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7" r:id="rId2"/>
    <p:sldId id="258" r:id="rId3"/>
    <p:sldId id="259" r:id="rId4"/>
    <p:sldId id="260" r:id="rId5"/>
    <p:sldId id="261" r:id="rId6"/>
    <p:sldId id="273" r:id="rId7"/>
    <p:sldId id="262" r:id="rId8"/>
    <p:sldId id="270" r:id="rId9"/>
    <p:sldId id="263" r:id="rId10"/>
    <p:sldId id="275" r:id="rId11"/>
    <p:sldId id="271" r:id="rId12"/>
    <p:sldId id="264" r:id="rId13"/>
    <p:sldId id="277" r:id="rId14"/>
    <p:sldId id="278" r:id="rId15"/>
    <p:sldId id="280" r:id="rId16"/>
    <p:sldId id="267" r:id="rId17"/>
    <p:sldId id="268"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13"/>
    <p:restoredTop sz="96405"/>
  </p:normalViewPr>
  <p:slideViewPr>
    <p:cSldViewPr snapToGrid="0">
      <p:cViewPr varScale="1">
        <p:scale>
          <a:sx n="118" d="100"/>
          <a:sy n="118" d="100"/>
        </p:scale>
        <p:origin x="21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31C7C-C78E-DF43-86F3-85C596B92F40}" type="datetimeFigureOut">
              <a:rPr kumimoji="1" lang="zh-CN" altLang="en-US" smtClean="0"/>
              <a:t>2026/7/4</a:t>
            </a:fld>
            <a:endParaRPr kumimoji="1"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4E7BE3-4F5E-264C-A1A2-26134D8B96E5}" type="slidenum">
              <a:rPr kumimoji="1" lang="zh-CN" altLang="en-US" smtClean="0"/>
              <a:t>‹#›</a:t>
            </a:fld>
            <a:endParaRPr kumimoji="1" lang="zh-CN" altLang="en-US"/>
          </a:p>
        </p:txBody>
      </p:sp>
    </p:spTree>
    <p:extLst>
      <p:ext uri="{BB962C8B-B14F-4D97-AF65-F5344CB8AC3E}">
        <p14:creationId xmlns:p14="http://schemas.microsoft.com/office/powerpoint/2010/main" val="405497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200"/>
              </a:spcBef>
              <a:spcAft>
                <a:spcPts val="300"/>
              </a:spcAft>
              <a:buClrTx/>
              <a:buSzTx/>
              <a:buFontTx/>
              <a:buNone/>
              <a:tabLst/>
              <a:defRPr/>
            </a:pPr>
            <a:r>
              <a:rPr lang="zh-CN" sz="1800" dirty="0">
                <a:effectLst/>
                <a:latin typeface="SimSun" panose="02010600030101010101" pitchFamily="2" charset="-122"/>
                <a:ea typeface="SimSun" panose="02010600030101010101" pitchFamily="2" charset="-122"/>
                <a:cs typeface="SimSun" panose="02010600030101010101" pitchFamily="2" charset="-122"/>
              </a:rPr>
              <a:t>各位老师、各位同学，大家好。我</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叫朱旭</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来自广州大学，</a:t>
            </a:r>
            <a:r>
              <a:rPr lang="zh-CN" sz="1800" dirty="0">
                <a:effectLst/>
                <a:latin typeface="SimSun" panose="02010600030101010101" pitchFamily="2" charset="-122"/>
                <a:ea typeface="SimSun" panose="02010600030101010101" pitchFamily="2" charset="-122"/>
                <a:cs typeface="SimSun" panose="02010600030101010101" pitchFamily="2" charset="-122"/>
              </a:rPr>
              <a:t>指导老师是王洪光</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老师</a:t>
            </a:r>
            <a:r>
              <a:rPr lang="zh-CN" sz="1800" dirty="0">
                <a:effectLst/>
                <a:latin typeface="SimSun" panose="02010600030101010101" pitchFamily="2" charset="-122"/>
                <a:ea typeface="SimSun" panose="02010600030101010101" pitchFamily="2" charset="-122"/>
                <a:cs typeface="SimSun" panose="02010600030101010101" pitchFamily="2" charset="-122"/>
              </a:rPr>
              <a:t>和罗睿</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老师</a:t>
            </a:r>
            <a:r>
              <a:rPr lang="zh-CN" sz="1800" dirty="0">
                <a:effectLst/>
                <a:latin typeface="SimSun" panose="02010600030101010101" pitchFamily="2" charset="-122"/>
                <a:ea typeface="SimSun" panose="02010600030101010101" pitchFamily="2" charset="-122"/>
                <a:cs typeface="SimSun" panose="02010600030101010101" pitchFamily="2" charset="-122"/>
              </a:rPr>
              <a:t>。今天我报告的题目是</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中子星</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黑洞并合驱动的非重复快速射电暴</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起源</a:t>
            </a:r>
            <a:r>
              <a:rPr lang="zh-CN" sz="1800" dirty="0">
                <a:effectLst/>
                <a:latin typeface="SimSun" panose="02010600030101010101" pitchFamily="2" charset="-122"/>
                <a:ea typeface="SimSun" panose="02010600030101010101" pitchFamily="2" charset="-122"/>
                <a:cs typeface="SimSun" panose="02010600030101010101" pitchFamily="2" charset="-122"/>
              </a:rPr>
              <a:t>模型。</a:t>
            </a:r>
            <a:r>
              <a:rPr lang="zh-CN" altLang="en-US" sz="1800" dirty="0"/>
              <a:t>接下来我将从研究背景、研究动机与科学问题、物理模型、结果，以及结论与讨论这五个部分，向大家汇报我们最近的研究进展</a:t>
            </a:r>
            <a:endParaRPr kumimoji="1" lang="zh-CN" altLang="en-US" sz="1800" dirty="0"/>
          </a:p>
          <a:p>
            <a:pPr marL="0" marR="0">
              <a:lnSpc>
                <a:spcPct val="150000"/>
              </a:lnSpc>
              <a:spcBef>
                <a:spcPts val="200"/>
              </a:spcBef>
              <a:spcAft>
                <a:spcPts val="300"/>
              </a:spcAft>
            </a:pP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a:t>
            </a:fld>
            <a:endParaRPr kumimoji="1" lang="zh-CN" altLang="en-US"/>
          </a:p>
        </p:txBody>
      </p:sp>
    </p:spTree>
    <p:extLst>
      <p:ext uri="{BB962C8B-B14F-4D97-AF65-F5344CB8AC3E}">
        <p14:creationId xmlns:p14="http://schemas.microsoft.com/office/powerpoint/2010/main" val="436132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200"/>
              </a:spcBef>
              <a:spcAft>
                <a:spcPts val="300"/>
              </a:spcAft>
              <a:buClrTx/>
              <a:buSzTx/>
              <a:buFontTx/>
              <a:buNone/>
              <a:tabLst/>
              <a:defRPr/>
            </a:pPr>
            <a:r>
              <a:rPr lang="zh-CN" altLang="en-US" sz="1800" dirty="0"/>
              <a:t>接下来我将从研究背景、研究动机与科学问题、物理模型、结果，以及结论与讨论这五个部分，向大家汇报我们最近的研究进展</a:t>
            </a:r>
            <a:endParaRPr kumimoji="1" lang="zh-CN" altLang="en-US" sz="1800"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2</a:t>
            </a:fld>
            <a:endParaRPr kumimoji="1" lang="zh-CN" altLang="en-US"/>
          </a:p>
        </p:txBody>
      </p:sp>
    </p:spTree>
    <p:extLst>
      <p:ext uri="{BB962C8B-B14F-4D97-AF65-F5344CB8AC3E}">
        <p14:creationId xmlns:p14="http://schemas.microsoft.com/office/powerpoint/2010/main" val="322558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快速射电暴，是持续时间仅毫秒量级、却极其明亮的射电辐射事件。自</a:t>
            </a:r>
            <a:r>
              <a:rPr lang="en-US" sz="1800" dirty="0">
                <a:effectLst/>
                <a:latin typeface="SimSun" panose="02010600030101010101" pitchFamily="2" charset="-122"/>
                <a:ea typeface="SimSun" panose="02010600030101010101" pitchFamily="2" charset="-122"/>
                <a:cs typeface="SimSun" panose="02010600030101010101" pitchFamily="2" charset="-122"/>
              </a:rPr>
              <a:t>2007</a:t>
            </a:r>
            <a:r>
              <a:rPr lang="zh-CN" sz="1800" dirty="0">
                <a:effectLst/>
                <a:latin typeface="SimSun" panose="02010600030101010101" pitchFamily="2" charset="-122"/>
                <a:ea typeface="SimSun" panose="02010600030101010101" pitchFamily="2" charset="-122"/>
                <a:cs typeface="SimSun" panose="02010600030101010101" pitchFamily="2" charset="-122"/>
              </a:rPr>
              <a:t>年首次发现以来，它已成为当代天体物理热门的研究前沿之一。</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从重复性来看，</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可以分为两大类：重复</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暴</a:t>
            </a:r>
            <a:r>
              <a:rPr lang="zh-CN" sz="1800" dirty="0">
                <a:effectLst/>
                <a:latin typeface="SimSun" panose="02010600030101010101" pitchFamily="2" charset="-122"/>
                <a:ea typeface="SimSun" panose="02010600030101010101" pitchFamily="2" charset="-122"/>
                <a:cs typeface="SimSun" panose="02010600030101010101" pitchFamily="2" charset="-122"/>
              </a:rPr>
              <a:t>和非重复</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暴</a:t>
            </a:r>
            <a:r>
              <a:rPr lang="zh-CN" sz="1800" dirty="0">
                <a:effectLst/>
                <a:latin typeface="SimSun" panose="02010600030101010101" pitchFamily="2" charset="-122"/>
                <a:ea typeface="SimSun" panose="02010600030101010101" pitchFamily="2" charset="-122"/>
                <a:cs typeface="SimSun" panose="02010600030101010101" pitchFamily="2" charset="-122"/>
              </a:rPr>
              <a:t>。重复</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暴</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的物理起源已有较多共识</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银河系内磁星</a:t>
            </a:r>
            <a:r>
              <a:rPr lang="en-US" sz="1800" dirty="0">
                <a:effectLst/>
                <a:latin typeface="SimSun" panose="02010600030101010101" pitchFamily="2" charset="-122"/>
                <a:ea typeface="SimSun" panose="02010600030101010101" pitchFamily="2" charset="-122"/>
                <a:cs typeface="SimSun" panose="02010600030101010101" pitchFamily="2" charset="-122"/>
              </a:rPr>
              <a:t>SGR 1935+2154</a:t>
            </a:r>
            <a:r>
              <a:rPr lang="zh-CN" sz="1800" dirty="0">
                <a:effectLst/>
                <a:latin typeface="SimSun" panose="02010600030101010101" pitchFamily="2" charset="-122"/>
                <a:ea typeface="SimSun" panose="02010600030101010101" pitchFamily="2" charset="-122"/>
                <a:cs typeface="SimSun" panose="02010600030101010101" pitchFamily="2" charset="-122"/>
              </a:rPr>
              <a:t>产生的类</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爆发，有力地支持了磁星起源的图像。</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然而，非重复</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暴</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的起源至今仍不明朗。由于它只发生一次，很可能来自某种灾难性的、不可逆的事件。在众多候选模型中，中子星</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黑洞并合是方案之一，因为它在能量上完全能够驱动</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级别的辐射，并且天然是一次性的</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事件</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3</a:t>
            </a:fld>
            <a:endParaRPr kumimoji="1" lang="zh-CN" altLang="en-US"/>
          </a:p>
        </p:txBody>
      </p:sp>
    </p:spTree>
    <p:extLst>
      <p:ext uri="{BB962C8B-B14F-4D97-AF65-F5344CB8AC3E}">
        <p14:creationId xmlns:p14="http://schemas.microsoft.com/office/powerpoint/2010/main" val="2269455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我们研究的直接对象，是</a:t>
            </a:r>
            <a:r>
              <a:rPr lang="en-US" sz="1800" dirty="0" err="1">
                <a:effectLst/>
                <a:latin typeface="SimSun" panose="02010600030101010101" pitchFamily="2" charset="-122"/>
                <a:ea typeface="SimSun" panose="02010600030101010101" pitchFamily="2" charset="-122"/>
                <a:cs typeface="SimSun" panose="02010600030101010101" pitchFamily="2" charset="-122"/>
              </a:rPr>
              <a:t>Bera</a:t>
            </a:r>
            <a:r>
              <a:rPr lang="zh-CN" sz="1800" dirty="0">
                <a:effectLst/>
                <a:latin typeface="SimSun" panose="02010600030101010101" pitchFamily="2" charset="-122"/>
                <a:ea typeface="SimSun" panose="02010600030101010101" pitchFamily="2" charset="-122"/>
                <a:cs typeface="SimSun" panose="02010600030101010101" pitchFamily="2" charset="-122"/>
              </a:rPr>
              <a:t>等人</a:t>
            </a:r>
            <a:r>
              <a:rPr lang="en-US" sz="1800" dirty="0">
                <a:effectLst/>
                <a:latin typeface="SimSun" panose="02010600030101010101" pitchFamily="2" charset="-122"/>
                <a:ea typeface="SimSun" panose="02010600030101010101" pitchFamily="2" charset="-122"/>
                <a:cs typeface="SimSun" panose="02010600030101010101" pitchFamily="2" charset="-122"/>
              </a:rPr>
              <a:t>2024</a:t>
            </a:r>
            <a:r>
              <a:rPr lang="zh-CN" sz="1800" dirty="0">
                <a:effectLst/>
                <a:latin typeface="SimSun" panose="02010600030101010101" pitchFamily="2" charset="-122"/>
                <a:ea typeface="SimSun" panose="02010600030101010101" pitchFamily="2" charset="-122"/>
                <a:cs typeface="SimSun" panose="02010600030101010101" pitchFamily="2" charset="-122"/>
              </a:rPr>
              <a:t>年报道的两个非常特别的非重复</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en-US" sz="1800" dirty="0">
                <a:effectLst/>
                <a:latin typeface="SimSun" panose="02010600030101010101" pitchFamily="2" charset="-122"/>
                <a:ea typeface="SimSun" panose="02010600030101010101" pitchFamily="2" charset="-122"/>
                <a:cs typeface="SimSun" panose="02010600030101010101" pitchFamily="2" charset="-122"/>
              </a:rPr>
              <a:t>FRB 20181112A</a:t>
            </a:r>
            <a:r>
              <a:rPr lang="zh-CN" sz="1800" dirty="0">
                <a:effectLst/>
                <a:latin typeface="SimSun" panose="02010600030101010101" pitchFamily="2" charset="-122"/>
                <a:ea typeface="SimSun" panose="02010600030101010101" pitchFamily="2" charset="-122"/>
                <a:cs typeface="SimSun" panose="02010600030101010101" pitchFamily="2" charset="-122"/>
              </a:rPr>
              <a:t>和</a:t>
            </a:r>
            <a:r>
              <a:rPr lang="en-US" sz="1800" dirty="0">
                <a:effectLst/>
                <a:latin typeface="SimSun" panose="02010600030101010101" pitchFamily="2" charset="-122"/>
                <a:ea typeface="SimSun" panose="02010600030101010101" pitchFamily="2" charset="-122"/>
                <a:cs typeface="SimSun" panose="02010600030101010101" pitchFamily="2" charset="-122"/>
              </a:rPr>
              <a:t>FRB 20210912A</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altLang="en-US" sz="1800" dirty="0">
                <a:effectLst/>
                <a:latin typeface="SimSun" panose="02010600030101010101" pitchFamily="2" charset="-122"/>
                <a:ea typeface="SimSun" panose="02010600030101010101" pitchFamily="2" charset="-122"/>
                <a:cs typeface="SimSun" panose="02010600030101010101" pitchFamily="2" charset="-122"/>
              </a:rPr>
              <a:t>从表中可看出这两个</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FRB</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来自不同的观测时间和位置，</a:t>
            </a:r>
            <a:r>
              <a:rPr lang="zh-CN" sz="1800" dirty="0">
                <a:effectLst/>
                <a:latin typeface="SimSun" panose="02010600030101010101" pitchFamily="2" charset="-122"/>
                <a:ea typeface="SimSun" panose="02010600030101010101" pitchFamily="2" charset="-122"/>
                <a:cs typeface="SimSun" panose="02010600030101010101" pitchFamily="2" charset="-122"/>
              </a:rPr>
              <a:t>从</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下方</a:t>
            </a:r>
            <a:r>
              <a:rPr lang="zh-CN" sz="1800" dirty="0">
                <a:effectLst/>
                <a:latin typeface="SimSun" panose="02010600030101010101" pitchFamily="2" charset="-122"/>
                <a:ea typeface="SimSun" panose="02010600030101010101" pitchFamily="2" charset="-122"/>
                <a:cs typeface="SimSun" panose="02010600030101010101" pitchFamily="2" charset="-122"/>
              </a:rPr>
              <a:t>的观测图可以看到，这两个</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都具有明显的双成分结构</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在一次事件中可以清楚地看到两个相隔约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毫秒的子脉冲。</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同时</a:t>
            </a:r>
            <a:r>
              <a:rPr lang="zh-CN" sz="1800" dirty="0">
                <a:effectLst/>
                <a:latin typeface="SimSun" panose="02010600030101010101" pitchFamily="2" charset="-122"/>
                <a:ea typeface="SimSun" panose="02010600030101010101" pitchFamily="2" charset="-122"/>
                <a:cs typeface="SimSun" panose="02010600030101010101" pitchFamily="2" charset="-122"/>
              </a:rPr>
              <a:t>两个子脉冲的线偏振位置角呈现出</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镜像</a:t>
            </a:r>
            <a:r>
              <a:rPr lang="en-US" sz="1800" dirty="0">
                <a:effectLst/>
                <a:latin typeface="SimSun" panose="02010600030101010101" pitchFamily="2" charset="-122"/>
                <a:ea typeface="SimSun" panose="02010600030101010101" pitchFamily="2" charset="-122"/>
                <a:cs typeface="SimSun" panose="02010600030101010101" pitchFamily="2" charset="-122"/>
              </a:rPr>
              <a:t>S</a:t>
            </a:r>
            <a:r>
              <a:rPr lang="zh-CN" sz="1800" dirty="0">
                <a:effectLst/>
                <a:latin typeface="SimSun" panose="02010600030101010101" pitchFamily="2" charset="-122"/>
                <a:ea typeface="SimSun" panose="02010600030101010101" pitchFamily="2" charset="-122"/>
                <a:cs typeface="SimSun" panose="02010600030101010101" pitchFamily="2" charset="-122"/>
              </a:rPr>
              <a:t>型</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的对称结构：两者几乎完全对称。这种特征在已知</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中极为罕见</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4</a:t>
            </a:fld>
            <a:endParaRPr kumimoji="1" lang="zh-CN" altLang="en-US"/>
          </a:p>
        </p:txBody>
      </p:sp>
    </p:spTree>
    <p:extLst>
      <p:ext uri="{BB962C8B-B14F-4D97-AF65-F5344CB8AC3E}">
        <p14:creationId xmlns:p14="http://schemas.microsoft.com/office/powerpoint/2010/main" val="10028666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altLang="en-US" dirty="0"/>
              <a:t>基于该现象，想要在现有模型的基础上弄清楚这类具有双成分结构的非重复暴，其两个子脉冲之间存在</a:t>
            </a:r>
            <a:r>
              <a:rPr lang="en-US" altLang="zh-CN" dirty="0"/>
              <a:t>1</a:t>
            </a:r>
            <a:r>
              <a:rPr lang="zh-CN" altLang="en-US" dirty="0"/>
              <a:t>毫秒的时间间隔以及</a:t>
            </a:r>
            <a:r>
              <a:rPr lang="en-US" altLang="zh-CN" dirty="0"/>
              <a:t>PA</a:t>
            </a:r>
            <a:r>
              <a:rPr lang="zh-CN" altLang="en-US" dirty="0"/>
              <a:t>存在</a:t>
            </a:r>
            <a:r>
              <a:rPr lang="en-US" altLang="zh-CN" dirty="0"/>
              <a:t>S</a:t>
            </a:r>
            <a:r>
              <a:rPr lang="zh-CN" altLang="en-US" dirty="0"/>
              <a:t>型和对称现象是怎么产生的。</a:t>
            </a:r>
            <a:r>
              <a:rPr lang="zh-CN" altLang="en-US" sz="1800" dirty="0">
                <a:effectLst/>
                <a:latin typeface="SimSun" panose="02010600030101010101" pitchFamily="2" charset="-122"/>
                <a:ea typeface="SimSun" panose="02010600030101010101" pitchFamily="2" charset="-122"/>
              </a:rPr>
              <a:t>解决</a:t>
            </a:r>
            <a:r>
              <a:rPr lang="zh-CN" sz="1800" dirty="0">
                <a:effectLst/>
                <a:latin typeface="SimSun" panose="02010600030101010101" pitchFamily="2" charset="-122"/>
                <a:ea typeface="SimSun" panose="02010600030101010101" pitchFamily="2" charset="-122"/>
                <a:cs typeface="SimSun" panose="02010600030101010101" pitchFamily="2" charset="-122"/>
              </a:rPr>
              <a:t>两个核心科学问题：</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第一，什么样的辐射几何，能够产生观测到的</a:t>
            </a:r>
            <a:r>
              <a:rPr lang="en-US" sz="1800" dirty="0">
                <a:effectLst/>
                <a:latin typeface="SimSun" panose="02010600030101010101" pitchFamily="2" charset="-122"/>
                <a:ea typeface="SimSun" panose="02010600030101010101" pitchFamily="2" charset="-122"/>
                <a:cs typeface="SimSun" panose="02010600030101010101" pitchFamily="2" charset="-122"/>
              </a:rPr>
              <a:t>S</a:t>
            </a:r>
            <a:r>
              <a:rPr lang="zh-CN" sz="1800" dirty="0">
                <a:effectLst/>
                <a:latin typeface="SimSun" panose="02010600030101010101" pitchFamily="2" charset="-122"/>
                <a:ea typeface="SimSun" panose="02010600030101010101" pitchFamily="2" charset="-122"/>
                <a:cs typeface="SimSun" panose="02010600030101010101" pitchFamily="2" charset="-122"/>
              </a:rPr>
              <a:t>型线偏振位置角演化？</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第二，为什么两个子脉冲之间的时间间隔，在约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毫秒这个量级？</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r>
              <a:rPr lang="zh-CN" altLang="en-US" dirty="0"/>
              <a:t>接下来的物理模型和结果部分，就是围绕这两个问题展开的。</a:t>
            </a:r>
          </a:p>
          <a:p>
            <a:endParaRPr kumimoji="1" lang="zh-CN" altLang="en-US"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5</a:t>
            </a:fld>
            <a:endParaRPr kumimoji="1" lang="zh-CN" altLang="en-US"/>
          </a:p>
        </p:txBody>
      </p:sp>
    </p:spTree>
    <p:extLst>
      <p:ext uri="{BB962C8B-B14F-4D97-AF65-F5344CB8AC3E}">
        <p14:creationId xmlns:p14="http://schemas.microsoft.com/office/powerpoint/2010/main" val="3857310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在构建我们的模型之前，我</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先</a:t>
            </a:r>
            <a:r>
              <a:rPr lang="zh-CN" sz="1800" dirty="0">
                <a:effectLst/>
                <a:latin typeface="SimSun" panose="02010600030101010101" pitchFamily="2" charset="-122"/>
                <a:ea typeface="SimSun" panose="02010600030101010101" pitchFamily="2" charset="-122"/>
                <a:cs typeface="SimSun" panose="02010600030101010101" pitchFamily="2" charset="-122"/>
              </a:rPr>
              <a:t>回顾三项重要的前期工作。</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en-US" sz="1800" dirty="0">
                <a:effectLst/>
                <a:latin typeface="SimSun" panose="02010600030101010101" pitchFamily="2" charset="-122"/>
                <a:ea typeface="SimSun" panose="02010600030101010101" pitchFamily="2" charset="-122"/>
                <a:cs typeface="SimSun" panose="02010600030101010101" pitchFamily="2" charset="-122"/>
              </a:rPr>
              <a:t>2011</a:t>
            </a:r>
            <a:r>
              <a:rPr lang="zh-CN" sz="1800" dirty="0">
                <a:effectLst/>
                <a:latin typeface="SimSun" panose="02010600030101010101" pitchFamily="2" charset="-122"/>
                <a:ea typeface="SimSun" panose="02010600030101010101" pitchFamily="2" charset="-122"/>
                <a:cs typeface="SimSun" panose="02010600030101010101" pitchFamily="2" charset="-122"/>
              </a:rPr>
              <a:t>年，</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麦克威廉斯</a:t>
            </a:r>
            <a:r>
              <a:rPr lang="zh-CN" sz="1800" dirty="0">
                <a:effectLst/>
                <a:latin typeface="SimSun" panose="02010600030101010101" pitchFamily="2" charset="-122"/>
                <a:ea typeface="SimSun" panose="02010600030101010101" pitchFamily="2" charset="-122"/>
                <a:cs typeface="SimSun" panose="02010600030101010101" pitchFamily="2" charset="-122"/>
              </a:rPr>
              <a:t>和</a:t>
            </a:r>
            <a:r>
              <a:rPr lang="en-US" sz="1800" dirty="0" err="1">
                <a:effectLst/>
                <a:latin typeface="SimSun" panose="02010600030101010101" pitchFamily="2" charset="-122"/>
                <a:ea typeface="SimSun" panose="02010600030101010101" pitchFamily="2" charset="-122"/>
                <a:cs typeface="SimSun" panose="02010600030101010101" pitchFamily="2" charset="-122"/>
              </a:rPr>
              <a:t>莱文</a:t>
            </a:r>
            <a:r>
              <a:rPr lang="zh-CN" sz="1800" dirty="0">
                <a:effectLst/>
                <a:latin typeface="SimSun" panose="02010600030101010101" pitchFamily="2" charset="-122"/>
                <a:ea typeface="SimSun" panose="02010600030101010101" pitchFamily="2" charset="-122"/>
                <a:cs typeface="SimSun" panose="02010600030101010101" pitchFamily="2" charset="-122"/>
              </a:rPr>
              <a:t>提出了著名的</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黑洞电池</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概念：中子星在坠入黑洞的过程中，其磁力线被黑洞</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切断</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，产生感应电动势，从而将轨道能量转化为电磁能。这为</a:t>
            </a:r>
            <a:r>
              <a:rPr lang="en-US" sz="1800" dirty="0">
                <a:effectLst/>
                <a:latin typeface="SimSun" panose="02010600030101010101" pitchFamily="2" charset="-122"/>
                <a:ea typeface="SimSun" panose="02010600030101010101" pitchFamily="2" charset="-122"/>
                <a:cs typeface="SimSun" panose="02010600030101010101" pitchFamily="2" charset="-122"/>
              </a:rPr>
              <a:t>NS-BH</a:t>
            </a:r>
            <a:r>
              <a:rPr lang="zh-CN" sz="1800" dirty="0">
                <a:effectLst/>
                <a:latin typeface="SimSun" panose="02010600030101010101" pitchFamily="2" charset="-122"/>
                <a:ea typeface="SimSun" panose="02010600030101010101" pitchFamily="2" charset="-122"/>
                <a:cs typeface="SimSun" panose="02010600030101010101" pitchFamily="2" charset="-122"/>
              </a:rPr>
              <a:t>并合产生</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提供了能量机制的基础。</a:t>
            </a:r>
            <a:r>
              <a:rPr lang="en-US" sz="1800" dirty="0">
                <a:effectLst/>
                <a:latin typeface="SimSun" panose="02010600030101010101" pitchFamily="2" charset="-122"/>
                <a:ea typeface="SimSun" panose="02010600030101010101" pitchFamily="2" charset="-122"/>
                <a:cs typeface="SimSun" panose="02010600030101010101" pitchFamily="2" charset="-122"/>
              </a:rPr>
              <a:t>2015</a:t>
            </a:r>
            <a:r>
              <a:rPr lang="zh-CN" sz="1800" dirty="0">
                <a:effectLst/>
                <a:latin typeface="SimSun" panose="02010600030101010101" pitchFamily="2" charset="-122"/>
                <a:ea typeface="SimSun" panose="02010600030101010101" pitchFamily="2" charset="-122"/>
                <a:cs typeface="SimSun" panose="02010600030101010101" pitchFamily="2" charset="-122"/>
              </a:rPr>
              <a:t>年，</a:t>
            </a:r>
            <a:r>
              <a:rPr lang="en-US" sz="1800" dirty="0" err="1">
                <a:effectLst/>
                <a:latin typeface="SimSun" panose="02010600030101010101" pitchFamily="2" charset="-122"/>
                <a:ea typeface="SimSun" panose="02010600030101010101" pitchFamily="2" charset="-122"/>
                <a:cs typeface="SimSun" panose="02010600030101010101" pitchFamily="2" charset="-122"/>
              </a:rPr>
              <a:t>Mingarelli</a:t>
            </a:r>
            <a:r>
              <a:rPr lang="zh-CN" sz="1800" dirty="0">
                <a:effectLst/>
                <a:latin typeface="SimSun" panose="02010600030101010101" pitchFamily="2" charset="-122"/>
                <a:ea typeface="SimSun" panose="02010600030101010101" pitchFamily="2" charset="-122"/>
                <a:cs typeface="SimSun" panose="02010600030101010101" pitchFamily="2" charset="-122"/>
              </a:rPr>
              <a:t>等人进一步预言了双峰射电信号：主爆发之后，应该还有一个间隔</a:t>
            </a:r>
            <a:r>
              <a:rPr lang="en-US" sz="1800" dirty="0">
                <a:effectLst/>
                <a:latin typeface="SimSun" panose="02010600030101010101" pitchFamily="2" charset="-122"/>
                <a:ea typeface="SimSun" panose="02010600030101010101" pitchFamily="2" charset="-122"/>
                <a:cs typeface="SimSun" panose="02010600030101010101" pitchFamily="2" charset="-122"/>
              </a:rPr>
              <a:t>0.5</a:t>
            </a:r>
            <a:r>
              <a:rPr lang="zh-CN" sz="1800" dirty="0">
                <a:effectLst/>
                <a:latin typeface="SimSun" panose="02010600030101010101" pitchFamily="2" charset="-122"/>
                <a:ea typeface="SimSun" panose="02010600030101010101" pitchFamily="2" charset="-122"/>
                <a:cs typeface="SimSun" panose="02010600030101010101" pitchFamily="2" charset="-122"/>
              </a:rPr>
              <a:t>毫秒以上的后续爆发，来源于磁力线的剧烈断裂。在定性上</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指向了双成分结构。</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en-US" sz="1800" dirty="0">
                <a:effectLst/>
                <a:latin typeface="SimSun" panose="02010600030101010101" pitchFamily="2" charset="-122"/>
                <a:ea typeface="SimSun" panose="02010600030101010101" pitchFamily="2" charset="-122"/>
                <a:cs typeface="SimSun" panose="02010600030101010101" pitchFamily="2" charset="-122"/>
              </a:rPr>
              <a:t>2025</a:t>
            </a:r>
            <a:r>
              <a:rPr lang="zh-CN" sz="1800" dirty="0">
                <a:effectLst/>
                <a:latin typeface="SimSun" panose="02010600030101010101" pitchFamily="2" charset="-122"/>
                <a:ea typeface="SimSun" panose="02010600030101010101" pitchFamily="2" charset="-122"/>
                <a:cs typeface="SimSun" panose="02010600030101010101" pitchFamily="2" charset="-122"/>
              </a:rPr>
              <a:t>年，</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内森</a:t>
            </a:r>
            <a:r>
              <a:rPr lang="zh-CN" sz="1800" dirty="0">
                <a:effectLst/>
                <a:latin typeface="SimSun" panose="02010600030101010101" pitchFamily="2" charset="-122"/>
                <a:ea typeface="SimSun" panose="02010600030101010101" pitchFamily="2" charset="-122"/>
                <a:cs typeface="SimSun" panose="02010600030101010101" pitchFamily="2" charset="-122"/>
              </a:rPr>
              <a:t>等人基于广义相对论磁流体动力学（</a:t>
            </a:r>
            <a:r>
              <a:rPr lang="en-US" sz="1800" dirty="0">
                <a:effectLst/>
                <a:latin typeface="SimSun" panose="02010600030101010101" pitchFamily="2" charset="-122"/>
                <a:ea typeface="SimSun" panose="02010600030101010101" pitchFamily="2" charset="-122"/>
                <a:cs typeface="SimSun" panose="02010600030101010101" pitchFamily="2" charset="-122"/>
              </a:rPr>
              <a:t>GRMHD</a:t>
            </a:r>
            <a:r>
              <a:rPr lang="zh-CN" sz="1800" dirty="0">
                <a:effectLst/>
                <a:latin typeface="SimSun" panose="02010600030101010101" pitchFamily="2" charset="-122"/>
                <a:ea typeface="SimSun" panose="02010600030101010101" pitchFamily="2" charset="-122"/>
                <a:cs typeface="SimSun" panose="02010600030101010101" pitchFamily="2" charset="-122"/>
              </a:rPr>
              <a:t>）模拟，发现并合后磁层</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会产生</a:t>
            </a:r>
            <a:r>
              <a:rPr lang="zh-CN" sz="1800" dirty="0">
                <a:effectLst/>
                <a:latin typeface="SimSun" panose="02010600030101010101" pitchFamily="2" charset="-122"/>
                <a:ea typeface="SimSun" panose="02010600030101010101" pitchFamily="2" charset="-122"/>
                <a:cs typeface="SimSun" panose="02010600030101010101" pitchFamily="2" charset="-122"/>
              </a:rPr>
              <a:t>单极构型的电流片，而磁重联正是其中最主要的能量耗散通道。</a:t>
            </a:r>
            <a:r>
              <a:rPr lang="zh-CN" sz="1800" dirty="0">
                <a:effectLst/>
                <a:ea typeface="SimSun" panose="02010600030101010101" pitchFamily="2" charset="-122"/>
                <a:cs typeface="SimSun" panose="02010600030101010101" pitchFamily="2" charset="-122"/>
              </a:rPr>
              <a:t>然而，上述工作都没有预言双成分的详细形态</a:t>
            </a:r>
            <a:r>
              <a:rPr lang="en-US" sz="1800" dirty="0">
                <a:effectLst/>
                <a:latin typeface="SimSun" panose="02010600030101010101" pitchFamily="2" charset="-122"/>
                <a:cs typeface="SimSun" panose="02010600030101010101" pitchFamily="2" charset="-122"/>
              </a:rPr>
              <a:t>——</a:t>
            </a:r>
            <a:r>
              <a:rPr lang="zh-CN" sz="1800" dirty="0">
                <a:effectLst/>
                <a:latin typeface="SimSun" panose="02010600030101010101" pitchFamily="2" charset="-122"/>
                <a:cs typeface="SimSun" panose="02010600030101010101" pitchFamily="2" charset="-122"/>
              </a:rPr>
              <a:t>也就是约</a:t>
            </a:r>
            <a:r>
              <a:rPr lang="en-US" sz="1800" dirty="0">
                <a:effectLst/>
                <a:latin typeface="SimSun" panose="02010600030101010101" pitchFamily="2" charset="-122"/>
                <a:cs typeface="SimSun" panose="02010600030101010101" pitchFamily="2" charset="-122"/>
              </a:rPr>
              <a:t>1</a:t>
            </a:r>
            <a:r>
              <a:rPr lang="zh-CN" sz="1800" dirty="0">
                <a:effectLst/>
                <a:latin typeface="SimSun" panose="02010600030101010101" pitchFamily="2" charset="-122"/>
                <a:cs typeface="SimSun" panose="02010600030101010101" pitchFamily="2" charset="-122"/>
              </a:rPr>
              <a:t>毫秒的时间间隔从何而来，以及镜像</a:t>
            </a:r>
            <a:r>
              <a:rPr lang="en-US" sz="1800" dirty="0">
                <a:effectLst/>
                <a:latin typeface="SimSun" panose="02010600030101010101" pitchFamily="2" charset="-122"/>
                <a:cs typeface="SimSun" panose="02010600030101010101" pitchFamily="2" charset="-122"/>
              </a:rPr>
              <a:t>S</a:t>
            </a:r>
            <a:r>
              <a:rPr lang="zh-CN" sz="1800" dirty="0">
                <a:effectLst/>
                <a:latin typeface="SimSun" panose="02010600030101010101" pitchFamily="2" charset="-122"/>
                <a:cs typeface="SimSun" panose="02010600030101010101" pitchFamily="2" charset="-122"/>
              </a:rPr>
              <a:t>型偏振的几何起源。这正是我们这项工作所要回答的问题</a:t>
            </a:r>
            <a:r>
              <a:rPr lang="en-US" dirty="0">
                <a:effectLst/>
              </a:rPr>
              <a:t> </a:t>
            </a:r>
            <a:endParaRPr kumimoji="1" lang="zh-CN" altLang="en-US"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6</a:t>
            </a:fld>
            <a:endParaRPr kumimoji="1" lang="zh-CN" altLang="en-US"/>
          </a:p>
        </p:txBody>
      </p:sp>
    </p:spTree>
    <p:extLst>
      <p:ext uri="{BB962C8B-B14F-4D97-AF65-F5344CB8AC3E}">
        <p14:creationId xmlns:p14="http://schemas.microsoft.com/office/powerpoint/2010/main" val="1528478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现在我来介绍我们提出的物理图像，左边的模型示意图。中子星在并合过程中，其偶极磁层</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在黑洞引力作用下</a:t>
            </a:r>
            <a:r>
              <a:rPr lang="zh-CN" sz="1800" dirty="0">
                <a:effectLst/>
                <a:latin typeface="SimSun" panose="02010600030101010101" pitchFamily="2" charset="-122"/>
                <a:ea typeface="SimSun" panose="02010600030101010101" pitchFamily="2" charset="-122"/>
                <a:cs typeface="SimSun" panose="02010600030101010101" pitchFamily="2" charset="-122"/>
              </a:rPr>
              <a:t>，在中子星南北两个磁极附近各形成一个电流片</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也就是图中所示的两片</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薄板</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结构。这两个电流片随中子星自转一同转动。</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当中子星自转使电流片扫过我们的视线时，观测者依次接收到来自两个电流片的相干曲率辐射，从而形成两个时间上相隔约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毫秒的子脉冲。两个电流片来自偶极场的南北极，磁力线螺旋度天然相反，因此产生的偏振位置角摆动方向必然相反</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en-US" sz="1800" dirty="0" err="1">
                <a:effectLst/>
                <a:latin typeface="SimSun" panose="02010600030101010101" pitchFamily="2" charset="-122"/>
                <a:ea typeface="SimSun" panose="02010600030101010101" pitchFamily="2" charset="-122"/>
                <a:cs typeface="SimSun" panose="02010600030101010101" pitchFamily="2" charset="-122"/>
              </a:rPr>
              <a:t>右侧是视线扫过辐射位置然后磁场方向投影到观测者视线平面上的示意图</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endParaRPr kumimoji="1" lang="zh-CN" altLang="en-US"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7</a:t>
            </a:fld>
            <a:endParaRPr kumimoji="1" lang="zh-CN" altLang="en-US"/>
          </a:p>
        </p:txBody>
      </p:sp>
    </p:spTree>
    <p:extLst>
      <p:ext uri="{BB962C8B-B14F-4D97-AF65-F5344CB8AC3E}">
        <p14:creationId xmlns:p14="http://schemas.microsoft.com/office/powerpoint/2010/main" val="2004771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第一个问题：中子星是直接坠入黑洞，还是被黑洞潮汐瓦解？</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判断的标准来自</a:t>
            </a:r>
            <a:r>
              <a:rPr lang="en-US" sz="1800" dirty="0">
                <a:effectLst/>
                <a:latin typeface="SimSun" panose="02010600030101010101" pitchFamily="2" charset="-122"/>
                <a:ea typeface="SimSun" panose="02010600030101010101" pitchFamily="2" charset="-122"/>
                <a:cs typeface="SimSun" panose="02010600030101010101" pitchFamily="2" charset="-122"/>
              </a:rPr>
              <a:t>Foucart</a:t>
            </a:r>
            <a:r>
              <a:rPr lang="zh-CN" sz="1800" dirty="0">
                <a:effectLst/>
                <a:latin typeface="SimSun" panose="02010600030101010101" pitchFamily="2" charset="-122"/>
                <a:ea typeface="SimSun" panose="02010600030101010101" pitchFamily="2" charset="-122"/>
                <a:cs typeface="SimSun" panose="02010600030101010101" pitchFamily="2" charset="-122"/>
              </a:rPr>
              <a:t>等人的数值相对论结果：只要潮汐瓦解半径</a:t>
            </a:r>
            <a:r>
              <a:rPr lang="en-US" sz="1800" dirty="0" err="1">
                <a:effectLst/>
                <a:latin typeface="SimSun" panose="02010600030101010101" pitchFamily="2" charset="-122"/>
                <a:ea typeface="SimSun" panose="02010600030101010101" pitchFamily="2" charset="-122"/>
                <a:cs typeface="SimSun" panose="02010600030101010101" pitchFamily="2" charset="-122"/>
              </a:rPr>
              <a:t>R_td</a:t>
            </a:r>
            <a:r>
              <a:rPr lang="zh-CN" sz="1800" dirty="0">
                <a:effectLst/>
                <a:latin typeface="SimSun" panose="02010600030101010101" pitchFamily="2" charset="-122"/>
                <a:ea typeface="SimSun" panose="02010600030101010101" pitchFamily="2" charset="-122"/>
                <a:cs typeface="SimSun" panose="02010600030101010101" pitchFamily="2" charset="-122"/>
              </a:rPr>
              <a:t>小于最</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后</a:t>
            </a:r>
            <a:r>
              <a:rPr lang="zh-CN" sz="1800" dirty="0">
                <a:effectLst/>
                <a:latin typeface="SimSun" panose="02010600030101010101" pitchFamily="2" charset="-122"/>
                <a:ea typeface="SimSun" panose="02010600030101010101" pitchFamily="2" charset="-122"/>
                <a:cs typeface="SimSun" panose="02010600030101010101" pitchFamily="2" charset="-122"/>
              </a:rPr>
              <a:t>稳定圆轨道半径</a:t>
            </a:r>
            <a:r>
              <a:rPr lang="en-US" sz="1800" dirty="0">
                <a:effectLst/>
                <a:latin typeface="SimSun" panose="02010600030101010101" pitchFamily="2" charset="-122"/>
                <a:ea typeface="SimSun" panose="02010600030101010101" pitchFamily="2" charset="-122"/>
                <a:cs typeface="SimSun" panose="02010600030101010101" pitchFamily="2" charset="-122"/>
              </a:rPr>
              <a:t>R_ISCO</a:t>
            </a:r>
            <a:r>
              <a:rPr lang="zh-CN" sz="1800" dirty="0">
                <a:effectLst/>
                <a:latin typeface="SimSun" panose="02010600030101010101" pitchFamily="2" charset="-122"/>
                <a:ea typeface="SimSun" panose="02010600030101010101" pitchFamily="2" charset="-122"/>
                <a:cs typeface="SimSun" panose="02010600030101010101" pitchFamily="2" charset="-122"/>
              </a:rPr>
              <a:t>，中子星就会直接坠入，磁层完整保留直到并合时刻。</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sz="1800" dirty="0">
                <a:effectLst/>
                <a:ea typeface="SimSun" panose="02010600030101010101" pitchFamily="2" charset="-122"/>
                <a:cs typeface="SimSun" panose="02010600030101010101" pitchFamily="2" charset="-122"/>
              </a:rPr>
              <a:t>表格中列出了不同黑洞质量下的计算结果，可以看到只要</a:t>
            </a:r>
            <a:r>
              <a:rPr lang="en-US" sz="1800" dirty="0">
                <a:effectLst/>
                <a:latin typeface="SimSun" panose="02010600030101010101" pitchFamily="2" charset="-122"/>
                <a:cs typeface="SimSun" panose="02010600030101010101" pitchFamily="2" charset="-122"/>
              </a:rPr>
              <a:t>M_BH</a:t>
            </a:r>
            <a:r>
              <a:rPr lang="zh-CN" sz="1800" dirty="0">
                <a:effectLst/>
                <a:latin typeface="SimSun" panose="02010600030101010101" pitchFamily="2" charset="-122"/>
                <a:cs typeface="SimSun" panose="02010600030101010101" pitchFamily="2" charset="-122"/>
              </a:rPr>
              <a:t>大于约</a:t>
            </a:r>
            <a:r>
              <a:rPr lang="en-US" sz="1800" dirty="0">
                <a:effectLst/>
                <a:latin typeface="SimSun" panose="02010600030101010101" pitchFamily="2" charset="-122"/>
                <a:cs typeface="SimSun" panose="02010600030101010101" pitchFamily="2" charset="-122"/>
              </a:rPr>
              <a:t>3-4</a:t>
            </a:r>
            <a:r>
              <a:rPr lang="zh-CN" sz="1800" dirty="0">
                <a:effectLst/>
                <a:latin typeface="SimSun" panose="02010600030101010101" pitchFamily="2" charset="-122"/>
                <a:cs typeface="SimSun" panose="02010600030101010101" pitchFamily="2" charset="-122"/>
              </a:rPr>
              <a:t>倍太阳质量，该条件都能满足。这与引力波观测中已确认的</a:t>
            </a:r>
            <a:r>
              <a:rPr lang="en-US" sz="1800" dirty="0">
                <a:effectLst/>
                <a:latin typeface="SimSun" panose="02010600030101010101" pitchFamily="2" charset="-122"/>
                <a:cs typeface="SimSun" panose="02010600030101010101" pitchFamily="2" charset="-122"/>
              </a:rPr>
              <a:t>NS-BH</a:t>
            </a:r>
            <a:r>
              <a:rPr lang="zh-CN" sz="1800" dirty="0">
                <a:effectLst/>
                <a:latin typeface="SimSun" panose="02010600030101010101" pitchFamily="2" charset="-122"/>
                <a:cs typeface="SimSun" panose="02010600030101010101" pitchFamily="2" charset="-122"/>
              </a:rPr>
              <a:t>系统参数高度一致</a:t>
            </a:r>
            <a:r>
              <a:rPr lang="en-US" dirty="0">
                <a:effectLst/>
              </a:rPr>
              <a:t> </a:t>
            </a:r>
            <a:r>
              <a:rPr lang="zh-CN" altLang="en-US" dirty="0">
                <a:effectLst/>
              </a:rPr>
              <a:t>，接下来的计算中</a:t>
            </a:r>
            <a:r>
              <a:rPr lang="zh-CN" sz="1200" dirty="0">
                <a:effectLst/>
                <a:latin typeface="SimSun" panose="02010600030101010101" pitchFamily="2" charset="-122"/>
                <a:ea typeface="SimSun" panose="02010600030101010101" pitchFamily="2" charset="-122"/>
                <a:cs typeface="SimSun" panose="02010600030101010101" pitchFamily="2" charset="-122"/>
              </a:rPr>
              <a:t>我们以黑洞质量</a:t>
            </a:r>
            <a:r>
              <a:rPr lang="en-US" sz="1200" dirty="0">
                <a:effectLst/>
                <a:latin typeface="SimSun" panose="02010600030101010101" pitchFamily="2" charset="-122"/>
                <a:ea typeface="SimSun" panose="02010600030101010101" pitchFamily="2" charset="-122"/>
                <a:cs typeface="SimSun" panose="02010600030101010101" pitchFamily="2" charset="-122"/>
              </a:rPr>
              <a:t> = 8</a:t>
            </a:r>
            <a:r>
              <a:rPr lang="zh-CN" sz="1200" dirty="0">
                <a:effectLst/>
                <a:latin typeface="SimSun" panose="02010600030101010101" pitchFamily="2" charset="-122"/>
                <a:ea typeface="SimSun" panose="02010600030101010101" pitchFamily="2" charset="-122"/>
                <a:cs typeface="SimSun" panose="02010600030101010101" pitchFamily="2" charset="-122"/>
              </a:rPr>
              <a:t>倍太阳质量、中子星质量</a:t>
            </a:r>
            <a:r>
              <a:rPr lang="en-US" sz="1200" dirty="0">
                <a:effectLst/>
                <a:latin typeface="SimSun" panose="02010600030101010101" pitchFamily="2" charset="-122"/>
                <a:ea typeface="SimSun" panose="02010600030101010101" pitchFamily="2" charset="-122"/>
                <a:cs typeface="SimSun" panose="02010600030101010101" pitchFamily="2" charset="-122"/>
              </a:rPr>
              <a:t>= 1.4</a:t>
            </a:r>
            <a:r>
              <a:rPr lang="zh-CN" sz="1200" dirty="0">
                <a:effectLst/>
                <a:latin typeface="SimSun" panose="02010600030101010101" pitchFamily="2" charset="-122"/>
                <a:ea typeface="SimSun" panose="02010600030101010101" pitchFamily="2" charset="-122"/>
                <a:cs typeface="SimSun" panose="02010600030101010101" pitchFamily="2" charset="-122"/>
              </a:rPr>
              <a:t>倍太阳质量为标准参数进行计算</a:t>
            </a:r>
            <a:endParaRPr kumimoji="1" lang="zh-CN" altLang="en-US"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8</a:t>
            </a:fld>
            <a:endParaRPr kumimoji="1" lang="zh-CN" altLang="en-US"/>
          </a:p>
        </p:txBody>
      </p:sp>
    </p:spTree>
    <p:extLst>
      <p:ext uri="{BB962C8B-B14F-4D97-AF65-F5344CB8AC3E}">
        <p14:creationId xmlns:p14="http://schemas.microsoft.com/office/powerpoint/2010/main" val="3362810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第二个关键问题：磁重联在什么位置、什么时刻？</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在中子星自由下落过程中，当黑洞感应磁场产生的分裂单极磁场与中子星偶极磁场的合力使磁场位形趋于不稳定时，重联被触发。根据力平衡条件，这发生在</a:t>
                </a:r>
                <a:r>
                  <a:rPr lang="en-US" sz="1800" dirty="0">
                    <a:effectLst/>
                    <a:latin typeface="SimSun" panose="02010600030101010101" pitchFamily="2" charset="-122"/>
                    <a:ea typeface="SimSun" panose="02010600030101010101" pitchFamily="2" charset="-122"/>
                    <a:cs typeface="SimSun" panose="02010600030101010101" pitchFamily="2" charset="-122"/>
                  </a:rPr>
                  <a:t>NS-BH</a:t>
                </a:r>
                <a:r>
                  <a:rPr lang="zh-CN" sz="1800" dirty="0">
                    <a:effectLst/>
                    <a:latin typeface="SimSun" panose="02010600030101010101" pitchFamily="2" charset="-122"/>
                    <a:ea typeface="SimSun" panose="02010600030101010101" pitchFamily="2" charset="-122"/>
                    <a:cs typeface="SimSun" panose="02010600030101010101" pitchFamily="2" charset="-122"/>
                  </a:rPr>
                  <a:t>间距等于潮汐瓦解半径处：</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对应的电流片高出中子星表面约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到</a:t>
                </a:r>
                <a:r>
                  <a:rPr lang="en-US" sz="1800" dirty="0">
                    <a:effectLst/>
                    <a:latin typeface="SimSun" panose="02010600030101010101" pitchFamily="2" charset="-122"/>
                    <a:ea typeface="SimSun" panose="02010600030101010101" pitchFamily="2" charset="-122"/>
                    <a:cs typeface="SimSun" panose="02010600030101010101" pitchFamily="2" charset="-122"/>
                  </a:rPr>
                  <a:t>2</a:t>
                </a:r>
                <a:r>
                  <a:rPr lang="zh-CN" sz="1800" dirty="0">
                    <a:effectLst/>
                    <a:latin typeface="SimSun" panose="02010600030101010101" pitchFamily="2" charset="-122"/>
                    <a:ea typeface="SimSun" panose="02010600030101010101" pitchFamily="2" charset="-122"/>
                    <a:cs typeface="SimSun" panose="02010600030101010101" pitchFamily="2" charset="-122"/>
                  </a:rPr>
                  <a:t>个中子星半径，即大约</a:t>
                </a:r>
                <a:r>
                  <a:rPr lang="en-US" sz="1800" dirty="0">
                    <a:effectLst/>
                    <a:latin typeface="SimSun" panose="02010600030101010101" pitchFamily="2" charset="-122"/>
                    <a:ea typeface="SimSun" panose="02010600030101010101" pitchFamily="2" charset="-122"/>
                    <a:cs typeface="SimSun" panose="02010600030101010101" pitchFamily="2" charset="-122"/>
                  </a:rPr>
                  <a:t>10</a:t>
                </a:r>
                <a:r>
                  <a:rPr lang="zh-CN" sz="1800" dirty="0">
                    <a:effectLst/>
                    <a:latin typeface="SimSun" panose="02010600030101010101" pitchFamily="2" charset="-122"/>
                    <a:ea typeface="SimSun" panose="02010600030101010101" pitchFamily="2" charset="-122"/>
                    <a:cs typeface="SimSun" panose="02010600030101010101" pitchFamily="2" charset="-122"/>
                  </a:rPr>
                  <a:t>到</a:t>
                </a:r>
                <a:r>
                  <a:rPr lang="en-US" sz="1800" dirty="0">
                    <a:effectLst/>
                    <a:latin typeface="SimSun" panose="02010600030101010101" pitchFamily="2" charset="-122"/>
                    <a:ea typeface="SimSun" panose="02010600030101010101" pitchFamily="2" charset="-122"/>
                    <a:cs typeface="SimSun" panose="02010600030101010101" pitchFamily="2" charset="-122"/>
                  </a:rPr>
                  <a:t>20</a:t>
                </a:r>
                <a:r>
                  <a:rPr lang="zh-CN" sz="1800" dirty="0">
                    <a:effectLst/>
                    <a:latin typeface="SimSun" panose="02010600030101010101" pitchFamily="2" charset="-122"/>
                    <a:ea typeface="SimSun" panose="02010600030101010101" pitchFamily="2" charset="-122"/>
                    <a:cs typeface="SimSun" panose="02010600030101010101" pitchFamily="2" charset="-122"/>
                  </a:rPr>
                  <a:t>千米，这恰好处于中子星的</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强磁场区域</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从</a:t>
                </a:r>
                <a:r>
                  <a:rPr lang="en-US" sz="1800" dirty="0">
                    <a:effectLst/>
                    <a:latin typeface="SimSun" panose="02010600030101010101" pitchFamily="2" charset="-122"/>
                    <a:ea typeface="SimSun" panose="02010600030101010101" pitchFamily="2" charset="-122"/>
                    <a:cs typeface="SimSun" panose="02010600030101010101" pitchFamily="2" charset="-122"/>
                  </a:rPr>
                  <a:t>Peters</a:t>
                </a:r>
                <a:r>
                  <a:rPr lang="zh-CN" sz="1800" dirty="0">
                    <a:effectLst/>
                    <a:latin typeface="SimSun" panose="02010600030101010101" pitchFamily="2" charset="-122"/>
                    <a:ea typeface="SimSun" panose="02010600030101010101" pitchFamily="2" charset="-122"/>
                    <a:cs typeface="SimSun" panose="02010600030101010101" pitchFamily="2" charset="-122"/>
                  </a:rPr>
                  <a:t>公式可以计算出从此处到黑洞视界的剩余并合时间，约为</a:t>
                </a:r>
                <a:r>
                  <a:rPr lang="en-US" sz="1800" dirty="0">
                    <a:effectLst/>
                    <a:latin typeface="SimSun" panose="02010600030101010101" pitchFamily="2" charset="-122"/>
                    <a:ea typeface="SimSun" panose="02010600030101010101" pitchFamily="2" charset="-122"/>
                    <a:cs typeface="SimSun" panose="02010600030101010101" pitchFamily="2" charset="-122"/>
                  </a:rPr>
                  <a:t>4.84</a:t>
                </a:r>
                <a:r>
                  <a:rPr lang="zh-CN" sz="1800" dirty="0">
                    <a:effectLst/>
                    <a:latin typeface="SimSun" panose="02010600030101010101" pitchFamily="2" charset="-122"/>
                    <a:ea typeface="SimSun" panose="02010600030101010101" pitchFamily="2" charset="-122"/>
                    <a:cs typeface="SimSun" panose="02010600030101010101" pitchFamily="2" charset="-122"/>
                  </a:rPr>
                  <a:t>毫秒。这个窗口决定了整个重联过程可以持续多长时间。</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mc:Choice>
        <mc:Fallback xmlns="">
          <p:sp>
            <p:nvSpPr>
              <p:cNvPr id="3" name="Notes Placeholder 2"/>
              <p:cNvSpPr>
                <a:spLocks noGrp="1"/>
              </p:cNvSpPr>
              <p:nvPr>
                <p:ph type="body" idx="1"/>
              </p:nvPr>
            </p:nvSpPr>
            <p:spPr/>
            <p:txBody>
              <a:bodyPr/>
              <a:lstStyle/>
              <a:p>
                <a:r>
                  <a:rPr lang="zh-CN" altLang="en-US" dirty="0"/>
                  <a:t>第二个问题是磁重联的触发条件、位置，以及它发生在并合前多长时间。</a:t>
                </a:r>
              </a:p>
              <a:p>
                <a:r>
                  <a:rPr lang="zh-CN" altLang="en-US" dirty="0"/>
                  <a:t>触发条件方面，一旦中子星和黑洞各自的磁层开始重叠</a:t>
                </a:r>
                <a:r>
                  <a:rPr lang="en-US" altLang="zh-CN" dirty="0"/>
                  <a:t>——</a:t>
                </a:r>
                <a:r>
                  <a:rPr lang="zh-CN" altLang="en-US" dirty="0"/>
                  <a:t>也就是轨道间距收缩到潮汐半径附近时，重联电流片就会被点燃，这个特征距离约为 </a:t>
                </a:r>
                <a:r>
                  <a:rPr lang="en-US" altLang="zh-CN" dirty="0"/>
                  <a:t>25.8 </a:t>
                </a:r>
                <a:r>
                  <a:rPr lang="zh-CN" altLang="en-US" dirty="0"/>
                  <a:t>公里。</a:t>
                </a:r>
              </a:p>
              <a:p>
                <a:r>
                  <a:rPr lang="zh-CN" altLang="en-US" dirty="0"/>
                  <a:t>剩余时间方面，我们用牛顿轨道近似，估算从潮汐半径到视界的自由下落时间</a:t>
                </a:r>
                <a:endParaRPr lang="en-US" altLang="zh-CN" dirty="0"/>
              </a:p>
              <a:p>
                <a:pPr algn="l">
                  <a:spcAft>
                    <a:spcPts val="300"/>
                  </a:spcAft>
                  <a:buNone/>
                </a:pPr>
                <a:r>
                  <a:rPr lang="en-US" altLang="en-US" sz="1200" b="1" dirty="0" err="1">
                    <a:latin typeface="Calibri"/>
                  </a:rPr>
                  <a:t>单点估计的时间预算不够</a:t>
                </a:r>
                <a:endParaRPr lang="en-US" altLang="en-US" sz="1200" b="1" dirty="0">
                  <a:latin typeface="Calibri"/>
                </a:endParaRPr>
              </a:p>
              <a:p>
                <a:pPr algn="l">
                  <a:spcAft>
                    <a:spcPts val="200"/>
                  </a:spcAft>
                  <a:buNone/>
                </a:pPr>
                <a:r>
                  <a:rPr lang="en-US" altLang="en-US" sz="1100" dirty="0">
                    <a:latin typeface="Calibri"/>
                  </a:rPr>
                  <a:t>在 r=R</a:t>
                </a:r>
                <a:r>
                  <a:rPr lang="en-US" altLang="en-US" sz="800" baseline="-25000" dirty="0">
                    <a:latin typeface="Cambria Math" panose="02040503050406030204" pitchFamily="18" charset="0"/>
                  </a:rPr>
                  <a:t>td</a:t>
                </a:r>
                <a:r>
                  <a:rPr lang="en-US" altLang="en-US" sz="1100" dirty="0">
                    <a:latin typeface="Calibri"/>
                  </a:rPr>
                  <a:t> 处用自由下落估计： </a:t>
                </a:r>
                <a:r>
                  <a:rPr lang="en-US" altLang="en-US" sz="1100" i="0" dirty="0">
                    <a:latin typeface="Cambria Math" panose="02040503050406030204" pitchFamily="18" charset="0"/>
                  </a:rPr>
                  <a:t>𝜏</a:t>
                </a:r>
                <a:r>
                  <a:rPr lang="en-US" altLang="en-US" sz="800" i="0" baseline="-25000" dirty="0">
                    <a:latin typeface="Cambria Math" panose="02040503050406030204" pitchFamily="18" charset="0"/>
                  </a:rPr>
                  <a:t>𝑝𝑙𝑢𝑛𝑔𝑒</a:t>
                </a:r>
                <a:r>
                  <a:rPr lang="en-US" altLang="en-US" sz="1100" i="0" dirty="0">
                    <a:latin typeface="Cambria Math" panose="02040503050406030204" pitchFamily="18" charset="0"/>
                  </a:rPr>
                  <a:t> ~ [𝑅</a:t>
                </a:r>
                <a:r>
                  <a:rPr lang="en-US" altLang="en-US" sz="800" i="0" baseline="-25000" dirty="0">
                    <a:latin typeface="Cambria Math" panose="02040503050406030204" pitchFamily="18" charset="0"/>
                  </a:rPr>
                  <a:t>𝑡𝑑</a:t>
                </a:r>
                <a:r>
                  <a:rPr lang="en-US" altLang="en-US" sz="800" i="0" baseline="30000" dirty="0">
                    <a:latin typeface="Cambria Math" panose="02040503050406030204" pitchFamily="18" charset="0"/>
                  </a:rPr>
                  <a:t>3</a:t>
                </a:r>
                <a:r>
                  <a:rPr lang="en-US" altLang="en-US" sz="1100" i="0" dirty="0">
                    <a:latin typeface="Cambria Math" panose="02040503050406030204" pitchFamily="18" charset="0"/>
                  </a:rPr>
                  <a:t>/𝐺𝑀</a:t>
                </a:r>
                <a:r>
                  <a:rPr lang="en-US" altLang="en-US" sz="800" i="0" baseline="-25000" dirty="0">
                    <a:latin typeface="Cambria Math" panose="02040503050406030204" pitchFamily="18" charset="0"/>
                  </a:rPr>
                  <a:t>𝑡𝑜𝑡𝑎𝑙</a:t>
                </a:r>
                <a:r>
                  <a:rPr lang="en-US" altLang="en-US" sz="1100" i="0" dirty="0">
                    <a:latin typeface="Cambria Math" panose="02040503050406030204" pitchFamily="18" charset="0"/>
                  </a:rPr>
                  <a:t>]</a:t>
                </a:r>
                <a:r>
                  <a:rPr lang="en-US" altLang="en-US" sz="800" i="0" baseline="30000" dirty="0">
                    <a:latin typeface="Cambria Math" panose="02040503050406030204" pitchFamily="18" charset="0"/>
                  </a:rPr>
                  <a:t>1/2</a:t>
                </a:r>
                <a:r>
                  <a:rPr lang="en-US" altLang="en-US" sz="1100" b="1" i="0" dirty="0">
                    <a:latin typeface="Cambria Math" panose="02040503050406030204" pitchFamily="18" charset="0"/>
                  </a:rPr>
                  <a:t>  ≈  𝟎.𝟏𝟐 𝒎𝒔</a:t>
                </a:r>
                <a:endParaRPr lang="en-US" altLang="en-US" sz="1100" b="1" dirty="0"/>
              </a:p>
              <a:p>
                <a:pPr algn="l">
                  <a:spcAft>
                    <a:spcPts val="350"/>
                  </a:spcAft>
                  <a:buNone/>
                </a:pPr>
                <a:r>
                  <a:rPr lang="en-US" altLang="en-US" sz="1100" dirty="0" err="1">
                    <a:latin typeface="Calibri"/>
                  </a:rPr>
                  <a:t>但自转扫描需要</a:t>
                </a:r>
                <a:r>
                  <a:rPr lang="en-US" altLang="en-US" sz="1100" dirty="0">
                    <a:latin typeface="Calibri"/>
                  </a:rPr>
                  <a:t> Δt</a:t>
                </a:r>
                <a:r>
                  <a:rPr lang="en-US" altLang="en-US" sz="800" baseline="-25000" dirty="0">
                    <a:latin typeface="Cambria Math" panose="02040503050406030204" pitchFamily="18" charset="0"/>
                  </a:rPr>
                  <a:t>spin</a:t>
                </a:r>
                <a:r>
                  <a:rPr lang="en-US" altLang="en-US" sz="1100" dirty="0">
                    <a:latin typeface="Calibri"/>
                  </a:rPr>
                  <a:t> ≈ 1.00 </a:t>
                </a:r>
                <a:r>
                  <a:rPr lang="en-US" altLang="en-US" sz="1100" dirty="0" err="1">
                    <a:latin typeface="Calibri"/>
                  </a:rPr>
                  <a:t>ms</a:t>
                </a:r>
                <a:r>
                  <a:rPr lang="en-US" altLang="en-US" sz="1100" dirty="0">
                    <a:latin typeface="Calibri"/>
                  </a:rPr>
                  <a:t> 。由于该公式假设中子星在</a:t>
                </a:r>
                <a:r>
                  <a:rPr lang="en-US" altLang="en-US" sz="1100" i="0" dirty="0">
                    <a:latin typeface="Cambria Math" panose="02040503050406030204" pitchFamily="18" charset="0"/>
                  </a:rPr>
                  <a:t>𝑅</a:t>
                </a:r>
                <a:r>
                  <a:rPr lang="en-US" altLang="en-US" sz="800" i="0" baseline="-25000" dirty="0">
                    <a:latin typeface="Cambria Math" panose="02040503050406030204" pitchFamily="18" charset="0"/>
                  </a:rPr>
                  <a:t>𝑡𝑑</a:t>
                </a:r>
                <a:r>
                  <a:rPr lang="en-US" altLang="en-US" sz="1100" dirty="0">
                    <a:latin typeface="Calibri"/>
                  </a:rPr>
                  <a:t>处“从静止自由下落”，但实际上它此前一直处于引力波驱动的准圆轨道旋进，远比自由下落慢。</a:t>
                </a:r>
              </a:p>
              <a:p>
                <a:pPr algn="l">
                  <a:spcAft>
                    <a:spcPts val="280"/>
                  </a:spcAft>
                  <a:buNone/>
                </a:pPr>
                <a:r>
                  <a:rPr lang="en-US" altLang="en-US" sz="1200" b="1" dirty="0" err="1">
                    <a:latin typeface="Calibri"/>
                  </a:rPr>
                  <a:t>用GW旋进时标重新计算</a:t>
                </a:r>
                <a:endParaRPr lang="en-US" altLang="en-US" sz="1200" b="1" dirty="0">
                  <a:latin typeface="Calibri"/>
                </a:endParaRPr>
              </a:p>
              <a:p>
                <a:pPr algn="l">
                  <a:spcAft>
                    <a:spcPts val="200"/>
                  </a:spcAft>
                  <a:buNone/>
                </a:pPr>
                <a:r>
                  <a:rPr lang="en-US" altLang="en-US" sz="1100" dirty="0">
                    <a:latin typeface="Calibri"/>
                  </a:rPr>
                  <a:t>标准圆轨道引力波旋进时标（Peters 1964）：</a:t>
                </a:r>
                <a:endParaRPr lang="en-US" altLang="en-US" sz="1200" dirty="0">
                  <a:latin typeface="Cambria Math" panose="02040503050406030204" pitchFamily="18" charset="0"/>
                </a:endParaRPr>
              </a:p>
              <a:p>
                <a:pPr algn="l">
                  <a:spcAft>
                    <a:spcPts val="350"/>
                  </a:spcAft>
                  <a:buNone/>
                </a:pPr>
                <a:r>
                  <a:rPr lang="en-US" altLang="en-US" sz="1100" dirty="0">
                    <a:latin typeface="Calibri"/>
                  </a:rPr>
                  <a:t>在 r=R</a:t>
                </a:r>
                <a:r>
                  <a:rPr lang="en-US" altLang="en-US" sz="800" baseline="-25000" dirty="0">
                    <a:latin typeface="Cambria Math" panose="02040503050406030204" pitchFamily="18" charset="0"/>
                  </a:rPr>
                  <a:t>td</a:t>
                </a:r>
                <a:r>
                  <a:rPr lang="en-US" altLang="en-US" sz="1100" dirty="0">
                    <a:latin typeface="Calibri"/>
                  </a:rPr>
                  <a:t>处： t</a:t>
                </a:r>
                <a:r>
                  <a:rPr lang="en-US" altLang="en-US" sz="800" baseline="-25000" dirty="0">
                    <a:latin typeface="Cambria Math" panose="02040503050406030204" pitchFamily="18" charset="0"/>
                  </a:rPr>
                  <a:t>coal</a:t>
                </a:r>
                <a:r>
                  <a:rPr lang="en-US" altLang="en-US" sz="1100" dirty="0">
                    <a:latin typeface="Cambria Math" panose="02040503050406030204" pitchFamily="18" charset="0"/>
                  </a:rPr>
                  <a:t>≈0.08ms（与简单估计一致）；   在 r=R</a:t>
                </a:r>
                <a:r>
                  <a:rPr lang="en-US" altLang="en-US" sz="800" baseline="-25000" dirty="0">
                    <a:latin typeface="Cambria Math" panose="02040503050406030204" pitchFamily="18" charset="0"/>
                  </a:rPr>
                  <a:t>ISCO</a:t>
                </a:r>
                <a:r>
                  <a:rPr lang="en-US" altLang="en-US" sz="1100" dirty="0">
                    <a:latin typeface="Cambria Math" panose="02040503050406030204" pitchFamily="18" charset="0"/>
                  </a:rPr>
                  <a:t>=70.9km处： t</a:t>
                </a:r>
                <a:r>
                  <a:rPr lang="en-US" altLang="en-US" sz="800" baseline="-25000" dirty="0">
                    <a:latin typeface="Cambria Math" panose="02040503050406030204" pitchFamily="18" charset="0"/>
                  </a:rPr>
                  <a:t>coal</a:t>
                </a:r>
                <a:r>
                  <a:rPr lang="en-US" altLang="en-US" sz="1100" b="1" dirty="0"/>
                  <a:t>  ≈  4.85 ms</a:t>
                </a:r>
              </a:p>
              <a:p>
                <a:pPr algn="l">
                  <a:buNone/>
                </a:pPr>
                <a:r>
                  <a:rPr lang="en-US" altLang="en-US" sz="1100" b="1" dirty="0" err="1"/>
                  <a:t>结论</a:t>
                </a:r>
                <a:r>
                  <a:rPr lang="en-US" altLang="en-US" sz="1100" b="1" dirty="0"/>
                  <a:t>：</a:t>
                </a:r>
                <a:r>
                  <a:rPr lang="en-US" altLang="en-US" sz="1100" dirty="0">
                    <a:latin typeface="Calibri"/>
                  </a:rPr>
                  <a:t> 重联活跃窗口起始于R</a:t>
                </a:r>
                <a:r>
                  <a:rPr lang="en-US" altLang="en-US" sz="800" baseline="-25000" dirty="0">
                    <a:latin typeface="Cambria Math" panose="02040503050406030204" pitchFamily="18" charset="0"/>
                  </a:rPr>
                  <a:t>ISCO</a:t>
                </a:r>
                <a:r>
                  <a:rPr lang="en-US" altLang="en-US" sz="1100" dirty="0">
                    <a:latin typeface="Calibri"/>
                  </a:rPr>
                  <a:t>附近，可用时间~ms量级，1ms的自转扫描延迟被包含在其中</a:t>
                </a:r>
                <a:endParaRPr lang="en-US" altLang="zh-CN" dirty="0"/>
              </a:p>
              <a:p>
                <a:endParaRPr lang="zh-CN" altLang="en-US" dirty="0"/>
              </a:p>
              <a:p>
                <a:r>
                  <a:rPr lang="zh-CN" altLang="en-US" dirty="0"/>
                  <a:t>电流片位置方面，我们让中子星偶极场的压强与黑洞所诱导的分裂单极场压强相互匹配，求解后发现，电流片恰好位于中子星表面以上约 </a:t>
                </a:r>
                <a:r>
                  <a:rPr lang="en-US" altLang="zh-CN" dirty="0"/>
                  <a:t>1 </a:t>
                </a:r>
                <a:r>
                  <a:rPr lang="zh-CN" altLang="en-US" dirty="0"/>
                  <a:t>到 </a:t>
                </a:r>
                <a:r>
                  <a:rPr lang="en-US" altLang="zh-CN" dirty="0"/>
                  <a:t>2 </a:t>
                </a:r>
                <a:r>
                  <a:rPr lang="zh-CN" altLang="en-US" dirty="0"/>
                  <a:t>个中子星半径处，也就是表面上方大约 </a:t>
                </a:r>
                <a:r>
                  <a:rPr lang="en-US" altLang="zh-CN" dirty="0"/>
                  <a:t>10 </a:t>
                </a:r>
                <a:r>
                  <a:rPr lang="zh-CN" altLang="en-US" dirty="0"/>
                  <a:t>到 </a:t>
                </a:r>
                <a:r>
                  <a:rPr lang="en-US" altLang="zh-CN" dirty="0"/>
                  <a:t>20 </a:t>
                </a:r>
                <a:r>
                  <a:rPr lang="zh-CN" altLang="en-US" dirty="0"/>
                  <a:t>公里。</a:t>
                </a:r>
              </a:p>
              <a:p>
                <a:r>
                  <a:rPr lang="zh-CN" altLang="en-US" dirty="0"/>
                  <a:t>综合起来：当中子星与黑洞间距收缩到约 </a:t>
                </a:r>
                <a:r>
                  <a:rPr lang="en-US" altLang="zh-CN" dirty="0"/>
                  <a:t>25.8 </a:t>
                </a:r>
                <a:r>
                  <a:rPr lang="zh-CN" altLang="en-US" dirty="0"/>
                  <a:t>公里时，磁重联被点燃，重联电流片位于中子星表面以上约 </a:t>
                </a:r>
                <a:r>
                  <a:rPr lang="en-US" altLang="zh-CN" dirty="0"/>
                  <a:t>10 </a:t>
                </a:r>
                <a:r>
                  <a:rPr lang="zh-CN" altLang="en-US" dirty="0"/>
                  <a:t>到 </a:t>
                </a:r>
                <a:r>
                  <a:rPr lang="en-US" altLang="zh-CN" dirty="0"/>
                  <a:t>20 </a:t>
                </a:r>
                <a:r>
                  <a:rPr lang="zh-CN" altLang="en-US" dirty="0"/>
                  <a:t>公里处，这个位置恰好仍处在强磁场磁层的深处。</a:t>
                </a:r>
              </a:p>
              <a:p>
                <a:endParaRPr kumimoji="1" lang="zh-CN" altLang="en-US" dirty="0"/>
              </a:p>
            </p:txBody>
          </p:sp>
        </mc:Fallback>
      </mc:AlternateContent>
      <p:sp>
        <p:nvSpPr>
          <p:cNvPr id="4" name="Slide Number Placeholder 3"/>
          <p:cNvSpPr>
            <a:spLocks noGrp="1"/>
          </p:cNvSpPr>
          <p:nvPr>
            <p:ph type="sldNum" sz="quarter" idx="5"/>
          </p:nvPr>
        </p:nvSpPr>
        <p:spPr/>
        <p:txBody>
          <a:bodyPr/>
          <a:lstStyle/>
          <a:p>
            <a:fld id="{074E7BE3-4F5E-264C-A1A2-26134D8B96E5}" type="slidenum">
              <a:rPr kumimoji="1" lang="zh-CN" altLang="en-US" smtClean="0"/>
              <a:t>9</a:t>
            </a:fld>
            <a:endParaRPr kumimoji="1" lang="zh-CN" altLang="en-US"/>
          </a:p>
        </p:txBody>
      </p:sp>
    </p:spTree>
    <p:extLst>
      <p:ext uri="{BB962C8B-B14F-4D97-AF65-F5344CB8AC3E}">
        <p14:creationId xmlns:p14="http://schemas.microsoft.com/office/powerpoint/2010/main" val="2392626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第三个问题：中子星的自转周期</a:t>
            </a:r>
            <a:r>
              <a:rPr lang="en-US" sz="1800" dirty="0">
                <a:effectLst/>
                <a:latin typeface="SimSun" panose="02010600030101010101" pitchFamily="2" charset="-122"/>
                <a:ea typeface="SimSun" panose="02010600030101010101" pitchFamily="2" charset="-122"/>
                <a:cs typeface="SimSun" panose="02010600030101010101" pitchFamily="2" charset="-122"/>
              </a:rPr>
              <a:t>P</a:t>
            </a:r>
            <a:r>
              <a:rPr lang="zh-CN" sz="1800" dirty="0">
                <a:effectLst/>
                <a:latin typeface="SimSun" panose="02010600030101010101" pitchFamily="2" charset="-122"/>
                <a:ea typeface="SimSun" panose="02010600030101010101" pitchFamily="2" charset="-122"/>
                <a:cs typeface="SimSun" panose="02010600030101010101" pitchFamily="2" charset="-122"/>
              </a:rPr>
              <a:t>必须满足什么约束？</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我们从</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视线每个电流片至多扫过一次</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这一运动学条件出发，推导出</a:t>
            </a:r>
            <a:r>
              <a:rPr lang="en-US" sz="1800" dirty="0">
                <a:effectLst/>
                <a:latin typeface="SimSun" panose="02010600030101010101" pitchFamily="2" charset="-122"/>
                <a:ea typeface="SimSun" panose="02010600030101010101" pitchFamily="2" charset="-122"/>
                <a:cs typeface="SimSun" panose="02010600030101010101" pitchFamily="2" charset="-122"/>
              </a:rPr>
              <a:t>P_s</a:t>
            </a:r>
            <a:r>
              <a:rPr lang="zh-CN" sz="1800" dirty="0">
                <a:effectLst/>
                <a:latin typeface="SimSun" panose="02010600030101010101" pitchFamily="2" charset="-122"/>
                <a:ea typeface="SimSun" panose="02010600030101010101" pitchFamily="2" charset="-122"/>
                <a:cs typeface="SimSun" panose="02010600030101010101" pitchFamily="2" charset="-122"/>
              </a:rPr>
              <a:t>的允许范围。</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下界来自方位角差约束：得到</a:t>
            </a:r>
            <a:r>
              <a:rPr lang="en-US" sz="1800" dirty="0">
                <a:effectLst/>
                <a:latin typeface="SimSun" panose="02010600030101010101" pitchFamily="2" charset="-122"/>
                <a:ea typeface="SimSun" panose="02010600030101010101" pitchFamily="2" charset="-122"/>
                <a:cs typeface="SimSun" panose="02010600030101010101" pitchFamily="2" charset="-122"/>
              </a:rPr>
              <a:t>P_s &gt; 2Δt_spin ≈ 2.22</a:t>
            </a:r>
            <a:r>
              <a:rPr lang="zh-CN" sz="1800" dirty="0">
                <a:effectLst/>
                <a:latin typeface="SimSun" panose="02010600030101010101" pitchFamily="2" charset="-122"/>
                <a:ea typeface="SimSun" panose="02010600030101010101" pitchFamily="2" charset="-122"/>
                <a:cs typeface="SimSun" panose="02010600030101010101" pitchFamily="2" charset="-122"/>
              </a:rPr>
              <a:t>毫秒。</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上界来自时间窗口约束：得到</a:t>
            </a:r>
            <a:r>
              <a:rPr lang="en-US" sz="1800" dirty="0">
                <a:effectLst/>
                <a:latin typeface="SimSun" panose="02010600030101010101" pitchFamily="2" charset="-122"/>
                <a:ea typeface="SimSun" panose="02010600030101010101" pitchFamily="2" charset="-122"/>
                <a:cs typeface="SimSun" panose="02010600030101010101" pitchFamily="2" charset="-122"/>
              </a:rPr>
              <a:t>P_s ≤ </a:t>
            </a:r>
            <a:r>
              <a:rPr lang="en-US" sz="1800" dirty="0" err="1">
                <a:effectLst/>
                <a:latin typeface="SimSun" panose="02010600030101010101" pitchFamily="2" charset="-122"/>
                <a:ea typeface="SimSun" panose="02010600030101010101" pitchFamily="2" charset="-122"/>
                <a:cs typeface="SimSun" panose="02010600030101010101" pitchFamily="2" charset="-122"/>
              </a:rPr>
              <a:t>τ_w</a:t>
            </a:r>
            <a:r>
              <a:rPr lang="en-US" sz="1800" dirty="0">
                <a:effectLst/>
                <a:latin typeface="SimSun" panose="02010600030101010101" pitchFamily="2" charset="-122"/>
                <a:ea typeface="SimSun" panose="02010600030101010101" pitchFamily="2" charset="-122"/>
                <a:cs typeface="SimSun" panose="02010600030101010101" pitchFamily="2" charset="-122"/>
              </a:rPr>
              <a:t> ≈ 4.84</a:t>
            </a:r>
            <a:r>
              <a:rPr lang="zh-CN" sz="1800" dirty="0">
                <a:effectLst/>
                <a:latin typeface="SimSun" panose="02010600030101010101" pitchFamily="2" charset="-122"/>
                <a:ea typeface="SimSun" panose="02010600030101010101" pitchFamily="2" charset="-122"/>
                <a:cs typeface="SimSun" panose="02010600030101010101" pitchFamily="2" charset="-122"/>
              </a:rPr>
              <a:t>毫秒。</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300"/>
              </a:spcBef>
              <a:spcAft>
                <a:spcPts val="300"/>
              </a:spcAft>
            </a:pP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约束结果：</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2.22 </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ms</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&lt; P_s ≤ 4.84 </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ms</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这个范围与毫秒磁星和部分毫秒脉冲星的自转周期重叠，在观测上完全合理。</a:t>
            </a:r>
            <a:endParaRPr kumimoji="1" lang="zh-CN" altLang="en-US" dirty="0"/>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10</a:t>
            </a:fld>
            <a:endParaRPr kumimoji="1" lang="zh-CN" altLang="en-US"/>
          </a:p>
        </p:txBody>
      </p:sp>
    </p:spTree>
    <p:extLst>
      <p:ext uri="{BB962C8B-B14F-4D97-AF65-F5344CB8AC3E}">
        <p14:creationId xmlns:p14="http://schemas.microsoft.com/office/powerpoint/2010/main" val="486851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第四个问题，两个子脉冲之间的约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毫秒间隔究竟来自哪里？</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首先排除</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了</a:t>
            </a:r>
            <a:r>
              <a:rPr lang="zh-CN" sz="1800" dirty="0">
                <a:effectLst/>
                <a:latin typeface="SimSun" panose="02010600030101010101" pitchFamily="2" charset="-122"/>
                <a:ea typeface="SimSun" panose="02010600030101010101" pitchFamily="2" charset="-122"/>
                <a:cs typeface="SimSun" panose="02010600030101010101" pitchFamily="2" charset="-122"/>
              </a:rPr>
              <a:t>纯光行时解释：如果</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毫秒完全来自光在两片之间传播，那么片间距应为</a:t>
            </a:r>
            <a:r>
              <a:rPr lang="en-US" sz="1800" dirty="0">
                <a:effectLst/>
                <a:latin typeface="SimSun" panose="02010600030101010101" pitchFamily="2" charset="-122"/>
                <a:ea typeface="SimSun" panose="02010600030101010101" pitchFamily="2" charset="-122"/>
                <a:cs typeface="SimSun" panose="02010600030101010101" pitchFamily="2" charset="-122"/>
              </a:rPr>
              <a:t> 300</a:t>
            </a:r>
            <a:r>
              <a:rPr lang="zh-CN" sz="1800" dirty="0">
                <a:effectLst/>
                <a:latin typeface="SimSun" panose="02010600030101010101" pitchFamily="2" charset="-122"/>
                <a:ea typeface="SimSun" panose="02010600030101010101" pitchFamily="2" charset="-122"/>
                <a:cs typeface="SimSun" panose="02010600030101010101" pitchFamily="2" charset="-122"/>
              </a:rPr>
              <a:t>千米。而整个引力束缚区域的半径仅约</a:t>
            </a:r>
            <a:r>
              <a:rPr lang="en-US" sz="1800" dirty="0">
                <a:effectLst/>
                <a:latin typeface="SimSun" panose="02010600030101010101" pitchFamily="2" charset="-122"/>
                <a:ea typeface="SimSun" panose="02010600030101010101" pitchFamily="2" charset="-122"/>
                <a:cs typeface="SimSun" panose="02010600030101010101" pitchFamily="2" charset="-122"/>
              </a:rPr>
              <a:t>71</a:t>
            </a:r>
            <a:r>
              <a:rPr lang="zh-CN" sz="1800" dirty="0">
                <a:effectLst/>
                <a:latin typeface="SimSun" panose="02010600030101010101" pitchFamily="2" charset="-122"/>
                <a:ea typeface="SimSun" panose="02010600030101010101" pitchFamily="2" charset="-122"/>
                <a:cs typeface="SimSun" panose="02010600030101010101" pitchFamily="2" charset="-122"/>
              </a:rPr>
              <a:t>千米，</a:t>
            </a:r>
            <a:r>
              <a:rPr lang="en-US" sz="1800" dirty="0">
                <a:effectLst/>
                <a:latin typeface="SimSun" panose="02010600030101010101" pitchFamily="2" charset="-122"/>
                <a:ea typeface="SimSun" panose="02010600030101010101" pitchFamily="2" charset="-122"/>
                <a:cs typeface="SimSun" panose="02010600030101010101" pitchFamily="2" charset="-122"/>
              </a:rPr>
              <a:t>300</a:t>
            </a:r>
            <a:r>
              <a:rPr lang="zh-CN" sz="1800" dirty="0">
                <a:effectLst/>
                <a:latin typeface="SimSun" panose="02010600030101010101" pitchFamily="2" charset="-122"/>
                <a:ea typeface="SimSun" panose="02010600030101010101" pitchFamily="2" charset="-122"/>
                <a:cs typeface="SimSun" panose="02010600030101010101" pitchFamily="2" charset="-122"/>
              </a:rPr>
              <a:t>千米的片间距在几何上根本不可能实现。</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因此，时间间隔必须由中子星自转主导</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（自转扫描，主项）</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  </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（光行时修正，约</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10%</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以典型参数</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中子星自转周期</a:t>
            </a:r>
            <a:r>
              <a:rPr lang="en-US" sz="1800" dirty="0">
                <a:effectLst/>
                <a:latin typeface="SimSun" panose="02010600030101010101" pitchFamily="2" charset="-122"/>
                <a:ea typeface="SimSun" panose="02010600030101010101" pitchFamily="2" charset="-122"/>
                <a:cs typeface="SimSun" panose="02010600030101010101" pitchFamily="2" charset="-122"/>
              </a:rPr>
              <a:t> = 3</a:t>
            </a:r>
            <a:r>
              <a:rPr lang="zh-CN" sz="1800" dirty="0">
                <a:effectLst/>
                <a:latin typeface="SimSun" panose="02010600030101010101" pitchFamily="2" charset="-122"/>
                <a:ea typeface="SimSun" panose="02010600030101010101" pitchFamily="2" charset="-122"/>
                <a:cs typeface="SimSun" panose="02010600030101010101" pitchFamily="2" charset="-122"/>
              </a:rPr>
              <a:t>毫秒、方位角差</a:t>
            </a:r>
            <a:r>
              <a:rPr lang="en-US" sz="1800" dirty="0">
                <a:effectLst/>
                <a:latin typeface="SimSun" panose="02010600030101010101" pitchFamily="2" charset="-122"/>
                <a:ea typeface="SimSun" panose="02010600030101010101" pitchFamily="2" charset="-122"/>
                <a:cs typeface="SimSun" panose="02010600030101010101" pitchFamily="2" charset="-122"/>
              </a:rPr>
              <a:t>= 120</a:t>
            </a:r>
            <a:r>
              <a:rPr lang="zh-CN" sz="1800" dirty="0">
                <a:effectLst/>
                <a:latin typeface="SimSun" panose="02010600030101010101" pitchFamily="2" charset="-122"/>
                <a:ea typeface="SimSun" panose="02010600030101010101" pitchFamily="2" charset="-122"/>
                <a:cs typeface="SimSun" panose="02010600030101010101" pitchFamily="2" charset="-122"/>
              </a:rPr>
              <a:t>度代入</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，得到</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1ms</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的时间间隔</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右图展示了不同的自转周期在不同的条件下可以得到</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1ms</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的时间间隔</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第五个结果：磁重联能否提供足够的能量来驱动观测到的</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基于Cassak</a:t>
            </a:r>
            <a:r>
              <a:rPr lang="zh-CN" alt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等人对磁能密度、重联速率、射电转化效率等的研究，对磁重联能产生的能量进行计算，右图为各部分的能量，可以看出磁重联释放的能量足以提供</a:t>
            </a:r>
            <a:r>
              <a:rPr lang="en-US" alt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FRB</a:t>
            </a:r>
            <a:r>
              <a:rPr lang="zh-CN" alt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的爆发</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12</a:t>
            </a:fld>
            <a:endParaRPr kumimoji="1" lang="zh-CN" altLang="en-US"/>
          </a:p>
        </p:txBody>
      </p:sp>
    </p:spTree>
    <p:extLst>
      <p:ext uri="{BB962C8B-B14F-4D97-AF65-F5344CB8AC3E}">
        <p14:creationId xmlns:p14="http://schemas.microsoft.com/office/powerpoint/2010/main" val="3214463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altLang="en-US" sz="1800" dirty="0">
                    <a:effectLst/>
                    <a:latin typeface="SimSun" panose="02010600030101010101" pitchFamily="2" charset="-122"/>
                    <a:ea typeface="SimSun" panose="02010600030101010101" pitchFamily="2" charset="-122"/>
                    <a:cs typeface="SimSun" panose="02010600030101010101" pitchFamily="2" charset="-122"/>
                  </a:rPr>
                  <a:t>第六个问题，偏振为什么呈现出</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S</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型以及对称</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lvl="0" indent="0" algn="l" defTabSz="914400" rtl="0" eaLnBrk="1" fontAlgn="auto" latinLnBrk="0" hangingPunct="1">
                  <a:lnSpc>
                    <a:spcPct val="150000"/>
                  </a:lnSpc>
                  <a:spcBef>
                    <a:spcPts val="200"/>
                  </a:spcBef>
                  <a:spcAft>
                    <a:spcPts val="300"/>
                  </a:spcAft>
                  <a:buClrTx/>
                  <a:buSzTx/>
                  <a:buFontTx/>
                  <a:buNone/>
                  <a:tabLst/>
                  <a:defRPr/>
                </a:pPr>
                <a:r>
                  <a:rPr lang="zh-CN" sz="1800" dirty="0">
                    <a:effectLst/>
                    <a:latin typeface="SimSun" panose="02010600030101010101" pitchFamily="2" charset="-122"/>
                    <a:ea typeface="SimSun" panose="02010600030101010101" pitchFamily="2" charset="-122"/>
                    <a:cs typeface="SimSun" panose="02010600030101010101" pitchFamily="2" charset="-122"/>
                  </a:rPr>
                  <a:t>第一步：电流片的磁场剖面</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是什么样的</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由于</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NS</a:t>
                </a:r>
                <a:r>
                  <a:rPr kumimoji="1" lang="zh-CN" altLang="en-US" sz="1800" dirty="0"/>
                  <a:t>磁层磁化度远大于</a:t>
                </a:r>
                <a:r>
                  <a:rPr kumimoji="1" lang="en-US" altLang="zh-CN" sz="1800" dirty="0"/>
                  <a:t>1</a:t>
                </a:r>
                <a:r>
                  <a:rPr kumimoji="1" lang="zh-CN" altLang="en-US" sz="1800" dirty="0"/>
                  <a:t>，无热压可供支撑，且广义相对论磁流体动力学模拟表明高磁化度重联中存在导向场分量。标准 </a:t>
                </a:r>
                <a:r>
                  <a:rPr kumimoji="1" lang="en-US" altLang="zh-CN" sz="1800" dirty="0"/>
                  <a:t>Harris </a:t>
                </a:r>
                <a:r>
                  <a:rPr kumimoji="1" lang="zh-CN" altLang="en-US" sz="1800" dirty="0"/>
                  <a:t>剖面在 </a:t>
                </a:r>
                <a:r>
                  <a:rPr kumimoji="1" lang="en-US" altLang="zh-CN" sz="1800" dirty="0"/>
                  <a:t>z=0 </a:t>
                </a:r>
                <a:r>
                  <a:rPr kumimoji="1" lang="zh-CN" altLang="en-US" sz="1800" dirty="0"/>
                  <a:t>处场强降为零，需要热压补偿，而</a:t>
                </a:r>
                <a:r>
                  <a:rPr kumimoji="1" lang="en-US" altLang="zh-CN" sz="1800" dirty="0"/>
                  <a:t>Force-free </a:t>
                </a:r>
                <a:r>
                  <a:rPr kumimoji="1" lang="zh-CN" altLang="en-US" sz="1800" dirty="0"/>
                  <a:t>旋转剖面满足 </a:t>
                </a:r>
                <a14:m>
                  <m:oMath xmlns:m="http://schemas.openxmlformats.org/officeDocument/2006/math">
                    <m:sSub>
                      <m:sSubPr>
                        <m:ctrlPr>
                          <a:rPr kumimoji="1" lang="en-US" altLang="zh-CN" sz="1800" i="1" smtClean="0">
                            <a:solidFill>
                              <a:schemeClr val="tx1"/>
                            </a:solidFill>
                            <a:latin typeface="Cambria Math" panose="02040503050406030204" pitchFamily="18" charset="0"/>
                          </a:rPr>
                        </m:ctrlPr>
                      </m:sSubPr>
                      <m:e>
                        <m:r>
                          <a:rPr kumimoji="1" lang="en-US" altLang="zh-CN" sz="1800" i="1">
                            <a:solidFill>
                              <a:schemeClr val="tx1"/>
                            </a:solidFill>
                            <a:latin typeface="Cambria Math" panose="02040503050406030204" pitchFamily="18" charset="0"/>
                          </a:rPr>
                          <m:t>𝐵</m:t>
                        </m:r>
                      </m:e>
                      <m:sub>
                        <m:r>
                          <a:rPr kumimoji="1" lang="en-US" altLang="zh-CN" sz="1800" i="1">
                            <a:solidFill>
                              <a:schemeClr val="tx1"/>
                            </a:solidFill>
                            <a:latin typeface="Cambria Math" panose="02040503050406030204" pitchFamily="18" charset="0"/>
                          </a:rPr>
                          <m:t>0</m:t>
                        </m:r>
                      </m:sub>
                    </m:sSub>
                    <m:r>
                      <a:rPr kumimoji="1" lang="en-US" altLang="zh-CN" sz="1800" i="1">
                        <a:solidFill>
                          <a:schemeClr val="tx1"/>
                        </a:solidFill>
                        <a:latin typeface="Cambria Math" panose="02040503050406030204" pitchFamily="18" charset="0"/>
                      </a:rPr>
                      <m:t>=</m:t>
                    </m:r>
                    <m:r>
                      <a:rPr kumimoji="1" lang="en-US" altLang="zh-CN" sz="1800" b="0" i="1" smtClean="0">
                        <a:solidFill>
                          <a:schemeClr val="tx1"/>
                        </a:solidFill>
                        <a:latin typeface="Cambria Math" panose="02040503050406030204" pitchFamily="18" charset="0"/>
                      </a:rPr>
                      <m:t>𝑐𝑜𝑛𝑠𝑡</m:t>
                    </m:r>
                  </m:oMath>
                </a14:m>
                <a:r>
                  <a:rPr kumimoji="1" lang="zh-CN" altLang="en-US" sz="1800" dirty="0"/>
                  <a:t>，磁压处处平衡。因此</a:t>
                </a:r>
                <a:r>
                  <a:rPr lang="zh-CN" sz="1800" dirty="0">
                    <a:effectLst/>
                    <a:latin typeface="SimSun" panose="02010600030101010101" pitchFamily="2" charset="-122"/>
                    <a:ea typeface="SimSun" panose="02010600030101010101" pitchFamily="2" charset="-122"/>
                    <a:cs typeface="SimSun" panose="02010600030101010101" pitchFamily="2" charset="-122"/>
                  </a:rPr>
                  <a:t>我们采用</a:t>
                </a:r>
                <a:r>
                  <a:rPr lang="en-US" sz="1800" dirty="0">
                    <a:effectLst/>
                    <a:latin typeface="SimSun" panose="02010600030101010101" pitchFamily="2" charset="-122"/>
                    <a:ea typeface="SimSun" panose="02010600030101010101" pitchFamily="2" charset="-122"/>
                    <a:cs typeface="SimSun" panose="02010600030101010101" pitchFamily="2" charset="-122"/>
                  </a:rPr>
                  <a:t>force-free</a:t>
                </a:r>
                <a:r>
                  <a:rPr lang="zh-CN" sz="1800" dirty="0">
                    <a:effectLst/>
                    <a:latin typeface="SimSun" panose="02010600030101010101" pitchFamily="2" charset="-122"/>
                    <a:ea typeface="SimSun" panose="02010600030101010101" pitchFamily="2" charset="-122"/>
                    <a:cs typeface="SimSun" panose="02010600030101010101" pitchFamily="2" charset="-122"/>
                  </a:rPr>
                  <a:t>旋转剖面，</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磁场</a:t>
                </a:r>
                <a:r>
                  <a:rPr lang="zh-CN" sz="1800" dirty="0">
                    <a:effectLst/>
                    <a:latin typeface="SimSun" panose="02010600030101010101" pitchFamily="2" charset="-122"/>
                    <a:ea typeface="SimSun" panose="02010600030101010101" pitchFamily="2" charset="-122"/>
                    <a:cs typeface="SimSun" panose="02010600030101010101" pitchFamily="2" charset="-122"/>
                  </a:rPr>
                  <a:t>在</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方向（即厚度方向）</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B(z) </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与x和y方向的角度有关</a:t>
                </a:r>
                <a:r>
                  <a:rPr lang="zh-CN" alt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在任意固定</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层，</a:t>
                </a:r>
                <a:r>
                  <a:rPr lang="en-US" sz="1800" dirty="0">
                    <a:effectLst/>
                    <a:latin typeface="SimSun" panose="02010600030101010101" pitchFamily="2" charset="-122"/>
                    <a:ea typeface="SimSun" panose="02010600030101010101" pitchFamily="2" charset="-122"/>
                    <a:cs typeface="SimSun" panose="02010600030101010101" pitchFamily="2" charset="-122"/>
                  </a:rPr>
                  <a:t>x-y</a:t>
                </a:r>
                <a:r>
                  <a:rPr lang="zh-CN" sz="1800" dirty="0">
                    <a:effectLst/>
                    <a:latin typeface="SimSun" panose="02010600030101010101" pitchFamily="2" charset="-122"/>
                    <a:ea typeface="SimSun" panose="02010600030101010101" pitchFamily="2" charset="-122"/>
                    <a:cs typeface="SimSun" panose="02010600030101010101" pitchFamily="2" charset="-122"/>
                  </a:rPr>
                  <a:t>平面内磁场方向均匀一致；角度的变化只随</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方向改变。</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第二步：由麦克斯韦方程</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和</a:t>
                </a:r>
                <a:r>
                  <a:rPr lang="en-US" sz="1800" dirty="0" err="1">
                    <a:effectLst/>
                    <a:latin typeface="SimSun" panose="02010600030101010101" pitchFamily="2" charset="-122"/>
                    <a:ea typeface="SimSun" panose="02010600030101010101" pitchFamily="2" charset="-122"/>
                    <a:cs typeface="SimSun" panose="02010600030101010101" pitchFamily="2" charset="-122"/>
                  </a:rPr>
                  <a:t>Liénard-Wiechert</a:t>
                </a:r>
                <a:r>
                  <a:rPr lang="zh-CN" sz="1800" dirty="0">
                    <a:effectLst/>
                    <a:latin typeface="SimSun" panose="02010600030101010101" pitchFamily="2" charset="-122"/>
                    <a:ea typeface="SimSun" panose="02010600030101010101" pitchFamily="2" charset="-122"/>
                    <a:cs typeface="SimSun" panose="02010600030101010101" pitchFamily="2" charset="-122"/>
                  </a:rPr>
                  <a:t>辐射场出发，相对论性粒子的辐射电场在超相对论极限下满足：</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辐射电场平行于加速度方向</a:t>
                </a:r>
                <a:r>
                  <a:rPr lang="zh-CN" alt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altLang="en-US" sz="2800" dirty="0"/>
                  <a:t>辐射集中在半张角</a:t>
                </a:r>
                <a14:m>
                  <m:oMath xmlns:m="http://schemas.openxmlformats.org/officeDocument/2006/math">
                    <m:r>
                      <a:rPr lang="en-US" altLang="zh-CN" sz="2800" b="0" i="0" dirty="0" smtClean="0">
                        <a:latin typeface="Cambria Math" panose="02040503050406030204" pitchFamily="18" charset="0"/>
                      </a:rPr>
                      <m:t>1/</m:t>
                    </m:r>
                    <m:r>
                      <a:rPr lang="zh-CN" altLang="en-US" sz="2800" i="1" dirty="0" smtClean="0">
                        <a:latin typeface="Cambria Math" panose="02040503050406030204" pitchFamily="18" charset="0"/>
                      </a:rPr>
                      <m:t>𝛾</m:t>
                    </m:r>
                  </m:oMath>
                </a14:m>
                <a:r>
                  <a:rPr lang="zh-CN" altLang="en-US" sz="2800" dirty="0"/>
                  <a:t>的前向锥内。只有当 </a:t>
                </a:r>
                <a14:m>
                  <m:oMath xmlns:m="http://schemas.openxmlformats.org/officeDocument/2006/math">
                    <m:acc>
                      <m:accPr>
                        <m:chr m:val="̂"/>
                        <m:ctrlPr>
                          <a:rPr kumimoji="1" lang="en-US" altLang="zh-CN" sz="2800" i="1" smtClean="0">
                            <a:latin typeface="Cambria Math" panose="02040503050406030204" pitchFamily="18" charset="0"/>
                            <a:ea typeface="Cambria Math" panose="02040503050406030204" pitchFamily="18" charset="0"/>
                          </a:rPr>
                        </m:ctrlPr>
                      </m:accPr>
                      <m:e>
                        <m:r>
                          <a:rPr kumimoji="1" lang="en-US" altLang="zh-CN" sz="2800" i="1">
                            <a:latin typeface="Cambria Math" panose="02040503050406030204" pitchFamily="18" charset="0"/>
                            <a:ea typeface="Cambria Math" panose="02040503050406030204" pitchFamily="18" charset="0"/>
                          </a:rPr>
                          <m:t>𝑛</m:t>
                        </m:r>
                      </m:e>
                    </m:acc>
                    <m:r>
                      <a:rPr lang="zh-CN" altLang="en-US" sz="2800" i="1" dirty="0" smtClean="0">
                        <a:latin typeface="Cambria Math" panose="02040503050406030204" pitchFamily="18" charset="0"/>
                      </a:rPr>
                      <m:t>≈</m:t>
                    </m:r>
                    <m:acc>
                      <m:accPr>
                        <m:chr m:val="⃗"/>
                        <m:ctrlPr>
                          <a:rPr kumimoji="1" lang="en-US" altLang="zh-CN" sz="2800" i="1">
                            <a:latin typeface="Cambria Math" panose="02040503050406030204" pitchFamily="18" charset="0"/>
                            <a:ea typeface="Cambria Math" panose="02040503050406030204" pitchFamily="18" charset="0"/>
                          </a:rPr>
                        </m:ctrlPr>
                      </m:accPr>
                      <m:e>
                        <m:r>
                          <a:rPr kumimoji="1" lang="en-US" altLang="zh-CN" sz="2800" i="1">
                            <a:latin typeface="Cambria Math" panose="02040503050406030204" pitchFamily="18" charset="0"/>
                            <a:ea typeface="Cambria Math" panose="02040503050406030204" pitchFamily="18" charset="0"/>
                          </a:rPr>
                          <m:t>𝛽</m:t>
                        </m:r>
                      </m:e>
                    </m:acc>
                  </m:oMath>
                </a14:m>
                <a:r>
                  <a:rPr lang="zh-CN" altLang="en-US" sz="2800" dirty="0"/>
                  <a:t>时观测者才能接收到辐射。</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第三步：</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基于</a:t>
                </a:r>
                <a:r>
                  <a:rPr lang="zh-CN" altLang="en-US" sz="2800" b="1" i="0" dirty="0">
                    <a:solidFill>
                      <a:srgbClr val="333333"/>
                    </a:solidFill>
                    <a:effectLst/>
                    <a:latin typeface="PingFang SC" panose="020B0400000000000000" pitchFamily="34" charset="-122"/>
                    <a:ea typeface="PingFang SC" panose="020B0400000000000000" pitchFamily="34" charset="-122"/>
                  </a:rPr>
                  <a:t>弗莱纳公式</a:t>
                </a:r>
                <a:r>
                  <a:rPr lang="zh-CN" sz="1800" dirty="0">
                    <a:effectLst/>
                    <a:latin typeface="SimSun" panose="02010600030101010101" pitchFamily="2" charset="-122"/>
                    <a:ea typeface="SimSun" panose="02010600030101010101" pitchFamily="2" charset="-122"/>
                    <a:cs typeface="SimSun" panose="02010600030101010101" pitchFamily="2" charset="-122"/>
                  </a:rPr>
                  <a:t>给出曲率方向。粒子严格沿磁力线运动，</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其速度方向为磁力线切线方向</a:t>
                </a:r>
                <a:r>
                  <a:rPr lang="en-US" sz="1800" dirty="0" err="1">
                    <a:effectLst/>
                    <a:latin typeface="SimSun" panose="02010600030101010101" pitchFamily="2" charset="-122"/>
                    <a:ea typeface="SimSun" panose="02010600030101010101" pitchFamily="2" charset="-122"/>
                    <a:cs typeface="SimSun" panose="02010600030101010101" pitchFamily="2" charset="-122"/>
                  </a:rPr>
                  <a:t>κ</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决定：</a:t>
                </a:r>
                <a:r>
                  <a:rPr lang="en-US" sz="1800" dirty="0" err="1">
                    <a:effectLst/>
                    <a:latin typeface="SimSun" panose="02010600030101010101" pitchFamily="2" charset="-122"/>
                    <a:cs typeface="SimSun" panose="02010600030101010101" pitchFamily="2" charset="-122"/>
                  </a:rPr>
                  <a:t>κ</a:t>
                </a:r>
                <a:r>
                  <a:rPr lang="en-US" sz="1800" dirty="0">
                    <a:effectLst/>
                    <a:latin typeface="SimSun" panose="02010600030101010101" pitchFamily="2" charset="-122"/>
                    <a:cs typeface="SimSun" panose="02010600030101010101" pitchFamily="2" charset="-122"/>
                  </a:rPr>
                  <a:t>̂</a:t>
                </a:r>
                <a:r>
                  <a:rPr lang="zh-CN" sz="1800" dirty="0">
                    <a:effectLst/>
                    <a:latin typeface="SimSun" panose="02010600030101010101" pitchFamily="2" charset="-122"/>
                    <a:cs typeface="SimSun" panose="02010600030101010101" pitchFamily="2" charset="-122"/>
                  </a:rPr>
                  <a:t>始终在</a:t>
                </a:r>
                <a:r>
                  <a:rPr lang="en-US" sz="1800" dirty="0">
                    <a:effectLst/>
                    <a:latin typeface="SimSun" panose="02010600030101010101" pitchFamily="2" charset="-122"/>
                    <a:cs typeface="SimSun" panose="02010600030101010101" pitchFamily="2" charset="-122"/>
                  </a:rPr>
                  <a:t>x-y</a:t>
                </a:r>
                <a:r>
                  <a:rPr lang="zh-CN" sz="1800" dirty="0">
                    <a:effectLst/>
                    <a:latin typeface="SimSun" panose="02010600030101010101" pitchFamily="2" charset="-122"/>
                    <a:cs typeface="SimSun" panose="02010600030101010101" pitchFamily="2" charset="-122"/>
                  </a:rPr>
                  <a:t>平面内，方向唯一确定</a:t>
                </a:r>
                <a:r>
                  <a:rPr lang="zh-CN" altLang="en-US" sz="1800" dirty="0">
                    <a:effectLst/>
                    <a:latin typeface="SimSun" panose="02010600030101010101" pitchFamily="2" charset="-122"/>
                    <a:cs typeface="SimSun" panose="02010600030101010101" pitchFamily="2" charset="-122"/>
                  </a:rPr>
                  <a:t>，</a:t>
                </a:r>
                <a:r>
                  <a:rPr lang="en-US" sz="1200" dirty="0" err="1">
                    <a:effectLst/>
                    <a:latin typeface="SimSun" panose="02010600030101010101" pitchFamily="2" charset="-122"/>
                    <a:cs typeface="SimSun" panose="02010600030101010101" pitchFamily="2" charset="-122"/>
                  </a:rPr>
                  <a:t>κ̂方向就是磁场方向</a:t>
                </a:r>
                <a:endParaRPr kumimoji="1" lang="en-US" altLang="zh-CN" dirty="0"/>
              </a:p>
              <a:p>
                <a:endParaRPr kumimoji="1" lang="zh-CN" altLang="en-US" dirty="0"/>
              </a:p>
            </p:txBody>
          </p:sp>
        </mc:Choice>
        <mc:Fallback xmlns="">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现在来到最关键的偏振推导部分。两个子脉冲展现出反号的</a:t>
                </a:r>
                <a:r>
                  <a:rPr lang="en-US" sz="1800" dirty="0">
                    <a:effectLst/>
                    <a:latin typeface="SimSun" panose="02010600030101010101" pitchFamily="2" charset="-122"/>
                    <a:ea typeface="SimSun" panose="02010600030101010101" pitchFamily="2" charset="-122"/>
                    <a:cs typeface="SimSun" panose="02010600030101010101" pitchFamily="2" charset="-122"/>
                  </a:rPr>
                  <a:t>S</a:t>
                </a:r>
                <a:r>
                  <a:rPr lang="zh-CN" sz="1800" dirty="0">
                    <a:effectLst/>
                    <a:latin typeface="SimSun" panose="02010600030101010101" pitchFamily="2" charset="-122"/>
                    <a:ea typeface="SimSun" panose="02010600030101010101" pitchFamily="2" charset="-122"/>
                    <a:cs typeface="SimSun" panose="02010600030101010101" pitchFamily="2" charset="-122"/>
                  </a:rPr>
                  <a:t>型位置角曲线，</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第一步：电流片的磁场剖面。我们采用</a:t>
                </a:r>
                <a:r>
                  <a:rPr lang="en-US" sz="1800" dirty="0">
                    <a:effectLst/>
                    <a:latin typeface="SimSun" panose="02010600030101010101" pitchFamily="2" charset="-122"/>
                    <a:ea typeface="SimSun" panose="02010600030101010101" pitchFamily="2" charset="-122"/>
                    <a:cs typeface="SimSun" panose="02010600030101010101" pitchFamily="2" charset="-122"/>
                  </a:rPr>
                  <a:t>force-free</a:t>
                </a:r>
                <a:r>
                  <a:rPr lang="zh-CN" sz="1800" dirty="0">
                    <a:effectLst/>
                    <a:latin typeface="SimSun" panose="02010600030101010101" pitchFamily="2" charset="-122"/>
                    <a:ea typeface="SimSun" panose="02010600030101010101" pitchFamily="2" charset="-122"/>
                    <a:cs typeface="SimSun" panose="02010600030101010101" pitchFamily="2" charset="-122"/>
                  </a:rPr>
                  <a:t>旋转剖面，磁场只有</a:t>
                </a:r>
                <a:r>
                  <a:rPr lang="en-US" sz="1800" dirty="0">
                    <a:effectLst/>
                    <a:latin typeface="SimSun" panose="02010600030101010101" pitchFamily="2" charset="-122"/>
                    <a:ea typeface="SimSun" panose="02010600030101010101" pitchFamily="2" charset="-122"/>
                    <a:cs typeface="SimSun" panose="02010600030101010101" pitchFamily="2" charset="-122"/>
                  </a:rPr>
                  <a:t>x</a:t>
                </a:r>
                <a:r>
                  <a:rPr lang="zh-CN" sz="1800" dirty="0">
                    <a:effectLst/>
                    <a:latin typeface="SimSun" panose="02010600030101010101" pitchFamily="2" charset="-122"/>
                    <a:ea typeface="SimSun" panose="02010600030101010101" pitchFamily="2" charset="-122"/>
                    <a:cs typeface="SimSun" panose="02010600030101010101" pitchFamily="2" charset="-122"/>
                  </a:rPr>
                  <a:t>和</a:t>
                </a:r>
                <a:r>
                  <a:rPr lang="en-US" sz="1800" dirty="0">
                    <a:effectLst/>
                    <a:latin typeface="SimSun" panose="02010600030101010101" pitchFamily="2" charset="-122"/>
                    <a:ea typeface="SimSun" panose="02010600030101010101" pitchFamily="2" charset="-122"/>
                    <a:cs typeface="SimSun" panose="02010600030101010101" pitchFamily="2" charset="-122"/>
                  </a:rPr>
                  <a:t>y</a:t>
                </a:r>
                <a:r>
                  <a:rPr lang="zh-CN" sz="1800" dirty="0">
                    <a:effectLst/>
                    <a:latin typeface="SimSun" panose="02010600030101010101" pitchFamily="2" charset="-122"/>
                    <a:ea typeface="SimSun" panose="02010600030101010101" pitchFamily="2" charset="-122"/>
                    <a:cs typeface="SimSun" panose="02010600030101010101" pitchFamily="2" charset="-122"/>
                  </a:rPr>
                  <a:t>分量，在</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方向（即厚度方向）上连续旋转</a:t>
                </a:r>
                <a:r>
                  <a:rPr lang="en-US" sz="1800" dirty="0">
                    <a:effectLst/>
                    <a:latin typeface="SimSun" panose="02010600030101010101" pitchFamily="2" charset="-122"/>
                    <a:ea typeface="SimSun" panose="02010600030101010101" pitchFamily="2" charset="-122"/>
                    <a:cs typeface="SimSun" panose="02010600030101010101" pitchFamily="2" charset="-122"/>
                  </a:rPr>
                  <a:t>180</a:t>
                </a:r>
                <a:r>
                  <a:rPr lang="zh-CN" sz="1800" dirty="0">
                    <a:effectLst/>
                    <a:latin typeface="SimSun" panose="02010600030101010101" pitchFamily="2" charset="-122"/>
                    <a:ea typeface="SimSun" panose="02010600030101010101" pitchFamily="2" charset="-122"/>
                    <a:cs typeface="SimSun" panose="02010600030101010101" pitchFamily="2" charset="-122"/>
                  </a:rPr>
                  <a:t>度：</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300"/>
                  </a:spcBef>
                  <a:spcAft>
                    <a:spcPts val="300"/>
                  </a:spcAft>
                </a:pP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B(z) = B₀ [tanh(z/</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δ</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x̂ + sech(z/</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δ</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a:t>
                </a: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ŷ</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|B| = B₀ = </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常数</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en-US" sz="1800" dirty="0">
                    <a:effectLst/>
                    <a:latin typeface="SimSun" panose="02010600030101010101" pitchFamily="2" charset="-122"/>
                    <a:ea typeface="SimSun" panose="02010600030101010101" pitchFamily="2" charset="-122"/>
                    <a:cs typeface="SimSun" panose="02010600030101010101" pitchFamily="2" charset="-122"/>
                  </a:rPr>
                  <a:t>x</a:t>
                </a:r>
                <a:r>
                  <a:rPr lang="zh-CN" sz="1800" dirty="0">
                    <a:effectLst/>
                    <a:latin typeface="SimSun" panose="02010600030101010101" pitchFamily="2" charset="-122"/>
                    <a:ea typeface="SimSun" panose="02010600030101010101" pitchFamily="2" charset="-122"/>
                    <a:cs typeface="SimSun" panose="02010600030101010101" pitchFamily="2" charset="-122"/>
                  </a:rPr>
                  <a:t>分量由</a:t>
                </a:r>
                <a:r>
                  <a:rPr lang="en-US" sz="1800" dirty="0">
                    <a:effectLst/>
                    <a:latin typeface="SimSun" panose="02010600030101010101" pitchFamily="2" charset="-122"/>
                    <a:ea typeface="SimSun" panose="02010600030101010101" pitchFamily="2" charset="-122"/>
                    <a:cs typeface="SimSun" panose="02010600030101010101" pitchFamily="2" charset="-122"/>
                  </a:rPr>
                  <a:t>tan</a:t>
                </a:r>
                <a:r>
                  <a:rPr lang="zh-CN" sz="1800" dirty="0">
                    <a:effectLst/>
                    <a:latin typeface="SimSun" panose="02010600030101010101" pitchFamily="2" charset="-122"/>
                    <a:ea typeface="SimSun" panose="02010600030101010101" pitchFamily="2" charset="-122"/>
                    <a:cs typeface="SimSun" panose="02010600030101010101" pitchFamily="2" charset="-122"/>
                  </a:rPr>
                  <a:t>控制（从正到负），</a:t>
                </a:r>
                <a:r>
                  <a:rPr lang="en-US" sz="1800" dirty="0">
                    <a:effectLst/>
                    <a:latin typeface="SimSun" panose="02010600030101010101" pitchFamily="2" charset="-122"/>
                    <a:ea typeface="SimSun" panose="02010600030101010101" pitchFamily="2" charset="-122"/>
                    <a:cs typeface="SimSun" panose="02010600030101010101" pitchFamily="2" charset="-122"/>
                  </a:rPr>
                  <a:t>y</a:t>
                </a:r>
                <a:r>
                  <a:rPr lang="zh-CN" sz="1800" dirty="0">
                    <a:effectLst/>
                    <a:latin typeface="SimSun" panose="02010600030101010101" pitchFamily="2" charset="-122"/>
                    <a:ea typeface="SimSun" panose="02010600030101010101" pitchFamily="2" charset="-122"/>
                    <a:cs typeface="SimSun" panose="02010600030101010101" pitchFamily="2" charset="-122"/>
                  </a:rPr>
                  <a:t>分量由</a:t>
                </a:r>
                <a:r>
                  <a:rPr lang="en-US" sz="1800" dirty="0">
                    <a:effectLst/>
                    <a:latin typeface="SimSun" panose="02010600030101010101" pitchFamily="2" charset="-122"/>
                    <a:ea typeface="SimSun" panose="02010600030101010101" pitchFamily="2" charset="-122"/>
                    <a:cs typeface="SimSun" panose="02010600030101010101" pitchFamily="2" charset="-122"/>
                  </a:rPr>
                  <a:t>sec</a:t>
                </a:r>
                <a:r>
                  <a:rPr lang="zh-CN" sz="1800" dirty="0">
                    <a:effectLst/>
                    <a:latin typeface="SimSun" panose="02010600030101010101" pitchFamily="2" charset="-122"/>
                    <a:ea typeface="SimSun" panose="02010600030101010101" pitchFamily="2" charset="-122"/>
                    <a:cs typeface="SimSun" panose="02010600030101010101" pitchFamily="2" charset="-122"/>
                  </a:rPr>
                  <a:t>控制（在中性面处最大）。关键是在任意固定</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层，</a:t>
                </a:r>
                <a:r>
                  <a:rPr lang="en-US" sz="1800" dirty="0">
                    <a:effectLst/>
                    <a:latin typeface="SimSun" panose="02010600030101010101" pitchFamily="2" charset="-122"/>
                    <a:ea typeface="SimSun" panose="02010600030101010101" pitchFamily="2" charset="-122"/>
                    <a:cs typeface="SimSun" panose="02010600030101010101" pitchFamily="2" charset="-122"/>
                  </a:rPr>
                  <a:t>x-y</a:t>
                </a:r>
                <a:r>
                  <a:rPr lang="zh-CN" sz="1800" dirty="0">
                    <a:effectLst/>
                    <a:latin typeface="SimSun" panose="02010600030101010101" pitchFamily="2" charset="-122"/>
                    <a:ea typeface="SimSun" panose="02010600030101010101" pitchFamily="2" charset="-122"/>
                    <a:cs typeface="SimSun" panose="02010600030101010101" pitchFamily="2" charset="-122"/>
                  </a:rPr>
                  <a:t>平面内磁场方向均匀一致；角度的变化只随</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方向改变。</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第二步：</a:t>
                </a:r>
                <a:r>
                  <a:rPr lang="en-US" sz="1800" dirty="0" err="1">
                    <a:effectLst/>
                    <a:latin typeface="SimSun" panose="02010600030101010101" pitchFamily="2" charset="-122"/>
                    <a:ea typeface="SimSun" panose="02010600030101010101" pitchFamily="2" charset="-122"/>
                    <a:cs typeface="SimSun" panose="02010600030101010101" pitchFamily="2" charset="-122"/>
                  </a:rPr>
                  <a:t>Liénard-Wiechert</a:t>
                </a:r>
                <a:r>
                  <a:rPr lang="zh-CN" sz="1800" dirty="0">
                    <a:effectLst/>
                    <a:latin typeface="SimSun" panose="02010600030101010101" pitchFamily="2" charset="-122"/>
                    <a:ea typeface="SimSun" panose="02010600030101010101" pitchFamily="2" charset="-122"/>
                    <a:cs typeface="SimSun" panose="02010600030101010101" pitchFamily="2" charset="-122"/>
                  </a:rPr>
                  <a:t>辐射场。由麦克斯韦方程出发，相对论性粒子（洛伦兹因子</a:t>
                </a:r>
                <a:r>
                  <a:rPr lang="en-US" sz="1800" dirty="0" err="1">
                    <a:effectLst/>
                    <a:latin typeface="SimSun" panose="02010600030101010101" pitchFamily="2" charset="-122"/>
                    <a:ea typeface="SimSun" panose="02010600030101010101" pitchFamily="2" charset="-122"/>
                    <a:cs typeface="SimSun" panose="02010600030101010101" pitchFamily="2" charset="-122"/>
                  </a:rPr>
                  <a:t>γ</a:t>
                </a:r>
                <a:r>
                  <a:rPr lang="zh-CN" sz="1800" dirty="0">
                    <a:effectLst/>
                    <a:latin typeface="SimSun" panose="02010600030101010101" pitchFamily="2" charset="-122"/>
                    <a:ea typeface="SimSun" panose="02010600030101010101" pitchFamily="2" charset="-122"/>
                    <a:cs typeface="SimSun" panose="02010600030101010101" pitchFamily="2" charset="-122"/>
                  </a:rPr>
                  <a:t>约为</a:t>
                </a:r>
                <a:r>
                  <a:rPr lang="en-US" sz="1800" dirty="0">
                    <a:effectLst/>
                    <a:latin typeface="SimSun" panose="02010600030101010101" pitchFamily="2" charset="-122"/>
                    <a:ea typeface="SimSun" panose="02010600030101010101" pitchFamily="2" charset="-122"/>
                    <a:cs typeface="SimSun" panose="02010600030101010101" pitchFamily="2" charset="-122"/>
                  </a:rPr>
                  <a:t>10</a:t>
                </a:r>
                <a:r>
                  <a:rPr lang="zh-CN" sz="1800" dirty="0">
                    <a:effectLst/>
                    <a:latin typeface="SimSun" panose="02010600030101010101" pitchFamily="2" charset="-122"/>
                    <a:ea typeface="SimSun" panose="02010600030101010101" pitchFamily="2" charset="-122"/>
                    <a:cs typeface="SimSun" panose="02010600030101010101" pitchFamily="2" charset="-122"/>
                  </a:rPr>
                  <a:t>的</a:t>
                </a:r>
                <a:r>
                  <a:rPr lang="en-US" sz="1800" dirty="0">
                    <a:effectLst/>
                    <a:latin typeface="SimSun" panose="02010600030101010101" pitchFamily="2" charset="-122"/>
                    <a:ea typeface="SimSun" panose="02010600030101010101" pitchFamily="2" charset="-122"/>
                    <a:cs typeface="SimSun" panose="02010600030101010101" pitchFamily="2" charset="-122"/>
                  </a:rPr>
                  <a:t>6</a:t>
                </a:r>
                <a:r>
                  <a:rPr lang="zh-CN" sz="1800" dirty="0">
                    <a:effectLst/>
                    <a:latin typeface="SimSun" panose="02010600030101010101" pitchFamily="2" charset="-122"/>
                    <a:ea typeface="SimSun" panose="02010600030101010101" pitchFamily="2" charset="-122"/>
                    <a:cs typeface="SimSun" panose="02010600030101010101" pitchFamily="2" charset="-122"/>
                  </a:rPr>
                  <a:t>次方）的辐射电场在超相对论极限下满足：</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300"/>
                  </a:spcBef>
                  <a:spcAft>
                    <a:spcPts val="300"/>
                  </a:spcAft>
                </a:pP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E_rad</a:t>
                </a:r>
                <a:r>
                  <a:rPr lang="en-US"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 ∥ β̇⊥ ≈ β̇  </a:t>
                </a:r>
                <a:r>
                  <a:rPr 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（辐射电场平行于加速度方向）</a:t>
                </a:r>
                <a:endParaRPr lang="en-US" altLang="zh-CN" sz="1800" b="1"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marR="0" lvl="0" indent="0" algn="l" defTabSz="914400" rtl="0" eaLnBrk="1" fontAlgn="auto" latinLnBrk="0" hangingPunct="1">
                  <a:lnSpc>
                    <a:spcPct val="150000"/>
                  </a:lnSpc>
                  <a:spcBef>
                    <a:spcPts val="300"/>
                  </a:spcBef>
                  <a:spcAft>
                    <a:spcPts val="300"/>
                  </a:spcAft>
                  <a:buClrTx/>
                  <a:buSzTx/>
                  <a:buFontTx/>
                  <a:buNone/>
                  <a:tabLst/>
                  <a:defRPr/>
                </a:pPr>
                <a:r>
                  <a:rPr lang="zh-CN" altLang="en-US" sz="2800" b="1" dirty="0"/>
                  <a:t>相对论性聚束</a:t>
                </a:r>
                <a:r>
                  <a:rPr lang="zh-CN" altLang="en-US" sz="2800" dirty="0"/>
                  <a:t>：辐射功率角分布</a:t>
                </a:r>
                <a:r>
                  <a:rPr lang="en-US" sz="2800" dirty="0"/>
                  <a:t>，</a:t>
                </a:r>
                <a:r>
                  <a:rPr lang="zh-CN" altLang="en-US" sz="2800" dirty="0"/>
                  <a:t>在</a:t>
                </a:r>
                <a:r>
                  <a:rPr kumimoji="1" lang="en-US" altLang="zh-CN" sz="4000" i="0">
                    <a:latin typeface="Cambria Math" panose="02040503050406030204" pitchFamily="18" charset="0"/>
                    <a:ea typeface="Cambria Math" panose="02040503050406030204" pitchFamily="18" charset="0"/>
                  </a:rPr>
                  <a:t>𝑛 ̂</a:t>
                </a:r>
                <a:r>
                  <a:rPr lang="zh-CN" altLang="en-US" sz="4000" i="0" dirty="0">
                    <a:latin typeface="Cambria Math" panose="02040503050406030204" pitchFamily="18" charset="0"/>
                  </a:rPr>
                  <a:t>≈</a:t>
                </a:r>
                <a:r>
                  <a:rPr kumimoji="1" lang="en-US" altLang="zh-CN" sz="4000" i="0">
                    <a:latin typeface="Cambria Math" panose="02040503050406030204" pitchFamily="18" charset="0"/>
                    <a:ea typeface="Cambria Math" panose="02040503050406030204" pitchFamily="18" charset="0"/>
                  </a:rPr>
                  <a:t>𝛽 ⃗</a:t>
                </a:r>
                <a:r>
                  <a:rPr lang="en-US" sz="2800" dirty="0"/>
                  <a:t> </a:t>
                </a:r>
                <a:r>
                  <a:rPr lang="zh-CN" altLang="en-US" sz="2800" dirty="0"/>
                  <a:t>处极度峰化，辐射集中在半张角</a:t>
                </a:r>
                <a:r>
                  <a:rPr lang="zh-CN" altLang="en-US" sz="2800" i="0" dirty="0">
                    <a:latin typeface="Cambria Math" panose="02040503050406030204" pitchFamily="18" charset="0"/>
                  </a:rPr>
                  <a:t>𝛾∼ 10^6</a:t>
                </a:r>
                <a:r>
                  <a:rPr lang="zh-CN" altLang="en-US" sz="2800" dirty="0"/>
                  <a:t>的前向锥内。</a:t>
                </a:r>
                <a:r>
                  <a:rPr lang="zh-CN" altLang="en-US" sz="2800" b="1" dirty="0"/>
                  <a:t>聚束是结论</a:t>
                </a:r>
                <a:r>
                  <a:rPr lang="zh-CN" altLang="en-US" sz="2800" dirty="0"/>
                  <a:t>，只有当 </a:t>
                </a:r>
                <a:r>
                  <a:rPr kumimoji="1" lang="en-US" altLang="zh-CN" sz="2800" i="0">
                    <a:latin typeface="Cambria Math" panose="02040503050406030204" pitchFamily="18" charset="0"/>
                    <a:ea typeface="Cambria Math" panose="02040503050406030204" pitchFamily="18" charset="0"/>
                  </a:rPr>
                  <a:t>𝑛 ̂</a:t>
                </a:r>
                <a:r>
                  <a:rPr lang="zh-CN" altLang="en-US" sz="2800" i="0" dirty="0">
                    <a:latin typeface="Cambria Math" panose="02040503050406030204" pitchFamily="18" charset="0"/>
                  </a:rPr>
                  <a:t>≈</a:t>
                </a:r>
                <a:r>
                  <a:rPr kumimoji="1" lang="en-US" altLang="zh-CN" sz="2800" i="0">
                    <a:latin typeface="Cambria Math" panose="02040503050406030204" pitchFamily="18" charset="0"/>
                    <a:ea typeface="Cambria Math" panose="02040503050406030204" pitchFamily="18" charset="0"/>
                  </a:rPr>
                  <a:t>𝛽 ⃗</a:t>
                </a:r>
                <a:r>
                  <a:rPr lang="zh-CN" altLang="en-US" sz="2800" dirty="0"/>
                  <a:t>时观测者才能接收到辐射。</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第三步：</a:t>
                </a:r>
                <a:r>
                  <a:rPr lang="en-US" sz="1800" dirty="0" err="1">
                    <a:effectLst/>
                    <a:latin typeface="SimSun" panose="02010600030101010101" pitchFamily="2" charset="-122"/>
                    <a:ea typeface="SimSun" panose="02010600030101010101" pitchFamily="2" charset="-122"/>
                    <a:cs typeface="SimSun" panose="02010600030101010101" pitchFamily="2" charset="-122"/>
                  </a:rPr>
                  <a:t>Frenet-Serret</a:t>
                </a:r>
                <a:r>
                  <a:rPr lang="zh-CN" sz="1800" dirty="0">
                    <a:effectLst/>
                    <a:latin typeface="SimSun" panose="02010600030101010101" pitchFamily="2" charset="-122"/>
                    <a:ea typeface="SimSun" panose="02010600030101010101" pitchFamily="2" charset="-122"/>
                    <a:cs typeface="SimSun" panose="02010600030101010101" pitchFamily="2" charset="-122"/>
                  </a:rPr>
                  <a:t>给出曲率方向。粒子严格沿磁力线运动，其加速度由磁力线曲率的主法方向</a:t>
                </a:r>
                <a:r>
                  <a:rPr lang="en-US" sz="1800" dirty="0" err="1">
                    <a:effectLst/>
                    <a:latin typeface="SimSun" panose="02010600030101010101" pitchFamily="2" charset="-122"/>
                    <a:ea typeface="SimSun" panose="02010600030101010101" pitchFamily="2" charset="-122"/>
                    <a:cs typeface="SimSun" panose="02010600030101010101" pitchFamily="2" charset="-122"/>
                  </a:rPr>
                  <a:t>κ</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决定：</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300"/>
                  </a:spcBef>
                  <a:spcAft>
                    <a:spcPts val="300"/>
                  </a:spcAft>
                </a:pPr>
                <a:r>
                  <a:rPr lang="en-US" sz="1800" b="1" dirty="0" err="1">
                    <a:solidFill>
                      <a:srgbClr val="000000"/>
                    </a:solidFill>
                    <a:effectLst/>
                    <a:latin typeface="SimSun" panose="02010600030101010101" pitchFamily="2" charset="-122"/>
                    <a:ea typeface="SimSun" panose="02010600030101010101" pitchFamily="2" charset="-122"/>
                    <a:cs typeface="SimSun" panose="02010600030101010101" pitchFamily="2" charset="-122"/>
                  </a:rPr>
                  <a:t>κ</a:t>
                </a:r>
                <a:r>
                  <a:rPr lang="en-US" sz="1800" dirty="0" err="1">
                    <a:effectLst/>
                    <a:latin typeface="SimSun" panose="02010600030101010101" pitchFamily="2" charset="-122"/>
                    <a:cs typeface="SimSun" panose="02010600030101010101" pitchFamily="2" charset="-122"/>
                  </a:rPr>
                  <a:t>κ</a:t>
                </a:r>
                <a:r>
                  <a:rPr lang="en-US" sz="1800" dirty="0">
                    <a:effectLst/>
                    <a:latin typeface="SimSun" panose="02010600030101010101" pitchFamily="2" charset="-122"/>
                    <a:cs typeface="SimSun" panose="02010600030101010101" pitchFamily="2" charset="-122"/>
                  </a:rPr>
                  <a:t>̂</a:t>
                </a:r>
                <a:r>
                  <a:rPr lang="zh-CN" sz="1800" dirty="0">
                    <a:effectLst/>
                    <a:latin typeface="SimSun" panose="02010600030101010101" pitchFamily="2" charset="-122"/>
                    <a:cs typeface="SimSun" panose="02010600030101010101" pitchFamily="2" charset="-122"/>
                  </a:rPr>
                  <a:t>始终在</a:t>
                </a:r>
                <a:r>
                  <a:rPr lang="en-US" sz="1800" dirty="0">
                    <a:effectLst/>
                    <a:latin typeface="SimSun" panose="02010600030101010101" pitchFamily="2" charset="-122"/>
                    <a:cs typeface="SimSun" panose="02010600030101010101" pitchFamily="2" charset="-122"/>
                  </a:rPr>
                  <a:t>x-y</a:t>
                </a:r>
                <a:r>
                  <a:rPr lang="zh-CN" sz="1800" dirty="0">
                    <a:effectLst/>
                    <a:latin typeface="SimSun" panose="02010600030101010101" pitchFamily="2" charset="-122"/>
                    <a:cs typeface="SimSun" panose="02010600030101010101" pitchFamily="2" charset="-122"/>
                  </a:rPr>
                  <a:t>平面内，与</a:t>
                </a:r>
                <a:r>
                  <a:rPr lang="en-US" sz="1800" dirty="0">
                    <a:effectLst/>
                    <a:latin typeface="SimSun" panose="02010600030101010101" pitchFamily="2" charset="-122"/>
                    <a:cs typeface="SimSun" panose="02010600030101010101" pitchFamily="2" charset="-122"/>
                  </a:rPr>
                  <a:t>B</a:t>
                </a:r>
                <a:r>
                  <a:rPr lang="zh-CN" sz="1800" dirty="0">
                    <a:effectLst/>
                    <a:latin typeface="SimSun" panose="02010600030101010101" pitchFamily="2" charset="-122"/>
                    <a:cs typeface="SimSun" panose="02010600030101010101" pitchFamily="2" charset="-122"/>
                  </a:rPr>
                  <a:t>垂直，方向唯一确定</a:t>
                </a:r>
                <a:r>
                  <a:rPr lang="en-US" sz="1800" dirty="0">
                    <a:effectLst/>
                    <a:latin typeface="SimSun" panose="02010600030101010101" pitchFamily="2" charset="-122"/>
                    <a:cs typeface="SimSun" panose="02010600030101010101" pitchFamily="2" charset="-122"/>
                  </a:rPr>
                  <a:t>——</a:t>
                </a:r>
                <a:r>
                  <a:rPr lang="zh-CN" sz="1800" dirty="0">
                    <a:effectLst/>
                    <a:latin typeface="SimSun" panose="02010600030101010101" pitchFamily="2" charset="-122"/>
                    <a:cs typeface="SimSun" panose="02010600030101010101" pitchFamily="2" charset="-122"/>
                  </a:rPr>
                  <a:t>不是任意的垂直方向</a:t>
                </a:r>
                <a:r>
                  <a:rPr lang="en-US" dirty="0">
                    <a:effectLst/>
                  </a:rPr>
                  <a:t> </a:t>
                </a:r>
                <a:endParaRPr kumimoji="1" lang="en-US" altLang="zh-CN" dirty="0">
                  <a:effectLst/>
                </a:endParaRPr>
              </a:p>
              <a:p>
                <a:r>
                  <a:rPr lang="en-US" altLang="zh-CN" b="1" i="0" dirty="0">
                    <a:latin typeface="Cambria Math" panose="02040503050406030204" pitchFamily="18" charset="0"/>
                  </a:rPr>
                  <a:t>𝜿 ̂</a:t>
                </a:r>
                <a:r>
                  <a:rPr lang="zh-CN" altLang="en-US" dirty="0"/>
                  <a:t>为曲率主法方向（磁力线弯曲的"向心方向"）</a:t>
                </a:r>
                <a:r>
                  <a:rPr kumimoji="1" lang="en-US" altLang="zh-CN" dirty="0"/>
                  <a:t> </a:t>
                </a:r>
              </a:p>
              <a:p>
                <a:r>
                  <a:rPr kumimoji="1" lang="en-US" altLang="zh-CN" i="0">
                    <a:latin typeface="Cambria Math" panose="02040503050406030204" pitchFamily="18" charset="0"/>
                  </a:rPr>
                  <a:t>𝜌_𝑐</a:t>
                </a:r>
                <a:r>
                  <a:rPr lang="zh-CN" altLang="en-US" dirty="0"/>
                  <a:t>为曲率半径，且 </a:t>
                </a:r>
                <a:r>
                  <a:rPr lang="en-US" altLang="zh-CN" b="0" i="0" dirty="0">
                    <a:latin typeface="Cambria Math" panose="02040503050406030204" pitchFamily="18" charset="0"/>
                  </a:rPr>
                  <a:t>𝜅 ̂</a:t>
                </a:r>
                <a:r>
                  <a:rPr lang="en-US" altLang="zh-CN" b="0" i="0" dirty="0">
                    <a:latin typeface="Cambria Math" panose="02040503050406030204" pitchFamily="18" charset="0"/>
                    <a:ea typeface="Cambria Math" panose="02040503050406030204" pitchFamily="18" charset="0"/>
                  </a:rPr>
                  <a:t>⊥</a:t>
                </a:r>
                <a:r>
                  <a:rPr kumimoji="1" lang="en-US" altLang="zh-CN" i="0">
                    <a:latin typeface="Cambria Math" panose="02040503050406030204" pitchFamily="18" charset="0"/>
                  </a:rPr>
                  <a:t>𝑏</a:t>
                </a:r>
                <a:r>
                  <a:rPr kumimoji="1" lang="zh-CN" altLang="en-US" i="0">
                    <a:latin typeface="Cambria Math" panose="02040503050406030204" pitchFamily="18" charset="0"/>
                  </a:rPr>
                  <a:t> ̂</a:t>
                </a:r>
                <a:r>
                  <a:rPr lang="zh-CN" altLang="en-US" dirty="0"/>
                  <a:t>严格成立。</a:t>
                </a:r>
              </a:p>
              <a:p>
                <a:endParaRPr kumimoji="1" lang="zh-CN" altLang="en-US" dirty="0"/>
              </a:p>
            </p:txBody>
          </p:sp>
        </mc:Fallback>
      </mc:AlternateContent>
      <p:sp>
        <p:nvSpPr>
          <p:cNvPr id="4" name="Slide Number Placeholder 3"/>
          <p:cNvSpPr>
            <a:spLocks noGrp="1"/>
          </p:cNvSpPr>
          <p:nvPr>
            <p:ph type="sldNum" sz="quarter" idx="5"/>
          </p:nvPr>
        </p:nvSpPr>
        <p:spPr/>
        <p:txBody>
          <a:bodyPr/>
          <a:lstStyle/>
          <a:p>
            <a:fld id="{074E7BE3-4F5E-264C-A1A2-26134D8B96E5}" type="slidenum">
              <a:rPr kumimoji="1" lang="zh-CN" altLang="en-US" smtClean="0"/>
              <a:t>13</a:t>
            </a:fld>
            <a:endParaRPr kumimoji="1" lang="zh-CN" altLang="en-US"/>
          </a:p>
        </p:txBody>
      </p:sp>
    </p:spTree>
    <p:extLst>
      <p:ext uri="{BB962C8B-B14F-4D97-AF65-F5344CB8AC3E}">
        <p14:creationId xmlns:p14="http://schemas.microsoft.com/office/powerpoint/2010/main" val="1554698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第四步：将</a:t>
            </a:r>
            <a:r>
              <a:rPr lang="en-US" sz="1800" dirty="0" err="1">
                <a:effectLst/>
                <a:latin typeface="SimSun" panose="02010600030101010101" pitchFamily="2" charset="-122"/>
                <a:ea typeface="SimSun" panose="02010600030101010101" pitchFamily="2" charset="-122"/>
                <a:cs typeface="SimSun" panose="02010600030101010101" pitchFamily="2" charset="-122"/>
              </a:rPr>
              <a:t>κ</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投影到观测者天球平面，视线方向</a:t>
            </a:r>
            <a:r>
              <a:rPr lang="en-US" sz="1800" dirty="0">
                <a:effectLst/>
                <a:latin typeface="SimSun" panose="02010600030101010101" pitchFamily="2" charset="-122"/>
                <a:ea typeface="SimSun" panose="02010600030101010101" pitchFamily="2" charset="-122"/>
                <a:cs typeface="SimSun" panose="02010600030101010101" pitchFamily="2" charset="-122"/>
              </a:rPr>
              <a:t>n̂</a:t>
            </a:r>
            <a:r>
              <a:rPr lang="zh-CN" sz="1800" dirty="0">
                <a:effectLst/>
                <a:latin typeface="SimSun" panose="02010600030101010101" pitchFamily="2" charset="-122"/>
                <a:ea typeface="SimSun" panose="02010600030101010101" pitchFamily="2" charset="-122"/>
                <a:cs typeface="SimSun" panose="02010600030101010101" pitchFamily="2" charset="-122"/>
              </a:rPr>
              <a:t>与</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电流</a:t>
            </a:r>
            <a:r>
              <a:rPr lang="zh-CN" sz="1800" dirty="0">
                <a:effectLst/>
                <a:latin typeface="SimSun" panose="02010600030101010101" pitchFamily="2" charset="-122"/>
                <a:ea typeface="SimSun" panose="02010600030101010101" pitchFamily="2" charset="-122"/>
                <a:cs typeface="SimSun" panose="02010600030101010101" pitchFamily="2" charset="-122"/>
              </a:rPr>
              <a:t>片法线</a:t>
            </a:r>
            <a:r>
              <a:rPr lang="en-US" sz="1800" dirty="0">
                <a:effectLst/>
                <a:latin typeface="SimSun" panose="02010600030101010101" pitchFamily="2" charset="-122"/>
                <a:ea typeface="SimSun" panose="02010600030101010101" pitchFamily="2" charset="-122"/>
                <a:cs typeface="SimSun" panose="02010600030101010101" pitchFamily="2" charset="-122"/>
              </a:rPr>
              <a:t>z</a:t>
            </a:r>
            <a:r>
              <a:rPr lang="zh-CN" sz="1800" dirty="0">
                <a:effectLst/>
                <a:latin typeface="SimSun" panose="02010600030101010101" pitchFamily="2" charset="-122"/>
                <a:ea typeface="SimSun" panose="02010600030101010101" pitchFamily="2" charset="-122"/>
                <a:cs typeface="SimSun" panose="02010600030101010101" pitchFamily="2" charset="-122"/>
              </a:rPr>
              <a:t>轴存在夹角</a:t>
            </a:r>
            <a:r>
              <a:rPr lang="en-US" sz="1800" dirty="0" err="1">
                <a:effectLst/>
                <a:latin typeface="SimSun" panose="02010600030101010101" pitchFamily="2" charset="-122"/>
                <a:ea typeface="SimSun" panose="02010600030101010101" pitchFamily="2" charset="-122"/>
                <a:cs typeface="SimSun" panose="02010600030101010101" pitchFamily="2" charset="-122"/>
              </a:rPr>
              <a:t>θ</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与</a:t>
            </a:r>
            <a:r>
              <a:rPr lang="en-US" altLang="zh-CN" sz="1800" dirty="0" err="1">
                <a:effectLst/>
                <a:latin typeface="SimSun" panose="02010600030101010101" pitchFamily="2" charset="-122"/>
                <a:ea typeface="SimSun" panose="02010600030101010101" pitchFamily="2" charset="-122"/>
                <a:cs typeface="SimSun" panose="02010600030101010101" pitchFamily="2" charset="-122"/>
              </a:rPr>
              <a:t>xy</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平面的夹角为</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phi</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天球平面上定义</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正交矢量</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e1</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和</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e2</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altLang="en-US" sz="1800" dirty="0">
                <a:effectLst/>
                <a:latin typeface="SimSun" panose="02010600030101010101" pitchFamily="2" charset="-122"/>
                <a:ea typeface="SimSun" panose="02010600030101010101" pitchFamily="2" charset="-122"/>
                <a:cs typeface="SimSun" panose="02010600030101010101" pitchFamily="2" charset="-122"/>
              </a:rPr>
              <a:t>进一步得到两个</a:t>
            </a:r>
            <a:r>
              <a:rPr lang="zh-CN" sz="1800" dirty="0">
                <a:effectLst/>
                <a:latin typeface="SimSun" panose="02010600030101010101" pitchFamily="2" charset="-122"/>
                <a:ea typeface="SimSun" panose="02010600030101010101" pitchFamily="2" charset="-122"/>
                <a:cs typeface="SimSun" panose="02010600030101010101" pitchFamily="2" charset="-122"/>
              </a:rPr>
              <a:t>两个投影分量为：</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由</a:t>
            </a:r>
            <a:r>
              <a:rPr lang="en-US" sz="1800" dirty="0">
                <a:effectLst/>
                <a:latin typeface="SimSun" panose="02010600030101010101" pitchFamily="2" charset="-122"/>
                <a:ea typeface="SimSun" panose="02010600030101010101" pitchFamily="2" charset="-122"/>
                <a:cs typeface="SimSun" panose="02010600030101010101" pitchFamily="2" charset="-122"/>
              </a:rPr>
              <a:t>Stokes</a:t>
            </a:r>
            <a:r>
              <a:rPr lang="zh-CN" sz="1800" dirty="0">
                <a:effectLst/>
                <a:latin typeface="SimSun" panose="02010600030101010101" pitchFamily="2" charset="-122"/>
                <a:ea typeface="SimSun" panose="02010600030101010101" pitchFamily="2" charset="-122"/>
                <a:cs typeface="SimSun" panose="02010600030101010101" pitchFamily="2" charset="-122"/>
              </a:rPr>
              <a:t>参数定义，得到一般性</a:t>
            </a:r>
            <a:r>
              <a:rPr lang="en-US" sz="1800" dirty="0">
                <a:effectLst/>
                <a:latin typeface="SimSun" panose="02010600030101010101" pitchFamily="2" charset="-122"/>
                <a:ea typeface="SimSun" panose="02010600030101010101" pitchFamily="2" charset="-122"/>
                <a:cs typeface="SimSun" panose="02010600030101010101" pitchFamily="2" charset="-122"/>
              </a:rPr>
              <a:t>PA</a:t>
            </a:r>
            <a:r>
              <a:rPr lang="zh-CN" sz="1800" dirty="0">
                <a:effectLst/>
                <a:latin typeface="SimSun" panose="02010600030101010101" pitchFamily="2" charset="-122"/>
                <a:ea typeface="SimSun" panose="02010600030101010101" pitchFamily="2" charset="-122"/>
                <a:cs typeface="SimSun" panose="02010600030101010101" pitchFamily="2" charset="-122"/>
              </a:rPr>
              <a:t>公式：</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14</a:t>
            </a:fld>
            <a:endParaRPr kumimoji="1" lang="zh-CN" altLang="en-US"/>
          </a:p>
        </p:txBody>
      </p:sp>
    </p:spTree>
    <p:extLst>
      <p:ext uri="{BB962C8B-B14F-4D97-AF65-F5344CB8AC3E}">
        <p14:creationId xmlns:p14="http://schemas.microsoft.com/office/powerpoint/2010/main" val="3996349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时间映射。中子星自转以有效速度</a:t>
            </a:r>
            <a:r>
              <a:rPr lang="en-US" sz="1800" dirty="0" err="1">
                <a:effectLst/>
                <a:latin typeface="SimSun" panose="02010600030101010101" pitchFamily="2" charset="-122"/>
                <a:ea typeface="SimSun" panose="02010600030101010101" pitchFamily="2" charset="-122"/>
                <a:cs typeface="SimSun" panose="02010600030101010101" pitchFamily="2" charset="-122"/>
              </a:rPr>
              <a:t>v_eff</a:t>
            </a:r>
            <a:r>
              <a:rPr lang="zh-CN" sz="1800" dirty="0">
                <a:effectLst/>
                <a:latin typeface="SimSun" panose="02010600030101010101" pitchFamily="2" charset="-122"/>
                <a:ea typeface="SimSun" panose="02010600030101010101" pitchFamily="2" charset="-122"/>
                <a:cs typeface="SimSun" panose="02010600030101010101" pitchFamily="2" charset="-122"/>
              </a:rPr>
              <a:t>扫过电流片，</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将扫过的位置与有效速度和时间联系起来</a:t>
            </a:r>
            <a:r>
              <a:rPr lang="zh-CN" sz="1800" dirty="0">
                <a:effectLst/>
                <a:latin typeface="SimSun" panose="02010600030101010101" pitchFamily="2" charset="-122"/>
                <a:ea typeface="SimSun" panose="02010600030101010101" pitchFamily="2" charset="-122"/>
                <a:cs typeface="SimSun" panose="02010600030101010101" pitchFamily="2" charset="-122"/>
              </a:rPr>
              <a:t>，由链式法则得</a:t>
            </a:r>
            <a:r>
              <a:rPr lang="en-US" sz="1800" dirty="0" err="1">
                <a:effectLst/>
                <a:latin typeface="SimSun" panose="02010600030101010101" pitchFamily="2" charset="-122"/>
                <a:ea typeface="SimSun" panose="02010600030101010101" pitchFamily="2" charset="-122"/>
                <a:cs typeface="SimSun" panose="02010600030101010101" pitchFamily="2" charset="-122"/>
              </a:rPr>
              <a:t>dPA</a:t>
            </a:r>
            <a:r>
              <a:rPr lang="en-US" sz="1800" dirty="0">
                <a:effectLst/>
                <a:latin typeface="SimSun" panose="02010600030101010101" pitchFamily="2" charset="-122"/>
                <a:ea typeface="SimSun" panose="02010600030101010101" pitchFamily="2" charset="-122"/>
                <a:cs typeface="SimSun" panose="02010600030101010101" pitchFamily="2" charset="-122"/>
              </a:rPr>
              <a:t>/dt</a:t>
            </a:r>
            <a:r>
              <a:rPr lang="zh-CN" sz="1800" dirty="0">
                <a:effectLst/>
                <a:latin typeface="SimSun" panose="02010600030101010101" pitchFamily="2" charset="-122"/>
                <a:ea typeface="SimSun" panose="02010600030101010101" pitchFamily="2" charset="-122"/>
                <a:cs typeface="SimSun" panose="02010600030101010101" pitchFamily="2" charset="-122"/>
              </a:rPr>
              <a:t>积分后</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得</a:t>
            </a:r>
            <a:r>
              <a:rPr lang="zh-CN" sz="1800" dirty="0">
                <a:effectLst/>
                <a:latin typeface="SimSun" panose="02010600030101010101" pitchFamily="2" charset="-122"/>
                <a:ea typeface="SimSun" panose="02010600030101010101" pitchFamily="2" charset="-122"/>
                <a:cs typeface="SimSun" panose="02010600030101010101" pitchFamily="2" charset="-122"/>
              </a:rPr>
              <a:t>出</a:t>
            </a:r>
            <a:r>
              <a:rPr lang="en-US" altLang="zh-CN" sz="1800" dirty="0">
                <a:effectLst/>
                <a:latin typeface="SimSun" panose="02010600030101010101" pitchFamily="2" charset="-122"/>
                <a:ea typeface="SimSun" panose="02010600030101010101" pitchFamily="2" charset="-122"/>
                <a:cs typeface="SimSun" panose="02010600030101010101" pitchFamily="2" charset="-122"/>
              </a:rPr>
              <a:t>PA</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与时间的演化关系</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符号</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由电流片的磁螺旋度决定</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将上述公式对两个</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的实际</a:t>
            </a:r>
            <a:r>
              <a:rPr lang="en-US" sz="1800" dirty="0">
                <a:effectLst/>
                <a:latin typeface="SimSun" panose="02010600030101010101" pitchFamily="2" charset="-122"/>
                <a:ea typeface="SimSun" panose="02010600030101010101" pitchFamily="2" charset="-122"/>
                <a:cs typeface="SimSun" panose="02010600030101010101" pitchFamily="2" charset="-122"/>
              </a:rPr>
              <a:t>PA</a:t>
            </a:r>
            <a:r>
              <a:rPr lang="zh-CN" sz="1800" dirty="0">
                <a:effectLst/>
                <a:latin typeface="SimSun" panose="02010600030101010101" pitchFamily="2" charset="-122"/>
                <a:ea typeface="SimSun" panose="02010600030101010101" pitchFamily="2" charset="-122"/>
                <a:cs typeface="SimSun" panose="02010600030101010101" pitchFamily="2" charset="-122"/>
              </a:rPr>
              <a:t>数据进行拟合，结果如右图所示。</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总体而言，模型在两个</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的所有可拟合成分上均给出合理的拟合质量</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两者对任意观测方向</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en-US" sz="1800" dirty="0" err="1">
                <a:effectLst/>
                <a:latin typeface="SimSun" panose="02010600030101010101" pitchFamily="2" charset="-122"/>
                <a:ea typeface="SimSun" panose="02010600030101010101" pitchFamily="2" charset="-122"/>
                <a:cs typeface="SimSun" panose="02010600030101010101" pitchFamily="2" charset="-122"/>
              </a:rPr>
              <a:t>θ,φ</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均严格满足</a:t>
            </a:r>
            <a:r>
              <a:rPr lang="en-US" sz="1800" dirty="0" err="1">
                <a:effectLst/>
                <a:latin typeface="SimSun" panose="02010600030101010101" pitchFamily="2" charset="-122"/>
                <a:ea typeface="SimSun" panose="02010600030101010101" pitchFamily="2" charset="-122"/>
                <a:cs typeface="SimSun" panose="02010600030101010101" pitchFamily="2" charset="-122"/>
              </a:rPr>
              <a:t>dPA</a:t>
            </a:r>
            <a:r>
              <a:rPr lang="en-US" sz="1800" dirty="0">
                <a:effectLst/>
                <a:latin typeface="SimSun" panose="02010600030101010101" pitchFamily="2" charset="-122"/>
                <a:ea typeface="SimSun" panose="02010600030101010101" pitchFamily="2" charset="-122"/>
                <a:cs typeface="SimSun" panose="02010600030101010101" pitchFamily="2" charset="-122"/>
              </a:rPr>
              <a:t>₁/dt = −</a:t>
            </a:r>
            <a:r>
              <a:rPr lang="en-US" sz="1800" dirty="0" err="1">
                <a:effectLst/>
                <a:latin typeface="SimSun" panose="02010600030101010101" pitchFamily="2" charset="-122"/>
                <a:ea typeface="SimSun" panose="02010600030101010101" pitchFamily="2" charset="-122"/>
                <a:cs typeface="SimSun" panose="02010600030101010101" pitchFamily="2" charset="-122"/>
              </a:rPr>
              <a:t>dPA</a:t>
            </a:r>
            <a:r>
              <a:rPr lang="en-US" sz="1800" dirty="0">
                <a:effectLst/>
                <a:latin typeface="SimSun" panose="02010600030101010101" pitchFamily="2" charset="-122"/>
                <a:ea typeface="SimSun" panose="02010600030101010101" pitchFamily="2" charset="-122"/>
                <a:cs typeface="SimSun" panose="02010600030101010101" pitchFamily="2" charset="-122"/>
              </a:rPr>
              <a:t>₂/dt</a:t>
            </a:r>
            <a:r>
              <a:rPr lang="zh-CN" sz="1800" dirty="0">
                <a:effectLst/>
                <a:latin typeface="SimSun" panose="02010600030101010101" pitchFamily="2" charset="-122"/>
                <a:ea typeface="SimSun" panose="02010600030101010101" pitchFamily="2" charset="-122"/>
                <a:cs typeface="SimSun" panose="02010600030101010101" pitchFamily="2" charset="-122"/>
              </a:rPr>
              <a:t>。这是</a:t>
            </a:r>
            <a:r>
              <a:rPr lang="en-US" sz="1800" dirty="0">
                <a:effectLst/>
                <a:latin typeface="SimSun" panose="02010600030101010101" pitchFamily="2" charset="-122"/>
                <a:ea typeface="SimSun" panose="02010600030101010101" pitchFamily="2" charset="-122"/>
                <a:cs typeface="SimSun" panose="02010600030101010101" pitchFamily="2" charset="-122"/>
              </a:rPr>
              <a:t>NS</a:t>
            </a:r>
            <a:r>
              <a:rPr lang="zh-CN" sz="1800" dirty="0">
                <a:effectLst/>
                <a:latin typeface="SimSun" panose="02010600030101010101" pitchFamily="2" charset="-122"/>
                <a:ea typeface="SimSun" panose="02010600030101010101" pitchFamily="2" charset="-122"/>
                <a:cs typeface="SimSun" panose="02010600030101010101" pitchFamily="2" charset="-122"/>
              </a:rPr>
              <a:t>偶极场对称性的必然结果，</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15</a:t>
            </a:fld>
            <a:endParaRPr kumimoji="1" lang="zh-CN" altLang="en-US"/>
          </a:p>
        </p:txBody>
      </p:sp>
    </p:spTree>
    <p:extLst>
      <p:ext uri="{BB962C8B-B14F-4D97-AF65-F5344CB8AC3E}">
        <p14:creationId xmlns:p14="http://schemas.microsoft.com/office/powerpoint/2010/main" val="2149291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200"/>
              </a:spcBef>
              <a:spcAft>
                <a:spcPts val="300"/>
              </a:spcAft>
              <a:buClrTx/>
              <a:buSzTx/>
              <a:buFontTx/>
              <a:buNone/>
              <a:tabLst/>
              <a:defRPr/>
            </a:pPr>
            <a:r>
              <a:rPr lang="zh-CN" sz="1800" dirty="0">
                <a:effectLst/>
                <a:latin typeface="SimSun" panose="02010600030101010101" pitchFamily="2" charset="-122"/>
                <a:ea typeface="SimSun" panose="02010600030101010101" pitchFamily="2" charset="-122"/>
                <a:cs typeface="SimSun" panose="02010600030101010101" pitchFamily="2" charset="-122"/>
              </a:rPr>
              <a:t>总结一下，我们这项工作的主要结论有三点：</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首先</a:t>
            </a:r>
            <a:r>
              <a:rPr lang="zh-CN" altLang="en-US" sz="2800" dirty="0"/>
              <a:t>我们发展了一种基于中子星</a:t>
            </a:r>
            <a:r>
              <a:rPr lang="en-US" altLang="zh-CN" sz="2800" dirty="0"/>
              <a:t>–</a:t>
            </a:r>
            <a:r>
              <a:rPr lang="zh-CN" altLang="en-US" sz="2800" dirty="0"/>
              <a:t>黑洞并合的非重复快速射电暴模型，其中，并合过程中磁层内形成的两个对称电流片之间发生磁重联，从而产生双成分射电辐射。</a:t>
            </a: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第二，约</a:t>
            </a:r>
            <a:r>
              <a:rPr lang="en-US" sz="1800" dirty="0">
                <a:effectLst/>
                <a:latin typeface="SimSun" panose="02010600030101010101" pitchFamily="2" charset="-122"/>
                <a:ea typeface="SimSun" panose="02010600030101010101" pitchFamily="2" charset="-122"/>
                <a:cs typeface="SimSun" panose="02010600030101010101" pitchFamily="2" charset="-122"/>
              </a:rPr>
              <a:t>1</a:t>
            </a:r>
            <a:r>
              <a:rPr lang="zh-CN" sz="1800" dirty="0">
                <a:effectLst/>
                <a:latin typeface="SimSun" panose="02010600030101010101" pitchFamily="2" charset="-122"/>
                <a:ea typeface="SimSun" panose="02010600030101010101" pitchFamily="2" charset="-122"/>
                <a:cs typeface="SimSun" panose="02010600030101010101" pitchFamily="2" charset="-122"/>
              </a:rPr>
              <a:t>毫秒的成分间隔，由中子星自转扫</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过</a:t>
            </a:r>
            <a:r>
              <a:rPr lang="zh-CN" sz="1800" dirty="0">
                <a:effectLst/>
                <a:latin typeface="SimSun" panose="02010600030101010101" pitchFamily="2" charset="-122"/>
                <a:ea typeface="SimSun" panose="02010600030101010101" pitchFamily="2" charset="-122"/>
                <a:cs typeface="SimSun" panose="02010600030101010101" pitchFamily="2" charset="-122"/>
              </a:rPr>
              <a:t>电流片来解释</a:t>
            </a:r>
            <a:r>
              <a:rPr lang="en-US" sz="1800" dirty="0">
                <a:effectLst/>
                <a:latin typeface="SimSun" panose="02010600030101010101" pitchFamily="2" charset="-122"/>
                <a:ea typeface="SimSun" panose="02010600030101010101" pitchFamily="2" charset="-122"/>
                <a:cs typeface="SimSun" panose="02010600030101010101" pitchFamily="2" charset="-122"/>
              </a:rPr>
              <a:t>——</a:t>
            </a:r>
            <a:r>
              <a:rPr lang="zh-CN" sz="1800" dirty="0">
                <a:effectLst/>
                <a:latin typeface="SimSun" panose="02010600030101010101" pitchFamily="2" charset="-122"/>
                <a:ea typeface="SimSun" panose="02010600030101010101" pitchFamily="2" charset="-122"/>
                <a:cs typeface="SimSun" panose="02010600030101010101" pitchFamily="2" charset="-122"/>
              </a:rPr>
              <a:t>自转</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成分</a:t>
            </a:r>
            <a:r>
              <a:rPr lang="zh-CN" sz="1800" dirty="0">
                <a:effectLst/>
                <a:latin typeface="SimSun" panose="02010600030101010101" pitchFamily="2" charset="-122"/>
                <a:ea typeface="SimSun" panose="02010600030101010101" pitchFamily="2" charset="-122"/>
                <a:cs typeface="SimSun" panose="02010600030101010101" pitchFamily="2" charset="-122"/>
              </a:rPr>
              <a:t>是主项，光行时修正。</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第三，模型为</a:t>
            </a:r>
            <a:r>
              <a:rPr lang="en-US" sz="1800" dirty="0">
                <a:effectLst/>
                <a:latin typeface="SimSun" panose="02010600030101010101" pitchFamily="2" charset="-122"/>
                <a:ea typeface="SimSun" panose="02010600030101010101" pitchFamily="2" charset="-122"/>
                <a:cs typeface="SimSun" panose="02010600030101010101" pitchFamily="2" charset="-122"/>
              </a:rPr>
              <a:t>FRB 20181112A</a:t>
            </a:r>
            <a:r>
              <a:rPr lang="zh-CN" sz="1800" dirty="0">
                <a:effectLst/>
                <a:latin typeface="SimSun" panose="02010600030101010101" pitchFamily="2" charset="-122"/>
                <a:ea typeface="SimSun" panose="02010600030101010101" pitchFamily="2" charset="-122"/>
                <a:cs typeface="SimSun" panose="02010600030101010101" pitchFamily="2" charset="-122"/>
              </a:rPr>
              <a:t>和</a:t>
            </a:r>
            <a:r>
              <a:rPr lang="en-US" sz="1800" dirty="0">
                <a:effectLst/>
                <a:latin typeface="SimSun" panose="02010600030101010101" pitchFamily="2" charset="-122"/>
                <a:ea typeface="SimSun" panose="02010600030101010101" pitchFamily="2" charset="-122"/>
                <a:cs typeface="SimSun" panose="02010600030101010101" pitchFamily="2" charset="-122"/>
              </a:rPr>
              <a:t>FRB 20210912A</a:t>
            </a:r>
            <a:r>
              <a:rPr lang="zh-CN" sz="1800" dirty="0">
                <a:effectLst/>
                <a:latin typeface="SimSun" panose="02010600030101010101" pitchFamily="2" charset="-122"/>
                <a:ea typeface="SimSun" panose="02010600030101010101" pitchFamily="2" charset="-122"/>
                <a:cs typeface="SimSun" panose="02010600030101010101" pitchFamily="2" charset="-122"/>
              </a:rPr>
              <a:t>提供了统一的物理解释，并可作出具体的可观测预言，供未来观测检验。</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16</a:t>
            </a:fld>
            <a:endParaRPr kumimoji="1" lang="zh-CN" altLang="en-US"/>
          </a:p>
        </p:txBody>
      </p:sp>
    </p:spTree>
    <p:extLst>
      <p:ext uri="{BB962C8B-B14F-4D97-AF65-F5344CB8AC3E}">
        <p14:creationId xmlns:p14="http://schemas.microsoft.com/office/powerpoint/2010/main" val="2316020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我们的工作也存在局限性和一些需要深入探讨的问题，</a:t>
            </a:r>
            <a:endParaRPr lang="en-US" altLang="zh-CN"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模型局限方面：目前的分析基于解析估算。未来需要</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进行</a:t>
            </a:r>
            <a:r>
              <a:rPr lang="zh-CN" sz="1800" dirty="0">
                <a:effectLst/>
                <a:latin typeface="SimSun" panose="02010600030101010101" pitchFamily="2" charset="-122"/>
                <a:ea typeface="SimSun" panose="02010600030101010101" pitchFamily="2" charset="-122"/>
                <a:cs typeface="SimSun" panose="02010600030101010101" pitchFamily="2" charset="-122"/>
              </a:rPr>
              <a:t>数值模拟来定量</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探究</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得到</a:t>
            </a:r>
            <a:r>
              <a:rPr lang="zh-CN" sz="1800" dirty="0">
                <a:effectLst/>
                <a:latin typeface="SimSun" panose="02010600030101010101" pitchFamily="2" charset="-122"/>
                <a:ea typeface="SimSun" panose="02010600030101010101" pitchFamily="2" charset="-122"/>
                <a:cs typeface="SimSun" panose="02010600030101010101" pitchFamily="2" charset="-122"/>
              </a:rPr>
              <a:t>更精确的</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结果</a:t>
            </a:r>
            <a:r>
              <a:rPr lang="zh-CN" sz="1800" dirty="0">
                <a:effectLst/>
                <a:latin typeface="SimSun" panose="02010600030101010101" pitchFamily="2" charset="-122"/>
                <a:ea typeface="SimSun" panose="02010600030101010101" pitchFamily="2" charset="-122"/>
                <a:cs typeface="SimSun" panose="02010600030101010101" pitchFamily="2" charset="-122"/>
              </a:rPr>
              <a:t>。</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altLang="en-US" sz="1800" dirty="0">
                <a:effectLst/>
                <a:latin typeface="SimSun" panose="02010600030101010101" pitchFamily="2" charset="-122"/>
                <a:ea typeface="SimSun" panose="02010600030101010101" pitchFamily="2" charset="-122"/>
                <a:cs typeface="SimSun" panose="02010600030101010101" pitchFamily="2" charset="-122"/>
              </a:rPr>
              <a:t>其次，</a:t>
            </a:r>
            <a:r>
              <a:rPr lang="zh-CN" sz="1800" dirty="0">
                <a:effectLst/>
                <a:latin typeface="SimSun" panose="02010600030101010101" pitchFamily="2" charset="-122"/>
                <a:ea typeface="SimSun" panose="02010600030101010101" pitchFamily="2" charset="-122"/>
                <a:cs typeface="SimSun" panose="02010600030101010101" pitchFamily="2" charset="-122"/>
              </a:rPr>
              <a:t>根据模型，双成分非重复</a:t>
            </a:r>
            <a:r>
              <a:rPr lang="en-US" sz="1800" dirty="0">
                <a:effectLst/>
                <a:latin typeface="SimSun" panose="02010600030101010101" pitchFamily="2" charset="-122"/>
                <a:ea typeface="SimSun" panose="02010600030101010101" pitchFamily="2" charset="-122"/>
                <a:cs typeface="SimSun" panose="02010600030101010101" pitchFamily="2" charset="-122"/>
              </a:rPr>
              <a:t>FRB</a:t>
            </a:r>
            <a:r>
              <a:rPr lang="zh-CN" sz="1800" dirty="0">
                <a:effectLst/>
                <a:latin typeface="SimSun" panose="02010600030101010101" pitchFamily="2" charset="-122"/>
                <a:ea typeface="SimSun" panose="02010600030101010101" pitchFamily="2" charset="-122"/>
                <a:cs typeface="SimSun" panose="02010600030101010101" pitchFamily="2" charset="-122"/>
              </a:rPr>
              <a:t>的两个成分应</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有</a:t>
            </a:r>
            <a:r>
              <a:rPr lang="zh-CN" sz="1800" dirty="0">
                <a:effectLst/>
                <a:latin typeface="SimSun" panose="02010600030101010101" pitchFamily="2" charset="-122"/>
                <a:ea typeface="SimSun" panose="02010600030101010101" pitchFamily="2" charset="-122"/>
                <a:cs typeface="SimSun" panose="02010600030101010101" pitchFamily="2" charset="-122"/>
              </a:rPr>
              <a:t>相同的</a:t>
            </a:r>
            <a:r>
              <a:rPr lang="en-US" sz="1800" dirty="0">
                <a:effectLst/>
                <a:latin typeface="SimSun" panose="02010600030101010101" pitchFamily="2" charset="-122"/>
                <a:ea typeface="SimSun" panose="02010600030101010101" pitchFamily="2" charset="-122"/>
                <a:cs typeface="SimSun" panose="02010600030101010101" pitchFamily="2" charset="-122"/>
              </a:rPr>
              <a:t>DM</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法拉第旋转量</a:t>
            </a:r>
            <a:r>
              <a:rPr lang="en-US" sz="1800" dirty="0">
                <a:effectLst/>
                <a:latin typeface="SimSun" panose="02010600030101010101" pitchFamily="2" charset="-122"/>
                <a:ea typeface="SimSun" panose="02010600030101010101" pitchFamily="2" charset="-122"/>
                <a:cs typeface="SimSun" panose="02010600030101010101" pitchFamily="2" charset="-122"/>
              </a:rPr>
              <a:t>RM</a:t>
            </a:r>
            <a:r>
              <a:rPr lang="zh-CN" sz="1800" dirty="0">
                <a:effectLst/>
                <a:latin typeface="SimSun" panose="02010600030101010101" pitchFamily="2" charset="-122"/>
                <a:ea typeface="SimSun" panose="02010600030101010101" pitchFamily="2" charset="-122"/>
                <a:cs typeface="SimSun" panose="02010600030101010101" pitchFamily="2" charset="-122"/>
              </a:rPr>
              <a:t>的符号应当相反。希望未来</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更多的</a:t>
            </a:r>
            <a:r>
              <a:rPr lang="zh-CN" sz="1800" dirty="0">
                <a:effectLst/>
                <a:latin typeface="SimSun" panose="02010600030101010101" pitchFamily="2" charset="-122"/>
                <a:ea typeface="SimSun" panose="02010600030101010101" pitchFamily="2" charset="-122"/>
                <a:cs typeface="SimSun" panose="02010600030101010101" pitchFamily="2" charset="-122"/>
              </a:rPr>
              <a:t>观测</a:t>
            </a:r>
            <a:r>
              <a:rPr lang="zh-CN" altLang="en-US" sz="1800" dirty="0">
                <a:effectLst/>
                <a:latin typeface="SimSun" panose="02010600030101010101" pitchFamily="2" charset="-122"/>
                <a:ea typeface="SimSun" panose="02010600030101010101" pitchFamily="2" charset="-122"/>
                <a:cs typeface="SimSun" panose="02010600030101010101" pitchFamily="2" charset="-122"/>
              </a:rPr>
              <a:t>样本</a:t>
            </a:r>
            <a:r>
              <a:rPr lang="zh-CN" sz="1800" dirty="0">
                <a:effectLst/>
                <a:latin typeface="SimSun" panose="02010600030101010101" pitchFamily="2" charset="-122"/>
                <a:ea typeface="SimSun" panose="02010600030101010101" pitchFamily="2" charset="-122"/>
                <a:cs typeface="SimSun" panose="02010600030101010101" pitchFamily="2" charset="-122"/>
              </a:rPr>
              <a:t>能够检验。</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pPr marL="0" marR="0">
              <a:lnSpc>
                <a:spcPct val="150000"/>
              </a:lnSpc>
              <a:spcBef>
                <a:spcPts val="200"/>
              </a:spcBef>
              <a:spcAft>
                <a:spcPts val="300"/>
              </a:spcAft>
            </a:pPr>
            <a:r>
              <a:rPr lang="zh-CN" sz="1800" dirty="0">
                <a:effectLst/>
                <a:latin typeface="SimSun" panose="02010600030101010101" pitchFamily="2" charset="-122"/>
                <a:ea typeface="SimSun" panose="02010600030101010101" pitchFamily="2" charset="-122"/>
                <a:cs typeface="SimSun" panose="02010600030101010101" pitchFamily="2" charset="-122"/>
              </a:rPr>
              <a:t>随着</a:t>
            </a:r>
            <a:r>
              <a:rPr lang="en-US" sz="1800" dirty="0">
                <a:effectLst/>
                <a:latin typeface="SimSun" panose="02010600030101010101" pitchFamily="2" charset="-122"/>
                <a:ea typeface="SimSun" panose="02010600030101010101" pitchFamily="2" charset="-122"/>
                <a:cs typeface="SimSun" panose="02010600030101010101" pitchFamily="2" charset="-122"/>
              </a:rPr>
              <a:t>FAST</a:t>
            </a:r>
            <a:r>
              <a:rPr lang="zh-CN" sz="1800" dirty="0">
                <a:effectLst/>
                <a:latin typeface="SimSun" panose="02010600030101010101" pitchFamily="2" charset="-122"/>
                <a:ea typeface="SimSun" panose="02010600030101010101" pitchFamily="2" charset="-122"/>
                <a:cs typeface="SimSun" panose="02010600030101010101" pitchFamily="2" charset="-122"/>
              </a:rPr>
              <a:t>、</a:t>
            </a:r>
            <a:r>
              <a:rPr lang="en-US" sz="1800" dirty="0">
                <a:effectLst/>
                <a:latin typeface="SimSun" panose="02010600030101010101" pitchFamily="2" charset="-122"/>
                <a:ea typeface="SimSun" panose="02010600030101010101" pitchFamily="2" charset="-122"/>
                <a:cs typeface="SimSun" panose="02010600030101010101" pitchFamily="2" charset="-122"/>
              </a:rPr>
              <a:t>DSA-2000</a:t>
            </a:r>
            <a:r>
              <a:rPr lang="zh-CN" sz="1800" dirty="0">
                <a:effectLst/>
                <a:latin typeface="SimSun" panose="02010600030101010101" pitchFamily="2" charset="-122"/>
                <a:ea typeface="SimSun" panose="02010600030101010101" pitchFamily="2" charset="-122"/>
                <a:cs typeface="SimSun" panose="02010600030101010101" pitchFamily="2" charset="-122"/>
              </a:rPr>
              <a:t>等新一代射电望远镜投入运行，样本量将大幅扩充。届时可以对我们的模型作系统性检验。</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17</a:t>
            </a:fld>
            <a:endParaRPr kumimoji="1" lang="zh-CN" altLang="en-US"/>
          </a:p>
        </p:txBody>
      </p:sp>
    </p:spTree>
    <p:extLst>
      <p:ext uri="{BB962C8B-B14F-4D97-AF65-F5344CB8AC3E}">
        <p14:creationId xmlns:p14="http://schemas.microsoft.com/office/powerpoint/2010/main" val="1165485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sz="1800" dirty="0">
                <a:effectLst/>
                <a:latin typeface="SimSun" panose="02010600030101010101" pitchFamily="2" charset="-122"/>
                <a:ea typeface="SimSun" panose="02010600030101010101" pitchFamily="2" charset="-122"/>
                <a:cs typeface="SimSun" panose="02010600030101010101" pitchFamily="2" charset="-122"/>
              </a:rPr>
              <a:t>我的报告到此结束，欢迎大家批评指正，谢谢！</a:t>
            </a:r>
            <a:endParaRPr lang="en-US" sz="1800" dirty="0">
              <a:effectLst/>
              <a:latin typeface="SimSun" panose="02010600030101010101" pitchFamily="2" charset="-122"/>
              <a:ea typeface="SimSun" panose="02010600030101010101" pitchFamily="2" charset="-122"/>
              <a:cs typeface="SimSun" panose="02010600030101010101" pitchFamily="2" charset="-122"/>
            </a:endParaRPr>
          </a:p>
          <a:p>
            <a:endParaRPr kumimoji="1" lang="en-US" altLang="zh-CN" dirty="0"/>
          </a:p>
          <a:p>
            <a:r>
              <a:rPr kumimoji="1" lang="zh-CN" altLang="en-US" dirty="0"/>
              <a:t>模型所要回答的科学问题</a:t>
            </a:r>
            <a:r>
              <a:rPr kumimoji="1" lang="en-US" altLang="zh-CN" dirty="0"/>
              <a:t>——S </a:t>
            </a:r>
            <a:r>
              <a:rPr kumimoji="1" lang="zh-CN" altLang="en-US" dirty="0"/>
              <a:t>型的几何起源、约 </a:t>
            </a:r>
            <a:r>
              <a:rPr kumimoji="1" lang="en-US" altLang="zh-CN" dirty="0"/>
              <a:t>1 </a:t>
            </a:r>
            <a:r>
              <a:rPr kumimoji="1" lang="en-US" altLang="zh-CN" dirty="0" err="1"/>
              <a:t>ms</a:t>
            </a:r>
            <a:r>
              <a:rPr kumimoji="1" lang="en-US" altLang="zh-CN" dirty="0"/>
              <a:t> </a:t>
            </a:r>
            <a:r>
              <a:rPr kumimoji="1" lang="zh-CN" altLang="en-US" dirty="0"/>
              <a:t>间隔的动力学来源、镜像对称性的物理根源</a:t>
            </a:r>
            <a:r>
              <a:rPr kumimoji="1" lang="en-US" altLang="zh-CN" dirty="0"/>
              <a:t>——</a:t>
            </a:r>
            <a:r>
              <a:rPr kumimoji="1" lang="zh-CN" altLang="en-US" dirty="0"/>
              <a:t>全部在引入轨道修正前后保持不变。引入轨道运动修正只会增加两个不可从现有数据独立约束的参数（轨道相位和轨道倾角</a:t>
            </a:r>
            <a:r>
              <a:rPr kumimoji="1" lang="en-US" altLang="zh-CN" dirty="0" err="1"/>
              <a:t>i</a:t>
            </a:r>
            <a:r>
              <a:rPr kumimoji="1" lang="zh-CN" altLang="en-US" dirty="0"/>
              <a:t>），却不提供对核心物理图像的任何额外洞见。</a:t>
            </a:r>
          </a:p>
        </p:txBody>
      </p:sp>
      <p:sp>
        <p:nvSpPr>
          <p:cNvPr id="4" name="Slide Number Placeholder 3"/>
          <p:cNvSpPr>
            <a:spLocks noGrp="1"/>
          </p:cNvSpPr>
          <p:nvPr>
            <p:ph type="sldNum" sz="quarter" idx="5"/>
          </p:nvPr>
        </p:nvSpPr>
        <p:spPr/>
        <p:txBody>
          <a:bodyPr/>
          <a:lstStyle/>
          <a:p>
            <a:fld id="{074E7BE3-4F5E-264C-A1A2-26134D8B96E5}" type="slidenum">
              <a:rPr kumimoji="1" lang="zh-CN" altLang="en-US" smtClean="0"/>
              <a:t>18</a:t>
            </a:fld>
            <a:endParaRPr kumimoji="1" lang="zh-CN" altLang="en-US"/>
          </a:p>
        </p:txBody>
      </p:sp>
    </p:spTree>
    <p:extLst>
      <p:ext uri="{BB962C8B-B14F-4D97-AF65-F5344CB8AC3E}">
        <p14:creationId xmlns:p14="http://schemas.microsoft.com/office/powerpoint/2010/main" val="3257063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8A003-549B-F36D-30AC-75774A491844}"/>
              </a:ext>
            </a:extLst>
          </p:cNvPr>
          <p:cNvSpPr>
            <a:spLocks noGrp="1"/>
          </p:cNvSpPr>
          <p:nvPr>
            <p:ph type="ctrTitle"/>
          </p:nvPr>
        </p:nvSpPr>
        <p:spPr>
          <a:xfrm>
            <a:off x="1524000" y="1122363"/>
            <a:ext cx="9144000" cy="2387600"/>
          </a:xfrm>
        </p:spPr>
        <p:txBody>
          <a:bodyPr anchor="b"/>
          <a:lstStyle>
            <a:lvl1pPr algn="ctr">
              <a:defRPr sz="6000"/>
            </a:lvl1pPr>
          </a:lstStyle>
          <a:p>
            <a:r>
              <a:rPr kumimoji="1" lang="en-US" altLang="zh-CN"/>
              <a:t>Click to edit Master title style</a:t>
            </a:r>
            <a:endParaRPr kumimoji="1" lang="zh-CN" altLang="en-US"/>
          </a:p>
        </p:txBody>
      </p:sp>
      <p:sp>
        <p:nvSpPr>
          <p:cNvPr id="3" name="Subtitle 2">
            <a:extLst>
              <a:ext uri="{FF2B5EF4-FFF2-40B4-BE49-F238E27FC236}">
                <a16:creationId xmlns:a16="http://schemas.microsoft.com/office/drawing/2014/main" id="{6FD71F24-34C2-0763-C472-FBE681F69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zh-CN"/>
              <a:t>Click to edit Master subtitle style</a:t>
            </a:r>
            <a:endParaRPr kumimoji="1" lang="zh-CN" altLang="en-US"/>
          </a:p>
        </p:txBody>
      </p:sp>
      <p:sp>
        <p:nvSpPr>
          <p:cNvPr id="4" name="Date Placeholder 3">
            <a:extLst>
              <a:ext uri="{FF2B5EF4-FFF2-40B4-BE49-F238E27FC236}">
                <a16:creationId xmlns:a16="http://schemas.microsoft.com/office/drawing/2014/main" id="{97AC2944-E802-36CC-D754-9897800F6E74}"/>
              </a:ext>
            </a:extLst>
          </p:cNvPr>
          <p:cNvSpPr>
            <a:spLocks noGrp="1"/>
          </p:cNvSpPr>
          <p:nvPr>
            <p:ph type="dt" sz="half" idx="10"/>
          </p:nvPr>
        </p:nvSpPr>
        <p:spPr/>
        <p:txBody>
          <a:bodyPr/>
          <a:lstStyle/>
          <a:p>
            <a:fld id="{FE68BA98-EC19-B94B-BBB3-DE4BC4940CC9}"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27B46534-313D-F920-8BFF-B2276EB8D1E3}"/>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2EA95B46-0FBE-86CB-D546-1F365A0F78A2}"/>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364904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2695-A91C-85F9-1578-E0C96D947BE5}"/>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Content Placeholder 2">
            <a:extLst>
              <a:ext uri="{FF2B5EF4-FFF2-40B4-BE49-F238E27FC236}">
                <a16:creationId xmlns:a16="http://schemas.microsoft.com/office/drawing/2014/main" id="{8C17471E-D17D-4A0C-3351-C390E7E380C0}"/>
              </a:ext>
            </a:extLst>
          </p:cNvPr>
          <p:cNvSpPr>
            <a:spLocks noGrp="1"/>
          </p:cNvSpPr>
          <p:nvPr>
            <p:ph idx="1"/>
          </p:nvPr>
        </p:nvSpPr>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Date Placeholder 3">
            <a:extLst>
              <a:ext uri="{FF2B5EF4-FFF2-40B4-BE49-F238E27FC236}">
                <a16:creationId xmlns:a16="http://schemas.microsoft.com/office/drawing/2014/main" id="{CCC6C033-90A7-8B80-8EF7-5EFF8755E5DF}"/>
              </a:ext>
            </a:extLst>
          </p:cNvPr>
          <p:cNvSpPr>
            <a:spLocks noGrp="1"/>
          </p:cNvSpPr>
          <p:nvPr>
            <p:ph type="dt" sz="half" idx="10"/>
          </p:nvPr>
        </p:nvSpPr>
        <p:spPr/>
        <p:txBody>
          <a:bodyPr/>
          <a:lstStyle/>
          <a:p>
            <a:fld id="{9F8A455B-7F8E-064F-B958-F2157AE9755B}"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EFC57ABD-2A97-8E41-E3CA-828A243A8F75}"/>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60D23FAC-4549-FC5D-A7DD-1694EB36708F}"/>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167884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3895-4AE4-6760-68FC-9C61CB4A6E6F}"/>
              </a:ext>
            </a:extLst>
          </p:cNvPr>
          <p:cNvSpPr>
            <a:spLocks noGrp="1"/>
          </p:cNvSpPr>
          <p:nvPr>
            <p:ph type="title"/>
          </p:nvPr>
        </p:nvSpPr>
        <p:spPr>
          <a:xfrm>
            <a:off x="831850" y="1709738"/>
            <a:ext cx="10515600" cy="2852737"/>
          </a:xfrm>
        </p:spPr>
        <p:txBody>
          <a:bodyPr anchor="b"/>
          <a:lstStyle>
            <a:lvl1pPr>
              <a:defRPr sz="6000"/>
            </a:lvl1pPr>
          </a:lstStyle>
          <a:p>
            <a:r>
              <a:rPr kumimoji="1" lang="en-US" altLang="zh-CN"/>
              <a:t>Click to edit Master title style</a:t>
            </a:r>
            <a:endParaRPr kumimoji="1" lang="zh-CN" altLang="en-US"/>
          </a:p>
        </p:txBody>
      </p:sp>
      <p:sp>
        <p:nvSpPr>
          <p:cNvPr id="3" name="Text Placeholder 2">
            <a:extLst>
              <a:ext uri="{FF2B5EF4-FFF2-40B4-BE49-F238E27FC236}">
                <a16:creationId xmlns:a16="http://schemas.microsoft.com/office/drawing/2014/main" id="{5A484E23-93A6-1F76-5F86-9DEC1568A3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zh-CN"/>
              <a:t>Click to edit Master text styles</a:t>
            </a:r>
          </a:p>
        </p:txBody>
      </p:sp>
      <p:sp>
        <p:nvSpPr>
          <p:cNvPr id="4" name="Date Placeholder 3">
            <a:extLst>
              <a:ext uri="{FF2B5EF4-FFF2-40B4-BE49-F238E27FC236}">
                <a16:creationId xmlns:a16="http://schemas.microsoft.com/office/drawing/2014/main" id="{D585A179-F2FF-E07B-52BF-CCD6BA434EC9}"/>
              </a:ext>
            </a:extLst>
          </p:cNvPr>
          <p:cNvSpPr>
            <a:spLocks noGrp="1"/>
          </p:cNvSpPr>
          <p:nvPr>
            <p:ph type="dt" sz="half" idx="10"/>
          </p:nvPr>
        </p:nvSpPr>
        <p:spPr/>
        <p:txBody>
          <a:bodyPr/>
          <a:lstStyle/>
          <a:p>
            <a:fld id="{2B1E22ED-9736-9441-86D8-C61A408B468A}"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52AE2DAE-532F-8EFF-EACD-18216D88ACC2}"/>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A670EAA4-4233-6C7D-26A9-37FCC1CCDC95}"/>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281601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22DF-E368-EF2D-CFCC-FDA27A616A2D}"/>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Content Placeholder 2">
            <a:extLst>
              <a:ext uri="{FF2B5EF4-FFF2-40B4-BE49-F238E27FC236}">
                <a16:creationId xmlns:a16="http://schemas.microsoft.com/office/drawing/2014/main" id="{EEBD2F33-87A1-EE16-96B9-FFD07C75D9BD}"/>
              </a:ext>
            </a:extLst>
          </p:cNvPr>
          <p:cNvSpPr>
            <a:spLocks noGrp="1"/>
          </p:cNvSpPr>
          <p:nvPr>
            <p:ph sz="half" idx="1"/>
          </p:nvPr>
        </p:nvSpPr>
        <p:spPr>
          <a:xfrm>
            <a:off x="838200" y="1825625"/>
            <a:ext cx="5181600" cy="435133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Content Placeholder 3">
            <a:extLst>
              <a:ext uri="{FF2B5EF4-FFF2-40B4-BE49-F238E27FC236}">
                <a16:creationId xmlns:a16="http://schemas.microsoft.com/office/drawing/2014/main" id="{64D5649D-64D4-D691-7CC5-624442FDCD5C}"/>
              </a:ext>
            </a:extLst>
          </p:cNvPr>
          <p:cNvSpPr>
            <a:spLocks noGrp="1"/>
          </p:cNvSpPr>
          <p:nvPr>
            <p:ph sz="half" idx="2"/>
          </p:nvPr>
        </p:nvSpPr>
        <p:spPr>
          <a:xfrm>
            <a:off x="6172200" y="1825625"/>
            <a:ext cx="5181600" cy="435133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5" name="Date Placeholder 4">
            <a:extLst>
              <a:ext uri="{FF2B5EF4-FFF2-40B4-BE49-F238E27FC236}">
                <a16:creationId xmlns:a16="http://schemas.microsoft.com/office/drawing/2014/main" id="{E2BE02D3-5765-B73B-AD96-5BEABEA82201}"/>
              </a:ext>
            </a:extLst>
          </p:cNvPr>
          <p:cNvSpPr>
            <a:spLocks noGrp="1"/>
          </p:cNvSpPr>
          <p:nvPr>
            <p:ph type="dt" sz="half" idx="10"/>
          </p:nvPr>
        </p:nvSpPr>
        <p:spPr/>
        <p:txBody>
          <a:bodyPr/>
          <a:lstStyle/>
          <a:p>
            <a:fld id="{64C2933E-16CB-EA45-9DAE-1FA26533E707}" type="datetime1">
              <a:rPr kumimoji="1" lang="en-US" altLang="zh-CN" smtClean="0"/>
              <a:t>7/4/26</a:t>
            </a:fld>
            <a:endParaRPr kumimoji="1" lang="zh-CN" altLang="en-US"/>
          </a:p>
        </p:txBody>
      </p:sp>
      <p:sp>
        <p:nvSpPr>
          <p:cNvPr id="6" name="Footer Placeholder 5">
            <a:extLst>
              <a:ext uri="{FF2B5EF4-FFF2-40B4-BE49-F238E27FC236}">
                <a16:creationId xmlns:a16="http://schemas.microsoft.com/office/drawing/2014/main" id="{C557783E-B127-1F03-203A-CC42D79CAE54}"/>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267751BB-ABDE-EF97-52C5-751C8483E36A}"/>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185496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01C04-6807-6590-ED71-0534A1495C43}"/>
              </a:ext>
            </a:extLst>
          </p:cNvPr>
          <p:cNvSpPr>
            <a:spLocks noGrp="1"/>
          </p:cNvSpPr>
          <p:nvPr>
            <p:ph type="title"/>
          </p:nvPr>
        </p:nvSpPr>
        <p:spPr>
          <a:xfrm>
            <a:off x="839788" y="365125"/>
            <a:ext cx="10515600" cy="1325563"/>
          </a:xfrm>
        </p:spPr>
        <p:txBody>
          <a:bodyPr/>
          <a:lstStyle/>
          <a:p>
            <a:r>
              <a:rPr kumimoji="1" lang="en-US" altLang="zh-CN"/>
              <a:t>Click to edit Master title style</a:t>
            </a:r>
            <a:endParaRPr kumimoji="1" lang="zh-CN" altLang="en-US"/>
          </a:p>
        </p:txBody>
      </p:sp>
      <p:sp>
        <p:nvSpPr>
          <p:cNvPr id="3" name="Text Placeholder 2">
            <a:extLst>
              <a:ext uri="{FF2B5EF4-FFF2-40B4-BE49-F238E27FC236}">
                <a16:creationId xmlns:a16="http://schemas.microsoft.com/office/drawing/2014/main" id="{438EC66C-5CFA-5A71-CA21-7718C5AF8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zh-CN"/>
              <a:t>Click to edit Master text styles</a:t>
            </a:r>
          </a:p>
        </p:txBody>
      </p:sp>
      <p:sp>
        <p:nvSpPr>
          <p:cNvPr id="4" name="Content Placeholder 3">
            <a:extLst>
              <a:ext uri="{FF2B5EF4-FFF2-40B4-BE49-F238E27FC236}">
                <a16:creationId xmlns:a16="http://schemas.microsoft.com/office/drawing/2014/main" id="{DE02DB06-6417-2AB5-3854-08C65130AEDF}"/>
              </a:ext>
            </a:extLst>
          </p:cNvPr>
          <p:cNvSpPr>
            <a:spLocks noGrp="1"/>
          </p:cNvSpPr>
          <p:nvPr>
            <p:ph sz="half" idx="2"/>
          </p:nvPr>
        </p:nvSpPr>
        <p:spPr>
          <a:xfrm>
            <a:off x="839788" y="2505075"/>
            <a:ext cx="5157787" cy="368458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5" name="Text Placeholder 4">
            <a:extLst>
              <a:ext uri="{FF2B5EF4-FFF2-40B4-BE49-F238E27FC236}">
                <a16:creationId xmlns:a16="http://schemas.microsoft.com/office/drawing/2014/main" id="{C25A7270-AB7F-2F20-F44F-440AE50CC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zh-CN"/>
              <a:t>Click to edit Master text styles</a:t>
            </a:r>
          </a:p>
        </p:txBody>
      </p:sp>
      <p:sp>
        <p:nvSpPr>
          <p:cNvPr id="6" name="Content Placeholder 5">
            <a:extLst>
              <a:ext uri="{FF2B5EF4-FFF2-40B4-BE49-F238E27FC236}">
                <a16:creationId xmlns:a16="http://schemas.microsoft.com/office/drawing/2014/main" id="{8DFA6629-361A-7CEF-93B5-F9DFBBFF3F5B}"/>
              </a:ext>
            </a:extLst>
          </p:cNvPr>
          <p:cNvSpPr>
            <a:spLocks noGrp="1"/>
          </p:cNvSpPr>
          <p:nvPr>
            <p:ph sz="quarter" idx="4"/>
          </p:nvPr>
        </p:nvSpPr>
        <p:spPr>
          <a:xfrm>
            <a:off x="6172200" y="2505075"/>
            <a:ext cx="5183188" cy="368458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7" name="Date Placeholder 6">
            <a:extLst>
              <a:ext uri="{FF2B5EF4-FFF2-40B4-BE49-F238E27FC236}">
                <a16:creationId xmlns:a16="http://schemas.microsoft.com/office/drawing/2014/main" id="{A1251BBE-1276-FB3E-FD9F-010D25D6421A}"/>
              </a:ext>
            </a:extLst>
          </p:cNvPr>
          <p:cNvSpPr>
            <a:spLocks noGrp="1"/>
          </p:cNvSpPr>
          <p:nvPr>
            <p:ph type="dt" sz="half" idx="10"/>
          </p:nvPr>
        </p:nvSpPr>
        <p:spPr/>
        <p:txBody>
          <a:bodyPr/>
          <a:lstStyle/>
          <a:p>
            <a:fld id="{342595B2-D5F6-A846-B20D-D32AB690E1AF}" type="datetime1">
              <a:rPr kumimoji="1" lang="en-US" altLang="zh-CN" smtClean="0"/>
              <a:t>7/4/26</a:t>
            </a:fld>
            <a:endParaRPr kumimoji="1" lang="zh-CN" altLang="en-US"/>
          </a:p>
        </p:txBody>
      </p:sp>
      <p:sp>
        <p:nvSpPr>
          <p:cNvPr id="8" name="Footer Placeholder 7">
            <a:extLst>
              <a:ext uri="{FF2B5EF4-FFF2-40B4-BE49-F238E27FC236}">
                <a16:creationId xmlns:a16="http://schemas.microsoft.com/office/drawing/2014/main" id="{1DA9F22D-2046-A8BE-8B08-CF2F31AD6F2C}"/>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404904E6-7BB0-3BE2-D500-A36F87B963A7}"/>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3676883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CC9D-4700-2943-4BA2-06CAC0EBD48A}"/>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Date Placeholder 2">
            <a:extLst>
              <a:ext uri="{FF2B5EF4-FFF2-40B4-BE49-F238E27FC236}">
                <a16:creationId xmlns:a16="http://schemas.microsoft.com/office/drawing/2014/main" id="{69E739DE-9A0E-F2ED-ADBD-D0EFE9247D25}"/>
              </a:ext>
            </a:extLst>
          </p:cNvPr>
          <p:cNvSpPr>
            <a:spLocks noGrp="1"/>
          </p:cNvSpPr>
          <p:nvPr>
            <p:ph type="dt" sz="half" idx="10"/>
          </p:nvPr>
        </p:nvSpPr>
        <p:spPr/>
        <p:txBody>
          <a:bodyPr/>
          <a:lstStyle/>
          <a:p>
            <a:fld id="{925FF225-CC12-FC4B-B260-43588DFE28D1}" type="datetime1">
              <a:rPr kumimoji="1" lang="en-US" altLang="zh-CN" smtClean="0"/>
              <a:t>7/4/26</a:t>
            </a:fld>
            <a:endParaRPr kumimoji="1" lang="zh-CN" altLang="en-US"/>
          </a:p>
        </p:txBody>
      </p:sp>
      <p:sp>
        <p:nvSpPr>
          <p:cNvPr id="4" name="Footer Placeholder 3">
            <a:extLst>
              <a:ext uri="{FF2B5EF4-FFF2-40B4-BE49-F238E27FC236}">
                <a16:creationId xmlns:a16="http://schemas.microsoft.com/office/drawing/2014/main" id="{ADD934AF-DCE6-431F-CA34-2B22E0F7D8AB}"/>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86B7F4AE-4EE5-4B22-7175-B1AE5041CF7D}"/>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1046818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C850D9-923E-C7B5-0692-1223D22F7B27}"/>
              </a:ext>
            </a:extLst>
          </p:cNvPr>
          <p:cNvSpPr>
            <a:spLocks noGrp="1"/>
          </p:cNvSpPr>
          <p:nvPr>
            <p:ph type="dt" sz="half" idx="10"/>
          </p:nvPr>
        </p:nvSpPr>
        <p:spPr/>
        <p:txBody>
          <a:bodyPr/>
          <a:lstStyle/>
          <a:p>
            <a:fld id="{1D16502F-DF66-5445-A22D-9E7AA60F18C8}" type="datetime1">
              <a:rPr kumimoji="1" lang="en-US" altLang="zh-CN" smtClean="0"/>
              <a:t>7/4/26</a:t>
            </a:fld>
            <a:endParaRPr kumimoji="1" lang="zh-CN" altLang="en-US"/>
          </a:p>
        </p:txBody>
      </p:sp>
      <p:sp>
        <p:nvSpPr>
          <p:cNvPr id="3" name="Footer Placeholder 2">
            <a:extLst>
              <a:ext uri="{FF2B5EF4-FFF2-40B4-BE49-F238E27FC236}">
                <a16:creationId xmlns:a16="http://schemas.microsoft.com/office/drawing/2014/main" id="{3FBB8ADD-B623-A860-77F3-DB72F28589D5}"/>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AE64506E-CC88-B9D9-A0F3-EC21459653D7}"/>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2017601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764CE-437A-3859-09D4-D940A60304CB}"/>
              </a:ext>
            </a:extLst>
          </p:cNvPr>
          <p:cNvSpPr>
            <a:spLocks noGrp="1"/>
          </p:cNvSpPr>
          <p:nvPr>
            <p:ph type="title"/>
          </p:nvPr>
        </p:nvSpPr>
        <p:spPr>
          <a:xfrm>
            <a:off x="839788" y="457200"/>
            <a:ext cx="3932237" cy="1600200"/>
          </a:xfrm>
        </p:spPr>
        <p:txBody>
          <a:bodyPr anchor="b"/>
          <a:lstStyle>
            <a:lvl1pPr>
              <a:defRPr sz="3200"/>
            </a:lvl1pPr>
          </a:lstStyle>
          <a:p>
            <a:r>
              <a:rPr kumimoji="1" lang="en-US" altLang="zh-CN"/>
              <a:t>Click to edit Master title style</a:t>
            </a:r>
            <a:endParaRPr kumimoji="1" lang="zh-CN" altLang="en-US"/>
          </a:p>
        </p:txBody>
      </p:sp>
      <p:sp>
        <p:nvSpPr>
          <p:cNvPr id="3" name="Content Placeholder 2">
            <a:extLst>
              <a:ext uri="{FF2B5EF4-FFF2-40B4-BE49-F238E27FC236}">
                <a16:creationId xmlns:a16="http://schemas.microsoft.com/office/drawing/2014/main" id="{6DE101E9-D5B3-C67B-FE7F-7962AE34E8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Text Placeholder 3">
            <a:extLst>
              <a:ext uri="{FF2B5EF4-FFF2-40B4-BE49-F238E27FC236}">
                <a16:creationId xmlns:a16="http://schemas.microsoft.com/office/drawing/2014/main" id="{5634A8C6-7C21-4D22-0A3B-EA9370149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zh-CN"/>
              <a:t>Click to edit Master text styles</a:t>
            </a:r>
          </a:p>
        </p:txBody>
      </p:sp>
      <p:sp>
        <p:nvSpPr>
          <p:cNvPr id="5" name="Date Placeholder 4">
            <a:extLst>
              <a:ext uri="{FF2B5EF4-FFF2-40B4-BE49-F238E27FC236}">
                <a16:creationId xmlns:a16="http://schemas.microsoft.com/office/drawing/2014/main" id="{AE47E063-98B1-0691-28C7-D484F067ECBA}"/>
              </a:ext>
            </a:extLst>
          </p:cNvPr>
          <p:cNvSpPr>
            <a:spLocks noGrp="1"/>
          </p:cNvSpPr>
          <p:nvPr>
            <p:ph type="dt" sz="half" idx="10"/>
          </p:nvPr>
        </p:nvSpPr>
        <p:spPr/>
        <p:txBody>
          <a:bodyPr/>
          <a:lstStyle/>
          <a:p>
            <a:fld id="{CB5BF634-7711-0847-B20F-EB13BBABEC3E}" type="datetime1">
              <a:rPr kumimoji="1" lang="en-US" altLang="zh-CN" smtClean="0"/>
              <a:t>7/4/26</a:t>
            </a:fld>
            <a:endParaRPr kumimoji="1" lang="zh-CN" altLang="en-US"/>
          </a:p>
        </p:txBody>
      </p:sp>
      <p:sp>
        <p:nvSpPr>
          <p:cNvPr id="6" name="Footer Placeholder 5">
            <a:extLst>
              <a:ext uri="{FF2B5EF4-FFF2-40B4-BE49-F238E27FC236}">
                <a16:creationId xmlns:a16="http://schemas.microsoft.com/office/drawing/2014/main" id="{8D065158-C3D4-4921-DA6F-60D719EAC6F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E088CEEE-5880-8620-CE24-8558E0D52EC4}"/>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310237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E777-247E-1D1B-D798-CBBB0493C476}"/>
              </a:ext>
            </a:extLst>
          </p:cNvPr>
          <p:cNvSpPr>
            <a:spLocks noGrp="1"/>
          </p:cNvSpPr>
          <p:nvPr>
            <p:ph type="title"/>
          </p:nvPr>
        </p:nvSpPr>
        <p:spPr>
          <a:xfrm>
            <a:off x="839788" y="457200"/>
            <a:ext cx="3932237" cy="1600200"/>
          </a:xfrm>
        </p:spPr>
        <p:txBody>
          <a:bodyPr anchor="b"/>
          <a:lstStyle>
            <a:lvl1pPr>
              <a:defRPr sz="3200"/>
            </a:lvl1pPr>
          </a:lstStyle>
          <a:p>
            <a:r>
              <a:rPr kumimoji="1" lang="en-US" altLang="zh-CN"/>
              <a:t>Click to edit Master title style</a:t>
            </a:r>
            <a:endParaRPr kumimoji="1" lang="zh-CN" altLang="en-US"/>
          </a:p>
        </p:txBody>
      </p:sp>
      <p:sp>
        <p:nvSpPr>
          <p:cNvPr id="3" name="Picture Placeholder 2">
            <a:extLst>
              <a:ext uri="{FF2B5EF4-FFF2-40B4-BE49-F238E27FC236}">
                <a16:creationId xmlns:a16="http://schemas.microsoft.com/office/drawing/2014/main" id="{2CCAD3DA-80D6-66E4-00D1-8F1520BBD0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Text Placeholder 3">
            <a:extLst>
              <a:ext uri="{FF2B5EF4-FFF2-40B4-BE49-F238E27FC236}">
                <a16:creationId xmlns:a16="http://schemas.microsoft.com/office/drawing/2014/main" id="{E0EEC217-9ABF-7F1F-D693-9C720A32F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zh-CN"/>
              <a:t>Click to edit Master text styles</a:t>
            </a:r>
          </a:p>
        </p:txBody>
      </p:sp>
      <p:sp>
        <p:nvSpPr>
          <p:cNvPr id="5" name="Date Placeholder 4">
            <a:extLst>
              <a:ext uri="{FF2B5EF4-FFF2-40B4-BE49-F238E27FC236}">
                <a16:creationId xmlns:a16="http://schemas.microsoft.com/office/drawing/2014/main" id="{B83D4B13-DF69-927E-839A-D590428F26A9}"/>
              </a:ext>
            </a:extLst>
          </p:cNvPr>
          <p:cNvSpPr>
            <a:spLocks noGrp="1"/>
          </p:cNvSpPr>
          <p:nvPr>
            <p:ph type="dt" sz="half" idx="10"/>
          </p:nvPr>
        </p:nvSpPr>
        <p:spPr/>
        <p:txBody>
          <a:bodyPr/>
          <a:lstStyle/>
          <a:p>
            <a:fld id="{D5EDC639-E7EA-884D-9F72-912849F85E1B}" type="datetime1">
              <a:rPr kumimoji="1" lang="en-US" altLang="zh-CN" smtClean="0"/>
              <a:t>7/4/26</a:t>
            </a:fld>
            <a:endParaRPr kumimoji="1" lang="zh-CN" altLang="en-US"/>
          </a:p>
        </p:txBody>
      </p:sp>
      <p:sp>
        <p:nvSpPr>
          <p:cNvPr id="6" name="Footer Placeholder 5">
            <a:extLst>
              <a:ext uri="{FF2B5EF4-FFF2-40B4-BE49-F238E27FC236}">
                <a16:creationId xmlns:a16="http://schemas.microsoft.com/office/drawing/2014/main" id="{1CF5CC29-22E4-7DE8-7444-D5FA8570517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17D0376-E828-D9BA-D773-9F1F38823666}"/>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1929037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E9312-7A3D-BFE3-970B-4FD8B1D547A3}"/>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Vertical Text Placeholder 2">
            <a:extLst>
              <a:ext uri="{FF2B5EF4-FFF2-40B4-BE49-F238E27FC236}">
                <a16:creationId xmlns:a16="http://schemas.microsoft.com/office/drawing/2014/main" id="{6E5CE1B5-7504-2CE0-86E3-F8BE4F87E813}"/>
              </a:ext>
            </a:extLst>
          </p:cNvPr>
          <p:cNvSpPr>
            <a:spLocks noGrp="1"/>
          </p:cNvSpPr>
          <p:nvPr>
            <p:ph type="body" orient="vert" idx="1"/>
          </p:nvPr>
        </p:nvSpPr>
        <p:spPr/>
        <p:txBody>
          <a:bodyPr vert="eaVert"/>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Date Placeholder 3">
            <a:extLst>
              <a:ext uri="{FF2B5EF4-FFF2-40B4-BE49-F238E27FC236}">
                <a16:creationId xmlns:a16="http://schemas.microsoft.com/office/drawing/2014/main" id="{CEE41EF5-6CCE-A321-8FB8-803B2E44207F}"/>
              </a:ext>
            </a:extLst>
          </p:cNvPr>
          <p:cNvSpPr>
            <a:spLocks noGrp="1"/>
          </p:cNvSpPr>
          <p:nvPr>
            <p:ph type="dt" sz="half" idx="10"/>
          </p:nvPr>
        </p:nvSpPr>
        <p:spPr/>
        <p:txBody>
          <a:bodyPr/>
          <a:lstStyle/>
          <a:p>
            <a:fld id="{05B2A8FB-F0B6-EB40-A5DC-DA326BC3BC87}"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823552A0-1F72-E8BC-110E-70B2285F30A2}"/>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0ADEEFFD-F653-25E1-C6F7-82FA3F544E3E}"/>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3547514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BC00F7-0181-C19E-D953-3E71E81411B1}"/>
              </a:ext>
            </a:extLst>
          </p:cNvPr>
          <p:cNvSpPr>
            <a:spLocks noGrp="1"/>
          </p:cNvSpPr>
          <p:nvPr>
            <p:ph type="title" orient="vert"/>
          </p:nvPr>
        </p:nvSpPr>
        <p:spPr>
          <a:xfrm>
            <a:off x="8724900" y="365125"/>
            <a:ext cx="2628900" cy="5811838"/>
          </a:xfrm>
        </p:spPr>
        <p:txBody>
          <a:bodyPr vert="eaVert"/>
          <a:lstStyle/>
          <a:p>
            <a:r>
              <a:rPr kumimoji="1" lang="en-US" altLang="zh-CN"/>
              <a:t>Click to edit Master title style</a:t>
            </a:r>
            <a:endParaRPr kumimoji="1" lang="zh-CN" altLang="en-US"/>
          </a:p>
        </p:txBody>
      </p:sp>
      <p:sp>
        <p:nvSpPr>
          <p:cNvPr id="3" name="Vertical Text Placeholder 2">
            <a:extLst>
              <a:ext uri="{FF2B5EF4-FFF2-40B4-BE49-F238E27FC236}">
                <a16:creationId xmlns:a16="http://schemas.microsoft.com/office/drawing/2014/main" id="{B3FD0A79-13F0-A564-7956-7717F4A27C8D}"/>
              </a:ext>
            </a:extLst>
          </p:cNvPr>
          <p:cNvSpPr>
            <a:spLocks noGrp="1"/>
          </p:cNvSpPr>
          <p:nvPr>
            <p:ph type="body" orient="vert" idx="1"/>
          </p:nvPr>
        </p:nvSpPr>
        <p:spPr>
          <a:xfrm>
            <a:off x="838200" y="365125"/>
            <a:ext cx="7734300" cy="5811838"/>
          </a:xfrm>
        </p:spPr>
        <p:txBody>
          <a:bodyPr vert="eaVert"/>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Date Placeholder 3">
            <a:extLst>
              <a:ext uri="{FF2B5EF4-FFF2-40B4-BE49-F238E27FC236}">
                <a16:creationId xmlns:a16="http://schemas.microsoft.com/office/drawing/2014/main" id="{A60C3E2C-8579-9B4D-C3AC-B3015BE4E495}"/>
              </a:ext>
            </a:extLst>
          </p:cNvPr>
          <p:cNvSpPr>
            <a:spLocks noGrp="1"/>
          </p:cNvSpPr>
          <p:nvPr>
            <p:ph type="dt" sz="half" idx="10"/>
          </p:nvPr>
        </p:nvSpPr>
        <p:spPr/>
        <p:txBody>
          <a:bodyPr/>
          <a:lstStyle/>
          <a:p>
            <a:fld id="{4230FEC9-DC68-B442-A8CC-493717966BF4}"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60DD8D10-AE58-B8C1-B056-61DBF0C3C34F}"/>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198D9F20-FFE3-B3FE-6CFB-B6A30E194896}"/>
              </a:ext>
            </a:extLst>
          </p:cNvPr>
          <p:cNvSpPr>
            <a:spLocks noGrp="1"/>
          </p:cNvSpPr>
          <p:nvPr>
            <p:ph type="sldNum" sz="quarter" idx="12"/>
          </p:nvPr>
        </p:nvSpPr>
        <p:spPr/>
        <p:txBody>
          <a:body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4063746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0C4158-C9D6-1E13-7964-5401517A22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US" altLang="zh-CN"/>
              <a:t>Click to edit Master title style</a:t>
            </a:r>
            <a:endParaRPr kumimoji="1" lang="zh-CN" altLang="en-US"/>
          </a:p>
        </p:txBody>
      </p:sp>
      <p:sp>
        <p:nvSpPr>
          <p:cNvPr id="3" name="Text Placeholder 2">
            <a:extLst>
              <a:ext uri="{FF2B5EF4-FFF2-40B4-BE49-F238E27FC236}">
                <a16:creationId xmlns:a16="http://schemas.microsoft.com/office/drawing/2014/main" id="{9EE295C4-1D16-276A-DA4C-DCAA83001E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Date Placeholder 3">
            <a:extLst>
              <a:ext uri="{FF2B5EF4-FFF2-40B4-BE49-F238E27FC236}">
                <a16:creationId xmlns:a16="http://schemas.microsoft.com/office/drawing/2014/main" id="{DD6E71D0-1E45-63CC-0CC9-DF0CBB591F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A4EF9-2A95-BB4A-8977-B0EDC3864C10}" type="datetime1">
              <a:rPr kumimoji="1" lang="en-US" altLang="zh-CN" smtClean="0"/>
              <a:t>7/4/26</a:t>
            </a:fld>
            <a:endParaRPr kumimoji="1" lang="zh-CN" altLang="en-US"/>
          </a:p>
        </p:txBody>
      </p:sp>
      <p:sp>
        <p:nvSpPr>
          <p:cNvPr id="5" name="Footer Placeholder 4">
            <a:extLst>
              <a:ext uri="{FF2B5EF4-FFF2-40B4-BE49-F238E27FC236}">
                <a16:creationId xmlns:a16="http://schemas.microsoft.com/office/drawing/2014/main" id="{D7EDD753-0A9E-7928-F74B-D305670048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9AA7A37C-D0DA-DDAF-ECE2-FB7B2E3A58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6958F6-BF6C-E243-B2B3-8A278D0DD33E}" type="slidenum">
              <a:rPr kumimoji="1" lang="zh-CN" altLang="en-US" smtClean="0"/>
              <a:t>‹#›</a:t>
            </a:fld>
            <a:endParaRPr kumimoji="1" lang="zh-CN" altLang="en-US"/>
          </a:p>
        </p:txBody>
      </p:sp>
    </p:spTree>
    <p:extLst>
      <p:ext uri="{BB962C8B-B14F-4D97-AF65-F5344CB8AC3E}">
        <p14:creationId xmlns:p14="http://schemas.microsoft.com/office/powerpoint/2010/main" val="1037784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1.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9.xml"/><Relationship Id="rId7" Type="http://schemas.openxmlformats.org/officeDocument/2006/relationships/image" Target="../media/image80.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70.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notesSlide" Target="../notesSlides/notesSlide13.xml"/><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slideLayout" Target="../slideLayouts/slideLayout2.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tags" Target="../tags/tag26.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notesSlide" Target="../notesSlides/notesSlide14.xml"/><Relationship Id="rId21" Type="http://schemas.openxmlformats.org/officeDocument/2006/relationships/image" Target="../media/image55.png"/><Relationship Id="rId7" Type="http://schemas.openxmlformats.org/officeDocument/2006/relationships/image" Target="../media/image37.png"/><Relationship Id="rId17" Type="http://schemas.openxmlformats.org/officeDocument/2006/relationships/image" Target="../media/image51.png"/><Relationship Id="rId2" Type="http://schemas.openxmlformats.org/officeDocument/2006/relationships/slideLayout" Target="../slideLayouts/slideLayout2.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27.xml"/><Relationship Id="rId6" Type="http://schemas.openxmlformats.org/officeDocument/2006/relationships/image" Target="../media/image36.png"/><Relationship Id="rId11" Type="http://schemas.openxmlformats.org/officeDocument/2006/relationships/image" Target="../media/image42.png"/><Relationship Id="rId5" Type="http://schemas.openxmlformats.org/officeDocument/2006/relationships/image" Target="../media/image35.png"/><Relationship Id="rId15" Type="http://schemas.openxmlformats.org/officeDocument/2006/relationships/image" Target="../media/image49.png"/><Relationship Id="rId10" Type="http://schemas.openxmlformats.org/officeDocument/2006/relationships/image" Target="../media/image41.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0.png"/><Relationship Id="rId14" Type="http://schemas.openxmlformats.org/officeDocument/2006/relationships/image" Target="../media/image48.png"/><Relationship Id="rId22"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notesSlide" Target="../notesSlides/notesSlide15.xml"/><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slideLayout" Target="../slideLayouts/slideLayout2.xml"/><Relationship Id="rId16" Type="http://schemas.openxmlformats.org/officeDocument/2006/relationships/image" Target="../media/image45.png"/><Relationship Id="rId1" Type="http://schemas.openxmlformats.org/officeDocument/2006/relationships/tags" Target="../tags/tag28.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57.png"/><Relationship Id="rId15" Type="http://schemas.openxmlformats.org/officeDocument/2006/relationships/image" Target="../media/image4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1.png"/><Relationship Id="rId14" Type="http://schemas.openxmlformats.org/officeDocument/2006/relationships/image" Target="../media/image620.png"/></Relationships>
</file>

<file path=ppt/slides/_rels/slide16.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532765" y="887029"/>
            <a:ext cx="11126470" cy="1642110"/>
          </a:xfrm>
        </p:spPr>
        <p:txBody>
          <a:bodyPr/>
          <a:lstStyle/>
          <a:p>
            <a:pPr algn="ctr"/>
            <a:r>
              <a:rPr lang="en-US" altLang="en-US" sz="3600" b="1" dirty="0"/>
              <a:t>A Neutron-Star–Black Hole Merger Model for Non-repeating Fast Radio Bursts</a:t>
            </a:r>
            <a:r>
              <a:rPr lang="en-US" sz="3600" b="1" dirty="0"/>
              <a:t> </a:t>
            </a:r>
          </a:p>
        </p:txBody>
      </p:sp>
      <p:sp>
        <p:nvSpPr>
          <p:cNvPr id="3" name="Subtitle 2"/>
          <p:cNvSpPr>
            <a:spLocks noGrp="1"/>
          </p:cNvSpPr>
          <p:nvPr>
            <p:ph type="subTitle" idx="1"/>
            <p:custDataLst>
              <p:tags r:id="rId3"/>
            </p:custDataLst>
          </p:nvPr>
        </p:nvSpPr>
        <p:spPr>
          <a:xfrm>
            <a:off x="1196400" y="4498571"/>
            <a:ext cx="9799200" cy="1472400"/>
          </a:xfrm>
        </p:spPr>
        <p:txBody>
          <a:bodyPr>
            <a:normAutofit/>
          </a:bodyPr>
          <a:lstStyle/>
          <a:p>
            <a:r>
              <a:rPr lang="en-US" sz="2000" dirty="0" err="1"/>
              <a:t>Repoter</a:t>
            </a:r>
            <a:r>
              <a:rPr lang="en-US" sz="2000" dirty="0"/>
              <a:t>:</a:t>
            </a:r>
            <a:r>
              <a:rPr lang="zh-CN" altLang="en-US" sz="2000" dirty="0"/>
              <a:t> </a:t>
            </a:r>
            <a:r>
              <a:rPr lang="en-US" sz="2000" dirty="0"/>
              <a:t>Xu  Zhu (GZHU)</a:t>
            </a:r>
          </a:p>
          <a:p>
            <a:r>
              <a:rPr lang="en-US" altLang="en-US" sz="2000" dirty="0" err="1"/>
              <a:t>Supervisor：Hongguang</a:t>
            </a:r>
            <a:r>
              <a:rPr lang="en-US" altLang="en-US" sz="2000" dirty="0"/>
              <a:t> Wang (GZHU)</a:t>
            </a:r>
            <a:r>
              <a:rPr lang="zh-CN" altLang="en-US" sz="2000" dirty="0"/>
              <a:t>  </a:t>
            </a:r>
            <a:r>
              <a:rPr lang="en-US" altLang="en-US" sz="2000" dirty="0"/>
              <a:t>Rui Luo (GZHU)</a:t>
            </a:r>
          </a:p>
        </p:txBody>
      </p:sp>
      <p:pic>
        <p:nvPicPr>
          <p:cNvPr id="4" name="Picture 3" descr="广州大学logo"/>
          <p:cNvPicPr>
            <a:picLocks noChangeAspect="1"/>
          </p:cNvPicPr>
          <p:nvPr/>
        </p:nvPicPr>
        <p:blipFill>
          <a:blip r:embed="rId6"/>
          <a:stretch>
            <a:fillRect/>
          </a:stretch>
        </p:blipFill>
        <p:spPr>
          <a:xfrm>
            <a:off x="10697845" y="149225"/>
            <a:ext cx="1184910" cy="1184910"/>
          </a:xfrm>
          <a:prstGeom prst="rect">
            <a:avLst/>
          </a:prstGeom>
        </p:spPr>
      </p:pic>
      <p:sp>
        <p:nvSpPr>
          <p:cNvPr id="5" name="Text Box 4"/>
          <p:cNvSpPr txBox="1"/>
          <p:nvPr/>
        </p:nvSpPr>
        <p:spPr>
          <a:xfrm>
            <a:off x="4038801" y="6124573"/>
            <a:ext cx="4114398" cy="523220"/>
          </a:xfrm>
          <a:prstGeom prst="rect">
            <a:avLst/>
          </a:prstGeom>
          <a:noFill/>
        </p:spPr>
        <p:txBody>
          <a:bodyPr wrap="square" rtlCol="0">
            <a:spAutoFit/>
          </a:bodyPr>
          <a:lstStyle/>
          <a:p>
            <a:pPr algn="ctr"/>
            <a:r>
              <a:rPr lang="en-US" altLang="en-US" sz="1400" b="1" spc="200" dirty="0">
                <a:uFillTx/>
              </a:rPr>
              <a:t>2026.07</a:t>
            </a:r>
          </a:p>
          <a:p>
            <a:pPr algn="ctr"/>
            <a:r>
              <a:rPr lang="en-US" altLang="en-US" sz="1400" b="1" spc="200" dirty="0">
                <a:uFillTx/>
              </a:rPr>
              <a:t>Guiyang Guizhou</a:t>
            </a:r>
          </a:p>
        </p:txBody>
      </p:sp>
      <p:sp>
        <p:nvSpPr>
          <p:cNvPr id="6" name="TextBox 5">
            <a:extLst>
              <a:ext uri="{FF2B5EF4-FFF2-40B4-BE49-F238E27FC236}">
                <a16:creationId xmlns:a16="http://schemas.microsoft.com/office/drawing/2014/main" id="{EA208F1D-47E5-2768-269A-9CFD1279965F}"/>
              </a:ext>
            </a:extLst>
          </p:cNvPr>
          <p:cNvSpPr txBox="1"/>
          <p:nvPr/>
        </p:nvSpPr>
        <p:spPr>
          <a:xfrm>
            <a:off x="11717079" y="4890977"/>
            <a:ext cx="184731" cy="369332"/>
          </a:xfrm>
          <a:prstGeom prst="rect">
            <a:avLst/>
          </a:prstGeom>
          <a:noFill/>
        </p:spPr>
        <p:txBody>
          <a:bodyPr wrap="none" rtlCol="0">
            <a:spAutoFit/>
          </a:bodyPr>
          <a:lstStyle/>
          <a:p>
            <a:endParaRPr kumimoji="1"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583"/>
    </mc:Choice>
    <mc:Fallback xmlns="">
      <p:transition spd="slow" advTm="358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608400" y="798250"/>
            <a:ext cx="10969200" cy="4759200"/>
          </a:xfrm>
        </p:spPr>
        <p:txBody>
          <a:bodyPr/>
          <a:lstStyle/>
          <a:p>
            <a:r>
              <a:rPr lang="en-US" dirty="0"/>
              <a:t>Background</a:t>
            </a:r>
          </a:p>
          <a:p>
            <a:endParaRPr lang="en-US" dirty="0"/>
          </a:p>
          <a:p>
            <a:r>
              <a:rPr lang="en-US" dirty="0"/>
              <a:t>Motivation &amp; Science </a:t>
            </a:r>
            <a:r>
              <a:rPr lang="en-US" dirty="0" err="1"/>
              <a:t>Quenstions</a:t>
            </a:r>
            <a:endParaRPr lang="en-US" dirty="0"/>
          </a:p>
          <a:p>
            <a:endParaRPr lang="en-US" dirty="0"/>
          </a:p>
          <a:p>
            <a:r>
              <a:rPr lang="en-US" dirty="0"/>
              <a:t>Physical Model</a:t>
            </a:r>
          </a:p>
          <a:p>
            <a:endParaRPr lang="en-US" dirty="0"/>
          </a:p>
          <a:p>
            <a:r>
              <a:rPr lang="en-US" dirty="0"/>
              <a:t>Result</a:t>
            </a:r>
          </a:p>
          <a:p>
            <a:endParaRPr lang="en-US" dirty="0"/>
          </a:p>
          <a:p>
            <a:r>
              <a:rPr lang="en-US" dirty="0"/>
              <a:t>Conclusion &amp; Discussion</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2</a:t>
            </a:fld>
            <a:endParaRPr lang="en-US" sz="1400"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Background</a:t>
            </a:r>
          </a:p>
        </p:txBody>
      </p:sp>
      <p:sp>
        <p:nvSpPr>
          <p:cNvPr id="3" name="Content Placeholder 2"/>
          <p:cNvSpPr>
            <a:spLocks noGrp="1"/>
          </p:cNvSpPr>
          <p:nvPr>
            <p:ph idx="1"/>
            <p:custDataLst>
              <p:tags r:id="rId3"/>
            </p:custDataLst>
          </p:nvPr>
        </p:nvSpPr>
        <p:spPr>
          <a:xfrm>
            <a:off x="645160" y="2110105"/>
            <a:ext cx="11129880" cy="3701415"/>
          </a:xfrm>
        </p:spPr>
        <p:txBody>
          <a:bodyPr>
            <a:normAutofit fontScale="92500" lnSpcReduction="20000"/>
          </a:bodyPr>
          <a:lstStyle/>
          <a:p>
            <a:r>
              <a:rPr lang="en-US" sz="2400" b="1" dirty="0"/>
              <a:t>FRBs</a:t>
            </a:r>
            <a:r>
              <a:rPr lang="en-US" sz="2400" dirty="0"/>
              <a:t>: </a:t>
            </a:r>
            <a:r>
              <a:rPr lang="en-US" altLang="en-US" sz="2400" dirty="0"/>
              <a:t>Millisecond-duration, extremely bright radio burst</a:t>
            </a:r>
          </a:p>
          <a:p>
            <a:endParaRPr lang="en-US" sz="2400" dirty="0"/>
          </a:p>
          <a:p>
            <a:r>
              <a:rPr lang="en-US" sz="2400" b="1" dirty="0"/>
              <a:t>Non repeater FRBs</a:t>
            </a:r>
            <a:r>
              <a:rPr lang="en-US" sz="2400" dirty="0"/>
              <a:t>: </a:t>
            </a:r>
            <a:r>
              <a:rPr lang="en-US" altLang="en-US" sz="2400" dirty="0"/>
              <a:t>Detected only once with no confirmed subsequent bursts; possibly catastrophic one-off events or hidden repeaters with low activity rates.</a:t>
            </a:r>
          </a:p>
          <a:p>
            <a:endParaRPr lang="en-US" sz="2400" dirty="0"/>
          </a:p>
          <a:p>
            <a:r>
              <a:rPr lang="en-US" sz="2400" b="1" dirty="0"/>
              <a:t>FRBs Origin</a:t>
            </a:r>
            <a:r>
              <a:rPr lang="en-US" sz="2400" dirty="0"/>
              <a:t>: FRB origin studies mainly focus on two classes: repeating and non-repeating bursts. </a:t>
            </a:r>
          </a:p>
          <a:p>
            <a:r>
              <a:rPr lang="en-US" sz="2400" dirty="0"/>
              <a:t>The FRB-like burst from the Galactic magnetar SGR 1935+2154 strongly supports the magnetar origin of repeating FRBs.</a:t>
            </a:r>
          </a:p>
          <a:p>
            <a:r>
              <a:rPr lang="en-US" sz="2400" dirty="0"/>
              <a:t>The</a:t>
            </a:r>
            <a:r>
              <a:rPr lang="zh-CN" altLang="en-US" sz="2400" dirty="0"/>
              <a:t> </a:t>
            </a:r>
            <a:r>
              <a:rPr lang="en-US" sz="2400" dirty="0"/>
              <a:t>origin of non-repeating FRBs remains uncertain, with catastrophic events such as neutron star–black hole (NS–BH) mergers being among the leading proposed scenarios</a:t>
            </a:r>
            <a:r>
              <a:rPr lang="en-US" sz="1600" dirty="0"/>
              <a:t>.</a:t>
            </a:r>
            <a:endParaRPr lang="en-US" altLang="en-US" sz="2400" dirty="0"/>
          </a:p>
        </p:txBody>
      </p:sp>
      <p:sp>
        <p:nvSpPr>
          <p:cNvPr id="4" name="Slide Number Placeholder 3"/>
          <p:cNvSpPr>
            <a:spLocks noGrp="1"/>
          </p:cNvSpPr>
          <p:nvPr>
            <p:ph type="sldNum" sz="quarter" idx="12"/>
          </p:nvPr>
        </p:nvSpPr>
        <p:spPr/>
        <p:txBody>
          <a:bodyPr/>
          <a:lstStyle/>
          <a:p>
            <a:fld id="{49AE70B2-8BF9-45C0-BB95-33D1B9D3A854}" type="slidenum">
              <a:rPr lang="en-US" sz="1400" smtClean="0"/>
              <a:t>3</a:t>
            </a:fld>
            <a:endParaRPr lang="en-US" sz="1400"/>
          </a:p>
        </p:txBody>
      </p:sp>
      <p:pic>
        <p:nvPicPr>
          <p:cNvPr id="7" name="Picture 6">
            <a:extLst>
              <a:ext uri="{FF2B5EF4-FFF2-40B4-BE49-F238E27FC236}">
                <a16:creationId xmlns:a16="http://schemas.microsoft.com/office/drawing/2014/main" id="{7DDFDFC8-AAB7-399C-E920-2339DBA12FBE}"/>
              </a:ext>
            </a:extLst>
          </p:cNvPr>
          <p:cNvPicPr>
            <a:picLocks noChangeAspect="1"/>
          </p:cNvPicPr>
          <p:nvPr/>
        </p:nvPicPr>
        <p:blipFill>
          <a:blip r:embed="rId6"/>
          <a:stretch>
            <a:fillRect/>
          </a:stretch>
        </p:blipFill>
        <p:spPr>
          <a:xfrm>
            <a:off x="8783409" y="170712"/>
            <a:ext cx="2763431" cy="2048365"/>
          </a:xfrm>
          <a:prstGeom prst="rect">
            <a:avLst/>
          </a:prstGeom>
        </p:spPr>
      </p:pic>
      <p:sp>
        <p:nvSpPr>
          <p:cNvPr id="8" name="TextBox 7">
            <a:extLst>
              <a:ext uri="{FF2B5EF4-FFF2-40B4-BE49-F238E27FC236}">
                <a16:creationId xmlns:a16="http://schemas.microsoft.com/office/drawing/2014/main" id="{D740F03A-E370-447A-55A5-E9BA07D77E38}"/>
              </a:ext>
            </a:extLst>
          </p:cNvPr>
          <p:cNvSpPr txBox="1"/>
          <p:nvPr/>
        </p:nvSpPr>
        <p:spPr>
          <a:xfrm>
            <a:off x="9356882" y="2219077"/>
            <a:ext cx="2189958" cy="338554"/>
          </a:xfrm>
          <a:prstGeom prst="rect">
            <a:avLst/>
          </a:prstGeom>
          <a:noFill/>
        </p:spPr>
        <p:txBody>
          <a:bodyPr wrap="none" rtlCol="0">
            <a:spAutoFit/>
          </a:bodyPr>
          <a:lstStyle/>
          <a:p>
            <a:r>
              <a:rPr lang="en-US" sz="1600" dirty="0"/>
              <a:t>D. R. Lorimer</a:t>
            </a:r>
            <a:r>
              <a:rPr lang="zh-CN" altLang="en-US" sz="1600" dirty="0"/>
              <a:t> </a:t>
            </a:r>
            <a:r>
              <a:rPr lang="en-US" altLang="zh-CN" sz="1600" dirty="0"/>
              <a:t>et al. 2007</a:t>
            </a:r>
            <a:endParaRPr lang="zh-CN" altLang="en-US" sz="1600" dirty="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Background</a:t>
            </a:r>
          </a:p>
        </p:txBody>
      </p:sp>
      <p:sp>
        <p:nvSpPr>
          <p:cNvPr id="3" name="Content Placeholder 2"/>
          <p:cNvSpPr>
            <a:spLocks noGrp="1"/>
          </p:cNvSpPr>
          <p:nvPr>
            <p:ph idx="1"/>
            <p:custDataLst>
              <p:tags r:id="rId3"/>
            </p:custDataLst>
          </p:nvPr>
        </p:nvSpPr>
        <p:spPr>
          <a:xfrm>
            <a:off x="608330" y="1791653"/>
            <a:ext cx="10515600" cy="4351338"/>
          </a:xfrm>
        </p:spPr>
        <p:txBody>
          <a:bodyPr/>
          <a:lstStyle/>
          <a:p>
            <a:r>
              <a:rPr lang="en-US" sz="2400" dirty="0"/>
              <a:t>Special FRBs: FRB 20181112A &amp; FRB 20210912A  </a:t>
            </a:r>
          </a:p>
          <a:p>
            <a:r>
              <a:rPr lang="en-US" sz="2400" dirty="0"/>
              <a:t>Twins FRBs??(</a:t>
            </a:r>
            <a:r>
              <a:rPr lang="en-US" sz="2400" dirty="0" err="1"/>
              <a:t>Bera</a:t>
            </a:r>
            <a:r>
              <a:rPr lang="en-US" sz="2400" dirty="0"/>
              <a:t> et al. 2024)</a:t>
            </a:r>
          </a:p>
          <a:p>
            <a:endParaRPr lang="en-US" dirty="0"/>
          </a:p>
        </p:txBody>
      </p:sp>
      <p:pic>
        <p:nvPicPr>
          <p:cNvPr id="4" name="Picture 3"/>
          <p:cNvPicPr>
            <a:picLocks noChangeAspect="1"/>
          </p:cNvPicPr>
          <p:nvPr/>
        </p:nvPicPr>
        <p:blipFill>
          <a:blip r:embed="rId6"/>
          <a:srcRect t="12729" b="26691"/>
          <a:stretch>
            <a:fillRect/>
          </a:stretch>
        </p:blipFill>
        <p:spPr>
          <a:xfrm>
            <a:off x="7379335" y="1512570"/>
            <a:ext cx="4051300" cy="1592580"/>
          </a:xfrm>
          <a:prstGeom prst="rect">
            <a:avLst/>
          </a:prstGeom>
        </p:spPr>
      </p:pic>
      <p:pic>
        <p:nvPicPr>
          <p:cNvPr id="5" name="Picture 4"/>
          <p:cNvPicPr>
            <a:picLocks noChangeAspect="1"/>
          </p:cNvPicPr>
          <p:nvPr/>
        </p:nvPicPr>
        <p:blipFill>
          <a:blip r:embed="rId7"/>
          <a:srcRect b="11323"/>
          <a:stretch>
            <a:fillRect/>
          </a:stretch>
        </p:blipFill>
        <p:spPr>
          <a:xfrm>
            <a:off x="608330" y="3279140"/>
            <a:ext cx="4733925" cy="2869565"/>
          </a:xfrm>
          <a:prstGeom prst="rect">
            <a:avLst/>
          </a:prstGeom>
        </p:spPr>
      </p:pic>
      <p:sp>
        <p:nvSpPr>
          <p:cNvPr id="6" name="Text Box 5"/>
          <p:cNvSpPr txBox="1"/>
          <p:nvPr/>
        </p:nvSpPr>
        <p:spPr>
          <a:xfrm>
            <a:off x="1758950" y="6249670"/>
            <a:ext cx="3583305" cy="368300"/>
          </a:xfrm>
          <a:prstGeom prst="rect">
            <a:avLst/>
          </a:prstGeom>
          <a:noFill/>
        </p:spPr>
        <p:txBody>
          <a:bodyPr wrap="square" rtlCol="0">
            <a:spAutoFit/>
          </a:bodyPr>
          <a:lstStyle/>
          <a:p>
            <a:r>
              <a:rPr lang="en-US" spc="150">
                <a:solidFill>
                  <a:schemeClr val="tx1">
                    <a:lumMod val="65000"/>
                    <a:lumOff val="35000"/>
                  </a:schemeClr>
                </a:solidFill>
                <a:uFillTx/>
              </a:rPr>
              <a:t>FRB 20181112A</a:t>
            </a:r>
          </a:p>
        </p:txBody>
      </p:sp>
      <p:pic>
        <p:nvPicPr>
          <p:cNvPr id="7" name="Picture 6"/>
          <p:cNvPicPr>
            <a:picLocks noChangeAspect="1"/>
          </p:cNvPicPr>
          <p:nvPr/>
        </p:nvPicPr>
        <p:blipFill>
          <a:blip r:embed="rId8"/>
          <a:srcRect b="14341"/>
          <a:stretch>
            <a:fillRect/>
          </a:stretch>
        </p:blipFill>
        <p:spPr>
          <a:xfrm>
            <a:off x="6904990" y="3308985"/>
            <a:ext cx="4832350" cy="2843530"/>
          </a:xfrm>
          <a:prstGeom prst="rect">
            <a:avLst/>
          </a:prstGeom>
        </p:spPr>
      </p:pic>
      <p:sp>
        <p:nvSpPr>
          <p:cNvPr id="8" name="Text Box 7"/>
          <p:cNvSpPr txBox="1"/>
          <p:nvPr/>
        </p:nvSpPr>
        <p:spPr>
          <a:xfrm>
            <a:off x="8136255" y="6152515"/>
            <a:ext cx="3084830" cy="368300"/>
          </a:xfrm>
          <a:prstGeom prst="rect">
            <a:avLst/>
          </a:prstGeom>
          <a:noFill/>
        </p:spPr>
        <p:txBody>
          <a:bodyPr wrap="square" rtlCol="0">
            <a:spAutoFit/>
          </a:bodyPr>
          <a:lstStyle/>
          <a:p>
            <a:r>
              <a:rPr lang="en-US" spc="150">
                <a:solidFill>
                  <a:schemeClr val="tx1">
                    <a:lumMod val="65000"/>
                    <a:lumOff val="35000"/>
                  </a:schemeClr>
                </a:solidFill>
                <a:uFillTx/>
              </a:rPr>
              <a:t>FRB 20210912A</a:t>
            </a:r>
          </a:p>
        </p:txBody>
      </p:sp>
      <p:sp>
        <p:nvSpPr>
          <p:cNvPr id="9" name="Slide Number Placeholder 8"/>
          <p:cNvSpPr>
            <a:spLocks noGrp="1"/>
          </p:cNvSpPr>
          <p:nvPr>
            <p:ph type="sldNum" sz="quarter" idx="12"/>
          </p:nvPr>
        </p:nvSpPr>
        <p:spPr/>
        <p:txBody>
          <a:bodyPr/>
          <a:lstStyle/>
          <a:p>
            <a:fld id="{49AE70B2-8BF9-45C0-BB95-33D1B9D3A854}" type="slidenum">
              <a:rPr lang="en-US" sz="1400" smtClean="0"/>
              <a:t>4</a:t>
            </a:fld>
            <a:endParaRPr lang="en-US" sz="140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Motivation &amp; Science Questions</a:t>
            </a:r>
          </a:p>
        </p:txBody>
      </p:sp>
      <p:sp>
        <p:nvSpPr>
          <p:cNvPr id="3" name="Content Placeholder 2"/>
          <p:cNvSpPr>
            <a:spLocks noGrp="1"/>
          </p:cNvSpPr>
          <p:nvPr>
            <p:ph idx="1"/>
            <p:custDataLst>
              <p:tags r:id="rId3"/>
            </p:custDataLst>
          </p:nvPr>
        </p:nvSpPr>
        <p:spPr/>
        <p:txBody>
          <a:bodyPr>
            <a:normAutofit fontScale="92500" lnSpcReduction="10000"/>
          </a:bodyPr>
          <a:lstStyle/>
          <a:p>
            <a:r>
              <a:rPr lang="en-US" b="1" dirty="0"/>
              <a:t>Motivation</a:t>
            </a:r>
            <a:r>
              <a:rPr lang="en-US" dirty="0"/>
              <a:t>:</a:t>
            </a:r>
          </a:p>
          <a:p>
            <a:pPr marL="0" indent="0">
              <a:buNone/>
            </a:pPr>
            <a:r>
              <a:rPr lang="en-US" altLang="en-US" sz="2600" dirty="0">
                <a:latin typeface="Cambria" panose="02040503050406030204" pitchFamily="18" charset="0"/>
              </a:rPr>
              <a:t>Exploring the origin of double-component structure non-repeating fast radio bursts (FRBs), the millisecond-scale temporal separation between the two burst components, and the symmetric configuration of their linear polarization position angles.</a:t>
            </a:r>
          </a:p>
          <a:p>
            <a:endParaRPr lang="en-US" dirty="0"/>
          </a:p>
          <a:p>
            <a:r>
              <a:rPr lang="en-US" b="1" dirty="0"/>
              <a:t>Science Questions</a:t>
            </a:r>
            <a:r>
              <a:rPr lang="en-US" dirty="0"/>
              <a:t>:</a:t>
            </a:r>
          </a:p>
          <a:p>
            <a:pPr marL="0" indent="0">
              <a:buNone/>
            </a:pPr>
            <a:r>
              <a:rPr lang="en-US" altLang="en-US" sz="2600" dirty="0"/>
              <a:t>What emission geometry accounts for the observed S-shaped evolution of the linear polarization position angle?</a:t>
            </a:r>
          </a:p>
          <a:p>
            <a:pPr marL="0" indent="0">
              <a:buNone/>
            </a:pPr>
            <a:r>
              <a:rPr lang="en-US" altLang="en-US" sz="2600" dirty="0"/>
              <a:t>Why is the temporal separation between the two burst components confined to approximately 1 </a:t>
            </a:r>
            <a:r>
              <a:rPr lang="en-US" altLang="en-US" sz="2600" dirty="0" err="1"/>
              <a:t>ms</a:t>
            </a:r>
            <a:r>
              <a:rPr lang="en-US" altLang="en-US" sz="2600" dirty="0"/>
              <a:t>? </a:t>
            </a:r>
          </a:p>
          <a:p>
            <a:pPr marL="0" indent="0">
              <a:buNone/>
            </a:pPr>
            <a:endParaRPr lang="en-US" altLang="en-US" dirty="0"/>
          </a:p>
        </p:txBody>
      </p:sp>
      <p:sp>
        <p:nvSpPr>
          <p:cNvPr id="4" name="Slide Number Placeholder 3"/>
          <p:cNvSpPr>
            <a:spLocks noGrp="1"/>
          </p:cNvSpPr>
          <p:nvPr>
            <p:ph type="sldNum" sz="quarter" idx="12"/>
          </p:nvPr>
        </p:nvSpPr>
        <p:spPr/>
        <p:txBody>
          <a:bodyPr/>
          <a:lstStyle/>
          <a:p>
            <a:fld id="{49AE70B2-8BF9-45C0-BB95-33D1B9D3A854}" type="slidenum">
              <a:rPr lang="en-US" sz="1400" smtClean="0"/>
              <a:t>5</a:t>
            </a:fld>
            <a:endParaRPr lang="en-US" sz="140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FDDA3-DD91-28F5-7037-79F345FDFA6C}"/>
              </a:ext>
            </a:extLst>
          </p:cNvPr>
          <p:cNvSpPr>
            <a:spLocks noGrp="1"/>
          </p:cNvSpPr>
          <p:nvPr>
            <p:ph type="title"/>
          </p:nvPr>
        </p:nvSpPr>
        <p:spPr/>
        <p:txBody>
          <a:bodyPr/>
          <a:lstStyle/>
          <a:p>
            <a:r>
              <a:rPr kumimoji="1" lang="en-US" altLang="zh-CN" dirty="0">
                <a:latin typeface="Cambria" panose="02040503050406030204" pitchFamily="18" charset="0"/>
              </a:rPr>
              <a:t>Physical Model</a:t>
            </a:r>
            <a:endParaRPr kumimoji="1" lang="zh-CN" altLang="en-US" dirty="0">
              <a:latin typeface="Cambria" panose="02040503050406030204" pitchFamily="18" charset="0"/>
            </a:endParaRPr>
          </a:p>
        </p:txBody>
      </p:sp>
      <p:sp>
        <p:nvSpPr>
          <p:cNvPr id="5" name="TextBox 4">
            <a:extLst>
              <a:ext uri="{FF2B5EF4-FFF2-40B4-BE49-F238E27FC236}">
                <a16:creationId xmlns:a16="http://schemas.microsoft.com/office/drawing/2014/main" id="{48DAC74C-B023-4651-4431-E61A1D41E917}"/>
              </a:ext>
            </a:extLst>
          </p:cNvPr>
          <p:cNvSpPr txBox="1"/>
          <p:nvPr/>
        </p:nvSpPr>
        <p:spPr>
          <a:xfrm>
            <a:off x="675525" y="1506022"/>
            <a:ext cx="6097712" cy="369332"/>
          </a:xfrm>
          <a:prstGeom prst="rect">
            <a:avLst/>
          </a:prstGeom>
          <a:noFill/>
        </p:spPr>
        <p:txBody>
          <a:bodyPr wrap="square">
            <a:spAutoFit/>
          </a:bodyPr>
          <a:lstStyle/>
          <a:p>
            <a:pPr marL="0" indent="0">
              <a:buNone/>
            </a:pPr>
            <a:r>
              <a:rPr lang="en-US" sz="1800" b="1" dirty="0">
                <a:solidFill>
                  <a:srgbClr val="1C2340"/>
                </a:solidFill>
                <a:latin typeface="Cambria" pitchFamily="34" charset="0"/>
                <a:ea typeface="Cambria" pitchFamily="34" charset="-122"/>
                <a:cs typeface="Cambria" pitchFamily="34" charset="-120"/>
              </a:rPr>
              <a:t>The “black hole battery”: a foundation to build on</a:t>
            </a:r>
            <a:endParaRPr lang="en-US" sz="1800" dirty="0"/>
          </a:p>
        </p:txBody>
      </p:sp>
      <p:sp>
        <p:nvSpPr>
          <p:cNvPr id="7" name="Shape 3">
            <a:extLst>
              <a:ext uri="{FF2B5EF4-FFF2-40B4-BE49-F238E27FC236}">
                <a16:creationId xmlns:a16="http://schemas.microsoft.com/office/drawing/2014/main" id="{EE389DDD-4BC6-C675-CC0E-27F6F470ACD0}"/>
              </a:ext>
            </a:extLst>
          </p:cNvPr>
          <p:cNvSpPr/>
          <p:nvPr/>
        </p:nvSpPr>
        <p:spPr>
          <a:xfrm>
            <a:off x="838200" y="2615184"/>
            <a:ext cx="146304" cy="146304"/>
          </a:xfrm>
          <a:prstGeom prst="ellipse">
            <a:avLst/>
          </a:prstGeom>
          <a:solidFill>
            <a:srgbClr val="4FD1B8"/>
          </a:solidFill>
          <a:ln/>
        </p:spPr>
      </p:sp>
      <p:sp>
        <p:nvSpPr>
          <p:cNvPr id="8" name="Text 4">
            <a:extLst>
              <a:ext uri="{FF2B5EF4-FFF2-40B4-BE49-F238E27FC236}">
                <a16:creationId xmlns:a16="http://schemas.microsoft.com/office/drawing/2014/main" id="{C7DFF76C-EC2E-085C-B568-9DCE0C71E57B}"/>
              </a:ext>
            </a:extLst>
          </p:cNvPr>
          <p:cNvSpPr/>
          <p:nvPr/>
        </p:nvSpPr>
        <p:spPr>
          <a:xfrm>
            <a:off x="838200" y="2852928"/>
            <a:ext cx="3118104" cy="457200"/>
          </a:xfrm>
          <a:prstGeom prst="rect">
            <a:avLst/>
          </a:prstGeom>
          <a:noFill/>
          <a:ln/>
        </p:spPr>
        <p:txBody>
          <a:bodyPr wrap="square" lIns="0" tIns="0" rIns="0" bIns="0" rtlCol="0" anchor="t"/>
          <a:lstStyle/>
          <a:p>
            <a:pPr marL="0" indent="0">
              <a:buNone/>
            </a:pPr>
            <a:r>
              <a:rPr lang="en-US" sz="1600" b="1" dirty="0">
                <a:solidFill>
                  <a:srgbClr val="1C2340"/>
                </a:solidFill>
                <a:latin typeface="Calibri" pitchFamily="34" charset="0"/>
                <a:ea typeface="Calibri" pitchFamily="34" charset="-122"/>
                <a:cs typeface="Calibri" pitchFamily="34" charset="-120"/>
              </a:rPr>
              <a:t>McWilliams et. al(2011)</a:t>
            </a:r>
            <a:endParaRPr lang="en-US" sz="1600" dirty="0"/>
          </a:p>
        </p:txBody>
      </p:sp>
      <p:sp>
        <p:nvSpPr>
          <p:cNvPr id="9" name="Text 5">
            <a:extLst>
              <a:ext uri="{FF2B5EF4-FFF2-40B4-BE49-F238E27FC236}">
                <a16:creationId xmlns:a16="http://schemas.microsoft.com/office/drawing/2014/main" id="{8CCC35DC-F981-13A0-9E00-24B5CB9E4729}"/>
              </a:ext>
            </a:extLst>
          </p:cNvPr>
          <p:cNvSpPr/>
          <p:nvPr/>
        </p:nvSpPr>
        <p:spPr>
          <a:xfrm>
            <a:off x="838200" y="3429000"/>
            <a:ext cx="3118104" cy="2057400"/>
          </a:xfrm>
          <a:prstGeom prst="rect">
            <a:avLst/>
          </a:prstGeom>
          <a:noFill/>
          <a:ln/>
        </p:spPr>
        <p:txBody>
          <a:bodyPr wrap="square" lIns="0" tIns="0" rIns="0" bIns="0" rtlCol="0" anchor="t"/>
          <a:lstStyle/>
          <a:p>
            <a:pPr marL="0" indent="0">
              <a:lnSpc>
                <a:spcPct val="122000"/>
              </a:lnSpc>
              <a:buNone/>
            </a:pPr>
            <a:r>
              <a:rPr lang="en-US" sz="1600" dirty="0">
                <a:latin typeface="Calibri" pitchFamily="34" charset="0"/>
                <a:ea typeface="Calibri" pitchFamily="34" charset="-122"/>
                <a:cs typeface="Calibri" pitchFamily="34" charset="-120"/>
              </a:rPr>
              <a:t>Electromagnetic extraction of energy from NS–BH binaries: the BH “snaps” the NS magnetic field as it free-falls, generating an EMF — the “black hole battery.”</a:t>
            </a:r>
            <a:endParaRPr lang="en-US" sz="1600" dirty="0"/>
          </a:p>
        </p:txBody>
      </p:sp>
      <p:sp>
        <p:nvSpPr>
          <p:cNvPr id="11" name="Shape 7">
            <a:extLst>
              <a:ext uri="{FF2B5EF4-FFF2-40B4-BE49-F238E27FC236}">
                <a16:creationId xmlns:a16="http://schemas.microsoft.com/office/drawing/2014/main" id="{883E5921-16D1-AFC6-E96A-7E55A7B4A911}"/>
              </a:ext>
            </a:extLst>
          </p:cNvPr>
          <p:cNvSpPr/>
          <p:nvPr/>
        </p:nvSpPr>
        <p:spPr>
          <a:xfrm>
            <a:off x="4632960" y="2615184"/>
            <a:ext cx="146304" cy="146304"/>
          </a:xfrm>
          <a:prstGeom prst="ellipse">
            <a:avLst/>
          </a:prstGeom>
          <a:solidFill>
            <a:srgbClr val="F0B860"/>
          </a:solidFill>
          <a:ln/>
        </p:spPr>
      </p:sp>
      <p:sp>
        <p:nvSpPr>
          <p:cNvPr id="12" name="Text 8">
            <a:extLst>
              <a:ext uri="{FF2B5EF4-FFF2-40B4-BE49-F238E27FC236}">
                <a16:creationId xmlns:a16="http://schemas.microsoft.com/office/drawing/2014/main" id="{CD651857-074D-25E8-4D6E-E962992D6A8B}"/>
              </a:ext>
            </a:extLst>
          </p:cNvPr>
          <p:cNvSpPr/>
          <p:nvPr/>
        </p:nvSpPr>
        <p:spPr>
          <a:xfrm>
            <a:off x="4632960" y="2852928"/>
            <a:ext cx="3118104" cy="457200"/>
          </a:xfrm>
          <a:prstGeom prst="rect">
            <a:avLst/>
          </a:prstGeom>
          <a:noFill/>
          <a:ln/>
        </p:spPr>
        <p:txBody>
          <a:bodyPr wrap="square" lIns="0" tIns="0" rIns="0" bIns="0" rtlCol="0" anchor="t"/>
          <a:lstStyle/>
          <a:p>
            <a:pPr marL="0" indent="0">
              <a:buNone/>
            </a:pPr>
            <a:r>
              <a:rPr lang="en-US" sz="1600" b="1" dirty="0" err="1">
                <a:solidFill>
                  <a:srgbClr val="1C2340"/>
                </a:solidFill>
                <a:latin typeface="Calibri" pitchFamily="34" charset="0"/>
                <a:ea typeface="Calibri" pitchFamily="34" charset="-122"/>
                <a:cs typeface="Calibri" pitchFamily="34" charset="-120"/>
              </a:rPr>
              <a:t>Mingarelli</a:t>
            </a:r>
            <a:r>
              <a:rPr lang="en-US" sz="1600" b="1" dirty="0">
                <a:solidFill>
                  <a:srgbClr val="1C2340"/>
                </a:solidFill>
                <a:latin typeface="Calibri" pitchFamily="34" charset="0"/>
                <a:ea typeface="Calibri" pitchFamily="34" charset="-122"/>
                <a:cs typeface="Calibri" pitchFamily="34" charset="-120"/>
              </a:rPr>
              <a:t> et. al(2015)</a:t>
            </a:r>
            <a:endParaRPr lang="en-US" sz="1600" dirty="0"/>
          </a:p>
        </p:txBody>
      </p:sp>
      <p:sp>
        <p:nvSpPr>
          <p:cNvPr id="13" name="Text 9">
            <a:extLst>
              <a:ext uri="{FF2B5EF4-FFF2-40B4-BE49-F238E27FC236}">
                <a16:creationId xmlns:a16="http://schemas.microsoft.com/office/drawing/2014/main" id="{D17F4547-0AF7-4CAA-00CC-9619B90CE389}"/>
              </a:ext>
            </a:extLst>
          </p:cNvPr>
          <p:cNvSpPr/>
          <p:nvPr/>
        </p:nvSpPr>
        <p:spPr>
          <a:xfrm>
            <a:off x="4632960" y="3429000"/>
            <a:ext cx="3118104" cy="2057400"/>
          </a:xfrm>
          <a:prstGeom prst="rect">
            <a:avLst/>
          </a:prstGeom>
          <a:noFill/>
          <a:ln/>
        </p:spPr>
        <p:txBody>
          <a:bodyPr wrap="square" lIns="0" tIns="0" rIns="0" bIns="0" rtlCol="0" anchor="t"/>
          <a:lstStyle/>
          <a:p>
            <a:pPr marL="0" indent="0">
              <a:lnSpc>
                <a:spcPct val="122000"/>
              </a:lnSpc>
              <a:buNone/>
            </a:pPr>
            <a:r>
              <a:rPr lang="en-US" sz="1600" dirty="0">
                <a:latin typeface="Calibri" pitchFamily="34" charset="0"/>
                <a:ea typeface="Calibri" pitchFamily="34" charset="-122"/>
                <a:cs typeface="Calibri" pitchFamily="34" charset="-120"/>
              </a:rPr>
              <a:t>Predicted a double-peaked radio signal from black-hole batteries: a main flare plus a post-merger flare ≥0.5 ms later, from violent field-line snapping.</a:t>
            </a:r>
            <a:endParaRPr lang="en-US" sz="1600" dirty="0"/>
          </a:p>
        </p:txBody>
      </p:sp>
      <p:sp>
        <p:nvSpPr>
          <p:cNvPr id="15" name="Shape 11">
            <a:extLst>
              <a:ext uri="{FF2B5EF4-FFF2-40B4-BE49-F238E27FC236}">
                <a16:creationId xmlns:a16="http://schemas.microsoft.com/office/drawing/2014/main" id="{EB8A75D6-749E-8F68-4D18-988594FC4541}"/>
              </a:ext>
            </a:extLst>
          </p:cNvPr>
          <p:cNvSpPr/>
          <p:nvPr/>
        </p:nvSpPr>
        <p:spPr>
          <a:xfrm>
            <a:off x="8427720" y="2615184"/>
            <a:ext cx="146304" cy="146304"/>
          </a:xfrm>
          <a:prstGeom prst="ellipse">
            <a:avLst/>
          </a:prstGeom>
          <a:solidFill>
            <a:srgbClr val="E8703A"/>
          </a:solidFill>
          <a:ln/>
        </p:spPr>
      </p:sp>
      <p:sp>
        <p:nvSpPr>
          <p:cNvPr id="16" name="Text 12">
            <a:extLst>
              <a:ext uri="{FF2B5EF4-FFF2-40B4-BE49-F238E27FC236}">
                <a16:creationId xmlns:a16="http://schemas.microsoft.com/office/drawing/2014/main" id="{09EC8246-072C-2FA4-3216-335BF3471E32}"/>
              </a:ext>
            </a:extLst>
          </p:cNvPr>
          <p:cNvSpPr/>
          <p:nvPr/>
        </p:nvSpPr>
        <p:spPr>
          <a:xfrm>
            <a:off x="8427720" y="2866644"/>
            <a:ext cx="2971800" cy="457200"/>
          </a:xfrm>
          <a:prstGeom prst="rect">
            <a:avLst/>
          </a:prstGeom>
          <a:noFill/>
          <a:ln/>
        </p:spPr>
        <p:txBody>
          <a:bodyPr wrap="square" lIns="0" tIns="0" rIns="0" bIns="0" rtlCol="0" anchor="t"/>
          <a:lstStyle/>
          <a:p>
            <a:pPr marL="0" indent="0">
              <a:buNone/>
            </a:pPr>
            <a:r>
              <a:rPr lang="en-US" sz="1600" b="1" dirty="0" err="1">
                <a:solidFill>
                  <a:srgbClr val="1C2340"/>
                </a:solidFill>
                <a:latin typeface="Calibri" pitchFamily="34" charset="0"/>
                <a:cs typeface="Calibri" pitchFamily="34" charset="-120"/>
              </a:rPr>
              <a:t>Nathanail</a:t>
            </a:r>
            <a:r>
              <a:rPr lang="en-US" sz="1600" b="1" dirty="0">
                <a:solidFill>
                  <a:srgbClr val="1C2340"/>
                </a:solidFill>
                <a:latin typeface="Calibri" pitchFamily="34" charset="0"/>
                <a:cs typeface="Calibri" pitchFamily="34" charset="-120"/>
              </a:rPr>
              <a:t> et. al</a:t>
            </a:r>
            <a:r>
              <a:rPr lang="en-US" sz="1600" b="1" dirty="0">
                <a:solidFill>
                  <a:srgbClr val="1C2340"/>
                </a:solidFill>
                <a:latin typeface="Calibri" pitchFamily="34" charset="0"/>
                <a:ea typeface="Calibri" pitchFamily="34" charset="-122"/>
                <a:cs typeface="Calibri" pitchFamily="34" charset="-120"/>
              </a:rPr>
              <a:t>(2025)</a:t>
            </a:r>
            <a:endParaRPr lang="en-US" sz="1600" dirty="0"/>
          </a:p>
        </p:txBody>
      </p:sp>
      <p:sp>
        <p:nvSpPr>
          <p:cNvPr id="17" name="Text 13">
            <a:extLst>
              <a:ext uri="{FF2B5EF4-FFF2-40B4-BE49-F238E27FC236}">
                <a16:creationId xmlns:a16="http://schemas.microsoft.com/office/drawing/2014/main" id="{40104495-5714-5C93-4AD1-B726FAD430F8}"/>
              </a:ext>
            </a:extLst>
          </p:cNvPr>
          <p:cNvSpPr/>
          <p:nvPr/>
        </p:nvSpPr>
        <p:spPr>
          <a:xfrm>
            <a:off x="8427720" y="3429000"/>
            <a:ext cx="3118104" cy="2057400"/>
          </a:xfrm>
          <a:prstGeom prst="rect">
            <a:avLst/>
          </a:prstGeom>
          <a:noFill/>
          <a:ln/>
        </p:spPr>
        <p:txBody>
          <a:bodyPr wrap="square" lIns="0" tIns="0" rIns="0" bIns="0" rtlCol="0" anchor="t"/>
          <a:lstStyle/>
          <a:p>
            <a:pPr marL="0" indent="0">
              <a:lnSpc>
                <a:spcPct val="122000"/>
              </a:lnSpc>
              <a:buNone/>
            </a:pPr>
            <a:r>
              <a:rPr lang="en-US" sz="1600" dirty="0">
                <a:latin typeface="Calibri" pitchFamily="34" charset="0"/>
                <a:ea typeface="Calibri" pitchFamily="34" charset="-122"/>
                <a:cs typeface="Calibri" pitchFamily="34" charset="-120"/>
              </a:rPr>
              <a:t>GRMHD simulations show the post-merger magnetosphere relaxes into a split-monopole current sheet; reconnection there is a primary dissipation channel.</a:t>
            </a:r>
            <a:endParaRPr lang="en-US" sz="1600" dirty="0"/>
          </a:p>
        </p:txBody>
      </p:sp>
      <p:sp>
        <p:nvSpPr>
          <p:cNvPr id="19" name="TextBox 18">
            <a:extLst>
              <a:ext uri="{FF2B5EF4-FFF2-40B4-BE49-F238E27FC236}">
                <a16:creationId xmlns:a16="http://schemas.microsoft.com/office/drawing/2014/main" id="{3D94524F-2693-7E3E-E1EE-1A1BF7E18BB6}"/>
              </a:ext>
            </a:extLst>
          </p:cNvPr>
          <p:cNvSpPr txBox="1"/>
          <p:nvPr/>
        </p:nvSpPr>
        <p:spPr>
          <a:xfrm>
            <a:off x="308226" y="5775882"/>
            <a:ext cx="11404314" cy="646331"/>
          </a:xfrm>
          <a:prstGeom prst="rect">
            <a:avLst/>
          </a:prstGeom>
          <a:noFill/>
        </p:spPr>
        <p:txBody>
          <a:bodyPr wrap="square">
            <a:spAutoFit/>
          </a:bodyPr>
          <a:lstStyle/>
          <a:p>
            <a:r>
              <a:rPr lang="en-US" sz="1800" b="1" dirty="0">
                <a:latin typeface="Calibri" pitchFamily="34" charset="0"/>
                <a:ea typeface="Calibri" pitchFamily="34" charset="-122"/>
                <a:cs typeface="Calibri" pitchFamily="34" charset="-120"/>
              </a:rPr>
              <a:t>This work addresses:  </a:t>
            </a:r>
            <a:r>
              <a:rPr lang="en-US" sz="1800" dirty="0">
                <a:latin typeface="Calibri" pitchFamily="34" charset="0"/>
                <a:ea typeface="Calibri" pitchFamily="34" charset="-122"/>
                <a:cs typeface="Calibri" pitchFamily="34" charset="-120"/>
              </a:rPr>
              <a:t>none of the above predicts the detailed double-component morphology — the geometric origin of the </a:t>
            </a:r>
            <a:r>
              <a:rPr lang="zh-CN" altLang="en-US" dirty="0">
                <a:latin typeface="Calibri" pitchFamily="34" charset="0"/>
                <a:ea typeface="Calibri" pitchFamily="34" charset="-122"/>
                <a:cs typeface="Calibri" pitchFamily="34" charset="-120"/>
              </a:rPr>
              <a:t>～</a:t>
            </a:r>
            <a:r>
              <a:rPr lang="en-US" sz="1800" dirty="0">
                <a:latin typeface="Calibri" pitchFamily="34" charset="0"/>
                <a:ea typeface="Calibri" pitchFamily="34" charset="-122"/>
                <a:cs typeface="Calibri" pitchFamily="34" charset="-120"/>
              </a:rPr>
              <a:t>1 </a:t>
            </a:r>
            <a:r>
              <a:rPr lang="en-US" sz="1800" dirty="0" err="1">
                <a:latin typeface="Calibri" pitchFamily="34" charset="0"/>
                <a:ea typeface="Calibri" pitchFamily="34" charset="-122"/>
                <a:cs typeface="Calibri" pitchFamily="34" charset="-120"/>
              </a:rPr>
              <a:t>ms</a:t>
            </a:r>
            <a:r>
              <a:rPr lang="en-US" sz="1800" dirty="0">
                <a:latin typeface="Calibri" pitchFamily="34" charset="0"/>
                <a:ea typeface="Calibri" pitchFamily="34" charset="-122"/>
                <a:cs typeface="Calibri" pitchFamily="34" charset="-120"/>
              </a:rPr>
              <a:t> lag and the opposite-sign S-shaped polarization swings</a:t>
            </a:r>
            <a:endParaRPr lang="zh-CN" altLang="en-US" dirty="0"/>
          </a:p>
        </p:txBody>
      </p:sp>
      <p:sp>
        <p:nvSpPr>
          <p:cNvPr id="3" name="Slide Number Placeholder 2">
            <a:extLst>
              <a:ext uri="{FF2B5EF4-FFF2-40B4-BE49-F238E27FC236}">
                <a16:creationId xmlns:a16="http://schemas.microsoft.com/office/drawing/2014/main" id="{3B1B0ED8-2F0D-9CF6-EAF4-BE1170166C89}"/>
              </a:ext>
            </a:extLst>
          </p:cNvPr>
          <p:cNvSpPr>
            <a:spLocks noGrp="1"/>
          </p:cNvSpPr>
          <p:nvPr>
            <p:ph type="sldNum" sz="quarter" idx="12"/>
          </p:nvPr>
        </p:nvSpPr>
        <p:spPr/>
        <p:txBody>
          <a:bodyPr/>
          <a:lstStyle/>
          <a:p>
            <a:fld id="{B56958F6-BF6C-E243-B2B3-8A278D0DD33E}" type="slidenum">
              <a:rPr kumimoji="1" lang="zh-CN" altLang="en-US" sz="1400" smtClean="0">
                <a:latin typeface="Cambria" panose="02040503050406030204" pitchFamily="18" charset="0"/>
              </a:rPr>
              <a:t>6</a:t>
            </a:fld>
            <a:endParaRPr kumimoji="1" lang="zh-CN" altLang="en-US" sz="1400" dirty="0">
              <a:latin typeface="Cambria" panose="02040503050406030204" pitchFamily="18" charset="0"/>
            </a:endParaRPr>
          </a:p>
        </p:txBody>
      </p:sp>
    </p:spTree>
    <p:extLst>
      <p:ext uri="{BB962C8B-B14F-4D97-AF65-F5344CB8AC3E}">
        <p14:creationId xmlns:p14="http://schemas.microsoft.com/office/powerpoint/2010/main" val="3731321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Physical Model</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7</a:t>
            </a:fld>
            <a:endParaRPr lang="en-US" sz="1400" dirty="0"/>
          </a:p>
        </p:txBody>
      </p:sp>
      <p:sp>
        <p:nvSpPr>
          <p:cNvPr id="9" name="TextBox 8">
            <a:extLst>
              <a:ext uri="{FF2B5EF4-FFF2-40B4-BE49-F238E27FC236}">
                <a16:creationId xmlns:a16="http://schemas.microsoft.com/office/drawing/2014/main" id="{CB91B606-5AED-AE2F-B162-5725413CFEC7}"/>
              </a:ext>
            </a:extLst>
          </p:cNvPr>
          <p:cNvSpPr txBox="1"/>
          <p:nvPr/>
        </p:nvSpPr>
        <p:spPr>
          <a:xfrm>
            <a:off x="1603412" y="5993368"/>
            <a:ext cx="4196080" cy="369332"/>
          </a:xfrm>
          <a:prstGeom prst="rect">
            <a:avLst/>
          </a:prstGeom>
          <a:noFill/>
        </p:spPr>
        <p:txBody>
          <a:bodyPr wrap="square" rtlCol="0">
            <a:spAutoFit/>
          </a:bodyPr>
          <a:lstStyle/>
          <a:p>
            <a:r>
              <a:rPr kumimoji="1" lang="en-US" altLang="zh-CN" dirty="0"/>
              <a:t>Neutron star-black hole merger model</a:t>
            </a:r>
            <a:endParaRPr kumimoji="1" lang="zh-CN" altLang="en-US" dirty="0"/>
          </a:p>
        </p:txBody>
      </p:sp>
      <p:sp>
        <p:nvSpPr>
          <p:cNvPr id="3" name="TextBox 2">
            <a:extLst>
              <a:ext uri="{FF2B5EF4-FFF2-40B4-BE49-F238E27FC236}">
                <a16:creationId xmlns:a16="http://schemas.microsoft.com/office/drawing/2014/main" id="{A316915D-A72E-C245-9CD8-4E5C3BBDCE1F}"/>
              </a:ext>
            </a:extLst>
          </p:cNvPr>
          <p:cNvSpPr txBox="1"/>
          <p:nvPr/>
        </p:nvSpPr>
        <p:spPr>
          <a:xfrm>
            <a:off x="7785274" y="5993368"/>
            <a:ext cx="2829560" cy="369332"/>
          </a:xfrm>
          <a:prstGeom prst="rect">
            <a:avLst/>
          </a:prstGeom>
          <a:noFill/>
        </p:spPr>
        <p:txBody>
          <a:bodyPr wrap="square" rtlCol="0">
            <a:spAutoFit/>
          </a:bodyPr>
          <a:lstStyle/>
          <a:p>
            <a:r>
              <a:rPr kumimoji="1" lang="en-US" altLang="zh-CN" dirty="0"/>
              <a:t>Observer</a:t>
            </a:r>
            <a:r>
              <a:rPr kumimoji="1" lang="zh-CN" altLang="en-US" dirty="0"/>
              <a:t> </a:t>
            </a:r>
            <a:r>
              <a:rPr kumimoji="1" lang="en-US" altLang="zh-CN" dirty="0"/>
              <a:t>--</a:t>
            </a:r>
            <a:r>
              <a:rPr kumimoji="1" lang="zh-CN" altLang="en-US" dirty="0"/>
              <a:t> </a:t>
            </a:r>
            <a:r>
              <a:rPr kumimoji="1" lang="en-US" altLang="zh-CN" dirty="0"/>
              <a:t>Current</a:t>
            </a:r>
            <a:r>
              <a:rPr kumimoji="1" lang="zh-CN" altLang="en-US" dirty="0"/>
              <a:t> </a:t>
            </a:r>
            <a:r>
              <a:rPr kumimoji="1" lang="en-US" altLang="zh-CN" dirty="0"/>
              <a:t>sheet</a:t>
            </a:r>
            <a:endParaRPr kumimoji="1" lang="zh-CN" altLang="en-US" dirty="0"/>
          </a:p>
        </p:txBody>
      </p:sp>
      <p:pic>
        <p:nvPicPr>
          <p:cNvPr id="7" name="Picture 6">
            <a:extLst>
              <a:ext uri="{FF2B5EF4-FFF2-40B4-BE49-F238E27FC236}">
                <a16:creationId xmlns:a16="http://schemas.microsoft.com/office/drawing/2014/main" id="{D0503D03-EA07-E33C-EB28-E9011C41DDAD}"/>
              </a:ext>
            </a:extLst>
          </p:cNvPr>
          <p:cNvPicPr>
            <a:picLocks noChangeAspect="1"/>
          </p:cNvPicPr>
          <p:nvPr/>
        </p:nvPicPr>
        <p:blipFill>
          <a:blip r:embed="rId5"/>
          <a:stretch>
            <a:fillRect/>
          </a:stretch>
        </p:blipFill>
        <p:spPr>
          <a:xfrm>
            <a:off x="6943152" y="779534"/>
            <a:ext cx="4018761" cy="4842359"/>
          </a:xfrm>
          <a:prstGeom prst="rect">
            <a:avLst/>
          </a:prstGeom>
        </p:spPr>
      </p:pic>
      <p:pic>
        <p:nvPicPr>
          <p:cNvPr id="6" name="Picture 5">
            <a:extLst>
              <a:ext uri="{FF2B5EF4-FFF2-40B4-BE49-F238E27FC236}">
                <a16:creationId xmlns:a16="http://schemas.microsoft.com/office/drawing/2014/main" id="{CF513791-0A9E-5216-E5E0-6F5E0BA51DA1}"/>
              </a:ext>
            </a:extLst>
          </p:cNvPr>
          <p:cNvPicPr>
            <a:picLocks noChangeAspect="1"/>
          </p:cNvPicPr>
          <p:nvPr/>
        </p:nvPicPr>
        <p:blipFill>
          <a:blip r:embed="rId6"/>
          <a:stretch>
            <a:fillRect/>
          </a:stretch>
        </p:blipFill>
        <p:spPr>
          <a:xfrm>
            <a:off x="695391" y="1502685"/>
            <a:ext cx="4845438" cy="4307211"/>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Results</a:t>
            </a:r>
          </a:p>
        </p:txBody>
      </p:sp>
      <p:sp>
        <p:nvSpPr>
          <p:cNvPr id="3" name="Content Placeholder 2"/>
          <p:cNvSpPr>
            <a:spLocks noGrp="1"/>
          </p:cNvSpPr>
          <p:nvPr>
            <p:ph idx="1"/>
            <p:custDataLst>
              <p:tags r:id="rId3"/>
            </p:custDataLst>
          </p:nvPr>
        </p:nvSpPr>
        <p:spPr>
          <a:xfrm>
            <a:off x="744855" y="1569879"/>
            <a:ext cx="10515600" cy="4351338"/>
          </a:xfrm>
        </p:spPr>
        <p:txBody>
          <a:bodyPr>
            <a:normAutofit/>
          </a:bodyPr>
          <a:lstStyle/>
          <a:p>
            <a:r>
              <a:rPr lang="en-US" altLang="en-US" sz="2000" b="1" spc="150" dirty="0"/>
              <a:t>1.Why does the neutron star fall into the black hole after the line of sight passes over it?</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latin typeface="Cambria" panose="02040503050406030204" pitchFamily="18" charset="0"/>
              </a:rPr>
              <a:t>8</a:t>
            </a:fld>
            <a:endParaRPr lang="en-US" sz="1400" dirty="0">
              <a:latin typeface="Cambria" panose="02040503050406030204" pitchFamily="18" charset="0"/>
            </a:endParaRPr>
          </a:p>
        </p:txBody>
      </p:sp>
      <mc:AlternateContent xmlns:mc="http://schemas.openxmlformats.org/markup-compatibility/2006" xmlns:a14="http://schemas.microsoft.com/office/drawing/2010/main">
        <mc:Choice Requires="a14">
          <p:sp>
            <p:nvSpPr>
              <p:cNvPr id="5" name="Text Box 4"/>
              <p:cNvSpPr txBox="1"/>
              <p:nvPr/>
            </p:nvSpPr>
            <p:spPr>
              <a:xfrm>
                <a:off x="2488202" y="2181531"/>
                <a:ext cx="9290141" cy="1489447"/>
              </a:xfrm>
              <a:prstGeom prst="rect">
                <a:avLst/>
              </a:prstGeom>
              <a:noFill/>
            </p:spPr>
            <p:txBody>
              <a:bodyPr wrap="square" rtlCol="0">
                <a:spAutoFit/>
              </a:bodyPr>
              <a:lstStyle/>
              <a:p>
                <a:r>
                  <a:rPr lang="en-US" altLang="en-US" b="1" spc="150" dirty="0">
                    <a:solidFill>
                      <a:schemeClr val="tx1"/>
                    </a:solidFill>
                    <a:uFillTx/>
                    <a:sym typeface="+mn-ea"/>
                  </a:rPr>
                  <a:t>Fall into</a:t>
                </a:r>
                <a:r>
                  <a:rPr lang="en-US" altLang="en-US" b="1" spc="150" dirty="0">
                    <a:solidFill>
                      <a:schemeClr val="tx1"/>
                    </a:solidFill>
                    <a:uFillTx/>
                  </a:rPr>
                  <a:t> or Tidal disintegration</a:t>
                </a:r>
              </a:p>
              <a:p>
                <a:endParaRPr lang="en-US" altLang="en-US" spc="150" dirty="0">
                  <a:solidFill>
                    <a:schemeClr val="tx1"/>
                  </a:solidFill>
                  <a:uFillTx/>
                </a:endParaRPr>
              </a:p>
              <a:p>
                <a14:m>
                  <m:oMath xmlns:m="http://schemas.openxmlformats.org/officeDocument/2006/math">
                    <m:sSub>
                      <m:sSubPr>
                        <m:ctrlPr>
                          <a:rPr lang="en-US" altLang="en-US" b="0" i="1" spc="150" smtClean="0">
                            <a:solidFill>
                              <a:schemeClr val="tx1"/>
                            </a:solidFill>
                            <a:uFillTx/>
                            <a:latin typeface="Cambria Math" panose="02040503050406030204" pitchFamily="18" charset="0"/>
                          </a:rPr>
                        </m:ctrlPr>
                      </m:sSubPr>
                      <m:e>
                        <m:r>
                          <a:rPr lang="en-US" altLang="en-US" b="0" i="1" spc="150" smtClean="0">
                            <a:solidFill>
                              <a:schemeClr val="tx1"/>
                            </a:solidFill>
                            <a:uFillTx/>
                            <a:latin typeface="Cambria Math" panose="02040503050406030204" pitchFamily="18" charset="0"/>
                          </a:rPr>
                          <m:t>𝑅</m:t>
                        </m:r>
                      </m:e>
                      <m:sub>
                        <m:r>
                          <a:rPr lang="en-US" altLang="en-US" b="0" i="1" spc="150" smtClean="0">
                            <a:solidFill>
                              <a:schemeClr val="tx1"/>
                            </a:solidFill>
                            <a:uFillTx/>
                            <a:latin typeface="Cambria Math" panose="02040503050406030204" pitchFamily="18" charset="0"/>
                          </a:rPr>
                          <m:t>𝑡𝑑</m:t>
                        </m:r>
                      </m:sub>
                    </m:sSub>
                    <m:r>
                      <a:rPr lang="en-US" altLang="en-US" i="1" spc="150">
                        <a:solidFill>
                          <a:schemeClr val="tx1"/>
                        </a:solidFill>
                        <a:latin typeface="Cambria Math" panose="02040503050406030204" pitchFamily="18" charset="0"/>
                        <a:ea typeface="Cambria Math" panose="02040503050406030204" pitchFamily="18" charset="0"/>
                      </a:rPr>
                      <m:t>≲</m:t>
                    </m:r>
                    <m:sSub>
                      <m:sSubPr>
                        <m:ctrlPr>
                          <a:rPr lang="en-US" altLang="en-US" b="0" i="1" spc="150" smtClean="0">
                            <a:solidFill>
                              <a:schemeClr val="tx1"/>
                            </a:solidFill>
                            <a:latin typeface="Cambria Math" panose="02040503050406030204" pitchFamily="18" charset="0"/>
                            <a:ea typeface="Cambria Math" panose="02040503050406030204" pitchFamily="18" charset="0"/>
                          </a:rPr>
                        </m:ctrlPr>
                      </m:sSubPr>
                      <m:e>
                        <m:r>
                          <a:rPr lang="en-US" altLang="en-US" b="0" i="1" spc="150" smtClean="0">
                            <a:solidFill>
                              <a:schemeClr val="tx1"/>
                            </a:solidFill>
                            <a:latin typeface="Cambria Math" panose="02040503050406030204" pitchFamily="18" charset="0"/>
                            <a:ea typeface="Cambria Math" panose="02040503050406030204" pitchFamily="18" charset="0"/>
                          </a:rPr>
                          <m:t>𝑅</m:t>
                        </m:r>
                      </m:e>
                      <m:sub>
                        <m:r>
                          <a:rPr lang="en-US" altLang="en-US" b="0" i="1" spc="150" smtClean="0">
                            <a:solidFill>
                              <a:schemeClr val="tx1"/>
                            </a:solidFill>
                            <a:latin typeface="Cambria Math" panose="02040503050406030204" pitchFamily="18" charset="0"/>
                            <a:ea typeface="Cambria Math" panose="02040503050406030204" pitchFamily="18" charset="0"/>
                          </a:rPr>
                          <m:t>𝐼𝑆𝐶𝑂</m:t>
                        </m:r>
                      </m:sub>
                    </m:sSub>
                    <m:r>
                      <a:rPr lang="en-US" altLang="en-US" b="0" i="1" spc="150" smtClean="0">
                        <a:solidFill>
                          <a:schemeClr val="tx1"/>
                        </a:solidFill>
                        <a:latin typeface="Cambria Math" panose="02040503050406030204" pitchFamily="18" charset="0"/>
                        <a:ea typeface="Cambria Math" panose="02040503050406030204" pitchFamily="18" charset="0"/>
                      </a:rPr>
                      <m:t>⟹</m:t>
                    </m:r>
                    <m:r>
                      <a:rPr lang="en-US" altLang="en-US" b="0" i="1" spc="150" smtClean="0">
                        <a:solidFill>
                          <a:schemeClr val="tx1"/>
                        </a:solidFill>
                        <a:latin typeface="Cambria Math" panose="02040503050406030204" pitchFamily="18" charset="0"/>
                        <a:ea typeface="Cambria Math" panose="02040503050406030204" pitchFamily="18" charset="0"/>
                      </a:rPr>
                      <m:t>𝑁𝑆</m:t>
                    </m:r>
                    <m:r>
                      <a:rPr lang="en-US" altLang="en-US" b="0" i="1" spc="150" smtClean="0">
                        <a:solidFill>
                          <a:schemeClr val="tx1"/>
                        </a:solidFill>
                        <a:latin typeface="Cambria Math" panose="02040503050406030204" pitchFamily="18" charset="0"/>
                        <a:ea typeface="Cambria Math" panose="02040503050406030204" pitchFamily="18" charset="0"/>
                      </a:rPr>
                      <m:t> </m:t>
                    </m:r>
                    <m:r>
                      <a:rPr lang="en-US" altLang="en-US" b="0" i="1" spc="150" smtClean="0">
                        <a:solidFill>
                          <a:schemeClr val="tx1"/>
                        </a:solidFill>
                        <a:latin typeface="Cambria Math" panose="02040503050406030204" pitchFamily="18" charset="0"/>
                        <a:ea typeface="Cambria Math" panose="02040503050406030204" pitchFamily="18" charset="0"/>
                      </a:rPr>
                      <m:t>𝑓𝑎𝑙𝑙</m:t>
                    </m:r>
                    <m:r>
                      <a:rPr lang="en-US" altLang="en-US" b="0" i="1" spc="150" smtClean="0">
                        <a:solidFill>
                          <a:schemeClr val="tx1"/>
                        </a:solidFill>
                        <a:latin typeface="Cambria Math" panose="02040503050406030204" pitchFamily="18" charset="0"/>
                        <a:ea typeface="Cambria Math" panose="02040503050406030204" pitchFamily="18" charset="0"/>
                      </a:rPr>
                      <m:t> </m:t>
                    </m:r>
                    <m:r>
                      <a:rPr lang="en-US" altLang="en-US" b="0" i="1" spc="150" smtClean="0">
                        <a:solidFill>
                          <a:schemeClr val="tx1"/>
                        </a:solidFill>
                        <a:latin typeface="Cambria Math" panose="02040503050406030204" pitchFamily="18" charset="0"/>
                        <a:ea typeface="Cambria Math" panose="02040503050406030204" pitchFamily="18" charset="0"/>
                      </a:rPr>
                      <m:t>𝑖𝑛𝑡𝑜</m:t>
                    </m:r>
                    <m:r>
                      <a:rPr lang="en-US" altLang="en-US" b="0" i="1" spc="150" smtClean="0">
                        <a:solidFill>
                          <a:schemeClr val="tx1"/>
                        </a:solidFill>
                        <a:latin typeface="Cambria Math" panose="02040503050406030204" pitchFamily="18" charset="0"/>
                        <a:ea typeface="Cambria Math" panose="02040503050406030204" pitchFamily="18" charset="0"/>
                      </a:rPr>
                      <m:t> </m:t>
                    </m:r>
                    <m:r>
                      <a:rPr lang="en-US" altLang="en-US" b="0" i="1" spc="150" smtClean="0">
                        <a:solidFill>
                          <a:schemeClr val="tx1"/>
                        </a:solidFill>
                        <a:latin typeface="Cambria Math" panose="02040503050406030204" pitchFamily="18" charset="0"/>
                        <a:ea typeface="Cambria Math" panose="02040503050406030204" pitchFamily="18" charset="0"/>
                      </a:rPr>
                      <m:t>𝐵𝐻</m:t>
                    </m:r>
                  </m:oMath>
                </a14:m>
                <a:r>
                  <a:rPr lang="en-US" dirty="0"/>
                  <a:t>( Foucart</a:t>
                </a:r>
                <a:r>
                  <a:rPr lang="zh-CN" altLang="en-US" dirty="0"/>
                  <a:t> </a:t>
                </a:r>
                <a:r>
                  <a:rPr lang="en-US" altLang="zh-CN" dirty="0" err="1"/>
                  <a:t>et.al</a:t>
                </a:r>
                <a:r>
                  <a:rPr lang="en-US" altLang="zh-CN" dirty="0"/>
                  <a:t> 2020 )</a:t>
                </a:r>
                <a:endParaRPr lang="en-US" altLang="en-US" spc="150" dirty="0">
                  <a:solidFill>
                    <a:schemeClr val="tx1"/>
                  </a:solidFill>
                  <a:uFillTx/>
                </a:endParaRPr>
              </a:p>
              <a:p>
                <a14:m>
                  <m:oMath xmlns:m="http://schemas.openxmlformats.org/officeDocument/2006/math">
                    <m:sSub>
                      <m:sSubPr>
                        <m:ctrlPr>
                          <a:rPr lang="en-US" altLang="en-US" b="0" i="1" spc="150" smtClean="0">
                            <a:solidFill>
                              <a:schemeClr val="tx1"/>
                            </a:solidFill>
                            <a:uFillTx/>
                            <a:latin typeface="Cambria Math" panose="02040503050406030204" pitchFamily="18" charset="0"/>
                          </a:rPr>
                        </m:ctrlPr>
                      </m:sSubPr>
                      <m:e>
                        <m:r>
                          <a:rPr lang="en-US" altLang="en-US" b="0" i="1" spc="150" smtClean="0">
                            <a:solidFill>
                              <a:schemeClr val="tx1"/>
                            </a:solidFill>
                            <a:uFillTx/>
                            <a:latin typeface="Cambria Math" panose="02040503050406030204" pitchFamily="18" charset="0"/>
                          </a:rPr>
                          <m:t>𝑅</m:t>
                        </m:r>
                      </m:e>
                      <m:sub>
                        <m:r>
                          <a:rPr lang="en-US" altLang="en-US" b="0" i="1" spc="150" smtClean="0">
                            <a:solidFill>
                              <a:schemeClr val="tx1"/>
                            </a:solidFill>
                            <a:uFillTx/>
                            <a:latin typeface="Cambria Math" panose="02040503050406030204" pitchFamily="18" charset="0"/>
                          </a:rPr>
                          <m:t>𝑡𝑑</m:t>
                        </m:r>
                      </m:sub>
                    </m:sSub>
                    <m:r>
                      <a:rPr lang="en-US" altLang="en-US" b="0" i="1" spc="150" smtClean="0">
                        <a:solidFill>
                          <a:schemeClr val="tx1"/>
                        </a:solidFill>
                        <a:uFillTx/>
                        <a:latin typeface="Cambria Math" panose="02040503050406030204" pitchFamily="18" charset="0"/>
                        <a:ea typeface="Cambria Math" panose="02040503050406030204" pitchFamily="18" charset="0"/>
                      </a:rPr>
                      <m:t>≳</m:t>
                    </m:r>
                    <m:sSub>
                      <m:sSubPr>
                        <m:ctrlPr>
                          <a:rPr lang="en-US" altLang="en-US" b="0" i="1" spc="150" smtClean="0">
                            <a:solidFill>
                              <a:schemeClr val="tx1"/>
                            </a:solidFill>
                            <a:uFillTx/>
                            <a:latin typeface="Cambria Math" panose="02040503050406030204" pitchFamily="18" charset="0"/>
                            <a:ea typeface="Cambria Math" panose="02040503050406030204" pitchFamily="18" charset="0"/>
                          </a:rPr>
                        </m:ctrlPr>
                      </m:sSubPr>
                      <m:e>
                        <m:r>
                          <a:rPr lang="en-US" altLang="en-US" b="0" i="1" spc="150" smtClean="0">
                            <a:solidFill>
                              <a:schemeClr val="tx1"/>
                            </a:solidFill>
                            <a:uFillTx/>
                            <a:latin typeface="Cambria Math" panose="02040503050406030204" pitchFamily="18" charset="0"/>
                            <a:ea typeface="Cambria Math" panose="02040503050406030204" pitchFamily="18" charset="0"/>
                          </a:rPr>
                          <m:t>𝑅</m:t>
                        </m:r>
                      </m:e>
                      <m:sub>
                        <m:r>
                          <a:rPr lang="en-US" altLang="en-US" b="0" i="1" spc="150" smtClean="0">
                            <a:solidFill>
                              <a:schemeClr val="tx1"/>
                            </a:solidFill>
                            <a:uFillTx/>
                            <a:latin typeface="Cambria Math" panose="02040503050406030204" pitchFamily="18" charset="0"/>
                            <a:ea typeface="Cambria Math" panose="02040503050406030204" pitchFamily="18" charset="0"/>
                          </a:rPr>
                          <m:t>𝐼𝑆𝐶𝑂</m:t>
                        </m:r>
                      </m:sub>
                    </m:sSub>
                    <m:r>
                      <a:rPr lang="en-US" altLang="en-US" i="1" spc="150">
                        <a:solidFill>
                          <a:schemeClr val="tx1"/>
                        </a:solidFill>
                        <a:latin typeface="Cambria Math" panose="02040503050406030204" pitchFamily="18" charset="0"/>
                        <a:ea typeface="Cambria Math" panose="02040503050406030204" pitchFamily="18" charset="0"/>
                      </a:rPr>
                      <m:t>⟹</m:t>
                    </m:r>
                    <m:r>
                      <m:rPr>
                        <m:sty m:val="p"/>
                      </m:rPr>
                      <a:rPr lang="en-US" altLang="en-US" i="1" spc="150" smtClean="0">
                        <a:solidFill>
                          <a:schemeClr val="tx1"/>
                        </a:solidFill>
                        <a:latin typeface="Cambria Math" panose="02040503050406030204" pitchFamily="18" charset="0"/>
                        <a:ea typeface="Cambria Math" panose="02040503050406030204" pitchFamily="18" charset="0"/>
                      </a:rPr>
                      <m:t>NS</m:t>
                    </m:r>
                    <m:r>
                      <a:rPr lang="en-US" altLang="en-US" b="0" i="1" spc="150" smtClean="0">
                        <a:solidFill>
                          <a:schemeClr val="tx1"/>
                        </a:solidFill>
                        <a:latin typeface="Cambria Math" panose="02040503050406030204" pitchFamily="18" charset="0"/>
                        <a:ea typeface="Cambria Math" panose="02040503050406030204" pitchFamily="18" charset="0"/>
                      </a:rPr>
                      <m:t> </m:t>
                    </m:r>
                    <m:r>
                      <m:rPr>
                        <m:sty m:val="p"/>
                      </m:rPr>
                      <a:rPr lang="en-US" altLang="en-US" b="0" i="0" spc="150" smtClean="0">
                        <a:solidFill>
                          <a:schemeClr val="tx1"/>
                        </a:solidFill>
                        <a:latin typeface="Cambria Math" panose="02040503050406030204" pitchFamily="18" charset="0"/>
                        <a:ea typeface="Cambria Math" panose="02040503050406030204" pitchFamily="18" charset="0"/>
                      </a:rPr>
                      <m:t>t</m:t>
                    </m:r>
                  </m:oMath>
                </a14:m>
                <a:r>
                  <a:rPr lang="en-US" altLang="en-US" spc="150" dirty="0">
                    <a:solidFill>
                      <a:schemeClr val="tx1"/>
                    </a:solidFill>
                  </a:rPr>
                  <a:t>idal disintegration</a:t>
                </a:r>
              </a:p>
              <a:p>
                <a:pPr/>
                <a14:m>
                  <m:oMathPara xmlns:m="http://schemas.openxmlformats.org/officeDocument/2006/math">
                    <m:oMathParaPr>
                      <m:jc m:val="centerGroup"/>
                    </m:oMathParaPr>
                    <m:oMath xmlns:m="http://schemas.openxmlformats.org/officeDocument/2006/math">
                      <m:sSub>
                        <m:sSubPr>
                          <m:ctrlPr>
                            <a:rPr lang="en-US" altLang="en-US" b="0" i="1" spc="150" smtClean="0">
                              <a:solidFill>
                                <a:schemeClr val="tx1"/>
                              </a:solidFill>
                              <a:uFillTx/>
                              <a:latin typeface="Cambria Math" panose="02040503050406030204" pitchFamily="18" charset="0"/>
                            </a:rPr>
                          </m:ctrlPr>
                        </m:sSubPr>
                        <m:e>
                          <m:r>
                            <a:rPr lang="en-US" altLang="en-US" b="0" i="1" spc="150" smtClean="0">
                              <a:solidFill>
                                <a:schemeClr val="tx1"/>
                              </a:solidFill>
                              <a:uFillTx/>
                              <a:latin typeface="Cambria Math" panose="02040503050406030204" pitchFamily="18" charset="0"/>
                            </a:rPr>
                            <m:t>𝑀</m:t>
                          </m:r>
                        </m:e>
                        <m:sub>
                          <m:r>
                            <a:rPr lang="en-US" altLang="en-US" b="0" i="1" spc="150" smtClean="0">
                              <a:solidFill>
                                <a:schemeClr val="tx1"/>
                              </a:solidFill>
                              <a:uFillTx/>
                              <a:latin typeface="Cambria Math" panose="02040503050406030204" pitchFamily="18" charset="0"/>
                            </a:rPr>
                            <m:t>𝑁𝑆</m:t>
                          </m:r>
                        </m:sub>
                      </m:sSub>
                      <m:r>
                        <a:rPr lang="en-US" altLang="en-US" b="0" i="1" spc="150" smtClean="0">
                          <a:solidFill>
                            <a:schemeClr val="tx1"/>
                          </a:solidFill>
                          <a:uFillTx/>
                          <a:latin typeface="Cambria Math" panose="02040503050406030204" pitchFamily="18" charset="0"/>
                        </a:rPr>
                        <m:t>=1.4</m:t>
                      </m:r>
                      <m:sSub>
                        <m:sSubPr>
                          <m:ctrlPr>
                            <a:rPr lang="en-US" altLang="en-US" b="0" i="1" spc="150" smtClean="0">
                              <a:solidFill>
                                <a:schemeClr val="tx1"/>
                              </a:solidFill>
                              <a:uFillTx/>
                              <a:latin typeface="Cambria Math" panose="02040503050406030204" pitchFamily="18" charset="0"/>
                            </a:rPr>
                          </m:ctrlPr>
                        </m:sSubPr>
                        <m:e>
                          <m:r>
                            <a:rPr lang="en-US" altLang="en-US" b="0" i="1" spc="150" smtClean="0">
                              <a:solidFill>
                                <a:schemeClr val="tx1"/>
                              </a:solidFill>
                              <a:uFillTx/>
                              <a:latin typeface="Cambria Math" panose="02040503050406030204" pitchFamily="18" charset="0"/>
                            </a:rPr>
                            <m:t>𝑀</m:t>
                          </m:r>
                        </m:e>
                        <m:sub>
                          <m:r>
                            <a:rPr lang="en-US" altLang="en-US" b="0" i="1" spc="150" smtClean="0">
                              <a:solidFill>
                                <a:schemeClr val="tx1"/>
                              </a:solidFill>
                              <a:uFillTx/>
                              <a:latin typeface="Cambria Math" panose="02040503050406030204" pitchFamily="18" charset="0"/>
                              <a:ea typeface="Cambria Math" panose="02040503050406030204" pitchFamily="18" charset="0"/>
                            </a:rPr>
                            <m:t>⊙</m:t>
                          </m:r>
                        </m:sub>
                      </m:sSub>
                      <m:r>
                        <a:rPr lang="en-US" altLang="en-US" b="0" i="1" spc="150" smtClean="0">
                          <a:solidFill>
                            <a:schemeClr val="tx1"/>
                          </a:solidFill>
                          <a:uFillTx/>
                          <a:latin typeface="Cambria Math" panose="02040503050406030204" pitchFamily="18" charset="0"/>
                          <a:ea typeface="Cambria Math" panose="02040503050406030204" pitchFamily="18" charset="0"/>
                        </a:rPr>
                        <m:t>,</m:t>
                      </m:r>
                      <m:sSub>
                        <m:sSubPr>
                          <m:ctrlPr>
                            <a:rPr lang="en-US" altLang="en-US" b="0" i="1" spc="150" smtClean="0">
                              <a:solidFill>
                                <a:schemeClr val="tx1"/>
                              </a:solidFill>
                              <a:uFillTx/>
                              <a:latin typeface="Cambria Math" panose="02040503050406030204" pitchFamily="18" charset="0"/>
                              <a:ea typeface="Cambria Math" panose="02040503050406030204" pitchFamily="18" charset="0"/>
                            </a:rPr>
                          </m:ctrlPr>
                        </m:sSubPr>
                        <m:e>
                          <m:r>
                            <a:rPr lang="en-US" altLang="en-US" b="0" i="1" spc="150" smtClean="0">
                              <a:solidFill>
                                <a:schemeClr val="tx1"/>
                              </a:solidFill>
                              <a:uFillTx/>
                              <a:latin typeface="Cambria Math" panose="02040503050406030204" pitchFamily="18" charset="0"/>
                              <a:ea typeface="Cambria Math" panose="02040503050406030204" pitchFamily="18" charset="0"/>
                            </a:rPr>
                            <m:t>𝑅</m:t>
                          </m:r>
                        </m:e>
                        <m:sub>
                          <m:r>
                            <a:rPr lang="en-US" altLang="en-US" b="0" i="1" spc="150" smtClean="0">
                              <a:solidFill>
                                <a:schemeClr val="tx1"/>
                              </a:solidFill>
                              <a:uFillTx/>
                              <a:latin typeface="Cambria Math" panose="02040503050406030204" pitchFamily="18" charset="0"/>
                              <a:ea typeface="Cambria Math" panose="02040503050406030204" pitchFamily="18" charset="0"/>
                            </a:rPr>
                            <m:t>𝑁𝑆</m:t>
                          </m:r>
                        </m:sub>
                      </m:sSub>
                      <m:r>
                        <a:rPr lang="en-US" altLang="en-US" b="0" i="1" spc="150" smtClean="0">
                          <a:solidFill>
                            <a:schemeClr val="tx1"/>
                          </a:solidFill>
                          <a:uFillTx/>
                          <a:latin typeface="Cambria Math" panose="02040503050406030204" pitchFamily="18" charset="0"/>
                          <a:ea typeface="Cambria Math" panose="02040503050406030204" pitchFamily="18" charset="0"/>
                        </a:rPr>
                        <m:t>=10</m:t>
                      </m:r>
                      <m:r>
                        <a:rPr lang="en-US" altLang="en-US" b="0" i="1" spc="150" smtClean="0">
                          <a:solidFill>
                            <a:schemeClr val="tx1"/>
                          </a:solidFill>
                          <a:uFillTx/>
                          <a:latin typeface="Cambria Math" panose="02040503050406030204" pitchFamily="18" charset="0"/>
                          <a:ea typeface="Cambria Math" panose="02040503050406030204" pitchFamily="18" charset="0"/>
                        </a:rPr>
                        <m:t>𝑘𝑚</m:t>
                      </m:r>
                    </m:oMath>
                  </m:oMathPara>
                </a14:m>
                <a:endParaRPr lang="en-US" altLang="en-US" spc="150" dirty="0">
                  <a:solidFill>
                    <a:schemeClr val="tx1"/>
                  </a:solidFill>
                  <a:uFillTx/>
                </a:endParaRPr>
              </a:p>
            </p:txBody>
          </p:sp>
        </mc:Choice>
        <mc:Fallback xmlns="">
          <p:sp>
            <p:nvSpPr>
              <p:cNvPr id="5" name="Text Box 4"/>
              <p:cNvSpPr txBox="1">
                <a:spLocks noRot="1" noChangeAspect="1" noMove="1" noResize="1" noEditPoints="1" noAdjustHandles="1" noChangeArrowheads="1" noChangeShapeType="1" noTextEdit="1"/>
              </p:cNvSpPr>
              <p:nvPr/>
            </p:nvSpPr>
            <p:spPr>
              <a:xfrm>
                <a:off x="2488202" y="2181531"/>
                <a:ext cx="9290141" cy="1489447"/>
              </a:xfrm>
              <a:prstGeom prst="rect">
                <a:avLst/>
              </a:prstGeom>
              <a:blipFill>
                <a:blip r:embed="rId6"/>
                <a:stretch>
                  <a:fillRect l="-409" t="-1695" b="-16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B57EA302-F076-3A46-0C21-2B94961C9898}"/>
                  </a:ext>
                </a:extLst>
              </p:cNvPr>
              <p:cNvGraphicFramePr>
                <a:graphicFrameLocks noGrp="1"/>
              </p:cNvGraphicFramePr>
              <p:nvPr>
                <p:extLst>
                  <p:ext uri="{D42A27DB-BD31-4B8C-83A1-F6EECF244321}">
                    <p14:modId xmlns:p14="http://schemas.microsoft.com/office/powerpoint/2010/main" val="3014620797"/>
                  </p:ext>
                </p:extLst>
              </p:nvPr>
            </p:nvGraphicFramePr>
            <p:xfrm>
              <a:off x="3534627" y="3812498"/>
              <a:ext cx="4936056" cy="2326286"/>
            </p:xfrm>
            <a:graphic>
              <a:graphicData uri="http://schemas.openxmlformats.org/drawingml/2006/table">
                <a:tbl>
                  <a:tblPr firstRow="1" bandRow="1">
                    <a:tableStyleId>{5940675A-B579-460E-94D1-54222C63F5DA}</a:tableStyleId>
                  </a:tblPr>
                  <a:tblGrid>
                    <a:gridCol w="1234014">
                      <a:extLst>
                        <a:ext uri="{9D8B030D-6E8A-4147-A177-3AD203B41FA5}">
                          <a16:colId xmlns:a16="http://schemas.microsoft.com/office/drawing/2014/main" val="3004142468"/>
                        </a:ext>
                      </a:extLst>
                    </a:gridCol>
                    <a:gridCol w="1234014">
                      <a:extLst>
                        <a:ext uri="{9D8B030D-6E8A-4147-A177-3AD203B41FA5}">
                          <a16:colId xmlns:a16="http://schemas.microsoft.com/office/drawing/2014/main" val="3178278546"/>
                        </a:ext>
                      </a:extLst>
                    </a:gridCol>
                    <a:gridCol w="1234014">
                      <a:extLst>
                        <a:ext uri="{9D8B030D-6E8A-4147-A177-3AD203B41FA5}">
                          <a16:colId xmlns:a16="http://schemas.microsoft.com/office/drawing/2014/main" val="635596340"/>
                        </a:ext>
                      </a:extLst>
                    </a:gridCol>
                    <a:gridCol w="1234014">
                      <a:extLst>
                        <a:ext uri="{9D8B030D-6E8A-4147-A177-3AD203B41FA5}">
                          <a16:colId xmlns:a16="http://schemas.microsoft.com/office/drawing/2014/main" val="3538127504"/>
                        </a:ext>
                      </a:extLst>
                    </a:gridCol>
                  </a:tblGrid>
                  <a:tr h="551326">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𝑀</m:t>
                                    </m:r>
                                  </m:e>
                                  <m:sub>
                                    <m:r>
                                      <a:rPr lang="en-US" altLang="zh-CN" sz="1800" kern="1200" spc="150" smtClean="0">
                                        <a:solidFill>
                                          <a:schemeClr val="tx1"/>
                                        </a:solidFill>
                                        <a:uFillTx/>
                                        <a:latin typeface="Cambria Math" panose="02040503050406030204" pitchFamily="18" charset="0"/>
                                        <a:ea typeface="+mn-ea"/>
                                        <a:cs typeface="+mn-cs"/>
                                      </a:rPr>
                                      <m:t>𝐵𝐻</m:t>
                                    </m:r>
                                  </m:sub>
                                </m:sSub>
                                <m:r>
                                  <a:rPr lang="en-US" altLang="zh-CN" sz="1800" kern="1200" spc="150" smtClean="0">
                                    <a:solidFill>
                                      <a:schemeClr val="tx1"/>
                                    </a:solidFill>
                                    <a:uFillTx/>
                                    <a:latin typeface="Cambria Math" panose="02040503050406030204" pitchFamily="18" charset="0"/>
                                    <a:ea typeface="+mn-ea"/>
                                    <a:cs typeface="+mn-cs"/>
                                  </a:rPr>
                                  <m:t>/</m:t>
                                </m:r>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𝑀</m:t>
                                    </m:r>
                                  </m:e>
                                  <m:sub>
                                    <m:r>
                                      <a:rPr lang="en-US" altLang="zh-CN" sz="1800" kern="1200" spc="150" smtClean="0">
                                        <a:solidFill>
                                          <a:schemeClr val="tx1"/>
                                        </a:solidFill>
                                        <a:uFillTx/>
                                        <a:latin typeface="Cambria Math" panose="02040503050406030204" pitchFamily="18" charset="0"/>
                                        <a:ea typeface="+mn-ea"/>
                                        <a:cs typeface="+mn-cs"/>
                                      </a:rPr>
                                      <m:t>⊙</m:t>
                                    </m:r>
                                  </m:sub>
                                </m:sSub>
                              </m:oMath>
                            </m:oMathPara>
                          </a14:m>
                          <a:endParaRPr lang="zh-CN" altLang="en-US" sz="1800" kern="1200" spc="150" dirty="0">
                            <a:solidFill>
                              <a:schemeClr val="tx1"/>
                            </a:solidFill>
                            <a:uFillTx/>
                            <a:latin typeface="+mn-lt"/>
                            <a:ea typeface="+mn-ea"/>
                            <a:cs typeface="+mn-cs"/>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𝑅</m:t>
                                    </m:r>
                                  </m:e>
                                  <m:sub>
                                    <m:r>
                                      <a:rPr lang="en-US" altLang="zh-CN" sz="1800" kern="1200" spc="150" smtClean="0">
                                        <a:solidFill>
                                          <a:schemeClr val="tx1"/>
                                        </a:solidFill>
                                        <a:uFillTx/>
                                        <a:latin typeface="Cambria Math" panose="02040503050406030204" pitchFamily="18" charset="0"/>
                                        <a:ea typeface="+mn-ea"/>
                                        <a:cs typeface="+mn-cs"/>
                                      </a:rPr>
                                      <m:t>𝐼𝑆𝐶𝑂</m:t>
                                    </m:r>
                                  </m:sub>
                                </m:sSub>
                                <m:r>
                                  <a:rPr lang="en-US" altLang="zh-CN" sz="1800" kern="1200" spc="150" smtClean="0">
                                    <a:solidFill>
                                      <a:schemeClr val="tx1"/>
                                    </a:solidFill>
                                    <a:uFillTx/>
                                    <a:latin typeface="Cambria Math" panose="02040503050406030204" pitchFamily="18" charset="0"/>
                                    <a:ea typeface="+mn-ea"/>
                                    <a:cs typeface="+mn-cs"/>
                                  </a:rPr>
                                  <m:t>(</m:t>
                                </m:r>
                                <m:r>
                                  <a:rPr lang="en-US" altLang="zh-CN" sz="1800" kern="1200" spc="150" smtClean="0">
                                    <a:solidFill>
                                      <a:schemeClr val="tx1"/>
                                    </a:solidFill>
                                    <a:uFillTx/>
                                    <a:latin typeface="Cambria Math" panose="02040503050406030204" pitchFamily="18" charset="0"/>
                                    <a:ea typeface="+mn-ea"/>
                                    <a:cs typeface="+mn-cs"/>
                                  </a:rPr>
                                  <m:t>𝑘𝑚</m:t>
                                </m:r>
                                <m:r>
                                  <a:rPr lang="en-US" altLang="zh-CN" sz="1800" kern="1200" spc="150" smtClean="0">
                                    <a:solidFill>
                                      <a:schemeClr val="tx1"/>
                                    </a:solidFill>
                                    <a:uFillTx/>
                                    <a:latin typeface="Cambria Math" panose="02040503050406030204" pitchFamily="18" charset="0"/>
                                    <a:ea typeface="+mn-ea"/>
                                    <a:cs typeface="+mn-cs"/>
                                  </a:rPr>
                                  <m:t>)</m:t>
                                </m:r>
                              </m:oMath>
                            </m:oMathPara>
                          </a14:m>
                          <a:endParaRPr lang="zh-CN" altLang="en-US" sz="1800" kern="1200" spc="150" dirty="0">
                            <a:solidFill>
                              <a:schemeClr val="tx1"/>
                            </a:solidFill>
                            <a:uFillTx/>
                            <a:latin typeface="+mn-lt"/>
                            <a:ea typeface="+mn-ea"/>
                            <a:cs typeface="+mn-cs"/>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𝑅</m:t>
                                    </m:r>
                                  </m:e>
                                  <m:sub>
                                    <m:r>
                                      <a:rPr lang="en-US" altLang="zh-CN" sz="1800" kern="1200" spc="150" smtClean="0">
                                        <a:solidFill>
                                          <a:schemeClr val="tx1"/>
                                        </a:solidFill>
                                        <a:uFillTx/>
                                        <a:latin typeface="Cambria Math" panose="02040503050406030204" pitchFamily="18" charset="0"/>
                                        <a:ea typeface="+mn-ea"/>
                                        <a:cs typeface="+mn-cs"/>
                                      </a:rPr>
                                      <m:t>𝑡𝑑</m:t>
                                    </m:r>
                                  </m:sub>
                                </m:sSub>
                                <m:r>
                                  <a:rPr lang="en-US" altLang="zh-CN" sz="1800" kern="1200" spc="150" smtClean="0">
                                    <a:solidFill>
                                      <a:schemeClr val="tx1"/>
                                    </a:solidFill>
                                    <a:uFillTx/>
                                    <a:latin typeface="Cambria Math" panose="02040503050406030204" pitchFamily="18" charset="0"/>
                                    <a:ea typeface="+mn-ea"/>
                                    <a:cs typeface="+mn-cs"/>
                                  </a:rPr>
                                  <m:t>(</m:t>
                                </m:r>
                                <m:r>
                                  <a:rPr lang="en-US" altLang="zh-CN" sz="1800" kern="1200" spc="150" smtClean="0">
                                    <a:solidFill>
                                      <a:schemeClr val="tx1"/>
                                    </a:solidFill>
                                    <a:uFillTx/>
                                    <a:latin typeface="Cambria Math" panose="02040503050406030204" pitchFamily="18" charset="0"/>
                                    <a:ea typeface="+mn-ea"/>
                                    <a:cs typeface="+mn-cs"/>
                                  </a:rPr>
                                  <m:t>𝑘𝑚</m:t>
                                </m:r>
                                <m:r>
                                  <a:rPr lang="en-US" altLang="zh-CN" sz="1800" kern="1200" spc="150" smtClean="0">
                                    <a:solidFill>
                                      <a:schemeClr val="tx1"/>
                                    </a:solidFill>
                                    <a:uFillTx/>
                                    <a:latin typeface="Cambria Math" panose="02040503050406030204" pitchFamily="18" charset="0"/>
                                    <a:ea typeface="+mn-ea"/>
                                    <a:cs typeface="+mn-cs"/>
                                  </a:rPr>
                                  <m:t>)</m:t>
                                </m:r>
                              </m:oMath>
                            </m:oMathPara>
                          </a14:m>
                          <a:endParaRPr lang="zh-CN" altLang="en-US" sz="1800" kern="1200" spc="150" dirty="0">
                            <a:solidFill>
                              <a:schemeClr val="tx1"/>
                            </a:solidFill>
                            <a:uFillTx/>
                            <a:latin typeface="+mn-lt"/>
                            <a:ea typeface="+mn-ea"/>
                            <a:cs typeface="+mn-cs"/>
                          </a:endParaRPr>
                        </a:p>
                      </a:txBody>
                      <a:tcPr anchor="ctr"/>
                    </a:tc>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𝑅</m:t>
                                    </m:r>
                                  </m:e>
                                  <m:sub>
                                    <m:r>
                                      <a:rPr lang="en-US" altLang="zh-CN" sz="1800" kern="1200" spc="150" smtClean="0">
                                        <a:solidFill>
                                          <a:schemeClr val="tx1"/>
                                        </a:solidFill>
                                        <a:uFillTx/>
                                        <a:latin typeface="Cambria Math" panose="02040503050406030204" pitchFamily="18" charset="0"/>
                                        <a:ea typeface="+mn-ea"/>
                                        <a:cs typeface="+mn-cs"/>
                                      </a:rPr>
                                      <m:t>𝑡𝑑</m:t>
                                    </m:r>
                                  </m:sub>
                                </m:sSub>
                                <m:r>
                                  <a:rPr lang="en-US" altLang="zh-CN" sz="1800" kern="1200" spc="150" smtClean="0">
                                    <a:solidFill>
                                      <a:schemeClr val="tx1"/>
                                    </a:solidFill>
                                    <a:uFillTx/>
                                    <a:latin typeface="Cambria Math" panose="02040503050406030204" pitchFamily="18" charset="0"/>
                                    <a:ea typeface="+mn-ea"/>
                                    <a:cs typeface="+mn-cs"/>
                                  </a:rPr>
                                  <m:t>/</m:t>
                                </m:r>
                                <m:sSub>
                                  <m:sSubPr>
                                    <m:ctrlPr>
                                      <a:rPr lang="en-US" altLang="zh-CN" sz="1800" i="1" kern="1200" spc="150" smtClean="0">
                                        <a:solidFill>
                                          <a:schemeClr val="tx1"/>
                                        </a:solidFill>
                                        <a:uFillTx/>
                                        <a:latin typeface="Cambria Math" panose="02040503050406030204" pitchFamily="18" charset="0"/>
                                        <a:ea typeface="+mn-ea"/>
                                        <a:cs typeface="+mn-cs"/>
                                      </a:rPr>
                                    </m:ctrlPr>
                                  </m:sSubPr>
                                  <m:e>
                                    <m:r>
                                      <a:rPr lang="en-US" altLang="zh-CN" sz="1800" kern="1200" spc="150" smtClean="0">
                                        <a:solidFill>
                                          <a:schemeClr val="tx1"/>
                                        </a:solidFill>
                                        <a:uFillTx/>
                                        <a:latin typeface="Cambria Math" panose="02040503050406030204" pitchFamily="18" charset="0"/>
                                        <a:ea typeface="+mn-ea"/>
                                        <a:cs typeface="+mn-cs"/>
                                      </a:rPr>
                                      <m:t>𝑅</m:t>
                                    </m:r>
                                  </m:e>
                                  <m:sub>
                                    <m:r>
                                      <a:rPr lang="en-US" altLang="zh-CN" sz="1800" kern="1200" spc="150" smtClean="0">
                                        <a:solidFill>
                                          <a:schemeClr val="tx1"/>
                                        </a:solidFill>
                                        <a:uFillTx/>
                                        <a:latin typeface="Cambria Math" panose="02040503050406030204" pitchFamily="18" charset="0"/>
                                        <a:ea typeface="+mn-ea"/>
                                        <a:cs typeface="+mn-cs"/>
                                      </a:rPr>
                                      <m:t>𝐼𝑆𝐶𝑂</m:t>
                                    </m:r>
                                  </m:sub>
                                </m:sSub>
                              </m:oMath>
                            </m:oMathPara>
                          </a14:m>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1297624857"/>
                      </a:ext>
                    </a:extLst>
                  </a:tr>
                  <a:tr h="423123">
                    <a:tc>
                      <a:txBody>
                        <a:bodyPr/>
                        <a:lstStyle/>
                        <a:p>
                          <a:pPr algn="ctr"/>
                          <a:r>
                            <a:rPr lang="en-US" altLang="zh-CN" sz="1800" kern="1200" spc="150" dirty="0">
                              <a:solidFill>
                                <a:schemeClr val="tx1"/>
                              </a:solidFill>
                              <a:uFillTx/>
                              <a:latin typeface="+mn-lt"/>
                              <a:ea typeface="+mn-ea"/>
                              <a:cs typeface="+mn-cs"/>
                            </a:rPr>
                            <a:t>3</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26.58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18.59</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0.699</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1321417263"/>
                      </a:ext>
                    </a:extLst>
                  </a:tr>
                  <a:tr h="423123">
                    <a:tc>
                      <a:txBody>
                        <a:bodyPr/>
                        <a:lstStyle/>
                        <a:p>
                          <a:pPr algn="ctr"/>
                          <a:r>
                            <a:rPr lang="en-US" altLang="zh-CN" sz="1800" kern="1200" spc="150" dirty="0">
                              <a:solidFill>
                                <a:schemeClr val="tx1"/>
                              </a:solidFill>
                              <a:uFillTx/>
                              <a:latin typeface="+mn-lt"/>
                              <a:ea typeface="+mn-ea"/>
                              <a:cs typeface="+mn-cs"/>
                            </a:rPr>
                            <a:t>5</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44.31</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22.04</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0.497</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3804886029"/>
                      </a:ext>
                    </a:extLst>
                  </a:tr>
                  <a:tr h="423123">
                    <a:tc>
                      <a:txBody>
                        <a:bodyPr/>
                        <a:lstStyle/>
                        <a:p>
                          <a:pPr algn="ctr"/>
                          <a:r>
                            <a:rPr lang="en-US" altLang="zh-CN" sz="1800" kern="1200" spc="150" dirty="0">
                              <a:solidFill>
                                <a:schemeClr val="tx1"/>
                              </a:solidFill>
                              <a:uFillTx/>
                              <a:latin typeface="+mn-lt"/>
                              <a:ea typeface="+mn-ea"/>
                              <a:cs typeface="+mn-cs"/>
                            </a:rPr>
                            <a:t>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70.89</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25.78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0.364</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2423523005"/>
                      </a:ext>
                    </a:extLst>
                  </a:tr>
                  <a:tr h="423123">
                    <a:tc>
                      <a:txBody>
                        <a:bodyPr/>
                        <a:lstStyle/>
                        <a:p>
                          <a:pPr algn="ctr"/>
                          <a:r>
                            <a:rPr lang="en-US" altLang="zh-CN" sz="1800" kern="1200" spc="150" dirty="0">
                              <a:solidFill>
                                <a:schemeClr val="tx1"/>
                              </a:solidFill>
                              <a:uFillTx/>
                              <a:latin typeface="+mn-lt"/>
                              <a:ea typeface="+mn-ea"/>
                              <a:cs typeface="+mn-cs"/>
                            </a:rPr>
                            <a:t>10</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88.62</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27.77</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0.313</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3905973894"/>
                      </a:ext>
                    </a:extLst>
                  </a:tr>
                </a:tbl>
              </a:graphicData>
            </a:graphic>
          </p:graphicFrame>
        </mc:Choice>
        <mc:Fallback xmlns="">
          <p:graphicFrame>
            <p:nvGraphicFramePr>
              <p:cNvPr id="7" name="Table 6">
                <a:extLst>
                  <a:ext uri="{FF2B5EF4-FFF2-40B4-BE49-F238E27FC236}">
                    <a16:creationId xmlns:a16="http://schemas.microsoft.com/office/drawing/2014/main" id="{B57EA302-F076-3A46-0C21-2B94961C9898}"/>
                  </a:ext>
                </a:extLst>
              </p:cNvPr>
              <p:cNvGraphicFramePr>
                <a:graphicFrameLocks noGrp="1"/>
              </p:cNvGraphicFramePr>
              <p:nvPr>
                <p:extLst>
                  <p:ext uri="{D42A27DB-BD31-4B8C-83A1-F6EECF244321}">
                    <p14:modId xmlns:p14="http://schemas.microsoft.com/office/powerpoint/2010/main" val="3014620797"/>
                  </p:ext>
                </p:extLst>
              </p:nvPr>
            </p:nvGraphicFramePr>
            <p:xfrm>
              <a:off x="3534627" y="3812498"/>
              <a:ext cx="4936056" cy="2326286"/>
            </p:xfrm>
            <a:graphic>
              <a:graphicData uri="http://schemas.openxmlformats.org/drawingml/2006/table">
                <a:tbl>
                  <a:tblPr firstRow="1" bandRow="1">
                    <a:tableStyleId>{5940675A-B579-460E-94D1-54222C63F5DA}</a:tableStyleId>
                  </a:tblPr>
                  <a:tblGrid>
                    <a:gridCol w="1234014">
                      <a:extLst>
                        <a:ext uri="{9D8B030D-6E8A-4147-A177-3AD203B41FA5}">
                          <a16:colId xmlns:a16="http://schemas.microsoft.com/office/drawing/2014/main" val="3004142468"/>
                        </a:ext>
                      </a:extLst>
                    </a:gridCol>
                    <a:gridCol w="1234014">
                      <a:extLst>
                        <a:ext uri="{9D8B030D-6E8A-4147-A177-3AD203B41FA5}">
                          <a16:colId xmlns:a16="http://schemas.microsoft.com/office/drawing/2014/main" val="3178278546"/>
                        </a:ext>
                      </a:extLst>
                    </a:gridCol>
                    <a:gridCol w="1234014">
                      <a:extLst>
                        <a:ext uri="{9D8B030D-6E8A-4147-A177-3AD203B41FA5}">
                          <a16:colId xmlns:a16="http://schemas.microsoft.com/office/drawing/2014/main" val="635596340"/>
                        </a:ext>
                      </a:extLst>
                    </a:gridCol>
                    <a:gridCol w="1234014">
                      <a:extLst>
                        <a:ext uri="{9D8B030D-6E8A-4147-A177-3AD203B41FA5}">
                          <a16:colId xmlns:a16="http://schemas.microsoft.com/office/drawing/2014/main" val="3538127504"/>
                        </a:ext>
                      </a:extLst>
                    </a:gridCol>
                  </a:tblGrid>
                  <a:tr h="633794">
                    <a:tc>
                      <a:txBody>
                        <a:bodyPr/>
                        <a:lstStyle/>
                        <a:p>
                          <a:endParaRPr lang="en-US"/>
                        </a:p>
                      </a:txBody>
                      <a:tcPr anchor="ctr">
                        <a:blipFill>
                          <a:blip r:embed="rId7"/>
                          <a:stretch>
                            <a:fillRect l="-1031" t="-2000" r="-303093" b="-280000"/>
                          </a:stretch>
                        </a:blipFill>
                      </a:tcPr>
                    </a:tc>
                    <a:tc>
                      <a:txBody>
                        <a:bodyPr/>
                        <a:lstStyle/>
                        <a:p>
                          <a:endParaRPr lang="en-US"/>
                        </a:p>
                      </a:txBody>
                      <a:tcPr anchor="ctr">
                        <a:blipFill>
                          <a:blip r:embed="rId7"/>
                          <a:stretch>
                            <a:fillRect l="-100000" t="-2000" r="-200000" b="-280000"/>
                          </a:stretch>
                        </a:blipFill>
                      </a:tcPr>
                    </a:tc>
                    <a:tc>
                      <a:txBody>
                        <a:bodyPr/>
                        <a:lstStyle/>
                        <a:p>
                          <a:endParaRPr lang="en-US"/>
                        </a:p>
                      </a:txBody>
                      <a:tcPr anchor="ctr">
                        <a:blipFill>
                          <a:blip r:embed="rId7"/>
                          <a:stretch>
                            <a:fillRect l="-202062" t="-2000" r="-102062" b="-280000"/>
                          </a:stretch>
                        </a:blipFill>
                      </a:tcPr>
                    </a:tc>
                    <a:tc>
                      <a:txBody>
                        <a:bodyPr/>
                        <a:lstStyle/>
                        <a:p>
                          <a:endParaRPr lang="en-US"/>
                        </a:p>
                      </a:txBody>
                      <a:tcPr anchor="ctr">
                        <a:blipFill>
                          <a:blip r:embed="rId7"/>
                          <a:stretch>
                            <a:fillRect l="-302062" t="-2000" r="-2062" b="-280000"/>
                          </a:stretch>
                        </a:blipFill>
                      </a:tcPr>
                    </a:tc>
                    <a:extLst>
                      <a:ext uri="{0D108BD9-81ED-4DB2-BD59-A6C34878D82A}">
                        <a16:rowId xmlns:a16="http://schemas.microsoft.com/office/drawing/2014/main" val="1297624857"/>
                      </a:ext>
                    </a:extLst>
                  </a:tr>
                  <a:tr h="423123">
                    <a:tc>
                      <a:txBody>
                        <a:bodyPr/>
                        <a:lstStyle/>
                        <a:p>
                          <a:pPr algn="ctr"/>
                          <a:r>
                            <a:rPr lang="en-US" altLang="zh-CN" sz="1800" kern="1200" spc="150" dirty="0">
                              <a:solidFill>
                                <a:schemeClr val="tx1"/>
                              </a:solidFill>
                              <a:uFillTx/>
                              <a:latin typeface="+mn-lt"/>
                              <a:ea typeface="+mn-ea"/>
                              <a:cs typeface="+mn-cs"/>
                            </a:rPr>
                            <a:t>3</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26.58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18.59</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0.699</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1321417263"/>
                      </a:ext>
                    </a:extLst>
                  </a:tr>
                  <a:tr h="423123">
                    <a:tc>
                      <a:txBody>
                        <a:bodyPr/>
                        <a:lstStyle/>
                        <a:p>
                          <a:pPr algn="ctr"/>
                          <a:r>
                            <a:rPr lang="en-US" altLang="zh-CN" sz="1800" kern="1200" spc="150" dirty="0">
                              <a:solidFill>
                                <a:schemeClr val="tx1"/>
                              </a:solidFill>
                              <a:uFillTx/>
                              <a:latin typeface="+mn-lt"/>
                              <a:ea typeface="+mn-ea"/>
                              <a:cs typeface="+mn-cs"/>
                            </a:rPr>
                            <a:t>5</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44.31</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22.04</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0.497</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3804886029"/>
                      </a:ext>
                    </a:extLst>
                  </a:tr>
                  <a:tr h="423123">
                    <a:tc>
                      <a:txBody>
                        <a:bodyPr/>
                        <a:lstStyle/>
                        <a:p>
                          <a:pPr algn="ctr"/>
                          <a:r>
                            <a:rPr lang="en-US" altLang="zh-CN" sz="1800" kern="1200" spc="150" dirty="0">
                              <a:solidFill>
                                <a:schemeClr val="tx1"/>
                              </a:solidFill>
                              <a:uFillTx/>
                              <a:latin typeface="+mn-lt"/>
                              <a:ea typeface="+mn-ea"/>
                              <a:cs typeface="+mn-cs"/>
                            </a:rPr>
                            <a:t>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70.89</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25.78</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0.364</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2423523005"/>
                      </a:ext>
                    </a:extLst>
                  </a:tr>
                  <a:tr h="423123">
                    <a:tc>
                      <a:txBody>
                        <a:bodyPr/>
                        <a:lstStyle/>
                        <a:p>
                          <a:pPr algn="ctr"/>
                          <a:r>
                            <a:rPr lang="en-US" altLang="zh-CN" sz="1800" kern="1200" spc="150" dirty="0">
                              <a:solidFill>
                                <a:schemeClr val="tx1"/>
                              </a:solidFill>
                              <a:uFillTx/>
                              <a:latin typeface="+mn-lt"/>
                              <a:ea typeface="+mn-ea"/>
                              <a:cs typeface="+mn-cs"/>
                            </a:rPr>
                            <a:t>10</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88.62</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27.77</a:t>
                          </a:r>
                          <a:endParaRPr lang="zh-CN" altLang="en-US" sz="1800" kern="1200" spc="150" dirty="0">
                            <a:solidFill>
                              <a:schemeClr val="tx1"/>
                            </a:solidFill>
                            <a:uFillTx/>
                            <a:latin typeface="+mn-lt"/>
                            <a:ea typeface="+mn-ea"/>
                            <a:cs typeface="+mn-cs"/>
                          </a:endParaRPr>
                        </a:p>
                      </a:txBody>
                      <a:tcPr anchor="ctr"/>
                    </a:tc>
                    <a:tc>
                      <a:txBody>
                        <a:bodyPr/>
                        <a:lstStyle/>
                        <a:p>
                          <a:pPr algn="ctr"/>
                          <a:r>
                            <a:rPr lang="en-US" altLang="zh-CN" sz="1800" kern="1200" spc="150" dirty="0">
                              <a:solidFill>
                                <a:schemeClr val="tx1"/>
                              </a:solidFill>
                              <a:uFillTx/>
                              <a:latin typeface="+mn-lt"/>
                              <a:ea typeface="+mn-ea"/>
                              <a:cs typeface="+mn-cs"/>
                            </a:rPr>
                            <a:t>0.313</a:t>
                          </a:r>
                          <a:endParaRPr lang="zh-CN" altLang="en-US" sz="1800" kern="1200" spc="150" dirty="0">
                            <a:solidFill>
                              <a:schemeClr val="tx1"/>
                            </a:solidFill>
                            <a:uFillTx/>
                            <a:latin typeface="+mn-lt"/>
                            <a:ea typeface="+mn-ea"/>
                            <a:cs typeface="+mn-cs"/>
                          </a:endParaRPr>
                        </a:p>
                      </a:txBody>
                      <a:tcPr anchor="ctr"/>
                    </a:tc>
                    <a:extLst>
                      <a:ext uri="{0D108BD9-81ED-4DB2-BD59-A6C34878D82A}">
                        <a16:rowId xmlns:a16="http://schemas.microsoft.com/office/drawing/2014/main" val="3905973894"/>
                      </a:ext>
                    </a:extLst>
                  </a:tr>
                </a:tbl>
              </a:graphicData>
            </a:graphic>
          </p:graphicFrame>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A182954-3AD9-C10A-3A5A-0FD0695485FB}"/>
                  </a:ext>
                </a:extLst>
              </p:cNvPr>
              <p:cNvSpPr txBox="1"/>
              <p:nvPr/>
            </p:nvSpPr>
            <p:spPr>
              <a:xfrm>
                <a:off x="3581401" y="6302075"/>
                <a:ext cx="4371033" cy="38160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solidFill>
                                <a:schemeClr val="tx1"/>
                              </a:solidFill>
                              <a:latin typeface="Cambria Math" panose="02040503050406030204" pitchFamily="18" charset="0"/>
                            </a:rPr>
                          </m:ctrlPr>
                        </m:sSubPr>
                        <m:e>
                          <m:r>
                            <a:rPr kumimoji="1" lang="en-US" altLang="zh-CN" b="0" i="1" smtClean="0">
                              <a:solidFill>
                                <a:schemeClr val="tx1"/>
                              </a:solidFill>
                              <a:latin typeface="Cambria Math" panose="02040503050406030204" pitchFamily="18" charset="0"/>
                            </a:rPr>
                            <m:t>𝑀</m:t>
                          </m:r>
                        </m:e>
                        <m:sub>
                          <m:r>
                            <a:rPr kumimoji="1" lang="en-US" altLang="zh-CN" b="0" i="1" smtClean="0">
                              <a:solidFill>
                                <a:schemeClr val="tx1"/>
                              </a:solidFill>
                              <a:latin typeface="Cambria Math" panose="02040503050406030204" pitchFamily="18" charset="0"/>
                            </a:rPr>
                            <m:t>𝐵𝐻</m:t>
                          </m:r>
                        </m:sub>
                      </m:sSub>
                      <m:r>
                        <a:rPr lang="en-US" altLang="en-US" i="1" spc="150">
                          <a:solidFill>
                            <a:schemeClr val="tx1"/>
                          </a:solidFill>
                          <a:latin typeface="Cambria Math" panose="02040503050406030204" pitchFamily="18" charset="0"/>
                          <a:ea typeface="Cambria Math" panose="02040503050406030204" pitchFamily="18" charset="0"/>
                        </a:rPr>
                        <m:t>≳</m:t>
                      </m:r>
                      <m:r>
                        <a:rPr lang="en-US" altLang="en-US" b="0" i="1" spc="150" smtClean="0">
                          <a:solidFill>
                            <a:schemeClr val="tx1"/>
                          </a:solidFill>
                          <a:latin typeface="Cambria Math" panose="02040503050406030204" pitchFamily="18" charset="0"/>
                          <a:ea typeface="Cambria Math" panose="02040503050406030204" pitchFamily="18" charset="0"/>
                        </a:rPr>
                        <m:t>3−4</m:t>
                      </m:r>
                      <m:sSub>
                        <m:sSubPr>
                          <m:ctrlPr>
                            <a:rPr lang="en-US" altLang="en-US" b="0" i="1" spc="150" smtClean="0">
                              <a:solidFill>
                                <a:schemeClr val="tx1"/>
                              </a:solidFill>
                              <a:latin typeface="Cambria Math" panose="02040503050406030204" pitchFamily="18" charset="0"/>
                              <a:ea typeface="Cambria Math" panose="02040503050406030204" pitchFamily="18" charset="0"/>
                            </a:rPr>
                          </m:ctrlPr>
                        </m:sSubPr>
                        <m:e>
                          <m:r>
                            <a:rPr lang="en-US" altLang="en-US" b="0" i="1" spc="150" smtClean="0">
                              <a:solidFill>
                                <a:schemeClr val="tx1"/>
                              </a:solidFill>
                              <a:latin typeface="Cambria Math" panose="02040503050406030204" pitchFamily="18" charset="0"/>
                              <a:ea typeface="Cambria Math" panose="02040503050406030204" pitchFamily="18" charset="0"/>
                            </a:rPr>
                            <m:t>𝑀</m:t>
                          </m:r>
                        </m:e>
                        <m:sub>
                          <m:r>
                            <a:rPr lang="en-US" altLang="en-US" i="1" spc="150" smtClean="0">
                              <a:solidFill>
                                <a:schemeClr val="tx1"/>
                              </a:solidFill>
                              <a:latin typeface="Cambria Math" panose="02040503050406030204" pitchFamily="18" charset="0"/>
                              <a:ea typeface="Cambria Math" panose="02040503050406030204" pitchFamily="18" charset="0"/>
                            </a:rPr>
                            <m:t>⊙</m:t>
                          </m:r>
                        </m:sub>
                      </m:sSub>
                      <m:r>
                        <a:rPr lang="en-US" altLang="en-US" b="0" i="1" spc="150" smtClean="0">
                          <a:solidFill>
                            <a:schemeClr val="tx1"/>
                          </a:solidFill>
                          <a:latin typeface="Cambria Math" panose="02040503050406030204" pitchFamily="18" charset="0"/>
                          <a:ea typeface="Cambria Math" panose="02040503050406030204" pitchFamily="18" charset="0"/>
                        </a:rPr>
                        <m:t>,</m:t>
                      </m:r>
                      <m:sSub>
                        <m:sSubPr>
                          <m:ctrlPr>
                            <a:rPr lang="en-US" altLang="zh-CN" i="1" spc="150">
                              <a:solidFill>
                                <a:schemeClr val="tx1"/>
                              </a:solidFill>
                              <a:latin typeface="Cambria Math" panose="02040503050406030204" pitchFamily="18" charset="0"/>
                            </a:rPr>
                          </m:ctrlPr>
                        </m:sSubPr>
                        <m:e>
                          <m:r>
                            <a:rPr lang="en-US" altLang="zh-CN" spc="150">
                              <a:solidFill>
                                <a:schemeClr val="tx1"/>
                              </a:solidFill>
                              <a:latin typeface="Cambria Math" panose="02040503050406030204" pitchFamily="18" charset="0"/>
                            </a:rPr>
                            <m:t>𝑅</m:t>
                          </m:r>
                        </m:e>
                        <m:sub>
                          <m:r>
                            <a:rPr lang="en-US" altLang="zh-CN" spc="150">
                              <a:solidFill>
                                <a:schemeClr val="tx1"/>
                              </a:solidFill>
                              <a:latin typeface="Cambria Math" panose="02040503050406030204" pitchFamily="18" charset="0"/>
                            </a:rPr>
                            <m:t>𝑡𝑑</m:t>
                          </m:r>
                        </m:sub>
                      </m:sSub>
                      <m:r>
                        <a:rPr lang="en-US" altLang="zh-CN" spc="150">
                          <a:solidFill>
                            <a:schemeClr val="tx1"/>
                          </a:solidFill>
                          <a:latin typeface="Cambria Math" panose="02040503050406030204" pitchFamily="18" charset="0"/>
                        </a:rPr>
                        <m:t>/</m:t>
                      </m:r>
                      <m:sSub>
                        <m:sSubPr>
                          <m:ctrlPr>
                            <a:rPr lang="en-US" altLang="zh-CN" i="1" spc="150">
                              <a:solidFill>
                                <a:schemeClr val="tx1"/>
                              </a:solidFill>
                              <a:latin typeface="Cambria Math" panose="02040503050406030204" pitchFamily="18" charset="0"/>
                            </a:rPr>
                          </m:ctrlPr>
                        </m:sSubPr>
                        <m:e>
                          <m:r>
                            <a:rPr lang="en-US" altLang="zh-CN" spc="150">
                              <a:solidFill>
                                <a:schemeClr val="tx1"/>
                              </a:solidFill>
                              <a:latin typeface="Cambria Math" panose="02040503050406030204" pitchFamily="18" charset="0"/>
                            </a:rPr>
                            <m:t>𝑅</m:t>
                          </m:r>
                        </m:e>
                        <m:sub>
                          <m:r>
                            <a:rPr lang="en-US" altLang="zh-CN" spc="150">
                              <a:solidFill>
                                <a:schemeClr val="tx1"/>
                              </a:solidFill>
                              <a:latin typeface="Cambria Math" panose="02040503050406030204" pitchFamily="18" charset="0"/>
                            </a:rPr>
                            <m:t>𝐼𝑆𝐶𝑂</m:t>
                          </m:r>
                        </m:sub>
                      </m:sSub>
                      <m:r>
                        <a:rPr lang="en-US" altLang="zh-CN" i="1" spc="150" smtClean="0">
                          <a:solidFill>
                            <a:schemeClr val="tx1"/>
                          </a:solidFill>
                          <a:latin typeface="Cambria Math" panose="02040503050406030204" pitchFamily="18" charset="0"/>
                          <a:ea typeface="Cambria Math" panose="02040503050406030204" pitchFamily="18" charset="0"/>
                        </a:rPr>
                        <m:t>&lt;</m:t>
                      </m:r>
                      <m:r>
                        <a:rPr lang="en-US" altLang="zh-CN" b="0" i="1" spc="150" smtClean="0">
                          <a:solidFill>
                            <a:schemeClr val="tx1"/>
                          </a:solidFill>
                          <a:latin typeface="Cambria Math" panose="02040503050406030204" pitchFamily="18" charset="0"/>
                          <a:ea typeface="Cambria Math" panose="02040503050406030204" pitchFamily="18" charset="0"/>
                        </a:rPr>
                        <m:t>1</m:t>
                      </m:r>
                    </m:oMath>
                  </m:oMathPara>
                </a14:m>
                <a:endParaRPr kumimoji="1" lang="zh-CN" altLang="en-US" dirty="0">
                  <a:solidFill>
                    <a:schemeClr val="tx1"/>
                  </a:solidFill>
                </a:endParaRPr>
              </a:p>
            </p:txBody>
          </p:sp>
        </mc:Choice>
        <mc:Fallback xmlns="">
          <p:sp>
            <p:nvSpPr>
              <p:cNvPr id="8" name="TextBox 7">
                <a:extLst>
                  <a:ext uri="{FF2B5EF4-FFF2-40B4-BE49-F238E27FC236}">
                    <a16:creationId xmlns:a16="http://schemas.microsoft.com/office/drawing/2014/main" id="{CA182954-3AD9-C10A-3A5A-0FD0695485FB}"/>
                  </a:ext>
                </a:extLst>
              </p:cNvPr>
              <p:cNvSpPr txBox="1">
                <a:spLocks noRot="1" noChangeAspect="1" noMove="1" noResize="1" noEditPoints="1" noAdjustHandles="1" noChangeArrowheads="1" noChangeShapeType="1" noTextEdit="1"/>
              </p:cNvSpPr>
              <p:nvPr/>
            </p:nvSpPr>
            <p:spPr>
              <a:xfrm>
                <a:off x="3581401" y="6302075"/>
                <a:ext cx="4371033" cy="381600"/>
              </a:xfrm>
              <a:prstGeom prst="rect">
                <a:avLst/>
              </a:prstGeom>
              <a:blipFill>
                <a:blip r:embed="rId8"/>
                <a:stretch>
                  <a:fillRect b="-9677"/>
                </a:stretch>
              </a:blipFill>
            </p:spPr>
            <p:txBody>
              <a:bodyPr/>
              <a:lstStyle/>
              <a:p>
                <a:r>
                  <a:rPr lang="zh-CN" altLang="en-US">
                    <a:noFill/>
                  </a:rPr>
                  <a:t> </a:t>
                </a:r>
              </a:p>
            </p:txBody>
          </p:sp>
        </mc:Fallback>
      </mc:AlternateContent>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Results</a:t>
            </a:r>
          </a:p>
        </p:txBody>
      </p:sp>
      <p:sp>
        <p:nvSpPr>
          <p:cNvPr id="3" name="Content Placeholder 2"/>
          <p:cNvSpPr>
            <a:spLocks noGrp="1"/>
          </p:cNvSpPr>
          <p:nvPr>
            <p:ph idx="1"/>
          </p:nvPr>
        </p:nvSpPr>
        <p:spPr>
          <a:xfrm>
            <a:off x="744855" y="1450000"/>
            <a:ext cx="10800000" cy="600000"/>
          </a:xfrm>
        </p:spPr>
        <p:txBody>
          <a:bodyPr>
            <a:normAutofit/>
          </a:bodyPr>
          <a:lstStyle/>
          <a:p>
            <a:r>
              <a:rPr lang="en-US" altLang="en-US" sz="2000" b="1" dirty="0"/>
              <a:t>2.Where and when does magnetic reconnection ignite?</a:t>
            </a:r>
          </a:p>
        </p:txBody>
      </p:sp>
      <mc:AlternateContent xmlns:mc="http://schemas.openxmlformats.org/markup-compatibility/2006" xmlns:a14="http://schemas.microsoft.com/office/drawing/2010/main">
        <mc:Choice Requires="a14">
          <p:sp>
            <p:nvSpPr>
              <p:cNvPr id="10" name="ResultR2Left"/>
              <p:cNvSpPr txBox="1"/>
              <p:nvPr/>
            </p:nvSpPr>
            <p:spPr>
              <a:xfrm>
                <a:off x="744855" y="1878724"/>
                <a:ext cx="5806440" cy="4160520"/>
              </a:xfrm>
              <a:prstGeom prst="rect">
                <a:avLst/>
              </a:prstGeom>
              <a:noFill/>
            </p:spPr>
            <p:txBody>
              <a:bodyPr wrap="square" rtlCol="0" anchor="t">
                <a:noAutofit/>
              </a:bodyPr>
              <a:lstStyle/>
              <a:p>
                <a:pPr algn="l">
                  <a:spcAft>
                    <a:spcPts val="400"/>
                  </a:spcAft>
                  <a:buNone/>
                </a:pPr>
                <a:r>
                  <a:rPr lang="en-US" altLang="en-US" sz="1500" b="1" dirty="0">
                    <a:latin typeface="Calibri"/>
                  </a:rPr>
                  <a:t>Trigger condition</a:t>
                </a:r>
              </a:p>
              <a:p>
                <a:pPr algn="l">
                  <a:spcAft>
                    <a:spcPts val="600"/>
                  </a:spcAft>
                  <a:buNone/>
                </a:pPr>
                <a:r>
                  <a:rPr lang="en-US" altLang="en-US" sz="1300" dirty="0">
                    <a:latin typeface="Calibri"/>
                  </a:rPr>
                  <a:t>The reconnection current sheet ignites once the NS and BH magnetospheres begin to overlap, i.e. when the orbital separation shrinks to the tidal radius:</a:t>
                </a:r>
              </a:p>
              <a:p>
                <a:pPr algn="ctr">
                  <a:spcAft>
                    <a:spcPts val="500"/>
                  </a:spcAft>
                  <a:buNone/>
                </a:pP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rec</a:t>
                </a:r>
                <a:r>
                  <a:rPr lang="en-US" altLang="en-US" sz="1500" dirty="0">
                    <a:latin typeface="Cambria Math" panose="02040503050406030204" pitchFamily="18" charset="0"/>
                  </a:rPr>
                  <a:t>  ≈  </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td</a:t>
                </a:r>
                <a:r>
                  <a:rPr lang="en-US" altLang="en-US" sz="1500" dirty="0">
                    <a:latin typeface="Cambria Math" panose="02040503050406030204" pitchFamily="18" charset="0"/>
                  </a:rPr>
                  <a:t> = (3</a:t>
                </a:r>
                <a:r>
                  <a:rPr lang="en-US" altLang="en-US" sz="1500" i="1" dirty="0">
                    <a:latin typeface="Cambria Math" panose="02040503050406030204" pitchFamily="18" charset="0"/>
                  </a:rPr>
                  <a:t>M</a:t>
                </a:r>
                <a:r>
                  <a:rPr lang="en-US" altLang="en-US" sz="1050" i="1" baseline="-25000" dirty="0">
                    <a:latin typeface="Cambria Math" panose="02040503050406030204" pitchFamily="18" charset="0"/>
                  </a:rPr>
                  <a:t>BH</a:t>
                </a:r>
                <a:r>
                  <a:rPr lang="en-US" altLang="en-US" sz="1500" dirty="0">
                    <a:latin typeface="Cambria Math" panose="02040503050406030204" pitchFamily="18" charset="0"/>
                  </a:rPr>
                  <a:t>/</a:t>
                </a:r>
                <a:r>
                  <a:rPr lang="en-US" altLang="en-US" sz="1500" i="1" dirty="0">
                    <a:latin typeface="Cambria Math" panose="02040503050406030204" pitchFamily="18" charset="0"/>
                  </a:rPr>
                  <a:t>M</a:t>
                </a:r>
                <a:r>
                  <a:rPr lang="en-US" altLang="en-US" sz="1050" i="1" baseline="-25000" dirty="0">
                    <a:latin typeface="Cambria Math" panose="02040503050406030204" pitchFamily="18" charset="0"/>
                  </a:rPr>
                  <a:t>NS</a:t>
                </a:r>
                <a:r>
                  <a:rPr lang="en-US" altLang="en-US" sz="1500" dirty="0">
                    <a:latin typeface="Cambria Math" panose="02040503050406030204" pitchFamily="18" charset="0"/>
                  </a:rPr>
                  <a:t>)</a:t>
                </a:r>
                <a:r>
                  <a:rPr lang="en-US" altLang="en-US" sz="1050" baseline="30000" dirty="0">
                    <a:latin typeface="Cambria Math" panose="02040503050406030204" pitchFamily="18" charset="0"/>
                  </a:rPr>
                  <a:t>1/3</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NS</a:t>
                </a:r>
                <a:r>
                  <a:rPr lang="en-US" altLang="en-US" sz="1500" dirty="0">
                    <a:latin typeface="Cambria Math" panose="02040503050406030204" pitchFamily="18" charset="0"/>
                  </a:rPr>
                  <a:t>  ≈  25.8 km</a:t>
                </a:r>
              </a:p>
              <a:p>
                <a:pPr algn="l">
                  <a:spcBef>
                    <a:spcPts val="400"/>
                  </a:spcBef>
                  <a:spcAft>
                    <a:spcPts val="400"/>
                  </a:spcAft>
                  <a:buNone/>
                </a:pPr>
                <a:r>
                  <a:rPr lang="en-US" altLang="en-US" sz="1500" b="1" dirty="0">
                    <a:latin typeface="Calibri"/>
                  </a:rPr>
                  <a:t>Time remaining before plunge</a:t>
                </a:r>
              </a:p>
              <a:p>
                <a:pPr algn="l">
                  <a:spcAft>
                    <a:spcPts val="500"/>
                  </a:spcAft>
                  <a:buNone/>
                </a:pPr>
                <a:r>
                  <a:rPr lang="en-US" altLang="en-US" sz="1300" dirty="0">
                    <a:latin typeface="Calibri"/>
                  </a:rPr>
                  <a:t>Newtonian free-fall estimate from </a:t>
                </a:r>
                <a:r>
                  <a:rPr lang="en-US" altLang="en-US" sz="1300" i="1" dirty="0">
                    <a:latin typeface="Cambria Math" panose="02040503050406030204" pitchFamily="18" charset="0"/>
                  </a:rPr>
                  <a:t>R</a:t>
                </a:r>
                <a:r>
                  <a:rPr lang="en-US" altLang="en-US" sz="909" i="1" baseline="-25000" dirty="0">
                    <a:latin typeface="Cambria Math" panose="02040503050406030204" pitchFamily="18" charset="0"/>
                  </a:rPr>
                  <a:t>td</a:t>
                </a:r>
                <a:r>
                  <a:rPr lang="en-US" altLang="en-US" sz="1300" dirty="0">
                    <a:latin typeface="Calibri"/>
                  </a:rPr>
                  <a:t> down to the horizon:</a:t>
                </a:r>
              </a:p>
              <a:p>
                <a:pPr algn="ctr">
                  <a:spcAft>
                    <a:spcPts val="300"/>
                  </a:spcAft>
                </a:pPr>
                <a14:m>
                  <m:oMathPara xmlns:m="http://schemas.openxmlformats.org/officeDocument/2006/math">
                    <m:oMathParaPr>
                      <m:jc m:val="centerGroup"/>
                    </m:oMathParaPr>
                    <m:oMath xmlns:m="http://schemas.openxmlformats.org/officeDocument/2006/math">
                      <m:r>
                        <a:rPr lang="en-US" altLang="en-US" sz="1500" i="1" dirty="0" smtClean="0">
                          <a:latin typeface="Cambria Math" panose="02040503050406030204" pitchFamily="18" charset="0"/>
                        </a:rPr>
                        <m:t>𝜏</m:t>
                      </m:r>
                      <m:r>
                        <a:rPr lang="en-US" altLang="en-US" sz="1050" i="1" baseline="-25000" dirty="0" err="1">
                          <a:latin typeface="Cambria Math" panose="02040503050406030204" pitchFamily="18" charset="0"/>
                        </a:rPr>
                        <m:t>𝑝𝑙𝑢𝑛𝑔𝑒</m:t>
                      </m:r>
                      <m:r>
                        <a:rPr lang="en-US" altLang="en-US" sz="1500" i="1" dirty="0">
                          <a:latin typeface="Cambria Math" panose="02040503050406030204" pitchFamily="18" charset="0"/>
                        </a:rPr>
                        <m:t>  ~  </m:t>
                      </m:r>
                      <m:r>
                        <a:rPr lang="en-US" altLang="en-US" sz="1500" i="1" dirty="0" err="1">
                          <a:latin typeface="Cambria Math" panose="02040503050406030204" pitchFamily="18" charset="0"/>
                        </a:rPr>
                        <m:t>𝑅</m:t>
                      </m:r>
                      <m:r>
                        <a:rPr lang="en-US" altLang="en-US" sz="1050" i="1" baseline="-25000" dirty="0" err="1">
                          <a:latin typeface="Cambria Math" panose="02040503050406030204" pitchFamily="18" charset="0"/>
                        </a:rPr>
                        <m:t>𝑡𝑑</m:t>
                      </m:r>
                      <m:r>
                        <a:rPr lang="en-US" altLang="en-US" sz="1500" i="1" dirty="0">
                          <a:latin typeface="Cambria Math" panose="02040503050406030204" pitchFamily="18" charset="0"/>
                        </a:rPr>
                        <m:t> / </m:t>
                      </m:r>
                      <m:r>
                        <a:rPr lang="en-US" altLang="en-US" sz="1500" i="1" dirty="0" err="1">
                          <a:latin typeface="Cambria Math" panose="02040503050406030204" pitchFamily="18" charset="0"/>
                        </a:rPr>
                        <m:t>𝑣</m:t>
                      </m:r>
                      <m:r>
                        <a:rPr lang="en-US" altLang="en-US" sz="1050" i="1" baseline="-25000" dirty="0" err="1">
                          <a:latin typeface="Cambria Math" panose="02040503050406030204" pitchFamily="18" charset="0"/>
                        </a:rPr>
                        <m:t>𝑜𝑟𝑏</m:t>
                      </m:r>
                      <m:r>
                        <a:rPr lang="en-US" altLang="en-US" sz="1500" i="1" dirty="0">
                          <a:latin typeface="Cambria Math" panose="02040503050406030204" pitchFamily="18" charset="0"/>
                        </a:rPr>
                        <m:t>(</m:t>
                      </m:r>
                      <m:r>
                        <a:rPr lang="en-US" altLang="en-US" sz="1500" i="1" dirty="0" err="1">
                          <a:latin typeface="Cambria Math" panose="02040503050406030204" pitchFamily="18" charset="0"/>
                        </a:rPr>
                        <m:t>𝑅</m:t>
                      </m:r>
                      <m:r>
                        <a:rPr lang="en-US" altLang="en-US" sz="1050" i="1" baseline="-25000" dirty="0" err="1">
                          <a:latin typeface="Cambria Math" panose="02040503050406030204" pitchFamily="18" charset="0"/>
                        </a:rPr>
                        <m:t>𝑡𝑑</m:t>
                      </m:r>
                      <m:r>
                        <a:rPr lang="en-US" altLang="en-US" sz="1500" i="1" dirty="0">
                          <a:latin typeface="Cambria Math" panose="02040503050406030204" pitchFamily="18" charset="0"/>
                        </a:rPr>
                        <m:t>)  ~  [</m:t>
                      </m:r>
                      <m:r>
                        <a:rPr lang="en-US" altLang="en-US" sz="1500" i="1" dirty="0">
                          <a:latin typeface="Cambria Math" panose="02040503050406030204" pitchFamily="18" charset="0"/>
                        </a:rPr>
                        <m:t>𝑅</m:t>
                      </m:r>
                      <m:r>
                        <a:rPr lang="en-US" altLang="en-US" sz="1050" i="1" baseline="-25000" dirty="0">
                          <a:latin typeface="Cambria Math" panose="02040503050406030204" pitchFamily="18" charset="0"/>
                        </a:rPr>
                        <m:t>𝑡𝑑</m:t>
                      </m:r>
                      <m:r>
                        <a:rPr lang="en-US" altLang="en-US" sz="1050" i="1" baseline="30000" dirty="0">
                          <a:latin typeface="Cambria Math" panose="02040503050406030204" pitchFamily="18" charset="0"/>
                        </a:rPr>
                        <m:t>3</m:t>
                      </m:r>
                      <m:r>
                        <a:rPr lang="en-US" altLang="en-US" sz="1500" i="1" dirty="0">
                          <a:latin typeface="Cambria Math" panose="02040503050406030204" pitchFamily="18" charset="0"/>
                        </a:rPr>
                        <m:t> / </m:t>
                      </m:r>
                      <m:r>
                        <a:rPr lang="en-US" altLang="en-US" sz="1500" i="1" dirty="0" err="1">
                          <a:latin typeface="Cambria Math" panose="02040503050406030204" pitchFamily="18" charset="0"/>
                        </a:rPr>
                        <m:t>𝐺𝑀</m:t>
                      </m:r>
                      <m:r>
                        <a:rPr lang="en-US" altLang="en-US" sz="1050" i="1" baseline="-25000" dirty="0" err="1">
                          <a:latin typeface="Cambria Math" panose="02040503050406030204" pitchFamily="18" charset="0"/>
                        </a:rPr>
                        <m:t>𝑡𝑜𝑡𝑎𝑙</m:t>
                      </m:r>
                      <m:r>
                        <a:rPr lang="en-US" altLang="en-US" sz="1500" i="1" dirty="0">
                          <a:latin typeface="Cambria Math" panose="02040503050406030204" pitchFamily="18" charset="0"/>
                        </a:rPr>
                        <m:t>]</m:t>
                      </m:r>
                      <m:r>
                        <a:rPr lang="en-US" altLang="en-US" sz="1050" i="1" baseline="30000" dirty="0">
                          <a:latin typeface="Cambria Math" panose="02040503050406030204" pitchFamily="18" charset="0"/>
                        </a:rPr>
                        <m:t>1/2</m:t>
                      </m:r>
                    </m:oMath>
                  </m:oMathPara>
                </a14:m>
                <a:endParaRPr lang="en-US" altLang="en-US" sz="1500" dirty="0">
                  <a:latin typeface="Cambria Math" panose="02040503050406030204" pitchFamily="18" charset="0"/>
                </a:endParaRPr>
              </a:p>
              <a:p>
                <a:pPr>
                  <a:spcAft>
                    <a:spcPts val="300"/>
                  </a:spcAft>
                </a:pPr>
                <a:r>
                  <a:rPr lang="en-US" altLang="en-US" sz="1500" dirty="0">
                    <a:latin typeface="Cambria Math" panose="02040503050406030204" pitchFamily="18" charset="0"/>
                  </a:rPr>
                  <a:t>Gravitational wave precession time scale (Peters et. al 1964):</a:t>
                </a:r>
                <a:endParaRPr lang="en-US" altLang="en-US" sz="1050" baseline="30000" dirty="0">
                  <a:latin typeface="Cambria Math" panose="02040503050406030204" pitchFamily="18" charset="0"/>
                </a:endParaRPr>
              </a:p>
              <a:p>
                <a:pPr algn="ctr">
                  <a:spcAft>
                    <a:spcPts val="300"/>
                  </a:spcAft>
                </a:pPr>
                <a14:m>
                  <m:oMathPara xmlns:m="http://schemas.openxmlformats.org/officeDocument/2006/math">
                    <m:oMathParaPr>
                      <m:jc m:val="centerGroup"/>
                    </m:oMathParaPr>
                    <m:oMath xmlns:m="http://schemas.openxmlformats.org/officeDocument/2006/math">
                      <m:r>
                        <a:rPr lang="en-US" altLang="en-US" sz="1400" i="1" dirty="0" smtClean="0">
                          <a:latin typeface="Cambria Math" panose="02040503050406030204" pitchFamily="18" charset="0"/>
                        </a:rPr>
                        <m:t>𝑡</m:t>
                      </m:r>
                      <m:r>
                        <a:rPr lang="en-US" altLang="en-US" sz="1050" i="1" baseline="-25000" dirty="0" err="1">
                          <a:latin typeface="Cambria Math" panose="02040503050406030204" pitchFamily="18" charset="0"/>
                        </a:rPr>
                        <m:t>𝑐𝑜𝑎𝑙</m:t>
                      </m:r>
                      <m:r>
                        <a:rPr lang="en-US" altLang="en-US" sz="1400" i="1" dirty="0" smtClean="0">
                          <a:latin typeface="Cambria Math" panose="02040503050406030204" pitchFamily="18" charset="0"/>
                        </a:rPr>
                        <m:t>(</m:t>
                      </m:r>
                      <m:r>
                        <a:rPr lang="en-US" altLang="en-US" sz="1400" i="1" dirty="0" smtClean="0">
                          <a:latin typeface="Cambria Math" panose="02040503050406030204" pitchFamily="18" charset="0"/>
                        </a:rPr>
                        <m:t>𝑟</m:t>
                      </m:r>
                      <m:r>
                        <a:rPr lang="en-US" altLang="en-US" sz="1400" i="1" dirty="0" smtClean="0">
                          <a:latin typeface="Cambria Math" panose="02040503050406030204" pitchFamily="18" charset="0"/>
                        </a:rPr>
                        <m:t>) = (5/256)·</m:t>
                      </m:r>
                      <m:r>
                        <a:rPr lang="en-US" altLang="en-US" sz="1400" i="1" dirty="0" smtClean="0">
                          <a:latin typeface="Cambria Math" panose="02040503050406030204" pitchFamily="18" charset="0"/>
                        </a:rPr>
                        <m:t>𝑐</m:t>
                      </m:r>
                      <m:r>
                        <a:rPr lang="en-US" altLang="en-US" sz="1050" i="1" baseline="30000" dirty="0" smtClean="0">
                          <a:latin typeface="Cambria Math" panose="02040503050406030204" pitchFamily="18" charset="0"/>
                        </a:rPr>
                        <m:t>5</m:t>
                      </m:r>
                      <m:r>
                        <a:rPr lang="en-US" altLang="en-US" sz="1400" i="1" dirty="0" smtClean="0">
                          <a:latin typeface="Cambria Math" panose="02040503050406030204" pitchFamily="18" charset="0"/>
                        </a:rPr>
                        <m:t>𝑟</m:t>
                      </m:r>
                      <m:r>
                        <a:rPr lang="en-US" altLang="en-US" sz="1050" i="1" baseline="30000" dirty="0" smtClean="0">
                          <a:latin typeface="Cambria Math" panose="02040503050406030204" pitchFamily="18" charset="0"/>
                        </a:rPr>
                        <m:t>4</m:t>
                      </m:r>
                      <m:r>
                        <a:rPr lang="en-US" altLang="en-US" sz="1400" i="1" dirty="0" smtClean="0">
                          <a:latin typeface="Cambria Math" panose="02040503050406030204" pitchFamily="18" charset="0"/>
                        </a:rPr>
                        <m:t> </m:t>
                      </m:r>
                      <m:r>
                        <a:rPr lang="en-US" altLang="en-US" sz="1400" i="1" dirty="0">
                          <a:latin typeface="Cambria Math" panose="02040503050406030204" pitchFamily="18" charset="0"/>
                        </a:rPr>
                        <m:t>/ [</m:t>
                      </m:r>
                      <m:r>
                        <a:rPr lang="en-US" altLang="en-US" sz="1400" i="1" dirty="0">
                          <a:latin typeface="Cambria Math" panose="02040503050406030204" pitchFamily="18" charset="0"/>
                        </a:rPr>
                        <m:t>𝐺</m:t>
                      </m:r>
                      <m:r>
                        <a:rPr lang="en-US" altLang="en-US" sz="1050" i="1" baseline="30000" dirty="0">
                          <a:latin typeface="Cambria Math" panose="02040503050406030204" pitchFamily="18" charset="0"/>
                        </a:rPr>
                        <m:t>3</m:t>
                      </m:r>
                      <m:r>
                        <a:rPr lang="en-US" altLang="en-US" sz="1400" i="1" dirty="0">
                          <a:latin typeface="Cambria Math" panose="02040503050406030204" pitchFamily="18" charset="0"/>
                        </a:rPr>
                        <m:t>𝑀</m:t>
                      </m:r>
                      <m:r>
                        <a:rPr lang="en-US" altLang="en-US" sz="1050" i="1" baseline="-25000" dirty="0">
                          <a:latin typeface="Cambria Math" panose="02040503050406030204" pitchFamily="18" charset="0"/>
                        </a:rPr>
                        <m:t>𝑁𝑆</m:t>
                      </m:r>
                      <m:r>
                        <a:rPr lang="en-US" altLang="en-US" sz="1400" i="1" dirty="0">
                          <a:latin typeface="Cambria Math" panose="02040503050406030204" pitchFamily="18" charset="0"/>
                        </a:rPr>
                        <m:t>𝑀</m:t>
                      </m:r>
                      <m:r>
                        <a:rPr lang="en-US" altLang="en-US" sz="1050" i="1" baseline="-25000" dirty="0">
                          <a:latin typeface="Cambria Math" panose="02040503050406030204" pitchFamily="18" charset="0"/>
                        </a:rPr>
                        <m:t>𝐵𝐻</m:t>
                      </m:r>
                      <m:r>
                        <a:rPr lang="en-US" altLang="en-US" sz="1400" i="1" dirty="0">
                          <a:latin typeface="Cambria Math" panose="02040503050406030204" pitchFamily="18" charset="0"/>
                        </a:rPr>
                        <m:t>𝑀</m:t>
                      </m:r>
                      <m:r>
                        <a:rPr lang="en-US" altLang="en-US" sz="1050" i="1" baseline="-25000" dirty="0">
                          <a:latin typeface="Cambria Math" panose="02040503050406030204" pitchFamily="18" charset="0"/>
                        </a:rPr>
                        <m:t>𝑡𝑜𝑡𝑎𝑙</m:t>
                      </m:r>
                      <m:r>
                        <a:rPr lang="en-US" altLang="en-US" sz="1400" i="1" dirty="0" smtClean="0">
                          <a:latin typeface="Cambria Math" panose="02040503050406030204" pitchFamily="18" charset="0"/>
                        </a:rPr>
                        <m:t>]</m:t>
                      </m:r>
                    </m:oMath>
                  </m:oMathPara>
                </a14:m>
                <a:endParaRPr lang="en-US" altLang="en-US" sz="1400" baseline="30000" dirty="0">
                  <a:latin typeface="Cambria Math" panose="02040503050406030204" pitchFamily="18" charset="0"/>
                </a:endParaRPr>
              </a:p>
              <a:p>
                <a:pPr algn="ctr">
                  <a:spcAft>
                    <a:spcPts val="500"/>
                  </a:spcAft>
                  <a:buNone/>
                </a:pPr>
                <a:r>
                  <a:rPr lang="en-US" altLang="en-US" sz="1300" dirty="0">
                    <a:latin typeface="Cambria Math" panose="02040503050406030204" pitchFamily="18" charset="0"/>
                  </a:rPr>
                  <a:t> (using </a:t>
                </a:r>
                <a:r>
                  <a:rPr lang="en-US" altLang="en-US" sz="1300" i="1" dirty="0">
                    <a:latin typeface="Cambria Math" panose="02040503050406030204" pitchFamily="18" charset="0"/>
                  </a:rPr>
                  <a:t>R</a:t>
                </a:r>
                <a:r>
                  <a:rPr lang="en-US" altLang="en-US" sz="909" i="1" baseline="-25000" dirty="0">
                    <a:latin typeface="Cambria Math" panose="02040503050406030204" pitchFamily="18" charset="0"/>
                  </a:rPr>
                  <a:t>td</a:t>
                </a:r>
                <a:r>
                  <a:rPr lang="en-US" altLang="en-US" sz="1300" dirty="0">
                    <a:latin typeface="Cambria Math" panose="02040503050406030204" pitchFamily="18" charset="0"/>
                  </a:rPr>
                  <a:t>=25.8 km, </a:t>
                </a:r>
                <a:r>
                  <a:rPr lang="en-US" altLang="en-US" sz="1300" i="1" dirty="0">
                    <a:latin typeface="Cambria Math" panose="02040503050406030204" pitchFamily="18" charset="0"/>
                  </a:rPr>
                  <a:t>M</a:t>
                </a:r>
                <a:r>
                  <a:rPr lang="en-US" altLang="en-US" sz="909" i="1" baseline="-25000" dirty="0">
                    <a:latin typeface="Cambria Math" panose="02040503050406030204" pitchFamily="18" charset="0"/>
                  </a:rPr>
                  <a:t>total</a:t>
                </a:r>
                <a:r>
                  <a:rPr lang="en-US" altLang="en-US" sz="1300" dirty="0">
                    <a:latin typeface="Cambria Math" panose="02040503050406030204" pitchFamily="18" charset="0"/>
                  </a:rPr>
                  <a:t>=9.4 M</a:t>
                </a:r>
                <a:r>
                  <a:rPr lang="en-US" altLang="en-US" sz="1050" baseline="-15000" dirty="0">
                    <a:latin typeface="Cambria Math" panose="02040503050406030204" pitchFamily="18" charset="0"/>
                  </a:rPr>
                  <a:t>⊙</a:t>
                </a:r>
                <a:r>
                  <a:rPr lang="en-US" altLang="en-US" sz="1300" dirty="0">
                    <a:latin typeface="Cambria Math" panose="02040503050406030204" pitchFamily="18" charset="0"/>
                  </a:rPr>
                  <a:t>)</a:t>
                </a:r>
              </a:p>
              <a:p>
                <a:pPr algn="l">
                  <a:spcBef>
                    <a:spcPts val="400"/>
                  </a:spcBef>
                  <a:spcAft>
                    <a:spcPts val="400"/>
                  </a:spcAft>
                  <a:buNone/>
                </a:pPr>
                <a:r>
                  <a:rPr lang="en-US" altLang="en-US" sz="1500" b="1" dirty="0">
                    <a:latin typeface="Calibri"/>
                  </a:rPr>
                  <a:t>Sheet location</a:t>
                </a:r>
              </a:p>
              <a:p>
                <a:pPr algn="l">
                  <a:spcAft>
                    <a:spcPts val="500"/>
                  </a:spcAft>
                  <a:buNone/>
                </a:pPr>
                <a:r>
                  <a:rPr lang="en-US" altLang="en-US" sz="1300" dirty="0">
                    <a:latin typeface="Calibri"/>
                  </a:rPr>
                  <a:t>Matching the NS dipole pressure to the BH-induced split-monopole pressure places the sheet just above the NS surface, still deep in the strong-field magnetosphere:</a:t>
                </a:r>
              </a:p>
              <a:p>
                <a:pPr algn="ctr">
                  <a:spcAft>
                    <a:spcPts val="300"/>
                  </a:spcAft>
                  <a:buNone/>
                </a:pPr>
                <a:r>
                  <a:rPr lang="en-US" altLang="en-US" sz="1500" i="1" dirty="0">
                    <a:latin typeface="Cambria Math" panose="02040503050406030204" pitchFamily="18" charset="0"/>
                  </a:rPr>
                  <a:t>B</a:t>
                </a:r>
                <a:r>
                  <a:rPr lang="en-US" altLang="en-US" sz="1050" i="1" baseline="-25000" dirty="0">
                    <a:latin typeface="Cambria Math" panose="02040503050406030204" pitchFamily="18" charset="0"/>
                  </a:rPr>
                  <a:t>NS</a:t>
                </a:r>
                <a:r>
                  <a:rPr lang="en-US" altLang="en-US" sz="1500" dirty="0">
                    <a:latin typeface="Cambria Math" panose="02040503050406030204" pitchFamily="18" charset="0"/>
                  </a:rPr>
                  <a:t>(</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NS</a:t>
                </a:r>
                <a:r>
                  <a:rPr lang="en-US" altLang="en-US" sz="1500" dirty="0">
                    <a:latin typeface="Cambria Math" panose="02040503050406030204" pitchFamily="18" charset="0"/>
                  </a:rPr>
                  <a:t>/r)</a:t>
                </a:r>
                <a:r>
                  <a:rPr lang="en-US" altLang="en-US" sz="1050" baseline="30000" dirty="0">
                    <a:latin typeface="Cambria Math" panose="02040503050406030204" pitchFamily="18" charset="0"/>
                  </a:rPr>
                  <a:t>3</a:t>
                </a:r>
                <a:r>
                  <a:rPr lang="en-US" altLang="en-US" sz="1500" dirty="0">
                    <a:latin typeface="Cambria Math" panose="02040503050406030204" pitchFamily="18" charset="0"/>
                  </a:rPr>
                  <a:t>  ~  </a:t>
                </a:r>
                <a:r>
                  <a:rPr lang="en-US" altLang="en-US" sz="1500" i="1" dirty="0">
                    <a:latin typeface="Cambria Math" panose="02040503050406030204" pitchFamily="18" charset="0"/>
                  </a:rPr>
                  <a:t>B</a:t>
                </a:r>
                <a:r>
                  <a:rPr lang="en-US" altLang="en-US" sz="1050" i="1" baseline="-25000" dirty="0">
                    <a:latin typeface="Cambria Math" panose="02040503050406030204" pitchFamily="18" charset="0"/>
                  </a:rPr>
                  <a:t>BH,eff</a:t>
                </a:r>
                <a:r>
                  <a:rPr lang="en-US" altLang="en-US" sz="1500" dirty="0">
                    <a:latin typeface="Cambria Math" panose="02040503050406030204" pitchFamily="18" charset="0"/>
                  </a:rPr>
                  <a:t>(</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s</a:t>
                </a:r>
                <a:r>
                  <a:rPr lang="en-US" altLang="en-US" sz="1500" dirty="0">
                    <a:latin typeface="Cambria Math" panose="02040503050406030204" pitchFamily="18" charset="0"/>
                  </a:rPr>
                  <a:t>/(d−r))</a:t>
                </a:r>
                <a:r>
                  <a:rPr lang="en-US" altLang="en-US" sz="1050" baseline="30000" dirty="0">
                    <a:latin typeface="Cambria Math" panose="02040503050406030204" pitchFamily="18" charset="0"/>
                  </a:rPr>
                  <a:t>2</a:t>
                </a:r>
                <a:r>
                  <a:rPr lang="en-US" altLang="en-US" sz="1500" dirty="0">
                    <a:latin typeface="Cambria Math" panose="02040503050406030204" pitchFamily="18" charset="0"/>
                  </a:rPr>
                  <a:t>   ⇒   r</a:t>
                </a:r>
                <a:r>
                  <a:rPr lang="en-US" altLang="en-US" sz="1050" baseline="-25000" dirty="0">
                    <a:latin typeface="Cambria Math" panose="02040503050406030204" pitchFamily="18" charset="0"/>
                  </a:rPr>
                  <a:t>sheet</a:t>
                </a:r>
                <a:r>
                  <a:rPr lang="en-US" altLang="en-US" sz="1500" dirty="0">
                    <a:latin typeface="Cambria Math" panose="02040503050406030204" pitchFamily="18" charset="0"/>
                  </a:rPr>
                  <a:t> − </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NS</a:t>
                </a:r>
                <a:r>
                  <a:rPr lang="en-US" altLang="en-US" sz="1500" dirty="0">
                    <a:latin typeface="Cambria Math" panose="02040503050406030204" pitchFamily="18" charset="0"/>
                  </a:rPr>
                  <a:t>  ≈  1–2 </a:t>
                </a:r>
                <a:r>
                  <a:rPr lang="en-US" altLang="en-US" sz="1500" i="1" dirty="0">
                    <a:latin typeface="Cambria Math" panose="02040503050406030204" pitchFamily="18" charset="0"/>
                  </a:rPr>
                  <a:t>R</a:t>
                </a:r>
                <a:r>
                  <a:rPr lang="en-US" altLang="en-US" sz="1050" i="1" baseline="-25000" dirty="0">
                    <a:latin typeface="Cambria Math" panose="02040503050406030204" pitchFamily="18" charset="0"/>
                  </a:rPr>
                  <a:t>NS</a:t>
                </a:r>
              </a:p>
            </p:txBody>
          </p:sp>
        </mc:Choice>
        <mc:Fallback xmlns="">
          <p:sp>
            <p:nvSpPr>
              <p:cNvPr id="10" name="ResultR2Left"/>
              <p:cNvSpPr txBox="1">
                <a:spLocks noRot="1" noChangeAspect="1" noMove="1" noResize="1" noEditPoints="1" noAdjustHandles="1" noChangeArrowheads="1" noChangeShapeType="1" noTextEdit="1"/>
              </p:cNvSpPr>
              <p:nvPr/>
            </p:nvSpPr>
            <p:spPr>
              <a:xfrm>
                <a:off x="744855" y="1878724"/>
                <a:ext cx="5806440" cy="4160520"/>
              </a:xfrm>
              <a:prstGeom prst="rect">
                <a:avLst/>
              </a:prstGeom>
              <a:blipFill>
                <a:blip r:embed="rId5"/>
                <a:stretch>
                  <a:fillRect l="-437" t="-304" r="-437"/>
                </a:stretch>
              </a:blipFill>
            </p:spPr>
            <p:txBody>
              <a:bodyPr/>
              <a:lstStyle/>
              <a:p>
                <a:r>
                  <a:rPr lang="zh-CN" altLang="en-US">
                    <a:noFill/>
                  </a:rPr>
                  <a:t> </a:t>
                </a:r>
              </a:p>
            </p:txBody>
          </p:sp>
        </mc:Fallback>
      </mc:AlternateContent>
      <p:pic>
        <p:nvPicPr>
          <p:cNvPr id="11" name="ChartR2"/>
          <p:cNvPicPr>
            <a:picLocks noChangeAspect="1"/>
          </p:cNvPicPr>
          <p:nvPr/>
        </p:nvPicPr>
        <p:blipFill>
          <a:blip r:embed="rId6"/>
          <a:stretch>
            <a:fillRect/>
          </a:stretch>
        </p:blipFill>
        <p:spPr>
          <a:xfrm>
            <a:off x="6736080" y="1519774"/>
            <a:ext cx="4617720" cy="3230201"/>
          </a:xfrm>
          <a:prstGeom prst="rect">
            <a:avLst/>
          </a:prstGeom>
        </p:spPr>
      </p:pic>
      <p:sp>
        <p:nvSpPr>
          <p:cNvPr id="12" name="ResultR2KV"/>
          <p:cNvSpPr txBox="1"/>
          <p:nvPr/>
        </p:nvSpPr>
        <p:spPr>
          <a:xfrm>
            <a:off x="7117080" y="5118822"/>
            <a:ext cx="4617720" cy="868680"/>
          </a:xfrm>
          <a:prstGeom prst="rect">
            <a:avLst/>
          </a:prstGeom>
          <a:noFill/>
        </p:spPr>
        <p:txBody>
          <a:bodyPr wrap="square" rtlCol="0" anchor="t">
            <a:noAutofit/>
          </a:bodyPr>
          <a:lstStyle/>
          <a:p>
            <a:pPr algn="l">
              <a:spcAft>
                <a:spcPts val="200"/>
              </a:spcAft>
              <a:buNone/>
            </a:pPr>
            <a:r>
              <a:rPr lang="en-US" altLang="en-US" sz="1150" b="1" dirty="0">
                <a:latin typeface="Calibri"/>
              </a:rPr>
              <a:t>NS–BH separation at ignition:  </a:t>
            </a:r>
            <a:r>
              <a:rPr lang="en-US" altLang="en-US" sz="1150" i="1" dirty="0">
                <a:latin typeface="Cambria Math" panose="02040503050406030204" pitchFamily="18" charset="0"/>
              </a:rPr>
              <a:t>d</a:t>
            </a:r>
            <a:r>
              <a:rPr lang="en-US" altLang="en-US" sz="850" i="1" baseline="-25000" dirty="0">
                <a:latin typeface="Cambria Math" panose="02040503050406030204" pitchFamily="18" charset="0"/>
              </a:rPr>
              <a:t>(NS−BH)</a:t>
            </a:r>
            <a:r>
              <a:rPr lang="en-US" altLang="en-US" sz="1150" dirty="0"/>
              <a:t>  ≈  25.8 km</a:t>
            </a:r>
          </a:p>
          <a:p>
            <a:pPr algn="l">
              <a:buNone/>
            </a:pPr>
            <a:r>
              <a:rPr lang="en-US" altLang="en-US" sz="1150" b="1" dirty="0">
                <a:latin typeface="Calibri"/>
              </a:rPr>
              <a:t>Sheet height above NS surface:  </a:t>
            </a:r>
            <a:r>
              <a:rPr lang="en-US" altLang="en-US" sz="1150" dirty="0">
                <a:latin typeface="Cambria Math" panose="02040503050406030204" pitchFamily="18" charset="0"/>
              </a:rPr>
              <a:t>≈  1–2 </a:t>
            </a:r>
            <a:r>
              <a:rPr lang="en-US" altLang="en-US" sz="1150" i="1" dirty="0">
                <a:latin typeface="Cambria Math" panose="02040503050406030204" pitchFamily="18" charset="0"/>
              </a:rPr>
              <a:t>R</a:t>
            </a:r>
            <a:r>
              <a:rPr lang="en-US" altLang="en-US" sz="805" i="1" baseline="-25000" dirty="0">
                <a:latin typeface="Cambria Math" panose="02040503050406030204" pitchFamily="18" charset="0"/>
              </a:rPr>
              <a:t>NS</a:t>
            </a:r>
            <a:r>
              <a:rPr lang="en-US" altLang="en-US" sz="1150" dirty="0"/>
              <a:t>  ≈  10–20 km</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9</a:t>
            </a:fld>
            <a:endParaRPr lang="en-US" sz="140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B0EC1-71FD-0686-59A7-8F96BF459363}"/>
              </a:ext>
            </a:extLst>
          </p:cNvPr>
          <p:cNvSpPr>
            <a:spLocks noGrp="1"/>
          </p:cNvSpPr>
          <p:nvPr>
            <p:ph type="title"/>
          </p:nvPr>
        </p:nvSpPr>
        <p:spPr/>
        <p:txBody>
          <a:bodyPr/>
          <a:lstStyle/>
          <a:p>
            <a:r>
              <a:rPr kumimoji="1" lang="en-US" dirty="0">
                <a:latin typeface="Cambria" panose="02040503050406030204" pitchFamily="18" charset="0"/>
              </a:rPr>
              <a:t>Results</a:t>
            </a:r>
            <a:endParaRPr kumimoji="1" lang="zh-CN" altLang="en-US" dirty="0"/>
          </a:p>
        </p:txBody>
      </p:sp>
      <p:sp>
        <p:nvSpPr>
          <p:cNvPr id="5" name="TextBox 4">
            <a:extLst>
              <a:ext uri="{FF2B5EF4-FFF2-40B4-BE49-F238E27FC236}">
                <a16:creationId xmlns:a16="http://schemas.microsoft.com/office/drawing/2014/main" id="{52540123-4A9E-17CD-AA4F-8AB84679FC6C}"/>
              </a:ext>
            </a:extLst>
          </p:cNvPr>
          <p:cNvSpPr txBox="1"/>
          <p:nvPr/>
        </p:nvSpPr>
        <p:spPr>
          <a:xfrm>
            <a:off x="838200" y="1367522"/>
            <a:ext cx="8961120" cy="369332"/>
          </a:xfrm>
          <a:prstGeom prst="rect">
            <a:avLst/>
          </a:prstGeom>
          <a:noFill/>
        </p:spPr>
        <p:txBody>
          <a:bodyPr wrap="square">
            <a:spAutoFit/>
          </a:bodyPr>
          <a:lstStyle/>
          <a:p>
            <a:pPr marL="285750" indent="-285750">
              <a:buFont typeface="Arial" panose="020B0604020202020204" pitchFamily="34" charset="0"/>
              <a:buChar char="•"/>
            </a:pPr>
            <a:r>
              <a:rPr lang="en-US" altLang="en-US" sz="1800" b="1" spc="100" dirty="0"/>
              <a:t>3.What is the allowed range of the neutron star spin period P</a:t>
            </a:r>
            <a:r>
              <a:rPr lang="en-US" altLang="en-US" b="1" spc="100" dirty="0"/>
              <a:t>?</a:t>
            </a:r>
            <a:endParaRPr lang="zh-CN" altLang="en-US" b="1"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74717D1-2C18-BCDF-F63B-A084C3191967}"/>
                  </a:ext>
                </a:extLst>
              </p:cNvPr>
              <p:cNvSpPr txBox="1"/>
              <p:nvPr/>
            </p:nvSpPr>
            <p:spPr>
              <a:xfrm>
                <a:off x="401320" y="1736854"/>
                <a:ext cx="5816600" cy="3981154"/>
              </a:xfrm>
              <a:prstGeom prst="rect">
                <a:avLst/>
              </a:prstGeom>
              <a:noFill/>
            </p:spPr>
            <p:txBody>
              <a:bodyPr wrap="square">
                <a:spAutoFit/>
              </a:bodyPr>
              <a:lstStyle/>
              <a:p>
                <a:pPr marL="0" indent="0">
                  <a:lnSpc>
                    <a:spcPct val="150000"/>
                  </a:lnSpc>
                </a:pPr>
                <a:r>
                  <a:rPr lang="en-US" sz="1600" b="1" dirty="0">
                    <a:latin typeface="Cambria" panose="02040503050406030204" pitchFamily="18" charset="0"/>
                  </a:rPr>
                  <a:t>Kinematic Setup (“at most once per sheet”)</a:t>
                </a:r>
              </a:p>
              <a:p>
                <a:pPr>
                  <a:lnSpc>
                    <a:spcPct val="150000"/>
                  </a:lnSpc>
                </a:pPr>
                <a:endParaRPr lang="en-US" sz="1200" dirty="0">
                  <a:latin typeface="Cambria" panose="02040503050406030204" pitchFamily="18" charset="0"/>
                </a:endParaRPr>
              </a:p>
              <a:p>
                <a:pPr marL="0" indent="0">
                  <a:lnSpc>
                    <a:spcPct val="150000"/>
                  </a:lnSpc>
                </a:pPr>
                <a:r>
                  <a:rPr lang="en-US" sz="1400" dirty="0">
                    <a:latin typeface="Cambria" panose="02040503050406030204" pitchFamily="18" charset="0"/>
                  </a:rPr>
                  <a:t>First sweep (CS1) at t₀ within reconnection window 𝜏ₗ  :</a:t>
                </a:r>
              </a:p>
              <a:p>
                <a:pPr marL="342900" indent="0">
                  <a:lnSpc>
                    <a:spcPct val="150000"/>
                  </a:lnSpc>
                </a:pPr>
                <a:r>
                  <a:rPr lang="en-US" sz="1400" dirty="0">
                    <a:latin typeface="Cambria" panose="02040503050406030204" pitchFamily="18" charset="0"/>
                  </a:rPr>
                  <a:t>• Second sweep (CS2) at </a:t>
                </a:r>
                <a14:m>
                  <m:oMath xmlns:m="http://schemas.openxmlformats.org/officeDocument/2006/math">
                    <m:r>
                      <a:rPr lang="en-US" sz="1400" b="0" i="1" dirty="0" smtClean="0">
                        <a:latin typeface="Cambria Math" panose="02040503050406030204" pitchFamily="18" charset="0"/>
                      </a:rPr>
                      <m:t>𝑡</m:t>
                    </m:r>
                    <m:r>
                      <a:rPr lang="en-US" sz="1400" b="0" i="1" dirty="0" smtClean="0">
                        <a:latin typeface="Cambria Math" panose="02040503050406030204" pitchFamily="18" charset="0"/>
                      </a:rPr>
                      <m:t>₀ + </m:t>
                    </m:r>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𝑠𝑝𝑖𝑛</m:t>
                        </m:r>
                      </m:sub>
                    </m:sSub>
                  </m:oMath>
                </a14:m>
                <a:endParaRPr lang="en-US" sz="1400" dirty="0">
                  <a:latin typeface="Cambria" panose="02040503050406030204" pitchFamily="18" charset="0"/>
                </a:endParaRPr>
              </a:p>
              <a:p>
                <a:pPr marL="342900" indent="0">
                  <a:lnSpc>
                    <a:spcPct val="150000"/>
                  </a:lnSpc>
                </a:pPr>
                <a:r>
                  <a:rPr lang="en-US" sz="1400" dirty="0">
                    <a:latin typeface="Cambria" panose="02040503050406030204" pitchFamily="18" charset="0"/>
                  </a:rPr>
                  <a:t>• 3rd event (CS1 again) at </a:t>
                </a:r>
                <a:r>
                  <a:rPr lang="en-US" sz="1400" i="0" dirty="0">
                    <a:latin typeface="Cambria" panose="02040503050406030204" pitchFamily="18" charset="0"/>
                  </a:rPr>
                  <a:t>t₀ + Pₛ</a:t>
                </a:r>
                <a:endParaRPr lang="en-US" sz="1200" dirty="0">
                  <a:latin typeface="Cambria" panose="02040503050406030204" pitchFamily="18" charset="0"/>
                </a:endParaRPr>
              </a:p>
              <a:p>
                <a:pPr marL="0" indent="0">
                  <a:lnSpc>
                    <a:spcPct val="150000"/>
                  </a:lnSpc>
                </a:pPr>
                <a:r>
                  <a:rPr lang="en-US" sz="1400" dirty="0">
                    <a:latin typeface="Cambria" panose="02040503050406030204" pitchFamily="18" charset="0"/>
                  </a:rPr>
                  <a:t>Lower bound — localized sheet geometry:</a:t>
                </a:r>
              </a:p>
              <a:p>
                <a:pPr marL="342900" indent="0">
                  <a:lnSpc>
                    <a:spcPct val="150000"/>
                  </a:lnSpc>
                </a:pPr>
                <a14:m>
                  <m:oMath xmlns:m="http://schemas.openxmlformats.org/officeDocument/2006/math">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𝜑</m:t>
                        </m:r>
                      </m:e>
                      <m:sub>
                        <m:r>
                          <a:rPr lang="en-US" sz="1400" b="0" i="1" dirty="0" smtClean="0">
                            <a:latin typeface="Cambria Math" panose="02040503050406030204" pitchFamily="18" charset="0"/>
                          </a:rPr>
                          <m:t>𝑠h𝑒𝑒𝑡</m:t>
                        </m:r>
                      </m:sub>
                    </m:sSub>
                    <m:r>
                      <a:rPr lang="en-US" sz="1400" b="0" i="1" dirty="0" smtClean="0">
                        <a:latin typeface="Cambria Math" panose="02040503050406030204" pitchFamily="18" charset="0"/>
                      </a:rPr>
                      <m:t> = 2</m:t>
                    </m:r>
                    <m:r>
                      <a:rPr lang="en-US" sz="1400" b="0" i="1" dirty="0" smtClean="0">
                        <a:latin typeface="Cambria Math" panose="02040503050406030204" pitchFamily="18" charset="0"/>
                      </a:rPr>
                      <m:t>𝜋</m:t>
                    </m:r>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𝑠𝑝𝑖𝑛</m:t>
                        </m:r>
                      </m:sub>
                    </m:sSub>
                    <m:r>
                      <a:rPr lang="en-US" sz="1400" b="0" i="1" dirty="0" smtClean="0">
                        <a:latin typeface="Cambria Math" panose="02040503050406030204" pitchFamily="18" charset="0"/>
                      </a:rPr>
                      <m:t> / </m:t>
                    </m:r>
                    <m:r>
                      <a:rPr lang="en-US" sz="1400" b="0" i="1" dirty="0" smtClean="0">
                        <a:latin typeface="Cambria Math" panose="02040503050406030204" pitchFamily="18" charset="0"/>
                      </a:rPr>
                      <m:t>𝑃</m:t>
                    </m:r>
                    <m:r>
                      <a:rPr lang="en-US" sz="1400" b="0" i="1" dirty="0" smtClean="0">
                        <a:latin typeface="Cambria Math" panose="02040503050406030204" pitchFamily="18" charset="0"/>
                      </a:rPr>
                      <m:t>ₛ  &lt;  </m:t>
                    </m:r>
                    <m:r>
                      <a:rPr lang="en-US" sz="1400" b="0" i="1" dirty="0" smtClean="0">
                        <a:latin typeface="Cambria Math" panose="02040503050406030204" pitchFamily="18" charset="0"/>
                      </a:rPr>
                      <m:t>𝜋</m:t>
                    </m:r>
                    <m:r>
                      <a:rPr lang="en-US" sz="1400" b="0" i="1" dirty="0" smtClean="0">
                        <a:latin typeface="Cambria Math" panose="02040503050406030204" pitchFamily="18" charset="0"/>
                      </a:rPr>
                      <m:t>  </m:t>
                    </m:r>
                  </m:oMath>
                </a14:m>
                <a:r>
                  <a:rPr lang="en-US" sz="1400" dirty="0">
                    <a:latin typeface="Cambria" panose="02040503050406030204" pitchFamily="18" charset="0"/>
                  </a:rPr>
                  <a:t>(two distinct sheets)</a:t>
                </a:r>
              </a:p>
              <a:p>
                <a:pPr marL="342900" indent="0">
                  <a:lnSpc>
                    <a:spcPct val="150000"/>
                  </a:lnSpc>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𝑃</m:t>
                      </m:r>
                      <m:r>
                        <a:rPr lang="en-US" sz="1400" b="0" i="1" dirty="0" smtClean="0">
                          <a:latin typeface="Cambria Math" panose="02040503050406030204" pitchFamily="18" charset="0"/>
                        </a:rPr>
                        <m:t>ₛ  &gt;  2</m:t>
                      </m:r>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𝑠𝑝𝑖𝑛</m:t>
                          </m:r>
                        </m:sub>
                      </m:sSub>
                      <m:r>
                        <a:rPr lang="en-US" sz="1400" b="0" i="1" dirty="0" smtClean="0">
                          <a:latin typeface="Cambria Math" panose="02040503050406030204" pitchFamily="18" charset="0"/>
                        </a:rPr>
                        <m:t>  ≈  2.22 </m:t>
                      </m:r>
                      <m:r>
                        <a:rPr lang="en-US" sz="1400" b="0" i="1" dirty="0" smtClean="0">
                          <a:latin typeface="Cambria Math" panose="02040503050406030204" pitchFamily="18" charset="0"/>
                        </a:rPr>
                        <m:t>𝑚𝑠</m:t>
                      </m:r>
                    </m:oMath>
                  </m:oMathPara>
                </a14:m>
                <a:endParaRPr lang="en-US" sz="1200" dirty="0">
                  <a:latin typeface="Cambria" panose="02040503050406030204" pitchFamily="18" charset="0"/>
                </a:endParaRPr>
              </a:p>
              <a:p>
                <a:pPr marL="0" indent="0">
                  <a:lnSpc>
                    <a:spcPct val="150000"/>
                  </a:lnSpc>
                </a:pPr>
                <a:r>
                  <a:rPr lang="en-US" sz="1400" dirty="0">
                    <a:latin typeface="Cambria" panose="02040503050406030204" pitchFamily="18" charset="0"/>
                  </a:rPr>
                  <a:t>Upper bound — at most one sweep per sheet:</a:t>
                </a:r>
              </a:p>
              <a:p>
                <a:pPr marL="342900" indent="0">
                  <a:lnSpc>
                    <a:spcPct val="150000"/>
                  </a:lnSpc>
                </a:pPr>
                <a:r>
                  <a:rPr lang="en-US" sz="1400" dirty="0">
                    <a:latin typeface="Cambria" panose="02040503050406030204" pitchFamily="18" charset="0"/>
                  </a:rPr>
                  <a:t>3rd event must fall outside window:  </a:t>
                </a:r>
                <a14:m>
                  <m:oMath xmlns:m="http://schemas.openxmlformats.org/officeDocument/2006/math">
                    <m:r>
                      <a:rPr lang="en-US" sz="1400" b="0" i="1" dirty="0" smtClean="0">
                        <a:latin typeface="Cambria Math" panose="02040503050406030204" pitchFamily="18" charset="0"/>
                      </a:rPr>
                      <m:t>𝑡</m:t>
                    </m:r>
                    <m:r>
                      <a:rPr lang="en-US" sz="1400" b="0" i="1" dirty="0" smtClean="0">
                        <a:latin typeface="Cambria Math" panose="02040503050406030204" pitchFamily="18" charset="0"/>
                      </a:rPr>
                      <m:t>₀ + </m:t>
                    </m:r>
                    <m:r>
                      <a:rPr lang="en-US" sz="1400" b="0" i="1" dirty="0" smtClean="0">
                        <a:latin typeface="Cambria Math" panose="02040503050406030204" pitchFamily="18" charset="0"/>
                      </a:rPr>
                      <m:t>𝑃</m:t>
                    </m:r>
                    <m:r>
                      <a:rPr lang="en-US" sz="1400" b="0" i="1" dirty="0" smtClean="0">
                        <a:latin typeface="Cambria Math" panose="02040503050406030204" pitchFamily="18" charset="0"/>
                      </a:rPr>
                      <m:t>ₛ ≥ </m:t>
                    </m:r>
                    <m:r>
                      <a:rPr lang="en-US" sz="1400" b="0" i="1" dirty="0" smtClean="0">
                        <a:latin typeface="Cambria Math" panose="02040503050406030204" pitchFamily="18" charset="0"/>
                      </a:rPr>
                      <m:t>𝜏</m:t>
                    </m:r>
                    <m:r>
                      <a:rPr lang="en-US" sz="1400" b="0" i="1" dirty="0" smtClean="0">
                        <a:latin typeface="Cambria Math" panose="02040503050406030204" pitchFamily="18" charset="0"/>
                      </a:rPr>
                      <m:t>ₗ</m:t>
                    </m:r>
                  </m:oMath>
                </a14:m>
                <a:endParaRPr lang="en-US" sz="1400" dirty="0">
                  <a:latin typeface="Cambria" panose="02040503050406030204" pitchFamily="18" charset="0"/>
                </a:endParaRPr>
              </a:p>
              <a:p>
                <a:pPr marL="342900" indent="0">
                  <a:lnSpc>
                    <a:spcPct val="150000"/>
                  </a:lnSpc>
                </a:pPr>
                <a:r>
                  <a:rPr lang="en-US" sz="1400" dirty="0">
                    <a:latin typeface="Cambria" panose="02040503050406030204" pitchFamily="18" charset="0"/>
                  </a:rPr>
                  <a:t>Case B (plunge just before 3rd event): </a:t>
                </a:r>
                <a14:m>
                  <m:oMath xmlns:m="http://schemas.openxmlformats.org/officeDocument/2006/math">
                    <m:r>
                      <a:rPr lang="en-US" sz="1400" b="0" i="1" dirty="0" smtClean="0">
                        <a:latin typeface="Cambria Math" panose="02040503050406030204" pitchFamily="18" charset="0"/>
                      </a:rPr>
                      <m:t>𝑃</m:t>
                    </m:r>
                    <m:r>
                      <a:rPr lang="en-US" sz="1400" b="0" i="1" dirty="0" smtClean="0">
                        <a:latin typeface="Cambria Math" panose="02040503050406030204" pitchFamily="18" charset="0"/>
                      </a:rPr>
                      <m:t>ₛ = </m:t>
                    </m:r>
                    <m:r>
                      <a:rPr lang="en-US" sz="1400" b="0" i="1" dirty="0" smtClean="0">
                        <a:latin typeface="Cambria Math" panose="02040503050406030204" pitchFamily="18" charset="0"/>
                      </a:rPr>
                      <m:t>𝜏</m:t>
                    </m:r>
                    <m:r>
                      <a:rPr lang="en-US" sz="1400" b="0" i="1" dirty="0" smtClean="0">
                        <a:latin typeface="Cambria Math" panose="02040503050406030204" pitchFamily="18" charset="0"/>
                      </a:rPr>
                      <m:t>ₗ − </m:t>
                    </m:r>
                    <m:r>
                      <a:rPr lang="en-US" sz="1400" b="0" i="1" dirty="0" smtClean="0">
                        <a:latin typeface="Cambria Math" panose="02040503050406030204" pitchFamily="18" charset="0"/>
                      </a:rPr>
                      <m:t>𝑡</m:t>
                    </m:r>
                    <m:r>
                      <a:rPr lang="en-US" sz="1400" b="0" i="1" dirty="0" smtClean="0">
                        <a:latin typeface="Cambria Math" panose="02040503050406030204" pitchFamily="18" charset="0"/>
                      </a:rPr>
                      <m:t>₀</m:t>
                    </m:r>
                  </m:oMath>
                </a14:m>
                <a:endParaRPr lang="en-US" sz="1400" dirty="0">
                  <a:latin typeface="Cambria" panose="02040503050406030204" pitchFamily="18" charset="0"/>
                </a:endParaRPr>
              </a:p>
              <a:p>
                <a:pPr marL="342900" indent="0">
                  <a:lnSpc>
                    <a:spcPct val="150000"/>
                  </a:lnSpc>
                </a:pPr>
                <a:r>
                  <a:rPr lang="en-US" sz="1400" dirty="0">
                    <a:latin typeface="Cambria" panose="02040503050406030204" pitchFamily="18" charset="0"/>
                  </a:rPr>
                  <a:t>  </a:t>
                </a:r>
                <a14:m>
                  <m:oMath xmlns:m="http://schemas.openxmlformats.org/officeDocument/2006/math">
                    <m:r>
                      <a:rPr lang="en-US" sz="1400" b="0" i="1" dirty="0" smtClean="0">
                        <a:latin typeface="Cambria Math" panose="02040503050406030204" pitchFamily="18" charset="0"/>
                      </a:rPr>
                      <m:t>𝑃</m:t>
                    </m:r>
                    <m:r>
                      <a:rPr lang="en-US" sz="1400" b="0" i="1" dirty="0" smtClean="0">
                        <a:latin typeface="Cambria Math" panose="02040503050406030204" pitchFamily="18" charset="0"/>
                      </a:rPr>
                      <m:t>ₛ  ≤  </m:t>
                    </m:r>
                    <m:r>
                      <a:rPr lang="en-US" sz="1400" b="0" i="1" dirty="0" smtClean="0">
                        <a:latin typeface="Cambria Math" panose="02040503050406030204" pitchFamily="18" charset="0"/>
                      </a:rPr>
                      <m:t>𝜏</m:t>
                    </m:r>
                    <m:r>
                      <a:rPr lang="en-US" sz="1400" b="0" i="1" dirty="0" smtClean="0">
                        <a:latin typeface="Cambria Math" panose="02040503050406030204" pitchFamily="18" charset="0"/>
                      </a:rPr>
                      <m:t>ₗ = </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𝑐𝑜𝑎𝑙</m:t>
                        </m:r>
                      </m:sub>
                    </m:sSub>
                    <m:r>
                      <a:rPr lang="en-US" sz="1400" b="0" i="1" dirty="0" smtClean="0">
                        <a:latin typeface="Cambria Math" panose="02040503050406030204" pitchFamily="18" charset="0"/>
                      </a:rPr>
                      <m:t>(</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𝑅</m:t>
                        </m:r>
                      </m:e>
                      <m:sub>
                        <m:r>
                          <a:rPr lang="en-US" sz="1400" b="0" i="1" dirty="0" smtClean="0">
                            <a:latin typeface="Cambria Math" panose="02040503050406030204" pitchFamily="18" charset="0"/>
                          </a:rPr>
                          <m:t>𝐼𝑆𝐶𝑂</m:t>
                        </m:r>
                      </m:sub>
                    </m:sSub>
                    <m:r>
                      <a:rPr lang="en-US" sz="1400" b="0" i="1" dirty="0" smtClean="0">
                        <a:latin typeface="Cambria Math" panose="02040503050406030204" pitchFamily="18" charset="0"/>
                      </a:rPr>
                      <m:t>)  ≈  4.84 </m:t>
                    </m:r>
                    <m:r>
                      <a:rPr lang="en-US" sz="1400" b="0" i="1" dirty="0" smtClean="0">
                        <a:latin typeface="Cambria Math" panose="02040503050406030204" pitchFamily="18" charset="0"/>
                      </a:rPr>
                      <m:t>𝑚𝑠</m:t>
                    </m:r>
                  </m:oMath>
                </a14:m>
                <a:endParaRPr lang="en-US" sz="1400" dirty="0">
                  <a:latin typeface="Cambria" panose="02040503050406030204" pitchFamily="18" charset="0"/>
                </a:endParaRPr>
              </a:p>
            </p:txBody>
          </p:sp>
        </mc:Choice>
        <mc:Fallback xmlns="">
          <p:sp>
            <p:nvSpPr>
              <p:cNvPr id="7" name="TextBox 6">
                <a:extLst>
                  <a:ext uri="{FF2B5EF4-FFF2-40B4-BE49-F238E27FC236}">
                    <a16:creationId xmlns:a16="http://schemas.microsoft.com/office/drawing/2014/main" id="{A74717D1-2C18-BCDF-F63B-A084C3191967}"/>
                  </a:ext>
                </a:extLst>
              </p:cNvPr>
              <p:cNvSpPr txBox="1">
                <a:spLocks noRot="1" noChangeAspect="1" noMove="1" noResize="1" noEditPoints="1" noAdjustHandles="1" noChangeArrowheads="1" noChangeShapeType="1" noTextEdit="1"/>
              </p:cNvSpPr>
              <p:nvPr/>
            </p:nvSpPr>
            <p:spPr>
              <a:xfrm>
                <a:off x="401320" y="1736854"/>
                <a:ext cx="5816600" cy="3981154"/>
              </a:xfrm>
              <a:prstGeom prst="rect">
                <a:avLst/>
              </a:prstGeom>
              <a:blipFill>
                <a:blip r:embed="rId3"/>
                <a:stretch>
                  <a:fillRect l="-436" b="-6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CADA86D-E9A7-AC3E-0544-71BB974661B6}"/>
                  </a:ext>
                </a:extLst>
              </p:cNvPr>
              <p:cNvSpPr txBox="1"/>
              <p:nvPr/>
            </p:nvSpPr>
            <p:spPr>
              <a:xfrm>
                <a:off x="5257800" y="1783020"/>
                <a:ext cx="6096000" cy="3083023"/>
              </a:xfrm>
              <a:prstGeom prst="rect">
                <a:avLst/>
              </a:prstGeom>
              <a:noFill/>
            </p:spPr>
            <p:txBody>
              <a:bodyPr wrap="square">
                <a:spAutoFit/>
              </a:bodyPr>
              <a:lstStyle/>
              <a:p>
                <a:pPr algn="ctr">
                  <a:lnSpc>
                    <a:spcPct val="150000"/>
                  </a:lnSpc>
                </a:pPr>
                <a:r>
                  <a:rPr lang="en-US" sz="1600" b="1" dirty="0">
                    <a:latin typeface="Cambria" panose="02040503050406030204" pitchFamily="18" charset="0"/>
                  </a:rPr>
                  <a:t>Timescales (Peters formula)</a:t>
                </a:r>
                <a:endParaRPr lang="en-US" sz="1200" b="1" dirty="0">
                  <a:latin typeface="Cambria" panose="02040503050406030204" pitchFamily="18" charset="0"/>
                </a:endParaRPr>
              </a:p>
              <a:p>
                <a:pPr algn="ctr">
                  <a:spcAft>
                    <a:spcPts val="300"/>
                  </a:spcAft>
                </a:pPr>
                <a14:m>
                  <m:oMathPara xmlns:m="http://schemas.openxmlformats.org/officeDocument/2006/math">
                    <m:oMathParaPr>
                      <m:jc m:val="centerGroup"/>
                    </m:oMathParaPr>
                    <m:oMath xmlns:m="http://schemas.openxmlformats.org/officeDocument/2006/math">
                      <m:sSub>
                        <m:sSubPr>
                          <m:ctrlPr>
                            <a:rPr lang="en-US" altLang="en-US" sz="1400" i="1" dirty="0" smtClean="0">
                              <a:latin typeface="Cambria Math" panose="02040503050406030204" pitchFamily="18" charset="0"/>
                            </a:rPr>
                          </m:ctrlPr>
                        </m:sSubPr>
                        <m:e>
                          <m:r>
                            <a:rPr lang="en-US" altLang="en-US" sz="1400" b="0" i="1" dirty="0" smtClean="0">
                              <a:latin typeface="Cambria Math" panose="02040503050406030204" pitchFamily="18" charset="0"/>
                            </a:rPr>
                            <m:t>𝑡</m:t>
                          </m:r>
                        </m:e>
                        <m:sub>
                          <m:r>
                            <a:rPr lang="en-US" altLang="en-US" sz="1400" b="0" i="1" dirty="0" smtClean="0">
                              <a:latin typeface="Cambria Math" panose="02040503050406030204" pitchFamily="18" charset="0"/>
                            </a:rPr>
                            <m:t>𝑐𝑜𝑎𝑙</m:t>
                          </m:r>
                        </m:sub>
                      </m:sSub>
                      <m:r>
                        <a:rPr lang="en-US" altLang="en-US" sz="1400" b="0" i="1" dirty="0" smtClean="0">
                          <a:latin typeface="Cambria Math" panose="02040503050406030204" pitchFamily="18" charset="0"/>
                        </a:rPr>
                        <m:t>(</m:t>
                      </m:r>
                      <m:r>
                        <a:rPr lang="en-US" altLang="en-US" sz="1400" b="0" i="1" dirty="0" smtClean="0">
                          <a:latin typeface="Cambria Math" panose="02040503050406030204" pitchFamily="18" charset="0"/>
                        </a:rPr>
                        <m:t>𝑟</m:t>
                      </m:r>
                      <m:r>
                        <a:rPr lang="en-US" altLang="en-US" sz="1400" b="0" i="1" dirty="0" smtClean="0">
                          <a:latin typeface="Cambria Math" panose="02040503050406030204" pitchFamily="18" charset="0"/>
                        </a:rPr>
                        <m:t>) = (5/256)·</m:t>
                      </m:r>
                      <m:r>
                        <a:rPr lang="en-US" altLang="en-US" sz="1400" b="0" i="1" dirty="0" smtClean="0">
                          <a:latin typeface="Cambria Math" panose="02040503050406030204" pitchFamily="18" charset="0"/>
                        </a:rPr>
                        <m:t>𝑐</m:t>
                      </m:r>
                      <m:r>
                        <a:rPr lang="en-US" altLang="en-US" sz="1050" b="0" i="1" baseline="30000" dirty="0" smtClean="0">
                          <a:latin typeface="Cambria Math" panose="02040503050406030204" pitchFamily="18" charset="0"/>
                        </a:rPr>
                        <m:t>5</m:t>
                      </m:r>
                      <m:r>
                        <a:rPr lang="en-US" altLang="en-US" sz="1400" b="0" i="1" dirty="0" smtClean="0">
                          <a:latin typeface="Cambria Math" panose="02040503050406030204" pitchFamily="18" charset="0"/>
                        </a:rPr>
                        <m:t>𝑟</m:t>
                      </m:r>
                      <m:r>
                        <a:rPr lang="en-US" altLang="en-US" sz="1050" b="0" i="1" baseline="30000" dirty="0" smtClean="0">
                          <a:latin typeface="Cambria Math" panose="02040503050406030204" pitchFamily="18" charset="0"/>
                        </a:rPr>
                        <m:t>4</m:t>
                      </m:r>
                      <m:r>
                        <a:rPr lang="en-US" altLang="en-US" sz="1400" b="0" i="1" dirty="0" smtClean="0">
                          <a:latin typeface="Cambria Math" panose="02040503050406030204" pitchFamily="18" charset="0"/>
                        </a:rPr>
                        <m:t> / [</m:t>
                      </m:r>
                      <m:r>
                        <a:rPr lang="en-US" altLang="en-US" sz="1400" b="0" i="1" dirty="0" smtClean="0">
                          <a:latin typeface="Cambria Math" panose="02040503050406030204" pitchFamily="18" charset="0"/>
                        </a:rPr>
                        <m:t>𝐺</m:t>
                      </m:r>
                      <m:r>
                        <a:rPr lang="en-US" altLang="en-US" sz="1050" b="0" i="1" baseline="30000" dirty="0" smtClean="0">
                          <a:latin typeface="Cambria Math" panose="02040503050406030204" pitchFamily="18" charset="0"/>
                        </a:rPr>
                        <m:t>3</m:t>
                      </m:r>
                      <m:r>
                        <a:rPr lang="en-US" altLang="en-US" sz="1400" b="0" i="1" dirty="0" smtClean="0">
                          <a:latin typeface="Cambria Math" panose="02040503050406030204" pitchFamily="18" charset="0"/>
                        </a:rPr>
                        <m:t>𝑀</m:t>
                      </m:r>
                      <m:r>
                        <a:rPr lang="en-US" altLang="en-US" sz="1050" b="0" i="1" baseline="-25000" dirty="0" smtClean="0">
                          <a:latin typeface="Cambria Math" panose="02040503050406030204" pitchFamily="18" charset="0"/>
                        </a:rPr>
                        <m:t>𝑁𝑆</m:t>
                      </m:r>
                      <m:r>
                        <a:rPr lang="en-US" altLang="en-US" sz="1400" b="0" i="1" dirty="0" smtClean="0">
                          <a:latin typeface="Cambria Math" panose="02040503050406030204" pitchFamily="18" charset="0"/>
                        </a:rPr>
                        <m:t>𝑀</m:t>
                      </m:r>
                      <m:r>
                        <a:rPr lang="en-US" altLang="en-US" sz="1050" b="0" i="1" baseline="-25000" dirty="0" smtClean="0">
                          <a:latin typeface="Cambria Math" panose="02040503050406030204" pitchFamily="18" charset="0"/>
                        </a:rPr>
                        <m:t>𝐵𝐻</m:t>
                      </m:r>
                      <m:r>
                        <a:rPr lang="en-US" altLang="en-US" sz="1400" b="0" i="1" dirty="0" smtClean="0">
                          <a:latin typeface="Cambria Math" panose="02040503050406030204" pitchFamily="18" charset="0"/>
                        </a:rPr>
                        <m:t>𝑀</m:t>
                      </m:r>
                      <m:r>
                        <a:rPr lang="en-US" altLang="en-US" sz="1050" b="0" i="1" baseline="-25000" dirty="0" smtClean="0">
                          <a:latin typeface="Cambria Math" panose="02040503050406030204" pitchFamily="18" charset="0"/>
                        </a:rPr>
                        <m:t>𝑡𝑜𝑡𝑎𝑙</m:t>
                      </m:r>
                      <m:r>
                        <a:rPr lang="en-US" altLang="en-US" sz="1400" b="0" i="1" dirty="0" smtClean="0">
                          <a:latin typeface="Cambria Math" panose="02040503050406030204" pitchFamily="18" charset="0"/>
                        </a:rPr>
                        <m:t>]</m:t>
                      </m:r>
                    </m:oMath>
                  </m:oMathPara>
                </a14:m>
                <a:endParaRPr lang="en-US" altLang="en-US" sz="1400" baseline="30000" dirty="0">
                  <a:latin typeface="Cambria" panose="02040503050406030204" pitchFamily="18" charset="0"/>
                </a:endParaRPr>
              </a:p>
              <a:p>
                <a:pPr marL="0" indent="0">
                  <a:lnSpc>
                    <a:spcPct val="150000"/>
                  </a:lnSpc>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𝜏</m:t>
                      </m:r>
                      <m:r>
                        <a:rPr lang="en-US" sz="1400" b="0" i="1" dirty="0" smtClean="0">
                          <a:latin typeface="Cambria Math" panose="02040503050406030204" pitchFamily="18" charset="0"/>
                        </a:rPr>
                        <m:t>ₗ = </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𝑐𝑜𝑎𝑙</m:t>
                          </m:r>
                        </m:sub>
                      </m:sSub>
                      <m:r>
                        <a:rPr lang="en-US" sz="1400" b="0" i="1" dirty="0" smtClean="0">
                          <a:latin typeface="Cambria Math" panose="02040503050406030204" pitchFamily="18" charset="0"/>
                        </a:rPr>
                        <m:t>(</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𝑅</m:t>
                          </m:r>
                        </m:e>
                        <m:sub>
                          <m:r>
                            <a:rPr lang="en-US" sz="1400" b="0" i="1" dirty="0" smtClean="0">
                              <a:latin typeface="Cambria Math" panose="02040503050406030204" pitchFamily="18" charset="0"/>
                            </a:rPr>
                            <m:t>𝐼𝑆𝐶𝑂</m:t>
                          </m:r>
                        </m:sub>
                      </m:sSub>
                      <m:r>
                        <a:rPr lang="en-US" sz="1400" b="0" i="1" dirty="0" smtClean="0">
                          <a:latin typeface="Cambria Math" panose="02040503050406030204" pitchFamily="18" charset="0"/>
                        </a:rPr>
                        <m:t>) ≈ 4.84 </m:t>
                      </m:r>
                      <m:r>
                        <a:rPr lang="en-US" sz="1400" b="0" i="1" dirty="0" smtClean="0">
                          <a:latin typeface="Cambria Math" panose="02040503050406030204" pitchFamily="18" charset="0"/>
                        </a:rPr>
                        <m:t>𝑚𝑠</m:t>
                      </m:r>
                    </m:oMath>
                  </m:oMathPara>
                </a14:m>
                <a:endParaRPr lang="en-US" sz="1400" dirty="0">
                  <a:latin typeface="Cambria" panose="02040503050406030204" pitchFamily="18" charset="0"/>
                </a:endParaRPr>
              </a:p>
              <a:p>
                <a:pPr marL="0" indent="0">
                  <a:lnSpc>
                    <a:spcPct val="150000"/>
                  </a:lnSpc>
                </a:pP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𝑐𝑜𝑎𝑙</m:t>
                          </m:r>
                        </m:sub>
                      </m:sSub>
                      <m:r>
                        <a:rPr lang="en-US" sz="1400" b="0" i="1" dirty="0" smtClean="0">
                          <a:latin typeface="Cambria Math" panose="02040503050406030204" pitchFamily="18" charset="0"/>
                        </a:rPr>
                        <m:t>(</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𝑅</m:t>
                          </m:r>
                        </m:e>
                        <m:sub>
                          <m:r>
                            <a:rPr lang="en-US" sz="1400" b="0" i="1" dirty="0" smtClean="0">
                              <a:latin typeface="Cambria Math" panose="02040503050406030204" pitchFamily="18" charset="0"/>
                            </a:rPr>
                            <m:t>𝑡𝑑</m:t>
                          </m:r>
                        </m:sub>
                      </m:sSub>
                      <m:r>
                        <a:rPr lang="en-US" sz="1400" b="0" i="1" dirty="0" smtClean="0">
                          <a:latin typeface="Cambria Math" panose="02040503050406030204" pitchFamily="18" charset="0"/>
                        </a:rPr>
                        <m:t>) ≈ 0.085 </m:t>
                      </m:r>
                      <m:r>
                        <a:rPr lang="en-US" sz="1400" b="0" i="1" dirty="0" smtClean="0">
                          <a:latin typeface="Cambria Math" panose="02040503050406030204" pitchFamily="18" charset="0"/>
                        </a:rPr>
                        <m:t>𝑚𝑠</m:t>
                      </m:r>
                      <m:r>
                        <a:rPr lang="en-US" sz="1400" b="0" i="1" dirty="0" smtClean="0">
                          <a:latin typeface="Cambria Math" panose="02040503050406030204" pitchFamily="18" charset="0"/>
                        </a:rPr>
                        <m:t>  (</m:t>
                      </m:r>
                      <m:r>
                        <a:rPr lang="en-US" sz="1400" b="0" i="1" dirty="0" smtClean="0">
                          <a:latin typeface="Cambria Math" panose="02040503050406030204" pitchFamily="18" charset="0"/>
                        </a:rPr>
                        <m:t>𝑓𝑖𝑛𝑎𝑙</m:t>
                      </m:r>
                      <m:r>
                        <a:rPr lang="en-US" sz="1400" b="0" i="1" dirty="0" smtClean="0">
                          <a:latin typeface="Cambria Math" panose="02040503050406030204" pitchFamily="18" charset="0"/>
                        </a:rPr>
                        <m:t> </m:t>
                      </m:r>
                      <m:r>
                        <a:rPr lang="en-US" sz="1400" b="0" i="1" dirty="0" smtClean="0">
                          <a:latin typeface="Cambria Math" panose="02040503050406030204" pitchFamily="18" charset="0"/>
                        </a:rPr>
                        <m:t>𝑝𝑙𝑢𝑛𝑔𝑒</m:t>
                      </m:r>
                      <m:r>
                        <a:rPr lang="en-US" sz="1400" b="0" i="1" dirty="0" smtClean="0">
                          <a:latin typeface="Cambria Math" panose="02040503050406030204" pitchFamily="18" charset="0"/>
                        </a:rPr>
                        <m:t>)</m:t>
                      </m:r>
                    </m:oMath>
                  </m:oMathPara>
                </a14:m>
                <a:endParaRPr lang="en-US" sz="1400" dirty="0">
                  <a:latin typeface="Cambria" panose="02040503050406030204" pitchFamily="18" charset="0"/>
                </a:endParaRPr>
              </a:p>
              <a:p>
                <a:pPr marL="0" indent="0">
                  <a:lnSpc>
                    <a:spcPct val="150000"/>
                  </a:lnSpc>
                </a:pPr>
                <a14:m>
                  <m:oMathPara xmlns:m="http://schemas.openxmlformats.org/officeDocument/2006/math">
                    <m:oMathParaPr>
                      <m:jc m:val="centerGroup"/>
                    </m:oMathParaPr>
                    <m:oMath xmlns:m="http://schemas.openxmlformats.org/officeDocument/2006/math">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𝑠𝑝𝑖𝑛</m:t>
                          </m:r>
                        </m:sub>
                      </m:sSub>
                      <m:r>
                        <a:rPr lang="en-US" sz="1400" b="0" i="1" dirty="0" smtClean="0">
                          <a:latin typeface="Cambria Math" panose="02040503050406030204" pitchFamily="18" charset="0"/>
                        </a:rPr>
                        <m:t>≈ </m:t>
                      </m:r>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𝑜𝑏𝑠</m:t>
                          </m:r>
                        </m:sub>
                      </m:sSub>
                      <m:r>
                        <a:rPr lang="en-US" sz="1400" b="0" i="1" dirty="0" smtClean="0">
                          <a:latin typeface="Cambria Math" panose="02040503050406030204" pitchFamily="18" charset="0"/>
                        </a:rPr>
                        <m:t> + </m:t>
                      </m:r>
                      <m:r>
                        <m:rPr>
                          <m:sty m:val="p"/>
                        </m:rPr>
                        <a:rPr lang="en-US" sz="1400" b="0" i="0" dirty="0" smtClean="0">
                          <a:latin typeface="Cambria Math" panose="02040503050406030204" pitchFamily="18" charset="0"/>
                        </a:rPr>
                        <m:t>Δ</m:t>
                      </m:r>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𝑡</m:t>
                          </m:r>
                        </m:e>
                        <m:sub>
                          <m:r>
                            <a:rPr lang="en-US" sz="1400" b="0" i="1" dirty="0" smtClean="0">
                              <a:latin typeface="Cambria Math" panose="02040503050406030204" pitchFamily="18" charset="0"/>
                            </a:rPr>
                            <m:t>𝑔𝑒𝑜𝑚</m:t>
                          </m:r>
                        </m:sub>
                      </m:sSub>
                      <m:r>
                        <a:rPr lang="en-US" sz="1400" b="0" i="1" dirty="0" smtClean="0">
                          <a:latin typeface="Cambria Math" panose="02040503050406030204" pitchFamily="18" charset="0"/>
                        </a:rPr>
                        <m:t>≈ 1.11 </m:t>
                      </m:r>
                      <m:r>
                        <a:rPr lang="en-US" sz="1400" b="0" i="1" dirty="0" smtClean="0">
                          <a:latin typeface="Cambria Math" panose="02040503050406030204" pitchFamily="18" charset="0"/>
                        </a:rPr>
                        <m:t>𝑚𝑠</m:t>
                      </m:r>
                    </m:oMath>
                  </m:oMathPara>
                </a14:m>
                <a:endParaRPr lang="en-US" sz="1200" dirty="0">
                  <a:latin typeface="Cambria" panose="02040503050406030204" pitchFamily="18" charset="0"/>
                </a:endParaRPr>
              </a:p>
              <a:p>
                <a:pPr algn="ctr">
                  <a:lnSpc>
                    <a:spcPct val="150000"/>
                  </a:lnSpc>
                  <a:spcBef>
                    <a:spcPts val="200"/>
                  </a:spcBef>
                </a:pPr>
                <a:r>
                  <a:rPr lang="en-US" sz="1600" dirty="0">
                    <a:latin typeface="Cambria" panose="02040503050406030204" pitchFamily="18" charset="0"/>
                  </a:rPr>
                  <a:t>Spin Period Constraint</a:t>
                </a:r>
              </a:p>
              <a:p>
                <a:pPr algn="ctr">
                  <a:lnSpc>
                    <a:spcPct val="150000"/>
                  </a:lnSpc>
                  <a:spcBef>
                    <a:spcPts val="300"/>
                  </a:spcBef>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2.22 </m:t>
                      </m:r>
                      <m:r>
                        <a:rPr lang="en-US" sz="2000" b="0" i="1" dirty="0" smtClean="0">
                          <a:latin typeface="Cambria Math" panose="02040503050406030204" pitchFamily="18" charset="0"/>
                        </a:rPr>
                        <m:t>𝑚𝑠</m:t>
                      </m:r>
                      <m:r>
                        <a:rPr lang="en-US" sz="2000" b="0" i="1" dirty="0" smtClean="0">
                          <a:latin typeface="Cambria Math" panose="02040503050406030204" pitchFamily="18" charset="0"/>
                        </a:rPr>
                        <m:t> &lt; </m:t>
                      </m:r>
                      <m:r>
                        <a:rPr lang="en-US" sz="2000" b="0" i="1" dirty="0" smtClean="0">
                          <a:latin typeface="Cambria Math" panose="02040503050406030204" pitchFamily="18" charset="0"/>
                        </a:rPr>
                        <m:t>𝑃</m:t>
                      </m:r>
                      <m:r>
                        <a:rPr lang="en-US" sz="2000" b="0" i="1" dirty="0" smtClean="0">
                          <a:latin typeface="Cambria Math" panose="02040503050406030204" pitchFamily="18" charset="0"/>
                        </a:rPr>
                        <m:t>ₛ ≤ 4.84 </m:t>
                      </m:r>
                      <m:r>
                        <a:rPr lang="en-US" sz="2000" b="0" i="1" dirty="0" smtClean="0">
                          <a:latin typeface="Cambria Math" panose="02040503050406030204" pitchFamily="18" charset="0"/>
                        </a:rPr>
                        <m:t>𝑚𝑠</m:t>
                      </m:r>
                    </m:oMath>
                  </m:oMathPara>
                </a14:m>
                <a:endParaRPr lang="en-US" sz="1200" dirty="0">
                  <a:latin typeface="Cambria" panose="02040503050406030204" pitchFamily="18" charset="0"/>
                </a:endParaRPr>
              </a:p>
              <a:p>
                <a:pPr>
                  <a:lnSpc>
                    <a:spcPct val="150000"/>
                  </a:lnSpc>
                </a:pPr>
                <a:endParaRPr lang="en-US" sz="1200" dirty="0">
                  <a:latin typeface="Cambria" panose="02040503050406030204" pitchFamily="18" charset="0"/>
                </a:endParaRPr>
              </a:p>
              <a:p>
                <a:pPr marL="0">
                  <a:lnSpc>
                    <a:spcPct val="150000"/>
                  </a:lnSpc>
                </a:pPr>
                <a:r>
                  <a:rPr lang="en-US" sz="1200" i="1" dirty="0">
                    <a:latin typeface="Cambria" panose="02040503050406030204" pitchFamily="18" charset="0"/>
                  </a:rPr>
                  <a:t>Pₛ = 3 </a:t>
                </a:r>
                <a:r>
                  <a:rPr lang="en-US" sz="1200" i="1" dirty="0" err="1">
                    <a:latin typeface="Cambria" panose="02040503050406030204" pitchFamily="18" charset="0"/>
                  </a:rPr>
                  <a:t>ms</a:t>
                </a:r>
                <a:r>
                  <a:rPr lang="en-US" sz="1200" i="1" dirty="0">
                    <a:latin typeface="Cambria" panose="02040503050406030204" pitchFamily="18" charset="0"/>
                  </a:rPr>
                  <a:t> (fiducial) consistent with </a:t>
                </a:r>
                <a:r>
                  <a:rPr lang="en-US" sz="1200" i="1" dirty="0" err="1">
                    <a:latin typeface="Cambria" panose="02040503050406030204" pitchFamily="18" charset="0"/>
                  </a:rPr>
                  <a:t>ms</a:t>
                </a:r>
                <a:r>
                  <a:rPr lang="en-US" sz="1200" i="1" dirty="0">
                    <a:latin typeface="Cambria" panose="02040503050406030204" pitchFamily="18" charset="0"/>
                  </a:rPr>
                  <a:t>-pulsar / young </a:t>
                </a:r>
                <a:r>
                  <a:rPr lang="en-US" sz="1200" i="1" dirty="0" err="1">
                    <a:latin typeface="Cambria" panose="02040503050406030204" pitchFamily="18" charset="0"/>
                  </a:rPr>
                  <a:t>ms</a:t>
                </a:r>
                <a:r>
                  <a:rPr lang="en-US" sz="1200" i="1" dirty="0">
                    <a:latin typeface="Cambria" panose="02040503050406030204" pitchFamily="18" charset="0"/>
                  </a:rPr>
                  <a:t>-magnetar range (1–10 </a:t>
                </a:r>
                <a:r>
                  <a:rPr lang="en-US" sz="1200" i="1" dirty="0" err="1">
                    <a:latin typeface="Cambria" panose="02040503050406030204" pitchFamily="18" charset="0"/>
                  </a:rPr>
                  <a:t>ms</a:t>
                </a:r>
                <a:r>
                  <a:rPr lang="en-US" sz="1200" i="1" dirty="0">
                    <a:latin typeface="Cambria" panose="02040503050406030204" pitchFamily="18" charset="0"/>
                  </a:rPr>
                  <a:t>)</a:t>
                </a:r>
              </a:p>
            </p:txBody>
          </p:sp>
        </mc:Choice>
        <mc:Fallback xmlns="">
          <p:sp>
            <p:nvSpPr>
              <p:cNvPr id="9" name="TextBox 8">
                <a:extLst>
                  <a:ext uri="{FF2B5EF4-FFF2-40B4-BE49-F238E27FC236}">
                    <a16:creationId xmlns:a16="http://schemas.microsoft.com/office/drawing/2014/main" id="{7CADA86D-E9A7-AC3E-0544-71BB974661B6}"/>
                  </a:ext>
                </a:extLst>
              </p:cNvPr>
              <p:cNvSpPr txBox="1">
                <a:spLocks noRot="1" noChangeAspect="1" noMove="1" noResize="1" noEditPoints="1" noAdjustHandles="1" noChangeArrowheads="1" noChangeShapeType="1" noTextEdit="1"/>
              </p:cNvSpPr>
              <p:nvPr/>
            </p:nvSpPr>
            <p:spPr>
              <a:xfrm>
                <a:off x="5257800" y="1783020"/>
                <a:ext cx="6096000" cy="3083023"/>
              </a:xfrm>
              <a:prstGeom prst="rect">
                <a:avLst/>
              </a:prstGeom>
              <a:blipFill>
                <a:blip r:embed="rId4"/>
                <a:stretch>
                  <a:fillRect l="-208"/>
                </a:stretch>
              </a:blipFill>
            </p:spPr>
            <p:txBody>
              <a:bodyPr/>
              <a:lstStyle/>
              <a:p>
                <a:r>
                  <a:rPr lang="zh-CN" altLang="en-US">
                    <a:noFill/>
                  </a:rPr>
                  <a:t> </a:t>
                </a:r>
              </a:p>
            </p:txBody>
          </p:sp>
        </mc:Fallback>
      </mc:AlternateContent>
      <p:sp>
        <p:nvSpPr>
          <p:cNvPr id="11" name="Slide Number Placeholder 10">
            <a:extLst>
              <a:ext uri="{FF2B5EF4-FFF2-40B4-BE49-F238E27FC236}">
                <a16:creationId xmlns:a16="http://schemas.microsoft.com/office/drawing/2014/main" id="{EAD5E615-F9E1-5D84-C118-0773927835FF}"/>
              </a:ext>
            </a:extLst>
          </p:cNvPr>
          <p:cNvSpPr>
            <a:spLocks noGrp="1"/>
          </p:cNvSpPr>
          <p:nvPr>
            <p:ph type="sldNum" sz="quarter" idx="12"/>
          </p:nvPr>
        </p:nvSpPr>
        <p:spPr/>
        <p:txBody>
          <a:bodyPr/>
          <a:lstStyle/>
          <a:p>
            <a:fld id="{B56958F6-BF6C-E243-B2B3-8A278D0DD33E}" type="slidenum">
              <a:rPr kumimoji="1" lang="zh-CN" altLang="en-US" sz="1400" smtClean="0">
                <a:latin typeface="Cambria" panose="02040503050406030204" pitchFamily="18" charset="0"/>
              </a:rPr>
              <a:t>10</a:t>
            </a:fld>
            <a:endParaRPr kumimoji="1" lang="zh-CN" altLang="en-US" dirty="0">
              <a:latin typeface="Cambria" panose="02040503050406030204" pitchFamily="18" charset="0"/>
            </a:endParaRPr>
          </a:p>
        </p:txBody>
      </p:sp>
    </p:spTree>
    <p:extLst>
      <p:ext uri="{BB962C8B-B14F-4D97-AF65-F5344CB8AC3E}">
        <p14:creationId xmlns:p14="http://schemas.microsoft.com/office/powerpoint/2010/main" val="545510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Results</a:t>
            </a:r>
          </a:p>
        </p:txBody>
      </p:sp>
      <p:sp>
        <p:nvSpPr>
          <p:cNvPr id="3" name="Content Placeholder 2"/>
          <p:cNvSpPr>
            <a:spLocks noGrp="1"/>
          </p:cNvSpPr>
          <p:nvPr>
            <p:ph idx="1"/>
          </p:nvPr>
        </p:nvSpPr>
        <p:spPr>
          <a:xfrm>
            <a:off x="744855" y="1450000"/>
            <a:ext cx="10800000" cy="600000"/>
          </a:xfrm>
        </p:spPr>
        <p:txBody>
          <a:bodyPr>
            <a:normAutofit/>
          </a:bodyPr>
          <a:lstStyle/>
          <a:p>
            <a:r>
              <a:rPr lang="en-US" altLang="en-US" sz="2000" b="1" dirty="0"/>
              <a:t>4.Why is the inter-component delay confined to </a:t>
            </a:r>
            <a:r>
              <a:rPr lang="zh-CN" altLang="en-US" sz="2000" b="1" dirty="0"/>
              <a:t>～</a:t>
            </a:r>
            <a:r>
              <a:rPr lang="en-US" altLang="en-US" sz="2000" b="1" dirty="0"/>
              <a:t>1 ms?</a:t>
            </a:r>
          </a:p>
        </p:txBody>
      </p:sp>
      <p:sp>
        <p:nvSpPr>
          <p:cNvPr id="10" name="ResultR3Left"/>
          <p:cNvSpPr txBox="1"/>
          <p:nvPr/>
        </p:nvSpPr>
        <p:spPr>
          <a:xfrm>
            <a:off x="749808" y="2057400"/>
            <a:ext cx="5806440" cy="4206240"/>
          </a:xfrm>
          <a:prstGeom prst="rect">
            <a:avLst/>
          </a:prstGeom>
          <a:noFill/>
        </p:spPr>
        <p:txBody>
          <a:bodyPr wrap="square" rtlCol="0" anchor="t">
            <a:noAutofit/>
          </a:bodyPr>
          <a:lstStyle/>
          <a:p>
            <a:pPr algn="l">
              <a:spcAft>
                <a:spcPts val="400"/>
              </a:spcAft>
              <a:buNone/>
            </a:pPr>
            <a:r>
              <a:rPr lang="en-US" altLang="en-US" sz="1600" dirty="0">
                <a:latin typeface="Cambria" panose="02040503050406030204" pitchFamily="18" charset="0"/>
              </a:rPr>
              <a:t>A pure light-travel origin is geometrically excluded</a:t>
            </a:r>
          </a:p>
          <a:p>
            <a:pPr algn="ctr">
              <a:spcAft>
                <a:spcPts val="300"/>
              </a:spcAft>
              <a:buNone/>
            </a:pPr>
            <a:r>
              <a:rPr lang="en-US" altLang="en-US" sz="1600" dirty="0">
                <a:latin typeface="Cambria" panose="02040503050406030204" pitchFamily="18" charset="0"/>
              </a:rPr>
              <a:t>c·Δt = 300 km   ≫   </a:t>
            </a:r>
            <a:r>
              <a:rPr lang="en-US" altLang="en-US" sz="1600" i="1" dirty="0">
                <a:latin typeface="Cambria" panose="02040503050406030204" pitchFamily="18" charset="0"/>
              </a:rPr>
              <a:t>R</a:t>
            </a:r>
            <a:r>
              <a:rPr lang="en-US" altLang="en-US" sz="1100" i="1" baseline="-25000" dirty="0">
                <a:latin typeface="Cambria" panose="02040503050406030204" pitchFamily="18" charset="0"/>
              </a:rPr>
              <a:t>ISCO</a:t>
            </a:r>
            <a:r>
              <a:rPr lang="en-US" altLang="en-US" sz="1600" dirty="0">
                <a:latin typeface="Cambria" panose="02040503050406030204" pitchFamily="18" charset="0"/>
              </a:rPr>
              <a:t> ≈ 70.9 km</a:t>
            </a:r>
          </a:p>
          <a:p>
            <a:pPr algn="l">
              <a:spcAft>
                <a:spcPts val="500"/>
              </a:spcAft>
              <a:buNone/>
            </a:pPr>
            <a:r>
              <a:rPr lang="en-US" altLang="en-US" sz="1400" dirty="0">
                <a:latin typeface="Cambria" panose="02040503050406030204" pitchFamily="18" charset="0"/>
              </a:rPr>
              <a:t>The required sheet separation would exceed the gravitationally bound region — the spin-sweep term must dominate.</a:t>
            </a:r>
          </a:p>
          <a:p>
            <a:pPr algn="l">
              <a:spcBef>
                <a:spcPts val="200"/>
              </a:spcBef>
              <a:spcAft>
                <a:spcPts val="400"/>
              </a:spcAft>
              <a:buNone/>
            </a:pPr>
            <a:r>
              <a:rPr lang="en-US" altLang="en-US" sz="1600" dirty="0">
                <a:latin typeface="Cambria" panose="02040503050406030204" pitchFamily="18" charset="0"/>
              </a:rPr>
              <a:t>Correct decomposition</a:t>
            </a:r>
          </a:p>
          <a:p>
            <a:pPr algn="ctr">
              <a:spcAft>
                <a:spcPts val="150"/>
              </a:spcAft>
              <a:buNone/>
            </a:pPr>
            <a:r>
              <a:rPr lang="en-US" altLang="en-US" sz="1600" dirty="0">
                <a:latin typeface="Cambria" panose="02040503050406030204" pitchFamily="18" charset="0"/>
              </a:rPr>
              <a:t>Δt</a:t>
            </a:r>
            <a:r>
              <a:rPr lang="en-US" altLang="en-US" sz="1100" baseline="-25000" dirty="0">
                <a:latin typeface="Cambria" panose="02040503050406030204" pitchFamily="18" charset="0"/>
              </a:rPr>
              <a:t>obs</a:t>
            </a:r>
            <a:r>
              <a:rPr lang="en-US" altLang="en-US" sz="1600" dirty="0">
                <a:latin typeface="Cambria" panose="02040503050406030204" pitchFamily="18" charset="0"/>
              </a:rPr>
              <a:t>  =  Δψ</a:t>
            </a:r>
            <a:r>
              <a:rPr lang="en-US" altLang="en-US" sz="1100" baseline="-25000" dirty="0">
                <a:latin typeface="Cambria" panose="02040503050406030204" pitchFamily="18" charset="0"/>
              </a:rPr>
              <a:t>sheet</a:t>
            </a:r>
            <a:r>
              <a:rPr lang="en-US" altLang="en-US" sz="1600" dirty="0">
                <a:latin typeface="Cambria" panose="02040503050406030204" pitchFamily="18" charset="0"/>
              </a:rPr>
              <a:t> / Ω</a:t>
            </a:r>
            <a:r>
              <a:rPr lang="en-US" altLang="en-US" sz="1100" baseline="-25000" dirty="0">
                <a:latin typeface="Cambria" panose="02040503050406030204" pitchFamily="18" charset="0"/>
              </a:rPr>
              <a:t>NS</a:t>
            </a:r>
            <a:r>
              <a:rPr lang="en-US" altLang="en-US" sz="1600" dirty="0">
                <a:latin typeface="Cambria" panose="02040503050406030204" pitchFamily="18" charset="0"/>
              </a:rPr>
              <a:t>   −   d</a:t>
            </a:r>
            <a:r>
              <a:rPr lang="en-US" altLang="en-US" sz="1100" baseline="-25000" dirty="0">
                <a:latin typeface="Cambria" panose="02040503050406030204" pitchFamily="18" charset="0"/>
              </a:rPr>
              <a:t>sheet</a:t>
            </a:r>
            <a:r>
              <a:rPr lang="en-US" altLang="en-US" sz="1600" dirty="0">
                <a:latin typeface="Cambria" panose="02040503050406030204" pitchFamily="18" charset="0"/>
              </a:rPr>
              <a:t> sinζ / c</a:t>
            </a:r>
          </a:p>
          <a:p>
            <a:pPr algn="ctr">
              <a:spcAft>
                <a:spcPts val="500"/>
              </a:spcAft>
              <a:buNone/>
            </a:pPr>
            <a:r>
              <a:rPr lang="en-US" altLang="en-US" sz="1050" i="1" dirty="0">
                <a:latin typeface="Cambria" panose="02040503050406030204" pitchFamily="18" charset="0"/>
              </a:rPr>
              <a:t>  spin-sweep (dominant)        light-travel (correction)</a:t>
            </a:r>
          </a:p>
          <a:p>
            <a:pPr algn="l">
              <a:spcAft>
                <a:spcPts val="400"/>
              </a:spcAft>
              <a:buNone/>
            </a:pPr>
            <a:r>
              <a:rPr lang="en-US" altLang="en-US" sz="1400" dirty="0">
                <a:latin typeface="Cambria" panose="02040503050406030204" pitchFamily="18" charset="0"/>
              </a:rPr>
              <a:t>Fiducial evaluation:  </a:t>
            </a:r>
            <a:r>
              <a:rPr lang="en-US" altLang="en-US" sz="1400" i="1" dirty="0">
                <a:latin typeface="Cambria" panose="02040503050406030204" pitchFamily="18" charset="0"/>
              </a:rPr>
              <a:t>P</a:t>
            </a:r>
            <a:r>
              <a:rPr lang="en-US" altLang="en-US" sz="1000" i="1" baseline="-25000" dirty="0">
                <a:latin typeface="Cambria" panose="02040503050406030204" pitchFamily="18" charset="0"/>
              </a:rPr>
              <a:t>NS</a:t>
            </a:r>
            <a:r>
              <a:rPr lang="en-US" altLang="en-US" sz="1400" dirty="0">
                <a:latin typeface="Cambria" panose="02040503050406030204" pitchFamily="18" charset="0"/>
              </a:rPr>
              <a:t> = 3 ms,  Δψ</a:t>
            </a:r>
            <a:r>
              <a:rPr lang="en-US" altLang="en-US" sz="1000" baseline="-25000" dirty="0">
                <a:latin typeface="Cambria" panose="02040503050406030204" pitchFamily="18" charset="0"/>
              </a:rPr>
              <a:t>sheet</a:t>
            </a:r>
            <a:r>
              <a:rPr lang="en-US" altLang="en-US" sz="1400" dirty="0">
                <a:latin typeface="Cambria" panose="02040503050406030204" pitchFamily="18" charset="0"/>
              </a:rPr>
              <a:t> = 120°  ⇒  d</a:t>
            </a:r>
            <a:r>
              <a:rPr lang="en-US" altLang="en-US" sz="1000" baseline="-25000" dirty="0">
                <a:latin typeface="Cambria" panose="02040503050406030204" pitchFamily="18" charset="0"/>
              </a:rPr>
              <a:t>sheet</a:t>
            </a:r>
            <a:r>
              <a:rPr lang="en-US" altLang="en-US" sz="1400" dirty="0">
                <a:latin typeface="Cambria" panose="02040503050406030204" pitchFamily="18" charset="0"/>
              </a:rPr>
              <a:t> = 2</a:t>
            </a:r>
            <a:r>
              <a:rPr lang="en-US" altLang="en-US" sz="1400" i="1" dirty="0">
                <a:latin typeface="Cambria" panose="02040503050406030204" pitchFamily="18" charset="0"/>
              </a:rPr>
              <a:t>r</a:t>
            </a:r>
            <a:r>
              <a:rPr lang="en-US" altLang="en-US" sz="1000" i="1" baseline="-25000" dirty="0">
                <a:latin typeface="Cambria" panose="02040503050406030204" pitchFamily="18" charset="0"/>
              </a:rPr>
              <a:t>rec</a:t>
            </a:r>
            <a:r>
              <a:rPr lang="en-US" altLang="en-US" sz="1400" dirty="0">
                <a:latin typeface="Cambria" panose="02040503050406030204" pitchFamily="18" charset="0"/>
              </a:rPr>
              <a:t> sin(Δψ</a:t>
            </a:r>
            <a:r>
              <a:rPr lang="en-US" altLang="en-US" sz="1000" baseline="-25000" dirty="0">
                <a:latin typeface="Cambria" panose="02040503050406030204" pitchFamily="18" charset="0"/>
              </a:rPr>
              <a:t>sheet</a:t>
            </a:r>
            <a:r>
              <a:rPr lang="en-US" altLang="en-US" sz="1400" dirty="0">
                <a:latin typeface="Cambria" panose="02040503050406030204" pitchFamily="18" charset="0"/>
              </a:rPr>
              <a:t>/2) ≈ 44.7 km</a:t>
            </a:r>
          </a:p>
          <a:p>
            <a:pPr algn="ctr">
              <a:spcAft>
                <a:spcPts val="300"/>
              </a:spcAft>
              <a:buNone/>
            </a:pPr>
            <a:r>
              <a:rPr lang="en-US" altLang="en-US" sz="1600" dirty="0">
                <a:latin typeface="Cambria" panose="02040503050406030204" pitchFamily="18" charset="0"/>
              </a:rPr>
              <a:t>Δt</a:t>
            </a:r>
            <a:r>
              <a:rPr lang="en-US" altLang="en-US" sz="1100" baseline="-25000" dirty="0">
                <a:latin typeface="Cambria" panose="02040503050406030204" pitchFamily="18" charset="0"/>
              </a:rPr>
              <a:t>spin</a:t>
            </a:r>
            <a:r>
              <a:rPr lang="en-US" altLang="en-US" sz="1600" dirty="0">
                <a:latin typeface="Cambria" panose="02040503050406030204" pitchFamily="18" charset="0"/>
              </a:rPr>
              <a:t> ≈ 1.00 ms</a:t>
            </a:r>
            <a:r>
              <a:rPr lang="en-US" altLang="en-US" sz="1200" i="1" dirty="0">
                <a:latin typeface="Cambria" panose="02040503050406030204" pitchFamily="18" charset="0"/>
              </a:rPr>
              <a:t>   (dominant)      </a:t>
            </a:r>
            <a:r>
              <a:rPr lang="en-US" altLang="en-US" sz="1600" dirty="0">
                <a:latin typeface="Cambria" panose="02040503050406030204" pitchFamily="18" charset="0"/>
              </a:rPr>
              <a:t>Δt</a:t>
            </a:r>
            <a:r>
              <a:rPr lang="en-US" altLang="en-US" sz="1100" baseline="-25000" dirty="0">
                <a:latin typeface="Cambria" panose="02040503050406030204" pitchFamily="18" charset="0"/>
              </a:rPr>
              <a:t>geom</a:t>
            </a:r>
            <a:r>
              <a:rPr lang="en-US" altLang="en-US" sz="1600" dirty="0">
                <a:latin typeface="Cambria" panose="02040503050406030204" pitchFamily="18" charset="0"/>
              </a:rPr>
              <a:t> ≈ 0.10 ms</a:t>
            </a:r>
            <a:r>
              <a:rPr lang="en-US" altLang="en-US" sz="1200" i="1" dirty="0">
                <a:latin typeface="Cambria" panose="02040503050406030204" pitchFamily="18" charset="0"/>
              </a:rPr>
              <a:t>   (≈10% corr., ζ~45°)</a:t>
            </a:r>
          </a:p>
          <a:p>
            <a:pPr algn="ctr">
              <a:buNone/>
            </a:pPr>
            <a:r>
              <a:rPr lang="en-US" altLang="en-US" sz="1600" dirty="0">
                <a:latin typeface="Cambria" panose="02040503050406030204" pitchFamily="18" charset="0"/>
              </a:rPr>
              <a:t>Net:  Δt</a:t>
            </a:r>
            <a:r>
              <a:rPr lang="en-US" altLang="en-US" sz="1100" baseline="-25000" dirty="0">
                <a:latin typeface="Cambria" panose="02040503050406030204" pitchFamily="18" charset="0"/>
              </a:rPr>
              <a:t>obs</a:t>
            </a:r>
            <a:r>
              <a:rPr lang="en-US" altLang="en-US" dirty="0">
                <a:latin typeface="Cambria" panose="02040503050406030204" pitchFamily="18" charset="0"/>
              </a:rPr>
              <a:t> ≈ 0.9–1.0 ms</a:t>
            </a:r>
            <a:r>
              <a:rPr lang="en-US" altLang="en-US" sz="1400" dirty="0">
                <a:latin typeface="Cambria" panose="02040503050406030204" pitchFamily="18" charset="0"/>
              </a:rPr>
              <a:t>  — consistent with observation</a:t>
            </a:r>
          </a:p>
        </p:txBody>
      </p:sp>
      <p:pic>
        <p:nvPicPr>
          <p:cNvPr id="11" name="ChartR3"/>
          <p:cNvPicPr>
            <a:picLocks noChangeAspect="1"/>
          </p:cNvPicPr>
          <p:nvPr/>
        </p:nvPicPr>
        <p:blipFill>
          <a:blip r:embed="rId5"/>
          <a:stretch>
            <a:fillRect/>
          </a:stretch>
        </p:blipFill>
        <p:spPr>
          <a:xfrm>
            <a:off x="6812280" y="1750000"/>
            <a:ext cx="4617720" cy="3240505"/>
          </a:xfrm>
          <a:prstGeom prst="rect">
            <a:avLst/>
          </a:prstGeom>
        </p:spPr>
      </p:pic>
      <p:sp>
        <p:nvSpPr>
          <p:cNvPr id="12" name="ResultR3KV"/>
          <p:cNvSpPr txBox="1"/>
          <p:nvPr/>
        </p:nvSpPr>
        <p:spPr>
          <a:xfrm>
            <a:off x="6812280" y="5508217"/>
            <a:ext cx="4617720" cy="868680"/>
          </a:xfrm>
          <a:prstGeom prst="rect">
            <a:avLst/>
          </a:prstGeom>
          <a:noFill/>
        </p:spPr>
        <p:txBody>
          <a:bodyPr wrap="square" rtlCol="0" anchor="t">
            <a:noAutofit/>
          </a:bodyPr>
          <a:lstStyle/>
          <a:p>
            <a:pPr algn="l">
              <a:spcAft>
                <a:spcPts val="200"/>
              </a:spcAft>
              <a:buNone/>
            </a:pPr>
            <a:r>
              <a:rPr lang="en-US" altLang="en-US" sz="1150" dirty="0">
                <a:latin typeface="Calibri"/>
              </a:rPr>
              <a:t>Sheet azimuthal split:  </a:t>
            </a:r>
            <a:r>
              <a:rPr lang="en-US" altLang="en-US" sz="1150" dirty="0">
                <a:latin typeface="Cambria Math" panose="02040503050406030204" pitchFamily="18" charset="0"/>
              </a:rPr>
              <a:t>Δψ</a:t>
            </a:r>
            <a:r>
              <a:rPr lang="en-US" altLang="en-US" sz="850" baseline="-25000" dirty="0">
                <a:latin typeface="Cambria Math" panose="02040503050406030204" pitchFamily="18" charset="0"/>
              </a:rPr>
              <a:t>sheet</a:t>
            </a:r>
            <a:r>
              <a:rPr lang="en-US" altLang="en-US" sz="1150" dirty="0"/>
              <a:t>  ≈  120°</a:t>
            </a:r>
          </a:p>
          <a:p>
            <a:pPr algn="l">
              <a:buNone/>
            </a:pPr>
            <a:r>
              <a:rPr lang="en-US" altLang="en-US" sz="1150" dirty="0">
                <a:latin typeface="Calibri"/>
              </a:rPr>
              <a:t>Sheet–sheet distance:  </a:t>
            </a:r>
            <a:r>
              <a:rPr lang="en-US" altLang="en-US" sz="1150" i="1" dirty="0">
                <a:latin typeface="Cambria Math" panose="02040503050406030204" pitchFamily="18" charset="0"/>
              </a:rPr>
              <a:t>d</a:t>
            </a:r>
            <a:r>
              <a:rPr lang="en-US" altLang="en-US" sz="850" i="1" baseline="-25000" dirty="0">
                <a:latin typeface="Cambria Math" panose="02040503050406030204" pitchFamily="18" charset="0"/>
              </a:rPr>
              <a:t>sheet</a:t>
            </a:r>
            <a:r>
              <a:rPr lang="en-US" altLang="en-US" sz="1150" dirty="0"/>
              <a:t>  ≈  44.7 km</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11</a:t>
            </a:fld>
            <a:endParaRPr lang="en-US" sz="140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Results</a:t>
            </a:r>
          </a:p>
        </p:txBody>
      </p:sp>
      <p:sp>
        <p:nvSpPr>
          <p:cNvPr id="3" name="Content Placeholder 2"/>
          <p:cNvSpPr>
            <a:spLocks noGrp="1"/>
          </p:cNvSpPr>
          <p:nvPr>
            <p:ph idx="1"/>
          </p:nvPr>
        </p:nvSpPr>
        <p:spPr>
          <a:xfrm>
            <a:off x="744855" y="1450000"/>
            <a:ext cx="10800000" cy="600000"/>
          </a:xfrm>
        </p:spPr>
        <p:txBody>
          <a:bodyPr>
            <a:normAutofit/>
          </a:bodyPr>
          <a:lstStyle/>
          <a:p>
            <a:r>
              <a:rPr lang="en-US" altLang="en-US" sz="2000" b="1" dirty="0"/>
              <a:t>5.Can magnetic reconnection power the observed FRB energy?</a:t>
            </a:r>
          </a:p>
        </p:txBody>
      </p:sp>
      <mc:AlternateContent xmlns:mc="http://schemas.openxmlformats.org/markup-compatibility/2006" xmlns:a14="http://schemas.microsoft.com/office/drawing/2010/main">
        <mc:Choice Requires="a14">
          <p:sp>
            <p:nvSpPr>
              <p:cNvPr id="10" name="ResultR4Left"/>
              <p:cNvSpPr txBox="1"/>
              <p:nvPr/>
            </p:nvSpPr>
            <p:spPr>
              <a:xfrm>
                <a:off x="749808" y="2067674"/>
                <a:ext cx="5806440" cy="4206240"/>
              </a:xfrm>
              <a:prstGeom prst="rect">
                <a:avLst/>
              </a:prstGeom>
              <a:noFill/>
            </p:spPr>
            <p:txBody>
              <a:bodyPr wrap="square" rtlCol="0" anchor="t">
                <a:noAutofit/>
              </a:bodyPr>
              <a:lstStyle/>
              <a:p>
                <a:pPr algn="l">
                  <a:spcAft>
                    <a:spcPts val="350"/>
                  </a:spcAft>
                  <a:buNone/>
                </a:pPr>
                <a:r>
                  <a:rPr lang="en-US" altLang="en-US" sz="1500" dirty="0">
                    <a:latin typeface="Cambria" panose="02040503050406030204" pitchFamily="18" charset="0"/>
                  </a:rPr>
                  <a:t>Magnetic energy reservoir(</a:t>
                </a:r>
                <a:r>
                  <a:rPr lang="en-US" sz="1600" i="0" dirty="0" err="1">
                    <a:effectLst/>
                    <a:latin typeface="Cambria" panose="02040503050406030204" pitchFamily="18" charset="0"/>
                  </a:rPr>
                  <a:t>Cassak</a:t>
                </a:r>
                <a:r>
                  <a:rPr lang="en-US" sz="1600" i="0" dirty="0">
                    <a:effectLst/>
                    <a:latin typeface="Cambria" panose="02040503050406030204" pitchFamily="18" charset="0"/>
                  </a:rPr>
                  <a:t> et. al 2007)</a:t>
                </a:r>
                <a:endParaRPr lang="en-US" altLang="en-US" sz="1500" dirty="0">
                  <a:latin typeface="Cambria" panose="02040503050406030204" pitchFamily="18" charset="0"/>
                </a:endParaRPr>
              </a:p>
              <a:p>
                <a:pPr algn="ctr">
                  <a:spcAft>
                    <a:spcPts val="350"/>
                  </a:spcAft>
                  <a:buNone/>
                </a:pPr>
                <a14:m>
                  <m:oMathPara xmlns:m="http://schemas.openxmlformats.org/officeDocument/2006/math">
                    <m:oMathParaPr>
                      <m:jc m:val="centerGroup"/>
                    </m:oMathParaPr>
                    <m:oMath xmlns:m="http://schemas.openxmlformats.org/officeDocument/2006/math">
                      <m:r>
                        <a:rPr lang="en-US" altLang="en-US" sz="1500" b="0" i="1" dirty="0" smtClean="0">
                          <a:latin typeface="Cambria Math" panose="02040503050406030204" pitchFamily="18" charset="0"/>
                        </a:rPr>
                        <m:t>𝐵</m:t>
                      </m:r>
                      <m:d>
                        <m:dPr>
                          <m:ctrlPr>
                            <a:rPr lang="en-US" altLang="en-US" sz="1500" i="1" dirty="0" smtClean="0">
                              <a:latin typeface="Cambria Math" panose="02040503050406030204" pitchFamily="18" charset="0"/>
                            </a:rPr>
                          </m:ctrlPr>
                        </m:dPr>
                        <m:e>
                          <m:r>
                            <a:rPr lang="en-US" altLang="en-US" sz="1500" b="0" i="1" dirty="0" smtClean="0">
                              <a:latin typeface="Cambria Math" panose="02040503050406030204" pitchFamily="18" charset="0"/>
                            </a:rPr>
                            <m:t>𝑟</m:t>
                          </m:r>
                        </m:e>
                      </m:d>
                      <m:r>
                        <a:rPr lang="en-US" altLang="en-US" sz="1500" b="0" i="1" dirty="0" smtClean="0">
                          <a:latin typeface="Cambria Math" panose="02040503050406030204" pitchFamily="18" charset="0"/>
                        </a:rPr>
                        <m:t>=</m:t>
                      </m:r>
                      <m:sSub>
                        <m:sSubPr>
                          <m:ctrlPr>
                            <a:rPr lang="en-US" altLang="en-US" sz="1500" i="1" dirty="0" smtClean="0">
                              <a:latin typeface="Cambria Math" panose="02040503050406030204" pitchFamily="18" charset="0"/>
                            </a:rPr>
                          </m:ctrlPr>
                        </m:sSubPr>
                        <m:e>
                          <m:r>
                            <a:rPr lang="en-US" altLang="en-US" sz="1500" b="0" i="1" dirty="0" smtClean="0">
                              <a:latin typeface="Cambria Math" panose="02040503050406030204" pitchFamily="18" charset="0"/>
                            </a:rPr>
                            <m:t>𝐵</m:t>
                          </m:r>
                        </m:e>
                        <m:sub>
                          <m:r>
                            <a:rPr lang="en-US" altLang="en-US" sz="1500" b="0" i="1" dirty="0" smtClean="0">
                              <a:latin typeface="Cambria Math" panose="02040503050406030204" pitchFamily="18" charset="0"/>
                            </a:rPr>
                            <m:t>𝑁𝑆</m:t>
                          </m:r>
                        </m:sub>
                      </m:sSub>
                      <m:r>
                        <a:rPr lang="en-US" altLang="en-US" sz="1500" b="0" i="1" dirty="0" smtClean="0">
                          <a:latin typeface="Cambria Math" panose="02040503050406030204" pitchFamily="18" charset="0"/>
                        </a:rPr>
                        <m:t>(</m:t>
                      </m:r>
                      <m:sSub>
                        <m:sSubPr>
                          <m:ctrlPr>
                            <a:rPr lang="en-US" altLang="en-US" sz="1500" i="1" dirty="0" smtClean="0">
                              <a:latin typeface="Cambria Math" panose="02040503050406030204" pitchFamily="18" charset="0"/>
                            </a:rPr>
                          </m:ctrlPr>
                        </m:sSubPr>
                        <m:e>
                          <m:r>
                            <a:rPr lang="en-US" altLang="en-US" sz="1500" b="0" i="1" dirty="0" smtClean="0">
                              <a:latin typeface="Cambria Math" panose="02040503050406030204" pitchFamily="18" charset="0"/>
                            </a:rPr>
                            <m:t>𝑅</m:t>
                          </m:r>
                        </m:e>
                        <m:sub>
                          <m:r>
                            <a:rPr lang="en-US" altLang="en-US" sz="1500" b="0" i="1" dirty="0" smtClean="0">
                              <a:latin typeface="Cambria Math" panose="02040503050406030204" pitchFamily="18" charset="0"/>
                            </a:rPr>
                            <m:t>𝑁𝑆</m:t>
                          </m:r>
                        </m:sub>
                      </m:sSub>
                      <m:r>
                        <a:rPr lang="en-US" altLang="en-US" sz="1500" b="0" i="1" dirty="0" smtClean="0">
                          <a:latin typeface="Cambria Math" panose="02040503050406030204" pitchFamily="18" charset="0"/>
                        </a:rPr>
                        <m:t>/</m:t>
                      </m:r>
                      <m:r>
                        <a:rPr lang="en-US" altLang="en-US" sz="1500" b="0" i="1" dirty="0" smtClean="0">
                          <a:latin typeface="Cambria Math" panose="02040503050406030204" pitchFamily="18" charset="0"/>
                        </a:rPr>
                        <m:t>𝑟</m:t>
                      </m:r>
                      <m:r>
                        <a:rPr lang="en-US" altLang="en-US" sz="1500" b="0" i="1" dirty="0" smtClean="0">
                          <a:latin typeface="Cambria Math" panose="02040503050406030204" pitchFamily="18" charset="0"/>
                        </a:rPr>
                        <m:t>)</m:t>
                      </m:r>
                    </m:oMath>
                  </m:oMathPara>
                </a14:m>
                <a:endParaRPr lang="en-US" altLang="en-US" sz="1500" dirty="0">
                  <a:latin typeface="Cambria" panose="02040503050406030204" pitchFamily="18" charset="0"/>
                </a:endParaRPr>
              </a:p>
              <a:p>
                <a:pPr algn="ctr">
                  <a:spcAft>
                    <a:spcPts val="350"/>
                  </a:spcAft>
                  <a:buNone/>
                </a:pPr>
                <a14:m>
                  <m:oMathPara xmlns:m="http://schemas.openxmlformats.org/officeDocument/2006/math">
                    <m:oMathParaPr>
                      <m:jc m:val="centerGroup"/>
                    </m:oMathParaPr>
                    <m:oMath xmlns:m="http://schemas.openxmlformats.org/officeDocument/2006/math">
                      <m:r>
                        <a:rPr lang="en-US" altLang="en-US" sz="1500" b="0" i="1" dirty="0" smtClean="0">
                          <a:latin typeface="Cambria Math" panose="02040503050406030204" pitchFamily="18" charset="0"/>
                        </a:rPr>
                        <m:t>𝑢</m:t>
                      </m:r>
                      <m:r>
                        <a:rPr lang="en-US" altLang="en-US" sz="1050" b="0" i="1" baseline="-25000" dirty="0" smtClean="0">
                          <a:latin typeface="Cambria Math" panose="02040503050406030204" pitchFamily="18" charset="0"/>
                        </a:rPr>
                        <m:t>𝐵</m:t>
                      </m:r>
                      <m:r>
                        <a:rPr lang="en-US" altLang="en-US" sz="1500" b="0" i="1" dirty="0" smtClean="0">
                          <a:latin typeface="Cambria Math" panose="02040503050406030204" pitchFamily="18" charset="0"/>
                        </a:rPr>
                        <m:t> = </m:t>
                      </m:r>
                      <m:r>
                        <a:rPr lang="en-US" altLang="en-US" sz="1500" b="0" i="1" dirty="0" smtClean="0">
                          <a:latin typeface="Cambria Math" panose="02040503050406030204" pitchFamily="18" charset="0"/>
                        </a:rPr>
                        <m:t>𝐵</m:t>
                      </m:r>
                      <m:r>
                        <a:rPr lang="en-US" altLang="en-US" sz="1050" b="0" i="1" baseline="30000" dirty="0" smtClean="0">
                          <a:latin typeface="Cambria Math" panose="02040503050406030204" pitchFamily="18" charset="0"/>
                        </a:rPr>
                        <m:t>2</m:t>
                      </m:r>
                      <m:r>
                        <a:rPr lang="en-US" altLang="en-US" sz="1500" b="0" i="1" dirty="0" smtClean="0">
                          <a:latin typeface="Cambria Math" panose="02040503050406030204" pitchFamily="18" charset="0"/>
                        </a:rPr>
                        <m:t>/8</m:t>
                      </m:r>
                      <m:r>
                        <a:rPr lang="en-US" altLang="en-US" sz="1500" b="0" i="1" dirty="0" smtClean="0">
                          <a:latin typeface="Cambria Math" panose="02040503050406030204" pitchFamily="18" charset="0"/>
                        </a:rPr>
                        <m:t>𝜋</m:t>
                      </m:r>
                    </m:oMath>
                  </m:oMathPara>
                </a14:m>
                <a:endParaRPr lang="en-US" altLang="en-US" sz="1500" dirty="0">
                  <a:latin typeface="Cambria" panose="02040503050406030204" pitchFamily="18" charset="0"/>
                </a:endParaRPr>
              </a:p>
              <a:p>
                <a:pPr algn="ctr">
                  <a:spcAft>
                    <a:spcPts val="450"/>
                  </a:spcAft>
                  <a:buNone/>
                </a:pPr>
                <a14:m>
                  <m:oMathPara xmlns:m="http://schemas.openxmlformats.org/officeDocument/2006/math">
                    <m:oMathParaPr>
                      <m:jc m:val="centerGroup"/>
                    </m:oMathParaPr>
                    <m:oMath xmlns:m="http://schemas.openxmlformats.org/officeDocument/2006/math">
                      <m:r>
                        <a:rPr lang="en-US" altLang="en-US" sz="1500" b="0" i="1" dirty="0" smtClean="0">
                          <a:latin typeface="Cambria Math" panose="02040503050406030204" pitchFamily="18" charset="0"/>
                        </a:rPr>
                        <m:t>𝐸</m:t>
                      </m:r>
                      <m:r>
                        <a:rPr lang="en-US" altLang="en-US" sz="1050" b="0" i="1" baseline="-25000" dirty="0" smtClean="0">
                          <a:latin typeface="Cambria Math" panose="02040503050406030204" pitchFamily="18" charset="0"/>
                        </a:rPr>
                        <m:t>𝐵</m:t>
                      </m:r>
                      <m:r>
                        <a:rPr lang="en-US" altLang="en-US" sz="1500" b="0" i="1" dirty="0" smtClean="0">
                          <a:latin typeface="Cambria Math" panose="02040503050406030204" pitchFamily="18" charset="0"/>
                        </a:rPr>
                        <m:t>  =  </m:t>
                      </m:r>
                      <m:r>
                        <a:rPr lang="en-US" altLang="en-US" sz="1500" b="0" i="1" dirty="0" smtClean="0">
                          <a:latin typeface="Cambria Math" panose="02040503050406030204" pitchFamily="18" charset="0"/>
                        </a:rPr>
                        <m:t>𝑢</m:t>
                      </m:r>
                      <m:r>
                        <a:rPr lang="en-US" altLang="en-US" sz="1050" b="0" i="1" baseline="-25000" dirty="0" smtClean="0">
                          <a:latin typeface="Cambria Math" panose="02040503050406030204" pitchFamily="18" charset="0"/>
                        </a:rPr>
                        <m:t>𝐵</m:t>
                      </m:r>
                      <m:r>
                        <a:rPr lang="en-US" altLang="en-US" sz="1500" b="0" i="1" dirty="0" smtClean="0">
                          <a:latin typeface="Cambria Math" panose="02040503050406030204" pitchFamily="18" charset="0"/>
                        </a:rPr>
                        <m:t>·</m:t>
                      </m:r>
                      <m:r>
                        <a:rPr lang="en-US" altLang="en-US" sz="1500" b="0" i="1" dirty="0" smtClean="0">
                          <a:latin typeface="Cambria Math" panose="02040503050406030204" pitchFamily="18" charset="0"/>
                        </a:rPr>
                        <m:t>𝜉</m:t>
                      </m:r>
                      <m:r>
                        <a:rPr lang="en-US" altLang="en-US" sz="1500" b="0" i="1" dirty="0" smtClean="0">
                          <a:latin typeface="Cambria Math" panose="02040503050406030204" pitchFamily="18" charset="0"/>
                        </a:rPr>
                        <m:t> </m:t>
                      </m:r>
                      <m:r>
                        <a:rPr lang="en-US" altLang="en-US" sz="1500" b="0" i="1" dirty="0" smtClean="0">
                          <a:latin typeface="Cambria Math" panose="02040503050406030204" pitchFamily="18" charset="0"/>
                        </a:rPr>
                        <m:t>𝐿</m:t>
                      </m:r>
                      <m:r>
                        <a:rPr lang="en-US" altLang="en-US" sz="1050" b="0" i="1" baseline="30000" dirty="0" smtClean="0">
                          <a:latin typeface="Cambria Math" panose="02040503050406030204" pitchFamily="18" charset="0"/>
                        </a:rPr>
                        <m:t>3</m:t>
                      </m:r>
                      <m:r>
                        <a:rPr lang="en-US" altLang="en-US" sz="1500" b="0" i="1" dirty="0" smtClean="0">
                          <a:latin typeface="Cambria Math" panose="02040503050406030204" pitchFamily="18" charset="0"/>
                        </a:rPr>
                        <m:t>≈  8.8×10</m:t>
                      </m:r>
                      <m:r>
                        <a:rPr lang="en-US" altLang="en-US" sz="1050" b="0" i="1" baseline="30000" dirty="0" smtClean="0">
                          <a:latin typeface="Cambria Math" panose="02040503050406030204" pitchFamily="18" charset="0"/>
                        </a:rPr>
                        <m:t>43</m:t>
                      </m:r>
                      <m:r>
                        <a:rPr lang="en-US" altLang="en-US" sz="1500" b="0" i="1" dirty="0" smtClean="0">
                          <a:latin typeface="Cambria Math" panose="02040503050406030204" pitchFamily="18" charset="0"/>
                        </a:rPr>
                        <m:t> </m:t>
                      </m:r>
                      <m:r>
                        <a:rPr lang="en-US" altLang="en-US" sz="1500" b="0" i="1" dirty="0" smtClean="0">
                          <a:latin typeface="Cambria Math" panose="02040503050406030204" pitchFamily="18" charset="0"/>
                        </a:rPr>
                        <m:t>𝑒𝑟𝑔</m:t>
                      </m:r>
                    </m:oMath>
                  </m:oMathPara>
                </a14:m>
                <a:endParaRPr lang="en-US" altLang="en-US" sz="1500" dirty="0">
                  <a:latin typeface="Cambria" panose="02040503050406030204" pitchFamily="18" charset="0"/>
                </a:endParaRPr>
              </a:p>
              <a:p>
                <a:pPr algn="l">
                  <a:spcAft>
                    <a:spcPts val="350"/>
                  </a:spcAft>
                  <a:buNone/>
                </a:pPr>
                <a:r>
                  <a:rPr lang="en-US" altLang="en-US" sz="1500" dirty="0">
                    <a:latin typeface="Cambria" panose="02040503050406030204" pitchFamily="18" charset="0"/>
                  </a:rPr>
                  <a:t>Reconnection rate</a:t>
                </a:r>
              </a:p>
              <a:p>
                <a:pPr algn="ctr">
                  <a:spcAft>
                    <a:spcPts val="150"/>
                  </a:spcAft>
                  <a:buNone/>
                </a:pPr>
                <a:r>
                  <a:rPr lang="en-US" altLang="en-US" sz="1500" dirty="0">
                    <a:latin typeface="Cambria" panose="02040503050406030204" pitchFamily="18" charset="0"/>
                  </a:rPr>
                  <a:t>v</a:t>
                </a:r>
                <a:r>
                  <a:rPr lang="en-US" altLang="en-US" sz="1050" baseline="-25000" dirty="0">
                    <a:latin typeface="Cambria" panose="02040503050406030204" pitchFamily="18" charset="0"/>
                  </a:rPr>
                  <a:t>rec</a:t>
                </a:r>
                <a:r>
                  <a:rPr lang="en-US" altLang="en-US" sz="1500" dirty="0">
                    <a:latin typeface="Cambria" panose="02040503050406030204" pitchFamily="18" charset="0"/>
                  </a:rPr>
                  <a:t>/c  ≈  π / (4 ln S)</a:t>
                </a:r>
                <a:r>
                  <a:rPr lang="en-US" altLang="en-US" sz="1100" i="1" dirty="0">
                    <a:latin typeface="Cambria" panose="02040503050406030204" pitchFamily="18" charset="0"/>
                  </a:rPr>
                  <a:t>   (</a:t>
                </a:r>
                <a:r>
                  <a:rPr lang="en-US" altLang="en-US" sz="1100" i="1" dirty="0" err="1">
                    <a:latin typeface="Cambria" panose="02040503050406030204" pitchFamily="18" charset="0"/>
                  </a:rPr>
                  <a:t>Petschek</a:t>
                </a:r>
                <a:r>
                  <a:rPr lang="en-US" altLang="en-US" sz="1100" i="1" dirty="0">
                    <a:latin typeface="Cambria" panose="02040503050406030204" pitchFamily="18" charset="0"/>
                  </a:rPr>
                  <a:t> et. al 1964; </a:t>
                </a:r>
                <a:r>
                  <a:rPr lang="en-US" altLang="en-US" sz="1100" i="1" dirty="0" err="1">
                    <a:latin typeface="Cambria" panose="02040503050406030204" pitchFamily="18" charset="0"/>
                  </a:rPr>
                  <a:t>Lyubarsky</a:t>
                </a:r>
                <a:r>
                  <a:rPr lang="en-US" altLang="en-US" sz="1100" i="1" dirty="0">
                    <a:latin typeface="Cambria" panose="02040503050406030204" pitchFamily="18" charset="0"/>
                  </a:rPr>
                  <a:t> et. al 2005)</a:t>
                </a:r>
              </a:p>
              <a:p>
                <a:pPr algn="ctr">
                  <a:spcAft>
                    <a:spcPts val="450"/>
                  </a:spcAft>
                  <a:buNone/>
                </a:pPr>
                <a:r>
                  <a:rPr lang="en-US" altLang="en-US" sz="1500" dirty="0">
                    <a:latin typeface="Cambria" panose="02040503050406030204" pitchFamily="18" charset="0"/>
                  </a:rPr>
                  <a:t>≈  0.02 c</a:t>
                </a:r>
              </a:p>
              <a:p>
                <a:pPr algn="l">
                  <a:spcAft>
                    <a:spcPts val="350"/>
                  </a:spcAft>
                  <a:buNone/>
                </a:pPr>
                <a:r>
                  <a:rPr lang="en-US" altLang="en-US" sz="1500" dirty="0">
                    <a:latin typeface="Cambria" panose="02040503050406030204" pitchFamily="18" charset="0"/>
                  </a:rPr>
                  <a:t>Dissipation power &amp; radio efficiency</a:t>
                </a:r>
              </a:p>
              <a:p>
                <a:pPr algn="ctr">
                  <a:spcAft>
                    <a:spcPts val="200"/>
                  </a:spcAft>
                  <a:buNone/>
                </a:pPr>
                <a:r>
                  <a:rPr lang="en-US" altLang="en-US" sz="1500" dirty="0">
                    <a:latin typeface="Cambria" panose="02040503050406030204" pitchFamily="18" charset="0"/>
                  </a:rPr>
                  <a:t>L</a:t>
                </a:r>
                <a:r>
                  <a:rPr lang="en-US" altLang="en-US" sz="1050" baseline="-25000" dirty="0">
                    <a:latin typeface="Cambria" panose="02040503050406030204" pitchFamily="18" charset="0"/>
                  </a:rPr>
                  <a:t>rec</a:t>
                </a:r>
                <a:r>
                  <a:rPr lang="en-US" altLang="en-US" sz="1500" dirty="0">
                    <a:latin typeface="Cambria" panose="02040503050406030204" pitchFamily="18" charset="0"/>
                  </a:rPr>
                  <a:t> = u</a:t>
                </a:r>
                <a:r>
                  <a:rPr lang="en-US" altLang="en-US" sz="1050" baseline="-25000" dirty="0">
                    <a:latin typeface="Cambria" panose="02040503050406030204" pitchFamily="18" charset="0"/>
                  </a:rPr>
                  <a:t>B</a:t>
                </a:r>
                <a:r>
                  <a:rPr lang="en-US" altLang="en-US" sz="1500" dirty="0">
                    <a:latin typeface="Cambria" panose="02040503050406030204" pitchFamily="18" charset="0"/>
                  </a:rPr>
                  <a:t> v</a:t>
                </a:r>
                <a:r>
                  <a:rPr lang="en-US" altLang="en-US" sz="1050" baseline="-25000" dirty="0">
                    <a:latin typeface="Cambria" panose="02040503050406030204" pitchFamily="18" charset="0"/>
                  </a:rPr>
                  <a:t>rec</a:t>
                </a:r>
                <a:r>
                  <a:rPr lang="en-US" altLang="en-US" sz="1500" dirty="0">
                    <a:latin typeface="Cambria" panose="02040503050406030204" pitchFamily="18" charset="0"/>
                  </a:rPr>
                  <a:t> A</a:t>
                </a:r>
                <a:r>
                  <a:rPr lang="en-US" altLang="en-US" sz="1050" baseline="-25000" dirty="0">
                    <a:latin typeface="Cambria" panose="02040503050406030204" pitchFamily="18" charset="0"/>
                  </a:rPr>
                  <a:t>sheet</a:t>
                </a:r>
                <a:r>
                  <a:rPr lang="en-US" altLang="en-US" sz="1500" dirty="0">
                    <a:latin typeface="Cambria" panose="02040503050406030204" pitchFamily="18" charset="0"/>
                  </a:rPr>
                  <a:t>   ≈  1.1×10</a:t>
                </a:r>
                <a:r>
                  <a:rPr lang="en-US" altLang="en-US" sz="1050" baseline="30000" dirty="0">
                    <a:latin typeface="Cambria" panose="02040503050406030204" pitchFamily="18" charset="0"/>
                  </a:rPr>
                  <a:t>48</a:t>
                </a:r>
                <a:r>
                  <a:rPr lang="en-US" altLang="en-US" sz="1500" dirty="0">
                    <a:latin typeface="Cambria" panose="02040503050406030204" pitchFamily="18" charset="0"/>
                  </a:rPr>
                  <a:t> erg/s</a:t>
                </a:r>
              </a:p>
              <a:p>
                <a:pPr algn="ctr">
                  <a:spcAft>
                    <a:spcPts val="450"/>
                  </a:spcAft>
                  <a:buNone/>
                </a:pPr>
                <a:r>
                  <a:rPr lang="en-US" altLang="en-US" sz="1500" dirty="0">
                    <a:latin typeface="Cambria" panose="02040503050406030204" pitchFamily="18" charset="0"/>
                  </a:rPr>
                  <a:t>ε</a:t>
                </a:r>
                <a:r>
                  <a:rPr lang="en-US" altLang="en-US" sz="1050" baseline="-25000" dirty="0">
                    <a:latin typeface="Cambria" panose="02040503050406030204" pitchFamily="18" charset="0"/>
                  </a:rPr>
                  <a:t>radio</a:t>
                </a:r>
                <a:r>
                  <a:rPr lang="en-US" altLang="en-US" sz="1500" dirty="0">
                    <a:latin typeface="Cambria" panose="02040503050406030204" pitchFamily="18" charset="0"/>
                  </a:rPr>
                  <a:t>  ~  10</a:t>
                </a:r>
                <a:r>
                  <a:rPr lang="en-US" altLang="en-US" sz="1050" baseline="30000" dirty="0">
                    <a:latin typeface="Cambria" panose="02040503050406030204" pitchFamily="18" charset="0"/>
                  </a:rPr>
                  <a:t>−4</a:t>
                </a:r>
                <a:r>
                  <a:rPr lang="en-US" altLang="en-US" sz="1100" i="1" dirty="0">
                    <a:latin typeface="Cambria" panose="02040503050406030204" pitchFamily="18" charset="0"/>
                  </a:rPr>
                  <a:t>   (Most et al. 2025, blast-wave analogy)</a:t>
                </a:r>
              </a:p>
              <a:p>
                <a:pPr algn="l">
                  <a:spcAft>
                    <a:spcPts val="350"/>
                  </a:spcAft>
                  <a:buNone/>
                </a:pPr>
                <a:r>
                  <a:rPr lang="en-US" altLang="en-US" sz="1500" dirty="0">
                    <a:latin typeface="Cambria" panose="02040503050406030204" pitchFamily="18" charset="0"/>
                  </a:rPr>
                  <a:t>Observable FRB energy</a:t>
                </a:r>
              </a:p>
              <a:p>
                <a:pPr algn="ctr">
                  <a:spcAft>
                    <a:spcPts val="150"/>
                  </a:spcAft>
                  <a:buNone/>
                </a:pPr>
                <a:r>
                  <a:rPr lang="en-US" altLang="en-US" sz="1600" dirty="0">
                    <a:latin typeface="Cambria" panose="02040503050406030204" pitchFamily="18" charset="0"/>
                  </a:rPr>
                  <a:t>E</a:t>
                </a:r>
                <a:r>
                  <a:rPr lang="en-US" altLang="en-US" sz="1100" baseline="-25000" dirty="0">
                    <a:latin typeface="Cambria" panose="02040503050406030204" pitchFamily="18" charset="0"/>
                  </a:rPr>
                  <a:t>FRB</a:t>
                </a:r>
                <a:r>
                  <a:rPr lang="en-US" altLang="en-US" sz="1600" dirty="0">
                    <a:latin typeface="Cambria" panose="02040503050406030204" pitchFamily="18" charset="0"/>
                  </a:rPr>
                  <a:t> = ε</a:t>
                </a:r>
                <a:r>
                  <a:rPr lang="en-US" altLang="en-US" sz="1100" baseline="-25000" dirty="0">
                    <a:latin typeface="Cambria" panose="02040503050406030204" pitchFamily="18" charset="0"/>
                  </a:rPr>
                  <a:t>radio</a:t>
                </a:r>
                <a:r>
                  <a:rPr lang="en-US" altLang="en-US" sz="1600" dirty="0">
                    <a:latin typeface="Cambria" panose="02040503050406030204" pitchFamily="18" charset="0"/>
                  </a:rPr>
                  <a:t> L</a:t>
                </a:r>
                <a:r>
                  <a:rPr lang="en-US" altLang="en-US" sz="1100" baseline="-25000" dirty="0">
                    <a:latin typeface="Cambria" panose="02040503050406030204" pitchFamily="18" charset="0"/>
                  </a:rPr>
                  <a:t>rec</a:t>
                </a:r>
                <a:r>
                  <a:rPr lang="en-US" altLang="en-US" sz="1600" dirty="0">
                    <a:latin typeface="Cambria" panose="02040503050406030204" pitchFamily="18" charset="0"/>
                  </a:rPr>
                  <a:t> Δt   ≈  1.1×10</a:t>
                </a:r>
                <a:r>
                  <a:rPr lang="en-US" altLang="en-US" sz="1150" baseline="30000" dirty="0">
                    <a:latin typeface="Cambria" panose="02040503050406030204" pitchFamily="18" charset="0"/>
                  </a:rPr>
                  <a:t>41</a:t>
                </a:r>
                <a:r>
                  <a:rPr lang="en-US" altLang="en-US" sz="1600" dirty="0">
                    <a:latin typeface="Cambria" panose="02040503050406030204" pitchFamily="18" charset="0"/>
                  </a:rPr>
                  <a:t> erg</a:t>
                </a:r>
              </a:p>
            </p:txBody>
          </p:sp>
        </mc:Choice>
        <mc:Fallback xmlns="">
          <p:sp>
            <p:nvSpPr>
              <p:cNvPr id="10" name="ResultR4Left"/>
              <p:cNvSpPr txBox="1">
                <a:spLocks noRot="1" noChangeAspect="1" noMove="1" noResize="1" noEditPoints="1" noAdjustHandles="1" noChangeArrowheads="1" noChangeShapeType="1" noTextEdit="1"/>
              </p:cNvSpPr>
              <p:nvPr/>
            </p:nvSpPr>
            <p:spPr>
              <a:xfrm>
                <a:off x="749808" y="2067674"/>
                <a:ext cx="5806440" cy="4206240"/>
              </a:xfrm>
              <a:prstGeom prst="rect">
                <a:avLst/>
              </a:prstGeom>
              <a:blipFill>
                <a:blip r:embed="rId5"/>
                <a:stretch>
                  <a:fillRect l="-437" t="-301"/>
                </a:stretch>
              </a:blipFill>
            </p:spPr>
            <p:txBody>
              <a:bodyPr/>
              <a:lstStyle/>
              <a:p>
                <a:r>
                  <a:rPr lang="zh-CN" altLang="en-US">
                    <a:noFill/>
                  </a:rPr>
                  <a:t> </a:t>
                </a:r>
              </a:p>
            </p:txBody>
          </p:sp>
        </mc:Fallback>
      </mc:AlternateContent>
      <p:pic>
        <p:nvPicPr>
          <p:cNvPr id="11" name="ChartR4"/>
          <p:cNvPicPr>
            <a:picLocks noChangeAspect="1"/>
          </p:cNvPicPr>
          <p:nvPr/>
        </p:nvPicPr>
        <p:blipFill>
          <a:blip r:embed="rId6"/>
          <a:stretch>
            <a:fillRect/>
          </a:stretch>
        </p:blipFill>
        <p:spPr>
          <a:xfrm>
            <a:off x="6812280" y="2103120"/>
            <a:ext cx="4617720" cy="3028013"/>
          </a:xfrm>
          <a:prstGeom prst="rect">
            <a:avLst/>
          </a:prstGeom>
        </p:spPr>
      </p:pic>
      <p:sp>
        <p:nvSpPr>
          <p:cNvPr id="12" name="ResultR4KV"/>
          <p:cNvSpPr txBox="1"/>
          <p:nvPr/>
        </p:nvSpPr>
        <p:spPr>
          <a:xfrm>
            <a:off x="6812280" y="5295725"/>
            <a:ext cx="4617720" cy="960120"/>
          </a:xfrm>
          <a:prstGeom prst="rect">
            <a:avLst/>
          </a:prstGeom>
          <a:noFill/>
        </p:spPr>
        <p:txBody>
          <a:bodyPr wrap="square" rtlCol="0" anchor="t">
            <a:noAutofit/>
          </a:bodyPr>
          <a:lstStyle/>
          <a:p>
            <a:pPr algn="l">
              <a:buNone/>
            </a:pPr>
            <a:r>
              <a:rPr lang="en-US" altLang="en-US" sz="1150" dirty="0">
                <a:latin typeface="Cambria" panose="02040503050406030204" pitchFamily="18" charset="0"/>
              </a:rPr>
              <a:t>Verdict:  </a:t>
            </a:r>
            <a:r>
              <a:rPr lang="en-US" altLang="en-US" sz="1150" i="1" dirty="0">
                <a:latin typeface="Cambria" panose="02040503050406030204" pitchFamily="18" charset="0"/>
              </a:rPr>
              <a:t>E</a:t>
            </a:r>
            <a:r>
              <a:rPr lang="en-US" altLang="en-US" sz="850" i="1" baseline="-25000" dirty="0">
                <a:latin typeface="Cambria" panose="02040503050406030204" pitchFamily="18" charset="0"/>
              </a:rPr>
              <a:t>FRB</a:t>
            </a:r>
            <a:r>
              <a:rPr lang="en-US" altLang="en-US" sz="1150" dirty="0">
                <a:latin typeface="Cambria" panose="02040503050406030204" pitchFamily="18" charset="0"/>
              </a:rPr>
              <a:t> falls within the observed non-repeater range (10</a:t>
            </a:r>
            <a:r>
              <a:rPr lang="en-US" altLang="en-US" sz="850" baseline="30000" dirty="0">
                <a:latin typeface="Cambria" panose="02040503050406030204" pitchFamily="18" charset="0"/>
              </a:rPr>
              <a:t>38</a:t>
            </a:r>
            <a:r>
              <a:rPr lang="en-US" altLang="en-US" sz="1150" dirty="0">
                <a:latin typeface="Cambria" panose="02040503050406030204" pitchFamily="18" charset="0"/>
              </a:rPr>
              <a:t>–10</a:t>
            </a:r>
            <a:r>
              <a:rPr lang="en-US" altLang="en-US" sz="850" baseline="30000" dirty="0">
                <a:latin typeface="Cambria" panose="02040503050406030204" pitchFamily="18" charset="0"/>
              </a:rPr>
              <a:t>42</a:t>
            </a:r>
            <a:r>
              <a:rPr lang="en-US" altLang="en-US" sz="1150" dirty="0">
                <a:latin typeface="Cambria" panose="02040503050406030204" pitchFamily="18" charset="0"/>
              </a:rPr>
              <a:t> erg; Petroff et al. 2019) — no extreme parameters required.</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12</a:t>
            </a:fld>
            <a:endParaRPr lang="en-US" sz="1400"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DCF639-DD27-28F0-2BE5-640F77979FDB}"/>
              </a:ext>
            </a:extLst>
          </p:cNvPr>
          <p:cNvSpPr>
            <a:spLocks noGrp="1"/>
          </p:cNvSpPr>
          <p:nvPr>
            <p:ph type="sldNum" sz="quarter" idx="12"/>
          </p:nvPr>
        </p:nvSpPr>
        <p:spPr/>
        <p:txBody>
          <a:bodyPr/>
          <a:lstStyle/>
          <a:p>
            <a:fld id="{B56958F6-BF6C-E243-B2B3-8A278D0DD33E}" type="slidenum">
              <a:rPr kumimoji="1" lang="zh-CN" altLang="en-US" sz="1400" smtClean="0"/>
              <a:t>13</a:t>
            </a:fld>
            <a:endParaRPr kumimoji="1" lang="zh-CN" altLang="en-US" sz="1400" dirty="0"/>
          </a:p>
        </p:txBody>
      </p:sp>
      <p:sp>
        <p:nvSpPr>
          <p:cNvPr id="5" name="Title 1">
            <a:extLst>
              <a:ext uri="{FF2B5EF4-FFF2-40B4-BE49-F238E27FC236}">
                <a16:creationId xmlns:a16="http://schemas.microsoft.com/office/drawing/2014/main" id="{6CA15A80-135D-F930-0069-A37B8BA5B59B}"/>
              </a:ext>
            </a:extLst>
          </p:cNvPr>
          <p:cNvSpPr>
            <a:spLocks noGrp="1"/>
          </p:cNvSpPr>
          <p:nvPr>
            <p:ph type="title"/>
            <p:custDataLst>
              <p:tags r:id="rId1"/>
            </p:custDataLst>
          </p:nvPr>
        </p:nvSpPr>
        <p:spPr>
          <a:xfrm>
            <a:off x="838200" y="365125"/>
            <a:ext cx="10515600" cy="1325563"/>
          </a:xfrm>
        </p:spPr>
        <p:txBody>
          <a:bodyPr>
            <a:normAutofit/>
          </a:bodyPr>
          <a:lstStyle/>
          <a:p>
            <a:r>
              <a:rPr kumimoji="1" lang="en-US" dirty="0">
                <a:latin typeface="Cambria" panose="02040503050406030204" pitchFamily="18" charset="0"/>
              </a:rPr>
              <a:t>Results</a:t>
            </a:r>
          </a:p>
        </p:txBody>
      </p:sp>
      <p:sp>
        <p:nvSpPr>
          <p:cNvPr id="6" name="Content Placeholder 2">
            <a:extLst>
              <a:ext uri="{FF2B5EF4-FFF2-40B4-BE49-F238E27FC236}">
                <a16:creationId xmlns:a16="http://schemas.microsoft.com/office/drawing/2014/main" id="{65776350-774A-811F-533A-030B3F1B2A1D}"/>
              </a:ext>
            </a:extLst>
          </p:cNvPr>
          <p:cNvSpPr>
            <a:spLocks noGrp="1"/>
          </p:cNvSpPr>
          <p:nvPr>
            <p:ph idx="1"/>
          </p:nvPr>
        </p:nvSpPr>
        <p:spPr>
          <a:xfrm>
            <a:off x="744855" y="1450000"/>
            <a:ext cx="10800000" cy="600000"/>
          </a:xfrm>
        </p:spPr>
        <p:txBody>
          <a:bodyPr>
            <a:normAutofit/>
          </a:bodyPr>
          <a:lstStyle/>
          <a:p>
            <a:r>
              <a:rPr lang="en-US" altLang="en-US" sz="1900" b="1" dirty="0"/>
              <a:t>6.Why do the two components show mirrored S-shaped polarization swings?</a:t>
            </a:r>
          </a:p>
        </p:txBody>
      </p:sp>
      <p:sp>
        <p:nvSpPr>
          <p:cNvPr id="8" name="TextBox 7">
            <a:extLst>
              <a:ext uri="{FF2B5EF4-FFF2-40B4-BE49-F238E27FC236}">
                <a16:creationId xmlns:a16="http://schemas.microsoft.com/office/drawing/2014/main" id="{50F2BC67-A5CF-91AC-C273-73C38480FDE0}"/>
              </a:ext>
            </a:extLst>
          </p:cNvPr>
          <p:cNvSpPr txBox="1"/>
          <p:nvPr/>
        </p:nvSpPr>
        <p:spPr>
          <a:xfrm>
            <a:off x="235643" y="1889879"/>
            <a:ext cx="6096000" cy="369332"/>
          </a:xfrm>
          <a:prstGeom prst="rect">
            <a:avLst/>
          </a:prstGeom>
          <a:noFill/>
        </p:spPr>
        <p:txBody>
          <a:bodyPr wrap="square">
            <a:spAutoFit/>
          </a:bodyPr>
          <a:lstStyle/>
          <a:p>
            <a:r>
              <a:rPr lang="en-US" sz="1800" b="1" dirty="0">
                <a:latin typeface="Cambria"/>
              </a:rPr>
              <a:t>1) Force-free rotation Profile</a:t>
            </a:r>
            <a:endParaRPr lang="zh-CN" alt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E1F0A28-B2E8-0F9D-9B8C-A9D51D7D4E3D}"/>
                  </a:ext>
                </a:extLst>
              </p:cNvPr>
              <p:cNvSpPr txBox="1"/>
              <p:nvPr/>
            </p:nvSpPr>
            <p:spPr>
              <a:xfrm>
                <a:off x="373227" y="2471280"/>
                <a:ext cx="3162469" cy="472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solidFill>
                                <a:schemeClr val="tx1"/>
                              </a:solidFill>
                              <a:latin typeface="Cambria Math" panose="02040503050406030204" pitchFamily="18" charset="0"/>
                            </a:rPr>
                          </m:ctrlPr>
                        </m:accPr>
                        <m:e>
                          <m:r>
                            <a:rPr kumimoji="1" lang="en-US" altLang="zh-CN" b="0" i="1" smtClean="0">
                              <a:solidFill>
                                <a:schemeClr val="tx1"/>
                              </a:solidFill>
                              <a:latin typeface="Cambria Math" panose="02040503050406030204" pitchFamily="18" charset="0"/>
                            </a:rPr>
                            <m:t>𝐵</m:t>
                          </m:r>
                        </m:e>
                      </m:acc>
                      <m:d>
                        <m:dPr>
                          <m:ctrlPr>
                            <a:rPr kumimoji="1" lang="en-US" altLang="zh-CN" b="0" i="1" smtClean="0">
                              <a:solidFill>
                                <a:schemeClr val="tx1"/>
                              </a:solidFill>
                              <a:latin typeface="Cambria Math" panose="02040503050406030204" pitchFamily="18" charset="0"/>
                            </a:rPr>
                          </m:ctrlPr>
                        </m:dPr>
                        <m:e>
                          <m:r>
                            <a:rPr kumimoji="1" lang="en-US" altLang="zh-CN" b="0" i="1" smtClean="0">
                              <a:solidFill>
                                <a:schemeClr val="tx1"/>
                              </a:solidFill>
                              <a:latin typeface="Cambria Math" panose="02040503050406030204" pitchFamily="18" charset="0"/>
                            </a:rPr>
                            <m:t>𝑧</m:t>
                          </m:r>
                        </m:e>
                      </m:d>
                      <m:r>
                        <a:rPr kumimoji="1" lang="en-US" altLang="zh-CN" b="0" i="1" smtClean="0">
                          <a:solidFill>
                            <a:schemeClr val="tx1"/>
                          </a:solidFill>
                          <a:latin typeface="Cambria Math" panose="02040503050406030204" pitchFamily="18" charset="0"/>
                        </a:rPr>
                        <m:t>=</m:t>
                      </m:r>
                      <m:sSub>
                        <m:sSubPr>
                          <m:ctrlPr>
                            <a:rPr kumimoji="1" lang="en-US" altLang="zh-CN" b="0" i="1" smtClean="0">
                              <a:solidFill>
                                <a:schemeClr val="tx1"/>
                              </a:solidFill>
                              <a:latin typeface="Cambria Math" panose="02040503050406030204" pitchFamily="18" charset="0"/>
                            </a:rPr>
                          </m:ctrlPr>
                        </m:sSubPr>
                        <m:e>
                          <m:r>
                            <a:rPr kumimoji="1" lang="en-US" altLang="zh-CN" b="0" i="1" smtClean="0">
                              <a:solidFill>
                                <a:schemeClr val="tx1"/>
                              </a:solidFill>
                              <a:latin typeface="Cambria Math" panose="02040503050406030204" pitchFamily="18" charset="0"/>
                            </a:rPr>
                            <m:t>𝐵</m:t>
                          </m:r>
                        </m:e>
                        <m:sub>
                          <m:r>
                            <a:rPr kumimoji="1" lang="en-US" altLang="zh-CN" b="0" i="1" smtClean="0">
                              <a:solidFill>
                                <a:schemeClr val="tx1"/>
                              </a:solidFill>
                              <a:latin typeface="Cambria Math" panose="02040503050406030204" pitchFamily="18" charset="0"/>
                            </a:rPr>
                            <m:t>0</m:t>
                          </m:r>
                        </m:sub>
                      </m:sSub>
                      <m:r>
                        <a:rPr kumimoji="1" lang="en-US" altLang="zh-CN" b="0" i="1" smtClean="0">
                          <a:solidFill>
                            <a:schemeClr val="tx1"/>
                          </a:solidFill>
                          <a:latin typeface="Cambria Math" panose="02040503050406030204" pitchFamily="18" charset="0"/>
                        </a:rPr>
                        <m:t>[</m:t>
                      </m:r>
                      <m:func>
                        <m:funcPr>
                          <m:ctrlPr>
                            <a:rPr kumimoji="1" lang="en-US" altLang="zh-CN" b="0" i="1" smtClean="0">
                              <a:solidFill>
                                <a:schemeClr val="tx1"/>
                              </a:solidFill>
                              <a:latin typeface="Cambria Math" panose="02040503050406030204" pitchFamily="18" charset="0"/>
                            </a:rPr>
                          </m:ctrlPr>
                        </m:funcPr>
                        <m:fName>
                          <m:r>
                            <m:rPr>
                              <m:sty m:val="p"/>
                            </m:rPr>
                            <a:rPr kumimoji="1" lang="en-US" altLang="zh-CN" b="0" i="0" smtClean="0">
                              <a:solidFill>
                                <a:schemeClr val="tx1"/>
                              </a:solidFill>
                              <a:latin typeface="Cambria Math" panose="02040503050406030204" pitchFamily="18" charset="0"/>
                            </a:rPr>
                            <m:t>tan</m:t>
                          </m:r>
                        </m:fName>
                        <m:e>
                          <m:d>
                            <m:dPr>
                              <m:ctrlPr>
                                <a:rPr kumimoji="1" lang="en-US" altLang="zh-CN" b="0" i="1" smtClean="0">
                                  <a:solidFill>
                                    <a:schemeClr val="tx1"/>
                                  </a:solidFill>
                                  <a:latin typeface="Cambria Math" panose="02040503050406030204" pitchFamily="18" charset="0"/>
                                </a:rPr>
                              </m:ctrlPr>
                            </m:dPr>
                            <m:e>
                              <m:f>
                                <m:fPr>
                                  <m:ctrlPr>
                                    <a:rPr kumimoji="1" lang="en-US" altLang="zh-CN" b="0" i="1" smtClean="0">
                                      <a:solidFill>
                                        <a:schemeClr val="tx1"/>
                                      </a:solidFill>
                                      <a:latin typeface="Cambria Math" panose="02040503050406030204" pitchFamily="18" charset="0"/>
                                    </a:rPr>
                                  </m:ctrlPr>
                                </m:fPr>
                                <m:num>
                                  <m:r>
                                    <a:rPr kumimoji="1" lang="en-US" altLang="zh-CN" b="0" i="1" smtClean="0">
                                      <a:solidFill>
                                        <a:schemeClr val="tx1"/>
                                      </a:solidFill>
                                      <a:latin typeface="Cambria Math" panose="02040503050406030204" pitchFamily="18" charset="0"/>
                                    </a:rPr>
                                    <m:t>𝑧</m:t>
                                  </m:r>
                                </m:num>
                                <m:den>
                                  <m:r>
                                    <a:rPr kumimoji="1" lang="en-US" altLang="zh-CN" b="0" i="1" smtClean="0">
                                      <a:solidFill>
                                        <a:schemeClr val="tx1"/>
                                      </a:solidFill>
                                      <a:latin typeface="Cambria Math" panose="02040503050406030204" pitchFamily="18" charset="0"/>
                                    </a:rPr>
                                    <m:t>𝛿</m:t>
                                  </m:r>
                                </m:den>
                              </m:f>
                            </m:e>
                          </m:d>
                        </m:e>
                      </m:func>
                      <m:acc>
                        <m:accPr>
                          <m:chr m:val="̂"/>
                          <m:ctrlPr>
                            <a:rPr kumimoji="1" lang="en-US" altLang="zh-CN" b="0" i="1" smtClean="0">
                              <a:solidFill>
                                <a:schemeClr val="tx1"/>
                              </a:solidFill>
                              <a:latin typeface="Cambria Math" panose="02040503050406030204" pitchFamily="18" charset="0"/>
                            </a:rPr>
                          </m:ctrlPr>
                        </m:accPr>
                        <m:e>
                          <m:r>
                            <a:rPr kumimoji="1" lang="en-US" altLang="zh-CN" b="0" i="1" smtClean="0">
                              <a:solidFill>
                                <a:schemeClr val="tx1"/>
                              </a:solidFill>
                              <a:latin typeface="Cambria Math" panose="02040503050406030204" pitchFamily="18" charset="0"/>
                            </a:rPr>
                            <m:t>𝑥</m:t>
                          </m:r>
                        </m:e>
                      </m:acc>
                      <m:r>
                        <a:rPr kumimoji="1" lang="en-US" altLang="zh-CN" b="0" i="1" smtClean="0">
                          <a:solidFill>
                            <a:schemeClr val="tx1"/>
                          </a:solidFill>
                          <a:latin typeface="Cambria Math" panose="02040503050406030204" pitchFamily="18" charset="0"/>
                        </a:rPr>
                        <m:t>+</m:t>
                      </m:r>
                      <m:r>
                        <m:rPr>
                          <m:sty m:val="p"/>
                        </m:rPr>
                        <a:rPr kumimoji="1" lang="en-US" altLang="zh-CN" b="0" i="0" smtClean="0">
                          <a:solidFill>
                            <a:schemeClr val="tx1"/>
                          </a:solidFill>
                          <a:latin typeface="Cambria Math" panose="02040503050406030204" pitchFamily="18" charset="0"/>
                        </a:rPr>
                        <m:t>sec</m:t>
                      </m:r>
                      <m:r>
                        <a:rPr kumimoji="1" lang="en-US" altLang="zh-CN" b="0" i="1" smtClean="0">
                          <a:solidFill>
                            <a:schemeClr val="tx1"/>
                          </a:solidFill>
                          <a:latin typeface="Cambria Math" panose="02040503050406030204" pitchFamily="18" charset="0"/>
                        </a:rPr>
                        <m:t>⁡(</m:t>
                      </m:r>
                      <m:f>
                        <m:fPr>
                          <m:ctrlPr>
                            <a:rPr kumimoji="1" lang="en-US" altLang="zh-CN" b="0" i="1" smtClean="0">
                              <a:solidFill>
                                <a:schemeClr val="tx1"/>
                              </a:solidFill>
                              <a:latin typeface="Cambria Math" panose="02040503050406030204" pitchFamily="18" charset="0"/>
                            </a:rPr>
                          </m:ctrlPr>
                        </m:fPr>
                        <m:num>
                          <m:r>
                            <a:rPr kumimoji="1" lang="en-US" altLang="zh-CN" b="0" i="1" smtClean="0">
                              <a:solidFill>
                                <a:schemeClr val="tx1"/>
                              </a:solidFill>
                              <a:latin typeface="Cambria Math" panose="02040503050406030204" pitchFamily="18" charset="0"/>
                            </a:rPr>
                            <m:t>𝑧</m:t>
                          </m:r>
                        </m:num>
                        <m:den>
                          <m:r>
                            <a:rPr kumimoji="1" lang="en-US" altLang="zh-CN" b="0" i="1" smtClean="0">
                              <a:solidFill>
                                <a:schemeClr val="tx1"/>
                              </a:solidFill>
                              <a:latin typeface="Cambria Math" panose="02040503050406030204" pitchFamily="18" charset="0"/>
                            </a:rPr>
                            <m:t>𝛿</m:t>
                          </m:r>
                        </m:den>
                      </m:f>
                      <m:r>
                        <a:rPr kumimoji="1" lang="en-US" altLang="zh-CN" b="0" i="1" smtClean="0">
                          <a:solidFill>
                            <a:schemeClr val="tx1"/>
                          </a:solidFill>
                          <a:latin typeface="Cambria Math" panose="02040503050406030204" pitchFamily="18" charset="0"/>
                        </a:rPr>
                        <m:t>)</m:t>
                      </m:r>
                      <m:acc>
                        <m:accPr>
                          <m:chr m:val="̂"/>
                          <m:ctrlPr>
                            <a:rPr kumimoji="1" lang="en-US" altLang="zh-CN" b="0" i="1" smtClean="0">
                              <a:solidFill>
                                <a:schemeClr val="tx1"/>
                              </a:solidFill>
                              <a:latin typeface="Cambria Math" panose="02040503050406030204" pitchFamily="18" charset="0"/>
                            </a:rPr>
                          </m:ctrlPr>
                        </m:accPr>
                        <m:e>
                          <m:r>
                            <a:rPr kumimoji="1" lang="en-US" altLang="zh-CN" b="0" i="1" smtClean="0">
                              <a:solidFill>
                                <a:schemeClr val="tx1"/>
                              </a:solidFill>
                              <a:latin typeface="Cambria Math" panose="02040503050406030204" pitchFamily="18" charset="0"/>
                            </a:rPr>
                            <m:t>𝑦</m:t>
                          </m:r>
                        </m:e>
                      </m:acc>
                      <m:r>
                        <a:rPr kumimoji="1" lang="en-US" altLang="zh-CN" b="0" i="1" smtClean="0">
                          <a:solidFill>
                            <a:schemeClr val="tx1"/>
                          </a:solidFill>
                          <a:latin typeface="Cambria Math" panose="02040503050406030204" pitchFamily="18" charset="0"/>
                        </a:rPr>
                        <m:t>]</m:t>
                      </m:r>
                    </m:oMath>
                  </m:oMathPara>
                </a14:m>
                <a:endParaRPr kumimoji="1" lang="zh-CN" altLang="en-US" dirty="0">
                  <a:solidFill>
                    <a:schemeClr val="tx1"/>
                  </a:solidFill>
                </a:endParaRPr>
              </a:p>
            </p:txBody>
          </p:sp>
        </mc:Choice>
        <mc:Fallback xmlns="">
          <p:sp>
            <p:nvSpPr>
              <p:cNvPr id="9" name="TextBox 8">
                <a:extLst>
                  <a:ext uri="{FF2B5EF4-FFF2-40B4-BE49-F238E27FC236}">
                    <a16:creationId xmlns:a16="http://schemas.microsoft.com/office/drawing/2014/main" id="{BE1F0A28-B2E8-0F9D-9B8C-A9D51D7D4E3D}"/>
                  </a:ext>
                </a:extLst>
              </p:cNvPr>
              <p:cNvSpPr txBox="1">
                <a:spLocks noRot="1" noChangeAspect="1" noMove="1" noResize="1" noEditPoints="1" noAdjustHandles="1" noChangeArrowheads="1" noChangeShapeType="1" noTextEdit="1"/>
              </p:cNvSpPr>
              <p:nvPr/>
            </p:nvSpPr>
            <p:spPr>
              <a:xfrm>
                <a:off x="373227" y="2471280"/>
                <a:ext cx="3162469" cy="472437"/>
              </a:xfrm>
              <a:prstGeom prst="rect">
                <a:avLst/>
              </a:prstGeom>
              <a:blipFill>
                <a:blip r:embed="rId4"/>
                <a:stretch>
                  <a:fillRect l="-1200" r="-2000" b="-1842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441046C-7D22-747E-EADF-B35E102C4E19}"/>
                  </a:ext>
                </a:extLst>
              </p:cNvPr>
              <p:cNvSpPr txBox="1"/>
              <p:nvPr/>
            </p:nvSpPr>
            <p:spPr>
              <a:xfrm>
                <a:off x="838200" y="3047614"/>
                <a:ext cx="2086340"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solidFill>
                            <a:schemeClr val="tx1"/>
                          </a:solidFill>
                          <a:latin typeface="Cambria Math" panose="02040503050406030204" pitchFamily="18" charset="0"/>
                        </a:rPr>
                        <m:t>|</m:t>
                      </m:r>
                      <m:acc>
                        <m:accPr>
                          <m:chr m:val="⃗"/>
                          <m:ctrlPr>
                            <a:rPr kumimoji="1" lang="en-US" altLang="zh-CN" i="1" smtClean="0">
                              <a:solidFill>
                                <a:schemeClr val="tx1"/>
                              </a:solidFill>
                              <a:latin typeface="Cambria Math" panose="02040503050406030204" pitchFamily="18" charset="0"/>
                            </a:rPr>
                          </m:ctrlPr>
                        </m:accPr>
                        <m:e>
                          <m:r>
                            <a:rPr kumimoji="1" lang="en-US" altLang="zh-CN" b="0" i="1" smtClean="0">
                              <a:solidFill>
                                <a:schemeClr val="tx1"/>
                              </a:solidFill>
                              <a:latin typeface="Cambria Math" panose="02040503050406030204" pitchFamily="18" charset="0"/>
                            </a:rPr>
                            <m:t>𝐵</m:t>
                          </m:r>
                        </m:e>
                      </m:acc>
                      <m:r>
                        <a:rPr kumimoji="1" lang="en-US" altLang="zh-CN" i="1">
                          <a:solidFill>
                            <a:schemeClr val="tx1"/>
                          </a:solidFill>
                          <a:latin typeface="Cambria Math" panose="02040503050406030204" pitchFamily="18" charset="0"/>
                        </a:rPr>
                        <m:t>(</m:t>
                      </m:r>
                      <m:r>
                        <a:rPr kumimoji="1" lang="en-US" altLang="zh-CN" i="1">
                          <a:solidFill>
                            <a:schemeClr val="tx1"/>
                          </a:solidFill>
                          <a:latin typeface="Cambria Math" panose="02040503050406030204" pitchFamily="18" charset="0"/>
                        </a:rPr>
                        <m:t>𝑧</m:t>
                      </m:r>
                      <m:r>
                        <a:rPr kumimoji="1" lang="en-US" altLang="zh-CN" i="1">
                          <a:solidFill>
                            <a:schemeClr val="tx1"/>
                          </a:solidFill>
                          <a:latin typeface="Cambria Math" panose="02040503050406030204" pitchFamily="18" charset="0"/>
                        </a:rPr>
                        <m:t>)|=</m:t>
                      </m:r>
                      <m:sSub>
                        <m:sSubPr>
                          <m:ctrlPr>
                            <a:rPr kumimoji="1" lang="en-US" altLang="zh-CN" i="1">
                              <a:solidFill>
                                <a:schemeClr val="tx1"/>
                              </a:solidFill>
                              <a:latin typeface="Cambria Math" panose="02040503050406030204" pitchFamily="18" charset="0"/>
                            </a:rPr>
                          </m:ctrlPr>
                        </m:sSubPr>
                        <m:e>
                          <m:r>
                            <a:rPr kumimoji="1" lang="en-US" altLang="zh-CN" i="1">
                              <a:solidFill>
                                <a:schemeClr val="tx1"/>
                              </a:solidFill>
                              <a:latin typeface="Cambria Math" panose="02040503050406030204" pitchFamily="18" charset="0"/>
                            </a:rPr>
                            <m:t>𝐵</m:t>
                          </m:r>
                        </m:e>
                        <m:sub>
                          <m:r>
                            <a:rPr kumimoji="1" lang="en-US" altLang="zh-CN" i="1">
                              <a:solidFill>
                                <a:schemeClr val="tx1"/>
                              </a:solidFill>
                              <a:latin typeface="Cambria Math" panose="02040503050406030204" pitchFamily="18" charset="0"/>
                            </a:rPr>
                            <m:t>0</m:t>
                          </m:r>
                        </m:sub>
                      </m:sSub>
                      <m:r>
                        <a:rPr kumimoji="1" lang="en-US" altLang="zh-CN" i="1">
                          <a:solidFill>
                            <a:schemeClr val="tx1"/>
                          </a:solidFill>
                          <a:latin typeface="Cambria Math" panose="02040503050406030204" pitchFamily="18" charset="0"/>
                        </a:rPr>
                        <m:t>=</m:t>
                      </m:r>
                      <m:r>
                        <a:rPr kumimoji="1" lang="en-US" altLang="zh-CN" b="0" i="1" smtClean="0">
                          <a:solidFill>
                            <a:schemeClr val="tx1"/>
                          </a:solidFill>
                          <a:latin typeface="Cambria Math" panose="02040503050406030204" pitchFamily="18" charset="0"/>
                        </a:rPr>
                        <m:t>𝑐𝑜𝑛𝑠𝑡</m:t>
                      </m:r>
                    </m:oMath>
                  </m:oMathPara>
                </a14:m>
                <a:endParaRPr kumimoji="1" lang="zh-CN" altLang="en-US" dirty="0">
                  <a:solidFill>
                    <a:schemeClr val="tx1"/>
                  </a:solidFill>
                </a:endParaRPr>
              </a:p>
            </p:txBody>
          </p:sp>
        </mc:Choice>
        <mc:Fallback xmlns="">
          <p:sp>
            <p:nvSpPr>
              <p:cNvPr id="11" name="TextBox 10">
                <a:extLst>
                  <a:ext uri="{FF2B5EF4-FFF2-40B4-BE49-F238E27FC236}">
                    <a16:creationId xmlns:a16="http://schemas.microsoft.com/office/drawing/2014/main" id="{B441046C-7D22-747E-EADF-B35E102C4E19}"/>
                  </a:ext>
                </a:extLst>
              </p:cNvPr>
              <p:cNvSpPr txBox="1">
                <a:spLocks noRot="1" noChangeAspect="1" noMove="1" noResize="1" noEditPoints="1" noAdjustHandles="1" noChangeArrowheads="1" noChangeShapeType="1" noTextEdit="1"/>
              </p:cNvSpPr>
              <p:nvPr/>
            </p:nvSpPr>
            <p:spPr>
              <a:xfrm>
                <a:off x="838200" y="3047614"/>
                <a:ext cx="2086340" cy="310598"/>
              </a:xfrm>
              <a:prstGeom prst="rect">
                <a:avLst/>
              </a:prstGeom>
              <a:blipFill>
                <a:blip r:embed="rId5"/>
                <a:stretch>
                  <a:fillRect l="-3636" r="-1212" b="-3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D79F65A-7CA6-E382-D2C3-86F2C95F7242}"/>
                  </a:ext>
                </a:extLst>
              </p:cNvPr>
              <p:cNvSpPr txBox="1"/>
              <p:nvPr/>
            </p:nvSpPr>
            <p:spPr>
              <a:xfrm>
                <a:off x="373227" y="3599022"/>
                <a:ext cx="3464560" cy="5647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dirty="0" smtClean="0">
                              <a:latin typeface="Cambria Math" panose="02040503050406030204" pitchFamily="18" charset="0"/>
                            </a:rPr>
                          </m:ctrlPr>
                        </m:sSubPr>
                        <m:e>
                          <m:r>
                            <a:rPr kumimoji="1" lang="en-US" altLang="zh-CN" b="0" i="1" dirty="0" smtClean="0">
                              <a:latin typeface="Cambria Math" panose="02040503050406030204" pitchFamily="18" charset="0"/>
                            </a:rPr>
                            <m:t>𝜙</m:t>
                          </m:r>
                        </m:e>
                        <m:sub>
                          <m:r>
                            <a:rPr kumimoji="1" lang="en-US" altLang="zh-CN" b="0" i="1" dirty="0" smtClean="0">
                              <a:latin typeface="Cambria Math" panose="02040503050406030204" pitchFamily="18" charset="0"/>
                            </a:rPr>
                            <m:t>𝐵</m:t>
                          </m:r>
                        </m:sub>
                      </m:sSub>
                      <m:d>
                        <m:dPr>
                          <m:ctrlPr>
                            <a:rPr kumimoji="1" lang="en-US" altLang="zh-CN" i="1" dirty="0" smtClean="0">
                              <a:latin typeface="Cambria Math" panose="02040503050406030204" pitchFamily="18" charset="0"/>
                            </a:rPr>
                          </m:ctrlPr>
                        </m:dPr>
                        <m:e>
                          <m:r>
                            <a:rPr kumimoji="1" lang="en-US" altLang="zh-CN" i="1" dirty="0" smtClean="0">
                              <a:latin typeface="Cambria Math" panose="02040503050406030204" pitchFamily="18" charset="0"/>
                            </a:rPr>
                            <m:t>𝑧</m:t>
                          </m:r>
                        </m:e>
                      </m:d>
                      <m:r>
                        <a:rPr kumimoji="1" lang="en-US" altLang="zh-CN" i="1" dirty="0" smtClean="0">
                          <a:latin typeface="Cambria Math" panose="02040503050406030204" pitchFamily="18" charset="0"/>
                        </a:rPr>
                        <m:t> =</m:t>
                      </m:r>
                      <m:r>
                        <m:rPr>
                          <m:sty m:val="p"/>
                        </m:rPr>
                        <a:rPr kumimoji="1" lang="en-US" altLang="zh-CN" i="1" dirty="0" smtClean="0">
                          <a:latin typeface="Cambria Math" panose="02040503050406030204" pitchFamily="18" charset="0"/>
                        </a:rPr>
                        <m:t>arctan</m:t>
                      </m:r>
                      <m:r>
                        <a:rPr kumimoji="1" lang="en-US" altLang="zh-CN" i="1" dirty="0" smtClean="0">
                          <a:latin typeface="Cambria Math" panose="02040503050406030204" pitchFamily="18" charset="0"/>
                        </a:rPr>
                        <m:t>[</m:t>
                      </m:r>
                      <m:r>
                        <m:rPr>
                          <m:sty m:val="p"/>
                        </m:rPr>
                        <a:rPr kumimoji="1" lang="en-US" altLang="zh-CN" i="1" dirty="0" smtClean="0">
                          <a:latin typeface="Cambria Math" panose="02040503050406030204" pitchFamily="18" charset="0"/>
                        </a:rPr>
                        <m:t>sec</m:t>
                      </m:r>
                      <m:r>
                        <a:rPr kumimoji="1" lang="en-US" altLang="zh-CN" i="1" dirty="0" smtClean="0">
                          <a:latin typeface="Cambria Math" panose="02040503050406030204" pitchFamily="18" charset="0"/>
                        </a:rPr>
                        <m:t>(</m:t>
                      </m:r>
                      <m:f>
                        <m:fPr>
                          <m:ctrlPr>
                            <a:rPr kumimoji="1" lang="en-US" altLang="zh-CN" i="1" dirty="0" smtClean="0">
                              <a:latin typeface="Cambria Math" panose="02040503050406030204" pitchFamily="18" charset="0"/>
                            </a:rPr>
                          </m:ctrlPr>
                        </m:fPr>
                        <m:num>
                          <m:r>
                            <a:rPr kumimoji="1" lang="en-US" altLang="zh-CN" i="1" dirty="0" smtClean="0">
                              <a:latin typeface="Cambria Math" panose="02040503050406030204" pitchFamily="18" charset="0"/>
                            </a:rPr>
                            <m:t>𝑧</m:t>
                          </m:r>
                        </m:num>
                        <m:den>
                          <m:r>
                            <a:rPr kumimoji="1" lang="en-US" altLang="zh-CN" i="1" dirty="0" smtClean="0">
                              <a:latin typeface="Cambria Math" panose="02040503050406030204" pitchFamily="18" charset="0"/>
                            </a:rPr>
                            <m:t>𝛿</m:t>
                          </m:r>
                        </m:den>
                      </m:f>
                      <m:r>
                        <a:rPr kumimoji="1" lang="en-US" altLang="zh-CN" i="1" dirty="0" smtClean="0">
                          <a:latin typeface="Cambria Math" panose="02040503050406030204" pitchFamily="18" charset="0"/>
                        </a:rPr>
                        <m:t>)</m:t>
                      </m:r>
                      <m:r>
                        <m:rPr>
                          <m:sty m:val="p"/>
                        </m:rPr>
                        <a:rPr kumimoji="1" lang="en-US" altLang="zh-CN" i="1" dirty="0" smtClean="0">
                          <a:latin typeface="Cambria Math" panose="02040503050406030204" pitchFamily="18" charset="0"/>
                        </a:rPr>
                        <m:t>tan</m:t>
                      </m:r>
                      <m:r>
                        <a:rPr kumimoji="1" lang="en-US" altLang="zh-CN" i="1" dirty="0" smtClean="0">
                          <a:latin typeface="Cambria Math" panose="02040503050406030204" pitchFamily="18" charset="0"/>
                        </a:rPr>
                        <m:t>(</m:t>
                      </m:r>
                      <m:f>
                        <m:fPr>
                          <m:ctrlPr>
                            <a:rPr kumimoji="1" lang="en-US" altLang="zh-CN" i="1" dirty="0" smtClean="0">
                              <a:latin typeface="Cambria Math" panose="02040503050406030204" pitchFamily="18" charset="0"/>
                            </a:rPr>
                          </m:ctrlPr>
                        </m:fPr>
                        <m:num>
                          <m:r>
                            <a:rPr kumimoji="1" lang="en-US" altLang="zh-CN" i="1" dirty="0" smtClean="0">
                              <a:latin typeface="Cambria Math" panose="02040503050406030204" pitchFamily="18" charset="0"/>
                            </a:rPr>
                            <m:t>𝑧</m:t>
                          </m:r>
                        </m:num>
                        <m:den>
                          <m:r>
                            <a:rPr kumimoji="1" lang="en-US" altLang="zh-CN" i="1" dirty="0" smtClean="0">
                              <a:latin typeface="Cambria Math" panose="02040503050406030204" pitchFamily="18" charset="0"/>
                            </a:rPr>
                            <m:t>𝛿</m:t>
                          </m:r>
                        </m:den>
                      </m:f>
                      <m:r>
                        <a:rPr kumimoji="1" lang="en-US" altLang="zh-CN" i="1" dirty="0" smtClean="0">
                          <a:latin typeface="Cambria Math" panose="02040503050406030204" pitchFamily="18" charset="0"/>
                        </a:rPr>
                        <m:t>)]</m:t>
                      </m:r>
                    </m:oMath>
                  </m:oMathPara>
                </a14:m>
                <a:endParaRPr kumimoji="1" lang="zh-CN" altLang="en-US" dirty="0"/>
              </a:p>
            </p:txBody>
          </p:sp>
        </mc:Choice>
        <mc:Fallback xmlns="">
          <p:sp>
            <p:nvSpPr>
              <p:cNvPr id="14" name="TextBox 13">
                <a:extLst>
                  <a:ext uri="{FF2B5EF4-FFF2-40B4-BE49-F238E27FC236}">
                    <a16:creationId xmlns:a16="http://schemas.microsoft.com/office/drawing/2014/main" id="{6D79F65A-7CA6-E382-D2C3-86F2C95F7242}"/>
                  </a:ext>
                </a:extLst>
              </p:cNvPr>
              <p:cNvSpPr txBox="1">
                <a:spLocks noRot="1" noChangeAspect="1" noMove="1" noResize="1" noEditPoints="1" noAdjustHandles="1" noChangeArrowheads="1" noChangeShapeType="1" noTextEdit="1"/>
              </p:cNvSpPr>
              <p:nvPr/>
            </p:nvSpPr>
            <p:spPr>
              <a:xfrm>
                <a:off x="373227" y="3599022"/>
                <a:ext cx="3464560" cy="564770"/>
              </a:xfrm>
              <a:prstGeom prst="rect">
                <a:avLst/>
              </a:prstGeom>
              <a:blipFill>
                <a:blip r:embed="rId6"/>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54CE3C0-5701-62AA-6656-0B609994910A}"/>
                  </a:ext>
                </a:extLst>
              </p:cNvPr>
              <p:cNvSpPr txBox="1"/>
              <p:nvPr/>
            </p:nvSpPr>
            <p:spPr>
              <a:xfrm>
                <a:off x="952077" y="4346561"/>
                <a:ext cx="1858586" cy="5275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i="1" smtClean="0">
                              <a:solidFill>
                                <a:schemeClr val="tx1"/>
                              </a:solidFill>
                              <a:latin typeface="Cambria Math" panose="02040503050406030204" pitchFamily="18" charset="0"/>
                            </a:rPr>
                          </m:ctrlPr>
                        </m:fPr>
                        <m:num>
                          <m:r>
                            <a:rPr kumimoji="1" lang="en-US" altLang="zh-CN" b="0" i="1" smtClean="0">
                              <a:solidFill>
                                <a:schemeClr val="tx1"/>
                              </a:solidFill>
                              <a:latin typeface="Cambria Math" panose="02040503050406030204" pitchFamily="18" charset="0"/>
                            </a:rPr>
                            <m:t>𝑑</m:t>
                          </m:r>
                          <m:sSub>
                            <m:sSubPr>
                              <m:ctrlPr>
                                <a:rPr kumimoji="1" lang="en-US" altLang="zh-CN" b="0" i="1" smtClean="0">
                                  <a:solidFill>
                                    <a:schemeClr val="tx1"/>
                                  </a:solidFill>
                                  <a:latin typeface="Cambria Math" panose="02040503050406030204" pitchFamily="18" charset="0"/>
                                  <a:ea typeface="Cambria Math" panose="02040503050406030204" pitchFamily="18" charset="0"/>
                                </a:rPr>
                              </m:ctrlPr>
                            </m:sSubPr>
                            <m:e>
                              <m:r>
                                <a:rPr kumimoji="1" lang="en-US" altLang="zh-CN" b="0" i="1" smtClean="0">
                                  <a:solidFill>
                                    <a:schemeClr val="tx1"/>
                                  </a:solidFill>
                                  <a:latin typeface="Cambria Math" panose="02040503050406030204" pitchFamily="18" charset="0"/>
                                  <a:ea typeface="Cambria Math" panose="02040503050406030204" pitchFamily="18" charset="0"/>
                                </a:rPr>
                                <m:t>𝜙</m:t>
                              </m:r>
                            </m:e>
                            <m:sub>
                              <m:r>
                                <a:rPr kumimoji="1" lang="en-US" altLang="zh-CN" b="0" i="1" smtClean="0">
                                  <a:solidFill>
                                    <a:schemeClr val="tx1"/>
                                  </a:solidFill>
                                  <a:latin typeface="Cambria Math" panose="02040503050406030204" pitchFamily="18" charset="0"/>
                                  <a:ea typeface="Cambria Math" panose="02040503050406030204" pitchFamily="18" charset="0"/>
                                </a:rPr>
                                <m:t>𝐵</m:t>
                              </m:r>
                            </m:sub>
                          </m:sSub>
                        </m:num>
                        <m:den>
                          <m:r>
                            <a:rPr kumimoji="1" lang="en-US" altLang="zh-CN" b="0" i="1" smtClean="0">
                              <a:solidFill>
                                <a:schemeClr val="tx1"/>
                              </a:solidFill>
                              <a:latin typeface="Cambria Math" panose="02040503050406030204" pitchFamily="18" charset="0"/>
                            </a:rPr>
                            <m:t>𝑑𝑧</m:t>
                          </m:r>
                        </m:den>
                      </m:f>
                      <m:r>
                        <a:rPr kumimoji="1" lang="en-US" altLang="zh-CN" b="0" i="1" smtClean="0">
                          <a:solidFill>
                            <a:schemeClr val="tx1"/>
                          </a:solidFill>
                          <a:latin typeface="Cambria Math" panose="02040503050406030204" pitchFamily="18" charset="0"/>
                        </a:rPr>
                        <m:t>=−</m:t>
                      </m:r>
                      <m:f>
                        <m:fPr>
                          <m:ctrlPr>
                            <a:rPr kumimoji="1" lang="en-US" altLang="zh-CN" b="0" i="1" smtClean="0">
                              <a:solidFill>
                                <a:schemeClr val="tx1"/>
                              </a:solidFill>
                              <a:latin typeface="Cambria Math" panose="02040503050406030204" pitchFamily="18" charset="0"/>
                            </a:rPr>
                          </m:ctrlPr>
                        </m:fPr>
                        <m:num>
                          <m:r>
                            <m:rPr>
                              <m:sty m:val="p"/>
                            </m:rPr>
                            <a:rPr kumimoji="1" lang="en-US" altLang="zh-CN" b="0" i="0" smtClean="0">
                              <a:solidFill>
                                <a:schemeClr val="tx1"/>
                              </a:solidFill>
                              <a:latin typeface="Cambria Math" panose="02040503050406030204" pitchFamily="18" charset="0"/>
                            </a:rPr>
                            <m:t>sec</m:t>
                          </m:r>
                          <m:r>
                            <a:rPr kumimoji="1" lang="en-US" altLang="zh-CN" b="0" i="1" smtClean="0">
                              <a:solidFill>
                                <a:schemeClr val="tx1"/>
                              </a:solidFill>
                              <a:latin typeface="Cambria Math" panose="02040503050406030204" pitchFamily="18" charset="0"/>
                            </a:rPr>
                            <m:t>⁡(</m:t>
                          </m:r>
                          <m:r>
                            <a:rPr kumimoji="1" lang="en-US" altLang="zh-CN" b="0" i="1" smtClean="0">
                              <a:solidFill>
                                <a:schemeClr val="tx1"/>
                              </a:solidFill>
                              <a:latin typeface="Cambria Math" panose="02040503050406030204" pitchFamily="18" charset="0"/>
                            </a:rPr>
                            <m:t>𝑧</m:t>
                          </m:r>
                          <m:r>
                            <a:rPr kumimoji="1" lang="en-US" altLang="zh-CN" b="0" i="1" smtClean="0">
                              <a:solidFill>
                                <a:schemeClr val="tx1"/>
                              </a:solidFill>
                              <a:latin typeface="Cambria Math" panose="02040503050406030204" pitchFamily="18" charset="0"/>
                            </a:rPr>
                            <m:t>/</m:t>
                          </m:r>
                          <m:r>
                            <a:rPr kumimoji="1" lang="en-US" altLang="zh-CN" b="0" i="1" smtClean="0">
                              <a:solidFill>
                                <a:schemeClr val="tx1"/>
                              </a:solidFill>
                              <a:latin typeface="Cambria Math" panose="02040503050406030204" pitchFamily="18" charset="0"/>
                            </a:rPr>
                            <m:t>𝛿</m:t>
                          </m:r>
                          <m:r>
                            <a:rPr kumimoji="1" lang="en-US" altLang="zh-CN" b="0" i="1" smtClean="0">
                              <a:solidFill>
                                <a:schemeClr val="tx1"/>
                              </a:solidFill>
                              <a:latin typeface="Cambria Math" panose="02040503050406030204" pitchFamily="18" charset="0"/>
                            </a:rPr>
                            <m:t>)</m:t>
                          </m:r>
                        </m:num>
                        <m:den>
                          <m:r>
                            <a:rPr kumimoji="1" lang="en-US" altLang="zh-CN" b="0" i="1" smtClean="0">
                              <a:solidFill>
                                <a:schemeClr val="tx1"/>
                              </a:solidFill>
                              <a:latin typeface="Cambria Math" panose="02040503050406030204" pitchFamily="18" charset="0"/>
                            </a:rPr>
                            <m:t>𝛿</m:t>
                          </m:r>
                        </m:den>
                      </m:f>
                    </m:oMath>
                  </m:oMathPara>
                </a14:m>
                <a:endParaRPr kumimoji="1" lang="zh-CN" altLang="en-US" dirty="0">
                  <a:solidFill>
                    <a:schemeClr val="tx1"/>
                  </a:solidFill>
                </a:endParaRPr>
              </a:p>
            </p:txBody>
          </p:sp>
        </mc:Choice>
        <mc:Fallback xmlns="">
          <p:sp>
            <p:nvSpPr>
              <p:cNvPr id="15" name="TextBox 14">
                <a:extLst>
                  <a:ext uri="{FF2B5EF4-FFF2-40B4-BE49-F238E27FC236}">
                    <a16:creationId xmlns:a16="http://schemas.microsoft.com/office/drawing/2014/main" id="{654CE3C0-5701-62AA-6656-0B609994910A}"/>
                  </a:ext>
                </a:extLst>
              </p:cNvPr>
              <p:cNvSpPr txBox="1">
                <a:spLocks noRot="1" noChangeAspect="1" noMove="1" noResize="1" noEditPoints="1" noAdjustHandles="1" noChangeArrowheads="1" noChangeShapeType="1" noTextEdit="1"/>
              </p:cNvSpPr>
              <p:nvPr/>
            </p:nvSpPr>
            <p:spPr>
              <a:xfrm>
                <a:off x="952077" y="4346561"/>
                <a:ext cx="1858586" cy="527580"/>
              </a:xfrm>
              <a:prstGeom prst="rect">
                <a:avLst/>
              </a:prstGeom>
              <a:blipFill>
                <a:blip r:embed="rId7"/>
                <a:stretch>
                  <a:fillRect l="-2027" t="-9524" r="-4054" b="-16667"/>
                </a:stretch>
              </a:blipFill>
            </p:spPr>
            <p:txBody>
              <a:bodyPr/>
              <a:lstStyle/>
              <a:p>
                <a:r>
                  <a:rPr lang="zh-CN" altLang="en-US">
                    <a:noFill/>
                  </a:rPr>
                  <a:t> </a:t>
                </a:r>
              </a:p>
            </p:txBody>
          </p:sp>
        </mc:Fallback>
      </mc:AlternateContent>
      <p:sp>
        <p:nvSpPr>
          <p:cNvPr id="17" name="TextBox 16">
            <a:extLst>
              <a:ext uri="{FF2B5EF4-FFF2-40B4-BE49-F238E27FC236}">
                <a16:creationId xmlns:a16="http://schemas.microsoft.com/office/drawing/2014/main" id="{9ED7F15C-E1D8-DDC6-1DC3-C1A2BBCF3249}"/>
              </a:ext>
            </a:extLst>
          </p:cNvPr>
          <p:cNvSpPr txBox="1"/>
          <p:nvPr/>
        </p:nvSpPr>
        <p:spPr>
          <a:xfrm>
            <a:off x="6331643" y="1892298"/>
            <a:ext cx="6402745" cy="369332"/>
          </a:xfrm>
          <a:prstGeom prst="rect">
            <a:avLst/>
          </a:prstGeom>
          <a:noFill/>
        </p:spPr>
        <p:txBody>
          <a:bodyPr wrap="square">
            <a:spAutoFit/>
          </a:bodyPr>
          <a:lstStyle/>
          <a:p>
            <a:pPr marL="0" marR="0">
              <a:spcBef>
                <a:spcPts val="1600"/>
              </a:spcBef>
              <a:spcAft>
                <a:spcPts val="600"/>
              </a:spcAft>
            </a:pPr>
            <a:r>
              <a:rPr lang="en-US" b="1" dirty="0">
                <a:latin typeface="Cambria"/>
              </a:rPr>
              <a:t>2) </a:t>
            </a:r>
            <a:r>
              <a:rPr lang="en-US" b="1" dirty="0" err="1">
                <a:latin typeface="Cambria"/>
              </a:rPr>
              <a:t>Lienard-Wiechert</a:t>
            </a:r>
            <a:r>
              <a:rPr lang="en-US" b="1" dirty="0">
                <a:latin typeface="Cambria"/>
              </a:rPr>
              <a:t> Radiation Field</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200ABB9-B75B-6520-9E06-3156EAC63B6D}"/>
                  </a:ext>
                </a:extLst>
              </p:cNvPr>
              <p:cNvSpPr txBox="1"/>
              <p:nvPr/>
            </p:nvSpPr>
            <p:spPr>
              <a:xfrm>
                <a:off x="368079" y="5542392"/>
                <a:ext cx="993285"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n-US" altLang="zh-CN" i="0" smtClean="0">
                          <a:latin typeface="Cambria Math" panose="02040503050406030204" pitchFamily="18" charset="0"/>
                        </a:rPr>
                        <m:t>∇</m:t>
                      </m:r>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𝐸</m:t>
                          </m:r>
                        </m:e>
                      </m:acc>
                      <m:r>
                        <a:rPr kumimoji="1" lang="en-US" altLang="zh-CN" i="1">
                          <a:latin typeface="Cambria Math" panose="02040503050406030204" pitchFamily="18" charset="0"/>
                        </a:rPr>
                        <m:t> =0</m:t>
                      </m:r>
                    </m:oMath>
                  </m:oMathPara>
                </a14:m>
                <a:endParaRPr kumimoji="1" lang="zh-CN" altLang="en-US" dirty="0"/>
              </a:p>
            </p:txBody>
          </p:sp>
        </mc:Choice>
        <mc:Fallback xmlns="">
          <p:sp>
            <p:nvSpPr>
              <p:cNvPr id="18" name="TextBox 17">
                <a:extLst>
                  <a:ext uri="{FF2B5EF4-FFF2-40B4-BE49-F238E27FC236}">
                    <a16:creationId xmlns:a16="http://schemas.microsoft.com/office/drawing/2014/main" id="{7200ABB9-B75B-6520-9E06-3156EAC63B6D}"/>
                  </a:ext>
                </a:extLst>
              </p:cNvPr>
              <p:cNvSpPr txBox="1">
                <a:spLocks noRot="1" noChangeAspect="1" noMove="1" noResize="1" noEditPoints="1" noAdjustHandles="1" noChangeArrowheads="1" noChangeShapeType="1" noTextEdit="1"/>
              </p:cNvSpPr>
              <p:nvPr/>
            </p:nvSpPr>
            <p:spPr>
              <a:xfrm>
                <a:off x="368079" y="5542392"/>
                <a:ext cx="993285" cy="310598"/>
              </a:xfrm>
              <a:prstGeom prst="rect">
                <a:avLst/>
              </a:prstGeom>
              <a:blipFill>
                <a:blip r:embed="rId8"/>
                <a:stretch>
                  <a:fillRect l="-5000" r="-3750" b="-36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190D4DC-F586-4C2E-2129-838CDF649518}"/>
                  </a:ext>
                </a:extLst>
              </p:cNvPr>
              <p:cNvSpPr txBox="1"/>
              <p:nvPr/>
            </p:nvSpPr>
            <p:spPr>
              <a:xfrm>
                <a:off x="1958993" y="5329289"/>
                <a:ext cx="1481431" cy="5902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n-US" altLang="zh-CN" i="0" smtClean="0">
                          <a:latin typeface="Cambria Math" panose="02040503050406030204" pitchFamily="18" charset="0"/>
                        </a:rPr>
                        <m:t>∇</m:t>
                      </m:r>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𝐸</m:t>
                          </m:r>
                        </m:e>
                      </m:acc>
                      <m:r>
                        <a:rPr kumimoji="1" lang="en-US" altLang="zh-CN" i="1">
                          <a:latin typeface="Cambria Math" panose="02040503050406030204" pitchFamily="18" charset="0"/>
                        </a:rPr>
                        <m:t>=</m:t>
                      </m:r>
                      <m:r>
                        <a:rPr kumimoji="1" lang="en-US" altLang="zh-CN" b="0" i="1" smtClean="0">
                          <a:latin typeface="Cambria Math" panose="02040503050406030204" pitchFamily="18" charset="0"/>
                        </a:rPr>
                        <m:t>−</m:t>
                      </m:r>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𝑐</m:t>
                          </m:r>
                        </m:den>
                      </m:f>
                      <m:f>
                        <m:fPr>
                          <m:ctrlPr>
                            <a:rPr kumimoji="1" lang="en-US" altLang="zh-CN" i="1" smtClean="0">
                              <a:latin typeface="Cambria Math" panose="02040503050406030204" pitchFamily="18" charset="0"/>
                            </a:rPr>
                          </m:ctrlPr>
                        </m:fPr>
                        <m:num>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𝐵</m:t>
                              </m:r>
                            </m:e>
                          </m:acc>
                        </m:num>
                        <m:den>
                          <m:r>
                            <a:rPr kumimoji="1" lang="en-US" altLang="zh-CN" i="1" smtClean="0">
                              <a:latin typeface="Cambria Math" panose="02040503050406030204" pitchFamily="18" charset="0"/>
                            </a:rPr>
                            <m:t>𝜕</m:t>
                          </m:r>
                          <m:r>
                            <a:rPr kumimoji="1" lang="en-US" altLang="zh-CN" b="0" i="1" smtClean="0">
                              <a:latin typeface="Cambria Math" panose="02040503050406030204" pitchFamily="18" charset="0"/>
                            </a:rPr>
                            <m:t>𝑡</m:t>
                          </m:r>
                        </m:den>
                      </m:f>
                    </m:oMath>
                  </m:oMathPara>
                </a14:m>
                <a:endParaRPr kumimoji="1" lang="zh-CN" altLang="en-US" dirty="0"/>
              </a:p>
            </p:txBody>
          </p:sp>
        </mc:Choice>
        <mc:Fallback xmlns="">
          <p:sp>
            <p:nvSpPr>
              <p:cNvPr id="19" name="TextBox 18">
                <a:extLst>
                  <a:ext uri="{FF2B5EF4-FFF2-40B4-BE49-F238E27FC236}">
                    <a16:creationId xmlns:a16="http://schemas.microsoft.com/office/drawing/2014/main" id="{E190D4DC-F586-4C2E-2129-838CDF649518}"/>
                  </a:ext>
                </a:extLst>
              </p:cNvPr>
              <p:cNvSpPr txBox="1">
                <a:spLocks noRot="1" noChangeAspect="1" noMove="1" noResize="1" noEditPoints="1" noAdjustHandles="1" noChangeArrowheads="1" noChangeShapeType="1" noTextEdit="1"/>
              </p:cNvSpPr>
              <p:nvPr/>
            </p:nvSpPr>
            <p:spPr>
              <a:xfrm>
                <a:off x="1958993" y="5329289"/>
                <a:ext cx="1481431" cy="590290"/>
              </a:xfrm>
              <a:prstGeom prst="rect">
                <a:avLst/>
              </a:prstGeom>
              <a:blipFill>
                <a:blip r:embed="rId9"/>
                <a:stretch>
                  <a:fillRect l="-3419" r="-3419"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2F59F77-D072-A5DE-AA05-4EAF3E66ED69}"/>
                  </a:ext>
                </a:extLst>
              </p:cNvPr>
              <p:cNvSpPr txBox="1"/>
              <p:nvPr/>
            </p:nvSpPr>
            <p:spPr>
              <a:xfrm>
                <a:off x="349705" y="6081547"/>
                <a:ext cx="947182"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n-US" altLang="zh-CN" i="0" smtClean="0">
                          <a:latin typeface="Cambria Math" panose="02040503050406030204" pitchFamily="18" charset="0"/>
                        </a:rPr>
                        <m:t>∇</m:t>
                      </m:r>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𝐵</m:t>
                          </m:r>
                        </m:e>
                      </m:acc>
                      <m:r>
                        <a:rPr kumimoji="1" lang="en-US" altLang="zh-CN" i="1">
                          <a:latin typeface="Cambria Math" panose="02040503050406030204" pitchFamily="18" charset="0"/>
                        </a:rPr>
                        <m:t>=0</m:t>
                      </m:r>
                    </m:oMath>
                  </m:oMathPara>
                </a14:m>
                <a:endParaRPr kumimoji="1" lang="zh-CN" altLang="en-US" dirty="0"/>
              </a:p>
            </p:txBody>
          </p:sp>
        </mc:Choice>
        <mc:Fallback xmlns="">
          <p:sp>
            <p:nvSpPr>
              <p:cNvPr id="20" name="TextBox 19">
                <a:extLst>
                  <a:ext uri="{FF2B5EF4-FFF2-40B4-BE49-F238E27FC236}">
                    <a16:creationId xmlns:a16="http://schemas.microsoft.com/office/drawing/2014/main" id="{92F59F77-D072-A5DE-AA05-4EAF3E66ED69}"/>
                  </a:ext>
                </a:extLst>
              </p:cNvPr>
              <p:cNvSpPr txBox="1">
                <a:spLocks noRot="1" noChangeAspect="1" noMove="1" noResize="1" noEditPoints="1" noAdjustHandles="1" noChangeArrowheads="1" noChangeShapeType="1" noTextEdit="1"/>
              </p:cNvSpPr>
              <p:nvPr/>
            </p:nvSpPr>
            <p:spPr>
              <a:xfrm>
                <a:off x="349705" y="6081547"/>
                <a:ext cx="947182" cy="310598"/>
              </a:xfrm>
              <a:prstGeom prst="rect">
                <a:avLst/>
              </a:prstGeom>
              <a:blipFill>
                <a:blip r:embed="rId10"/>
                <a:stretch>
                  <a:fillRect l="-5263" r="-5263" b="-4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A2E0159-8BDB-88BA-8C72-8316B0D8E67E}"/>
                  </a:ext>
                </a:extLst>
              </p:cNvPr>
              <p:cNvSpPr txBox="1"/>
              <p:nvPr/>
            </p:nvSpPr>
            <p:spPr>
              <a:xfrm>
                <a:off x="1427728" y="5916075"/>
                <a:ext cx="2268412" cy="7083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kumimoji="1" lang="en-US" altLang="zh-CN" i="0" smtClean="0">
                          <a:latin typeface="Cambria Math" panose="02040503050406030204" pitchFamily="18" charset="0"/>
                        </a:rPr>
                        <m:t>∇</m:t>
                      </m:r>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𝐵</m:t>
                          </m:r>
                        </m:e>
                      </m:acc>
                      <m:r>
                        <a:rPr kumimoji="1" lang="en-US" altLang="zh-CN" i="1">
                          <a:latin typeface="Cambria Math" panose="02040503050406030204" pitchFamily="18" charset="0"/>
                        </a:rPr>
                        <m:t>=</m:t>
                      </m:r>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𝑐</m:t>
                          </m:r>
                        </m:den>
                      </m:f>
                      <m:f>
                        <m:fPr>
                          <m:ctrlPr>
                            <a:rPr kumimoji="1" lang="en-US" altLang="zh-CN" i="1" smtClean="0">
                              <a:latin typeface="Cambria Math" panose="02040503050406030204" pitchFamily="18" charset="0"/>
                            </a:rPr>
                          </m:ctrlPr>
                        </m:fPr>
                        <m:num>
                          <m:r>
                            <a:rPr kumimoji="1" lang="en-US" altLang="zh-CN" i="1" smtClean="0">
                              <a:latin typeface="Cambria Math" panose="02040503050406030204" pitchFamily="18" charset="0"/>
                            </a:rPr>
                            <m:t>𝜕</m:t>
                          </m:r>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𝐸</m:t>
                              </m:r>
                            </m:e>
                          </m:acc>
                        </m:num>
                        <m:den>
                          <m:r>
                            <a:rPr kumimoji="1" lang="en-US" altLang="zh-CN" i="1" smtClean="0">
                              <a:latin typeface="Cambria Math" panose="02040503050406030204" pitchFamily="18" charset="0"/>
                            </a:rPr>
                            <m:t>𝜕</m:t>
                          </m:r>
                          <m:r>
                            <a:rPr kumimoji="1" lang="en-US" altLang="zh-CN" b="0" i="1" smtClean="0">
                              <a:latin typeface="Cambria Math" panose="02040503050406030204" pitchFamily="18" charset="0"/>
                            </a:rPr>
                            <m:t>𝑡</m:t>
                          </m:r>
                        </m:den>
                      </m:f>
                    </m:oMath>
                  </m:oMathPara>
                </a14:m>
                <a:endParaRPr kumimoji="1" lang="zh-CN" altLang="en-US" dirty="0"/>
              </a:p>
            </p:txBody>
          </p:sp>
        </mc:Choice>
        <mc:Fallback xmlns="">
          <p:sp>
            <p:nvSpPr>
              <p:cNvPr id="21" name="TextBox 20">
                <a:extLst>
                  <a:ext uri="{FF2B5EF4-FFF2-40B4-BE49-F238E27FC236}">
                    <a16:creationId xmlns:a16="http://schemas.microsoft.com/office/drawing/2014/main" id="{FA2E0159-8BDB-88BA-8C72-8316B0D8E67E}"/>
                  </a:ext>
                </a:extLst>
              </p:cNvPr>
              <p:cNvSpPr txBox="1">
                <a:spLocks noRot="1" noChangeAspect="1" noMove="1" noResize="1" noEditPoints="1" noAdjustHandles="1" noChangeArrowheads="1" noChangeShapeType="1" noTextEdit="1"/>
              </p:cNvSpPr>
              <p:nvPr/>
            </p:nvSpPr>
            <p:spPr>
              <a:xfrm>
                <a:off x="1427728" y="5916075"/>
                <a:ext cx="2268412" cy="708335"/>
              </a:xfrm>
              <a:prstGeom prst="rect">
                <a:avLst/>
              </a:prstGeom>
              <a:blipFill>
                <a:blip r:embed="rId11"/>
                <a:stretch>
                  <a:fillRect b="-17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71F90B2-73D0-06D0-C4A0-F06330924E3C}"/>
                  </a:ext>
                </a:extLst>
              </p:cNvPr>
              <p:cNvSpPr txBox="1"/>
              <p:nvPr/>
            </p:nvSpPr>
            <p:spPr>
              <a:xfrm>
                <a:off x="7051858" y="2288918"/>
                <a:ext cx="2654509" cy="8717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𝐸</m:t>
                              </m:r>
                            </m:e>
                          </m:acc>
                        </m:e>
                        <m:sub>
                          <m:r>
                            <a:rPr kumimoji="1" lang="en-US" altLang="zh-CN" b="0" i="1" smtClean="0">
                              <a:latin typeface="Cambria Math" panose="02040503050406030204" pitchFamily="18" charset="0"/>
                            </a:rPr>
                            <m:t>𝑟𝑎𝑑</m:t>
                          </m:r>
                        </m:sub>
                      </m:sSub>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𝑡</m:t>
                      </m:r>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𝑛</m:t>
                              </m:r>
                            </m:e>
                          </m:acc>
                          <m:r>
                            <a:rPr kumimoji="1" lang="en-US" altLang="zh-CN" i="1" smtClean="0">
                              <a:latin typeface="Cambria Math" panose="02040503050406030204" pitchFamily="18" charset="0"/>
                              <a:ea typeface="Cambria Math" panose="02040503050406030204" pitchFamily="18" charset="0"/>
                            </a:rPr>
                            <m:t>×</m:t>
                          </m:r>
                          <m:d>
                            <m:dPr>
                              <m:begChr m:val="["/>
                              <m:endChr m:val="]"/>
                              <m:ctrlPr>
                                <a:rPr kumimoji="1" lang="en-US" altLang="zh-CN"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𝑛</m:t>
                                  </m:r>
                                </m:e>
                              </m:acc>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b="0" i="1" smtClean="0">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e>
                          </m:d>
                        </m:num>
                        <m:den>
                          <m:sSup>
                            <m:sSupPr>
                              <m:ctrlPr>
                                <a:rPr kumimoji="1" lang="en-US" altLang="zh-CN" b="0" i="1" smtClean="0">
                                  <a:latin typeface="Cambria Math" panose="02040503050406030204" pitchFamily="18" charset="0"/>
                                  <a:ea typeface="Cambria Math" panose="02040503050406030204" pitchFamily="18" charset="0"/>
                                </a:rPr>
                              </m:ctrlPr>
                            </m:sSupPr>
                            <m:e>
                              <m:d>
                                <m:dPr>
                                  <m:ctrlPr>
                                    <a:rPr kumimoji="1" lang="en-US" altLang="zh-CN" b="0"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1−</m:t>
                                  </m:r>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𝑛</m:t>
                                      </m:r>
                                    </m:e>
                                  </m:acc>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𝛽</m:t>
                                      </m:r>
                                    </m:e>
                                  </m:acc>
                                </m:e>
                              </m:d>
                            </m:e>
                            <m:sup>
                              <m:r>
                                <a:rPr kumimoji="1" lang="en-US" altLang="zh-CN" b="0" i="1" smtClean="0">
                                  <a:latin typeface="Cambria Math" panose="02040503050406030204" pitchFamily="18" charset="0"/>
                                  <a:ea typeface="Cambria Math" panose="02040503050406030204" pitchFamily="18" charset="0"/>
                                </a:rPr>
                                <m:t>3</m:t>
                              </m:r>
                            </m:sup>
                          </m:sSup>
                        </m:den>
                      </m:f>
                    </m:oMath>
                  </m:oMathPara>
                </a14:m>
                <a:endParaRPr kumimoji="1" lang="zh-CN" altLang="en-US" dirty="0"/>
              </a:p>
            </p:txBody>
          </p:sp>
        </mc:Choice>
        <mc:Fallback xmlns="">
          <p:sp>
            <p:nvSpPr>
              <p:cNvPr id="22" name="TextBox 21">
                <a:extLst>
                  <a:ext uri="{FF2B5EF4-FFF2-40B4-BE49-F238E27FC236}">
                    <a16:creationId xmlns:a16="http://schemas.microsoft.com/office/drawing/2014/main" id="{C71F90B2-73D0-06D0-C4A0-F06330924E3C}"/>
                  </a:ext>
                </a:extLst>
              </p:cNvPr>
              <p:cNvSpPr txBox="1">
                <a:spLocks noRot="1" noChangeAspect="1" noMove="1" noResize="1" noEditPoints="1" noAdjustHandles="1" noChangeArrowheads="1" noChangeShapeType="1" noTextEdit="1"/>
              </p:cNvSpPr>
              <p:nvPr/>
            </p:nvSpPr>
            <p:spPr>
              <a:xfrm>
                <a:off x="7051858" y="2288918"/>
                <a:ext cx="2654509" cy="871713"/>
              </a:xfrm>
              <a:prstGeom prst="rect">
                <a:avLst/>
              </a:prstGeom>
              <a:blipFill>
                <a:blip r:embed="rId12"/>
                <a:stretch>
                  <a:fillRect l="-1429" t="-5797" b="-1014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78646FC-F5F9-A05E-D254-E93121167942}"/>
                  </a:ext>
                </a:extLst>
              </p:cNvPr>
              <p:cNvSpPr txBox="1"/>
              <p:nvPr/>
            </p:nvSpPr>
            <p:spPr>
              <a:xfrm>
                <a:off x="6153058" y="3249336"/>
                <a:ext cx="795859" cy="3402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kumimoji="1" lang="en-US" altLang="zh-CN" i="1" smtClean="0">
                              <a:latin typeface="Cambria Math" panose="02040503050406030204" pitchFamily="18" charset="0"/>
                            </a:rPr>
                          </m:ctrlPr>
                        </m:dPr>
                        <m:e>
                          <m:acc>
                            <m:accPr>
                              <m:chr m:val="⃗"/>
                              <m:ctrlPr>
                                <a:rPr kumimoji="1" lang="en-US" altLang="zh-CN" i="1" smtClean="0">
                                  <a:latin typeface="Cambria Math" panose="02040503050406030204" pitchFamily="18" charset="0"/>
                                </a:rPr>
                              </m:ctrlPr>
                            </m:accPr>
                            <m:e>
                              <m:r>
                                <a:rPr kumimoji="1" lang="en-US" altLang="zh-CN" b="0" i="1" smtClean="0">
                                  <a:latin typeface="Cambria Math" panose="02040503050406030204" pitchFamily="18" charset="0"/>
                                </a:rPr>
                                <m:t>𝛽</m:t>
                              </m:r>
                            </m:e>
                          </m:acc>
                        </m:e>
                      </m:d>
                      <m:r>
                        <a:rPr kumimoji="1" lang="en-US" altLang="zh-CN" i="1" smtClean="0">
                          <a:latin typeface="Cambria Math" panose="02040503050406030204" pitchFamily="18" charset="0"/>
                        </a:rPr>
                        <m:t>→</m:t>
                      </m:r>
                      <m:r>
                        <a:rPr kumimoji="1" lang="en-US" altLang="zh-CN" i="1">
                          <a:latin typeface="Cambria Math" panose="02040503050406030204" pitchFamily="18" charset="0"/>
                        </a:rPr>
                        <m:t>1</m:t>
                      </m:r>
                    </m:oMath>
                  </m:oMathPara>
                </a14:m>
                <a:endParaRPr kumimoji="1" lang="zh-CN" altLang="en-US" dirty="0"/>
              </a:p>
            </p:txBody>
          </p:sp>
        </mc:Choice>
        <mc:Fallback xmlns="">
          <p:sp>
            <p:nvSpPr>
              <p:cNvPr id="23" name="TextBox 22">
                <a:extLst>
                  <a:ext uri="{FF2B5EF4-FFF2-40B4-BE49-F238E27FC236}">
                    <a16:creationId xmlns:a16="http://schemas.microsoft.com/office/drawing/2014/main" id="{278646FC-F5F9-A05E-D254-E93121167942}"/>
                  </a:ext>
                </a:extLst>
              </p:cNvPr>
              <p:cNvSpPr txBox="1">
                <a:spLocks noRot="1" noChangeAspect="1" noMove="1" noResize="1" noEditPoints="1" noAdjustHandles="1" noChangeArrowheads="1" noChangeShapeType="1" noTextEdit="1"/>
              </p:cNvSpPr>
              <p:nvPr/>
            </p:nvSpPr>
            <p:spPr>
              <a:xfrm>
                <a:off x="6153058" y="3249336"/>
                <a:ext cx="795859" cy="340286"/>
              </a:xfrm>
              <a:prstGeom prst="rect">
                <a:avLst/>
              </a:prstGeom>
              <a:blipFill>
                <a:blip r:embed="rId13"/>
                <a:stretch>
                  <a:fillRect l="-1563" t="-25000" r="-6250"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2DE8463-DBB3-8533-107C-A7C7E02D9043}"/>
                  </a:ext>
                </a:extLst>
              </p:cNvPr>
              <p:cNvSpPr txBox="1"/>
              <p:nvPr/>
            </p:nvSpPr>
            <p:spPr>
              <a:xfrm>
                <a:off x="7309747" y="3218234"/>
                <a:ext cx="153220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i="1" dirty="0" smtClean="0">
                          <a:latin typeface="Cambria Math" panose="02040503050406030204" pitchFamily="18" charset="0"/>
                        </a:rPr>
                        <m:t>𝛾</m:t>
                      </m:r>
                      <m:r>
                        <a:rPr lang="zh-CN" altLang="en-US" i="1" dirty="0" smtClean="0">
                          <a:latin typeface="Cambria Math" panose="02040503050406030204" pitchFamily="18" charset="0"/>
                        </a:rPr>
                        <m:t>∼ </m:t>
                      </m:r>
                      <m:sSup>
                        <m:sSupPr>
                          <m:ctrlPr>
                            <a:rPr lang="zh-CN" altLang="en-US" i="1" dirty="0" smtClean="0">
                              <a:latin typeface="Cambria Math" panose="02040503050406030204" pitchFamily="18" charset="0"/>
                            </a:rPr>
                          </m:ctrlPr>
                        </m:sSupPr>
                        <m:e>
                          <m:r>
                            <a:rPr lang="zh-CN" altLang="en-US" i="1" dirty="0" smtClean="0">
                              <a:latin typeface="Cambria Math" panose="02040503050406030204" pitchFamily="18" charset="0"/>
                            </a:rPr>
                            <m:t>10</m:t>
                          </m:r>
                        </m:e>
                        <m:sup>
                          <m:r>
                            <a:rPr lang="zh-CN" altLang="en-US" i="1" dirty="0" smtClean="0">
                              <a:latin typeface="Cambria Math" panose="02040503050406030204" pitchFamily="18" charset="0"/>
                            </a:rPr>
                            <m:t>6</m:t>
                          </m:r>
                        </m:sup>
                      </m:sSup>
                    </m:oMath>
                  </m:oMathPara>
                </a14:m>
                <a:endParaRPr lang="zh-CN" altLang="en-US" dirty="0"/>
              </a:p>
            </p:txBody>
          </p:sp>
        </mc:Choice>
        <mc:Fallback xmlns="">
          <p:sp>
            <p:nvSpPr>
              <p:cNvPr id="27" name="TextBox 26">
                <a:extLst>
                  <a:ext uri="{FF2B5EF4-FFF2-40B4-BE49-F238E27FC236}">
                    <a16:creationId xmlns:a16="http://schemas.microsoft.com/office/drawing/2014/main" id="{A2DE8463-DBB3-8533-107C-A7C7E02D9043}"/>
                  </a:ext>
                </a:extLst>
              </p:cNvPr>
              <p:cNvSpPr txBox="1">
                <a:spLocks noRot="1" noChangeAspect="1" noMove="1" noResize="1" noEditPoints="1" noAdjustHandles="1" noChangeArrowheads="1" noChangeShapeType="1" noTextEdit="1"/>
              </p:cNvSpPr>
              <p:nvPr/>
            </p:nvSpPr>
            <p:spPr>
              <a:xfrm>
                <a:off x="7309747" y="3218234"/>
                <a:ext cx="1532208" cy="369332"/>
              </a:xfrm>
              <a:prstGeom prst="rect">
                <a:avLst/>
              </a:prstGeom>
              <a:blipFill>
                <a:blip r:embed="rId14"/>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9A12CAC-7400-CF9F-06D0-95A8DB52DF77}"/>
                  </a:ext>
                </a:extLst>
              </p:cNvPr>
              <p:cNvSpPr txBox="1"/>
              <p:nvPr/>
            </p:nvSpPr>
            <p:spPr>
              <a:xfrm>
                <a:off x="6405316" y="3618268"/>
                <a:ext cx="5139539" cy="516167"/>
              </a:xfrm>
              <a:prstGeom prst="rect">
                <a:avLst/>
              </a:prstGeom>
              <a:noFill/>
            </p:spPr>
            <p:txBody>
              <a:bodyPr wrap="square">
                <a:spAutoFit/>
              </a:bodyPr>
              <a:lstStyle/>
              <a:p>
                <a14:m>
                  <m:oMath xmlns:m="http://schemas.openxmlformats.org/officeDocument/2006/math">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𝑛</m:t>
                        </m:r>
                      </m:e>
                    </m:acc>
                    <m:r>
                      <a:rPr lang="zh-CN" altLang="en-US" i="1" dirty="0" smtClean="0">
                        <a:latin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oMath>
                </a14:m>
                <a:r>
                  <a:rPr lang="en-US" altLang="zh-CN" dirty="0"/>
                  <a:t>, Radiation convergence angle </a:t>
                </a:r>
                <a14:m>
                  <m:oMath xmlns:m="http://schemas.openxmlformats.org/officeDocument/2006/math">
                    <m:f>
                      <m:fPr>
                        <m:ctrlPr>
                          <a:rPr lang="zh-CN" altLang="en-US" i="1" dirty="0">
                            <a:latin typeface="Cambria Math" panose="02040503050406030204" pitchFamily="18" charset="0"/>
                          </a:rPr>
                        </m:ctrlPr>
                      </m:fPr>
                      <m:num>
                        <m:r>
                          <a:rPr lang="zh-CN" altLang="en-US" i="1" dirty="0" smtClean="0">
                            <a:latin typeface="Cambria Math" panose="02040503050406030204" pitchFamily="18" charset="0"/>
                          </a:rPr>
                          <m:t>1</m:t>
                        </m:r>
                      </m:num>
                      <m:den>
                        <m:r>
                          <a:rPr lang="zh-CN" altLang="en-US" i="1" dirty="0" smtClean="0">
                            <a:latin typeface="Cambria Math" panose="02040503050406030204" pitchFamily="18" charset="0"/>
                          </a:rPr>
                          <m:t>𝛾</m:t>
                        </m:r>
                      </m:den>
                    </m:f>
                    <m:r>
                      <a:rPr lang="zh-CN" altLang="en-US" i="1" dirty="0" smtClean="0">
                        <a:latin typeface="Cambria Math" panose="02040503050406030204" pitchFamily="18" charset="0"/>
                      </a:rPr>
                      <m:t>∼</m:t>
                    </m:r>
                    <m:r>
                      <a:rPr lang="zh-CN" altLang="en-US" i="1" dirty="0">
                        <a:latin typeface="Cambria Math" panose="02040503050406030204" pitchFamily="18" charset="0"/>
                      </a:rPr>
                      <m:t> 1</m:t>
                    </m:r>
                    <m:r>
                      <a:rPr lang="en-US" altLang="zh-CN" b="0" i="1" dirty="0" smtClean="0">
                        <a:latin typeface="Cambria Math" panose="02040503050406030204" pitchFamily="18" charset="0"/>
                      </a:rPr>
                      <m:t> </m:t>
                    </m:r>
                    <m:r>
                      <a:rPr lang="zh-CN" altLang="en-US" i="1" dirty="0" smtClean="0">
                        <a:latin typeface="Cambria Math" panose="02040503050406030204" pitchFamily="18" charset="0"/>
                      </a:rPr>
                      <m:t>𝜇</m:t>
                    </m:r>
                    <m:r>
                      <a:rPr lang="en-US" altLang="zh-CN" b="0" i="1" dirty="0" smtClean="0">
                        <a:latin typeface="Cambria Math" panose="02040503050406030204" pitchFamily="18" charset="0"/>
                      </a:rPr>
                      <m:t> </m:t>
                    </m:r>
                    <m:r>
                      <a:rPr lang="en-US" altLang="zh-CN" b="0" i="1" dirty="0" smtClean="0">
                        <a:latin typeface="Cambria Math" panose="02040503050406030204" pitchFamily="18" charset="0"/>
                      </a:rPr>
                      <m:t>𝑟𝑎𝑑</m:t>
                    </m:r>
                  </m:oMath>
                </a14:m>
                <a:endParaRPr lang="zh-CN" altLang="en-US" dirty="0"/>
              </a:p>
            </p:txBody>
          </p:sp>
        </mc:Choice>
        <mc:Fallback xmlns="">
          <p:sp>
            <p:nvSpPr>
              <p:cNvPr id="29" name="TextBox 28">
                <a:extLst>
                  <a:ext uri="{FF2B5EF4-FFF2-40B4-BE49-F238E27FC236}">
                    <a16:creationId xmlns:a16="http://schemas.microsoft.com/office/drawing/2014/main" id="{E9A12CAC-7400-CF9F-06D0-95A8DB52DF77}"/>
                  </a:ext>
                </a:extLst>
              </p:cNvPr>
              <p:cNvSpPr txBox="1">
                <a:spLocks noRot="1" noChangeAspect="1" noMove="1" noResize="1" noEditPoints="1" noAdjustHandles="1" noChangeArrowheads="1" noChangeShapeType="1" noTextEdit="1"/>
              </p:cNvSpPr>
              <p:nvPr/>
            </p:nvSpPr>
            <p:spPr>
              <a:xfrm>
                <a:off x="6405316" y="3618268"/>
                <a:ext cx="5139539" cy="516167"/>
              </a:xfrm>
              <a:prstGeom prst="rect">
                <a:avLst/>
              </a:prstGeom>
              <a:blipFill>
                <a:blip r:embed="rId15"/>
                <a:stretch>
                  <a:fillRect t="-97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C744989-8F0A-1439-8755-78CB241A1CD8}"/>
                  </a:ext>
                </a:extLst>
              </p:cNvPr>
              <p:cNvSpPr txBox="1"/>
              <p:nvPr/>
            </p:nvSpPr>
            <p:spPr>
              <a:xfrm>
                <a:off x="7270725" y="4013442"/>
                <a:ext cx="3108345" cy="457113"/>
              </a:xfrm>
              <a:prstGeom prst="rect">
                <a:avLst/>
              </a:prstGeom>
              <a:noFill/>
            </p:spPr>
            <p:txBody>
              <a:bodyPr wrap="square">
                <a:spAutoFit/>
              </a:bodyPr>
              <a:lstStyle/>
              <a:p>
                <a14:m>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𝐸</m:t>
                            </m:r>
                          </m:e>
                        </m:acc>
                      </m:e>
                      <m:sub>
                        <m:r>
                          <a:rPr kumimoji="1" lang="en-US" altLang="zh-CN" b="0" i="1" smtClean="0">
                            <a:latin typeface="Cambria Math" panose="02040503050406030204" pitchFamily="18" charset="0"/>
                          </a:rPr>
                          <m:t>𝑟𝑎𝑑</m:t>
                        </m:r>
                        <m:r>
                          <a:rPr kumimoji="1" lang="en-US" altLang="zh-CN" b="0" i="1" smtClean="0">
                            <a:latin typeface="Cambria Math" panose="02040503050406030204" pitchFamily="18" charset="0"/>
                          </a:rPr>
                          <m:t> </m:t>
                        </m:r>
                      </m:sub>
                    </m:sSub>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 </m:t>
                        </m:r>
                        <m:acc>
                          <m:accPr>
                            <m:chr m:val="̇"/>
                            <m:ctrlPr>
                              <a:rPr kumimoji="1" lang="en-US" altLang="zh-CN" i="1">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e>
                      <m:sub>
                        <m:r>
                          <a:rPr kumimoji="1" lang="en-US" altLang="zh-CN" b="0" i="1" smtClean="0">
                            <a:latin typeface="Cambria Math" panose="02040503050406030204" pitchFamily="18" charset="0"/>
                            <a:ea typeface="Cambria Math" panose="02040503050406030204" pitchFamily="18" charset="0"/>
                          </a:rPr>
                          <m:t>⊥</m:t>
                        </m:r>
                      </m:sub>
                    </m:sSub>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𝑛</m:t>
                        </m:r>
                      </m:e>
                    </m:acc>
                    <m:r>
                      <a:rPr kumimoji="1" lang="en-US" altLang="zh-CN" i="1">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r>
                      <a:rPr kumimoji="1" lang="en-US" altLang="zh-CN" b="0" i="1" smtClean="0">
                        <a:latin typeface="Cambria Math" panose="02040503050406030204" pitchFamily="18" charset="0"/>
                        <a:ea typeface="Cambria Math" panose="02040503050406030204" pitchFamily="18" charset="0"/>
                      </a:rPr>
                      <m:t>)</m:t>
                    </m:r>
                  </m:oMath>
                </a14:m>
                <a:r>
                  <a:rPr kumimoji="1" lang="en-US" altLang="zh-CN" dirty="0">
                    <a:ea typeface="Cambria Math" panose="02040503050406030204" pitchFamily="18" charset="0"/>
                  </a:rPr>
                  <a:t> </a:t>
                </a:r>
                <a14:m>
                  <m:oMath xmlns:m="http://schemas.openxmlformats.org/officeDocument/2006/math">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𝑛</m:t>
                        </m:r>
                      </m:e>
                    </m:acc>
                    <m:r>
                      <a:rPr kumimoji="1" lang="en-US" altLang="zh-CN"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oMath>
                </a14:m>
                <a:endParaRPr lang="zh-CN" altLang="en-US" dirty="0"/>
              </a:p>
            </p:txBody>
          </p:sp>
        </mc:Choice>
        <mc:Fallback xmlns="">
          <p:sp>
            <p:nvSpPr>
              <p:cNvPr id="30" name="TextBox 29">
                <a:extLst>
                  <a:ext uri="{FF2B5EF4-FFF2-40B4-BE49-F238E27FC236}">
                    <a16:creationId xmlns:a16="http://schemas.microsoft.com/office/drawing/2014/main" id="{FC744989-8F0A-1439-8755-78CB241A1CD8}"/>
                  </a:ext>
                </a:extLst>
              </p:cNvPr>
              <p:cNvSpPr txBox="1">
                <a:spLocks noRot="1" noChangeAspect="1" noMove="1" noResize="1" noEditPoints="1" noAdjustHandles="1" noChangeArrowheads="1" noChangeShapeType="1" noTextEdit="1"/>
              </p:cNvSpPr>
              <p:nvPr/>
            </p:nvSpPr>
            <p:spPr>
              <a:xfrm>
                <a:off x="7270725" y="4013442"/>
                <a:ext cx="3108345" cy="457113"/>
              </a:xfrm>
              <a:prstGeom prst="rect">
                <a:avLst/>
              </a:prstGeom>
              <a:blipFill>
                <a:blip r:embed="rId16"/>
                <a:stretch>
                  <a:fillRect b="-162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FB322FF-E216-F303-D6E2-AFD71A99C536}"/>
                  </a:ext>
                </a:extLst>
              </p:cNvPr>
              <p:cNvSpPr txBox="1"/>
              <p:nvPr/>
            </p:nvSpPr>
            <p:spPr>
              <a:xfrm>
                <a:off x="9064544" y="3115553"/>
                <a:ext cx="2684575" cy="4793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zh-CN" altLang="en-US" i="1" dirty="0" smtClean="0">
                              <a:latin typeface="Cambria Math" panose="02040503050406030204" pitchFamily="18" charset="0"/>
                            </a:rPr>
                          </m:ctrlPr>
                        </m:d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d>
                      <m:r>
                        <a:rPr lang="zh-CN" altLang="en-US" i="1" dirty="0" smtClean="0">
                          <a:latin typeface="Cambria Math" panose="02040503050406030204" pitchFamily="18" charset="0"/>
                        </a:rPr>
                        <m:t>=</m:t>
                      </m:r>
                      <m:r>
                        <a:rPr lang="en-US" altLang="zh-CN" b="0" i="1" dirty="0" smtClean="0">
                          <a:latin typeface="Cambria Math" panose="02040503050406030204" pitchFamily="18" charset="0"/>
                        </a:rPr>
                        <m:t>𝑐𝑜𝑛𝑠𝑡</m:t>
                      </m:r>
                      <m:r>
                        <a:rPr lang="zh-CN" altLang="en-US" i="1" dirty="0" smtClean="0">
                          <a:latin typeface="Cambria Math" panose="02040503050406030204" pitchFamily="18" charset="0"/>
                        </a:rPr>
                        <m:t>⇒</m:t>
                      </m:r>
                      <m:acc>
                        <m:accPr>
                          <m:chr m:val="⃗"/>
                          <m:ctrlPr>
                            <a:rPr lang="zh-CN" altLang="en-US" i="1" dirty="0">
                              <a:latin typeface="Cambria Math" panose="02040503050406030204" pitchFamily="18" charset="0"/>
                            </a:rPr>
                          </m:ctrlPr>
                        </m:accPr>
                        <m:e>
                          <m:r>
                            <a:rPr lang="en-US" altLang="zh-CN" i="1" dirty="0">
                              <a:latin typeface="Cambria Math" panose="02040503050406030204" pitchFamily="18" charset="0"/>
                            </a:rPr>
                            <m:t>𝛽</m:t>
                          </m:r>
                        </m:e>
                      </m:acc>
                      <m:r>
                        <a:rPr lang="en-US" altLang="zh-CN" i="1" dirty="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r>
                        <a:rPr lang="zh-CN" altLang="en-US" i="1" dirty="0" smtClean="0">
                          <a:latin typeface="Cambria Math" panose="02040503050406030204" pitchFamily="18" charset="0"/>
                        </a:rPr>
                        <m:t>=0</m:t>
                      </m:r>
                    </m:oMath>
                  </m:oMathPara>
                </a14:m>
                <a:endParaRPr lang="zh-CN" altLang="en-US" dirty="0"/>
              </a:p>
            </p:txBody>
          </p:sp>
        </mc:Choice>
        <mc:Fallback xmlns="">
          <p:sp>
            <p:nvSpPr>
              <p:cNvPr id="33" name="TextBox 32">
                <a:extLst>
                  <a:ext uri="{FF2B5EF4-FFF2-40B4-BE49-F238E27FC236}">
                    <a16:creationId xmlns:a16="http://schemas.microsoft.com/office/drawing/2014/main" id="{7FB322FF-E216-F303-D6E2-AFD71A99C536}"/>
                  </a:ext>
                </a:extLst>
              </p:cNvPr>
              <p:cNvSpPr txBox="1">
                <a:spLocks noRot="1" noChangeAspect="1" noMove="1" noResize="1" noEditPoints="1" noAdjustHandles="1" noChangeArrowheads="1" noChangeShapeType="1" noTextEdit="1"/>
              </p:cNvSpPr>
              <p:nvPr/>
            </p:nvSpPr>
            <p:spPr>
              <a:xfrm>
                <a:off x="9064544" y="3115553"/>
                <a:ext cx="2684575" cy="479362"/>
              </a:xfrm>
              <a:prstGeom prst="rect">
                <a:avLst/>
              </a:prstGeom>
              <a:blipFill>
                <a:blip r:embed="rId17"/>
                <a:stretch>
                  <a:fillRect t="-2564" b="-5128"/>
                </a:stretch>
              </a:blipFill>
            </p:spPr>
            <p:txBody>
              <a:bodyPr/>
              <a:lstStyle/>
              <a:p>
                <a:r>
                  <a:rPr lang="zh-CN" altLang="en-US">
                    <a:noFill/>
                  </a:rPr>
                  <a:t> </a:t>
                </a:r>
              </a:p>
            </p:txBody>
          </p:sp>
        </mc:Fallback>
      </mc:AlternateContent>
      <p:sp>
        <p:nvSpPr>
          <p:cNvPr id="3" name="TextBox 2">
            <a:extLst>
              <a:ext uri="{FF2B5EF4-FFF2-40B4-BE49-F238E27FC236}">
                <a16:creationId xmlns:a16="http://schemas.microsoft.com/office/drawing/2014/main" id="{AA3CAFB1-AC5D-3731-9BD7-F9A3BE165E28}"/>
              </a:ext>
            </a:extLst>
          </p:cNvPr>
          <p:cNvSpPr txBox="1"/>
          <p:nvPr/>
        </p:nvSpPr>
        <p:spPr>
          <a:xfrm>
            <a:off x="349705" y="5056910"/>
            <a:ext cx="2460958" cy="369332"/>
          </a:xfrm>
          <a:prstGeom prst="rect">
            <a:avLst/>
          </a:prstGeom>
          <a:noFill/>
        </p:spPr>
        <p:txBody>
          <a:bodyPr wrap="square">
            <a:spAutoFit/>
          </a:bodyPr>
          <a:lstStyle/>
          <a:p>
            <a:r>
              <a:rPr lang="en-US" b="1" dirty="0">
                <a:latin typeface="Cambria"/>
              </a:rPr>
              <a:t>Maxwell Equations </a:t>
            </a:r>
            <a:endParaRPr lang="zh-CN" altLang="en-US" dirty="0"/>
          </a:p>
        </p:txBody>
      </p:sp>
      <p:sp>
        <p:nvSpPr>
          <p:cNvPr id="7" name="TextBox 6">
            <a:extLst>
              <a:ext uri="{FF2B5EF4-FFF2-40B4-BE49-F238E27FC236}">
                <a16:creationId xmlns:a16="http://schemas.microsoft.com/office/drawing/2014/main" id="{6D846E42-85AF-30BC-3E9D-5623AC967428}"/>
              </a:ext>
            </a:extLst>
          </p:cNvPr>
          <p:cNvSpPr txBox="1"/>
          <p:nvPr/>
        </p:nvSpPr>
        <p:spPr>
          <a:xfrm>
            <a:off x="6331643" y="4495200"/>
            <a:ext cx="5516880" cy="369332"/>
          </a:xfrm>
          <a:prstGeom prst="rect">
            <a:avLst/>
          </a:prstGeom>
          <a:noFill/>
        </p:spPr>
        <p:txBody>
          <a:bodyPr wrap="square">
            <a:spAutoFit/>
          </a:bodyPr>
          <a:lstStyle/>
          <a:p>
            <a:pPr>
              <a:spcBef>
                <a:spcPts val="1600"/>
              </a:spcBef>
              <a:spcAft>
                <a:spcPts val="600"/>
              </a:spcAft>
            </a:pPr>
            <a:r>
              <a:rPr lang="en-US" b="1" dirty="0">
                <a:latin typeface="Cambria"/>
              </a:rPr>
              <a:t>3) Lorentz Force + </a:t>
            </a:r>
            <a:r>
              <a:rPr lang="en-US" b="1" dirty="0" err="1">
                <a:latin typeface="Cambria"/>
              </a:rPr>
              <a:t>Frenet-Serret</a:t>
            </a:r>
            <a:endParaRPr lang="en-US" b="1" dirty="0">
              <a:latin typeface="Cambria"/>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ABCB277-8A78-41C4-0FEF-050DCA3F7A0F}"/>
                  </a:ext>
                </a:extLst>
              </p:cNvPr>
              <p:cNvSpPr txBox="1"/>
              <p:nvPr/>
            </p:nvSpPr>
            <p:spPr>
              <a:xfrm>
                <a:off x="6533097" y="5017424"/>
                <a:ext cx="1623008" cy="3179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𝜈</m:t>
                          </m:r>
                        </m:e>
                      </m:acc>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𝑡</m:t>
                          </m:r>
                        </m:e>
                      </m:d>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𝜈</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𝜉</m:t>
                          </m:r>
                        </m:e>
                      </m:acc>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𝑡</m:t>
                      </m:r>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2" name="TextBox 11">
                <a:extLst>
                  <a:ext uri="{FF2B5EF4-FFF2-40B4-BE49-F238E27FC236}">
                    <a16:creationId xmlns:a16="http://schemas.microsoft.com/office/drawing/2014/main" id="{2ABCB277-8A78-41C4-0FEF-050DCA3F7A0F}"/>
                  </a:ext>
                </a:extLst>
              </p:cNvPr>
              <p:cNvSpPr txBox="1">
                <a:spLocks noRot="1" noChangeAspect="1" noMove="1" noResize="1" noEditPoints="1" noAdjustHandles="1" noChangeArrowheads="1" noChangeShapeType="1" noTextEdit="1"/>
              </p:cNvSpPr>
              <p:nvPr/>
            </p:nvSpPr>
            <p:spPr>
              <a:xfrm>
                <a:off x="6533097" y="5017424"/>
                <a:ext cx="1623008" cy="317972"/>
              </a:xfrm>
              <a:prstGeom prst="rect">
                <a:avLst/>
              </a:prstGeom>
              <a:blipFill>
                <a:blip r:embed="rId18"/>
                <a:stretch>
                  <a:fillRect l="-2326" t="-34615" r="-4651" b="-2692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18555AC-7FF2-7F52-0957-CA4E52031E79}"/>
                  </a:ext>
                </a:extLst>
              </p:cNvPr>
              <p:cNvSpPr txBox="1"/>
              <p:nvPr/>
            </p:nvSpPr>
            <p:spPr>
              <a:xfrm>
                <a:off x="8356405" y="4860008"/>
                <a:ext cx="842795" cy="6789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r>
                        <a:rPr lang="en-US" altLang="zh-CN" i="1" dirty="0">
                          <a:latin typeface="Cambria Math" panose="02040503050406030204" pitchFamily="18" charset="0"/>
                        </a:rPr>
                        <m:t> </m:t>
                      </m:r>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𝐵</m:t>
                              </m:r>
                            </m:e>
                          </m:acc>
                        </m:num>
                        <m:den>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𝐵</m:t>
                              </m:r>
                            </m:e>
                          </m:acc>
                          <m:r>
                            <a:rPr kumimoji="1" lang="en-US" altLang="zh-CN" b="0" i="1" smtClean="0">
                              <a:latin typeface="Cambria Math" panose="02040503050406030204" pitchFamily="18" charset="0"/>
                            </a:rPr>
                            <m:t>|</m:t>
                          </m:r>
                        </m:den>
                      </m:f>
                    </m:oMath>
                  </m:oMathPara>
                </a14:m>
                <a:endParaRPr kumimoji="1" lang="zh-CN" altLang="en-US" dirty="0"/>
              </a:p>
            </p:txBody>
          </p:sp>
        </mc:Choice>
        <mc:Fallback xmlns="">
          <p:sp>
            <p:nvSpPr>
              <p:cNvPr id="16" name="TextBox 15">
                <a:extLst>
                  <a:ext uri="{FF2B5EF4-FFF2-40B4-BE49-F238E27FC236}">
                    <a16:creationId xmlns:a16="http://schemas.microsoft.com/office/drawing/2014/main" id="{018555AC-7FF2-7F52-0957-CA4E52031E79}"/>
                  </a:ext>
                </a:extLst>
              </p:cNvPr>
              <p:cNvSpPr txBox="1">
                <a:spLocks noRot="1" noChangeAspect="1" noMove="1" noResize="1" noEditPoints="1" noAdjustHandles="1" noChangeArrowheads="1" noChangeShapeType="1" noTextEdit="1"/>
              </p:cNvSpPr>
              <p:nvPr/>
            </p:nvSpPr>
            <p:spPr>
              <a:xfrm>
                <a:off x="8356405" y="4860008"/>
                <a:ext cx="842795" cy="678904"/>
              </a:xfrm>
              <a:prstGeom prst="rect">
                <a:avLst/>
              </a:prstGeom>
              <a:blipFill>
                <a:blip r:embed="rId19"/>
                <a:stretch>
                  <a:fillRect l="-4478" r="-8955" b="-127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CBE267C-E80A-103D-C3DE-C211844CCC4C}"/>
                  </a:ext>
                </a:extLst>
              </p:cNvPr>
              <p:cNvSpPr txBox="1"/>
              <p:nvPr/>
            </p:nvSpPr>
            <p:spPr>
              <a:xfrm>
                <a:off x="9491450" y="4889177"/>
                <a:ext cx="2261132" cy="5272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a:latin typeface="Cambria Math" panose="02040503050406030204" pitchFamily="18" charset="0"/>
                            </a:rPr>
                          </m:ctrlPr>
                        </m:accPr>
                        <m:e>
                          <m:r>
                            <a:rPr kumimoji="1" lang="en-US" altLang="zh-CN" i="1">
                              <a:latin typeface="Cambria Math" panose="02040503050406030204" pitchFamily="18" charset="0"/>
                            </a:rPr>
                            <m:t>𝜈</m:t>
                          </m:r>
                        </m:e>
                      </m:acc>
                      <m:r>
                        <a:rPr kumimoji="1" lang="en-US" altLang="zh-CN" i="1">
                          <a:latin typeface="Cambria Math" panose="02040503050406030204" pitchFamily="18" charset="0"/>
                        </a:rPr>
                        <m:t>=</m:t>
                      </m:r>
                      <m:r>
                        <a:rPr kumimoji="1" lang="en-US" altLang="zh-CN" i="1">
                          <a:latin typeface="Cambria Math" panose="02040503050406030204" pitchFamily="18" charset="0"/>
                        </a:rPr>
                        <m:t>𝜈</m:t>
                      </m:r>
                      <m:f>
                        <m:fPr>
                          <m:ctrlPr>
                            <a:rPr kumimoji="1" lang="en-US" altLang="zh-CN" i="1">
                              <a:latin typeface="Cambria Math" panose="02040503050406030204" pitchFamily="18" charset="0"/>
                            </a:rPr>
                          </m:ctrlPr>
                        </m:fPr>
                        <m:num>
                          <m:r>
                            <a:rPr kumimoji="1" lang="en-US" altLang="zh-CN" i="1">
                              <a:latin typeface="Cambria Math" panose="02040503050406030204" pitchFamily="18" charset="0"/>
                            </a:rPr>
                            <m:t>𝑑</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num>
                        <m:den>
                          <m:r>
                            <a:rPr kumimoji="1" lang="en-US" altLang="zh-CN" i="1">
                              <a:latin typeface="Cambria Math" panose="02040503050406030204" pitchFamily="18" charset="0"/>
                            </a:rPr>
                            <m:t>𝑑𝑡</m:t>
                          </m:r>
                        </m:den>
                      </m:f>
                      <m:r>
                        <a:rPr kumimoji="1" lang="en-US" altLang="zh-CN" i="1">
                          <a:latin typeface="Cambria Math" panose="02040503050406030204" pitchFamily="18" charset="0"/>
                        </a:rPr>
                        <m:t> =</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𝜈</m:t>
                          </m:r>
                        </m:e>
                        <m:sup>
                          <m:r>
                            <a:rPr kumimoji="1" lang="en-US" altLang="zh-CN" b="0" i="1" smtClean="0">
                              <a:latin typeface="Cambria Math" panose="02040503050406030204" pitchFamily="18" charset="0"/>
                            </a:rPr>
                            <m:t>2</m:t>
                          </m:r>
                        </m:sup>
                      </m:sSup>
                      <m:r>
                        <a:rPr kumimoji="1" lang="en-US" altLang="zh-CN" b="0" i="1" smtClean="0">
                          <a:latin typeface="Cambria Math" panose="02040503050406030204" pitchFamily="18" charset="0"/>
                        </a:rPr>
                        <m:t>(</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r>
                        <a:rPr kumimoji="1" lang="en-US" altLang="zh-CN" b="0" i="1" smtClean="0">
                          <a:latin typeface="Cambria Math" panose="02040503050406030204" pitchFamily="18" charset="0"/>
                          <a:ea typeface="Cambria Math" panose="02040503050406030204" pitchFamily="18" charset="0"/>
                        </a:rPr>
                        <m:t>∙</m:t>
                      </m:r>
                      <m:r>
                        <m:rPr>
                          <m:sty m:val="p"/>
                        </m:rP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rPr>
                        <m:t>)</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oMath>
                  </m:oMathPara>
                </a14:m>
                <a:endParaRPr kumimoji="1" lang="zh-CN" altLang="en-US" dirty="0"/>
              </a:p>
            </p:txBody>
          </p:sp>
        </mc:Choice>
        <mc:Fallback xmlns="">
          <p:sp>
            <p:nvSpPr>
              <p:cNvPr id="24" name="TextBox 23">
                <a:extLst>
                  <a:ext uri="{FF2B5EF4-FFF2-40B4-BE49-F238E27FC236}">
                    <a16:creationId xmlns:a16="http://schemas.microsoft.com/office/drawing/2014/main" id="{ECBE267C-E80A-103D-C3DE-C211844CCC4C}"/>
                  </a:ext>
                </a:extLst>
              </p:cNvPr>
              <p:cNvSpPr txBox="1">
                <a:spLocks noRot="1" noChangeAspect="1" noMove="1" noResize="1" noEditPoints="1" noAdjustHandles="1" noChangeArrowheads="1" noChangeShapeType="1" noTextEdit="1"/>
              </p:cNvSpPr>
              <p:nvPr/>
            </p:nvSpPr>
            <p:spPr>
              <a:xfrm>
                <a:off x="9491450" y="4889177"/>
                <a:ext cx="2261132" cy="527260"/>
              </a:xfrm>
              <a:prstGeom prst="rect">
                <a:avLst/>
              </a:prstGeom>
              <a:blipFill>
                <a:blip r:embed="rId20"/>
                <a:stretch>
                  <a:fillRect l="-1676" t="-9302" r="-1117" b="-1395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4FD71E8-CEFE-14E4-E246-76E8903C5DA3}"/>
                  </a:ext>
                </a:extLst>
              </p:cNvPr>
              <p:cNvSpPr txBox="1"/>
              <p:nvPr/>
            </p:nvSpPr>
            <p:spPr>
              <a:xfrm>
                <a:off x="6633047" y="5714609"/>
                <a:ext cx="195977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𝐸</m:t>
                              </m:r>
                            </m:e>
                          </m:acc>
                        </m:e>
                        <m:sub>
                          <m:r>
                            <a:rPr kumimoji="1" lang="en-US" altLang="zh-CN" b="0" i="1" smtClean="0">
                              <a:latin typeface="Cambria Math" panose="02040503050406030204" pitchFamily="18" charset="0"/>
                            </a:rPr>
                            <m:t>𝑟𝑎𝑑</m:t>
                          </m:r>
                          <m:r>
                            <a:rPr kumimoji="1" lang="en-US" altLang="zh-CN" b="0" i="1" smtClean="0">
                              <a:latin typeface="Cambria Math" panose="02040503050406030204" pitchFamily="18" charset="0"/>
                            </a:rPr>
                            <m:t> </m:t>
                          </m:r>
                        </m:sub>
                      </m:sSub>
                      <m:r>
                        <a:rPr kumimoji="1" lang="en-US" altLang="zh-CN" i="1">
                          <a:latin typeface="Cambria Math" panose="02040503050406030204" pitchFamily="18" charset="0"/>
                          <a:ea typeface="Cambria Math" panose="02040503050406030204" pitchFamily="18" charset="0"/>
                        </a:rPr>
                        <m:t>⊥</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oMath>
                  </m:oMathPara>
                </a14:m>
                <a:endParaRPr lang="zh-CN" altLang="en-US" dirty="0"/>
              </a:p>
            </p:txBody>
          </p:sp>
        </mc:Choice>
        <mc:Fallback xmlns="">
          <p:sp>
            <p:nvSpPr>
              <p:cNvPr id="2" name="TextBox 1">
                <a:extLst>
                  <a:ext uri="{FF2B5EF4-FFF2-40B4-BE49-F238E27FC236}">
                    <a16:creationId xmlns:a16="http://schemas.microsoft.com/office/drawing/2014/main" id="{24FD71E8-CEFE-14E4-E246-76E8903C5DA3}"/>
                  </a:ext>
                </a:extLst>
              </p:cNvPr>
              <p:cNvSpPr txBox="1">
                <a:spLocks noRot="1" noChangeAspect="1" noMove="1" noResize="1" noEditPoints="1" noAdjustHandles="1" noChangeArrowheads="1" noChangeShapeType="1" noTextEdit="1"/>
              </p:cNvSpPr>
              <p:nvPr/>
            </p:nvSpPr>
            <p:spPr>
              <a:xfrm>
                <a:off x="6633047" y="5714609"/>
                <a:ext cx="1959779" cy="402931"/>
              </a:xfrm>
              <a:prstGeom prst="rect">
                <a:avLst/>
              </a:prstGeom>
              <a:blipFill>
                <a:blip r:embed="rId21"/>
                <a:stretch>
                  <a:fillRect b="-1515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63A698C-4D62-CF83-ECDA-0D71F2E43FD6}"/>
                  </a:ext>
                </a:extLst>
              </p:cNvPr>
              <p:cNvSpPr txBox="1"/>
              <p:nvPr/>
            </p:nvSpPr>
            <p:spPr>
              <a:xfrm>
                <a:off x="9032300" y="5527333"/>
                <a:ext cx="2486152" cy="6948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kumimoji="1" lang="en-US" altLang="zh-CN" i="1" smtClean="0">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sSup>
                            <m:sSupPr>
                              <m:ctrlPr>
                                <a:rPr kumimoji="1" lang="en-US" altLang="zh-CN" b="0" i="1" smtClean="0">
                                  <a:latin typeface="Cambria Math" panose="02040503050406030204" pitchFamily="18" charset="0"/>
                                  <a:ea typeface="Cambria Math" panose="02040503050406030204" pitchFamily="18" charset="0"/>
                                </a:rPr>
                              </m:ctrlPr>
                            </m:sSupPr>
                            <m:e>
                              <m:r>
                                <a:rPr kumimoji="1" lang="en-US" altLang="zh-CN" b="0" i="1" smtClean="0">
                                  <a:latin typeface="Cambria Math" panose="02040503050406030204" pitchFamily="18" charset="0"/>
                                  <a:ea typeface="Cambria Math" panose="02040503050406030204" pitchFamily="18" charset="0"/>
                                </a:rPr>
                                <m:t>𝜈</m:t>
                              </m:r>
                            </m:e>
                            <m:sup>
                              <m:r>
                                <a:rPr kumimoji="1" lang="en-US" altLang="zh-CN" b="0" i="1" smtClean="0">
                                  <a:latin typeface="Cambria Math" panose="02040503050406030204" pitchFamily="18" charset="0"/>
                                  <a:ea typeface="Cambria Math" panose="02040503050406030204" pitchFamily="18" charset="0"/>
                                </a:rPr>
                                <m:t>2</m:t>
                              </m:r>
                            </m:sup>
                          </m:sSup>
                        </m:num>
                        <m:den>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𝜌</m:t>
                              </m:r>
                            </m:e>
                            <m:sub>
                              <m:r>
                                <a:rPr kumimoji="1" lang="en-US" altLang="zh-CN" b="0" i="1" smtClean="0">
                                  <a:latin typeface="Cambria Math" panose="02040503050406030204" pitchFamily="18" charset="0"/>
                                  <a:ea typeface="Cambria Math" panose="02040503050406030204" pitchFamily="18" charset="0"/>
                                </a:rPr>
                                <m:t>𝑐</m:t>
                              </m:r>
                            </m:sub>
                          </m:sSub>
                          <m:r>
                            <a:rPr kumimoji="1" lang="en-US" altLang="zh-CN" b="0" i="1" smtClean="0">
                              <a:latin typeface="Cambria Math" panose="02040503050406030204" pitchFamily="18" charset="0"/>
                              <a:ea typeface="Cambria Math" panose="02040503050406030204" pitchFamily="18" charset="0"/>
                            </a:rPr>
                            <m:t>𝑐</m:t>
                          </m:r>
                        </m:den>
                      </m:f>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r>
                        <a:rPr lang="en-US" altLang="zh-CN" i="1" dirty="0"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ea typeface="Cambria Math" panose="02040503050406030204" pitchFamily="18" charset="0"/>
                            </a:rPr>
                          </m:ctrlPr>
                        </m:acc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𝛽</m:t>
                              </m:r>
                            </m:e>
                          </m:acc>
                        </m:e>
                      </m:acc>
                      <m:r>
                        <a:rPr kumimoji="1" lang="en-US" altLang="zh-CN" i="1">
                          <a:latin typeface="Cambria Math" panose="02040503050406030204" pitchFamily="18" charset="0"/>
                          <a:ea typeface="Cambria Math" panose="02040503050406030204" pitchFamily="18" charset="0"/>
                        </a:rPr>
                        <m:t>⊥</m:t>
                      </m:r>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oMath>
                  </m:oMathPara>
                </a14:m>
                <a:endParaRPr lang="zh-CN" altLang="en-US" dirty="0"/>
              </a:p>
            </p:txBody>
          </p:sp>
        </mc:Choice>
        <mc:Fallback xmlns="">
          <p:sp>
            <p:nvSpPr>
              <p:cNvPr id="25" name="TextBox 24">
                <a:extLst>
                  <a:ext uri="{FF2B5EF4-FFF2-40B4-BE49-F238E27FC236}">
                    <a16:creationId xmlns:a16="http://schemas.microsoft.com/office/drawing/2014/main" id="{563A698C-4D62-CF83-ECDA-0D71F2E43FD6}"/>
                  </a:ext>
                </a:extLst>
              </p:cNvPr>
              <p:cNvSpPr txBox="1">
                <a:spLocks noRot="1" noChangeAspect="1" noMove="1" noResize="1" noEditPoints="1" noAdjustHandles="1" noChangeArrowheads="1" noChangeShapeType="1" noTextEdit="1"/>
              </p:cNvSpPr>
              <p:nvPr/>
            </p:nvSpPr>
            <p:spPr>
              <a:xfrm>
                <a:off x="9032300" y="5527333"/>
                <a:ext cx="2486152" cy="694806"/>
              </a:xfrm>
              <a:prstGeom prst="rect">
                <a:avLst/>
              </a:prstGeom>
              <a:blipFill>
                <a:blip r:embed="rId22"/>
                <a:stretch>
                  <a:fillRect b="-357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25510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E65E88-DE56-C74A-2C57-1CA2EBEFF819}"/>
              </a:ext>
            </a:extLst>
          </p:cNvPr>
          <p:cNvSpPr>
            <a:spLocks noGrp="1"/>
          </p:cNvSpPr>
          <p:nvPr>
            <p:ph type="sldNum" sz="quarter" idx="12"/>
          </p:nvPr>
        </p:nvSpPr>
        <p:spPr/>
        <p:txBody>
          <a:bodyPr/>
          <a:lstStyle/>
          <a:p>
            <a:fld id="{B56958F6-BF6C-E243-B2B3-8A278D0DD33E}" type="slidenum">
              <a:rPr kumimoji="1" lang="zh-CN" altLang="en-US" sz="1400" smtClean="0">
                <a:latin typeface="Cambria" panose="02040503050406030204" pitchFamily="18" charset="0"/>
              </a:rPr>
              <a:t>14</a:t>
            </a:fld>
            <a:endParaRPr kumimoji="1" lang="zh-CN" altLang="en-US" sz="1400" dirty="0">
              <a:latin typeface="Cambria" panose="02040503050406030204" pitchFamily="18" charset="0"/>
            </a:endParaRPr>
          </a:p>
        </p:txBody>
      </p:sp>
      <p:sp>
        <p:nvSpPr>
          <p:cNvPr id="5" name="Title 1">
            <a:extLst>
              <a:ext uri="{FF2B5EF4-FFF2-40B4-BE49-F238E27FC236}">
                <a16:creationId xmlns:a16="http://schemas.microsoft.com/office/drawing/2014/main" id="{D38F43CB-1B9E-123E-E87B-905FCC9E660B}"/>
              </a:ext>
            </a:extLst>
          </p:cNvPr>
          <p:cNvSpPr>
            <a:spLocks noGrp="1"/>
          </p:cNvSpPr>
          <p:nvPr>
            <p:ph type="title"/>
            <p:custDataLst>
              <p:tags r:id="rId1"/>
            </p:custDataLst>
          </p:nvPr>
        </p:nvSpPr>
        <p:spPr>
          <a:xfrm>
            <a:off x="838200" y="365125"/>
            <a:ext cx="3823729" cy="1325563"/>
          </a:xfrm>
        </p:spPr>
        <p:txBody>
          <a:bodyPr>
            <a:normAutofit/>
          </a:bodyPr>
          <a:lstStyle/>
          <a:p>
            <a:r>
              <a:rPr kumimoji="1" lang="en-US" dirty="0">
                <a:latin typeface="Cambria" panose="02040503050406030204" pitchFamily="18" charset="0"/>
              </a:rPr>
              <a:t>Results</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4E5935D-73AC-D8DA-6AF1-A0110CBB520A}"/>
                  </a:ext>
                </a:extLst>
              </p:cNvPr>
              <p:cNvSpPr txBox="1"/>
              <p:nvPr/>
            </p:nvSpPr>
            <p:spPr>
              <a:xfrm>
                <a:off x="295203" y="1436274"/>
                <a:ext cx="5308921" cy="369332"/>
              </a:xfrm>
              <a:prstGeom prst="rect">
                <a:avLst/>
              </a:prstGeom>
              <a:noFill/>
            </p:spPr>
            <p:txBody>
              <a:bodyPr wrap="square">
                <a:spAutoFit/>
              </a:bodyPr>
              <a:lstStyle/>
              <a:p>
                <a:r>
                  <a:rPr lang="en-US" altLang="zh-CN" b="1" dirty="0"/>
                  <a:t>4) </a:t>
                </a:r>
                <a14:m>
                  <m:oMath xmlns:m="http://schemas.openxmlformats.org/officeDocument/2006/math">
                    <m:acc>
                      <m:accPr>
                        <m:chr m:val="̂"/>
                        <m:ctrlPr>
                          <a:rPr lang="en-US" altLang="zh-CN" b="1" i="1" dirty="0" smtClean="0">
                            <a:latin typeface="Cambria Math" panose="02040503050406030204" pitchFamily="18" charset="0"/>
                          </a:rPr>
                        </m:ctrlPr>
                      </m:accPr>
                      <m:e>
                        <m:r>
                          <a:rPr lang="en-US" altLang="zh-CN" b="1" i="1" dirty="0" smtClean="0">
                            <a:latin typeface="Cambria Math" panose="02040503050406030204" pitchFamily="18" charset="0"/>
                          </a:rPr>
                          <m:t>𝜿</m:t>
                        </m:r>
                      </m:e>
                    </m:acc>
                    <m:r>
                      <a:rPr lang="en-US" altLang="zh-CN" b="1" i="1" dirty="0" smtClean="0">
                        <a:latin typeface="Cambria Math" panose="02040503050406030204" pitchFamily="18" charset="0"/>
                      </a:rPr>
                      <m:t> </m:t>
                    </m:r>
                  </m:oMath>
                </a14:m>
                <a:r>
                  <a:rPr lang="en-US" b="1" dirty="0">
                    <a:latin typeface="Cambria"/>
                  </a:rPr>
                  <a:t>Direction from the Force-Free Profile </a:t>
                </a:r>
                <a:endParaRPr lang="zh-CN" altLang="en-US" b="1" dirty="0">
                  <a:latin typeface="Cambria"/>
                </a:endParaRPr>
              </a:p>
            </p:txBody>
          </p:sp>
        </mc:Choice>
        <mc:Fallback xmlns="">
          <p:sp>
            <p:nvSpPr>
              <p:cNvPr id="28" name="TextBox 27">
                <a:extLst>
                  <a:ext uri="{FF2B5EF4-FFF2-40B4-BE49-F238E27FC236}">
                    <a16:creationId xmlns:a16="http://schemas.microsoft.com/office/drawing/2014/main" id="{C4E5935D-73AC-D8DA-6AF1-A0110CBB520A}"/>
                  </a:ext>
                </a:extLst>
              </p:cNvPr>
              <p:cNvSpPr txBox="1">
                <a:spLocks noRot="1" noChangeAspect="1" noMove="1" noResize="1" noEditPoints="1" noAdjustHandles="1" noChangeArrowheads="1" noChangeShapeType="1" noTextEdit="1"/>
              </p:cNvSpPr>
              <p:nvPr/>
            </p:nvSpPr>
            <p:spPr>
              <a:xfrm>
                <a:off x="295203" y="1436274"/>
                <a:ext cx="5308921" cy="369332"/>
              </a:xfrm>
              <a:prstGeom prst="rect">
                <a:avLst/>
              </a:prstGeom>
              <a:blipFill>
                <a:blip r:embed="rId4"/>
                <a:stretch>
                  <a:fillRect l="-955" t="-13333"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5110D5D-31CF-4C2B-98B2-A02D8859074B}"/>
                  </a:ext>
                </a:extLst>
              </p:cNvPr>
              <p:cNvSpPr txBox="1"/>
              <p:nvPr/>
            </p:nvSpPr>
            <p:spPr>
              <a:xfrm>
                <a:off x="1080309" y="1986813"/>
                <a:ext cx="32571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i="1" dirty="0">
                              <a:latin typeface="Cambria Math" panose="02040503050406030204" pitchFamily="18" charset="0"/>
                            </a:rPr>
                          </m:ctrlPr>
                        </m:accPr>
                        <m:e>
                          <m:r>
                            <a:rPr lang="en-US" altLang="zh-CN" i="1" dirty="0">
                              <a:latin typeface="Cambria Math" panose="02040503050406030204" pitchFamily="18" charset="0"/>
                            </a:rPr>
                            <m:t>𝜅</m:t>
                          </m:r>
                        </m:e>
                      </m:acc>
                      <m:r>
                        <a:rPr lang="en-US" altLang="zh-CN" i="1" dirty="0">
                          <a:latin typeface="Cambria Math" panose="02040503050406030204" pitchFamily="18" charset="0"/>
                        </a:rPr>
                        <m:t> </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𝑧</m:t>
                          </m:r>
                        </m:e>
                      </m:d>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𝜑</m:t>
                              </m:r>
                            </m:e>
                            <m:sub>
                              <m:r>
                                <a:rPr kumimoji="1" lang="en-US" altLang="zh-CN" i="1">
                                  <a:latin typeface="Cambria Math" panose="02040503050406030204" pitchFamily="18" charset="0"/>
                                </a:rPr>
                                <m:t>𝜅</m:t>
                              </m:r>
                            </m:sub>
                          </m:sSub>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𝑧</m:t>
                          </m:r>
                          <m:r>
                            <a:rPr kumimoji="1" lang="en-US" altLang="zh-CN" b="0" i="1" smtClean="0">
                              <a:latin typeface="Cambria Math" panose="02040503050406030204" pitchFamily="18" charset="0"/>
                            </a:rPr>
                            <m:t>)</m:t>
                          </m:r>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𝜑</m:t>
                              </m:r>
                            </m:e>
                            <m:sub>
                              <m:r>
                                <a:rPr kumimoji="1" lang="en-US" altLang="zh-CN" i="1">
                                  <a:latin typeface="Cambria Math" panose="02040503050406030204" pitchFamily="18" charset="0"/>
                                </a:rPr>
                                <m:t>𝜅</m:t>
                              </m:r>
                            </m:sub>
                          </m:sSub>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𝑧</m:t>
                          </m:r>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e>
                      </m:func>
                    </m:oMath>
                  </m:oMathPara>
                </a14:m>
                <a:endParaRPr kumimoji="1" lang="zh-CN" altLang="en-US" dirty="0"/>
              </a:p>
            </p:txBody>
          </p:sp>
        </mc:Choice>
        <mc:Fallback xmlns="">
          <p:sp>
            <p:nvSpPr>
              <p:cNvPr id="29" name="TextBox 28">
                <a:extLst>
                  <a:ext uri="{FF2B5EF4-FFF2-40B4-BE49-F238E27FC236}">
                    <a16:creationId xmlns:a16="http://schemas.microsoft.com/office/drawing/2014/main" id="{95110D5D-31CF-4C2B-98B2-A02D8859074B}"/>
                  </a:ext>
                </a:extLst>
              </p:cNvPr>
              <p:cNvSpPr txBox="1">
                <a:spLocks noRot="1" noChangeAspect="1" noMove="1" noResize="1" noEditPoints="1" noAdjustHandles="1" noChangeArrowheads="1" noChangeShapeType="1" noTextEdit="1"/>
              </p:cNvSpPr>
              <p:nvPr/>
            </p:nvSpPr>
            <p:spPr>
              <a:xfrm>
                <a:off x="1080309" y="1986813"/>
                <a:ext cx="3257174" cy="276999"/>
              </a:xfrm>
              <a:prstGeom prst="rect">
                <a:avLst/>
              </a:prstGeom>
              <a:blipFill>
                <a:blip r:embed="rId5"/>
                <a:stretch>
                  <a:fillRect l="-388" t="-13043" r="-1163"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88046F7-7485-894C-F996-75BE5B844515}"/>
                  </a:ext>
                </a:extLst>
              </p:cNvPr>
              <p:cNvSpPr txBox="1"/>
              <p:nvPr/>
            </p:nvSpPr>
            <p:spPr>
              <a:xfrm>
                <a:off x="1750894" y="2517128"/>
                <a:ext cx="1679178" cy="6734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𝑑</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𝜑</m:t>
                              </m:r>
                            </m:e>
                            <m:sub>
                              <m:r>
                                <a:rPr kumimoji="1" lang="en-US" altLang="zh-CN" b="0" i="1" smtClean="0">
                                  <a:latin typeface="Cambria Math" panose="02040503050406030204" pitchFamily="18" charset="0"/>
                                </a:rPr>
                                <m:t>𝜅</m:t>
                              </m:r>
                            </m:sub>
                          </m:sSub>
                        </m:num>
                        <m:den>
                          <m:r>
                            <a:rPr kumimoji="1" lang="en-US" altLang="zh-CN" b="0" i="1" smtClean="0">
                              <a:latin typeface="Cambria Math" panose="02040503050406030204" pitchFamily="18" charset="0"/>
                            </a:rPr>
                            <m:t>𝑑𝑧</m:t>
                          </m:r>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sec</m:t>
                              </m:r>
                            </m:fName>
                            <m:e>
                              <m:d>
                                <m:dPr>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𝑧</m:t>
                                      </m:r>
                                    </m:num>
                                    <m:den>
                                      <m:r>
                                        <a:rPr kumimoji="1" lang="en-US" altLang="zh-CN" b="0" i="1" smtClean="0">
                                          <a:latin typeface="Cambria Math" panose="02040503050406030204" pitchFamily="18" charset="0"/>
                                        </a:rPr>
                                        <m:t>𝛿</m:t>
                                      </m:r>
                                    </m:den>
                                  </m:f>
                                </m:e>
                              </m:d>
                            </m:e>
                          </m:func>
                        </m:num>
                        <m:den>
                          <m:r>
                            <a:rPr kumimoji="1" lang="en-US" altLang="zh-CN" b="0" i="1" smtClean="0">
                              <a:latin typeface="Cambria Math" panose="02040503050406030204" pitchFamily="18" charset="0"/>
                            </a:rPr>
                            <m:t>𝛿</m:t>
                          </m:r>
                        </m:den>
                      </m:f>
                    </m:oMath>
                  </m:oMathPara>
                </a14:m>
                <a:endParaRPr kumimoji="1" lang="zh-CN" altLang="en-US" dirty="0"/>
              </a:p>
            </p:txBody>
          </p:sp>
        </mc:Choice>
        <mc:Fallback xmlns="">
          <p:sp>
            <p:nvSpPr>
              <p:cNvPr id="34" name="TextBox 33">
                <a:extLst>
                  <a:ext uri="{FF2B5EF4-FFF2-40B4-BE49-F238E27FC236}">
                    <a16:creationId xmlns:a16="http://schemas.microsoft.com/office/drawing/2014/main" id="{888046F7-7485-894C-F996-75BE5B844515}"/>
                  </a:ext>
                </a:extLst>
              </p:cNvPr>
              <p:cNvSpPr txBox="1">
                <a:spLocks noRot="1" noChangeAspect="1" noMove="1" noResize="1" noEditPoints="1" noAdjustHandles="1" noChangeArrowheads="1" noChangeShapeType="1" noTextEdit="1"/>
              </p:cNvSpPr>
              <p:nvPr/>
            </p:nvSpPr>
            <p:spPr>
              <a:xfrm>
                <a:off x="1750894" y="2517128"/>
                <a:ext cx="1679178" cy="673454"/>
              </a:xfrm>
              <a:prstGeom prst="rect">
                <a:avLst/>
              </a:prstGeom>
              <a:blipFill>
                <a:blip r:embed="rId6"/>
                <a:stretch>
                  <a:fillRect l="-2985" b="-925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8F77CD4-A59F-EB0E-C762-262C59540638}"/>
                  </a:ext>
                </a:extLst>
              </p:cNvPr>
              <p:cNvSpPr txBox="1"/>
              <p:nvPr/>
            </p:nvSpPr>
            <p:spPr>
              <a:xfrm>
                <a:off x="231863" y="4719892"/>
                <a:ext cx="5771896" cy="369332"/>
              </a:xfrm>
              <a:prstGeom prst="rect">
                <a:avLst/>
              </a:prstGeom>
              <a:noFill/>
            </p:spPr>
            <p:txBody>
              <a:bodyPr wrap="square">
                <a:spAutoFit/>
              </a:bodyPr>
              <a:lstStyle/>
              <a:p>
                <a:r>
                  <a:rPr lang="en-US" altLang="zh-CN" dirty="0"/>
                  <a:t>Two orthogonal basis vectors </a:t>
                </a:r>
                <a:r>
                  <a:rPr lang="zh-CN" altLang="en-US" dirty="0"/>
                  <a:t>：</a:t>
                </a:r>
                <a14:m>
                  <m:oMath xmlns:m="http://schemas.openxmlformats.org/officeDocument/2006/math">
                    <m:sSub>
                      <m:sSubPr>
                        <m:ctrlPr>
                          <a:rPr lang="en-US" altLang="zh-CN" b="0" i="1" smtClean="0">
                            <a:latin typeface="Cambria Math" panose="02040503050406030204" pitchFamily="18" charset="0"/>
                          </a:rPr>
                        </m:ctrlPr>
                      </m:sSubPr>
                      <m:e>
                        <m:acc>
                          <m:accPr>
                            <m:chr m:val="̂"/>
                            <m:ctrlPr>
                              <a:rPr lang="zh-CN" altLang="en-US" i="1" smtClean="0">
                                <a:latin typeface="Cambria Math" panose="02040503050406030204" pitchFamily="18" charset="0"/>
                              </a:rPr>
                            </m:ctrlPr>
                          </m:accPr>
                          <m:e>
                            <m:r>
                              <a:rPr lang="en-US" altLang="zh-CN" b="0" i="1" smtClean="0">
                                <a:latin typeface="Cambria Math" panose="02040503050406030204" pitchFamily="18" charset="0"/>
                              </a:rPr>
                              <m:t>𝑒</m:t>
                            </m:r>
                          </m:e>
                        </m:acc>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 </m:t>
                    </m:r>
                    <m:r>
                      <a:rPr lang="zh-CN" altLang="en-US" b="0" i="1" smtClean="0">
                        <a:latin typeface="Cambria Math" panose="02040503050406030204" pitchFamily="18" charset="0"/>
                      </a:rPr>
                      <m:t>、</m:t>
                    </m:r>
                    <m:sSub>
                      <m:sSubPr>
                        <m:ctrlPr>
                          <a:rPr lang="en-US" altLang="zh-CN" b="0" i="1" smtClean="0">
                            <a:latin typeface="Cambria Math" panose="02040503050406030204" pitchFamily="18" charset="0"/>
                          </a:rPr>
                        </m:ctrlPr>
                      </m:sSubPr>
                      <m:e>
                        <m:acc>
                          <m:accPr>
                            <m:chr m:val="̂"/>
                            <m:ctrlPr>
                              <a:rPr lang="zh-CN" altLang="en-US" b="0" i="1" smtClean="0">
                                <a:latin typeface="Cambria Math" panose="02040503050406030204" pitchFamily="18" charset="0"/>
                              </a:rPr>
                            </m:ctrlPr>
                          </m:accPr>
                          <m:e>
                            <m:r>
                              <a:rPr lang="en-US" altLang="zh-CN" b="0" i="1" smtClean="0">
                                <a:latin typeface="Cambria Math" panose="02040503050406030204" pitchFamily="18" charset="0"/>
                              </a:rPr>
                              <m:t>𝑒</m:t>
                            </m:r>
                          </m:e>
                        </m:acc>
                      </m:e>
                      <m:sub>
                        <m:r>
                          <a:rPr lang="en-US" altLang="zh-CN" b="0" i="1" smtClean="0">
                            <a:latin typeface="Cambria Math" panose="02040503050406030204" pitchFamily="18" charset="0"/>
                          </a:rPr>
                          <m:t>2</m:t>
                        </m:r>
                      </m:sub>
                    </m:sSub>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𝑛</m:t>
                        </m:r>
                      </m:e>
                    </m:acc>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ea typeface="Cambria Math" panose="02040503050406030204" pitchFamily="18" charset="0"/>
                          </a:rPr>
                        </m:ctrlPr>
                      </m:sSubPr>
                      <m:e>
                        <m:acc>
                          <m:accPr>
                            <m:chr m:val="̂"/>
                            <m:ctrlPr>
                              <a:rPr lang="en-US" altLang="zh-CN" b="0" i="1" smtClean="0">
                                <a:latin typeface="Cambria Math" panose="02040503050406030204" pitchFamily="18" charset="0"/>
                                <a:ea typeface="Cambria Math" panose="02040503050406030204" pitchFamily="18" charset="0"/>
                              </a:rPr>
                            </m:ctrlPr>
                          </m:accPr>
                          <m:e>
                            <m:r>
                              <a:rPr lang="en-US" altLang="zh-CN" b="0" i="1" smtClean="0">
                                <a:latin typeface="Cambria Math" panose="02040503050406030204" pitchFamily="18" charset="0"/>
                                <a:ea typeface="Cambria Math" panose="02040503050406030204" pitchFamily="18" charset="0"/>
                              </a:rPr>
                              <m:t>𝑒</m:t>
                            </m:r>
                          </m:e>
                        </m:acc>
                      </m:e>
                      <m:sub>
                        <m:r>
                          <a:rPr lang="en-US" altLang="zh-CN" b="0" i="1" smtClean="0">
                            <a:latin typeface="Cambria Math" panose="02040503050406030204" pitchFamily="18" charset="0"/>
                            <a:ea typeface="Cambria Math" panose="02040503050406030204" pitchFamily="18" charset="0"/>
                          </a:rPr>
                          <m:t>1</m:t>
                        </m:r>
                      </m:sub>
                    </m:sSub>
                  </m:oMath>
                </a14:m>
                <a:endParaRPr lang="zh-CN" altLang="en-US" dirty="0"/>
              </a:p>
            </p:txBody>
          </p:sp>
        </mc:Choice>
        <mc:Fallback xmlns="">
          <p:sp>
            <p:nvSpPr>
              <p:cNvPr id="3" name="TextBox 2">
                <a:extLst>
                  <a:ext uri="{FF2B5EF4-FFF2-40B4-BE49-F238E27FC236}">
                    <a16:creationId xmlns:a16="http://schemas.microsoft.com/office/drawing/2014/main" id="{B8F77CD4-A59F-EB0E-C762-262C59540638}"/>
                  </a:ext>
                </a:extLst>
              </p:cNvPr>
              <p:cNvSpPr txBox="1">
                <a:spLocks noRot="1" noChangeAspect="1" noMove="1" noResize="1" noEditPoints="1" noAdjustHandles="1" noChangeArrowheads="1" noChangeShapeType="1" noTextEdit="1"/>
              </p:cNvSpPr>
              <p:nvPr/>
            </p:nvSpPr>
            <p:spPr>
              <a:xfrm>
                <a:off x="231863" y="4719892"/>
                <a:ext cx="5771896" cy="369332"/>
              </a:xfrm>
              <a:prstGeom prst="rect">
                <a:avLst/>
              </a:prstGeom>
              <a:blipFill>
                <a:blip r:embed="rId7"/>
                <a:stretch>
                  <a:fillRect l="-879" t="-6667" b="-2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9864017-A065-F3C1-D66A-3F3815CFF689}"/>
                  </a:ext>
                </a:extLst>
              </p:cNvPr>
              <p:cNvSpPr txBox="1"/>
              <p:nvPr/>
            </p:nvSpPr>
            <p:spPr>
              <a:xfrm>
                <a:off x="673882" y="4228914"/>
                <a:ext cx="41126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𝑛</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𝜃</m:t>
                          </m:r>
                        </m:e>
                      </m:func>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𝜙</m:t>
                          </m:r>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𝜃</m:t>
                          </m:r>
                        </m:e>
                      </m:func>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𝜙</m:t>
                          </m:r>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𝜃</m:t>
                          </m:r>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𝑧</m:t>
                          </m:r>
                        </m:e>
                      </m:acc>
                    </m:oMath>
                  </m:oMathPara>
                </a14:m>
                <a:endParaRPr kumimoji="1" lang="zh-CN" altLang="en-US" dirty="0"/>
              </a:p>
            </p:txBody>
          </p:sp>
        </mc:Choice>
        <mc:Fallback xmlns="">
          <p:sp>
            <p:nvSpPr>
              <p:cNvPr id="6" name="TextBox 5">
                <a:extLst>
                  <a:ext uri="{FF2B5EF4-FFF2-40B4-BE49-F238E27FC236}">
                    <a16:creationId xmlns:a16="http://schemas.microsoft.com/office/drawing/2014/main" id="{59864017-A065-F3C1-D66A-3F3815CFF689}"/>
                  </a:ext>
                </a:extLst>
              </p:cNvPr>
              <p:cNvSpPr txBox="1">
                <a:spLocks noRot="1" noChangeAspect="1" noMove="1" noResize="1" noEditPoints="1" noAdjustHandles="1" noChangeArrowheads="1" noChangeShapeType="1" noTextEdit="1"/>
              </p:cNvSpPr>
              <p:nvPr/>
            </p:nvSpPr>
            <p:spPr>
              <a:xfrm>
                <a:off x="673882" y="4228914"/>
                <a:ext cx="4112601" cy="276999"/>
              </a:xfrm>
              <a:prstGeom prst="rect">
                <a:avLst/>
              </a:prstGeom>
              <a:blipFill>
                <a:blip r:embed="rId8"/>
                <a:stretch>
                  <a:fillRect t="-18182" b="-363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F9CEE92-C09F-B72B-C66A-82791194F78A}"/>
                  </a:ext>
                </a:extLst>
              </p:cNvPr>
              <p:cNvSpPr txBox="1"/>
              <p:nvPr/>
            </p:nvSpPr>
            <p:spPr>
              <a:xfrm>
                <a:off x="507415" y="5976983"/>
                <a:ext cx="15359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𝑧</m:t>
                          </m:r>
                        </m:e>
                      </m:acc>
                      <m:r>
                        <a:rPr kumimoji="1" lang="en-US" altLang="zh-CN" b="0" i="1" smtClean="0">
                          <a:latin typeface="Cambria Math" panose="02040503050406030204" pitchFamily="18" charset="0"/>
                          <a:ea typeface="Cambria Math" panose="02040503050406030204" pitchFamily="18" charset="0"/>
                        </a:rPr>
                        <m:t>∙ </m:t>
                      </m:r>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𝑛</m:t>
                          </m:r>
                        </m:e>
                      </m:acc>
                      <m:r>
                        <a:rPr kumimoji="1" lang="en-US" altLang="zh-CN" b="0" i="1" smtClean="0">
                          <a:latin typeface="Cambria Math" panose="02040503050406030204" pitchFamily="18" charset="0"/>
                          <a:ea typeface="Cambria Math" panose="02040503050406030204" pitchFamily="18" charset="0"/>
                        </a:rPr>
                        <m:t>=−</m:t>
                      </m:r>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cos</m:t>
                          </m:r>
                        </m:fName>
                        <m:e>
                          <m:r>
                            <a:rPr kumimoji="1" lang="en-US" altLang="zh-CN" b="0" i="1" smtClean="0">
                              <a:latin typeface="Cambria Math" panose="02040503050406030204" pitchFamily="18" charset="0"/>
                              <a:ea typeface="Cambria Math" panose="02040503050406030204" pitchFamily="18" charset="0"/>
                            </a:rPr>
                            <m:t>𝜃</m:t>
                          </m:r>
                        </m:e>
                      </m:func>
                    </m:oMath>
                  </m:oMathPara>
                </a14:m>
                <a:endParaRPr kumimoji="1" lang="zh-CN" altLang="en-US" dirty="0"/>
              </a:p>
            </p:txBody>
          </p:sp>
        </mc:Choice>
        <mc:Fallback xmlns="">
          <p:sp>
            <p:nvSpPr>
              <p:cNvPr id="8" name="TextBox 7">
                <a:extLst>
                  <a:ext uri="{FF2B5EF4-FFF2-40B4-BE49-F238E27FC236}">
                    <a16:creationId xmlns:a16="http://schemas.microsoft.com/office/drawing/2014/main" id="{AF9CEE92-C09F-B72B-C66A-82791194F78A}"/>
                  </a:ext>
                </a:extLst>
              </p:cNvPr>
              <p:cNvSpPr txBox="1">
                <a:spLocks noRot="1" noChangeAspect="1" noMove="1" noResize="1" noEditPoints="1" noAdjustHandles="1" noChangeArrowheads="1" noChangeShapeType="1" noTextEdit="1"/>
              </p:cNvSpPr>
              <p:nvPr/>
            </p:nvSpPr>
            <p:spPr>
              <a:xfrm>
                <a:off x="507415" y="5976983"/>
                <a:ext cx="1535933" cy="276999"/>
              </a:xfrm>
              <a:prstGeom prst="rect">
                <a:avLst/>
              </a:prstGeom>
              <a:blipFill>
                <a:blip r:embed="rId9"/>
                <a:stretch>
                  <a:fillRect l="-820" t="-13043" r="-3279"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DE35E7A-7DE8-C9D2-26E7-F40596CC167F}"/>
                  </a:ext>
                </a:extLst>
              </p:cNvPr>
              <p:cNvSpPr txBox="1"/>
              <p:nvPr/>
            </p:nvSpPr>
            <p:spPr>
              <a:xfrm>
                <a:off x="438184" y="5347506"/>
                <a:ext cx="468219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𝑒</m:t>
                              </m:r>
                            </m:e>
                          </m:acc>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𝜃</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𝜙</m:t>
                              </m:r>
                            </m:e>
                          </m:func>
                        </m:e>
                      </m:func>
                      <m:r>
                        <a:rPr kumimoji="1" lang="en-US" altLang="zh-CN" b="0" i="1" smtClean="0">
                          <a:latin typeface="Cambria Math" panose="02040503050406030204" pitchFamily="18" charset="0"/>
                        </a:rPr>
                        <m:t> </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𝜃</m:t>
                          </m:r>
                        </m:e>
                      </m:func>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𝜙</m:t>
                          </m:r>
                        </m:e>
                      </m:func>
                      <m:r>
                        <a:rPr kumimoji="1" lang="en-US" altLang="zh-CN" b="0" i="1" smtClean="0">
                          <a:latin typeface="Cambria Math" panose="02040503050406030204" pitchFamily="18" charset="0"/>
                        </a:rPr>
                        <m:t> </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𝜃</m:t>
                          </m:r>
                        </m:e>
                      </m:func>
                      <m:r>
                        <a:rPr kumimoji="1" lang="en-US" altLang="zh-CN" b="0" i="1" smtClean="0">
                          <a:latin typeface="Cambria Math" panose="02040503050406030204" pitchFamily="18" charset="0"/>
                        </a:rPr>
                        <m:t> </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𝑧</m:t>
                          </m:r>
                        </m:e>
                      </m:acc>
                    </m:oMath>
                  </m:oMathPara>
                </a14:m>
                <a:endParaRPr kumimoji="1" lang="zh-CN" altLang="en-US" dirty="0"/>
              </a:p>
            </p:txBody>
          </p:sp>
        </mc:Choice>
        <mc:Fallback xmlns="">
          <p:sp>
            <p:nvSpPr>
              <p:cNvPr id="13" name="TextBox 12">
                <a:extLst>
                  <a:ext uri="{FF2B5EF4-FFF2-40B4-BE49-F238E27FC236}">
                    <a16:creationId xmlns:a16="http://schemas.microsoft.com/office/drawing/2014/main" id="{2DE35E7A-7DE8-C9D2-26E7-F40596CC167F}"/>
                  </a:ext>
                </a:extLst>
              </p:cNvPr>
              <p:cNvSpPr txBox="1">
                <a:spLocks noRot="1" noChangeAspect="1" noMove="1" noResize="1" noEditPoints="1" noAdjustHandles="1" noChangeArrowheads="1" noChangeShapeType="1" noTextEdit="1"/>
              </p:cNvSpPr>
              <p:nvPr/>
            </p:nvSpPr>
            <p:spPr>
              <a:xfrm>
                <a:off x="438184" y="5347506"/>
                <a:ext cx="4682190" cy="276999"/>
              </a:xfrm>
              <a:prstGeom prst="rect">
                <a:avLst/>
              </a:prstGeom>
              <a:blipFill>
                <a:blip r:embed="rId10"/>
                <a:stretch>
                  <a:fillRect t="-12500" b="-3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B3C842A-478D-6441-7EC4-57084AA56269}"/>
                  </a:ext>
                </a:extLst>
              </p:cNvPr>
              <p:cNvSpPr txBox="1"/>
              <p:nvPr/>
            </p:nvSpPr>
            <p:spPr>
              <a:xfrm>
                <a:off x="2315958" y="5971406"/>
                <a:ext cx="257916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𝑒</m:t>
                              </m:r>
                            </m:e>
                          </m:acc>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𝜙</m:t>
                          </m:r>
                        </m:e>
                      </m:func>
                      <m:r>
                        <a:rPr kumimoji="1" lang="en-US" altLang="zh-CN" b="0" i="1" smtClean="0">
                          <a:latin typeface="Cambria Math" panose="02040503050406030204" pitchFamily="18" charset="0"/>
                        </a:rPr>
                        <m:t> </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𝜙</m:t>
                          </m:r>
                        </m:e>
                      </m:func>
                      <m:r>
                        <a:rPr kumimoji="1" lang="en-US" altLang="zh-CN" b="0" i="1" smtClean="0">
                          <a:latin typeface="Cambria Math" panose="02040503050406030204" pitchFamily="18" charset="0"/>
                        </a:rPr>
                        <m:t> </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oMath>
                  </m:oMathPara>
                </a14:m>
                <a:endParaRPr kumimoji="1" lang="zh-CN" altLang="en-US" dirty="0"/>
              </a:p>
            </p:txBody>
          </p:sp>
        </mc:Choice>
        <mc:Fallback xmlns="">
          <p:sp>
            <p:nvSpPr>
              <p:cNvPr id="15" name="TextBox 14">
                <a:extLst>
                  <a:ext uri="{FF2B5EF4-FFF2-40B4-BE49-F238E27FC236}">
                    <a16:creationId xmlns:a16="http://schemas.microsoft.com/office/drawing/2014/main" id="{2B3C842A-478D-6441-7EC4-57084AA56269}"/>
                  </a:ext>
                </a:extLst>
              </p:cNvPr>
              <p:cNvSpPr txBox="1">
                <a:spLocks noRot="1" noChangeAspect="1" noMove="1" noResize="1" noEditPoints="1" noAdjustHandles="1" noChangeArrowheads="1" noChangeShapeType="1" noTextEdit="1"/>
              </p:cNvSpPr>
              <p:nvPr/>
            </p:nvSpPr>
            <p:spPr>
              <a:xfrm>
                <a:off x="2315958" y="5971406"/>
                <a:ext cx="2579168" cy="276999"/>
              </a:xfrm>
              <a:prstGeom prst="rect">
                <a:avLst/>
              </a:prstGeom>
              <a:blipFill>
                <a:blip r:embed="rId11"/>
                <a:stretch>
                  <a:fillRect t="-13043" r="-490"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2F10038-9521-CD6A-7641-440E8838B165}"/>
                  </a:ext>
                </a:extLst>
              </p:cNvPr>
              <p:cNvSpPr txBox="1"/>
              <p:nvPr/>
            </p:nvSpPr>
            <p:spPr>
              <a:xfrm>
                <a:off x="6253653" y="1159275"/>
                <a:ext cx="311658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𝜅</m:t>
                          </m:r>
                        </m:e>
                      </m:acc>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𝑛</m:t>
                          </m:r>
                        </m:e>
                      </m:acc>
                      <m:r>
                        <a:rPr kumimoji="1" lang="en-US" altLang="zh-CN" b="0" i="1" smtClean="0">
                          <a:latin typeface="Cambria Math" panose="02040503050406030204" pitchFamily="18" charset="0"/>
                          <a:ea typeface="Cambria Math" panose="02040503050406030204" pitchFamily="18" charset="0"/>
                        </a:rPr>
                        <m:t>=</m:t>
                      </m:r>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r>
                            <a:rPr kumimoji="1" lang="en-US" altLang="zh-CN" b="0" i="1" smtClean="0">
                              <a:latin typeface="Cambria Math" panose="02040503050406030204" pitchFamily="18" charset="0"/>
                              <a:ea typeface="Cambria Math" panose="02040503050406030204" pitchFamily="18" charset="0"/>
                            </a:rPr>
                            <m:t>𝜃</m:t>
                          </m:r>
                        </m:e>
                      </m:func>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𝜙</m:t>
                          </m:r>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𝜑</m:t>
                              </m:r>
                            </m:e>
                            <m:sub>
                              <m:r>
                                <a:rPr kumimoji="1" lang="en-US" altLang="zh-CN" b="0" i="1" smtClean="0">
                                  <a:latin typeface="Cambria Math" panose="02040503050406030204" pitchFamily="18" charset="0"/>
                                  <a:ea typeface="Cambria Math" panose="02040503050406030204" pitchFamily="18" charset="0"/>
                                </a:rPr>
                                <m:t>𝐵</m:t>
                              </m:r>
                            </m:sub>
                          </m:sSub>
                          <m:r>
                            <a:rPr kumimoji="1" lang="en-US" altLang="zh-CN" b="0" i="1" smtClean="0">
                              <a:latin typeface="Cambria Math" panose="02040503050406030204" pitchFamily="18" charset="0"/>
                              <a:ea typeface="Cambria Math" panose="02040503050406030204" pitchFamily="18" charset="0"/>
                            </a:rPr>
                            <m:t>)</m:t>
                          </m:r>
                        </m:e>
                      </m:func>
                    </m:oMath>
                  </m:oMathPara>
                </a14:m>
                <a:endParaRPr kumimoji="1" lang="zh-CN" altLang="en-US" dirty="0"/>
              </a:p>
            </p:txBody>
          </p:sp>
        </mc:Choice>
        <mc:Fallback xmlns="">
          <p:sp>
            <p:nvSpPr>
              <p:cNvPr id="17" name="TextBox 16">
                <a:extLst>
                  <a:ext uri="{FF2B5EF4-FFF2-40B4-BE49-F238E27FC236}">
                    <a16:creationId xmlns:a16="http://schemas.microsoft.com/office/drawing/2014/main" id="{62F10038-9521-CD6A-7641-440E8838B165}"/>
                  </a:ext>
                </a:extLst>
              </p:cNvPr>
              <p:cNvSpPr txBox="1">
                <a:spLocks noRot="1" noChangeAspect="1" noMove="1" noResize="1" noEditPoints="1" noAdjustHandles="1" noChangeArrowheads="1" noChangeShapeType="1" noTextEdit="1"/>
              </p:cNvSpPr>
              <p:nvPr/>
            </p:nvSpPr>
            <p:spPr>
              <a:xfrm>
                <a:off x="6253653" y="1159275"/>
                <a:ext cx="3116581" cy="276999"/>
              </a:xfrm>
              <a:prstGeom prst="rect">
                <a:avLst/>
              </a:prstGeom>
              <a:blipFill>
                <a:blip r:embed="rId13"/>
                <a:stretch>
                  <a:fillRect t="-17391" b="-304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63BAAAE-3D9F-7004-73D2-4BF7AEA3E034}"/>
                  </a:ext>
                </a:extLst>
              </p:cNvPr>
              <p:cNvSpPr txBox="1"/>
              <p:nvPr/>
            </p:nvSpPr>
            <p:spPr>
              <a:xfrm>
                <a:off x="9370234" y="1115734"/>
                <a:ext cx="231648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𝜅</m:t>
                              </m:r>
                            </m:e>
                          </m:acc>
                        </m:e>
                        <m:sub>
                          <m:r>
                            <a:rPr kumimoji="1" lang="en-US" altLang="zh-CN" b="0" i="1" smtClean="0">
                              <a:latin typeface="Cambria Math" panose="02040503050406030204" pitchFamily="18" charset="0"/>
                              <a:ea typeface="Cambria Math" panose="02040503050406030204" pitchFamily="18" charset="0"/>
                            </a:rPr>
                            <m:t>⊥</m:t>
                          </m:r>
                        </m:sub>
                      </m:sSub>
                      <m:r>
                        <a:rPr kumimoji="1" lang="en-US" altLang="zh-CN" b="0" i="1" smtClean="0">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rPr>
                          </m:ctrlPr>
                        </m:accPr>
                        <m:e>
                          <m:r>
                            <a:rPr kumimoji="1" lang="en-US" altLang="zh-CN" i="1">
                              <a:latin typeface="Cambria Math" panose="02040503050406030204" pitchFamily="18" charset="0"/>
                            </a:rPr>
                            <m:t>𝜅</m:t>
                          </m:r>
                        </m:e>
                      </m:acc>
                      <m:r>
                        <a:rPr kumimoji="1" lang="en-US" altLang="zh-CN" b="0" i="1" smtClean="0">
                          <a:latin typeface="Cambria Math" panose="02040503050406030204" pitchFamily="18" charset="0"/>
                        </a:rPr>
                        <m:t>−(</m:t>
                      </m:r>
                      <m:acc>
                        <m:accPr>
                          <m:chr m:val="̂"/>
                          <m:ctrlPr>
                            <a:rPr kumimoji="1" lang="en-US" altLang="zh-CN" i="1">
                              <a:latin typeface="Cambria Math" panose="02040503050406030204" pitchFamily="18" charset="0"/>
                            </a:rPr>
                          </m:ctrlPr>
                        </m:accPr>
                        <m:e>
                          <m:r>
                            <a:rPr kumimoji="1" lang="en-US" altLang="zh-CN" i="1">
                              <a:latin typeface="Cambria Math" panose="02040503050406030204" pitchFamily="18" charset="0"/>
                            </a:rPr>
                            <m:t>𝜅</m:t>
                          </m:r>
                        </m:e>
                      </m:acc>
                      <m:r>
                        <a:rPr kumimoji="1" lang="en-US" altLang="zh-CN" i="1">
                          <a:latin typeface="Cambria Math" panose="02040503050406030204" pitchFamily="18" charset="0"/>
                          <a:ea typeface="Cambria Math" panose="02040503050406030204" pitchFamily="18" charset="0"/>
                        </a:rPr>
                        <m:t>∙</m:t>
                      </m:r>
                      <m:acc>
                        <m:accPr>
                          <m:chr m:val="̂"/>
                          <m:ctrlPr>
                            <a:rPr kumimoji="1" lang="en-US" altLang="zh-CN" i="1">
                              <a:latin typeface="Cambria Math" panose="02040503050406030204" pitchFamily="18" charset="0"/>
                            </a:rPr>
                          </m:ctrlPr>
                        </m:accPr>
                        <m:e>
                          <m:r>
                            <a:rPr kumimoji="1" lang="en-US" altLang="zh-CN" b="0" i="1" smtClean="0">
                              <a:latin typeface="Cambria Math" panose="02040503050406030204" pitchFamily="18" charset="0"/>
                            </a:rPr>
                            <m:t>𝑛</m:t>
                          </m:r>
                        </m:e>
                      </m:acc>
                      <m:r>
                        <a:rPr kumimoji="1" lang="en-US" altLang="zh-CN" b="0" i="1" smtClean="0">
                          <a:latin typeface="Cambria Math" panose="02040503050406030204" pitchFamily="18" charset="0"/>
                        </a:rPr>
                        <m:t>)</m:t>
                      </m:r>
                      <m:acc>
                        <m:accPr>
                          <m:chr m:val="̂"/>
                          <m:ctrlPr>
                            <a:rPr kumimoji="1" lang="en-US" altLang="zh-CN" i="1">
                              <a:latin typeface="Cambria Math" panose="02040503050406030204" pitchFamily="18" charset="0"/>
                            </a:rPr>
                          </m:ctrlPr>
                        </m:accPr>
                        <m:e>
                          <m:r>
                            <a:rPr kumimoji="1" lang="en-US" altLang="zh-CN" b="0" i="1" smtClean="0">
                              <a:latin typeface="Cambria Math" panose="02040503050406030204" pitchFamily="18" charset="0"/>
                            </a:rPr>
                            <m:t>𝑛</m:t>
                          </m:r>
                        </m:e>
                      </m:acc>
                    </m:oMath>
                  </m:oMathPara>
                </a14:m>
                <a:endParaRPr lang="zh-CN" altLang="en-US" dirty="0"/>
              </a:p>
            </p:txBody>
          </p:sp>
        </mc:Choice>
        <mc:Fallback xmlns="">
          <p:sp>
            <p:nvSpPr>
              <p:cNvPr id="21" name="TextBox 20">
                <a:extLst>
                  <a:ext uri="{FF2B5EF4-FFF2-40B4-BE49-F238E27FC236}">
                    <a16:creationId xmlns:a16="http://schemas.microsoft.com/office/drawing/2014/main" id="{363BAAAE-3D9F-7004-73D2-4BF7AEA3E034}"/>
                  </a:ext>
                </a:extLst>
              </p:cNvPr>
              <p:cNvSpPr txBox="1">
                <a:spLocks noRot="1" noChangeAspect="1" noMove="1" noResize="1" noEditPoints="1" noAdjustHandles="1" noChangeArrowheads="1" noChangeShapeType="1" noTextEdit="1"/>
              </p:cNvSpPr>
              <p:nvPr/>
            </p:nvSpPr>
            <p:spPr>
              <a:xfrm>
                <a:off x="9370234" y="1115734"/>
                <a:ext cx="2316480" cy="369332"/>
              </a:xfrm>
              <a:prstGeom prst="rect">
                <a:avLst/>
              </a:prstGeom>
              <a:blipFill>
                <a:blip r:embed="rId14"/>
                <a:stretch>
                  <a:fillRect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6EA8665-C50F-A4DD-4DF1-548C46A6F0C0}"/>
                  </a:ext>
                </a:extLst>
              </p:cNvPr>
              <p:cNvSpPr txBox="1"/>
              <p:nvPr/>
            </p:nvSpPr>
            <p:spPr>
              <a:xfrm>
                <a:off x="6657354" y="1784101"/>
                <a:ext cx="181806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𝑛</m:t>
                          </m:r>
                        </m:e>
                      </m:acc>
                      <m:r>
                        <a:rPr kumimoji="1" lang="zh-CN" altLang="en-US"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𝑒</m:t>
                              </m:r>
                            </m:e>
                          </m:acc>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𝑛</m:t>
                          </m:r>
                        </m:e>
                      </m:acc>
                      <m:r>
                        <a:rPr kumimoji="1" lang="zh-CN" altLang="en-US"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𝑒</m:t>
                              </m:r>
                            </m:e>
                          </m:acc>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=0</m:t>
                      </m:r>
                    </m:oMath>
                  </m:oMathPara>
                </a14:m>
                <a:endParaRPr kumimoji="1" lang="zh-CN" altLang="en-US" dirty="0"/>
              </a:p>
            </p:txBody>
          </p:sp>
        </mc:Choice>
        <mc:Fallback xmlns="">
          <p:sp>
            <p:nvSpPr>
              <p:cNvPr id="23" name="TextBox 22">
                <a:extLst>
                  <a:ext uri="{FF2B5EF4-FFF2-40B4-BE49-F238E27FC236}">
                    <a16:creationId xmlns:a16="http://schemas.microsoft.com/office/drawing/2014/main" id="{E6EA8665-C50F-A4DD-4DF1-548C46A6F0C0}"/>
                  </a:ext>
                </a:extLst>
              </p:cNvPr>
              <p:cNvSpPr txBox="1">
                <a:spLocks noRot="1" noChangeAspect="1" noMove="1" noResize="1" noEditPoints="1" noAdjustHandles="1" noChangeArrowheads="1" noChangeShapeType="1" noTextEdit="1"/>
              </p:cNvSpPr>
              <p:nvPr/>
            </p:nvSpPr>
            <p:spPr>
              <a:xfrm>
                <a:off x="6657354" y="1784101"/>
                <a:ext cx="1818062" cy="276999"/>
              </a:xfrm>
              <a:prstGeom prst="rect">
                <a:avLst/>
              </a:prstGeom>
              <a:blipFill>
                <a:blip r:embed="rId15"/>
                <a:stretch>
                  <a:fillRect l="-1389" t="-13043" r="-2778" b="-130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90426B4-71D9-44E9-2CFB-035BE1FAF208}"/>
                  </a:ext>
                </a:extLst>
              </p:cNvPr>
              <p:cNvSpPr txBox="1"/>
              <p:nvPr/>
            </p:nvSpPr>
            <p:spPr>
              <a:xfrm>
                <a:off x="9370234" y="1704003"/>
                <a:ext cx="231648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𝜓</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𝜙</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𝜑</m:t>
                          </m:r>
                        </m:e>
                        <m:sub>
                          <m:r>
                            <a:rPr kumimoji="1" lang="en-US" altLang="zh-CN" b="0" i="1" smtClean="0">
                              <a:latin typeface="Cambria Math" panose="02040503050406030204" pitchFamily="18" charset="0"/>
                            </a:rPr>
                            <m:t>𝐵</m:t>
                          </m:r>
                        </m:sub>
                      </m:sSub>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𝑧</m:t>
                      </m:r>
                      <m:r>
                        <a:rPr kumimoji="1" lang="en-US" altLang="zh-CN" b="0" i="1" smtClean="0">
                          <a:latin typeface="Cambria Math" panose="02040503050406030204" pitchFamily="18" charset="0"/>
                        </a:rPr>
                        <m:t>)</m:t>
                      </m:r>
                    </m:oMath>
                  </m:oMathPara>
                </a14:m>
                <a:endParaRPr lang="zh-CN" altLang="en-US" dirty="0"/>
              </a:p>
            </p:txBody>
          </p:sp>
        </mc:Choice>
        <mc:Fallback xmlns="">
          <p:sp>
            <p:nvSpPr>
              <p:cNvPr id="25" name="TextBox 24">
                <a:extLst>
                  <a:ext uri="{FF2B5EF4-FFF2-40B4-BE49-F238E27FC236}">
                    <a16:creationId xmlns:a16="http://schemas.microsoft.com/office/drawing/2014/main" id="{D90426B4-71D9-44E9-2CFB-035BE1FAF208}"/>
                  </a:ext>
                </a:extLst>
              </p:cNvPr>
              <p:cNvSpPr txBox="1">
                <a:spLocks noRot="1" noChangeAspect="1" noMove="1" noResize="1" noEditPoints="1" noAdjustHandles="1" noChangeArrowheads="1" noChangeShapeType="1" noTextEdit="1"/>
              </p:cNvSpPr>
              <p:nvPr/>
            </p:nvSpPr>
            <p:spPr>
              <a:xfrm>
                <a:off x="9370234" y="1704003"/>
                <a:ext cx="2316480" cy="369332"/>
              </a:xfrm>
              <a:prstGeom prst="rect">
                <a:avLst/>
              </a:prstGeom>
              <a:blipFill>
                <a:blip r:embed="rId16"/>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D546E54-0D14-15ED-0533-48B5F95BB201}"/>
                  </a:ext>
                </a:extLst>
              </p:cNvPr>
              <p:cNvSpPr txBox="1"/>
              <p:nvPr/>
            </p:nvSpPr>
            <p:spPr>
              <a:xfrm>
                <a:off x="6140133" y="2345959"/>
                <a:ext cx="366365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𝜅</m:t>
                              </m:r>
                            </m:e>
                          </m:acc>
                        </m:e>
                        <m:sub>
                          <m:r>
                            <a:rPr kumimoji="1" lang="en-US" altLang="zh-CN" b="0" i="1" smtClean="0">
                              <a:latin typeface="Cambria Math" panose="02040503050406030204" pitchFamily="18" charset="0"/>
                              <a:ea typeface="Cambria Math" panose="02040503050406030204" pitchFamily="18" charset="0"/>
                            </a:rPr>
                            <m:t>⊥</m:t>
                          </m:r>
                        </m:sub>
                      </m:sSub>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1</m:t>
                          </m:r>
                        </m:sub>
                      </m:sSub>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𝜅</m:t>
                          </m:r>
                        </m:e>
                      </m:acc>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1</m:t>
                          </m:r>
                        </m:sub>
                      </m:sSub>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𝜃</m:t>
                          </m:r>
                        </m:e>
                      </m:func>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sin</m:t>
                          </m:r>
                        </m:fName>
                        <m:e>
                          <m:r>
                            <a:rPr kumimoji="1" lang="en-US" altLang="zh-CN" b="0" i="1" smtClean="0">
                              <a:latin typeface="Cambria Math" panose="02040503050406030204" pitchFamily="18" charset="0"/>
                            </a:rPr>
                            <m:t>𝜓</m:t>
                          </m:r>
                        </m:e>
                      </m:func>
                    </m:oMath>
                  </m:oMathPara>
                </a14:m>
                <a:endParaRPr kumimoji="1" lang="zh-CN" altLang="en-US" dirty="0"/>
              </a:p>
            </p:txBody>
          </p:sp>
        </mc:Choice>
        <mc:Fallback xmlns="">
          <p:sp>
            <p:nvSpPr>
              <p:cNvPr id="30" name="TextBox 29">
                <a:extLst>
                  <a:ext uri="{FF2B5EF4-FFF2-40B4-BE49-F238E27FC236}">
                    <a16:creationId xmlns:a16="http://schemas.microsoft.com/office/drawing/2014/main" id="{1D546E54-0D14-15ED-0533-48B5F95BB201}"/>
                  </a:ext>
                </a:extLst>
              </p:cNvPr>
              <p:cNvSpPr txBox="1">
                <a:spLocks noRot="1" noChangeAspect="1" noMove="1" noResize="1" noEditPoints="1" noAdjustHandles="1" noChangeArrowheads="1" noChangeShapeType="1" noTextEdit="1"/>
              </p:cNvSpPr>
              <p:nvPr/>
            </p:nvSpPr>
            <p:spPr>
              <a:xfrm>
                <a:off x="6140133" y="2345959"/>
                <a:ext cx="3663653" cy="276999"/>
              </a:xfrm>
              <a:prstGeom prst="rect">
                <a:avLst/>
              </a:prstGeom>
              <a:blipFill>
                <a:blip r:embed="rId17"/>
                <a:stretch>
                  <a:fillRect t="-13043"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C40877E-2D6F-E261-2465-381A0777E1C0}"/>
                  </a:ext>
                </a:extLst>
              </p:cNvPr>
              <p:cNvSpPr txBox="1"/>
              <p:nvPr/>
            </p:nvSpPr>
            <p:spPr>
              <a:xfrm>
                <a:off x="9581827" y="2340012"/>
                <a:ext cx="230168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𝜅</m:t>
                              </m:r>
                            </m:e>
                          </m:acc>
                        </m:e>
                        <m:sub>
                          <m:r>
                            <a:rPr kumimoji="1" lang="en-US" altLang="zh-CN" b="0" i="1" smtClean="0">
                              <a:latin typeface="Cambria Math" panose="02040503050406030204" pitchFamily="18" charset="0"/>
                              <a:ea typeface="Cambria Math" panose="02040503050406030204" pitchFamily="18" charset="0"/>
                            </a:rPr>
                            <m:t>⊥</m:t>
                          </m:r>
                        </m:sub>
                      </m:sSub>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2</m:t>
                          </m:r>
                        </m:sub>
                      </m:sSub>
                      <m:r>
                        <a:rPr kumimoji="1" lang="en-US" altLang="zh-CN" b="0" i="1" smtClean="0">
                          <a:latin typeface="Cambria Math" panose="02040503050406030204" pitchFamily="18" charset="0"/>
                        </a:rPr>
                        <m:t>=</m:t>
                      </m:r>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𝜅</m:t>
                          </m:r>
                        </m:e>
                      </m:acc>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2</m:t>
                          </m:r>
                        </m:sub>
                      </m:sSub>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cos</m:t>
                          </m:r>
                        </m:fName>
                        <m:e>
                          <m:r>
                            <a:rPr kumimoji="1" lang="en-US" altLang="zh-CN" b="0" i="1" smtClean="0">
                              <a:latin typeface="Cambria Math" panose="02040503050406030204" pitchFamily="18" charset="0"/>
                            </a:rPr>
                            <m:t>𝜓</m:t>
                          </m:r>
                        </m:e>
                      </m:func>
                    </m:oMath>
                  </m:oMathPara>
                </a14:m>
                <a:endParaRPr kumimoji="1" lang="zh-CN" altLang="en-US" dirty="0"/>
              </a:p>
            </p:txBody>
          </p:sp>
        </mc:Choice>
        <mc:Fallback xmlns="">
          <p:sp>
            <p:nvSpPr>
              <p:cNvPr id="32" name="TextBox 31">
                <a:extLst>
                  <a:ext uri="{FF2B5EF4-FFF2-40B4-BE49-F238E27FC236}">
                    <a16:creationId xmlns:a16="http://schemas.microsoft.com/office/drawing/2014/main" id="{DC40877E-2D6F-E261-2465-381A0777E1C0}"/>
                  </a:ext>
                </a:extLst>
              </p:cNvPr>
              <p:cNvSpPr txBox="1">
                <a:spLocks noRot="1" noChangeAspect="1" noMove="1" noResize="1" noEditPoints="1" noAdjustHandles="1" noChangeArrowheads="1" noChangeShapeType="1" noTextEdit="1"/>
              </p:cNvSpPr>
              <p:nvPr/>
            </p:nvSpPr>
            <p:spPr>
              <a:xfrm>
                <a:off x="9581827" y="2340012"/>
                <a:ext cx="2301680" cy="276999"/>
              </a:xfrm>
              <a:prstGeom prst="rect">
                <a:avLst/>
              </a:prstGeom>
              <a:blipFill>
                <a:blip r:embed="rId18"/>
                <a:stretch>
                  <a:fillRect l="-1648" t="-18182" r="-3297" b="-363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37A349E0-ECAB-A993-42AB-3C7D881C99A9}"/>
                  </a:ext>
                </a:extLst>
              </p:cNvPr>
              <p:cNvSpPr txBox="1"/>
              <p:nvPr/>
            </p:nvSpPr>
            <p:spPr>
              <a:xfrm>
                <a:off x="6510209" y="2913583"/>
                <a:ext cx="26566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𝑄</m:t>
                      </m:r>
                      <m:r>
                        <a:rPr kumimoji="1" lang="en-US" altLang="zh-CN" b="0" i="1" smtClean="0">
                          <a:latin typeface="Cambria Math" panose="02040503050406030204" pitchFamily="18" charset="0"/>
                        </a:rPr>
                        <m:t>=</m:t>
                      </m:r>
                      <m:sSup>
                        <m:sSupPr>
                          <m:ctrlPr>
                            <a:rPr kumimoji="1" lang="en-US" altLang="zh-CN" b="0" i="1" smtClean="0">
                              <a:latin typeface="Cambria Math" panose="02040503050406030204" pitchFamily="18" charset="0"/>
                              <a:ea typeface="Cambria Math" panose="02040503050406030204" pitchFamily="18" charset="0"/>
                            </a:rPr>
                          </m:ctrlPr>
                        </m:sSupPr>
                        <m:e>
                          <m:d>
                            <m:dPr>
                              <m:ctrlPr>
                                <a:rPr kumimoji="1" lang="en-US" altLang="zh-CN" b="0" i="1" smtClean="0">
                                  <a:latin typeface="Cambria Math" panose="02040503050406030204" pitchFamily="18" charset="0"/>
                                  <a:ea typeface="Cambria Math" panose="02040503050406030204" pitchFamily="18" charset="0"/>
                                </a:rPr>
                              </m:ctrlPr>
                            </m:dPr>
                            <m:e>
                              <m:sSub>
                                <m:sSubPr>
                                  <m:ctrlPr>
                                    <a:rPr kumimoji="1" lang="en-US" altLang="zh-CN" b="0" i="1" smtClean="0">
                                      <a:latin typeface="Cambria Math" panose="02040503050406030204" pitchFamily="18" charset="0"/>
                                      <a:ea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𝜅</m:t>
                                      </m:r>
                                    </m:e>
                                  </m:acc>
                                </m:e>
                                <m:sub>
                                  <m:r>
                                    <a:rPr kumimoji="1" lang="en-US" altLang="zh-CN" b="0" i="1" smtClean="0">
                                      <a:latin typeface="Cambria Math" panose="02040503050406030204" pitchFamily="18" charset="0"/>
                                      <a:ea typeface="Cambria Math" panose="02040503050406030204" pitchFamily="18" charset="0"/>
                                    </a:rPr>
                                    <m:t>⊥</m:t>
                                  </m:r>
                                </m:sub>
                              </m:sSub>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acc>
                                    <m:accPr>
                                      <m:chr m:val="̂"/>
                                      <m:ctrlPr>
                                        <a:rPr kumimoji="1" lang="en-US" altLang="zh-CN" b="0" i="1" smtClean="0">
                                          <a:latin typeface="Cambria Math" panose="02040503050406030204" pitchFamily="18" charset="0"/>
                                          <a:ea typeface="Cambria Math" panose="02040503050406030204" pitchFamily="18" charset="0"/>
                                        </a:rPr>
                                      </m:ctrlPr>
                                    </m:accPr>
                                    <m:e>
                                      <m:r>
                                        <a:rPr kumimoji="1" lang="en-US" altLang="zh-CN" b="0" i="1" smtClean="0">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1</m:t>
                                  </m:r>
                                </m:sub>
                              </m:sSub>
                            </m:e>
                          </m:d>
                        </m:e>
                        <m:sup>
                          <m:r>
                            <a:rPr kumimoji="1" lang="en-US" altLang="zh-CN" b="0" i="1" smtClean="0">
                              <a:latin typeface="Cambria Math" panose="02040503050406030204" pitchFamily="18" charset="0"/>
                              <a:ea typeface="Cambria Math" panose="02040503050406030204" pitchFamily="18" charset="0"/>
                            </a:rPr>
                            <m:t>2</m:t>
                          </m:r>
                        </m:sup>
                      </m:sSup>
                      <m:r>
                        <a:rPr kumimoji="1" lang="en-US" altLang="zh-CN" b="0" i="1" smtClean="0">
                          <a:latin typeface="Cambria Math" panose="02040503050406030204" pitchFamily="18" charset="0"/>
                          <a:ea typeface="Cambria Math" panose="02040503050406030204" pitchFamily="18" charset="0"/>
                        </a:rPr>
                        <m:t>−</m:t>
                      </m:r>
                      <m:sSup>
                        <m:sSupPr>
                          <m:ctrlPr>
                            <a:rPr kumimoji="1" lang="en-US" altLang="zh-CN" i="1">
                              <a:latin typeface="Cambria Math" panose="02040503050406030204" pitchFamily="18" charset="0"/>
                              <a:ea typeface="Cambria Math" panose="02040503050406030204" pitchFamily="18" charset="0"/>
                            </a:rPr>
                          </m:ctrlPr>
                        </m:sSupPr>
                        <m:e>
                          <m:d>
                            <m:dPr>
                              <m:ctrlPr>
                                <a:rPr kumimoji="1" lang="en-US" altLang="zh-CN" i="1">
                                  <a:latin typeface="Cambria Math" panose="02040503050406030204" pitchFamily="18" charset="0"/>
                                  <a:ea typeface="Cambria Math" panose="02040503050406030204" pitchFamily="18" charset="0"/>
                                </a:rPr>
                              </m:ctrlPr>
                            </m:dPr>
                            <m:e>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𝜅</m:t>
                                      </m:r>
                                    </m:e>
                                  </m:acc>
                                </m:e>
                                <m:sub>
                                  <m:r>
                                    <a:rPr kumimoji="1" lang="en-US" altLang="zh-CN" i="1">
                                      <a:latin typeface="Cambria Math" panose="02040503050406030204" pitchFamily="18" charset="0"/>
                                      <a:ea typeface="Cambria Math" panose="02040503050406030204" pitchFamily="18" charset="0"/>
                                    </a:rPr>
                                    <m:t>⊥</m:t>
                                  </m:r>
                                </m:sub>
                              </m:sSub>
                              <m:r>
                                <a:rPr kumimoji="1" lang="en-US" altLang="zh-CN"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2</m:t>
                                  </m:r>
                                </m:sub>
                              </m:sSub>
                            </m:e>
                          </m:d>
                        </m:e>
                        <m:sup>
                          <m:r>
                            <a:rPr kumimoji="1" lang="en-US" altLang="zh-CN" i="1">
                              <a:latin typeface="Cambria Math" panose="02040503050406030204" pitchFamily="18" charset="0"/>
                              <a:ea typeface="Cambria Math" panose="02040503050406030204" pitchFamily="18" charset="0"/>
                            </a:rPr>
                            <m:t>2</m:t>
                          </m:r>
                        </m:sup>
                      </m:sSup>
                    </m:oMath>
                  </m:oMathPara>
                </a14:m>
                <a:endParaRPr kumimoji="1" lang="zh-CN" altLang="en-US" dirty="0"/>
              </a:p>
            </p:txBody>
          </p:sp>
        </mc:Choice>
        <mc:Fallback xmlns="">
          <p:sp>
            <p:nvSpPr>
              <p:cNvPr id="35" name="TextBox 34">
                <a:extLst>
                  <a:ext uri="{FF2B5EF4-FFF2-40B4-BE49-F238E27FC236}">
                    <a16:creationId xmlns:a16="http://schemas.microsoft.com/office/drawing/2014/main" id="{37A349E0-ECAB-A993-42AB-3C7D881C99A9}"/>
                  </a:ext>
                </a:extLst>
              </p:cNvPr>
              <p:cNvSpPr txBox="1">
                <a:spLocks noRot="1" noChangeAspect="1" noMove="1" noResize="1" noEditPoints="1" noAdjustHandles="1" noChangeArrowheads="1" noChangeShapeType="1" noTextEdit="1"/>
              </p:cNvSpPr>
              <p:nvPr/>
            </p:nvSpPr>
            <p:spPr>
              <a:xfrm>
                <a:off x="6510209" y="2913583"/>
                <a:ext cx="2656625" cy="276999"/>
              </a:xfrm>
              <a:prstGeom prst="rect">
                <a:avLst/>
              </a:prstGeom>
              <a:blipFill>
                <a:blip r:embed="rId19"/>
                <a:stretch>
                  <a:fillRect l="-2381" t="-13043" r="-476" b="-2608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9364A3A-E37E-CFB6-5526-224589700461}"/>
                  </a:ext>
                </a:extLst>
              </p:cNvPr>
              <p:cNvSpPr txBox="1"/>
              <p:nvPr/>
            </p:nvSpPr>
            <p:spPr>
              <a:xfrm>
                <a:off x="9581827" y="2888062"/>
                <a:ext cx="21687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ea typeface="Cambria Math" panose="02040503050406030204" pitchFamily="18" charset="0"/>
                        </a:rPr>
                        <m:t>𝑈</m:t>
                      </m:r>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𝜅</m:t>
                              </m:r>
                            </m:e>
                          </m:acc>
                        </m:e>
                        <m:sub>
                          <m:r>
                            <a:rPr kumimoji="1" lang="en-US" altLang="zh-CN" i="1">
                              <a:latin typeface="Cambria Math" panose="02040503050406030204" pitchFamily="18" charset="0"/>
                              <a:ea typeface="Cambria Math" panose="02040503050406030204" pitchFamily="18" charset="0"/>
                            </a:rPr>
                            <m:t>⊥</m:t>
                          </m:r>
                        </m:sub>
                      </m:sSub>
                      <m:r>
                        <a:rPr kumimoji="1" lang="en-US" altLang="zh-CN"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1</m:t>
                          </m:r>
                        </m:sub>
                      </m:sSub>
                      <m:r>
                        <a:rPr kumimoji="1" lang="en-US" altLang="zh-CN" b="0" i="1" smtClean="0">
                          <a:latin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𝜅</m:t>
                              </m:r>
                            </m:e>
                          </m:acc>
                        </m:e>
                        <m:sub>
                          <m:r>
                            <a:rPr kumimoji="1" lang="en-US" altLang="zh-CN" i="1">
                              <a:latin typeface="Cambria Math" panose="02040503050406030204" pitchFamily="18" charset="0"/>
                              <a:ea typeface="Cambria Math" panose="02040503050406030204" pitchFamily="18" charset="0"/>
                            </a:rPr>
                            <m:t>⊥</m:t>
                          </m:r>
                        </m:sub>
                      </m:sSub>
                      <m:r>
                        <a:rPr kumimoji="1" lang="en-US" altLang="zh-CN"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acc>
                            <m:accPr>
                              <m:chr m:val="̂"/>
                              <m:ctrlPr>
                                <a:rPr kumimoji="1" lang="en-US" altLang="zh-CN" i="1">
                                  <a:latin typeface="Cambria Math" panose="02040503050406030204" pitchFamily="18" charset="0"/>
                                  <a:ea typeface="Cambria Math" panose="02040503050406030204" pitchFamily="18" charset="0"/>
                                </a:rPr>
                              </m:ctrlPr>
                            </m:accPr>
                            <m:e>
                              <m:r>
                                <a:rPr kumimoji="1" lang="en-US" altLang="zh-CN" i="1">
                                  <a:latin typeface="Cambria Math" panose="02040503050406030204" pitchFamily="18" charset="0"/>
                                  <a:ea typeface="Cambria Math" panose="02040503050406030204" pitchFamily="18" charset="0"/>
                                </a:rPr>
                                <m:t>𝑒</m:t>
                              </m:r>
                            </m:e>
                          </m:acc>
                        </m:e>
                        <m:sub>
                          <m:r>
                            <a:rPr kumimoji="1" lang="en-US" altLang="zh-CN" b="0" i="1" smtClean="0">
                              <a:latin typeface="Cambria Math" panose="02040503050406030204" pitchFamily="18" charset="0"/>
                              <a:ea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36" name="TextBox 35">
                <a:extLst>
                  <a:ext uri="{FF2B5EF4-FFF2-40B4-BE49-F238E27FC236}">
                    <a16:creationId xmlns:a16="http://schemas.microsoft.com/office/drawing/2014/main" id="{A9364A3A-E37E-CFB6-5526-224589700461}"/>
                  </a:ext>
                </a:extLst>
              </p:cNvPr>
              <p:cNvSpPr txBox="1">
                <a:spLocks noRot="1" noChangeAspect="1" noMove="1" noResize="1" noEditPoints="1" noAdjustHandles="1" noChangeArrowheads="1" noChangeShapeType="1" noTextEdit="1"/>
              </p:cNvSpPr>
              <p:nvPr/>
            </p:nvSpPr>
            <p:spPr>
              <a:xfrm>
                <a:off x="9581827" y="2888062"/>
                <a:ext cx="2168735" cy="276999"/>
              </a:xfrm>
              <a:prstGeom prst="rect">
                <a:avLst/>
              </a:prstGeom>
              <a:blipFill>
                <a:blip r:embed="rId20"/>
                <a:stretch>
                  <a:fillRect l="-1744" t="-13043" r="-3488" b="-347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034DAF2-96F0-2EFF-B7F8-BB31AEE76610}"/>
                  </a:ext>
                </a:extLst>
              </p:cNvPr>
              <p:cNvSpPr txBox="1"/>
              <p:nvPr/>
            </p:nvSpPr>
            <p:spPr>
              <a:xfrm>
                <a:off x="8158119" y="3475441"/>
                <a:ext cx="1790875" cy="561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𝑃𝐴</m:t>
                      </m:r>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2</m:t>
                          </m:r>
                        </m:den>
                      </m:f>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arctan</m:t>
                          </m:r>
                        </m:fName>
                        <m:e>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𝑈</m:t>
                              </m:r>
                            </m:num>
                            <m:den>
                              <m:r>
                                <a:rPr kumimoji="1" lang="en-US" altLang="zh-CN" b="0" i="1" smtClean="0">
                                  <a:latin typeface="Cambria Math" panose="02040503050406030204" pitchFamily="18" charset="0"/>
                                </a:rPr>
                                <m:t>𝑄</m:t>
                              </m:r>
                            </m:den>
                          </m:f>
                          <m:r>
                            <a:rPr kumimoji="1" lang="en-US" altLang="zh-CN" b="0" i="1" smtClean="0">
                              <a:latin typeface="Cambria Math" panose="02040503050406030204" pitchFamily="18" charset="0"/>
                            </a:rPr>
                            <m:t>)</m:t>
                          </m:r>
                        </m:e>
                      </m:func>
                    </m:oMath>
                  </m:oMathPara>
                </a14:m>
                <a:endParaRPr kumimoji="1" lang="zh-CN" altLang="en-US" dirty="0"/>
              </a:p>
            </p:txBody>
          </p:sp>
        </mc:Choice>
        <mc:Fallback xmlns="">
          <p:sp>
            <p:nvSpPr>
              <p:cNvPr id="37" name="TextBox 36">
                <a:extLst>
                  <a:ext uri="{FF2B5EF4-FFF2-40B4-BE49-F238E27FC236}">
                    <a16:creationId xmlns:a16="http://schemas.microsoft.com/office/drawing/2014/main" id="{B034DAF2-96F0-2EFF-B7F8-BB31AEE76610}"/>
                  </a:ext>
                </a:extLst>
              </p:cNvPr>
              <p:cNvSpPr txBox="1">
                <a:spLocks noRot="1" noChangeAspect="1" noMove="1" noResize="1" noEditPoints="1" noAdjustHandles="1" noChangeArrowheads="1" noChangeShapeType="1" noTextEdit="1"/>
              </p:cNvSpPr>
              <p:nvPr/>
            </p:nvSpPr>
            <p:spPr>
              <a:xfrm>
                <a:off x="8158119" y="3475441"/>
                <a:ext cx="1790875" cy="561629"/>
              </a:xfrm>
              <a:prstGeom prst="rect">
                <a:avLst/>
              </a:prstGeom>
              <a:blipFill>
                <a:blip r:embed="rId21"/>
                <a:stretch>
                  <a:fillRect l="-2817" t="-4444" r="-4225" b="-1555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369AA046-A621-AFEF-CF98-309FF399FB21}"/>
                  </a:ext>
                </a:extLst>
              </p:cNvPr>
              <p:cNvSpPr txBox="1"/>
              <p:nvPr/>
            </p:nvSpPr>
            <p:spPr>
              <a:xfrm>
                <a:off x="6202458" y="4693890"/>
                <a:ext cx="5587812" cy="570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latin typeface="Cambria Math" panose="02040503050406030204" pitchFamily="18" charset="0"/>
                        </a:rPr>
                        <m:t>𝑷𝑨</m:t>
                      </m:r>
                      <m:r>
                        <a:rPr kumimoji="1" lang="en-US" altLang="zh-CN" b="1" i="1" smtClean="0">
                          <a:latin typeface="Cambria Math" panose="02040503050406030204" pitchFamily="18" charset="0"/>
                        </a:rPr>
                        <m:t>=</m:t>
                      </m:r>
                      <m:f>
                        <m:fPr>
                          <m:ctrlPr>
                            <a:rPr kumimoji="1" lang="en-US" altLang="zh-CN" b="1" i="1" smtClean="0">
                              <a:latin typeface="Cambria Math" panose="02040503050406030204" pitchFamily="18" charset="0"/>
                            </a:rPr>
                          </m:ctrlPr>
                        </m:fPr>
                        <m:num>
                          <m:r>
                            <a:rPr kumimoji="1" lang="en-US" altLang="zh-CN" b="1" i="1" smtClean="0">
                              <a:latin typeface="Cambria Math" panose="02040503050406030204" pitchFamily="18" charset="0"/>
                            </a:rPr>
                            <m:t>𝟏</m:t>
                          </m:r>
                        </m:num>
                        <m:den>
                          <m:r>
                            <a:rPr kumimoji="1" lang="en-US" altLang="zh-CN" b="1" i="1" smtClean="0">
                              <a:latin typeface="Cambria Math" panose="02040503050406030204" pitchFamily="18" charset="0"/>
                            </a:rPr>
                            <m:t>𝟐</m:t>
                          </m:r>
                        </m:den>
                      </m:f>
                      <m:func>
                        <m:funcPr>
                          <m:ctrlPr>
                            <a:rPr kumimoji="1" lang="en-US" altLang="zh-CN" b="1" i="1" smtClean="0">
                              <a:latin typeface="Cambria Math" panose="02040503050406030204" pitchFamily="18" charset="0"/>
                            </a:rPr>
                          </m:ctrlPr>
                        </m:funcPr>
                        <m:fName>
                          <m:r>
                            <a:rPr kumimoji="1" lang="en-US" altLang="zh-CN" b="1" i="0" smtClean="0">
                              <a:latin typeface="Cambria Math" panose="02040503050406030204" pitchFamily="18" charset="0"/>
                            </a:rPr>
                            <m:t>𝐚𝐫𝐜𝐭𝐚𝐧</m:t>
                          </m:r>
                        </m:fName>
                        <m:e>
                          <m:f>
                            <m:fPr>
                              <m:ctrlPr>
                                <a:rPr kumimoji="1" lang="en-US" altLang="zh-CN" b="1" i="1">
                                  <a:latin typeface="Cambria Math" panose="02040503050406030204" pitchFamily="18" charset="0"/>
                                </a:rPr>
                              </m:ctrlPr>
                            </m:fPr>
                            <m:num>
                              <m:r>
                                <a:rPr kumimoji="1" lang="en-US" altLang="zh-CN" b="1" i="1">
                                  <a:latin typeface="Cambria Math" panose="02040503050406030204" pitchFamily="18" charset="0"/>
                                </a:rPr>
                                <m:t>𝟐</m:t>
                              </m:r>
                              <m:func>
                                <m:funcPr>
                                  <m:ctrlPr>
                                    <a:rPr kumimoji="1" lang="en-US" altLang="zh-CN" b="1" i="1">
                                      <a:latin typeface="Cambria Math" panose="02040503050406030204" pitchFamily="18" charset="0"/>
                                    </a:rPr>
                                  </m:ctrlPr>
                                </m:funcPr>
                                <m:fName>
                                  <m:r>
                                    <a:rPr kumimoji="1" lang="en-US" altLang="zh-CN" b="1" i="1">
                                      <a:latin typeface="Cambria Math" panose="02040503050406030204" pitchFamily="18" charset="0"/>
                                    </a:rPr>
                                    <m:t>𝒄𝒐𝒔</m:t>
                                  </m:r>
                                </m:fName>
                                <m:e>
                                  <m:r>
                                    <a:rPr kumimoji="1" lang="en-US" altLang="zh-CN" b="1" i="1">
                                      <a:latin typeface="Cambria Math" panose="02040503050406030204" pitchFamily="18" charset="0"/>
                                    </a:rPr>
                                    <m:t>𝜽</m:t>
                                  </m:r>
                                </m:e>
                              </m:func>
                              <m:func>
                                <m:funcPr>
                                  <m:ctrlPr>
                                    <a:rPr kumimoji="1" lang="en-US" altLang="zh-CN" b="1" i="1">
                                      <a:latin typeface="Cambria Math" panose="02040503050406030204" pitchFamily="18" charset="0"/>
                                    </a:rPr>
                                  </m:ctrlPr>
                                </m:funcPr>
                                <m:fName>
                                  <m:r>
                                    <a:rPr kumimoji="1" lang="en-US" altLang="zh-CN" b="1" i="1">
                                      <a:latin typeface="Cambria Math" panose="02040503050406030204" pitchFamily="18" charset="0"/>
                                    </a:rPr>
                                    <m:t>𝒔𝒊𝒏</m:t>
                                  </m:r>
                                </m:fName>
                                <m:e>
                                  <m:r>
                                    <a:rPr kumimoji="1" lang="en-US" altLang="zh-CN" b="1" i="1">
                                      <a:latin typeface="Cambria Math" panose="02040503050406030204" pitchFamily="18" charset="0"/>
                                    </a:rPr>
                                    <m:t>𝝍</m:t>
                                  </m:r>
                                </m:e>
                              </m:func>
                              <m:func>
                                <m:funcPr>
                                  <m:ctrlPr>
                                    <a:rPr kumimoji="1" lang="en-US" altLang="zh-CN" b="1" i="1">
                                      <a:latin typeface="Cambria Math" panose="02040503050406030204" pitchFamily="18" charset="0"/>
                                    </a:rPr>
                                  </m:ctrlPr>
                                </m:funcPr>
                                <m:fName>
                                  <m:r>
                                    <a:rPr kumimoji="1" lang="en-US" altLang="zh-CN" b="1" i="1">
                                      <a:latin typeface="Cambria Math" panose="02040503050406030204" pitchFamily="18" charset="0"/>
                                    </a:rPr>
                                    <m:t>𝒄𝒐𝒔</m:t>
                                  </m:r>
                                </m:fName>
                                <m:e>
                                  <m:r>
                                    <a:rPr kumimoji="1" lang="en-US" altLang="zh-CN" b="1" i="1">
                                      <a:latin typeface="Cambria Math" panose="02040503050406030204" pitchFamily="18" charset="0"/>
                                    </a:rPr>
                                    <m:t>𝝍</m:t>
                                  </m:r>
                                </m:e>
                              </m:func>
                            </m:num>
                            <m:den>
                              <m:func>
                                <m:funcPr>
                                  <m:ctrlPr>
                                    <a:rPr kumimoji="1" lang="en-US" altLang="zh-CN" b="1" i="1">
                                      <a:latin typeface="Cambria Math" panose="02040503050406030204" pitchFamily="18" charset="0"/>
                                    </a:rPr>
                                  </m:ctrlPr>
                                </m:funcPr>
                                <m:fName>
                                  <m:sSup>
                                    <m:sSupPr>
                                      <m:ctrlPr>
                                        <a:rPr kumimoji="1" lang="en-US" altLang="zh-CN" b="1" i="1">
                                          <a:latin typeface="Cambria Math" panose="02040503050406030204" pitchFamily="18" charset="0"/>
                                        </a:rPr>
                                      </m:ctrlPr>
                                    </m:sSupPr>
                                    <m:e>
                                      <m:r>
                                        <a:rPr kumimoji="1" lang="en-US" altLang="zh-CN" b="1" i="1">
                                          <a:latin typeface="Cambria Math" panose="02040503050406030204" pitchFamily="18" charset="0"/>
                                        </a:rPr>
                                        <m:t>𝒄𝒐𝒔</m:t>
                                      </m:r>
                                    </m:e>
                                    <m:sup>
                                      <m:r>
                                        <a:rPr kumimoji="1" lang="en-US" altLang="zh-CN" b="1" i="1">
                                          <a:latin typeface="Cambria Math" panose="02040503050406030204" pitchFamily="18" charset="0"/>
                                        </a:rPr>
                                        <m:t>𝟐</m:t>
                                      </m:r>
                                    </m:sup>
                                  </m:sSup>
                                </m:fName>
                                <m:e>
                                  <m:r>
                                    <a:rPr kumimoji="1" lang="en-US" altLang="zh-CN" b="1" i="1">
                                      <a:latin typeface="Cambria Math" panose="02040503050406030204" pitchFamily="18" charset="0"/>
                                    </a:rPr>
                                    <m:t>𝝍</m:t>
                                  </m:r>
                                </m:e>
                              </m:func>
                              <m:r>
                                <a:rPr kumimoji="1" lang="en-US" altLang="zh-CN" b="1" i="1">
                                  <a:latin typeface="Cambria Math" panose="02040503050406030204" pitchFamily="18" charset="0"/>
                                </a:rPr>
                                <m:t>−</m:t>
                              </m:r>
                              <m:func>
                                <m:funcPr>
                                  <m:ctrlPr>
                                    <a:rPr kumimoji="1" lang="en-US" altLang="zh-CN" b="1" i="1">
                                      <a:latin typeface="Cambria Math" panose="02040503050406030204" pitchFamily="18" charset="0"/>
                                    </a:rPr>
                                  </m:ctrlPr>
                                </m:funcPr>
                                <m:fName>
                                  <m:sSup>
                                    <m:sSupPr>
                                      <m:ctrlPr>
                                        <a:rPr kumimoji="1" lang="en-US" altLang="zh-CN" b="1" i="1">
                                          <a:latin typeface="Cambria Math" panose="02040503050406030204" pitchFamily="18" charset="0"/>
                                        </a:rPr>
                                      </m:ctrlPr>
                                    </m:sSupPr>
                                    <m:e>
                                      <m:r>
                                        <a:rPr kumimoji="1" lang="en-US" altLang="zh-CN" b="1" i="1">
                                          <a:latin typeface="Cambria Math" panose="02040503050406030204" pitchFamily="18" charset="0"/>
                                        </a:rPr>
                                        <m:t>𝒄𝒐𝒔</m:t>
                                      </m:r>
                                    </m:e>
                                    <m:sup>
                                      <m:r>
                                        <a:rPr kumimoji="1" lang="en-US" altLang="zh-CN" b="1" i="1">
                                          <a:latin typeface="Cambria Math" panose="02040503050406030204" pitchFamily="18" charset="0"/>
                                        </a:rPr>
                                        <m:t>𝟐</m:t>
                                      </m:r>
                                    </m:sup>
                                  </m:sSup>
                                </m:fName>
                                <m:e>
                                  <m:r>
                                    <a:rPr kumimoji="1" lang="en-US" altLang="zh-CN" b="1" i="1">
                                      <a:latin typeface="Cambria Math" panose="02040503050406030204" pitchFamily="18" charset="0"/>
                                    </a:rPr>
                                    <m:t>𝜽</m:t>
                                  </m:r>
                                </m:e>
                              </m:func>
                              <m:func>
                                <m:funcPr>
                                  <m:ctrlPr>
                                    <a:rPr kumimoji="1" lang="en-US" altLang="zh-CN" b="1" i="1">
                                      <a:latin typeface="Cambria Math" panose="02040503050406030204" pitchFamily="18" charset="0"/>
                                    </a:rPr>
                                  </m:ctrlPr>
                                </m:funcPr>
                                <m:fName>
                                  <m:sSup>
                                    <m:sSupPr>
                                      <m:ctrlPr>
                                        <a:rPr kumimoji="1" lang="en-US" altLang="zh-CN" b="1" i="1">
                                          <a:latin typeface="Cambria Math" panose="02040503050406030204" pitchFamily="18" charset="0"/>
                                        </a:rPr>
                                      </m:ctrlPr>
                                    </m:sSupPr>
                                    <m:e>
                                      <m:r>
                                        <a:rPr kumimoji="1" lang="en-US" altLang="zh-CN" b="1" i="1">
                                          <a:latin typeface="Cambria Math" panose="02040503050406030204" pitchFamily="18" charset="0"/>
                                        </a:rPr>
                                        <m:t>𝒔𝒊𝒏</m:t>
                                      </m:r>
                                    </m:e>
                                    <m:sup>
                                      <m:r>
                                        <a:rPr kumimoji="1" lang="en-US" altLang="zh-CN" b="1" i="1">
                                          <a:latin typeface="Cambria Math" panose="02040503050406030204" pitchFamily="18" charset="0"/>
                                        </a:rPr>
                                        <m:t>𝟐</m:t>
                                      </m:r>
                                    </m:sup>
                                  </m:sSup>
                                </m:fName>
                                <m:e>
                                  <m:r>
                                    <a:rPr kumimoji="1" lang="en-US" altLang="zh-CN" b="1" i="1">
                                      <a:latin typeface="Cambria Math" panose="02040503050406030204" pitchFamily="18" charset="0"/>
                                    </a:rPr>
                                    <m:t>𝝍</m:t>
                                  </m:r>
                                </m:e>
                              </m:func>
                            </m:den>
                          </m:f>
                        </m:e>
                      </m:func>
                      <m:r>
                        <a:rPr kumimoji="1" lang="en-US" altLang="zh-CN" b="1" i="1" smtClean="0">
                          <a:latin typeface="Cambria Math" panose="02040503050406030204" pitchFamily="18" charset="0"/>
                        </a:rPr>
                        <m:t>, </m:t>
                      </m:r>
                      <m:r>
                        <a:rPr kumimoji="1" lang="en-US" altLang="zh-CN" b="1" i="1" smtClean="0">
                          <a:latin typeface="Cambria Math" panose="02040503050406030204" pitchFamily="18" charset="0"/>
                        </a:rPr>
                        <m:t>𝝍</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𝝓</m:t>
                      </m:r>
                      <m:r>
                        <a:rPr kumimoji="1" lang="en-US" altLang="zh-CN" b="1" i="1" smtClean="0">
                          <a:latin typeface="Cambria Math" panose="02040503050406030204" pitchFamily="18" charset="0"/>
                        </a:rPr>
                        <m:t>−</m:t>
                      </m:r>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𝝋</m:t>
                          </m:r>
                        </m:e>
                        <m:sub>
                          <m:r>
                            <a:rPr kumimoji="1" lang="en-US" altLang="zh-CN" b="1" i="1" smtClean="0">
                              <a:latin typeface="Cambria Math" panose="02040503050406030204" pitchFamily="18" charset="0"/>
                            </a:rPr>
                            <m:t>𝜿</m:t>
                          </m:r>
                        </m:sub>
                      </m:sSub>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𝒛</m:t>
                      </m:r>
                      <m:r>
                        <a:rPr kumimoji="1" lang="en-US" altLang="zh-CN" b="1" i="1" smtClean="0">
                          <a:latin typeface="Cambria Math" panose="02040503050406030204" pitchFamily="18" charset="0"/>
                        </a:rPr>
                        <m:t>)</m:t>
                      </m:r>
                    </m:oMath>
                  </m:oMathPara>
                </a14:m>
                <a:endParaRPr kumimoji="1" lang="zh-CN" altLang="en-US" b="1" dirty="0"/>
              </a:p>
            </p:txBody>
          </p:sp>
        </mc:Choice>
        <mc:Fallback>
          <p:sp>
            <p:nvSpPr>
              <p:cNvPr id="38" name="TextBox 37">
                <a:extLst>
                  <a:ext uri="{FF2B5EF4-FFF2-40B4-BE49-F238E27FC236}">
                    <a16:creationId xmlns:a16="http://schemas.microsoft.com/office/drawing/2014/main" id="{369AA046-A621-AFEF-CF98-309FF399FB21}"/>
                  </a:ext>
                </a:extLst>
              </p:cNvPr>
              <p:cNvSpPr txBox="1">
                <a:spLocks noRot="1" noChangeAspect="1" noMove="1" noResize="1" noEditPoints="1" noAdjustHandles="1" noChangeArrowheads="1" noChangeShapeType="1" noTextEdit="1"/>
              </p:cNvSpPr>
              <p:nvPr/>
            </p:nvSpPr>
            <p:spPr>
              <a:xfrm>
                <a:off x="6202458" y="4693890"/>
                <a:ext cx="5587812" cy="570734"/>
              </a:xfrm>
              <a:prstGeom prst="rect">
                <a:avLst/>
              </a:prstGeom>
              <a:blipFill>
                <a:blip r:embed="rId22"/>
                <a:stretch>
                  <a:fillRect l="-454" t="-4348" r="-907" b="-17391"/>
                </a:stretch>
              </a:blipFill>
            </p:spPr>
            <p:txBody>
              <a:bodyPr/>
              <a:lstStyle/>
              <a:p>
                <a:r>
                  <a:rPr lang="zh-CN" altLang="en-US">
                    <a:noFill/>
                  </a:rPr>
                  <a:t> </a:t>
                </a:r>
              </a:p>
            </p:txBody>
          </p:sp>
        </mc:Fallback>
      </mc:AlternateContent>
      <p:sp>
        <p:nvSpPr>
          <p:cNvPr id="9" name="TextBox 8">
            <a:extLst>
              <a:ext uri="{FF2B5EF4-FFF2-40B4-BE49-F238E27FC236}">
                <a16:creationId xmlns:a16="http://schemas.microsoft.com/office/drawing/2014/main" id="{09B3E64F-E96A-2015-56F5-53346AA79268}"/>
              </a:ext>
            </a:extLst>
          </p:cNvPr>
          <p:cNvSpPr txBox="1"/>
          <p:nvPr/>
        </p:nvSpPr>
        <p:spPr>
          <a:xfrm>
            <a:off x="154605" y="3667419"/>
            <a:ext cx="6099048" cy="369332"/>
          </a:xfrm>
          <a:prstGeom prst="rect">
            <a:avLst/>
          </a:prstGeom>
          <a:noFill/>
        </p:spPr>
        <p:txBody>
          <a:bodyPr wrap="square">
            <a:spAutoFit/>
          </a:bodyPr>
          <a:lstStyle/>
          <a:p>
            <a:r>
              <a:rPr lang="en-US" b="1" dirty="0">
                <a:latin typeface="Cambria"/>
              </a:rPr>
              <a:t>5) Projection onto the Observer Sky Plane </a:t>
            </a:r>
            <a:endParaRPr lang="zh-CN" altLang="en-US" b="1" dirty="0">
              <a:latin typeface="Cambria"/>
            </a:endParaRPr>
          </a:p>
        </p:txBody>
      </p:sp>
    </p:spTree>
    <p:extLst>
      <p:ext uri="{BB962C8B-B14F-4D97-AF65-F5344CB8AC3E}">
        <p14:creationId xmlns:p14="http://schemas.microsoft.com/office/powerpoint/2010/main" val="363087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A8F1522-0D05-A5F1-DA91-C8CBEB8DEA8C}"/>
              </a:ext>
            </a:extLst>
          </p:cNvPr>
          <p:cNvSpPr>
            <a:spLocks noGrp="1"/>
          </p:cNvSpPr>
          <p:nvPr>
            <p:ph type="sldNum" sz="quarter" idx="12"/>
          </p:nvPr>
        </p:nvSpPr>
        <p:spPr/>
        <p:txBody>
          <a:bodyPr/>
          <a:lstStyle/>
          <a:p>
            <a:fld id="{B56958F6-BF6C-E243-B2B3-8A278D0DD33E}" type="slidenum">
              <a:rPr kumimoji="1" lang="zh-CN" altLang="en-US" sz="1400" smtClean="0">
                <a:latin typeface="Cambria" panose="02040503050406030204" pitchFamily="18" charset="0"/>
              </a:rPr>
              <a:t>15</a:t>
            </a:fld>
            <a:endParaRPr kumimoji="1" lang="zh-CN" altLang="en-US" sz="1400" dirty="0">
              <a:latin typeface="Cambria" panose="02040503050406030204" pitchFamily="18" charset="0"/>
            </a:endParaRPr>
          </a:p>
        </p:txBody>
      </p:sp>
      <p:sp>
        <p:nvSpPr>
          <p:cNvPr id="5" name="Title 1">
            <a:extLst>
              <a:ext uri="{FF2B5EF4-FFF2-40B4-BE49-F238E27FC236}">
                <a16:creationId xmlns:a16="http://schemas.microsoft.com/office/drawing/2014/main" id="{5A29E4EC-7304-287E-3657-12A88089FC31}"/>
              </a:ext>
            </a:extLst>
          </p:cNvPr>
          <p:cNvSpPr>
            <a:spLocks noGrp="1"/>
          </p:cNvSpPr>
          <p:nvPr>
            <p:ph type="title"/>
            <p:custDataLst>
              <p:tags r:id="rId1"/>
            </p:custDataLst>
          </p:nvPr>
        </p:nvSpPr>
        <p:spPr>
          <a:xfrm>
            <a:off x="507944" y="295239"/>
            <a:ext cx="10515600" cy="1325563"/>
          </a:xfrm>
        </p:spPr>
        <p:txBody>
          <a:bodyPr>
            <a:normAutofit/>
          </a:bodyPr>
          <a:lstStyle/>
          <a:p>
            <a:r>
              <a:rPr kumimoji="1" lang="en-US" dirty="0">
                <a:latin typeface="Cambria" panose="02040503050406030204" pitchFamily="18" charset="0"/>
              </a:rPr>
              <a:t>Results</a:t>
            </a:r>
          </a:p>
        </p:txBody>
      </p:sp>
      <p:sp>
        <p:nvSpPr>
          <p:cNvPr id="7" name="TextBox 6">
            <a:extLst>
              <a:ext uri="{FF2B5EF4-FFF2-40B4-BE49-F238E27FC236}">
                <a16:creationId xmlns:a16="http://schemas.microsoft.com/office/drawing/2014/main" id="{99A6845B-49C6-3921-865C-6E7CC22AF5D6}"/>
              </a:ext>
            </a:extLst>
          </p:cNvPr>
          <p:cNvSpPr txBox="1"/>
          <p:nvPr/>
        </p:nvSpPr>
        <p:spPr>
          <a:xfrm>
            <a:off x="445848" y="1219768"/>
            <a:ext cx="5242925" cy="369332"/>
          </a:xfrm>
          <a:prstGeom prst="rect">
            <a:avLst/>
          </a:prstGeom>
          <a:noFill/>
        </p:spPr>
        <p:txBody>
          <a:bodyPr wrap="square">
            <a:spAutoFit/>
          </a:bodyPr>
          <a:lstStyle/>
          <a:p>
            <a:r>
              <a:rPr lang="en-US" b="1" dirty="0">
                <a:latin typeface="Cambria"/>
              </a:rPr>
              <a:t>6) Time Mapping: NS Rotation → z(t) → PA(t) </a:t>
            </a:r>
            <a:endParaRPr lang="zh-CN" altLang="en-US" b="1" dirty="0">
              <a:latin typeface="Cambria"/>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404E911-8236-74FA-7C8A-2D9B63C99A15}"/>
                  </a:ext>
                </a:extLst>
              </p:cNvPr>
              <p:cNvSpPr txBox="1"/>
              <p:nvPr/>
            </p:nvSpPr>
            <p:spPr>
              <a:xfrm>
                <a:off x="5184576" y="5725192"/>
                <a:ext cx="1629677"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𝑑𝑃</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𝐴</m:t>
                              </m:r>
                            </m:e>
                            <m:sub>
                              <m:r>
                                <a:rPr kumimoji="1" lang="en-US" altLang="zh-CN" b="0" i="1" smtClean="0">
                                  <a:latin typeface="Cambria Math" panose="02040503050406030204" pitchFamily="18" charset="0"/>
                                </a:rPr>
                                <m:t>1</m:t>
                              </m:r>
                            </m:sub>
                          </m:sSub>
                        </m:num>
                        <m:den>
                          <m:r>
                            <a:rPr kumimoji="1" lang="en-US" altLang="zh-CN" b="0" i="1" smtClean="0">
                              <a:latin typeface="Cambria Math" panose="02040503050406030204" pitchFamily="18" charset="0"/>
                            </a:rPr>
                            <m:t>𝑑𝑡</m:t>
                          </m:r>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𝑑𝑃</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𝐴</m:t>
                              </m:r>
                            </m:e>
                            <m:sub>
                              <m:r>
                                <a:rPr kumimoji="1" lang="en-US" altLang="zh-CN" b="0" i="1" smtClean="0">
                                  <a:latin typeface="Cambria Math" panose="02040503050406030204" pitchFamily="18" charset="0"/>
                                </a:rPr>
                                <m:t>2</m:t>
                              </m:r>
                            </m:sub>
                          </m:sSub>
                        </m:num>
                        <m:den>
                          <m:r>
                            <a:rPr kumimoji="1" lang="en-US" altLang="zh-CN" b="0" i="1" smtClean="0">
                              <a:latin typeface="Cambria Math" panose="02040503050406030204" pitchFamily="18" charset="0"/>
                            </a:rPr>
                            <m:t>𝑑𝑡</m:t>
                          </m:r>
                        </m:den>
                      </m:f>
                    </m:oMath>
                  </m:oMathPara>
                </a14:m>
                <a:endParaRPr kumimoji="1" lang="zh-CN" altLang="en-US" dirty="0"/>
              </a:p>
            </p:txBody>
          </p:sp>
        </mc:Choice>
        <mc:Fallback xmlns="">
          <p:sp>
            <p:nvSpPr>
              <p:cNvPr id="14" name="TextBox 13">
                <a:extLst>
                  <a:ext uri="{FF2B5EF4-FFF2-40B4-BE49-F238E27FC236}">
                    <a16:creationId xmlns:a16="http://schemas.microsoft.com/office/drawing/2014/main" id="{4404E911-8236-74FA-7C8A-2D9B63C99A15}"/>
                  </a:ext>
                </a:extLst>
              </p:cNvPr>
              <p:cNvSpPr txBox="1">
                <a:spLocks noRot="1" noChangeAspect="1" noMove="1" noResize="1" noEditPoints="1" noAdjustHandles="1" noChangeArrowheads="1" noChangeShapeType="1" noTextEdit="1"/>
              </p:cNvSpPr>
              <p:nvPr/>
            </p:nvSpPr>
            <p:spPr>
              <a:xfrm>
                <a:off x="5184576" y="5725192"/>
                <a:ext cx="1629677" cy="525913"/>
              </a:xfrm>
              <a:prstGeom prst="rect">
                <a:avLst/>
              </a:prstGeom>
              <a:blipFill>
                <a:blip r:embed="rId4"/>
                <a:stretch>
                  <a:fillRect l="-3101" t="-2326" r="-775" b="-1395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C9917C2-7BBA-3546-D76C-B5ED1C24936B}"/>
                  </a:ext>
                </a:extLst>
              </p:cNvPr>
              <p:cNvSpPr txBox="1"/>
              <p:nvPr/>
            </p:nvSpPr>
            <p:spPr>
              <a:xfrm>
                <a:off x="148151" y="5275317"/>
                <a:ext cx="4644540" cy="5309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𝐵</m:t>
                              </m:r>
                            </m:e>
                          </m:acc>
                        </m:e>
                        <m:sub>
                          <m:r>
                            <a:rPr kumimoji="1" lang="en-US" altLang="zh-CN" b="0" i="1" smtClean="0">
                              <a:latin typeface="Cambria Math" panose="02040503050406030204" pitchFamily="18" charset="0"/>
                            </a:rPr>
                            <m:t>1</m:t>
                          </m:r>
                        </m:sub>
                      </m:sSub>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𝑧</m:t>
                          </m:r>
                        </m:e>
                      </m:d>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𝐵</m:t>
                          </m:r>
                        </m:e>
                        <m:sub>
                          <m:r>
                            <a:rPr kumimoji="1" lang="en-US" altLang="zh-CN" b="0" i="1" smtClean="0">
                              <a:latin typeface="Cambria Math" panose="02040503050406030204" pitchFamily="18" charset="0"/>
                            </a:rPr>
                            <m:t>0</m:t>
                          </m:r>
                        </m:sub>
                      </m:sSub>
                      <m:d>
                        <m:dPr>
                          <m:begChr m:val="["/>
                          <m:endChr m:val="]"/>
                          <m:ctrlPr>
                            <a:rPr kumimoji="1" lang="en-US" altLang="zh-CN" b="0" i="1" smtClean="0">
                              <a:latin typeface="Cambria Math" panose="02040503050406030204" pitchFamily="18" charset="0"/>
                            </a:rPr>
                          </m:ctrlPr>
                        </m:dPr>
                        <m:e>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tan</m:t>
                              </m:r>
                            </m:fName>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𝑧</m:t>
                                  </m:r>
                                </m:num>
                                <m:den>
                                  <m:r>
                                    <a:rPr kumimoji="1" lang="en-US" altLang="zh-CN" b="0" i="1" smtClean="0">
                                      <a:latin typeface="Cambria Math" panose="02040503050406030204" pitchFamily="18" charset="0"/>
                                    </a:rPr>
                                    <m:t>𝛿</m:t>
                                  </m:r>
                                </m:den>
                              </m:f>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e>
                          </m:fun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sec</m:t>
                              </m:r>
                            </m:fName>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𝑧</m:t>
                                  </m:r>
                                </m:num>
                                <m:den>
                                  <m:r>
                                    <a:rPr kumimoji="1" lang="en-US" altLang="zh-CN" b="0" i="1" smtClean="0">
                                      <a:latin typeface="Cambria Math" panose="02040503050406030204" pitchFamily="18" charset="0"/>
                                    </a:rPr>
                                    <m:t>𝛿</m:t>
                                  </m:r>
                                </m:den>
                              </m:f>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e>
                      </m:d>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𝑑</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𝜑</m:t>
                              </m:r>
                            </m:e>
                            <m:sub>
                              <m:r>
                                <a:rPr kumimoji="1" lang="en-US" altLang="zh-CN" b="0" i="1" smtClean="0">
                                  <a:latin typeface="Cambria Math" panose="02040503050406030204" pitchFamily="18" charset="0"/>
                                  <a:ea typeface="Cambria Math" panose="02040503050406030204" pitchFamily="18" charset="0"/>
                                </a:rPr>
                                <m:t>𝐵</m:t>
                              </m:r>
                            </m:sub>
                          </m:sSub>
                        </m:num>
                        <m:den>
                          <m:r>
                            <a:rPr kumimoji="1" lang="en-US" altLang="zh-CN" b="0" i="1" smtClean="0">
                              <a:latin typeface="Cambria Math" panose="02040503050406030204" pitchFamily="18" charset="0"/>
                              <a:ea typeface="Cambria Math" panose="02040503050406030204" pitchFamily="18" charset="0"/>
                            </a:rPr>
                            <m:t>𝑑𝑧</m:t>
                          </m:r>
                        </m:den>
                      </m:f>
                      <m:sSub>
                        <m:sSubPr>
                          <m:ctrlPr>
                            <a:rPr kumimoji="1" lang="en-US" altLang="zh-CN" b="0" i="1" smtClean="0">
                              <a:latin typeface="Cambria Math" panose="02040503050406030204" pitchFamily="18" charset="0"/>
                              <a:ea typeface="Cambria Math" panose="02040503050406030204" pitchFamily="18" charset="0"/>
                            </a:rPr>
                          </m:ctrlPr>
                        </m:sSubPr>
                        <m:e>
                          <m:d>
                            <m:dPr>
                              <m:begChr m:val=""/>
                              <m:endChr m:val="|"/>
                              <m:ctrlPr>
                                <a:rPr kumimoji="1" lang="en-US" altLang="zh-CN" b="0"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m:t>
                              </m:r>
                            </m:e>
                          </m:d>
                        </m:e>
                        <m:sub>
                          <m:r>
                            <a:rPr kumimoji="1" lang="en-US" altLang="zh-CN" b="0" i="1" smtClean="0">
                              <a:latin typeface="Cambria Math" panose="02040503050406030204" pitchFamily="18" charset="0"/>
                              <a:ea typeface="Cambria Math" panose="02040503050406030204" pitchFamily="18" charset="0"/>
                            </a:rPr>
                            <m:t>0</m:t>
                          </m:r>
                        </m:sub>
                      </m:sSub>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1</m:t>
                          </m:r>
                        </m:num>
                        <m:den>
                          <m:r>
                            <a:rPr kumimoji="1" lang="en-US" altLang="zh-CN" b="0" i="1" smtClean="0">
                              <a:latin typeface="Cambria Math" panose="02040503050406030204" pitchFamily="18" charset="0"/>
                              <a:ea typeface="Cambria Math" panose="02040503050406030204" pitchFamily="18" charset="0"/>
                            </a:rPr>
                            <m:t>𝛿</m:t>
                          </m:r>
                        </m:den>
                      </m:f>
                    </m:oMath>
                  </m:oMathPara>
                </a14:m>
                <a:endParaRPr kumimoji="1" lang="en-US" altLang="zh-CN" b="0" dirty="0">
                  <a:ea typeface="Cambria Math" panose="02040503050406030204" pitchFamily="18" charset="0"/>
                </a:endParaRPr>
              </a:p>
            </p:txBody>
          </p:sp>
        </mc:Choice>
        <mc:Fallback xmlns="">
          <p:sp>
            <p:nvSpPr>
              <p:cNvPr id="15" name="TextBox 14">
                <a:extLst>
                  <a:ext uri="{FF2B5EF4-FFF2-40B4-BE49-F238E27FC236}">
                    <a16:creationId xmlns:a16="http://schemas.microsoft.com/office/drawing/2014/main" id="{1C9917C2-7BBA-3546-D76C-B5ED1C24936B}"/>
                  </a:ext>
                </a:extLst>
              </p:cNvPr>
              <p:cNvSpPr txBox="1">
                <a:spLocks noRot="1" noChangeAspect="1" noMove="1" noResize="1" noEditPoints="1" noAdjustHandles="1" noChangeArrowheads="1" noChangeShapeType="1" noTextEdit="1"/>
              </p:cNvSpPr>
              <p:nvPr/>
            </p:nvSpPr>
            <p:spPr>
              <a:xfrm>
                <a:off x="148151" y="5275317"/>
                <a:ext cx="4644540" cy="530979"/>
              </a:xfrm>
              <a:prstGeom prst="rect">
                <a:avLst/>
              </a:prstGeom>
              <a:blipFill>
                <a:blip r:embed="rId5"/>
                <a:stretch>
                  <a:fillRect l="-545" t="-159524" r="-817" b="-2452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1424BA2-50EA-A1BE-C66F-54F35F756191}"/>
                  </a:ext>
                </a:extLst>
              </p:cNvPr>
              <p:cNvSpPr txBox="1"/>
              <p:nvPr/>
            </p:nvSpPr>
            <p:spPr>
              <a:xfrm>
                <a:off x="0" y="5939449"/>
                <a:ext cx="5031828" cy="62331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acc>
                            <m:accPr>
                              <m:chr m:val="⃗"/>
                              <m:ctrlPr>
                                <a:rPr kumimoji="1" lang="zh-CN" altLang="en-US" i="1" smtClean="0">
                                  <a:latin typeface="Cambria Math" panose="02040503050406030204" pitchFamily="18" charset="0"/>
                                </a:rPr>
                              </m:ctrlPr>
                            </m:accPr>
                            <m:e>
                              <m:r>
                                <a:rPr kumimoji="1" lang="en-US" altLang="zh-CN" b="0" i="1" smtClean="0">
                                  <a:latin typeface="Cambria Math" panose="02040503050406030204" pitchFamily="18" charset="0"/>
                                </a:rPr>
                                <m:t>𝐵</m:t>
                              </m:r>
                            </m:e>
                          </m:acc>
                        </m:e>
                        <m:sub>
                          <m:r>
                            <a:rPr kumimoji="1" lang="en-US" altLang="zh-CN" b="0" i="1" smtClean="0">
                              <a:latin typeface="Cambria Math" panose="02040503050406030204" pitchFamily="18" charset="0"/>
                            </a:rPr>
                            <m:t>2</m:t>
                          </m:r>
                        </m:sub>
                      </m:sSub>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𝑧</m:t>
                          </m:r>
                        </m:e>
                      </m:d>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𝐵</m:t>
                          </m:r>
                        </m:e>
                        <m:sub>
                          <m:r>
                            <a:rPr kumimoji="1" lang="en-US" altLang="zh-CN" b="0" i="1" smtClean="0">
                              <a:latin typeface="Cambria Math" panose="02040503050406030204" pitchFamily="18" charset="0"/>
                            </a:rPr>
                            <m:t>0</m:t>
                          </m:r>
                        </m:sub>
                      </m:sSub>
                      <m:d>
                        <m:dPr>
                          <m:begChr m:val="["/>
                          <m:endChr m:val="]"/>
                          <m:ctrlPr>
                            <a:rPr kumimoji="1" lang="en-US" altLang="zh-CN" b="0" i="1" smtClean="0">
                              <a:latin typeface="Cambria Math" panose="02040503050406030204" pitchFamily="18" charset="0"/>
                            </a:rPr>
                          </m:ctrlPr>
                        </m:dPr>
                        <m:e>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tan</m:t>
                              </m:r>
                            </m:fName>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𝑧</m:t>
                                  </m:r>
                                </m:num>
                                <m:den>
                                  <m:r>
                                    <a:rPr kumimoji="1" lang="en-US" altLang="zh-CN" b="0" i="1" smtClean="0">
                                      <a:latin typeface="Cambria Math" panose="02040503050406030204" pitchFamily="18" charset="0"/>
                                    </a:rPr>
                                    <m:t>𝛿</m:t>
                                  </m:r>
                                </m:den>
                              </m:f>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𝑥</m:t>
                                  </m:r>
                                </m:e>
                              </m:acc>
                            </m:e>
                          </m:func>
                          <m:r>
                            <a:rPr kumimoji="1" lang="en-US" altLang="zh-CN" b="0" i="1" smtClean="0">
                              <a:latin typeface="Cambria Math" panose="02040503050406030204" pitchFamily="18" charset="0"/>
                            </a:rPr>
                            <m:t>−</m:t>
                          </m:r>
                          <m:func>
                            <m:funcPr>
                              <m:ctrlPr>
                                <a:rPr kumimoji="1" lang="en-US" altLang="zh-CN" b="0" i="1" smtClean="0">
                                  <a:latin typeface="Cambria Math" panose="02040503050406030204" pitchFamily="18" charset="0"/>
                                </a:rPr>
                              </m:ctrlPr>
                            </m:funcPr>
                            <m:fName>
                              <m:r>
                                <m:rPr>
                                  <m:sty m:val="p"/>
                                </m:rPr>
                                <a:rPr kumimoji="1" lang="en-US" altLang="zh-CN" b="0" i="0" smtClean="0">
                                  <a:latin typeface="Cambria Math" panose="02040503050406030204" pitchFamily="18" charset="0"/>
                                </a:rPr>
                                <m:t>sec</m:t>
                              </m:r>
                            </m:fName>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𝑧</m:t>
                                  </m:r>
                                </m:num>
                                <m:den>
                                  <m:r>
                                    <a:rPr kumimoji="1" lang="en-US" altLang="zh-CN" b="0" i="1" smtClean="0">
                                      <a:latin typeface="Cambria Math" panose="02040503050406030204" pitchFamily="18" charset="0"/>
                                    </a:rPr>
                                    <m:t>𝛿</m:t>
                                  </m:r>
                                </m:den>
                              </m:f>
                            </m:e>
                          </m:func>
                          <m:acc>
                            <m:accPr>
                              <m:chr m:val="̂"/>
                              <m:ctrlPr>
                                <a:rPr kumimoji="1" lang="en-US" altLang="zh-CN" b="0" i="1" smtClean="0">
                                  <a:latin typeface="Cambria Math" panose="02040503050406030204" pitchFamily="18" charset="0"/>
                                </a:rPr>
                              </m:ctrlPr>
                            </m:accPr>
                            <m:e>
                              <m:r>
                                <a:rPr kumimoji="1" lang="en-US" altLang="zh-CN" b="0" i="1" smtClean="0">
                                  <a:latin typeface="Cambria Math" panose="02040503050406030204" pitchFamily="18" charset="0"/>
                                </a:rPr>
                                <m:t>𝑦</m:t>
                              </m:r>
                            </m:e>
                          </m:acc>
                        </m:e>
                      </m:d>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𝑑</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𝜑</m:t>
                              </m:r>
                            </m:e>
                            <m:sub>
                              <m:r>
                                <a:rPr kumimoji="1" lang="en-US" altLang="zh-CN" b="0" i="1" smtClean="0">
                                  <a:latin typeface="Cambria Math" panose="02040503050406030204" pitchFamily="18" charset="0"/>
                                  <a:ea typeface="Cambria Math" panose="02040503050406030204" pitchFamily="18" charset="0"/>
                                </a:rPr>
                                <m:t>𝐵</m:t>
                              </m:r>
                            </m:sub>
                          </m:sSub>
                        </m:num>
                        <m:den>
                          <m:r>
                            <a:rPr kumimoji="1" lang="en-US" altLang="zh-CN" b="0" i="1" smtClean="0">
                              <a:latin typeface="Cambria Math" panose="02040503050406030204" pitchFamily="18" charset="0"/>
                              <a:ea typeface="Cambria Math" panose="02040503050406030204" pitchFamily="18" charset="0"/>
                            </a:rPr>
                            <m:t>𝑑𝑧</m:t>
                          </m:r>
                        </m:den>
                      </m:f>
                      <m:sSub>
                        <m:sSubPr>
                          <m:ctrlPr>
                            <a:rPr kumimoji="1" lang="en-US" altLang="zh-CN" b="0" i="1" smtClean="0">
                              <a:latin typeface="Cambria Math" panose="02040503050406030204" pitchFamily="18" charset="0"/>
                              <a:ea typeface="Cambria Math" panose="02040503050406030204" pitchFamily="18" charset="0"/>
                            </a:rPr>
                          </m:ctrlPr>
                        </m:sSubPr>
                        <m:e>
                          <m:d>
                            <m:dPr>
                              <m:begChr m:val=""/>
                              <m:endChr m:val="|"/>
                              <m:ctrlPr>
                                <a:rPr kumimoji="1" lang="en-US" altLang="zh-CN" b="0" i="1" smtClean="0">
                                  <a:latin typeface="Cambria Math" panose="02040503050406030204" pitchFamily="18" charset="0"/>
                                  <a:ea typeface="Cambria Math" panose="02040503050406030204" pitchFamily="18" charset="0"/>
                                </a:rPr>
                              </m:ctrlPr>
                            </m:dPr>
                            <m:e>
                              <m:r>
                                <a:rPr kumimoji="1" lang="en-US" altLang="zh-CN" b="0" i="1" smtClean="0">
                                  <a:latin typeface="Cambria Math" panose="02040503050406030204" pitchFamily="18" charset="0"/>
                                  <a:ea typeface="Cambria Math" panose="02040503050406030204" pitchFamily="18" charset="0"/>
                                </a:rPr>
                                <m:t>​</m:t>
                              </m:r>
                            </m:e>
                          </m:d>
                        </m:e>
                        <m:sub>
                          <m:r>
                            <a:rPr kumimoji="1" lang="en-US" altLang="zh-CN" b="0" i="1" smtClean="0">
                              <a:latin typeface="Cambria Math" panose="02040503050406030204" pitchFamily="18" charset="0"/>
                              <a:ea typeface="Cambria Math" panose="02040503050406030204" pitchFamily="18" charset="0"/>
                            </a:rPr>
                            <m:t>0</m:t>
                          </m:r>
                        </m:sub>
                      </m:sSub>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1</m:t>
                          </m:r>
                        </m:num>
                        <m:den>
                          <m:r>
                            <a:rPr kumimoji="1" lang="en-US" altLang="zh-CN" b="0" i="1" smtClean="0">
                              <a:latin typeface="Cambria Math" panose="02040503050406030204" pitchFamily="18" charset="0"/>
                              <a:ea typeface="Cambria Math" panose="02040503050406030204" pitchFamily="18" charset="0"/>
                            </a:rPr>
                            <m:t>𝛿</m:t>
                          </m:r>
                        </m:den>
                      </m:f>
                    </m:oMath>
                  </m:oMathPara>
                </a14:m>
                <a:endParaRPr kumimoji="1" lang="en-US" altLang="zh-CN" b="0" dirty="0">
                  <a:ea typeface="Cambria Math" panose="02040503050406030204" pitchFamily="18" charset="0"/>
                </a:endParaRPr>
              </a:p>
            </p:txBody>
          </p:sp>
        </mc:Choice>
        <mc:Fallback xmlns="">
          <p:sp>
            <p:nvSpPr>
              <p:cNvPr id="17" name="TextBox 16">
                <a:extLst>
                  <a:ext uri="{FF2B5EF4-FFF2-40B4-BE49-F238E27FC236}">
                    <a16:creationId xmlns:a16="http://schemas.microsoft.com/office/drawing/2014/main" id="{11424BA2-50EA-A1BE-C66F-54F35F756191}"/>
                  </a:ext>
                </a:extLst>
              </p:cNvPr>
              <p:cNvSpPr txBox="1">
                <a:spLocks noRot="1" noChangeAspect="1" noMove="1" noResize="1" noEditPoints="1" noAdjustHandles="1" noChangeArrowheads="1" noChangeShapeType="1" noTextEdit="1"/>
              </p:cNvSpPr>
              <p:nvPr/>
            </p:nvSpPr>
            <p:spPr>
              <a:xfrm>
                <a:off x="0" y="5939449"/>
                <a:ext cx="5031828" cy="623312"/>
              </a:xfrm>
              <a:prstGeom prst="rect">
                <a:avLst/>
              </a:prstGeom>
              <a:blipFill>
                <a:blip r:embed="rId6"/>
                <a:stretch>
                  <a:fillRect t="-124000" b="-19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74E09C6-7DD2-3692-2041-B8FA58BDC5B8}"/>
                  </a:ext>
                </a:extLst>
              </p:cNvPr>
              <p:cNvSpPr txBox="1"/>
              <p:nvPr/>
            </p:nvSpPr>
            <p:spPr>
              <a:xfrm>
                <a:off x="634316" y="4445364"/>
                <a:ext cx="2862963" cy="6049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𝛿</m:t>
                          </m:r>
                        </m:e>
                        <m:sub>
                          <m:r>
                            <a:rPr kumimoji="1" lang="en-US" altLang="zh-CN" b="0" i="1" smtClean="0">
                              <a:latin typeface="Cambria Math" panose="02040503050406030204" pitchFamily="18" charset="0"/>
                            </a:rPr>
                            <m:t>𝑒𝑓𝑓</m:t>
                          </m:r>
                        </m:sub>
                      </m:sSub>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𝛿</m:t>
                          </m:r>
                        </m:num>
                        <m:den>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𝜈</m:t>
                              </m:r>
                            </m:e>
                            <m:sub>
                              <m:r>
                                <a:rPr kumimoji="1" lang="en-US" altLang="zh-CN" b="0" i="1" smtClean="0">
                                  <a:latin typeface="Cambria Math" panose="02040503050406030204" pitchFamily="18" charset="0"/>
                                </a:rPr>
                                <m:t>𝑒𝑓𝑓</m:t>
                              </m:r>
                            </m:sub>
                          </m:sSub>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𝛿</m:t>
                          </m:r>
                        </m:num>
                        <m:den>
                          <m:r>
                            <m:rPr>
                              <m:sty m:val="p"/>
                            </m:rPr>
                            <a:rPr kumimoji="1" lang="en-US" altLang="zh-CN" i="1">
                              <a:latin typeface="Cambria Math" panose="02040503050406030204" pitchFamily="18" charset="0"/>
                              <a:ea typeface="Cambria Math" panose="02040503050406030204" pitchFamily="18" charset="0"/>
                            </a:rPr>
                            <m:t>Ω</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𝑟</m:t>
                              </m:r>
                            </m:e>
                            <m:sub>
                              <m:r>
                                <a:rPr kumimoji="1" lang="en-US" altLang="zh-CN" b="0" i="1" smtClean="0">
                                  <a:latin typeface="Cambria Math" panose="02040503050406030204" pitchFamily="18" charset="0"/>
                                  <a:ea typeface="Cambria Math" panose="02040503050406030204" pitchFamily="18" charset="0"/>
                                </a:rPr>
                                <m:t>𝑟𝑒𝑐</m:t>
                              </m:r>
                            </m:sub>
                          </m:sSub>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sSub>
                                <m:sSubPr>
                                  <m:ctrlPr>
                                    <a:rPr kumimoji="1" lang="en-US" altLang="zh-CN" b="0" i="1" smtClean="0">
                                      <a:latin typeface="Cambria Math" panose="02040503050406030204" pitchFamily="18" charset="0"/>
                                      <a:ea typeface="Cambria Math" panose="02040503050406030204" pitchFamily="18" charset="0"/>
                                    </a:rPr>
                                  </m:ctrlPr>
                                </m:sSubPr>
                                <m:e>
                                  <m:r>
                                    <m:rPr>
                                      <m:sty m:val="p"/>
                                    </m:rPr>
                                    <a:rPr kumimoji="1" lang="el-GR" altLang="zh-CN" b="0" i="1" smtClean="0">
                                      <a:latin typeface="Cambria Math" panose="02040503050406030204" pitchFamily="18" charset="0"/>
                                      <a:ea typeface="Cambria Math" panose="02040503050406030204" pitchFamily="18" charset="0"/>
                                    </a:rPr>
                                    <m:t>Φ</m:t>
                                  </m:r>
                                </m:e>
                                <m:sub>
                                  <m:r>
                                    <a:rPr kumimoji="1" lang="en-US" altLang="zh-CN" b="0" i="1" smtClean="0">
                                      <a:latin typeface="Cambria Math" panose="02040503050406030204" pitchFamily="18" charset="0"/>
                                      <a:ea typeface="Cambria Math" panose="02040503050406030204" pitchFamily="18" charset="0"/>
                                    </a:rPr>
                                    <m:t>𝑔𝑒𝑜</m:t>
                                  </m:r>
                                </m:sub>
                              </m:sSub>
                            </m:e>
                          </m:func>
                        </m:den>
                      </m:f>
                    </m:oMath>
                  </m:oMathPara>
                </a14:m>
                <a:endParaRPr kumimoji="1" lang="zh-CN" altLang="en-US" dirty="0"/>
              </a:p>
            </p:txBody>
          </p:sp>
        </mc:Choice>
        <mc:Fallback xmlns="">
          <p:sp>
            <p:nvSpPr>
              <p:cNvPr id="18" name="TextBox 17">
                <a:extLst>
                  <a:ext uri="{FF2B5EF4-FFF2-40B4-BE49-F238E27FC236}">
                    <a16:creationId xmlns:a16="http://schemas.microsoft.com/office/drawing/2014/main" id="{374E09C6-7DD2-3692-2041-B8FA58BDC5B8}"/>
                  </a:ext>
                </a:extLst>
              </p:cNvPr>
              <p:cNvSpPr txBox="1">
                <a:spLocks noRot="1" noChangeAspect="1" noMove="1" noResize="1" noEditPoints="1" noAdjustHandles="1" noChangeArrowheads="1" noChangeShapeType="1" noTextEdit="1"/>
              </p:cNvSpPr>
              <p:nvPr/>
            </p:nvSpPr>
            <p:spPr>
              <a:xfrm>
                <a:off x="634316" y="4445364"/>
                <a:ext cx="2862963" cy="604974"/>
              </a:xfrm>
              <a:prstGeom prst="rect">
                <a:avLst/>
              </a:prstGeom>
              <a:blipFill>
                <a:blip r:embed="rId7"/>
                <a:stretch>
                  <a:fillRect l="-1322" t="-2041"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C682A12-B857-E817-6E1D-6A9A603DF130}"/>
                  </a:ext>
                </a:extLst>
              </p:cNvPr>
              <p:cNvSpPr txBox="1"/>
              <p:nvPr/>
            </p:nvSpPr>
            <p:spPr>
              <a:xfrm>
                <a:off x="445848" y="3918083"/>
                <a:ext cx="3936078" cy="5867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latin typeface="Cambria Math" panose="02040503050406030204" pitchFamily="18" charset="0"/>
                        </a:rPr>
                        <m:t>𝑷𝑨</m:t>
                      </m:r>
                      <m:d>
                        <m:dPr>
                          <m:ctrlPr>
                            <a:rPr kumimoji="1" lang="en-US" altLang="zh-CN" b="1" i="1" smtClean="0">
                              <a:latin typeface="Cambria Math" panose="02040503050406030204" pitchFamily="18" charset="0"/>
                            </a:rPr>
                          </m:ctrlPr>
                        </m:dPr>
                        <m:e>
                          <m:r>
                            <a:rPr kumimoji="1" lang="en-US" altLang="zh-CN" b="1" i="1" smtClean="0">
                              <a:latin typeface="Cambria Math" panose="02040503050406030204" pitchFamily="18" charset="0"/>
                            </a:rPr>
                            <m:t>𝒕</m:t>
                          </m:r>
                        </m:e>
                      </m:d>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𝑷</m:t>
                      </m:r>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𝑨</m:t>
                          </m:r>
                        </m:e>
                        <m:sub>
                          <m:r>
                            <a:rPr kumimoji="1" lang="en-US" altLang="zh-CN" b="1" i="1" smtClean="0">
                              <a:latin typeface="Cambria Math" panose="02040503050406030204" pitchFamily="18" charset="0"/>
                            </a:rPr>
                            <m:t>𝟎</m:t>
                          </m:r>
                        </m:sub>
                      </m:sSub>
                      <m:r>
                        <a:rPr kumimoji="1" lang="en-US" altLang="zh-CN" b="1" i="1" smtClean="0">
                          <a:latin typeface="Cambria Math" panose="02040503050406030204" pitchFamily="18" charset="0"/>
                          <a:ea typeface="Cambria Math" panose="02040503050406030204" pitchFamily="18" charset="0"/>
                        </a:rPr>
                        <m:t>±</m:t>
                      </m:r>
                      <m:r>
                        <a:rPr kumimoji="1" lang="en-US" altLang="zh-CN" b="1" i="1" smtClean="0">
                          <a:latin typeface="Cambria Math" panose="02040503050406030204" pitchFamily="18" charset="0"/>
                          <a:ea typeface="Cambria Math" panose="02040503050406030204" pitchFamily="18" charset="0"/>
                        </a:rPr>
                        <m:t>𝑨</m:t>
                      </m:r>
                      <m:r>
                        <a:rPr kumimoji="1" lang="en-US" altLang="zh-CN" b="1" i="1" smtClean="0">
                          <a:latin typeface="Cambria Math" panose="02040503050406030204" pitchFamily="18" charset="0"/>
                          <a:ea typeface="Cambria Math" panose="02040503050406030204" pitchFamily="18" charset="0"/>
                        </a:rPr>
                        <m:t>∙</m:t>
                      </m:r>
                      <m:func>
                        <m:funcPr>
                          <m:ctrlPr>
                            <a:rPr kumimoji="1" lang="en-US" altLang="zh-CN" b="1" i="1" smtClean="0">
                              <a:latin typeface="Cambria Math" panose="02040503050406030204" pitchFamily="18" charset="0"/>
                              <a:ea typeface="Cambria Math" panose="02040503050406030204" pitchFamily="18" charset="0"/>
                            </a:rPr>
                          </m:ctrlPr>
                        </m:funcPr>
                        <m:fName>
                          <m:r>
                            <a:rPr kumimoji="1" lang="en-US" altLang="zh-CN" b="1" i="0" smtClean="0">
                              <a:latin typeface="Cambria Math" panose="02040503050406030204" pitchFamily="18" charset="0"/>
                              <a:ea typeface="Cambria Math" panose="02040503050406030204" pitchFamily="18" charset="0"/>
                            </a:rPr>
                            <m:t>𝐚𝐫𝐜𝐭𝐚𝐧</m:t>
                          </m:r>
                        </m:fName>
                        <m:e>
                          <m:r>
                            <a:rPr kumimoji="1" lang="en-US" altLang="zh-CN" b="1" i="1" smtClean="0">
                              <a:latin typeface="Cambria Math" panose="02040503050406030204" pitchFamily="18" charset="0"/>
                              <a:ea typeface="Cambria Math" panose="02040503050406030204" pitchFamily="18" charset="0"/>
                            </a:rPr>
                            <m:t>[</m:t>
                          </m:r>
                          <m:func>
                            <m:funcPr>
                              <m:ctrlPr>
                                <a:rPr kumimoji="1" lang="en-US" altLang="zh-CN" b="1" i="1" smtClean="0">
                                  <a:latin typeface="Cambria Math" panose="02040503050406030204" pitchFamily="18" charset="0"/>
                                  <a:ea typeface="Cambria Math" panose="02040503050406030204" pitchFamily="18" charset="0"/>
                                </a:rPr>
                              </m:ctrlPr>
                            </m:funcPr>
                            <m:fName>
                              <m:r>
                                <a:rPr kumimoji="1" lang="en-US" altLang="zh-CN" b="1" i="0" smtClean="0">
                                  <a:latin typeface="Cambria Math" panose="02040503050406030204" pitchFamily="18" charset="0"/>
                                  <a:ea typeface="Cambria Math" panose="02040503050406030204" pitchFamily="18" charset="0"/>
                                </a:rPr>
                                <m:t>𝐬𝐢𝐧</m:t>
                              </m:r>
                            </m:fName>
                            <m:e>
                              <m:r>
                                <a:rPr kumimoji="1" lang="en-US" altLang="zh-CN" b="1" i="1" smtClean="0">
                                  <a:latin typeface="Cambria Math" panose="02040503050406030204" pitchFamily="18" charset="0"/>
                                  <a:ea typeface="Cambria Math" panose="02040503050406030204" pitchFamily="18" charset="0"/>
                                </a:rPr>
                                <m:t>(</m:t>
                              </m:r>
                              <m:f>
                                <m:fPr>
                                  <m:ctrlPr>
                                    <a:rPr kumimoji="1" lang="en-US" altLang="zh-CN" b="1" i="1" smtClean="0">
                                      <a:latin typeface="Cambria Math" panose="02040503050406030204" pitchFamily="18" charset="0"/>
                                      <a:ea typeface="Cambria Math" panose="02040503050406030204" pitchFamily="18" charset="0"/>
                                    </a:rPr>
                                  </m:ctrlPr>
                                </m:fPr>
                                <m:num>
                                  <m:r>
                                    <a:rPr kumimoji="1" lang="en-US" altLang="zh-CN" b="1" i="1" smtClean="0">
                                      <a:latin typeface="Cambria Math" panose="02040503050406030204" pitchFamily="18" charset="0"/>
                                      <a:ea typeface="Cambria Math" panose="02040503050406030204" pitchFamily="18" charset="0"/>
                                    </a:rPr>
                                    <m:t>𝒕</m:t>
                                  </m:r>
                                  <m:r>
                                    <a:rPr kumimoji="1" lang="en-US" altLang="zh-CN" b="1" i="1" smtClean="0">
                                      <a:latin typeface="Cambria Math" panose="02040503050406030204" pitchFamily="18" charset="0"/>
                                      <a:ea typeface="Cambria Math" panose="02040503050406030204" pitchFamily="18" charset="0"/>
                                    </a:rPr>
                                    <m:t>−</m:t>
                                  </m:r>
                                  <m:sSub>
                                    <m:sSubPr>
                                      <m:ctrlPr>
                                        <a:rPr kumimoji="1" lang="en-US" altLang="zh-CN" b="1" i="1" smtClean="0">
                                          <a:latin typeface="Cambria Math" panose="02040503050406030204" pitchFamily="18" charset="0"/>
                                          <a:ea typeface="Cambria Math" panose="02040503050406030204" pitchFamily="18" charset="0"/>
                                        </a:rPr>
                                      </m:ctrlPr>
                                    </m:sSubPr>
                                    <m:e>
                                      <m:r>
                                        <a:rPr kumimoji="1" lang="en-US" altLang="zh-CN" b="1" i="1" smtClean="0">
                                          <a:latin typeface="Cambria Math" panose="02040503050406030204" pitchFamily="18" charset="0"/>
                                          <a:ea typeface="Cambria Math" panose="02040503050406030204" pitchFamily="18" charset="0"/>
                                        </a:rPr>
                                        <m:t>𝒕</m:t>
                                      </m:r>
                                    </m:e>
                                    <m:sub>
                                      <m:r>
                                        <a:rPr kumimoji="1" lang="en-US" altLang="zh-CN" b="1" i="1" smtClean="0">
                                          <a:latin typeface="Cambria Math" panose="02040503050406030204" pitchFamily="18" charset="0"/>
                                          <a:ea typeface="Cambria Math" panose="02040503050406030204" pitchFamily="18" charset="0"/>
                                        </a:rPr>
                                        <m:t>𝟎</m:t>
                                      </m:r>
                                    </m:sub>
                                  </m:sSub>
                                </m:num>
                                <m:den>
                                  <m:sSub>
                                    <m:sSubPr>
                                      <m:ctrlPr>
                                        <a:rPr kumimoji="1" lang="en-US" altLang="zh-CN" b="1" i="1" smtClean="0">
                                          <a:latin typeface="Cambria Math" panose="02040503050406030204" pitchFamily="18" charset="0"/>
                                          <a:ea typeface="Cambria Math" panose="02040503050406030204" pitchFamily="18" charset="0"/>
                                        </a:rPr>
                                      </m:ctrlPr>
                                    </m:sSubPr>
                                    <m:e>
                                      <m:r>
                                        <a:rPr kumimoji="1" lang="en-US" altLang="zh-CN" b="1" i="1" smtClean="0">
                                          <a:latin typeface="Cambria Math" panose="02040503050406030204" pitchFamily="18" charset="0"/>
                                          <a:ea typeface="Cambria Math" panose="02040503050406030204" pitchFamily="18" charset="0"/>
                                        </a:rPr>
                                        <m:t>𝜹</m:t>
                                      </m:r>
                                    </m:e>
                                    <m:sub>
                                      <m:r>
                                        <a:rPr kumimoji="1" lang="en-US" altLang="zh-CN" b="1" i="1" smtClean="0">
                                          <a:latin typeface="Cambria Math" panose="02040503050406030204" pitchFamily="18" charset="0"/>
                                          <a:ea typeface="Cambria Math" panose="02040503050406030204" pitchFamily="18" charset="0"/>
                                        </a:rPr>
                                        <m:t>𝒆𝒇𝒇</m:t>
                                      </m:r>
                                    </m:sub>
                                  </m:sSub>
                                </m:den>
                              </m:f>
                              <m:r>
                                <a:rPr kumimoji="1" lang="en-US" altLang="zh-CN" b="1" i="1" smtClean="0">
                                  <a:latin typeface="Cambria Math" panose="02040503050406030204" pitchFamily="18" charset="0"/>
                                  <a:ea typeface="Cambria Math" panose="02040503050406030204" pitchFamily="18" charset="0"/>
                                </a:rPr>
                                <m:t>)</m:t>
                              </m:r>
                            </m:e>
                          </m:func>
                          <m:r>
                            <a:rPr kumimoji="1" lang="en-US" altLang="zh-CN" b="1" i="1" smtClean="0">
                              <a:latin typeface="Cambria Math" panose="02040503050406030204" pitchFamily="18" charset="0"/>
                              <a:ea typeface="Cambria Math" panose="02040503050406030204" pitchFamily="18" charset="0"/>
                            </a:rPr>
                            <m:t>]</m:t>
                          </m:r>
                        </m:e>
                      </m:func>
                    </m:oMath>
                  </m:oMathPara>
                </a14:m>
                <a:endParaRPr kumimoji="1" lang="zh-CN" altLang="en-US" b="1" dirty="0"/>
              </a:p>
            </p:txBody>
          </p:sp>
        </mc:Choice>
        <mc:Fallback xmlns="">
          <p:sp>
            <p:nvSpPr>
              <p:cNvPr id="19" name="TextBox 18">
                <a:extLst>
                  <a:ext uri="{FF2B5EF4-FFF2-40B4-BE49-F238E27FC236}">
                    <a16:creationId xmlns:a16="http://schemas.microsoft.com/office/drawing/2014/main" id="{7C682A12-B857-E817-6E1D-6A9A603DF130}"/>
                  </a:ext>
                </a:extLst>
              </p:cNvPr>
              <p:cNvSpPr txBox="1">
                <a:spLocks noRot="1" noChangeAspect="1" noMove="1" noResize="1" noEditPoints="1" noAdjustHandles="1" noChangeArrowheads="1" noChangeShapeType="1" noTextEdit="1"/>
              </p:cNvSpPr>
              <p:nvPr/>
            </p:nvSpPr>
            <p:spPr>
              <a:xfrm>
                <a:off x="445848" y="3918083"/>
                <a:ext cx="3936078" cy="586764"/>
              </a:xfrm>
              <a:prstGeom prst="rect">
                <a:avLst/>
              </a:prstGeom>
              <a:blipFill>
                <a:blip r:embed="rId8"/>
                <a:stretch>
                  <a:fillRect l="-965" t="-2128" r="-1608" b="-1276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D1D286D-8E4F-69D5-B814-B11A3F1A17F5}"/>
                  </a:ext>
                </a:extLst>
              </p:cNvPr>
              <p:cNvSpPr txBox="1"/>
              <p:nvPr/>
            </p:nvSpPr>
            <p:spPr>
              <a:xfrm>
                <a:off x="1280819" y="3189799"/>
                <a:ext cx="2208297" cy="5911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i="1" smtClean="0">
                              <a:latin typeface="Cambria Math" panose="02040503050406030204" pitchFamily="18" charset="0"/>
                            </a:rPr>
                          </m:ctrlPr>
                        </m:fPr>
                        <m:num>
                          <m:r>
                            <a:rPr kumimoji="1" lang="en-US" altLang="zh-CN" b="0" i="1" smtClean="0">
                              <a:latin typeface="Cambria Math" panose="02040503050406030204" pitchFamily="18" charset="0"/>
                            </a:rPr>
                            <m:t>𝑑𝑃𝐴</m:t>
                          </m:r>
                        </m:num>
                        <m:den>
                          <m:r>
                            <a:rPr kumimoji="1" lang="en-US" altLang="zh-CN" b="0" i="1" smtClean="0">
                              <a:latin typeface="Cambria Math" panose="02040503050406030204" pitchFamily="18" charset="0"/>
                            </a:rPr>
                            <m:t>𝑑𝑡</m:t>
                          </m:r>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𝑃𝐴</m:t>
                          </m:r>
                        </m:num>
                        <m:den>
                          <m:r>
                            <a:rPr kumimoji="1" lang="en-US"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𝜑</m:t>
                              </m:r>
                            </m:e>
                            <m:sub>
                              <m:r>
                                <a:rPr kumimoji="1" lang="en-US" altLang="zh-CN" b="0" i="1" smtClean="0">
                                  <a:latin typeface="Cambria Math" panose="02040503050406030204" pitchFamily="18" charset="0"/>
                                  <a:ea typeface="Cambria Math" panose="02040503050406030204" pitchFamily="18" charset="0"/>
                                </a:rPr>
                                <m:t>𝐵</m:t>
                              </m:r>
                            </m:sub>
                          </m:sSub>
                        </m:den>
                      </m:f>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𝑑</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𝜑</m:t>
                              </m:r>
                            </m:e>
                            <m:sub>
                              <m:r>
                                <a:rPr kumimoji="1" lang="en-US" altLang="zh-CN" b="0" i="1" smtClean="0">
                                  <a:latin typeface="Cambria Math" panose="02040503050406030204" pitchFamily="18" charset="0"/>
                                  <a:ea typeface="Cambria Math" panose="02040503050406030204" pitchFamily="18" charset="0"/>
                                </a:rPr>
                                <m:t>𝐵</m:t>
                              </m:r>
                            </m:sub>
                          </m:sSub>
                        </m:num>
                        <m:den>
                          <m:r>
                            <a:rPr kumimoji="1" lang="en-US" altLang="zh-CN" b="0" i="1" smtClean="0">
                              <a:latin typeface="Cambria Math" panose="02040503050406030204" pitchFamily="18" charset="0"/>
                              <a:ea typeface="Cambria Math" panose="02040503050406030204" pitchFamily="18" charset="0"/>
                            </a:rPr>
                            <m:t>𝑑𝑧</m:t>
                          </m:r>
                        </m:den>
                      </m:f>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𝑑𝑧</m:t>
                          </m:r>
                        </m:num>
                        <m:den>
                          <m:r>
                            <a:rPr kumimoji="1" lang="en-US" altLang="zh-CN" b="0" i="1" smtClean="0">
                              <a:latin typeface="Cambria Math" panose="02040503050406030204" pitchFamily="18" charset="0"/>
                              <a:ea typeface="Cambria Math" panose="02040503050406030204" pitchFamily="18" charset="0"/>
                            </a:rPr>
                            <m:t>𝑑𝑡</m:t>
                          </m:r>
                        </m:den>
                      </m:f>
                    </m:oMath>
                  </m:oMathPara>
                </a14:m>
                <a:endParaRPr kumimoji="1" lang="zh-CN" altLang="en-US" dirty="0"/>
              </a:p>
            </p:txBody>
          </p:sp>
        </mc:Choice>
        <mc:Fallback xmlns="">
          <p:sp>
            <p:nvSpPr>
              <p:cNvPr id="20" name="TextBox 19">
                <a:extLst>
                  <a:ext uri="{FF2B5EF4-FFF2-40B4-BE49-F238E27FC236}">
                    <a16:creationId xmlns:a16="http://schemas.microsoft.com/office/drawing/2014/main" id="{0D1D286D-8E4F-69D5-B814-B11A3F1A17F5}"/>
                  </a:ext>
                </a:extLst>
              </p:cNvPr>
              <p:cNvSpPr txBox="1">
                <a:spLocks noRot="1" noChangeAspect="1" noMove="1" noResize="1" noEditPoints="1" noAdjustHandles="1" noChangeArrowheads="1" noChangeShapeType="1" noTextEdit="1"/>
              </p:cNvSpPr>
              <p:nvPr/>
            </p:nvSpPr>
            <p:spPr>
              <a:xfrm>
                <a:off x="1280819" y="3189799"/>
                <a:ext cx="2208297" cy="591124"/>
              </a:xfrm>
              <a:prstGeom prst="rect">
                <a:avLst/>
              </a:prstGeom>
              <a:blipFill>
                <a:blip r:embed="rId9"/>
                <a:stretch>
                  <a:fillRect l="-2286" t="-2128" r="-2286" b="-106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EB983FB-74C5-ADE8-988E-2C71807ADBCD}"/>
                  </a:ext>
                </a:extLst>
              </p:cNvPr>
              <p:cNvSpPr txBox="1"/>
              <p:nvPr/>
            </p:nvSpPr>
            <p:spPr>
              <a:xfrm>
                <a:off x="445848" y="1655676"/>
                <a:ext cx="861646" cy="5675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l-GR" altLang="zh-CN" i="1" smtClean="0">
                          <a:latin typeface="Cambria Math" panose="02040503050406030204" pitchFamily="18" charset="0"/>
                          <a:ea typeface="Cambria Math" panose="02040503050406030204" pitchFamily="18" charset="0"/>
                        </a:rPr>
                        <m:t>Ω</m:t>
                      </m:r>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2</m:t>
                          </m:r>
                          <m:r>
                            <a:rPr kumimoji="1" lang="en-US" altLang="zh-CN" b="0" i="1" smtClean="0">
                              <a:latin typeface="Cambria Math" panose="02040503050406030204" pitchFamily="18" charset="0"/>
                              <a:ea typeface="Cambria Math" panose="02040503050406030204" pitchFamily="18" charset="0"/>
                            </a:rPr>
                            <m:t>𝜋</m:t>
                          </m:r>
                        </m:num>
                        <m:den>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𝑃</m:t>
                              </m:r>
                            </m:e>
                            <m:sub>
                              <m:r>
                                <a:rPr kumimoji="1" lang="en-US" altLang="zh-CN" b="0" i="1" smtClean="0">
                                  <a:latin typeface="Cambria Math" panose="02040503050406030204" pitchFamily="18" charset="0"/>
                                  <a:ea typeface="Cambria Math" panose="02040503050406030204" pitchFamily="18" charset="0"/>
                                </a:rPr>
                                <m:t>𝑁𝑆</m:t>
                              </m:r>
                            </m:sub>
                          </m:sSub>
                        </m:den>
                      </m:f>
                    </m:oMath>
                  </m:oMathPara>
                </a14:m>
                <a:endParaRPr kumimoji="1" lang="zh-CN" altLang="en-US" dirty="0"/>
              </a:p>
            </p:txBody>
          </p:sp>
        </mc:Choice>
        <mc:Fallback xmlns="">
          <p:sp>
            <p:nvSpPr>
              <p:cNvPr id="21" name="TextBox 20">
                <a:extLst>
                  <a:ext uri="{FF2B5EF4-FFF2-40B4-BE49-F238E27FC236}">
                    <a16:creationId xmlns:a16="http://schemas.microsoft.com/office/drawing/2014/main" id="{5EB983FB-74C5-ADE8-988E-2C71807ADBCD}"/>
                  </a:ext>
                </a:extLst>
              </p:cNvPr>
              <p:cNvSpPr txBox="1">
                <a:spLocks noRot="1" noChangeAspect="1" noMove="1" noResize="1" noEditPoints="1" noAdjustHandles="1" noChangeArrowheads="1" noChangeShapeType="1" noTextEdit="1"/>
              </p:cNvSpPr>
              <p:nvPr/>
            </p:nvSpPr>
            <p:spPr>
              <a:xfrm>
                <a:off x="445848" y="1655676"/>
                <a:ext cx="861646" cy="567528"/>
              </a:xfrm>
              <a:prstGeom prst="rect">
                <a:avLst/>
              </a:prstGeom>
              <a:blipFill>
                <a:blip r:embed="rId10"/>
                <a:stretch>
                  <a:fillRect l="-5882" t="-4348" r="-1471"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8EED6F9-5ACD-5B81-053E-2E1A33709E01}"/>
                  </a:ext>
                </a:extLst>
              </p:cNvPr>
              <p:cNvSpPr txBox="1"/>
              <p:nvPr/>
            </p:nvSpPr>
            <p:spPr>
              <a:xfrm>
                <a:off x="2847162" y="1753955"/>
                <a:ext cx="2435667" cy="2995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𝜈</m:t>
                          </m:r>
                        </m:e>
                        <m:sub>
                          <m:r>
                            <a:rPr kumimoji="1" lang="en-US" altLang="zh-CN" b="0" i="1" smtClean="0">
                              <a:latin typeface="Cambria Math" panose="02040503050406030204" pitchFamily="18" charset="0"/>
                            </a:rPr>
                            <m:t>𝑒𝑓𝑓</m:t>
                          </m:r>
                        </m:sub>
                      </m:sSub>
                      <m:r>
                        <a:rPr kumimoji="1" lang="en-US" altLang="zh-CN" b="0" i="1" smtClean="0">
                          <a:latin typeface="Cambria Math" panose="02040503050406030204" pitchFamily="18" charset="0"/>
                        </a:rPr>
                        <m:t>=</m:t>
                      </m:r>
                      <m:r>
                        <m:rPr>
                          <m:sty m:val="p"/>
                        </m:rPr>
                        <a:rPr kumimoji="1" lang="el-GR" altLang="zh-CN" b="0" i="1" smtClean="0">
                          <a:latin typeface="Cambria Math" panose="02040503050406030204" pitchFamily="18" charset="0"/>
                          <a:ea typeface="Cambria Math" panose="02040503050406030204" pitchFamily="18" charset="0"/>
                        </a:rPr>
                        <m:t>Ω</m:t>
                      </m:r>
                      <m:r>
                        <a:rPr kumimoji="1" lang="el-GR" altLang="zh-CN" b="0" i="1" smtClean="0">
                          <a:latin typeface="Cambria Math" panose="02040503050406030204" pitchFamily="18" charset="0"/>
                          <a:ea typeface="Cambria Math" panose="02040503050406030204" pitchFamily="18" charset="0"/>
                        </a:rPr>
                        <m:t>∙</m:t>
                      </m:r>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𝑟</m:t>
                          </m:r>
                        </m:e>
                        <m:sub>
                          <m:r>
                            <a:rPr kumimoji="1" lang="en-US" altLang="zh-CN" b="0" i="1" smtClean="0">
                              <a:latin typeface="Cambria Math" panose="02040503050406030204" pitchFamily="18" charset="0"/>
                              <a:ea typeface="Cambria Math" panose="02040503050406030204" pitchFamily="18" charset="0"/>
                            </a:rPr>
                            <m:t>𝑟𝑒𝑐</m:t>
                          </m:r>
                        </m:sub>
                      </m:sSub>
                      <m:r>
                        <a:rPr kumimoji="1" lang="en-US" altLang="zh-CN" b="0" i="1" smtClean="0">
                          <a:latin typeface="Cambria Math" panose="02040503050406030204" pitchFamily="18" charset="0"/>
                          <a:ea typeface="Cambria Math" panose="02040503050406030204" pitchFamily="18" charset="0"/>
                        </a:rPr>
                        <m:t>∙</m:t>
                      </m:r>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sSub>
                            <m:sSubPr>
                              <m:ctrlPr>
                                <a:rPr kumimoji="1" lang="en-US" altLang="zh-CN" b="0" i="1" smtClean="0">
                                  <a:latin typeface="Cambria Math" panose="02040503050406030204" pitchFamily="18" charset="0"/>
                                  <a:ea typeface="Cambria Math" panose="02040503050406030204" pitchFamily="18" charset="0"/>
                                </a:rPr>
                              </m:ctrlPr>
                            </m:sSubPr>
                            <m:e>
                              <m:r>
                                <m:rPr>
                                  <m:sty m:val="p"/>
                                </m:rPr>
                                <a:rPr kumimoji="1" lang="el-GR" altLang="zh-CN" b="0" i="1" smtClean="0">
                                  <a:latin typeface="Cambria Math" panose="02040503050406030204" pitchFamily="18" charset="0"/>
                                  <a:ea typeface="Cambria Math" panose="02040503050406030204" pitchFamily="18" charset="0"/>
                                </a:rPr>
                                <m:t>Φ</m:t>
                              </m:r>
                            </m:e>
                            <m:sub>
                              <m:r>
                                <a:rPr kumimoji="1" lang="en-US" altLang="zh-CN" b="0" i="1" smtClean="0">
                                  <a:latin typeface="Cambria Math" panose="02040503050406030204" pitchFamily="18" charset="0"/>
                                  <a:ea typeface="Cambria Math" panose="02040503050406030204" pitchFamily="18" charset="0"/>
                                </a:rPr>
                                <m:t>𝑔𝑒𝑜</m:t>
                              </m:r>
                            </m:sub>
                          </m:sSub>
                        </m:e>
                      </m:func>
                    </m:oMath>
                  </m:oMathPara>
                </a14:m>
                <a:endParaRPr kumimoji="1" lang="zh-CN" altLang="en-US" dirty="0"/>
              </a:p>
            </p:txBody>
          </p:sp>
        </mc:Choice>
        <mc:Fallback xmlns="">
          <p:sp>
            <p:nvSpPr>
              <p:cNvPr id="22" name="TextBox 21">
                <a:extLst>
                  <a:ext uri="{FF2B5EF4-FFF2-40B4-BE49-F238E27FC236}">
                    <a16:creationId xmlns:a16="http://schemas.microsoft.com/office/drawing/2014/main" id="{B8EED6F9-5ACD-5B81-053E-2E1A33709E01}"/>
                  </a:ext>
                </a:extLst>
              </p:cNvPr>
              <p:cNvSpPr txBox="1">
                <a:spLocks noRot="1" noChangeAspect="1" noMove="1" noResize="1" noEditPoints="1" noAdjustHandles="1" noChangeArrowheads="1" noChangeShapeType="1" noTextEdit="1"/>
              </p:cNvSpPr>
              <p:nvPr/>
            </p:nvSpPr>
            <p:spPr>
              <a:xfrm>
                <a:off x="2847162" y="1753955"/>
                <a:ext cx="2435667" cy="299569"/>
              </a:xfrm>
              <a:prstGeom prst="rect">
                <a:avLst/>
              </a:prstGeom>
              <a:blipFill>
                <a:blip r:embed="rId11"/>
                <a:stretch>
                  <a:fillRect l="-1036"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906DAE5-12B8-F35F-4D64-7DF0E7E5E224}"/>
                  </a:ext>
                </a:extLst>
              </p:cNvPr>
              <p:cNvSpPr txBox="1"/>
              <p:nvPr/>
            </p:nvSpPr>
            <p:spPr>
              <a:xfrm>
                <a:off x="3067310" y="2473631"/>
                <a:ext cx="1939377"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𝑧</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𝑡</m:t>
                          </m:r>
                        </m:e>
                      </m:d>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𝜈</m:t>
                          </m:r>
                        </m:e>
                        <m:sub>
                          <m:r>
                            <a:rPr kumimoji="1" lang="en-US" altLang="zh-CN" b="0" i="1" smtClean="0">
                              <a:latin typeface="Cambria Math" panose="02040503050406030204" pitchFamily="18" charset="0"/>
                            </a:rPr>
                            <m:t>𝑒𝑓𝑓</m:t>
                          </m:r>
                        </m:sub>
                      </m:sSub>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𝑡</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𝑡</m:t>
                          </m:r>
                        </m:e>
                        <m:sub>
                          <m:r>
                            <a:rPr kumimoji="1" lang="en-US" altLang="zh-CN" b="0" i="1" smtClean="0">
                              <a:latin typeface="Cambria Math" panose="02040503050406030204" pitchFamily="18" charset="0"/>
                            </a:rPr>
                            <m:t>0</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24" name="TextBox 23">
                <a:extLst>
                  <a:ext uri="{FF2B5EF4-FFF2-40B4-BE49-F238E27FC236}">
                    <a16:creationId xmlns:a16="http://schemas.microsoft.com/office/drawing/2014/main" id="{B906DAE5-12B8-F35F-4D64-7DF0E7E5E224}"/>
                  </a:ext>
                </a:extLst>
              </p:cNvPr>
              <p:cNvSpPr txBox="1">
                <a:spLocks noRot="1" noChangeAspect="1" noMove="1" noResize="1" noEditPoints="1" noAdjustHandles="1" noChangeArrowheads="1" noChangeShapeType="1" noTextEdit="1"/>
              </p:cNvSpPr>
              <p:nvPr/>
            </p:nvSpPr>
            <p:spPr>
              <a:xfrm>
                <a:off x="3067310" y="2473631"/>
                <a:ext cx="1939377" cy="299249"/>
              </a:xfrm>
              <a:prstGeom prst="rect">
                <a:avLst/>
              </a:prstGeom>
              <a:blipFill>
                <a:blip r:embed="rId12"/>
                <a:stretch>
                  <a:fillRect l="-649" r="-3896" b="-24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88BD454-70BC-E2B9-2B76-61C62C46FF87}"/>
                  </a:ext>
                </a:extLst>
              </p:cNvPr>
              <p:cNvSpPr txBox="1"/>
              <p:nvPr/>
            </p:nvSpPr>
            <p:spPr>
              <a:xfrm>
                <a:off x="148151" y="2324617"/>
                <a:ext cx="2739854" cy="6619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sSub>
                            <m:sSubPr>
                              <m:ctrlPr>
                                <a:rPr kumimoji="1" lang="en-US" altLang="zh-CN" b="0" i="1" smtClean="0">
                                  <a:latin typeface="Cambria Math" panose="02040503050406030204" pitchFamily="18" charset="0"/>
                                  <a:ea typeface="Cambria Math" panose="02040503050406030204" pitchFamily="18" charset="0"/>
                                </a:rPr>
                              </m:ctrlPr>
                            </m:sSubPr>
                            <m:e>
                              <m:r>
                                <m:rPr>
                                  <m:sty m:val="p"/>
                                </m:rPr>
                                <a:rPr kumimoji="1" lang="en-US" altLang="zh-CN" b="0" i="0" smtClean="0">
                                  <a:latin typeface="Cambria Math" panose="02040503050406030204" pitchFamily="18" charset="0"/>
                                  <a:ea typeface="Cambria Math" panose="02040503050406030204" pitchFamily="18" charset="0"/>
                                </a:rPr>
                                <m:t>Φ</m:t>
                              </m:r>
                            </m:e>
                            <m:sub>
                              <m:r>
                                <a:rPr kumimoji="1" lang="en-US" altLang="zh-CN" b="0" i="1" smtClean="0">
                                  <a:latin typeface="Cambria Math" panose="02040503050406030204" pitchFamily="18" charset="0"/>
                                  <a:ea typeface="Cambria Math" panose="02040503050406030204" pitchFamily="18" charset="0"/>
                                </a:rPr>
                                <m:t>𝑔𝑒𝑜</m:t>
                              </m:r>
                            </m:sub>
                          </m:sSub>
                          <m:r>
                            <a:rPr kumimoji="1" lang="en-US" altLang="zh-CN" b="0" i="1" smtClean="0">
                              <a:latin typeface="Cambria Math" panose="02040503050406030204" pitchFamily="18" charset="0"/>
                              <a:ea typeface="Cambria Math" panose="02040503050406030204" pitchFamily="18" charset="0"/>
                            </a:rPr>
                            <m:t>=</m:t>
                          </m:r>
                        </m:e>
                      </m:func>
                      <m:f>
                        <m:fPr>
                          <m:ctrlPr>
                            <a:rPr kumimoji="1" lang="en-US" altLang="zh-CN" b="0" i="1" smtClean="0">
                              <a:latin typeface="Cambria Math" panose="02040503050406030204" pitchFamily="18" charset="0"/>
                              <a:ea typeface="Cambria Math" panose="02040503050406030204" pitchFamily="18" charset="0"/>
                            </a:rPr>
                          </m:ctrlPr>
                        </m:fPr>
                        <m:num>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r>
                                <a:rPr kumimoji="1" lang="en-US" altLang="zh-CN" b="0" i="1" smtClean="0">
                                  <a:latin typeface="Cambria Math" panose="02040503050406030204" pitchFamily="18" charset="0"/>
                                  <a:ea typeface="Cambria Math" panose="02040503050406030204" pitchFamily="18" charset="0"/>
                                </a:rPr>
                                <m:t>𝛼</m:t>
                              </m:r>
                            </m:e>
                          </m:func>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r>
                                <a:rPr kumimoji="1" lang="en-US" altLang="zh-CN" b="0" i="1" smtClean="0">
                                  <a:latin typeface="Cambria Math" panose="02040503050406030204" pitchFamily="18" charset="0"/>
                                  <a:ea typeface="Cambria Math" panose="02040503050406030204" pitchFamily="18" charset="0"/>
                                </a:rPr>
                                <m:t>𝜁</m:t>
                              </m:r>
                            </m:e>
                          </m:func>
                        </m:num>
                        <m:den>
                          <m:func>
                            <m:funcPr>
                              <m:ctrlPr>
                                <a:rPr kumimoji="1" lang="en-US" altLang="zh-CN" b="0" i="1" smtClean="0">
                                  <a:latin typeface="Cambria Math" panose="02040503050406030204" pitchFamily="18" charset="0"/>
                                  <a:ea typeface="Cambria Math" panose="02040503050406030204" pitchFamily="18" charset="0"/>
                                </a:rPr>
                              </m:ctrlPr>
                            </m:funcPr>
                            <m:fName>
                              <m:r>
                                <m:rPr>
                                  <m:sty m:val="p"/>
                                </m:rPr>
                                <a:rPr kumimoji="1" lang="en-US" altLang="zh-CN" b="0" i="0" smtClean="0">
                                  <a:latin typeface="Cambria Math" panose="02040503050406030204" pitchFamily="18" charset="0"/>
                                  <a:ea typeface="Cambria Math" panose="02040503050406030204" pitchFamily="18" charset="0"/>
                                </a:rPr>
                                <m:t>sin</m:t>
                              </m:r>
                            </m:fName>
                            <m:e>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𝜁</m:t>
                              </m:r>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𝛼</m:t>
                              </m:r>
                              <m:r>
                                <a:rPr kumimoji="1" lang="en-US" altLang="zh-CN" b="0" i="1" smtClean="0">
                                  <a:latin typeface="Cambria Math" panose="02040503050406030204" pitchFamily="18" charset="0"/>
                                  <a:ea typeface="Cambria Math" panose="02040503050406030204" pitchFamily="18" charset="0"/>
                                </a:rPr>
                                <m:t>)</m:t>
                              </m:r>
                            </m:e>
                          </m:func>
                        </m:den>
                      </m:f>
                    </m:oMath>
                  </m:oMathPara>
                </a14:m>
                <a:endParaRPr lang="zh-CN" altLang="en-US" dirty="0"/>
              </a:p>
            </p:txBody>
          </p:sp>
        </mc:Choice>
        <mc:Fallback xmlns="">
          <p:sp>
            <p:nvSpPr>
              <p:cNvPr id="26" name="TextBox 25">
                <a:extLst>
                  <a:ext uri="{FF2B5EF4-FFF2-40B4-BE49-F238E27FC236}">
                    <a16:creationId xmlns:a16="http://schemas.microsoft.com/office/drawing/2014/main" id="{188BD454-70BC-E2B9-2B76-61C62C46FF87}"/>
                  </a:ext>
                </a:extLst>
              </p:cNvPr>
              <p:cNvSpPr txBox="1">
                <a:spLocks noRot="1" noChangeAspect="1" noMove="1" noResize="1" noEditPoints="1" noAdjustHandles="1" noChangeArrowheads="1" noChangeShapeType="1" noTextEdit="1"/>
              </p:cNvSpPr>
              <p:nvPr/>
            </p:nvSpPr>
            <p:spPr>
              <a:xfrm>
                <a:off x="148151" y="2324617"/>
                <a:ext cx="2739854" cy="661976"/>
              </a:xfrm>
              <a:prstGeom prst="rect">
                <a:avLst/>
              </a:prstGeom>
              <a:blipFill>
                <a:blip r:embed="rId14"/>
                <a:stretch>
                  <a:fillRect b="-7407"/>
                </a:stretch>
              </a:blipFill>
            </p:spPr>
            <p:txBody>
              <a:bodyPr/>
              <a:lstStyle/>
              <a:p>
                <a:r>
                  <a:rPr lang="zh-CN" altLang="en-US">
                    <a:noFill/>
                  </a:rPr>
                  <a:t> </a:t>
                </a:r>
              </a:p>
            </p:txBody>
          </p:sp>
        </mc:Fallback>
      </mc:AlternateContent>
      <p:pic>
        <p:nvPicPr>
          <p:cNvPr id="2" name="Picture 1">
            <a:extLst>
              <a:ext uri="{FF2B5EF4-FFF2-40B4-BE49-F238E27FC236}">
                <a16:creationId xmlns:a16="http://schemas.microsoft.com/office/drawing/2014/main" id="{C1903E59-3AD2-4CC6-FCAA-F7CCF5FF7B8F}"/>
              </a:ext>
            </a:extLst>
          </p:cNvPr>
          <p:cNvPicPr>
            <a:picLocks noChangeAspect="1"/>
          </p:cNvPicPr>
          <p:nvPr/>
        </p:nvPicPr>
        <p:blipFill>
          <a:blip r:embed="rId15"/>
          <a:stretch>
            <a:fillRect/>
          </a:stretch>
        </p:blipFill>
        <p:spPr>
          <a:xfrm>
            <a:off x="6096000" y="925839"/>
            <a:ext cx="5947849" cy="2190393"/>
          </a:xfrm>
          <a:prstGeom prst="rect">
            <a:avLst/>
          </a:prstGeom>
        </p:spPr>
      </p:pic>
      <p:pic>
        <p:nvPicPr>
          <p:cNvPr id="3" name="Picture 2">
            <a:extLst>
              <a:ext uri="{FF2B5EF4-FFF2-40B4-BE49-F238E27FC236}">
                <a16:creationId xmlns:a16="http://schemas.microsoft.com/office/drawing/2014/main" id="{167E364D-56F3-A1ED-E059-613EEB537B5C}"/>
              </a:ext>
            </a:extLst>
          </p:cNvPr>
          <p:cNvPicPr>
            <a:picLocks noChangeAspect="1"/>
          </p:cNvPicPr>
          <p:nvPr/>
        </p:nvPicPr>
        <p:blipFill>
          <a:blip r:embed="rId16"/>
          <a:stretch>
            <a:fillRect/>
          </a:stretch>
        </p:blipFill>
        <p:spPr>
          <a:xfrm>
            <a:off x="6185032" y="3536373"/>
            <a:ext cx="5906952" cy="2077617"/>
          </a:xfrm>
          <a:prstGeom prst="rect">
            <a:avLst/>
          </a:prstGeom>
        </p:spPr>
      </p:pic>
    </p:spTree>
    <p:extLst>
      <p:ext uri="{BB962C8B-B14F-4D97-AF65-F5344CB8AC3E}">
        <p14:creationId xmlns:p14="http://schemas.microsoft.com/office/powerpoint/2010/main" val="2807160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Conclusion</a:t>
            </a:r>
          </a:p>
        </p:txBody>
      </p:sp>
      <p:sp>
        <p:nvSpPr>
          <p:cNvPr id="3" name="Content Placeholder 2"/>
          <p:cNvSpPr>
            <a:spLocks noGrp="1"/>
          </p:cNvSpPr>
          <p:nvPr>
            <p:ph idx="1"/>
            <p:custDataLst>
              <p:tags r:id="rId3"/>
            </p:custDataLst>
          </p:nvPr>
        </p:nvSpPr>
        <p:spPr>
          <a:xfrm>
            <a:off x="838200" y="1690688"/>
            <a:ext cx="10515600" cy="4351338"/>
          </a:xfrm>
        </p:spPr>
        <p:txBody>
          <a:bodyPr>
            <a:normAutofit/>
          </a:bodyPr>
          <a:lstStyle/>
          <a:p>
            <a:r>
              <a:rPr lang="en-US" sz="1900" dirty="0"/>
              <a:t>We develop a non-repeating FRB model based on neutron star–black hole mergers, in which magnetic reconnection between two symmetric current sheets formed within the magnetosphere during the merger produces double-component radio emission.</a:t>
            </a:r>
          </a:p>
          <a:p>
            <a:endParaRPr lang="en-US" sz="1900" dirty="0"/>
          </a:p>
          <a:p>
            <a:r>
              <a:rPr lang="en-US" sz="1900" b="0" i="0" u="none" strike="noStrike" dirty="0">
                <a:effectLst/>
              </a:rPr>
              <a:t>The approximately 1 </a:t>
            </a:r>
            <a:r>
              <a:rPr lang="en-US" sz="1900" b="0" i="0" u="none" strike="noStrike" dirty="0" err="1">
                <a:effectLst/>
              </a:rPr>
              <a:t>ms</a:t>
            </a:r>
            <a:r>
              <a:rPr lang="en-US" sz="1900" b="0" i="0" u="none" strike="noStrike" dirty="0">
                <a:effectLst/>
              </a:rPr>
              <a:t> interval between components can be explained by the angular velocity of the neutron star's rotation scanning current sheet; the geometric optical travel is only a minor correction term.</a:t>
            </a:r>
          </a:p>
          <a:p>
            <a:endParaRPr lang="en-US" sz="1900" dirty="0">
              <a:latin typeface="Calibri" pitchFamily="34" charset="0"/>
              <a:ea typeface="Calibri" pitchFamily="34" charset="-122"/>
              <a:cs typeface="Calibri" pitchFamily="34" charset="-120"/>
            </a:endParaRPr>
          </a:p>
          <a:p>
            <a:r>
              <a:rPr lang="en-US" sz="1900" dirty="0">
                <a:latin typeface="Calibri" pitchFamily="34" charset="0"/>
                <a:ea typeface="Calibri" pitchFamily="34" charset="-122"/>
                <a:cs typeface="Calibri" pitchFamily="34" charset="-120"/>
              </a:rPr>
              <a:t>This model provides a unified physical explanation for the "twin burst" of FRB 20181112A and FRB 20210912A, and also offers verifiable predictions for future searches for such dual-component non-repeating FRBs.</a:t>
            </a:r>
          </a:p>
        </p:txBody>
      </p:sp>
      <p:sp>
        <p:nvSpPr>
          <p:cNvPr id="4" name="Slide Number Placeholder 3"/>
          <p:cNvSpPr>
            <a:spLocks noGrp="1"/>
          </p:cNvSpPr>
          <p:nvPr>
            <p:ph type="sldNum" sz="quarter" idx="12"/>
          </p:nvPr>
        </p:nvSpPr>
        <p:spPr/>
        <p:txBody>
          <a:bodyPr/>
          <a:lstStyle/>
          <a:p>
            <a:fld id="{49AE70B2-8BF9-45C0-BB95-33D1B9D3A854}" type="slidenum">
              <a:rPr lang="en-US" sz="1400" smtClean="0"/>
              <a:t>16</a:t>
            </a:fld>
            <a:endParaRPr lang="en-US" sz="1400"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kumimoji="1" lang="en-US" dirty="0">
                <a:latin typeface="Cambria" panose="02040503050406030204" pitchFamily="18" charset="0"/>
              </a:rPr>
              <a:t>Discussion</a:t>
            </a:r>
          </a:p>
        </p:txBody>
      </p:sp>
      <p:sp>
        <p:nvSpPr>
          <p:cNvPr id="3" name="Content Placeholder 2"/>
          <p:cNvSpPr>
            <a:spLocks noGrp="1"/>
          </p:cNvSpPr>
          <p:nvPr>
            <p:ph idx="1"/>
            <p:custDataLst>
              <p:tags r:id="rId3"/>
            </p:custDataLst>
          </p:nvPr>
        </p:nvSpPr>
        <p:spPr/>
        <p:txBody>
          <a:bodyPr>
            <a:normAutofit/>
          </a:bodyPr>
          <a:lstStyle/>
          <a:p>
            <a:r>
              <a:rPr lang="en-US" sz="1900" dirty="0">
                <a:latin typeface="Calibri" pitchFamily="34" charset="0"/>
                <a:cs typeface="Calibri" pitchFamily="34" charset="-120"/>
              </a:rPr>
              <a:t>Model limitations: This work is currently based on analytical estimation, but in the future, numerical simulation can be used to verify the efficiency of magnetic reconnection triggering and radiation transformation.</a:t>
            </a:r>
          </a:p>
          <a:p>
            <a:endParaRPr lang="en-US" sz="1900" dirty="0">
              <a:latin typeface="Calibri" pitchFamily="34" charset="0"/>
              <a:cs typeface="Calibri" pitchFamily="34" charset="-120"/>
            </a:endParaRPr>
          </a:p>
          <a:p>
            <a:r>
              <a:rPr lang="en-US" sz="1900" dirty="0"/>
              <a:t>Observable Predictions: Our model predicts that the two components of a dual-component non-repeating FRB should have the same dispersion (DM) and the rotation amount (RM) signs are opposite, which is a key test for distinguishing mechanisms.</a:t>
            </a:r>
          </a:p>
          <a:p>
            <a:endParaRPr lang="en-US" sz="1900" dirty="0"/>
          </a:p>
          <a:p>
            <a:r>
              <a:rPr lang="en-US" sz="1900" dirty="0">
                <a:latin typeface="Calibri" pitchFamily="34" charset="0"/>
                <a:ea typeface="Calibri" pitchFamily="34" charset="-122"/>
                <a:cs typeface="Calibri" pitchFamily="34" charset="-120"/>
              </a:rPr>
              <a:t>Future Observations: Next-generation radio telescopes such as FAST and DSA-2000 are expected to discover more similar two-component non-repeating FRBs, providing further validation for this model</a:t>
            </a:r>
            <a:endParaRPr lang="en-US" sz="1900" dirty="0"/>
          </a:p>
        </p:txBody>
      </p:sp>
      <p:sp>
        <p:nvSpPr>
          <p:cNvPr id="4" name="Slide Number Placeholder 3"/>
          <p:cNvSpPr>
            <a:spLocks noGrp="1"/>
          </p:cNvSpPr>
          <p:nvPr>
            <p:ph type="sldNum" sz="quarter" idx="12"/>
          </p:nvPr>
        </p:nvSpPr>
        <p:spPr/>
        <p:txBody>
          <a:bodyPr/>
          <a:lstStyle/>
          <a:p>
            <a:fld id="{49AE70B2-8BF9-45C0-BB95-33D1B9D3A854}" type="slidenum">
              <a:rPr lang="en-US" sz="1400" smtClean="0">
                <a:latin typeface="Cambria" panose="02040503050406030204" pitchFamily="18" charset="0"/>
              </a:rPr>
              <a:t>17</a:t>
            </a:fld>
            <a:endParaRPr lang="en-US" dirty="0">
              <a:latin typeface="Cambria" panose="02040503050406030204" pitchFamily="18" charset="0"/>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84AB4D-DD83-3CE7-D6DE-6BF0D0B536D8}"/>
              </a:ext>
            </a:extLst>
          </p:cNvPr>
          <p:cNvSpPr txBox="1"/>
          <p:nvPr/>
        </p:nvSpPr>
        <p:spPr>
          <a:xfrm>
            <a:off x="4582886" y="2908549"/>
            <a:ext cx="4027714" cy="769441"/>
          </a:xfrm>
          <a:prstGeom prst="rect">
            <a:avLst/>
          </a:prstGeom>
          <a:noFill/>
        </p:spPr>
        <p:txBody>
          <a:bodyPr wrap="square" rtlCol="0">
            <a:spAutoFit/>
          </a:bodyPr>
          <a:lstStyle/>
          <a:p>
            <a:r>
              <a:rPr kumimoji="1" lang="en-US" altLang="zh-CN" sz="4400" b="1" dirty="0">
                <a:latin typeface="Times New Roman" panose="02020603050405020304" pitchFamily="18" charset="0"/>
                <a:cs typeface="Times New Roman" panose="02020603050405020304" pitchFamily="18" charset="0"/>
              </a:rPr>
              <a:t>Thanks !!!</a:t>
            </a:r>
            <a:endParaRPr kumimoji="1" lang="zh-CN" altLang="en-US" sz="4400" b="1"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8F6BF669-7EE2-4ABA-4EE6-B1D6A4E7EDB4}"/>
              </a:ext>
            </a:extLst>
          </p:cNvPr>
          <p:cNvSpPr>
            <a:spLocks noGrp="1"/>
          </p:cNvSpPr>
          <p:nvPr>
            <p:ph type="sldNum" sz="quarter" idx="12"/>
          </p:nvPr>
        </p:nvSpPr>
        <p:spPr/>
        <p:txBody>
          <a:bodyPr/>
          <a:lstStyle/>
          <a:p>
            <a:fld id="{B56958F6-BF6C-E243-B2B3-8A278D0DD33E}" type="slidenum">
              <a:rPr kumimoji="1" lang="zh-CN" altLang="en-US" sz="1400" smtClean="0">
                <a:latin typeface="Cambria" panose="02040503050406030204" pitchFamily="18" charset="0"/>
              </a:rPr>
              <a:t>18</a:t>
            </a:fld>
            <a:endParaRPr kumimoji="1" lang="zh-CN" altLang="en-US" sz="1400" dirty="0">
              <a:latin typeface="Cambria" panose="02040503050406030204" pitchFamily="18" charset="0"/>
            </a:endParaRPr>
          </a:p>
        </p:txBody>
      </p:sp>
    </p:spTree>
    <p:extLst>
      <p:ext uri="{BB962C8B-B14F-4D97-AF65-F5344CB8AC3E}">
        <p14:creationId xmlns:p14="http://schemas.microsoft.com/office/powerpoint/2010/main" val="5907408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6532</TotalTime>
  <Words>4162</Words>
  <Application>Microsoft Macintosh PowerPoint</Application>
  <PresentationFormat>Widescreen</PresentationFormat>
  <Paragraphs>303</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PingFang SC</vt:lpstr>
      <vt:lpstr>SimSun</vt:lpstr>
      <vt:lpstr>Arial</vt:lpstr>
      <vt:lpstr>Calibri</vt:lpstr>
      <vt:lpstr>Calibri Light</vt:lpstr>
      <vt:lpstr>Cambria</vt:lpstr>
      <vt:lpstr>Cambria Math</vt:lpstr>
      <vt:lpstr>Times New Roman</vt:lpstr>
      <vt:lpstr>Office Theme</vt:lpstr>
      <vt:lpstr>A Neutron-Star–Black Hole Merger Model for Non-repeating Fast Radio Bursts </vt:lpstr>
      <vt:lpstr>PowerPoint Presentation</vt:lpstr>
      <vt:lpstr>Background</vt:lpstr>
      <vt:lpstr>Background</vt:lpstr>
      <vt:lpstr>Motivation &amp; Science Questions</vt:lpstr>
      <vt:lpstr>Physical Model</vt:lpstr>
      <vt:lpstr>Physical Model</vt:lpstr>
      <vt:lpstr>Results</vt:lpstr>
      <vt:lpstr>Results</vt:lpstr>
      <vt:lpstr>Results</vt:lpstr>
      <vt:lpstr>Results</vt:lpstr>
      <vt:lpstr>Results</vt:lpstr>
      <vt:lpstr>Results</vt:lpstr>
      <vt:lpstr>Results</vt:lpstr>
      <vt:lpstr>Results</vt:lpstr>
      <vt:lpstr>Conclusion</vt:lpstr>
      <vt:lpstr>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Neutron-Star–Black Hole Merger Model for Non-repeating Fast Radio Bursts </dc:title>
  <dc:creator>X Z</dc:creator>
  <cp:lastModifiedBy>X Z</cp:lastModifiedBy>
  <cp:revision>166</cp:revision>
  <dcterms:created xsi:type="dcterms:W3CDTF">2026-06-17T09:00:33Z</dcterms:created>
  <dcterms:modified xsi:type="dcterms:W3CDTF">2026-07-04T02:47:12Z</dcterms:modified>
</cp:coreProperties>
</file>