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28"/>
  </p:notesMasterIdLst>
  <p:sldIdLst>
    <p:sldId id="256" r:id="rId4"/>
    <p:sldId id="1059" r:id="rId5"/>
    <p:sldId id="1116" r:id="rId6"/>
    <p:sldId id="1109" r:id="rId7"/>
    <p:sldId id="1117" r:id="rId8"/>
    <p:sldId id="1118" r:id="rId9"/>
    <p:sldId id="1269" r:id="rId10"/>
    <p:sldId id="1270" r:id="rId11"/>
    <p:sldId id="1273" r:id="rId12"/>
    <p:sldId id="1278" r:id="rId13"/>
    <p:sldId id="1279" r:id="rId14"/>
    <p:sldId id="1276" r:id="rId15"/>
    <p:sldId id="1267" r:id="rId16"/>
    <p:sldId id="1265" r:id="rId17"/>
    <p:sldId id="1274" r:id="rId18"/>
    <p:sldId id="1259" r:id="rId19"/>
    <p:sldId id="1272" r:id="rId20"/>
    <p:sldId id="1280" r:id="rId21"/>
    <p:sldId id="1281" r:id="rId22"/>
    <p:sldId id="1187" r:id="rId23"/>
    <p:sldId id="1209" r:id="rId24"/>
    <p:sldId id="1210" r:id="rId25"/>
    <p:sldId id="1282" r:id="rId26"/>
    <p:sldId id="1051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笑 心灵" initials="微笑" lastIdx="1" clrIdx="0">
    <p:extLst>
      <p:ext uri="{19B8F6BF-5375-455C-9EA6-DF929625EA0E}">
        <p15:presenceInfo xmlns:p15="http://schemas.microsoft.com/office/powerpoint/2012/main" userId="1c847e0be1209d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9EDE"/>
    <a:srgbClr val="EAEFF7"/>
    <a:srgbClr val="ED7D31"/>
    <a:srgbClr val="35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5852" autoAdjust="0"/>
  </p:normalViewPr>
  <p:slideViewPr>
    <p:cSldViewPr snapToGrid="0" showGuides="1">
      <p:cViewPr varScale="1">
        <p:scale>
          <a:sx n="94" d="100"/>
          <a:sy n="94" d="100"/>
        </p:scale>
        <p:origin x="106" y="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862E2-A051-494D-8E08-ADE4F041545F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C9360-8D34-4674-9250-EAB6EFA8E5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1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13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2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49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89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56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87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80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87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620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523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07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45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21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229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57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021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00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541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20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923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3F2251-8C03-AF8E-F8EE-909236572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EFE0805-3799-6432-6516-7D64F380BA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0757CC-46AE-AEAC-1B03-F44331B35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BDC7AB-11B8-1782-D2F0-440B8C9D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C2C934-35D7-98B6-C3DF-B839CC5D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410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E0EAB-E632-588F-8A77-24FFC4B1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EBC099-51B1-0266-7685-1FEA8F01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8EC5F5-986F-8FA4-CFC4-AD03F919F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25C903-329E-CD1A-1C17-6E4A029AD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4A1315-71BB-16A8-1308-734DD7BD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21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B85106-C575-680C-0075-050309140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8173920-E8B5-8CA3-8944-F90B79363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07DA18-93D5-EF62-17D7-636F4D29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684960-D8F5-AC58-89A8-BA2F803B9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CE000D-0622-9DB3-4C49-44157C435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5547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14F941-FAB9-FBFC-8A4D-A61ECD281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3F4187-ADAB-CB69-67EF-C20DC531B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8C369B-8E8D-B511-5D42-D65C5CEF6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039938-B3A5-697E-10EC-B7869C69C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F14E4C-88E5-DC83-DF04-1E334DAF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F82232-D774-F907-D8CF-C537120E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90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13B33B-BC9D-0E31-E2F5-434C5D4D8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55ABC0-6482-6C0A-4C44-C4E0BED11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9507E71-7E72-4578-BCCA-0FF2255AE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003E3E-08EA-6093-1AA3-101110A99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B76CC8-137E-CEFF-ED1B-CA2DA3A00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5D637C-1D55-BC2B-BAE9-3DD060C4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96F126B-73D3-BF77-C38F-9B431C79C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0931330-8136-1651-E18E-1469EAD5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829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CE757E-680E-C212-99CE-9DEFBE95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027E9F-C30D-C465-CEA3-4B651F0D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5167919-741A-465F-9939-CA6E9702B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BE0A1D-744C-7D55-2E84-11149DAB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8361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485127D-67EE-7862-F63A-5FF2A21AA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BF5D39-330F-656D-33D4-2CB862EC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C3CE3A-7FBC-58E2-1920-75DEDA97D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330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CE737A-523C-95DD-9526-E82FA769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E55E85-40E4-9D4C-1172-B8E15AFBB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8098B5B-65B0-97E6-9549-18CFDA4F3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07D4A2-8029-1DAD-CE5F-E6A4A190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985FD6-FF8A-56AC-2146-5CB681A9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36A2BFD-1DC5-2D02-B36B-47965CA47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633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FD3296-FBB8-7BA7-745B-3DA44A6E8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D2F7F9A-886C-F4EE-A32D-4FED7C490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5E946DB-36D5-EF1A-9A00-489222354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48292B-7B1D-B308-FD65-88460BE3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F7331A-0564-2E6D-9483-9509ABDB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C42000-2CA0-24E6-A618-0328E8F0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0912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74C7F-B4F8-F75F-B8C8-7F41D8D3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A7B32E-8F6B-F199-43D5-28679E865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399CA3-D382-D0E2-942E-FA3BAAF5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AB602C-DBE4-8082-4A5A-FF4F818C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2ADAD3-87AB-6C7E-BF98-CABFFE14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006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C417F2C-6805-635D-13C4-76516DCF7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BEFD90-E2AA-8A4F-880C-F6EFE0992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B7D9A7-F037-C6D7-A4EC-424C0F04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3A490F-5ED5-DB94-A0B0-E60307B3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C3E941-C5C3-F795-03D9-B7CAD32B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4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30823" y="365126"/>
            <a:ext cx="10922977" cy="103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37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30823" y="365126"/>
            <a:ext cx="10922977" cy="103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大标题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DA2F1-FEFA-4E69-AD8E-9E372F0F6CB2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F4C8C-89BA-452C-96EE-313DAD4A6C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68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9278EE6-9AC0-1FF8-E297-FBDAD850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32EB9B-2FC5-886C-7A94-13EB7F2D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2894F5-64EE-21BE-600B-AF51D06606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D52A7-89EE-4E70-A918-DFE276CD1807}" type="datetimeFigureOut">
              <a:rPr lang="zh-CN" altLang="en-US" smtClean="0"/>
              <a:t>2026/7/4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97F31B-0942-E43C-6529-E44F32154A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526C8D-302C-F432-8915-00BF4B58D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E3D75-4D5A-45F6-A648-055DF32A9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50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8B318E73-6761-429F-8B14-FCA6B5A21F0E}"/>
              </a:ext>
            </a:extLst>
          </p:cNvPr>
          <p:cNvSpPr txBox="1"/>
          <p:nvPr/>
        </p:nvSpPr>
        <p:spPr>
          <a:xfrm>
            <a:off x="2596980" y="2844225"/>
            <a:ext cx="69980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/>
              <a:t>脉冲星</a:t>
            </a:r>
            <a:r>
              <a:rPr lang="en-US" altLang="zh-CN" sz="3200" dirty="0"/>
              <a:t>glitch</a:t>
            </a:r>
            <a:r>
              <a:rPr lang="zh-CN" altLang="en-US" sz="3200" dirty="0"/>
              <a:t>现象的新范式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1AB3B43-02B1-015B-9A0D-BD8448AE7352}"/>
              </a:ext>
            </a:extLst>
          </p:cNvPr>
          <p:cNvSpPr txBox="1"/>
          <p:nvPr/>
        </p:nvSpPr>
        <p:spPr>
          <a:xfrm>
            <a:off x="8004875" y="5029200"/>
            <a:ext cx="203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导师：  郑小平</a:t>
            </a:r>
            <a:endParaRPr lang="en-US" altLang="zh-CN" dirty="0"/>
          </a:p>
          <a:p>
            <a:r>
              <a:rPr lang="zh-CN" altLang="en-US" dirty="0"/>
              <a:t>学生：  朱沛鑫</a:t>
            </a:r>
          </a:p>
        </p:txBody>
      </p:sp>
    </p:spTree>
    <p:extLst>
      <p:ext uri="{BB962C8B-B14F-4D97-AF65-F5344CB8AC3E}">
        <p14:creationId xmlns:p14="http://schemas.microsoft.com/office/powerpoint/2010/main" val="372403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4"/>
    </mc:Choice>
    <mc:Fallback xmlns="">
      <p:transition spd="slow" advTm="37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 descr="屏幕快照 2018-01-11 下午6.25.39.png">
            <a:extLst>
              <a:ext uri="{FF2B5EF4-FFF2-40B4-BE49-F238E27FC236}">
                <a16:creationId xmlns:a16="http://schemas.microsoft.com/office/drawing/2014/main" id="{1BE94EA1-12D4-817D-FE65-6690A3154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82" y="2945212"/>
            <a:ext cx="3087047" cy="331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0157C84-5A1F-282E-54A2-E9FE147DD322}"/>
              </a:ext>
            </a:extLst>
          </p:cNvPr>
          <p:cNvSpPr txBox="1"/>
          <p:nvPr/>
        </p:nvSpPr>
        <p:spPr>
          <a:xfrm>
            <a:off x="10035153" y="6010999"/>
            <a:ext cx="2355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Lyne et al. 2015</a:t>
            </a:r>
          </a:p>
          <a:p>
            <a:r>
              <a:rPr lang="en-US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Link et al. 1999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364B907-C459-4EDD-4E36-1B7C8A34A0F5}"/>
              </a:ext>
            </a:extLst>
          </p:cNvPr>
          <p:cNvSpPr txBox="1"/>
          <p:nvPr/>
        </p:nvSpPr>
        <p:spPr>
          <a:xfrm>
            <a:off x="754887" y="207168"/>
            <a:ext cx="8978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/>
              <a:t>Glitch</a:t>
            </a:r>
            <a:r>
              <a:rPr lang="zh-CN" altLang="en-US" sz="4400" dirty="0"/>
              <a:t>现象与中子星物态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6335C4-CB9C-BDBD-A86F-71443A3E0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806" y="2945212"/>
            <a:ext cx="4931347" cy="317912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2503C5B-CD8B-DA23-4ACF-1799255FEAF1}"/>
              </a:ext>
            </a:extLst>
          </p:cNvPr>
          <p:cNvSpPr txBox="1"/>
          <p:nvPr/>
        </p:nvSpPr>
        <p:spPr>
          <a:xfrm>
            <a:off x="1170571" y="1312784"/>
            <a:ext cx="10798271" cy="129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2200" dirty="0"/>
              <a:t>观测现象：</a:t>
            </a:r>
            <a:r>
              <a:rPr lang="en-US" altLang="zh-CN" sz="2200" dirty="0"/>
              <a:t>glitch——</a:t>
            </a:r>
            <a:r>
              <a:rPr lang="zh-CN" altLang="en-US" sz="2200" dirty="0"/>
              <a:t>脉冲星的旋转速度在数秒之会突然加快，并且有长期的恢复过程</a:t>
            </a:r>
            <a:endParaRPr lang="en-US" altLang="zh-CN" sz="2200" dirty="0"/>
          </a:p>
          <a:p>
            <a:pPr>
              <a:lnSpc>
                <a:spcPts val="3200"/>
              </a:lnSpc>
            </a:pPr>
            <a:r>
              <a:rPr lang="zh-CN" altLang="en-US" sz="2200" dirty="0"/>
              <a:t>研究意义：能够直接反映中子星内部物理的非平衡动力学现象</a:t>
            </a:r>
            <a:endParaRPr lang="en-US" altLang="zh-CN" sz="2200" dirty="0"/>
          </a:p>
          <a:p>
            <a:pPr>
              <a:lnSpc>
                <a:spcPts val="3200"/>
              </a:lnSpc>
            </a:pPr>
            <a:r>
              <a:rPr lang="en-US" altLang="zh-CN" sz="2200" dirty="0"/>
              <a:t>	      </a:t>
            </a:r>
            <a:r>
              <a:rPr lang="zh-CN" altLang="en-US" sz="2200" dirty="0">
                <a:solidFill>
                  <a:srgbClr val="FF0000"/>
                </a:solidFill>
              </a:rPr>
              <a:t>限制中子星物态与极端高密下的物质性质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AFE7F5-46E7-1D0A-D156-AC1D311A495A}"/>
              </a:ext>
            </a:extLst>
          </p:cNvPr>
          <p:cNvSpPr txBox="1"/>
          <p:nvPr/>
        </p:nvSpPr>
        <p:spPr>
          <a:xfrm>
            <a:off x="6758609" y="545722"/>
            <a:ext cx="521023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rgbClr val="FF0000"/>
                </a:solidFill>
              </a:rPr>
              <a:t>1969</a:t>
            </a:r>
            <a:r>
              <a:rPr lang="zh-CN" altLang="en-US" sz="2200" dirty="0">
                <a:solidFill>
                  <a:srgbClr val="FF0000"/>
                </a:solidFill>
              </a:rPr>
              <a:t>年发现第一个</a:t>
            </a:r>
            <a:r>
              <a:rPr lang="en-US" altLang="zh-CN" sz="2200" dirty="0">
                <a:solidFill>
                  <a:srgbClr val="FF0000"/>
                </a:solidFill>
              </a:rPr>
              <a:t>glitch</a:t>
            </a:r>
            <a:r>
              <a:rPr lang="zh-CN" altLang="en-US" sz="2200" dirty="0">
                <a:solidFill>
                  <a:srgbClr val="FF0000"/>
                </a:solidFill>
              </a:rPr>
              <a:t>距今</a:t>
            </a:r>
            <a:r>
              <a:rPr lang="en-US" altLang="zh-CN" sz="2200" dirty="0">
                <a:solidFill>
                  <a:srgbClr val="FF0000"/>
                </a:solidFill>
              </a:rPr>
              <a:t>~60</a:t>
            </a:r>
            <a:r>
              <a:rPr lang="zh-CN" altLang="en-US" sz="2200" dirty="0">
                <a:solidFill>
                  <a:srgbClr val="FF0000"/>
                </a:solidFill>
              </a:rPr>
              <a:t>年历史</a:t>
            </a:r>
          </a:p>
        </p:txBody>
      </p:sp>
    </p:spTree>
    <p:extLst>
      <p:ext uri="{BB962C8B-B14F-4D97-AF65-F5344CB8AC3E}">
        <p14:creationId xmlns:p14="http://schemas.microsoft.com/office/powerpoint/2010/main" val="363344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"/>
    </mc:Choice>
    <mc:Fallback xmlns="">
      <p:transition spd="slow" advTm="42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2DB1A-61FA-9F3D-33B4-A7689360F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D6CAF34-47C6-FF76-882D-D8DE84F36777}"/>
              </a:ext>
            </a:extLst>
          </p:cNvPr>
          <p:cNvSpPr txBox="1"/>
          <p:nvPr/>
        </p:nvSpPr>
        <p:spPr>
          <a:xfrm>
            <a:off x="754887" y="207168"/>
            <a:ext cx="42743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/>
              <a:t>Glitch</a:t>
            </a:r>
            <a:r>
              <a:rPr lang="zh-CN" altLang="en-US" sz="4400" dirty="0"/>
              <a:t>“危机”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1279E81-B6C0-7A43-F873-C354F472C712}"/>
              </a:ext>
            </a:extLst>
          </p:cNvPr>
          <p:cNvSpPr txBox="1"/>
          <p:nvPr/>
        </p:nvSpPr>
        <p:spPr>
          <a:xfrm>
            <a:off x="1170571" y="1662979"/>
            <a:ext cx="87245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200" dirty="0"/>
              <a:t>触发机制与能量积累：星震</a:t>
            </a:r>
            <a:r>
              <a:rPr lang="en-US" altLang="zh-CN" sz="2200" dirty="0"/>
              <a:t>? </a:t>
            </a:r>
            <a:r>
              <a:rPr lang="zh-CN" altLang="en-US" sz="2200" dirty="0"/>
              <a:t>超流</a:t>
            </a:r>
            <a:r>
              <a:rPr lang="en-US" altLang="zh-CN" sz="2200" dirty="0"/>
              <a:t>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200" dirty="0"/>
              <a:t>超流库的大小与位置：内壳层</a:t>
            </a:r>
            <a:r>
              <a:rPr lang="en-US" altLang="zh-CN" sz="2200" dirty="0"/>
              <a:t>? </a:t>
            </a:r>
            <a:r>
              <a:rPr lang="zh-CN" altLang="en-US" sz="2200" dirty="0"/>
              <a:t>核心</a:t>
            </a:r>
            <a:r>
              <a:rPr lang="en-US" altLang="zh-CN" sz="2200" dirty="0"/>
              <a:t>?(</a:t>
            </a:r>
            <a:r>
              <a:rPr lang="zh-CN" altLang="en-US" sz="2200" dirty="0"/>
              <a:t>夹带耦合</a:t>
            </a:r>
            <a:r>
              <a:rPr lang="en-US" altLang="zh-CN" sz="22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Glitch</a:t>
            </a:r>
            <a:r>
              <a:rPr lang="zh-CN" altLang="en-US" sz="2400" dirty="0"/>
              <a:t>恢复过程与角动量再耦合</a:t>
            </a:r>
            <a:r>
              <a:rPr lang="en-US" altLang="zh-CN" sz="2400" dirty="0"/>
              <a:t>(</a:t>
            </a:r>
            <a:r>
              <a:rPr lang="zh-CN" altLang="en-US" sz="2400" dirty="0"/>
              <a:t>指数恢复</a:t>
            </a:r>
            <a:r>
              <a:rPr lang="en-US" altLang="zh-CN" sz="2400" dirty="0"/>
              <a:t>? persistent shift?)</a:t>
            </a: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srgbClr val="FF0000"/>
                </a:solidFill>
              </a:rPr>
              <a:t>不同脉冲星呈现不同的</a:t>
            </a:r>
            <a:r>
              <a:rPr lang="en-US" altLang="zh-CN" sz="2200" dirty="0">
                <a:solidFill>
                  <a:srgbClr val="FF0000"/>
                </a:solidFill>
              </a:rPr>
              <a:t>glitch</a:t>
            </a:r>
            <a:r>
              <a:rPr lang="zh-CN" altLang="en-US" sz="2200" dirty="0">
                <a:solidFill>
                  <a:srgbClr val="FF0000"/>
                </a:solidFill>
              </a:rPr>
              <a:t>观测表象</a:t>
            </a:r>
            <a:endParaRPr lang="en-US" altLang="zh-CN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"/>
    </mc:Choice>
    <mc:Fallback xmlns="">
      <p:transition spd="slow" advTm="42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A08A5-D79B-E177-E9FE-0B2E3B4A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24209D-82CE-D875-85A1-63BC88009BCA}"/>
              </a:ext>
            </a:extLst>
          </p:cNvPr>
          <p:cNvSpPr txBox="1"/>
          <p:nvPr/>
        </p:nvSpPr>
        <p:spPr>
          <a:xfrm>
            <a:off x="754887" y="207168"/>
            <a:ext cx="9559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/>
              <a:t>主要矛盾 </a:t>
            </a:r>
            <a:r>
              <a:rPr lang="en-US" altLang="zh-CN" sz="4400" dirty="0"/>
              <a:t>1.</a:t>
            </a:r>
            <a:r>
              <a:rPr lang="zh-CN" altLang="en-US" sz="4400" dirty="0"/>
              <a:t> </a:t>
            </a:r>
            <a:endParaRPr lang="en-US" altLang="zh-CN" sz="4400" dirty="0"/>
          </a:p>
          <a:p>
            <a:r>
              <a:rPr lang="zh-CN" altLang="en-US" sz="4400" dirty="0"/>
              <a:t>不同脉冲星具有不同的</a:t>
            </a:r>
            <a:r>
              <a:rPr lang="en-US" altLang="zh-CN" sz="4400" dirty="0"/>
              <a:t>glitch</a:t>
            </a:r>
            <a:r>
              <a:rPr lang="zh-CN" altLang="en-US" sz="4400" dirty="0"/>
              <a:t>表象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37C63B-9226-1FA4-0B8F-EA60FB769061}"/>
              </a:ext>
            </a:extLst>
          </p:cNvPr>
          <p:cNvSpPr txBox="1"/>
          <p:nvPr/>
        </p:nvSpPr>
        <p:spPr>
          <a:xfrm>
            <a:off x="7894572" y="3176436"/>
            <a:ext cx="38539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>
              <a:latin typeface="等线" panose="020F0502020204030204"/>
              <a:ea typeface="等线" panose="02010600030101010101" pitchFamily="2" charset="-122"/>
            </a:endParaRPr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400" dirty="0">
                <a:solidFill>
                  <a:srgbClr val="FF0000"/>
                </a:solidFill>
              </a:rPr>
              <a:t>即使在同一颗脉冲星当中，</a:t>
            </a:r>
            <a:r>
              <a:rPr lang="en-US" altLang="zh-CN" sz="2400" dirty="0">
                <a:solidFill>
                  <a:srgbClr val="FF0000"/>
                </a:solidFill>
              </a:rPr>
              <a:t>Glitch</a:t>
            </a:r>
            <a:r>
              <a:rPr lang="zh-CN" altLang="en-US" sz="2400" dirty="0">
                <a:solidFill>
                  <a:srgbClr val="FF0000"/>
                </a:solidFill>
              </a:rPr>
              <a:t>行为随时间存在明显的变化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EA092C-FB37-C785-9044-8D1AF72AA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671" y="1792512"/>
            <a:ext cx="6412596" cy="474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"/>
    </mc:Choice>
    <mc:Fallback xmlns="">
      <p:transition spd="slow" advTm="24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6EEC8-F1D1-FA31-70D7-9C2C39A3B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5D5D061-AC32-75D6-94A3-B2ED16643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65" y="1918608"/>
            <a:ext cx="7979080" cy="424542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FB19064-A2FC-2CE6-125F-0ADE60D8BC82}"/>
              </a:ext>
            </a:extLst>
          </p:cNvPr>
          <p:cNvSpPr txBox="1"/>
          <p:nvPr/>
        </p:nvSpPr>
        <p:spPr>
          <a:xfrm>
            <a:off x="754887" y="231022"/>
            <a:ext cx="9559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/>
              <a:t>主要矛盾 </a:t>
            </a:r>
            <a:r>
              <a:rPr lang="en-US" altLang="zh-CN" sz="4400" dirty="0"/>
              <a:t>2.</a:t>
            </a:r>
            <a:r>
              <a:rPr lang="zh-CN" altLang="en-US" sz="4400" dirty="0"/>
              <a:t> </a:t>
            </a:r>
            <a:endParaRPr lang="en-US" altLang="zh-CN" sz="4400" dirty="0"/>
          </a:p>
          <a:p>
            <a:r>
              <a:rPr lang="zh-CN" altLang="en-US" sz="4400" dirty="0"/>
              <a:t>不同的</a:t>
            </a:r>
            <a:r>
              <a:rPr lang="en-US" altLang="zh-CN" sz="4400" dirty="0"/>
              <a:t>glitch</a:t>
            </a:r>
            <a:r>
              <a:rPr lang="zh-CN" altLang="en-US" sz="4400" dirty="0"/>
              <a:t>物理机制并存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585C5C-2D65-1E79-098D-280C8F3A0C75}"/>
              </a:ext>
            </a:extLst>
          </p:cNvPr>
          <p:cNvSpPr txBox="1"/>
          <p:nvPr/>
        </p:nvSpPr>
        <p:spPr>
          <a:xfrm>
            <a:off x="8588399" y="1618631"/>
            <a:ext cx="345159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>
                <a:latin typeface="等线" panose="020F0502020204030204"/>
                <a:ea typeface="等线" panose="02010600030101010101" pitchFamily="2" charset="-122"/>
              </a:rPr>
              <a:t>等待时间有多种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分布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>
                <a:latin typeface="等线" panose="020F0502020204030204"/>
                <a:ea typeface="等线" panose="02010600030101010101" pitchFamily="2" charset="-122"/>
              </a:rPr>
              <a:t>大小有多种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分布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>
              <a:defRPr/>
            </a:pPr>
            <a:r>
              <a:rPr lang="en-US" altLang="zh-CN" dirty="0">
                <a:latin typeface="等线" panose="020F0502020204030204"/>
                <a:ea typeface="等线" panose="02010600030101010101" pitchFamily="2" charset="-122"/>
              </a:rPr>
              <a:t>*</a:t>
            </a:r>
            <a:r>
              <a:rPr lang="zh-CN" altLang="en-US" dirty="0">
                <a:latin typeface="等线" panose="020F0502020204030204"/>
                <a:ea typeface="等线" panose="02010600030101010101" pitchFamily="2" charset="-122"/>
              </a:rPr>
              <a:t>高斯分布</a:t>
            </a:r>
            <a:endParaRPr lang="en-US" altLang="zh-CN" dirty="0">
              <a:latin typeface="等线" panose="020F0502020204030204"/>
              <a:ea typeface="等线" panose="02010600030101010101" pitchFamily="2" charset="-122"/>
            </a:endParaRPr>
          </a:p>
          <a:p>
            <a:pPr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*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幂律分布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>
              <a:defRPr/>
            </a:pPr>
            <a:r>
              <a:rPr lang="en-US" altLang="zh-CN" dirty="0">
                <a:latin typeface="等线" panose="020F0502020204030204"/>
                <a:ea typeface="等线" panose="02010600030101010101" pitchFamily="2" charset="-122"/>
              </a:rPr>
              <a:t>*</a:t>
            </a:r>
            <a:r>
              <a:rPr lang="zh-CN" altLang="en-US" dirty="0">
                <a:latin typeface="等线" panose="020F0502020204030204"/>
                <a:ea typeface="等线" panose="02010600030101010101" pitchFamily="2" charset="-122"/>
              </a:rPr>
              <a:t>指数分布</a:t>
            </a:r>
            <a:endParaRPr lang="en-US" altLang="zh-CN" dirty="0">
              <a:latin typeface="等线" panose="020F0502020204030204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dirty="0">
                <a:latin typeface="等线" panose="020F0502020204030204"/>
                <a:ea typeface="等线" panose="02010600030101010101" pitchFamily="2" charset="-122"/>
              </a:rPr>
              <a:t>*</a:t>
            </a:r>
            <a:r>
              <a:rPr lang="zh-CN" altLang="en-US" dirty="0">
                <a:latin typeface="等线" panose="020F0502020204030204"/>
                <a:ea typeface="等线" panose="02010600030101010101" pitchFamily="2" charset="-122"/>
              </a:rPr>
              <a:t>对数正态分布</a:t>
            </a:r>
            <a:endParaRPr lang="en-US" altLang="zh-CN" dirty="0">
              <a:latin typeface="等线" panose="020F0502020204030204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dirty="0">
                <a:latin typeface="等线" panose="020F0502020204030204"/>
                <a:ea typeface="等线" panose="02010600030101010101" pitchFamily="2" charset="-122"/>
              </a:rPr>
              <a:t>*……</a:t>
            </a:r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lang="en-US" altLang="zh-CN" sz="2200" dirty="0">
              <a:latin typeface="等线" panose="020F0502020204030204"/>
              <a:ea typeface="等线" panose="02010600030101010101" pitchFamily="2" charset="-122"/>
            </a:endParaRPr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不同的分布模式</a:t>
            </a:r>
            <a:endParaRPr lang="en-US" altLang="zh-CN" sz="2200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200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→ 不同的物理机制？</a:t>
            </a:r>
            <a:endParaRPr lang="en-US" altLang="zh-CN" sz="2200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*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大</a:t>
            </a:r>
            <a:r>
              <a:rPr lang="en-US" altLang="zh-CN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glitch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→超流？</a:t>
            </a:r>
            <a:endParaRPr lang="en-US" altLang="zh-CN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>
              <a:defRPr/>
            </a:pPr>
            <a:r>
              <a:rPr lang="en-US" altLang="zh-CN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*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小</a:t>
            </a:r>
            <a:r>
              <a:rPr lang="en-US" altLang="zh-CN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glitch</a:t>
            </a:r>
            <a:r>
              <a:rPr lang="zh-CN" altLang="en-US" dirty="0">
                <a:solidFill>
                  <a:srgbClr val="FF0000"/>
                </a:solidFill>
                <a:latin typeface="等线" panose="020F0502020204030204"/>
                <a:ea typeface="等线" panose="02010600030101010101" pitchFamily="2" charset="-122"/>
              </a:rPr>
              <a:t>→星震？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endParaRPr lang="zh-CN" altLang="en-US" sz="2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833B8F-6D3F-AD73-6864-5E314C8A7CB6}"/>
              </a:ext>
            </a:extLst>
          </p:cNvPr>
          <p:cNvSpPr txBox="1"/>
          <p:nvPr/>
        </p:nvSpPr>
        <p:spPr>
          <a:xfrm>
            <a:off x="8359745" y="5979371"/>
            <a:ext cx="223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Fuentes et al. 2019</a:t>
            </a:r>
          </a:p>
        </p:txBody>
      </p:sp>
    </p:spTree>
    <p:extLst>
      <p:ext uri="{BB962C8B-B14F-4D97-AF65-F5344CB8AC3E}">
        <p14:creationId xmlns:p14="http://schemas.microsoft.com/office/powerpoint/2010/main" val="39930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"/>
    </mc:Choice>
    <mc:Fallback xmlns="">
      <p:transition spd="slow" advTm="53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D35B2-3ACB-BC9C-8DB2-D2601B03B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070E66-11DD-84AA-25B8-63A2951056D2}"/>
              </a:ext>
            </a:extLst>
          </p:cNvPr>
          <p:cNvSpPr txBox="1"/>
          <p:nvPr/>
        </p:nvSpPr>
        <p:spPr>
          <a:xfrm>
            <a:off x="754887" y="207168"/>
            <a:ext cx="9559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/>
              <a:t>主要矛盾 </a:t>
            </a:r>
            <a:r>
              <a:rPr lang="en-US" altLang="zh-CN" sz="4400" dirty="0"/>
              <a:t>3.</a:t>
            </a:r>
            <a:r>
              <a:rPr lang="zh-CN" altLang="en-US" sz="4400" dirty="0"/>
              <a:t> </a:t>
            </a:r>
            <a:endParaRPr lang="en-US" altLang="zh-CN" sz="4400" dirty="0"/>
          </a:p>
          <a:p>
            <a:r>
              <a:rPr lang="en-US" altLang="zh-CN" sz="4400" dirty="0"/>
              <a:t>Glitch</a:t>
            </a:r>
            <a:r>
              <a:rPr lang="zh-CN" altLang="en-US" sz="4400" dirty="0"/>
              <a:t>大小与等待时间缺乏相关性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C040E4D-CE9E-6683-0EAE-574C31237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58" y="1980289"/>
            <a:ext cx="7604494" cy="381612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6CB0444-0E2B-423E-2188-86EDE628F92C}"/>
              </a:ext>
            </a:extLst>
          </p:cNvPr>
          <p:cNvSpPr txBox="1"/>
          <p:nvPr/>
        </p:nvSpPr>
        <p:spPr>
          <a:xfrm>
            <a:off x="8697665" y="2285936"/>
            <a:ext cx="3237243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/>
              <a:t>星震模型？</a:t>
            </a:r>
            <a:endParaRPr lang="en-US" altLang="zh-CN" sz="2200" dirty="0"/>
          </a:p>
          <a:p>
            <a:r>
              <a:rPr lang="zh-CN" altLang="en-US" sz="1400" dirty="0"/>
              <a:t>达到临界压力，壳层破碎并调整结构</a:t>
            </a:r>
            <a:endParaRPr lang="en-US" altLang="zh-CN" sz="14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lang="en-US" altLang="zh-CN" sz="22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/>
              <a:t>扫雪机模型？</a:t>
            </a:r>
            <a:endParaRPr lang="en-US" altLang="zh-CN" sz="2200" dirty="0"/>
          </a:p>
          <a:p>
            <a:r>
              <a:rPr lang="zh-CN" altLang="en-US" sz="1400" dirty="0"/>
              <a:t>超流涡丝的速度差达到</a:t>
            </a:r>
            <a:r>
              <a:rPr lang="en-US" altLang="zh-CN" sz="1400" dirty="0"/>
              <a:t>pin</a:t>
            </a:r>
            <a:r>
              <a:rPr lang="zh-CN" altLang="en-US" sz="1400" dirty="0"/>
              <a:t>的最大值，涡丝脱耦</a:t>
            </a:r>
            <a:endParaRPr lang="en-US" altLang="zh-CN" sz="14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lang="en-US" altLang="zh-CN" sz="22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/>
              <a:t>达到临界条件？</a:t>
            </a:r>
            <a:endParaRPr lang="en-US" altLang="zh-CN" sz="22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lang="en-US" altLang="zh-CN" sz="2200" dirty="0"/>
          </a:p>
          <a:p>
            <a:pPr marL="285750" indent="-285750">
              <a:buFont typeface="Times New Roman" panose="02020603050405020304" pitchFamily="18" charset="0"/>
              <a:buChar char="∆"/>
            </a:pPr>
            <a:r>
              <a:rPr lang="zh-CN" altLang="en-US" sz="2200" dirty="0"/>
              <a:t>阈值触发？</a:t>
            </a:r>
          </a:p>
          <a:p>
            <a:pPr marL="285750" indent="-285750">
              <a:buFont typeface="Times New Roman" panose="02020603050405020304" pitchFamily="18" charset="0"/>
              <a:buChar char="∆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427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"/>
    </mc:Choice>
    <mc:Fallback xmlns="">
      <p:transition spd="slow" advTm="36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3A9F6-8ABA-A071-C062-B6642AAB0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5047AE0-AB1F-0700-D7DC-3F80924C1F4C}"/>
              </a:ext>
            </a:extLst>
          </p:cNvPr>
          <p:cNvSpPr txBox="1"/>
          <p:nvPr/>
        </p:nvSpPr>
        <p:spPr>
          <a:xfrm>
            <a:off x="754887" y="207168"/>
            <a:ext cx="9559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400" dirty="0"/>
          </a:p>
          <a:p>
            <a:r>
              <a:rPr lang="zh-CN" altLang="en-US" sz="4400" dirty="0"/>
              <a:t>新的范式</a:t>
            </a:r>
            <a:r>
              <a:rPr lang="en-US" altLang="zh-CN" sz="4400" dirty="0"/>
              <a:t>/</a:t>
            </a:r>
            <a:r>
              <a:rPr lang="zh-CN" altLang="en-US" sz="4400" dirty="0"/>
              <a:t>思想</a:t>
            </a:r>
            <a:endParaRPr lang="en-US" altLang="zh-CN" sz="4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411439-11BF-741F-2645-EB7DB0FC545A}"/>
              </a:ext>
            </a:extLst>
          </p:cNvPr>
          <p:cNvSpPr txBox="1"/>
          <p:nvPr/>
        </p:nvSpPr>
        <p:spPr>
          <a:xfrm>
            <a:off x="1401175" y="2723700"/>
            <a:ext cx="10167618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不同脉冲星呈现不同的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glitch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观测表象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zh-CN" sz="2200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从观测现象出发     →      统一的认知 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zh-CN" sz="2200" dirty="0">
              <a:solidFill>
                <a:srgbClr val="FF000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zh-CN" altLang="en-US" sz="2000" dirty="0">
                <a:solidFill>
                  <a:srgbClr val="7030A0"/>
                </a:solidFill>
              </a:rPr>
              <a:t>角动量存在部分释放的可能性，并非每次</a:t>
            </a:r>
            <a:r>
              <a:rPr lang="en-US" altLang="zh-CN" sz="2000" dirty="0">
                <a:solidFill>
                  <a:srgbClr val="7030A0"/>
                </a:solidFill>
              </a:rPr>
              <a:t>glitch</a:t>
            </a:r>
            <a:r>
              <a:rPr lang="zh-CN" altLang="en-US" sz="2000" dirty="0">
                <a:solidFill>
                  <a:srgbClr val="7030A0"/>
                </a:solidFill>
              </a:rPr>
              <a:t>都会清空超流库，无法完全释放</a:t>
            </a:r>
            <a:endParaRPr lang="en-US" altLang="zh-CN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US" altLang="zh-CN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solidFill>
                  <a:srgbClr val="7030A0"/>
                </a:solidFill>
              </a:rPr>
              <a:t>Glitch</a:t>
            </a:r>
            <a:r>
              <a:rPr lang="zh-CN" altLang="en-US" sz="2000" dirty="0">
                <a:solidFill>
                  <a:srgbClr val="7030A0"/>
                </a:solidFill>
              </a:rPr>
              <a:t>（实际的多体系统的相互作用）并非理想系统</a:t>
            </a:r>
            <a:endParaRPr lang="en-US" altLang="zh-CN" sz="2000" dirty="0">
              <a:solidFill>
                <a:srgbClr val="7030A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"/>
    </mc:Choice>
    <mc:Fallback xmlns="">
      <p:transition spd="slow" advTm="36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132D7-313D-AA35-C37E-14431D373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5D8DAF-75BC-9AA9-AF3E-C0E8B3E4D785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1.</a:t>
            </a:r>
            <a:r>
              <a:rPr lang="zh-CN" altLang="en-US" sz="4400" dirty="0">
                <a:solidFill>
                  <a:srgbClr val="7030A0"/>
                </a:solidFill>
              </a:rPr>
              <a:t>普适的大小</a:t>
            </a:r>
            <a:r>
              <a:rPr lang="en-US" altLang="zh-CN" sz="4400" dirty="0">
                <a:solidFill>
                  <a:srgbClr val="7030A0"/>
                </a:solidFill>
              </a:rPr>
              <a:t>-</a:t>
            </a:r>
            <a:r>
              <a:rPr lang="zh-CN" altLang="en-US" sz="4400" dirty="0">
                <a:solidFill>
                  <a:srgbClr val="7030A0"/>
                </a:solidFill>
              </a:rPr>
              <a:t>等待时间的相关性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052CEAB-98DB-14E9-7DEE-039EAD279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6609"/>
            <a:ext cx="12192000" cy="437005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95A6C4A-40B2-8E6B-6876-9A1F008E22D5}"/>
              </a:ext>
            </a:extLst>
          </p:cNvPr>
          <p:cNvSpPr txBox="1"/>
          <p:nvPr/>
        </p:nvSpPr>
        <p:spPr>
          <a:xfrm>
            <a:off x="1561137" y="5558225"/>
            <a:ext cx="90697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都展示出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的大小与之后的等待时间的相关性，而并不是之前的相关性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明确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为阈值触发系统：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大小决定了将系统推离平衡状态的程度</a:t>
            </a:r>
            <a:endParaRPr lang="en-US" altLang="zh-CN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7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"/>
    </mc:Choice>
    <mc:Fallback xmlns="">
      <p:transition spd="slow" advTm="36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BE723-166E-343D-579B-380A58125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AFE7CDB-FEDA-4088-4BA0-0796988790EC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2.</a:t>
            </a:r>
            <a:r>
              <a:rPr lang="zh-CN" altLang="en-US" sz="4400" dirty="0">
                <a:solidFill>
                  <a:srgbClr val="7030A0"/>
                </a:solidFill>
              </a:rPr>
              <a:t>部分释放的定量化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E70BE8-6762-A74B-1461-87823E422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6" y="976609"/>
            <a:ext cx="3858023" cy="296771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879363B-07EA-9CEC-2BFE-935E10F3C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88" y="976609"/>
            <a:ext cx="3858023" cy="296771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BFBBA04-64B9-CFFE-F70F-EFD5DDE071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6" y="3890290"/>
            <a:ext cx="3858023" cy="29677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A1F259C-1633-5906-CE9E-A3E2AC53F0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505" y="3944534"/>
            <a:ext cx="3787506" cy="291346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8001B49-F5F3-556D-68A2-5BD5D312049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3963" r="59691"/>
          <a:stretch>
            <a:fillRect/>
          </a:stretch>
        </p:blipFill>
        <p:spPr>
          <a:xfrm>
            <a:off x="7941962" y="1491321"/>
            <a:ext cx="2258051" cy="44124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685D8F5-52E3-91C9-2291-4AD7B4311D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1962" y="4144373"/>
            <a:ext cx="4085968" cy="4412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70F604D-8BC8-C663-0B51-79B0C10589E7}"/>
              </a:ext>
            </a:extLst>
          </p:cNvPr>
          <p:cNvSpPr txBox="1"/>
          <p:nvPr/>
        </p:nvSpPr>
        <p:spPr>
          <a:xfrm>
            <a:off x="8095528" y="3727316"/>
            <a:ext cx="1358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两边同时 </a:t>
            </a:r>
            <a:r>
              <a:rPr lang="en-US" altLang="zh-CN" dirty="0"/>
              <a:t>×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99EAC92-7463-5B84-636E-250434F2181C}"/>
              </a:ext>
            </a:extLst>
          </p:cNvPr>
          <p:cNvSpPr txBox="1"/>
          <p:nvPr/>
        </p:nvSpPr>
        <p:spPr>
          <a:xfrm>
            <a:off x="8095527" y="2119715"/>
            <a:ext cx="37100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的等待时间与大小的相关性，采用线性拟合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可以预测下一个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的时间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CF5C3CF-57CE-7EAE-2029-3B0D12CAA6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8992" t="1" r="55413" b="4404"/>
          <a:stretch>
            <a:fillRect/>
          </a:stretch>
        </p:blipFill>
        <p:spPr>
          <a:xfrm>
            <a:off x="9410460" y="3679382"/>
            <a:ext cx="228600" cy="42181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979E225-A5F3-48FD-C104-E606EF6BD9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9658" y="4700132"/>
            <a:ext cx="4253625" cy="32023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02666C0-1482-D8A4-1EC4-9F5D6AB674FC}"/>
              </a:ext>
            </a:extLst>
          </p:cNvPr>
          <p:cNvSpPr txBox="1"/>
          <p:nvPr/>
        </p:nvSpPr>
        <p:spPr>
          <a:xfrm>
            <a:off x="7941961" y="5156554"/>
            <a:ext cx="267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实际上     ＜</a:t>
            </a:r>
            <a:r>
              <a:rPr lang="en-US" altLang="zh-CN" dirty="0"/>
              <a:t>1      </a:t>
            </a:r>
            <a:r>
              <a:rPr lang="zh-CN" altLang="en-US" dirty="0"/>
              <a:t>＞</a:t>
            </a:r>
            <a:r>
              <a:rPr lang="en-US" altLang="zh-CN" dirty="0"/>
              <a:t>0 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34EB82A-6F56-8C89-797C-212A2CC741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1093" y="5182938"/>
            <a:ext cx="304843" cy="3429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2AA1C86-0E6B-E1BD-C9B8-BF6A68A633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86638" y="5156554"/>
            <a:ext cx="304843" cy="333422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3252222-C4CA-A5FB-B74C-B3AA5EA4945F}"/>
              </a:ext>
            </a:extLst>
          </p:cNvPr>
          <p:cNvSpPr txBox="1"/>
          <p:nvPr/>
        </p:nvSpPr>
        <p:spPr>
          <a:xfrm>
            <a:off x="8095527" y="5868777"/>
            <a:ext cx="3932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累计的角动量≠释放的角动量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必须要考虑截距项</a:t>
            </a:r>
          </a:p>
        </p:txBody>
      </p:sp>
    </p:spTree>
    <p:extLst>
      <p:ext uri="{BB962C8B-B14F-4D97-AF65-F5344CB8AC3E}">
        <p14:creationId xmlns:p14="http://schemas.microsoft.com/office/powerpoint/2010/main" val="404520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"/>
    </mc:Choice>
    <mc:Fallback xmlns="">
      <p:transition spd="slow" advTm="36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19755-49F3-CEC7-B4A3-4C8009E1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BA3B353-163E-BD8E-4A98-AA58F80AF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91" y="4017935"/>
            <a:ext cx="3936615" cy="25378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86C9802-EF6B-5B10-3BAC-F61614E5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17" y="1139126"/>
            <a:ext cx="4648362" cy="277032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7396F9A-DAD6-31DE-03DD-5D150888E905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3.</a:t>
            </a:r>
            <a:r>
              <a:rPr lang="zh-CN" altLang="en-US" sz="4400" dirty="0">
                <a:solidFill>
                  <a:srgbClr val="7030A0"/>
                </a:solidFill>
              </a:rPr>
              <a:t>对角动量库的约束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02A1A8-3559-3E19-32FF-15F958B464BA}"/>
              </a:ext>
            </a:extLst>
          </p:cNvPr>
          <p:cNvSpPr txBox="1"/>
          <p:nvPr/>
        </p:nvSpPr>
        <p:spPr>
          <a:xfrm>
            <a:off x="10097146" y="6004501"/>
            <a:ext cx="1913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Link et al. 1999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AE09EFC-E415-E325-1557-8733B7E7C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09448"/>
            <a:ext cx="4153480" cy="22005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BC2D2B0-5F6D-2F72-4F5B-A50BBAC7D9D4}"/>
              </a:ext>
            </a:extLst>
          </p:cNvPr>
          <p:cNvSpPr txBox="1"/>
          <p:nvPr/>
        </p:nvSpPr>
        <p:spPr>
          <a:xfrm>
            <a:off x="5711126" y="1432612"/>
            <a:ext cx="563006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Link</a:t>
            </a:r>
            <a:r>
              <a:rPr lang="zh-CN" altLang="en-US" dirty="0"/>
              <a:t>的思想，引领了</a:t>
            </a:r>
            <a:r>
              <a:rPr lang="en-US" altLang="zh-CN" dirty="0"/>
              <a:t>20</a:t>
            </a:r>
            <a:r>
              <a:rPr lang="zh-CN" altLang="en-US" dirty="0"/>
              <a:t>多年的超流模型</a:t>
            </a:r>
            <a:endParaRPr lang="en-US" altLang="zh-CN" dirty="0"/>
          </a:p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基于</a:t>
            </a:r>
            <a:r>
              <a:rPr lang="en-US" altLang="zh-CN" dirty="0"/>
              <a:t>vela glitch</a:t>
            </a:r>
            <a:r>
              <a:rPr lang="zh-CN" altLang="en-US" dirty="0"/>
              <a:t>大小与等待时间的准周期性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得到了总观测时间下的</a:t>
            </a:r>
            <a:r>
              <a:rPr lang="en-US" altLang="zh-CN" dirty="0"/>
              <a:t>glitch</a:t>
            </a:r>
            <a:r>
              <a:rPr lang="zh-CN" altLang="en-US" dirty="0"/>
              <a:t>释放角动量的平均速率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定义为耦合常数</a:t>
            </a:r>
            <a:r>
              <a:rPr lang="en-US" altLang="zh-CN" dirty="0"/>
              <a:t>G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01874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9FF0E-4689-05FF-8025-0D0C3B0D9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F6D9F43-EA35-B9BF-4B42-E813DB86DB15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3.</a:t>
            </a:r>
            <a:r>
              <a:rPr lang="zh-CN" altLang="en-US" sz="4400" dirty="0">
                <a:solidFill>
                  <a:srgbClr val="7030A0"/>
                </a:solidFill>
              </a:rPr>
              <a:t>对角动量库的约束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B940E5-1E13-C79C-9B16-371B0B562635}"/>
              </a:ext>
            </a:extLst>
          </p:cNvPr>
          <p:cNvSpPr txBox="1"/>
          <p:nvPr/>
        </p:nvSpPr>
        <p:spPr>
          <a:xfrm>
            <a:off x="10097146" y="6004501"/>
            <a:ext cx="1913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Link et al. 1999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E4481D-46E0-DF25-B04D-75E249CCE6BF}"/>
              </a:ext>
            </a:extLst>
          </p:cNvPr>
          <p:cNvSpPr txBox="1"/>
          <p:nvPr/>
        </p:nvSpPr>
        <p:spPr>
          <a:xfrm>
            <a:off x="6471754" y="1321712"/>
            <a:ext cx="56300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Link</a:t>
            </a:r>
            <a:r>
              <a:rPr lang="zh-CN" altLang="en-US" dirty="0"/>
              <a:t>的思想</a:t>
            </a:r>
            <a:endParaRPr lang="en-US" altLang="zh-CN" dirty="0"/>
          </a:p>
          <a:p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基于</a:t>
            </a:r>
            <a:r>
              <a:rPr lang="en-US" altLang="zh-CN" dirty="0"/>
              <a:t>vela glitch</a:t>
            </a:r>
            <a:r>
              <a:rPr lang="zh-CN" altLang="en-US" dirty="0"/>
              <a:t>大小与等待时间的准周期性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得到了总观测时间下的</a:t>
            </a:r>
            <a:r>
              <a:rPr lang="en-US" altLang="zh-CN" dirty="0"/>
              <a:t>glitch</a:t>
            </a:r>
            <a:r>
              <a:rPr lang="zh-CN" altLang="en-US" dirty="0"/>
              <a:t>释放角动量的平均速率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/>
              <a:t>定义为耦合常数</a:t>
            </a:r>
            <a:r>
              <a:rPr lang="en-US" altLang="zh-CN" dirty="0"/>
              <a:t>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不同脉冲星具有不同的</a:t>
            </a:r>
            <a:r>
              <a:rPr lang="en-US" altLang="zh-CN" dirty="0">
                <a:solidFill>
                  <a:srgbClr val="FF0000"/>
                </a:solidFill>
              </a:rPr>
              <a:t>glitch</a:t>
            </a:r>
            <a:r>
              <a:rPr lang="zh-CN" altLang="en-US" dirty="0">
                <a:solidFill>
                  <a:srgbClr val="FF0000"/>
                </a:solidFill>
              </a:rPr>
              <a:t>表象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rgbClr val="FF0000"/>
                </a:solidFill>
              </a:rPr>
              <a:t>→</a:t>
            </a:r>
            <a:r>
              <a:rPr lang="en-US" altLang="zh-CN" dirty="0">
                <a:solidFill>
                  <a:srgbClr val="FF0000"/>
                </a:solidFill>
              </a:rPr>
              <a:t> Link</a:t>
            </a:r>
            <a:r>
              <a:rPr lang="zh-CN" altLang="en-US" dirty="0">
                <a:solidFill>
                  <a:srgbClr val="FF0000"/>
                </a:solidFill>
              </a:rPr>
              <a:t>的方法不具有普适性，只能在理想情况下使用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D565B1-4ED5-C0D6-3FB0-582198A1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9" y="1407981"/>
            <a:ext cx="6005821" cy="444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76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612F-4080-E01C-79F0-1A24BD12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D5186B-AA9A-5388-F3AD-96BAA7032F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69" y="1322846"/>
            <a:ext cx="5113841" cy="421230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7E16E01-398D-CE21-E228-6DF470863C46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3.</a:t>
            </a:r>
            <a:r>
              <a:rPr lang="zh-CN" altLang="en-US" sz="4400" dirty="0">
                <a:solidFill>
                  <a:srgbClr val="7030A0"/>
                </a:solidFill>
              </a:rPr>
              <a:t>对角动量库的约束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8F75BA7-80E7-E72F-54E1-DCFAE8893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36" y="1505552"/>
            <a:ext cx="4295131" cy="10503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DEC3EF8-DE40-F1E9-3CCF-15F75625E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75" y="2643106"/>
            <a:ext cx="4001851" cy="52782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D96F4D3-6D07-0DA8-40E3-A0593484EE23}"/>
              </a:ext>
            </a:extLst>
          </p:cNvPr>
          <p:cNvSpPr txBox="1"/>
          <p:nvPr/>
        </p:nvSpPr>
        <p:spPr>
          <a:xfrm>
            <a:off x="657740" y="3875120"/>
            <a:ext cx="54382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在阈值触发系统当中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每次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的大小自然的包含有效转动惯量的信息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在事件级的尺度上，直接得出更合理的</a:t>
            </a:r>
            <a:r>
              <a:rPr lang="en-US" altLang="zh-CN" dirty="0">
                <a:solidFill>
                  <a:srgbClr val="7030A0"/>
                </a:solidFill>
              </a:rPr>
              <a:t>Ires</a:t>
            </a:r>
            <a:endParaRPr lang="zh-CN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5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A4F869F-E1FA-D89A-59D5-54A8769ED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81" y="1195506"/>
            <a:ext cx="5533755" cy="47691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1CC3F4A-83A8-F322-9C08-3A492BE94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42965"/>
            <a:ext cx="6010414" cy="487421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873EFCC-BC74-F0C5-307B-B6F5EE531C34}"/>
              </a:ext>
            </a:extLst>
          </p:cNvPr>
          <p:cNvSpPr txBox="1"/>
          <p:nvPr/>
        </p:nvSpPr>
        <p:spPr>
          <a:xfrm>
            <a:off x="754887" y="207168"/>
            <a:ext cx="9559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4.</a:t>
            </a:r>
            <a:r>
              <a:rPr lang="zh-CN" altLang="en-US" sz="4400" dirty="0">
                <a:solidFill>
                  <a:srgbClr val="7030A0"/>
                </a:solidFill>
              </a:rPr>
              <a:t>对扫雪机模型的修正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7D09A2-6225-8146-5083-883FAD8EDA3A}"/>
              </a:ext>
            </a:extLst>
          </p:cNvPr>
          <p:cNvSpPr txBox="1"/>
          <p:nvPr/>
        </p:nvSpPr>
        <p:spPr>
          <a:xfrm>
            <a:off x="6338209" y="268722"/>
            <a:ext cx="576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800" dirty="0"/>
              <a:t>扫雪机模型：</a:t>
            </a:r>
            <a:endParaRPr lang="en-US" altLang="zh-CN" sz="1800" dirty="0"/>
          </a:p>
          <a:p>
            <a:pPr lvl="0">
              <a:defRPr/>
            </a:pPr>
            <a:r>
              <a:rPr lang="zh-CN" altLang="en-US" sz="1800" dirty="0"/>
              <a:t>认为观测到的最大的</a:t>
            </a:r>
            <a:r>
              <a:rPr lang="en-US" altLang="zh-CN" sz="1800" dirty="0"/>
              <a:t>glitch</a:t>
            </a:r>
            <a:r>
              <a:rPr lang="zh-CN" altLang="en-US" sz="1800" dirty="0"/>
              <a:t>就是角动量库的上限</a:t>
            </a: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861638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2D50D59-B235-BCB9-0994-EFB3B21241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976609"/>
            <a:ext cx="11538857" cy="525534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957E6A6-2DD7-AFC1-1EAE-D9486CD1EB4C}"/>
              </a:ext>
            </a:extLst>
          </p:cNvPr>
          <p:cNvSpPr txBox="1"/>
          <p:nvPr/>
        </p:nvSpPr>
        <p:spPr>
          <a:xfrm>
            <a:off x="754887" y="207168"/>
            <a:ext cx="565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4.</a:t>
            </a:r>
            <a:r>
              <a:rPr lang="zh-CN" altLang="en-US" sz="4400" dirty="0">
                <a:solidFill>
                  <a:srgbClr val="7030A0"/>
                </a:solidFill>
              </a:rPr>
              <a:t>对扫雪机模型的修正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DF2D79F-D547-207A-A2CE-CCFD18FF2206}"/>
              </a:ext>
            </a:extLst>
          </p:cNvPr>
          <p:cNvSpPr txBox="1"/>
          <p:nvPr/>
        </p:nvSpPr>
        <p:spPr>
          <a:xfrm>
            <a:off x="6408548" y="268722"/>
            <a:ext cx="52180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800" dirty="0">
                <a:solidFill>
                  <a:srgbClr val="7030A0"/>
                </a:solidFill>
              </a:rPr>
              <a:t>新的</a:t>
            </a:r>
            <a:r>
              <a:rPr lang="zh-CN" altLang="en-US" dirty="0">
                <a:solidFill>
                  <a:srgbClr val="7030A0"/>
                </a:solidFill>
              </a:rPr>
              <a:t>结论</a:t>
            </a:r>
            <a:r>
              <a:rPr lang="zh-CN" altLang="en-US" sz="1800" dirty="0">
                <a:solidFill>
                  <a:srgbClr val="7030A0"/>
                </a:solidFill>
              </a:rPr>
              <a:t>：</a:t>
            </a:r>
            <a:endParaRPr lang="en-US" altLang="zh-CN" sz="1800" dirty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zh-CN" altLang="en-US" dirty="0">
                <a:solidFill>
                  <a:srgbClr val="7030A0"/>
                </a:solidFill>
              </a:rPr>
              <a:t>估计角动量</a:t>
            </a:r>
            <a:r>
              <a:rPr lang="zh-CN" altLang="en-US" sz="1800" dirty="0">
                <a:solidFill>
                  <a:srgbClr val="7030A0"/>
                </a:solidFill>
              </a:rPr>
              <a:t>库的上限必须要考虑历史依赖性</a:t>
            </a:r>
            <a:endParaRPr lang="en-US" altLang="zh-CN" sz="1800" dirty="0">
              <a:solidFill>
                <a:srgbClr val="7030A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504AFF0-E654-B669-32CB-AAE72895ADAF}"/>
              </a:ext>
            </a:extLst>
          </p:cNvPr>
          <p:cNvSpPr txBox="1"/>
          <p:nvPr/>
        </p:nvSpPr>
        <p:spPr>
          <a:xfrm>
            <a:off x="1946766" y="6293507"/>
            <a:ext cx="8923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030A0"/>
                </a:solidFill>
              </a:rPr>
              <a:t>平均释放系数         </a:t>
            </a:r>
            <a:r>
              <a:rPr lang="en-US" altLang="zh-CN" dirty="0">
                <a:solidFill>
                  <a:srgbClr val="7030A0"/>
                </a:solidFill>
              </a:rPr>
              <a:t>vela</a:t>
            </a:r>
            <a:r>
              <a:rPr lang="zh-CN" altLang="en-US" dirty="0">
                <a:solidFill>
                  <a:srgbClr val="7030A0"/>
                </a:solidFill>
              </a:rPr>
              <a:t>：</a:t>
            </a:r>
            <a:r>
              <a:rPr lang="en-US" altLang="zh-CN" dirty="0">
                <a:solidFill>
                  <a:srgbClr val="7030A0"/>
                </a:solidFill>
              </a:rPr>
              <a:t>0.671                              0537-6910</a:t>
            </a:r>
            <a:r>
              <a:rPr lang="zh-CN" altLang="en-US" dirty="0">
                <a:solidFill>
                  <a:srgbClr val="7030A0"/>
                </a:solidFill>
              </a:rPr>
              <a:t>：</a:t>
            </a:r>
            <a:r>
              <a:rPr lang="en-US" altLang="zh-CN" dirty="0">
                <a:solidFill>
                  <a:srgbClr val="7030A0"/>
                </a:solidFill>
              </a:rPr>
              <a:t>0.335</a:t>
            </a:r>
            <a:endParaRPr lang="zh-CN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2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809FB55-723E-E9D4-6CF4-4C9C6224A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705" y="1249034"/>
            <a:ext cx="5816222" cy="50260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D383054-DF97-F692-539C-FCE76946CF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9" y="1257564"/>
            <a:ext cx="5120640" cy="28409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036D494-6B13-AE9E-EE81-DEB0BFEF9A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9" y="3627814"/>
            <a:ext cx="5120640" cy="275875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D622E1E-DB7E-34B2-9DEB-FEEFDF3B6DEF}"/>
              </a:ext>
            </a:extLst>
          </p:cNvPr>
          <p:cNvSpPr txBox="1"/>
          <p:nvPr/>
        </p:nvSpPr>
        <p:spPr>
          <a:xfrm>
            <a:off x="754887" y="207168"/>
            <a:ext cx="5661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4.</a:t>
            </a:r>
            <a:r>
              <a:rPr lang="zh-CN" altLang="en-US" sz="4400" dirty="0">
                <a:solidFill>
                  <a:srgbClr val="7030A0"/>
                </a:solidFill>
              </a:rPr>
              <a:t>对扫雪机模型的修正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0E19D45-0F43-80E4-BC97-AFF36B7A1154}"/>
              </a:ext>
            </a:extLst>
          </p:cNvPr>
          <p:cNvSpPr txBox="1"/>
          <p:nvPr/>
        </p:nvSpPr>
        <p:spPr>
          <a:xfrm>
            <a:off x="6416298" y="330278"/>
            <a:ext cx="5346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800" dirty="0">
                <a:solidFill>
                  <a:srgbClr val="7030A0"/>
                </a:solidFill>
              </a:rPr>
              <a:t>新的</a:t>
            </a:r>
            <a:r>
              <a:rPr lang="zh-CN" altLang="en-US" dirty="0">
                <a:solidFill>
                  <a:srgbClr val="7030A0"/>
                </a:solidFill>
              </a:rPr>
              <a:t>结论</a:t>
            </a:r>
            <a:r>
              <a:rPr lang="zh-CN" altLang="en-US" sz="1800" dirty="0">
                <a:solidFill>
                  <a:srgbClr val="7030A0"/>
                </a:solidFill>
              </a:rPr>
              <a:t>：</a:t>
            </a:r>
            <a:endParaRPr lang="en-US" altLang="zh-CN" sz="1800" dirty="0">
              <a:solidFill>
                <a:srgbClr val="7030A0"/>
              </a:solidFill>
            </a:endParaRPr>
          </a:p>
          <a:p>
            <a:pPr lvl="0">
              <a:defRPr/>
            </a:pPr>
            <a:r>
              <a:rPr lang="zh-CN" altLang="en-US" sz="1800" dirty="0">
                <a:solidFill>
                  <a:srgbClr val="7030A0"/>
                </a:solidFill>
              </a:rPr>
              <a:t>对中子星质量给出更合理的限制</a:t>
            </a:r>
            <a:endParaRPr lang="en-US" altLang="zh-CN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813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F41F24A-6CDB-CADF-BFD6-FC3F27082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34" y="1292733"/>
            <a:ext cx="11481732" cy="312481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E3B0346-7BFA-A4B0-6ACC-611D53072321}"/>
              </a:ext>
            </a:extLst>
          </p:cNvPr>
          <p:cNvSpPr txBox="1"/>
          <p:nvPr/>
        </p:nvSpPr>
        <p:spPr>
          <a:xfrm>
            <a:off x="337751" y="2972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截距的</a:t>
            </a:r>
            <a:r>
              <a:rPr lang="zh-CN" altLang="en-US" sz="3600" dirty="0">
                <a:solidFill>
                  <a:srgbClr val="7030A0"/>
                </a:solidFill>
                <a:latin typeface="等线" panose="020F0502020204030204"/>
                <a:ea typeface="等线" panose="02010600030101010101" pitchFamily="2" charset="-122"/>
              </a:rPr>
              <a:t>更深一层的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物理意义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3FA4FBC-9D62-61A2-9772-8E343AB9D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34" y="4766705"/>
            <a:ext cx="4085967" cy="6990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9F9718D-FFD5-2793-CF20-7FF001902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031" y="3983436"/>
            <a:ext cx="3400900" cy="1009791"/>
          </a:xfrm>
          <a:prstGeom prst="rect">
            <a:avLst/>
          </a:prstGeom>
        </p:spPr>
      </p:pic>
      <p:sp>
        <p:nvSpPr>
          <p:cNvPr id="14" name="箭头: 右 13">
            <a:extLst>
              <a:ext uri="{FF2B5EF4-FFF2-40B4-BE49-F238E27FC236}">
                <a16:creationId xmlns:a16="http://schemas.microsoft.com/office/drawing/2014/main" id="{6C7D7A87-4DD5-ACB6-9122-1FD8A6BE5DD3}"/>
              </a:ext>
            </a:extLst>
          </p:cNvPr>
          <p:cNvSpPr/>
          <p:nvPr/>
        </p:nvSpPr>
        <p:spPr>
          <a:xfrm rot="1404304">
            <a:off x="4736691" y="3939998"/>
            <a:ext cx="1450140" cy="29446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BE980BAA-3CF7-6542-1312-7B38ADB54E54}"/>
              </a:ext>
            </a:extLst>
          </p:cNvPr>
          <p:cNvSpPr/>
          <p:nvPr/>
        </p:nvSpPr>
        <p:spPr>
          <a:xfrm rot="19718297">
            <a:off x="4764824" y="4914956"/>
            <a:ext cx="1450140" cy="294468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68FAA6F-0AA8-A544-EC8E-52F0454E0D9A}"/>
              </a:ext>
            </a:extLst>
          </p:cNvPr>
          <p:cNvSpPr txBox="1"/>
          <p:nvPr/>
        </p:nvSpPr>
        <p:spPr>
          <a:xfrm>
            <a:off x="5592537" y="5180687"/>
            <a:ext cx="64792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当截距为零时，自然的回到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的均匀钉扎图像</a:t>
            </a:r>
            <a:endParaRPr lang="en-US" altLang="zh-CN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中子星内部存在各向同性的钉扎势垒，不受</a:t>
            </a:r>
            <a:r>
              <a:rPr lang="en-US" altLang="zh-CN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glitch</a:t>
            </a: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大小的影响</a:t>
            </a:r>
            <a:endParaRPr lang="en-US" altLang="zh-CN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角动量库并非均匀，可以凝练为强钉扎区域与弱钉扎区域</a:t>
            </a:r>
            <a:endParaRPr lang="en-US" altLang="zh-CN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17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539EA9F-A683-D599-B701-21F4777A8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6609"/>
            <a:ext cx="12192000" cy="529228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761D28B-0837-8AE1-2BC0-58D06514A790}"/>
              </a:ext>
            </a:extLst>
          </p:cNvPr>
          <p:cNvSpPr txBox="1"/>
          <p:nvPr/>
        </p:nvSpPr>
        <p:spPr>
          <a:xfrm>
            <a:off x="754887" y="207168"/>
            <a:ext cx="56614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4400" dirty="0">
                <a:solidFill>
                  <a:srgbClr val="7030A0"/>
                </a:solidFill>
              </a:rPr>
              <a:t>首次展示，未公开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89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CFFBB-D9F9-122F-30A3-7F6981120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272FEBA-D722-8DBC-E010-2F3D6A2D7A65}"/>
              </a:ext>
            </a:extLst>
          </p:cNvPr>
          <p:cNvSpPr txBox="1"/>
          <p:nvPr/>
        </p:nvSpPr>
        <p:spPr>
          <a:xfrm>
            <a:off x="754887" y="207168"/>
            <a:ext cx="97297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5.</a:t>
            </a:r>
            <a:r>
              <a:rPr lang="zh-CN" altLang="en-US" sz="4400" dirty="0">
                <a:solidFill>
                  <a:srgbClr val="7030A0"/>
                </a:solidFill>
              </a:rPr>
              <a:t> 长时标周期的普适性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532C76-0372-9531-1F93-86E607615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87" y="1605263"/>
            <a:ext cx="6345502" cy="381795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7B669D9-B42B-A012-ACFA-7F766D264926}"/>
              </a:ext>
            </a:extLst>
          </p:cNvPr>
          <p:cNvSpPr txBox="1"/>
          <p:nvPr/>
        </p:nvSpPr>
        <p:spPr>
          <a:xfrm>
            <a:off x="7017049" y="2690336"/>
            <a:ext cx="50763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大小与等待时间有一致的高斯分布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确定出能反映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内禀属性的长时标周期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rgbClr val="7030A0"/>
                </a:solidFill>
              </a:rPr>
              <a:t>给统一物理机制提供了统计依据</a:t>
            </a: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rgbClr val="7030A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E10AFF2-D878-F08B-E761-95CB19403840}"/>
              </a:ext>
            </a:extLst>
          </p:cNvPr>
          <p:cNvSpPr txBox="1"/>
          <p:nvPr/>
        </p:nvSpPr>
        <p:spPr>
          <a:xfrm>
            <a:off x="7885686" y="1633974"/>
            <a:ext cx="3339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7030A0"/>
                </a:solidFill>
              </a:rPr>
              <a:t>Zhu &amp; Zheng 2024. </a:t>
            </a:r>
            <a:r>
              <a:rPr lang="en-US" altLang="zh-CN" sz="2000" dirty="0" err="1">
                <a:solidFill>
                  <a:srgbClr val="7030A0"/>
                </a:solidFill>
              </a:rPr>
              <a:t>ApJ</a:t>
            </a:r>
            <a:endParaRPr lang="zh-CN" alt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09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D67C3-0ABB-C002-94C8-38839894F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DA7940E-EF6F-05F8-3402-FA0AFF1B0BB0}"/>
              </a:ext>
            </a:extLst>
          </p:cNvPr>
          <p:cNvSpPr txBox="1"/>
          <p:nvPr/>
        </p:nvSpPr>
        <p:spPr>
          <a:xfrm>
            <a:off x="754886" y="207168"/>
            <a:ext cx="110393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6.</a:t>
            </a:r>
            <a:r>
              <a:rPr lang="zh-CN" altLang="en-US" sz="4400" dirty="0">
                <a:solidFill>
                  <a:srgbClr val="7030A0"/>
                </a:solidFill>
              </a:rPr>
              <a:t>第三种估计脉冲星年龄的新途径</a:t>
            </a:r>
            <a:r>
              <a:rPr lang="en-US" altLang="zh-CN" sz="4400" dirty="0">
                <a:solidFill>
                  <a:srgbClr val="7030A0"/>
                </a:solidFill>
              </a:rPr>
              <a:t>(</a:t>
            </a:r>
            <a:r>
              <a:rPr lang="zh-CN" altLang="en-US" sz="4400" dirty="0">
                <a:solidFill>
                  <a:srgbClr val="7030A0"/>
                </a:solidFill>
              </a:rPr>
              <a:t>中等年龄</a:t>
            </a:r>
            <a:r>
              <a:rPr lang="en-US" altLang="zh-CN" sz="4400" dirty="0">
                <a:solidFill>
                  <a:srgbClr val="7030A0"/>
                </a:solidFill>
              </a:rPr>
              <a:t>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35E7509-D091-6DE3-EB1A-0A38A1CE85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8" y="1681565"/>
            <a:ext cx="7133650" cy="416129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66E7BF6-7E4B-84B3-86AF-E90F686B5D0B}"/>
              </a:ext>
            </a:extLst>
          </p:cNvPr>
          <p:cNvSpPr txBox="1"/>
          <p:nvPr/>
        </p:nvSpPr>
        <p:spPr>
          <a:xfrm>
            <a:off x="7353947" y="4513974"/>
            <a:ext cx="47192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/>
              <a:t>遗迹年龄</a:t>
            </a:r>
            <a:r>
              <a:rPr lang="en-US" altLang="zh-CN" sz="1400" dirty="0"/>
              <a:t>*</a:t>
            </a:r>
            <a:r>
              <a:rPr lang="zh-CN" altLang="en-US" sz="1400" dirty="0"/>
              <a:t>较少的遗迹成协</a:t>
            </a:r>
            <a:r>
              <a:rPr lang="en-US" altLang="zh-CN" sz="1400" dirty="0"/>
              <a:t>*</a:t>
            </a:r>
            <a:r>
              <a:rPr lang="zh-CN" altLang="en-US" sz="1400" dirty="0"/>
              <a:t>激波动力学建模参数化</a:t>
            </a:r>
            <a:endParaRPr lang="en-US" altLang="zh-CN" sz="1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/>
              <a:t>特征年龄</a:t>
            </a:r>
            <a:r>
              <a:rPr lang="en-US" altLang="zh-CN" sz="1400" dirty="0"/>
              <a:t>*</a:t>
            </a:r>
            <a:r>
              <a:rPr lang="zh-CN" altLang="en-US" sz="1400" dirty="0"/>
              <a:t>制动机制的不确定性</a:t>
            </a:r>
            <a:r>
              <a:rPr lang="en-US" altLang="zh-CN" sz="1400" dirty="0"/>
              <a:t>*</a:t>
            </a:r>
            <a:r>
              <a:rPr lang="zh-CN" altLang="en-US" sz="1400" dirty="0"/>
              <a:t>忽略历史演化</a:t>
            </a:r>
            <a:endParaRPr lang="en-US" altLang="zh-CN" sz="14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rgbClr val="7030A0"/>
                </a:solidFill>
              </a:rPr>
              <a:t>Glitch</a:t>
            </a:r>
            <a:r>
              <a:rPr lang="zh-CN" altLang="en-US" sz="2000" dirty="0">
                <a:solidFill>
                  <a:srgbClr val="7030A0"/>
                </a:solidFill>
              </a:rPr>
              <a:t>年龄</a:t>
            </a:r>
            <a:r>
              <a:rPr lang="en-US" altLang="zh-CN" sz="1400" dirty="0">
                <a:solidFill>
                  <a:srgbClr val="7030A0"/>
                </a:solidFill>
              </a:rPr>
              <a:t>*</a:t>
            </a:r>
            <a:r>
              <a:rPr lang="zh-CN" altLang="en-US" sz="1400" dirty="0">
                <a:solidFill>
                  <a:srgbClr val="7030A0"/>
                </a:solidFill>
              </a:rPr>
              <a:t>基于内禀动力学行为</a:t>
            </a:r>
            <a:r>
              <a:rPr lang="en-US" altLang="zh-CN" sz="1400" dirty="0">
                <a:solidFill>
                  <a:srgbClr val="7030A0"/>
                </a:solidFill>
              </a:rPr>
              <a:t>*</a:t>
            </a:r>
            <a:r>
              <a:rPr lang="zh-CN" altLang="en-US" sz="1400" dirty="0">
                <a:solidFill>
                  <a:srgbClr val="7030A0"/>
                </a:solidFill>
              </a:rPr>
              <a:t>统一的方法</a:t>
            </a:r>
            <a:endParaRPr lang="en-US" altLang="zh-CN" sz="1400" dirty="0">
              <a:solidFill>
                <a:srgbClr val="7030A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FAE839-91D1-0438-B3B4-7E024D476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667" y="958922"/>
            <a:ext cx="4449535" cy="3183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E0C2CAC-22A8-8820-95A5-699EDF9551A5}"/>
              </a:ext>
            </a:extLst>
          </p:cNvPr>
          <p:cNvSpPr txBox="1"/>
          <p:nvPr/>
        </p:nvSpPr>
        <p:spPr>
          <a:xfrm>
            <a:off x="1661622" y="6059839"/>
            <a:ext cx="42129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7030A0"/>
                </a:solidFill>
              </a:rPr>
              <a:t>Zhu &amp; Zheng 2025.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3316935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7DE71-7F37-46F9-969B-A15A11A69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AC38EAD-AF2D-CFCD-8E0C-6D3375E6225A}"/>
              </a:ext>
            </a:extLst>
          </p:cNvPr>
          <p:cNvSpPr txBox="1"/>
          <p:nvPr/>
        </p:nvSpPr>
        <p:spPr>
          <a:xfrm>
            <a:off x="891153" y="5741204"/>
            <a:ext cx="50851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</a:rPr>
              <a:t>Crab</a:t>
            </a:r>
            <a:r>
              <a:rPr lang="zh-CN" altLang="en-US" dirty="0">
                <a:solidFill>
                  <a:prstClr val="black"/>
                </a:solidFill>
              </a:rPr>
              <a:t>：一直以为是随机</a:t>
            </a:r>
            <a:r>
              <a:rPr lang="en-US" altLang="zh-CN" dirty="0">
                <a:solidFill>
                  <a:prstClr val="black"/>
                </a:solidFill>
              </a:rPr>
              <a:t>glitch</a:t>
            </a:r>
            <a:r>
              <a:rPr lang="zh-CN" altLang="en-US" dirty="0">
                <a:solidFill>
                  <a:prstClr val="black"/>
                </a:solidFill>
              </a:rPr>
              <a:t>的代表，即状态依赖的泊松过程</a:t>
            </a:r>
            <a:endParaRPr lang="en-US" altLang="zh-CN" dirty="0">
              <a:solidFill>
                <a:prstClr val="black"/>
              </a:solidFill>
            </a:endParaRPr>
          </a:p>
          <a:p>
            <a:r>
              <a:rPr lang="zh-CN" altLang="en-US" dirty="0">
                <a:solidFill>
                  <a:prstClr val="black"/>
                </a:solidFill>
              </a:rPr>
              <a:t>临界自组织模型：大小为幂律，等待时间为指数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D40B8CB-0085-06CE-7648-2116C2737B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1" y="1865657"/>
            <a:ext cx="4523015" cy="37691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D554578-D43A-D6C0-65CC-75C11D063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639" y="1865656"/>
            <a:ext cx="4523016" cy="376918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BF361F8-BF4C-BA6E-CC87-4F3894B4EA08}"/>
              </a:ext>
            </a:extLst>
          </p:cNvPr>
          <p:cNvSpPr txBox="1"/>
          <p:nvPr/>
        </p:nvSpPr>
        <p:spPr>
          <a:xfrm>
            <a:off x="7760673" y="207168"/>
            <a:ext cx="42129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7030A0"/>
                </a:solidFill>
              </a:rPr>
              <a:t>Zhu &amp; Zheng 2025. under review</a:t>
            </a:r>
          </a:p>
          <a:p>
            <a:pPr lvl="1" indent="-457200" eaLnBrk="0" fontAlgn="t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030A0"/>
                </a:solidFill>
              </a:rPr>
              <a:t>arXiv:2506.02925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B05710-7C99-2C7B-5FE2-E93D75253A79}"/>
              </a:ext>
            </a:extLst>
          </p:cNvPr>
          <p:cNvSpPr txBox="1"/>
          <p:nvPr/>
        </p:nvSpPr>
        <p:spPr>
          <a:xfrm>
            <a:off x="754887" y="207168"/>
            <a:ext cx="107061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7. Crab</a:t>
            </a:r>
            <a:r>
              <a:rPr lang="zh-CN" altLang="en-US" sz="4400" dirty="0">
                <a:solidFill>
                  <a:srgbClr val="7030A0"/>
                </a:solidFill>
              </a:rPr>
              <a:t>的随机性与周期性</a:t>
            </a:r>
            <a:endParaRPr lang="en-US" altLang="zh-CN" sz="4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             —</a:t>
            </a:r>
            <a:r>
              <a:rPr lang="zh-CN" altLang="en-US" sz="4400" dirty="0">
                <a:solidFill>
                  <a:srgbClr val="7030A0"/>
                </a:solidFill>
              </a:rPr>
              <a:t>预测下一次</a:t>
            </a:r>
            <a:r>
              <a:rPr lang="en-US" altLang="zh-CN" sz="4400" dirty="0">
                <a:solidFill>
                  <a:srgbClr val="7030A0"/>
                </a:solidFill>
              </a:rPr>
              <a:t>glitch</a:t>
            </a:r>
            <a:r>
              <a:rPr lang="zh-CN" altLang="en-US" sz="4400" dirty="0">
                <a:solidFill>
                  <a:srgbClr val="7030A0"/>
                </a:solidFill>
              </a:rPr>
              <a:t>时间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E49A88-17D5-D144-00AB-897DEAE2EB00}"/>
              </a:ext>
            </a:extLst>
          </p:cNvPr>
          <p:cNvSpPr txBox="1"/>
          <p:nvPr/>
        </p:nvSpPr>
        <p:spPr>
          <a:xfrm>
            <a:off x="6386225" y="6018203"/>
            <a:ext cx="54699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zh-CN" dirty="0">
                <a:solidFill>
                  <a:srgbClr val="7030A0"/>
                </a:solidFill>
              </a:rPr>
              <a:t>µ = 6.68,σ = 1.58</a:t>
            </a:r>
            <a:r>
              <a:rPr lang="en-US" altLang="zh-CN" dirty="0">
                <a:solidFill>
                  <a:srgbClr val="7030A0"/>
                </a:solidFill>
              </a:rPr>
              <a:t>   </a:t>
            </a:r>
            <a:r>
              <a:rPr lang="zh-CN" altLang="en-US" dirty="0">
                <a:solidFill>
                  <a:srgbClr val="7030A0"/>
                </a:solidFill>
              </a:rPr>
              <a:t>离上一个大</a:t>
            </a:r>
            <a:r>
              <a:rPr lang="en-US" altLang="zh-CN" dirty="0">
                <a:solidFill>
                  <a:srgbClr val="7030A0"/>
                </a:solidFill>
              </a:rPr>
              <a:t>glitch</a:t>
            </a:r>
            <a:r>
              <a:rPr lang="zh-CN" altLang="en-US" dirty="0">
                <a:solidFill>
                  <a:srgbClr val="7030A0"/>
                </a:solidFill>
              </a:rPr>
              <a:t>已经过了</a:t>
            </a:r>
            <a:r>
              <a:rPr lang="en-US" altLang="zh-CN" dirty="0">
                <a:solidFill>
                  <a:srgbClr val="7030A0"/>
                </a:solidFill>
              </a:rPr>
              <a:t>7.2</a:t>
            </a:r>
            <a:r>
              <a:rPr lang="zh-CN" altLang="en-US" dirty="0">
                <a:solidFill>
                  <a:srgbClr val="7030A0"/>
                </a:solidFill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1832698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63A44-EF33-0687-245C-45F58B455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572663D-8771-1917-D80D-1709D7579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2" y="1731741"/>
            <a:ext cx="12080575" cy="483223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EE75B70-86D7-D81A-9164-556B1884F5B0}"/>
              </a:ext>
            </a:extLst>
          </p:cNvPr>
          <p:cNvSpPr txBox="1"/>
          <p:nvPr/>
        </p:nvSpPr>
        <p:spPr>
          <a:xfrm>
            <a:off x="6823495" y="5520905"/>
            <a:ext cx="382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030A0"/>
                </a:solidFill>
              </a:rPr>
              <a:t>2025</a:t>
            </a:r>
            <a:r>
              <a:rPr lang="zh-CN" altLang="en-US" dirty="0">
                <a:solidFill>
                  <a:srgbClr val="7030A0"/>
                </a:solidFill>
              </a:rPr>
              <a:t>年青岛</a:t>
            </a:r>
            <a:r>
              <a:rPr lang="en-US" altLang="zh-CN" dirty="0">
                <a:solidFill>
                  <a:srgbClr val="7030A0"/>
                </a:solidFill>
              </a:rPr>
              <a:t>FPS   7</a:t>
            </a:r>
            <a:r>
              <a:rPr lang="zh-CN" altLang="en-US" dirty="0">
                <a:solidFill>
                  <a:srgbClr val="7030A0"/>
                </a:solidFill>
              </a:rPr>
              <a:t>月</a:t>
            </a:r>
            <a:r>
              <a:rPr lang="en-US" altLang="zh-CN" dirty="0">
                <a:solidFill>
                  <a:srgbClr val="7030A0"/>
                </a:solidFill>
              </a:rPr>
              <a:t>5</a:t>
            </a:r>
            <a:r>
              <a:rPr lang="zh-CN" altLang="en-US" dirty="0">
                <a:solidFill>
                  <a:srgbClr val="7030A0"/>
                </a:solidFill>
              </a:rPr>
              <a:t>日的报告内容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2AB95E-69DB-D5F0-71E2-43B99FA3F04F}"/>
              </a:ext>
            </a:extLst>
          </p:cNvPr>
          <p:cNvSpPr txBox="1"/>
          <p:nvPr/>
        </p:nvSpPr>
        <p:spPr>
          <a:xfrm>
            <a:off x="754887" y="207168"/>
            <a:ext cx="107061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7. Crab</a:t>
            </a:r>
            <a:r>
              <a:rPr lang="zh-CN" altLang="en-US" sz="4400" dirty="0">
                <a:solidFill>
                  <a:srgbClr val="7030A0"/>
                </a:solidFill>
              </a:rPr>
              <a:t>的随机性与周期性</a:t>
            </a:r>
            <a:endParaRPr lang="en-US" altLang="zh-CN" sz="4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		—</a:t>
            </a:r>
            <a:r>
              <a:rPr lang="zh-CN" altLang="en-US" sz="4400" dirty="0">
                <a:solidFill>
                  <a:srgbClr val="7030A0"/>
                </a:solidFill>
              </a:rPr>
              <a:t>成功预测（</a:t>
            </a:r>
            <a:r>
              <a:rPr lang="en-US" altLang="zh-CN" sz="4400" dirty="0" err="1">
                <a:solidFill>
                  <a:srgbClr val="7030A0"/>
                </a:solidFill>
              </a:rPr>
              <a:t>arxiv</a:t>
            </a:r>
            <a:r>
              <a:rPr lang="en-US" altLang="zh-CN" sz="4400" dirty="0">
                <a:solidFill>
                  <a:srgbClr val="7030A0"/>
                </a:solidFill>
              </a:rPr>
              <a:t> 6</a:t>
            </a:r>
            <a:r>
              <a:rPr lang="zh-CN" altLang="en-US" sz="4400" dirty="0">
                <a:solidFill>
                  <a:srgbClr val="7030A0"/>
                </a:solidFill>
              </a:rPr>
              <a:t>月</a:t>
            </a:r>
            <a:r>
              <a:rPr lang="en-US" altLang="zh-CN" sz="4400" dirty="0">
                <a:solidFill>
                  <a:srgbClr val="7030A0"/>
                </a:solidFill>
              </a:rPr>
              <a:t>3</a:t>
            </a:r>
            <a:r>
              <a:rPr lang="zh-CN" altLang="en-US" sz="4400" dirty="0">
                <a:solidFill>
                  <a:srgbClr val="7030A0"/>
                </a:solidFill>
              </a:rPr>
              <a:t>日）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9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0F5BA-870E-1A9A-3F8D-640DDC8D3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C39C3B5-6C52-2809-FFFE-25E6561495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755"/>
          <a:stretch>
            <a:fillRect/>
          </a:stretch>
        </p:blipFill>
        <p:spPr>
          <a:xfrm>
            <a:off x="1115682" y="1620790"/>
            <a:ext cx="4319679" cy="50019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48DDED9-117C-3D15-A6AE-39B6956F6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420"/>
          <a:stretch>
            <a:fillRect/>
          </a:stretch>
        </p:blipFill>
        <p:spPr>
          <a:xfrm>
            <a:off x="5977130" y="1735789"/>
            <a:ext cx="5099188" cy="477192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9C9CF05-2B49-0053-54B9-825CC3C7ED9F}"/>
              </a:ext>
            </a:extLst>
          </p:cNvPr>
          <p:cNvSpPr txBox="1"/>
          <p:nvPr/>
        </p:nvSpPr>
        <p:spPr>
          <a:xfrm>
            <a:off x="754887" y="207168"/>
            <a:ext cx="107061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7. Crab</a:t>
            </a:r>
            <a:r>
              <a:rPr lang="zh-CN" altLang="en-US" sz="4400" dirty="0">
                <a:solidFill>
                  <a:srgbClr val="7030A0"/>
                </a:solidFill>
              </a:rPr>
              <a:t>的随机性与周期性</a:t>
            </a:r>
            <a:endParaRPr lang="en-US" altLang="zh-CN" sz="4400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altLang="zh-CN" sz="4400" dirty="0">
                <a:solidFill>
                  <a:srgbClr val="7030A0"/>
                </a:solidFill>
              </a:rPr>
              <a:t>		—</a:t>
            </a:r>
            <a:r>
              <a:rPr lang="zh-CN" altLang="en-US" sz="4400" dirty="0">
                <a:solidFill>
                  <a:srgbClr val="7030A0"/>
                </a:solidFill>
              </a:rPr>
              <a:t>成功预测（</a:t>
            </a:r>
            <a:r>
              <a:rPr lang="en-US" altLang="zh-CN" sz="4400" dirty="0" err="1">
                <a:solidFill>
                  <a:srgbClr val="7030A0"/>
                </a:solidFill>
              </a:rPr>
              <a:t>Atel</a:t>
            </a:r>
            <a:r>
              <a:rPr lang="en-US" altLang="zh-CN" sz="4400" dirty="0">
                <a:solidFill>
                  <a:srgbClr val="7030A0"/>
                </a:solidFill>
              </a:rPr>
              <a:t> 7.21/8.13</a:t>
            </a:r>
            <a:r>
              <a:rPr lang="zh-CN" altLang="en-US" sz="4400" dirty="0">
                <a:solidFill>
                  <a:srgbClr val="7030A0"/>
                </a:solidFill>
              </a:rPr>
              <a:t>）</a:t>
            </a:r>
            <a:endParaRPr lang="en-US" altLang="zh-CN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237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F3F14-1279-28D2-5897-C454A0FF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C4F538-580C-E222-E5D3-A236C6BDA2AF}"/>
              </a:ext>
            </a:extLst>
          </p:cNvPr>
          <p:cNvSpPr txBox="1"/>
          <p:nvPr/>
        </p:nvSpPr>
        <p:spPr>
          <a:xfrm>
            <a:off x="754887" y="207168"/>
            <a:ext cx="9559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400" dirty="0"/>
          </a:p>
          <a:p>
            <a:r>
              <a:rPr lang="zh-CN" altLang="en-US" sz="4400" dirty="0"/>
              <a:t>新的范式</a:t>
            </a:r>
            <a:r>
              <a:rPr lang="en-US" altLang="zh-CN" sz="4400" dirty="0"/>
              <a:t>/</a:t>
            </a:r>
            <a:r>
              <a:rPr lang="zh-CN" altLang="en-US" sz="4400" dirty="0"/>
              <a:t>思想</a:t>
            </a:r>
            <a:endParaRPr lang="en-US" altLang="zh-CN" sz="4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7842EB-B084-267F-E8AF-72307E1FCF37}"/>
              </a:ext>
            </a:extLst>
          </p:cNvPr>
          <p:cNvSpPr txBox="1"/>
          <p:nvPr/>
        </p:nvSpPr>
        <p:spPr>
          <a:xfrm>
            <a:off x="1401175" y="2723700"/>
            <a:ext cx="101676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不同脉冲星呈现不同的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glitch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观测表象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?</a:t>
            </a:r>
          </a:p>
          <a:p>
            <a:pPr>
              <a:defRPr/>
            </a:pPr>
            <a:endParaRPr lang="en-US" altLang="zh-CN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US" altLang="zh-CN" sz="2000" dirty="0">
                <a:solidFill>
                  <a:srgbClr val="7030A0"/>
                </a:solidFill>
              </a:rPr>
              <a:t>Glitch</a:t>
            </a:r>
            <a:r>
              <a:rPr lang="zh-CN" altLang="en-US" sz="2000" dirty="0">
                <a:solidFill>
                  <a:srgbClr val="7030A0"/>
                </a:solidFill>
              </a:rPr>
              <a:t>（实际的多体系统的相互作用）并非理想系统</a:t>
            </a:r>
            <a:endParaRPr lang="en-US" altLang="zh-CN" sz="2000" dirty="0">
              <a:solidFill>
                <a:srgbClr val="7030A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46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"/>
    </mc:Choice>
    <mc:Fallback xmlns="">
      <p:transition spd="slow" advTm="36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238901-EB3D-6292-DBBE-821096BEA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0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7"/>
    </mc:Choice>
    <mc:Fallback xmlns="">
      <p:transition spd="slow" advTm="1877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11732</TotalTime>
  <Words>935</Words>
  <Application>Microsoft Office PowerPoint</Application>
  <PresentationFormat>宽屏</PresentationFormat>
  <Paragraphs>150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等线 Light</vt:lpstr>
      <vt:lpstr>Arial</vt:lpstr>
      <vt:lpstr>Times New Roman</vt:lpstr>
      <vt:lpstr>Wingdings</vt:lpstr>
      <vt:lpstr>Office 主题​​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心灵 微笑</cp:lastModifiedBy>
  <cp:revision>360</cp:revision>
  <dcterms:created xsi:type="dcterms:W3CDTF">2019-10-08T02:28:57Z</dcterms:created>
  <dcterms:modified xsi:type="dcterms:W3CDTF">2026-07-04T06:09:19Z</dcterms:modified>
</cp:coreProperties>
</file>