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9"/>
  </p:handoutMasterIdLst>
  <p:sldIdLst>
    <p:sldId id="257" r:id="rId3"/>
    <p:sldId id="258" r:id="rId5"/>
    <p:sldId id="259" r:id="rId6"/>
    <p:sldId id="273" r:id="rId7"/>
    <p:sldId id="260" r:id="rId8"/>
    <p:sldId id="261" r:id="rId9"/>
    <p:sldId id="263" r:id="rId10"/>
    <p:sldId id="265" r:id="rId11"/>
    <p:sldId id="266" r:id="rId12"/>
    <p:sldId id="271" r:id="rId13"/>
    <p:sldId id="269" r:id="rId14"/>
    <p:sldId id="272" r:id="rId15"/>
    <p:sldId id="264" r:id="rId16"/>
    <p:sldId id="267" r:id="rId17"/>
    <p:sldId id="270"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8" userDrawn="1">
          <p15:clr>
            <a:srgbClr val="A4A3A4"/>
          </p15:clr>
        </p15:guide>
        <p15:guide id="2" pos="3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677B"/>
    <a:srgbClr val="FFFFFF"/>
    <a:srgbClr val="908391"/>
    <a:srgbClr val="295564"/>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79320"/>
  </p:normalViewPr>
  <p:slideViewPr>
    <p:cSldViewPr snapToGrid="0" showGuides="1">
      <p:cViewPr>
        <p:scale>
          <a:sx n="84" d="100"/>
          <a:sy n="84" d="100"/>
        </p:scale>
        <p:origin x="2296" y="528"/>
      </p:cViewPr>
      <p:guideLst>
        <p:guide orient="horz" pos="2238"/>
        <p:guide pos="3847"/>
      </p:guideLst>
    </p:cSldViewPr>
  </p:slideViewPr>
  <p:notesTextViewPr>
    <p:cViewPr>
      <p:scale>
        <a:sx n="95" d="100"/>
        <a:sy n="95" d="100"/>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zh-C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7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7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7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7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tags" Target="../tags/tag63.xml"/><Relationship Id="rId4" Type="http://schemas.openxmlformats.org/officeDocument/2006/relationships/image" Target="../media/image4.emf"/><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tags" Target="../tags/tag65.xml"/><Relationship Id="rId5" Type="http://schemas.openxmlformats.org/officeDocument/2006/relationships/image" Target="../media/image16.GIF"/><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66.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tags" Target="../tags/tag67.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tags" Target="../tags/tag6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image" Target="../media/image23.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69.xml"/><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jpeg"/><Relationship Id="rId10" Type="http://schemas.openxmlformats.org/officeDocument/2006/relationships/notesSlide" Target="../notesSlides/notesSlide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70.xml"/><Relationship Id="rId2" Type="http://schemas.openxmlformats.org/officeDocument/2006/relationships/image" Target="../media/image34.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71.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tags" Target="../tags/tag73.xml"/><Relationship Id="rId2" Type="http://schemas.openxmlformats.org/officeDocument/2006/relationships/image" Target="../media/image37.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75.xml"/><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image" Target="../media/image5.png"/><Relationship Id="rId1"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alphaModFix amt="18000"/>
          </a:blip>
          <a:stretch>
            <a:fillRect/>
          </a:stretch>
        </a:blipFill>
        <a:effectLst/>
      </p:bgPr>
    </p:bg>
    <p:spTree>
      <p:nvGrpSpPr>
        <p:cNvPr id="1" name=""/>
        <p:cNvGrpSpPr/>
        <p:nvPr/>
      </p:nvGrpSpPr>
      <p:grpSpPr>
        <a:xfrm>
          <a:off x="0" y="0"/>
          <a:ext cx="0" cy="0"/>
          <a:chOff x="0" y="0"/>
          <a:chExt cx="0" cy="0"/>
        </a:xfrm>
      </p:grpSpPr>
      <p:grpSp>
        <p:nvGrpSpPr>
          <p:cNvPr id="14" name="组合 13"/>
          <p:cNvGrpSpPr/>
          <p:nvPr/>
        </p:nvGrpSpPr>
        <p:grpSpPr>
          <a:xfrm>
            <a:off x="10278110" y="5761355"/>
            <a:ext cx="1913890" cy="1096010"/>
            <a:chOff x="15073" y="7708"/>
            <a:chExt cx="4031" cy="2220"/>
          </a:xfrm>
        </p:grpSpPr>
        <p:pic>
          <p:nvPicPr>
            <p:cNvPr id="3" name="Picture 2" descr="华中师范大学音乐学院_百度百科"/>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073" y="7891"/>
              <a:ext cx="1884" cy="188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7042" y="7708"/>
              <a:ext cx="2062" cy="2221"/>
            </a:xfrm>
            <a:prstGeom prst="rect">
              <a:avLst/>
            </a:prstGeom>
          </p:spPr>
        </p:pic>
      </p:grpSp>
      <p:sp>
        <p:nvSpPr>
          <p:cNvPr id="4" name="副标题 3"/>
          <p:cNvSpPr>
            <a:spLocks noGrp="1"/>
          </p:cNvSpPr>
          <p:nvPr>
            <p:ph type="subTitle" idx="1"/>
          </p:nvPr>
        </p:nvSpPr>
        <p:spPr>
          <a:xfrm>
            <a:off x="3959225" y="4008755"/>
            <a:ext cx="4273550" cy="1666240"/>
          </a:xfrm>
        </p:spPr>
        <p:txBody>
          <a:bodyPr>
            <a:noAutofit/>
          </a:bodyPr>
          <a:lstStyle/>
          <a:p>
            <a:pPr marL="0" indent="0" algn="ctr">
              <a:spcAft>
                <a:spcPts val="0"/>
              </a:spcAft>
              <a:buNone/>
            </a:pPr>
            <a:r>
              <a:rPr kumimoji="1" lang="en-US" altLang="zh-CN" sz="1800" dirty="0">
                <a:solidFill>
                  <a:srgbClr val="19677B"/>
                </a:solidFill>
                <a:latin typeface="Times New Roman" panose="02020603050405020304" charset="0"/>
                <a:ea typeface="宋体" charset="0"/>
                <a:cs typeface="Times New Roman" panose="02020603050405020304" charset="0"/>
                <a:sym typeface="+mn-ea"/>
              </a:rPr>
              <a:t>Reporter: Li Xinming</a:t>
            </a:r>
            <a:endParaRPr kumimoji="1" lang="en-US" altLang="zh-CN" sz="1800" dirty="0">
              <a:solidFill>
                <a:srgbClr val="19677B"/>
              </a:solidFill>
              <a:latin typeface="Times New Roman" panose="02020603050405020304" charset="0"/>
              <a:ea typeface="宋体" charset="0"/>
              <a:cs typeface="Times New Roman" panose="02020603050405020304" charset="0"/>
              <a:sym typeface="+mn-ea"/>
            </a:endParaRPr>
          </a:p>
          <a:p>
            <a:pPr marL="0" indent="0" algn="ctr">
              <a:spcAft>
                <a:spcPts val="0"/>
              </a:spcAft>
              <a:buNone/>
            </a:pPr>
            <a:r>
              <a:rPr kumimoji="1" lang="en-US" altLang="zh-CN" sz="1800" dirty="0">
                <a:solidFill>
                  <a:srgbClr val="19677B"/>
                </a:solidFill>
                <a:latin typeface="Times New Roman" panose="02020603050405020304" charset="0"/>
                <a:ea typeface="宋体" charset="0"/>
                <a:cs typeface="Times New Roman" panose="02020603050405020304" charset="0"/>
                <a:sym typeface="+mn-ea"/>
              </a:rPr>
              <a:t>Supervisor: Niu Chenhui</a:t>
            </a:r>
            <a:endParaRPr kumimoji="1" lang="en-US" altLang="zh-CN" sz="1800" dirty="0">
              <a:solidFill>
                <a:srgbClr val="19677B"/>
              </a:solidFill>
              <a:latin typeface="Times New Roman" panose="02020603050405020304" charset="0"/>
              <a:ea typeface="宋体" charset="0"/>
              <a:cs typeface="Times New Roman" panose="02020603050405020304" charset="0"/>
              <a:sym typeface="+mn-ea"/>
            </a:endParaRPr>
          </a:p>
          <a:p>
            <a:pPr marL="0" indent="0" algn="ctr">
              <a:spcAft>
                <a:spcPts val="0"/>
              </a:spcAft>
              <a:buNone/>
            </a:pPr>
            <a:r>
              <a:rPr kumimoji="1" lang="en-US" altLang="zh-CN" sz="1800" dirty="0">
                <a:solidFill>
                  <a:srgbClr val="19677B"/>
                </a:solidFill>
                <a:latin typeface="Times New Roman" panose="02020603050405020304" charset="0"/>
                <a:ea typeface="宋体" charset="0"/>
                <a:cs typeface="Times New Roman" panose="02020603050405020304" charset="0"/>
                <a:sym typeface="+mn-ea"/>
              </a:rPr>
              <a:t>Guizhou 2026.7.3</a:t>
            </a:r>
            <a:r>
              <a:rPr kumimoji="1" lang="zh-CN" altLang="en-US" sz="1800" dirty="0">
                <a:solidFill>
                  <a:srgbClr val="19677B"/>
                </a:solidFill>
                <a:latin typeface="Times New Roman" panose="02020603050405020304" charset="0"/>
                <a:ea typeface="宋体" charset="0"/>
                <a:cs typeface="Times New Roman" panose="02020603050405020304" charset="0"/>
                <a:sym typeface="+mn-ea"/>
              </a:rPr>
              <a:t> </a:t>
            </a:r>
            <a:endParaRPr kumimoji="1" lang="zh-CN" altLang="en-US" sz="1800" dirty="0">
              <a:solidFill>
                <a:srgbClr val="19677B"/>
              </a:solidFill>
              <a:latin typeface="Times New Roman" panose="02020603050405020304" charset="0"/>
              <a:ea typeface="宋体" charset="0"/>
              <a:cs typeface="Times New Roman" panose="02020603050405020304" charset="0"/>
              <a:sym typeface="+mn-ea"/>
            </a:endParaRPr>
          </a:p>
        </p:txBody>
      </p:sp>
      <p:sp>
        <p:nvSpPr>
          <p:cNvPr id="8" name="文本框 7"/>
          <p:cNvSpPr txBox="1"/>
          <p:nvPr/>
        </p:nvSpPr>
        <p:spPr>
          <a:xfrm>
            <a:off x="1170305" y="1772027"/>
            <a:ext cx="10360025" cy="1481175"/>
          </a:xfrm>
          <a:prstGeom prst="rect">
            <a:avLst/>
          </a:prstGeom>
          <a:noFill/>
        </p:spPr>
        <p:txBody>
          <a:bodyPr wrap="square" rtlCol="0">
            <a:spAutoFit/>
          </a:bodyPr>
          <a:lstStyle/>
          <a:p>
            <a:pPr algn="ctr">
              <a:lnSpc>
                <a:spcPct val="150000"/>
              </a:lnSpc>
            </a:pPr>
            <a:r>
              <a:rPr lang="zh-CN" altLang="zh-CN" sz="3200" b="1" dirty="0">
                <a:solidFill>
                  <a:srgbClr val="19677B"/>
                </a:solidFill>
                <a:latin typeface="Times New Roman" panose="02020603050405020304" charset="0"/>
                <a:cs typeface="Times New Roman" panose="02020603050405020304" charset="0"/>
              </a:rPr>
              <a:t>Flux Variations of Fast Radio Bursts and Their Persistent Radio Sources:</a:t>
            </a:r>
            <a:r>
              <a:rPr lang="zh-CN" altLang="en-US" sz="3200" b="1" dirty="0">
                <a:solidFill>
                  <a:srgbClr val="19677B"/>
                </a:solidFill>
                <a:latin typeface="Times New Roman" panose="02020603050405020304" charset="0"/>
                <a:cs typeface="Times New Roman" panose="02020603050405020304" charset="0"/>
              </a:rPr>
              <a:t> </a:t>
            </a:r>
            <a:r>
              <a:rPr lang="zh-CN" altLang="zh-CN" sz="3200" b="1" dirty="0">
                <a:solidFill>
                  <a:srgbClr val="19677B"/>
                </a:solidFill>
                <a:latin typeface="Times New Roman" panose="02020603050405020304" charset="0"/>
                <a:cs typeface="Times New Roman" panose="02020603050405020304" charset="0"/>
              </a:rPr>
              <a:t>Evidence for a Shared Progenitor</a:t>
            </a:r>
            <a:endParaRPr lang="zh-CN" altLang="zh-CN" sz="6000" b="1" dirty="0">
              <a:solidFill>
                <a:srgbClr val="19677B"/>
              </a:solidFill>
              <a:latin typeface="Times New Roman" panose="02020603050405020304" charset="0"/>
              <a:cs typeface="Times New Roman" panose="02020603050405020304" charset="0"/>
            </a:endParaRPr>
          </a:p>
        </p:txBody>
      </p:sp>
      <p:pic>
        <p:nvPicPr>
          <p:cNvPr id="42" name="图片 41"/>
          <p:cNvPicPr>
            <a:picLocks noChangeAspect="1"/>
          </p:cNvPicPr>
          <p:nvPr/>
        </p:nvPicPr>
        <p:blipFill rotWithShape="1">
          <a:blip r:embed="rId4" cstate="screen"/>
          <a:srcRect l="-716" t="33433" b="31651"/>
          <a:stretch>
            <a:fillRect/>
          </a:stretch>
        </p:blipFill>
        <p:spPr>
          <a:xfrm>
            <a:off x="0" y="116205"/>
            <a:ext cx="3611880" cy="904875"/>
          </a:xfrm>
          <a:prstGeom prst="rect">
            <a:avLst/>
          </a:prstGeom>
          <a:noFill/>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Background</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pic>
        <p:nvPicPr>
          <p:cNvPr id="8" name="图片 7"/>
          <p:cNvPicPr>
            <a:picLocks noChangeAspect="1"/>
          </p:cNvPicPr>
          <p:nvPr/>
        </p:nvPicPr>
        <p:blipFill>
          <a:blip r:embed="rId2"/>
          <a:stretch>
            <a:fillRect/>
          </a:stretch>
        </p:blipFill>
        <p:spPr>
          <a:xfrm>
            <a:off x="108585" y="1762125"/>
            <a:ext cx="1614805" cy="1306830"/>
          </a:xfrm>
          <a:prstGeom prst="rect">
            <a:avLst/>
          </a:prstGeom>
        </p:spPr>
      </p:pic>
      <p:sp>
        <p:nvSpPr>
          <p:cNvPr id="14" name="文本框 13"/>
          <p:cNvSpPr txBox="1"/>
          <p:nvPr/>
        </p:nvSpPr>
        <p:spPr>
          <a:xfrm>
            <a:off x="-123825" y="1074420"/>
            <a:ext cx="2087880" cy="737235"/>
          </a:xfrm>
          <a:prstGeom prst="rect">
            <a:avLst/>
          </a:prstGeom>
          <a:noFill/>
        </p:spPr>
        <p:txBody>
          <a:bodyPr wrap="square" rtlCol="0">
            <a:spAutoFit/>
          </a:bodyPr>
          <a:lstStyle/>
          <a:p>
            <a:pPr indent="0" algn="ctr">
              <a:buFont typeface="Arial" panose="020B0704020202020204" pitchFamily="34" charset="0"/>
              <a:buNone/>
            </a:pPr>
            <a:r>
              <a:rPr lang="en-US" altLang="zh-CN" sz="1400">
                <a:solidFill>
                  <a:srgbClr val="19677B"/>
                </a:solidFill>
                <a:latin typeface="Times New Roman Regular" panose="02020603050405020304" charset="0"/>
                <a:cs typeface="Times New Roman Regular" panose="02020603050405020304" charset="0"/>
              </a:rPr>
              <a:t> Discovery</a:t>
            </a:r>
            <a:r>
              <a:rPr lang="en-US" altLang="zh-CN" sz="1400">
                <a:solidFill>
                  <a:srgbClr val="C00000"/>
                </a:solidFill>
                <a:latin typeface="Times New Roman Regular" panose="02020603050405020304" charset="0"/>
                <a:cs typeface="Times New Roman Regular" panose="02020603050405020304" charset="0"/>
              </a:rPr>
              <a:t> </a:t>
            </a:r>
            <a:endParaRPr lang="en-US" altLang="zh-CN" sz="1400">
              <a:solidFill>
                <a:srgbClr val="C00000"/>
              </a:solidFill>
              <a:latin typeface="Times New Roman Regular" panose="02020603050405020304" charset="0"/>
              <a:cs typeface="Times New Roman Regular" panose="02020603050405020304" charset="0"/>
            </a:endParaRPr>
          </a:p>
          <a:p>
            <a:pPr indent="0" algn="ctr">
              <a:buFont typeface="Arial" panose="020B0704020202020204" pitchFamily="34" charset="0"/>
              <a:buNone/>
            </a:pPr>
            <a:r>
              <a:rPr lang="en-US" altLang="zh-CN" sz="1400">
                <a:solidFill>
                  <a:srgbClr val="C00000"/>
                </a:solidFill>
                <a:latin typeface="Times New Roman Regular" panose="02020603050405020304" charset="0"/>
                <a:cs typeface="Times New Roman Regular" panose="02020603050405020304" charset="0"/>
              </a:rPr>
              <a:t>(</a:t>
            </a:r>
            <a:r>
              <a:rPr lang="en-US" sz="1400">
                <a:solidFill>
                  <a:srgbClr val="C00000"/>
                </a:solidFill>
                <a:latin typeface="Times New Roman Regular" panose="02020603050405020304" charset="0"/>
                <a:cs typeface="Times New Roman Regular" panose="02020603050405020304" charset="0"/>
                <a:sym typeface="+mn-ea"/>
              </a:rPr>
              <a:t>Lorimer et al. 2007)</a:t>
            </a:r>
            <a:endParaRPr lang="zh-CN" altLang="en-US" sz="1400">
              <a:solidFill>
                <a:srgbClr val="C00000"/>
              </a:solidFill>
              <a:latin typeface="Times New Roman Regular" panose="02020603050405020304" charset="0"/>
              <a:cs typeface="Times New Roman Regular" panose="02020603050405020304" charset="0"/>
            </a:endParaRPr>
          </a:p>
          <a:p>
            <a:pPr marL="285750" indent="0" algn="ctr">
              <a:buFont typeface="Arial" panose="020B0704020202020204" pitchFamily="34" charset="0"/>
              <a:buNone/>
            </a:pPr>
            <a:endParaRPr lang="zh-CN" altLang="en-US" sz="1400">
              <a:solidFill>
                <a:srgbClr val="C00000"/>
              </a:solidFill>
              <a:latin typeface="Times New Roman Regular" panose="02020603050405020304" charset="0"/>
              <a:cs typeface="Times New Roman Regular" panose="02020603050405020304" charset="0"/>
            </a:endParaRPr>
          </a:p>
        </p:txBody>
      </p:sp>
      <p:pic>
        <p:nvPicPr>
          <p:cNvPr id="15" name="图片 14"/>
          <p:cNvPicPr>
            <a:picLocks noChangeAspect="1"/>
          </p:cNvPicPr>
          <p:nvPr/>
        </p:nvPicPr>
        <p:blipFill>
          <a:blip r:embed="rId3"/>
          <a:stretch>
            <a:fillRect/>
          </a:stretch>
        </p:blipFill>
        <p:spPr>
          <a:xfrm>
            <a:off x="882015" y="3998595"/>
            <a:ext cx="1636395" cy="1974215"/>
          </a:xfrm>
          <a:prstGeom prst="rect">
            <a:avLst/>
          </a:prstGeom>
        </p:spPr>
      </p:pic>
      <p:pic>
        <p:nvPicPr>
          <p:cNvPr id="19" name="图片 18"/>
          <p:cNvPicPr>
            <a:picLocks noChangeAspect="1"/>
          </p:cNvPicPr>
          <p:nvPr/>
        </p:nvPicPr>
        <p:blipFill>
          <a:blip r:embed="rId4"/>
          <a:stretch>
            <a:fillRect/>
          </a:stretch>
        </p:blipFill>
        <p:spPr>
          <a:xfrm>
            <a:off x="5758815" y="1372870"/>
            <a:ext cx="1326515" cy="1974850"/>
          </a:xfrm>
          <a:prstGeom prst="rect">
            <a:avLst/>
          </a:prstGeom>
        </p:spPr>
      </p:pic>
      <p:cxnSp>
        <p:nvCxnSpPr>
          <p:cNvPr id="2" name="直接连接符 1"/>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779780" y="6037580"/>
            <a:ext cx="5043805" cy="737235"/>
          </a:xfrm>
          <a:prstGeom prst="rect">
            <a:avLst/>
          </a:prstGeom>
          <a:noFill/>
        </p:spPr>
        <p:txBody>
          <a:bodyPr wrap="square" rtlCol="0">
            <a:spAutoFit/>
          </a:bodyPr>
          <a:lstStyle/>
          <a:p>
            <a:pPr indent="0">
              <a:buFont typeface="Arial" panose="020B0704020202020204" pitchFamily="34" charset="0"/>
              <a:buNone/>
            </a:pPr>
            <a:r>
              <a:rPr lang="en-US" altLang="zh-CN" sz="1400">
                <a:solidFill>
                  <a:srgbClr val="19677B"/>
                </a:solidFill>
                <a:latin typeface="Times New Roman Regular" panose="02020603050405020304" charset="0"/>
                <a:cs typeface="Times New Roman Regular" panose="02020603050405020304" charset="0"/>
              </a:rPr>
              <a:t>       Naming of FRB</a:t>
            </a:r>
            <a:endParaRPr lang="en-US" altLang="zh-CN" sz="1400">
              <a:solidFill>
                <a:srgbClr val="19677B"/>
              </a:solidFill>
              <a:latin typeface="Times New Roman Regular" panose="02020603050405020304" charset="0"/>
              <a:cs typeface="Times New Roman Regular" panose="02020603050405020304" charset="0"/>
            </a:endParaRPr>
          </a:p>
          <a:p>
            <a:pPr indent="0">
              <a:buFont typeface="Arial" panose="020B0704020202020204" pitchFamily="34" charset="0"/>
              <a:buNone/>
            </a:pPr>
            <a:r>
              <a:rPr lang="en-US" altLang="zh-CN" sz="1400">
                <a:solidFill>
                  <a:srgbClr val="C00000"/>
                </a:solidFill>
                <a:latin typeface="Times New Roman Regular" panose="02020603050405020304" charset="0"/>
                <a:cs typeface="Times New Roman Regular" panose="02020603050405020304" charset="0"/>
              </a:rPr>
              <a:t> (</a:t>
            </a:r>
            <a:r>
              <a:rPr lang="en-US" sz="1400">
                <a:solidFill>
                  <a:srgbClr val="C00000"/>
                </a:solidFill>
                <a:latin typeface="Times New Roman Regular" panose="02020603050405020304" charset="0"/>
                <a:cs typeface="Times New Roman Regular" panose="02020603050405020304" charset="0"/>
                <a:sym typeface="+mn-ea"/>
              </a:rPr>
              <a:t>D. Thornton et al. 2013)</a:t>
            </a:r>
            <a:endParaRPr lang="zh-CN" altLang="en-US" sz="1400">
              <a:solidFill>
                <a:srgbClr val="C00000"/>
              </a:solidFill>
              <a:latin typeface="Times New Roman Regular" panose="02020603050405020304" charset="0"/>
              <a:cs typeface="Times New Roman Regular" panose="02020603050405020304" charset="0"/>
            </a:endParaRPr>
          </a:p>
          <a:p>
            <a:pPr marL="285750" indent="-285750">
              <a:buFont typeface="Arial" panose="020B0704020202020204" pitchFamily="34" charset="0"/>
              <a:buChar char="•"/>
            </a:pPr>
            <a:endParaRPr lang="zh-CN" altLang="en-US" sz="1400">
              <a:solidFill>
                <a:srgbClr val="C00000"/>
              </a:solidFill>
              <a:latin typeface="Times New Roman Regular" panose="02020603050405020304" charset="0"/>
              <a:cs typeface="Times New Roman Regular" panose="02020603050405020304" charset="0"/>
            </a:endParaRPr>
          </a:p>
        </p:txBody>
      </p:sp>
      <p:cxnSp>
        <p:nvCxnSpPr>
          <p:cNvPr id="6" name="直接连接符 5"/>
          <p:cNvCxnSpPr/>
          <p:nvPr/>
        </p:nvCxnSpPr>
        <p:spPr>
          <a:xfrm flipH="1">
            <a:off x="280670" y="3556000"/>
            <a:ext cx="11315065" cy="0"/>
          </a:xfrm>
          <a:prstGeom prst="line">
            <a:avLst/>
          </a:prstGeom>
          <a:ln w="15875">
            <a:solidFill>
              <a:srgbClr val="19677B"/>
            </a:solidFill>
            <a:prstDash val="sysDot"/>
          </a:ln>
        </p:spPr>
        <p:style>
          <a:lnRef idx="2">
            <a:schemeClr val="accent1"/>
          </a:lnRef>
          <a:fillRef idx="0">
            <a:srgbClr val="FFFFFF"/>
          </a:fillRef>
          <a:effectRef idx="0">
            <a:srgbClr val="FFFFFF"/>
          </a:effectRef>
          <a:fontRef idx="minor">
            <a:schemeClr val="tx1"/>
          </a:fontRef>
        </p:style>
      </p:cxnSp>
      <p:sp>
        <p:nvSpPr>
          <p:cNvPr id="11" name="文本框 10"/>
          <p:cNvSpPr txBox="1"/>
          <p:nvPr/>
        </p:nvSpPr>
        <p:spPr>
          <a:xfrm>
            <a:off x="3997325" y="822325"/>
            <a:ext cx="4505325" cy="521970"/>
          </a:xfrm>
          <a:prstGeom prst="rect">
            <a:avLst/>
          </a:prstGeom>
          <a:noFill/>
        </p:spPr>
        <p:txBody>
          <a:bodyPr wrap="square" rtlCol="0">
            <a:spAutoFit/>
          </a:bodyPr>
          <a:lstStyle/>
          <a:p>
            <a:pPr indent="0" algn="ctr">
              <a:buFont typeface="Arial" panose="020B0704020202020204" pitchFamily="34" charset="0"/>
              <a:buNone/>
            </a:pPr>
            <a:r>
              <a:rPr lang="en-US" altLang="zh-CN" sz="1400">
                <a:solidFill>
                  <a:srgbClr val="19677B"/>
                </a:solidFill>
                <a:latin typeface="Times New Roman" panose="02020603050405020304" charset="0"/>
                <a:cs typeface="Times New Roman" panose="02020603050405020304" charset="0"/>
              </a:rPr>
              <a:t>The first repeater FRB20121102A </a:t>
            </a:r>
            <a:endParaRPr lang="en-US" altLang="zh-CN" sz="1400">
              <a:solidFill>
                <a:srgbClr val="19677B"/>
              </a:solidFill>
              <a:latin typeface="Times New Roman" panose="02020603050405020304" charset="0"/>
              <a:cs typeface="Times New Roman" panose="02020603050405020304" charset="0"/>
            </a:endParaRPr>
          </a:p>
          <a:p>
            <a:pPr indent="0" algn="ctr">
              <a:buFont typeface="Arial" panose="020B0704020202020204" pitchFamily="34" charset="0"/>
              <a:buNone/>
            </a:pPr>
            <a:r>
              <a:rPr lang="en-US" altLang="zh-CN" sz="1400">
                <a:solidFill>
                  <a:srgbClr val="C00000"/>
                </a:solidFill>
                <a:latin typeface="Times New Roman" panose="02020603050405020304" charset="0"/>
                <a:cs typeface="Times New Roman" panose="02020603050405020304" charset="0"/>
              </a:rPr>
              <a:t>(</a:t>
            </a:r>
            <a:r>
              <a:rPr lang="en-US" altLang="zh-CN" sz="1400">
                <a:solidFill>
                  <a:srgbClr val="C00000"/>
                </a:solidFill>
                <a:latin typeface="Times New Roman" panose="02020603050405020304" charset="0"/>
                <a:cs typeface="Times New Roman" panose="02020603050405020304" charset="0"/>
                <a:sym typeface="+mn-ea"/>
              </a:rPr>
              <a:t>Spitler et al. 2016)</a:t>
            </a:r>
            <a:endParaRPr lang="en-US" altLang="zh-CN" sz="1400">
              <a:solidFill>
                <a:srgbClr val="C00000"/>
              </a:solidFill>
              <a:latin typeface="Times New Roman" panose="02020603050405020304" charset="0"/>
              <a:cs typeface="Times New Roman" panose="02020603050405020304" charset="0"/>
              <a:sym typeface="+mn-ea"/>
            </a:endParaRPr>
          </a:p>
        </p:txBody>
      </p:sp>
      <p:pic>
        <p:nvPicPr>
          <p:cNvPr id="12" name="图片 11"/>
          <p:cNvPicPr>
            <a:picLocks noChangeAspect="1"/>
          </p:cNvPicPr>
          <p:nvPr/>
        </p:nvPicPr>
        <p:blipFill>
          <a:blip r:embed="rId5"/>
          <a:stretch>
            <a:fillRect/>
          </a:stretch>
        </p:blipFill>
        <p:spPr>
          <a:xfrm>
            <a:off x="8502650" y="1560195"/>
            <a:ext cx="2665095" cy="1703705"/>
          </a:xfrm>
          <a:prstGeom prst="rect">
            <a:avLst/>
          </a:prstGeom>
        </p:spPr>
      </p:pic>
      <p:sp>
        <p:nvSpPr>
          <p:cNvPr id="13" name="文本框 12"/>
          <p:cNvSpPr txBox="1"/>
          <p:nvPr/>
        </p:nvSpPr>
        <p:spPr>
          <a:xfrm>
            <a:off x="8642350" y="755015"/>
            <a:ext cx="3032125" cy="798830"/>
          </a:xfrm>
          <a:prstGeom prst="rect">
            <a:avLst/>
          </a:prstGeom>
          <a:noFill/>
        </p:spPr>
        <p:txBody>
          <a:bodyPr wrap="square" rtlCol="0">
            <a:spAutoFit/>
          </a:bodyPr>
          <a:lstStyle/>
          <a:p>
            <a:pPr indent="0">
              <a:buFont typeface="Arial" panose="020B0704020202020204" pitchFamily="34" charset="0"/>
              <a:buNone/>
            </a:pPr>
            <a:r>
              <a:rPr lang="en-US" altLang="zh-CN">
                <a:solidFill>
                  <a:srgbClr val="19677B"/>
                </a:solidFill>
                <a:latin typeface="Times New Roman Regular" panose="02020603050405020304" charset="0"/>
                <a:cs typeface="Times New Roman Regular" panose="02020603050405020304" charset="0"/>
              </a:rPr>
              <a:t> </a:t>
            </a:r>
            <a:r>
              <a:rPr lang="en-US" altLang="zh-CN" sz="1400">
                <a:solidFill>
                  <a:srgbClr val="19677B"/>
                </a:solidFill>
                <a:latin typeface="Times New Roman Regular" panose="02020603050405020304" charset="0"/>
                <a:cs typeface="Times New Roman Regular" panose="02020603050405020304" charset="0"/>
              </a:rPr>
              <a:t>First Galactic FRB and magnetar connection(SGR 1935+2154)</a:t>
            </a:r>
            <a:endParaRPr lang="en-US" altLang="zh-CN" sz="1400">
              <a:solidFill>
                <a:srgbClr val="19677B"/>
              </a:solidFill>
              <a:latin typeface="Times New Roman Regular" panose="02020603050405020304" charset="0"/>
              <a:cs typeface="Times New Roman Regular" panose="02020603050405020304" charset="0"/>
            </a:endParaRPr>
          </a:p>
          <a:p>
            <a:pPr indent="0">
              <a:buFont typeface="Arial" panose="020B0704020202020204" pitchFamily="34" charset="0"/>
              <a:buNone/>
            </a:pPr>
            <a:r>
              <a:rPr lang="en-US" altLang="zh-CN" sz="1400">
                <a:solidFill>
                  <a:srgbClr val="19677B"/>
                </a:solidFill>
                <a:latin typeface="Times New Roman Regular" panose="02020603050405020304" charset="0"/>
                <a:cs typeface="Times New Roman Regular" panose="02020603050405020304" charset="0"/>
              </a:rPr>
              <a:t> </a:t>
            </a:r>
            <a:r>
              <a:rPr lang="en-US" altLang="zh-CN" sz="1400">
                <a:solidFill>
                  <a:srgbClr val="C00000"/>
                </a:solidFill>
                <a:latin typeface="Times New Roman Regular" panose="02020603050405020304" charset="0"/>
                <a:cs typeface="Times New Roman Regular" panose="02020603050405020304" charset="0"/>
              </a:rPr>
              <a:t>(</a:t>
            </a:r>
            <a:r>
              <a:rPr lang="en-US" altLang="zh-CN" sz="1400">
                <a:solidFill>
                  <a:srgbClr val="C00000"/>
                </a:solidFill>
                <a:latin typeface="Times New Roman Regular" panose="02020603050405020304" charset="0"/>
                <a:cs typeface="Times New Roman Regular" panose="02020603050405020304" charset="0"/>
                <a:sym typeface="+mn-ea"/>
              </a:rPr>
              <a:t>CHIME/FRB &amp; STARE2 2020</a:t>
            </a:r>
            <a:r>
              <a:rPr lang="en-US" sz="1400">
                <a:solidFill>
                  <a:srgbClr val="C00000"/>
                </a:solidFill>
                <a:latin typeface="Times New Roman Regular" panose="02020603050405020304" charset="0"/>
                <a:cs typeface="Times New Roman Regular" panose="02020603050405020304" charset="0"/>
                <a:sym typeface="+mn-ea"/>
              </a:rPr>
              <a:t>)</a:t>
            </a:r>
            <a:endParaRPr lang="en-US" altLang="en-US" sz="1400">
              <a:solidFill>
                <a:srgbClr val="C00000"/>
              </a:solidFill>
              <a:latin typeface="Times New Roman Regular" panose="02020603050405020304" charset="0"/>
              <a:cs typeface="Times New Roman Regular" panose="02020603050405020304" charset="0"/>
              <a:sym typeface="+mn-ea"/>
            </a:endParaRPr>
          </a:p>
        </p:txBody>
      </p:sp>
      <p:sp>
        <p:nvSpPr>
          <p:cNvPr id="32" name="文本框 31"/>
          <p:cNvSpPr txBox="1"/>
          <p:nvPr/>
        </p:nvSpPr>
        <p:spPr>
          <a:xfrm>
            <a:off x="1794510" y="1273810"/>
            <a:ext cx="3112135" cy="737235"/>
          </a:xfrm>
          <a:prstGeom prst="rect">
            <a:avLst/>
          </a:prstGeom>
        </p:spPr>
        <p:txBody>
          <a:bodyPr wrap="square">
            <a:spAutoFit/>
          </a:bodyPr>
          <a:lstStyle/>
          <a:p>
            <a:pPr indent="0">
              <a:buFont typeface="Arial" panose="020B0704020202020204" pitchFamily="34" charset="0"/>
              <a:buNone/>
            </a:pPr>
            <a:r>
              <a:rPr lang="en-US" altLang="zh-CN" sz="1400">
                <a:solidFill>
                  <a:srgbClr val="19677B"/>
                </a:solidFill>
                <a:latin typeface="Times New Roman" panose="02020603050405020304" charset="0"/>
                <a:cs typeface="Times New Roman" panose="02020603050405020304" charset="0"/>
              </a:rPr>
              <a:t>First real-time FRB detection and polarization measurement (</a:t>
            </a:r>
            <a:r>
              <a:rPr kumimoji="1" lang="en-US" altLang="zh-CN" sz="1400" dirty="0">
                <a:solidFill>
                  <a:srgbClr val="19677B"/>
                </a:solidFill>
                <a:latin typeface="Times New Roman Regular" panose="02020603050405020304" charset="0"/>
                <a:cs typeface="Times New Roman Regular" panose="02020603050405020304" charset="0"/>
                <a:sym typeface="+mn-ea"/>
              </a:rPr>
              <a:t>FRB 140514)</a:t>
            </a:r>
            <a:endParaRPr kumimoji="1" lang="zh-CN" altLang="en-US" sz="1400" dirty="0">
              <a:solidFill>
                <a:srgbClr val="19677B"/>
              </a:solidFill>
              <a:latin typeface="Times New Roman Regular" panose="02020603050405020304" charset="0"/>
              <a:cs typeface="Times New Roman Regular" panose="02020603050405020304" charset="0"/>
            </a:endParaRPr>
          </a:p>
          <a:p>
            <a:pPr indent="0" algn="ctr">
              <a:buFont typeface="Arial" panose="020B0704020202020204" pitchFamily="34" charset="0"/>
              <a:buNone/>
            </a:pPr>
            <a:r>
              <a:rPr kumimoji="1" lang="en-US" altLang="zh-CN" sz="1400" dirty="0">
                <a:solidFill>
                  <a:srgbClr val="C00000"/>
                </a:solidFill>
                <a:latin typeface="Times New Roman Regular" panose="02020603050405020304" charset="0"/>
                <a:cs typeface="Times New Roman Regular" panose="02020603050405020304" charset="0"/>
              </a:rPr>
              <a:t>(E. Petroff et al. 2014)</a:t>
            </a:r>
            <a:endParaRPr kumimoji="1" lang="en-US" altLang="zh-CN" sz="1400" dirty="0">
              <a:solidFill>
                <a:srgbClr val="C00000"/>
              </a:solidFill>
              <a:latin typeface="Times New Roman Regular" panose="02020603050405020304" charset="0"/>
              <a:cs typeface="Times New Roman Regular" panose="02020603050405020304" charset="0"/>
            </a:endParaRPr>
          </a:p>
        </p:txBody>
      </p:sp>
      <p:grpSp>
        <p:nvGrpSpPr>
          <p:cNvPr id="35" name="组合 34"/>
          <p:cNvGrpSpPr/>
          <p:nvPr/>
        </p:nvGrpSpPr>
        <p:grpSpPr>
          <a:xfrm>
            <a:off x="882015" y="3263265"/>
            <a:ext cx="76200" cy="302260"/>
            <a:chOff x="1848" y="5139"/>
            <a:chExt cx="120" cy="476"/>
          </a:xfrm>
        </p:grpSpPr>
        <p:cxnSp>
          <p:nvCxnSpPr>
            <p:cNvPr id="33" name="直接连接符 32"/>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34" name="椭圆 33"/>
            <p:cNvSpPr/>
            <p:nvPr/>
          </p:nvSpPr>
          <p:spPr>
            <a:xfrm flipH="1">
              <a:off x="1848"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9" name="组合 38"/>
          <p:cNvGrpSpPr/>
          <p:nvPr/>
        </p:nvGrpSpPr>
        <p:grpSpPr>
          <a:xfrm>
            <a:off x="1794510" y="3557905"/>
            <a:ext cx="76200" cy="302895"/>
            <a:chOff x="2826" y="5603"/>
            <a:chExt cx="120" cy="477"/>
          </a:xfrm>
        </p:grpSpPr>
        <p:cxnSp>
          <p:nvCxnSpPr>
            <p:cNvPr id="37" name="直接连接符 36"/>
            <p:cNvCxnSpPr/>
            <p:nvPr/>
          </p:nvCxnSpPr>
          <p:spPr>
            <a:xfrm rot="10800000">
              <a:off x="2874" y="5603"/>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38" name="椭圆 37"/>
            <p:cNvSpPr/>
            <p:nvPr/>
          </p:nvSpPr>
          <p:spPr>
            <a:xfrm rot="10800000" flipH="1">
              <a:off x="2826" y="5960"/>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40" name="组合 39"/>
          <p:cNvGrpSpPr/>
          <p:nvPr/>
        </p:nvGrpSpPr>
        <p:grpSpPr>
          <a:xfrm>
            <a:off x="3082290" y="3246755"/>
            <a:ext cx="76200" cy="302260"/>
            <a:chOff x="1848" y="5139"/>
            <a:chExt cx="120" cy="476"/>
          </a:xfrm>
        </p:grpSpPr>
        <p:cxnSp>
          <p:nvCxnSpPr>
            <p:cNvPr id="41" name="直接连接符 40"/>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42" name="椭圆 41"/>
            <p:cNvSpPr/>
            <p:nvPr/>
          </p:nvSpPr>
          <p:spPr>
            <a:xfrm flipH="1">
              <a:off x="1848"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44" name="图片 43"/>
          <p:cNvPicPr>
            <a:picLocks noChangeAspect="1"/>
          </p:cNvPicPr>
          <p:nvPr/>
        </p:nvPicPr>
        <p:blipFill>
          <a:blip r:embed="rId6"/>
          <a:stretch>
            <a:fillRect/>
          </a:stretch>
        </p:blipFill>
        <p:spPr>
          <a:xfrm>
            <a:off x="2105660" y="2066290"/>
            <a:ext cx="2236470" cy="997585"/>
          </a:xfrm>
          <a:prstGeom prst="rect">
            <a:avLst/>
          </a:prstGeom>
        </p:spPr>
      </p:pic>
      <p:sp>
        <p:nvSpPr>
          <p:cNvPr id="45" name="文本框 44"/>
          <p:cNvSpPr txBox="1"/>
          <p:nvPr/>
        </p:nvSpPr>
        <p:spPr>
          <a:xfrm>
            <a:off x="2718435" y="6022975"/>
            <a:ext cx="4064000" cy="521970"/>
          </a:xfrm>
          <a:prstGeom prst="rect">
            <a:avLst/>
          </a:prstGeom>
          <a:noFill/>
        </p:spPr>
        <p:txBody>
          <a:bodyPr wrap="square" rtlCol="0">
            <a:spAutoFit/>
          </a:bodyPr>
          <a:lstStyle/>
          <a:p>
            <a:pPr algn="ctr"/>
            <a:r>
              <a:rPr lang="en-US" altLang="zh-CN" sz="1400">
                <a:solidFill>
                  <a:srgbClr val="19677B"/>
                </a:solidFill>
                <a:latin typeface="Times New Roman" panose="02020603050405020304" charset="0"/>
                <a:cs typeface="Times New Roman" panose="02020603050405020304" charset="0"/>
                <a:sym typeface="+mn-ea"/>
              </a:rPr>
              <a:t>The first RM detection (FRB 110523)</a:t>
            </a:r>
            <a:endParaRPr lang="en-US" altLang="zh-CN" sz="1400">
              <a:solidFill>
                <a:srgbClr val="19677B"/>
              </a:solidFill>
              <a:latin typeface="Times New Roman" panose="02020603050405020304" charset="0"/>
              <a:cs typeface="Times New Roman" panose="02020603050405020304" charset="0"/>
            </a:endParaRPr>
          </a:p>
          <a:p>
            <a:pPr algn="ctr"/>
            <a:r>
              <a:rPr lang="en-US" altLang="zh-CN" sz="1400" dirty="0">
                <a:solidFill>
                  <a:srgbClr val="C00000"/>
                </a:solidFill>
                <a:latin typeface="Times New Roman" panose="02020603050405020304" charset="0"/>
                <a:ea typeface="宋体" pitchFamily="2" charset="-122"/>
                <a:cs typeface="Times New Roman" panose="02020603050405020304" charset="0"/>
              </a:rPr>
              <a:t>(Kiyoshi Masui et al. 2015)</a:t>
            </a:r>
            <a:endParaRPr lang="en-US" altLang="zh-CN" sz="1400" dirty="0">
              <a:solidFill>
                <a:srgbClr val="C00000"/>
              </a:solidFill>
              <a:latin typeface="Times New Roman" panose="02020603050405020304" charset="0"/>
              <a:ea typeface="宋体" pitchFamily="2" charset="-122"/>
              <a:cs typeface="Times New Roman" panose="02020603050405020304" charset="0"/>
            </a:endParaRPr>
          </a:p>
        </p:txBody>
      </p:sp>
      <p:grpSp>
        <p:nvGrpSpPr>
          <p:cNvPr id="46" name="组合 45"/>
          <p:cNvGrpSpPr/>
          <p:nvPr/>
        </p:nvGrpSpPr>
        <p:grpSpPr>
          <a:xfrm>
            <a:off x="5316855" y="3242945"/>
            <a:ext cx="76200" cy="302260"/>
            <a:chOff x="1848" y="5139"/>
            <a:chExt cx="120" cy="476"/>
          </a:xfrm>
        </p:grpSpPr>
        <p:cxnSp>
          <p:nvCxnSpPr>
            <p:cNvPr id="47" name="直接连接符 46"/>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48" name="椭圆 47"/>
            <p:cNvSpPr/>
            <p:nvPr/>
          </p:nvSpPr>
          <p:spPr>
            <a:xfrm flipH="1">
              <a:off x="1848"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49" name="等腰三角形 48"/>
          <p:cNvSpPr/>
          <p:nvPr/>
        </p:nvSpPr>
        <p:spPr>
          <a:xfrm rot="5400000">
            <a:off x="11464925" y="3470910"/>
            <a:ext cx="247650" cy="170180"/>
          </a:xfrm>
          <a:prstGeom prst="triangle">
            <a:avLst/>
          </a:prstGeom>
          <a:solidFill>
            <a:srgbClr val="19677B"/>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a:blip r:embed="rId7"/>
          <a:stretch>
            <a:fillRect/>
          </a:stretch>
        </p:blipFill>
        <p:spPr>
          <a:xfrm>
            <a:off x="3347720" y="4048125"/>
            <a:ext cx="2438400" cy="1827530"/>
          </a:xfrm>
          <a:prstGeom prst="rect">
            <a:avLst/>
          </a:prstGeom>
        </p:spPr>
      </p:pic>
      <p:grpSp>
        <p:nvGrpSpPr>
          <p:cNvPr id="51" name="组合 50"/>
          <p:cNvGrpSpPr/>
          <p:nvPr/>
        </p:nvGrpSpPr>
        <p:grpSpPr>
          <a:xfrm rot="10800000">
            <a:off x="4083050" y="3537585"/>
            <a:ext cx="76200" cy="302895"/>
            <a:chOff x="1831" y="5139"/>
            <a:chExt cx="120" cy="477"/>
          </a:xfrm>
        </p:grpSpPr>
        <p:cxnSp>
          <p:nvCxnSpPr>
            <p:cNvPr id="52" name="直接连接符 51"/>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53" name="椭圆 52"/>
            <p:cNvSpPr/>
            <p:nvPr/>
          </p:nvSpPr>
          <p:spPr>
            <a:xfrm flipH="1">
              <a:off x="1831"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4" name="文本框 3"/>
          <p:cNvSpPr txBox="1"/>
          <p:nvPr/>
        </p:nvSpPr>
        <p:spPr>
          <a:xfrm>
            <a:off x="6911340" y="5995035"/>
            <a:ext cx="4256405" cy="553085"/>
          </a:xfrm>
          <a:prstGeom prst="rect">
            <a:avLst/>
          </a:prstGeom>
        </p:spPr>
        <p:txBody>
          <a:bodyPr wrap="square">
            <a:spAutoFit/>
          </a:bodyPr>
          <a:lstStyle/>
          <a:p>
            <a:pPr indent="0">
              <a:buFont typeface="Arial" panose="020B0704020202020204" pitchFamily="34" charset="0"/>
              <a:buNone/>
            </a:pPr>
            <a:r>
              <a:rPr lang="en-US" altLang="zh-CN" sz="1600">
                <a:solidFill>
                  <a:srgbClr val="19677B"/>
                </a:solidFill>
                <a:latin typeface="Times New Roman" panose="02020603050405020304" charset="0"/>
                <a:cs typeface="Times New Roman" panose="02020603050405020304" charset="0"/>
              </a:rPr>
              <a:t>    </a:t>
            </a:r>
            <a:r>
              <a:rPr lang="en-US" altLang="zh-CN" sz="1400">
                <a:solidFill>
                  <a:srgbClr val="19677B"/>
                </a:solidFill>
                <a:latin typeface="Times New Roman" panose="02020603050405020304" charset="0"/>
                <a:cs typeface="Times New Roman" panose="02020603050405020304" charset="0"/>
              </a:rPr>
              <a:t>First localization and PRS (FRB20121102A)</a:t>
            </a:r>
            <a:endParaRPr lang="en-US" altLang="zh-CN" sz="1400">
              <a:solidFill>
                <a:srgbClr val="19677B"/>
              </a:solidFill>
              <a:latin typeface="Times New Roman" panose="02020603050405020304" charset="0"/>
              <a:cs typeface="Times New Roman" panose="02020603050405020304" charset="0"/>
            </a:endParaRPr>
          </a:p>
          <a:p>
            <a:pPr indent="0">
              <a:buFont typeface="Arial" panose="020B0704020202020204" pitchFamily="34" charset="0"/>
              <a:buNone/>
            </a:pPr>
            <a:r>
              <a:rPr lang="en-US" altLang="zh-CN" sz="1400">
                <a:solidFill>
                  <a:srgbClr val="C00000"/>
                </a:solidFill>
                <a:latin typeface="Times New Roman" panose="02020603050405020304" charset="0"/>
                <a:cs typeface="Times New Roman" panose="02020603050405020304" charset="0"/>
              </a:rPr>
              <a:t>    (Chatterjee et al. 2017) </a:t>
            </a:r>
            <a:endParaRPr lang="en-US" altLang="zh-CN" sz="1400">
              <a:solidFill>
                <a:srgbClr val="C00000"/>
              </a:solidFill>
              <a:latin typeface="Times New Roman" panose="02020603050405020304" charset="0"/>
              <a:cs typeface="Times New Roman" panose="02020603050405020304" charset="0"/>
            </a:endParaRPr>
          </a:p>
        </p:txBody>
      </p:sp>
      <p:pic>
        <p:nvPicPr>
          <p:cNvPr id="9" name="图片 8"/>
          <p:cNvPicPr>
            <a:picLocks noChangeAspect="1"/>
          </p:cNvPicPr>
          <p:nvPr/>
        </p:nvPicPr>
        <p:blipFill>
          <a:blip r:embed="rId8"/>
          <a:stretch>
            <a:fillRect/>
          </a:stretch>
        </p:blipFill>
        <p:spPr>
          <a:xfrm>
            <a:off x="6673215" y="3947160"/>
            <a:ext cx="3725545" cy="2016760"/>
          </a:xfrm>
          <a:prstGeom prst="rect">
            <a:avLst/>
          </a:prstGeom>
        </p:spPr>
      </p:pic>
      <p:grpSp>
        <p:nvGrpSpPr>
          <p:cNvPr id="10" name="组合 9"/>
          <p:cNvGrpSpPr/>
          <p:nvPr/>
        </p:nvGrpSpPr>
        <p:grpSpPr>
          <a:xfrm rot="10800000">
            <a:off x="8051800" y="3546475"/>
            <a:ext cx="76200" cy="302895"/>
            <a:chOff x="1831" y="5139"/>
            <a:chExt cx="120" cy="477"/>
          </a:xfrm>
        </p:grpSpPr>
        <p:cxnSp>
          <p:nvCxnSpPr>
            <p:cNvPr id="16" name="直接连接符 15"/>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17" name="椭圆 16"/>
            <p:cNvSpPr/>
            <p:nvPr/>
          </p:nvSpPr>
          <p:spPr>
            <a:xfrm flipH="1">
              <a:off x="1831"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18" name="组合 17"/>
          <p:cNvGrpSpPr/>
          <p:nvPr/>
        </p:nvGrpSpPr>
        <p:grpSpPr>
          <a:xfrm>
            <a:off x="9014460" y="3251835"/>
            <a:ext cx="76200" cy="302260"/>
            <a:chOff x="1848" y="5139"/>
            <a:chExt cx="120" cy="476"/>
          </a:xfrm>
        </p:grpSpPr>
        <p:cxnSp>
          <p:nvCxnSpPr>
            <p:cNvPr id="20" name="直接连接符 19"/>
            <p:cNvCxnSpPr/>
            <p:nvPr/>
          </p:nvCxnSpPr>
          <p:spPr>
            <a:xfrm>
              <a:off x="1902" y="5227"/>
              <a:ext cx="0" cy="389"/>
            </a:xfrm>
            <a:prstGeom prst="line">
              <a:avLst/>
            </a:prstGeom>
            <a:ln w="12700" cmpd="sng">
              <a:solidFill>
                <a:schemeClr val="accent1">
                  <a:shade val="50000"/>
                </a:schemeClr>
              </a:solidFill>
              <a:prstDash val="sysDot"/>
            </a:ln>
          </p:spPr>
          <p:style>
            <a:lnRef idx="2">
              <a:schemeClr val="accent1"/>
            </a:lnRef>
            <a:fillRef idx="0">
              <a:srgbClr val="FFFFFF"/>
            </a:fillRef>
            <a:effectRef idx="0">
              <a:srgbClr val="FFFFFF"/>
            </a:effectRef>
            <a:fontRef idx="minor">
              <a:schemeClr val="tx1"/>
            </a:fontRef>
          </p:style>
        </p:cxnSp>
        <p:sp>
          <p:nvSpPr>
            <p:cNvPr id="21" name="椭圆 20"/>
            <p:cNvSpPr/>
            <p:nvPr/>
          </p:nvSpPr>
          <p:spPr>
            <a:xfrm flipH="1">
              <a:off x="1848" y="5139"/>
              <a:ext cx="120" cy="120"/>
            </a:xfrm>
            <a:prstGeom prst="ellipse">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pPr algn="l">
              <a:buClrTx/>
              <a:buSzTx/>
              <a:buFontTx/>
            </a:pPr>
            <a:r>
              <a:rPr lang="en-US" altLang="zh-CN" sz="3200" b="1" dirty="0">
                <a:solidFill>
                  <a:srgbClr val="19677B"/>
                </a:solidFill>
                <a:latin typeface="Times New Roman" panose="02020603050405020304" charset="0"/>
                <a:ea typeface="宋体" pitchFamily="2" charset="-122"/>
                <a:cs typeface="Times New Roman" panose="02020603050405020304" charset="0"/>
                <a:sym typeface="+mn-ea"/>
              </a:rPr>
              <a:t>Background: </a:t>
            </a:r>
            <a:r>
              <a:rPr lang="en-US" altLang="zh-CN" sz="2400" b="1" dirty="0">
                <a:solidFill>
                  <a:srgbClr val="19677B"/>
                </a:solidFill>
                <a:latin typeface="Times New Roman" panose="02020603050405020304" charset="0"/>
                <a:ea typeface="宋体" pitchFamily="2" charset="-122"/>
                <a:cs typeface="Times New Roman" panose="02020603050405020304" charset="0"/>
                <a:sym typeface="+mn-ea"/>
              </a:rPr>
              <a:t>Discovery of FRB 20190520B </a:t>
            </a:r>
            <a:endParaRPr lang="en-US" altLang="zh-CN" sz="2400" b="1" dirty="0">
              <a:solidFill>
                <a:srgbClr val="19677B"/>
              </a:solidFill>
              <a:latin typeface="Times New Roman" panose="02020603050405020304" charset="0"/>
              <a:ea typeface="宋体" pitchFamily="2" charset="-122"/>
              <a:cs typeface="Times New Roman" panose="02020603050405020304" charset="0"/>
              <a:sym typeface="+mn-ea"/>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6" name="图片 5"/>
          <p:cNvPicPr>
            <a:picLocks noChangeAspect="1"/>
          </p:cNvPicPr>
          <p:nvPr/>
        </p:nvPicPr>
        <p:blipFill>
          <a:blip r:embed="rId2"/>
          <a:stretch>
            <a:fillRect/>
          </a:stretch>
        </p:blipFill>
        <p:spPr>
          <a:xfrm>
            <a:off x="604520" y="850265"/>
            <a:ext cx="4439920" cy="1486535"/>
          </a:xfrm>
          <a:prstGeom prst="rect">
            <a:avLst/>
          </a:prstGeom>
        </p:spPr>
      </p:pic>
      <p:pic>
        <p:nvPicPr>
          <p:cNvPr id="9" name="图片 8"/>
          <p:cNvPicPr>
            <a:picLocks noChangeAspect="1"/>
          </p:cNvPicPr>
          <p:nvPr/>
        </p:nvPicPr>
        <p:blipFill>
          <a:blip r:embed="rId3"/>
          <a:stretch>
            <a:fillRect/>
          </a:stretch>
        </p:blipFill>
        <p:spPr>
          <a:xfrm>
            <a:off x="303530" y="4639945"/>
            <a:ext cx="5507990" cy="1991995"/>
          </a:xfrm>
          <a:prstGeom prst="rect">
            <a:avLst/>
          </a:prstGeom>
        </p:spPr>
      </p:pic>
      <p:pic>
        <p:nvPicPr>
          <p:cNvPr id="10" name="图片 9"/>
          <p:cNvPicPr>
            <a:picLocks noChangeAspect="1"/>
          </p:cNvPicPr>
          <p:nvPr/>
        </p:nvPicPr>
        <p:blipFill>
          <a:blip r:embed="rId4"/>
          <a:stretch>
            <a:fillRect/>
          </a:stretch>
        </p:blipFill>
        <p:spPr>
          <a:xfrm>
            <a:off x="6344920" y="3488690"/>
            <a:ext cx="4439920" cy="3369310"/>
          </a:xfrm>
          <a:prstGeom prst="rect">
            <a:avLst/>
          </a:prstGeom>
        </p:spPr>
      </p:pic>
      <p:grpSp>
        <p:nvGrpSpPr>
          <p:cNvPr id="12" name="组合 11"/>
          <p:cNvGrpSpPr/>
          <p:nvPr/>
        </p:nvGrpSpPr>
        <p:grpSpPr>
          <a:xfrm>
            <a:off x="677545" y="2578735"/>
            <a:ext cx="5080635" cy="1991360"/>
            <a:chOff x="11061" y="1246"/>
            <a:chExt cx="8580" cy="3504"/>
          </a:xfrm>
        </p:grpSpPr>
        <p:pic>
          <p:nvPicPr>
            <p:cNvPr id="122" name="图片 121"/>
            <p:cNvPicPr>
              <a:picLocks noChangeAspect="1"/>
            </p:cNvPicPr>
            <p:nvPr/>
          </p:nvPicPr>
          <p:blipFill rotWithShape="1">
            <a:blip r:embed="rId5"/>
            <a:srcRect l="9428" t="23280" r="8078" b="22199"/>
            <a:stretch>
              <a:fillRect/>
            </a:stretch>
          </p:blipFill>
          <p:spPr>
            <a:xfrm>
              <a:off x="11061" y="1246"/>
              <a:ext cx="6628" cy="3504"/>
            </a:xfrm>
            <a:prstGeom prst="rect">
              <a:avLst/>
            </a:prstGeom>
          </p:spPr>
        </p:pic>
        <p:sp>
          <p:nvSpPr>
            <p:cNvPr id="11" name="文本框 10"/>
            <p:cNvSpPr txBox="1"/>
            <p:nvPr/>
          </p:nvSpPr>
          <p:spPr>
            <a:xfrm>
              <a:off x="15723" y="1360"/>
              <a:ext cx="3919" cy="464"/>
            </a:xfrm>
            <a:prstGeom prst="rect">
              <a:avLst/>
            </a:prstGeom>
            <a:noFill/>
          </p:spPr>
          <p:txBody>
            <a:bodyPr wrap="square" rtlCol="0">
              <a:noAutofit/>
            </a:bodyPr>
            <a:lstStyle/>
            <a:p>
              <a:r>
                <a:rPr lang="en-US" altLang="zh-CN" sz="1400">
                  <a:solidFill>
                    <a:srgbClr val="19677B"/>
                  </a:solidFill>
                  <a:highlight>
                    <a:srgbClr val="C0C0C0"/>
                  </a:highlight>
                  <a:latin typeface="Times New Roman" panose="02020603050405020304" charset="0"/>
                  <a:ea typeface="PingFang SC Semibold" panose="020B0400000000000000" charset="-122"/>
                  <a:cs typeface="Times New Roman" panose="02020603050405020304" charset="0"/>
                </a:rPr>
                <a:t>FRB 20190520B</a:t>
              </a:r>
              <a:endParaRPr lang="en-US" altLang="zh-CN" sz="1400">
                <a:solidFill>
                  <a:srgbClr val="19677B"/>
                </a:solidFill>
                <a:highlight>
                  <a:srgbClr val="C0C0C0"/>
                </a:highlight>
                <a:latin typeface="Times New Roman" panose="02020603050405020304" charset="0"/>
                <a:ea typeface="PingFang SC Semibold" panose="020B0400000000000000" charset="-122"/>
                <a:cs typeface="Times New Roman" panose="02020603050405020304" charset="0"/>
              </a:endParaRPr>
            </a:p>
          </p:txBody>
        </p:sp>
      </p:grpSp>
      <p:sp>
        <p:nvSpPr>
          <p:cNvPr id="14" name="文本框 13"/>
          <p:cNvSpPr txBox="1"/>
          <p:nvPr/>
        </p:nvSpPr>
        <p:spPr>
          <a:xfrm>
            <a:off x="5758180" y="889635"/>
            <a:ext cx="6736715" cy="2168525"/>
          </a:xfrm>
          <a:prstGeom prst="rect">
            <a:avLst/>
          </a:prstGeom>
          <a:noFill/>
        </p:spPr>
        <p:txBody>
          <a:bodyPr wrap="square" rtlCol="0">
            <a:spAutoFit/>
          </a:bodyPr>
          <a:lstStyle/>
          <a:p>
            <a:pPr marL="285750" indent="-285750" fontAlgn="auto">
              <a:lnSpc>
                <a:spcPct val="150000"/>
              </a:lnSpc>
              <a:buFont typeface="Arial" panose="020B0704020202020204" pitchFamily="34" charset="0"/>
              <a:buChar char="•"/>
            </a:pPr>
            <a:r>
              <a:rPr lang="en-US" altLang="zh-CN">
                <a:solidFill>
                  <a:srgbClr val="19677B"/>
                </a:solidFill>
                <a:latin typeface="Times New Roman" panose="02020603050405020304" charset="0"/>
                <a:cs typeface="Times New Roman" panose="02020603050405020304" charset="0"/>
              </a:rPr>
              <a:t>FAST/CRAFTS discovery in 2019</a:t>
            </a:r>
            <a:endParaRPr lang="en-US" altLang="zh-CN">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b="1">
                <a:solidFill>
                  <a:schemeClr val="accent6">
                    <a:lumMod val="75000"/>
                  </a:schemeClr>
                </a:solidFill>
                <a:latin typeface="Times New Roman" panose="02020603050405020304" charset="0"/>
                <a:cs typeface="Times New Roman" panose="02020603050405020304" charset="0"/>
              </a:rPr>
              <a:t>Active repeater</a:t>
            </a:r>
            <a:r>
              <a:rPr lang="en-US" altLang="zh-CN">
                <a:solidFill>
                  <a:srgbClr val="19677B"/>
                </a:solidFill>
                <a:latin typeface="Times New Roman" panose="02020603050405020304" charset="0"/>
                <a:cs typeface="Times New Roman" panose="02020603050405020304" charset="0"/>
              </a:rPr>
              <a:t>: 75 bursts detected in 18.5 h follow-up</a:t>
            </a:r>
            <a:endParaRPr lang="en-US" altLang="zh-CN">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a:solidFill>
                  <a:srgbClr val="19677B"/>
                </a:solidFill>
                <a:latin typeface="Times New Roman" panose="02020603050405020304" charset="0"/>
                <a:cs typeface="Times New Roman" panose="02020603050405020304" charset="0"/>
              </a:rPr>
              <a:t>VLA localization: compact </a:t>
            </a:r>
            <a:r>
              <a:rPr lang="en-US" altLang="zh-CN" b="1">
                <a:solidFill>
                  <a:schemeClr val="accent6">
                    <a:lumMod val="75000"/>
                  </a:schemeClr>
                </a:solidFill>
                <a:latin typeface="Times New Roman" panose="02020603050405020304" charset="0"/>
                <a:cs typeface="Times New Roman" panose="02020603050405020304" charset="0"/>
              </a:rPr>
              <a:t>PRS</a:t>
            </a:r>
            <a:r>
              <a:rPr lang="en-US" altLang="zh-CN">
                <a:solidFill>
                  <a:srgbClr val="19677B"/>
                </a:solidFill>
                <a:latin typeface="Times New Roman" panose="02020603050405020304" charset="0"/>
                <a:cs typeface="Times New Roman" panose="02020603050405020304" charset="0"/>
              </a:rPr>
              <a:t> at the FRB position</a:t>
            </a:r>
            <a:endParaRPr lang="en-US" altLang="zh-CN">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a:solidFill>
                  <a:srgbClr val="19677B"/>
                </a:solidFill>
                <a:latin typeface="Times New Roman" panose="02020603050405020304" charset="0"/>
                <a:cs typeface="Times New Roman" panose="02020603050405020304" charset="0"/>
              </a:rPr>
              <a:t>Dwarf host galaxy at z=0.241</a:t>
            </a:r>
            <a:endParaRPr lang="en-US" altLang="zh-CN">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a:solidFill>
                  <a:srgbClr val="19677B"/>
                </a:solidFill>
                <a:latin typeface="Times New Roman" panose="02020603050405020304" charset="0"/>
                <a:cs typeface="Times New Roman" panose="02020603050405020304" charset="0"/>
              </a:rPr>
              <a:t>Extremely </a:t>
            </a:r>
            <a:r>
              <a:rPr lang="en-US" altLang="zh-CN" b="1">
                <a:solidFill>
                  <a:schemeClr val="accent6">
                    <a:lumMod val="75000"/>
                  </a:schemeClr>
                </a:solidFill>
                <a:latin typeface="Times New Roman" panose="02020603050405020304" charset="0"/>
                <a:cs typeface="Times New Roman" panose="02020603050405020304" charset="0"/>
              </a:rPr>
              <a:t>large DM</a:t>
            </a:r>
            <a:r>
              <a:rPr lang="en-US" altLang="zh-CN" b="1" baseline="-25000">
                <a:solidFill>
                  <a:schemeClr val="accent6">
                    <a:lumMod val="75000"/>
                  </a:schemeClr>
                </a:solidFill>
                <a:latin typeface="Times New Roman" panose="02020603050405020304" charset="0"/>
                <a:cs typeface="Times New Roman" panose="02020603050405020304" charset="0"/>
                <a:sym typeface="+mn-ea"/>
              </a:rPr>
              <a:t>host</a:t>
            </a:r>
            <a:r>
              <a:rPr lang="en-US" altLang="zh-CN">
                <a:solidFill>
                  <a:srgbClr val="19677B"/>
                </a:solidFill>
                <a:latin typeface="Times New Roman" panose="02020603050405020304" charset="0"/>
                <a:cs typeface="Times New Roman" panose="02020603050405020304" charset="0"/>
              </a:rPr>
              <a:t>: ~ 903 pc cm</a:t>
            </a:r>
            <a:r>
              <a:rPr lang="en-US" altLang="zh-CN" baseline="30000">
                <a:solidFill>
                  <a:srgbClr val="19677B"/>
                </a:solidFill>
                <a:latin typeface="Times New Roman" panose="02020603050405020304" charset="0"/>
                <a:cs typeface="Times New Roman" panose="02020603050405020304" charset="0"/>
              </a:rPr>
              <a:t>-3</a:t>
            </a:r>
            <a:endParaRPr lang="en-US" altLang="zh-CN" baseline="30000">
              <a:solidFill>
                <a:srgbClr val="19677B"/>
              </a:solidFill>
              <a:latin typeface="Times New Roman" panose="02020603050405020304" charset="0"/>
              <a:cs typeface="Times New Roman" panose="02020603050405020304" charset="0"/>
            </a:endParaRPr>
          </a:p>
        </p:txBody>
      </p:sp>
      <p:sp>
        <p:nvSpPr>
          <p:cNvPr id="15" name="文本框 14"/>
          <p:cNvSpPr txBox="1"/>
          <p:nvPr/>
        </p:nvSpPr>
        <p:spPr>
          <a:xfrm>
            <a:off x="8613775" y="403543"/>
            <a:ext cx="5080000" cy="337185"/>
          </a:xfrm>
          <a:prstGeom prst="rect">
            <a:avLst/>
          </a:prstGeom>
        </p:spPr>
        <p:txBody>
          <a:bodyPr>
            <a:spAutoFit/>
          </a:bodyPr>
          <a:lstStyle/>
          <a:p>
            <a:r>
              <a:rPr lang="en-US" altLang="zh-CN" sz="1600">
                <a:solidFill>
                  <a:srgbClr val="C00000"/>
                </a:solidFill>
                <a:latin typeface="Times New Roman" panose="02020603050405020304" charset="0"/>
                <a:ea typeface="Helvetica Neue Bold" panose="02000503000000020004"/>
                <a:cs typeface="Times New Roman" panose="02020603050405020304" charset="0"/>
              </a:rPr>
              <a:t>Niu et al. (2022)</a:t>
            </a:r>
            <a:endParaRPr lang="en-US" altLang="zh-CN" sz="1600">
              <a:solidFill>
                <a:srgbClr val="C00000"/>
              </a:solidFill>
              <a:latin typeface="Times New Roman" panose="02020603050405020304" charset="0"/>
              <a:ea typeface="Helvetica Neue Bold" panose="02000503000000020004"/>
              <a:cs typeface="Times New Roman" panose="02020603050405020304" charset="0"/>
            </a:endParaRPr>
          </a:p>
        </p:txBody>
      </p:sp>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954107"/>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sym typeface="+mn-ea"/>
              </a:rPr>
              <a:t>Background: </a:t>
            </a:r>
            <a:r>
              <a:rPr lang="zh-CN" altLang="zh-CN" sz="2400" b="1" dirty="0">
                <a:solidFill>
                  <a:srgbClr val="19677B"/>
                </a:solidFill>
                <a:latin typeface="Times New Roman" panose="02020603050405020304" charset="0"/>
                <a:ea typeface="宋体" pitchFamily="2" charset="-122"/>
                <a:cs typeface="Times New Roman" panose="02020603050405020304" charset="0"/>
              </a:rPr>
              <a:t>Magnetic Field Reversal in FRB 20190520B</a:t>
            </a:r>
            <a:endParaRPr lang="zh-CN" altLang="zh-CN" sz="2400" b="1" dirty="0">
              <a:solidFill>
                <a:srgbClr val="19677B"/>
              </a:solidFill>
              <a:latin typeface="Times New Roman" panose="02020603050405020304" charset="0"/>
              <a:ea typeface="宋体" pitchFamily="2" charset="-122"/>
              <a:cs typeface="Times New Roman" panose="02020603050405020304" charset="0"/>
            </a:endParaRPr>
          </a:p>
          <a:p>
            <a:pPr algn="l">
              <a:buClrTx/>
              <a:buSzTx/>
              <a:buFontTx/>
            </a:pPr>
            <a:endParaRPr lang="en-US" altLang="zh-CN" sz="2400" b="1" dirty="0">
              <a:solidFill>
                <a:srgbClr val="19677B"/>
              </a:solidFill>
              <a:latin typeface="Times New Roman" panose="02020603050405020304" charset="0"/>
              <a:ea typeface="宋体" pitchFamily="2" charset="-122"/>
              <a:cs typeface="Times New Roman" panose="02020603050405020304" charset="0"/>
              <a:sym typeface="+mn-ea"/>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785127" y="957121"/>
            <a:ext cx="10572684" cy="1989840"/>
          </a:xfrm>
          <a:prstGeom prst="rect">
            <a:avLst/>
          </a:prstGeom>
          <a:noFill/>
        </p:spPr>
        <p:txBody>
          <a:bodyPr wrap="square" rtlCol="0">
            <a:spAutoFit/>
          </a:bodyPr>
          <a:lstStyle/>
          <a:p>
            <a:pPr marL="285750" indent="-285750">
              <a:lnSpc>
                <a:spcPts val="2500"/>
              </a:lnSpc>
              <a:buFont typeface="Arial" panose="020B0704020202020204" pitchFamily="34" charset="0"/>
              <a:buChar char="•"/>
            </a:pPr>
            <a:r>
              <a:rPr lang="zh-CN" altLang="zh-CN" sz="1600" b="1" dirty="0">
                <a:solidFill>
                  <a:srgbClr val="19677B"/>
                </a:solidFill>
                <a:latin typeface="Times New Roman Regular" panose="02020603050405020304" charset="0"/>
              </a:rPr>
              <a:t>RM sign reversal:</a:t>
            </a:r>
            <a:br>
              <a:rPr lang="zh-CN" altLang="zh-CN" sz="1600" dirty="0">
                <a:solidFill>
                  <a:srgbClr val="19677B"/>
                </a:solidFill>
                <a:latin typeface="Times New Roman Regular" panose="02020603050405020304" charset="0"/>
              </a:rPr>
            </a:br>
            <a:r>
              <a:rPr lang="zh-CN" altLang="zh-CN" sz="1600" dirty="0">
                <a:solidFill>
                  <a:srgbClr val="19677B"/>
                </a:solidFill>
                <a:latin typeface="Times New Roman Regular" panose="02020603050405020304" charset="0"/>
              </a:rPr>
              <a:t>RM changes from positive to negative values, indicating a reversal</a:t>
            </a:r>
            <a:r>
              <a:rPr lang="en-US" altLang="zh-CN" sz="1600" dirty="0">
                <a:solidFill>
                  <a:srgbClr val="19677B"/>
                </a:solidFill>
                <a:latin typeface="Times New Roman Regular" panose="02020603050405020304" charset="0"/>
              </a:rPr>
              <a:t> </a:t>
            </a:r>
            <a:r>
              <a:rPr lang="zh-CN" altLang="zh-CN" sz="1600" dirty="0">
                <a:solidFill>
                  <a:srgbClr val="19677B"/>
                </a:solidFill>
                <a:latin typeface="Times New Roman Regular" panose="02020603050405020304" charset="0"/>
              </a:rPr>
              <a:t>of the line-of-sight magnetic field.</a:t>
            </a:r>
            <a:endParaRPr lang="zh-CN" altLang="zh-CN" sz="1600" dirty="0">
              <a:solidFill>
                <a:srgbClr val="19677B"/>
              </a:solidFill>
              <a:latin typeface="Times New Roman Regular" panose="02020603050405020304" charset="0"/>
            </a:endParaRPr>
          </a:p>
          <a:p>
            <a:pPr marL="285750" indent="-285750">
              <a:lnSpc>
                <a:spcPts val="2500"/>
              </a:lnSpc>
              <a:buFont typeface="Arial" panose="020B0704020202020204" pitchFamily="34" charset="0"/>
              <a:buChar char="•"/>
            </a:pPr>
            <a:r>
              <a:rPr lang="zh-CN" altLang="zh-CN" sz="1600" b="1" dirty="0">
                <a:solidFill>
                  <a:srgbClr val="19677B"/>
                </a:solidFill>
                <a:latin typeface="Times New Roman Regular" panose="02020603050405020304" charset="0"/>
              </a:rPr>
              <a:t>Extreme RM variability:</a:t>
            </a:r>
            <a:br>
              <a:rPr lang="zh-CN" altLang="zh-CN" sz="1600" dirty="0">
                <a:solidFill>
                  <a:srgbClr val="19677B"/>
                </a:solidFill>
                <a:latin typeface="Times New Roman Regular" panose="02020603050405020304" charset="0"/>
              </a:rPr>
            </a:br>
            <a:r>
              <a:rPr lang="zh-CN" altLang="zh-CN" sz="1600" dirty="0">
                <a:solidFill>
                  <a:srgbClr val="19677B"/>
                </a:solidFill>
                <a:latin typeface="Times New Roman Regular" panose="02020603050405020304" charset="0"/>
              </a:rPr>
              <a:t>RM varies on timescales from days to months, tracing a dynamic local magneto-ionic environment.</a:t>
            </a:r>
            <a:endParaRPr lang="zh-CN" altLang="zh-CN" sz="1600" dirty="0">
              <a:solidFill>
                <a:srgbClr val="19677B"/>
              </a:solidFill>
              <a:latin typeface="Times New Roman Regular" panose="02020603050405020304" charset="0"/>
            </a:endParaRPr>
          </a:p>
          <a:p>
            <a:pPr marL="285750" indent="-285750">
              <a:lnSpc>
                <a:spcPts val="2500"/>
              </a:lnSpc>
              <a:buFont typeface="Arial" panose="020B0704020202020204" pitchFamily="34" charset="0"/>
              <a:buChar char="•"/>
            </a:pPr>
            <a:r>
              <a:rPr lang="zh-CN" altLang="zh-CN" sz="1600" b="1" dirty="0">
                <a:solidFill>
                  <a:srgbClr val="19677B"/>
                </a:solidFill>
                <a:latin typeface="Times New Roman Regular" panose="02020603050405020304" charset="0"/>
              </a:rPr>
              <a:t>Frequency-dependent depolarization:</a:t>
            </a:r>
            <a:br>
              <a:rPr lang="zh-CN" altLang="zh-CN" sz="1600" dirty="0">
                <a:solidFill>
                  <a:srgbClr val="19677B"/>
                </a:solidFill>
                <a:latin typeface="Times New Roman Regular" panose="02020603050405020304" charset="0"/>
              </a:rPr>
            </a:br>
            <a:r>
              <a:rPr lang="zh-CN" altLang="zh-CN" sz="1600" dirty="0">
                <a:solidFill>
                  <a:srgbClr val="19677B"/>
                </a:solidFill>
                <a:latin typeface="Times New Roman Regular" panose="02020603050405020304" charset="0"/>
              </a:rPr>
              <a:t>Low-frequency depolarization suggests turbulent plasma along the propagation path.</a:t>
            </a:r>
            <a:endParaRPr lang="zh-CN" altLang="zh-CN" sz="1600" dirty="0">
              <a:solidFill>
                <a:srgbClr val="19677B"/>
              </a:solidFill>
              <a:latin typeface="Times New Roman Regular" panose="02020603050405020304" charset="0"/>
            </a:endParaRPr>
          </a:p>
        </p:txBody>
      </p:sp>
      <p:sp>
        <p:nvSpPr>
          <p:cNvPr id="15" name="文本框 14"/>
          <p:cNvSpPr txBox="1"/>
          <p:nvPr/>
        </p:nvSpPr>
        <p:spPr>
          <a:xfrm>
            <a:off x="8613775" y="403543"/>
            <a:ext cx="5080000" cy="337185"/>
          </a:xfrm>
          <a:prstGeom prst="rect">
            <a:avLst/>
          </a:prstGeom>
        </p:spPr>
        <p:txBody>
          <a:bodyPr>
            <a:spAutoFit/>
          </a:bodyPr>
          <a:lstStyle/>
          <a:p>
            <a:r>
              <a:rPr lang="en-US" altLang="zh-CN" sz="1600" dirty="0">
                <a:solidFill>
                  <a:srgbClr val="C00000"/>
                </a:solidFill>
                <a:latin typeface="Times New Roman" panose="02020603050405020304" charset="0"/>
                <a:ea typeface="Helvetica Neue Bold" panose="02000503000000020004"/>
                <a:cs typeface="Times New Roman" panose="02020603050405020304" charset="0"/>
              </a:rPr>
              <a:t>Anna-Thomas</a:t>
            </a:r>
            <a:r>
              <a:rPr lang="zh-CN" altLang="en-US" sz="1600" dirty="0">
                <a:solidFill>
                  <a:srgbClr val="C00000"/>
                </a:solidFill>
                <a:latin typeface="Times New Roman" panose="02020603050405020304" charset="0"/>
                <a:ea typeface="Helvetica Neue Bold" panose="02000503000000020004"/>
                <a:cs typeface="Times New Roman" panose="02020603050405020304" charset="0"/>
              </a:rPr>
              <a:t> </a:t>
            </a:r>
            <a:r>
              <a:rPr lang="en-US" altLang="zh-CN" sz="1600" dirty="0">
                <a:solidFill>
                  <a:srgbClr val="C00000"/>
                </a:solidFill>
                <a:latin typeface="Times New Roman" panose="02020603050405020304" charset="0"/>
                <a:ea typeface="Helvetica Neue Bold" panose="02000503000000020004"/>
                <a:cs typeface="Times New Roman" panose="02020603050405020304" charset="0"/>
              </a:rPr>
              <a:t>et</a:t>
            </a:r>
            <a:r>
              <a:rPr lang="zh-CN" altLang="en-US" sz="1600" dirty="0">
                <a:solidFill>
                  <a:srgbClr val="C00000"/>
                </a:solidFill>
                <a:latin typeface="Times New Roman" panose="02020603050405020304" charset="0"/>
                <a:ea typeface="Helvetica Neue Bold" panose="02000503000000020004"/>
                <a:cs typeface="Times New Roman" panose="02020603050405020304" charset="0"/>
              </a:rPr>
              <a:t> </a:t>
            </a:r>
            <a:r>
              <a:rPr lang="en-US" altLang="zh-CN" sz="1600" dirty="0">
                <a:solidFill>
                  <a:srgbClr val="C00000"/>
                </a:solidFill>
                <a:latin typeface="Times New Roman" panose="02020603050405020304" charset="0"/>
                <a:ea typeface="Helvetica Neue Bold" panose="02000503000000020004"/>
                <a:cs typeface="Times New Roman" panose="02020603050405020304" charset="0"/>
              </a:rPr>
              <a:t>al. (2023) </a:t>
            </a:r>
            <a:endParaRPr lang="en-US" altLang="zh-CN" sz="1600" dirty="0">
              <a:solidFill>
                <a:srgbClr val="C00000"/>
              </a:solidFill>
              <a:latin typeface="Times New Roman" panose="02020603050405020304" charset="0"/>
              <a:ea typeface="Helvetica Neue Bold" panose="02000503000000020004"/>
              <a:cs typeface="Times New Roman" panose="02020603050405020304" charset="0"/>
            </a:endParaRPr>
          </a:p>
        </p:txBody>
      </p:sp>
      <p:pic>
        <p:nvPicPr>
          <p:cNvPr id="3" name="图片 2"/>
          <p:cNvPicPr>
            <a:picLocks noChangeAspect="1"/>
          </p:cNvPicPr>
          <p:nvPr/>
        </p:nvPicPr>
        <p:blipFill>
          <a:blip r:embed="rId2"/>
          <a:stretch>
            <a:fillRect/>
          </a:stretch>
        </p:blipFill>
        <p:spPr>
          <a:xfrm>
            <a:off x="5582653" y="3342038"/>
            <a:ext cx="6609347" cy="3413419"/>
          </a:xfrm>
          <a:prstGeom prst="rect">
            <a:avLst/>
          </a:prstGeom>
        </p:spPr>
      </p:pic>
      <p:pic>
        <p:nvPicPr>
          <p:cNvPr id="8" name="图片 7"/>
          <p:cNvPicPr>
            <a:picLocks noChangeAspect="1"/>
          </p:cNvPicPr>
          <p:nvPr/>
        </p:nvPicPr>
        <p:blipFill>
          <a:blip r:embed="rId3"/>
          <a:stretch>
            <a:fillRect/>
          </a:stretch>
        </p:blipFill>
        <p:spPr>
          <a:xfrm>
            <a:off x="0" y="3239498"/>
            <a:ext cx="5582653" cy="3618501"/>
          </a:xfrm>
          <a:prstGeom prst="rect">
            <a:avLst/>
          </a:prstGeom>
        </p:spPr>
      </p:pic>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pPr algn="l">
              <a:buClrTx/>
              <a:buSzTx/>
              <a:buFontTx/>
            </a:pPr>
            <a:r>
              <a:rPr lang="en-US" altLang="zh-CN" sz="3200" b="1" dirty="0">
                <a:solidFill>
                  <a:srgbClr val="19677B"/>
                </a:solidFill>
                <a:latin typeface="Times New Roman" panose="02020603050405020304" charset="0"/>
                <a:ea typeface="宋体" pitchFamily="2" charset="-122"/>
                <a:cs typeface="Times New Roman" panose="02020603050405020304" charset="0"/>
              </a:rPr>
              <a:t>Background: </a:t>
            </a:r>
            <a:r>
              <a:rPr lang="en-US" altLang="zh-CN" sz="2400" b="1" dirty="0">
                <a:solidFill>
                  <a:srgbClr val="19677B"/>
                </a:solidFill>
                <a:latin typeface="Times New Roman" panose="02020603050405020304" charset="0"/>
                <a:ea typeface="宋体" pitchFamily="2" charset="-122"/>
                <a:cs typeface="Times New Roman" panose="02020603050405020304" charset="0"/>
              </a:rPr>
              <a:t>DM Variations in FRB 20190520B </a:t>
            </a:r>
            <a:endParaRPr lang="en-US" altLang="zh-CN" sz="24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6" name="图片 5"/>
          <p:cNvPicPr>
            <a:picLocks noChangeAspect="1"/>
          </p:cNvPicPr>
          <p:nvPr/>
        </p:nvPicPr>
        <p:blipFill>
          <a:blip r:embed="rId2"/>
          <a:stretch>
            <a:fillRect/>
          </a:stretch>
        </p:blipFill>
        <p:spPr>
          <a:xfrm>
            <a:off x="164465" y="826135"/>
            <a:ext cx="3736975" cy="5793105"/>
          </a:xfrm>
          <a:prstGeom prst="rect">
            <a:avLst/>
          </a:prstGeom>
        </p:spPr>
      </p:pic>
      <p:sp>
        <p:nvSpPr>
          <p:cNvPr id="2" name="文本框 1"/>
          <p:cNvSpPr txBox="1"/>
          <p:nvPr/>
        </p:nvSpPr>
        <p:spPr>
          <a:xfrm>
            <a:off x="4267200" y="4892675"/>
            <a:ext cx="4469765" cy="582930"/>
          </a:xfrm>
          <a:prstGeom prst="rect">
            <a:avLst/>
          </a:prstGeom>
          <a:noFill/>
        </p:spPr>
        <p:txBody>
          <a:bodyPr wrap="square" rtlCol="0">
            <a:noAutofit/>
          </a:bodyPr>
          <a:lstStyle/>
          <a:p>
            <a:endParaRPr lang="en-US" altLang="zh-CN" sz="1400" baseline="30000">
              <a:solidFill>
                <a:srgbClr val="295564"/>
              </a:solidFill>
              <a:latin typeface="DejaVu Math TeX Gyre" panose="02000503000000000000" charset="0"/>
              <a:ea typeface="宋体" charset="0"/>
              <a:cs typeface="DejaVu Math TeX Gyre" panose="02000503000000000000" charset="0"/>
            </a:endParaRPr>
          </a:p>
        </p:txBody>
      </p:sp>
      <p:pic>
        <p:nvPicPr>
          <p:cNvPr id="3" name="图片 2"/>
          <p:cNvPicPr>
            <a:picLocks noChangeAspect="1"/>
          </p:cNvPicPr>
          <p:nvPr/>
        </p:nvPicPr>
        <p:blipFill>
          <a:blip r:embed="rId3"/>
          <a:stretch>
            <a:fillRect/>
          </a:stretch>
        </p:blipFill>
        <p:spPr>
          <a:xfrm>
            <a:off x="4209415" y="3698875"/>
            <a:ext cx="3696335" cy="2807970"/>
          </a:xfrm>
          <a:prstGeom prst="rect">
            <a:avLst/>
          </a:prstGeom>
        </p:spPr>
      </p:pic>
      <p:pic>
        <p:nvPicPr>
          <p:cNvPr id="8" name="图片 7"/>
          <p:cNvPicPr>
            <a:picLocks noChangeAspect="1"/>
          </p:cNvPicPr>
          <p:nvPr/>
        </p:nvPicPr>
        <p:blipFill>
          <a:blip r:embed="rId4"/>
          <a:stretch>
            <a:fillRect/>
          </a:stretch>
        </p:blipFill>
        <p:spPr>
          <a:xfrm>
            <a:off x="8021955" y="3698875"/>
            <a:ext cx="3339465" cy="2902585"/>
          </a:xfrm>
          <a:prstGeom prst="rect">
            <a:avLst/>
          </a:prstGeom>
        </p:spPr>
      </p:pic>
      <p:sp>
        <p:nvSpPr>
          <p:cNvPr id="9" name="文本框 8"/>
          <p:cNvSpPr txBox="1"/>
          <p:nvPr/>
        </p:nvSpPr>
        <p:spPr>
          <a:xfrm>
            <a:off x="8736965" y="394335"/>
            <a:ext cx="6096000" cy="337185"/>
          </a:xfrm>
          <a:prstGeom prst="rect">
            <a:avLst/>
          </a:prstGeom>
          <a:noFill/>
        </p:spPr>
        <p:txBody>
          <a:bodyPr wrap="square" rtlCol="0" anchor="t">
            <a:spAutoFit/>
          </a:bodyPr>
          <a:lstStyle/>
          <a:p>
            <a:r>
              <a:rPr lang="en-US" altLang="zh-CN" sz="1600">
                <a:solidFill>
                  <a:srgbClr val="C00000"/>
                </a:solidFill>
                <a:latin typeface="Times New Roman" panose="02020603050405020304" charset="0"/>
                <a:ea typeface="Helvetica Neue Bold" panose="02000503000000020004"/>
                <a:cs typeface="Times New Roman" panose="02020603050405020304" charset="0"/>
                <a:sym typeface="+mn-ea"/>
              </a:rPr>
              <a:t>Niu et al. (2026)</a:t>
            </a:r>
            <a:endParaRPr lang="en-US" altLang="zh-CN" sz="1600">
              <a:solidFill>
                <a:srgbClr val="C00000"/>
              </a:solidFill>
              <a:latin typeface="Times New Roman" panose="02020603050405020304" charset="0"/>
              <a:ea typeface="Helvetica Neue Bold" panose="02000503000000020004"/>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11" name="文本框 10"/>
              <p:cNvSpPr txBox="1"/>
              <p:nvPr/>
            </p:nvSpPr>
            <p:spPr>
              <a:xfrm>
                <a:off x="4135120" y="1043305"/>
                <a:ext cx="7942580" cy="2335530"/>
              </a:xfrm>
              <a:prstGeom prst="rect">
                <a:avLst/>
              </a:prstGeom>
              <a:noFill/>
            </p:spPr>
            <p:txBody>
              <a:bodyPr wrap="square" rtlCol="0">
                <a:spAutoFit/>
              </a:bodyPr>
              <a:lstStyle/>
              <a:p>
                <a:pPr marL="285750" indent="-285750" fontAlgn="auto">
                  <a:lnSpc>
                    <a:spcPts val="2500"/>
                  </a:lnSpc>
                  <a:buFont typeface="Arial" panose="020B0704020202020204" pitchFamily="34" charset="0"/>
                  <a:buChar char="•"/>
                </a:pPr>
                <a:r>
                  <a:rPr lang="en-US" altLang="zh-CN" sz="1600" dirty="0">
                    <a:solidFill>
                      <a:srgbClr val="19677B"/>
                    </a:solidFill>
                    <a:latin typeface="Times New Roman Regular" panose="02020603050405020304" charset="0"/>
                    <a:cs typeface="Times New Roman Regular" panose="02020603050405020304" charset="0"/>
                  </a:rPr>
                  <a:t>FAST monitored FRB 20190520B for ~ 4 years and detected bursts in every observation.</a:t>
                </a:r>
                <a:endParaRPr lang="en-US" altLang="zh-CN" sz="1600" dirty="0">
                  <a:solidFill>
                    <a:srgbClr val="19677B"/>
                  </a:solidFill>
                  <a:latin typeface="Times New Roman Regular" panose="02020603050405020304" charset="0"/>
                  <a:cs typeface="Times New Roman Regular" panose="02020603050405020304" charset="0"/>
                </a:endParaRPr>
              </a:p>
              <a:p>
                <a:pPr marL="285750" indent="-285750" fontAlgn="auto">
                  <a:lnSpc>
                    <a:spcPts val="2500"/>
                  </a:lnSpc>
                  <a:buFont typeface="Arial" panose="020B0704020202020204" pitchFamily="34" charset="0"/>
                  <a:buChar char="•"/>
                </a:pPr>
                <a:r>
                  <a:rPr lang="en-US" altLang="zh-CN" sz="1600" dirty="0">
                    <a:solidFill>
                      <a:srgbClr val="19677B"/>
                    </a:solidFill>
                    <a:latin typeface="Times New Roman Regular" panose="02020603050405020304" charset="0"/>
                    <a:cs typeface="Times New Roman Regular" panose="02020603050405020304" charset="0"/>
                  </a:rPr>
                  <a:t>The long-term monotonic decrease in DM</a:t>
                </a:r>
                <a:endParaRPr lang="en-US" altLang="zh-CN" sz="1600" dirty="0">
                  <a:solidFill>
                    <a:srgbClr val="19677B"/>
                  </a:solidFill>
                  <a:latin typeface="Times New Roman Regular" panose="02020603050405020304" charset="0"/>
                  <a:cs typeface="Times New Roman Regular" panose="02020603050405020304" charset="0"/>
                </a:endParaRPr>
              </a:p>
              <a:p>
                <a:pPr indent="0" fontAlgn="auto">
                  <a:lnSpc>
                    <a:spcPts val="2500"/>
                  </a:lnSpc>
                  <a:buFont typeface="Arial" panose="020B0704020202020204" pitchFamily="34" charset="0"/>
                  <a:buNone/>
                </a:pPr>
                <a14:m>
                  <m:oMathPara xmlns:m="http://schemas.openxmlformats.org/officeDocument/2006/math">
                    <m:oMathParaPr>
                      <m:jc m:val="centerGroup"/>
                    </m:oMathParaPr>
                    <m:oMath xmlns:m="http://schemas.openxmlformats.org/officeDocument/2006/math">
                      <m:f>
                        <m:fPr>
                          <m:ctrlPr>
                            <a:rPr lang="en-US" altLang="zh-CN" sz="1400" b="1" i="1">
                              <a:solidFill>
                                <a:srgbClr val="C00000"/>
                              </a:solidFill>
                              <a:latin typeface="Cambria Math" panose="02040503050406030204" pitchFamily="18" charset="0"/>
                              <a:cs typeface="DejaVu Math TeX Gyre" panose="02000503000000000000" charset="0"/>
                            </a:rPr>
                          </m:ctrlPr>
                        </m:fPr>
                        <m:num>
                          <m:r>
                            <a:rPr lang="en-US" altLang="zh-CN" sz="1400" b="1">
                              <a:solidFill>
                                <a:srgbClr val="C00000"/>
                              </a:solidFill>
                              <a:latin typeface="Cambria Math" panose="02040503050406030204" pitchFamily="18" charset="0"/>
                              <a:cs typeface="DejaVu Math TeX Gyre" panose="02000503000000000000" charset="0"/>
                            </a:rPr>
                            <m:t>𝐝𝐃𝐌</m:t>
                          </m:r>
                        </m:num>
                        <m:den>
                          <m:r>
                            <a:rPr lang="en-US" altLang="zh-CN" sz="1400" b="1">
                              <a:solidFill>
                                <a:srgbClr val="C00000"/>
                              </a:solidFill>
                              <a:latin typeface="Cambria Math" panose="02040503050406030204" pitchFamily="18" charset="0"/>
                              <a:cs typeface="DejaVu Math TeX Gyre" panose="02000503000000000000" charset="0"/>
                            </a:rPr>
                            <m:t>𝐝𝐭</m:t>
                          </m:r>
                        </m:den>
                      </m:f>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𝟏𝟐</m:t>
                      </m:r>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𝟒</m:t>
                      </m:r>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𝟎</m:t>
                      </m:r>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𝟑𝐩𝐜</m:t>
                      </m:r>
                      <m:r>
                        <a:rPr lang="en-US" altLang="zh-CN" sz="1400" b="1">
                          <a:solidFill>
                            <a:srgbClr val="C00000"/>
                          </a:solidFill>
                          <a:latin typeface="Cambria Math" panose="02040503050406030204" pitchFamily="18" charset="0"/>
                          <a:ea typeface="宋体" charset="0"/>
                          <a:cs typeface="DejaVu Math TeX Gyre" panose="02000503000000000000" charset="0"/>
                        </a:rPr>
                        <m:t> </m:t>
                      </m:r>
                      <m:sSup>
                        <m:sSupPr>
                          <m:ctrlPr>
                            <a:rPr lang="en-US" altLang="zh-CN" sz="1400" b="1" i="1">
                              <a:solidFill>
                                <a:srgbClr val="C00000"/>
                              </a:solidFill>
                              <a:latin typeface="Cambria Math" panose="02040503050406030204" pitchFamily="18" charset="0"/>
                              <a:ea typeface="宋体" charset="0"/>
                              <a:cs typeface="DejaVu Math TeX Gyre" panose="02000503000000000000" charset="0"/>
                            </a:rPr>
                          </m:ctrlPr>
                        </m:sSupPr>
                        <m:e>
                          <m:r>
                            <a:rPr lang="en-US" altLang="zh-CN" sz="1400" b="1">
                              <a:solidFill>
                                <a:srgbClr val="C00000"/>
                              </a:solidFill>
                              <a:latin typeface="Cambria Math" panose="02040503050406030204" pitchFamily="18" charset="0"/>
                              <a:ea typeface="宋体" charset="0"/>
                              <a:cs typeface="DejaVu Math TeX Gyre" panose="02000503000000000000" charset="0"/>
                            </a:rPr>
                            <m:t>𝐜𝐦</m:t>
                          </m:r>
                        </m:e>
                        <m:sup>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𝟑</m:t>
                          </m:r>
                          <m:r>
                            <a:rPr lang="en-US" altLang="zh-CN" sz="1400" b="1">
                              <a:solidFill>
                                <a:srgbClr val="C00000"/>
                              </a:solidFill>
                              <a:latin typeface="Cambria Math" panose="02040503050406030204" pitchFamily="18" charset="0"/>
                              <a:ea typeface="宋体" charset="0"/>
                              <a:cs typeface="DejaVu Math TeX Gyre" panose="02000503000000000000" charset="0"/>
                            </a:rPr>
                            <m:t> </m:t>
                          </m:r>
                        </m:sup>
                      </m:sSup>
                      <m:sSup>
                        <m:sSupPr>
                          <m:ctrlPr>
                            <a:rPr lang="en-US" altLang="zh-CN" sz="1400" b="1" i="1">
                              <a:solidFill>
                                <a:srgbClr val="C00000"/>
                              </a:solidFill>
                              <a:latin typeface="Cambria Math" panose="02040503050406030204" pitchFamily="18" charset="0"/>
                              <a:ea typeface="宋体" charset="0"/>
                              <a:cs typeface="DejaVu Math TeX Gyre" panose="02000503000000000000" charset="0"/>
                            </a:rPr>
                          </m:ctrlPr>
                        </m:sSupPr>
                        <m:e>
                          <m:r>
                            <a:rPr lang="en-US" altLang="zh-CN" sz="1400" b="1">
                              <a:solidFill>
                                <a:srgbClr val="C00000"/>
                              </a:solidFill>
                              <a:latin typeface="Cambria Math" panose="02040503050406030204" pitchFamily="18" charset="0"/>
                              <a:ea typeface="宋体" charset="0"/>
                              <a:cs typeface="DejaVu Math TeX Gyre" panose="02000503000000000000" charset="0"/>
                            </a:rPr>
                            <m:t>𝐲𝐫</m:t>
                          </m:r>
                        </m:e>
                        <m:sup>
                          <m:r>
                            <a:rPr lang="en-US" altLang="zh-CN" sz="1400" b="1">
                              <a:solidFill>
                                <a:srgbClr val="C00000"/>
                              </a:solidFill>
                              <a:latin typeface="Cambria Math" panose="02040503050406030204" pitchFamily="18" charset="0"/>
                              <a:ea typeface="宋体" charset="0"/>
                              <a:cs typeface="DejaVu Math TeX Gyre" panose="02000503000000000000" charset="0"/>
                            </a:rPr>
                            <m:t>−</m:t>
                          </m:r>
                          <m:r>
                            <a:rPr lang="en-US" altLang="zh-CN" sz="1400" b="1">
                              <a:solidFill>
                                <a:srgbClr val="C00000"/>
                              </a:solidFill>
                              <a:latin typeface="Cambria Math" panose="02040503050406030204" pitchFamily="18" charset="0"/>
                              <a:ea typeface="宋体" charset="0"/>
                              <a:cs typeface="DejaVu Math TeX Gyre" panose="02000503000000000000" charset="0"/>
                            </a:rPr>
                            <m:t>𝟏</m:t>
                          </m:r>
                        </m:sup>
                      </m:sSup>
                    </m:oMath>
                  </m:oMathPara>
                </a14:m>
                <a:endParaRPr lang="en-US" altLang="zh-CN" sz="1400" b="1" dirty="0">
                  <a:solidFill>
                    <a:srgbClr val="19677B"/>
                  </a:solidFill>
                  <a:latin typeface="Times New Roman Regular" panose="02020603050405020304" charset="0"/>
                  <a:ea typeface="宋体" charset="0"/>
                  <a:cs typeface="Times New Roman Regular" panose="02020603050405020304" charset="0"/>
                </a:endParaRPr>
              </a:p>
              <a:p>
                <a:pPr marL="285750" indent="-285750" fontAlgn="auto">
                  <a:lnSpc>
                    <a:spcPts val="2500"/>
                  </a:lnSpc>
                  <a:buFont typeface="Arial" panose="020B0704020202020204" pitchFamily="34" charset="0"/>
                  <a:buChar char="•"/>
                </a:pPr>
                <a:r>
                  <a:rPr lang="en-US" altLang="zh-CN" sz="1600" dirty="0">
                    <a:solidFill>
                      <a:srgbClr val="19677B"/>
                    </a:solidFill>
                    <a:latin typeface="Times New Roman Regular" panose="02020603050405020304" charset="0"/>
                    <a:cs typeface="Times New Roman Regular" panose="02020603050405020304" charset="0"/>
                  </a:rPr>
                  <a:t>Dynamic spectra confirm that later bursts require lower DMs.</a:t>
                </a:r>
                <a:endParaRPr lang="en-US" altLang="zh-CN" sz="1600" dirty="0">
                  <a:solidFill>
                    <a:srgbClr val="19677B"/>
                  </a:solidFill>
                  <a:latin typeface="Times New Roman Regular" panose="02020603050405020304" charset="0"/>
                  <a:cs typeface="Times New Roman Regular" panose="02020603050405020304" charset="0"/>
                </a:endParaRPr>
              </a:p>
              <a:p>
                <a:pPr marL="285750" indent="-285750" fontAlgn="auto">
                  <a:lnSpc>
                    <a:spcPts val="2500"/>
                  </a:lnSpc>
                  <a:buFont typeface="Arial" panose="020B0704020202020204" pitchFamily="34" charset="0"/>
                  <a:buChar char="•"/>
                </a:pPr>
                <a:r>
                  <a:rPr lang="en-US" altLang="zh-CN" sz="1600" dirty="0">
                    <a:solidFill>
                      <a:srgbClr val="19677B"/>
                    </a:solidFill>
                    <a:latin typeface="Times New Roman Regular" panose="02020603050405020304" charset="0"/>
                    <a:cs typeface="Times New Roman Regular" panose="02020603050405020304" charset="0"/>
                  </a:rPr>
                  <a:t>DM structure function favors ordered evolution over stochastic turbulence.</a:t>
                </a:r>
                <a:endParaRPr lang="en-US" altLang="zh-CN" sz="1600" dirty="0">
                  <a:solidFill>
                    <a:srgbClr val="19677B"/>
                  </a:solidFill>
                  <a:latin typeface="Times New Roman Regular" panose="02020603050405020304" charset="0"/>
                  <a:cs typeface="Times New Roman Regular" panose="02020603050405020304" charset="0"/>
                </a:endParaRPr>
              </a:p>
              <a:p>
                <a:pPr marL="285750" indent="-285750" fontAlgn="auto">
                  <a:lnSpc>
                    <a:spcPts val="2500"/>
                  </a:lnSpc>
                  <a:buFont typeface="Arial" panose="020B0704020202020204" pitchFamily="34" charset="0"/>
                  <a:buChar char="•"/>
                </a:pPr>
                <a:r>
                  <a:rPr lang="en-US" altLang="zh-CN" sz="1600" dirty="0">
                    <a:solidFill>
                      <a:srgbClr val="19677B"/>
                    </a:solidFill>
                    <a:latin typeface="Times New Roman Regular" panose="02020603050405020304" charset="0"/>
                    <a:cs typeface="Times New Roman Regular" panose="02020603050405020304" charset="0"/>
                  </a:rPr>
                  <a:t>Physical picture: </a:t>
                </a:r>
                <a:r>
                  <a:rPr lang="en-US" altLang="zh-CN" sz="1600" b="1" dirty="0">
                    <a:solidFill>
                      <a:srgbClr val="C00000"/>
                    </a:solidFill>
                    <a:latin typeface="Times New Roman" panose="02020603050405020304" charset="0"/>
                    <a:cs typeface="Times New Roman" panose="02020603050405020304" charset="0"/>
                  </a:rPr>
                  <a:t>a young magnetar embedded in an expanding SNR</a:t>
                </a:r>
                <a:r>
                  <a:rPr lang="en-US" altLang="zh-CN" sz="1600" dirty="0">
                    <a:solidFill>
                      <a:srgbClr val="19677B"/>
                    </a:solidFill>
                    <a:latin typeface="Times New Roman Regular" panose="02020603050405020304" charset="0"/>
                    <a:cs typeface="Times New Roman Regular" panose="02020603050405020304" charset="0"/>
                  </a:rPr>
                  <a:t>, where the decreasing electron column density naturally drives the observed DM decline.</a:t>
                </a:r>
                <a:endParaRPr lang="en-US" altLang="zh-CN" sz="1600" dirty="0">
                  <a:solidFill>
                    <a:srgbClr val="19677B"/>
                  </a:solidFill>
                  <a:latin typeface="Times New Roman Regular" panose="02020603050405020304" charset="0"/>
                  <a:cs typeface="Times New Roman Regular" panose="02020603050405020304" charset="0"/>
                </a:endParaRPr>
              </a:p>
            </p:txBody>
          </p:sp>
        </mc:Choice>
        <mc:Fallback>
          <p:sp>
            <p:nvSpPr>
              <p:cNvPr id="11" name="文本框 10"/>
              <p:cNvSpPr txBox="1">
                <a:spLocks noRot="1" noChangeAspect="1" noMove="1" noResize="1" noEditPoints="1" noAdjustHandles="1" noChangeArrowheads="1" noChangeShapeType="1" noTextEdit="1"/>
              </p:cNvSpPr>
              <p:nvPr/>
            </p:nvSpPr>
            <p:spPr>
              <a:xfrm>
                <a:off x="4135120" y="1043305"/>
                <a:ext cx="7942580" cy="2335530"/>
              </a:xfrm>
              <a:prstGeom prst="rect">
                <a:avLst/>
              </a:prstGeom>
              <a:blipFill rotWithShape="1">
                <a:blip r:embed="rId5"/>
                <a:stretch>
                  <a:fillRect/>
                </a:stretch>
              </a:blipFill>
            </p:spPr>
            <p:txBody>
              <a:bodyPr/>
              <a:lstStyle/>
              <a:p>
                <a:r>
                  <a:rPr lang="zh-CN" altLang="en-US">
                    <a:noFill/>
                  </a:rPr>
                  <a:t> </a:t>
                </a:r>
              </a:p>
            </p:txBody>
          </p:sp>
        </mc:Fallback>
      </mc:AlternateContent>
      <p:sp>
        <p:nvSpPr>
          <p:cNvPr id="10" name="矩形 9"/>
          <p:cNvSpPr/>
          <p:nvPr/>
        </p:nvSpPr>
        <p:spPr>
          <a:xfrm>
            <a:off x="177165" y="813435"/>
            <a:ext cx="3816985" cy="1475740"/>
          </a:xfrm>
          <a:prstGeom prst="rect">
            <a:avLst/>
          </a:prstGeom>
          <a:noFill/>
          <a:ln w="38100">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2" name="直接箭头连接符 11"/>
          <p:cNvCxnSpPr/>
          <p:nvPr/>
        </p:nvCxnSpPr>
        <p:spPr>
          <a:xfrm flipV="1">
            <a:off x="4388485" y="1767840"/>
            <a:ext cx="661670" cy="114300"/>
          </a:xfrm>
          <a:prstGeom prst="straightConnector1">
            <a:avLst/>
          </a:prstGeom>
          <a:ln>
            <a:solidFill>
              <a:srgbClr val="C00000"/>
            </a:solidFill>
            <a:tailEnd type="arrow"/>
          </a:ln>
        </p:spPr>
        <p:style>
          <a:lnRef idx="2">
            <a:schemeClr val="accent1"/>
          </a:lnRef>
          <a:fillRef idx="0">
            <a:srgbClr val="FFFFFF"/>
          </a:fillRef>
          <a:effectRef idx="0">
            <a:srgbClr val="FFFFFF"/>
          </a:effectRef>
          <a:fontRef idx="minor">
            <a:schemeClr val="tx1"/>
          </a:fontRef>
        </p:style>
      </p:cxnSp>
    </p:spTree>
    <p:custDataLst>
      <p:tags r:id="rId6"/>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7663815" y="3989705"/>
            <a:ext cx="3936365" cy="2868295"/>
          </a:xfrm>
          <a:prstGeom prst="rect">
            <a:avLst/>
          </a:prstGeom>
        </p:spPr>
      </p:pic>
      <p:pic>
        <p:nvPicPr>
          <p:cNvPr id="4" name="图片 3"/>
          <p:cNvPicPr>
            <a:picLocks noChangeAspect="1"/>
          </p:cNvPicPr>
          <p:nvPr/>
        </p:nvPicPr>
        <p:blipFill>
          <a:blip r:embed="rId2"/>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pPr algn="l">
              <a:buClrTx/>
              <a:buSzTx/>
              <a:buFontTx/>
            </a:pPr>
            <a:r>
              <a:rPr lang="en-US" altLang="zh-CN" sz="3200" b="1" dirty="0">
                <a:solidFill>
                  <a:srgbClr val="19677B"/>
                </a:solidFill>
                <a:latin typeface="Times New Roman" panose="02020603050405020304" charset="0"/>
                <a:ea typeface="宋体" pitchFamily="2" charset="-122"/>
                <a:cs typeface="Times New Roman" panose="02020603050405020304" charset="0"/>
              </a:rPr>
              <a:t>Background: </a:t>
            </a:r>
            <a:r>
              <a:rPr lang="en-US" altLang="zh-CN" sz="2400" b="1" dirty="0">
                <a:solidFill>
                  <a:srgbClr val="19677B"/>
                </a:solidFill>
                <a:latin typeface="Times New Roman" panose="02020603050405020304" charset="0"/>
                <a:ea typeface="宋体" pitchFamily="2" charset="-122"/>
                <a:cs typeface="Times New Roman" panose="02020603050405020304" charset="0"/>
              </a:rPr>
              <a:t>Morphology of FRB 20190520B</a:t>
            </a:r>
            <a:endParaRPr lang="en-US" altLang="zh-CN" sz="24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32" name="图片 31"/>
          <p:cNvPicPr>
            <a:picLocks noChangeAspect="1"/>
          </p:cNvPicPr>
          <p:nvPr/>
        </p:nvPicPr>
        <p:blipFill rotWithShape="1">
          <a:blip r:embed="rId3" cstate="screen"/>
          <a:srcRect/>
          <a:stretch>
            <a:fillRect/>
          </a:stretch>
        </p:blipFill>
        <p:spPr>
          <a:xfrm>
            <a:off x="10158095" y="936625"/>
            <a:ext cx="1844675" cy="2493010"/>
          </a:xfrm>
          <a:prstGeom prst="rect">
            <a:avLst/>
          </a:prstGeom>
        </p:spPr>
      </p:pic>
      <p:pic>
        <p:nvPicPr>
          <p:cNvPr id="8" name="图片 7"/>
          <p:cNvPicPr>
            <a:picLocks noChangeAspect="1"/>
          </p:cNvPicPr>
          <p:nvPr/>
        </p:nvPicPr>
        <p:blipFill>
          <a:blip r:embed="rId4"/>
          <a:srcRect l="2528" t="2157" r="370"/>
          <a:stretch>
            <a:fillRect/>
          </a:stretch>
        </p:blipFill>
        <p:spPr>
          <a:xfrm>
            <a:off x="3841750" y="3789045"/>
            <a:ext cx="3581400" cy="3068955"/>
          </a:xfrm>
          <a:prstGeom prst="rect">
            <a:avLst/>
          </a:prstGeom>
        </p:spPr>
      </p:pic>
      <p:pic>
        <p:nvPicPr>
          <p:cNvPr id="9" name="图片 8"/>
          <p:cNvPicPr>
            <a:picLocks noChangeAspect="1"/>
          </p:cNvPicPr>
          <p:nvPr/>
        </p:nvPicPr>
        <p:blipFill>
          <a:blip r:embed="rId5"/>
          <a:stretch>
            <a:fillRect/>
          </a:stretch>
        </p:blipFill>
        <p:spPr>
          <a:xfrm>
            <a:off x="0" y="4230370"/>
            <a:ext cx="3841750" cy="2627630"/>
          </a:xfrm>
          <a:prstGeom prst="rect">
            <a:avLst/>
          </a:prstGeom>
        </p:spPr>
      </p:pic>
      <p:pic>
        <p:nvPicPr>
          <p:cNvPr id="10" name="图片 9"/>
          <p:cNvPicPr>
            <a:picLocks noChangeAspect="1"/>
          </p:cNvPicPr>
          <p:nvPr/>
        </p:nvPicPr>
        <p:blipFill>
          <a:blip r:embed="rId6"/>
          <a:stretch>
            <a:fillRect/>
          </a:stretch>
        </p:blipFill>
        <p:spPr>
          <a:xfrm>
            <a:off x="6917690" y="803275"/>
            <a:ext cx="3092450" cy="3096895"/>
          </a:xfrm>
          <a:prstGeom prst="rect">
            <a:avLst/>
          </a:prstGeom>
        </p:spPr>
      </p:pic>
      <p:sp>
        <p:nvSpPr>
          <p:cNvPr id="3" name="文本框 2"/>
          <p:cNvSpPr txBox="1"/>
          <p:nvPr/>
        </p:nvSpPr>
        <p:spPr>
          <a:xfrm>
            <a:off x="7663815" y="368935"/>
            <a:ext cx="6096000" cy="614045"/>
          </a:xfrm>
          <a:prstGeom prst="rect">
            <a:avLst/>
          </a:prstGeom>
          <a:noFill/>
        </p:spPr>
        <p:txBody>
          <a:bodyPr wrap="square" rtlCol="0" anchor="t">
            <a:spAutoFit/>
          </a:bodyPr>
          <a:lstStyle/>
          <a:p>
            <a:pPr algn="l">
              <a:buClrTx/>
              <a:buSzTx/>
              <a:buFontTx/>
            </a:pPr>
            <a:r>
              <a:rPr lang="en-US" altLang="zh-CN" sz="1600">
                <a:solidFill>
                  <a:srgbClr val="C00000"/>
                </a:solidFill>
                <a:latin typeface="Times New Roman" panose="02020603050405020304" charset="0"/>
                <a:ea typeface="Helvetica Neue Bold" panose="02000503000000020004"/>
                <a:cs typeface="Times New Roman" panose="02020603050405020304" charset="0"/>
                <a:sym typeface="+mn-ea"/>
              </a:rPr>
              <a:t>zhang et al. (2026)</a:t>
            </a:r>
            <a:endParaRPr lang="en-US" altLang="zh-CN" sz="1600">
              <a:solidFill>
                <a:srgbClr val="C00000"/>
              </a:solidFill>
              <a:latin typeface="Times New Roman" panose="02020603050405020304" charset="0"/>
              <a:ea typeface="Helvetica Neue Bold" panose="02000503000000020004"/>
              <a:cs typeface="Times New Roman" panose="02020603050405020304" charset="0"/>
              <a:sym typeface="+mn-ea"/>
            </a:endParaRPr>
          </a:p>
          <a:p>
            <a:endParaRPr kumimoji="1" lang="en-US" altLang="zh-CN" dirty="0">
              <a:solidFill>
                <a:srgbClr val="FFC000"/>
              </a:solidFill>
              <a:sym typeface="+mn-ea"/>
            </a:endParaRPr>
          </a:p>
        </p:txBody>
      </p:sp>
      <p:sp>
        <p:nvSpPr>
          <p:cNvPr id="6" name="文本框 5"/>
          <p:cNvSpPr txBox="1"/>
          <p:nvPr/>
        </p:nvSpPr>
        <p:spPr>
          <a:xfrm>
            <a:off x="274955" y="1313815"/>
            <a:ext cx="6495415" cy="2306955"/>
          </a:xfrm>
          <a:prstGeom prst="rect">
            <a:avLst/>
          </a:prstGeom>
          <a:noFill/>
        </p:spPr>
        <p:txBody>
          <a:bodyPr wrap="square" rtlCol="0">
            <a:spAutoFit/>
          </a:bodyPr>
          <a:lstStyle/>
          <a:p>
            <a:pPr marL="285750" indent="-285750" fontAlgn="auto">
              <a:lnSpc>
                <a:spcPct val="150000"/>
              </a:lnSpc>
              <a:buFont typeface="Arial" panose="020B0704020202020204" pitchFamily="34" charset="0"/>
              <a:buChar char="•"/>
            </a:pPr>
            <a:r>
              <a:rPr lang="en-US" altLang="zh-CN" sz="1600">
                <a:solidFill>
                  <a:srgbClr val="19677B"/>
                </a:solidFill>
                <a:latin typeface="Times New Roman" panose="02020603050405020304" charset="0"/>
                <a:cs typeface="Times New Roman" panose="02020603050405020304" charset="0"/>
              </a:rPr>
              <a:t>FRB 20190520B shows clear multi-component burst clusters.</a:t>
            </a:r>
            <a:endParaRPr lang="en-US" altLang="zh-CN" sz="1600">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sz="1600">
                <a:solidFill>
                  <a:srgbClr val="C00000"/>
                </a:solidFill>
                <a:latin typeface="Times New Roman" panose="02020603050405020304" charset="0"/>
                <a:cs typeface="Times New Roman" panose="02020603050405020304" charset="0"/>
              </a:rPr>
              <a:t>The component-count distribution follows a power-law form.</a:t>
            </a:r>
            <a:endParaRPr lang="en-US" altLang="zh-CN" sz="1600">
              <a:solidFill>
                <a:srgbClr val="C00000"/>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sz="1600">
                <a:solidFill>
                  <a:srgbClr val="19677B"/>
                </a:solidFill>
                <a:latin typeface="Times New Roman" panose="02020603050405020304" charset="0"/>
                <a:cs typeface="Times New Roman" panose="02020603050405020304" charset="0"/>
              </a:rPr>
              <a:t>Multi-component bursts occupy a similar frequency–bandwidth space as the full burst sample.</a:t>
            </a:r>
            <a:endParaRPr lang="en-US" altLang="zh-CN" sz="1600">
              <a:solidFill>
                <a:srgbClr val="19677B"/>
              </a:solidFill>
              <a:latin typeface="Times New Roman" panose="02020603050405020304" charset="0"/>
              <a:cs typeface="Times New Roman" panose="02020603050405020304" charset="0"/>
            </a:endParaRPr>
          </a:p>
          <a:p>
            <a:pPr marL="285750" indent="-285750" fontAlgn="auto">
              <a:lnSpc>
                <a:spcPct val="150000"/>
              </a:lnSpc>
              <a:buFont typeface="Arial" panose="020B0704020202020204" pitchFamily="34" charset="0"/>
              <a:buChar char="•"/>
            </a:pPr>
            <a:r>
              <a:rPr lang="en-US" altLang="zh-CN" sz="1600">
                <a:solidFill>
                  <a:srgbClr val="19677B"/>
                </a:solidFill>
                <a:latin typeface="Times New Roman" panose="02020603050405020304" charset="0"/>
                <a:cs typeface="Times New Roman" panose="02020603050405020304" charset="0"/>
              </a:rPr>
              <a:t>Component-count distributions follow a power law, suggesting an SOC-like process.</a:t>
            </a:r>
            <a:endParaRPr lang="en-US" altLang="zh-CN" sz="1600">
              <a:solidFill>
                <a:srgbClr val="19677B"/>
              </a:solidFill>
              <a:latin typeface="Times New Roman" panose="02020603050405020304" charset="0"/>
              <a:cs typeface="Times New Roman" panose="02020603050405020304" charset="0"/>
            </a:endParaRPr>
          </a:p>
        </p:txBody>
      </p:sp>
      <p:cxnSp>
        <p:nvCxnSpPr>
          <p:cNvPr id="11" name="直接箭头连接符 10"/>
          <p:cNvCxnSpPr/>
          <p:nvPr/>
        </p:nvCxnSpPr>
        <p:spPr>
          <a:xfrm>
            <a:off x="5737860" y="2099945"/>
            <a:ext cx="1925955" cy="2130425"/>
          </a:xfrm>
          <a:prstGeom prst="straightConnector1">
            <a:avLst/>
          </a:prstGeom>
          <a:ln>
            <a:solidFill>
              <a:srgbClr val="C00000"/>
            </a:solidFill>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5109845" y="7737475"/>
            <a:ext cx="4064000" cy="368300"/>
          </a:xfrm>
          <a:prstGeom prst="rect">
            <a:avLst/>
          </a:prstGeom>
          <a:noFill/>
        </p:spPr>
        <p:txBody>
          <a:bodyPr wrap="square" rtlCol="0">
            <a:spAutoFit/>
          </a:bodyPr>
          <a:lstStyle/>
          <a:p>
            <a:endParaRPr lang="zh-CN" altLang="en-US"/>
          </a:p>
        </p:txBody>
      </p:sp>
    </p:spTree>
    <p:custDataLst>
      <p:tags r:id="rId7"/>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Background: </a:t>
            </a:r>
            <a:r>
              <a:rPr lang="en-US" altLang="zh-CN" sz="2400" b="1" dirty="0">
                <a:solidFill>
                  <a:srgbClr val="19677B"/>
                </a:solidFill>
                <a:latin typeface="Times New Roman" panose="02020603050405020304" charset="0"/>
                <a:ea typeface="宋体" pitchFamily="2" charset="-122"/>
                <a:cs typeface="Times New Roman" panose="02020603050405020304" charset="0"/>
              </a:rPr>
              <a:t>Narrowband Emission of FRB 20190520B</a:t>
            </a:r>
            <a:endParaRPr lang="en-US" altLang="zh-CN" sz="24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15" name="图片 14"/>
          <p:cNvPicPr>
            <a:picLocks noChangeAspect="1"/>
          </p:cNvPicPr>
          <p:nvPr/>
        </p:nvPicPr>
        <p:blipFill>
          <a:blip r:embed="rId2" cstate="screen"/>
          <a:stretch>
            <a:fillRect/>
          </a:stretch>
        </p:blipFill>
        <p:spPr>
          <a:xfrm>
            <a:off x="9143365" y="1334770"/>
            <a:ext cx="2331720" cy="3111500"/>
          </a:xfrm>
          <a:prstGeom prst="rect">
            <a:avLst/>
          </a:prstGeom>
        </p:spPr>
      </p:pic>
      <p:sp>
        <p:nvSpPr>
          <p:cNvPr id="45" name="文本框 44"/>
          <p:cNvSpPr txBox="1"/>
          <p:nvPr/>
        </p:nvSpPr>
        <p:spPr>
          <a:xfrm>
            <a:off x="8848725" y="414655"/>
            <a:ext cx="2331085" cy="337185"/>
          </a:xfrm>
          <a:prstGeom prst="rect">
            <a:avLst/>
          </a:prstGeom>
          <a:noFill/>
        </p:spPr>
        <p:txBody>
          <a:bodyPr wrap="square">
            <a:spAutoFit/>
          </a:bodyPr>
          <a:lstStyle/>
          <a:p>
            <a:r>
              <a:rPr kumimoji="1" lang="en-US" altLang="zh-CN" sz="1600" b="1" i="0" dirty="0">
                <a:solidFill>
                  <a:srgbClr val="C00000"/>
                </a:solidFill>
                <a:latin typeface="Times New Roman" panose="02020603050405020304" charset="0"/>
                <a:cs typeface="Times New Roman" panose="02020603050405020304" charset="0"/>
              </a:rPr>
              <a:t>Zhu </a:t>
            </a:r>
            <a:r>
              <a:rPr kumimoji="1" lang="en-US" altLang="zh-CN" sz="1600" b="1" dirty="0">
                <a:solidFill>
                  <a:srgbClr val="C00000"/>
                </a:solidFill>
                <a:latin typeface="Times New Roman" panose="02020603050405020304" charset="0"/>
                <a:cs typeface="Times New Roman" panose="02020603050405020304" charset="0"/>
              </a:rPr>
              <a:t>et al.</a:t>
            </a:r>
            <a:r>
              <a:rPr kumimoji="1" lang="en-US" altLang="zh-CN" sz="1600" b="1" i="0" dirty="0">
                <a:solidFill>
                  <a:srgbClr val="C00000"/>
                </a:solidFill>
                <a:latin typeface="Times New Roman" panose="02020603050405020304" charset="0"/>
                <a:cs typeface="Times New Roman" panose="02020603050405020304" charset="0"/>
              </a:rPr>
              <a:t> (2024)</a:t>
            </a:r>
            <a:endParaRPr kumimoji="1" lang="en-US" altLang="zh-CN" sz="1600" b="1" i="0" dirty="0">
              <a:solidFill>
                <a:srgbClr val="C00000"/>
              </a:solidFill>
              <a:latin typeface="Times New Roman" panose="02020603050405020304" charset="0"/>
              <a:cs typeface="Times New Roman" panose="02020603050405020304" charset="0"/>
            </a:endParaRPr>
          </a:p>
        </p:txBody>
      </p:sp>
      <p:pic>
        <p:nvPicPr>
          <p:cNvPr id="2" name="图片 1"/>
          <p:cNvPicPr>
            <a:picLocks noChangeAspect="1"/>
          </p:cNvPicPr>
          <p:nvPr/>
        </p:nvPicPr>
        <p:blipFill>
          <a:blip r:embed="rId3"/>
          <a:stretch>
            <a:fillRect/>
          </a:stretch>
        </p:blipFill>
        <p:spPr>
          <a:xfrm>
            <a:off x="0" y="3747135"/>
            <a:ext cx="4002405" cy="3110865"/>
          </a:xfrm>
          <a:prstGeom prst="rect">
            <a:avLst/>
          </a:prstGeom>
        </p:spPr>
      </p:pic>
      <p:pic>
        <p:nvPicPr>
          <p:cNvPr id="3" name="图片 2"/>
          <p:cNvPicPr>
            <a:picLocks noChangeAspect="1"/>
          </p:cNvPicPr>
          <p:nvPr/>
        </p:nvPicPr>
        <p:blipFill>
          <a:blip r:embed="rId4"/>
          <a:stretch>
            <a:fillRect/>
          </a:stretch>
        </p:blipFill>
        <p:spPr>
          <a:xfrm>
            <a:off x="9525" y="826770"/>
            <a:ext cx="3783965" cy="2945130"/>
          </a:xfrm>
          <a:prstGeom prst="rect">
            <a:avLst/>
          </a:prstGeom>
        </p:spPr>
      </p:pic>
      <p:pic>
        <p:nvPicPr>
          <p:cNvPr id="8" name="图片 7"/>
          <p:cNvPicPr>
            <a:picLocks noChangeAspect="1"/>
          </p:cNvPicPr>
          <p:nvPr/>
        </p:nvPicPr>
        <p:blipFill>
          <a:blip r:embed="rId5"/>
          <a:stretch>
            <a:fillRect/>
          </a:stretch>
        </p:blipFill>
        <p:spPr>
          <a:xfrm>
            <a:off x="3866515" y="1149350"/>
            <a:ext cx="4636770" cy="5595620"/>
          </a:xfrm>
          <a:prstGeom prst="rect">
            <a:avLst/>
          </a:prstGeom>
        </p:spPr>
      </p:pic>
      <p:pic>
        <p:nvPicPr>
          <p:cNvPr id="9" name="图片 8"/>
          <p:cNvPicPr>
            <a:picLocks noChangeAspect="1"/>
          </p:cNvPicPr>
          <p:nvPr/>
        </p:nvPicPr>
        <p:blipFill>
          <a:blip r:embed="rId6"/>
          <a:stretch>
            <a:fillRect/>
          </a:stretch>
        </p:blipFill>
        <p:spPr>
          <a:xfrm>
            <a:off x="9002395" y="4653915"/>
            <a:ext cx="2690495" cy="728980"/>
          </a:xfrm>
          <a:prstGeom prst="rect">
            <a:avLst/>
          </a:prstGeom>
        </p:spPr>
      </p:pic>
      <p:pic>
        <p:nvPicPr>
          <p:cNvPr id="11" name="图片 10"/>
          <p:cNvPicPr>
            <a:picLocks noChangeAspect="1"/>
          </p:cNvPicPr>
          <p:nvPr/>
        </p:nvPicPr>
        <p:blipFill>
          <a:blip r:embed="rId7"/>
          <a:stretch>
            <a:fillRect/>
          </a:stretch>
        </p:blipFill>
        <p:spPr>
          <a:xfrm>
            <a:off x="8503285" y="5590540"/>
            <a:ext cx="3689350" cy="1267460"/>
          </a:xfrm>
          <a:prstGeom prst="rect">
            <a:avLst/>
          </a:prstGeom>
        </p:spPr>
      </p:pic>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FRB - PRS System: model</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3" name="图片 2"/>
          <p:cNvPicPr>
            <a:picLocks noChangeAspect="1"/>
          </p:cNvPicPr>
          <p:nvPr/>
        </p:nvPicPr>
        <p:blipFill>
          <a:blip r:embed="rId2"/>
          <a:stretch>
            <a:fillRect/>
          </a:stretch>
        </p:blipFill>
        <p:spPr>
          <a:xfrm>
            <a:off x="799465" y="3928745"/>
            <a:ext cx="4274820" cy="2659380"/>
          </a:xfrm>
          <a:prstGeom prst="rect">
            <a:avLst/>
          </a:prstGeom>
        </p:spPr>
      </p:pic>
      <p:sp>
        <p:nvSpPr>
          <p:cNvPr id="6" name="文本框 5"/>
          <p:cNvSpPr txBox="1"/>
          <p:nvPr/>
        </p:nvSpPr>
        <p:spPr>
          <a:xfrm>
            <a:off x="5556250" y="4247515"/>
            <a:ext cx="7523480" cy="1506855"/>
          </a:xfrm>
          <a:prstGeom prst="rect">
            <a:avLst/>
          </a:prstGeom>
          <a:noFill/>
        </p:spPr>
        <p:txBody>
          <a:bodyPr wrap="square" rtlCol="0">
            <a:spAutoFit/>
          </a:bodyPr>
          <a:lstStyle/>
          <a:p>
            <a:pPr algn="l"/>
            <a:r>
              <a:rPr lang="en-GB" altLang="zh-CN" sz="2400" b="1" dirty="0">
                <a:solidFill>
                  <a:srgbClr val="C00000"/>
                </a:solidFill>
                <a:latin typeface="Times New Roman" panose="02020603050405020304" charset="0"/>
                <a:cs typeface="Times New Roman" panose="02020603050405020304" charset="0"/>
                <a:sym typeface="+mn-ea"/>
              </a:rPr>
              <a:t>Physical link </a:t>
            </a:r>
            <a:r>
              <a:rPr lang="en-US" altLang="zh-CN" sz="2400" b="1" dirty="0">
                <a:solidFill>
                  <a:srgbClr val="C00000"/>
                </a:solidFill>
                <a:latin typeface="Times New Roman" panose="02020603050405020304" charset="0"/>
                <a:cs typeface="Times New Roman" panose="02020603050405020304" charset="0"/>
                <a:sym typeface="+mn-ea"/>
              </a:rPr>
              <a:t>?</a:t>
            </a:r>
            <a:endParaRPr lang="en-US" altLang="zh-CN" sz="2400">
              <a:solidFill>
                <a:srgbClr val="C00000"/>
              </a:solidFill>
              <a:latin typeface="Times New Roman Regular" panose="02020603050405020304" charset="0"/>
              <a:cs typeface="Times New Roman Regular" panose="02020603050405020304" charset="0"/>
            </a:endParaRPr>
          </a:p>
          <a:p>
            <a:r>
              <a:rPr lang="zh-CN" altLang="zh-CN" sz="2000" dirty="0">
                <a:solidFill>
                  <a:srgbClr val="C00000"/>
                </a:solidFill>
                <a:latin typeface="Times New Roman Regular" panose="02020603050405020304" charset="0"/>
                <a:cs typeface="Times New Roman Regular" panose="02020603050405020304" charset="0"/>
                <a:sym typeface="+mn-ea"/>
              </a:rPr>
              <a:t>search for correlated</a:t>
            </a:r>
            <a:r>
              <a:rPr lang="zh-CN" altLang="en-US" sz="2000" dirty="0">
                <a:solidFill>
                  <a:srgbClr val="C00000"/>
                </a:solidFill>
                <a:latin typeface="Times New Roman Regular" panose="02020603050405020304" charset="0"/>
                <a:cs typeface="Times New Roman Regular" panose="02020603050405020304" charset="0"/>
                <a:sym typeface="+mn-ea"/>
              </a:rPr>
              <a:t> </a:t>
            </a:r>
            <a:r>
              <a:rPr lang="zh-CN" altLang="zh-CN" sz="2000" dirty="0">
                <a:solidFill>
                  <a:srgbClr val="C00000"/>
                </a:solidFill>
                <a:latin typeface="Times New Roman Regular" panose="02020603050405020304" charset="0"/>
                <a:cs typeface="Times New Roman Regular" panose="02020603050405020304" charset="0"/>
                <a:sym typeface="+mn-ea"/>
              </a:rPr>
              <a:t>variability between </a:t>
            </a:r>
            <a:endParaRPr lang="zh-CN" altLang="zh-CN" sz="2000" dirty="0">
              <a:solidFill>
                <a:srgbClr val="C00000"/>
              </a:solidFill>
              <a:latin typeface="Times New Roman Regular" panose="02020603050405020304" charset="0"/>
              <a:cs typeface="Times New Roman Regular" panose="02020603050405020304" charset="0"/>
              <a:sym typeface="+mn-ea"/>
            </a:endParaRPr>
          </a:p>
          <a:p>
            <a:r>
              <a:rPr lang="zh-CN" altLang="zh-CN" sz="2400" b="1" dirty="0">
                <a:solidFill>
                  <a:srgbClr val="C00000"/>
                </a:solidFill>
                <a:latin typeface="Times New Roman" panose="02020603050405020304" charset="0"/>
                <a:cs typeface="Times New Roman" panose="02020603050405020304" charset="0"/>
                <a:sym typeface="+mn-ea"/>
              </a:rPr>
              <a:t>PRS flux density</a:t>
            </a:r>
            <a:r>
              <a:rPr lang="zh-CN" altLang="zh-CN" sz="2000" dirty="0">
                <a:solidFill>
                  <a:srgbClr val="C00000"/>
                </a:solidFill>
                <a:latin typeface="Times New Roman Regular" panose="02020603050405020304" charset="0"/>
                <a:cs typeface="Times New Roman Regular" panose="02020603050405020304" charset="0"/>
                <a:sym typeface="+mn-ea"/>
              </a:rPr>
              <a:t> and </a:t>
            </a:r>
            <a:r>
              <a:rPr lang="zh-CN" altLang="zh-CN" sz="2400" b="1" dirty="0">
                <a:solidFill>
                  <a:srgbClr val="C00000"/>
                </a:solidFill>
                <a:latin typeface="Times New Roman" panose="02020603050405020304" charset="0"/>
                <a:cs typeface="Times New Roman" panose="02020603050405020304" charset="0"/>
                <a:sym typeface="+mn-ea"/>
              </a:rPr>
              <a:t>FRB burst-energy output</a:t>
            </a:r>
            <a:endParaRPr lang="zh-CN" altLang="zh-CN" sz="2400" b="1" dirty="0">
              <a:solidFill>
                <a:schemeClr val="accent4">
                  <a:lumMod val="75000"/>
                </a:schemeClr>
              </a:solidFill>
              <a:latin typeface="Times New Roman" panose="02020603050405020304" charset="0"/>
              <a:cs typeface="Times New Roman" panose="02020603050405020304" charset="0"/>
            </a:endParaRPr>
          </a:p>
          <a:p>
            <a:endParaRPr lang="zh-CN" altLang="zh-CN" sz="2400" b="1" dirty="0">
              <a:solidFill>
                <a:schemeClr val="accent4">
                  <a:lumMod val="75000"/>
                </a:schemeClr>
              </a:solidFill>
              <a:latin typeface="Times New Roman" panose="02020603050405020304" charset="0"/>
              <a:cs typeface="Times New Roman" panose="02020603050405020304" charset="0"/>
            </a:endParaRPr>
          </a:p>
        </p:txBody>
      </p:sp>
      <p:sp>
        <p:nvSpPr>
          <p:cNvPr id="9" name="文本框 8"/>
          <p:cNvSpPr txBox="1"/>
          <p:nvPr/>
        </p:nvSpPr>
        <p:spPr>
          <a:xfrm>
            <a:off x="701040" y="791210"/>
            <a:ext cx="12101195" cy="2658745"/>
          </a:xfrm>
          <a:prstGeom prst="rect">
            <a:avLst/>
          </a:prstGeom>
          <a:noFill/>
        </p:spPr>
        <p:txBody>
          <a:bodyPr wrap="square" rtlCol="0">
            <a:spAutoFit/>
          </a:bodyPr>
          <a:lstStyle/>
          <a:p>
            <a:pPr marL="285750" indent="-285750" fontAlgn="auto">
              <a:lnSpc>
                <a:spcPts val="2860"/>
              </a:lnSpc>
              <a:buFont typeface="Arial" panose="020B0704020202020204" pitchFamily="34" charset="0"/>
              <a:buChar char="•"/>
            </a:pPr>
            <a:r>
              <a:rPr lang="en-US" altLang="zh-CN" b="1" dirty="0">
                <a:solidFill>
                  <a:srgbClr val="19677B"/>
                </a:solidFill>
                <a:latin typeface="Times New Roman" panose="02020603050405020304" charset="0"/>
                <a:cs typeface="Times New Roman" panose="02020603050405020304" charset="0"/>
              </a:rPr>
              <a:t> Murase et al. 2016</a:t>
            </a:r>
            <a:r>
              <a:rPr lang="en-US" altLang="zh-CN" dirty="0">
                <a:solidFill>
                  <a:srgbClr val="19677B"/>
                </a:solidFill>
                <a:latin typeface="Times New Roman" panose="02020603050405020304" charset="0"/>
                <a:cs typeface="Times New Roman" panose="02020603050405020304" charset="0"/>
              </a:rPr>
              <a:t>: predicted quasi-steady synchrotron emission from a young pulsar/magnetar wind nebula.</a:t>
            </a:r>
            <a:endParaRPr lang="en-US" altLang="zh-CN" dirty="0">
              <a:solidFill>
                <a:srgbClr val="19677B"/>
              </a:solidFill>
              <a:latin typeface="Times New Roman" panose="02020603050405020304" charset="0"/>
              <a:cs typeface="Times New Roman" panose="02020603050405020304" charset="0"/>
            </a:endParaRPr>
          </a:p>
          <a:p>
            <a:pPr marL="285750" indent="-285750" fontAlgn="auto">
              <a:lnSpc>
                <a:spcPts val="2860"/>
              </a:lnSpc>
              <a:buFont typeface="Arial" panose="020B0704020202020204" pitchFamily="34" charset="0"/>
              <a:buChar char="•"/>
            </a:pPr>
            <a:r>
              <a:rPr lang="en-US" altLang="zh-CN" b="1" dirty="0">
                <a:solidFill>
                  <a:srgbClr val="19677B"/>
                </a:solidFill>
                <a:latin typeface="Times New Roman" panose="02020603050405020304" charset="0"/>
                <a:cs typeface="Times New Roman" panose="02020603050405020304" charset="0"/>
              </a:rPr>
              <a:t> Kashiyama &amp; Murase 2017</a:t>
            </a:r>
            <a:r>
              <a:rPr lang="en-US" altLang="zh-CN" dirty="0">
                <a:solidFill>
                  <a:srgbClr val="19677B"/>
                </a:solidFill>
                <a:latin typeface="Times New Roman" panose="02020603050405020304" charset="0"/>
                <a:cs typeface="Times New Roman" panose="02020603050405020304" charset="0"/>
              </a:rPr>
              <a:t>: applied the young NS nebula scenario to the PRS of FRB 121102.</a:t>
            </a:r>
            <a:endParaRPr lang="en-US" altLang="zh-CN" dirty="0">
              <a:solidFill>
                <a:srgbClr val="19677B"/>
              </a:solidFill>
              <a:latin typeface="Times New Roman" panose="02020603050405020304" charset="0"/>
              <a:cs typeface="Times New Roman" panose="02020603050405020304" charset="0"/>
            </a:endParaRPr>
          </a:p>
          <a:p>
            <a:pPr marL="285750" indent="-285750" fontAlgn="auto">
              <a:lnSpc>
                <a:spcPts val="2860"/>
              </a:lnSpc>
              <a:buFont typeface="Arial" panose="020B0704020202020204" pitchFamily="34" charset="0"/>
              <a:buChar char="•"/>
            </a:pPr>
            <a:r>
              <a:rPr lang="en-US" altLang="zh-CN" dirty="0">
                <a:solidFill>
                  <a:srgbClr val="19677B"/>
                </a:solidFill>
                <a:latin typeface="Times New Roman" panose="02020603050405020304" charset="0"/>
                <a:cs typeface="Times New Roman" panose="02020603050405020304" charset="0"/>
              </a:rPr>
              <a:t> </a:t>
            </a:r>
            <a:r>
              <a:rPr lang="en-US" altLang="zh-CN" b="1" dirty="0">
                <a:solidFill>
                  <a:srgbClr val="19677B"/>
                </a:solidFill>
                <a:latin typeface="Times New Roman" panose="02020603050405020304" charset="0"/>
                <a:cs typeface="Times New Roman" panose="02020603050405020304" charset="0"/>
              </a:rPr>
              <a:t>Metzger et al. 2017</a:t>
            </a:r>
            <a:r>
              <a:rPr lang="en-US" altLang="zh-CN" dirty="0">
                <a:solidFill>
                  <a:srgbClr val="19677B"/>
                </a:solidFill>
                <a:latin typeface="Times New Roman" panose="02020603050405020304" charset="0"/>
                <a:cs typeface="Times New Roman" panose="02020603050405020304" charset="0"/>
              </a:rPr>
              <a:t>: linked FRB 121102 to millisecond magnetar birth, </a:t>
            </a:r>
            <a:r>
              <a:rPr lang="en-US" altLang="zh-CN" dirty="0" err="1">
                <a:solidFill>
                  <a:srgbClr val="19677B"/>
                </a:solidFill>
                <a:latin typeface="Times New Roman" panose="02020603050405020304" charset="0"/>
                <a:cs typeface="Times New Roman" panose="02020603050405020304" charset="0"/>
              </a:rPr>
              <a:t>SLSNe</a:t>
            </a:r>
            <a:r>
              <a:rPr lang="en-US" altLang="zh-CN" dirty="0">
                <a:solidFill>
                  <a:srgbClr val="19677B"/>
                </a:solidFill>
                <a:latin typeface="Times New Roman" panose="02020603050405020304" charset="0"/>
                <a:cs typeface="Times New Roman" panose="02020603050405020304" charset="0"/>
              </a:rPr>
              <a:t>, and long GRBs.</a:t>
            </a:r>
            <a:endParaRPr lang="en-US" altLang="zh-CN" dirty="0">
              <a:solidFill>
                <a:srgbClr val="19677B"/>
              </a:solidFill>
              <a:latin typeface="Times New Roman" panose="02020603050405020304" charset="0"/>
              <a:cs typeface="Times New Roman" panose="02020603050405020304" charset="0"/>
            </a:endParaRPr>
          </a:p>
          <a:p>
            <a:pPr marL="285750" indent="-285750" fontAlgn="auto">
              <a:lnSpc>
                <a:spcPts val="2860"/>
              </a:lnSpc>
              <a:buFont typeface="Arial" panose="020B0704020202020204" pitchFamily="34" charset="0"/>
              <a:buChar char="•"/>
            </a:pPr>
            <a:r>
              <a:rPr lang="en-US" altLang="zh-CN" dirty="0">
                <a:solidFill>
                  <a:srgbClr val="19677B"/>
                </a:solidFill>
                <a:latin typeface="Times New Roman" panose="02020603050405020304" charset="0"/>
                <a:cs typeface="Times New Roman" panose="02020603050405020304" charset="0"/>
              </a:rPr>
              <a:t> </a:t>
            </a:r>
            <a:r>
              <a:rPr lang="en-US" altLang="zh-CN" b="1" dirty="0">
                <a:solidFill>
                  <a:srgbClr val="19677B"/>
                </a:solidFill>
                <a:latin typeface="Times New Roman" panose="02020603050405020304" charset="0"/>
                <a:cs typeface="Times New Roman" panose="02020603050405020304" charset="0"/>
              </a:rPr>
              <a:t>Margalit &amp; Metzger 2018</a:t>
            </a:r>
            <a:r>
              <a:rPr lang="en-US" altLang="zh-CN" dirty="0">
                <a:solidFill>
                  <a:srgbClr val="19677B"/>
                </a:solidFill>
                <a:latin typeface="Times New Roman" panose="02020603050405020304" charset="0"/>
                <a:cs typeface="Times New Roman" panose="02020603050405020304" charset="0"/>
              </a:rPr>
              <a:t>: modeled FRB 121102 as a flaring magnetar embedded in a magnetized wind nebula.</a:t>
            </a:r>
            <a:endParaRPr lang="en-US" altLang="zh-CN" dirty="0">
              <a:solidFill>
                <a:srgbClr val="19677B"/>
              </a:solidFill>
              <a:latin typeface="Times New Roman" panose="02020603050405020304" charset="0"/>
              <a:cs typeface="Times New Roman" panose="02020603050405020304" charset="0"/>
            </a:endParaRPr>
          </a:p>
          <a:p>
            <a:pPr marL="285750" indent="-285750" fontAlgn="auto">
              <a:lnSpc>
                <a:spcPts val="2860"/>
              </a:lnSpc>
              <a:buFont typeface="Arial" panose="020B0704020202020204" pitchFamily="34" charset="0"/>
              <a:buChar char="•"/>
            </a:pPr>
            <a:r>
              <a:rPr lang="en-US" altLang="zh-CN" b="1" dirty="0">
                <a:solidFill>
                  <a:srgbClr val="19677B"/>
                </a:solidFill>
                <a:latin typeface="Times New Roman" panose="02020603050405020304" charset="0"/>
                <a:cs typeface="Times New Roman" panose="02020603050405020304" charset="0"/>
              </a:rPr>
              <a:t> Yang &amp; Dai 2019</a:t>
            </a:r>
            <a:r>
              <a:rPr lang="en-US" altLang="zh-CN" dirty="0">
                <a:solidFill>
                  <a:srgbClr val="19677B"/>
                </a:solidFill>
                <a:latin typeface="Times New Roman" panose="02020603050405020304" charset="0"/>
                <a:cs typeface="Times New Roman" panose="02020603050405020304" charset="0"/>
              </a:rPr>
              <a:t>: proposed a magnetar-powered PWN origin without requiring SN ejecta.</a:t>
            </a:r>
            <a:endParaRPr lang="en-US" altLang="zh-CN" dirty="0">
              <a:solidFill>
                <a:srgbClr val="19677B"/>
              </a:solidFill>
              <a:latin typeface="Times New Roman" panose="02020603050405020304" charset="0"/>
              <a:cs typeface="Times New Roman" panose="02020603050405020304" charset="0"/>
            </a:endParaRPr>
          </a:p>
          <a:p>
            <a:pPr indent="0" fontAlgn="auto">
              <a:lnSpc>
                <a:spcPts val="2860"/>
              </a:lnSpc>
              <a:buFont typeface="Arial" panose="020B0704020202020204" pitchFamily="34" charset="0"/>
              <a:buNone/>
            </a:pPr>
            <a:r>
              <a:rPr lang="en-US" altLang="zh-CN" dirty="0">
                <a:solidFill>
                  <a:srgbClr val="19677B"/>
                </a:solidFill>
                <a:latin typeface="Times New Roman" panose="02020603050405020304" charset="0"/>
                <a:cs typeface="Times New Roman" panose="02020603050405020304" charset="0"/>
              </a:rPr>
              <a:t>       ......</a:t>
            </a:r>
            <a:endParaRPr lang="en-US" altLang="zh-CN" dirty="0">
              <a:solidFill>
                <a:srgbClr val="19677B"/>
              </a:solidFill>
              <a:latin typeface="Times New Roman" panose="02020603050405020304" charset="0"/>
              <a:cs typeface="Times New Roman" panose="02020603050405020304" charset="0"/>
            </a:endParaRPr>
          </a:p>
          <a:p>
            <a:pPr marL="285750" indent="-285750" fontAlgn="auto">
              <a:lnSpc>
                <a:spcPts val="2860"/>
              </a:lnSpc>
              <a:buFont typeface="Arial" panose="020B0704020202020204" pitchFamily="34" charset="0"/>
              <a:buChar char="•"/>
            </a:pPr>
            <a:r>
              <a:rPr lang="en-US" altLang="zh-CN" dirty="0">
                <a:solidFill>
                  <a:srgbClr val="19677B"/>
                </a:solidFill>
                <a:latin typeface="Times New Roman" panose="02020603050405020304" charset="0"/>
                <a:cs typeface="Times New Roman" panose="02020603050405020304" charset="0"/>
              </a:rPr>
              <a:t> </a:t>
            </a:r>
            <a:r>
              <a:rPr lang="en-US" altLang="zh-CN" b="1" dirty="0">
                <a:solidFill>
                  <a:srgbClr val="19677B"/>
                </a:solidFill>
                <a:latin typeface="Times New Roman" panose="02020603050405020304" charset="0"/>
                <a:cs typeface="Times New Roman" panose="02020603050405020304" charset="0"/>
              </a:rPr>
              <a:t>Bhattacharya et al. 2024</a:t>
            </a:r>
            <a:r>
              <a:rPr lang="en-US" altLang="zh-CN" dirty="0">
                <a:solidFill>
                  <a:srgbClr val="19677B"/>
                </a:solidFill>
                <a:latin typeface="Times New Roman" panose="02020603050405020304" charset="0"/>
                <a:cs typeface="Times New Roman" panose="02020603050405020304" charset="0"/>
              </a:rPr>
              <a:t>: extended the MWN model to multiple FRB–PRS systems.</a:t>
            </a:r>
            <a:endParaRPr lang="en-US" altLang="zh-CN" dirty="0">
              <a:solidFill>
                <a:srgbClr val="19677B"/>
              </a:solidFill>
              <a:latin typeface="Times New Roman" panose="02020603050405020304" charset="0"/>
              <a:cs typeface="Times New Roman" panose="02020603050405020304" charset="0"/>
            </a:endParaRPr>
          </a:p>
        </p:txBody>
      </p:sp>
      <p:cxnSp>
        <p:nvCxnSpPr>
          <p:cNvPr id="10" name="直接箭头连接符 9"/>
          <p:cNvCxnSpPr/>
          <p:nvPr/>
        </p:nvCxnSpPr>
        <p:spPr>
          <a:xfrm>
            <a:off x="1668145" y="3456305"/>
            <a:ext cx="567055" cy="396875"/>
          </a:xfrm>
          <a:prstGeom prst="straightConnector1">
            <a:avLst/>
          </a:prstGeom>
          <a:ln>
            <a:solidFill>
              <a:srgbClr val="C00000"/>
            </a:solidFill>
            <a:tailEnd type="arrow"/>
          </a:ln>
        </p:spPr>
        <p:style>
          <a:lnRef idx="2">
            <a:schemeClr val="accent1"/>
          </a:lnRef>
          <a:fillRef idx="0">
            <a:srgbClr val="FFFFFF"/>
          </a:fillRef>
          <a:effectRef idx="0">
            <a:srgbClr val="FFFFFF"/>
          </a:effectRef>
          <a:fontRef idx="minor">
            <a:schemeClr val="tx1"/>
          </a:fontRef>
        </p:style>
      </p:cxnSp>
      <p:sp>
        <p:nvSpPr>
          <p:cNvPr id="11" name="文本框 10"/>
          <p:cNvSpPr txBox="1"/>
          <p:nvPr/>
        </p:nvSpPr>
        <p:spPr>
          <a:xfrm>
            <a:off x="7074535" y="190500"/>
            <a:ext cx="6096000" cy="521970"/>
          </a:xfrm>
          <a:prstGeom prst="rect">
            <a:avLst/>
          </a:prstGeom>
          <a:noFill/>
        </p:spPr>
        <p:txBody>
          <a:bodyPr wrap="square" rtlCol="0" anchor="t">
            <a:spAutoFit/>
          </a:bodyPr>
          <a:lstStyle/>
          <a:p>
            <a:r>
              <a:rPr lang="en-US" altLang="zh-CN" sz="1400">
                <a:solidFill>
                  <a:srgbClr val="C00000"/>
                </a:solidFill>
                <a:latin typeface="Times New Roman" panose="02020603050405020304" charset="0"/>
                <a:ea typeface="Helvetica Neue Bold" panose="02000503000000020004"/>
                <a:cs typeface="Times New Roman" panose="02020603050405020304" charset="0"/>
                <a:sym typeface="+mn-ea"/>
              </a:rPr>
              <a:t>Li et al. (2026)</a:t>
            </a:r>
            <a:endParaRPr lang="en-US" altLang="zh-CN" sz="1400">
              <a:solidFill>
                <a:srgbClr val="C00000"/>
              </a:solidFill>
              <a:latin typeface="Times New Roman" panose="02020603050405020304" charset="0"/>
              <a:ea typeface="Helvetica Neue Bold" panose="02000503000000020004"/>
              <a:cs typeface="Times New Roman" panose="02020603050405020304" charset="0"/>
              <a:sym typeface="+mn-ea"/>
            </a:endParaRPr>
          </a:p>
          <a:p>
            <a:r>
              <a:rPr lang="en-US" altLang="zh-CN" sz="1400">
                <a:solidFill>
                  <a:srgbClr val="C00000"/>
                </a:solidFill>
                <a:latin typeface="Times New Roman" panose="02020603050405020304" charset="0"/>
                <a:ea typeface="Helvetica Neue Bold" panose="02000503000000020004"/>
                <a:cs typeface="Times New Roman" panose="02020603050405020304" charset="0"/>
                <a:sym typeface="+mn-ea"/>
              </a:rPr>
              <a:t>https://doi.org/10.3847/1538-4357/ae69cb</a:t>
            </a:r>
            <a:endParaRPr lang="en-US" altLang="zh-CN" sz="1400">
              <a:solidFill>
                <a:srgbClr val="C00000"/>
              </a:solidFill>
              <a:latin typeface="Times New Roman" panose="02020603050405020304" charset="0"/>
              <a:ea typeface="Helvetica Neue Bold" panose="02000503000000020004"/>
              <a:cs typeface="Times New Roman" panose="02020603050405020304" charset="0"/>
              <a:sym typeface="+mn-ea"/>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303530"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Data </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pic>
        <p:nvPicPr>
          <p:cNvPr id="2" name="图片 1"/>
          <p:cNvPicPr>
            <a:picLocks noChangeAspect="1"/>
          </p:cNvPicPr>
          <p:nvPr/>
        </p:nvPicPr>
        <p:blipFill>
          <a:blip r:embed="rId2"/>
          <a:srcRect t="4376"/>
          <a:stretch>
            <a:fillRect/>
          </a:stretch>
        </p:blipFill>
        <p:spPr>
          <a:xfrm>
            <a:off x="394335" y="3296285"/>
            <a:ext cx="5433060" cy="2932430"/>
          </a:xfrm>
          <a:prstGeom prst="rect">
            <a:avLst/>
          </a:prstGeom>
        </p:spPr>
      </p:pic>
      <p:sp>
        <p:nvSpPr>
          <p:cNvPr id="3" name="文本框 2"/>
          <p:cNvSpPr txBox="1"/>
          <p:nvPr/>
        </p:nvSpPr>
        <p:spPr>
          <a:xfrm>
            <a:off x="394335" y="791210"/>
            <a:ext cx="8591550" cy="2445385"/>
          </a:xfrm>
          <a:prstGeom prst="rect">
            <a:avLst/>
          </a:prstGeom>
        </p:spPr>
        <p:txBody>
          <a:bodyPr wrap="square">
            <a:spAutoFit/>
          </a:bodyPr>
          <a:lstStyle/>
          <a:p>
            <a:pPr marL="285750" indent="-285750" fontAlgn="auto">
              <a:lnSpc>
                <a:spcPct val="150000"/>
              </a:lnSpc>
              <a:buFont typeface="Arial" panose="020B0704020202020204" pitchFamily="34" charset="0"/>
              <a:buChar char="•"/>
            </a:pPr>
            <a:r>
              <a:rPr lang="en-US" altLang="zh-CN" b="1">
                <a:solidFill>
                  <a:srgbClr val="00697D"/>
                </a:solidFill>
                <a:latin typeface="Times New Roman" panose="02020603050405020304" charset="0"/>
                <a:ea typeface="Times New Roman" panose="02020603050405020304"/>
                <a:cs typeface="Times New Roman" panose="02020603050405020304" charset="0"/>
              </a:rPr>
              <a:t>Sample: five repeating FRB–PRS systems </a:t>
            </a:r>
            <a:endParaRPr lang="en-US" altLang="zh-CN" b="1">
              <a:solidFill>
                <a:srgbClr val="00697D"/>
              </a:solidFill>
              <a:latin typeface="Times New Roman" panose="02020603050405020304" charset="0"/>
              <a:ea typeface="Times New Roman" panose="02020603050405020304"/>
              <a:cs typeface="Times New Roman" panose="02020603050405020304" charset="0"/>
            </a:endParaRPr>
          </a:p>
          <a:p>
            <a:pPr fontAlgn="auto">
              <a:lnSpc>
                <a:spcPct val="150000"/>
              </a:lnSpc>
            </a:pPr>
            <a:r>
              <a:rPr lang="en-US" altLang="zh-CN" sz="1600">
                <a:solidFill>
                  <a:srgbClr val="00697D"/>
                </a:solidFill>
                <a:latin typeface="Times New Roman" panose="02020603050405020304"/>
                <a:ea typeface="Times New Roman" panose="02020603050405020304"/>
              </a:rPr>
              <a:t>FRB 20121102A, FRB 20190520B, FRB 20201124A, FRB 20240114A, and FRB 20190417A </a:t>
            </a:r>
            <a:endParaRPr lang="en-US" altLang="zh-CN" sz="1600">
              <a:solidFill>
                <a:srgbClr val="00697D"/>
              </a:solidFill>
              <a:latin typeface="Times New Roman" panose="02020603050405020304"/>
              <a:ea typeface="Times New Roman" panose="02020603050405020304"/>
            </a:endParaRPr>
          </a:p>
          <a:p>
            <a:pPr marL="285750" indent="-285750" fontAlgn="auto">
              <a:lnSpc>
                <a:spcPct val="150000"/>
              </a:lnSpc>
              <a:buFont typeface="Arial" panose="020B0704020202020204" pitchFamily="34" charset="0"/>
              <a:buChar char="•"/>
            </a:pPr>
            <a:r>
              <a:rPr lang="en-US" altLang="zh-CN" b="1">
                <a:solidFill>
                  <a:srgbClr val="00697D"/>
                </a:solidFill>
                <a:latin typeface="Times New Roman" panose="02020603050405020304" charset="0"/>
                <a:ea typeface="Times New Roman" panose="02020603050405020304"/>
                <a:cs typeface="Times New Roman" panose="02020603050405020304" charset="0"/>
              </a:rPr>
              <a:t>PRS data: </a:t>
            </a:r>
            <a:endParaRPr lang="en-US" altLang="zh-CN" b="1">
              <a:solidFill>
                <a:srgbClr val="00697D"/>
              </a:solidFill>
              <a:latin typeface="Times New Roman" panose="02020603050405020304" charset="0"/>
              <a:ea typeface="Times New Roman" panose="02020603050405020304"/>
              <a:cs typeface="Times New Roman" panose="02020603050405020304" charset="0"/>
            </a:endParaRPr>
          </a:p>
          <a:p>
            <a:pPr fontAlgn="auto">
              <a:lnSpc>
                <a:spcPct val="150000"/>
              </a:lnSpc>
            </a:pPr>
            <a:r>
              <a:rPr lang="en-US" altLang="zh-CN" sz="1600">
                <a:solidFill>
                  <a:srgbClr val="00697D"/>
                </a:solidFill>
                <a:latin typeface="Times New Roman" panose="02020603050405020304"/>
                <a:ea typeface="Times New Roman" panose="02020603050405020304"/>
              </a:rPr>
              <a:t>multi-epoch flux-density measurements from VLA, EVN, GMRT, VLBA, and MeerKAT </a:t>
            </a:r>
            <a:endParaRPr lang="en-US" altLang="zh-CN" sz="1600">
              <a:solidFill>
                <a:srgbClr val="00697D"/>
              </a:solidFill>
              <a:latin typeface="Times New Roman" panose="02020603050405020304"/>
              <a:ea typeface="Times New Roman" panose="02020603050405020304"/>
            </a:endParaRPr>
          </a:p>
          <a:p>
            <a:pPr marL="285750" indent="-285750" fontAlgn="auto">
              <a:lnSpc>
                <a:spcPct val="150000"/>
              </a:lnSpc>
              <a:buFont typeface="Arial" panose="020B0704020202020204" pitchFamily="34" charset="0"/>
              <a:buChar char="•"/>
            </a:pPr>
            <a:r>
              <a:rPr lang="en-US" altLang="zh-CN" b="1">
                <a:solidFill>
                  <a:srgbClr val="00697D"/>
                </a:solidFill>
                <a:latin typeface="Times New Roman" panose="02020603050405020304" charset="0"/>
                <a:ea typeface="Times New Roman" panose="02020603050405020304"/>
                <a:cs typeface="Times New Roman" panose="02020603050405020304" charset="0"/>
              </a:rPr>
              <a:t>FRB data: </a:t>
            </a:r>
            <a:endParaRPr lang="en-US" altLang="zh-CN" b="1">
              <a:solidFill>
                <a:srgbClr val="00697D"/>
              </a:solidFill>
              <a:latin typeface="Times New Roman" panose="02020603050405020304" charset="0"/>
              <a:ea typeface="Times New Roman" panose="02020603050405020304"/>
              <a:cs typeface="Times New Roman" panose="02020603050405020304" charset="0"/>
            </a:endParaRPr>
          </a:p>
          <a:p>
            <a:pPr fontAlgn="auto">
              <a:lnSpc>
                <a:spcPct val="150000"/>
              </a:lnSpc>
            </a:pPr>
            <a:r>
              <a:rPr lang="en-US" altLang="zh-CN" sz="1600">
                <a:solidFill>
                  <a:srgbClr val="00697D"/>
                </a:solidFill>
                <a:latin typeface="Times New Roman" panose="02020603050405020304"/>
                <a:ea typeface="Times New Roman" panose="02020603050405020304"/>
              </a:rPr>
              <a:t>FAST L-band burst samples during PRS monitoring periods</a:t>
            </a:r>
            <a:endParaRPr lang="en-US" altLang="zh-CN" sz="1600">
              <a:solidFill>
                <a:srgbClr val="00697D"/>
              </a:solidFill>
              <a:latin typeface="Times New Roman" panose="02020603050405020304"/>
              <a:ea typeface="Times New Roman" panose="02020603050405020304"/>
            </a:endParaRPr>
          </a:p>
        </p:txBody>
      </p:sp>
      <p:sp>
        <p:nvSpPr>
          <p:cNvPr id="6" name="文本框 5"/>
          <p:cNvSpPr txBox="1"/>
          <p:nvPr/>
        </p:nvSpPr>
        <p:spPr>
          <a:xfrm>
            <a:off x="6925945" y="2530475"/>
            <a:ext cx="5099685" cy="1229995"/>
          </a:xfrm>
          <a:prstGeom prst="rect">
            <a:avLst/>
          </a:prstGeom>
          <a:noFill/>
        </p:spPr>
        <p:txBody>
          <a:bodyPr wrap="square" rtlCol="0">
            <a:spAutoFit/>
          </a:bodyPr>
          <a:lstStyle/>
          <a:p>
            <a:r>
              <a:rPr lang="en-US" altLang="zh-CN" sz="2000" b="1">
                <a:solidFill>
                  <a:srgbClr val="C00000"/>
                </a:solidFill>
                <a:latin typeface="Times New Roman" panose="02020603050405020304" charset="0"/>
                <a:cs typeface="Times New Roman" panose="02020603050405020304" charset="0"/>
              </a:rPr>
              <a:t>Problem</a:t>
            </a:r>
            <a:endParaRPr lang="en-US" altLang="zh-CN" sz="2000" b="1">
              <a:solidFill>
                <a:srgbClr val="C00000"/>
              </a:solidFill>
              <a:latin typeface="Times New Roman" panose="02020603050405020304" charset="0"/>
              <a:cs typeface="Times New Roman" panose="02020603050405020304" charset="0"/>
            </a:endParaRPr>
          </a:p>
          <a:p>
            <a:pPr marL="285750" indent="-285750">
              <a:buFont typeface="Arial" panose="020B0704020202020204" pitchFamily="34" charset="0"/>
              <a:buChar char="•"/>
            </a:pPr>
            <a:r>
              <a:rPr lang="en-US" altLang="zh-CN">
                <a:solidFill>
                  <a:srgbClr val="C00000"/>
                </a:solidFill>
                <a:latin typeface="Times New Roman" panose="02020603050405020304" charset="0"/>
                <a:cs typeface="Times New Roman" panose="02020603050405020304" charset="0"/>
              </a:rPr>
              <a:t>Sparse PRS monitoring at different radio bands</a:t>
            </a:r>
            <a:endParaRPr lang="en-US" altLang="zh-CN">
              <a:solidFill>
                <a:srgbClr val="C00000"/>
              </a:solidFill>
              <a:latin typeface="Times New Roman" panose="02020603050405020304" charset="0"/>
              <a:cs typeface="Times New Roman" panose="02020603050405020304" charset="0"/>
            </a:endParaRPr>
          </a:p>
          <a:p>
            <a:pPr marL="285750" indent="-285750">
              <a:buFont typeface="Arial" panose="020B0704020202020204" pitchFamily="34" charset="0"/>
              <a:buChar char="•"/>
            </a:pPr>
            <a:r>
              <a:rPr lang="en-US" altLang="zh-CN">
                <a:solidFill>
                  <a:srgbClr val="C00000"/>
                </a:solidFill>
                <a:latin typeface="Times New Roman" panose="02020603050405020304" charset="0"/>
                <a:cs typeface="Times New Roman" panose="02020603050405020304" charset="0"/>
              </a:rPr>
              <a:t>PRS flux and burst activity are not always measured on the same day</a:t>
            </a:r>
            <a:endParaRPr lang="en-US" altLang="zh-CN">
              <a:solidFill>
                <a:srgbClr val="C00000"/>
              </a:solidFill>
              <a:latin typeface="Times New Roman" panose="02020603050405020304" charset="0"/>
              <a:cs typeface="Times New Roman" panose="02020603050405020304" charset="0"/>
            </a:endParaRPr>
          </a:p>
        </p:txBody>
      </p:sp>
      <mc:AlternateContent xmlns:mc="http://schemas.openxmlformats.org/markup-compatibility/2006">
        <mc:Choice xmlns:a14="http://schemas.microsoft.com/office/drawing/2010/main" Requires="a14">
          <p:sp>
            <p:nvSpPr>
              <p:cNvPr id="8" name="文本框 7"/>
              <p:cNvSpPr txBox="1"/>
              <p:nvPr/>
            </p:nvSpPr>
            <p:spPr>
              <a:xfrm>
                <a:off x="6428105" y="4098925"/>
                <a:ext cx="5484495" cy="1650260"/>
              </a:xfrm>
              <a:prstGeom prst="rect">
                <a:avLst/>
              </a:prstGeom>
              <a:noFill/>
            </p:spPr>
            <p:txBody>
              <a:bodyPr wrap="square" rtlCol="0" anchor="t">
                <a:spAutoFit/>
              </a:bodyPr>
              <a:lstStyle/>
              <a:p>
                <a:pPr marL="342900" indent="-342900">
                  <a:buFont typeface="Arial" panose="020B0704020202020204" pitchFamily="34" charset="0"/>
                  <a:buChar char="•"/>
                </a:pPr>
                <a:r>
                  <a:rPr lang="en-US" altLang="zh-CN" dirty="0">
                    <a:solidFill>
                      <a:srgbClr val="00697D"/>
                    </a:solidFill>
                    <a:latin typeface="Times New Roman" panose="02020603050405020304"/>
                    <a:ea typeface="Times New Roman" panose="02020603050405020304"/>
                    <a:sym typeface="+mn-ea"/>
                  </a:rPr>
                  <a:t>Data Homogenization</a:t>
                </a:r>
                <a:endParaRPr lang="en-US" altLang="zh-CN" dirty="0">
                  <a:solidFill>
                    <a:srgbClr val="00697D"/>
                  </a:solidFill>
                  <a:latin typeface="Times New Roman" panose="02020603050405020304"/>
                  <a:ea typeface="Times New Roman" panose="02020603050405020304"/>
                  <a:sym typeface="+mn-ea"/>
                </a:endParaRPr>
              </a:p>
              <a:p>
                <a:pPr marL="396240" indent="0" fontAlgn="auto">
                  <a:buFont typeface="Arial" panose="020B0704020202020204" pitchFamily="34" charset="0"/>
                  <a:buNone/>
                </a:pPr>
                <a:r>
                  <a:rPr lang="en-US" altLang="zh-CN" dirty="0">
                    <a:solidFill>
                      <a:srgbClr val="00697D"/>
                    </a:solidFill>
                    <a:latin typeface="Times New Roman" panose="02020603050405020304"/>
                    <a:ea typeface="Times New Roman" panose="02020603050405020304"/>
                    <a:sym typeface="+mn-ea"/>
                  </a:rPr>
                  <a:t>PRS flux density: rescaled to a common band using spectral indices</a:t>
                </a:r>
                <a:endParaRPr lang="en-US" altLang="zh-CN" dirty="0">
                  <a:solidFill>
                    <a:srgbClr val="00697D"/>
                  </a:solidFill>
                  <a:latin typeface="Times New Roman" panose="02020603050405020304"/>
                  <a:ea typeface="Times New Roman" panose="02020603050405020304"/>
                  <a:sym typeface="+mn-ea"/>
                </a:endParaRPr>
              </a:p>
              <a:p>
                <a:pPr marL="342900" indent="-342900">
                  <a:buFont typeface="Arial" panose="020B0704020202020204" pitchFamily="34" charset="0"/>
                  <a:buChar char="•"/>
                </a:pPr>
                <a:r>
                  <a:rPr lang="en-US" altLang="zh-CN" dirty="0">
                    <a:solidFill>
                      <a:srgbClr val="00697D"/>
                    </a:solidFill>
                    <a:latin typeface="Times New Roman" panose="02020603050405020304"/>
                    <a:ea typeface="Times New Roman" panose="02020603050405020304"/>
                    <a:sym typeface="+mn-ea"/>
                  </a:rPr>
                  <a:t>FRB activity proxy:</a:t>
                </a:r>
                <a:endParaRPr lang="en-US" altLang="zh-CN" dirty="0">
                  <a:solidFill>
                    <a:srgbClr val="00697D"/>
                  </a:solidFill>
                  <a:latin typeface="Times New Roman" panose="02020603050405020304"/>
                  <a:ea typeface="Times New Roman" panose="02020603050405020304"/>
                  <a:sym typeface="+mn-ea"/>
                </a:endParaRPr>
              </a:p>
              <a:p>
                <a:r>
                  <a:rPr lang="zh-CN" altLang="en-US" dirty="0">
                    <a:solidFill>
                      <a:srgbClr val="00697D"/>
                    </a:solidFill>
                    <a:latin typeface="Times New Roman" panose="02020603050405020304"/>
                    <a:ea typeface="Times New Roman" panose="02020603050405020304"/>
                    <a:sym typeface="+mn-ea"/>
                  </a:rPr>
                  <a:t>           </a:t>
                </a:r>
                <a:r>
                  <a:rPr lang="en-US" altLang="zh-CN" dirty="0" err="1">
                    <a:solidFill>
                      <a:srgbClr val="00697D"/>
                    </a:solidFill>
                    <a:latin typeface="Times New Roman" panose="02020603050405020304"/>
                    <a:ea typeface="Times New Roman" panose="02020603050405020304"/>
                    <a:sym typeface="+mn-ea"/>
                  </a:rPr>
                  <a:t>P</a:t>
                </a:r>
                <a:r>
                  <a:rPr lang="en-US" altLang="zh-CN" baseline="-25000" dirty="0" err="1">
                    <a:solidFill>
                      <a:srgbClr val="00697D"/>
                    </a:solidFill>
                    <a:latin typeface="Times New Roman" panose="02020603050405020304"/>
                    <a:ea typeface="Times New Roman" panose="02020603050405020304"/>
                    <a:sym typeface="+mn-ea"/>
                  </a:rPr>
                  <a:t>day</a:t>
                </a:r>
                <a:r>
                  <a:rPr lang="en-US" altLang="zh-CN" dirty="0">
                    <a:solidFill>
                      <a:srgbClr val="00697D"/>
                    </a:solidFill>
                    <a:latin typeface="Times New Roman" panose="02020603050405020304"/>
                    <a:ea typeface="Times New Roman" panose="02020603050405020304"/>
                    <a:sym typeface="+mn-ea"/>
                  </a:rPr>
                  <a:t>=</a:t>
                </a:r>
                <a14:m>
                  <m:oMath xmlns:m="http://schemas.openxmlformats.org/officeDocument/2006/math">
                    <m:f>
                      <m:fPr>
                        <m:ctrlP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ctrlPr>
                      </m:fPr>
                      <m:num>
                        <m:nary>
                          <m:naryPr>
                            <m:chr m:val="∑"/>
                            <m:limLoc m:val="subSup"/>
                            <m:supHide m:val="on"/>
                            <m:ctrlP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ctrlPr>
                          </m:naryPr>
                          <m:sub>
                            <m: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t>𝑖</m:t>
                            </m:r>
                          </m:sub>
                          <m:sup/>
                          <m:e>
                            <m:sSub>
                              <m:sSubPr>
                                <m:ctrlP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ctrlPr>
                              </m:sSubPr>
                              <m:e>
                                <m: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t>𝐹</m:t>
                                </m:r>
                              </m:e>
                              <m:sub>
                                <m: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t>𝑖</m:t>
                                </m:r>
                              </m:sub>
                            </m:sSub>
                          </m:e>
                        </m:nary>
                      </m:num>
                      <m:den>
                        <m:sSub>
                          <m:sSubPr>
                            <m:ctrlP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ctrlPr>
                          </m:sSubPr>
                          <m:e>
                            <m: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t>𝑇</m:t>
                            </m:r>
                          </m:e>
                          <m:sub>
                            <m:r>
                              <a:rPr lang="en-US" altLang="zh-CN" i="1">
                                <a:solidFill>
                                  <a:srgbClr val="00697D"/>
                                </a:solidFill>
                                <a:latin typeface="Cambria Math" panose="02040503050406030204" pitchFamily="18" charset="0"/>
                                <a:ea typeface="Times New Roman" panose="02020603050405020304"/>
                                <a:cs typeface="DejaVu Math TeX Gyre" panose="02000503000000000000" charset="0"/>
                              </a:rPr>
                              <m:t>𝑜𝑏𝑠</m:t>
                            </m:r>
                          </m:sub>
                        </m:sSub>
                      </m:den>
                    </m:f>
                  </m:oMath>
                </a14:m>
                <a:r>
                  <a:rPr lang="en-US" altLang="zh-CN" dirty="0">
                    <a:solidFill>
                      <a:srgbClr val="00697D"/>
                    </a:solidFill>
                    <a:latin typeface="CambriaMath"/>
                    <a:ea typeface="CambriaMath"/>
                    <a:sym typeface="+mn-ea"/>
                  </a:rPr>
                  <a:t>, </a:t>
                </a:r>
                <a:endParaRPr lang="en-US" altLang="zh-CN" dirty="0">
                  <a:solidFill>
                    <a:srgbClr val="00697D"/>
                  </a:solidFill>
                  <a:latin typeface="Times New Roman" panose="02020603050405020304"/>
                  <a:ea typeface="Times New Roman" panose="02020603050405020304"/>
                  <a:sym typeface="+mn-ea"/>
                </a:endParaRPr>
              </a:p>
            </p:txBody>
          </p:sp>
        </mc:Choice>
        <mc:Fallback>
          <p:sp>
            <p:nvSpPr>
              <p:cNvPr id="8" name="文本框 7"/>
              <p:cNvSpPr txBox="1">
                <a:spLocks noRot="1" noChangeAspect="1" noMove="1" noResize="1" noEditPoints="1" noAdjustHandles="1" noChangeArrowheads="1" noChangeShapeType="1" noTextEdit="1"/>
              </p:cNvSpPr>
              <p:nvPr/>
            </p:nvSpPr>
            <p:spPr>
              <a:xfrm>
                <a:off x="6428105" y="4098925"/>
                <a:ext cx="5484495" cy="1650260"/>
              </a:xfrm>
              <a:prstGeom prst="rect">
                <a:avLst/>
              </a:prstGeom>
              <a:blipFill rotWithShape="1">
                <a:blip r:embed="rId3"/>
                <a:stretch>
                  <a:fillRect b="-314"/>
                </a:stretch>
              </a:blipFill>
            </p:spPr>
            <p:txBody>
              <a:bodyPr/>
              <a:lstStyle/>
              <a:p>
                <a:r>
                  <a:rPr lang="zh-CN" altLang="en-US">
                    <a:noFill/>
                  </a:rPr>
                  <a:t> </a:t>
                </a:r>
              </a:p>
            </p:txBody>
          </p:sp>
        </mc:Fallback>
      </mc:AlternateContent>
      <p:sp>
        <p:nvSpPr>
          <p:cNvPr id="10" name="右箭头 9"/>
          <p:cNvSpPr/>
          <p:nvPr/>
        </p:nvSpPr>
        <p:spPr>
          <a:xfrm>
            <a:off x="5999480" y="2739390"/>
            <a:ext cx="737235" cy="272415"/>
          </a:xfrm>
          <a:prstGeom prst="rightArrow">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nvSpPr>
        <p:spPr>
          <a:xfrm>
            <a:off x="6925945" y="5887720"/>
            <a:ext cx="4064000" cy="922020"/>
          </a:xfrm>
          <a:prstGeom prst="rect">
            <a:avLst/>
          </a:prstGeom>
          <a:noFill/>
        </p:spPr>
        <p:txBody>
          <a:bodyPr wrap="square" rtlCol="0">
            <a:spAutoFit/>
          </a:bodyPr>
          <a:lstStyle/>
          <a:p>
            <a:r>
              <a:rPr lang="en-US" altLang="zh-CN">
                <a:solidFill>
                  <a:srgbClr val="00697D"/>
                </a:solidFill>
                <a:latin typeface="Times New Roman" panose="02020603050405020304"/>
                <a:ea typeface="Times New Roman" panose="02020603050405020304"/>
                <a:sym typeface="+mn-ea"/>
              </a:rPr>
              <a:t>F</a:t>
            </a:r>
            <a:r>
              <a:rPr lang="en-US" altLang="zh-CN" baseline="-25000">
                <a:solidFill>
                  <a:srgbClr val="00697D"/>
                </a:solidFill>
                <a:latin typeface="Times New Roman" panose="02020603050405020304"/>
                <a:ea typeface="Times New Roman" panose="02020603050405020304"/>
                <a:sym typeface="+mn-ea"/>
              </a:rPr>
              <a:t>i </a:t>
            </a:r>
            <a:r>
              <a:rPr lang="en-US" altLang="zh-CN">
                <a:solidFill>
                  <a:srgbClr val="00697D"/>
                </a:solidFill>
                <a:latin typeface="Times New Roman" panose="02020603050405020304"/>
                <a:ea typeface="Times New Roman" panose="02020603050405020304"/>
                <a:sym typeface="+mn-ea"/>
              </a:rPr>
              <a:t>is the fluence of each burst </a:t>
            </a:r>
            <a:endParaRPr lang="en-US" altLang="zh-CN">
              <a:solidFill>
                <a:srgbClr val="00697D"/>
              </a:solidFill>
              <a:latin typeface="Times New Roman" panose="02020603050405020304"/>
              <a:ea typeface="Times New Roman" panose="02020603050405020304"/>
            </a:endParaRPr>
          </a:p>
          <a:p>
            <a:r>
              <a:rPr lang="en-US" altLang="zh-CN">
                <a:solidFill>
                  <a:srgbClr val="00697D"/>
                </a:solidFill>
                <a:latin typeface="Times New Roman" panose="02020603050405020304"/>
                <a:ea typeface="Times New Roman" panose="02020603050405020304"/>
                <a:sym typeface="+mn-ea"/>
              </a:rPr>
              <a:t>T</a:t>
            </a:r>
            <a:r>
              <a:rPr lang="en-US" altLang="zh-CN" baseline="-25000">
                <a:solidFill>
                  <a:srgbClr val="00697D"/>
                </a:solidFill>
                <a:latin typeface="Times New Roman" panose="02020603050405020304"/>
                <a:ea typeface="Times New Roman" panose="02020603050405020304"/>
                <a:sym typeface="+mn-ea"/>
              </a:rPr>
              <a:t>obs</a:t>
            </a:r>
            <a:r>
              <a:rPr lang="en-US" altLang="zh-CN">
                <a:solidFill>
                  <a:srgbClr val="00697D"/>
                </a:solidFill>
                <a:latin typeface="Times New Roman" panose="02020603050405020304"/>
                <a:ea typeface="Times New Roman" panose="02020603050405020304"/>
                <a:sym typeface="+mn-ea"/>
              </a:rPr>
              <a:t> is the effective observing time. </a:t>
            </a:r>
            <a:endParaRPr lang="en-US" altLang="zh-CN">
              <a:solidFill>
                <a:srgbClr val="00697D"/>
              </a:solidFill>
              <a:latin typeface="Times New Roman" panose="02020603050405020304"/>
              <a:ea typeface="Times New Roman" panose="02020603050405020304"/>
              <a:sym typeface="+mn-ea"/>
            </a:endParaRPr>
          </a:p>
          <a:p>
            <a:endParaRPr lang="zh-CN" altLang="en-US"/>
          </a:p>
        </p:txBody>
      </p:sp>
      <p:sp>
        <p:nvSpPr>
          <p:cNvPr id="12" name="文本框 11"/>
          <p:cNvSpPr txBox="1"/>
          <p:nvPr/>
        </p:nvSpPr>
        <p:spPr>
          <a:xfrm>
            <a:off x="6384925" y="3761423"/>
            <a:ext cx="5080000" cy="368300"/>
          </a:xfrm>
          <a:prstGeom prst="rect">
            <a:avLst/>
          </a:prstGeom>
        </p:spPr>
        <p:txBody>
          <a:bodyPr>
            <a:spAutoFit/>
          </a:bodyPr>
          <a:lstStyle/>
          <a:p>
            <a:pPr>
              <a:spcAft>
                <a:spcPct val="60000"/>
              </a:spcAft>
            </a:pPr>
            <a:r>
              <a:rPr lang="en-US" altLang="zh-CN" b="1">
                <a:solidFill>
                  <a:srgbClr val="19677B"/>
                </a:solidFill>
                <a:latin typeface="Times New Roman" panose="02020603050405020304" charset="0"/>
                <a:cs typeface="Times New Roman" panose="02020603050405020304" charset="0"/>
              </a:rPr>
              <a:t>Data Processing</a:t>
            </a:r>
            <a:endParaRPr lang="en-US" altLang="zh-CN" b="1">
              <a:solidFill>
                <a:srgbClr val="19677B"/>
              </a:solidFill>
              <a:latin typeface="Times New Roman" panose="02020603050405020304" charset="0"/>
              <a:cs typeface="Times New Roman" panose="02020603050405020304" charset="0"/>
            </a:endParaRPr>
          </a:p>
        </p:txBody>
      </p:sp>
      <p:sp>
        <p:nvSpPr>
          <p:cNvPr id="13" name="矩形 12"/>
          <p:cNvSpPr/>
          <p:nvPr/>
        </p:nvSpPr>
        <p:spPr>
          <a:xfrm>
            <a:off x="6282690" y="3736340"/>
            <a:ext cx="5680710" cy="2912745"/>
          </a:xfrm>
          <a:prstGeom prst="rect">
            <a:avLst/>
          </a:prstGeom>
          <a:noFill/>
          <a:ln w="19050">
            <a:solidFill>
              <a:srgbClr val="19677B"/>
            </a:solidFill>
            <a:prstDash val="dash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Method</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3" name="文本框 2"/>
          <p:cNvSpPr txBox="1"/>
          <p:nvPr/>
        </p:nvSpPr>
        <p:spPr>
          <a:xfrm>
            <a:off x="716280" y="1362710"/>
            <a:ext cx="10759440" cy="3738245"/>
          </a:xfrm>
          <a:prstGeom prst="rect">
            <a:avLst/>
          </a:prstGeom>
        </p:spPr>
        <p:txBody>
          <a:bodyPr wrap="square">
            <a:spAutoFit/>
          </a:bodyPr>
          <a:lstStyle/>
          <a:p>
            <a:pPr indent="0" fontAlgn="auto">
              <a:lnSpc>
                <a:spcPct val="150000"/>
              </a:lnSpc>
            </a:pPr>
            <a:r>
              <a:rPr lang="en-US" altLang="zh-CN" sz="2800" b="1">
                <a:solidFill>
                  <a:srgbClr val="00697D"/>
                </a:solidFill>
                <a:latin typeface="Times New Roman" panose="02020603050405020304" charset="0"/>
                <a:ea typeface="Times New Roman" panose="02020603050405020304"/>
                <a:cs typeface="Times New Roman" panose="02020603050405020304" charset="0"/>
              </a:rPr>
              <a:t>Correlation analysis</a:t>
            </a:r>
            <a:endParaRPr lang="en-US" altLang="zh-CN" sz="2800" b="1">
              <a:solidFill>
                <a:srgbClr val="00697D"/>
              </a:solidFill>
              <a:latin typeface="Times New Roman" panose="02020603050405020304" charset="0"/>
              <a:ea typeface="Times New Roman" panose="02020603050405020304"/>
              <a:cs typeface="Times New Roman" panose="02020603050405020304" charset="0"/>
            </a:endParaRPr>
          </a:p>
          <a:p>
            <a:pPr indent="0" fontAlgn="auto">
              <a:lnSpc>
                <a:spcPct val="150000"/>
              </a:lnSpc>
            </a:pPr>
            <a:r>
              <a:rPr lang="en-US" altLang="zh-CN" sz="2000">
                <a:solidFill>
                  <a:srgbClr val="00697D"/>
                </a:solidFill>
                <a:latin typeface="ArialMT" panose="020B0704020202020204"/>
                <a:ea typeface="ArialMT" panose="020B0704020202020204"/>
              </a:rPr>
              <a:t>• </a:t>
            </a:r>
            <a:r>
              <a:rPr lang="en-US" altLang="zh-CN" sz="2000" b="1">
                <a:solidFill>
                  <a:srgbClr val="00697D"/>
                </a:solidFill>
                <a:latin typeface="TimesNewRomanPS-BoldMT" panose="02020603050405020304"/>
                <a:ea typeface="TimesNewRomanPS-BoldMT" panose="02020603050405020304"/>
              </a:rPr>
              <a:t>Time-window pairing </a:t>
            </a:r>
            <a:endParaRPr lang="en-US" altLang="zh-CN" sz="2000" b="1">
              <a:solidFill>
                <a:srgbClr val="00697D"/>
              </a:solidFill>
              <a:latin typeface="TimesNewRomanPS-BoldMT" panose="02020603050405020304"/>
              <a:ea typeface="TimesNewRomanPS-BoldMT" panose="02020603050405020304"/>
            </a:endParaRPr>
          </a:p>
          <a:p>
            <a:pPr indent="0" fontAlgn="auto">
              <a:lnSpc>
                <a:spcPct val="150000"/>
              </a:lnSpc>
            </a:pPr>
            <a:r>
              <a:rPr lang="en-US" altLang="zh-CN">
                <a:solidFill>
                  <a:srgbClr val="00697D"/>
                </a:solidFill>
                <a:latin typeface="Times New Roman" panose="02020603050405020304"/>
                <a:ea typeface="Times New Roman" panose="02020603050405020304"/>
              </a:rPr>
              <a:t>Pair each PRS flux-density measurement with the window-averaged FRB P</a:t>
            </a:r>
            <a:r>
              <a:rPr lang="en-US" altLang="zh-CN" sz="1200">
                <a:solidFill>
                  <a:srgbClr val="00697D"/>
                </a:solidFill>
                <a:latin typeface="Times New Roman" panose="02020603050405020304"/>
                <a:ea typeface="Times New Roman" panose="02020603050405020304"/>
              </a:rPr>
              <a:t>day </a:t>
            </a:r>
            <a:r>
              <a:rPr lang="en-US" altLang="zh-CN">
                <a:solidFill>
                  <a:srgbClr val="00697D"/>
                </a:solidFill>
                <a:latin typeface="Times New Roman" panose="02020603050405020304"/>
                <a:ea typeface="Times New Roman" panose="02020603050405020304"/>
              </a:rPr>
              <a:t>around the PRS observing epoch. </a:t>
            </a:r>
            <a:endParaRPr lang="en-US" altLang="zh-CN">
              <a:solidFill>
                <a:srgbClr val="00697D"/>
              </a:solidFill>
              <a:latin typeface="Times New Roman" panose="02020603050405020304"/>
              <a:ea typeface="Times New Roman" panose="02020603050405020304"/>
            </a:endParaRPr>
          </a:p>
          <a:p>
            <a:pPr indent="0" fontAlgn="auto">
              <a:lnSpc>
                <a:spcPct val="150000"/>
              </a:lnSpc>
            </a:pPr>
            <a:r>
              <a:rPr lang="en-US" altLang="zh-CN">
                <a:solidFill>
                  <a:srgbClr val="00697D"/>
                </a:solidFill>
                <a:latin typeface="Times New Roman" panose="02020603050405020304"/>
                <a:ea typeface="Times New Roman" panose="02020603050405020304"/>
              </a:rPr>
              <a:t>Quantify the correlation using Pearson and Spearman coefficients, with permutation tests to evaluate significance. </a:t>
            </a:r>
            <a:endParaRPr lang="en-US" altLang="zh-CN">
              <a:solidFill>
                <a:srgbClr val="00697D"/>
              </a:solidFill>
              <a:latin typeface="Times New Roman" panose="02020603050405020304"/>
              <a:ea typeface="Times New Roman" panose="02020603050405020304"/>
            </a:endParaRPr>
          </a:p>
          <a:p>
            <a:pPr indent="0" fontAlgn="auto">
              <a:lnSpc>
                <a:spcPct val="150000"/>
              </a:lnSpc>
            </a:pPr>
            <a:r>
              <a:rPr lang="en-US" altLang="zh-CN" sz="2000">
                <a:solidFill>
                  <a:srgbClr val="00697D"/>
                </a:solidFill>
                <a:latin typeface="ArialMT" panose="020B0704020202020204"/>
                <a:ea typeface="ArialMT" panose="020B0704020202020204"/>
              </a:rPr>
              <a:t>• </a:t>
            </a:r>
            <a:r>
              <a:rPr lang="en-US" altLang="zh-CN" sz="2000" b="1">
                <a:solidFill>
                  <a:srgbClr val="00697D"/>
                </a:solidFill>
                <a:latin typeface="TimesNewRomanPS-BoldMT" panose="02020603050405020304"/>
                <a:ea typeface="TimesNewRomanPS-BoldMT" panose="02020603050405020304"/>
              </a:rPr>
              <a:t>ICCF analysis </a:t>
            </a:r>
            <a:endParaRPr lang="en-US" altLang="zh-CN" sz="2000" b="1">
              <a:solidFill>
                <a:srgbClr val="00697D"/>
              </a:solidFill>
              <a:latin typeface="TimesNewRomanPS-BoldMT" panose="02020603050405020304"/>
              <a:ea typeface="TimesNewRomanPS-BoldMT" panose="02020603050405020304"/>
            </a:endParaRPr>
          </a:p>
          <a:p>
            <a:pPr indent="0" fontAlgn="auto">
              <a:lnSpc>
                <a:spcPct val="150000"/>
              </a:lnSpc>
            </a:pPr>
            <a:r>
              <a:rPr lang="en-US" altLang="zh-CN">
                <a:solidFill>
                  <a:srgbClr val="00697D"/>
                </a:solidFill>
                <a:latin typeface="Times New Roman" panose="02020603050405020304"/>
                <a:ea typeface="Times New Roman" panose="02020603050405020304"/>
              </a:rPr>
              <a:t>Use the interpolated cross-correlation function to examine the correlation between unevenly sampled PRS and FRB time series. Estimate uncertainties using flux-randomization bootstrap resampling and evaluate significance with permutation tests.</a:t>
            </a:r>
            <a:endParaRPr lang="en-US" altLang="zh-CN">
              <a:solidFill>
                <a:srgbClr val="00697D"/>
              </a:solidFill>
              <a:latin typeface="Times New Roman" panose="02020603050405020304"/>
              <a:ea typeface="Times New Roman" panose="02020603050405020304"/>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Result</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2" name="文本框 1"/>
          <p:cNvSpPr txBox="1"/>
          <p:nvPr/>
        </p:nvSpPr>
        <p:spPr>
          <a:xfrm>
            <a:off x="164465" y="1038860"/>
            <a:ext cx="10345420" cy="368300"/>
          </a:xfrm>
          <a:prstGeom prst="rect">
            <a:avLst/>
          </a:prstGeom>
          <a:noFill/>
        </p:spPr>
        <p:txBody>
          <a:bodyPr wrap="square" rtlCol="0" anchor="t">
            <a:spAutoFit/>
          </a:bodyPr>
          <a:lstStyle/>
          <a:p>
            <a:pPr marL="457200" indent="-457200">
              <a:spcAft>
                <a:spcPts val="1000"/>
              </a:spcAft>
              <a:buFont typeface="Arial" panose="020B0704020202020204" pitchFamily="34" charset="0"/>
              <a:buChar char="•"/>
            </a:pPr>
            <a:r>
              <a:rPr lang="zh-CN" altLang="zh-CN" b="1" dirty="0">
                <a:solidFill>
                  <a:srgbClr val="00697D"/>
                </a:solidFill>
                <a:latin typeface="Times New Roman" panose="02020603050405020304" charset="0"/>
                <a:cs typeface="Times New Roman" panose="02020603050405020304" charset="0"/>
                <a:sym typeface="+mn-ea"/>
              </a:rPr>
              <a:t>Long-term Evolution of PRS Flux Density and Burst-activity Proxy in FRB 20190520B</a:t>
            </a:r>
            <a:endParaRPr lang="zh-CN" altLang="zh-CN" b="1" dirty="0">
              <a:solidFill>
                <a:srgbClr val="00697D"/>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2"/>
          <a:srcRect t="219"/>
          <a:stretch>
            <a:fillRect/>
          </a:stretch>
        </p:blipFill>
        <p:spPr>
          <a:xfrm>
            <a:off x="303530" y="1941830"/>
            <a:ext cx="6755130" cy="3351530"/>
          </a:xfrm>
          <a:prstGeom prst="rect">
            <a:avLst/>
          </a:prstGeom>
        </p:spPr>
      </p:pic>
      <p:sp>
        <p:nvSpPr>
          <p:cNvPr id="3" name="文本框 2"/>
          <p:cNvSpPr txBox="1"/>
          <p:nvPr/>
        </p:nvSpPr>
        <p:spPr>
          <a:xfrm>
            <a:off x="7251700" y="2094547"/>
            <a:ext cx="5080000" cy="3046095"/>
          </a:xfrm>
          <a:prstGeom prst="rect">
            <a:avLst/>
          </a:prstGeom>
        </p:spPr>
        <p:txBody>
          <a:bodyPr>
            <a:spAutoFit/>
          </a:bodyPr>
          <a:lstStyle/>
          <a:p>
            <a:pPr marL="285750" indent="-285750">
              <a:buFont typeface="Wingdings" panose="05000000000000000000" charset="0"/>
              <a:buChar char=""/>
            </a:pPr>
            <a:r>
              <a:rPr lang="en-US" altLang="zh-CN" sz="1600" b="1">
                <a:solidFill>
                  <a:srgbClr val="00697D"/>
                </a:solidFill>
                <a:latin typeface="TimesNewRomanPS-BoldMT" panose="02020603050405020304"/>
                <a:ea typeface="TimesNewRomanPS-BoldMT" panose="02020603050405020304"/>
              </a:rPr>
              <a:t>2020 Jun–2022 Jun: Coordinated variability </a:t>
            </a:r>
            <a:endParaRPr lang="en-US" altLang="zh-CN" sz="1600" b="1">
              <a:solidFill>
                <a:srgbClr val="00697D"/>
              </a:solidFill>
              <a:latin typeface="TimesNewRomanPS-BoldMT" panose="02020603050405020304"/>
              <a:ea typeface="TimesNewRomanPS-BoldMT" panose="02020603050405020304"/>
            </a:endParaRPr>
          </a:p>
          <a:p>
            <a:r>
              <a:rPr lang="en-US" altLang="zh-CN" sz="1600">
                <a:solidFill>
                  <a:srgbClr val="00697D"/>
                </a:solidFill>
                <a:latin typeface="Times New Roman" panose="02020603050405020304"/>
                <a:ea typeface="Times New Roman" panose="02020603050405020304"/>
              </a:rPr>
              <a:t>PRS flux density and Pday show a positive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relationship during the relatively continuous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monitoring interval. </a:t>
            </a:r>
            <a:endParaRPr lang="en-US" altLang="zh-CN" sz="1600">
              <a:solidFill>
                <a:srgbClr val="00697D"/>
              </a:solidFill>
              <a:latin typeface="Times New Roman" panose="02020603050405020304"/>
              <a:ea typeface="Times New Roman" panose="02020603050405020304"/>
            </a:endParaRPr>
          </a:p>
          <a:p>
            <a:pPr marL="285750" indent="-285750">
              <a:buFont typeface="Wingdings" panose="05000000000000000000" charset="0"/>
              <a:buChar char=""/>
            </a:pPr>
            <a:r>
              <a:rPr lang="en-US" altLang="zh-CN" sz="1600" b="1">
                <a:solidFill>
                  <a:srgbClr val="00697D"/>
                </a:solidFill>
                <a:latin typeface="TimesNewRomanPS-BoldMT" panose="02020603050405020304"/>
                <a:ea typeface="TimesNewRomanPS-BoldMT" panose="02020603050405020304"/>
              </a:rPr>
              <a:t>Around 2022 Dec: Unusual PRS fluctuations </a:t>
            </a:r>
            <a:endParaRPr lang="en-US" altLang="zh-CN" sz="1600" b="1">
              <a:solidFill>
                <a:srgbClr val="00697D"/>
              </a:solidFill>
              <a:latin typeface="TimesNewRomanPS-BoldMT" panose="02020603050405020304"/>
              <a:ea typeface="TimesNewRomanPS-BoldMT" panose="02020603050405020304"/>
            </a:endParaRPr>
          </a:p>
          <a:p>
            <a:r>
              <a:rPr lang="en-US" altLang="zh-CN" sz="1600">
                <a:solidFill>
                  <a:srgbClr val="00697D"/>
                </a:solidFill>
                <a:latin typeface="Times New Roman" panose="02020603050405020304"/>
                <a:ea typeface="Times New Roman" panose="02020603050405020304"/>
              </a:rPr>
              <a:t>GMRT observations show strong short-timescale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PRS flux variations, likely affected by local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environmental or propagation effects. </a:t>
            </a:r>
            <a:endParaRPr lang="en-US" altLang="zh-CN" sz="1600">
              <a:solidFill>
                <a:srgbClr val="00697D"/>
              </a:solidFill>
              <a:latin typeface="Times New Roman" panose="02020603050405020304"/>
              <a:ea typeface="Times New Roman" panose="02020603050405020304"/>
            </a:endParaRPr>
          </a:p>
          <a:p>
            <a:pPr marL="285750" indent="-285750">
              <a:buFont typeface="Wingdings" panose="05000000000000000000" charset="0"/>
              <a:buChar char=""/>
            </a:pPr>
            <a:r>
              <a:rPr lang="en-US" altLang="zh-CN" sz="1600" b="1">
                <a:solidFill>
                  <a:srgbClr val="00697D"/>
                </a:solidFill>
                <a:latin typeface="TimesNewRomanPS-BoldMT" panose="02020603050405020304"/>
                <a:ea typeface="TimesNewRomanPS-BoldMT" panose="02020603050405020304"/>
              </a:rPr>
              <a:t>Later epochs: Sparse PRS sampling </a:t>
            </a:r>
            <a:endParaRPr lang="en-US" altLang="zh-CN" sz="1600" b="1">
              <a:solidFill>
                <a:srgbClr val="00697D"/>
              </a:solidFill>
              <a:latin typeface="TimesNewRomanPS-BoldMT" panose="02020603050405020304"/>
              <a:ea typeface="TimesNewRomanPS-BoldMT" panose="02020603050405020304"/>
            </a:endParaRPr>
          </a:p>
          <a:p>
            <a:r>
              <a:rPr lang="en-US" altLang="zh-CN" sz="1600">
                <a:solidFill>
                  <a:srgbClr val="00697D"/>
                </a:solidFill>
                <a:latin typeface="Times New Roman" panose="02020603050405020304"/>
                <a:ea typeface="Times New Roman" panose="02020603050405020304"/>
              </a:rPr>
              <a:t>Later PRS measurements are separated by large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temporal gaps, so they are not ideal for ICCF_x0002_</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based correlation analysis.</a:t>
            </a:r>
            <a:endParaRPr lang="en-US" altLang="zh-CN" sz="1600">
              <a:solidFill>
                <a:srgbClr val="00697D"/>
              </a:solidFill>
              <a:latin typeface="Times New Roman" panose="02020603050405020304"/>
              <a:ea typeface="Times New Roman" panose="02020603050405020304"/>
            </a:endParaRPr>
          </a:p>
        </p:txBody>
      </p:sp>
      <p:sp>
        <p:nvSpPr>
          <p:cNvPr id="9" name="矩形 8"/>
          <p:cNvSpPr/>
          <p:nvPr/>
        </p:nvSpPr>
        <p:spPr>
          <a:xfrm>
            <a:off x="856615" y="2218376"/>
            <a:ext cx="2533650" cy="2619375"/>
          </a:xfrm>
          <a:prstGeom prst="rect">
            <a:avLst/>
          </a:prstGeom>
          <a:noFill/>
          <a:ln w="28575">
            <a:solidFill>
              <a:schemeClr val="accent3">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nvSpPr>
        <p:spPr>
          <a:xfrm>
            <a:off x="3622040" y="2218377"/>
            <a:ext cx="1295400" cy="2619375"/>
          </a:xfrm>
          <a:prstGeom prst="rect">
            <a:avLst/>
          </a:prstGeom>
          <a:noFill/>
          <a:ln w="28575">
            <a:solidFill>
              <a:schemeClr val="accent3">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Result</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2" name="文本框 1"/>
          <p:cNvSpPr txBox="1"/>
          <p:nvPr/>
        </p:nvSpPr>
        <p:spPr>
          <a:xfrm>
            <a:off x="164465" y="876935"/>
            <a:ext cx="10345420" cy="368300"/>
          </a:xfrm>
          <a:prstGeom prst="rect">
            <a:avLst/>
          </a:prstGeom>
          <a:noFill/>
        </p:spPr>
        <p:txBody>
          <a:bodyPr wrap="square" rtlCol="0" anchor="t">
            <a:spAutoFit/>
          </a:bodyPr>
          <a:lstStyle/>
          <a:p>
            <a:pPr marL="457200" indent="-457200">
              <a:buFont typeface="Arial" panose="020B0704020202020204" pitchFamily="34" charset="0"/>
              <a:buChar char="•"/>
            </a:pPr>
            <a:r>
              <a:rPr lang="zh-CN" altLang="zh-CN" b="1" dirty="0">
                <a:solidFill>
                  <a:srgbClr val="00697D"/>
                </a:solidFill>
                <a:latin typeface="Times New Roman" panose="02020603050405020304" charset="0"/>
                <a:cs typeface="Times New Roman" panose="02020603050405020304" charset="0"/>
                <a:sym typeface="+mn-ea"/>
              </a:rPr>
              <a:t>Positive PRS–FRB Correlations in Two Active Repeaters</a:t>
            </a:r>
            <a:endParaRPr lang="zh-CN" altLang="zh-CN" b="1" dirty="0">
              <a:solidFill>
                <a:srgbClr val="00697D"/>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2"/>
          <a:stretch>
            <a:fillRect/>
          </a:stretch>
        </p:blipFill>
        <p:spPr>
          <a:xfrm>
            <a:off x="303530" y="1370330"/>
            <a:ext cx="6386195" cy="2726690"/>
          </a:xfrm>
          <a:prstGeom prst="rect">
            <a:avLst/>
          </a:prstGeom>
        </p:spPr>
      </p:pic>
      <p:sp>
        <p:nvSpPr>
          <p:cNvPr id="6" name="文本框 5"/>
          <p:cNvSpPr txBox="1"/>
          <p:nvPr/>
        </p:nvSpPr>
        <p:spPr>
          <a:xfrm>
            <a:off x="7112000" y="1966277"/>
            <a:ext cx="5080000" cy="829945"/>
          </a:xfrm>
          <a:prstGeom prst="rect">
            <a:avLst/>
          </a:prstGeom>
        </p:spPr>
        <p:txBody>
          <a:bodyPr>
            <a:spAutoFit/>
          </a:bodyPr>
          <a:lstStyle/>
          <a:p>
            <a:pPr marL="285750" indent="-285750">
              <a:buFont typeface="Wingdings" panose="05000000000000000000" charset="0"/>
              <a:buChar char=""/>
            </a:pPr>
            <a:r>
              <a:rPr lang="en-US" altLang="zh-CN" sz="1600">
                <a:solidFill>
                  <a:srgbClr val="00697D"/>
                </a:solidFill>
                <a:latin typeface="Times New Roman" panose="02020603050405020304"/>
                <a:ea typeface="Times New Roman" panose="02020603050405020304"/>
              </a:rPr>
              <a:t>Both systems show a positive correlation between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PRS flux density and FRB activity, with detailed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correlation statistics presented below.</a:t>
            </a:r>
            <a:endParaRPr lang="en-US" altLang="zh-CN" sz="1600">
              <a:solidFill>
                <a:srgbClr val="00697D"/>
              </a:solidFill>
              <a:latin typeface="Times New Roman" panose="02020603050405020304"/>
              <a:ea typeface="Times New Roman" panose="02020603050405020304"/>
            </a:endParaRPr>
          </a:p>
        </p:txBody>
      </p:sp>
      <p:pic>
        <p:nvPicPr>
          <p:cNvPr id="8" name="图片 7"/>
          <p:cNvPicPr>
            <a:picLocks noChangeAspect="1"/>
          </p:cNvPicPr>
          <p:nvPr/>
        </p:nvPicPr>
        <p:blipFill>
          <a:blip r:embed="rId3"/>
          <a:stretch>
            <a:fillRect/>
          </a:stretch>
        </p:blipFill>
        <p:spPr>
          <a:xfrm>
            <a:off x="4384040" y="4300220"/>
            <a:ext cx="6932295" cy="2428240"/>
          </a:xfrm>
          <a:prstGeom prst="rect">
            <a:avLst/>
          </a:prstGeom>
        </p:spPr>
      </p:pic>
      <p:cxnSp>
        <p:nvCxnSpPr>
          <p:cNvPr id="10" name="直接连接符 9"/>
          <p:cNvCxnSpPr/>
          <p:nvPr/>
        </p:nvCxnSpPr>
        <p:spPr>
          <a:xfrm>
            <a:off x="1523365" y="4167505"/>
            <a:ext cx="8214360" cy="0"/>
          </a:xfrm>
          <a:prstGeom prst="line">
            <a:avLst/>
          </a:prstGeom>
          <a:ln w="12700" cap="flat" cmpd="sng" algn="ctr">
            <a:solidFill>
              <a:srgbClr val="19677B"/>
            </a:solidFill>
            <a:prstDash val="dash"/>
            <a:miter lim="800000"/>
          </a:ln>
        </p:spPr>
        <p:style>
          <a:lnRef idx="0">
            <a:schemeClr val="accent1"/>
          </a:lnRef>
          <a:fillRef idx="0">
            <a:srgbClr val="FFFFFF"/>
          </a:fillRef>
          <a:effectRef idx="0">
            <a:srgbClr val="FFFFFF"/>
          </a:effectRef>
          <a:fontRef idx="minor">
            <a:schemeClr val="tx1"/>
          </a:fontRef>
        </p:style>
      </p:cxnSp>
      <p:sp>
        <p:nvSpPr>
          <p:cNvPr id="9" name="右箭头 8"/>
          <p:cNvSpPr/>
          <p:nvPr/>
        </p:nvSpPr>
        <p:spPr>
          <a:xfrm>
            <a:off x="1379220" y="4963160"/>
            <a:ext cx="2200275" cy="805815"/>
          </a:xfrm>
          <a:prstGeom prst="rightArrow">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a:latin typeface="Times New Roman" panose="02020603050405020304" charset="0"/>
                <a:cs typeface="Times New Roman" panose="02020603050405020304" charset="0"/>
              </a:rPr>
              <a:t>method 1</a:t>
            </a:r>
            <a:endParaRPr lang="en-US" altLang="zh-CN" b="1">
              <a:latin typeface="Times New Roman" panose="02020603050405020304" charset="0"/>
              <a:cs typeface="Times New Roman" panose="02020603050405020304" charset="0"/>
            </a:endParaRPr>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Result</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2" name="文本框 1"/>
          <p:cNvSpPr txBox="1"/>
          <p:nvPr/>
        </p:nvSpPr>
        <p:spPr>
          <a:xfrm>
            <a:off x="164465" y="876935"/>
            <a:ext cx="10345420" cy="368300"/>
          </a:xfrm>
          <a:prstGeom prst="rect">
            <a:avLst/>
          </a:prstGeom>
          <a:noFill/>
        </p:spPr>
        <p:txBody>
          <a:bodyPr wrap="square" rtlCol="0" anchor="t">
            <a:spAutoFit/>
          </a:bodyPr>
          <a:lstStyle/>
          <a:p>
            <a:pPr marL="457200" indent="-457200">
              <a:buFont typeface="Arial" panose="020B0704020202020204" pitchFamily="34" charset="0"/>
              <a:buChar char="•"/>
            </a:pPr>
            <a:r>
              <a:rPr lang="zh-CN" altLang="zh-CN" b="1" dirty="0">
                <a:solidFill>
                  <a:srgbClr val="00697D"/>
                </a:solidFill>
                <a:latin typeface="Times New Roman" panose="02020603050405020304" charset="0"/>
                <a:cs typeface="Times New Roman" panose="02020603050405020304" charset="0"/>
                <a:sym typeface="+mn-ea"/>
              </a:rPr>
              <a:t>Positive PRS–FRB Correlations in Two Active Repeaters</a:t>
            </a:r>
            <a:endParaRPr lang="zh-CN" altLang="zh-CN" b="1" dirty="0">
              <a:solidFill>
                <a:srgbClr val="00697D"/>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2"/>
          <a:stretch>
            <a:fillRect/>
          </a:stretch>
        </p:blipFill>
        <p:spPr>
          <a:xfrm>
            <a:off x="1257300" y="1285875"/>
            <a:ext cx="3471545" cy="1482090"/>
          </a:xfrm>
          <a:prstGeom prst="rect">
            <a:avLst/>
          </a:prstGeom>
        </p:spPr>
      </p:pic>
      <p:sp>
        <p:nvSpPr>
          <p:cNvPr id="6" name="文本框 5"/>
          <p:cNvSpPr txBox="1"/>
          <p:nvPr/>
        </p:nvSpPr>
        <p:spPr>
          <a:xfrm>
            <a:off x="5541010" y="1542732"/>
            <a:ext cx="5080000" cy="829945"/>
          </a:xfrm>
          <a:prstGeom prst="rect">
            <a:avLst/>
          </a:prstGeom>
        </p:spPr>
        <p:txBody>
          <a:bodyPr>
            <a:spAutoFit/>
          </a:bodyPr>
          <a:lstStyle/>
          <a:p>
            <a:pPr marL="285750" indent="-285750">
              <a:buFont typeface="Wingdings" panose="05000000000000000000" charset="0"/>
              <a:buChar char=""/>
            </a:pPr>
            <a:r>
              <a:rPr lang="en-US" altLang="zh-CN" sz="1600">
                <a:solidFill>
                  <a:srgbClr val="00697D"/>
                </a:solidFill>
                <a:latin typeface="Times New Roman" panose="02020603050405020304"/>
                <a:ea typeface="Times New Roman" panose="02020603050405020304"/>
              </a:rPr>
              <a:t>Both systems show a positive correlation between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PRS flux density and FRB activity, with detailed </a:t>
            </a:r>
            <a:endParaRPr lang="en-US" altLang="zh-CN" sz="1600">
              <a:solidFill>
                <a:srgbClr val="00697D"/>
              </a:solidFill>
              <a:latin typeface="Times New Roman" panose="02020603050405020304"/>
              <a:ea typeface="Times New Roman" panose="02020603050405020304"/>
            </a:endParaRPr>
          </a:p>
          <a:p>
            <a:r>
              <a:rPr lang="en-US" altLang="zh-CN" sz="1600">
                <a:solidFill>
                  <a:srgbClr val="00697D"/>
                </a:solidFill>
                <a:latin typeface="Times New Roman" panose="02020603050405020304"/>
                <a:ea typeface="Times New Roman" panose="02020603050405020304"/>
              </a:rPr>
              <a:t>correlation statistics presented below.</a:t>
            </a:r>
            <a:endParaRPr lang="en-US" altLang="zh-CN" sz="1600">
              <a:solidFill>
                <a:srgbClr val="00697D"/>
              </a:solidFill>
              <a:latin typeface="Times New Roman" panose="02020603050405020304"/>
              <a:ea typeface="Times New Roman" panose="02020603050405020304"/>
            </a:endParaRPr>
          </a:p>
        </p:txBody>
      </p:sp>
      <p:cxnSp>
        <p:nvCxnSpPr>
          <p:cNvPr id="10" name="直接连接符 9"/>
          <p:cNvCxnSpPr/>
          <p:nvPr/>
        </p:nvCxnSpPr>
        <p:spPr>
          <a:xfrm>
            <a:off x="2078355" y="2868930"/>
            <a:ext cx="8214360" cy="0"/>
          </a:xfrm>
          <a:prstGeom prst="line">
            <a:avLst/>
          </a:prstGeom>
          <a:ln w="12700" cap="flat" cmpd="sng" algn="ctr">
            <a:solidFill>
              <a:srgbClr val="19677B"/>
            </a:solidFill>
            <a:prstDash val="dash"/>
            <a:miter lim="800000"/>
          </a:ln>
        </p:spPr>
        <p:style>
          <a:lnRef idx="0">
            <a:schemeClr val="accent1"/>
          </a:lnRef>
          <a:fillRef idx="0">
            <a:srgbClr val="FFFFFF"/>
          </a:fillRef>
          <a:effectRef idx="0">
            <a:srgbClr val="FFFFFF"/>
          </a:effectRef>
          <a:fontRef idx="minor">
            <a:schemeClr val="tx1"/>
          </a:fontRef>
        </p:style>
      </p:cxnSp>
      <p:sp>
        <p:nvSpPr>
          <p:cNvPr id="11" name="右箭头 10"/>
          <p:cNvSpPr/>
          <p:nvPr/>
        </p:nvSpPr>
        <p:spPr>
          <a:xfrm>
            <a:off x="717550" y="4157345"/>
            <a:ext cx="2200275" cy="805815"/>
          </a:xfrm>
          <a:prstGeom prst="rightArrow">
            <a:avLst/>
          </a:prstGeom>
          <a:solidFill>
            <a:srgbClr val="19677B"/>
          </a:solidFill>
          <a:ln>
            <a:solidFill>
              <a:srgbClr val="19677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a:latin typeface="Times New Roman" panose="02020603050405020304" charset="0"/>
                <a:cs typeface="Times New Roman" panose="02020603050405020304" charset="0"/>
              </a:rPr>
              <a:t>method 2</a:t>
            </a:r>
            <a:endParaRPr lang="en-US" altLang="zh-CN" b="1">
              <a:latin typeface="Times New Roman" panose="02020603050405020304" charset="0"/>
              <a:cs typeface="Times New Roman" panose="02020603050405020304" charset="0"/>
            </a:endParaRPr>
          </a:p>
        </p:txBody>
      </p:sp>
      <p:pic>
        <p:nvPicPr>
          <p:cNvPr id="12" name="图片 11"/>
          <p:cNvPicPr>
            <a:picLocks noChangeAspect="1"/>
          </p:cNvPicPr>
          <p:nvPr/>
        </p:nvPicPr>
        <p:blipFill>
          <a:blip r:embed="rId3"/>
          <a:stretch>
            <a:fillRect/>
          </a:stretch>
        </p:blipFill>
        <p:spPr>
          <a:xfrm>
            <a:off x="2999740" y="2909570"/>
            <a:ext cx="8526780" cy="3935730"/>
          </a:xfrm>
          <a:prstGeom prst="rect">
            <a:avLst/>
          </a:prstGeom>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rgbClr val="19677B"/>
                </a:solidFill>
                <a:latin typeface="Times New Roman" panose="02020603050405020304" charset="0"/>
                <a:ea typeface="宋体" pitchFamily="2" charset="-122"/>
                <a:cs typeface="Times New Roman" panose="02020603050405020304" charset="0"/>
              </a:rPr>
              <a:t>Discussion</a:t>
            </a:r>
            <a:r>
              <a:rPr lang="zh-CN" altLang="en-US" sz="3200" b="1" dirty="0">
                <a:solidFill>
                  <a:srgbClr val="19677B"/>
                </a:solidFill>
                <a:latin typeface="Times New Roman" panose="02020603050405020304" charset="0"/>
                <a:ea typeface="宋体" pitchFamily="2" charset="-122"/>
                <a:cs typeface="Times New Roman" panose="02020603050405020304" charset="0"/>
              </a:rPr>
              <a:t> </a:t>
            </a:r>
            <a:r>
              <a:rPr lang="en-US" altLang="zh-CN" sz="3200" b="1" dirty="0">
                <a:solidFill>
                  <a:srgbClr val="19677B"/>
                </a:solidFill>
                <a:latin typeface="Times New Roman" panose="02020603050405020304" charset="0"/>
                <a:ea typeface="宋体" pitchFamily="2" charset="-122"/>
                <a:cs typeface="Times New Roman" panose="02020603050405020304" charset="0"/>
              </a:rPr>
              <a:t>and</a:t>
            </a:r>
            <a:r>
              <a:rPr lang="zh-CN" altLang="en-US" sz="3200" b="1" dirty="0">
                <a:solidFill>
                  <a:srgbClr val="19677B"/>
                </a:solidFill>
                <a:latin typeface="Times New Roman" panose="02020603050405020304" charset="0"/>
                <a:ea typeface="宋体" pitchFamily="2" charset="-122"/>
                <a:cs typeface="Times New Roman" panose="02020603050405020304" charset="0"/>
              </a:rPr>
              <a:t> </a:t>
            </a:r>
            <a:r>
              <a:rPr lang="en-US" altLang="zh-CN" sz="3200" b="1" dirty="0">
                <a:solidFill>
                  <a:srgbClr val="19677B"/>
                </a:solidFill>
                <a:latin typeface="Times New Roman" panose="02020603050405020304" charset="0"/>
                <a:ea typeface="宋体" pitchFamily="2" charset="-122"/>
                <a:cs typeface="Times New Roman" panose="02020603050405020304" charset="0"/>
              </a:rPr>
              <a:t>Conclusion</a:t>
            </a:r>
            <a:endParaRPr lang="en-US" altLang="zh-CN" sz="3200" b="1" dirty="0">
              <a:solidFill>
                <a:srgbClr val="19677B"/>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2" name="文本框 1"/>
          <p:cNvSpPr txBox="1"/>
          <p:nvPr/>
        </p:nvSpPr>
        <p:spPr>
          <a:xfrm>
            <a:off x="426720" y="1236980"/>
            <a:ext cx="11320780" cy="4384675"/>
          </a:xfrm>
          <a:prstGeom prst="rect">
            <a:avLst/>
          </a:prstGeom>
          <a:noFill/>
        </p:spPr>
        <p:txBody>
          <a:bodyPr wrap="square" rtlCol="0">
            <a:spAutoFit/>
          </a:bodyPr>
          <a:lstStyle/>
          <a:p>
            <a:pPr indent="-285750" fontAlgn="auto">
              <a:lnSpc>
                <a:spcPct val="150000"/>
              </a:lnSpc>
              <a:spcBef>
                <a:spcPts val="0"/>
              </a:spcBef>
              <a:buFont typeface="Arial" panose="020B0704020202020204" pitchFamily="34" charset="0"/>
              <a:buChar char="•"/>
            </a:pPr>
            <a:r>
              <a:rPr lang="en-US" altLang="zh-CN" sz="2000" b="1" dirty="0">
                <a:solidFill>
                  <a:srgbClr val="19677B"/>
                </a:solidFill>
                <a:latin typeface="Times New Roman" panose="02020603050405020304" charset="0"/>
                <a:cs typeface="Times New Roman" panose="02020603050405020304" charset="0"/>
              </a:rPr>
              <a:t>Intrinsic PRS variability</a:t>
            </a:r>
            <a:endParaRPr lang="en-US" altLang="zh-CN" sz="2000" b="1" dirty="0">
              <a:solidFill>
                <a:srgbClr val="19677B"/>
              </a:solidFill>
              <a:latin typeface="Times New Roman" panose="02020603050405020304" charset="0"/>
              <a:cs typeface="Times New Roman" panose="02020603050405020304" charset="0"/>
            </a:endParaRPr>
          </a:p>
          <a:p>
            <a:pPr marL="288290" indent="0" fontAlgn="auto">
              <a:lnSpc>
                <a:spcPct val="150000"/>
              </a:lnSpc>
              <a:spcBef>
                <a:spcPts val="0"/>
              </a:spcBef>
              <a:buFont typeface="Arial" panose="020B0704020202020204" pitchFamily="34" charset="0"/>
              <a:buNone/>
            </a:pPr>
            <a:r>
              <a:rPr lang="en-US" altLang="zh-CN" dirty="0">
                <a:solidFill>
                  <a:srgbClr val="19677B"/>
                </a:solidFill>
                <a:latin typeface="Times New Roman" panose="02020603050405020304" charset="0"/>
                <a:cs typeface="Times New Roman" panose="02020603050405020304" charset="0"/>
              </a:rPr>
              <a:t>The observed PRS modulation is lower than the expectation from refractive interstellar scintillation, suggesting that the PRS variability is not dominated by scintillation alone and likely contains an </a:t>
            </a:r>
            <a:r>
              <a:rPr lang="en-US" altLang="zh-CN" dirty="0">
                <a:solidFill>
                  <a:srgbClr val="C00000"/>
                </a:solidFill>
                <a:latin typeface="Times New Roman" panose="02020603050405020304" charset="0"/>
                <a:cs typeface="Times New Roman" panose="02020603050405020304" charset="0"/>
              </a:rPr>
              <a:t>intrinsic component</a:t>
            </a:r>
            <a:r>
              <a:rPr lang="en-US" altLang="zh-CN" dirty="0">
                <a:solidFill>
                  <a:srgbClr val="19677B"/>
                </a:solidFill>
                <a:latin typeface="Times New Roman" panose="02020603050405020304" charset="0"/>
                <a:cs typeface="Times New Roman" panose="02020603050405020304" charset="0"/>
              </a:rPr>
              <a:t>.</a:t>
            </a:r>
            <a:endParaRPr lang="en-US" altLang="zh-CN" dirty="0">
              <a:solidFill>
                <a:srgbClr val="19677B"/>
              </a:solidFill>
              <a:latin typeface="Times New Roman" panose="02020603050405020304" charset="0"/>
              <a:cs typeface="Times New Roman" panose="02020603050405020304" charset="0"/>
            </a:endParaRPr>
          </a:p>
          <a:p>
            <a:pPr indent="-285750" fontAlgn="auto">
              <a:lnSpc>
                <a:spcPct val="150000"/>
              </a:lnSpc>
              <a:spcBef>
                <a:spcPts val="0"/>
              </a:spcBef>
              <a:buFont typeface="Arial" panose="020B0704020202020204" pitchFamily="34" charset="0"/>
              <a:buChar char="•"/>
            </a:pPr>
            <a:r>
              <a:rPr lang="en-US" altLang="zh-CN" sz="2000" b="1" dirty="0">
                <a:solidFill>
                  <a:srgbClr val="19677B"/>
                </a:solidFill>
                <a:latin typeface="Times New Roman" panose="02020603050405020304" charset="0"/>
                <a:cs typeface="Times New Roman" panose="02020603050405020304" charset="0"/>
              </a:rPr>
              <a:t>Shared energy reservoir</a:t>
            </a:r>
            <a:endParaRPr lang="en-US" altLang="zh-CN" sz="2000" b="1" dirty="0">
              <a:solidFill>
                <a:srgbClr val="19677B"/>
              </a:solidFill>
              <a:latin typeface="Times New Roman" panose="02020603050405020304" charset="0"/>
              <a:cs typeface="Times New Roman" panose="02020603050405020304" charset="0"/>
            </a:endParaRPr>
          </a:p>
          <a:p>
            <a:pPr marL="288290" indent="0" fontAlgn="auto">
              <a:lnSpc>
                <a:spcPct val="150000"/>
              </a:lnSpc>
              <a:spcBef>
                <a:spcPts val="0"/>
              </a:spcBef>
            </a:pPr>
            <a:r>
              <a:rPr lang="en-US" altLang="zh-CN" dirty="0">
                <a:solidFill>
                  <a:srgbClr val="19677B"/>
                </a:solidFill>
                <a:latin typeface="Times New Roman" panose="02020603050405020304" charset="0"/>
                <a:cs typeface="Times New Roman" panose="02020603050405020304" charset="0"/>
              </a:rPr>
              <a:t>The positive PRS–FRB correlation on weekly-to-monthly timescales suggests that PRS emission and FRB burst activity may be </a:t>
            </a:r>
            <a:r>
              <a:rPr lang="en-US" altLang="zh-CN" dirty="0">
                <a:solidFill>
                  <a:srgbClr val="C00000"/>
                </a:solidFill>
                <a:latin typeface="Times New Roman" panose="02020603050405020304" charset="0"/>
                <a:cs typeface="Times New Roman" panose="02020603050405020304" charset="0"/>
              </a:rPr>
              <a:t>powered by a common central-engine energy reservoir</a:t>
            </a:r>
            <a:r>
              <a:rPr lang="en-US" altLang="zh-CN" dirty="0">
                <a:solidFill>
                  <a:srgbClr val="19677B"/>
                </a:solidFill>
                <a:latin typeface="Times New Roman" panose="02020603050405020304" charset="0"/>
                <a:cs typeface="Times New Roman" panose="02020603050405020304" charset="0"/>
              </a:rPr>
              <a:t>.</a:t>
            </a:r>
            <a:endParaRPr lang="en-US" altLang="zh-CN" dirty="0">
              <a:solidFill>
                <a:srgbClr val="19677B"/>
              </a:solidFill>
              <a:latin typeface="Times New Roman" panose="02020603050405020304" charset="0"/>
              <a:cs typeface="Times New Roman" panose="02020603050405020304" charset="0"/>
            </a:endParaRPr>
          </a:p>
          <a:p>
            <a:pPr indent="-285750" fontAlgn="auto">
              <a:lnSpc>
                <a:spcPct val="150000"/>
              </a:lnSpc>
              <a:spcBef>
                <a:spcPts val="0"/>
              </a:spcBef>
              <a:buFont typeface="Arial" panose="020B0704020202020204" pitchFamily="34" charset="0"/>
              <a:buChar char="•"/>
            </a:pPr>
            <a:r>
              <a:rPr lang="en-US" altLang="zh-CN" sz="2000" b="1" dirty="0">
                <a:solidFill>
                  <a:srgbClr val="19677B"/>
                </a:solidFill>
                <a:latin typeface="Times New Roman" panose="02020603050405020304" charset="0"/>
                <a:cs typeface="Times New Roman" panose="02020603050405020304" charset="0"/>
              </a:rPr>
              <a:t>Magnetar wind nebula picture</a:t>
            </a:r>
            <a:endParaRPr lang="en-US" altLang="zh-CN" sz="2000" b="1" dirty="0">
              <a:solidFill>
                <a:srgbClr val="19677B"/>
              </a:solidFill>
              <a:latin typeface="Times New Roman" panose="02020603050405020304" charset="0"/>
              <a:cs typeface="Times New Roman" panose="02020603050405020304" charset="0"/>
            </a:endParaRPr>
          </a:p>
          <a:p>
            <a:pPr marL="288290" indent="0" fontAlgn="auto">
              <a:lnSpc>
                <a:spcPct val="150000"/>
              </a:lnSpc>
              <a:spcBef>
                <a:spcPts val="0"/>
              </a:spcBef>
            </a:pPr>
            <a:r>
              <a:rPr lang="en-US" altLang="zh-CN" dirty="0">
                <a:solidFill>
                  <a:srgbClr val="19677B"/>
                </a:solidFill>
                <a:latin typeface="Times New Roman" panose="02020603050405020304" charset="0"/>
                <a:cs typeface="Times New Roman" panose="02020603050405020304" charset="0"/>
              </a:rPr>
              <a:t>In the magnetar-powered MWN scenario, the PRS is expected to gradually fade as the nebula expands and its energy density decreases. However, active FRB phases may temporarily enhance energy injection or particle acceleration, boosting nebular synchrotron emission and producing short-term PRS brightening on top of the long-term decline.</a:t>
            </a:r>
            <a:endParaRPr lang="en-US" altLang="zh-CN" dirty="0">
              <a:solidFill>
                <a:srgbClr val="19677B"/>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
            <a:alphaModFix amt="61000"/>
          </a:blip>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84840" y="0"/>
            <a:ext cx="1407160" cy="712470"/>
          </a:xfrm>
          <a:prstGeom prst="rect">
            <a:avLst/>
          </a:prstGeom>
        </p:spPr>
      </p:pic>
      <p:sp>
        <p:nvSpPr>
          <p:cNvPr id="7" name="文本框 6"/>
          <p:cNvSpPr txBox="1"/>
          <p:nvPr/>
        </p:nvSpPr>
        <p:spPr>
          <a:xfrm>
            <a:off x="164465" y="147955"/>
            <a:ext cx="9933940" cy="583565"/>
          </a:xfrm>
          <a:prstGeom prst="rect">
            <a:avLst/>
          </a:prstGeom>
          <a:noFill/>
        </p:spPr>
        <p:txBody>
          <a:bodyPr wrap="square" rtlCol="0">
            <a:spAutoFit/>
          </a:bodyPr>
          <a:lstStyle/>
          <a:p>
            <a:r>
              <a:rPr lang="en-US" altLang="zh-CN" sz="3200" b="1" dirty="0">
                <a:solidFill>
                  <a:schemeClr val="bg1"/>
                </a:solidFill>
                <a:latin typeface="Times New Roman" panose="02020603050405020304" charset="0"/>
                <a:ea typeface="宋体" pitchFamily="2" charset="-122"/>
                <a:cs typeface="Times New Roman" panose="02020603050405020304" charset="0"/>
              </a:rPr>
              <a:t>Summary</a:t>
            </a:r>
            <a:endParaRPr lang="en-US" altLang="zh-CN" sz="3200" b="1" dirty="0">
              <a:solidFill>
                <a:schemeClr val="bg1"/>
              </a:solidFill>
              <a:latin typeface="Times New Roman" panose="02020603050405020304" charset="0"/>
              <a:ea typeface="宋体" pitchFamily="2" charset="-122"/>
              <a:cs typeface="Times New Roman" panose="02020603050405020304" charset="0"/>
            </a:endParaRPr>
          </a:p>
        </p:txBody>
      </p:sp>
      <p:cxnSp>
        <p:nvCxnSpPr>
          <p:cNvPr id="5" name="直接连接符 4"/>
          <p:cNvCxnSpPr/>
          <p:nvPr/>
        </p:nvCxnSpPr>
        <p:spPr>
          <a:xfrm>
            <a:off x="303530" y="751840"/>
            <a:ext cx="11609705" cy="0"/>
          </a:xfrm>
          <a:prstGeom prst="line">
            <a:avLst/>
          </a:prstGeom>
          <a:ln>
            <a:solidFill>
              <a:srgbClr val="19677B"/>
            </a:solidFill>
          </a:ln>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1073384" y="4741846"/>
            <a:ext cx="4667250" cy="829945"/>
          </a:xfrm>
          <a:prstGeom prst="rect">
            <a:avLst/>
          </a:prstGeom>
          <a:noFill/>
        </p:spPr>
        <p:txBody>
          <a:bodyPr wrap="square" rtlCol="0">
            <a:spAutoFit/>
            <a:scene3d>
              <a:camera prst="orthographicFront"/>
              <a:lightRig rig="threePt" dir="t"/>
            </a:scene3d>
          </a:bodyPr>
          <a:lstStyle/>
          <a:p>
            <a:r>
              <a:rPr lang="en-US" altLang="zh-CN" sz="4800" b="1" dirty="0">
                <a:ln w="9525">
                  <a:solidFill>
                    <a:schemeClr val="bg1"/>
                  </a:solidFill>
                  <a:prstDash val="solid"/>
                </a:ln>
                <a:solidFill>
                  <a:schemeClr val="accent2">
                    <a:lumMod val="60000"/>
                    <a:lumOff val="40000"/>
                  </a:schemeClr>
                </a:solidFill>
                <a:effectLst>
                  <a:outerShdw blurRad="12700" dist="38100" dir="2700000" algn="tl" rotWithShape="0">
                    <a:schemeClr val="bg1">
                      <a:lumMod val="50000"/>
                      <a:lumMod val="50000"/>
                    </a:schemeClr>
                  </a:outerShdw>
                </a:effectLst>
                <a:latin typeface="Times New Roman" panose="02020603050405020304" charset="0"/>
                <a:cs typeface="Times New Roman" panose="02020603050405020304" charset="0"/>
              </a:rPr>
              <a:t>Thanks ！！</a:t>
            </a:r>
            <a:endParaRPr lang="en-US" altLang="zh-CN" sz="4800" b="1" dirty="0">
              <a:ln w="9525">
                <a:solidFill>
                  <a:schemeClr val="bg1"/>
                </a:solidFill>
                <a:prstDash val="solid"/>
              </a:ln>
              <a:solidFill>
                <a:schemeClr val="accent2">
                  <a:lumMod val="60000"/>
                  <a:lumOff val="40000"/>
                </a:schemeClr>
              </a:solidFill>
              <a:effectLst>
                <a:outerShdw blurRad="12700" dist="38100" dir="2700000" algn="tl" rotWithShape="0">
                  <a:schemeClr val="bg1">
                    <a:lumMod val="50000"/>
                    <a:lumMod val="50000"/>
                  </a:schemeClr>
                </a:outerShdw>
              </a:effectLst>
              <a:latin typeface="Times New Roman" panose="02020603050405020304" charset="0"/>
              <a:cs typeface="Times New Roman" panose="02020603050405020304" charset="0"/>
            </a:endParaRPr>
          </a:p>
        </p:txBody>
      </p:sp>
      <p:sp>
        <p:nvSpPr>
          <p:cNvPr id="3" name="文本框 2"/>
          <p:cNvSpPr txBox="1"/>
          <p:nvPr/>
        </p:nvSpPr>
        <p:spPr>
          <a:xfrm>
            <a:off x="688428" y="966216"/>
            <a:ext cx="6148550" cy="523220"/>
          </a:xfrm>
          <a:prstGeom prst="rect">
            <a:avLst/>
          </a:prstGeom>
          <a:noFill/>
        </p:spPr>
        <p:txBody>
          <a:bodyPr wrap="square">
            <a:spAutoFit/>
          </a:bodyPr>
          <a:lstStyle/>
          <a:p>
            <a:r>
              <a:rPr lang="zh-CN" altLang="en-US" sz="2800" b="1" dirty="0">
                <a:solidFill>
                  <a:schemeClr val="bg1"/>
                </a:solidFill>
                <a:latin typeface="Times New Roman" panose="02020603050405020304" charset="0"/>
                <a:cs typeface="Times New Roman" panose="02020603050405020304" charset="0"/>
              </a:rPr>
              <a:t>Characteristics of FRB 20190520B </a:t>
            </a:r>
            <a:endParaRPr lang="zh-CN" altLang="en-US" sz="2800" b="1" dirty="0">
              <a:solidFill>
                <a:schemeClr val="bg1"/>
              </a:solidFill>
              <a:latin typeface="Times New Roman" panose="02020603050405020304" charset="0"/>
              <a:cs typeface="Times New Roman" panose="02020603050405020304" charset="0"/>
            </a:endParaRPr>
          </a:p>
        </p:txBody>
      </p:sp>
      <p:sp>
        <p:nvSpPr>
          <p:cNvPr id="8" name="文本框 7"/>
          <p:cNvSpPr txBox="1"/>
          <p:nvPr/>
        </p:nvSpPr>
        <p:spPr>
          <a:xfrm>
            <a:off x="7011403" y="966216"/>
            <a:ext cx="4717958" cy="3246530"/>
          </a:xfrm>
          <a:prstGeom prst="rect">
            <a:avLst/>
          </a:prstGeom>
          <a:noFill/>
        </p:spPr>
        <p:txBody>
          <a:bodyPr wrap="none" rtlCol="0">
            <a:spAutoFit/>
          </a:bodyPr>
          <a:lstStyle/>
          <a:p>
            <a:pPr marL="285750" indent="-285750">
              <a:lnSpc>
                <a:spcPct val="150000"/>
              </a:lnSpc>
              <a:buFont typeface="Arial" panose="020B0704020202020204" pitchFamily="34" charset="0"/>
              <a:buChar char="•"/>
            </a:pPr>
            <a:r>
              <a:rPr lang="zh-CN" altLang="zh-CN" sz="2800" dirty="0">
                <a:solidFill>
                  <a:srgbClr val="FFFFFF"/>
                </a:solidFill>
                <a:latin typeface="Times New Roman" panose="02020603050405020304" charset="0"/>
                <a:cs typeface="Times New Roman" panose="02020603050405020304" charset="0"/>
              </a:rPr>
              <a:t>Persistent activity</a:t>
            </a:r>
            <a:endParaRPr lang="zh-CN" altLang="zh-CN" sz="2800" dirty="0">
              <a:solidFill>
                <a:srgbClr val="FFFFFF"/>
              </a:solidFill>
              <a:latin typeface="Times New Roman" panose="02020603050405020304" charset="0"/>
              <a:cs typeface="Times New Roman" panose="02020603050405020304" charset="0"/>
            </a:endParaRPr>
          </a:p>
          <a:p>
            <a:pPr marL="285750" indent="-285750">
              <a:lnSpc>
                <a:spcPct val="150000"/>
              </a:lnSpc>
              <a:buFont typeface="Arial" panose="020B0704020202020204" pitchFamily="34" charset="0"/>
              <a:buChar char="•"/>
            </a:pPr>
            <a:r>
              <a:rPr lang="zh-CN" altLang="zh-CN" sz="2800" dirty="0">
                <a:solidFill>
                  <a:srgbClr val="FFFFFF"/>
                </a:solidFill>
                <a:latin typeface="Times New Roman" panose="02020603050405020304" charset="0"/>
                <a:cs typeface="Times New Roman" panose="02020603050405020304" charset="0"/>
              </a:rPr>
              <a:t>Compact PRS association</a:t>
            </a:r>
            <a:endParaRPr lang="zh-CN" altLang="zh-CN" sz="2800" dirty="0">
              <a:solidFill>
                <a:srgbClr val="FFFFFF"/>
              </a:solidFill>
              <a:latin typeface="Times New Roman" panose="02020603050405020304" charset="0"/>
              <a:cs typeface="Times New Roman" panose="02020603050405020304" charset="0"/>
            </a:endParaRPr>
          </a:p>
          <a:p>
            <a:pPr marL="285750" indent="-285750">
              <a:lnSpc>
                <a:spcPct val="150000"/>
              </a:lnSpc>
              <a:buFont typeface="Arial" panose="020B0704020202020204" pitchFamily="34" charset="0"/>
              <a:buChar char="•"/>
            </a:pPr>
            <a:r>
              <a:rPr lang="zh-CN" altLang="zh-CN" sz="2800" dirty="0">
                <a:solidFill>
                  <a:srgbClr val="FFFFFF"/>
                </a:solidFill>
                <a:latin typeface="Times New Roman" panose="02020603050405020304" charset="0"/>
                <a:cs typeface="Times New Roman" panose="02020603050405020304" charset="0"/>
              </a:rPr>
              <a:t>Dense local environment</a:t>
            </a:r>
            <a:endParaRPr lang="zh-CN" altLang="zh-CN" sz="2800" dirty="0">
              <a:solidFill>
                <a:srgbClr val="FFFFFF"/>
              </a:solidFill>
              <a:latin typeface="Times New Roman" panose="02020603050405020304" charset="0"/>
              <a:cs typeface="Times New Roman" panose="02020603050405020304" charset="0"/>
            </a:endParaRPr>
          </a:p>
          <a:p>
            <a:pPr marL="285750" indent="-285750">
              <a:lnSpc>
                <a:spcPct val="150000"/>
              </a:lnSpc>
              <a:buFont typeface="Arial" panose="020B0704020202020204" pitchFamily="34" charset="0"/>
              <a:buChar char="•"/>
            </a:pPr>
            <a:r>
              <a:rPr lang="zh-CN" altLang="zh-CN" sz="2800" dirty="0">
                <a:solidFill>
                  <a:srgbClr val="FFFFFF"/>
                </a:solidFill>
                <a:latin typeface="Times New Roman" panose="02020603050405020304" charset="0"/>
                <a:cs typeface="Times New Roman" panose="02020603050405020304" charset="0"/>
              </a:rPr>
              <a:t>Strongly magnetized plasma</a:t>
            </a:r>
            <a:endParaRPr lang="zh-CN" altLang="zh-CN" sz="2800" dirty="0">
              <a:solidFill>
                <a:srgbClr val="FFFFFF"/>
              </a:solidFill>
              <a:latin typeface="Times New Roman" panose="02020603050405020304" charset="0"/>
              <a:cs typeface="Times New Roman" panose="02020603050405020304" charset="0"/>
            </a:endParaRPr>
          </a:p>
          <a:p>
            <a:pPr marL="285750" indent="-285750">
              <a:lnSpc>
                <a:spcPct val="150000"/>
              </a:lnSpc>
              <a:buFont typeface="Arial" panose="020B0704020202020204" pitchFamily="34" charset="0"/>
              <a:buChar char="•"/>
            </a:pPr>
            <a:r>
              <a:rPr lang="zh-CN" altLang="zh-CN" sz="2800" dirty="0">
                <a:solidFill>
                  <a:srgbClr val="FFFFFF"/>
                </a:solidFill>
                <a:latin typeface="Times New Roman" panose="02020603050405020304" charset="0"/>
                <a:cs typeface="Times New Roman" panose="02020603050405020304" charset="0"/>
              </a:rPr>
              <a:t>Evolving source environment</a:t>
            </a:r>
            <a:endParaRPr lang="zh-CN" altLang="zh-CN" sz="2800" dirty="0">
              <a:solidFill>
                <a:srgbClr val="FFFFFF"/>
              </a:solidFill>
              <a:latin typeface="Times New Roman" panose="02020603050405020304" charset="0"/>
              <a:cs typeface="Times New Roman" panose="02020603050405020304" charset="0"/>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6134</Words>
  <Application>WPS 演示</Application>
  <PresentationFormat>宽屏</PresentationFormat>
  <Paragraphs>186</Paragraphs>
  <Slides>15</Slides>
  <Notes>14</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15</vt:i4>
      </vt:variant>
    </vt:vector>
  </HeadingPairs>
  <TitlesOfParts>
    <vt:vector size="42" baseType="lpstr">
      <vt:lpstr>Arial</vt:lpstr>
      <vt:lpstr>宋体</vt:lpstr>
      <vt:lpstr>Wingdings</vt:lpstr>
      <vt:lpstr>Wingdings</vt:lpstr>
      <vt:lpstr>Times New Roman</vt:lpstr>
      <vt:lpstr>宋体</vt:lpstr>
      <vt:lpstr>汉仪书宋二KW</vt:lpstr>
      <vt:lpstr>Times New Roman Regular</vt:lpstr>
      <vt:lpstr>PingFang SC Semibold</vt:lpstr>
      <vt:lpstr>Helvetica Neue Bold</vt:lpstr>
      <vt:lpstr>DejaVu Math TeX Gyre</vt:lpstr>
      <vt:lpstr>Cambria Math</vt:lpstr>
      <vt:lpstr>Times New Roman</vt:lpstr>
      <vt:lpstr>CambriaMath</vt:lpstr>
      <vt:lpstr>ArialMT</vt:lpstr>
      <vt:lpstr>TimesNewRomanPS-BoldMT</vt:lpstr>
      <vt:lpstr>微软雅黑</vt:lpstr>
      <vt:lpstr>汉仪旗黑</vt:lpstr>
      <vt:lpstr>苹方-简</vt:lpstr>
      <vt:lpstr>Kingsoft Math</vt:lpstr>
      <vt:lpstr>Thonburi</vt:lpstr>
      <vt:lpstr>Arial Unicode MS</vt:lpstr>
      <vt:lpstr>ArialMT</vt:lpstr>
      <vt:lpstr>CambriaMath</vt:lpstr>
      <vt:lpstr>Helvetica Neue Bold</vt:lpstr>
      <vt:lpstr>TimesNewRomanPS-BoldMT</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柠檬</cp:lastModifiedBy>
  <cp:revision>167</cp:revision>
  <dcterms:created xsi:type="dcterms:W3CDTF">2026-07-03T04:30:10Z</dcterms:created>
  <dcterms:modified xsi:type="dcterms:W3CDTF">2026-07-03T04:30:10Z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2052-12.1.25895.25895</vt:lpwstr>
  </property>
  <property fmtid="{D5CDD505-2E9C-101B-9397-08002B2CF9AE}" pid="3" name="ICV">
    <vt:lpwstr>38F7BE2955DF2CD7A7303A6AFDBFC616_41</vt:lpwstr>
  </property>
</Properties>
</file>