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9"/>
    <p:sldId id="264"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gs" Target="tags/tag1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3.png"/><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zh-CN" altLang="en-US"/>
              <a:t>高爆发</a:t>
            </a:r>
            <a:r>
              <a:rPr lang="zh-CN" altLang="en-US"/>
              <a:t>率快速射电暴（</a:t>
            </a:r>
            <a:r>
              <a:rPr lang="en-US" altLang="zh-CN"/>
              <a:t>FRBs</a:t>
            </a:r>
            <a:r>
              <a:rPr lang="zh-CN" altLang="en-US"/>
              <a:t>）的</a:t>
            </a:r>
            <a:r>
              <a:rPr lang="zh-CN" altLang="en-US"/>
              <a:t>产生</a:t>
            </a:r>
            <a:endParaRPr lang="zh-CN" altLang="en-US"/>
          </a:p>
        </p:txBody>
      </p:sp>
      <p:sp>
        <p:nvSpPr>
          <p:cNvPr id="3" name="副标题 2"/>
          <p:cNvSpPr>
            <a:spLocks noGrp="1"/>
          </p:cNvSpPr>
          <p:nvPr>
            <p:ph type="subTitle" idx="1"/>
          </p:nvPr>
        </p:nvSpPr>
        <p:spPr/>
        <p:txBody>
          <a:bodyPr>
            <a:normAutofit lnSpcReduction="20000"/>
          </a:bodyPr>
          <a:p>
            <a:endParaRPr lang="zh-CN" altLang="en-US"/>
          </a:p>
          <a:p>
            <a:r>
              <a:rPr lang="zh-CN" altLang="en-US"/>
              <a:t>报告人：杜双（</a:t>
            </a:r>
            <a:r>
              <a:rPr lang="zh-CN" altLang="en-US"/>
              <a:t>铜陵学院）</a:t>
            </a:r>
            <a:endParaRPr lang="zh-CN" altLang="en-US"/>
          </a:p>
          <a:p>
            <a:endParaRPr lang="zh-CN" altLang="en-US"/>
          </a:p>
          <a:p>
            <a:r>
              <a:rPr lang="zh-CN" altLang="en-US"/>
              <a:t>合作者：刘彤、侯书进、汪卫华、</a:t>
            </a:r>
            <a:r>
              <a:rPr lang="zh-CN" altLang="en-US"/>
              <a:t>徐仁新</a:t>
            </a:r>
            <a:endParaRPr lang="zh-CN" altLang="en-US"/>
          </a:p>
        </p:txBody>
      </p:sp>
      <p:sp>
        <p:nvSpPr>
          <p:cNvPr id="4" name="文本框 3"/>
          <p:cNvSpPr txBox="1"/>
          <p:nvPr/>
        </p:nvSpPr>
        <p:spPr>
          <a:xfrm>
            <a:off x="9575165" y="5878830"/>
            <a:ext cx="1736090" cy="368300"/>
          </a:xfrm>
          <a:prstGeom prst="rect">
            <a:avLst/>
          </a:prstGeom>
          <a:noFill/>
        </p:spPr>
        <p:txBody>
          <a:bodyPr wrap="square" rtlCol="0">
            <a:spAutoFit/>
          </a:bodyPr>
          <a:p>
            <a:r>
              <a:rPr lang="en-US" altLang="zh-CN"/>
              <a:t>PR</a:t>
            </a:r>
            <a:r>
              <a:rPr lang="en-US" altLang="zh-CN"/>
              <a:t>D: LR19644D</a:t>
            </a:r>
            <a:endParaRPr lang="en-US" alt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大纲</a:t>
            </a:r>
            <a:endParaRPr lang="zh-CN" altLang="en-US"/>
          </a:p>
        </p:txBody>
      </p:sp>
      <p:sp>
        <p:nvSpPr>
          <p:cNvPr id="3" name="内容占位符 2"/>
          <p:cNvSpPr>
            <a:spLocks noGrp="1"/>
          </p:cNvSpPr>
          <p:nvPr>
            <p:ph idx="1"/>
          </p:nvPr>
        </p:nvSpPr>
        <p:spPr/>
        <p:txBody>
          <a:bodyPr/>
          <a:p>
            <a:endParaRPr lang="zh-CN" altLang="en-US"/>
          </a:p>
          <a:p>
            <a:r>
              <a:rPr lang="zh-CN" altLang="en-US"/>
              <a:t>双星系统中的磁星似乎更容易产生</a:t>
            </a:r>
            <a:r>
              <a:rPr lang="en-US" altLang="zh-CN"/>
              <a:t>FRBs</a:t>
            </a:r>
            <a:r>
              <a:rPr lang="zh-CN" altLang="en-US"/>
              <a:t>，</a:t>
            </a:r>
            <a:r>
              <a:rPr lang="zh-CN" altLang="en-US"/>
              <a:t>为什么？</a:t>
            </a:r>
            <a:endParaRPr lang="zh-CN" altLang="en-US"/>
          </a:p>
          <a:p>
            <a:endParaRPr lang="zh-CN" altLang="en-US"/>
          </a:p>
          <a:p>
            <a:endParaRPr lang="zh-CN" altLang="en-US"/>
          </a:p>
          <a:p>
            <a:r>
              <a:rPr lang="zh-CN" altLang="en-US"/>
              <a:t>磁星磁场变化如何触发</a:t>
            </a:r>
            <a:r>
              <a:rPr lang="en-US" altLang="zh-CN"/>
              <a:t>FRBs</a:t>
            </a:r>
            <a:r>
              <a:rPr lang="zh-CN" altLang="en-US"/>
              <a:t>？</a:t>
            </a:r>
            <a:endParaRPr lang="zh-CN" altLang="en-US"/>
          </a:p>
          <a:p>
            <a:pPr marL="0" indent="0">
              <a:buNone/>
            </a:pPr>
            <a:endParaRPr lang="zh-CN" altLang="en-US"/>
          </a:p>
          <a:p>
            <a:pPr marL="0" indent="0">
              <a:buNone/>
            </a:pPr>
            <a:endParaRPr lang="zh-CN" altLang="en-US"/>
          </a:p>
          <a:p>
            <a:endParaRPr lang="zh-CN" altLang="en-US"/>
          </a:p>
          <a:p>
            <a:endParaRPr lang="zh-CN" altLang="en-US"/>
          </a:p>
          <a:p>
            <a:endParaRPr lang="zh-CN" altLang="en-US"/>
          </a:p>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观测的</a:t>
            </a:r>
            <a:r>
              <a:rPr lang="zh-CN" altLang="en-US"/>
              <a:t>暗示</a:t>
            </a:r>
            <a:endParaRPr lang="zh-CN" altLang="en-US"/>
          </a:p>
        </p:txBody>
      </p:sp>
      <p:sp>
        <p:nvSpPr>
          <p:cNvPr id="3" name="内容占位符 2"/>
          <p:cNvSpPr>
            <a:spLocks noGrp="1"/>
          </p:cNvSpPr>
          <p:nvPr>
            <p:ph idx="1"/>
          </p:nvPr>
        </p:nvSpPr>
        <p:spPr/>
        <p:txBody>
          <a:bodyPr/>
          <a:p>
            <a:pPr marL="0" indent="0">
              <a:buNone/>
            </a:pPr>
            <a:r>
              <a:rPr lang="en-US" altLang="zh-CN">
                <a:latin typeface="微软雅黑" panose="020B0503020204020204" charset="-122"/>
                <a:ea typeface="微软雅黑" panose="020B0503020204020204" charset="-122"/>
                <a:cs typeface="微软雅黑" panose="020B0503020204020204" charset="-122"/>
              </a:rPr>
              <a:t>SGR 1935+2154 →</a:t>
            </a:r>
            <a:r>
              <a:rPr lang="zh-CN" altLang="en-US">
                <a:latin typeface="微软雅黑" panose="020B0503020204020204" charset="-122"/>
                <a:ea typeface="微软雅黑" panose="020B0503020204020204" charset="-122"/>
                <a:cs typeface="微软雅黑" panose="020B0503020204020204" charset="-122"/>
              </a:rPr>
              <a:t>磁星产生</a:t>
            </a:r>
            <a:r>
              <a:rPr lang="en-US" altLang="zh-CN">
                <a:latin typeface="微软雅黑" panose="020B0503020204020204" charset="-122"/>
                <a:ea typeface="微软雅黑" panose="020B0503020204020204" charset="-122"/>
                <a:cs typeface="微软雅黑" panose="020B0503020204020204" charset="-122"/>
              </a:rPr>
              <a:t>FRBs</a:t>
            </a:r>
            <a:endParaRPr lang="en-US" altLang="zh-CN">
              <a:latin typeface="微软雅黑" panose="020B0503020204020204" charset="-122"/>
              <a:ea typeface="微软雅黑" panose="020B0503020204020204" charset="-122"/>
              <a:cs typeface="微软雅黑" panose="020B0503020204020204" charset="-122"/>
            </a:endParaRPr>
          </a:p>
          <a:p>
            <a:pPr marL="0" indent="0">
              <a:buNone/>
            </a:pPr>
            <a:endParaRPr lang="en-US" altLang="zh-CN">
              <a:latin typeface="微软雅黑" panose="020B0503020204020204" charset="-122"/>
              <a:ea typeface="微软雅黑" panose="020B0503020204020204" charset="-122"/>
              <a:cs typeface="微软雅黑" panose="020B0503020204020204" charset="-122"/>
            </a:endParaRPr>
          </a:p>
          <a:p>
            <a:pPr marL="0" indent="0">
              <a:buNone/>
            </a:pPr>
            <a:r>
              <a:rPr lang="zh-CN" altLang="en-US">
                <a:sym typeface="+mn-ea"/>
              </a:rPr>
              <a:t>部分爆发率较高的</a:t>
            </a:r>
            <a:r>
              <a:rPr lang="en-US" altLang="zh-CN">
                <a:latin typeface="微软雅黑" panose="020B0503020204020204" charset="-122"/>
                <a:ea typeface="微软雅黑" panose="020B0503020204020204" charset="-122"/>
                <a:cs typeface="微软雅黑" panose="020B0503020204020204" charset="-122"/>
              </a:rPr>
              <a:t>FRBs</a:t>
            </a:r>
            <a:r>
              <a:rPr lang="zh-CN" altLang="en-US">
                <a:latin typeface="微软雅黑" panose="020B0503020204020204" charset="-122"/>
                <a:ea typeface="微软雅黑" panose="020B0503020204020204" charset="-122"/>
                <a:cs typeface="微软雅黑" panose="020B0503020204020204" charset="-122"/>
              </a:rPr>
              <a:t>具有周期性</a:t>
            </a:r>
            <a:endParaRPr lang="zh-CN" altLang="en-US">
              <a:latin typeface="微软雅黑" panose="020B0503020204020204" charset="-122"/>
              <a:ea typeface="微软雅黑" panose="020B0503020204020204" charset="-122"/>
              <a:cs typeface="微软雅黑" panose="020B0503020204020204" charset="-122"/>
            </a:endParaRPr>
          </a:p>
          <a:p>
            <a:pPr marL="0" indent="0">
              <a:buNone/>
            </a:pPr>
            <a:r>
              <a:rPr lang="en-US" altLang="zh-CN">
                <a:latin typeface="微软雅黑" panose="020B0503020204020204" charset="-122"/>
                <a:ea typeface="微软雅黑" panose="020B0503020204020204" charset="-122"/>
                <a:cs typeface="微软雅黑" panose="020B0503020204020204" charset="-122"/>
                <a:sym typeface="+mn-ea"/>
              </a:rPr>
              <a:t>→</a:t>
            </a:r>
            <a:r>
              <a:rPr lang="zh-CN" altLang="en-US">
                <a:latin typeface="微软雅黑" panose="020B0503020204020204" charset="-122"/>
                <a:ea typeface="微软雅黑" panose="020B0503020204020204" charset="-122"/>
                <a:cs typeface="微软雅黑" panose="020B0503020204020204" charset="-122"/>
                <a:sym typeface="+mn-ea"/>
              </a:rPr>
              <a:t>双星系统中更容易产生重复</a:t>
            </a:r>
            <a:r>
              <a:rPr lang="en-US" altLang="zh-CN">
                <a:latin typeface="微软雅黑" panose="020B0503020204020204" charset="-122"/>
                <a:ea typeface="微软雅黑" panose="020B0503020204020204" charset="-122"/>
                <a:cs typeface="微软雅黑" panose="020B0503020204020204" charset="-122"/>
                <a:sym typeface="+mn-ea"/>
              </a:rPr>
              <a:t>FRBs</a:t>
            </a:r>
            <a:endParaRPr lang="zh-CN" altLang="en-US">
              <a:latin typeface="微软雅黑" panose="020B0503020204020204" charset="-122"/>
              <a:ea typeface="微软雅黑" panose="020B0503020204020204" charset="-122"/>
              <a:cs typeface="微软雅黑" panose="020B0503020204020204" charset="-122"/>
              <a:sym typeface="+mn-ea"/>
            </a:endParaRPr>
          </a:p>
          <a:p>
            <a:pPr marL="0" indent="0">
              <a:buNone/>
            </a:pPr>
            <a:endParaRPr lang="zh-CN" altLang="en-US">
              <a:latin typeface="微软雅黑" panose="020B0503020204020204" charset="-122"/>
              <a:ea typeface="微软雅黑" panose="020B0503020204020204" charset="-122"/>
              <a:cs typeface="微软雅黑" panose="020B0503020204020204" charset="-122"/>
              <a:sym typeface="+mn-ea"/>
            </a:endParaRPr>
          </a:p>
        </p:txBody>
      </p:sp>
      <p:sp>
        <p:nvSpPr>
          <p:cNvPr id="4" name="右大括号 3"/>
          <p:cNvSpPr/>
          <p:nvPr/>
        </p:nvSpPr>
        <p:spPr>
          <a:xfrm>
            <a:off x="7004685" y="2051050"/>
            <a:ext cx="1011555" cy="1459865"/>
          </a:xfrm>
          <a:prstGeom prst="rightBrace">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5" name="下箭头 4"/>
          <p:cNvSpPr/>
          <p:nvPr/>
        </p:nvSpPr>
        <p:spPr>
          <a:xfrm>
            <a:off x="7096125" y="3632200"/>
            <a:ext cx="530860" cy="12357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063240" y="4867910"/>
            <a:ext cx="7902575" cy="1198880"/>
          </a:xfrm>
          <a:prstGeom prst="rect">
            <a:avLst/>
          </a:prstGeom>
          <a:noFill/>
        </p:spPr>
        <p:txBody>
          <a:bodyPr wrap="square" rtlCol="0">
            <a:spAutoFit/>
          </a:bodyPr>
          <a:p>
            <a:r>
              <a:rPr lang="zh-CN" altLang="en-US" sz="2400">
                <a:solidFill>
                  <a:srgbClr val="C00000"/>
                </a:solidFill>
                <a:uFillTx/>
              </a:rPr>
              <a:t>如果爆发</a:t>
            </a:r>
            <a:r>
              <a:rPr lang="zh-CN" altLang="en-US" sz="2400">
                <a:solidFill>
                  <a:srgbClr val="C00000"/>
                </a:solidFill>
                <a:uFillTx/>
              </a:rPr>
              <a:t>率很高（比如</a:t>
            </a:r>
            <a:r>
              <a:rPr lang="en-US" altLang="zh-CN" sz="2400">
                <a:solidFill>
                  <a:srgbClr val="C00000"/>
                </a:solidFill>
                <a:uFillTx/>
              </a:rPr>
              <a:t>100/hr</a:t>
            </a:r>
            <a:r>
              <a:rPr lang="zh-CN" altLang="en-US" sz="2400">
                <a:solidFill>
                  <a:srgbClr val="C00000"/>
                </a:solidFill>
                <a:uFillTx/>
              </a:rPr>
              <a:t>）的</a:t>
            </a:r>
            <a:r>
              <a:rPr lang="en-US" altLang="zh-CN" sz="2400">
                <a:solidFill>
                  <a:srgbClr val="C00000"/>
                </a:solidFill>
                <a:uFillTx/>
              </a:rPr>
              <a:t>FRBs</a:t>
            </a:r>
            <a:r>
              <a:rPr lang="zh-CN" altLang="en-US" sz="2400">
                <a:solidFill>
                  <a:srgbClr val="C00000"/>
                </a:solidFill>
                <a:uFillTx/>
              </a:rPr>
              <a:t>都是双星系统中的磁星产生的，那为什么双星系统中的磁星更容易产生</a:t>
            </a:r>
            <a:r>
              <a:rPr lang="en-US" altLang="zh-CN" sz="2400">
                <a:solidFill>
                  <a:srgbClr val="C00000"/>
                </a:solidFill>
                <a:uFillTx/>
              </a:rPr>
              <a:t>FRBs</a:t>
            </a:r>
            <a:r>
              <a:rPr lang="zh-CN" altLang="en-US" sz="2400">
                <a:solidFill>
                  <a:srgbClr val="C00000"/>
                </a:solidFill>
                <a:uFillTx/>
              </a:rPr>
              <a:t>呢？</a:t>
            </a:r>
            <a:endParaRPr lang="zh-CN" altLang="en-US" sz="2400">
              <a:solidFill>
                <a:srgbClr val="C00000"/>
              </a:solidFill>
              <a:uFillTx/>
            </a:endParaRPr>
          </a:p>
        </p:txBody>
      </p:sp>
      <p:sp>
        <p:nvSpPr>
          <p:cNvPr id="7" name="文本框 6"/>
          <p:cNvSpPr txBox="1"/>
          <p:nvPr/>
        </p:nvSpPr>
        <p:spPr>
          <a:xfrm>
            <a:off x="8088630" y="2402205"/>
            <a:ext cx="3602990" cy="757555"/>
          </a:xfrm>
          <a:prstGeom prst="rect">
            <a:avLst/>
          </a:prstGeom>
          <a:noFill/>
        </p:spPr>
        <p:txBody>
          <a:bodyPr wrap="square" rtlCol="0">
            <a:noAutofit/>
          </a:bodyPr>
          <a:p>
            <a:r>
              <a:rPr lang="zh-CN" altLang="en-US" sz="2000"/>
              <a:t>这些观测的参考文献</a:t>
            </a:r>
            <a:r>
              <a:rPr lang="zh-CN" altLang="en-US" sz="2000"/>
              <a:t>可见</a:t>
            </a:r>
            <a:endParaRPr lang="zh-CN" altLang="en-US" sz="2000"/>
          </a:p>
          <a:p>
            <a:r>
              <a:rPr lang="en-US" altLang="zh-CN" sz="2000"/>
              <a:t>Zhang &amp; Hu, 2025, ApJL, 994, 20 </a:t>
            </a:r>
            <a:endParaRPr lang="en-US" altLang="zh-CN"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双星系统中磁星的</a:t>
            </a:r>
            <a:r>
              <a:rPr lang="zh-CN" altLang="en-US"/>
              <a:t>特殊之处</a:t>
            </a:r>
            <a:endParaRPr lang="zh-CN" altLang="en-US"/>
          </a:p>
        </p:txBody>
      </p:sp>
      <p:sp>
        <p:nvSpPr>
          <p:cNvPr id="3" name="内容占位符 2"/>
          <p:cNvSpPr>
            <a:spLocks noGrp="1"/>
          </p:cNvSpPr>
          <p:nvPr>
            <p:ph idx="1"/>
          </p:nvPr>
        </p:nvSpPr>
        <p:spPr/>
        <p:txBody>
          <a:bodyPr/>
          <a:p>
            <a:pPr marL="0" indent="0">
              <a:buNone/>
            </a:pPr>
            <a:r>
              <a:rPr lang="zh-CN" altLang="en-US">
                <a:latin typeface="微软雅黑" panose="020B0503020204020204" charset="-122"/>
                <a:ea typeface="微软雅黑" panose="020B0503020204020204" charset="-122"/>
                <a:cs typeface="微软雅黑" panose="020B0503020204020204" charset="-122"/>
              </a:rPr>
              <a:t>银河系内也有磁星（</a:t>
            </a:r>
            <a:r>
              <a:rPr lang="zh-CN" altLang="en-US">
                <a:latin typeface="微软雅黑" panose="020B0503020204020204" charset="-122"/>
                <a:ea typeface="微软雅黑" panose="020B0503020204020204" charset="-122"/>
                <a:cs typeface="微软雅黑" panose="020B0503020204020204" charset="-122"/>
              </a:rPr>
              <a:t>孤立的），它们不频繁的产生</a:t>
            </a:r>
            <a:r>
              <a:rPr lang="en-US" altLang="zh-CN">
                <a:latin typeface="微软雅黑" panose="020B0503020204020204" charset="-122"/>
                <a:ea typeface="微软雅黑" panose="020B0503020204020204" charset="-122"/>
                <a:cs typeface="微软雅黑" panose="020B0503020204020204" charset="-122"/>
              </a:rPr>
              <a:t>FRBs</a:t>
            </a:r>
            <a:endParaRPr lang="en-US" altLang="zh-CN">
              <a:latin typeface="微软雅黑" panose="020B0503020204020204" charset="-122"/>
              <a:ea typeface="微软雅黑" panose="020B0503020204020204" charset="-122"/>
              <a:cs typeface="微软雅黑" panose="020B0503020204020204" charset="-122"/>
            </a:endParaRPr>
          </a:p>
          <a:p>
            <a:pPr marL="0" indent="0">
              <a:buNone/>
            </a:pPr>
            <a:r>
              <a:rPr lang="en-US" altLang="zh-CN">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伴星很关键</a:t>
            </a:r>
            <a:endParaRPr lang="zh-CN" altLang="en-US">
              <a:latin typeface="微软雅黑" panose="020B0503020204020204" charset="-122"/>
              <a:ea typeface="微软雅黑" panose="020B0503020204020204" charset="-122"/>
              <a:cs typeface="微软雅黑" panose="020B0503020204020204" charset="-122"/>
            </a:endParaRPr>
          </a:p>
          <a:p>
            <a:pPr marL="0" indent="0">
              <a:buNone/>
            </a:pPr>
            <a:endParaRPr lang="zh-CN" altLang="en-US">
              <a:latin typeface="微软雅黑" panose="020B0503020204020204" charset="-122"/>
              <a:ea typeface="微软雅黑" panose="020B0503020204020204" charset="-122"/>
              <a:cs typeface="微软雅黑" panose="020B0503020204020204" charset="-122"/>
            </a:endParaRPr>
          </a:p>
          <a:p>
            <a:pPr marL="0" indent="0">
              <a:buNone/>
            </a:pPr>
            <a:r>
              <a:rPr lang="zh-CN" altLang="en-US">
                <a:latin typeface="微软雅黑" panose="020B0503020204020204" charset="-122"/>
                <a:ea typeface="微软雅黑" panose="020B0503020204020204" charset="-122"/>
                <a:cs typeface="微软雅黑" panose="020B0503020204020204" charset="-122"/>
                <a:sym typeface="+mn-ea"/>
              </a:rPr>
              <a:t>双星系统中的</a:t>
            </a:r>
            <a:r>
              <a:rPr lang="zh-CN" altLang="en-US">
                <a:latin typeface="微软雅黑" panose="020B0503020204020204" charset="-122"/>
                <a:ea typeface="微软雅黑" panose="020B0503020204020204" charset="-122"/>
                <a:cs typeface="微软雅黑" panose="020B0503020204020204" charset="-122"/>
                <a:sym typeface="+mn-ea"/>
              </a:rPr>
              <a:t>普通射电脉冲星，它们不产生</a:t>
            </a:r>
            <a:r>
              <a:rPr lang="en-US" altLang="zh-CN">
                <a:latin typeface="微软雅黑" panose="020B0503020204020204" charset="-122"/>
                <a:ea typeface="微软雅黑" panose="020B0503020204020204" charset="-122"/>
                <a:cs typeface="微软雅黑" panose="020B0503020204020204" charset="-122"/>
                <a:sym typeface="+mn-ea"/>
              </a:rPr>
              <a:t>FRBs</a:t>
            </a:r>
            <a:endParaRPr lang="en-US" altLang="zh-CN">
              <a:latin typeface="微软雅黑" panose="020B0503020204020204" charset="-122"/>
              <a:ea typeface="微软雅黑" panose="020B0503020204020204" charset="-122"/>
              <a:cs typeface="微软雅黑" panose="020B0503020204020204" charset="-122"/>
              <a:sym typeface="+mn-ea"/>
            </a:endParaRPr>
          </a:p>
          <a:p>
            <a:pPr marL="0" indent="0">
              <a:buNone/>
            </a:pPr>
            <a:r>
              <a:rPr lang="zh-CN" altLang="en-US">
                <a:latin typeface="微软雅黑" panose="020B0503020204020204" charset="-122"/>
                <a:ea typeface="微软雅黑" panose="020B0503020204020204" charset="-122"/>
                <a:cs typeface="微软雅黑" panose="020B0503020204020204" charset="-122"/>
                <a:sym typeface="+mn-ea"/>
              </a:rPr>
              <a:t>→</a:t>
            </a:r>
            <a:r>
              <a:rPr lang="zh-CN" altLang="en-US" b="1">
                <a:latin typeface="微软雅黑" panose="020B0503020204020204" charset="-122"/>
                <a:ea typeface="微软雅黑" panose="020B0503020204020204" charset="-122"/>
                <a:cs typeface="微软雅黑" panose="020B0503020204020204" charset="-122"/>
                <a:sym typeface="+mn-ea"/>
              </a:rPr>
              <a:t>磁场强度很关键</a:t>
            </a:r>
            <a:endParaRPr lang="zh-CN" altLang="en-US">
              <a:latin typeface="微软雅黑" panose="020B0503020204020204" charset="-122"/>
              <a:ea typeface="微软雅黑" panose="020B0503020204020204" charset="-122"/>
              <a:cs typeface="微软雅黑" panose="020B0503020204020204" charset="-122"/>
            </a:endParaRPr>
          </a:p>
          <a:p>
            <a:pPr marL="0" indent="0">
              <a:buNone/>
            </a:pPr>
            <a:endParaRPr lang="zh-CN" altLang="en-US">
              <a:latin typeface="微软雅黑" panose="020B0503020204020204" charset="-122"/>
              <a:ea typeface="微软雅黑" panose="020B0503020204020204" charset="-122"/>
              <a:cs typeface="微软雅黑" panose="020B0503020204020204" charset="-122"/>
            </a:endParaRPr>
          </a:p>
        </p:txBody>
      </p:sp>
      <p:sp>
        <p:nvSpPr>
          <p:cNvPr id="4" name="右大括号 3"/>
          <p:cNvSpPr/>
          <p:nvPr/>
        </p:nvSpPr>
        <p:spPr>
          <a:xfrm>
            <a:off x="9628505" y="1998980"/>
            <a:ext cx="734695" cy="2164715"/>
          </a:xfrm>
          <a:prstGeom prst="rightBrace">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5" name="下箭头 4"/>
          <p:cNvSpPr/>
          <p:nvPr>
            <p:custDataLst>
              <p:tags r:id="rId1"/>
            </p:custDataLst>
          </p:nvPr>
        </p:nvSpPr>
        <p:spPr>
          <a:xfrm>
            <a:off x="9536430" y="4326890"/>
            <a:ext cx="530860" cy="1031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289175" y="5582285"/>
            <a:ext cx="9270365" cy="460375"/>
          </a:xfrm>
          <a:prstGeom prst="rect">
            <a:avLst/>
          </a:prstGeom>
          <a:noFill/>
        </p:spPr>
        <p:txBody>
          <a:bodyPr wrap="square" rtlCol="0">
            <a:spAutoFit/>
          </a:bodyPr>
          <a:p>
            <a:r>
              <a:rPr lang="zh-CN" altLang="en-US" sz="2400">
                <a:solidFill>
                  <a:srgbClr val="C00000"/>
                </a:solidFill>
                <a:uFillTx/>
              </a:rPr>
              <a:t>伴星对磁星的影响，尤其是对磁星磁场的影响促使高爆发率的</a:t>
            </a:r>
            <a:r>
              <a:rPr lang="zh-CN" altLang="en-US" sz="2400">
                <a:solidFill>
                  <a:srgbClr val="C00000"/>
                </a:solidFill>
                <a:uFillTx/>
              </a:rPr>
              <a:t>出现。</a:t>
            </a:r>
            <a:endParaRPr lang="zh-CN" altLang="en-US" sz="2400">
              <a:solidFill>
                <a:srgbClr val="C00000"/>
              </a:solidFill>
              <a:uFillTx/>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伴星如何影响</a:t>
            </a:r>
            <a:r>
              <a:rPr lang="en-US" altLang="zh-CN"/>
              <a:t>FRBs</a:t>
            </a:r>
            <a:r>
              <a:rPr lang="zh-CN" altLang="en-US"/>
              <a:t>的爆发</a:t>
            </a:r>
            <a:r>
              <a:rPr lang="zh-CN" altLang="en-US"/>
              <a:t>率</a:t>
            </a:r>
            <a:endParaRPr lang="zh-CN" altLang="en-US"/>
          </a:p>
        </p:txBody>
      </p:sp>
      <p:sp>
        <p:nvSpPr>
          <p:cNvPr id="3" name="内容占位符 2"/>
          <p:cNvSpPr>
            <a:spLocks noGrp="1"/>
          </p:cNvSpPr>
          <p:nvPr>
            <p:ph idx="1"/>
          </p:nvPr>
        </p:nvSpPr>
        <p:spPr/>
        <p:txBody>
          <a:bodyPr/>
          <a:p>
            <a:pPr marL="0" indent="0">
              <a:buNone/>
            </a:pPr>
            <a:r>
              <a:rPr lang="zh-CN" altLang="en-US"/>
              <a:t>伴星通过与磁星间的物质交流来提高爆发率</a:t>
            </a:r>
            <a:r>
              <a:rPr lang="en-US" altLang="zh-CN"/>
              <a:t> </a:t>
            </a:r>
            <a:r>
              <a:rPr lang="zh-CN" altLang="en-US"/>
              <a:t>？</a:t>
            </a:r>
            <a:endParaRPr lang="zh-CN" altLang="en-US"/>
          </a:p>
          <a:p>
            <a:pPr marL="0" indent="0">
              <a:buNone/>
            </a:pPr>
            <a:r>
              <a:rPr lang="zh-CN" altLang="en-US">
                <a:latin typeface="楷体" panose="02010609060101010101" charset="-122"/>
                <a:ea typeface="楷体" panose="02010609060101010101" charset="-122"/>
                <a:cs typeface="楷体" panose="02010609060101010101" charset="-122"/>
              </a:rPr>
              <a:t>不太可能，因为：</a:t>
            </a:r>
            <a:endParaRPr lang="zh-CN" altLang="en-US">
              <a:latin typeface="楷体" panose="02010609060101010101" charset="-122"/>
              <a:ea typeface="楷体" panose="02010609060101010101" charset="-122"/>
              <a:cs typeface="楷体" panose="02010609060101010101" charset="-122"/>
            </a:endParaRPr>
          </a:p>
          <a:p>
            <a:pPr marL="0" indent="0">
              <a:buNone/>
            </a:pPr>
            <a:r>
              <a:rPr lang="en-US" altLang="zh-CN">
                <a:latin typeface="Times New Roman" panose="02020603050405020304" charset="0"/>
                <a:ea typeface="楷体" panose="02010609060101010101" charset="-122"/>
                <a:cs typeface="Times New Roman" panose="02020603050405020304" charset="0"/>
              </a:rPr>
              <a:t>(1) </a:t>
            </a:r>
            <a:r>
              <a:rPr lang="zh-CN" altLang="en-US">
                <a:latin typeface="楷体" panose="02010609060101010101" charset="-122"/>
                <a:ea typeface="楷体" panose="02010609060101010101" charset="-122"/>
                <a:cs typeface="楷体" panose="02010609060101010101" charset="-122"/>
              </a:rPr>
              <a:t>有些重复暴的</a:t>
            </a:r>
            <a:r>
              <a:rPr lang="en-US" altLang="zh-CN">
                <a:latin typeface="Times New Roman" panose="02020603050405020304" charset="0"/>
                <a:ea typeface="楷体" panose="02010609060101010101" charset="-122"/>
                <a:cs typeface="Times New Roman" panose="02020603050405020304" charset="0"/>
              </a:rPr>
              <a:t>RM</a:t>
            </a:r>
            <a:r>
              <a:rPr lang="zh-CN" altLang="en-US">
                <a:latin typeface="楷体" panose="02010609060101010101" charset="-122"/>
                <a:ea typeface="楷体" panose="02010609060101010101" charset="-122"/>
                <a:cs typeface="楷体" panose="02010609060101010101" charset="-122"/>
              </a:rPr>
              <a:t>几乎不变，如</a:t>
            </a:r>
            <a:r>
              <a:rPr lang="zh-CN" altLang="en-US">
                <a:latin typeface="Times New Roman" panose="02020603050405020304" charset="0"/>
                <a:ea typeface="楷体" panose="02010609060101010101" charset="-122"/>
                <a:cs typeface="Times New Roman" panose="02020603050405020304" charset="0"/>
              </a:rPr>
              <a:t>FRB 20220912A（Feng</a:t>
            </a:r>
            <a:r>
              <a:rPr lang="en-US" altLang="zh-CN">
                <a:latin typeface="Times New Roman" panose="02020603050405020304" charset="0"/>
                <a:ea typeface="楷体" panose="02010609060101010101" charset="-122"/>
                <a:cs typeface="Times New Roman" panose="02020603050405020304" charset="0"/>
              </a:rPr>
              <a:t> et al., 2024, ApJ, 974, </a:t>
            </a:r>
            <a:r>
              <a:rPr lang="zh-CN" altLang="en-US">
                <a:latin typeface="Times New Roman" panose="02020603050405020304" charset="0"/>
                <a:ea typeface="楷体" panose="02010609060101010101" charset="-122"/>
                <a:cs typeface="Times New Roman" panose="02020603050405020304" charset="0"/>
              </a:rPr>
              <a:t>296）</a:t>
            </a:r>
            <a:r>
              <a:rPr lang="en-US" altLang="zh-CN">
                <a:latin typeface="楷体" panose="02010609060101010101" charset="-122"/>
                <a:ea typeface="楷体" panose="02010609060101010101" charset="-122"/>
                <a:cs typeface="楷体" panose="02010609060101010101" charset="-122"/>
              </a:rPr>
              <a:t>; </a:t>
            </a:r>
            <a:endParaRPr lang="en-US" altLang="zh-CN">
              <a:latin typeface="楷体" panose="02010609060101010101" charset="-122"/>
              <a:ea typeface="楷体" panose="02010609060101010101" charset="-122"/>
              <a:cs typeface="楷体" panose="02010609060101010101" charset="-122"/>
            </a:endParaRPr>
          </a:p>
          <a:p>
            <a:pPr marL="0" indent="0">
              <a:buNone/>
            </a:pPr>
            <a:r>
              <a:rPr lang="en-US" altLang="zh-CN">
                <a:latin typeface="Times New Roman" panose="02020603050405020304" charset="0"/>
                <a:ea typeface="楷体" panose="02010609060101010101" charset="-122"/>
                <a:cs typeface="Times New Roman" panose="02020603050405020304" charset="0"/>
              </a:rPr>
              <a:t>(2) SGR 1935+2154 </a:t>
            </a:r>
            <a:r>
              <a:rPr lang="zh-CN" altLang="en-US">
                <a:latin typeface="楷体" panose="02010609060101010101" charset="-122"/>
                <a:ea typeface="楷体" panose="02010609060101010101" charset="-122"/>
                <a:cs typeface="楷体" panose="02010609060101010101" charset="-122"/>
              </a:rPr>
              <a:t>表明磁星不需要伴星也能产生</a:t>
            </a:r>
            <a:r>
              <a:rPr lang="en-US" altLang="zh-CN">
                <a:latin typeface="Times New Roman" panose="02020603050405020304" charset="0"/>
                <a:ea typeface="楷体" panose="02010609060101010101" charset="-122"/>
                <a:cs typeface="Times New Roman" panose="02020603050405020304" charset="0"/>
              </a:rPr>
              <a:t>FRBs</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marL="0" indent="0">
              <a:buNone/>
            </a:pPr>
            <a:r>
              <a:rPr lang="en-US" altLang="zh-CN">
                <a:latin typeface="Times New Roman" panose="02020603050405020304" charset="0"/>
                <a:ea typeface="楷体" panose="02010609060101010101" charset="-122"/>
                <a:cs typeface="Times New Roman" panose="02020603050405020304" charset="0"/>
              </a:rPr>
              <a:t>(3) </a:t>
            </a:r>
            <a:r>
              <a:rPr lang="zh-CN" altLang="en-US">
                <a:latin typeface="楷体" panose="02010609060101010101" charset="-122"/>
                <a:ea typeface="楷体" panose="02010609060101010101" charset="-122"/>
                <a:cs typeface="楷体" panose="02010609060101010101" charset="-122"/>
              </a:rPr>
              <a:t>上一页</a:t>
            </a:r>
            <a:r>
              <a:rPr lang="en-US" altLang="zh-CN">
                <a:latin typeface="Times New Roman" panose="02020603050405020304" charset="0"/>
                <a:ea typeface="楷体" panose="02010609060101010101" charset="-122"/>
                <a:cs typeface="Times New Roman" panose="02020603050405020304" charset="0"/>
              </a:rPr>
              <a:t>ppt</a:t>
            </a:r>
            <a:r>
              <a:rPr lang="zh-CN" altLang="en-US">
                <a:latin typeface="楷体" panose="02010609060101010101" charset="-122"/>
                <a:ea typeface="楷体" panose="02010609060101010101" charset="-122"/>
                <a:cs typeface="楷体" panose="02010609060101010101" charset="-122"/>
              </a:rPr>
              <a:t>提到，最好是能够影响到磁星的磁场，这需要</a:t>
            </a:r>
            <a:r>
              <a:rPr lang="zh-CN" altLang="en-US">
                <a:latin typeface="楷体" panose="02010609060101010101" charset="-122"/>
                <a:ea typeface="楷体" panose="02010609060101010101" charset="-122"/>
                <a:cs typeface="楷体" panose="02010609060101010101" charset="-122"/>
              </a:rPr>
              <a:t>较高的吸积率。</a:t>
            </a:r>
            <a:r>
              <a:rPr lang="en-US" altLang="zh-CN">
                <a:latin typeface="楷体" panose="02010609060101010101" charset="-122"/>
                <a:ea typeface="楷体" panose="02010609060101010101" charset="-122"/>
                <a:cs typeface="楷体" panose="02010609060101010101" charset="-122"/>
              </a:rPr>
              <a:t> </a:t>
            </a:r>
            <a:endParaRPr lang="zh-CN" altLang="en-US">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1274445"/>
            <a:ext cx="10515600" cy="4902835"/>
          </a:xfrm>
        </p:spPr>
        <p:txBody>
          <a:bodyPr/>
          <a:p>
            <a:pPr marL="0" indent="0">
              <a:buNone/>
            </a:pPr>
            <a:r>
              <a:rPr lang="zh-CN" altLang="en-US"/>
              <a:t>伴星通过与磁星之间的引力相互作用</a:t>
            </a:r>
            <a:r>
              <a:rPr lang="zh-CN" altLang="en-US">
                <a:sym typeface="+mn-ea"/>
              </a:rPr>
              <a:t>来提高爆发率</a:t>
            </a:r>
            <a:r>
              <a:rPr lang="en-US" altLang="zh-CN">
                <a:sym typeface="+mn-ea"/>
              </a:rPr>
              <a:t> </a:t>
            </a:r>
            <a:r>
              <a:rPr lang="zh-CN" altLang="en-US">
                <a:sym typeface="Wingdings 2" panose="05020102010507070707" charset="0"/>
              </a:rPr>
              <a:t></a:t>
            </a:r>
            <a:endParaRPr lang="zh-CN" altLang="en-US">
              <a:sym typeface="+mn-ea"/>
            </a:endParaRPr>
          </a:p>
          <a:p>
            <a:pPr marL="0" indent="0">
              <a:buNone/>
            </a:pPr>
            <a:endParaRPr lang="zh-CN" altLang="en-US"/>
          </a:p>
          <a:p>
            <a:pPr marL="0" indent="0">
              <a:buNone/>
            </a:pPr>
            <a:r>
              <a:rPr lang="en-US">
                <a:latin typeface="Times New Roman" panose="02020603050405020304" charset="0"/>
                <a:ea typeface="楷体" panose="02010609060101010101" charset="-122"/>
                <a:cs typeface="Times New Roman" panose="02020603050405020304" charset="0"/>
              </a:rPr>
              <a:t>(1) </a:t>
            </a:r>
            <a:r>
              <a:rPr lang="zh-CN" altLang="en-US">
                <a:latin typeface="楷体" panose="02010609060101010101" charset="-122"/>
                <a:ea typeface="楷体" panose="02010609060101010101" charset="-122"/>
                <a:cs typeface="楷体" panose="02010609060101010101" charset="-122"/>
              </a:rPr>
              <a:t>潮汐力引起壳层撕裂（</a:t>
            </a:r>
            <a:r>
              <a:rPr lang="zh-CN" altLang="en-US">
                <a:latin typeface="楷体" panose="02010609060101010101" charset="-122"/>
                <a:ea typeface="楷体" panose="02010609060101010101" charset="-122"/>
                <a:cs typeface="楷体" panose="02010609060101010101" charset="-122"/>
              </a:rPr>
              <a:t>星震）？不太可能，否则应该能够频繁的观测到</a:t>
            </a:r>
            <a:r>
              <a:rPr lang="en-US" altLang="zh-CN">
                <a:latin typeface="Times New Roman" panose="02020603050405020304" charset="0"/>
                <a:ea typeface="楷体" panose="02010609060101010101" charset="-122"/>
                <a:cs typeface="Times New Roman" panose="02020603050405020304" charset="0"/>
              </a:rPr>
              <a:t>glitches</a:t>
            </a:r>
            <a:r>
              <a:rPr lang="zh-CN" altLang="en-US">
                <a:latin typeface="楷体" panose="02010609060101010101" charset="-122"/>
                <a:ea typeface="楷体" panose="02010609060101010101" charset="-122"/>
                <a:cs typeface="楷体" panose="02010609060101010101" charset="-122"/>
              </a:rPr>
              <a:t>发生在双星系统中的射电脉冲星上。</a:t>
            </a:r>
            <a:endParaRPr lang="zh-CN" altLang="en-US">
              <a:latin typeface="楷体" panose="02010609060101010101" charset="-122"/>
              <a:ea typeface="楷体" panose="02010609060101010101" charset="-122"/>
              <a:cs typeface="楷体" panose="02010609060101010101" charset="-122"/>
            </a:endParaRPr>
          </a:p>
          <a:p>
            <a:pPr marL="0" indent="0">
              <a:buNone/>
            </a:pPr>
            <a:endParaRPr lang="zh-CN" altLang="en-US">
              <a:latin typeface="楷体" panose="02010609060101010101" charset="-122"/>
              <a:ea typeface="楷体" panose="02010609060101010101" charset="-122"/>
              <a:cs typeface="楷体" panose="02010609060101010101" charset="-122"/>
            </a:endParaRPr>
          </a:p>
          <a:p>
            <a:pPr marL="0" indent="0">
              <a:buNone/>
            </a:pPr>
            <a:r>
              <a:rPr lang="en-US">
                <a:latin typeface="Times New Roman" panose="02020603050405020304" charset="0"/>
                <a:ea typeface="楷体" panose="02010609060101010101" charset="-122"/>
                <a:cs typeface="Times New Roman" panose="02020603050405020304" charset="0"/>
              </a:rPr>
              <a:t>(2) </a:t>
            </a:r>
            <a:r>
              <a:rPr lang="zh-CN" altLang="en-US">
                <a:latin typeface="楷体" panose="02010609060101010101" charset="-122"/>
                <a:ea typeface="楷体" panose="02010609060101010101" charset="-122"/>
                <a:cs typeface="楷体" panose="02010609060101010101" charset="-122"/>
              </a:rPr>
              <a:t>伴星引力场扰动了磁星内部的速度场，从而扰动了与之耦合的磁场（满足上一页</a:t>
            </a:r>
            <a:r>
              <a:rPr lang="en-US" altLang="zh-CN">
                <a:latin typeface="楷体" panose="02010609060101010101" charset="-122"/>
                <a:ea typeface="楷体" panose="02010609060101010101" charset="-122"/>
                <a:cs typeface="楷体" panose="02010609060101010101" charset="-122"/>
              </a:rPr>
              <a:t>ppt</a:t>
            </a:r>
            <a:r>
              <a:rPr lang="zh-CN" altLang="en-US">
                <a:latin typeface="楷体" panose="02010609060101010101" charset="-122"/>
                <a:ea typeface="楷体" panose="02010609060101010101" charset="-122"/>
                <a:cs typeface="楷体" panose="02010609060101010101" charset="-122"/>
              </a:rPr>
              <a:t>的第三个</a:t>
            </a:r>
            <a:r>
              <a:rPr lang="zh-CN" altLang="en-US">
                <a:latin typeface="楷体" panose="02010609060101010101" charset="-122"/>
                <a:ea typeface="楷体" panose="02010609060101010101" charset="-122"/>
                <a:cs typeface="楷体" panose="02010609060101010101" charset="-122"/>
              </a:rPr>
              <a:t>条件）。</a:t>
            </a:r>
            <a:r>
              <a:rPr lang="zh-CN" altLang="en-US">
                <a:latin typeface="楷体" panose="02010609060101010101" charset="-122"/>
                <a:ea typeface="楷体" panose="02010609060101010101" charset="-122"/>
                <a:cs typeface="楷体" panose="02010609060101010101" charset="-122"/>
                <a:sym typeface="Wingdings 2" panose="05020102010507070707" charset="0"/>
              </a:rPr>
              <a:t></a:t>
            </a:r>
            <a:endParaRPr lang="zh-CN" altLang="en-US">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引力扰动带来的磁场</a:t>
            </a:r>
            <a:r>
              <a:rPr lang="zh-CN" altLang="en-US"/>
              <a:t>变化</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675005" y="1763395"/>
            <a:ext cx="6134100" cy="3924300"/>
          </a:xfrm>
          <a:prstGeom prst="rect">
            <a:avLst/>
          </a:prstGeom>
        </p:spPr>
      </p:pic>
      <p:sp>
        <p:nvSpPr>
          <p:cNvPr id="5" name="文本框 4"/>
          <p:cNvSpPr txBox="1"/>
          <p:nvPr/>
        </p:nvSpPr>
        <p:spPr>
          <a:xfrm>
            <a:off x="6974840" y="2732405"/>
            <a:ext cx="3684905" cy="1814830"/>
          </a:xfrm>
          <a:prstGeom prst="rect">
            <a:avLst/>
          </a:prstGeom>
          <a:noFill/>
        </p:spPr>
        <p:txBody>
          <a:bodyPr wrap="square" rtlCol="0">
            <a:spAutoFit/>
          </a:bodyPr>
          <a:p>
            <a:r>
              <a:rPr lang="zh-CN" altLang="en-US" sz="2800"/>
              <a:t>流体元因为磁星的自转而从</a:t>
            </a:r>
            <a:r>
              <a:rPr lang="en-US" altLang="zh-CN" sz="2800"/>
              <a:t>X</a:t>
            </a:r>
            <a:r>
              <a:rPr lang="zh-CN" altLang="en-US" sz="2800"/>
              <a:t>点运动到</a:t>
            </a:r>
            <a:r>
              <a:rPr lang="en-US" altLang="zh-CN" sz="2800"/>
              <a:t>Y</a:t>
            </a:r>
            <a:r>
              <a:rPr lang="zh-CN" altLang="en-US" sz="2800"/>
              <a:t>点，在这个过程中其被伴星的引力场（</a:t>
            </a:r>
            <a:r>
              <a:rPr lang="en-US" altLang="zh-CN" sz="2800" b="1" i="1"/>
              <a:t>F</a:t>
            </a:r>
            <a:r>
              <a:rPr lang="en-US" altLang="zh-CN" sz="2800" baseline="-25000"/>
              <a:t>g</a:t>
            </a:r>
            <a:r>
              <a:rPr lang="zh-CN" altLang="en-US" sz="2800"/>
              <a:t>）加速。</a:t>
            </a:r>
            <a:endParaRPr lang="zh-CN" alt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1383665" y="3429000"/>
            <a:ext cx="7524750" cy="1714500"/>
          </a:xfrm>
          <a:prstGeom prst="rect">
            <a:avLst/>
          </a:prstGeom>
        </p:spPr>
      </p:pic>
      <p:pic>
        <p:nvPicPr>
          <p:cNvPr id="7" name="内容占位符 6"/>
          <p:cNvPicPr>
            <a:picLocks noChangeAspect="1"/>
          </p:cNvPicPr>
          <p:nvPr>
            <p:ph idx="1"/>
            <p:custDataLst>
              <p:tags r:id="rId3"/>
            </p:custDataLst>
          </p:nvPr>
        </p:nvPicPr>
        <p:blipFill>
          <a:blip r:embed="rId4"/>
          <a:stretch>
            <a:fillRect/>
          </a:stretch>
        </p:blipFill>
        <p:spPr>
          <a:xfrm>
            <a:off x="1026160" y="990600"/>
            <a:ext cx="9791700" cy="2438400"/>
          </a:xfrm>
          <a:prstGeom prst="rect">
            <a:avLst/>
          </a:prstGeom>
        </p:spPr>
      </p:pic>
      <p:sp>
        <p:nvSpPr>
          <p:cNvPr id="8" name="文本框 7"/>
          <p:cNvSpPr txBox="1"/>
          <p:nvPr/>
        </p:nvSpPr>
        <p:spPr>
          <a:xfrm>
            <a:off x="1224915" y="5674360"/>
            <a:ext cx="10516870" cy="460375"/>
          </a:xfrm>
          <a:prstGeom prst="rect">
            <a:avLst/>
          </a:prstGeom>
          <a:noFill/>
        </p:spPr>
        <p:txBody>
          <a:bodyPr wrap="square" rtlCol="0">
            <a:spAutoFit/>
          </a:bodyPr>
          <a:p>
            <a:r>
              <a:rPr lang="zh-CN" altLang="en-US" sz="2400"/>
              <a:t>同没有伴星引力场时相比，在引力场中磁星内部</a:t>
            </a:r>
            <a:r>
              <a:rPr lang="zh-CN" altLang="en-US" sz="2400"/>
              <a:t>流体自转周期的平均改变量。</a:t>
            </a:r>
            <a:endParaRPr lang="zh-CN" altLang="en-US" sz="2400"/>
          </a:p>
        </p:txBody>
      </p:sp>
      <p:sp>
        <p:nvSpPr>
          <p:cNvPr id="9" name="文本框 8"/>
          <p:cNvSpPr txBox="1"/>
          <p:nvPr/>
        </p:nvSpPr>
        <p:spPr>
          <a:xfrm>
            <a:off x="7750175" y="1396365"/>
            <a:ext cx="1848485" cy="829945"/>
          </a:xfrm>
          <a:prstGeom prst="rect">
            <a:avLst/>
          </a:prstGeom>
          <a:noFill/>
        </p:spPr>
        <p:txBody>
          <a:bodyPr wrap="square" rtlCol="0">
            <a:spAutoFit/>
          </a:bodyPr>
          <a:p>
            <a:r>
              <a:rPr lang="zh-CN" altLang="en-US" sz="2400">
                <a:sym typeface="+mn-ea"/>
              </a:rPr>
              <a:t>扰动引力势</a:t>
            </a:r>
            <a:endParaRPr lang="zh-CN" altLang="en-US" sz="2400"/>
          </a:p>
          <a:p>
            <a:endParaRPr lang="zh-CN" altLang="en-US" sz="2400"/>
          </a:p>
        </p:txBody>
      </p:sp>
      <p:cxnSp>
        <p:nvCxnSpPr>
          <p:cNvPr id="10" name="直接箭头连接符 9"/>
          <p:cNvCxnSpPr/>
          <p:nvPr/>
        </p:nvCxnSpPr>
        <p:spPr>
          <a:xfrm flipH="1">
            <a:off x="4094480" y="1794510"/>
            <a:ext cx="3532505" cy="664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custDataLst>
              <p:tags r:id="rId5"/>
            </p:custDataLst>
          </p:nvPr>
        </p:nvCxnSpPr>
        <p:spPr>
          <a:xfrm flipH="1" flipV="1">
            <a:off x="2971165" y="4939665"/>
            <a:ext cx="871855" cy="7346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276475" y="2571115"/>
            <a:ext cx="1919605" cy="683895"/>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custDataLst>
              <p:tags r:id="rId6"/>
            </p:custDataLst>
          </p:nvPr>
        </p:nvSpPr>
        <p:spPr>
          <a:xfrm>
            <a:off x="2556510" y="4290695"/>
            <a:ext cx="1705610" cy="72517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1090295"/>
            <a:ext cx="10515600" cy="5086985"/>
          </a:xfrm>
        </p:spPr>
        <p:txBody>
          <a:bodyPr/>
          <a:p>
            <a:pPr marL="0" indent="0">
              <a:buNone/>
            </a:pPr>
            <a:r>
              <a:rPr lang="zh-CN" altLang="en-US"/>
              <a:t>引力扰动引起的速度变化具有周期性，</a:t>
            </a:r>
            <a:r>
              <a:rPr lang="zh-CN" altLang="en-US"/>
              <a:t>简单的计算可得磁场变化</a:t>
            </a:r>
            <a:r>
              <a:rPr lang="zh-CN" altLang="en-US"/>
              <a:t>峰值的大小大致为：</a:t>
            </a: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r>
              <a:rPr lang="zh-CN" altLang="en-US"/>
              <a:t>其中</a:t>
            </a:r>
            <a:r>
              <a:rPr lang="zh-CN" altLang="en-US">
                <a:latin typeface="Times New Roman" panose="02020603050405020304" charset="0"/>
                <a:ea typeface="微软雅黑" panose="020B0503020204020204" charset="-122"/>
                <a:cs typeface="Times New Roman" panose="02020603050405020304" charset="0"/>
              </a:rPr>
              <a:t>Δ</a:t>
            </a:r>
            <a:r>
              <a:rPr lang="en-US" altLang="zh-CN" i="1">
                <a:latin typeface="Times New Roman" panose="02020603050405020304" charset="0"/>
                <a:ea typeface="微软雅黑" panose="020B0503020204020204" charset="-122"/>
                <a:cs typeface="Times New Roman" panose="02020603050405020304" charset="0"/>
              </a:rPr>
              <a:t>P</a:t>
            </a:r>
            <a:r>
              <a:rPr lang="en-US" altLang="zh-CN" baseline="-25000">
                <a:latin typeface="Times New Roman" panose="02020603050405020304" charset="0"/>
                <a:ea typeface="微软雅黑" panose="020B0503020204020204" charset="-122"/>
                <a:cs typeface="Times New Roman" panose="02020603050405020304" charset="0"/>
              </a:rPr>
              <a:t>max</a:t>
            </a:r>
            <a:r>
              <a:rPr lang="zh-CN" altLang="en-US">
                <a:latin typeface="微软雅黑" panose="020B0503020204020204" charset="-122"/>
                <a:ea typeface="微软雅黑" panose="020B0503020204020204" charset="-122"/>
                <a:cs typeface="微软雅黑" panose="020B0503020204020204" charset="-122"/>
              </a:rPr>
              <a:t>为自转周期扰动的最大值，</a:t>
            </a:r>
            <a:r>
              <a:rPr lang="en-US" altLang="zh-CN" i="1">
                <a:latin typeface="Times New Roman" panose="02020603050405020304" charset="0"/>
                <a:ea typeface="微软雅黑" panose="020B0503020204020204" charset="-122"/>
                <a:cs typeface="Times New Roman" panose="02020603050405020304" charset="0"/>
              </a:rPr>
              <a:t>P</a:t>
            </a:r>
            <a:r>
              <a:rPr lang="zh-CN" altLang="en-US">
                <a:latin typeface="微软雅黑" panose="020B0503020204020204" charset="-122"/>
                <a:ea typeface="微软雅黑" panose="020B0503020204020204" charset="-122"/>
                <a:cs typeface="微软雅黑" panose="020B0503020204020204" charset="-122"/>
              </a:rPr>
              <a:t>为磁星自转周期，</a:t>
            </a:r>
            <a:r>
              <a:rPr lang="en-US" altLang="zh-CN" i="1">
                <a:latin typeface="Times New Roman" panose="02020603050405020304" charset="0"/>
                <a:ea typeface="微软雅黑" panose="020B0503020204020204" charset="-122"/>
                <a:cs typeface="Times New Roman" panose="02020603050405020304" charset="0"/>
              </a:rPr>
              <a:t>B</a:t>
            </a:r>
            <a:r>
              <a:rPr lang="en-US" altLang="zh-CN" baseline="-25000">
                <a:latin typeface="Times New Roman" panose="02020603050405020304" charset="0"/>
                <a:ea typeface="微软雅黑" panose="020B0503020204020204" charset="-122"/>
                <a:cs typeface="Times New Roman" panose="02020603050405020304" charset="0"/>
              </a:rPr>
              <a:t>0</a:t>
            </a:r>
            <a:r>
              <a:rPr lang="zh-CN" altLang="en-US">
                <a:latin typeface="微软雅黑" panose="020B0503020204020204" charset="-122"/>
                <a:ea typeface="微软雅黑" panose="020B0503020204020204" charset="-122"/>
                <a:cs typeface="微软雅黑" panose="020B0503020204020204" charset="-122"/>
              </a:rPr>
              <a:t>为磁星内部磁场强度。</a:t>
            </a:r>
            <a:endParaRPr lang="zh-CN" altLang="en-US">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custDataLst>
              <p:tags r:id="rId1"/>
            </p:custDataLst>
          </p:nvPr>
        </p:nvPicPr>
        <p:blipFill>
          <a:blip r:embed="rId2"/>
          <a:stretch>
            <a:fillRect/>
          </a:stretch>
        </p:blipFill>
        <p:spPr>
          <a:xfrm>
            <a:off x="2736850" y="2341880"/>
            <a:ext cx="6845935" cy="19272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978535"/>
            <a:ext cx="10515600" cy="5198745"/>
          </a:xfrm>
        </p:spPr>
        <p:txBody>
          <a:bodyPr/>
          <a:p>
            <a:pPr marL="0" indent="0">
              <a:buNone/>
            </a:pPr>
            <a:r>
              <a:rPr lang="zh-CN" altLang="en-US"/>
              <a:t>磁场的改变引起了壳层应力的改变，且这一改变可以达到致使壳层撕裂的</a:t>
            </a:r>
            <a:r>
              <a:rPr lang="zh-CN" altLang="en-US"/>
              <a:t>临界值：</a:t>
            </a:r>
            <a:endParaRPr lang="zh-CN" altLang="en-US"/>
          </a:p>
          <a:p>
            <a:pPr marL="0" indent="0">
              <a:buNone/>
            </a:pPr>
            <a:endParaRPr lang="zh-CN" altLang="en-US"/>
          </a:p>
        </p:txBody>
      </p:sp>
      <p:pic>
        <p:nvPicPr>
          <p:cNvPr id="4" name="图片 3"/>
          <p:cNvPicPr>
            <a:picLocks noChangeAspect="1"/>
          </p:cNvPicPr>
          <p:nvPr>
            <p:custDataLst>
              <p:tags r:id="rId1"/>
            </p:custDataLst>
          </p:nvPr>
        </p:nvPicPr>
        <p:blipFill>
          <a:blip r:embed="rId2"/>
          <a:stretch>
            <a:fillRect/>
          </a:stretch>
        </p:blipFill>
        <p:spPr>
          <a:xfrm>
            <a:off x="1006475" y="2000885"/>
            <a:ext cx="9855835" cy="2155190"/>
          </a:xfrm>
          <a:prstGeom prst="rect">
            <a:avLst/>
          </a:prstGeom>
        </p:spPr>
      </p:pic>
      <p:sp>
        <p:nvSpPr>
          <p:cNvPr id="5" name="文本框 4"/>
          <p:cNvSpPr txBox="1"/>
          <p:nvPr/>
        </p:nvSpPr>
        <p:spPr>
          <a:xfrm>
            <a:off x="856615" y="4796155"/>
            <a:ext cx="10497185" cy="521970"/>
          </a:xfrm>
          <a:prstGeom prst="rect">
            <a:avLst/>
          </a:prstGeom>
          <a:noFill/>
        </p:spPr>
        <p:txBody>
          <a:bodyPr wrap="square" rtlCol="0">
            <a:spAutoFit/>
          </a:bodyPr>
          <a:p>
            <a:r>
              <a:rPr lang="en-US" altLang="zh-CN" sz="2800"/>
              <a:t>PS</a:t>
            </a:r>
            <a:r>
              <a:rPr lang="zh-CN" altLang="en-US" sz="2800"/>
              <a:t>：一般壳层破裂的地方剪切模量达不到</a:t>
            </a:r>
            <a:r>
              <a:rPr lang="en-US" altLang="zh-CN" sz="2800">
                <a:latin typeface="Times New Roman" panose="02020603050405020304" charset="0"/>
                <a:cs typeface="Times New Roman" panose="02020603050405020304" charset="0"/>
              </a:rPr>
              <a:t>10</a:t>
            </a:r>
            <a:r>
              <a:rPr lang="en-US" altLang="zh-CN" sz="2800" baseline="30000">
                <a:latin typeface="Times New Roman" panose="02020603050405020304" charset="0"/>
                <a:cs typeface="Times New Roman" panose="02020603050405020304" charset="0"/>
              </a:rPr>
              <a:t>30</a:t>
            </a:r>
            <a:r>
              <a:rPr lang="en-US" altLang="zh-CN" sz="2800">
                <a:latin typeface="Times New Roman" panose="02020603050405020304" charset="0"/>
                <a:cs typeface="Times New Roman" panose="02020603050405020304" charset="0"/>
              </a:rPr>
              <a:t>dyn cm</a:t>
            </a:r>
            <a:r>
              <a:rPr lang="en-US" altLang="zh-CN" sz="2800" baseline="30000">
                <a:latin typeface="Times New Roman" panose="02020603050405020304" charset="0"/>
                <a:cs typeface="Times New Roman" panose="02020603050405020304" charset="0"/>
              </a:rPr>
              <a:t>-2</a:t>
            </a:r>
            <a:r>
              <a:rPr lang="zh-CN" altLang="en-US" sz="2800"/>
              <a:t>。</a:t>
            </a:r>
            <a:endParaRPr lang="zh-CN" altLang="en-US"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1009015"/>
            <a:ext cx="10515600" cy="5168265"/>
          </a:xfrm>
        </p:spPr>
        <p:txBody>
          <a:bodyPr/>
          <a:p>
            <a:pPr marL="0" indent="0">
              <a:buNone/>
            </a:pPr>
            <a:r>
              <a:rPr lang="zh-CN" altLang="en-US"/>
              <a:t>如果断裂的壳层能够在中子星表面滑动，那么锚定在</a:t>
            </a:r>
            <a:r>
              <a:rPr lang="zh-CN" altLang="en-US"/>
              <a:t>破裂壳层上的磁力线将被携带着转移，壳层滑动过的区域的磁场将因为外来磁场的加入而改变。由单极感应可得壳层滑动</a:t>
            </a:r>
            <a:r>
              <a:rPr lang="zh-CN" altLang="en-US"/>
              <a:t>带来的磁场变化引起的电场</a:t>
            </a:r>
            <a:r>
              <a:rPr lang="zh-CN" altLang="en-US"/>
              <a:t>为</a:t>
            </a:r>
            <a:endParaRPr lang="zh-CN" altLang="en-US"/>
          </a:p>
        </p:txBody>
      </p:sp>
      <p:pic>
        <p:nvPicPr>
          <p:cNvPr id="4" name="图片 3"/>
          <p:cNvPicPr>
            <a:picLocks noChangeAspect="1"/>
          </p:cNvPicPr>
          <p:nvPr>
            <p:custDataLst>
              <p:tags r:id="rId1"/>
            </p:custDataLst>
          </p:nvPr>
        </p:nvPicPr>
        <p:blipFill>
          <a:blip r:embed="rId2"/>
          <a:stretch>
            <a:fillRect/>
          </a:stretch>
        </p:blipFill>
        <p:spPr>
          <a:xfrm>
            <a:off x="2371725" y="2602230"/>
            <a:ext cx="7877175" cy="21431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1539875"/>
            <a:ext cx="10515600" cy="5137785"/>
          </a:xfrm>
        </p:spPr>
        <p:txBody>
          <a:bodyPr/>
          <a:p>
            <a:pPr marL="0" indent="0">
              <a:buNone/>
            </a:pPr>
            <a:r>
              <a:rPr lang="zh-CN" altLang="en-US"/>
              <a:t>这个电场不同于内间隙的电场那样需要随间隙的高度增大而增强，它是以光速出现在整个磁场发生变化的区域，这个电场的电势可以很大。以磁星半径作为磁力线曲率半径的典型值来估算，该感应电势</a:t>
            </a:r>
            <a:r>
              <a:rPr lang="zh-CN" altLang="en-US"/>
              <a:t>可达</a:t>
            </a: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endParaRPr lang="zh-CN" altLang="en-US"/>
          </a:p>
          <a:p>
            <a:pPr marL="0" indent="0">
              <a:buNone/>
            </a:pPr>
            <a:endParaRPr lang="zh-CN" altLang="en-US"/>
          </a:p>
        </p:txBody>
      </p:sp>
      <p:pic>
        <p:nvPicPr>
          <p:cNvPr id="5" name="图片 4"/>
          <p:cNvPicPr>
            <a:picLocks noChangeAspect="1"/>
          </p:cNvPicPr>
          <p:nvPr>
            <p:custDataLst>
              <p:tags r:id="rId1"/>
            </p:custDataLst>
          </p:nvPr>
        </p:nvPicPr>
        <p:blipFill>
          <a:blip r:embed="rId2"/>
          <a:stretch>
            <a:fillRect/>
          </a:stretch>
        </p:blipFill>
        <p:spPr>
          <a:xfrm>
            <a:off x="4874260" y="3429000"/>
            <a:ext cx="2423795" cy="5695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相干射电辐射的</a:t>
            </a:r>
            <a:r>
              <a:rPr lang="zh-CN" altLang="en-US"/>
              <a:t>产生</a:t>
            </a:r>
            <a:endParaRPr lang="zh-CN" altLang="en-US"/>
          </a:p>
        </p:txBody>
      </p:sp>
      <p:sp>
        <p:nvSpPr>
          <p:cNvPr id="3" name="内容占位符 2"/>
          <p:cNvSpPr>
            <a:spLocks noGrp="1"/>
          </p:cNvSpPr>
          <p:nvPr>
            <p:ph idx="1"/>
          </p:nvPr>
        </p:nvSpPr>
        <p:spPr/>
        <p:txBody>
          <a:bodyPr/>
          <a:p>
            <a:pPr marL="0" indent="0">
              <a:buNone/>
            </a:pPr>
            <a:r>
              <a:rPr lang="zh-CN" altLang="en-US"/>
              <a:t>不知道。但是可以勉强的回避这个问题。如果断裂的壳层引起的磁场改变发生在开放磁力线区，那么相应的感应电场产生及加速的带电粒子说不定就和内间隙加速的电荷一样能够产生相干射电辐射。</a:t>
            </a:r>
            <a:endParaRPr lang="zh-CN" altLang="en-US"/>
          </a:p>
          <a:p>
            <a:pPr marL="0" indent="0">
              <a:buNone/>
            </a:pPr>
            <a:r>
              <a:rPr lang="zh-CN" altLang="en-US"/>
              <a:t>特别地，磁场变化产生的感应电动势是内间隙电势的</a:t>
            </a:r>
            <a:r>
              <a:rPr lang="en-US" altLang="zh-CN">
                <a:latin typeface="Times New Roman" panose="02020603050405020304" charset="0"/>
                <a:cs typeface="Times New Roman" panose="02020603050405020304" charset="0"/>
              </a:rPr>
              <a:t>~10</a:t>
            </a:r>
            <a:r>
              <a:rPr lang="en-US" altLang="zh-CN" baseline="30000">
                <a:latin typeface="Times New Roman" panose="02020603050405020304" charset="0"/>
                <a:cs typeface="Times New Roman" panose="02020603050405020304" charset="0"/>
              </a:rPr>
              <a:t>3</a:t>
            </a:r>
            <a:r>
              <a:rPr lang="zh-CN" altLang="en-US"/>
              <a:t>倍，感应电场加速后的电荷通过</a:t>
            </a:r>
            <a:r>
              <a:rPr lang="en-US" altLang="zh-CN"/>
              <a:t>sparks</a:t>
            </a:r>
            <a:r>
              <a:rPr lang="zh-CN" altLang="en-US"/>
              <a:t>产生的次级粒子数就是内间隙的</a:t>
            </a:r>
            <a:r>
              <a:rPr lang="en-US" altLang="zh-CN">
                <a:latin typeface="Times New Roman" panose="02020603050405020304" charset="0"/>
                <a:cs typeface="Times New Roman" panose="02020603050405020304" charset="0"/>
                <a:sym typeface="+mn-ea"/>
              </a:rPr>
              <a:t>~10</a:t>
            </a:r>
            <a:r>
              <a:rPr lang="en-US" altLang="zh-CN" baseline="30000">
                <a:latin typeface="Times New Roman" panose="02020603050405020304" charset="0"/>
                <a:cs typeface="Times New Roman" panose="02020603050405020304" charset="0"/>
                <a:sym typeface="+mn-ea"/>
              </a:rPr>
              <a:t>3</a:t>
            </a:r>
            <a:r>
              <a:rPr lang="zh-CN" altLang="en-US">
                <a:sym typeface="+mn-ea"/>
              </a:rPr>
              <a:t>倍，</a:t>
            </a:r>
            <a:r>
              <a:rPr lang="zh-CN" altLang="en-US"/>
              <a:t>那相应脉冲的亮温度就是正常射电脉冲的</a:t>
            </a:r>
            <a:r>
              <a:rPr lang="en-US" altLang="zh-CN">
                <a:latin typeface="Times New Roman" panose="02020603050405020304" charset="0"/>
                <a:cs typeface="Times New Roman" panose="02020603050405020304" charset="0"/>
                <a:sym typeface="+mn-ea"/>
              </a:rPr>
              <a:t>~10</a:t>
            </a:r>
            <a:r>
              <a:rPr lang="en-US" altLang="zh-CN" baseline="30000">
                <a:latin typeface="Times New Roman" panose="02020603050405020304" charset="0"/>
                <a:cs typeface="Times New Roman" panose="02020603050405020304" charset="0"/>
                <a:sym typeface="+mn-ea"/>
              </a:rPr>
              <a:t>6</a:t>
            </a:r>
            <a:r>
              <a:rPr lang="zh-CN" altLang="en-US">
                <a:sym typeface="+mn-ea"/>
              </a:rPr>
              <a:t>倍，刚好符合</a:t>
            </a:r>
            <a:r>
              <a:rPr lang="en-US" altLang="zh-CN">
                <a:sym typeface="+mn-ea"/>
              </a:rPr>
              <a:t>FRBs</a:t>
            </a:r>
            <a:r>
              <a:rPr lang="zh-CN" altLang="en-US">
                <a:sym typeface="+mn-ea"/>
              </a:rPr>
              <a:t>的亮温度</a:t>
            </a:r>
            <a:r>
              <a:rPr lang="en-US" altLang="zh-CN">
                <a:latin typeface="Times New Roman" panose="02020603050405020304" charset="0"/>
                <a:cs typeface="Times New Roman" panose="02020603050405020304" charset="0"/>
                <a:sym typeface="+mn-ea"/>
              </a:rPr>
              <a:t>~10</a:t>
            </a:r>
            <a:r>
              <a:rPr lang="en-US" altLang="zh-CN" baseline="30000">
                <a:latin typeface="Times New Roman" panose="02020603050405020304" charset="0"/>
                <a:cs typeface="Times New Roman" panose="02020603050405020304" charset="0"/>
                <a:sym typeface="+mn-ea"/>
              </a:rPr>
              <a:t>36</a:t>
            </a:r>
            <a:r>
              <a:rPr lang="en-US" altLang="zh-CN">
                <a:latin typeface="Times New Roman" panose="02020603050405020304" charset="0"/>
                <a:cs typeface="Times New Roman" panose="02020603050405020304" charset="0"/>
                <a:sym typeface="+mn-ea"/>
              </a:rPr>
              <a:t>K</a:t>
            </a:r>
            <a:r>
              <a:rPr lang="zh-CN" altLang="en-US">
                <a:sym typeface="+mn-ea"/>
              </a:rPr>
              <a:t>。</a:t>
            </a:r>
            <a:endParaRPr lang="zh-CN" altLang="en-US">
              <a:sym typeface="+mn-ea"/>
            </a:endParaRPr>
          </a:p>
          <a:p>
            <a:pPr marL="0" indent="0">
              <a:buNone/>
            </a:pPr>
            <a:endParaRPr lang="zh-CN" altLang="en-US">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推广</a:t>
            </a:r>
            <a:endParaRPr lang="zh-CN" altLang="en-US"/>
          </a:p>
        </p:txBody>
      </p:sp>
      <p:sp>
        <p:nvSpPr>
          <p:cNvPr id="3" name="内容占位符 2"/>
          <p:cNvSpPr>
            <a:spLocks noGrp="1"/>
          </p:cNvSpPr>
          <p:nvPr>
            <p:ph idx="1"/>
          </p:nvPr>
        </p:nvSpPr>
        <p:spPr/>
        <p:txBody>
          <a:bodyPr/>
          <a:p>
            <a:pPr marL="0" indent="0">
              <a:buNone/>
            </a:pPr>
            <a:r>
              <a:rPr lang="zh-CN" altLang="en-US"/>
              <a:t>无论什么原因，只要磁星的磁场突然发生变化，都有可能产生</a:t>
            </a:r>
            <a:r>
              <a:rPr lang="en-US" altLang="zh-CN"/>
              <a:t>FRB</a:t>
            </a:r>
            <a:r>
              <a:rPr lang="zh-CN" altLang="en-US"/>
              <a:t>。</a:t>
            </a:r>
            <a:endParaRPr lang="zh-CN" altLang="en-US"/>
          </a:p>
          <a:p>
            <a:pPr marL="0" indent="0">
              <a:buNone/>
            </a:pPr>
            <a:r>
              <a:rPr lang="zh-CN" altLang="en-US"/>
              <a:t>所以只要时间足够长，</a:t>
            </a:r>
            <a:r>
              <a:rPr lang="zh-CN" altLang="en-US"/>
              <a:t>孤立磁星也可以是</a:t>
            </a:r>
            <a:r>
              <a:rPr lang="zh-CN" altLang="en-US">
                <a:sym typeface="+mn-ea"/>
              </a:rPr>
              <a:t>爆发率较低的</a:t>
            </a:r>
            <a:r>
              <a:rPr lang="zh-CN" altLang="en-US"/>
              <a:t>重复暴</a:t>
            </a:r>
            <a:r>
              <a:rPr lang="zh-CN" altLang="en-US"/>
              <a:t>的源。</a:t>
            </a:r>
            <a:endParaRPr lang="zh-CN" altLang="en-US"/>
          </a:p>
          <a:p>
            <a:pPr marL="0" indent="0">
              <a:buNone/>
            </a:pP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一个</a:t>
            </a:r>
            <a:r>
              <a:rPr lang="zh-CN" altLang="en-US"/>
              <a:t>猜想</a:t>
            </a:r>
            <a:endParaRPr lang="zh-CN" altLang="en-US"/>
          </a:p>
        </p:txBody>
      </p:sp>
      <p:sp>
        <p:nvSpPr>
          <p:cNvPr id="3" name="内容占位符 2"/>
          <p:cNvSpPr>
            <a:spLocks noGrp="1"/>
          </p:cNvSpPr>
          <p:nvPr>
            <p:ph idx="1"/>
          </p:nvPr>
        </p:nvSpPr>
        <p:spPr/>
        <p:txBody>
          <a:bodyPr/>
          <a:p>
            <a:pPr marL="0" indent="0">
              <a:buNone/>
            </a:pPr>
            <a:r>
              <a:rPr lang="zh-CN" altLang="en-US"/>
              <a:t>对于孤立磁星，由于磁自由能的逐渐释放最终导致瑞利</a:t>
            </a:r>
            <a:r>
              <a:rPr lang="en-US" altLang="zh-CN"/>
              <a:t>—</a:t>
            </a:r>
            <a:r>
              <a:rPr lang="zh-CN" altLang="en-US"/>
              <a:t>泰勒不稳定性（交换不稳定性），引起了磁星内部磁场的重排，这就产生了一个亮的</a:t>
            </a:r>
            <a:r>
              <a:rPr lang="en-US" altLang="zh-CN"/>
              <a:t>FRB</a:t>
            </a:r>
            <a:r>
              <a:rPr lang="zh-CN" altLang="en-US"/>
              <a:t>（比如FRB 20171019的第一个暴；Shannon</a:t>
            </a:r>
            <a:r>
              <a:rPr lang="en-US" altLang="zh-CN"/>
              <a:t> et al., 2018, Nature 562, 7727</a:t>
            </a:r>
            <a:r>
              <a:rPr lang="zh-CN" altLang="en-US"/>
              <a:t>），磁星磁场重排后，磁场进入演化的活跃期，这就导致了后续的较弱的</a:t>
            </a:r>
            <a:r>
              <a:rPr lang="en-US" altLang="zh-CN"/>
              <a:t>FRBs</a:t>
            </a:r>
            <a:r>
              <a:rPr lang="zh-CN" altLang="en-US"/>
              <a:t>（比如</a:t>
            </a:r>
            <a:r>
              <a:rPr lang="zh-CN" altLang="en-US">
                <a:sym typeface="+mn-ea"/>
              </a:rPr>
              <a:t>FRB 20171019之后的几个较弱的暴；Kumar</a:t>
            </a:r>
            <a:r>
              <a:rPr lang="en-US" altLang="zh-CN">
                <a:sym typeface="+mn-ea"/>
              </a:rPr>
              <a:t> et al., 2019, ApJL, 887, L30 </a:t>
            </a:r>
            <a:r>
              <a:rPr lang="zh-CN" altLang="en-US">
                <a:sym typeface="+mn-ea"/>
              </a:rPr>
              <a:t>和</a:t>
            </a:r>
            <a:r>
              <a:rPr lang="en-US" altLang="zh-CN">
                <a:sym typeface="+mn-ea"/>
              </a:rPr>
              <a:t> Patek et al., 2019, ATel, 13013, 1</a:t>
            </a:r>
            <a:r>
              <a:rPr lang="zh-CN" altLang="en-US"/>
              <a:t>）。</a:t>
            </a:r>
            <a:endParaRPr lang="zh-CN" altLang="en-US"/>
          </a:p>
          <a:p>
            <a:pPr marL="0" indent="0">
              <a:buNone/>
            </a:pPr>
            <a:endParaRPr lang="zh-CN" altLang="en-US"/>
          </a:p>
          <a:p>
            <a:pPr marL="0" indent="0">
              <a:buNone/>
            </a:pPr>
            <a:r>
              <a:rPr lang="en-US" altLang="zh-CN"/>
              <a:t>PS</a:t>
            </a:r>
            <a:r>
              <a:rPr lang="zh-CN" altLang="en-US"/>
              <a:t>：另外的解释可参考Jiang</a:t>
            </a:r>
            <a:r>
              <a:rPr lang="en-US" altLang="zh-CN"/>
              <a:t> et al., 2020, RAA, 20,  056</a:t>
            </a:r>
            <a:r>
              <a:rPr lang="zh-CN" altLang="en-US"/>
              <a:t>。</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可能被问到的</a:t>
            </a:r>
            <a:r>
              <a:rPr lang="zh-CN" altLang="en-US"/>
              <a:t>问题</a:t>
            </a:r>
            <a:endParaRPr lang="zh-CN" altLang="en-US"/>
          </a:p>
        </p:txBody>
      </p:sp>
      <p:sp>
        <p:nvSpPr>
          <p:cNvPr id="3" name="内容占位符 2"/>
          <p:cNvSpPr>
            <a:spLocks noGrp="1"/>
          </p:cNvSpPr>
          <p:nvPr>
            <p:ph idx="1"/>
          </p:nvPr>
        </p:nvSpPr>
        <p:spPr/>
        <p:txBody>
          <a:bodyPr/>
          <a:p>
            <a:r>
              <a:rPr lang="zh-CN" altLang="en-US"/>
              <a:t>双星系统（尤其是密近</a:t>
            </a:r>
            <a:r>
              <a:rPr lang="zh-CN" altLang="en-US"/>
              <a:t>双星）中的射电脉冲星一样会受到伴星的引力作用，它的磁场会变</a:t>
            </a:r>
            <a:r>
              <a:rPr lang="zh-CN" altLang="en-US"/>
              <a:t>吗？</a:t>
            </a:r>
            <a:endParaRPr lang="zh-CN" altLang="en-US"/>
          </a:p>
          <a:p>
            <a:pPr marL="0" indent="0">
              <a:buNone/>
            </a:pPr>
            <a:endParaRPr lang="zh-CN" altLang="en-US"/>
          </a:p>
          <a:p>
            <a:pPr marL="0" indent="0">
              <a:buNone/>
            </a:pPr>
            <a:r>
              <a:rPr lang="zh-CN" altLang="en-US">
                <a:latin typeface="楷体" panose="02010609060101010101" charset="-122"/>
                <a:ea typeface="楷体" panose="02010609060101010101" charset="-122"/>
              </a:rPr>
              <a:t>会呀。但是在线性扰动区域，磁场的变化正比与脉冲星的磁场强度、反比于脉冲星的周期，这不利于正常的射电脉冲星出现大的磁场变化。在非线性区域，要考虑磁自由能的大小，它决定了磁场变化大小</a:t>
            </a:r>
            <a:r>
              <a:rPr lang="zh-CN" altLang="en-US">
                <a:latin typeface="楷体" panose="02010609060101010101" charset="-122"/>
                <a:ea typeface="楷体" panose="02010609060101010101" charset="-122"/>
                <a:sym typeface="+mn-ea"/>
              </a:rPr>
              <a:t>的上限</a:t>
            </a:r>
            <a:r>
              <a:rPr lang="zh-CN" altLang="en-US">
                <a:latin typeface="楷体" panose="02010609060101010101" charset="-122"/>
                <a:ea typeface="楷体" panose="02010609060101010101" charset="-122"/>
              </a:rPr>
              <a:t>，这一样不利于正常射电脉冲星出现大的磁场变化。关键是射电观测似乎没有</a:t>
            </a:r>
            <a:r>
              <a:rPr lang="zh-CN" altLang="en-US">
                <a:latin typeface="楷体" panose="02010609060101010101" charset="-122"/>
                <a:ea typeface="楷体" panose="02010609060101010101" charset="-122"/>
              </a:rPr>
              <a:t>办法分辨出单个脉冲内磁场强度的变化。</a:t>
            </a:r>
            <a:endParaRPr lang="zh-CN" altLang="en-US">
              <a:latin typeface="楷体" panose="02010609060101010101" charset="-122"/>
              <a:ea typeface="楷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zh-CN" altLang="en-US"/>
              <a:t>为什么看不到磁星的</a:t>
            </a:r>
            <a:r>
              <a:rPr lang="zh-CN" altLang="en-US"/>
              <a:t>周期？</a:t>
            </a:r>
            <a:endParaRPr lang="zh-CN" altLang="en-US"/>
          </a:p>
          <a:p>
            <a:pPr marL="0" indent="0">
              <a:buNone/>
            </a:pPr>
            <a:endParaRPr lang="zh-CN" altLang="en-US"/>
          </a:p>
          <a:p>
            <a:pPr marL="0" indent="0">
              <a:buNone/>
            </a:pPr>
            <a:r>
              <a:rPr lang="zh-CN" altLang="en-US">
                <a:latin typeface="楷体" panose="02010609060101010101" charset="-122"/>
                <a:ea typeface="楷体" panose="02010609060101010101" charset="-122"/>
              </a:rPr>
              <a:t>不知道。如果不是前天一位同学提到的原因</a:t>
            </a: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观测数据积累不够，</a:t>
            </a:r>
            <a:r>
              <a:rPr lang="zh-CN" altLang="en-US">
                <a:latin typeface="楷体" panose="02010609060101010101" charset="-122"/>
                <a:ea typeface="楷体" panose="02010609060101010101" charset="-122"/>
              </a:rPr>
              <a:t>那么无论如何，</a:t>
            </a:r>
            <a:r>
              <a:rPr lang="zh-CN" altLang="en-US">
                <a:latin typeface="楷体" panose="02010609060101010101" charset="-122"/>
                <a:ea typeface="楷体" panose="02010609060101010101" charset="-122"/>
              </a:rPr>
              <a:t>在磁星转动的时候，能够辐射</a:t>
            </a:r>
            <a:r>
              <a:rPr lang="en-US" altLang="zh-CN">
                <a:latin typeface="Times New Roman" panose="02020603050405020304" charset="0"/>
                <a:ea typeface="楷体" panose="02010609060101010101" charset="-122"/>
                <a:cs typeface="Times New Roman" panose="02020603050405020304" charset="0"/>
              </a:rPr>
              <a:t>FRB</a:t>
            </a:r>
            <a:r>
              <a:rPr lang="zh-CN" altLang="en-US">
                <a:latin typeface="楷体" panose="02010609060101010101" charset="-122"/>
                <a:ea typeface="楷体" panose="02010609060101010101" charset="-122"/>
              </a:rPr>
              <a:t>的区域</a:t>
            </a:r>
            <a:r>
              <a:rPr lang="zh-CN" altLang="en-US">
                <a:latin typeface="楷体" panose="02010609060101010101" charset="-122"/>
                <a:ea typeface="楷体" panose="02010609060101010101" charset="-122"/>
                <a:sym typeface="+mn-ea"/>
              </a:rPr>
              <a:t>总得有一部分</a:t>
            </a:r>
            <a:r>
              <a:rPr lang="zh-CN" altLang="en-US">
                <a:latin typeface="楷体" panose="02010609060101010101" charset="-122"/>
                <a:ea typeface="楷体" panose="02010609060101010101" charset="-122"/>
              </a:rPr>
              <a:t>对着观测者。</a:t>
            </a:r>
            <a:endParaRPr lang="zh-CN" altLang="en-US">
              <a:latin typeface="楷体" panose="02010609060101010101" charset="-122"/>
              <a:ea typeface="楷体" panose="0201060906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总结</a:t>
            </a:r>
            <a:endParaRPr lang="zh-CN" altLang="en-US"/>
          </a:p>
        </p:txBody>
      </p:sp>
      <p:sp>
        <p:nvSpPr>
          <p:cNvPr id="3" name="内容占位符 2"/>
          <p:cNvSpPr>
            <a:spLocks noGrp="1"/>
          </p:cNvSpPr>
          <p:nvPr>
            <p:ph idx="1"/>
          </p:nvPr>
        </p:nvSpPr>
        <p:spPr/>
        <p:txBody>
          <a:bodyPr/>
          <a:p>
            <a:pPr marL="0" indent="0">
              <a:buNone/>
            </a:pPr>
            <a:r>
              <a:rPr lang="zh-CN" altLang="en-US"/>
              <a:t>如果高爆发率的</a:t>
            </a:r>
            <a:r>
              <a:rPr lang="en-US" altLang="zh-CN"/>
              <a:t>FRBs</a:t>
            </a:r>
            <a:r>
              <a:rPr lang="zh-CN" altLang="en-US"/>
              <a:t>是由双星系统中的磁星产生的这一假定是正确的，那么通过排除法似乎只能有结论：伴星对磁星引力作用引起磁星磁场的变化是导致高爆发率的原因。具体的细节应当是：引力扰动引起磁星内部速度场的变化，进而引起与之耦合的磁场的变化；当这一磁场变化达到某个临界值，将引起壳层撕裂（或磁场重排）从而引起更强的磁场变化；更强的磁场变化感应出更强的电场，该电场加速</a:t>
            </a:r>
            <a:r>
              <a:rPr lang="zh-CN" altLang="en-US"/>
              <a:t>的带电粒子产生了</a:t>
            </a:r>
            <a:r>
              <a:rPr lang="en-US" altLang="zh-CN"/>
              <a:t>FRB</a:t>
            </a:r>
            <a:r>
              <a:rPr lang="zh-CN" altLang="en-US"/>
              <a:t>的辐射。</a:t>
            </a:r>
            <a:endParaRPr lang="zh-CN" altLang="en-US"/>
          </a:p>
          <a:p>
            <a:pPr marL="0" indent="0">
              <a:buNone/>
            </a:pPr>
            <a:endParaRPr lang="zh-CN" altLang="en-US"/>
          </a:p>
          <a:p>
            <a:pPr marL="0" indent="0">
              <a:buNone/>
            </a:pPr>
            <a:r>
              <a:rPr lang="en-US" altLang="zh-CN"/>
              <a:t>                                                                                              </a:t>
            </a:r>
            <a:r>
              <a:rPr lang="zh-CN" altLang="en-US"/>
              <a:t>谢谢</a:t>
            </a:r>
            <a:r>
              <a:rPr lang="en-US" altLang="zh-CN"/>
              <a:t>∩_∩</a:t>
            </a:r>
            <a:r>
              <a:rPr lang="zh-CN" altLang="en-US"/>
              <a:t>！</a:t>
            </a:r>
            <a:endParaRPr lang="zh-CN" altLang="en-US"/>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 name="KSO_WM_UNIT_PLACING_PICTURE_USER_VIEWPORT" val="{&quot;height&quot;:5940,&quot;width&quot;:9285}"/>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COMMONDATA" val="eyJoZGlkIjoiN2NkMzNhM2NmZDg1OTk1OGMxNzA5MzliMGJlOGIwND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2252</Words>
  <Application>WPS 演示</Application>
  <PresentationFormat>宽屏</PresentationFormat>
  <Paragraphs>125</Paragraphs>
  <Slides>18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18</vt:i4>
      </vt:variant>
    </vt:vector>
  </HeadingPairs>
  <TitlesOfParts>
    <vt:vector size="28" baseType="lpstr">
      <vt:lpstr>Arial</vt:lpstr>
      <vt:lpstr>宋体</vt:lpstr>
      <vt:lpstr>Wingdings</vt:lpstr>
      <vt:lpstr>微软雅黑</vt:lpstr>
      <vt:lpstr>楷体</vt:lpstr>
      <vt:lpstr>Times New Roman</vt:lpstr>
      <vt:lpstr>Wingdings 2</vt:lpstr>
      <vt:lpstr>Calibri</vt:lpstr>
      <vt:lpstr>Arial Unicode MS</vt:lpstr>
      <vt:lpstr>Office 主题</vt:lpstr>
      <vt:lpstr>高爆发率快速射电暴（FRBs）的产生</vt:lpstr>
      <vt:lpstr>大纲</vt:lpstr>
      <vt:lpstr>观测的暗示</vt:lpstr>
      <vt:lpstr>双星系统中磁星的特殊之处</vt:lpstr>
      <vt:lpstr>伴星如何影响FRBs的爆发率</vt:lpstr>
      <vt:lpstr>PowerPoint 演示文稿</vt:lpstr>
      <vt:lpstr>引力扰动带来的磁场变化</vt:lpstr>
      <vt:lpstr>PowerPoint 演示文稿</vt:lpstr>
      <vt:lpstr>PowerPoint 演示文稿</vt:lpstr>
      <vt:lpstr>PowerPoint 演示文稿</vt:lpstr>
      <vt:lpstr>PowerPoint 演示文稿</vt:lpstr>
      <vt:lpstr>PowerPoint 演示文稿</vt:lpstr>
      <vt:lpstr>相干射电辐射的产生</vt:lpstr>
      <vt:lpstr>推广</vt:lpstr>
      <vt:lpstr>一个猜想</vt:lpstr>
      <vt:lpstr>可能被问到的问题</vt:lpstr>
      <vt:lpstr>PowerPoint 演示文稿</vt:lpstr>
      <vt:lpstr>总结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小杜</cp:lastModifiedBy>
  <cp:revision>121</cp:revision>
  <dcterms:created xsi:type="dcterms:W3CDTF">2026-06-14T15:19:00Z</dcterms:created>
  <dcterms:modified xsi:type="dcterms:W3CDTF">2026-07-05T00:01:38Z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DC1081FF4A384FC1AAA103C54A083301</vt:lpwstr>
  </property>
  <property fmtid="{D5CDD505-2E9C-101B-9397-08002B2CF9AE}" pid="3" name="KSOProductBuildVer">
    <vt:lpwstr>2052-11.1.0.13703</vt:lpwstr>
  </property>
</Properties>
</file>