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5"/>
  </p:notesMasterIdLst>
  <p:sldIdLst>
    <p:sldId id="554" r:id="rId4"/>
    <p:sldId id="546" r:id="rId6"/>
    <p:sldId id="277" r:id="rId7"/>
    <p:sldId id="540" r:id="rId8"/>
    <p:sldId id="575" r:id="rId9"/>
    <p:sldId id="577" r:id="rId10"/>
    <p:sldId id="573" r:id="rId11"/>
    <p:sldId id="571" r:id="rId12"/>
    <p:sldId id="556" r:id="rId13"/>
    <p:sldId id="580" r:id="rId14"/>
    <p:sldId id="569" r:id="rId15"/>
    <p:sldId id="562" r:id="rId16"/>
    <p:sldId id="561" r:id="rId17"/>
    <p:sldId id="579" r:id="rId18"/>
    <p:sldId id="565" r:id="rId19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E400"/>
    <a:srgbClr val="03FF00"/>
    <a:srgbClr val="FF0606"/>
    <a:srgbClr val="1D1DFF"/>
    <a:srgbClr val="00FF00"/>
    <a:srgbClr val="0000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4" Type="http://schemas.openxmlformats.org/officeDocument/2006/relationships/tags" Target="tags/tag9.xml"/><Relationship Id="rId23" Type="http://schemas.openxmlformats.org/officeDocument/2006/relationships/commentAuthors" Target="commentAuthors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7" Type="http://schemas.openxmlformats.org/officeDocument/2006/relationships/image" Target="../media/image30.wmf"/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7.xml"/><Relationship Id="rId4" Type="http://schemas.openxmlformats.org/officeDocument/2006/relationships/image" Target="../media/image4.png"/><Relationship Id="rId3" Type="http://schemas.openxmlformats.org/officeDocument/2006/relationships/tags" Target="../tags/tag6.xml"/><Relationship Id="rId2" Type="http://schemas.openxmlformats.org/officeDocument/2006/relationships/image" Target="../media/image3.png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12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wmf"/><Relationship Id="rId3" Type="http://schemas.openxmlformats.org/officeDocument/2006/relationships/oleObject" Target="../embeddings/oleObject1.bin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vmlDrawing" Target="../drawings/vmlDrawing2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3.png"/><Relationship Id="rId3" Type="http://schemas.openxmlformats.org/officeDocument/2006/relationships/image" Target="../media/image22.wmf"/><Relationship Id="rId2" Type="http://schemas.openxmlformats.org/officeDocument/2006/relationships/oleObject" Target="../embeddings/oleObject2.bin"/><Relationship Id="rId1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7.bin"/><Relationship Id="rId8" Type="http://schemas.openxmlformats.org/officeDocument/2006/relationships/image" Target="../media/image27.wmf"/><Relationship Id="rId7" Type="http://schemas.openxmlformats.org/officeDocument/2006/relationships/oleObject" Target="../embeddings/oleObject6.bin"/><Relationship Id="rId6" Type="http://schemas.openxmlformats.org/officeDocument/2006/relationships/image" Target="../media/image26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25.wmf"/><Relationship Id="rId3" Type="http://schemas.openxmlformats.org/officeDocument/2006/relationships/oleObject" Target="../embeddings/oleObject4.bin"/><Relationship Id="rId2" Type="http://schemas.openxmlformats.org/officeDocument/2006/relationships/image" Target="../media/image22.wmf"/><Relationship Id="rId16" Type="http://schemas.openxmlformats.org/officeDocument/2006/relationships/vmlDrawing" Target="../drawings/vmlDrawing3.vml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30.wmf"/><Relationship Id="rId13" Type="http://schemas.openxmlformats.org/officeDocument/2006/relationships/oleObject" Target="../embeddings/oleObject9.bin"/><Relationship Id="rId12" Type="http://schemas.openxmlformats.org/officeDocument/2006/relationships/image" Target="../media/image29.wmf"/><Relationship Id="rId11" Type="http://schemas.openxmlformats.org/officeDocument/2006/relationships/oleObject" Target="../embeddings/oleObject8.bin"/><Relationship Id="rId10" Type="http://schemas.openxmlformats.org/officeDocument/2006/relationships/image" Target="../media/image28.wmf"/><Relationship Id="rId1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4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33.png"/><Relationship Id="rId3" Type="http://schemas.openxmlformats.org/officeDocument/2006/relationships/image" Target="../media/image32.png"/><Relationship Id="rId2" Type="http://schemas.openxmlformats.org/officeDocument/2006/relationships/tags" Target="../tags/tag8.xml"/><Relationship Id="rId1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5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6.png"/><Relationship Id="rId2" Type="http://schemas.openxmlformats.org/officeDocument/2006/relationships/image" Target="../media/image35.wmf"/><Relationship Id="rId1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6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8.png"/><Relationship Id="rId2" Type="http://schemas.openxmlformats.org/officeDocument/2006/relationships/image" Target="../media/image37.wmf"/><Relationship Id="rId1" Type="http://schemas.openxmlformats.org/officeDocument/2006/relationships/oleObject" Target="../embeddings/oleObject12.bin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7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0.png"/><Relationship Id="rId2" Type="http://schemas.openxmlformats.org/officeDocument/2006/relationships/image" Target="../media/image39.wmf"/><Relationship Id="rId1" Type="http://schemas.openxmlformats.org/officeDocument/2006/relationships/oleObject" Target="../embeddings/oleObject13.bin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en-US" altLang="zh-CN" sz="4800"/>
              <a:t>Probing the equation of state of pulsars with spin properties</a:t>
            </a:r>
            <a:endParaRPr lang="en-US" altLang="zh-CN" sz="4800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1524000" y="3602355"/>
            <a:ext cx="9144000" cy="2679065"/>
          </a:xfrm>
        </p:spPr>
        <p:txBody>
          <a:bodyPr>
            <a:normAutofit lnSpcReduction="20000"/>
          </a:bodyPr>
          <a:p>
            <a:pPr>
              <a:lnSpc>
                <a:spcPct val="100000"/>
              </a:lnSpc>
            </a:pPr>
            <a:endParaRPr lang="zh-CN" altLang="en-US" sz="2000"/>
          </a:p>
          <a:p>
            <a:pPr>
              <a:lnSpc>
                <a:spcPct val="100000"/>
              </a:lnSpc>
            </a:pPr>
            <a:r>
              <a:rPr lang="zh-CN" altLang="en-US" sz="2000"/>
              <a:t>来小禹</a:t>
            </a:r>
            <a:endParaRPr lang="zh-CN" altLang="en-US" sz="2000"/>
          </a:p>
          <a:p>
            <a:pPr>
              <a:lnSpc>
                <a:spcPct val="100000"/>
              </a:lnSpc>
            </a:pPr>
            <a:r>
              <a:rPr lang="zh-CN" altLang="en-US" sz="1800"/>
              <a:t>湖北第二师范学院</a:t>
            </a:r>
            <a:r>
              <a:rPr lang="en-US" altLang="zh-CN" sz="1800"/>
              <a:t> </a:t>
            </a:r>
            <a:r>
              <a:rPr lang="zh-CN" altLang="en-US" sz="1800"/>
              <a:t>天文与高能物理研究所</a:t>
            </a:r>
            <a:endParaRPr lang="zh-CN" altLang="en-US"/>
          </a:p>
          <a:p>
            <a:pPr>
              <a:lnSpc>
                <a:spcPct val="100000"/>
              </a:lnSpc>
            </a:pPr>
            <a:endParaRPr lang="zh-CN" altLang="en-US" sz="2000"/>
          </a:p>
          <a:p>
            <a:pPr>
              <a:lnSpc>
                <a:spcPct val="100000"/>
              </a:lnSpc>
            </a:pPr>
            <a:r>
              <a:rPr lang="zh-CN" altLang="en-US" sz="2000"/>
              <a:t>第十五届全国脉冲星研讨会</a:t>
            </a:r>
            <a:r>
              <a:rPr lang="en-US" altLang="zh-CN" sz="2000"/>
              <a:t> @ </a:t>
            </a:r>
            <a:r>
              <a:rPr lang="zh-CN" altLang="en-US" sz="2000"/>
              <a:t>贵州师范大学</a:t>
            </a:r>
            <a:r>
              <a:rPr lang="en-US" altLang="zh-CN" sz="2000"/>
              <a:t> </a:t>
            </a:r>
            <a:endParaRPr lang="en-US" altLang="zh-CN" sz="2000"/>
          </a:p>
          <a:p>
            <a:pPr>
              <a:lnSpc>
                <a:spcPct val="100000"/>
              </a:lnSpc>
            </a:pPr>
            <a:r>
              <a:rPr lang="zh-CN" altLang="en-US" sz="2000"/>
              <a:t>贵阳</a:t>
            </a:r>
            <a:r>
              <a:rPr lang="en-US" altLang="zh-CN" sz="2000"/>
              <a:t> 2026.7.2-7.6</a:t>
            </a:r>
            <a:endParaRPr lang="zh-CN" altLang="en-US" sz="200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pPr algn="l"/>
            <a:r>
              <a:rPr lang="en-US" altLang="zh-CN" sz="3600" b="1">
                <a:solidFill>
                  <a:srgbClr val="FF0000"/>
                </a:solidFill>
              </a:rPr>
              <a:t>Nature of pulsars?</a:t>
            </a:r>
            <a:endParaRPr lang="en-US" altLang="zh-CN" sz="3600" b="1">
              <a:solidFill>
                <a:srgbClr val="FF000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64780" y="874395"/>
            <a:ext cx="4110990" cy="37820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730" y="2798445"/>
            <a:ext cx="6315710" cy="190690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90880" y="1645285"/>
            <a:ext cx="7153910" cy="9613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en-US" altLang="zh-CN" b="1">
                <a:solidFill>
                  <a:srgbClr val="0070C0"/>
                </a:solidFill>
              </a:rPr>
              <a:t>     </a:t>
            </a:r>
            <a:r>
              <a:rPr lang="zh-CN" altLang="en-US" b="1">
                <a:solidFill>
                  <a:srgbClr val="0070C0"/>
                </a:solidFill>
              </a:rPr>
              <a:t>中子星</a:t>
            </a:r>
            <a:r>
              <a:rPr lang="en-US" altLang="zh-CN" b="1"/>
              <a:t>                 </a:t>
            </a:r>
            <a:r>
              <a:rPr lang="zh-CN" altLang="en-US" b="1">
                <a:solidFill>
                  <a:srgbClr val="FF0000"/>
                </a:solidFill>
              </a:rPr>
              <a:t>夸克星</a:t>
            </a:r>
            <a:r>
              <a:rPr lang="en-US" altLang="zh-CN" b="1"/>
              <a:t>                 </a:t>
            </a:r>
            <a:r>
              <a:rPr lang="zh-CN" altLang="en-US" b="1">
                <a:solidFill>
                  <a:srgbClr val="0070C0"/>
                </a:solidFill>
              </a:rPr>
              <a:t>混合星</a:t>
            </a:r>
            <a:r>
              <a:rPr lang="en-US" altLang="zh-CN" b="1"/>
              <a:t>                 </a:t>
            </a:r>
            <a:r>
              <a:rPr lang="zh-CN" altLang="en-US" b="1">
                <a:solidFill>
                  <a:srgbClr val="FF0000"/>
                </a:solidFill>
              </a:rPr>
              <a:t>奇子星</a:t>
            </a:r>
            <a:endParaRPr lang="zh-CN" altLang="en-US" b="1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b="1">
                <a:solidFill>
                  <a:srgbClr val="0070C0"/>
                </a:solidFill>
              </a:rPr>
              <a:t>Neutron stars</a:t>
            </a:r>
            <a:r>
              <a:rPr lang="en-US" altLang="zh-CN" b="1">
                <a:solidFill>
                  <a:srgbClr val="FF0000"/>
                </a:solidFill>
              </a:rPr>
              <a:t>      Quark stars         </a:t>
            </a:r>
            <a:r>
              <a:rPr lang="zh-CN" altLang="en-US" b="1">
                <a:solidFill>
                  <a:srgbClr val="0070C0"/>
                </a:solidFill>
              </a:rPr>
              <a:t>Hybrid stars</a:t>
            </a:r>
            <a:r>
              <a:rPr lang="en-US" altLang="zh-CN" b="1">
                <a:solidFill>
                  <a:srgbClr val="FF0000"/>
                </a:solidFill>
              </a:rPr>
              <a:t>       Strangeon Stars       </a:t>
            </a:r>
            <a:endParaRPr lang="en-US" altLang="zh-CN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z="3200">
                <a:solidFill>
                  <a:srgbClr val="0070C0"/>
                </a:solidFill>
                <a:cs typeface="+mj-lt"/>
                <a:sym typeface="+mn-ea"/>
              </a:rPr>
              <a:t>Millisecond pulsars</a:t>
            </a:r>
            <a:endParaRPr lang="en-US" altLang="zh-CN" sz="3200">
              <a:solidFill>
                <a:srgbClr val="0070C0"/>
              </a:solidFill>
              <a:cs typeface="+mj-lt"/>
              <a:sym typeface="+mn-ea"/>
            </a:endParaRPr>
          </a:p>
        </p:txBody>
      </p:sp>
      <p:pic>
        <p:nvPicPr>
          <p:cNvPr id="96258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38200" y="1555750"/>
            <a:ext cx="5117465" cy="4930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5"/>
          <p:cNvSpPr txBox="1"/>
          <p:nvPr>
            <p:custDataLst>
              <p:tags r:id="rId3"/>
            </p:custDataLst>
          </p:nvPr>
        </p:nvSpPr>
        <p:spPr>
          <a:xfrm>
            <a:off x="1417024" y="6356370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dirty="0" smtClean="0">
                <a:latin typeface="Times New Roman" panose="02020603050405020304" charset="0"/>
                <a:cs typeface="Times New Roman" panose="02020603050405020304" charset="0"/>
              </a:rPr>
              <a:t>(Li et al. 2018)</a:t>
            </a:r>
            <a:endParaRPr lang="zh-CN" altLang="en-US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4735" y="2138045"/>
            <a:ext cx="5876925" cy="4227195"/>
          </a:xfrm>
          <a:prstGeom prst="rect">
            <a:avLst/>
          </a:prstGeom>
        </p:spPr>
      </p:pic>
      <p:sp>
        <p:nvSpPr>
          <p:cNvPr id="4" name="TextBox 5"/>
          <p:cNvSpPr txBox="1"/>
          <p:nvPr>
            <p:custDataLst>
              <p:tags r:id="rId5"/>
            </p:custDataLst>
          </p:nvPr>
        </p:nvSpPr>
        <p:spPr>
          <a:xfrm>
            <a:off x="9926659" y="6356370"/>
            <a:ext cx="191897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dirty="0" smtClean="0">
                <a:latin typeface="Times New Roman" panose="02020603050405020304" charset="0"/>
                <a:cs typeface="Times New Roman" panose="02020603050405020304" charset="0"/>
              </a:rPr>
              <a:t>(Tauris et al. 2012)</a:t>
            </a:r>
            <a:endParaRPr lang="zh-CN" altLang="en-US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6739255" y="1517015"/>
            <a:ext cx="5107305" cy="3683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defTabSz="457200"/>
            <a:r>
              <a:rPr lang="en-US" altLang="zh-CN" i="1" dirty="0" smtClean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</a:rPr>
              <a:t>M </a:t>
            </a:r>
            <a:r>
              <a:rPr lang="en-US" altLang="zh-CN" dirty="0" smtClean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</a:rPr>
              <a:t>~ 1.4 </a:t>
            </a:r>
            <a:r>
              <a:rPr lang="en-US" altLang="zh-CN" i="1" dirty="0" smtClean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</a:rPr>
              <a:t>M</a:t>
            </a:r>
            <a:r>
              <a:rPr lang="en-US" altLang="zh-CN" baseline="-25000" dirty="0" smtClean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</a:rPr>
              <a:t>⊙</a:t>
            </a:r>
            <a:r>
              <a:rPr lang="en-US" altLang="zh-CN" dirty="0" smtClean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</a:rPr>
              <a:t>,</a:t>
            </a:r>
            <a:r>
              <a:rPr lang="en-US" altLang="zh-CN" i="1" dirty="0" smtClean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</a:rPr>
              <a:t>  R </a:t>
            </a:r>
            <a:r>
              <a:rPr lang="en-US" altLang="zh-CN" dirty="0" smtClean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</a:rPr>
              <a:t>~ 10 km, </a:t>
            </a:r>
            <a:r>
              <a:rPr lang="en-US" altLang="zh-CN" i="1" dirty="0" smtClean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</a:rPr>
              <a:t>I</a:t>
            </a:r>
            <a:r>
              <a:rPr lang="en-US" altLang="zh-CN" dirty="0" smtClean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</a:rPr>
              <a:t> ~ 10</a:t>
            </a:r>
            <a:r>
              <a:rPr lang="en-US" altLang="zh-CN" baseline="30000" dirty="0" smtClean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</a:rPr>
              <a:t>45</a:t>
            </a:r>
            <a:r>
              <a:rPr lang="en-US" altLang="zh-CN" dirty="0" smtClean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</a:rPr>
              <a:t> g cm</a:t>
            </a:r>
            <a:r>
              <a:rPr lang="en-US" altLang="zh-CN" baseline="30000" dirty="0" smtClean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en-US" altLang="zh-CN" dirty="0" smtClean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</a:rPr>
              <a:t> (</a:t>
            </a:r>
            <a:r>
              <a:rPr lang="en-US" altLang="zh-CN" i="1" dirty="0" smtClean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M /</a:t>
            </a:r>
            <a:r>
              <a:rPr lang="en-US" altLang="zh-CN" dirty="0" smtClean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i="1" dirty="0" smtClean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M</a:t>
            </a:r>
            <a:r>
              <a:rPr lang="en-US" altLang="zh-CN" baseline="-25000" dirty="0" smtClean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⊙</a:t>
            </a:r>
            <a:r>
              <a:rPr lang="en-US" altLang="zh-CN" dirty="0" smtClean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)</a:t>
            </a:r>
            <a:r>
              <a:rPr lang="en-US" altLang="zh-CN" dirty="0" smtClean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en-US" altLang="zh-CN" dirty="0" smtClean="0">
              <a:solidFill>
                <a:srgbClr val="0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3170" y="2036445"/>
            <a:ext cx="2465705" cy="93408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862965" y="333375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>
                <a:solidFill>
                  <a:srgbClr val="0070C0"/>
                </a:solidFill>
              </a:rPr>
              <a:t>Spin-up condition</a:t>
            </a:r>
            <a:endParaRPr lang="en-US" altLang="zh-CN" sz="2400">
              <a:solidFill>
                <a:srgbClr val="0070C0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4010" y="1524000"/>
            <a:ext cx="1700530" cy="40513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rcRect r="976" b="-8671"/>
          <a:stretch>
            <a:fillRect/>
          </a:stretch>
        </p:blipFill>
        <p:spPr>
          <a:xfrm>
            <a:off x="1173480" y="3394075"/>
            <a:ext cx="2259330" cy="480695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rcRect l="4347" t="13217" b="10881"/>
          <a:stretch>
            <a:fillRect/>
          </a:stretch>
        </p:blipFill>
        <p:spPr>
          <a:xfrm>
            <a:off x="1173480" y="944880"/>
            <a:ext cx="2585085" cy="90805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1165" y="2239645"/>
            <a:ext cx="1526540" cy="40386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0030" y="3451225"/>
            <a:ext cx="1344295" cy="37592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7"/>
          <a:srcRect l="257" t="10624" r="2029" b="-2125"/>
          <a:stretch>
            <a:fillRect/>
          </a:stretch>
        </p:blipFill>
        <p:spPr>
          <a:xfrm>
            <a:off x="1173480" y="4403725"/>
            <a:ext cx="2299335" cy="453390"/>
          </a:xfrm>
          <a:prstGeom prst="rect">
            <a:avLst/>
          </a:prstGeom>
        </p:spPr>
      </p:pic>
      <p:sp>
        <p:nvSpPr>
          <p:cNvPr id="34" name="左弧形箭头 33"/>
          <p:cNvSpPr/>
          <p:nvPr/>
        </p:nvSpPr>
        <p:spPr>
          <a:xfrm>
            <a:off x="852805" y="3808095"/>
            <a:ext cx="271145" cy="742315"/>
          </a:xfrm>
          <a:prstGeom prst="curvedRightArrow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AutoShape 2060"/>
          <p:cNvSpPr/>
          <p:nvPr/>
        </p:nvSpPr>
        <p:spPr bwMode="auto">
          <a:xfrm rot="10800000">
            <a:off x="953135" y="1420495"/>
            <a:ext cx="220345" cy="1117600"/>
          </a:xfrm>
          <a:prstGeom prst="rightBrace">
            <a:avLst>
              <a:gd name="adj1" fmla="val 43750"/>
              <a:gd name="adj2" fmla="val 46183"/>
            </a:avLst>
          </a:prstGeom>
          <a:noFill/>
          <a:ln w="25400">
            <a:solidFill>
              <a:srgbClr val="0070C0"/>
            </a:solidFill>
            <a:round/>
          </a:ln>
        </p:spPr>
        <p:txBody>
          <a:bodyPr wrap="none" anchor="ctr"/>
          <a:p>
            <a:endParaRPr lang="zh-CN" altLang="en-US">
              <a:solidFill>
                <a:srgbClr val="000000"/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1790" y="1157605"/>
            <a:ext cx="5126355" cy="418274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91260" y="5486400"/>
            <a:ext cx="946150" cy="34607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27910" y="5486400"/>
            <a:ext cx="1156335" cy="346710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1090930" y="5386070"/>
            <a:ext cx="2527300" cy="51816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89375" y="5503545"/>
            <a:ext cx="1489710" cy="30607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745230" y="5386070"/>
            <a:ext cx="1785620" cy="51816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7932420" y="616267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Zhong &amp; </a:t>
            </a:r>
            <a:r>
              <a:rPr lang="en-US" altLang="zh-CN" b="1"/>
              <a:t>Lai</a:t>
            </a:r>
            <a:r>
              <a:rPr lang="en-US" altLang="zh-CN"/>
              <a:t>, MNRAS 544, 293 (2025)</a:t>
            </a:r>
            <a:endParaRPr lang="en-US" altLang="zh-CN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730885" y="408940"/>
            <a:ext cx="103943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>
                <a:solidFill>
                  <a:srgbClr val="0070C0"/>
                </a:solidFill>
                <a:highlight>
                  <a:srgbClr val="000000">
                    <a:alpha val="0"/>
                  </a:srgbClr>
                </a:highlight>
                <a:sym typeface="+mn-ea"/>
              </a:rPr>
              <a:t>当</a:t>
            </a:r>
            <a:r>
              <a:rPr lang="en-US" altLang="zh-CN" sz="2400">
                <a:solidFill>
                  <a:srgbClr val="0070C0"/>
                </a:solidFill>
                <a:highlight>
                  <a:srgbClr val="000000">
                    <a:alpha val="0"/>
                  </a:srgbClr>
                </a:highlight>
                <a:sym typeface="+mn-ea"/>
              </a:rPr>
              <a:t> spin-up </a:t>
            </a:r>
            <a:r>
              <a:rPr lang="zh-CN" altLang="en-US" sz="2400">
                <a:solidFill>
                  <a:srgbClr val="0070C0"/>
                </a:solidFill>
                <a:highlight>
                  <a:srgbClr val="000000">
                    <a:alpha val="0"/>
                  </a:srgbClr>
                </a:highlight>
                <a:sym typeface="+mn-ea"/>
              </a:rPr>
              <a:t>条件满足时，吸积</a:t>
            </a:r>
            <a:r>
              <a:rPr lang="en-US" altLang="zh-CN" sz="2400">
                <a:solidFill>
                  <a:srgbClr val="0070C0"/>
                </a:solidFill>
                <a:highlight>
                  <a:srgbClr val="000000">
                    <a:alpha val="0"/>
                  </a:srgbClr>
                </a:highlight>
                <a:sym typeface="+mn-ea"/>
              </a:rPr>
              <a:t> </a:t>
            </a:r>
            <a:r>
              <a:rPr lang="en-US" altLang="zh-CN" sz="2400">
                <a:solidFill>
                  <a:srgbClr val="0070C0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charset="0"/>
                <a:cs typeface="Times New Roman" panose="02020603050405020304" charset="0"/>
                <a:sym typeface="+mn-ea"/>
              </a:rPr>
              <a:t>Δ</a:t>
            </a:r>
            <a:r>
              <a:rPr lang="en-US" altLang="zh-CN" sz="2400" i="1">
                <a:solidFill>
                  <a:srgbClr val="0070C0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charset="0"/>
                <a:cs typeface="Times New Roman" panose="02020603050405020304" charset="0"/>
                <a:sym typeface="+mn-ea"/>
              </a:rPr>
              <a:t>M</a:t>
            </a:r>
            <a:r>
              <a:rPr lang="en-US" altLang="zh-CN" sz="2400">
                <a:solidFill>
                  <a:srgbClr val="0070C0"/>
                </a:solidFill>
                <a:highlight>
                  <a:srgbClr val="000000">
                    <a:alpha val="0"/>
                  </a:srgbClr>
                </a:highlight>
                <a:sym typeface="+mn-ea"/>
              </a:rPr>
              <a:t> </a:t>
            </a:r>
            <a:r>
              <a:rPr lang="zh-CN" altLang="en-US" sz="2400">
                <a:solidFill>
                  <a:srgbClr val="0070C0"/>
                </a:solidFill>
                <a:highlight>
                  <a:srgbClr val="000000">
                    <a:alpha val="0"/>
                  </a:srgbClr>
                </a:highlight>
                <a:sym typeface="+mn-ea"/>
              </a:rPr>
              <a:t>质量后能达到多小的</a:t>
            </a:r>
            <a:r>
              <a:rPr lang="zh-CN" altLang="en-US" sz="2400">
                <a:solidFill>
                  <a:srgbClr val="0070C0"/>
                </a:solidFill>
                <a:highlight>
                  <a:srgbClr val="000000">
                    <a:alpha val="0"/>
                  </a:srgbClr>
                </a:highlight>
                <a:sym typeface="+mn-ea"/>
              </a:rPr>
              <a:t>周期？</a:t>
            </a:r>
            <a:endParaRPr lang="zh-CN" altLang="en-US" sz="2400">
              <a:solidFill>
                <a:srgbClr val="0070C0"/>
              </a:solidFill>
              <a:highlight>
                <a:srgbClr val="000000">
                  <a:alpha val="0"/>
                </a:srgbClr>
              </a:highlight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35" y="2543175"/>
            <a:ext cx="2811145" cy="36957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357495" y="2574925"/>
            <a:ext cx="2589530" cy="36830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>
                <a:solidFill>
                  <a:srgbClr val="000000"/>
                </a:solidFill>
                <a:latin typeface="Times-Roman"/>
                <a:ea typeface="Times-Roman"/>
              </a:rPr>
              <a:t>(Zhang &amp; Kojima 2006)</a:t>
            </a:r>
            <a:endParaRPr lang="en-US" altLang="zh-CN">
              <a:solidFill>
                <a:srgbClr val="000000"/>
              </a:solidFill>
              <a:latin typeface="Times-Roman"/>
              <a:ea typeface="Times-Roman"/>
            </a:endParaRPr>
          </a:p>
        </p:txBody>
      </p:sp>
      <p:sp>
        <p:nvSpPr>
          <p:cNvPr id="22" name="AutoShape 2060"/>
          <p:cNvSpPr/>
          <p:nvPr/>
        </p:nvSpPr>
        <p:spPr bwMode="auto">
          <a:xfrm rot="10800000">
            <a:off x="1760855" y="1420495"/>
            <a:ext cx="331470" cy="1270000"/>
          </a:xfrm>
          <a:prstGeom prst="rightBrace">
            <a:avLst>
              <a:gd name="adj1" fmla="val 43750"/>
              <a:gd name="adj2" fmla="val 46183"/>
            </a:avLst>
          </a:prstGeom>
          <a:noFill/>
          <a:ln w="25400">
            <a:solidFill>
              <a:srgbClr val="0070C0"/>
            </a:solidFill>
            <a:round/>
          </a:ln>
        </p:spPr>
        <p:txBody>
          <a:bodyPr wrap="none" anchor="ctr"/>
          <a:p>
            <a:endParaRPr lang="zh-CN" altLang="en-US">
              <a:solidFill>
                <a:srgbClr val="000000"/>
              </a:solidFill>
            </a:endParaRPr>
          </a:p>
        </p:txBody>
      </p:sp>
      <p:pic>
        <p:nvPicPr>
          <p:cNvPr id="9" name="图片 8" descr="M_P_accreti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5745" y="3428365"/>
            <a:ext cx="4413250" cy="2688590"/>
          </a:xfrm>
          <a:prstGeom prst="rect">
            <a:avLst/>
          </a:prstGeom>
        </p:spPr>
      </p:pic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210118" y="1235075"/>
          <a:ext cx="25654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" r:id="rId3" imgW="1282700" imgH="266700" progId="Equation.DSMT4">
                  <p:embed/>
                </p:oleObj>
              </mc:Choice>
              <mc:Fallback>
                <p:oleObj name="" r:id="rId3" imgW="1282700" imgH="266700" progId="Equation.DSMT4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10118" y="1235075"/>
                        <a:ext cx="2565400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7932420" y="616267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Zhong &amp; </a:t>
            </a:r>
            <a:r>
              <a:rPr lang="en-US" altLang="zh-CN" b="1"/>
              <a:t>Lai</a:t>
            </a:r>
            <a:r>
              <a:rPr lang="en-US" altLang="zh-CN"/>
              <a:t>, MNRAS 544, 293 (2025)</a:t>
            </a:r>
            <a:endParaRPr lang="en-US" altLang="zh-CN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标题 15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p>
            <a:r>
              <a:rPr lang="en-US" altLang="zh-CN" sz="3600" dirty="0"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Comparison with observations</a:t>
            </a:r>
            <a:endParaRPr lang="en-US" altLang="zh-CN" sz="3600" dirty="0"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71195" y="1406525"/>
            <a:ext cx="6334760" cy="48507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吸积质量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Δ</a:t>
            </a:r>
            <a:r>
              <a:rPr lang="en-US" altLang="zh-CN" sz="2000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M 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= 0.04 </a:t>
            </a:r>
            <a:r>
              <a:rPr lang="en-US" sz="2000" i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M</a:t>
            </a:r>
            <a:r>
              <a:rPr lang="en-US" sz="2000" baseline="-25000" dirty="0">
                <a:latin typeface="Times New Roman" panose="02020603050405020304" charset="0"/>
                <a:ea typeface="Wingdings" panose="05000000000000000000"/>
                <a:cs typeface="Times New Roman" panose="02020603050405020304" charset="0"/>
                <a:sym typeface="Wingdings" panose="05000000000000000000"/>
              </a:rPr>
              <a:t></a:t>
            </a:r>
            <a:r>
              <a:rPr lang="zh-CN" altLang="en-US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0.06 </a:t>
            </a:r>
            <a:r>
              <a:rPr lang="en-US" sz="2000" i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M</a:t>
            </a:r>
            <a:r>
              <a:rPr lang="en-US" sz="2000" baseline="-25000" dirty="0">
                <a:latin typeface="Times New Roman" panose="02020603050405020304" charset="0"/>
                <a:ea typeface="Wingdings" panose="05000000000000000000"/>
                <a:cs typeface="Times New Roman" panose="02020603050405020304" charset="0"/>
                <a:sym typeface="Wingdings" panose="05000000000000000000"/>
              </a:rPr>
              <a:t></a:t>
            </a:r>
            <a:r>
              <a:rPr lang="zh-CN" altLang="en-US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0.1 </a:t>
            </a:r>
            <a:r>
              <a:rPr lang="en-US" sz="2000" i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M</a:t>
            </a:r>
            <a:r>
              <a:rPr lang="en-US" sz="2000" baseline="-25000" dirty="0">
                <a:latin typeface="Times New Roman" panose="02020603050405020304" charset="0"/>
                <a:ea typeface="Wingdings" panose="05000000000000000000"/>
                <a:cs typeface="Times New Roman" panose="02020603050405020304" charset="0"/>
                <a:sym typeface="Wingdings" panose="05000000000000000000"/>
              </a:rPr>
              <a:t></a:t>
            </a:r>
            <a:r>
              <a:rPr lang="zh-CN" altLang="en-US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0.2 </a:t>
            </a:r>
            <a:r>
              <a:rPr lang="en-US" sz="2000" i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M</a:t>
            </a:r>
            <a:r>
              <a:rPr lang="en-US" sz="2000" baseline="-25000" dirty="0">
                <a:latin typeface="Times New Roman" panose="02020603050405020304" charset="0"/>
                <a:ea typeface="Wingdings" panose="05000000000000000000"/>
                <a:cs typeface="Times New Roman" panose="02020603050405020304" charset="0"/>
                <a:sym typeface="Wingdings" panose="05000000000000000000"/>
              </a:rPr>
              <a:t>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.</a:t>
            </a:r>
            <a:endParaRPr lang="en-US" altLang="zh-CN" sz="20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 sz="2000"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>
                <a:sym typeface="+mn-ea"/>
              </a:rPr>
              <a:t>在</a:t>
            </a:r>
            <a:r>
              <a:rPr lang="en-US" altLang="zh-CN" sz="2000">
                <a:sym typeface="+mn-ea"/>
              </a:rPr>
              <a:t> 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Δ</a:t>
            </a:r>
            <a:r>
              <a:rPr lang="en-US" altLang="zh-CN" sz="2000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M 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&lt; 0.1 </a:t>
            </a:r>
            <a:r>
              <a:rPr lang="en-US" sz="2000" i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M</a:t>
            </a:r>
            <a:r>
              <a:rPr lang="en-US" sz="2000" baseline="-25000" dirty="0">
                <a:latin typeface="Times New Roman" panose="02020603050405020304" charset="0"/>
                <a:ea typeface="Wingdings" panose="05000000000000000000"/>
                <a:cs typeface="Times New Roman" panose="02020603050405020304" charset="0"/>
                <a:sym typeface="Wingdings" panose="05000000000000000000"/>
              </a:rPr>
              <a:t></a:t>
            </a:r>
            <a:r>
              <a:rPr lang="en-US" altLang="zh-CN" sz="2000">
                <a:sym typeface="+mn-ea"/>
              </a:rPr>
              <a:t> </a:t>
            </a:r>
            <a:r>
              <a:rPr lang="zh-CN" altLang="en-US" sz="2000">
                <a:sym typeface="+mn-ea"/>
              </a:rPr>
              <a:t>且</a:t>
            </a:r>
            <a:r>
              <a:rPr lang="en-US" altLang="zh-CN" sz="2000">
                <a:sym typeface="+mn-ea"/>
              </a:rPr>
              <a:t> </a:t>
            </a:r>
            <a:r>
              <a:rPr lang="en-US" altLang="zh-CN" sz="2000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M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&lt; </a:t>
            </a:r>
            <a:r>
              <a:rPr lang="en-US" altLang="zh-CN" sz="2000" dirty="0" smtClean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1.2 </a:t>
            </a:r>
            <a:r>
              <a:rPr lang="en-US" altLang="zh-CN" sz="2000" i="1" dirty="0" smtClean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M</a:t>
            </a:r>
            <a:r>
              <a:rPr lang="en-US" altLang="zh-CN" sz="2000" baseline="-25000" dirty="0" smtClean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⊙</a:t>
            </a:r>
            <a:r>
              <a:rPr lang="en-US" altLang="zh-CN" sz="2000">
                <a:sym typeface="+mn-ea"/>
              </a:rPr>
              <a:t> </a:t>
            </a:r>
            <a:r>
              <a:rPr lang="zh-CN" altLang="en-US" sz="2000">
                <a:sym typeface="+mn-ea"/>
              </a:rPr>
              <a:t>时，吸积相同</a:t>
            </a:r>
            <a:r>
              <a:rPr lang="en-US" altLang="zh-CN" sz="2000">
                <a:sym typeface="+mn-ea"/>
              </a:rPr>
              <a:t> 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Δ</a:t>
            </a:r>
            <a:r>
              <a:rPr lang="en-US" altLang="zh-CN" sz="2000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M </a:t>
            </a:r>
            <a:r>
              <a:rPr lang="en-US" altLang="zh-CN" sz="2000">
                <a:sym typeface="+mn-ea"/>
              </a:rPr>
              <a:t> </a:t>
            </a:r>
            <a:r>
              <a:rPr lang="zh-CN" altLang="en-US" sz="2000">
                <a:sym typeface="+mn-ea"/>
              </a:rPr>
              <a:t>后，奇异星能比中子星具有更小的周期</a:t>
            </a:r>
            <a:r>
              <a:rPr lang="en-US" altLang="zh-CN" sz="2000">
                <a:sym typeface="+mn-ea"/>
              </a:rPr>
              <a:t>. </a:t>
            </a:r>
            <a:r>
              <a:rPr lang="zh-CN" altLang="en-US" sz="2000">
                <a:sym typeface="+mn-ea"/>
              </a:rPr>
              <a:t>这一区别更明显</a:t>
            </a:r>
            <a:r>
              <a:rPr lang="en-US" altLang="zh-CN" sz="2000">
                <a:sym typeface="+mn-ea"/>
              </a:rPr>
              <a:t>.</a:t>
            </a:r>
            <a:endParaRPr lang="en-US" altLang="zh-CN" sz="2000"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 sz="200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/>
              <a:t>例如，如果对</a:t>
            </a:r>
            <a:r>
              <a:rPr lang="en-US" altLang="zh-CN" sz="2000"/>
              <a:t> 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Δ</a:t>
            </a:r>
            <a:r>
              <a:rPr lang="en-US" altLang="zh-CN" sz="2000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M</a:t>
            </a:r>
            <a:r>
              <a:rPr lang="en-US" altLang="zh-CN" sz="2000"/>
              <a:t> </a:t>
            </a:r>
            <a:r>
              <a:rPr lang="zh-CN" altLang="en-US" sz="2000"/>
              <a:t>给出限制为</a:t>
            </a:r>
            <a:r>
              <a:rPr lang="en-US" altLang="zh-CN" sz="2000"/>
              <a:t> 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Δ</a:t>
            </a:r>
            <a:r>
              <a:rPr lang="en-US" altLang="zh-CN" sz="2000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M 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&lt; 0.04 </a:t>
            </a:r>
            <a:r>
              <a:rPr lang="en-US" sz="2000" i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M</a:t>
            </a:r>
            <a:r>
              <a:rPr lang="en-US" sz="2000" baseline="-25000" dirty="0">
                <a:latin typeface="Times New Roman" panose="02020603050405020304" charset="0"/>
                <a:ea typeface="Wingdings" panose="05000000000000000000"/>
                <a:cs typeface="Times New Roman" panose="02020603050405020304" charset="0"/>
                <a:sym typeface="Wingdings" panose="05000000000000000000"/>
              </a:rPr>
              <a:t></a:t>
            </a:r>
            <a:r>
              <a:rPr lang="en-US" altLang="zh-CN" sz="2000"/>
              <a:t> </a:t>
            </a:r>
            <a:r>
              <a:rPr lang="zh-CN" altLang="en-US" sz="2000"/>
              <a:t>，那么</a:t>
            </a:r>
            <a:r>
              <a:rPr lang="en-US" altLang="zh-CN" sz="2000"/>
              <a:t> </a:t>
            </a:r>
            <a:r>
              <a:rPr lang="en-US" altLang="zh-CN" sz="2000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M 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&lt; 1.2 </a:t>
            </a:r>
            <a:r>
              <a:rPr lang="en-US" sz="2000" i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M</a:t>
            </a:r>
            <a:r>
              <a:rPr lang="en-US" sz="2000" baseline="-25000" dirty="0">
                <a:latin typeface="Times New Roman" panose="02020603050405020304" charset="0"/>
                <a:ea typeface="Wingdings" panose="05000000000000000000"/>
                <a:cs typeface="Times New Roman" panose="02020603050405020304" charset="0"/>
                <a:sym typeface="Wingdings" panose="05000000000000000000"/>
              </a:rPr>
              <a:t></a:t>
            </a:r>
            <a:r>
              <a:rPr lang="en-US" altLang="zh-CN" sz="2000"/>
              <a:t>  </a:t>
            </a:r>
            <a:r>
              <a:rPr lang="zh-CN" altLang="en-US" sz="2000"/>
              <a:t>的中子星无法加速到</a:t>
            </a:r>
            <a:r>
              <a:rPr lang="en-US" altLang="zh-CN" sz="2000"/>
              <a:t> </a:t>
            </a:r>
            <a:r>
              <a:rPr lang="en-US" altLang="zh-CN" sz="2000" i="1">
                <a:latin typeface="Times New Roman" panose="02020603050405020304" charset="0"/>
                <a:cs typeface="Times New Roman" panose="02020603050405020304" charset="0"/>
              </a:rPr>
              <a:t>P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</a:rPr>
              <a:t> &lt; 11 ms</a:t>
            </a:r>
            <a:r>
              <a:rPr lang="zh-CN" altLang="en-US" sz="2000"/>
              <a:t>，</a:t>
            </a:r>
            <a:r>
              <a:rPr lang="zh-CN" altLang="en-US" sz="2000"/>
              <a:t>但奇异星可以</a:t>
            </a:r>
            <a:r>
              <a:rPr lang="en-US" altLang="zh-CN" sz="2000"/>
              <a:t>.</a:t>
            </a:r>
            <a:endParaRPr lang="en-US" altLang="zh-CN" sz="20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0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982085" y="5532120"/>
            <a:ext cx="3526790" cy="574040"/>
          </a:xfrm>
          <a:prstGeom prst="rect">
            <a:avLst/>
          </a:prstGeom>
        </p:spPr>
        <p:txBody>
          <a:bodyPr wrap="square">
            <a:noAutofit/>
          </a:bodyPr>
          <a:p>
            <a:r>
              <a:rPr lang="en-US" altLang="zh-CN" sz="1000" i="1">
                <a:solidFill>
                  <a:schemeClr val="tx1"/>
                </a:solidFill>
              </a:rPr>
              <a:t>Data of spin periods and masses are from:</a:t>
            </a:r>
            <a:endParaRPr lang="en-US" altLang="zh-CN" sz="1000" i="1">
              <a:solidFill>
                <a:schemeClr val="tx1"/>
              </a:solidFill>
            </a:endParaRPr>
          </a:p>
          <a:p>
            <a:r>
              <a:rPr lang="en-US" altLang="zh-CN" sz="1000" i="1">
                <a:solidFill>
                  <a:schemeClr val="tx1"/>
                </a:solidFill>
              </a:rPr>
              <a:t>https://www.atnf.csiro.au/research/pulsar/psrcat/</a:t>
            </a:r>
            <a:endParaRPr lang="en-US" altLang="zh-CN" sz="1000" i="1">
              <a:solidFill>
                <a:schemeClr val="tx1"/>
              </a:solidFill>
            </a:endParaRPr>
          </a:p>
          <a:p>
            <a:r>
              <a:rPr lang="en-US" altLang="zh-CN" sz="1000" i="1">
                <a:solidFill>
                  <a:schemeClr val="tx1"/>
                </a:solidFill>
              </a:rPr>
              <a:t>https://www3.mpifr-bonn.mpg.de/staff/pfreire/NS_masses.html</a:t>
            </a:r>
            <a:endParaRPr lang="en-US" altLang="zh-CN" sz="1000" i="1">
              <a:solidFill>
                <a:schemeClr val="tx1"/>
              </a:solidFill>
            </a:endParaRPr>
          </a:p>
        </p:txBody>
      </p:sp>
      <p:pic>
        <p:nvPicPr>
          <p:cNvPr id="2" name="图片 1" descr="M_P_data_SS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08875" y="408940"/>
            <a:ext cx="4382770" cy="2688590"/>
          </a:xfrm>
          <a:prstGeom prst="rect">
            <a:avLst/>
          </a:prstGeom>
        </p:spPr>
      </p:pic>
      <p:pic>
        <p:nvPicPr>
          <p:cNvPr id="5" name="图片 4" descr="M_P_data_N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8875" y="3484880"/>
            <a:ext cx="4382770" cy="26885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932420" y="616267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Zhong &amp; </a:t>
            </a:r>
            <a:r>
              <a:rPr lang="en-US" altLang="zh-CN" b="1"/>
              <a:t>Lai</a:t>
            </a:r>
            <a:r>
              <a:rPr lang="en-US" altLang="zh-CN"/>
              <a:t>, MNRAS 544, 293 (2025)</a:t>
            </a:r>
            <a:endParaRPr lang="en-US" altLang="zh-CN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92455" y="403860"/>
            <a:ext cx="7477760" cy="2917190"/>
          </a:xfrm>
        </p:spPr>
        <p:txBody>
          <a:bodyPr>
            <a:noAutofit/>
          </a:bodyPr>
          <a:p>
            <a:pPr marL="0" indent="0">
              <a:lnSpc>
                <a:spcPct val="150000"/>
              </a:lnSpc>
              <a:buNone/>
            </a:pP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</a:rPr>
              <a:t>Therefore</a:t>
            </a:r>
            <a:r>
              <a:rPr lang="zh-CN" altLang="en-US" sz="2000">
                <a:latin typeface="Times New Roman" panose="02020603050405020304" charset="0"/>
                <a:cs typeface="Times New Roman" panose="02020603050405020304" charset="0"/>
              </a:rPr>
              <a:t>：</a:t>
            </a:r>
            <a:endParaRPr lang="zh-CN" altLang="en-US" sz="200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</a:rPr>
              <a:t>The structure of pulsars (</a:t>
            </a:r>
            <a:r>
              <a:rPr lang="en-US" altLang="zh-CN" sz="2000" i="1">
                <a:latin typeface="Times New Roman" panose="02020603050405020304" charset="0"/>
                <a:cs typeface="Times New Roman" panose="02020603050405020304" charset="0"/>
              </a:rPr>
              <a:t>M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zh-CN" sz="2000" i="1">
                <a:latin typeface="Times New Roman" panose="02020603050405020304" charset="0"/>
                <a:cs typeface="Times New Roman" panose="02020603050405020304" charset="0"/>
              </a:rPr>
              <a:t>R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zh-CN" sz="2000" i="1">
                <a:latin typeface="Times New Roman" panose="02020603050405020304" charset="0"/>
                <a:cs typeface="Times New Roman" panose="02020603050405020304" charset="0"/>
              </a:rPr>
              <a:t>I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</a:rPr>
              <a:t>) will affect the recycle process and consequently affect the periods of MSPs.</a:t>
            </a:r>
            <a:endParaRPr lang="en-US" altLang="zh-CN" sz="200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</a:rPr>
              <a:t>To constrain the EoS models better, we need more low-mass MSPs and better constrains on the mass-transfer.</a:t>
            </a:r>
            <a:endParaRPr lang="en-US" altLang="zh-CN" sz="20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88325" y="594360"/>
            <a:ext cx="3741420" cy="2942590"/>
          </a:xfrm>
          <a:prstGeom prst="rect">
            <a:avLst/>
          </a:prstGeom>
        </p:spPr>
      </p:pic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38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2" imgW="114300" imgH="215900" progId="Equation.KSEE3">
                  <p:embed/>
                </p:oleObj>
              </mc:Choice>
              <mc:Fallback>
                <p:oleObj name="" r:id="rId2" imgW="114300" imgH="2159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038850" y="3321050"/>
                        <a:ext cx="1143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椭圆 11"/>
          <p:cNvSpPr/>
          <p:nvPr/>
        </p:nvSpPr>
        <p:spPr>
          <a:xfrm>
            <a:off x="8846820" y="2068830"/>
            <a:ext cx="2954020" cy="621030"/>
          </a:xfrm>
          <a:prstGeom prst="ellipse">
            <a:avLst/>
          </a:prstGeom>
          <a:noFill/>
          <a:ln w="19050">
            <a:solidFill>
              <a:srgbClr val="00B050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文本框 13"/>
              <p:cNvSpPr txBox="1"/>
              <p:nvPr/>
            </p:nvSpPr>
            <p:spPr>
              <a:xfrm>
                <a:off x="592455" y="3795395"/>
                <a:ext cx="7146925" cy="2339340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altLang="zh-CN" sz="200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The next step</a:t>
                </a:r>
                <a:r>
                  <a:rPr lang="zh-CN" altLang="en-US" sz="200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：</a:t>
                </a:r>
                <a:endParaRPr lang="zh-CN" altLang="en-US" sz="2000">
                  <a:latin typeface="Times New Roman" panose="02020603050405020304" charset="0"/>
                  <a:cs typeface="Times New Roman" panose="02020603050405020304" charset="0"/>
                </a:endParaRPr>
              </a:p>
              <a:p>
                <a:pPr marL="285750" indent="-285750" algn="l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200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The above work only consider the final results of accretion.</a:t>
                </a:r>
                <a:endParaRPr lang="en-US" altLang="zh-CN" sz="2000"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  <a:p>
                <a:pPr marL="285750" indent="-285750" algn="l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200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The accreting millisecond X-ray pulsars (AMXPs) can provide value</a:t>
                </a:r>
                <a:r>
                  <a:rPr lang="en-US" altLang="zh-CN" sz="200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 of </a:t>
                </a:r>
                <a:r>
                  <a:rPr lang="en-US" altLang="zh-CN" sz="2000" i="1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P</a:t>
                </a:r>
                <a:r>
                  <a:rPr lang="en-US" altLang="zh-CN" sz="200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 and</a:t>
                </a:r>
                <a:r>
                  <a:rPr lang="en-US" altLang="zh-CN" sz="200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𝑃</m:t>
                        </m:r>
                      </m:e>
                    </m:acc>
                  </m:oMath>
                </a14:m>
                <a:r>
                  <a:rPr lang="en-US" altLang="zh-CN" sz="200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 </a:t>
                </a:r>
                <a:r>
                  <a:rPr lang="en-US" altLang="zh-CN" sz="2000"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during the accretion process.</a:t>
                </a:r>
                <a:endParaRPr lang="en-US" altLang="zh-CN" sz="2000"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455" y="3795395"/>
                <a:ext cx="7146925" cy="233934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4" name="文本框 3"/>
          <p:cNvSpPr txBox="1"/>
          <p:nvPr/>
        </p:nvSpPr>
        <p:spPr>
          <a:xfrm>
            <a:off x="1270000" y="4357370"/>
            <a:ext cx="949007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i="1">
                <a:latin typeface="Times New Roman" panose="02020603050405020304" charset="0"/>
                <a:cs typeface="Times New Roman" panose="02020603050405020304" charset="0"/>
              </a:rPr>
              <a:t>a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: 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  <a:sym typeface="+mn-ea"/>
              </a:rPr>
              <a:t>Papitto et al. (2008)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  <a:sym typeface="+mn-ea"/>
              </a:rPr>
              <a:t>; Riggio et al. (2011)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  <a:sym typeface="+mn-ea"/>
              </a:rPr>
              <a:t>; Gierlinski &amp; Poutanen (2005)</a:t>
            </a:r>
            <a:endParaRPr lang="en-US" altLang="zh-CN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  <a:sym typeface="+mn-ea"/>
              </a:rPr>
              <a:t>b: Burderi et al. (2006)</a:t>
            </a:r>
            <a:endParaRPr lang="en-US" altLang="zh-CN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  <a:sym typeface="+mn-ea"/>
              </a:rPr>
              <a:t>c: Patruno (2010)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; Papitto et al. (2011); 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  <a:sym typeface="+mn-ea"/>
              </a:rPr>
              <a:t>Falanga et al. (2005)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8200" y="1743710"/>
            <a:ext cx="10642600" cy="168465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941945" y="3481070"/>
            <a:ext cx="3411855" cy="36830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>
                <a:solidFill>
                  <a:srgbClr val="231F20"/>
                </a:solidFill>
                <a:latin typeface="Times-Roman"/>
                <a:ea typeface="Times-Roman"/>
              </a:rPr>
              <a:t>Glampedakis &amp; Suvorov (2021)</a:t>
            </a:r>
            <a:endParaRPr lang="en-US" altLang="zh-CN">
              <a:solidFill>
                <a:srgbClr val="231F20"/>
              </a:solidFill>
              <a:latin typeface="Times-Roman"/>
              <a:ea typeface="Times-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582295"/>
            <a:ext cx="10515600" cy="5594985"/>
          </a:xfrm>
        </p:spPr>
        <p:txBody>
          <a:bodyPr/>
          <a:p>
            <a:r>
              <a:rPr lang="en-US" altLang="zh-CN" sz="2400"/>
              <a:t>Spin-up by accretion </a:t>
            </a:r>
            <a:endParaRPr lang="zh-CN" altLang="en-US" sz="2400"/>
          </a:p>
          <a:p>
            <a:endParaRPr lang="zh-CN" altLang="en-US" sz="2400"/>
          </a:p>
          <a:p>
            <a:pPr marL="0" indent="0">
              <a:buNone/>
            </a:pPr>
            <a:r>
              <a:rPr lang="zh-CN" altLang="en-US" sz="2400"/>
              <a:t>（</a:t>
            </a:r>
            <a:r>
              <a:rPr lang="en-US" altLang="zh-CN" sz="2400"/>
              <a:t>1</a:t>
            </a:r>
            <a:r>
              <a:rPr lang="zh-CN" altLang="en-US" sz="2400"/>
              <a:t>）</a:t>
            </a:r>
            <a:r>
              <a:rPr lang="en-US" altLang="zh-CN" sz="2400"/>
              <a:t> </a:t>
            </a:r>
            <a:endParaRPr lang="zh-CN" altLang="en-US" sz="2400"/>
          </a:p>
          <a:p>
            <a:pPr marL="0" indent="0">
              <a:buNone/>
            </a:pPr>
            <a:endParaRPr lang="zh-CN" altLang="en-US" sz="2400"/>
          </a:p>
          <a:p>
            <a:pPr marL="0" indent="0">
              <a:buNone/>
            </a:pPr>
            <a:r>
              <a:rPr lang="zh-CN" altLang="en-US" sz="2400"/>
              <a:t>（</a:t>
            </a:r>
            <a:r>
              <a:rPr lang="en-US" altLang="zh-CN" sz="2400"/>
              <a:t>2</a:t>
            </a:r>
            <a:r>
              <a:rPr lang="zh-CN" altLang="en-US" sz="2400"/>
              <a:t>）</a:t>
            </a:r>
            <a:r>
              <a:rPr lang="en-US" altLang="zh-CN" sz="2400"/>
              <a:t>Values of </a:t>
            </a:r>
            <a:r>
              <a:rPr lang="en-US" altLang="zh-CN" sz="2400" i="1">
                <a:latin typeface="Times New Roman" panose="02020603050405020304" charset="0"/>
                <a:cs typeface="Times New Roman" panose="02020603050405020304" charset="0"/>
              </a:rPr>
              <a:t>M</a:t>
            </a: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、</a:t>
            </a:r>
            <a:r>
              <a:rPr lang="en-US" altLang="zh-CN" sz="2400" i="1">
                <a:latin typeface="Times New Roman" panose="02020603050405020304" charset="0"/>
                <a:cs typeface="Times New Roman" panose="02020603050405020304" charset="0"/>
              </a:rPr>
              <a:t>R</a:t>
            </a: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、</a:t>
            </a:r>
            <a:r>
              <a:rPr lang="en-US" altLang="zh-CN" sz="2400" i="1">
                <a:latin typeface="Times New Roman" panose="02020603050405020304" charset="0"/>
                <a:cs typeface="Times New Roman" panose="02020603050405020304" charset="0"/>
              </a:rPr>
              <a:t>I  </a:t>
            </a:r>
            <a:r>
              <a:rPr lang="en-US" altLang="zh-CN" sz="2400">
                <a:sym typeface="+mn-ea"/>
              </a:rPr>
              <a:t>derived under a given EoS</a:t>
            </a:r>
            <a:endParaRPr lang="en-US" altLang="zh-CN" sz="2400"/>
          </a:p>
          <a:p>
            <a:endParaRPr lang="zh-CN" altLang="en-US" sz="2400"/>
          </a:p>
          <a:p>
            <a:pPr marL="0" indent="0">
              <a:buNone/>
            </a:pPr>
            <a:r>
              <a:rPr lang="zh-CN" altLang="en-US" sz="2400"/>
              <a:t>（</a:t>
            </a:r>
            <a:r>
              <a:rPr lang="en-US" altLang="zh-CN" sz="2400"/>
              <a:t>3</a:t>
            </a:r>
            <a:r>
              <a:rPr lang="zh-CN" altLang="en-US" sz="2400"/>
              <a:t>）</a:t>
            </a:r>
            <a:r>
              <a:rPr lang="en-US" altLang="zh-CN" sz="2400"/>
              <a:t>     and       from observations</a:t>
            </a:r>
            <a:endParaRPr lang="zh-CN" altLang="en-US" sz="2400"/>
          </a:p>
          <a:p>
            <a:pPr marL="0" indent="0">
              <a:buNone/>
            </a:pPr>
            <a:endParaRPr lang="zh-CN" altLang="en-US" sz="2400"/>
          </a:p>
          <a:p>
            <a:pPr marL="0" indent="0">
              <a:buNone/>
            </a:pPr>
            <a:r>
              <a:rPr lang="zh-CN" altLang="en-US" sz="2400"/>
              <a:t>（</a:t>
            </a:r>
            <a:r>
              <a:rPr lang="en-US" altLang="zh-CN" sz="2400"/>
              <a:t>4</a:t>
            </a:r>
            <a:r>
              <a:rPr lang="zh-CN" altLang="en-US" sz="2400"/>
              <a:t>）</a:t>
            </a:r>
            <a:r>
              <a:rPr lang="en-US" altLang="zh-CN" sz="2400" i="1">
                <a:latin typeface="Times New Roman" panose="02020603050405020304" charset="0"/>
                <a:cs typeface="Times New Roman" panose="02020603050405020304" charset="0"/>
              </a:rPr>
              <a:t>L</a:t>
            </a:r>
            <a:r>
              <a:rPr lang="en-US" altLang="zh-CN" sz="2400" baseline="-25000">
                <a:latin typeface="Times New Roman" panose="02020603050405020304" charset="0"/>
                <a:cs typeface="Times New Roman" panose="02020603050405020304" charset="0"/>
              </a:rPr>
              <a:t>x</a:t>
            </a:r>
            <a:r>
              <a:rPr lang="en-US" altLang="zh-CN" sz="2400"/>
              <a:t>  --&gt;                     </a:t>
            </a:r>
            <a:endParaRPr lang="zh-CN" altLang="en-US" sz="2400"/>
          </a:p>
          <a:p>
            <a:pPr marL="0" indent="0">
              <a:buNone/>
            </a:pPr>
            <a:endParaRPr lang="zh-CN" altLang="en-US" sz="2400"/>
          </a:p>
          <a:p>
            <a:pPr marL="0" indent="0">
              <a:buNone/>
            </a:pPr>
            <a:r>
              <a:rPr lang="en-US" altLang="zh-CN" sz="2400"/>
              <a:t>                     We can plot the curves of </a:t>
            </a:r>
            <a:r>
              <a:rPr lang="en-US" altLang="zh-CN" sz="2400" i="1">
                <a:latin typeface="Times New Roman" panose="02020603050405020304" charset="0"/>
                <a:cs typeface="Times New Roman" panose="02020603050405020304" charset="0"/>
              </a:rPr>
              <a:t>M</a:t>
            </a:r>
            <a:r>
              <a:rPr lang="en-US" altLang="zh-CN" sz="2400"/>
              <a:t>-</a:t>
            </a:r>
            <a:r>
              <a:rPr lang="en-US" altLang="zh-CN" sz="2400" i="1">
                <a:latin typeface="Times New Roman" panose="02020603050405020304" charset="0"/>
                <a:cs typeface="Times New Roman" panose="02020603050405020304" charset="0"/>
              </a:rPr>
              <a:t>B</a:t>
            </a:r>
            <a:r>
              <a:rPr lang="en-US" altLang="zh-CN" sz="2400"/>
              <a:t>.</a:t>
            </a:r>
            <a:endParaRPr lang="en-US" altLang="zh-CN" sz="2400"/>
          </a:p>
        </p:txBody>
      </p:sp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788150" y="1679575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114300" imgH="215900" progId="Equation.KSEE3">
                  <p:embed/>
                </p:oleObj>
              </mc:Choice>
              <mc:Fallback>
                <p:oleObj name="" r:id="rId1" imgW="114300" imgH="2159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788150" y="1679575"/>
                        <a:ext cx="1143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950018" y="551180"/>
          <a:ext cx="26924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" r:id="rId3" imgW="1346200" imgH="266700" progId="Equation.DSMT4">
                  <p:embed/>
                </p:oleObj>
              </mc:Choice>
              <mc:Fallback>
                <p:oleObj name="" r:id="rId3" imgW="1346200" imgH="266700" progId="Equation.DSMT4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50018" y="551180"/>
                        <a:ext cx="2692400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25613" y="1277620"/>
          <a:ext cx="2218690" cy="916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5" imgW="1168400" imgH="482600" progId="Equation.DSMT4">
                  <p:embed/>
                </p:oleObj>
              </mc:Choice>
              <mc:Fallback>
                <p:oleObj name="" r:id="rId5" imgW="1168400" imgH="482600" progId="Equation.DSMT4">
                  <p:embed/>
                  <p:pic>
                    <p:nvPicPr>
                      <p:cNvPr id="0" name="图片 102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25613" y="1277620"/>
                        <a:ext cx="2218690" cy="916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598738" y="3300095"/>
          <a:ext cx="3302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7" imgW="165100" imgH="190500" progId="Equation.DSMT4">
                  <p:embed/>
                </p:oleObj>
              </mc:Choice>
              <mc:Fallback>
                <p:oleObj name="" r:id="rId7" imgW="165100" imgH="190500" progId="Equation.DSMT4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598738" y="3300095"/>
                        <a:ext cx="330200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41158" y="3350895"/>
          <a:ext cx="3302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" r:id="rId9" imgW="165100" imgH="165100" progId="Equation.DSMT4">
                  <p:embed/>
                </p:oleObj>
              </mc:Choice>
              <mc:Fallback>
                <p:oleObj name="" r:id="rId9" imgW="165100" imgH="165100" progId="Equation.DSMT4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641158" y="3350895"/>
                        <a:ext cx="330200" cy="33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586673" y="4223385"/>
          <a:ext cx="4064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" r:id="rId11" imgW="203200" imgH="190500" progId="Equation.DSMT4">
                  <p:embed/>
                </p:oleObj>
              </mc:Choice>
              <mc:Fallback>
                <p:oleObj name="" r:id="rId11" imgW="203200" imgH="190500" progId="Equation.DSMT4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586673" y="4223385"/>
                        <a:ext cx="406400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5212715" y="1564005"/>
            <a:ext cx="4257040" cy="36830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>
                <a:solidFill>
                  <a:srgbClr val="000000"/>
                </a:solidFill>
                <a:latin typeface="Times-Roman"/>
                <a:ea typeface="Times-Roman"/>
              </a:rPr>
              <a:t>(Menou et al. 1999, Chatterjee et al. 2000)</a:t>
            </a:r>
            <a:endParaRPr lang="en-US" altLang="zh-CN">
              <a:solidFill>
                <a:srgbClr val="000000"/>
              </a:solidFill>
              <a:latin typeface="Times-Roman"/>
              <a:ea typeface="Times-Roman"/>
            </a:endParaRPr>
          </a:p>
        </p:txBody>
      </p:sp>
      <p:sp>
        <p:nvSpPr>
          <p:cNvPr id="2" name="右箭头 1"/>
          <p:cNvSpPr/>
          <p:nvPr/>
        </p:nvSpPr>
        <p:spPr>
          <a:xfrm>
            <a:off x="979805" y="5224780"/>
            <a:ext cx="1105535" cy="263525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19" name="对象 1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576320" y="3998595"/>
          <a:ext cx="1770380" cy="845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" name="" r:id="rId13" imgW="876300" imgH="419100" progId="Equation.DSMT4">
                  <p:embed/>
                </p:oleObj>
              </mc:Choice>
              <mc:Fallback>
                <p:oleObj name="" r:id="rId13" imgW="876300" imgH="419100" progId="Equation.DSMT4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576320" y="3998595"/>
                        <a:ext cx="1770380" cy="8451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530860"/>
            <a:ext cx="10515600" cy="5646420"/>
          </a:xfrm>
        </p:spPr>
        <p:txBody>
          <a:bodyPr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Symbol" panose="05050102010706020507" pitchFamily="18" charset="2"/>
              </a:rPr>
              <a:t> </a:t>
            </a:r>
            <a:r>
              <a:rPr lang="en-US" altLang="zh-CN" sz="2400" dirty="0">
                <a:solidFill>
                  <a:srgbClr val="FF0606"/>
                </a:solidFill>
                <a:latin typeface="Times New Roman" panose="02020603050405020304" charset="0"/>
                <a:cs typeface="Times New Roman" panose="02020603050405020304" charset="0"/>
                <a:sym typeface="Symbol" panose="05050102010706020507" pitchFamily="18" charset="2"/>
              </a:rPr>
              <a:t>Strangeon Stars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Symbol" panose="05050102010706020507" pitchFamily="18" charset="2"/>
              </a:rPr>
              <a:t>: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LX 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n</a:t>
            </a:r>
            <a:r>
              <a:rPr lang="en-US" altLang="zh-CN" sz="2400" baseline="-25000" dirty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s</a:t>
            </a:r>
            <a:r>
              <a:rPr lang="en-US" altLang="zh-CN" sz="2400" dirty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400" i="1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ε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(Lai &amp; Xu 2009)</a:t>
            </a:r>
            <a:endParaRPr lang="en-US" altLang="zh-CN" sz="2000">
              <a:latin typeface="Times New Roman" panose="02020603050405020304" charset="0"/>
              <a:cs typeface="Times New Roman" panose="02020603050405020304" charset="0"/>
            </a:endParaRPr>
          </a:p>
          <a:p>
            <a:pPr lvl="1">
              <a:lnSpc>
                <a:spcPct val="150000"/>
              </a:lnSpc>
            </a:pP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000" i="1" dirty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n</a:t>
            </a:r>
            <a:r>
              <a:rPr lang="en-US" altLang="zh-CN" sz="2000" baseline="-25000" dirty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s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: surface density, </a:t>
            </a:r>
            <a:r>
              <a:rPr lang="en-US" altLang="zh-CN" sz="2000" i="1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ε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is the potential depth</a:t>
            </a:r>
            <a:endParaRPr lang="en-US" altLang="zh-CN" sz="2000">
              <a:latin typeface="Times New Roman" panose="02020603050405020304" charset="0"/>
              <a:cs typeface="Times New Roman" panose="02020603050405020304" charset="0"/>
            </a:endParaRPr>
          </a:p>
          <a:p>
            <a:pPr lvl="1">
              <a:lnSpc>
                <a:spcPct val="150000"/>
              </a:lnSpc>
            </a:pP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LX3630: </a:t>
            </a:r>
            <a:r>
              <a:rPr lang="en-US" altLang="zh-CN" sz="2000" i="1" dirty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n</a:t>
            </a:r>
            <a:r>
              <a:rPr lang="en-US" altLang="zh-CN" sz="2000" baseline="-25000" dirty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s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= 0.36 fm</a:t>
            </a:r>
            <a:r>
              <a:rPr lang="en-US" altLang="zh-CN" sz="2000" baseline="30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-3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, </a:t>
            </a:r>
            <a:r>
              <a:rPr lang="en-US" altLang="zh-CN" sz="2000" i="1" dirty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ε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= 30 MeV</a:t>
            </a:r>
            <a:endParaRPr lang="en-US" altLang="zh-CN" sz="20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330" dirty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Symbol" panose="05050102010706020507" pitchFamily="18" charset="2"/>
              </a:rPr>
              <a:t> </a:t>
            </a:r>
            <a:r>
              <a:rPr lang="en-US" altLang="zh-CN" sz="2330" dirty="0">
                <a:solidFill>
                  <a:srgbClr val="1D1DFF"/>
                </a:solidFill>
                <a:latin typeface="Times New Roman" panose="02020603050405020304" charset="0"/>
                <a:cs typeface="Times New Roman" panose="02020603050405020304" charset="0"/>
                <a:sym typeface="Symbol" panose="05050102010706020507" pitchFamily="18" charset="2"/>
              </a:rPr>
              <a:t>Neutron Stars</a:t>
            </a:r>
            <a:r>
              <a:rPr lang="en-US" altLang="zh-CN" sz="2330" dirty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Symbol" panose="05050102010706020507" pitchFamily="18" charset="2"/>
              </a:rPr>
              <a:t>: AP4 - {</a:t>
            </a:r>
            <a:r>
              <a:rPr lang="en-US" altLang="zh-CN" sz="2330" i="1" dirty="0" err="1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Symbol" panose="05050102010706020507" pitchFamily="18" charset="2"/>
              </a:rPr>
              <a:t>npe</a:t>
            </a:r>
            <a:r>
              <a:rPr lang="en-US" altLang="zh-CN" sz="2330" i="1" dirty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Symbol" panose="05050102010706020507" pitchFamily="18" charset="2"/>
              </a:rPr>
              <a:t></a:t>
            </a:r>
            <a:r>
              <a:rPr lang="en-US" altLang="zh-CN" sz="2330" dirty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Symbol" panose="05050102010706020507" pitchFamily="18" charset="2"/>
              </a:rPr>
              <a:t>}   </a:t>
            </a:r>
            <a:endParaRPr lang="en-US" altLang="zh-CN" sz="2330" dirty="0">
              <a:solidFill>
                <a:srgbClr val="000000"/>
              </a:solidFill>
              <a:latin typeface="Times New Roman" panose="02020603050405020304" charset="0"/>
              <a:cs typeface="Times New Roman" panose="02020603050405020304" charset="0"/>
              <a:sym typeface="Symbol" panose="05050102010706020507" pitchFamily="18" charset="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330" dirty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Symbol" panose="05050102010706020507" pitchFamily="18" charset="2"/>
              </a:rPr>
              <a:t>      </a:t>
            </a:r>
            <a:r>
              <a:rPr lang="en-US" altLang="zh-CN" sz="1600" dirty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Symbol" panose="05050102010706020507" pitchFamily="18" charset="2"/>
              </a:rPr>
              <a:t> (Akmal, Pandharipande &amp; Ravenhall, 1998)</a:t>
            </a:r>
            <a:endParaRPr lang="en-US" altLang="zh-CN" sz="160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2400">
                <a:solidFill>
                  <a:srgbClr val="00E400"/>
                </a:solidFill>
                <a:latin typeface="Times New Roman" panose="02020603050405020304" charset="0"/>
                <a:cs typeface="Times New Roman" panose="02020603050405020304" charset="0"/>
              </a:rPr>
              <a:t>Strange Quark Stars</a:t>
            </a: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</a:rPr>
              <a:t>: </a:t>
            </a:r>
            <a:endParaRPr lang="en-US" altLang="zh-CN" sz="240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600">
                <a:latin typeface="Times New Roman" panose="02020603050405020304" charset="0"/>
                <a:cs typeface="Times New Roman" panose="02020603050405020304" charset="0"/>
              </a:rPr>
              <a:t>        (Alcock et al. 1986, Haensel et al. 1986, Alford et al. 2005)</a:t>
            </a:r>
            <a:endParaRPr lang="en-US" altLang="zh-CN" sz="16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" name="图片 3" descr="M_R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6220" y="2787015"/>
            <a:ext cx="5210175" cy="392239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160895" y="66675"/>
            <a:ext cx="3529330" cy="24580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3355" y="4702175"/>
            <a:ext cx="4300220" cy="702945"/>
          </a:xfrm>
          <a:prstGeom prst="rect">
            <a:avLst/>
          </a:prstGeom>
        </p:spPr>
      </p:pic>
      <p:graphicFrame>
        <p:nvGraphicFramePr>
          <p:cNvPr id="12" name="对象 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58315" y="5464175"/>
          <a:ext cx="2804795" cy="392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5" imgW="1765300" imgH="241300" progId="Equation.DSMT4">
                  <p:embed/>
                </p:oleObj>
              </mc:Choice>
              <mc:Fallback>
                <p:oleObj name="" r:id="rId5" imgW="1765300" imgH="2413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58315" y="5464175"/>
                        <a:ext cx="2804795" cy="392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z="3600">
                <a:sym typeface="+mn-ea"/>
              </a:rPr>
              <a:t>XTE J1751-305 (outburst in 2002)</a:t>
            </a:r>
            <a:endParaRPr lang="en-US" altLang="zh-CN" sz="3600"/>
          </a:p>
        </p:txBody>
      </p:sp>
      <p:sp>
        <p:nvSpPr>
          <p:cNvPr id="7" name="文本框 6"/>
          <p:cNvSpPr txBox="1"/>
          <p:nvPr/>
        </p:nvSpPr>
        <p:spPr>
          <a:xfrm>
            <a:off x="984250" y="3813810"/>
            <a:ext cx="53486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Gierlinski &amp; Poutanen (2005), Papitto et al. (2008)</a:t>
            </a:r>
            <a:endParaRPr lang="en-US" altLang="zh-CN"/>
          </a:p>
        </p:txBody>
      </p:sp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988695" y="1795780"/>
          <a:ext cx="4975860" cy="1567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2298700" imgH="723900" progId="Equation.DSMT4">
                  <p:embed/>
                </p:oleObj>
              </mc:Choice>
              <mc:Fallback>
                <p:oleObj name="" r:id="rId1" imgW="2298700" imgH="7239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88695" y="1795780"/>
                        <a:ext cx="4975860" cy="15671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图片 2" descr="XTEJ17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2275" y="1996440"/>
            <a:ext cx="4498975" cy="34137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z="3600">
                <a:sym typeface="+mn-ea"/>
              </a:rPr>
              <a:t>SAX J1808–3658 (outburst in 2002)</a:t>
            </a:r>
            <a:endParaRPr lang="en-US" altLang="zh-CN" sz="3600"/>
          </a:p>
        </p:txBody>
      </p:sp>
      <p:sp>
        <p:nvSpPr>
          <p:cNvPr id="7" name="文本框 6"/>
          <p:cNvSpPr txBox="1"/>
          <p:nvPr/>
        </p:nvSpPr>
        <p:spPr>
          <a:xfrm>
            <a:off x="1798955" y="3620135"/>
            <a:ext cx="23729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Burderi et al. (2006)</a:t>
            </a:r>
            <a:endParaRPr lang="en-US" altLang="zh-CN"/>
          </a:p>
        </p:txBody>
      </p:sp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140143" y="1796098"/>
          <a:ext cx="4672965" cy="1566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2159000" imgH="723900" progId="Equation.DSMT4">
                  <p:embed/>
                </p:oleObj>
              </mc:Choice>
              <mc:Fallback>
                <p:oleObj name="" r:id="rId1" imgW="2159000" imgH="7239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140143" y="1796098"/>
                        <a:ext cx="4672965" cy="15665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图片 2" descr="SAXJ18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1955" y="2216785"/>
            <a:ext cx="4535170" cy="34137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z="3600"/>
              <a:t>IGR J00291+5934 (outburst in 2004)</a:t>
            </a:r>
            <a:endParaRPr lang="en-US" altLang="zh-CN" sz="3600"/>
          </a:p>
        </p:txBody>
      </p:sp>
      <p:graphicFrame>
        <p:nvGraphicFramePr>
          <p:cNvPr id="12" name="对象 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989013" y="1800543"/>
          <a:ext cx="4975225" cy="1566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2298700" imgH="723900" progId="Equation.DSMT4">
                  <p:embed/>
                </p:oleObj>
              </mc:Choice>
              <mc:Fallback>
                <p:oleObj name="" r:id="rId1" imgW="2298700" imgH="7239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89013" y="1800543"/>
                        <a:ext cx="4975225" cy="15665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1168400" y="3705860"/>
            <a:ext cx="3130550" cy="64516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800"/>
              <a:t>Falanga et al. (2005)</a:t>
            </a:r>
            <a:endParaRPr lang="en-US" altLang="zh-CN" sz="1800"/>
          </a:p>
          <a:p>
            <a:r>
              <a:rPr lang="en-US" altLang="zh-CN" sz="1800"/>
              <a:t>Patruno (2010)</a:t>
            </a:r>
            <a:endParaRPr lang="en-US" altLang="zh-CN" sz="1800"/>
          </a:p>
        </p:txBody>
      </p:sp>
      <p:pic>
        <p:nvPicPr>
          <p:cNvPr id="7" name="图片 6" descr="IGR_00291_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6735" y="2590165"/>
            <a:ext cx="4535170" cy="341376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740" y="213995"/>
            <a:ext cx="10642600" cy="1684655"/>
          </a:xfrm>
          <a:prstGeom prst="rect">
            <a:avLst/>
          </a:prstGeom>
        </p:spPr>
      </p:pic>
      <p:pic>
        <p:nvPicPr>
          <p:cNvPr id="5" name="图片 4" descr="Lx_nudot_SAXJ18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7660" y="3586480"/>
            <a:ext cx="3887470" cy="2992120"/>
          </a:xfrm>
          <a:prstGeom prst="rect">
            <a:avLst/>
          </a:prstGeom>
        </p:spPr>
      </p:pic>
      <p:pic>
        <p:nvPicPr>
          <p:cNvPr id="6" name="图片 5" descr="Lx_nudot_IGRJ0029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1340" y="3545840"/>
            <a:ext cx="3940175" cy="3032760"/>
          </a:xfrm>
          <a:prstGeom prst="rect">
            <a:avLst/>
          </a:prstGeom>
        </p:spPr>
      </p:pic>
      <p:pic>
        <p:nvPicPr>
          <p:cNvPr id="7" name="图片 6" descr="Lx_ndot_XTEJ175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095" y="3612515"/>
            <a:ext cx="3870325" cy="297942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 rot="19380000">
            <a:off x="5550535" y="4144645"/>
            <a:ext cx="152654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000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M 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= 0.5 </a:t>
            </a:r>
            <a:r>
              <a:rPr lang="en-US" sz="2000" i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M</a:t>
            </a:r>
            <a:r>
              <a:rPr lang="en-US" sz="2000" baseline="-25000" dirty="0">
                <a:latin typeface="Times New Roman" panose="02020603050405020304" charset="0"/>
                <a:ea typeface="Wingdings" panose="05000000000000000000"/>
                <a:cs typeface="Times New Roman" panose="02020603050405020304" charset="0"/>
                <a:sym typeface="Wingdings" panose="05000000000000000000"/>
              </a:rPr>
              <a:t></a:t>
            </a:r>
            <a:endParaRPr lang="en-US" altLang="en-US" sz="2000" baseline="-25000" dirty="0">
              <a:latin typeface="Times New Roman" panose="02020603050405020304" charset="0"/>
              <a:ea typeface="Wingdings" panose="05000000000000000000"/>
              <a:cs typeface="Times New Roman" panose="02020603050405020304" charset="0"/>
              <a:sym typeface="Wingdings" panose="0500000000000000000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507865" y="3177540"/>
            <a:ext cx="347345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>
                <a:sym typeface="+mn-ea"/>
              </a:rPr>
              <a:t>SAX J1808–3658 (outburst in 2002)</a:t>
            </a:r>
            <a:endParaRPr lang="en-US" altLang="zh-CN"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 rot="19440000">
            <a:off x="9315450" y="4387215"/>
            <a:ext cx="167195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000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M </a:t>
            </a:r>
            <a:r>
              <a:rPr lang="en-US" altLang="zh-CN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= 0.35 </a:t>
            </a:r>
            <a:r>
              <a:rPr lang="en-US" sz="2000" i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M</a:t>
            </a:r>
            <a:r>
              <a:rPr lang="en-US" sz="2000" baseline="-25000" dirty="0">
                <a:latin typeface="Times New Roman" panose="02020603050405020304" charset="0"/>
                <a:ea typeface="Wingdings" panose="05000000000000000000"/>
                <a:cs typeface="Times New Roman" panose="02020603050405020304" charset="0"/>
                <a:sym typeface="Wingdings" panose="05000000000000000000"/>
              </a:rPr>
              <a:t></a:t>
            </a:r>
            <a:endParaRPr lang="en-US" altLang="en-US" sz="2000" baseline="-25000" dirty="0">
              <a:latin typeface="Times New Roman" panose="02020603050405020304" charset="0"/>
              <a:ea typeface="Wingdings" panose="05000000000000000000"/>
              <a:cs typeface="Times New Roman" panose="02020603050405020304" charset="0"/>
              <a:sym typeface="Wingdings" panose="0500000000000000000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503920" y="3177540"/>
            <a:ext cx="35687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>
                <a:sym typeface="+mn-ea"/>
              </a:rPr>
              <a:t>IGR J00291+5934 (outburst in 2004)</a:t>
            </a:r>
            <a:endParaRPr lang="en-US" altLang="zh-CN"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64845" y="3177540"/>
            <a:ext cx="332041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>
                <a:sym typeface="+mn-ea"/>
              </a:rPr>
              <a:t>XTE J1751-305 (outburst in 2002)</a:t>
            </a:r>
            <a:endParaRPr lang="en-US" altLang="zh-CN"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 rot="19440000">
            <a:off x="591820" y="4044950"/>
            <a:ext cx="114681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M 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  <a:sym typeface="+mn-ea"/>
              </a:rPr>
              <a:t>= 1 </a:t>
            </a:r>
            <a:r>
              <a:rPr lang="en-US" i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M</a:t>
            </a:r>
            <a:r>
              <a:rPr lang="en-US" baseline="-25000" dirty="0">
                <a:latin typeface="Times New Roman" panose="02020603050405020304" charset="0"/>
                <a:ea typeface="Wingdings" panose="05000000000000000000"/>
                <a:cs typeface="Times New Roman" panose="02020603050405020304" charset="0"/>
                <a:sym typeface="Wingdings" panose="05000000000000000000"/>
              </a:rPr>
              <a:t></a:t>
            </a:r>
            <a:endParaRPr lang="en-US" altLang="en-US" baseline="-25000" dirty="0">
              <a:latin typeface="Times New Roman" panose="02020603050405020304" charset="0"/>
              <a:ea typeface="Wingdings" panose="05000000000000000000"/>
              <a:cs typeface="Times New Roman" panose="02020603050405020304" charset="0"/>
              <a:sym typeface="Wingdings" panose="05000000000000000000"/>
            </a:endParaRPr>
          </a:p>
        </p:txBody>
      </p:sp>
      <p:sp>
        <p:nvSpPr>
          <p:cNvPr id="15" name="文本框 14"/>
          <p:cNvSpPr txBox="1"/>
          <p:nvPr/>
        </p:nvSpPr>
        <p:spPr>
          <a:xfrm rot="19320000">
            <a:off x="1219835" y="5124450"/>
            <a:ext cx="114681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M 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  <a:sym typeface="+mn-ea"/>
              </a:rPr>
              <a:t>= 2 </a:t>
            </a:r>
            <a:r>
              <a:rPr lang="en-US" i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M</a:t>
            </a:r>
            <a:r>
              <a:rPr lang="en-US" baseline="-25000" dirty="0">
                <a:latin typeface="Times New Roman" panose="02020603050405020304" charset="0"/>
                <a:ea typeface="Wingdings" panose="05000000000000000000"/>
                <a:cs typeface="Times New Roman" panose="02020603050405020304" charset="0"/>
                <a:sym typeface="Wingdings" panose="05000000000000000000"/>
              </a:rPr>
              <a:t></a:t>
            </a:r>
            <a:endParaRPr lang="en-US" altLang="en-US" baseline="-25000" dirty="0">
              <a:latin typeface="Times New Roman" panose="02020603050405020304" charset="0"/>
              <a:ea typeface="Wingdings" panose="05000000000000000000"/>
              <a:cs typeface="Times New Roman" panose="02020603050405020304" charset="0"/>
              <a:sym typeface="Wingdings" panose="0500000000000000000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661410" y="172720"/>
            <a:ext cx="925830" cy="1739900"/>
          </a:xfrm>
          <a:prstGeom prst="rect">
            <a:avLst/>
          </a:prstGeom>
          <a:noFill/>
          <a:ln w="254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776085" y="172720"/>
            <a:ext cx="1913255" cy="1739900"/>
          </a:xfrm>
          <a:prstGeom prst="rect">
            <a:avLst/>
          </a:prstGeom>
          <a:noFill/>
          <a:ln w="254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4365" y="1982470"/>
            <a:ext cx="2782570" cy="1015365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sp>
        <p:nvSpPr>
          <p:cNvPr id="3" name="文本框 2"/>
          <p:cNvSpPr txBox="1"/>
          <p:nvPr/>
        </p:nvSpPr>
        <p:spPr>
          <a:xfrm>
            <a:off x="7401560" y="2369185"/>
            <a:ext cx="1804670" cy="33718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600">
                <a:solidFill>
                  <a:srgbClr val="000000"/>
                </a:solidFill>
                <a:latin typeface="Times-Roman"/>
                <a:ea typeface="Times-Roman"/>
              </a:rPr>
              <a:t>Spitkovsky (2006)</a:t>
            </a:r>
            <a:endParaRPr lang="en-US" altLang="zh-CN" sz="1600">
              <a:solidFill>
                <a:srgbClr val="000000"/>
              </a:solidFill>
              <a:latin typeface="Times-Roman"/>
              <a:ea typeface="Times-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Summary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lnSpc>
                <a:spcPct val="150000"/>
              </a:lnSpc>
            </a:pP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  <a:sym typeface="+mn-ea"/>
              </a:rPr>
              <a:t>The structure of pulsars (</a:t>
            </a:r>
            <a:r>
              <a:rPr lang="en-US" altLang="zh-CN" sz="2400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M</a:t>
            </a: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zh-CN" sz="2400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R</a:t>
            </a: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zh-CN" sz="2400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I</a:t>
            </a: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  <a:sym typeface="+mn-ea"/>
              </a:rPr>
              <a:t>) will affect the recycle process and consequently affect the periods of MSPs.</a:t>
            </a:r>
            <a:endParaRPr lang="en-US" altLang="zh-CN" sz="24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lvl="1">
              <a:lnSpc>
                <a:spcPct val="150000"/>
              </a:lnSpc>
            </a:pPr>
            <a:r>
              <a:rPr lang="en-US" altLang="zh-CN" sz="2055">
                <a:latin typeface="Times New Roman" panose="02020603050405020304" charset="0"/>
                <a:cs typeface="Times New Roman" panose="02020603050405020304" charset="0"/>
                <a:sym typeface="+mn-ea"/>
              </a:rPr>
              <a:t>More low-mass MSPs and better constrains on the mass-transfer are needed t</a:t>
            </a:r>
            <a:r>
              <a:rPr lang="en-US" altLang="zh-CN" sz="2055">
                <a:latin typeface="Times New Roman" panose="02020603050405020304" charset="0"/>
                <a:cs typeface="Times New Roman" panose="02020603050405020304" charset="0"/>
                <a:sym typeface="+mn-ea"/>
              </a:rPr>
              <a:t>o constrain the EoS models better.</a:t>
            </a:r>
            <a:endParaRPr lang="en-US" altLang="zh-CN" sz="2055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  <a:sym typeface="+mn-ea"/>
              </a:rPr>
              <a:t>Can Accreting Millisecond X-ray Pulsars (AMXPs) test EoS?</a:t>
            </a:r>
            <a:endParaRPr lang="en-US" altLang="zh-CN" sz="24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lvl="1">
              <a:lnSpc>
                <a:spcPct val="150000"/>
              </a:lnSpc>
            </a:pPr>
            <a:r>
              <a:rPr lang="en-US" altLang="zh-CN" sz="2055">
                <a:latin typeface="Times New Roman" panose="02020603050405020304" charset="0"/>
                <a:cs typeface="Times New Roman" panose="02020603050405020304" charset="0"/>
                <a:sym typeface="+mn-ea"/>
              </a:rPr>
              <a:t>AMXPs with very low-mass ?</a:t>
            </a:r>
            <a:endParaRPr lang="en-US" altLang="zh-CN" sz="2055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AICARD_INVALID" val="Invalid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COMMONDATA" val="eyJoZGlkIjoiNzEwMjdjY2Q4MTQwMTYyMWNkNTM3ZDZkZDc1YmZhODgifQ=="/>
  <p:tag name="KSO_WPP_MARK_KEY" val="c541de1e-d9cc-495b-8ff6-d75bb61a7f32"/>
  <p:tag name="resource_record_key" val="{&quot;13&quot;:[20481688,4663468]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2715</Words>
  <Application>WPS 演示</Application>
  <PresentationFormat>宽屏</PresentationFormat>
  <Paragraphs>118</Paragraphs>
  <Slides>15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13</vt:i4>
      </vt:variant>
      <vt:variant>
        <vt:lpstr>幻灯片标题</vt:lpstr>
      </vt:variant>
      <vt:variant>
        <vt:i4>15</vt:i4>
      </vt:variant>
    </vt:vector>
  </HeadingPairs>
  <TitlesOfParts>
    <vt:vector size="42" baseType="lpstr">
      <vt:lpstr>Arial</vt:lpstr>
      <vt:lpstr>宋体</vt:lpstr>
      <vt:lpstr>Wingdings</vt:lpstr>
      <vt:lpstr>Times New Roman</vt:lpstr>
      <vt:lpstr>Times-Roman</vt:lpstr>
      <vt:lpstr>Wingdings</vt:lpstr>
      <vt:lpstr>Cambria Math</vt:lpstr>
      <vt:lpstr>Symbol</vt:lpstr>
      <vt:lpstr>微软雅黑</vt:lpstr>
      <vt:lpstr>Calibri</vt:lpstr>
      <vt:lpstr>Arial Unicode MS</vt:lpstr>
      <vt:lpstr>MS PGothic</vt:lpstr>
      <vt:lpstr>Office 主题</vt:lpstr>
      <vt:lpstr>Office 主题​​</vt:lpstr>
      <vt:lpstr>Equation.DSMT4</vt:lpstr>
      <vt:lpstr>Equation.DSMT4</vt:lpstr>
      <vt:lpstr>Equation.DSMT4</vt:lpstr>
      <vt:lpstr>Equation.DSMT4</vt:lpstr>
      <vt:lpstr>Equation.DSMT4</vt:lpstr>
      <vt:lpstr>Equation.KSEE3</vt:lpstr>
      <vt:lpstr>Equation.KSEE3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Probing the equation of state of pulsars with spin properties</vt:lpstr>
      <vt:lpstr>Nature of pulsars?</vt:lpstr>
      <vt:lpstr>Millisecond pulsars</vt:lpstr>
      <vt:lpstr>PowerPoint 演示文稿</vt:lpstr>
      <vt:lpstr>PowerPoint 演示文稿</vt:lpstr>
      <vt:lpstr>Comparison with observations</vt:lpstr>
      <vt:lpstr>PowerPoint 演示文稿</vt:lpstr>
      <vt:lpstr>PowerPoint 演示文稿</vt:lpstr>
      <vt:lpstr>PowerPoint 演示文稿</vt:lpstr>
      <vt:lpstr>PowerPoint 演示文稿</vt:lpstr>
      <vt:lpstr>XTE J1751-305 (outburst in 2002)</vt:lpstr>
      <vt:lpstr>SAX J1808–3658 (outburst in 2002)</vt:lpstr>
      <vt:lpstr>IGR J00291+5934 (outburst in 2004)</vt:lpstr>
      <vt:lpstr>PowerPoint 演示文稿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xiaoyu lai</dc:creator>
  <cp:lastModifiedBy>小禹</cp:lastModifiedBy>
  <cp:revision>461</cp:revision>
  <dcterms:created xsi:type="dcterms:W3CDTF">2023-09-21T11:19:00Z</dcterms:created>
  <dcterms:modified xsi:type="dcterms:W3CDTF">2026-07-05T05:38:24Z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BB5E4DB1199B4100969BFB1CF2D70DB3_12</vt:lpwstr>
  </property>
  <property fmtid="{D5CDD505-2E9C-101B-9397-08002B2CF9AE}" pid="3" name="KSOProductBuildVer">
    <vt:lpwstr>2052-12.1.0.26375</vt:lpwstr>
  </property>
</Properties>
</file>