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429" r:id="rId3"/>
    <p:sldId id="354" r:id="rId4"/>
    <p:sldId id="430" r:id="rId5"/>
    <p:sldId id="358" r:id="rId6"/>
    <p:sldId id="413" r:id="rId7"/>
    <p:sldId id="397" r:id="rId8"/>
    <p:sldId id="421" r:id="rId9"/>
    <p:sldId id="428" r:id="rId10"/>
    <p:sldId id="433" r:id="rId11"/>
    <p:sldId id="434" r:id="rId12"/>
    <p:sldId id="418" r:id="rId13"/>
    <p:sldId id="427" r:id="rId14"/>
    <p:sldId id="431" r:id="rId15"/>
    <p:sldId id="435" r:id="rId1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66" autoAdjust="0"/>
    <p:restoredTop sz="59784"/>
  </p:normalViewPr>
  <p:slideViewPr>
    <p:cSldViewPr snapToGrid="0">
      <p:cViewPr varScale="1">
        <p:scale>
          <a:sx n="59" d="100"/>
          <a:sy n="59" d="100"/>
        </p:scale>
        <p:origin x="145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6B9908-F77B-46F5-99A9-D87D5CDDEDBF}" type="datetimeFigureOut">
              <a:rPr lang="zh-CN" altLang="en-US" smtClean="0"/>
              <a:t>2026/7/3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23B980-7D36-412A-9FFB-17C809EFC1F6}" type="slidenum">
              <a:rPr lang="zh-CN" altLang="en-US" smtClean="0"/>
              <a:t>‹#›</a:t>
            </a:fld>
            <a:endParaRPr lang="zh-CN" altLang="en-US"/>
          </a:p>
        </p:txBody>
      </p:sp>
    </p:spTree>
    <p:extLst>
      <p:ext uri="{BB962C8B-B14F-4D97-AF65-F5344CB8AC3E}">
        <p14:creationId xmlns:p14="http://schemas.microsoft.com/office/powerpoint/2010/main" val="74736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老师们同学们大家好</a:t>
            </a:r>
            <a:r>
              <a:rPr kumimoji="1" lang="en-US" altLang="zh-CN" dirty="0"/>
              <a:t>,</a:t>
            </a:r>
            <a:r>
              <a:rPr kumimoji="1" lang="zh-CN" altLang="en-US" dirty="0"/>
              <a:t>我是来自</a:t>
            </a:r>
            <a:r>
              <a:rPr kumimoji="1" lang="en-US" altLang="zh-CN" dirty="0"/>
              <a:t>PKU</a:t>
            </a:r>
            <a:r>
              <a:rPr kumimoji="1" lang="zh-CN" altLang="en-US" dirty="0"/>
              <a:t>的四年级本科生</a:t>
            </a:r>
            <a:r>
              <a:rPr kumimoji="1" lang="en-US" altLang="zh-CN" dirty="0"/>
              <a:t>YYB.</a:t>
            </a:r>
            <a:r>
              <a:rPr kumimoji="1" lang="zh-CN" altLang="en-US" dirty="0"/>
              <a:t>今天我要报告的工作内容是</a:t>
            </a:r>
            <a:r>
              <a:rPr kumimoji="1" lang="en-US" altLang="zh-CN" dirty="0"/>
              <a:t>:</a:t>
            </a:r>
          </a:p>
          <a:p>
            <a:r>
              <a:rPr kumimoji="1" lang="zh-CN" altLang="en-US" b="1" i="1" dirty="0"/>
              <a:t>考虑动力学摩擦的银心中心暗物质探测研究</a:t>
            </a:r>
            <a:endParaRPr kumimoji="1" lang="en-US" altLang="zh-CN" b="1" i="1" dirty="0"/>
          </a:p>
          <a:p>
            <a:r>
              <a:rPr kumimoji="1" lang="zh-CN" altLang="en-US" dirty="0"/>
              <a:t>我的指导老师是邵立晶老师</a:t>
            </a:r>
            <a:r>
              <a:rPr kumimoji="1" lang="en-US" altLang="zh-CN" dirty="0"/>
              <a:t>,</a:t>
            </a:r>
            <a:r>
              <a:rPr kumimoji="1" lang="zh-CN" altLang="en-US" dirty="0"/>
              <a:t>同时本研究还受到于江川师兄和胡泽昕师兄的指导与帮助</a:t>
            </a:r>
            <a:r>
              <a:rPr kumimoji="1" lang="en-US" altLang="zh-CN" dirty="0"/>
              <a:t>.</a:t>
            </a:r>
          </a:p>
        </p:txBody>
      </p:sp>
      <p:sp>
        <p:nvSpPr>
          <p:cNvPr id="4" name="灯片编号占位符 3"/>
          <p:cNvSpPr>
            <a:spLocks noGrp="1"/>
          </p:cNvSpPr>
          <p:nvPr>
            <p:ph type="sldNum" sz="quarter" idx="5"/>
          </p:nvPr>
        </p:nvSpPr>
        <p:spPr/>
        <p:txBody>
          <a:bodyPr/>
          <a:lstStyle/>
          <a:p>
            <a:fld id="{0F23B980-7D36-412A-9FFB-17C809EFC1F6}" type="slidenum">
              <a:rPr lang="zh-CN" altLang="en-US" smtClean="0"/>
              <a:t>1</a:t>
            </a:fld>
            <a:endParaRPr lang="zh-CN" altLang="en-US"/>
          </a:p>
        </p:txBody>
      </p:sp>
    </p:spTree>
    <p:extLst>
      <p:ext uri="{BB962C8B-B14F-4D97-AF65-F5344CB8AC3E}">
        <p14:creationId xmlns:p14="http://schemas.microsoft.com/office/powerpoint/2010/main" val="2828049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首先介绍一下本研究的背景。</a:t>
            </a:r>
          </a:p>
          <a:p>
            <a:r>
              <a:rPr lang="zh-CN" altLang="en-US" dirty="0"/>
              <a:t>暗物质动力学摩擦可以从两种等价的物理图像来理解。第一种图像是，当天体在暗物质背景中运动时，它会通过引力作用散射周围的暗物质粒子，并与这些粒子发生动量交换，因此受到一个近似沿相对运动反方向的阻力。第二种图像是，运动天体的引力会在其后方激发出一个暗物质密度增强的尾迹，而这个尾迹产生的引力会反过来持续拖拽天体。</a:t>
            </a:r>
          </a:p>
          <a:p>
            <a:r>
              <a:rPr lang="zh-CN" altLang="en-US" dirty="0"/>
              <a:t>已有较多关于极端质量比旋近系统，也就是 </a:t>
            </a:r>
            <a:r>
              <a:rPr lang="en-US" altLang="zh-CN" dirty="0"/>
              <a:t>EMRI </a:t>
            </a:r>
            <a:r>
              <a:rPr lang="zh-CN" altLang="en-US" dirty="0"/>
              <a:t>的研究表明，暗物质动力学摩擦可以驱动致密天体的轨道演化，并在引力波信号中产生可观测的相位偏移。另一方面，关于双星脉冲星计时的研究也表明，暗物质动力学摩擦可能导致长期的轨道周期变化，或者产生特征性的计时调制，因此可以用来约束暗物质密度分布以及暗物质粒子性质。</a:t>
            </a:r>
          </a:p>
          <a:p>
            <a:r>
              <a:rPr lang="zh-CN" altLang="en-US" dirty="0"/>
              <a:t>同时，针对银河系中心 </a:t>
            </a:r>
            <a:r>
              <a:rPr lang="en-US" altLang="zh-CN" dirty="0" err="1"/>
              <a:t>Sgr</a:t>
            </a:r>
            <a:r>
              <a:rPr lang="en-US" altLang="zh-CN" dirty="0"/>
              <a:t> A* </a:t>
            </a:r>
            <a:r>
              <a:rPr lang="zh-CN" altLang="en-US" dirty="0"/>
              <a:t>的研究表明，如果未来发现围绕 </a:t>
            </a:r>
            <a:r>
              <a:rPr lang="en-US" altLang="zh-CN" dirty="0" err="1"/>
              <a:t>Sgr</a:t>
            </a:r>
            <a:r>
              <a:rPr lang="en-US" altLang="zh-CN" dirty="0"/>
              <a:t> A* </a:t>
            </a:r>
            <a:r>
              <a:rPr lang="zh-CN" altLang="en-US" dirty="0"/>
              <a:t>运行的脉冲星，脉冲星计时可以非常精确地测量中心超大质量黑洞的质量、自旋等性质，也可以探测其周围的环境扰动，例如暗物质晕或暗物质 </a:t>
            </a:r>
            <a:r>
              <a:rPr lang="en-US" altLang="zh-CN" dirty="0"/>
              <a:t>spike </a:t>
            </a:r>
            <a:r>
              <a:rPr lang="zh-CN" altLang="en-US" dirty="0"/>
              <a:t>的影响。</a:t>
            </a:r>
          </a:p>
          <a:p>
            <a:r>
              <a:rPr lang="zh-CN" altLang="en-US" dirty="0"/>
              <a:t>基于这些已有研究，一个自然的问题是：如果在银心脉冲星计时模型中进一步加入暗物质动力学摩擦，它是否会对参数测量造成系统偏差？反过来，我们是否也可以利用这种效应进一步约束暗物质性质，甚至约束脉冲星本身的物理参数？</a:t>
            </a:r>
          </a:p>
          <a:p>
            <a:r>
              <a:rPr lang="zh-CN" altLang="en-US" dirty="0"/>
              <a:t>在本研究中，我们考虑一个距离银心超大质量黑洞非常近、轨道周期约为</a:t>
            </a:r>
            <a:r>
              <a:rPr lang="en-US" altLang="zh-CN" dirty="0"/>
              <a:t>0.5</a:t>
            </a:r>
            <a:r>
              <a:rPr lang="zh-CN" altLang="en-US" dirty="0"/>
              <a:t>年的脉冲星，并系统研究包括暗物质动力学摩擦在内的多种动力学效应对脉冲星计时信号的影响。</a:t>
            </a:r>
          </a:p>
          <a:p>
            <a:endParaRPr kumimoji="1" lang="zh-CN" altLang="en-US" dirty="0"/>
          </a:p>
        </p:txBody>
      </p:sp>
      <p:sp>
        <p:nvSpPr>
          <p:cNvPr id="4" name="灯片编号占位符 3"/>
          <p:cNvSpPr>
            <a:spLocks noGrp="1"/>
          </p:cNvSpPr>
          <p:nvPr>
            <p:ph type="sldNum" sz="quarter" idx="5"/>
          </p:nvPr>
        </p:nvSpPr>
        <p:spPr/>
        <p:txBody>
          <a:bodyPr/>
          <a:lstStyle/>
          <a:p>
            <a:fld id="{0F23B980-7D36-412A-9FFB-17C809EFC1F6}" type="slidenum">
              <a:rPr lang="zh-CN" altLang="en-US" smtClean="0"/>
              <a:t>2</a:t>
            </a:fld>
            <a:endParaRPr lang="zh-CN" altLang="en-US"/>
          </a:p>
        </p:txBody>
      </p:sp>
    </p:spTree>
    <p:extLst>
      <p:ext uri="{BB962C8B-B14F-4D97-AF65-F5344CB8AC3E}">
        <p14:creationId xmlns:p14="http://schemas.microsoft.com/office/powerpoint/2010/main" val="4081759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这一页介绍我们采用的暗物质密度模型。</a:t>
            </a:r>
          </a:p>
          <a:p>
            <a:r>
              <a:rPr lang="zh-CN" altLang="en-US" dirty="0"/>
              <a:t>首先，作为背景暗物质晕，我们采用 </a:t>
            </a:r>
            <a:r>
              <a:rPr lang="en-US" altLang="zh-CN" dirty="0"/>
              <a:t>generalized NFW profile</a:t>
            </a:r>
            <a:r>
              <a:rPr lang="zh-CN" altLang="en-US" dirty="0"/>
              <a:t>，也就是 </a:t>
            </a:r>
            <a:r>
              <a:rPr lang="en-US" altLang="zh-CN" dirty="0" err="1"/>
              <a:t>gNFW</a:t>
            </a:r>
            <a:r>
              <a:rPr lang="en-US" altLang="zh-CN" dirty="0"/>
              <a:t> </a:t>
            </a:r>
            <a:r>
              <a:rPr lang="zh-CN" altLang="en-US" dirty="0"/>
              <a:t>模型。这个模型描述的是如果没有中心黑洞强烈影响时，银河系中心附近暗物质晕的基本分布。</a:t>
            </a:r>
          </a:p>
          <a:p>
            <a:r>
              <a:rPr lang="zh-CN" altLang="en-US" dirty="0"/>
              <a:t>根据</a:t>
            </a:r>
            <a:r>
              <a:rPr lang="en-US" altLang="zh-CN" dirty="0"/>
              <a:t>Silk</a:t>
            </a:r>
            <a:r>
              <a:rPr lang="zh-CN" altLang="en-US" dirty="0"/>
              <a:t>等人的研究</a:t>
            </a:r>
            <a:r>
              <a:rPr lang="en-US" altLang="zh-CN" dirty="0"/>
              <a:t>,</a:t>
            </a:r>
            <a:r>
              <a:rPr lang="zh-CN" altLang="en-US" dirty="0"/>
              <a:t>在 </a:t>
            </a:r>
            <a:r>
              <a:rPr lang="en-US" altLang="zh-CN" dirty="0" err="1"/>
              <a:t>Sgr</a:t>
            </a:r>
            <a:r>
              <a:rPr lang="en-US" altLang="zh-CN" dirty="0"/>
              <a:t> A* </a:t>
            </a:r>
            <a:r>
              <a:rPr lang="zh-CN" altLang="en-US" dirty="0"/>
              <a:t>附近，由于中心超大质量黑洞的绝热增长，暗物质分布可能会被进一步压缩，在黑洞附近形成一个更陡、更致密的暗物质</a:t>
            </a:r>
            <a:r>
              <a:rPr lang="en-US" altLang="zh-CN" dirty="0"/>
              <a:t>spike</a:t>
            </a:r>
            <a:r>
              <a:rPr lang="zh-CN" altLang="en-US" dirty="0"/>
              <a:t> </a:t>
            </a:r>
            <a:r>
              <a:rPr lang="en-US" altLang="zh-CN" dirty="0"/>
              <a:t>,</a:t>
            </a:r>
            <a:r>
              <a:rPr lang="zh-CN" altLang="en-US" dirty="0"/>
              <a:t>其密度比</a:t>
            </a:r>
            <a:r>
              <a:rPr lang="en-US" altLang="zh-CN" dirty="0" err="1"/>
              <a:t>gNFW</a:t>
            </a:r>
            <a:r>
              <a:rPr lang="zh-CN" altLang="en-US" dirty="0"/>
              <a:t>增长的更快，并且在靠近黑洞的</a:t>
            </a:r>
            <a:r>
              <a:rPr lang="en-US" altLang="zh-CN" dirty="0"/>
              <a:t>4Rs</a:t>
            </a:r>
            <a:r>
              <a:rPr lang="zh-CN" altLang="en-US" dirty="0"/>
              <a:t>处出现截断</a:t>
            </a:r>
            <a:r>
              <a:rPr lang="en-US" altLang="zh-CN" dirty="0"/>
              <a:t>,</a:t>
            </a:r>
            <a:r>
              <a:rPr lang="zh-CN" altLang="en-US" dirty="0"/>
              <a:t>而在外部则连续的过渡到</a:t>
            </a:r>
            <a:r>
              <a:rPr lang="en-US" altLang="zh-CN" dirty="0" err="1"/>
              <a:t>gNFW</a:t>
            </a:r>
            <a:r>
              <a:rPr lang="zh-CN" altLang="en-US" dirty="0"/>
              <a:t>暗物质晕。</a:t>
            </a:r>
          </a:p>
          <a:p>
            <a:r>
              <a:rPr lang="zh-CN" altLang="en-US" dirty="0"/>
              <a:t>左边这张图展示了两种密度分布的差别。蓝线是原始的 </a:t>
            </a:r>
            <a:r>
              <a:rPr lang="en-US" altLang="zh-CN" dirty="0" err="1"/>
              <a:t>gNFW</a:t>
            </a:r>
            <a:r>
              <a:rPr lang="en-US" altLang="zh-CN" dirty="0"/>
              <a:t> </a:t>
            </a:r>
            <a:r>
              <a:rPr lang="zh-CN" altLang="en-US" dirty="0"/>
              <a:t>暗物质晕，红线是加入 </a:t>
            </a:r>
            <a:r>
              <a:rPr lang="en-US" altLang="zh-CN" dirty="0"/>
              <a:t>spike </a:t>
            </a:r>
            <a:r>
              <a:rPr lang="zh-CN" altLang="en-US" dirty="0"/>
              <a:t>之后的密度分布。可以看到，在靠近 </a:t>
            </a:r>
            <a:r>
              <a:rPr lang="en-US" altLang="zh-CN" dirty="0" err="1"/>
              <a:t>Sgr</a:t>
            </a:r>
            <a:r>
              <a:rPr lang="en-US" altLang="zh-CN" dirty="0"/>
              <a:t> A* </a:t>
            </a:r>
            <a:r>
              <a:rPr lang="zh-CN" altLang="en-US" dirty="0"/>
              <a:t>的区域，</a:t>
            </a:r>
            <a:r>
              <a:rPr lang="en-US" altLang="zh-CN" dirty="0"/>
              <a:t>spike </a:t>
            </a:r>
            <a:r>
              <a:rPr lang="zh-CN" altLang="en-US" dirty="0"/>
              <a:t>会使暗物质密度提高很多个数量级。图中的竖线标出了几个典型尺度</a:t>
            </a:r>
            <a:r>
              <a:rPr lang="en-US" altLang="zh-CN" dirty="0"/>
              <a:t>,</a:t>
            </a:r>
            <a:r>
              <a:rPr lang="zh-CN" altLang="en-US" dirty="0"/>
              <a:t>不同轨道周期对应的轨道半径，以及 </a:t>
            </a:r>
            <a:r>
              <a:rPr lang="en-US" altLang="zh-CN" dirty="0"/>
              <a:t>spike </a:t>
            </a:r>
            <a:r>
              <a:rPr lang="zh-CN" altLang="en-US" dirty="0"/>
              <a:t>的外边界。本研究中涉及的脉冲星周期在</a:t>
            </a:r>
            <a:r>
              <a:rPr lang="en-US" altLang="zh-CN" dirty="0"/>
              <a:t>0.1yr~1yr</a:t>
            </a:r>
            <a:r>
              <a:rPr lang="zh-CN" altLang="en-US" dirty="0"/>
              <a:t>的量级</a:t>
            </a:r>
            <a:r>
              <a:rPr lang="en-US" altLang="zh-CN" dirty="0"/>
              <a:t>,</a:t>
            </a:r>
            <a:r>
              <a:rPr lang="zh-CN" altLang="en-US" dirty="0"/>
              <a:t>它们的轨道都完全落在</a:t>
            </a:r>
            <a:r>
              <a:rPr lang="en-US" altLang="zh-CN" dirty="0"/>
              <a:t>spike</a:t>
            </a:r>
            <a:r>
              <a:rPr lang="zh-CN" altLang="en-US" dirty="0"/>
              <a:t>暗物质晕中</a:t>
            </a:r>
            <a:r>
              <a:rPr lang="en-US" altLang="zh-CN" dirty="0"/>
              <a:t>.</a:t>
            </a:r>
            <a:endParaRPr lang="zh-CN" altLang="en-US" dirty="0"/>
          </a:p>
          <a:p>
            <a:r>
              <a:rPr lang="zh-CN" altLang="en-US" dirty="0"/>
              <a:t>原始的 </a:t>
            </a:r>
            <a:r>
              <a:rPr lang="en-US" altLang="zh-CN" dirty="0"/>
              <a:t>spike </a:t>
            </a:r>
            <a:r>
              <a:rPr lang="zh-CN" altLang="en-US" dirty="0"/>
              <a:t>模型参数都可以由 </a:t>
            </a:r>
            <a:r>
              <a:rPr lang="en-US" altLang="zh-CN" dirty="0" err="1"/>
              <a:t>gNFW</a:t>
            </a:r>
            <a:r>
              <a:rPr lang="en-US" altLang="zh-CN" dirty="0"/>
              <a:t> </a:t>
            </a:r>
            <a:r>
              <a:rPr lang="zh-CN" altLang="en-US" dirty="0"/>
              <a:t>参决定。但是在后续的参数估计中，我们更关心脉冲星轨道附近的暗物质密度，而不是整个银河系尺度上的晕参数。因此我们重新参数化</a:t>
            </a:r>
            <a:r>
              <a:rPr lang="en-US" altLang="zh-CN" dirty="0"/>
              <a:t>spike</a:t>
            </a:r>
            <a:r>
              <a:rPr lang="zh-CN" altLang="en-US" dirty="0"/>
              <a:t>模型，用 暗物质晕中心</a:t>
            </a:r>
            <a:r>
              <a:rPr lang="en-US" altLang="zh-CN" dirty="0"/>
              <a:t>8Rs</a:t>
            </a:r>
            <a:r>
              <a:rPr lang="zh-CN" altLang="en-US" dirty="0"/>
              <a:t>处的暗物质密度 </a:t>
            </a:r>
            <a:r>
              <a:rPr lang="en-US" altLang="zh-CN" dirty="0" err="1"/>
              <a:t>rhoc</a:t>
            </a:r>
            <a:r>
              <a:rPr lang="zh-CN" altLang="en-US" dirty="0"/>
              <a:t>来表征 </a:t>
            </a:r>
            <a:r>
              <a:rPr lang="en-US" altLang="zh-CN" dirty="0"/>
              <a:t>spike </a:t>
            </a:r>
            <a:r>
              <a:rPr lang="zh-CN" altLang="en-US" dirty="0"/>
              <a:t>的归一化。</a:t>
            </a:r>
          </a:p>
          <a:p>
            <a:r>
              <a:rPr lang="zh-CN" altLang="en-US" dirty="0"/>
              <a:t>这样做的好处是</a:t>
            </a:r>
            <a:r>
              <a:rPr lang="en-US" altLang="zh-CN" dirty="0"/>
              <a:t>,</a:t>
            </a:r>
            <a:r>
              <a:rPr lang="en-US" altLang="zh-CN" dirty="0" err="1"/>
              <a:t>rho_c</a:t>
            </a:r>
            <a:r>
              <a:rPr lang="zh-CN" altLang="en-US" dirty="0"/>
              <a:t>更直接地反映了黑洞附近的局域暗物质环境，也更方便和脉冲星计时信号中的动力学效应联系起来。后面我们会用这个密度模型来计算暗物质引力势以及暗物质动力学摩擦对脉冲星轨道和计时残差的影响。</a:t>
            </a:r>
          </a:p>
        </p:txBody>
      </p:sp>
      <p:sp>
        <p:nvSpPr>
          <p:cNvPr id="4" name="灯片编号占位符 3"/>
          <p:cNvSpPr>
            <a:spLocks noGrp="1"/>
          </p:cNvSpPr>
          <p:nvPr>
            <p:ph type="sldNum" sz="quarter" idx="5"/>
          </p:nvPr>
        </p:nvSpPr>
        <p:spPr/>
        <p:txBody>
          <a:bodyPr/>
          <a:lstStyle/>
          <a:p>
            <a:fld id="{0F23B980-7D36-412A-9FFB-17C809EFC1F6}" type="slidenum">
              <a:rPr lang="zh-CN" altLang="en-US" smtClean="0"/>
              <a:t>3</a:t>
            </a:fld>
            <a:endParaRPr lang="zh-CN" altLang="en-US"/>
          </a:p>
        </p:txBody>
      </p:sp>
    </p:spTree>
    <p:extLst>
      <p:ext uri="{BB962C8B-B14F-4D97-AF65-F5344CB8AC3E}">
        <p14:creationId xmlns:p14="http://schemas.microsoft.com/office/powerpoint/2010/main" val="1496216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C100B-1BE4-7114-6772-7ECE86DB867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C06D2D0-57E0-CFAB-2EE1-F308BA1BEEA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5BCFD3F-FA05-5C0A-EC7D-1DE63EB63655}"/>
              </a:ext>
            </a:extLst>
          </p:cNvPr>
          <p:cNvSpPr>
            <a:spLocks noGrp="1"/>
          </p:cNvSpPr>
          <p:nvPr>
            <p:ph type="body" idx="1"/>
          </p:nvPr>
        </p:nvSpPr>
        <p:spPr/>
        <p:txBody>
          <a:bodyPr/>
          <a:lstStyle/>
          <a:p>
            <a:r>
              <a:rPr lang="zh-CN" altLang="en-US" dirty="0"/>
              <a:t>为了计算暗物质动力摩擦力</a:t>
            </a:r>
            <a:r>
              <a:rPr lang="en-US" altLang="zh-CN" dirty="0"/>
              <a:t>,</a:t>
            </a:r>
            <a:r>
              <a:rPr lang="zh-CN" altLang="en-US" dirty="0"/>
              <a:t>也就是暗物质和脉冲星引力散射产生的力</a:t>
            </a:r>
            <a:r>
              <a:rPr lang="en-US" altLang="zh-CN" dirty="0"/>
              <a:t>,</a:t>
            </a:r>
            <a:r>
              <a:rPr lang="zh-CN" altLang="en-US" dirty="0"/>
              <a:t>还需要计算暗物质粒子的速度分布。</a:t>
            </a:r>
            <a:endParaRPr lang="en-US" altLang="zh-CN" dirty="0"/>
          </a:p>
          <a:p>
            <a:endParaRPr lang="zh-CN" altLang="en-US" dirty="0"/>
          </a:p>
          <a:p>
            <a:r>
              <a:rPr lang="zh-CN" altLang="en-US" dirty="0"/>
              <a:t>在这里，我们依照 </a:t>
            </a:r>
            <a:r>
              <a:rPr lang="en-US" altLang="zh-CN" dirty="0"/>
              <a:t>Silk</a:t>
            </a:r>
            <a:r>
              <a:rPr lang="zh-CN" altLang="en-US" dirty="0"/>
              <a:t>等人的处理方法，从一个已知的幂律相空间分布出发，通过黑洞绝热增长得到 </a:t>
            </a:r>
            <a:r>
              <a:rPr lang="en-US" altLang="zh-CN" dirty="0"/>
              <a:t>spike </a:t>
            </a:r>
            <a:r>
              <a:rPr lang="zh-CN" altLang="en-US" dirty="0"/>
              <a:t>区域中的暗物质相空间分布函数。这个分布函数可以写成关于单位质量能量和单位质量角动量的函数。</a:t>
            </a:r>
            <a:endParaRPr lang="en-US" altLang="zh-CN" dirty="0"/>
          </a:p>
          <a:p>
            <a:endParaRPr lang="zh-CN" altLang="en-US" dirty="0"/>
          </a:p>
          <a:p>
            <a:r>
              <a:rPr lang="zh-CN" altLang="en-US" dirty="0"/>
              <a:t>有了相空间分布函数以后，我们就可以计算给定位置处的速度分布。这个速度分布会直接进入后面动力学摩擦力的计算。相比于简单假设 </a:t>
            </a:r>
            <a:r>
              <a:rPr lang="en-US" altLang="zh-CN" dirty="0"/>
              <a:t>Maxwellian </a:t>
            </a:r>
            <a:r>
              <a:rPr lang="zh-CN" altLang="en-US" dirty="0"/>
              <a:t>速度分布，这种从 </a:t>
            </a:r>
            <a:r>
              <a:rPr lang="en-US" altLang="zh-CN" dirty="0"/>
              <a:t>spike </a:t>
            </a:r>
            <a:r>
              <a:rPr lang="zh-CN" altLang="en-US" dirty="0"/>
              <a:t>相空间分布推导出来的速度分布更适合描述超大质量黑洞附近强引力环境中的暗物质运动状态。</a:t>
            </a:r>
          </a:p>
        </p:txBody>
      </p:sp>
      <p:sp>
        <p:nvSpPr>
          <p:cNvPr id="4" name="灯片编号占位符 3">
            <a:extLst>
              <a:ext uri="{FF2B5EF4-FFF2-40B4-BE49-F238E27FC236}">
                <a16:creationId xmlns:a16="http://schemas.microsoft.com/office/drawing/2014/main" id="{B89E5F35-EE2B-FDE9-BB21-5074C699DC86}"/>
              </a:ext>
            </a:extLst>
          </p:cNvPr>
          <p:cNvSpPr>
            <a:spLocks noGrp="1"/>
          </p:cNvSpPr>
          <p:nvPr>
            <p:ph type="sldNum" sz="quarter" idx="5"/>
          </p:nvPr>
        </p:nvSpPr>
        <p:spPr/>
        <p:txBody>
          <a:bodyPr/>
          <a:lstStyle/>
          <a:p>
            <a:fld id="{0F23B980-7D36-412A-9FFB-17C809EFC1F6}" type="slidenum">
              <a:rPr lang="zh-CN" altLang="en-US" smtClean="0"/>
              <a:t>4</a:t>
            </a:fld>
            <a:endParaRPr lang="zh-CN" altLang="en-US"/>
          </a:p>
        </p:txBody>
      </p:sp>
    </p:spTree>
    <p:extLst>
      <p:ext uri="{BB962C8B-B14F-4D97-AF65-F5344CB8AC3E}">
        <p14:creationId xmlns:p14="http://schemas.microsoft.com/office/powerpoint/2010/main" val="3757971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在得到暗物质密度分布和速度分布之后，我们接下来计算暗物质对脉冲星产生的动力学摩擦力。</a:t>
            </a:r>
            <a:endParaRPr lang="en-US" altLang="zh-CN" dirty="0"/>
          </a:p>
          <a:p>
            <a:endParaRPr lang="zh-CN" altLang="en-US" dirty="0"/>
          </a:p>
          <a:p>
            <a:r>
              <a:rPr lang="zh-CN" altLang="en-US" dirty="0"/>
              <a:t>这里需要强调的一点是</a:t>
            </a:r>
            <a:r>
              <a:rPr lang="en-US" altLang="zh-CN" dirty="0"/>
              <a:t>,</a:t>
            </a:r>
            <a:r>
              <a:rPr lang="zh-CN" altLang="en-US" dirty="0"/>
              <a:t>通常在计算动力摩擦力时使用</a:t>
            </a:r>
            <a:r>
              <a:rPr lang="en-US" altLang="zh-CN" dirty="0"/>
              <a:t>Chandrasekhar </a:t>
            </a:r>
            <a:r>
              <a:rPr lang="zh-CN" altLang="en-US" dirty="0"/>
              <a:t>公式假设背景粒子的速度分布是各向同性的；但在本研究中，暗物质粒子的相空间分布显式依赖角动量</a:t>
            </a:r>
            <a:r>
              <a:rPr lang="en-US" altLang="zh-CN" dirty="0"/>
              <a:t>,</a:t>
            </a:r>
            <a:r>
              <a:rPr lang="zh-CN" altLang="en-US" dirty="0"/>
              <a:t>并不是各向同性的。</a:t>
            </a:r>
            <a:endParaRPr lang="en-US" altLang="zh-CN" dirty="0"/>
          </a:p>
          <a:p>
            <a:endParaRPr lang="zh-CN" altLang="en-US" dirty="0"/>
          </a:p>
          <a:p>
            <a:r>
              <a:rPr lang="zh-CN" altLang="en-US" dirty="0"/>
              <a:t>所以我们采用更一般的形式来计算动力学摩擦加速度</a:t>
            </a:r>
            <a:r>
              <a:rPr lang="en-US" altLang="zh-CN" dirty="0"/>
              <a:t>.</a:t>
            </a:r>
            <a:r>
              <a:rPr lang="zh-CN" altLang="en-US" dirty="0"/>
              <a:t>从表达式中，可以看出</a:t>
            </a:r>
            <a:r>
              <a:rPr lang="en-US" altLang="zh-CN" dirty="0"/>
              <a:t>,</a:t>
            </a:r>
            <a:r>
              <a:rPr lang="zh-CN" altLang="en-US" dirty="0"/>
              <a:t>动力摩擦力导致的加速度与库伦对数</a:t>
            </a:r>
            <a:r>
              <a:rPr lang="en-US" altLang="zh-CN" dirty="0"/>
              <a:t>,</a:t>
            </a:r>
            <a:r>
              <a:rPr lang="zh-CN" altLang="en-US" dirty="0"/>
              <a:t>脉冲星质量</a:t>
            </a:r>
            <a:r>
              <a:rPr lang="en-US" altLang="zh-CN" dirty="0"/>
              <a:t>,</a:t>
            </a:r>
            <a:r>
              <a:rPr lang="zh-CN" altLang="en-US" dirty="0"/>
              <a:t>脉冲星与暗物质之间的相对速度有关。</a:t>
            </a:r>
          </a:p>
        </p:txBody>
      </p:sp>
      <p:sp>
        <p:nvSpPr>
          <p:cNvPr id="4" name="灯片编号占位符 3"/>
          <p:cNvSpPr>
            <a:spLocks noGrp="1"/>
          </p:cNvSpPr>
          <p:nvPr>
            <p:ph type="sldNum" sz="quarter" idx="5"/>
          </p:nvPr>
        </p:nvSpPr>
        <p:spPr/>
        <p:txBody>
          <a:bodyPr/>
          <a:lstStyle/>
          <a:p>
            <a:fld id="{10FCE190-C821-44E3-970A-C504705E45E1}" type="slidenum">
              <a:rPr lang="zh-CN" altLang="en-US" smtClean="0"/>
              <a:t>5</a:t>
            </a:fld>
            <a:endParaRPr lang="zh-CN" altLang="en-US"/>
          </a:p>
        </p:txBody>
      </p:sp>
    </p:spTree>
    <p:extLst>
      <p:ext uri="{BB962C8B-B14F-4D97-AF65-F5344CB8AC3E}">
        <p14:creationId xmlns:p14="http://schemas.microsoft.com/office/powerpoint/2010/main" val="84413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38B6C-B356-5E16-3B11-B8D48B1A596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1BC35A7-3E40-733F-A14B-4BD93092609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E7ED30A-BAB3-4022-6B41-8EEAD21D4D8B}"/>
              </a:ext>
            </a:extLst>
          </p:cNvPr>
          <p:cNvSpPr>
            <a:spLocks noGrp="1"/>
          </p:cNvSpPr>
          <p:nvPr>
            <p:ph type="body" idx="1"/>
          </p:nvPr>
        </p:nvSpPr>
        <p:spPr/>
        <p:txBody>
          <a:bodyPr/>
          <a:lstStyle/>
          <a:p>
            <a:r>
              <a:rPr lang="zh-CN" altLang="en-US" dirty="0"/>
              <a:t>有了前面的铺垫之后，下一步就是把这些效应加入脉冲星的轨道演化中。</a:t>
            </a:r>
            <a:endParaRPr lang="en-US" altLang="zh-CN" dirty="0"/>
          </a:p>
          <a:p>
            <a:endParaRPr lang="zh-CN" altLang="en-US" dirty="0"/>
          </a:p>
          <a:p>
            <a:r>
              <a:rPr lang="zh-CN" altLang="en-US" dirty="0"/>
              <a:t>我们采用摄动理论和后牛顿修正来求解脉冲星轨道。这里把总加速度分成几个部分：第一项是牛顿引力加速度，作为主导项；后面的项都作为小的摄动处理。具体包括一阶后牛顿修正、自旋轨道耦合、黑洞四极矩效应、暗物质分布产生的保守引力摄动，以及暗物质动力学摩擦产生的耗散项。这些摄动会导致轨道参数随时间发生变化，右边这张图展示了这些轨道参数的几何含义。</a:t>
            </a:r>
            <a:endParaRPr lang="en-US" altLang="zh-CN" dirty="0"/>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由于实际观测中得到的量是脉冲到达时间</a:t>
            </a:r>
            <a:r>
              <a:rPr lang="en-US" altLang="zh-CN" dirty="0" err="1"/>
              <a:t>tTOA</a:t>
            </a:r>
            <a:r>
              <a:rPr lang="en-US" altLang="zh-CN" dirty="0"/>
              <a:t>.</a:t>
            </a:r>
            <a:r>
              <a:rPr lang="zh-CN" altLang="en-US" dirty="0"/>
              <a:t> 如果先求出轨道随坐标时间</a:t>
            </a:r>
            <a:r>
              <a:rPr lang="en-US" altLang="zh-CN" dirty="0"/>
              <a:t>t</a:t>
            </a:r>
            <a:r>
              <a:rPr lang="zh-CN" altLang="en-US" dirty="0"/>
              <a:t>的演化，再去计算脉冲到达时间，需要在时间变量之间进行插值。为了避免由插值带来的数值误差</a:t>
            </a:r>
            <a:r>
              <a:rPr lang="en-US" altLang="zh-CN" dirty="0"/>
              <a:t>,</a:t>
            </a:r>
            <a:r>
              <a:rPr lang="zh-CN" altLang="en-US" dirty="0"/>
              <a:t>在具体计算中，我参考 </a:t>
            </a:r>
            <a:r>
              <a:rPr lang="en-US" altLang="zh-CN" dirty="0"/>
              <a:t>Hu </a:t>
            </a:r>
            <a:r>
              <a:rPr lang="zh-CN" altLang="en-US" dirty="0"/>
              <a:t>等人的方法</a:t>
            </a:r>
            <a:r>
              <a:rPr lang="en-US" altLang="zh-CN" dirty="0"/>
              <a:t>,</a:t>
            </a:r>
            <a:r>
              <a:rPr lang="zh-CN" altLang="en-US" dirty="0"/>
              <a:t>通过变量替换，直接求解关于脉冲到达时间 </a:t>
            </a:r>
            <a:r>
              <a:rPr lang="en-US" altLang="zh-CN" dirty="0" err="1"/>
              <a:t>tTOA</a:t>
            </a:r>
            <a:r>
              <a:rPr lang="zh-CN" altLang="en-US" dirty="0"/>
              <a:t>的方程。</a:t>
            </a:r>
          </a:p>
          <a:p>
            <a:r>
              <a:rPr lang="zh-CN" altLang="en-US" dirty="0"/>
              <a:t>这样我们就可以直接得到每一个观测到达时刻对应的轨道状态，并进一步计算不同物理效应在计时残差中的贡献。后面展示的结果就是基于这一套轨道求解和计时模型得到的。</a:t>
            </a:r>
          </a:p>
          <a:p>
            <a:endParaRPr lang="zh-CN" altLang="en-US" dirty="0"/>
          </a:p>
        </p:txBody>
      </p:sp>
      <p:sp>
        <p:nvSpPr>
          <p:cNvPr id="4" name="灯片编号占位符 3">
            <a:extLst>
              <a:ext uri="{FF2B5EF4-FFF2-40B4-BE49-F238E27FC236}">
                <a16:creationId xmlns:a16="http://schemas.microsoft.com/office/drawing/2014/main" id="{DA402676-9310-8EB3-7158-8E76281F0BF7}"/>
              </a:ext>
            </a:extLst>
          </p:cNvPr>
          <p:cNvSpPr>
            <a:spLocks noGrp="1"/>
          </p:cNvSpPr>
          <p:nvPr>
            <p:ph type="sldNum" sz="quarter" idx="5"/>
          </p:nvPr>
        </p:nvSpPr>
        <p:spPr/>
        <p:txBody>
          <a:bodyPr/>
          <a:lstStyle/>
          <a:p>
            <a:fld id="{0F23B980-7D36-412A-9FFB-17C809EFC1F6}" type="slidenum">
              <a:rPr lang="zh-CN" altLang="en-US" smtClean="0"/>
              <a:t>6</a:t>
            </a:fld>
            <a:endParaRPr lang="zh-CN" altLang="en-US"/>
          </a:p>
        </p:txBody>
      </p:sp>
    </p:spTree>
    <p:extLst>
      <p:ext uri="{BB962C8B-B14F-4D97-AF65-F5344CB8AC3E}">
        <p14:creationId xmlns:p14="http://schemas.microsoft.com/office/powerpoint/2010/main" val="3008320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在本研究中考虑的</a:t>
            </a:r>
            <a:r>
              <a:rPr lang="en-US" altLang="zh-CN" dirty="0"/>
              <a:t>pulsar timing</a:t>
            </a:r>
            <a:r>
              <a:rPr lang="zh-CN" altLang="en-US" dirty="0"/>
              <a:t>时间延迟如下</a:t>
            </a:r>
            <a:r>
              <a:rPr lang="en-US" altLang="zh-CN" dirty="0"/>
              <a:t> </a:t>
            </a:r>
            <a:endParaRPr lang="zh-CN" altLang="en-US" dirty="0"/>
          </a:p>
          <a:p>
            <a:r>
              <a:rPr lang="zh-CN" altLang="en-US" dirty="0"/>
              <a:t>这里的到达时间 可以分成几部分。</a:t>
            </a:r>
            <a:endParaRPr lang="en-US" altLang="zh-CN" dirty="0"/>
          </a:p>
          <a:p>
            <a:r>
              <a:rPr lang="zh-CN" altLang="en-US" dirty="0"/>
              <a:t>第一项</a:t>
            </a:r>
            <a:r>
              <a:rPr lang="en-US" altLang="zh-CN" dirty="0"/>
              <a:t>T</a:t>
            </a:r>
            <a:r>
              <a:rPr lang="zh-CN" altLang="en-US" dirty="0"/>
              <a:t>是脉冲星本体参考系中的发射时刻。</a:t>
            </a:r>
          </a:p>
          <a:p>
            <a:r>
              <a:rPr lang="zh-CN" altLang="en-US" dirty="0"/>
              <a:t>首先是 </a:t>
            </a:r>
            <a:r>
              <a:rPr lang="en-US" altLang="zh-CN" dirty="0"/>
              <a:t>Roemer delay</a:t>
            </a:r>
            <a:r>
              <a:rPr lang="zh-CN" altLang="en-US" dirty="0"/>
              <a:t>。它本质上是一个几何光行时效应，来自脉冲星在轨道上不同位置时，到观测者方向的投影距离不同。</a:t>
            </a:r>
            <a:endParaRPr lang="en-US" altLang="zh-CN" dirty="0"/>
          </a:p>
          <a:p>
            <a:r>
              <a:rPr lang="zh-CN" altLang="en-US" dirty="0"/>
              <a:t>第二项是 </a:t>
            </a:r>
            <a:r>
              <a:rPr lang="en-US" altLang="zh-CN" dirty="0"/>
              <a:t>Shapiro delay</a:t>
            </a:r>
            <a:r>
              <a:rPr lang="zh-CN" altLang="en-US" dirty="0"/>
              <a:t>。这是脉冲信号在经过 </a:t>
            </a:r>
            <a:r>
              <a:rPr lang="en-US" altLang="zh-CN" dirty="0" err="1"/>
              <a:t>Sgr</a:t>
            </a:r>
            <a:r>
              <a:rPr lang="en-US" altLang="zh-CN" dirty="0"/>
              <a:t> A* </a:t>
            </a:r>
            <a:r>
              <a:rPr lang="zh-CN" altLang="en-US" dirty="0"/>
              <a:t>强引力场附近时产生的相对论性传播延迟。它与中心黑洞质量以及光线相对于黑洞的几何位置有关。</a:t>
            </a:r>
          </a:p>
          <a:p>
            <a:r>
              <a:rPr lang="zh-CN" altLang="en-US" dirty="0"/>
              <a:t>第三项是 </a:t>
            </a:r>
            <a:r>
              <a:rPr lang="en-US" altLang="zh-CN" dirty="0"/>
              <a:t>Einstein delay</a:t>
            </a:r>
            <a:r>
              <a:rPr lang="zh-CN" altLang="en-US" dirty="0"/>
              <a:t>。它描述的是脉冲星固有时和坐标时间之间的差异。</a:t>
            </a:r>
          </a:p>
          <a:p>
            <a:r>
              <a:rPr lang="zh-CN" altLang="en-US" dirty="0"/>
              <a:t>这些时间延迟共同决定了观测到的脉冲到达时间。因此，前面提到的各种轨道扰动，都会通过轨道的方式，最终反映到</a:t>
            </a:r>
            <a:r>
              <a:rPr lang="en-US" altLang="zh-CN" dirty="0" err="1"/>
              <a:t>tTOA</a:t>
            </a:r>
            <a:r>
              <a:rPr lang="zh-CN" altLang="en-US" dirty="0"/>
              <a:t>中。</a:t>
            </a:r>
          </a:p>
          <a:p>
            <a:endParaRPr lang="zh-CN" altLang="en-US" dirty="0"/>
          </a:p>
        </p:txBody>
      </p:sp>
      <p:sp>
        <p:nvSpPr>
          <p:cNvPr id="4" name="灯片编号占位符 3"/>
          <p:cNvSpPr>
            <a:spLocks noGrp="1"/>
          </p:cNvSpPr>
          <p:nvPr>
            <p:ph type="sldNum" sz="quarter" idx="5"/>
          </p:nvPr>
        </p:nvSpPr>
        <p:spPr/>
        <p:txBody>
          <a:bodyPr/>
          <a:lstStyle/>
          <a:p>
            <a:fld id="{0F23B980-7D36-412A-9FFB-17C809EFC1F6}" type="slidenum">
              <a:rPr lang="zh-CN" altLang="en-US" smtClean="0"/>
              <a:t>7</a:t>
            </a:fld>
            <a:endParaRPr lang="zh-CN" altLang="en-US"/>
          </a:p>
        </p:txBody>
      </p:sp>
    </p:spTree>
    <p:extLst>
      <p:ext uri="{BB962C8B-B14F-4D97-AF65-F5344CB8AC3E}">
        <p14:creationId xmlns:p14="http://schemas.microsoft.com/office/powerpoint/2010/main" val="2871258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8BEC2-A4BC-72BE-15A3-B7CA8D9503A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9A019B2-E215-E5EE-2614-9AE450CD934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88B88EB-17DA-6D08-AEED-71A473D2DED5}"/>
              </a:ext>
            </a:extLst>
          </p:cNvPr>
          <p:cNvSpPr>
            <a:spLocks noGrp="1"/>
          </p:cNvSpPr>
          <p:nvPr>
            <p:ph type="body" idx="1"/>
          </p:nvPr>
        </p:nvSpPr>
        <p:spPr/>
        <p:txBody>
          <a:bodyPr/>
          <a:lstStyle/>
          <a:p>
            <a:r>
              <a:rPr lang="en-US" altLang="zh-CN" dirty="0"/>
              <a:t>Q</a:t>
            </a:r>
            <a:r>
              <a:rPr lang="zh-CN" altLang="en-US" dirty="0"/>
              <a:t>的取值和球对称假设要自洽</a:t>
            </a:r>
          </a:p>
        </p:txBody>
      </p:sp>
      <p:sp>
        <p:nvSpPr>
          <p:cNvPr id="4" name="灯片编号占位符 3">
            <a:extLst>
              <a:ext uri="{FF2B5EF4-FFF2-40B4-BE49-F238E27FC236}">
                <a16:creationId xmlns:a16="http://schemas.microsoft.com/office/drawing/2014/main" id="{B0816F03-41B2-FDEF-6D0C-470A5714EEFC}"/>
              </a:ext>
            </a:extLst>
          </p:cNvPr>
          <p:cNvSpPr>
            <a:spLocks noGrp="1"/>
          </p:cNvSpPr>
          <p:nvPr>
            <p:ph type="sldNum" sz="quarter" idx="5"/>
          </p:nvPr>
        </p:nvSpPr>
        <p:spPr/>
        <p:txBody>
          <a:bodyPr/>
          <a:lstStyle/>
          <a:p>
            <a:fld id="{10FCE190-C821-44E3-970A-C504705E45E1}" type="slidenum">
              <a:rPr lang="zh-CN" altLang="en-US" smtClean="0"/>
              <a:t>8</a:t>
            </a:fld>
            <a:endParaRPr lang="zh-CN" altLang="en-US"/>
          </a:p>
        </p:txBody>
      </p:sp>
    </p:spTree>
    <p:extLst>
      <p:ext uri="{BB962C8B-B14F-4D97-AF65-F5344CB8AC3E}">
        <p14:creationId xmlns:p14="http://schemas.microsoft.com/office/powerpoint/2010/main" val="855107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61E25-AF36-BD6C-E4AB-8C096548613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7255840-3C3A-3033-B51E-13A725926D5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C725895-DC41-5533-AB5A-41646F3C9751}"/>
              </a:ext>
            </a:extLst>
          </p:cNvPr>
          <p:cNvSpPr>
            <a:spLocks noGrp="1"/>
          </p:cNvSpPr>
          <p:nvPr>
            <p:ph type="body" idx="1"/>
          </p:nvPr>
        </p:nvSpPr>
        <p:spPr/>
        <p:txBody>
          <a:bodyPr/>
          <a:lstStyle/>
          <a:p>
            <a:r>
              <a:rPr lang="zh-CN" altLang="en-US" dirty="0"/>
              <a:t>和</a:t>
            </a:r>
            <a:r>
              <a:rPr lang="en-US" altLang="zh-CN" dirty="0"/>
              <a:t>gamma</a:t>
            </a:r>
            <a:r>
              <a:rPr lang="zh-CN" altLang="en-US" dirty="0"/>
              <a:t>的正相关关系</a:t>
            </a:r>
          </a:p>
        </p:txBody>
      </p:sp>
      <p:sp>
        <p:nvSpPr>
          <p:cNvPr id="4" name="灯片编号占位符 3">
            <a:extLst>
              <a:ext uri="{FF2B5EF4-FFF2-40B4-BE49-F238E27FC236}">
                <a16:creationId xmlns:a16="http://schemas.microsoft.com/office/drawing/2014/main" id="{916D6B81-4BE9-D627-F4C9-268946B664C3}"/>
              </a:ext>
            </a:extLst>
          </p:cNvPr>
          <p:cNvSpPr>
            <a:spLocks noGrp="1"/>
          </p:cNvSpPr>
          <p:nvPr>
            <p:ph type="sldNum" sz="quarter" idx="5"/>
          </p:nvPr>
        </p:nvSpPr>
        <p:spPr/>
        <p:txBody>
          <a:bodyPr/>
          <a:lstStyle/>
          <a:p>
            <a:fld id="{10FCE190-C821-44E3-970A-C504705E45E1}" type="slidenum">
              <a:rPr lang="zh-CN" altLang="en-US" smtClean="0"/>
              <a:t>9</a:t>
            </a:fld>
            <a:endParaRPr lang="zh-CN" altLang="en-US"/>
          </a:p>
        </p:txBody>
      </p:sp>
    </p:spTree>
    <p:extLst>
      <p:ext uri="{BB962C8B-B14F-4D97-AF65-F5344CB8AC3E}">
        <p14:creationId xmlns:p14="http://schemas.microsoft.com/office/powerpoint/2010/main" val="4047625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D4B19-FA85-7119-9DB1-19B02D4BE4C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A01AC61-22C3-3C1C-B26A-3FF4ABDFAD0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9C5EACA-0EB7-14B7-BFDD-368133D2612B}"/>
              </a:ext>
            </a:extLst>
          </p:cNvPr>
          <p:cNvSpPr>
            <a:spLocks noGrp="1"/>
          </p:cNvSpPr>
          <p:nvPr>
            <p:ph type="body" idx="1"/>
          </p:nvPr>
        </p:nvSpPr>
        <p:spPr/>
        <p:txBody>
          <a:bodyPr/>
          <a:lstStyle/>
          <a:p>
            <a:r>
              <a:rPr lang="zh-CN" altLang="en-US" dirty="0"/>
              <a:t>随着</a:t>
            </a:r>
            <a:r>
              <a:rPr lang="en-US" altLang="zh-CN" dirty="0"/>
              <a:t>Pb</a:t>
            </a:r>
            <a:r>
              <a:rPr lang="zh-CN" altLang="en-US" dirty="0"/>
              <a:t>增减少</a:t>
            </a:r>
          </a:p>
        </p:txBody>
      </p:sp>
      <p:sp>
        <p:nvSpPr>
          <p:cNvPr id="4" name="灯片编号占位符 3">
            <a:extLst>
              <a:ext uri="{FF2B5EF4-FFF2-40B4-BE49-F238E27FC236}">
                <a16:creationId xmlns:a16="http://schemas.microsoft.com/office/drawing/2014/main" id="{3F70788F-16A2-5812-4CAA-65DF2E57A06A}"/>
              </a:ext>
            </a:extLst>
          </p:cNvPr>
          <p:cNvSpPr>
            <a:spLocks noGrp="1"/>
          </p:cNvSpPr>
          <p:nvPr>
            <p:ph type="sldNum" sz="quarter" idx="5"/>
          </p:nvPr>
        </p:nvSpPr>
        <p:spPr/>
        <p:txBody>
          <a:bodyPr/>
          <a:lstStyle/>
          <a:p>
            <a:fld id="{10FCE190-C821-44E3-970A-C504705E45E1}" type="slidenum">
              <a:rPr lang="zh-CN" altLang="en-US" smtClean="0"/>
              <a:t>10</a:t>
            </a:fld>
            <a:endParaRPr lang="zh-CN" altLang="en-US"/>
          </a:p>
        </p:txBody>
      </p:sp>
    </p:spTree>
    <p:extLst>
      <p:ext uri="{BB962C8B-B14F-4D97-AF65-F5344CB8AC3E}">
        <p14:creationId xmlns:p14="http://schemas.microsoft.com/office/powerpoint/2010/main" val="3658811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EA2B8-906C-AB19-233A-D2759CDD9F9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C6A3961-48CA-7ECD-D523-E5A0012DEE3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2416563-6384-C286-10AA-B98AE8C39ADB}"/>
              </a:ext>
            </a:extLst>
          </p:cNvPr>
          <p:cNvSpPr>
            <a:spLocks noGrp="1"/>
          </p:cNvSpPr>
          <p:nvPr>
            <p:ph type="body" idx="1"/>
          </p:nvPr>
        </p:nvSpPr>
        <p:spPr/>
        <p:txBody>
          <a:bodyPr/>
          <a:lstStyle/>
          <a:p>
            <a:r>
              <a:rPr lang="zh-CN" altLang="en-US" dirty="0"/>
              <a:t>和</a:t>
            </a:r>
            <a:r>
              <a:rPr lang="en-US" altLang="zh-CN" dirty="0"/>
              <a:t>e</a:t>
            </a:r>
            <a:r>
              <a:rPr lang="zh-CN" altLang="en-US" dirty="0"/>
              <a:t>正相关</a:t>
            </a:r>
            <a:endParaRPr lang="en-US" altLang="zh-CN" dirty="0"/>
          </a:p>
          <a:p>
            <a:r>
              <a:rPr lang="zh-CN" altLang="en-US" dirty="0"/>
              <a:t>残差超过了脉冲星计时精度</a:t>
            </a:r>
            <a:r>
              <a:rPr lang="en-US" altLang="zh-CN" dirty="0"/>
              <a:t>,</a:t>
            </a:r>
            <a:r>
              <a:rPr lang="zh-CN" altLang="en-US" dirty="0"/>
              <a:t>不考虑的话会对其他参数测量产生</a:t>
            </a:r>
            <a:r>
              <a:rPr lang="en-US" altLang="zh-CN" dirty="0"/>
              <a:t>bias</a:t>
            </a:r>
          </a:p>
          <a:p>
            <a:endParaRPr lang="zh-CN" altLang="en-US" dirty="0"/>
          </a:p>
        </p:txBody>
      </p:sp>
      <p:sp>
        <p:nvSpPr>
          <p:cNvPr id="4" name="灯片编号占位符 3">
            <a:extLst>
              <a:ext uri="{FF2B5EF4-FFF2-40B4-BE49-F238E27FC236}">
                <a16:creationId xmlns:a16="http://schemas.microsoft.com/office/drawing/2014/main" id="{DC8B7DD4-FE14-F565-5726-03966E510B29}"/>
              </a:ext>
            </a:extLst>
          </p:cNvPr>
          <p:cNvSpPr>
            <a:spLocks noGrp="1"/>
          </p:cNvSpPr>
          <p:nvPr>
            <p:ph type="sldNum" sz="quarter" idx="5"/>
          </p:nvPr>
        </p:nvSpPr>
        <p:spPr/>
        <p:txBody>
          <a:bodyPr/>
          <a:lstStyle/>
          <a:p>
            <a:fld id="{10FCE190-C821-44E3-970A-C504705E45E1}" type="slidenum">
              <a:rPr lang="zh-CN" altLang="en-US" smtClean="0"/>
              <a:t>11</a:t>
            </a:fld>
            <a:endParaRPr lang="zh-CN" altLang="en-US"/>
          </a:p>
        </p:txBody>
      </p:sp>
    </p:spTree>
    <p:extLst>
      <p:ext uri="{BB962C8B-B14F-4D97-AF65-F5344CB8AC3E}">
        <p14:creationId xmlns:p14="http://schemas.microsoft.com/office/powerpoint/2010/main" val="7650026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EE01E-C151-D637-7020-5843692DC07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A4138D7-11FC-282D-6F6B-026B3C75299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7B56507-537A-4E72-0D0F-C981E406AFB9}"/>
              </a:ext>
            </a:extLst>
          </p:cNvPr>
          <p:cNvSpPr>
            <a:spLocks noGrp="1"/>
          </p:cNvSpPr>
          <p:nvPr>
            <p:ph type="body" idx="1"/>
          </p:nvPr>
        </p:nvSpPr>
        <p:spPr/>
        <p:txBody>
          <a:bodyPr/>
          <a:lstStyle/>
          <a:p>
            <a:r>
              <a:rPr lang="zh-CN" altLang="en-US" dirty="0"/>
              <a:t>我们进一步用 </a:t>
            </a:r>
            <a:r>
              <a:rPr lang="en-US" altLang="zh-CN" dirty="0"/>
              <a:t>Fisher matrix </a:t>
            </a:r>
            <a:r>
              <a:rPr lang="zh-CN" altLang="en-US" dirty="0"/>
              <a:t>方法来估计未来观测对系统参数的测量精度。</a:t>
            </a:r>
          </a:p>
          <a:p>
            <a:r>
              <a:rPr lang="zh-CN" altLang="en-US" dirty="0"/>
              <a:t>这里我们假设脉冲到达时间的测量误差是高斯白噪声。在这个假设下，可以写出似然函数，也就是模型预测的脉冲相位 </a:t>
            </a:r>
            <a:r>
              <a:rPr lang="en-US" altLang="zh-CN" dirty="0" err="1"/>
              <a:t>N_Theta</a:t>
            </a:r>
            <a:r>
              <a:rPr lang="zh-CN" altLang="en-US" dirty="0"/>
              <a:t>和真实系统参数 </a:t>
            </a:r>
            <a:r>
              <a:rPr lang="en-US" altLang="zh-CN" dirty="0" err="1"/>
              <a:t>N_Theta_bar</a:t>
            </a:r>
            <a:r>
              <a:rPr lang="zh-CN" altLang="en-US" dirty="0"/>
              <a:t>给出的脉冲相位之间的差异。</a:t>
            </a:r>
            <a:endParaRPr lang="en-US" altLang="zh-CN" dirty="0"/>
          </a:p>
          <a:p>
            <a:r>
              <a:rPr lang="zh-CN" altLang="en-US" dirty="0"/>
              <a:t>在最佳拟合点附近，我们计算 </a:t>
            </a:r>
            <a:r>
              <a:rPr lang="en-US" altLang="zh-CN" dirty="0"/>
              <a:t>Fisher matrix</a:t>
            </a:r>
            <a:r>
              <a:rPr lang="zh-CN" altLang="en-US" dirty="0"/>
              <a:t>并进一步计算协方差矩阵。得到参数估计精度和参数之间相关性</a:t>
            </a:r>
            <a:r>
              <a:rPr lang="en-US" altLang="zh-CN" dirty="0"/>
              <a:t>.</a:t>
            </a:r>
          </a:p>
          <a:p>
            <a:r>
              <a:rPr lang="zh-CN" altLang="en-US" dirty="0"/>
              <a:t>在本研究中，我们同时考虑黑洞参数、脉冲星轨道参数、脉冲星自转参数以及暗物质相关参数。特别是暗物质部分，我们关注暗物质密度参数、</a:t>
            </a:r>
            <a:r>
              <a:rPr lang="en-US" altLang="zh-CN" dirty="0"/>
              <a:t>spike </a:t>
            </a:r>
            <a:r>
              <a:rPr lang="zh-CN" altLang="en-US" dirty="0"/>
              <a:t>斜率以及动力学摩擦中的库仑对数。通过这一方法，我们可以评估未来银心脉冲星计时是否能够有效约束暗物质 </a:t>
            </a:r>
            <a:r>
              <a:rPr lang="en-US" altLang="zh-CN" dirty="0"/>
              <a:t>spike </a:t>
            </a:r>
            <a:r>
              <a:rPr lang="zh-CN" altLang="en-US" dirty="0"/>
              <a:t>和动力学摩擦效应。</a:t>
            </a:r>
          </a:p>
        </p:txBody>
      </p:sp>
      <p:sp>
        <p:nvSpPr>
          <p:cNvPr id="4" name="灯片编号占位符 3">
            <a:extLst>
              <a:ext uri="{FF2B5EF4-FFF2-40B4-BE49-F238E27FC236}">
                <a16:creationId xmlns:a16="http://schemas.microsoft.com/office/drawing/2014/main" id="{BDF4BD07-A5D6-4E68-F944-78C5D24EEAA7}"/>
              </a:ext>
            </a:extLst>
          </p:cNvPr>
          <p:cNvSpPr>
            <a:spLocks noGrp="1"/>
          </p:cNvSpPr>
          <p:nvPr>
            <p:ph type="sldNum" sz="quarter" idx="5"/>
          </p:nvPr>
        </p:nvSpPr>
        <p:spPr/>
        <p:txBody>
          <a:bodyPr/>
          <a:lstStyle/>
          <a:p>
            <a:fld id="{10FCE190-C821-44E3-970A-C504705E45E1}" type="slidenum">
              <a:rPr lang="zh-CN" altLang="en-US" smtClean="0"/>
              <a:t>12</a:t>
            </a:fld>
            <a:endParaRPr lang="zh-CN" altLang="en-US"/>
          </a:p>
        </p:txBody>
      </p:sp>
    </p:spTree>
    <p:extLst>
      <p:ext uri="{BB962C8B-B14F-4D97-AF65-F5344CB8AC3E}">
        <p14:creationId xmlns:p14="http://schemas.microsoft.com/office/powerpoint/2010/main" val="3408012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AD33D-765D-88B9-2F6B-2730446D583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23F76AC-506A-361A-FDC8-67EB6111271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B164CD1-00A7-3D39-27C3-15366E276A88}"/>
              </a:ext>
            </a:extLst>
          </p:cNvPr>
          <p:cNvSpPr>
            <a:spLocks noGrp="1"/>
          </p:cNvSpPr>
          <p:nvPr>
            <p:ph type="body" idx="1"/>
          </p:nvPr>
        </p:nvSpPr>
        <p:spPr/>
        <p:txBody>
          <a:bodyPr/>
          <a:lstStyle/>
          <a:p>
            <a:r>
              <a:rPr lang="zh-CN" altLang="en-US" dirty="0"/>
              <a:t>对暗物质参数和黑洞参数的估计如图</a:t>
            </a:r>
            <a:endParaRPr lang="en-US" altLang="zh-CN" dirty="0"/>
          </a:p>
          <a:p>
            <a:r>
              <a:rPr lang="zh-CN" altLang="en-US" dirty="0"/>
              <a:t>对库伦对数的估计精度大概在</a:t>
            </a:r>
            <a:r>
              <a:rPr lang="en-US" altLang="zh-CN" dirty="0"/>
              <a:t>1%~10%</a:t>
            </a:r>
          </a:p>
          <a:p>
            <a:r>
              <a:rPr lang="zh-CN" altLang="en-US" dirty="0"/>
              <a:t>对暗物质晕中心密度参数估计精度在</a:t>
            </a:r>
            <a:r>
              <a:rPr lang="en-US" altLang="zh-CN" dirty="0"/>
              <a:t>1%,</a:t>
            </a:r>
            <a:r>
              <a:rPr lang="zh-CN" altLang="en-US" dirty="0"/>
              <a:t>对暗物质幂指数</a:t>
            </a:r>
            <a:r>
              <a:rPr lang="en-US" altLang="zh-CN" dirty="0"/>
              <a:t>gamma</a:t>
            </a:r>
            <a:r>
              <a:rPr lang="zh-CN" altLang="en-US" dirty="0"/>
              <a:t>的估计大概在</a:t>
            </a:r>
            <a:r>
              <a:rPr lang="en-US" altLang="zh-CN" dirty="0"/>
              <a:t>0.1%</a:t>
            </a:r>
          </a:p>
          <a:p>
            <a:r>
              <a:rPr lang="zh-CN" altLang="en-US" dirty="0"/>
              <a:t>和往常研究对比</a:t>
            </a:r>
            <a:r>
              <a:rPr lang="en-US" altLang="zh-CN" dirty="0"/>
              <a:t>,</a:t>
            </a:r>
            <a:r>
              <a:rPr lang="zh-CN" altLang="en-US" dirty="0"/>
              <a:t>尽管因为估计的参数不同所以不能直接比较精度</a:t>
            </a:r>
            <a:r>
              <a:rPr lang="en-US" altLang="zh-CN" dirty="0"/>
              <a:t>,</a:t>
            </a:r>
            <a:r>
              <a:rPr lang="zh-CN" altLang="en-US" dirty="0"/>
              <a:t>但是精度变化趋势都是符合的</a:t>
            </a:r>
            <a:r>
              <a:rPr lang="en-US" altLang="zh-CN" dirty="0"/>
              <a:t>.</a:t>
            </a:r>
          </a:p>
          <a:p>
            <a:r>
              <a:rPr lang="zh-CN" altLang="en-US" dirty="0"/>
              <a:t>同时画出部分参数的相关系数矩阵</a:t>
            </a:r>
            <a:r>
              <a:rPr lang="en-US" altLang="zh-CN" dirty="0"/>
              <a:t>,</a:t>
            </a:r>
            <a:r>
              <a:rPr lang="zh-CN" altLang="en-US" dirty="0"/>
              <a:t>发现系统中部分参数有强烈的简并</a:t>
            </a:r>
            <a:r>
              <a:rPr lang="en-US" altLang="zh-CN" dirty="0"/>
              <a:t>.</a:t>
            </a:r>
            <a:endParaRPr lang="zh-CN" altLang="en-US" dirty="0"/>
          </a:p>
        </p:txBody>
      </p:sp>
      <p:sp>
        <p:nvSpPr>
          <p:cNvPr id="4" name="灯片编号占位符 3">
            <a:extLst>
              <a:ext uri="{FF2B5EF4-FFF2-40B4-BE49-F238E27FC236}">
                <a16:creationId xmlns:a16="http://schemas.microsoft.com/office/drawing/2014/main" id="{08CEEC2B-ABB1-9909-C34B-9D929AD4C482}"/>
              </a:ext>
            </a:extLst>
          </p:cNvPr>
          <p:cNvSpPr>
            <a:spLocks noGrp="1"/>
          </p:cNvSpPr>
          <p:nvPr>
            <p:ph type="sldNum" sz="quarter" idx="5"/>
          </p:nvPr>
        </p:nvSpPr>
        <p:spPr/>
        <p:txBody>
          <a:bodyPr/>
          <a:lstStyle/>
          <a:p>
            <a:fld id="{10FCE190-C821-44E3-970A-C504705E45E1}" type="slidenum">
              <a:rPr lang="zh-CN" altLang="en-US" smtClean="0"/>
              <a:t>13</a:t>
            </a:fld>
            <a:endParaRPr lang="zh-CN" altLang="en-US"/>
          </a:p>
        </p:txBody>
      </p:sp>
    </p:spTree>
    <p:extLst>
      <p:ext uri="{BB962C8B-B14F-4D97-AF65-F5344CB8AC3E}">
        <p14:creationId xmlns:p14="http://schemas.microsoft.com/office/powerpoint/2010/main" val="8463102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6BDA7-37A2-70D1-2A40-9E978EA8B64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555F869-7866-AD40-B78B-F5468E6836B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6B6BE55-F621-EF32-FF41-DFA82AF31816}"/>
              </a:ext>
            </a:extLst>
          </p:cNvPr>
          <p:cNvSpPr>
            <a:spLocks noGrp="1"/>
          </p:cNvSpPr>
          <p:nvPr>
            <p:ph type="body" idx="1"/>
          </p:nvPr>
        </p:nvSpPr>
        <p:spPr/>
        <p:txBody>
          <a:bodyPr/>
          <a:lstStyle/>
          <a:p>
            <a:r>
              <a:rPr lang="zh-CN" altLang="en-US" dirty="0"/>
              <a:t>最后我想讨论一个可能的延伸方向，也就是通过测量库仑对数是否可以推测脉冲星本身结构的信息。</a:t>
            </a:r>
          </a:p>
          <a:p>
            <a:r>
              <a:rPr lang="zh-CN" altLang="en-US" dirty="0"/>
              <a:t>在动力学摩擦计算中，库仑实际上和暗物质粒子被脉冲星引力散射时的有效散射截面有关，因此也可能依赖于脉冲星的内部结构和致密度。</a:t>
            </a:r>
          </a:p>
          <a:p>
            <a:r>
              <a:rPr lang="zh-CN" altLang="en-US" dirty="0"/>
              <a:t>这张图来自 </a:t>
            </a:r>
            <a:r>
              <a:rPr lang="en-US" altLang="zh-CN" dirty="0" err="1"/>
              <a:t>Karydas</a:t>
            </a:r>
            <a:r>
              <a:rPr lang="en-US" altLang="zh-CN" dirty="0"/>
              <a:t> </a:t>
            </a:r>
            <a:r>
              <a:rPr lang="zh-CN" altLang="en-US" dirty="0"/>
              <a:t>和 </a:t>
            </a:r>
            <a:r>
              <a:rPr lang="en-US" altLang="zh-CN" dirty="0"/>
              <a:t>Bertone </a:t>
            </a:r>
            <a:r>
              <a:rPr lang="zh-CN" altLang="en-US" dirty="0"/>
              <a:t>的工作。他们研究了暗物质粒子与致密天体之间的散射截面，发现这个截面和天体致密度有关。</a:t>
            </a:r>
            <a:endParaRPr lang="en-US" altLang="zh-CN" dirty="0"/>
          </a:p>
          <a:p>
            <a:r>
              <a:rPr lang="zh-CN" altLang="en-US" dirty="0"/>
              <a:t>如果未来的脉冲星计时能够非常精确地测量动力学摩擦效应，测量库伦对数达到大约</a:t>
            </a:r>
            <a:r>
              <a:rPr lang="en-US" altLang="zh-CN" dirty="0"/>
              <a:t>0.1%</a:t>
            </a:r>
            <a:r>
              <a:rPr lang="zh-CN" altLang="en-US" dirty="0"/>
              <a:t>的水平时，那么它可能不仅可以约束暗物质环境，也可能反过来提供关于脉冲星致密度的信息。在这项工作中，我们主要把它作为一个潜在的机会来讨论。</a:t>
            </a:r>
          </a:p>
        </p:txBody>
      </p:sp>
      <p:sp>
        <p:nvSpPr>
          <p:cNvPr id="4" name="灯片编号占位符 3">
            <a:extLst>
              <a:ext uri="{FF2B5EF4-FFF2-40B4-BE49-F238E27FC236}">
                <a16:creationId xmlns:a16="http://schemas.microsoft.com/office/drawing/2014/main" id="{053424B5-6EB0-968E-BB41-0BB1C404B996}"/>
              </a:ext>
            </a:extLst>
          </p:cNvPr>
          <p:cNvSpPr>
            <a:spLocks noGrp="1"/>
          </p:cNvSpPr>
          <p:nvPr>
            <p:ph type="sldNum" sz="quarter" idx="5"/>
          </p:nvPr>
        </p:nvSpPr>
        <p:spPr/>
        <p:txBody>
          <a:bodyPr/>
          <a:lstStyle/>
          <a:p>
            <a:fld id="{10FCE190-C821-44E3-970A-C504705E45E1}" type="slidenum">
              <a:rPr lang="zh-CN" altLang="en-US" smtClean="0"/>
              <a:t>14</a:t>
            </a:fld>
            <a:endParaRPr lang="zh-CN" altLang="en-US"/>
          </a:p>
        </p:txBody>
      </p:sp>
    </p:spTree>
    <p:extLst>
      <p:ext uri="{BB962C8B-B14F-4D97-AF65-F5344CB8AC3E}">
        <p14:creationId xmlns:p14="http://schemas.microsoft.com/office/powerpoint/2010/main" val="917223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E0389-6245-5F29-2BD8-794A492F203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2675450-B546-881A-BCB2-0A2A2A012D3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A2A37A6-B824-7209-64AD-0408C30ED71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C07661D-35B1-63E2-B949-2D58D349746D}"/>
              </a:ext>
            </a:extLst>
          </p:cNvPr>
          <p:cNvSpPr>
            <a:spLocks noGrp="1"/>
          </p:cNvSpPr>
          <p:nvPr>
            <p:ph type="sldNum" sz="quarter" idx="5"/>
          </p:nvPr>
        </p:nvSpPr>
        <p:spPr/>
        <p:txBody>
          <a:bodyPr/>
          <a:lstStyle/>
          <a:p>
            <a:fld id="{10FCE190-C821-44E3-970A-C504705E45E1}" type="slidenum">
              <a:rPr lang="zh-CN" altLang="en-US" smtClean="0"/>
              <a:t>15</a:t>
            </a:fld>
            <a:endParaRPr lang="zh-CN" altLang="en-US"/>
          </a:p>
        </p:txBody>
      </p:sp>
    </p:spTree>
    <p:extLst>
      <p:ext uri="{BB962C8B-B14F-4D97-AF65-F5344CB8AC3E}">
        <p14:creationId xmlns:p14="http://schemas.microsoft.com/office/powerpoint/2010/main" val="3865836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B1DBDD-9B11-2BE0-E976-611DEDB8231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775BB77E-7D85-706E-E390-6E111A19CE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EF7E3F13-7345-E713-125D-834F6C5F0672}"/>
              </a:ext>
            </a:extLst>
          </p:cNvPr>
          <p:cNvSpPr>
            <a:spLocks noGrp="1"/>
          </p:cNvSpPr>
          <p:nvPr>
            <p:ph type="dt" sz="half" idx="10"/>
          </p:nvPr>
        </p:nvSpPr>
        <p:spPr/>
        <p:txBody>
          <a:bodyPr/>
          <a:lstStyle/>
          <a:p>
            <a:fld id="{04BA9F44-A8A4-469D-8F78-3F1BFD36549B}" type="datetimeFigureOut">
              <a:rPr lang="zh-CN" altLang="en-US" smtClean="0"/>
              <a:t>2026/7/3</a:t>
            </a:fld>
            <a:endParaRPr lang="zh-CN" altLang="en-US"/>
          </a:p>
        </p:txBody>
      </p:sp>
      <p:sp>
        <p:nvSpPr>
          <p:cNvPr id="5" name="页脚占位符 4">
            <a:extLst>
              <a:ext uri="{FF2B5EF4-FFF2-40B4-BE49-F238E27FC236}">
                <a16:creationId xmlns:a16="http://schemas.microsoft.com/office/drawing/2014/main" id="{F5051B6E-30B4-393F-3DD5-3D7A818334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66A0CFC-E510-65F9-4367-8196306E2277}"/>
              </a:ext>
            </a:extLst>
          </p:cNvPr>
          <p:cNvSpPr>
            <a:spLocks noGrp="1"/>
          </p:cNvSpPr>
          <p:nvPr>
            <p:ph type="sldNum" sz="quarter" idx="12"/>
          </p:nvPr>
        </p:nvSpPr>
        <p:spPr/>
        <p:txBody>
          <a:bodyPr/>
          <a:lstStyle/>
          <a:p>
            <a:fld id="{08DFA0E6-F216-4C60-80F7-3DECCA4EDBA4}" type="slidenum">
              <a:rPr lang="zh-CN" altLang="en-US" smtClean="0"/>
              <a:t>‹#›</a:t>
            </a:fld>
            <a:endParaRPr lang="zh-CN" altLang="en-US"/>
          </a:p>
        </p:txBody>
      </p:sp>
    </p:spTree>
    <p:extLst>
      <p:ext uri="{BB962C8B-B14F-4D97-AF65-F5344CB8AC3E}">
        <p14:creationId xmlns:p14="http://schemas.microsoft.com/office/powerpoint/2010/main" val="3617270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DED0FF-32A1-8D10-85E1-97F492C1AAC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5042716-F90C-4797-6DA5-7415585BC1E6}"/>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2F51DA8-012C-735C-69D1-C3617658E153}"/>
              </a:ext>
            </a:extLst>
          </p:cNvPr>
          <p:cNvSpPr>
            <a:spLocks noGrp="1"/>
          </p:cNvSpPr>
          <p:nvPr>
            <p:ph type="dt" sz="half" idx="10"/>
          </p:nvPr>
        </p:nvSpPr>
        <p:spPr/>
        <p:txBody>
          <a:bodyPr/>
          <a:lstStyle/>
          <a:p>
            <a:fld id="{04BA9F44-A8A4-469D-8F78-3F1BFD36549B}" type="datetimeFigureOut">
              <a:rPr lang="zh-CN" altLang="en-US" smtClean="0"/>
              <a:t>2026/7/3</a:t>
            </a:fld>
            <a:endParaRPr lang="zh-CN" altLang="en-US"/>
          </a:p>
        </p:txBody>
      </p:sp>
      <p:sp>
        <p:nvSpPr>
          <p:cNvPr id="5" name="页脚占位符 4">
            <a:extLst>
              <a:ext uri="{FF2B5EF4-FFF2-40B4-BE49-F238E27FC236}">
                <a16:creationId xmlns:a16="http://schemas.microsoft.com/office/drawing/2014/main" id="{E56D5676-E256-32E6-E54B-C904471C563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4784C90-1721-9C5F-EB9B-4F1F1039C7D2}"/>
              </a:ext>
            </a:extLst>
          </p:cNvPr>
          <p:cNvSpPr>
            <a:spLocks noGrp="1"/>
          </p:cNvSpPr>
          <p:nvPr>
            <p:ph type="sldNum" sz="quarter" idx="12"/>
          </p:nvPr>
        </p:nvSpPr>
        <p:spPr/>
        <p:txBody>
          <a:bodyPr/>
          <a:lstStyle>
            <a:lvl1pPr>
              <a:defRPr sz="1800"/>
            </a:lvl1pPr>
          </a:lstStyle>
          <a:p>
            <a:fld id="{08DFA0E6-F216-4C60-80F7-3DECCA4EDBA4}" type="slidenum">
              <a:rPr lang="zh-CN" altLang="en-US" smtClean="0"/>
              <a:pPr/>
              <a:t>‹#›</a:t>
            </a:fld>
            <a:endParaRPr lang="zh-CN" altLang="en-US" dirty="0"/>
          </a:p>
        </p:txBody>
      </p:sp>
    </p:spTree>
    <p:extLst>
      <p:ext uri="{BB962C8B-B14F-4D97-AF65-F5344CB8AC3E}">
        <p14:creationId xmlns:p14="http://schemas.microsoft.com/office/powerpoint/2010/main" val="3142184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D7C9E6-F9BB-B05B-DA75-9902476F609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20D66E7F-DA8C-8307-7A07-2D37805F81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75A48F0B-9C26-6556-5723-76CE9A9C315F}"/>
              </a:ext>
            </a:extLst>
          </p:cNvPr>
          <p:cNvSpPr>
            <a:spLocks noGrp="1"/>
          </p:cNvSpPr>
          <p:nvPr>
            <p:ph type="dt" sz="half" idx="10"/>
          </p:nvPr>
        </p:nvSpPr>
        <p:spPr/>
        <p:txBody>
          <a:bodyPr/>
          <a:lstStyle/>
          <a:p>
            <a:fld id="{04BA9F44-A8A4-469D-8F78-3F1BFD36549B}" type="datetimeFigureOut">
              <a:rPr lang="zh-CN" altLang="en-US" smtClean="0"/>
              <a:t>2026/7/3</a:t>
            </a:fld>
            <a:endParaRPr lang="zh-CN" altLang="en-US"/>
          </a:p>
        </p:txBody>
      </p:sp>
      <p:sp>
        <p:nvSpPr>
          <p:cNvPr id="5" name="页脚占位符 4">
            <a:extLst>
              <a:ext uri="{FF2B5EF4-FFF2-40B4-BE49-F238E27FC236}">
                <a16:creationId xmlns:a16="http://schemas.microsoft.com/office/drawing/2014/main" id="{C65FA800-F5A7-C55C-FE33-3DA3F91B354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AEB9315-7BDE-B4E9-34F6-F097564EA2EC}"/>
              </a:ext>
            </a:extLst>
          </p:cNvPr>
          <p:cNvSpPr>
            <a:spLocks noGrp="1"/>
          </p:cNvSpPr>
          <p:nvPr>
            <p:ph type="sldNum" sz="quarter" idx="12"/>
          </p:nvPr>
        </p:nvSpPr>
        <p:spPr/>
        <p:txBody>
          <a:bodyPr/>
          <a:lstStyle/>
          <a:p>
            <a:fld id="{08DFA0E6-F216-4C60-80F7-3DECCA4EDBA4}" type="slidenum">
              <a:rPr lang="zh-CN" altLang="en-US" smtClean="0"/>
              <a:t>‹#›</a:t>
            </a:fld>
            <a:endParaRPr lang="zh-CN" altLang="en-US"/>
          </a:p>
        </p:txBody>
      </p:sp>
    </p:spTree>
    <p:extLst>
      <p:ext uri="{BB962C8B-B14F-4D97-AF65-F5344CB8AC3E}">
        <p14:creationId xmlns:p14="http://schemas.microsoft.com/office/powerpoint/2010/main" val="4149615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E5E367-D629-1D48-B09D-CD664C339CC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0B1327A-0942-D877-069A-3493872C0701}"/>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8101A8CB-3BE0-6CE7-AE35-603FAF6C2733}"/>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5CE12D24-8101-FF6D-2F29-B444E3759AFD}"/>
              </a:ext>
            </a:extLst>
          </p:cNvPr>
          <p:cNvSpPr>
            <a:spLocks noGrp="1"/>
          </p:cNvSpPr>
          <p:nvPr>
            <p:ph type="dt" sz="half" idx="10"/>
          </p:nvPr>
        </p:nvSpPr>
        <p:spPr/>
        <p:txBody>
          <a:bodyPr/>
          <a:lstStyle/>
          <a:p>
            <a:fld id="{04BA9F44-A8A4-469D-8F78-3F1BFD36549B}" type="datetimeFigureOut">
              <a:rPr lang="zh-CN" altLang="en-US" smtClean="0"/>
              <a:t>2026/7/3</a:t>
            </a:fld>
            <a:endParaRPr lang="zh-CN" altLang="en-US"/>
          </a:p>
        </p:txBody>
      </p:sp>
      <p:sp>
        <p:nvSpPr>
          <p:cNvPr id="6" name="页脚占位符 5">
            <a:extLst>
              <a:ext uri="{FF2B5EF4-FFF2-40B4-BE49-F238E27FC236}">
                <a16:creationId xmlns:a16="http://schemas.microsoft.com/office/drawing/2014/main" id="{933F47B1-60A0-AFFE-3048-EE795C2721E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AC69D83-26E2-9202-16B9-E69A067E396A}"/>
              </a:ext>
            </a:extLst>
          </p:cNvPr>
          <p:cNvSpPr>
            <a:spLocks noGrp="1"/>
          </p:cNvSpPr>
          <p:nvPr>
            <p:ph type="sldNum" sz="quarter" idx="12"/>
          </p:nvPr>
        </p:nvSpPr>
        <p:spPr/>
        <p:txBody>
          <a:bodyPr/>
          <a:lstStyle/>
          <a:p>
            <a:fld id="{08DFA0E6-F216-4C60-80F7-3DECCA4EDBA4}" type="slidenum">
              <a:rPr lang="zh-CN" altLang="en-US" smtClean="0"/>
              <a:t>‹#›</a:t>
            </a:fld>
            <a:endParaRPr lang="zh-CN" altLang="en-US"/>
          </a:p>
        </p:txBody>
      </p:sp>
    </p:spTree>
    <p:extLst>
      <p:ext uri="{BB962C8B-B14F-4D97-AF65-F5344CB8AC3E}">
        <p14:creationId xmlns:p14="http://schemas.microsoft.com/office/powerpoint/2010/main" val="2971609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515808-5E19-4B8F-73E7-2BD936FF8F3A}"/>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E3018C48-9C3A-EF0C-7963-A3A343B976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D452F527-1422-C055-AA92-59173962515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980B35C6-CA8D-AE7E-F2FB-1DB6399339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0EA2162F-CA65-5B80-22DE-1BFB60CF1972}"/>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01C02554-67B1-05DF-05F7-D2E0213A338A}"/>
              </a:ext>
            </a:extLst>
          </p:cNvPr>
          <p:cNvSpPr>
            <a:spLocks noGrp="1"/>
          </p:cNvSpPr>
          <p:nvPr>
            <p:ph type="dt" sz="half" idx="10"/>
          </p:nvPr>
        </p:nvSpPr>
        <p:spPr/>
        <p:txBody>
          <a:bodyPr/>
          <a:lstStyle/>
          <a:p>
            <a:fld id="{04BA9F44-A8A4-469D-8F78-3F1BFD36549B}" type="datetimeFigureOut">
              <a:rPr lang="zh-CN" altLang="en-US" smtClean="0"/>
              <a:t>2026/7/3</a:t>
            </a:fld>
            <a:endParaRPr lang="zh-CN" altLang="en-US"/>
          </a:p>
        </p:txBody>
      </p:sp>
      <p:sp>
        <p:nvSpPr>
          <p:cNvPr id="8" name="页脚占位符 7">
            <a:extLst>
              <a:ext uri="{FF2B5EF4-FFF2-40B4-BE49-F238E27FC236}">
                <a16:creationId xmlns:a16="http://schemas.microsoft.com/office/drawing/2014/main" id="{7CFB158F-F669-A8BD-F686-F376ECC548F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3B97C1D2-4674-8FF0-7546-0A488097260B}"/>
              </a:ext>
            </a:extLst>
          </p:cNvPr>
          <p:cNvSpPr>
            <a:spLocks noGrp="1"/>
          </p:cNvSpPr>
          <p:nvPr>
            <p:ph type="sldNum" sz="quarter" idx="12"/>
          </p:nvPr>
        </p:nvSpPr>
        <p:spPr/>
        <p:txBody>
          <a:bodyPr/>
          <a:lstStyle/>
          <a:p>
            <a:fld id="{08DFA0E6-F216-4C60-80F7-3DECCA4EDBA4}" type="slidenum">
              <a:rPr lang="zh-CN" altLang="en-US" smtClean="0"/>
              <a:t>‹#›</a:t>
            </a:fld>
            <a:endParaRPr lang="zh-CN" altLang="en-US"/>
          </a:p>
        </p:txBody>
      </p:sp>
    </p:spTree>
    <p:extLst>
      <p:ext uri="{BB962C8B-B14F-4D97-AF65-F5344CB8AC3E}">
        <p14:creationId xmlns:p14="http://schemas.microsoft.com/office/powerpoint/2010/main" val="1174144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3BF957D-76A7-47F5-5FCE-BF6A52F4523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5681605E-D96E-1CFB-805C-1E2E3B8D8978}"/>
              </a:ext>
            </a:extLst>
          </p:cNvPr>
          <p:cNvSpPr>
            <a:spLocks noGrp="1"/>
          </p:cNvSpPr>
          <p:nvPr>
            <p:ph type="dt" sz="half" idx="10"/>
          </p:nvPr>
        </p:nvSpPr>
        <p:spPr/>
        <p:txBody>
          <a:bodyPr/>
          <a:lstStyle/>
          <a:p>
            <a:fld id="{04BA9F44-A8A4-469D-8F78-3F1BFD36549B}" type="datetimeFigureOut">
              <a:rPr lang="zh-CN" altLang="en-US" smtClean="0"/>
              <a:t>2026/7/3</a:t>
            </a:fld>
            <a:endParaRPr lang="zh-CN" altLang="en-US"/>
          </a:p>
        </p:txBody>
      </p:sp>
      <p:sp>
        <p:nvSpPr>
          <p:cNvPr id="4" name="页脚占位符 3">
            <a:extLst>
              <a:ext uri="{FF2B5EF4-FFF2-40B4-BE49-F238E27FC236}">
                <a16:creationId xmlns:a16="http://schemas.microsoft.com/office/drawing/2014/main" id="{D646DABA-28B3-544A-DAE6-22A3DAE07A7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4B8D6C6C-2FBC-9D60-EFBC-BAB7DBA9E9D7}"/>
              </a:ext>
            </a:extLst>
          </p:cNvPr>
          <p:cNvSpPr>
            <a:spLocks noGrp="1"/>
          </p:cNvSpPr>
          <p:nvPr>
            <p:ph type="sldNum" sz="quarter" idx="12"/>
          </p:nvPr>
        </p:nvSpPr>
        <p:spPr/>
        <p:txBody>
          <a:bodyPr/>
          <a:lstStyle/>
          <a:p>
            <a:fld id="{08DFA0E6-F216-4C60-80F7-3DECCA4EDBA4}" type="slidenum">
              <a:rPr lang="zh-CN" altLang="en-US" smtClean="0"/>
              <a:t>‹#›</a:t>
            </a:fld>
            <a:endParaRPr lang="zh-CN" altLang="en-US"/>
          </a:p>
        </p:txBody>
      </p:sp>
    </p:spTree>
    <p:extLst>
      <p:ext uri="{BB962C8B-B14F-4D97-AF65-F5344CB8AC3E}">
        <p14:creationId xmlns:p14="http://schemas.microsoft.com/office/powerpoint/2010/main" val="3645103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BAC66F7-1CCE-DDF1-87C4-E05990AD2B99}"/>
              </a:ext>
            </a:extLst>
          </p:cNvPr>
          <p:cNvSpPr>
            <a:spLocks noGrp="1"/>
          </p:cNvSpPr>
          <p:nvPr>
            <p:ph type="dt" sz="half" idx="10"/>
          </p:nvPr>
        </p:nvSpPr>
        <p:spPr/>
        <p:txBody>
          <a:bodyPr/>
          <a:lstStyle/>
          <a:p>
            <a:fld id="{04BA9F44-A8A4-469D-8F78-3F1BFD36549B}" type="datetimeFigureOut">
              <a:rPr lang="zh-CN" altLang="en-US" smtClean="0"/>
              <a:t>2026/7/3</a:t>
            </a:fld>
            <a:endParaRPr lang="zh-CN" altLang="en-US"/>
          </a:p>
        </p:txBody>
      </p:sp>
      <p:sp>
        <p:nvSpPr>
          <p:cNvPr id="3" name="页脚占位符 2">
            <a:extLst>
              <a:ext uri="{FF2B5EF4-FFF2-40B4-BE49-F238E27FC236}">
                <a16:creationId xmlns:a16="http://schemas.microsoft.com/office/drawing/2014/main" id="{2D5C17DC-3D9A-B58F-DFE5-0CE3F6006C9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4594C8D0-5120-F058-05B8-F8AD32FE1BC4}"/>
              </a:ext>
            </a:extLst>
          </p:cNvPr>
          <p:cNvSpPr>
            <a:spLocks noGrp="1"/>
          </p:cNvSpPr>
          <p:nvPr>
            <p:ph type="sldNum" sz="quarter" idx="12"/>
          </p:nvPr>
        </p:nvSpPr>
        <p:spPr/>
        <p:txBody>
          <a:bodyPr/>
          <a:lstStyle/>
          <a:p>
            <a:fld id="{08DFA0E6-F216-4C60-80F7-3DECCA4EDBA4}" type="slidenum">
              <a:rPr lang="zh-CN" altLang="en-US" smtClean="0"/>
              <a:t>‹#›</a:t>
            </a:fld>
            <a:endParaRPr lang="zh-CN" altLang="en-US"/>
          </a:p>
        </p:txBody>
      </p:sp>
    </p:spTree>
    <p:extLst>
      <p:ext uri="{BB962C8B-B14F-4D97-AF65-F5344CB8AC3E}">
        <p14:creationId xmlns:p14="http://schemas.microsoft.com/office/powerpoint/2010/main" val="900110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E2C0DC5-8B33-FDDE-10D4-61D9EEF3698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479BA01-5003-0F40-70C5-79287340B2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E692B579-54A6-630A-B59A-9ED2B23522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D98F257B-AADB-1D7D-C520-F75A765AB5E1}"/>
              </a:ext>
            </a:extLst>
          </p:cNvPr>
          <p:cNvSpPr>
            <a:spLocks noGrp="1"/>
          </p:cNvSpPr>
          <p:nvPr>
            <p:ph type="dt" sz="half" idx="10"/>
          </p:nvPr>
        </p:nvSpPr>
        <p:spPr/>
        <p:txBody>
          <a:bodyPr/>
          <a:lstStyle/>
          <a:p>
            <a:fld id="{04BA9F44-A8A4-469D-8F78-3F1BFD36549B}" type="datetimeFigureOut">
              <a:rPr lang="zh-CN" altLang="en-US" smtClean="0"/>
              <a:t>2026/7/3</a:t>
            </a:fld>
            <a:endParaRPr lang="zh-CN" altLang="en-US"/>
          </a:p>
        </p:txBody>
      </p:sp>
      <p:sp>
        <p:nvSpPr>
          <p:cNvPr id="6" name="页脚占位符 5">
            <a:extLst>
              <a:ext uri="{FF2B5EF4-FFF2-40B4-BE49-F238E27FC236}">
                <a16:creationId xmlns:a16="http://schemas.microsoft.com/office/drawing/2014/main" id="{A297A6F3-D215-C844-2446-6BF1DE119FB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411BEAD-D799-460F-6BC3-4CF9ED02860B}"/>
              </a:ext>
            </a:extLst>
          </p:cNvPr>
          <p:cNvSpPr>
            <a:spLocks noGrp="1"/>
          </p:cNvSpPr>
          <p:nvPr>
            <p:ph type="sldNum" sz="quarter" idx="12"/>
          </p:nvPr>
        </p:nvSpPr>
        <p:spPr/>
        <p:txBody>
          <a:bodyPr/>
          <a:lstStyle/>
          <a:p>
            <a:fld id="{08DFA0E6-F216-4C60-80F7-3DECCA4EDBA4}" type="slidenum">
              <a:rPr lang="zh-CN" altLang="en-US" smtClean="0"/>
              <a:t>‹#›</a:t>
            </a:fld>
            <a:endParaRPr lang="zh-CN" altLang="en-US"/>
          </a:p>
        </p:txBody>
      </p:sp>
    </p:spTree>
    <p:extLst>
      <p:ext uri="{BB962C8B-B14F-4D97-AF65-F5344CB8AC3E}">
        <p14:creationId xmlns:p14="http://schemas.microsoft.com/office/powerpoint/2010/main" val="3324925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102503-E8B2-67D5-E7A9-9AF8AE3ED12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2AAACF0E-A99F-2E5E-E66F-CE9AE9F461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8FA4C620-3C00-5720-5F9A-64F33E6DDF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4A4AE91-286E-8FC3-268F-5C53A21EB387}"/>
              </a:ext>
            </a:extLst>
          </p:cNvPr>
          <p:cNvSpPr>
            <a:spLocks noGrp="1"/>
          </p:cNvSpPr>
          <p:nvPr>
            <p:ph type="dt" sz="half" idx="10"/>
          </p:nvPr>
        </p:nvSpPr>
        <p:spPr/>
        <p:txBody>
          <a:bodyPr/>
          <a:lstStyle/>
          <a:p>
            <a:fld id="{04BA9F44-A8A4-469D-8F78-3F1BFD36549B}" type="datetimeFigureOut">
              <a:rPr lang="zh-CN" altLang="en-US" smtClean="0"/>
              <a:t>2026/7/3</a:t>
            </a:fld>
            <a:endParaRPr lang="zh-CN" altLang="en-US"/>
          </a:p>
        </p:txBody>
      </p:sp>
      <p:sp>
        <p:nvSpPr>
          <p:cNvPr id="6" name="页脚占位符 5">
            <a:extLst>
              <a:ext uri="{FF2B5EF4-FFF2-40B4-BE49-F238E27FC236}">
                <a16:creationId xmlns:a16="http://schemas.microsoft.com/office/drawing/2014/main" id="{6AFE4777-8AB9-2854-BC02-88C36631C82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E7B234C-D80B-9198-AD5A-648F5674B811}"/>
              </a:ext>
            </a:extLst>
          </p:cNvPr>
          <p:cNvSpPr>
            <a:spLocks noGrp="1"/>
          </p:cNvSpPr>
          <p:nvPr>
            <p:ph type="sldNum" sz="quarter" idx="12"/>
          </p:nvPr>
        </p:nvSpPr>
        <p:spPr/>
        <p:txBody>
          <a:bodyPr/>
          <a:lstStyle/>
          <a:p>
            <a:fld id="{08DFA0E6-F216-4C60-80F7-3DECCA4EDBA4}" type="slidenum">
              <a:rPr lang="zh-CN" altLang="en-US" smtClean="0"/>
              <a:t>‹#›</a:t>
            </a:fld>
            <a:endParaRPr lang="zh-CN" altLang="en-US"/>
          </a:p>
        </p:txBody>
      </p:sp>
    </p:spTree>
    <p:extLst>
      <p:ext uri="{BB962C8B-B14F-4D97-AF65-F5344CB8AC3E}">
        <p14:creationId xmlns:p14="http://schemas.microsoft.com/office/powerpoint/2010/main" val="444592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B2359D-3306-F7EF-BDFA-4BB00B22C926}"/>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4793257E-7992-A803-AEA4-9B0F82B813C6}"/>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9CF8C9A-B9B4-6017-FBD0-B08F7EF742E5}"/>
              </a:ext>
            </a:extLst>
          </p:cNvPr>
          <p:cNvSpPr>
            <a:spLocks noGrp="1"/>
          </p:cNvSpPr>
          <p:nvPr>
            <p:ph type="dt" sz="half" idx="10"/>
          </p:nvPr>
        </p:nvSpPr>
        <p:spPr/>
        <p:txBody>
          <a:bodyPr/>
          <a:lstStyle/>
          <a:p>
            <a:fld id="{04BA9F44-A8A4-469D-8F78-3F1BFD36549B}" type="datetimeFigureOut">
              <a:rPr lang="zh-CN" altLang="en-US" smtClean="0"/>
              <a:t>2026/7/3</a:t>
            </a:fld>
            <a:endParaRPr lang="zh-CN" altLang="en-US"/>
          </a:p>
        </p:txBody>
      </p:sp>
      <p:sp>
        <p:nvSpPr>
          <p:cNvPr id="5" name="页脚占位符 4">
            <a:extLst>
              <a:ext uri="{FF2B5EF4-FFF2-40B4-BE49-F238E27FC236}">
                <a16:creationId xmlns:a16="http://schemas.microsoft.com/office/drawing/2014/main" id="{B5BE8CFE-281B-6E68-E79E-961333F3EF2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5910B29-4828-2F1A-1033-B730EE99ACBE}"/>
              </a:ext>
            </a:extLst>
          </p:cNvPr>
          <p:cNvSpPr>
            <a:spLocks noGrp="1"/>
          </p:cNvSpPr>
          <p:nvPr>
            <p:ph type="sldNum" sz="quarter" idx="12"/>
          </p:nvPr>
        </p:nvSpPr>
        <p:spPr/>
        <p:txBody>
          <a:bodyPr/>
          <a:lstStyle/>
          <a:p>
            <a:fld id="{08DFA0E6-F216-4C60-80F7-3DECCA4EDBA4}" type="slidenum">
              <a:rPr lang="zh-CN" altLang="en-US" smtClean="0"/>
              <a:t>‹#›</a:t>
            </a:fld>
            <a:endParaRPr lang="zh-CN" altLang="en-US"/>
          </a:p>
        </p:txBody>
      </p:sp>
    </p:spTree>
    <p:extLst>
      <p:ext uri="{BB962C8B-B14F-4D97-AF65-F5344CB8AC3E}">
        <p14:creationId xmlns:p14="http://schemas.microsoft.com/office/powerpoint/2010/main" val="285710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F7DA94B6-0E3F-19FD-7D30-F24C4B76592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61CFCB8-8133-CD57-FD09-EB4B889933D5}"/>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C80FCD6-E90C-B991-2B88-CF3EAEE52119}"/>
              </a:ext>
            </a:extLst>
          </p:cNvPr>
          <p:cNvSpPr>
            <a:spLocks noGrp="1"/>
          </p:cNvSpPr>
          <p:nvPr>
            <p:ph type="dt" sz="half" idx="10"/>
          </p:nvPr>
        </p:nvSpPr>
        <p:spPr/>
        <p:txBody>
          <a:bodyPr/>
          <a:lstStyle/>
          <a:p>
            <a:fld id="{04BA9F44-A8A4-469D-8F78-3F1BFD36549B}" type="datetimeFigureOut">
              <a:rPr lang="zh-CN" altLang="en-US" smtClean="0"/>
              <a:t>2026/7/3</a:t>
            </a:fld>
            <a:endParaRPr lang="zh-CN" altLang="en-US"/>
          </a:p>
        </p:txBody>
      </p:sp>
      <p:sp>
        <p:nvSpPr>
          <p:cNvPr id="5" name="页脚占位符 4">
            <a:extLst>
              <a:ext uri="{FF2B5EF4-FFF2-40B4-BE49-F238E27FC236}">
                <a16:creationId xmlns:a16="http://schemas.microsoft.com/office/drawing/2014/main" id="{5CC3C003-3977-A2BA-CB21-BB8DB5493B5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4A1C03A-70EC-319C-31E0-3AF744A41C99}"/>
              </a:ext>
            </a:extLst>
          </p:cNvPr>
          <p:cNvSpPr>
            <a:spLocks noGrp="1"/>
          </p:cNvSpPr>
          <p:nvPr>
            <p:ph type="sldNum" sz="quarter" idx="12"/>
          </p:nvPr>
        </p:nvSpPr>
        <p:spPr/>
        <p:txBody>
          <a:bodyPr/>
          <a:lstStyle/>
          <a:p>
            <a:fld id="{08DFA0E6-F216-4C60-80F7-3DECCA4EDBA4}" type="slidenum">
              <a:rPr lang="zh-CN" altLang="en-US" smtClean="0"/>
              <a:t>‹#›</a:t>
            </a:fld>
            <a:endParaRPr lang="zh-CN" altLang="en-US"/>
          </a:p>
        </p:txBody>
      </p:sp>
    </p:spTree>
    <p:extLst>
      <p:ext uri="{BB962C8B-B14F-4D97-AF65-F5344CB8AC3E}">
        <p14:creationId xmlns:p14="http://schemas.microsoft.com/office/powerpoint/2010/main" val="389087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181F6D00-CE2C-59DB-6B48-D559474F6D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EC7FAF32-E3A4-7E6E-E069-B432BBAA10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2DAE0EE-E23B-9C61-D670-541E987A0C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BA9F44-A8A4-469D-8F78-3F1BFD36549B}" type="datetimeFigureOut">
              <a:rPr lang="zh-CN" altLang="en-US" smtClean="0"/>
              <a:t>2026/7/3</a:t>
            </a:fld>
            <a:endParaRPr lang="zh-CN" altLang="en-US"/>
          </a:p>
        </p:txBody>
      </p:sp>
      <p:sp>
        <p:nvSpPr>
          <p:cNvPr id="5" name="页脚占位符 4">
            <a:extLst>
              <a:ext uri="{FF2B5EF4-FFF2-40B4-BE49-F238E27FC236}">
                <a16:creationId xmlns:a16="http://schemas.microsoft.com/office/drawing/2014/main" id="{70BD6452-2A71-E772-1A25-E644770F7C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996A7D2B-F1C4-1BA7-8BD1-0F7CF9A880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DFA0E6-F216-4C60-80F7-3DECCA4EDBA4}" type="slidenum">
              <a:rPr lang="zh-CN" altLang="en-US" smtClean="0"/>
              <a:t>‹#›</a:t>
            </a:fld>
            <a:endParaRPr lang="zh-CN" altLang="en-US"/>
          </a:p>
        </p:txBody>
      </p:sp>
    </p:spTree>
    <p:extLst>
      <p:ext uri="{BB962C8B-B14F-4D97-AF65-F5344CB8AC3E}">
        <p14:creationId xmlns:p14="http://schemas.microsoft.com/office/powerpoint/2010/main" val="3655559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50.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5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21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30.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ject 15"/>
          <p:cNvSpPr txBox="1"/>
          <p:nvPr/>
        </p:nvSpPr>
        <p:spPr>
          <a:xfrm>
            <a:off x="2035274" y="4019873"/>
            <a:ext cx="7787149" cy="2019142"/>
          </a:xfrm>
          <a:prstGeom prst="rect">
            <a:avLst/>
          </a:prstGeom>
        </p:spPr>
        <p:txBody>
          <a:bodyPr vert="horz" wrap="square" lIns="0" tIns="38100" rIns="0" bIns="0" rtlCol="0">
            <a:spAutoFit/>
          </a:bodyPr>
          <a:lstStyle/>
          <a:p>
            <a:pPr marL="12700" algn="ctr">
              <a:spcBef>
                <a:spcPts val="300"/>
              </a:spcBef>
            </a:pPr>
            <a:r>
              <a:rPr lang="en-US" sz="2400" dirty="0">
                <a:latin typeface="Times New Roman" panose="02020603050405020304" pitchFamily="18" charset="0"/>
                <a:cs typeface="Times New Roman" panose="02020603050405020304" pitchFamily="18" charset="0"/>
              </a:rPr>
              <a:t>Speaker</a:t>
            </a:r>
            <a:r>
              <a:rPr lang="en-US" altLang="zh-CN" sz="2400" dirty="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 </a:t>
            </a:r>
            <a:r>
              <a:rPr lang="en-US" altLang="zh-CN" sz="2400" spc="-11" dirty="0">
                <a:latin typeface="Times New Roman" panose="02020603050405020304" pitchFamily="18" charset="0"/>
                <a:cs typeface="Times New Roman" panose="02020603050405020304" pitchFamily="18" charset="0"/>
              </a:rPr>
              <a:t>Yibo Yang</a:t>
            </a:r>
          </a:p>
          <a:p>
            <a:pPr marL="12700" algn="ctr">
              <a:spcBef>
                <a:spcPts val="300"/>
              </a:spcBef>
            </a:pPr>
            <a:r>
              <a:rPr lang="en-US" altLang="zh-CN" sz="2400" dirty="0">
                <a:latin typeface="Times New Roman" panose="02020603050405020304" pitchFamily="18" charset="0"/>
                <a:cs typeface="Times New Roman" panose="02020603050405020304" pitchFamily="18" charset="0"/>
              </a:rPr>
              <a:t>Supervisor:</a:t>
            </a:r>
            <a:r>
              <a:rPr lang="zh-CN" altLang="en-US" sz="2400" dirty="0">
                <a:latin typeface="Times New Roman" panose="02020603050405020304" pitchFamily="18" charset="0"/>
                <a:cs typeface="Times New Roman" panose="02020603050405020304" pitchFamily="18" charset="0"/>
              </a:rPr>
              <a:t> </a:t>
            </a:r>
            <a:r>
              <a:rPr lang="en-US" altLang="zh-CN" sz="2400" dirty="0" err="1">
                <a:latin typeface="Times New Roman" panose="02020603050405020304" pitchFamily="18" charset="0"/>
                <a:cs typeface="Times New Roman" panose="02020603050405020304" pitchFamily="18" charset="0"/>
              </a:rPr>
              <a:t>Lijing</a:t>
            </a:r>
            <a:r>
              <a:rPr lang="en-US" altLang="zh-CN" sz="2400" dirty="0">
                <a:latin typeface="Times New Roman" panose="02020603050405020304" pitchFamily="18" charset="0"/>
                <a:cs typeface="Times New Roman" panose="02020603050405020304" pitchFamily="18" charset="0"/>
              </a:rPr>
              <a:t> Shao</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邵立晶</a:t>
            </a:r>
            <a:r>
              <a:rPr lang="en-US" altLang="zh-CN" sz="2400" dirty="0">
                <a:latin typeface="Times New Roman" panose="02020603050405020304" pitchFamily="18" charset="0"/>
                <a:cs typeface="Times New Roman" panose="02020603050405020304" pitchFamily="18" charset="0"/>
              </a:rPr>
              <a:t>)</a:t>
            </a:r>
            <a:endParaRPr lang="en-US" altLang="zh-CN" sz="2400" spc="-11" dirty="0">
              <a:latin typeface="Times New Roman" panose="02020603050405020304" pitchFamily="18" charset="0"/>
              <a:cs typeface="Times New Roman" panose="02020603050405020304" pitchFamily="18" charset="0"/>
            </a:endParaRPr>
          </a:p>
          <a:p>
            <a:pPr marL="12700" algn="ctr">
              <a:spcBef>
                <a:spcPts val="300"/>
              </a:spcBef>
            </a:pPr>
            <a:r>
              <a:rPr lang="en-US" altLang="zh-CN" sz="2400" dirty="0">
                <a:latin typeface="Times New Roman" panose="02020603050405020304" pitchFamily="18" charset="0"/>
                <a:cs typeface="Times New Roman" panose="02020603050405020304" pitchFamily="18" charset="0"/>
              </a:rPr>
              <a:t>Adviser:</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Jiang-Chuan</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Yu</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于江川</a:t>
            </a:r>
            <a:r>
              <a:rPr lang="en-US" altLang="zh-CN" sz="2400" dirty="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&amp;</a:t>
            </a:r>
            <a:r>
              <a:rPr lang="zh-CN" altLang="en-US" sz="2400" dirty="0">
                <a:latin typeface="Times New Roman" panose="02020603050405020304" pitchFamily="18" charset="0"/>
                <a:cs typeface="Times New Roman" panose="02020603050405020304" pitchFamily="18" charset="0"/>
              </a:rPr>
              <a:t> </a:t>
            </a:r>
            <a:r>
              <a:rPr lang="en-US" altLang="zh-CN" sz="2400" dirty="0" err="1">
                <a:latin typeface="Times New Roman" panose="02020603050405020304" pitchFamily="18" charset="0"/>
                <a:cs typeface="Times New Roman" panose="02020603050405020304" pitchFamily="18" charset="0"/>
              </a:rPr>
              <a:t>Zexin</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Hu</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胡泽昕</a:t>
            </a:r>
            <a:r>
              <a:rPr lang="en-US" altLang="zh-CN" sz="2400" dirty="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 </a:t>
            </a:r>
          </a:p>
          <a:p>
            <a:pPr marL="12700" algn="ctr">
              <a:spcBef>
                <a:spcPts val="300"/>
              </a:spcBef>
            </a:pPr>
            <a:r>
              <a:rPr lang="en-US" altLang="zh-CN" sz="2400" dirty="0">
                <a:latin typeface="Times New Roman" panose="02020603050405020304" pitchFamily="18" charset="0"/>
                <a:cs typeface="Times New Roman" panose="02020603050405020304" pitchFamily="18" charset="0"/>
              </a:rPr>
              <a:t>Peking</a:t>
            </a:r>
            <a:r>
              <a:rPr lang="en-US" altLang="zh-CN" sz="2400" spc="-45" dirty="0">
                <a:latin typeface="Times New Roman" panose="02020603050405020304" pitchFamily="18" charset="0"/>
                <a:cs typeface="Times New Roman" panose="02020603050405020304" pitchFamily="18" charset="0"/>
              </a:rPr>
              <a:t> </a:t>
            </a:r>
            <a:r>
              <a:rPr lang="en-US" altLang="zh-CN" sz="2400" spc="-11" dirty="0">
                <a:latin typeface="Times New Roman" panose="02020603050405020304" pitchFamily="18" charset="0"/>
                <a:cs typeface="Times New Roman" panose="02020603050405020304" pitchFamily="18" charset="0"/>
              </a:rPr>
              <a:t>Univ.</a:t>
            </a:r>
            <a:r>
              <a:rPr lang="en-US" altLang="zh-CN" sz="2400" spc="-4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School</a:t>
            </a:r>
            <a:r>
              <a:rPr lang="en-US" altLang="zh-CN" sz="2400" spc="-4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of</a:t>
            </a:r>
            <a:r>
              <a:rPr lang="en-US" altLang="zh-CN" sz="2400" spc="-45" dirty="0">
                <a:latin typeface="Times New Roman" panose="02020603050405020304" pitchFamily="18" charset="0"/>
                <a:cs typeface="Times New Roman" panose="02020603050405020304" pitchFamily="18" charset="0"/>
              </a:rPr>
              <a:t> </a:t>
            </a:r>
            <a:r>
              <a:rPr lang="en-US" altLang="zh-CN" sz="2400" spc="-11" dirty="0">
                <a:latin typeface="Times New Roman" panose="02020603050405020304" pitchFamily="18" charset="0"/>
                <a:cs typeface="Times New Roman" panose="02020603050405020304" pitchFamily="18" charset="0"/>
              </a:rPr>
              <a:t>Physics</a:t>
            </a:r>
            <a:endParaRPr lang="en-US" sz="2400" spc="-11" dirty="0">
              <a:latin typeface="Times New Roman" panose="02020603050405020304" pitchFamily="18" charset="0"/>
              <a:cs typeface="Times New Roman" panose="02020603050405020304" pitchFamily="18" charset="0"/>
            </a:endParaRPr>
          </a:p>
          <a:p>
            <a:pPr marL="12700" marR="5080" algn="ctr">
              <a:lnSpc>
                <a:spcPct val="113900"/>
              </a:lnSpc>
            </a:pPr>
            <a:r>
              <a:rPr lang="en-US" sz="2400" spc="-11" dirty="0">
                <a:latin typeface="Times New Roman" panose="02020603050405020304" pitchFamily="18" charset="0"/>
                <a:cs typeface="Times New Roman" panose="02020603050405020304" pitchFamily="18" charset="0"/>
              </a:rPr>
              <a:t>2026/</a:t>
            </a:r>
            <a:r>
              <a:rPr lang="en-US" altLang="zh-CN" sz="2400" spc="-11" dirty="0">
                <a:latin typeface="Times New Roman" panose="02020603050405020304" pitchFamily="18" charset="0"/>
                <a:cs typeface="Times New Roman" panose="02020603050405020304" pitchFamily="18" charset="0"/>
              </a:rPr>
              <a:t>7</a:t>
            </a:r>
            <a:r>
              <a:rPr lang="en-US" sz="2400" spc="-11" dirty="0">
                <a:latin typeface="Times New Roman" panose="02020603050405020304" pitchFamily="18" charset="0"/>
                <a:cs typeface="Times New Roman" panose="02020603050405020304" pitchFamily="18" charset="0"/>
              </a:rPr>
              <a:t>/</a:t>
            </a:r>
            <a:r>
              <a:rPr lang="en-US" altLang="zh-CN" sz="2400" spc="-11" dirty="0">
                <a:latin typeface="Times New Roman" panose="02020603050405020304" pitchFamily="18" charset="0"/>
                <a:cs typeface="Times New Roman" panose="02020603050405020304" pitchFamily="18" charset="0"/>
              </a:rPr>
              <a:t>4</a:t>
            </a:r>
            <a:endParaRPr sz="2400" dirty="0">
              <a:latin typeface="Times New Roman" panose="02020603050405020304" pitchFamily="18" charset="0"/>
              <a:cs typeface="Times New Roman" panose="02020603050405020304" pitchFamily="18" charset="0"/>
            </a:endParaRPr>
          </a:p>
        </p:txBody>
      </p:sp>
      <p:sp>
        <p:nvSpPr>
          <p:cNvPr id="16" name="object 16"/>
          <p:cNvSpPr txBox="1">
            <a:spLocks noGrp="1"/>
          </p:cNvSpPr>
          <p:nvPr>
            <p:ph type="title"/>
          </p:nvPr>
        </p:nvSpPr>
        <p:spPr>
          <a:xfrm>
            <a:off x="1068311" y="1815352"/>
            <a:ext cx="9721077" cy="1674176"/>
          </a:xfrm>
          <a:prstGeom prst="rect">
            <a:avLst/>
          </a:prstGeom>
        </p:spPr>
        <p:txBody>
          <a:bodyPr vert="horz" wrap="square" lIns="0" tIns="12065" rIns="0" bIns="0" rtlCol="0" anchor="ctr">
            <a:spAutoFit/>
          </a:bodyPr>
          <a:lstStyle/>
          <a:p>
            <a:pPr marL="12700" algn="ctr">
              <a:lnSpc>
                <a:spcPct val="100000"/>
              </a:lnSpc>
              <a:spcBef>
                <a:spcPts val="95"/>
              </a:spcBef>
            </a:pPr>
            <a:br>
              <a:rPr lang="en-US" altLang="zh-CN" sz="3600" b="1" dirty="0">
                <a:solidFill>
                  <a:srgbClr val="C00000"/>
                </a:solidFill>
                <a:latin typeface="Times New Roman" panose="02020603050405020304" pitchFamily="18" charset="0"/>
                <a:cs typeface="Times New Roman" panose="02020603050405020304" pitchFamily="18" charset="0"/>
              </a:rPr>
            </a:br>
            <a:r>
              <a:rPr lang="en-US" altLang="zh-CN" sz="3600" b="1" dirty="0">
                <a:solidFill>
                  <a:srgbClr val="C00000"/>
                </a:solidFill>
                <a:latin typeface="Times New Roman" panose="02020603050405020304" pitchFamily="18" charset="0"/>
                <a:cs typeface="Times New Roman" panose="02020603050405020304" pitchFamily="18" charset="0"/>
              </a:rPr>
              <a:t>Probing Galactic Center Dark Matter Including Dynamical Friction with Pulsars around </a:t>
            </a:r>
            <a:r>
              <a:rPr lang="en-US" altLang="zh-CN" sz="3600" b="1" dirty="0" err="1">
                <a:solidFill>
                  <a:srgbClr val="C00000"/>
                </a:solidFill>
                <a:latin typeface="Times New Roman" panose="02020603050405020304" pitchFamily="18" charset="0"/>
                <a:cs typeface="Times New Roman" panose="02020603050405020304" pitchFamily="18" charset="0"/>
              </a:rPr>
              <a:t>Sgr</a:t>
            </a:r>
            <a:r>
              <a:rPr lang="en-US" altLang="zh-CN" sz="3600" b="1" dirty="0">
                <a:solidFill>
                  <a:srgbClr val="C00000"/>
                </a:solidFill>
                <a:latin typeface="Times New Roman" panose="02020603050405020304" pitchFamily="18" charset="0"/>
                <a:cs typeface="Times New Roman" panose="02020603050405020304" pitchFamily="18" charset="0"/>
              </a:rPr>
              <a:t> A*</a:t>
            </a:r>
            <a:endParaRPr sz="3600" b="1" dirty="0">
              <a:solidFill>
                <a:srgbClr val="C00000"/>
              </a:solidFill>
              <a:latin typeface="Times New Roman" panose="02020603050405020304" pitchFamily="18" charset="0"/>
              <a:cs typeface="Times New Roman" panose="02020603050405020304" pitchFamily="18" charset="0"/>
            </a:endParaRPr>
          </a:p>
        </p:txBody>
      </p:sp>
      <p:pic>
        <p:nvPicPr>
          <p:cNvPr id="17" name="object 17"/>
          <p:cNvPicPr/>
          <p:nvPr/>
        </p:nvPicPr>
        <p:blipFill>
          <a:blip r:embed="rId3" cstate="print"/>
          <a:stretch>
            <a:fillRect/>
          </a:stretch>
        </p:blipFill>
        <p:spPr>
          <a:xfrm>
            <a:off x="261237" y="245757"/>
            <a:ext cx="2194560" cy="617220"/>
          </a:xfrm>
          <a:prstGeom prst="rect">
            <a:avLst/>
          </a:prstGeom>
        </p:spPr>
      </p:pic>
      <p:sp>
        <p:nvSpPr>
          <p:cNvPr id="20" name="灯片编号占位符 19">
            <a:extLst>
              <a:ext uri="{FF2B5EF4-FFF2-40B4-BE49-F238E27FC236}">
                <a16:creationId xmlns:a16="http://schemas.microsoft.com/office/drawing/2014/main" id="{1B6F6EBF-79B7-C54C-8D2F-41A4032F5F00}"/>
              </a:ext>
            </a:extLst>
          </p:cNvPr>
          <p:cNvSpPr>
            <a:spLocks noGrp="1"/>
          </p:cNvSpPr>
          <p:nvPr>
            <p:ph type="sldNum" sz="quarter" idx="12"/>
          </p:nvPr>
        </p:nvSpPr>
        <p:spPr>
          <a:xfrm>
            <a:off x="9239866" y="6336686"/>
            <a:ext cx="2743200" cy="365125"/>
          </a:xfrm>
        </p:spPr>
        <p:txBody>
          <a:bodyPr/>
          <a:lstStyle/>
          <a:p>
            <a:fld id="{2E8606E7-B214-4D3D-8090-E672E706F717}" type="slidenum">
              <a:rPr lang="zh-CN" altLang="en-US" sz="2400" smtClean="0">
                <a:solidFill>
                  <a:schemeClr val="tx1"/>
                </a:solidFill>
              </a:rPr>
              <a:pPr/>
              <a:t>1</a:t>
            </a:fld>
            <a:r>
              <a:rPr lang="en-US" altLang="zh-CN" sz="2400" dirty="0">
                <a:solidFill>
                  <a:schemeClr val="tx1"/>
                </a:solidFill>
              </a:rPr>
              <a:t>/15</a:t>
            </a:r>
            <a:endParaRPr lang="zh-CN" altLang="en-US" sz="24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5B1CB-461B-ADA3-E5F6-4B6EFAFCF9C7}"/>
            </a:ext>
          </a:extLst>
        </p:cNvPr>
        <p:cNvGrpSpPr/>
        <p:nvPr/>
      </p:nvGrpSpPr>
      <p:grpSpPr>
        <a:xfrm>
          <a:off x="0" y="0"/>
          <a:ext cx="0" cy="0"/>
          <a:chOff x="0" y="0"/>
          <a:chExt cx="0" cy="0"/>
        </a:xfrm>
      </p:grpSpPr>
      <p:pic>
        <p:nvPicPr>
          <p:cNvPr id="13" name="图片 12">
            <a:extLst>
              <a:ext uri="{FF2B5EF4-FFF2-40B4-BE49-F238E27FC236}">
                <a16:creationId xmlns:a16="http://schemas.microsoft.com/office/drawing/2014/main" id="{9FF6C71E-3C48-D6FD-730D-177A326B6C17}"/>
              </a:ext>
            </a:extLst>
          </p:cNvPr>
          <p:cNvPicPr>
            <a:picLocks noChangeAspect="1"/>
          </p:cNvPicPr>
          <p:nvPr/>
        </p:nvPicPr>
        <p:blipFill>
          <a:blip r:embed="rId3"/>
          <a:stretch>
            <a:fillRect/>
          </a:stretch>
        </p:blipFill>
        <p:spPr>
          <a:xfrm>
            <a:off x="6275869" y="3326913"/>
            <a:ext cx="5816600" cy="3531087"/>
          </a:xfrm>
          <a:prstGeom prst="rect">
            <a:avLst/>
          </a:prstGeom>
        </p:spPr>
      </p:pic>
      <p:sp>
        <p:nvSpPr>
          <p:cNvPr id="23" name="灯片编号占位符 22">
            <a:extLst>
              <a:ext uri="{FF2B5EF4-FFF2-40B4-BE49-F238E27FC236}">
                <a16:creationId xmlns:a16="http://schemas.microsoft.com/office/drawing/2014/main" id="{FE73AAAB-5625-1378-3532-B0E1A604EDCC}"/>
              </a:ext>
            </a:extLst>
          </p:cNvPr>
          <p:cNvSpPr>
            <a:spLocks noGrp="1"/>
          </p:cNvSpPr>
          <p:nvPr>
            <p:ph type="sldNum" sz="quarter" idx="12"/>
          </p:nvPr>
        </p:nvSpPr>
        <p:spPr>
          <a:xfrm>
            <a:off x="9118588" y="6232400"/>
            <a:ext cx="2743200" cy="365125"/>
          </a:xfrm>
        </p:spPr>
        <p:txBody>
          <a:bodyPr/>
          <a:lstStyle/>
          <a:p>
            <a:fld id="{2E8606E7-B214-4D3D-8090-E672E706F717}" type="slidenum">
              <a:rPr lang="zh-CN" altLang="en-US" sz="2400" smtClean="0">
                <a:solidFill>
                  <a:schemeClr val="tx1"/>
                </a:solidFill>
              </a:rPr>
              <a:pPr/>
              <a:t>2</a:t>
            </a:fld>
            <a:r>
              <a:rPr lang="en-US" altLang="zh-CN" sz="2400" dirty="0">
                <a:solidFill>
                  <a:schemeClr val="tx1"/>
                </a:solidFill>
              </a:rPr>
              <a:t>/15</a:t>
            </a:r>
            <a:endParaRPr lang="zh-CN" altLang="en-US" sz="2400" dirty="0">
              <a:solidFill>
                <a:schemeClr val="tx1"/>
              </a:solidFill>
            </a:endParaRPr>
          </a:p>
        </p:txBody>
      </p:sp>
      <p:cxnSp>
        <p:nvCxnSpPr>
          <p:cNvPr id="7" name="直接连接符 6">
            <a:extLst>
              <a:ext uri="{FF2B5EF4-FFF2-40B4-BE49-F238E27FC236}">
                <a16:creationId xmlns:a16="http://schemas.microsoft.com/office/drawing/2014/main" id="{E9BF70A9-714E-0CCD-ECD1-3DD7A3CB11D0}"/>
              </a:ext>
            </a:extLst>
          </p:cNvPr>
          <p:cNvCxnSpPr/>
          <p:nvPr/>
        </p:nvCxnSpPr>
        <p:spPr>
          <a:xfrm>
            <a:off x="-1" y="521111"/>
            <a:ext cx="12204000" cy="0"/>
          </a:xfrm>
          <a:prstGeom prst="line">
            <a:avLst/>
          </a:prstGeom>
        </p:spPr>
        <p:style>
          <a:lnRef idx="3">
            <a:schemeClr val="accent1"/>
          </a:lnRef>
          <a:fillRef idx="0">
            <a:schemeClr val="accent1"/>
          </a:fillRef>
          <a:effectRef idx="2">
            <a:schemeClr val="accent1"/>
          </a:effectRef>
          <a:fontRef idx="minor">
            <a:schemeClr val="tx1"/>
          </a:fontRef>
        </p:style>
      </p:cxnSp>
      <p:sp>
        <p:nvSpPr>
          <p:cNvPr id="12" name="文本框 11">
            <a:extLst>
              <a:ext uri="{FF2B5EF4-FFF2-40B4-BE49-F238E27FC236}">
                <a16:creationId xmlns:a16="http://schemas.microsoft.com/office/drawing/2014/main" id="{CE6868FD-AF65-79EB-106B-B7A3F02BC414}"/>
              </a:ext>
            </a:extLst>
          </p:cNvPr>
          <p:cNvSpPr txBox="1"/>
          <p:nvPr/>
        </p:nvSpPr>
        <p:spPr>
          <a:xfrm>
            <a:off x="0" y="-39329"/>
            <a:ext cx="6808007" cy="523220"/>
          </a:xfrm>
          <a:prstGeom prst="rect">
            <a:avLst/>
          </a:prstGeom>
          <a:noFill/>
        </p:spPr>
        <p:txBody>
          <a:bodyPr wrap="square" rtlCol="0">
            <a:spAutoFit/>
          </a:bodyPr>
          <a:lstStyle/>
          <a:p>
            <a:r>
              <a:rPr lang="en-US" altLang="zh-CN" sz="2800" b="1" spc="-11" dirty="0">
                <a:solidFill>
                  <a:srgbClr val="C00000"/>
                </a:solidFill>
                <a:latin typeface="Arial"/>
                <a:ea typeface="+mj-ea"/>
                <a:cs typeface="Arial"/>
              </a:rPr>
              <a:t>Overview</a:t>
            </a:r>
            <a:endParaRPr lang="zh-CN" altLang="en-US" sz="2800" b="1" spc="-11" dirty="0">
              <a:solidFill>
                <a:srgbClr val="C00000"/>
              </a:solidFill>
              <a:latin typeface="Arial"/>
              <a:ea typeface="+mj-ea"/>
              <a:cs typeface="Arial"/>
            </a:endParaRPr>
          </a:p>
        </p:txBody>
      </p:sp>
      <mc:AlternateContent xmlns:mc="http://schemas.openxmlformats.org/markup-compatibility/2006">
        <mc:Choice xmlns:a14="http://schemas.microsoft.com/office/drawing/2010/main" Requires="a14">
          <p:sp>
            <p:nvSpPr>
              <p:cNvPr id="6" name="文本框 5">
                <a:extLst>
                  <a:ext uri="{FF2B5EF4-FFF2-40B4-BE49-F238E27FC236}">
                    <a16:creationId xmlns:a16="http://schemas.microsoft.com/office/drawing/2014/main" id="{AC50FEC1-B5FE-AE77-9310-D3C9D15EC5A5}"/>
                  </a:ext>
                </a:extLst>
              </p:cNvPr>
              <p:cNvSpPr txBox="1"/>
              <p:nvPr/>
            </p:nvSpPr>
            <p:spPr>
              <a:xfrm>
                <a:off x="99531" y="3748134"/>
                <a:ext cx="6275870" cy="2341475"/>
              </a:xfrm>
              <a:prstGeom prst="rect">
                <a:avLst/>
              </a:prstGeom>
              <a:noFill/>
            </p:spPr>
            <p:txBody>
              <a:bodyPr wrap="square">
                <a:spAutoFit/>
              </a:bodyPr>
              <a:lstStyle/>
              <a:p>
                <a:r>
                  <a:rPr lang="en-US" altLang="zh-CN" sz="2400" i="0" dirty="0">
                    <a:effectLst/>
                    <a:latin typeface="Times New Roman" panose="02020603050405020304" pitchFamily="18" charset="0"/>
                    <a:cs typeface="Times New Roman" panose="02020603050405020304" pitchFamily="18" charset="0"/>
                  </a:rPr>
                  <a:t>The research object is a pulsar </a:t>
                </a:r>
                <a:r>
                  <a:rPr kumimoji="1" lang="en-US" altLang="zh-CN" sz="2400" dirty="0">
                    <a:latin typeface="Times New Roman" panose="02020603050405020304" pitchFamily="18" charset="0"/>
                    <a:cs typeface="Times New Roman" panose="02020603050405020304" pitchFamily="18" charset="0"/>
                  </a:rPr>
                  <a:t>(</a:t>
                </a:r>
                <a14:m>
                  <m:oMath xmlns:m="http://schemas.openxmlformats.org/officeDocument/2006/math">
                    <m:sSub>
                      <m:sSubPr>
                        <m:ctrlPr>
                          <a:rPr kumimoji="1" lang="en-US" altLang="zh-CN" sz="2400" b="0" i="1" dirty="0" smtClean="0">
                            <a:latin typeface="Cambria Math" panose="02040503050406030204" pitchFamily="18" charset="0"/>
                            <a:ea typeface="Cambria Math" panose="02040503050406030204" pitchFamily="18" charset="0"/>
                          </a:rPr>
                        </m:ctrlPr>
                      </m:sSubPr>
                      <m:e>
                        <m:r>
                          <a:rPr kumimoji="1" lang="en-US" altLang="zh-CN" sz="2400" i="1" dirty="0">
                            <a:latin typeface="Cambria Math" panose="02040503050406030204" pitchFamily="18" charset="0"/>
                            <a:ea typeface="Cambria Math" panose="02040503050406030204" pitchFamily="18" charset="0"/>
                          </a:rPr>
                          <m:t>𝑃</m:t>
                        </m:r>
                      </m:e>
                      <m:sub>
                        <m:r>
                          <a:rPr kumimoji="1" lang="en-US" altLang="zh-CN" sz="2400" b="0" i="1" dirty="0" smtClean="0">
                            <a:latin typeface="Cambria Math" panose="02040503050406030204" pitchFamily="18" charset="0"/>
                            <a:ea typeface="Cambria Math" panose="02040503050406030204" pitchFamily="18" charset="0"/>
                          </a:rPr>
                          <m:t>𝑏</m:t>
                        </m:r>
                      </m:sub>
                    </m:sSub>
                    <m:r>
                      <a:rPr kumimoji="1" lang="en-US" altLang="zh-CN" sz="2400" b="0" i="1" dirty="0" smtClean="0">
                        <a:latin typeface="Cambria Math" panose="02040503050406030204" pitchFamily="18" charset="0"/>
                        <a:ea typeface="Cambria Math" panose="02040503050406030204" pitchFamily="18" charset="0"/>
                      </a:rPr>
                      <m:t>~0.5 </m:t>
                    </m:r>
                    <m:r>
                      <m:rPr>
                        <m:sty m:val="p"/>
                      </m:rPr>
                      <a:rPr kumimoji="1" lang="en-US" altLang="zh-CN" sz="2400" b="0" i="0" dirty="0" smtClean="0">
                        <a:latin typeface="Cambria Math" panose="02040503050406030204" pitchFamily="18" charset="0"/>
                        <a:ea typeface="Cambria Math" panose="02040503050406030204" pitchFamily="18" charset="0"/>
                      </a:rPr>
                      <m:t>yr</m:t>
                    </m:r>
                  </m:oMath>
                </a14:m>
                <a:r>
                  <a:rPr kumimoji="1" lang="en-US" altLang="zh-CN" sz="2400" dirty="0">
                    <a:latin typeface="Times New Roman" panose="02020603050405020304" pitchFamily="18" charset="0"/>
                    <a:cs typeface="Times New Roman" panose="02020603050405020304" pitchFamily="18" charset="0"/>
                  </a:rPr>
                  <a:t>)</a:t>
                </a:r>
                <a:r>
                  <a:rPr lang="zh-CN" altLang="en-US" sz="2400" dirty="0">
                    <a:latin typeface="Times New Roman" panose="02020603050405020304" pitchFamily="18" charset="0"/>
                    <a:cs typeface="Times New Roman" panose="02020603050405020304" pitchFamily="18" charset="0"/>
                  </a:rPr>
                  <a:t> </a:t>
                </a:r>
                <a:r>
                  <a:rPr lang="en-US" altLang="zh-CN" sz="2400" i="0" dirty="0">
                    <a:effectLst/>
                    <a:latin typeface="Times New Roman" panose="02020603050405020304" pitchFamily="18" charset="0"/>
                    <a:cs typeface="Times New Roman" panose="02020603050405020304" pitchFamily="18" charset="0"/>
                  </a:rPr>
                  <a:t>orbiting the super</a:t>
                </a:r>
                <a:r>
                  <a:rPr lang="zh-CN" altLang="en-US" sz="2400" i="0" dirty="0">
                    <a:effectLst/>
                    <a:latin typeface="Times New Roman" panose="02020603050405020304" pitchFamily="18" charset="0"/>
                    <a:cs typeface="Times New Roman" panose="02020603050405020304" pitchFamily="18" charset="0"/>
                  </a:rPr>
                  <a:t> </a:t>
                </a:r>
                <a:r>
                  <a:rPr lang="en-US" altLang="zh-CN" sz="2400" i="0" dirty="0">
                    <a:effectLst/>
                    <a:latin typeface="Times New Roman" panose="02020603050405020304" pitchFamily="18" charset="0"/>
                    <a:cs typeface="Times New Roman" panose="02020603050405020304" pitchFamily="18" charset="0"/>
                  </a:rPr>
                  <a:t>massive black hole </a:t>
                </a:r>
                <a14:m>
                  <m:oMath xmlns:m="http://schemas.openxmlformats.org/officeDocument/2006/math">
                    <m:sSup>
                      <m:sSupPr>
                        <m:ctrlPr>
                          <a:rPr lang="en-US" altLang="zh-CN" sz="2400" i="1">
                            <a:latin typeface="Cambria Math" panose="02040503050406030204" pitchFamily="18" charset="0"/>
                          </a:rPr>
                        </m:ctrlPr>
                      </m:sSupPr>
                      <m:e>
                        <m:r>
                          <m:rPr>
                            <m:sty m:val="p"/>
                          </m:rPr>
                          <a:rPr lang="en-US" altLang="zh-CN" sz="2400" b="0" i="0">
                            <a:latin typeface="Cambria Math" panose="02040503050406030204" pitchFamily="18" charset="0"/>
                          </a:rPr>
                          <m:t>Sgr</m:t>
                        </m:r>
                        <m:r>
                          <a:rPr lang="en-US" altLang="zh-CN" sz="2400" b="0" i="0">
                            <a:latin typeface="Cambria Math" panose="02040503050406030204" pitchFamily="18" charset="0"/>
                          </a:rPr>
                          <m:t> </m:t>
                        </m:r>
                        <m:r>
                          <m:rPr>
                            <m:sty m:val="p"/>
                          </m:rPr>
                          <a:rPr lang="en-US" altLang="zh-CN" sz="2400" b="0" i="0">
                            <a:latin typeface="Cambria Math" panose="02040503050406030204" pitchFamily="18" charset="0"/>
                          </a:rPr>
                          <m:t>A</m:t>
                        </m:r>
                      </m:e>
                      <m:sup>
                        <m:r>
                          <a:rPr lang="en-US" altLang="zh-CN" sz="2400" b="0" i="0">
                            <a:latin typeface="Cambria Math" panose="02040503050406030204" pitchFamily="18" charset="0"/>
                          </a:rPr>
                          <m:t>∗</m:t>
                        </m:r>
                      </m:sup>
                    </m:sSup>
                    <m:r>
                      <a:rPr lang="en-US" altLang="zh-CN" sz="2400" b="0" i="0">
                        <a:latin typeface="Cambria Math" panose="02040503050406030204" pitchFamily="18" charset="0"/>
                      </a:rPr>
                      <m:t> </m:t>
                    </m:r>
                  </m:oMath>
                </a14:m>
                <a:r>
                  <a:rPr lang="en-US" altLang="zh-CN" sz="2400" dirty="0">
                    <a:effectLst/>
                    <a:latin typeface="Times New Roman" panose="02020603050405020304" pitchFamily="18" charset="0"/>
                    <a:cs typeface="Times New Roman" panose="02020603050405020304" pitchFamily="18" charset="0"/>
                  </a:rPr>
                  <a:t> </a:t>
                </a:r>
                <a:r>
                  <a:rPr lang="en-US" altLang="zh-CN" sz="2400" i="0" dirty="0">
                    <a:effectLst/>
                    <a:latin typeface="Times New Roman" panose="02020603050405020304" pitchFamily="18" charset="0"/>
                    <a:cs typeface="Times New Roman" panose="02020603050405020304" pitchFamily="18" charset="0"/>
                  </a:rPr>
                  <a:t>at the center of the Milky Way. Through pulsar timing methods, constraints can be placed on the parameters related to the dark matter halo, black hole, and </a:t>
                </a:r>
                <a:r>
                  <a:rPr lang="en-US" altLang="zh-CN" sz="2400" i="0" dirty="0">
                    <a:solidFill>
                      <a:srgbClr val="C00000"/>
                    </a:solidFill>
                    <a:effectLst/>
                    <a:latin typeface="Times New Roman" panose="02020603050405020304" pitchFamily="18" charset="0"/>
                    <a:cs typeface="Times New Roman" panose="02020603050405020304" pitchFamily="18" charset="0"/>
                  </a:rPr>
                  <a:t>pulsar</a:t>
                </a:r>
                <a:r>
                  <a:rPr lang="en-US" altLang="zh-CN" sz="2400" i="0" dirty="0">
                    <a:effectLst/>
                    <a:latin typeface="Times New Roman" panose="02020603050405020304" pitchFamily="18" charset="0"/>
                    <a:cs typeface="Times New Roman" panose="02020603050405020304" pitchFamily="18" charset="0"/>
                  </a:rPr>
                  <a:t>.</a:t>
                </a:r>
                <a:endParaRPr lang="zh-CN" altLang="en-US" sz="2400" dirty="0">
                  <a:latin typeface="Times New Roman" panose="02020603050405020304" pitchFamily="18" charset="0"/>
                  <a:cs typeface="Times New Roman" panose="02020603050405020304" pitchFamily="18" charset="0"/>
                </a:endParaRPr>
              </a:p>
            </p:txBody>
          </p:sp>
        </mc:Choice>
        <mc:Fallback>
          <p:sp>
            <p:nvSpPr>
              <p:cNvPr id="6" name="文本框 5">
                <a:extLst>
                  <a:ext uri="{FF2B5EF4-FFF2-40B4-BE49-F238E27FC236}">
                    <a16:creationId xmlns:a16="http://schemas.microsoft.com/office/drawing/2014/main" id="{AC50FEC1-B5FE-AE77-9310-D3C9D15EC5A5}"/>
                  </a:ext>
                </a:extLst>
              </p:cNvPr>
              <p:cNvSpPr txBox="1">
                <a:spLocks noRot="1" noChangeAspect="1" noMove="1" noResize="1" noEditPoints="1" noAdjustHandles="1" noChangeArrowheads="1" noChangeShapeType="1" noTextEdit="1"/>
              </p:cNvSpPr>
              <p:nvPr/>
            </p:nvSpPr>
            <p:spPr>
              <a:xfrm>
                <a:off x="99531" y="3748134"/>
                <a:ext cx="6275870" cy="2341475"/>
              </a:xfrm>
              <a:prstGeom prst="rect">
                <a:avLst/>
              </a:prstGeom>
              <a:blipFill>
                <a:blip r:embed="rId4"/>
                <a:stretch>
                  <a:fillRect l="-1411" t="-2162" b="-3784"/>
                </a:stretch>
              </a:blipFill>
            </p:spPr>
            <p:txBody>
              <a:bodyPr/>
              <a:lstStyle/>
              <a:p>
                <a:r>
                  <a:rPr lang="zh-CN" altLang="en-US">
                    <a:noFill/>
                  </a:rPr>
                  <a:t> </a:t>
                </a:r>
              </a:p>
            </p:txBody>
          </p:sp>
        </mc:Fallback>
      </mc:AlternateContent>
      <p:sp>
        <p:nvSpPr>
          <p:cNvPr id="3" name="文本框 2">
            <a:extLst>
              <a:ext uri="{FF2B5EF4-FFF2-40B4-BE49-F238E27FC236}">
                <a16:creationId xmlns:a16="http://schemas.microsoft.com/office/drawing/2014/main" id="{EC64B9ED-277E-780E-14BF-BB1FF10779B9}"/>
              </a:ext>
            </a:extLst>
          </p:cNvPr>
          <p:cNvSpPr txBox="1"/>
          <p:nvPr/>
        </p:nvSpPr>
        <p:spPr>
          <a:xfrm>
            <a:off x="867227" y="2371536"/>
            <a:ext cx="1915887" cy="461665"/>
          </a:xfrm>
          <a:prstGeom prst="rect">
            <a:avLst/>
          </a:prstGeom>
          <a:noFill/>
        </p:spPr>
        <p:txBody>
          <a:bodyPr wrap="square">
            <a:spAutoFit/>
          </a:bodyPr>
          <a:lstStyle/>
          <a:p>
            <a:r>
              <a:rPr lang="en-US" altLang="zh-CN" sz="2400" dirty="0">
                <a:latin typeface="Times New Roman" panose="02020603050405020304" pitchFamily="18" charset="0"/>
                <a:cs typeface="Times New Roman" panose="02020603050405020304" pitchFamily="18" charset="0"/>
              </a:rPr>
              <a:t>Pulsar Timing </a:t>
            </a:r>
            <a:endParaRPr lang="zh-CN" altLang="en-US" sz="2400" dirty="0">
              <a:latin typeface="Times New Roman" panose="02020603050405020304" pitchFamily="18" charset="0"/>
              <a:cs typeface="Times New Roman" panose="02020603050405020304" pitchFamily="18" charset="0"/>
            </a:endParaRPr>
          </a:p>
        </p:txBody>
      </p:sp>
      <p:sp>
        <p:nvSpPr>
          <p:cNvPr id="5" name="文本框 4">
            <a:extLst>
              <a:ext uri="{FF2B5EF4-FFF2-40B4-BE49-F238E27FC236}">
                <a16:creationId xmlns:a16="http://schemas.microsoft.com/office/drawing/2014/main" id="{1A76D83A-6F5A-3A3F-673B-B8B9D182ECA1}"/>
              </a:ext>
            </a:extLst>
          </p:cNvPr>
          <p:cNvSpPr txBox="1"/>
          <p:nvPr/>
        </p:nvSpPr>
        <p:spPr>
          <a:xfrm>
            <a:off x="4325257" y="2459056"/>
            <a:ext cx="2757715" cy="461665"/>
          </a:xfrm>
          <a:prstGeom prst="rect">
            <a:avLst/>
          </a:prstGeom>
          <a:noFill/>
        </p:spPr>
        <p:txBody>
          <a:bodyPr wrap="square">
            <a:spAutoFit/>
          </a:bodyPr>
          <a:lstStyle/>
          <a:p>
            <a:r>
              <a:rPr lang="en-US" altLang="zh-CN" sz="2400" dirty="0">
                <a:latin typeface="Times New Roman" panose="02020603050405020304" pitchFamily="18" charset="0"/>
                <a:cs typeface="Times New Roman" panose="02020603050405020304" pitchFamily="18" charset="0"/>
              </a:rPr>
              <a:t>Black-Hole Systems</a:t>
            </a:r>
            <a:endParaRPr lang="zh-CN" altLang="en-US" sz="2400" dirty="0">
              <a:latin typeface="Times New Roman" panose="02020603050405020304" pitchFamily="18" charset="0"/>
              <a:cs typeface="Times New Roman" panose="02020603050405020304" pitchFamily="18" charset="0"/>
            </a:endParaRPr>
          </a:p>
        </p:txBody>
      </p:sp>
      <p:sp>
        <p:nvSpPr>
          <p:cNvPr id="9" name="文本框 8">
            <a:extLst>
              <a:ext uri="{FF2B5EF4-FFF2-40B4-BE49-F238E27FC236}">
                <a16:creationId xmlns:a16="http://schemas.microsoft.com/office/drawing/2014/main" id="{B4F0BC2C-1B73-3D98-FF70-352387E4AAB5}"/>
              </a:ext>
            </a:extLst>
          </p:cNvPr>
          <p:cNvSpPr txBox="1"/>
          <p:nvPr/>
        </p:nvSpPr>
        <p:spPr>
          <a:xfrm>
            <a:off x="1378856" y="1065442"/>
            <a:ext cx="4513944" cy="461665"/>
          </a:xfrm>
          <a:prstGeom prst="rect">
            <a:avLst/>
          </a:prstGeom>
          <a:noFill/>
        </p:spPr>
        <p:txBody>
          <a:bodyPr wrap="square">
            <a:spAutoFit/>
          </a:bodyPr>
          <a:lstStyle/>
          <a:p>
            <a:r>
              <a:rPr lang="en-US" altLang="zh-CN" sz="2400" dirty="0">
                <a:latin typeface="Times New Roman" panose="02020603050405020304" pitchFamily="18" charset="0"/>
                <a:cs typeface="Times New Roman" panose="02020603050405020304" pitchFamily="18" charset="0"/>
              </a:rPr>
              <a:t>Dark</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Matter Dynamical Friction</a:t>
            </a:r>
            <a:endParaRPr lang="zh-CN" altLang="en-US" sz="2400" dirty="0">
              <a:latin typeface="Times New Roman" panose="02020603050405020304" pitchFamily="18" charset="0"/>
              <a:cs typeface="Times New Roman" panose="02020603050405020304" pitchFamily="18" charset="0"/>
            </a:endParaRPr>
          </a:p>
        </p:txBody>
      </p:sp>
      <p:cxnSp>
        <p:nvCxnSpPr>
          <p:cNvPr id="16" name="直线箭头连接符 15">
            <a:extLst>
              <a:ext uri="{FF2B5EF4-FFF2-40B4-BE49-F238E27FC236}">
                <a16:creationId xmlns:a16="http://schemas.microsoft.com/office/drawing/2014/main" id="{14AFB8FE-D906-00D8-EA2B-8EFA0F5F1ECB}"/>
              </a:ext>
            </a:extLst>
          </p:cNvPr>
          <p:cNvCxnSpPr>
            <a:cxnSpLocks/>
          </p:cNvCxnSpPr>
          <p:nvPr/>
        </p:nvCxnSpPr>
        <p:spPr>
          <a:xfrm flipV="1">
            <a:off x="2920999" y="1665750"/>
            <a:ext cx="446314" cy="749816"/>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直线箭头连接符 21">
            <a:extLst>
              <a:ext uri="{FF2B5EF4-FFF2-40B4-BE49-F238E27FC236}">
                <a16:creationId xmlns:a16="http://schemas.microsoft.com/office/drawing/2014/main" id="{E9D57801-8EE9-AE32-1843-5B1A2861E9FE}"/>
              </a:ext>
            </a:extLst>
          </p:cNvPr>
          <p:cNvCxnSpPr>
            <a:cxnSpLocks/>
          </p:cNvCxnSpPr>
          <p:nvPr/>
        </p:nvCxnSpPr>
        <p:spPr>
          <a:xfrm>
            <a:off x="2997199" y="2721030"/>
            <a:ext cx="1146629" cy="0"/>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直线箭头连接符 23">
            <a:extLst>
              <a:ext uri="{FF2B5EF4-FFF2-40B4-BE49-F238E27FC236}">
                <a16:creationId xmlns:a16="http://schemas.microsoft.com/office/drawing/2014/main" id="{6C066CA9-F1C3-13A4-9F69-B682A38DAC23}"/>
              </a:ext>
            </a:extLst>
          </p:cNvPr>
          <p:cNvCxnSpPr>
            <a:cxnSpLocks/>
          </p:cNvCxnSpPr>
          <p:nvPr/>
        </p:nvCxnSpPr>
        <p:spPr>
          <a:xfrm flipH="1" flipV="1">
            <a:off x="3889829" y="1671325"/>
            <a:ext cx="435428" cy="760966"/>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直线箭头连接符 30">
            <a:extLst>
              <a:ext uri="{FF2B5EF4-FFF2-40B4-BE49-F238E27FC236}">
                <a16:creationId xmlns:a16="http://schemas.microsoft.com/office/drawing/2014/main" id="{2B948228-E014-914B-5128-F5B966680872}"/>
              </a:ext>
            </a:extLst>
          </p:cNvPr>
          <p:cNvCxnSpPr/>
          <p:nvPr/>
        </p:nvCxnSpPr>
        <p:spPr>
          <a:xfrm>
            <a:off x="5819838" y="1324037"/>
            <a:ext cx="1785257" cy="307606"/>
          </a:xfrm>
          <a:prstGeom prst="straightConnector1">
            <a:avLst/>
          </a:prstGeom>
          <a:ln w="254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文本框 40">
            <a:extLst>
              <a:ext uri="{FF2B5EF4-FFF2-40B4-BE49-F238E27FC236}">
                <a16:creationId xmlns:a16="http://schemas.microsoft.com/office/drawing/2014/main" id="{C511503F-2B0F-8F91-F40E-0B66081A8688}"/>
              </a:ext>
            </a:extLst>
          </p:cNvPr>
          <p:cNvSpPr txBox="1"/>
          <p:nvPr/>
        </p:nvSpPr>
        <p:spPr>
          <a:xfrm>
            <a:off x="7696207" y="1111608"/>
            <a:ext cx="3243927" cy="1015663"/>
          </a:xfrm>
          <a:prstGeom prst="rect">
            <a:avLst/>
          </a:prstGeom>
          <a:noFill/>
        </p:spPr>
        <p:txBody>
          <a:bodyPr wrap="square">
            <a:spAutoFit/>
          </a:bodyPr>
          <a:lstStyle/>
          <a:p>
            <a:r>
              <a:rPr lang="en-US" altLang="zh-CN" sz="2000" dirty="0">
                <a:latin typeface="Chalkboard" panose="03050602040202020205" pitchFamily="66" charset="0"/>
                <a:cs typeface="Times New Roman" panose="02020603050405020304" pitchFamily="18" charset="0"/>
              </a:rPr>
              <a:t>Gravitational scattering between dark matter and celestial objects</a:t>
            </a:r>
            <a:endParaRPr lang="zh-CN" altLang="en-US" sz="2000" dirty="0">
              <a:latin typeface="Chalkboard" panose="03050602040202020205" pitchFamily="66" charset="0"/>
              <a:cs typeface="Times New Roman" panose="02020603050405020304" pitchFamily="18" charset="0"/>
            </a:endParaRPr>
          </a:p>
        </p:txBody>
      </p:sp>
      <p:sp>
        <p:nvSpPr>
          <p:cNvPr id="47" name="文本框 46">
            <a:extLst>
              <a:ext uri="{FF2B5EF4-FFF2-40B4-BE49-F238E27FC236}">
                <a16:creationId xmlns:a16="http://schemas.microsoft.com/office/drawing/2014/main" id="{AAC54AE9-5F03-FC9C-ED27-50D57FE48616}"/>
              </a:ext>
            </a:extLst>
          </p:cNvPr>
          <p:cNvSpPr txBox="1"/>
          <p:nvPr/>
        </p:nvSpPr>
        <p:spPr>
          <a:xfrm>
            <a:off x="9184169" y="6336889"/>
            <a:ext cx="2209800" cy="307777"/>
          </a:xfrm>
          <a:prstGeom prst="rect">
            <a:avLst/>
          </a:prstGeom>
          <a:noFill/>
        </p:spPr>
        <p:txBody>
          <a:bodyPr wrap="square">
            <a:spAutoFit/>
          </a:bodyPr>
          <a:lstStyle/>
          <a:p>
            <a:r>
              <a:rPr kumimoji="1" lang="en-US" altLang="zh-CN" sz="1400" dirty="0">
                <a:latin typeface="Times New Roman" panose="02020603050405020304" pitchFamily="18" charset="0"/>
                <a:cs typeface="Times New Roman" panose="02020603050405020304" pitchFamily="18" charset="0"/>
              </a:rPr>
              <a:t>Yang et al., in prep.</a:t>
            </a:r>
            <a:endParaRPr kumimoji="1" lang="zh-CN"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9939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D9920-21EC-B156-6543-083DBC478DC9}"/>
            </a:ext>
          </a:extLst>
        </p:cNvPr>
        <p:cNvGrpSpPr/>
        <p:nvPr/>
      </p:nvGrpSpPr>
      <p:grpSpPr>
        <a:xfrm>
          <a:off x="0" y="0"/>
          <a:ext cx="0" cy="0"/>
          <a:chOff x="0" y="0"/>
          <a:chExt cx="0" cy="0"/>
        </a:xfrm>
      </p:grpSpPr>
      <p:sp>
        <p:nvSpPr>
          <p:cNvPr id="23" name="灯片编号占位符 22">
            <a:extLst>
              <a:ext uri="{FF2B5EF4-FFF2-40B4-BE49-F238E27FC236}">
                <a16:creationId xmlns:a16="http://schemas.microsoft.com/office/drawing/2014/main" id="{4D728C7D-9C40-071B-95F1-42D4628CF39C}"/>
              </a:ext>
            </a:extLst>
          </p:cNvPr>
          <p:cNvSpPr>
            <a:spLocks noGrp="1"/>
          </p:cNvSpPr>
          <p:nvPr>
            <p:ph type="sldNum" sz="quarter" idx="12"/>
          </p:nvPr>
        </p:nvSpPr>
        <p:spPr>
          <a:xfrm>
            <a:off x="9118588" y="6232400"/>
            <a:ext cx="2743200" cy="365125"/>
          </a:xfrm>
        </p:spPr>
        <p:txBody>
          <a:bodyPr/>
          <a:lstStyle/>
          <a:p>
            <a:fld id="{2E8606E7-B214-4D3D-8090-E672E706F717}" type="slidenum">
              <a:rPr lang="zh-CN" altLang="en-US" sz="2400" smtClean="0">
                <a:solidFill>
                  <a:schemeClr val="tx1"/>
                </a:solidFill>
              </a:rPr>
              <a:pPr/>
              <a:t>3</a:t>
            </a:fld>
            <a:r>
              <a:rPr lang="en-US" altLang="zh-CN" sz="2400" dirty="0">
                <a:solidFill>
                  <a:schemeClr val="tx1"/>
                </a:solidFill>
              </a:rPr>
              <a:t>/15</a:t>
            </a:r>
            <a:endParaRPr lang="zh-CN" altLang="en-US" sz="2400" dirty="0">
              <a:solidFill>
                <a:schemeClr val="tx1"/>
              </a:solidFill>
            </a:endParaRPr>
          </a:p>
        </p:txBody>
      </p:sp>
      <p:cxnSp>
        <p:nvCxnSpPr>
          <p:cNvPr id="7" name="直接连接符 6">
            <a:extLst>
              <a:ext uri="{FF2B5EF4-FFF2-40B4-BE49-F238E27FC236}">
                <a16:creationId xmlns:a16="http://schemas.microsoft.com/office/drawing/2014/main" id="{88828F01-9BF8-3700-D1DC-3F7F365A8297}"/>
              </a:ext>
            </a:extLst>
          </p:cNvPr>
          <p:cNvCxnSpPr/>
          <p:nvPr/>
        </p:nvCxnSpPr>
        <p:spPr>
          <a:xfrm>
            <a:off x="-1" y="521111"/>
            <a:ext cx="12204000" cy="0"/>
          </a:xfrm>
          <a:prstGeom prst="line">
            <a:avLst/>
          </a:prstGeom>
        </p:spPr>
        <p:style>
          <a:lnRef idx="3">
            <a:schemeClr val="accent1"/>
          </a:lnRef>
          <a:fillRef idx="0">
            <a:schemeClr val="accent1"/>
          </a:fillRef>
          <a:effectRef idx="2">
            <a:schemeClr val="accent1"/>
          </a:effectRef>
          <a:fontRef idx="minor">
            <a:schemeClr val="tx1"/>
          </a:fontRef>
        </p:style>
      </p:cxnSp>
      <p:sp>
        <p:nvSpPr>
          <p:cNvPr id="2" name="文本框 1">
            <a:extLst>
              <a:ext uri="{FF2B5EF4-FFF2-40B4-BE49-F238E27FC236}">
                <a16:creationId xmlns:a16="http://schemas.microsoft.com/office/drawing/2014/main" id="{BC3B2BF6-0F7A-D597-8A96-A41FB1236045}"/>
              </a:ext>
            </a:extLst>
          </p:cNvPr>
          <p:cNvSpPr txBox="1"/>
          <p:nvPr/>
        </p:nvSpPr>
        <p:spPr>
          <a:xfrm>
            <a:off x="0" y="-39329"/>
            <a:ext cx="11100391" cy="523220"/>
          </a:xfrm>
          <a:prstGeom prst="rect">
            <a:avLst/>
          </a:prstGeom>
          <a:noFill/>
        </p:spPr>
        <p:txBody>
          <a:bodyPr wrap="square" rtlCol="0">
            <a:spAutoFit/>
          </a:bodyPr>
          <a:lstStyle/>
          <a:p>
            <a:r>
              <a:rPr lang="en-US" altLang="zh-CN" sz="2800" b="1" spc="-11" dirty="0">
                <a:solidFill>
                  <a:srgbClr val="C00000"/>
                </a:solidFill>
                <a:latin typeface="Arial"/>
                <a:ea typeface="+mj-ea"/>
                <a:cs typeface="Arial"/>
              </a:rPr>
              <a:t>Dark Matter Density</a:t>
            </a:r>
            <a:r>
              <a:rPr lang="zh-CN" altLang="en-US" sz="2800" b="1" spc="-11" dirty="0">
                <a:solidFill>
                  <a:srgbClr val="C00000"/>
                </a:solidFill>
                <a:latin typeface="Arial"/>
                <a:ea typeface="+mj-ea"/>
                <a:cs typeface="Arial"/>
              </a:rPr>
              <a:t> </a:t>
            </a:r>
            <a:r>
              <a:rPr lang="en-US" altLang="zh-CN" sz="2800" b="1" spc="-11" dirty="0">
                <a:solidFill>
                  <a:srgbClr val="C00000"/>
                </a:solidFill>
                <a:latin typeface="Arial"/>
                <a:ea typeface="+mj-ea"/>
                <a:cs typeface="Arial"/>
              </a:rPr>
              <a:t>Profile</a:t>
            </a:r>
            <a:r>
              <a:rPr lang="zh-CN" altLang="en-US" sz="2800" b="1" spc="-11" dirty="0">
                <a:solidFill>
                  <a:srgbClr val="C00000"/>
                </a:solidFill>
                <a:latin typeface="Arial"/>
                <a:ea typeface="+mj-ea"/>
                <a:cs typeface="Arial"/>
              </a:rPr>
              <a:t> </a:t>
            </a:r>
          </a:p>
        </p:txBody>
      </p:sp>
      <p:sp>
        <p:nvSpPr>
          <p:cNvPr id="13" name="文本框 12">
            <a:extLst>
              <a:ext uri="{FF2B5EF4-FFF2-40B4-BE49-F238E27FC236}">
                <a16:creationId xmlns:a16="http://schemas.microsoft.com/office/drawing/2014/main" id="{657A967D-5F97-5FA2-B2AD-45694DEF08A1}"/>
              </a:ext>
            </a:extLst>
          </p:cNvPr>
          <p:cNvSpPr txBox="1"/>
          <p:nvPr/>
        </p:nvSpPr>
        <p:spPr>
          <a:xfrm>
            <a:off x="-1" y="6519446"/>
            <a:ext cx="11262167" cy="677108"/>
          </a:xfrm>
          <a:prstGeom prst="rect">
            <a:avLst/>
          </a:prstGeom>
          <a:noFill/>
        </p:spPr>
        <p:txBody>
          <a:bodyPr wrap="square" rtlCol="0">
            <a:spAutoFit/>
          </a:bodyPr>
          <a:lstStyle/>
          <a:p>
            <a:r>
              <a:rPr kumimoji="1" lang="en-US" altLang="zh-CN" dirty="0" err="1">
                <a:latin typeface="Times New Roman" panose="02020603050405020304" pitchFamily="18" charset="0"/>
                <a:ea typeface="Baskerville" panose="02020502070401020303" pitchFamily="18" charset="0"/>
                <a:cs typeface="Times New Roman" panose="02020603050405020304" pitchFamily="18" charset="0"/>
              </a:rPr>
              <a:t>Gondolo</a:t>
            </a:r>
            <a:r>
              <a:rPr kumimoji="1" lang="en-US" altLang="zh-CN" dirty="0">
                <a:latin typeface="Times New Roman" panose="02020603050405020304" pitchFamily="18" charset="0"/>
                <a:ea typeface="Baskerville" panose="02020502070401020303" pitchFamily="18" charset="0"/>
                <a:cs typeface="Times New Roman" panose="02020603050405020304" pitchFamily="18" charset="0"/>
              </a:rPr>
              <a:t> Paolo and Silk Joseph, Phys. Rev. Lett. 83, 1719 (1999) </a:t>
            </a:r>
          </a:p>
          <a:p>
            <a:endParaRPr kumimoji="1" lang="en-US" altLang="zh-CN" sz="2000"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4" name="内容占位符 2">
                <a:extLst>
                  <a:ext uri="{FF2B5EF4-FFF2-40B4-BE49-F238E27FC236}">
                    <a16:creationId xmlns:a16="http://schemas.microsoft.com/office/drawing/2014/main" id="{36FBEA88-B9EF-951A-0F04-4F80FB95D0A2}"/>
                  </a:ext>
                </a:extLst>
              </p:cNvPr>
              <p:cNvSpPr>
                <a:spLocks noGrp="1"/>
              </p:cNvSpPr>
              <p:nvPr>
                <p:ph idx="1"/>
              </p:nvPr>
            </p:nvSpPr>
            <p:spPr>
              <a:xfrm>
                <a:off x="7038108" y="1505815"/>
                <a:ext cx="5547744" cy="2411639"/>
              </a:xfrm>
            </p:spPr>
            <p:txBody>
              <a:bodyPr>
                <a:normAutofit/>
              </a:bodyPr>
              <a:lstStyle/>
              <a:p>
                <a:pPr marL="0" indent="0">
                  <a:buNone/>
                </a:pPr>
                <a:r>
                  <a:rPr kumimoji="1" lang="en-US" altLang="zh-CN" sz="2400" dirty="0">
                    <a:latin typeface="Times New Roman" panose="02020603050405020304" pitchFamily="18" charset="0"/>
                    <a:cs typeface="Times New Roman" panose="02020603050405020304" pitchFamily="18" charset="0"/>
                  </a:rPr>
                  <a:t>gNFW matter model</a:t>
                </a:r>
              </a:p>
              <a:p>
                <a:pPr marL="0" indent="0">
                  <a:buNone/>
                </a:pPr>
                <a14:m>
                  <m:oMathPara xmlns:m="http://schemas.openxmlformats.org/officeDocument/2006/math">
                    <m:oMathParaPr>
                      <m:jc m:val="centerGroup"/>
                    </m:oMathParaPr>
                    <m:oMath xmlns:m="http://schemas.openxmlformats.org/officeDocument/2006/math">
                      <m:sSub>
                        <m:sSubPr>
                          <m:ctrlPr>
                            <a:rPr kumimoji="1" lang="en-US" altLang="zh-CN" sz="2400" i="1" smtClean="0">
                              <a:latin typeface="Cambria Math" panose="02040503050406030204" pitchFamily="18" charset="0"/>
                              <a:cs typeface="Times New Roman" panose="02020603050405020304" pitchFamily="18" charset="0"/>
                            </a:rPr>
                          </m:ctrlPr>
                        </m:sSubPr>
                        <m:e>
                          <m:r>
                            <a:rPr kumimoji="1" lang="en-US" altLang="zh-CN" sz="2400" i="1" smtClean="0">
                              <a:latin typeface="Cambria Math" panose="02040503050406030204" pitchFamily="18" charset="0"/>
                              <a:ea typeface="Cambria Math" panose="02040503050406030204" pitchFamily="18" charset="0"/>
                              <a:cs typeface="Times New Roman" panose="02020603050405020304" pitchFamily="18" charset="0"/>
                            </a:rPr>
                            <m:t>𝜌</m:t>
                          </m:r>
                        </m:e>
                        <m:sub>
                          <m:r>
                            <m:rPr>
                              <m:sty m:val="p"/>
                            </m:rPr>
                            <a:rPr kumimoji="1" lang="en-US" altLang="zh-CN" sz="2400" i="0">
                              <a:latin typeface="Cambria Math" panose="02040503050406030204" pitchFamily="18" charset="0"/>
                              <a:cs typeface="Times New Roman" panose="02020603050405020304" pitchFamily="18" charset="0"/>
                            </a:rPr>
                            <m:t>g</m:t>
                          </m:r>
                          <m:r>
                            <m:rPr>
                              <m:sty m:val="p"/>
                            </m:rPr>
                            <a:rPr kumimoji="1" lang="en-US" altLang="zh-CN" sz="2400" b="0" i="0" smtClean="0">
                              <a:latin typeface="Cambria Math" panose="02040503050406030204" pitchFamily="18" charset="0"/>
                              <a:cs typeface="Times New Roman" panose="02020603050405020304" pitchFamily="18" charset="0"/>
                            </a:rPr>
                            <m:t>NFW</m:t>
                          </m:r>
                        </m:sub>
                      </m:sSub>
                      <m:d>
                        <m:dPr>
                          <m:ctrlPr>
                            <a:rPr kumimoji="1" lang="en-US" altLang="zh-CN" sz="2400" b="0" i="1" smtClean="0">
                              <a:latin typeface="Cambria Math" panose="02040503050406030204" pitchFamily="18" charset="0"/>
                              <a:cs typeface="Times New Roman" panose="02020603050405020304" pitchFamily="18" charset="0"/>
                            </a:rPr>
                          </m:ctrlPr>
                        </m:dPr>
                        <m:e>
                          <m:r>
                            <a:rPr kumimoji="1" lang="en-US" altLang="zh-CN" sz="2400" b="0" i="1" smtClean="0">
                              <a:latin typeface="Cambria Math" panose="02040503050406030204" pitchFamily="18" charset="0"/>
                              <a:cs typeface="Times New Roman" panose="02020603050405020304" pitchFamily="18" charset="0"/>
                            </a:rPr>
                            <m:t>𝑟</m:t>
                          </m:r>
                        </m:e>
                      </m:d>
                      <m:r>
                        <a:rPr kumimoji="1" lang="en-US" altLang="zh-CN" sz="2400" b="0" i="1" smtClean="0">
                          <a:latin typeface="Cambria Math" panose="02040503050406030204" pitchFamily="18" charset="0"/>
                          <a:cs typeface="Times New Roman" panose="02020603050405020304" pitchFamily="18" charset="0"/>
                        </a:rPr>
                        <m:t>=</m:t>
                      </m:r>
                      <m:f>
                        <m:fPr>
                          <m:ctrlPr>
                            <a:rPr kumimoji="1" lang="en-US" altLang="zh-CN" sz="2400" b="0" i="1" smtClean="0">
                              <a:latin typeface="Cambria Math" panose="02040503050406030204" pitchFamily="18" charset="0"/>
                              <a:cs typeface="Times New Roman" panose="02020603050405020304" pitchFamily="18" charset="0"/>
                            </a:rPr>
                          </m:ctrlPr>
                        </m:fPr>
                        <m:num>
                          <m:sSub>
                            <m:sSubPr>
                              <m:ctrlPr>
                                <a:rPr kumimoji="1" lang="en-US" altLang="zh-CN" sz="2400" i="1">
                                  <a:latin typeface="Cambria Math" panose="02040503050406030204" pitchFamily="18" charset="0"/>
                                  <a:cs typeface="Times New Roman" panose="02020603050405020304" pitchFamily="18" charset="0"/>
                                </a:rPr>
                              </m:ctrlPr>
                            </m:sSubPr>
                            <m:e>
                              <m:r>
                                <a:rPr kumimoji="1" lang="en-US" altLang="zh-CN" sz="2400" i="1">
                                  <a:latin typeface="Cambria Math" panose="02040503050406030204" pitchFamily="18" charset="0"/>
                                  <a:ea typeface="Cambria Math" panose="02040503050406030204" pitchFamily="18" charset="0"/>
                                  <a:cs typeface="Times New Roman" panose="02020603050405020304" pitchFamily="18" charset="0"/>
                                </a:rPr>
                                <m:t>𝜌</m:t>
                              </m:r>
                            </m:e>
                            <m:sub>
                              <m:r>
                                <a:rPr kumimoji="1" lang="en-US" altLang="zh-CN" sz="2400" b="0" i="1" smtClean="0">
                                  <a:latin typeface="Cambria Math" panose="02040503050406030204" pitchFamily="18" charset="0"/>
                                  <a:ea typeface="Cambria Math" panose="02040503050406030204" pitchFamily="18" charset="0"/>
                                  <a:cs typeface="Times New Roman" panose="02020603050405020304" pitchFamily="18" charset="0"/>
                                </a:rPr>
                                <m:t>0</m:t>
                              </m:r>
                            </m:sub>
                          </m:sSub>
                        </m:num>
                        <m:den>
                          <m:sSup>
                            <m:sSupPr>
                              <m:ctrlPr>
                                <a:rPr kumimoji="1" lang="en-US" altLang="zh-CN" sz="2400" b="0" i="1" smtClean="0">
                                  <a:latin typeface="Cambria Math" panose="02040503050406030204" pitchFamily="18" charset="0"/>
                                  <a:cs typeface="Times New Roman" panose="02020603050405020304" pitchFamily="18" charset="0"/>
                                </a:rPr>
                              </m:ctrlPr>
                            </m:sSupPr>
                            <m:e>
                              <m:r>
                                <a:rPr kumimoji="1" lang="en-US" altLang="zh-CN" sz="2400" b="0" i="1" smtClean="0">
                                  <a:latin typeface="Cambria Math" panose="02040503050406030204" pitchFamily="18" charset="0"/>
                                  <a:cs typeface="Times New Roman" panose="02020603050405020304" pitchFamily="18" charset="0"/>
                                </a:rPr>
                                <m:t>(</m:t>
                              </m:r>
                              <m:r>
                                <m:rPr>
                                  <m:sty m:val="p"/>
                                </m:rPr>
                                <a:rPr kumimoji="1" lang="en-US" altLang="zh-CN" sz="2400" i="1">
                                  <a:latin typeface="Cambria Math" panose="02040503050406030204" pitchFamily="18" charset="0"/>
                                  <a:cs typeface="Times New Roman" panose="02020603050405020304" pitchFamily="18" charset="0"/>
                                </a:rPr>
                                <m:t>r</m:t>
                              </m:r>
                              <m:r>
                                <a:rPr kumimoji="1" lang="en-US" altLang="zh-CN" sz="2400" i="1">
                                  <a:latin typeface="Cambria Math" panose="02040503050406030204" pitchFamily="18" charset="0"/>
                                  <a:cs typeface="Times New Roman" panose="02020603050405020304" pitchFamily="18" charset="0"/>
                                </a:rPr>
                                <m:t>/</m:t>
                              </m:r>
                              <m:sSub>
                                <m:sSubPr>
                                  <m:ctrlPr>
                                    <a:rPr kumimoji="1" lang="en-US" altLang="zh-CN" sz="2400" i="1">
                                      <a:latin typeface="Cambria Math" panose="02040503050406030204" pitchFamily="18" charset="0"/>
                                      <a:cs typeface="Times New Roman" panose="02020603050405020304" pitchFamily="18" charset="0"/>
                                    </a:rPr>
                                  </m:ctrlPr>
                                </m:sSubPr>
                                <m:e>
                                  <m:r>
                                    <m:rPr>
                                      <m:sty m:val="p"/>
                                    </m:rPr>
                                    <a:rPr kumimoji="1" lang="en-US" altLang="zh-CN" sz="2400" i="1">
                                      <a:latin typeface="Cambria Math" panose="02040503050406030204" pitchFamily="18" charset="0"/>
                                      <a:cs typeface="Times New Roman" panose="02020603050405020304" pitchFamily="18" charset="0"/>
                                    </a:rPr>
                                    <m:t>r</m:t>
                                  </m:r>
                                </m:e>
                                <m:sub>
                                  <m:r>
                                    <a:rPr kumimoji="1" lang="en-US" altLang="zh-CN" sz="2400" i="1">
                                      <a:latin typeface="Cambria Math" panose="02040503050406030204" pitchFamily="18" charset="0"/>
                                      <a:cs typeface="Times New Roman" panose="02020603050405020304" pitchFamily="18" charset="0"/>
                                    </a:rPr>
                                    <m:t>0</m:t>
                                  </m:r>
                                </m:sub>
                              </m:sSub>
                              <m:r>
                                <a:rPr kumimoji="1" lang="en-US" altLang="zh-CN" sz="2400" b="0" i="1" smtClean="0">
                                  <a:latin typeface="Cambria Math" panose="02040503050406030204" pitchFamily="18" charset="0"/>
                                  <a:cs typeface="Times New Roman" panose="02020603050405020304" pitchFamily="18" charset="0"/>
                                </a:rPr>
                                <m:t>)</m:t>
                              </m:r>
                            </m:e>
                            <m:sup>
                              <m:r>
                                <a:rPr kumimoji="1" lang="en-US" altLang="zh-CN" sz="2400" b="0" i="1" smtClean="0">
                                  <a:latin typeface="Cambria Math" panose="02040503050406030204" pitchFamily="18" charset="0"/>
                                  <a:ea typeface="Cambria Math" panose="02040503050406030204" pitchFamily="18" charset="0"/>
                                  <a:cs typeface="Times New Roman" panose="02020603050405020304" pitchFamily="18" charset="0"/>
                                </a:rPr>
                                <m:t>𝛾</m:t>
                              </m:r>
                            </m:sup>
                          </m:sSup>
                          <m:sSup>
                            <m:sSupPr>
                              <m:ctrlPr>
                                <a:rPr kumimoji="1" lang="en-US" altLang="zh-CN" sz="2400" b="0" i="1" smtClean="0">
                                  <a:latin typeface="Cambria Math" panose="02040503050406030204" pitchFamily="18" charset="0"/>
                                  <a:cs typeface="Times New Roman" panose="02020603050405020304" pitchFamily="18" charset="0"/>
                                </a:rPr>
                              </m:ctrlPr>
                            </m:sSupPr>
                            <m:e>
                              <m:r>
                                <a:rPr kumimoji="1" lang="en-US" altLang="zh-CN" sz="2400" b="0" i="1" smtClean="0">
                                  <a:latin typeface="Cambria Math" panose="02040503050406030204" pitchFamily="18" charset="0"/>
                                  <a:cs typeface="Times New Roman" panose="02020603050405020304" pitchFamily="18" charset="0"/>
                                </a:rPr>
                                <m:t>(1+</m:t>
                              </m:r>
                              <m:r>
                                <m:rPr>
                                  <m:sty m:val="p"/>
                                </m:rPr>
                                <a:rPr kumimoji="1" lang="en-US" altLang="zh-CN" sz="2400" i="1">
                                  <a:latin typeface="Cambria Math" panose="02040503050406030204" pitchFamily="18" charset="0"/>
                                  <a:cs typeface="Times New Roman" panose="02020603050405020304" pitchFamily="18" charset="0"/>
                                </a:rPr>
                                <m:t>r</m:t>
                              </m:r>
                              <m:r>
                                <a:rPr kumimoji="1" lang="en-US" altLang="zh-CN" sz="2400" i="1">
                                  <a:latin typeface="Cambria Math" panose="02040503050406030204" pitchFamily="18" charset="0"/>
                                  <a:cs typeface="Times New Roman" panose="02020603050405020304" pitchFamily="18" charset="0"/>
                                </a:rPr>
                                <m:t>/</m:t>
                              </m:r>
                              <m:sSub>
                                <m:sSubPr>
                                  <m:ctrlPr>
                                    <a:rPr kumimoji="1" lang="en-US" altLang="zh-CN" sz="2400" i="1">
                                      <a:latin typeface="Cambria Math" panose="02040503050406030204" pitchFamily="18" charset="0"/>
                                      <a:cs typeface="Times New Roman" panose="02020603050405020304" pitchFamily="18" charset="0"/>
                                    </a:rPr>
                                  </m:ctrlPr>
                                </m:sSubPr>
                                <m:e>
                                  <m:r>
                                    <m:rPr>
                                      <m:sty m:val="p"/>
                                    </m:rPr>
                                    <a:rPr kumimoji="1" lang="en-US" altLang="zh-CN" sz="2400" i="1">
                                      <a:latin typeface="Cambria Math" panose="02040503050406030204" pitchFamily="18" charset="0"/>
                                      <a:cs typeface="Times New Roman" panose="02020603050405020304" pitchFamily="18" charset="0"/>
                                    </a:rPr>
                                    <m:t>r</m:t>
                                  </m:r>
                                </m:e>
                                <m:sub>
                                  <m:r>
                                    <a:rPr kumimoji="1" lang="en-US" altLang="zh-CN" sz="2400" i="1">
                                      <a:latin typeface="Cambria Math" panose="02040503050406030204" pitchFamily="18" charset="0"/>
                                      <a:cs typeface="Times New Roman" panose="02020603050405020304" pitchFamily="18" charset="0"/>
                                    </a:rPr>
                                    <m:t>0</m:t>
                                  </m:r>
                                </m:sub>
                              </m:sSub>
                              <m:r>
                                <a:rPr kumimoji="1" lang="en-US" altLang="zh-CN" sz="2400" b="0" i="1" smtClean="0">
                                  <a:latin typeface="Cambria Math" panose="02040503050406030204" pitchFamily="18" charset="0"/>
                                  <a:cs typeface="Times New Roman" panose="02020603050405020304" pitchFamily="18" charset="0"/>
                                </a:rPr>
                                <m:t>)</m:t>
                              </m:r>
                            </m:e>
                            <m:sup>
                              <m:r>
                                <a:rPr kumimoji="1" lang="en-US" altLang="zh-CN" sz="2400" b="0" i="1" smtClean="0">
                                  <a:latin typeface="Cambria Math" panose="02040503050406030204" pitchFamily="18" charset="0"/>
                                  <a:cs typeface="Times New Roman" panose="02020603050405020304" pitchFamily="18" charset="0"/>
                                </a:rPr>
                                <m:t>3−</m:t>
                              </m:r>
                              <m:r>
                                <a:rPr kumimoji="1" lang="en-US" altLang="zh-CN" sz="2400" b="0" i="1" smtClean="0">
                                  <a:latin typeface="Cambria Math" panose="02040503050406030204" pitchFamily="18" charset="0"/>
                                  <a:ea typeface="Cambria Math" panose="02040503050406030204" pitchFamily="18" charset="0"/>
                                  <a:cs typeface="Times New Roman" panose="02020603050405020304" pitchFamily="18" charset="0"/>
                                </a:rPr>
                                <m:t>𝛾</m:t>
                              </m:r>
                            </m:sup>
                          </m:sSup>
                        </m:den>
                      </m:f>
                    </m:oMath>
                  </m:oMathPara>
                </a14:m>
                <a:endParaRPr kumimoji="1" lang="en-US" altLang="zh-CN" sz="2400" dirty="0">
                  <a:latin typeface="Times New Roman" panose="02020603050405020304" pitchFamily="18" charset="0"/>
                  <a:cs typeface="Times New Roman" panose="02020603050405020304" pitchFamily="18" charset="0"/>
                </a:endParaRPr>
              </a:p>
              <a:p>
                <a:pPr marL="0" indent="0">
                  <a:buNone/>
                </a:pPr>
                <a:r>
                  <a:rPr kumimoji="1" lang="en-US" altLang="zh-CN" sz="2400" dirty="0">
                    <a:latin typeface="Times New Roman" panose="02020603050405020304" pitchFamily="18" charset="0"/>
                    <a:cs typeface="Times New Roman" panose="02020603050405020304" pitchFamily="18" charset="0"/>
                  </a:rPr>
                  <a:t>Spike dark matter model</a:t>
                </a:r>
                <a:endParaRPr kumimoji="1" lang="en-US" altLang="zh-CN" sz="2400" i="1" dirty="0">
                  <a:latin typeface="Cambria Math" panose="020405030504060302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kumimoji="1" lang="en-US" altLang="zh-CN" sz="2400" i="1" smtClean="0">
                              <a:latin typeface="Cambria Math" panose="02040503050406030204" pitchFamily="18" charset="0"/>
                              <a:cs typeface="Times New Roman" panose="02020603050405020304" pitchFamily="18" charset="0"/>
                            </a:rPr>
                          </m:ctrlPr>
                        </m:sSubPr>
                        <m:e>
                          <m:r>
                            <a:rPr kumimoji="1" lang="en-US" altLang="zh-CN" sz="2400" i="1" smtClean="0">
                              <a:latin typeface="Cambria Math" panose="02040503050406030204" pitchFamily="18" charset="0"/>
                              <a:ea typeface="Cambria Math" panose="02040503050406030204" pitchFamily="18" charset="0"/>
                              <a:cs typeface="Times New Roman" panose="02020603050405020304" pitchFamily="18" charset="0"/>
                            </a:rPr>
                            <m:t>𝜌</m:t>
                          </m:r>
                        </m:e>
                        <m:sub>
                          <m:r>
                            <m:rPr>
                              <m:sty m:val="p"/>
                            </m:rPr>
                            <a:rPr kumimoji="1" lang="en-US" altLang="zh-CN" sz="2400" b="0" i="0" smtClean="0">
                              <a:latin typeface="Cambria Math" panose="02040503050406030204" pitchFamily="18" charset="0"/>
                              <a:cs typeface="Times New Roman" panose="02020603050405020304" pitchFamily="18" charset="0"/>
                            </a:rPr>
                            <m:t>sp</m:t>
                          </m:r>
                        </m:sub>
                      </m:sSub>
                      <m:d>
                        <m:dPr>
                          <m:ctrlPr>
                            <a:rPr kumimoji="1" lang="en-US" altLang="zh-CN" sz="2400" b="0" i="1" smtClean="0">
                              <a:latin typeface="Cambria Math" panose="02040503050406030204" pitchFamily="18" charset="0"/>
                              <a:cs typeface="Times New Roman" panose="02020603050405020304" pitchFamily="18" charset="0"/>
                            </a:rPr>
                          </m:ctrlPr>
                        </m:dPr>
                        <m:e>
                          <m:r>
                            <a:rPr kumimoji="1" lang="en-US" altLang="zh-CN" sz="2400" b="0" i="1" smtClean="0">
                              <a:latin typeface="Cambria Math" panose="02040503050406030204" pitchFamily="18" charset="0"/>
                              <a:cs typeface="Times New Roman" panose="02020603050405020304" pitchFamily="18" charset="0"/>
                            </a:rPr>
                            <m:t>𝑟</m:t>
                          </m:r>
                        </m:e>
                      </m:d>
                      <m:r>
                        <a:rPr kumimoji="1" lang="en-US" altLang="zh-CN" sz="2400" b="0" i="1" smtClean="0">
                          <a:latin typeface="Cambria Math" panose="02040503050406030204" pitchFamily="18" charset="0"/>
                          <a:cs typeface="Times New Roman" panose="02020603050405020304" pitchFamily="18" charset="0"/>
                        </a:rPr>
                        <m:t>=</m:t>
                      </m:r>
                      <m:sSub>
                        <m:sSubPr>
                          <m:ctrlPr>
                            <a:rPr kumimoji="1" lang="en-US" altLang="zh-CN" sz="2400" i="1">
                              <a:latin typeface="Cambria Math" panose="02040503050406030204" pitchFamily="18" charset="0"/>
                              <a:cs typeface="Times New Roman" panose="02020603050405020304" pitchFamily="18" charset="0"/>
                            </a:rPr>
                          </m:ctrlPr>
                        </m:sSubPr>
                        <m:e>
                          <m:r>
                            <a:rPr kumimoji="1" lang="en-US" altLang="zh-CN" sz="2400" i="1">
                              <a:latin typeface="Cambria Math" panose="02040503050406030204" pitchFamily="18" charset="0"/>
                              <a:ea typeface="Cambria Math" panose="02040503050406030204" pitchFamily="18" charset="0"/>
                              <a:cs typeface="Times New Roman" panose="02020603050405020304" pitchFamily="18" charset="0"/>
                            </a:rPr>
                            <m:t>𝜌</m:t>
                          </m:r>
                        </m:e>
                        <m:sub>
                          <m:r>
                            <a:rPr kumimoji="1" lang="en-US" altLang="zh-CN" sz="2400" b="0" i="1" smtClean="0">
                              <a:latin typeface="Cambria Math" panose="02040503050406030204" pitchFamily="18" charset="0"/>
                              <a:ea typeface="Cambria Math" panose="02040503050406030204" pitchFamily="18" charset="0"/>
                              <a:cs typeface="Times New Roman" panose="02020603050405020304" pitchFamily="18" charset="0"/>
                            </a:rPr>
                            <m:t>𝑅</m:t>
                          </m:r>
                        </m:sub>
                      </m:sSub>
                      <m:sSup>
                        <m:sSupPr>
                          <m:ctrlPr>
                            <a:rPr kumimoji="1" lang="en-US" altLang="zh-CN" sz="2400" i="1" dirty="0" smtClean="0">
                              <a:latin typeface="Cambria Math" panose="02040503050406030204" pitchFamily="18" charset="0"/>
                              <a:cs typeface="Times New Roman" panose="02020603050405020304" pitchFamily="18" charset="0"/>
                            </a:rPr>
                          </m:ctrlPr>
                        </m:sSupPr>
                        <m:e>
                          <m:d>
                            <m:dPr>
                              <m:ctrlPr>
                                <a:rPr kumimoji="1" lang="en-US" altLang="zh-CN" sz="2400" b="0" i="1" dirty="0" smtClean="0">
                                  <a:latin typeface="Cambria Math" panose="02040503050406030204" pitchFamily="18" charset="0"/>
                                  <a:cs typeface="Times New Roman" panose="02020603050405020304" pitchFamily="18" charset="0"/>
                                </a:rPr>
                              </m:ctrlPr>
                            </m:dPr>
                            <m:e>
                              <m:r>
                                <a:rPr kumimoji="1" lang="en-US" altLang="zh-CN" sz="2400" b="0" i="1" dirty="0" smtClean="0">
                                  <a:latin typeface="Cambria Math" panose="02040503050406030204" pitchFamily="18" charset="0"/>
                                  <a:cs typeface="Times New Roman" panose="02020603050405020304" pitchFamily="18" charset="0"/>
                                </a:rPr>
                                <m:t>1−</m:t>
                              </m:r>
                              <m:f>
                                <m:fPr>
                                  <m:ctrlPr>
                                    <a:rPr kumimoji="1" lang="en-US" altLang="zh-CN" sz="2400" b="0" i="1" dirty="0" smtClean="0">
                                      <a:latin typeface="Cambria Math" panose="02040503050406030204" pitchFamily="18" charset="0"/>
                                      <a:cs typeface="Times New Roman" panose="02020603050405020304" pitchFamily="18" charset="0"/>
                                    </a:rPr>
                                  </m:ctrlPr>
                                </m:fPr>
                                <m:num>
                                  <m:r>
                                    <a:rPr kumimoji="1" lang="en-US" altLang="zh-CN" sz="2400" i="1">
                                      <a:latin typeface="Cambria Math" panose="02040503050406030204" pitchFamily="18" charset="0"/>
                                      <a:cs typeface="Times New Roman" panose="02020603050405020304" pitchFamily="18" charset="0"/>
                                    </a:rPr>
                                    <m:t>4</m:t>
                                  </m:r>
                                  <m:sSub>
                                    <m:sSubPr>
                                      <m:ctrlPr>
                                        <a:rPr kumimoji="1" lang="en-US" altLang="zh-CN" sz="2400" i="1">
                                          <a:latin typeface="Cambria Math" panose="02040503050406030204" pitchFamily="18" charset="0"/>
                                          <a:cs typeface="Times New Roman" panose="02020603050405020304" pitchFamily="18" charset="0"/>
                                        </a:rPr>
                                      </m:ctrlPr>
                                    </m:sSubPr>
                                    <m:e>
                                      <m:r>
                                        <a:rPr kumimoji="1" lang="en-US" altLang="zh-CN" sz="2400" i="1">
                                          <a:latin typeface="Cambria Math" panose="02040503050406030204" pitchFamily="18" charset="0"/>
                                          <a:cs typeface="Times New Roman" panose="02020603050405020304" pitchFamily="18" charset="0"/>
                                        </a:rPr>
                                        <m:t>𝑅</m:t>
                                      </m:r>
                                    </m:e>
                                    <m:sub>
                                      <m:r>
                                        <a:rPr kumimoji="1" lang="en-US" altLang="zh-CN" sz="2400" i="1">
                                          <a:latin typeface="Cambria Math" panose="02040503050406030204" pitchFamily="18" charset="0"/>
                                          <a:cs typeface="Times New Roman" panose="02020603050405020304" pitchFamily="18" charset="0"/>
                                        </a:rPr>
                                        <m:t>𝑠</m:t>
                                      </m:r>
                                    </m:sub>
                                  </m:sSub>
                                </m:num>
                                <m:den>
                                  <m:r>
                                    <a:rPr kumimoji="1" lang="en-US" altLang="zh-CN" sz="2400" b="0" i="1" dirty="0" smtClean="0">
                                      <a:latin typeface="Cambria Math" panose="02040503050406030204" pitchFamily="18" charset="0"/>
                                      <a:cs typeface="Times New Roman" panose="02020603050405020304" pitchFamily="18" charset="0"/>
                                    </a:rPr>
                                    <m:t>𝑟</m:t>
                                  </m:r>
                                </m:den>
                              </m:f>
                            </m:e>
                          </m:d>
                        </m:e>
                        <m:sup>
                          <m:r>
                            <a:rPr kumimoji="1" lang="en-US" altLang="zh-CN" sz="2400" b="0" i="1" dirty="0" smtClean="0">
                              <a:latin typeface="Cambria Math" panose="02040503050406030204" pitchFamily="18" charset="0"/>
                              <a:cs typeface="Times New Roman" panose="02020603050405020304" pitchFamily="18" charset="0"/>
                            </a:rPr>
                            <m:t>3</m:t>
                          </m:r>
                        </m:sup>
                      </m:sSup>
                      <m:sSup>
                        <m:sSupPr>
                          <m:ctrlPr>
                            <a:rPr kumimoji="1" lang="en-US" altLang="zh-CN" sz="2400" i="1" dirty="0" smtClean="0">
                              <a:latin typeface="Cambria Math" panose="02040503050406030204" pitchFamily="18" charset="0"/>
                              <a:cs typeface="Times New Roman" panose="02020603050405020304" pitchFamily="18" charset="0"/>
                            </a:rPr>
                          </m:ctrlPr>
                        </m:sSupPr>
                        <m:e>
                          <m:d>
                            <m:dPr>
                              <m:ctrlPr>
                                <a:rPr kumimoji="1" lang="en-US" altLang="zh-CN" sz="2400" b="0" i="1" dirty="0" smtClean="0">
                                  <a:latin typeface="Cambria Math" panose="02040503050406030204" pitchFamily="18" charset="0"/>
                                  <a:cs typeface="Times New Roman" panose="02020603050405020304" pitchFamily="18" charset="0"/>
                                </a:rPr>
                              </m:ctrlPr>
                            </m:dPr>
                            <m:e>
                              <m:f>
                                <m:fPr>
                                  <m:ctrlPr>
                                    <a:rPr kumimoji="1" lang="en-US" altLang="zh-CN" sz="2400" b="0" i="1" dirty="0" smtClean="0">
                                      <a:latin typeface="Cambria Math" panose="02040503050406030204" pitchFamily="18" charset="0"/>
                                      <a:cs typeface="Times New Roman" panose="02020603050405020304" pitchFamily="18" charset="0"/>
                                    </a:rPr>
                                  </m:ctrlPr>
                                </m:fPr>
                                <m:num>
                                  <m:sSub>
                                    <m:sSubPr>
                                      <m:ctrlPr>
                                        <a:rPr kumimoji="1" lang="en-US" altLang="zh-CN" sz="2400" i="1">
                                          <a:latin typeface="Cambria Math" panose="02040503050406030204" pitchFamily="18" charset="0"/>
                                          <a:cs typeface="Times New Roman" panose="02020603050405020304" pitchFamily="18" charset="0"/>
                                        </a:rPr>
                                      </m:ctrlPr>
                                    </m:sSubPr>
                                    <m:e>
                                      <m:r>
                                        <a:rPr kumimoji="1" lang="en-US" altLang="zh-CN" sz="2400" i="1">
                                          <a:latin typeface="Cambria Math" panose="02040503050406030204" pitchFamily="18" charset="0"/>
                                          <a:cs typeface="Times New Roman" panose="02020603050405020304" pitchFamily="18" charset="0"/>
                                        </a:rPr>
                                        <m:t>𝑅</m:t>
                                      </m:r>
                                    </m:e>
                                    <m:sub>
                                      <m:r>
                                        <a:rPr kumimoji="1" lang="en-US" altLang="zh-CN" sz="2400" i="1">
                                          <a:latin typeface="Cambria Math" panose="02040503050406030204" pitchFamily="18" charset="0"/>
                                          <a:cs typeface="Times New Roman" panose="02020603050405020304" pitchFamily="18" charset="0"/>
                                        </a:rPr>
                                        <m:t>𝑠𝑝</m:t>
                                      </m:r>
                                    </m:sub>
                                  </m:sSub>
                                </m:num>
                                <m:den>
                                  <m:r>
                                    <a:rPr kumimoji="1" lang="en-US" altLang="zh-CN" sz="2400" b="0" i="1" dirty="0" smtClean="0">
                                      <a:latin typeface="Cambria Math" panose="02040503050406030204" pitchFamily="18" charset="0"/>
                                      <a:cs typeface="Times New Roman" panose="02020603050405020304" pitchFamily="18" charset="0"/>
                                    </a:rPr>
                                    <m:t>𝑟</m:t>
                                  </m:r>
                                </m:den>
                              </m:f>
                            </m:e>
                          </m:d>
                        </m:e>
                        <m:sup>
                          <m:sSub>
                            <m:sSubPr>
                              <m:ctrlPr>
                                <a:rPr kumimoji="1" lang="en-US" altLang="zh-CN" sz="2400" i="1" dirty="0" smtClean="0">
                                  <a:latin typeface="Cambria Math" panose="02040503050406030204" pitchFamily="18" charset="0"/>
                                  <a:cs typeface="Times New Roman" panose="02020603050405020304" pitchFamily="18" charset="0"/>
                                </a:rPr>
                              </m:ctrlPr>
                            </m:sSubPr>
                            <m:e>
                              <m:r>
                                <a:rPr kumimoji="1" lang="en-US" altLang="zh-CN" sz="2400" i="1" dirty="0" smtClean="0">
                                  <a:latin typeface="Cambria Math" panose="02040503050406030204" pitchFamily="18" charset="0"/>
                                  <a:ea typeface="Cambria Math" panose="02040503050406030204" pitchFamily="18" charset="0"/>
                                  <a:cs typeface="Times New Roman" panose="02020603050405020304" pitchFamily="18" charset="0"/>
                                </a:rPr>
                                <m:t>𝛾</m:t>
                              </m:r>
                            </m:e>
                            <m:sub>
                              <m:r>
                                <m:rPr>
                                  <m:sty m:val="p"/>
                                </m:rPr>
                                <a:rPr kumimoji="1" lang="en-US" altLang="zh-CN" sz="2400" b="0" i="0" dirty="0" smtClean="0">
                                  <a:latin typeface="Cambria Math" panose="02040503050406030204" pitchFamily="18" charset="0"/>
                                  <a:cs typeface="Times New Roman" panose="02020603050405020304" pitchFamily="18" charset="0"/>
                                </a:rPr>
                                <m:t>sp</m:t>
                              </m:r>
                            </m:sub>
                          </m:sSub>
                        </m:sup>
                      </m:sSup>
                    </m:oMath>
                  </m:oMathPara>
                </a14:m>
                <a:endParaRPr kumimoji="1" lang="en-US" altLang="zh-CN" sz="2400" dirty="0">
                  <a:latin typeface="Times New Roman" panose="02020603050405020304" pitchFamily="18" charset="0"/>
                  <a:cs typeface="Times New Roman" panose="02020603050405020304" pitchFamily="18" charset="0"/>
                </a:endParaRPr>
              </a:p>
              <a:p>
                <a:pPr marL="0" indent="0">
                  <a:buNone/>
                </a:pPr>
                <a:endParaRPr kumimoji="1" lang="en-US" altLang="zh-CN" sz="2400" dirty="0">
                  <a:latin typeface="Times New Roman" panose="02020603050405020304" pitchFamily="18" charset="0"/>
                  <a:cs typeface="Times New Roman" panose="02020603050405020304" pitchFamily="18" charset="0"/>
                </a:endParaRPr>
              </a:p>
            </p:txBody>
          </p:sp>
        </mc:Choice>
        <mc:Fallback>
          <p:sp>
            <p:nvSpPr>
              <p:cNvPr id="4" name="内容占位符 2">
                <a:extLst>
                  <a:ext uri="{FF2B5EF4-FFF2-40B4-BE49-F238E27FC236}">
                    <a16:creationId xmlns:a16="http://schemas.microsoft.com/office/drawing/2014/main" id="{36FBEA88-B9EF-951A-0F04-4F80FB95D0A2}"/>
                  </a:ext>
                </a:extLst>
              </p:cNvPr>
              <p:cNvSpPr>
                <a:spLocks noGrp="1" noRot="1" noChangeAspect="1" noMove="1" noResize="1" noEditPoints="1" noAdjustHandles="1" noChangeArrowheads="1" noChangeShapeType="1" noTextEdit="1"/>
              </p:cNvSpPr>
              <p:nvPr>
                <p:ph idx="1"/>
              </p:nvPr>
            </p:nvSpPr>
            <p:spPr>
              <a:xfrm>
                <a:off x="7038108" y="1505815"/>
                <a:ext cx="5547744" cy="2411639"/>
              </a:xfrm>
              <a:blipFill>
                <a:blip r:embed="rId3"/>
                <a:stretch>
                  <a:fillRect l="-1826" t="-3665"/>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5" name="文本框 14">
                <a:extLst>
                  <a:ext uri="{FF2B5EF4-FFF2-40B4-BE49-F238E27FC236}">
                    <a16:creationId xmlns:a16="http://schemas.microsoft.com/office/drawing/2014/main" id="{D35A991C-B8FC-B9EA-874B-EB96E505C3ED}"/>
                  </a:ext>
                </a:extLst>
              </p:cNvPr>
              <p:cNvSpPr txBox="1"/>
              <p:nvPr/>
            </p:nvSpPr>
            <p:spPr>
              <a:xfrm>
                <a:off x="2576945" y="5179180"/>
                <a:ext cx="7038109" cy="1198085"/>
              </a:xfrm>
              <a:prstGeom prst="rect">
                <a:avLst/>
              </a:prstGeom>
              <a:noFill/>
            </p:spPr>
            <p:txBody>
              <a:bodyPr wrap="square" rtlCol="0">
                <a:spAutoFit/>
              </a:bodyPr>
              <a:lstStyle/>
              <a:p>
                <a:pPr>
                  <a:lnSpc>
                    <a:spcPct val="90000"/>
                  </a:lnSpc>
                  <a:spcBef>
                    <a:spcPts val="1000"/>
                  </a:spcBef>
                </a:pPr>
                <a:r>
                  <a:rPr kumimoji="1" lang="en-US" altLang="zh-CN" sz="2400" dirty="0" err="1">
                    <a:latin typeface="Times New Roman" panose="02020603050405020304" pitchFamily="18" charset="0"/>
                    <a:cs typeface="Times New Roman" panose="02020603050405020304" pitchFamily="18" charset="0"/>
                  </a:rPr>
                  <a:t>Reparameterize</a:t>
                </a:r>
                <a:r>
                  <a:rPr kumimoji="1" lang="en-US" altLang="zh-CN" sz="2400" dirty="0">
                    <a:latin typeface="Times New Roman" panose="02020603050405020304" pitchFamily="18" charset="0"/>
                    <a:cs typeface="Times New Roman" panose="02020603050405020304" pitchFamily="18" charset="0"/>
                  </a:rPr>
                  <a:t> using the dark matter density </a:t>
                </a:r>
                <a14:m>
                  <m:oMath xmlns:m="http://schemas.openxmlformats.org/officeDocument/2006/math">
                    <m:sSub>
                      <m:sSubPr>
                        <m:ctrlPr>
                          <a:rPr kumimoji="1" lang="en-US" altLang="zh-CN" sz="2400" i="1">
                            <a:latin typeface="Cambria Math" panose="02040503050406030204" pitchFamily="18" charset="0"/>
                            <a:cs typeface="Times New Roman" panose="02020603050405020304" pitchFamily="18" charset="0"/>
                          </a:rPr>
                        </m:ctrlPr>
                      </m:sSubPr>
                      <m:e>
                        <m:r>
                          <a:rPr kumimoji="1" lang="en-US" altLang="zh-CN" sz="2400">
                            <a:latin typeface="Cambria Math" panose="02040503050406030204" pitchFamily="18" charset="0"/>
                            <a:cs typeface="Times New Roman" panose="02020603050405020304" pitchFamily="18" charset="0"/>
                          </a:rPr>
                          <m:t>𝜌</m:t>
                        </m:r>
                      </m:e>
                      <m:sub>
                        <m:r>
                          <a:rPr kumimoji="1" lang="en-US" altLang="zh-CN" sz="2400">
                            <a:latin typeface="Cambria Math" panose="02040503050406030204" pitchFamily="18" charset="0"/>
                            <a:cs typeface="Times New Roman" panose="02020603050405020304" pitchFamily="18" charset="0"/>
                          </a:rPr>
                          <m:t>𝑐</m:t>
                        </m:r>
                      </m:sub>
                    </m:sSub>
                    <m:r>
                      <a:rPr kumimoji="1" lang="en-US" altLang="zh-CN" sz="2400">
                        <a:latin typeface="Cambria Math" panose="02040503050406030204" pitchFamily="18" charset="0"/>
                        <a:cs typeface="Times New Roman" panose="02020603050405020304" pitchFamily="18" charset="0"/>
                      </a:rPr>
                      <m:t> </m:t>
                    </m:r>
                  </m:oMath>
                </a14:m>
                <a:r>
                  <a:rPr kumimoji="1" lang="en-US" altLang="zh-CN" sz="2400" dirty="0">
                    <a:latin typeface="Times New Roman" panose="02020603050405020304" pitchFamily="18" charset="0"/>
                    <a:cs typeface="Times New Roman" panose="02020603050405020304" pitchFamily="18" charset="0"/>
                  </a:rPr>
                  <a:t>at </a:t>
                </a:r>
                <a14:m>
                  <m:oMath xmlns:m="http://schemas.openxmlformats.org/officeDocument/2006/math">
                    <m:r>
                      <a:rPr kumimoji="1" lang="en-US" altLang="zh-CN" sz="2400">
                        <a:latin typeface="Cambria Math" panose="02040503050406030204" pitchFamily="18" charset="0"/>
                        <a:cs typeface="Times New Roman" panose="02020603050405020304" pitchFamily="18" charset="0"/>
                      </a:rPr>
                      <m:t>8</m:t>
                    </m:r>
                    <m:sSub>
                      <m:sSubPr>
                        <m:ctrlPr>
                          <a:rPr kumimoji="1" lang="en-US" altLang="zh-CN" sz="2400" i="1">
                            <a:latin typeface="Cambria Math" panose="02040503050406030204" pitchFamily="18" charset="0"/>
                            <a:cs typeface="Times New Roman" panose="02020603050405020304" pitchFamily="18" charset="0"/>
                          </a:rPr>
                        </m:ctrlPr>
                      </m:sSubPr>
                      <m:e>
                        <m:r>
                          <a:rPr kumimoji="1" lang="en-US" altLang="zh-CN" sz="2400">
                            <a:latin typeface="Cambria Math" panose="02040503050406030204" pitchFamily="18" charset="0"/>
                            <a:cs typeface="Times New Roman" panose="02020603050405020304" pitchFamily="18" charset="0"/>
                          </a:rPr>
                          <m:t>𝑅</m:t>
                        </m:r>
                      </m:e>
                      <m:sub>
                        <m:r>
                          <a:rPr kumimoji="1" lang="en-US" altLang="zh-CN" sz="2400">
                            <a:latin typeface="Cambria Math" panose="02040503050406030204" pitchFamily="18" charset="0"/>
                            <a:cs typeface="Times New Roman" panose="02020603050405020304" pitchFamily="18" charset="0"/>
                          </a:rPr>
                          <m:t>𝑠</m:t>
                        </m:r>
                      </m:sub>
                    </m:sSub>
                  </m:oMath>
                </a14:m>
                <a:endParaRPr kumimoji="1" lang="en-US" altLang="zh-CN" sz="24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kumimoji="1" lang="en-US" altLang="zh-CN" sz="2400" i="1">
                              <a:latin typeface="Cambria Math" panose="02040503050406030204" pitchFamily="18" charset="0"/>
                              <a:cs typeface="Times New Roman" panose="02020603050405020304" pitchFamily="18" charset="0"/>
                            </a:rPr>
                          </m:ctrlPr>
                        </m:sSubPr>
                        <m:e>
                          <m:r>
                            <a:rPr kumimoji="1" lang="en-US" altLang="zh-CN" sz="2400" i="1">
                              <a:latin typeface="Cambria Math" panose="02040503050406030204" pitchFamily="18" charset="0"/>
                              <a:cs typeface="Times New Roman" panose="02020603050405020304" pitchFamily="18" charset="0"/>
                            </a:rPr>
                            <m:t>𝜌</m:t>
                          </m:r>
                        </m:e>
                        <m:sub>
                          <m:r>
                            <m:rPr>
                              <m:sty m:val="p"/>
                            </m:rPr>
                            <a:rPr kumimoji="1" lang="en-US" altLang="zh-CN" sz="2400" i="1">
                              <a:latin typeface="Cambria Math" panose="02040503050406030204" pitchFamily="18" charset="0"/>
                              <a:cs typeface="Times New Roman" panose="02020603050405020304" pitchFamily="18" charset="0"/>
                            </a:rPr>
                            <m:t>sp</m:t>
                          </m:r>
                        </m:sub>
                      </m:sSub>
                      <m:d>
                        <m:dPr>
                          <m:ctrlPr>
                            <a:rPr kumimoji="1" lang="en-US" altLang="zh-CN" sz="2400" i="1">
                              <a:latin typeface="Cambria Math" panose="02040503050406030204" pitchFamily="18" charset="0"/>
                              <a:cs typeface="Times New Roman" panose="02020603050405020304" pitchFamily="18" charset="0"/>
                            </a:rPr>
                          </m:ctrlPr>
                        </m:dPr>
                        <m:e>
                          <m:r>
                            <a:rPr kumimoji="1" lang="en-US" altLang="zh-CN" sz="2400" i="1">
                              <a:latin typeface="Cambria Math" panose="02040503050406030204" pitchFamily="18" charset="0"/>
                              <a:cs typeface="Times New Roman" panose="02020603050405020304" pitchFamily="18" charset="0"/>
                            </a:rPr>
                            <m:t>𝑟</m:t>
                          </m:r>
                        </m:e>
                      </m:d>
                      <m:r>
                        <a:rPr kumimoji="1" lang="en-US" altLang="zh-CN" sz="2400" i="1">
                          <a:latin typeface="Cambria Math" panose="02040503050406030204" pitchFamily="18" charset="0"/>
                          <a:cs typeface="Times New Roman" panose="02020603050405020304" pitchFamily="18" charset="0"/>
                        </a:rPr>
                        <m:t>=</m:t>
                      </m:r>
                      <m:sSub>
                        <m:sSubPr>
                          <m:ctrlPr>
                            <a:rPr kumimoji="1" lang="en-US" altLang="zh-CN" sz="2400" i="1">
                              <a:latin typeface="Cambria Math" panose="02040503050406030204" pitchFamily="18" charset="0"/>
                              <a:cs typeface="Times New Roman" panose="02020603050405020304" pitchFamily="18" charset="0"/>
                            </a:rPr>
                          </m:ctrlPr>
                        </m:sSubPr>
                        <m:e>
                          <m:r>
                            <a:rPr kumimoji="1" lang="en-US" altLang="zh-CN" sz="2400" i="1">
                              <a:latin typeface="Cambria Math" panose="02040503050406030204" pitchFamily="18" charset="0"/>
                              <a:cs typeface="Times New Roman" panose="02020603050405020304" pitchFamily="18" charset="0"/>
                            </a:rPr>
                            <m:t>8</m:t>
                          </m:r>
                          <m:r>
                            <a:rPr kumimoji="1" lang="en-US" altLang="zh-CN" sz="2400" i="1">
                              <a:latin typeface="Cambria Math" panose="02040503050406030204" pitchFamily="18" charset="0"/>
                              <a:cs typeface="Times New Roman" panose="02020603050405020304" pitchFamily="18" charset="0"/>
                            </a:rPr>
                            <m:t>𝜌</m:t>
                          </m:r>
                        </m:e>
                        <m:sub>
                          <m:r>
                            <a:rPr kumimoji="1" lang="en-US" altLang="zh-CN" sz="2400" i="1">
                              <a:latin typeface="Cambria Math" panose="02040503050406030204" pitchFamily="18" charset="0"/>
                              <a:cs typeface="Times New Roman" panose="02020603050405020304" pitchFamily="18" charset="0"/>
                            </a:rPr>
                            <m:t>𝑐</m:t>
                          </m:r>
                        </m:sub>
                      </m:sSub>
                      <m:sSup>
                        <m:sSupPr>
                          <m:ctrlPr>
                            <a:rPr kumimoji="1" lang="en-US" altLang="zh-CN" sz="2400" i="1" dirty="0">
                              <a:latin typeface="Cambria Math" panose="02040503050406030204" pitchFamily="18" charset="0"/>
                              <a:cs typeface="Times New Roman" panose="02020603050405020304" pitchFamily="18" charset="0"/>
                            </a:rPr>
                          </m:ctrlPr>
                        </m:sSupPr>
                        <m:e>
                          <m:d>
                            <m:dPr>
                              <m:ctrlPr>
                                <a:rPr kumimoji="1" lang="en-US" altLang="zh-CN" sz="2400" i="1" dirty="0">
                                  <a:latin typeface="Cambria Math" panose="02040503050406030204" pitchFamily="18" charset="0"/>
                                  <a:cs typeface="Times New Roman" panose="02020603050405020304" pitchFamily="18" charset="0"/>
                                </a:rPr>
                              </m:ctrlPr>
                            </m:dPr>
                            <m:e>
                              <m:r>
                                <a:rPr kumimoji="1" lang="en-US" altLang="zh-CN" sz="2400" i="1" dirty="0">
                                  <a:latin typeface="Cambria Math" panose="02040503050406030204" pitchFamily="18" charset="0"/>
                                  <a:cs typeface="Times New Roman" panose="02020603050405020304" pitchFamily="18" charset="0"/>
                                </a:rPr>
                                <m:t>1−</m:t>
                              </m:r>
                              <m:f>
                                <m:fPr>
                                  <m:ctrlPr>
                                    <a:rPr kumimoji="1" lang="en-US" altLang="zh-CN" sz="2400" i="1" dirty="0">
                                      <a:latin typeface="Cambria Math" panose="02040503050406030204" pitchFamily="18" charset="0"/>
                                      <a:cs typeface="Times New Roman" panose="02020603050405020304" pitchFamily="18" charset="0"/>
                                    </a:rPr>
                                  </m:ctrlPr>
                                </m:fPr>
                                <m:num>
                                  <m:r>
                                    <a:rPr kumimoji="1" lang="en-US" altLang="zh-CN" sz="2400" i="1">
                                      <a:latin typeface="Cambria Math" panose="02040503050406030204" pitchFamily="18" charset="0"/>
                                      <a:cs typeface="Times New Roman" panose="02020603050405020304" pitchFamily="18" charset="0"/>
                                    </a:rPr>
                                    <m:t>4</m:t>
                                  </m:r>
                                  <m:sSub>
                                    <m:sSubPr>
                                      <m:ctrlPr>
                                        <a:rPr kumimoji="1" lang="en-US" altLang="zh-CN" sz="2400" i="1">
                                          <a:latin typeface="Cambria Math" panose="02040503050406030204" pitchFamily="18" charset="0"/>
                                          <a:cs typeface="Times New Roman" panose="02020603050405020304" pitchFamily="18" charset="0"/>
                                        </a:rPr>
                                      </m:ctrlPr>
                                    </m:sSubPr>
                                    <m:e>
                                      <m:r>
                                        <a:rPr kumimoji="1" lang="en-US" altLang="zh-CN" sz="2400" i="1">
                                          <a:latin typeface="Cambria Math" panose="02040503050406030204" pitchFamily="18" charset="0"/>
                                          <a:cs typeface="Times New Roman" panose="02020603050405020304" pitchFamily="18" charset="0"/>
                                        </a:rPr>
                                        <m:t>𝑅</m:t>
                                      </m:r>
                                    </m:e>
                                    <m:sub>
                                      <m:r>
                                        <a:rPr kumimoji="1" lang="en-US" altLang="zh-CN" sz="2400" i="1">
                                          <a:latin typeface="Cambria Math" panose="02040503050406030204" pitchFamily="18" charset="0"/>
                                          <a:cs typeface="Times New Roman" panose="02020603050405020304" pitchFamily="18" charset="0"/>
                                        </a:rPr>
                                        <m:t>𝑠</m:t>
                                      </m:r>
                                    </m:sub>
                                  </m:sSub>
                                </m:num>
                                <m:den>
                                  <m:r>
                                    <a:rPr kumimoji="1" lang="en-US" altLang="zh-CN" sz="2400" i="1" dirty="0">
                                      <a:latin typeface="Cambria Math" panose="02040503050406030204" pitchFamily="18" charset="0"/>
                                      <a:cs typeface="Times New Roman" panose="02020603050405020304" pitchFamily="18" charset="0"/>
                                    </a:rPr>
                                    <m:t>𝑟</m:t>
                                  </m:r>
                                </m:den>
                              </m:f>
                            </m:e>
                          </m:d>
                        </m:e>
                        <m:sup>
                          <m:r>
                            <a:rPr kumimoji="1" lang="en-US" altLang="zh-CN" sz="2400" i="1" dirty="0">
                              <a:latin typeface="Cambria Math" panose="02040503050406030204" pitchFamily="18" charset="0"/>
                              <a:cs typeface="Times New Roman" panose="02020603050405020304" pitchFamily="18" charset="0"/>
                            </a:rPr>
                            <m:t>3</m:t>
                          </m:r>
                        </m:sup>
                      </m:sSup>
                      <m:sSup>
                        <m:sSupPr>
                          <m:ctrlPr>
                            <a:rPr kumimoji="1" lang="en-US" altLang="zh-CN" sz="2400" i="1" dirty="0">
                              <a:latin typeface="Cambria Math" panose="02040503050406030204" pitchFamily="18" charset="0"/>
                              <a:cs typeface="Times New Roman" panose="02020603050405020304" pitchFamily="18" charset="0"/>
                            </a:rPr>
                          </m:ctrlPr>
                        </m:sSupPr>
                        <m:e>
                          <m:d>
                            <m:dPr>
                              <m:ctrlPr>
                                <a:rPr kumimoji="1" lang="en-US" altLang="zh-CN" sz="2400" i="1" dirty="0">
                                  <a:latin typeface="Cambria Math" panose="02040503050406030204" pitchFamily="18" charset="0"/>
                                  <a:cs typeface="Times New Roman" panose="02020603050405020304" pitchFamily="18" charset="0"/>
                                </a:rPr>
                              </m:ctrlPr>
                            </m:dPr>
                            <m:e>
                              <m:f>
                                <m:fPr>
                                  <m:ctrlPr>
                                    <a:rPr kumimoji="1" lang="en-US" altLang="zh-CN" sz="2400" i="1" dirty="0">
                                      <a:latin typeface="Cambria Math" panose="02040503050406030204" pitchFamily="18" charset="0"/>
                                      <a:cs typeface="Times New Roman" panose="02020603050405020304" pitchFamily="18" charset="0"/>
                                    </a:rPr>
                                  </m:ctrlPr>
                                </m:fPr>
                                <m:num>
                                  <m:r>
                                    <a:rPr kumimoji="1" lang="en-US" altLang="zh-CN" sz="2400" i="1">
                                      <a:latin typeface="Cambria Math" panose="02040503050406030204" pitchFamily="18" charset="0"/>
                                      <a:cs typeface="Times New Roman" panose="02020603050405020304" pitchFamily="18" charset="0"/>
                                    </a:rPr>
                                    <m:t>8</m:t>
                                  </m:r>
                                  <m:sSub>
                                    <m:sSubPr>
                                      <m:ctrlPr>
                                        <a:rPr kumimoji="1" lang="en-US" altLang="zh-CN" sz="2400" i="1">
                                          <a:latin typeface="Cambria Math" panose="02040503050406030204" pitchFamily="18" charset="0"/>
                                          <a:cs typeface="Times New Roman" panose="02020603050405020304" pitchFamily="18" charset="0"/>
                                        </a:rPr>
                                      </m:ctrlPr>
                                    </m:sSubPr>
                                    <m:e>
                                      <m:r>
                                        <a:rPr kumimoji="1" lang="en-US" altLang="zh-CN" sz="2400" i="1">
                                          <a:latin typeface="Cambria Math" panose="02040503050406030204" pitchFamily="18" charset="0"/>
                                          <a:cs typeface="Times New Roman" panose="02020603050405020304" pitchFamily="18" charset="0"/>
                                        </a:rPr>
                                        <m:t>𝑅</m:t>
                                      </m:r>
                                    </m:e>
                                    <m:sub>
                                      <m:r>
                                        <a:rPr kumimoji="1" lang="en-US" altLang="zh-CN" sz="2400" i="1">
                                          <a:latin typeface="Cambria Math" panose="02040503050406030204" pitchFamily="18" charset="0"/>
                                          <a:cs typeface="Times New Roman" panose="02020603050405020304" pitchFamily="18" charset="0"/>
                                        </a:rPr>
                                        <m:t>𝑠</m:t>
                                      </m:r>
                                    </m:sub>
                                  </m:sSub>
                                </m:num>
                                <m:den>
                                  <m:r>
                                    <a:rPr kumimoji="1" lang="en-US" altLang="zh-CN" sz="2400" i="1" dirty="0">
                                      <a:latin typeface="Cambria Math" panose="02040503050406030204" pitchFamily="18" charset="0"/>
                                      <a:cs typeface="Times New Roman" panose="02020603050405020304" pitchFamily="18" charset="0"/>
                                    </a:rPr>
                                    <m:t>𝑟</m:t>
                                  </m:r>
                                </m:den>
                              </m:f>
                            </m:e>
                          </m:d>
                        </m:e>
                        <m:sup>
                          <m:sSub>
                            <m:sSubPr>
                              <m:ctrlPr>
                                <a:rPr kumimoji="1" lang="en-US" altLang="zh-CN" sz="2400" i="1" dirty="0">
                                  <a:latin typeface="Cambria Math" panose="02040503050406030204" pitchFamily="18" charset="0"/>
                                  <a:cs typeface="Times New Roman" panose="02020603050405020304" pitchFamily="18" charset="0"/>
                                </a:rPr>
                              </m:ctrlPr>
                            </m:sSubPr>
                            <m:e>
                              <m:r>
                                <a:rPr kumimoji="1" lang="en-US" altLang="zh-CN" sz="2400" i="1" dirty="0">
                                  <a:latin typeface="Cambria Math" panose="02040503050406030204" pitchFamily="18" charset="0"/>
                                  <a:cs typeface="Times New Roman" panose="02020603050405020304" pitchFamily="18" charset="0"/>
                                </a:rPr>
                                <m:t>𝛾</m:t>
                              </m:r>
                            </m:e>
                            <m:sub>
                              <m:r>
                                <m:rPr>
                                  <m:sty m:val="p"/>
                                </m:rPr>
                                <a:rPr kumimoji="1" lang="en-US" altLang="zh-CN" sz="2400" i="1" dirty="0">
                                  <a:latin typeface="Cambria Math" panose="02040503050406030204" pitchFamily="18" charset="0"/>
                                  <a:cs typeface="Times New Roman" panose="02020603050405020304" pitchFamily="18" charset="0"/>
                                </a:rPr>
                                <m:t>sp</m:t>
                              </m:r>
                            </m:sub>
                          </m:sSub>
                        </m:sup>
                      </m:sSup>
                    </m:oMath>
                  </m:oMathPara>
                </a14:m>
                <a:endParaRPr kumimoji="1" lang="zh-CN" altLang="en-US" sz="2400" i="1" dirty="0">
                  <a:latin typeface="Cambria Math" panose="02040503050406030204" pitchFamily="18" charset="0"/>
                  <a:cs typeface="Times New Roman" panose="02020603050405020304" pitchFamily="18" charset="0"/>
                </a:endParaRPr>
              </a:p>
            </p:txBody>
          </p:sp>
        </mc:Choice>
        <mc:Fallback>
          <p:sp>
            <p:nvSpPr>
              <p:cNvPr id="15" name="文本框 14">
                <a:extLst>
                  <a:ext uri="{FF2B5EF4-FFF2-40B4-BE49-F238E27FC236}">
                    <a16:creationId xmlns:a16="http://schemas.microsoft.com/office/drawing/2014/main" id="{D35A991C-B8FC-B9EA-874B-EB96E505C3ED}"/>
                  </a:ext>
                </a:extLst>
              </p:cNvPr>
              <p:cNvSpPr txBox="1">
                <a:spLocks noRot="1" noChangeAspect="1" noMove="1" noResize="1" noEditPoints="1" noAdjustHandles="1" noChangeArrowheads="1" noChangeShapeType="1" noTextEdit="1"/>
              </p:cNvSpPr>
              <p:nvPr/>
            </p:nvSpPr>
            <p:spPr>
              <a:xfrm>
                <a:off x="2576945" y="5179180"/>
                <a:ext cx="7038109" cy="1198085"/>
              </a:xfrm>
              <a:prstGeom prst="rect">
                <a:avLst/>
              </a:prstGeom>
              <a:blipFill>
                <a:blip r:embed="rId4"/>
                <a:stretch>
                  <a:fillRect l="-1444" t="-8421"/>
                </a:stretch>
              </a:blipFill>
            </p:spPr>
            <p:txBody>
              <a:bodyPr/>
              <a:lstStyle/>
              <a:p>
                <a:r>
                  <a:rPr lang="zh-CN" altLang="en-US">
                    <a:noFill/>
                  </a:rPr>
                  <a:t> </a:t>
                </a:r>
              </a:p>
            </p:txBody>
          </p:sp>
        </mc:Fallback>
      </mc:AlternateContent>
      <p:pic>
        <p:nvPicPr>
          <p:cNvPr id="14" name="图片 13">
            <a:extLst>
              <a:ext uri="{FF2B5EF4-FFF2-40B4-BE49-F238E27FC236}">
                <a16:creationId xmlns:a16="http://schemas.microsoft.com/office/drawing/2014/main" id="{56369564-B6C1-8CD7-519D-4AA64B0F06F0}"/>
              </a:ext>
            </a:extLst>
          </p:cNvPr>
          <p:cNvPicPr>
            <a:picLocks noChangeAspect="1"/>
          </p:cNvPicPr>
          <p:nvPr/>
        </p:nvPicPr>
        <p:blipFill>
          <a:blip r:embed="rId5">
            <a:extLst>
              <a:ext uri="{28A0092B-C50C-407E-A947-70E740481C1C}">
                <a14:useLocalDpi xmlns:a14="http://schemas.microsoft.com/office/drawing/2010/main" val="0"/>
              </a:ext>
            </a:extLst>
          </a:blip>
          <a:srcRect l="3230" r="8007"/>
          <a:stretch/>
        </p:blipFill>
        <p:spPr>
          <a:xfrm>
            <a:off x="-1" y="521111"/>
            <a:ext cx="7038109" cy="4530904"/>
          </a:xfrm>
          <a:prstGeom prst="rect">
            <a:avLst/>
          </a:prstGeom>
        </p:spPr>
      </p:pic>
      <mc:AlternateContent xmlns:mc="http://schemas.openxmlformats.org/markup-compatibility/2006">
        <mc:Choice xmlns:a14="http://schemas.microsoft.com/office/drawing/2010/main" Requires="a14">
          <p:sp>
            <p:nvSpPr>
              <p:cNvPr id="6" name="文本框 5">
                <a:extLst>
                  <a:ext uri="{FF2B5EF4-FFF2-40B4-BE49-F238E27FC236}">
                    <a16:creationId xmlns:a16="http://schemas.microsoft.com/office/drawing/2014/main" id="{1DBB3C30-6ED3-6B46-DF0B-91AD3E745CB8}"/>
                  </a:ext>
                </a:extLst>
              </p:cNvPr>
              <p:cNvSpPr txBox="1"/>
              <p:nvPr/>
            </p:nvSpPr>
            <p:spPr>
              <a:xfrm>
                <a:off x="7232412" y="4152726"/>
                <a:ext cx="4713150" cy="427425"/>
              </a:xfrm>
              <a:prstGeom prst="rect">
                <a:avLst/>
              </a:prstGeom>
              <a:noFill/>
            </p:spPr>
            <p:txBody>
              <a:bodyPr wrap="square">
                <a:spAutoFit/>
              </a:bodyPr>
              <a:lstStyle/>
              <a:p>
                <a14:m>
                  <m:oMath xmlns:m="http://schemas.openxmlformats.org/officeDocument/2006/math">
                    <m:sSub>
                      <m:sSubPr>
                        <m:ctrlPr>
                          <a:rPr kumimoji="1" lang="en-US" altLang="zh-CN" sz="2000" i="1">
                            <a:latin typeface="Cambria Math" panose="02040503050406030204" pitchFamily="18" charset="0"/>
                            <a:cs typeface="Times New Roman" panose="02020603050405020304" pitchFamily="18" charset="0"/>
                          </a:rPr>
                        </m:ctrlPr>
                      </m:sSubPr>
                      <m:e>
                        <m:r>
                          <a:rPr kumimoji="1" lang="en-US" altLang="zh-CN" sz="2000" i="1">
                            <a:latin typeface="Cambria Math" panose="02040503050406030204" pitchFamily="18" charset="0"/>
                            <a:ea typeface="Cambria Math" panose="02040503050406030204" pitchFamily="18" charset="0"/>
                            <a:cs typeface="Times New Roman" panose="02020603050405020304" pitchFamily="18" charset="0"/>
                          </a:rPr>
                          <m:t>𝜌</m:t>
                        </m:r>
                      </m:e>
                      <m:sub>
                        <m:r>
                          <a:rPr kumimoji="1" lang="en-US" altLang="zh-CN" sz="2000" i="1">
                            <a:latin typeface="Cambria Math" panose="02040503050406030204" pitchFamily="18" charset="0"/>
                            <a:ea typeface="Cambria Math" panose="02040503050406030204" pitchFamily="18" charset="0"/>
                            <a:cs typeface="Times New Roman" panose="02020603050405020304" pitchFamily="18" charset="0"/>
                          </a:rPr>
                          <m:t>𝑅</m:t>
                        </m:r>
                      </m:sub>
                    </m:sSub>
                  </m:oMath>
                </a14:m>
                <a:r>
                  <a:rPr kumimoji="1" lang="en-US" altLang="zh-CN" sz="2000" dirty="0">
                    <a:cs typeface="Times New Roman" panose="02020603050405020304" pitchFamily="18" charset="0"/>
                  </a:rPr>
                  <a:t>,</a:t>
                </a:r>
                <a14:m>
                  <m:oMath xmlns:m="http://schemas.openxmlformats.org/officeDocument/2006/math">
                    <m:sSub>
                      <m:sSubPr>
                        <m:ctrlPr>
                          <a:rPr kumimoji="1" lang="en-US" altLang="zh-CN" sz="2000" i="1">
                            <a:latin typeface="Cambria Math" panose="02040503050406030204" pitchFamily="18" charset="0"/>
                            <a:cs typeface="Times New Roman" panose="02020603050405020304" pitchFamily="18" charset="0"/>
                          </a:rPr>
                        </m:ctrlPr>
                      </m:sSubPr>
                      <m:e>
                        <m:r>
                          <a:rPr kumimoji="1" lang="en-US" altLang="zh-CN" sz="2000" i="1">
                            <a:latin typeface="Cambria Math" panose="02040503050406030204" pitchFamily="18" charset="0"/>
                            <a:cs typeface="Times New Roman" panose="02020603050405020304" pitchFamily="18" charset="0"/>
                          </a:rPr>
                          <m:t>𝑅</m:t>
                        </m:r>
                      </m:e>
                      <m:sub>
                        <m:r>
                          <a:rPr kumimoji="1" lang="en-US" altLang="zh-CN" sz="2000" i="1">
                            <a:latin typeface="Cambria Math" panose="02040503050406030204" pitchFamily="18" charset="0"/>
                            <a:cs typeface="Times New Roman" panose="02020603050405020304" pitchFamily="18" charset="0"/>
                          </a:rPr>
                          <m:t>𝑠𝑝</m:t>
                        </m:r>
                      </m:sub>
                    </m:sSub>
                  </m:oMath>
                </a14:m>
                <a:r>
                  <a:rPr kumimoji="1" lang="zh-CN" altLang="en-US" sz="2000" dirty="0">
                    <a:latin typeface="Times New Roman" panose="02020603050405020304" pitchFamily="18" charset="0"/>
                    <a:cs typeface="Times New Roman" panose="02020603050405020304" pitchFamily="18" charset="0"/>
                  </a:rPr>
                  <a:t> </a:t>
                </a:r>
                <a:r>
                  <a:rPr kumimoji="1" lang="en-US" altLang="zh-CN" sz="2000" dirty="0">
                    <a:latin typeface="Times New Roman" panose="02020603050405020304" pitchFamily="18" charset="0"/>
                    <a:cs typeface="Times New Roman" panose="02020603050405020304" pitchFamily="18" charset="0"/>
                  </a:rPr>
                  <a:t>and</a:t>
                </a:r>
                <a:r>
                  <a:rPr kumimoji="1" lang="zh-CN" altLang="en-US" sz="2000" dirty="0">
                    <a:latin typeface="Times New Roman" panose="02020603050405020304" pitchFamily="18" charset="0"/>
                    <a:cs typeface="Times New Roman" panose="02020603050405020304" pitchFamily="18" charset="0"/>
                  </a:rPr>
                  <a:t> </a:t>
                </a:r>
                <a14:m>
                  <m:oMath xmlns:m="http://schemas.openxmlformats.org/officeDocument/2006/math">
                    <m:sSub>
                      <m:sSubPr>
                        <m:ctrlPr>
                          <a:rPr kumimoji="1" lang="en-US" altLang="zh-CN" sz="2000" i="1" dirty="0">
                            <a:latin typeface="Cambria Math" panose="02040503050406030204" pitchFamily="18" charset="0"/>
                            <a:cs typeface="Times New Roman" panose="02020603050405020304" pitchFamily="18" charset="0"/>
                          </a:rPr>
                        </m:ctrlPr>
                      </m:sSubPr>
                      <m:e>
                        <m:r>
                          <a:rPr kumimoji="1" lang="en-US" altLang="zh-CN" sz="2000" i="1" dirty="0">
                            <a:latin typeface="Cambria Math" panose="02040503050406030204" pitchFamily="18" charset="0"/>
                            <a:ea typeface="Cambria Math" panose="02040503050406030204" pitchFamily="18" charset="0"/>
                            <a:cs typeface="Times New Roman" panose="02020603050405020304" pitchFamily="18" charset="0"/>
                          </a:rPr>
                          <m:t>𝛾</m:t>
                        </m:r>
                      </m:e>
                      <m:sub>
                        <m:r>
                          <m:rPr>
                            <m:sty m:val="p"/>
                          </m:rPr>
                          <a:rPr kumimoji="1" lang="en-US" altLang="zh-CN" sz="2000" dirty="0">
                            <a:latin typeface="Cambria Math" panose="02040503050406030204" pitchFamily="18" charset="0"/>
                            <a:cs typeface="Times New Roman" panose="02020603050405020304" pitchFamily="18" charset="0"/>
                          </a:rPr>
                          <m:t>sp</m:t>
                        </m:r>
                      </m:sub>
                    </m:sSub>
                  </m:oMath>
                </a14:m>
                <a:r>
                  <a:rPr kumimoji="1" lang="zh-CN" altLang="en-US" sz="2000" dirty="0">
                    <a:latin typeface="Times New Roman" panose="02020603050405020304" pitchFamily="18" charset="0"/>
                    <a:cs typeface="Times New Roman" panose="02020603050405020304" pitchFamily="18" charset="0"/>
                  </a:rPr>
                  <a:t> </a:t>
                </a:r>
                <a:r>
                  <a:rPr kumimoji="1" lang="en-US" altLang="zh-CN" sz="2000" dirty="0">
                    <a:latin typeface="Times New Roman" panose="02020603050405020304" pitchFamily="18" charset="0"/>
                    <a:cs typeface="Times New Roman" panose="02020603050405020304" pitchFamily="18" charset="0"/>
                  </a:rPr>
                  <a:t>are functions of</a:t>
                </a:r>
                <a:r>
                  <a:rPr kumimoji="1" lang="zh-CN" altLang="en-US" sz="2000" dirty="0">
                    <a:latin typeface="Times New Roman" panose="02020603050405020304" pitchFamily="18" charset="0"/>
                    <a:cs typeface="Times New Roman" panose="02020603050405020304" pitchFamily="18" charset="0"/>
                  </a:rPr>
                  <a:t> </a:t>
                </a:r>
                <a14:m>
                  <m:oMath xmlns:m="http://schemas.openxmlformats.org/officeDocument/2006/math">
                    <m:sSub>
                      <m:sSubPr>
                        <m:ctrlPr>
                          <a:rPr kumimoji="1" lang="en-US" altLang="zh-CN" sz="2000" i="1">
                            <a:latin typeface="Cambria Math" panose="02040503050406030204" pitchFamily="18" charset="0"/>
                            <a:cs typeface="Times New Roman" panose="02020603050405020304" pitchFamily="18" charset="0"/>
                          </a:rPr>
                        </m:ctrlPr>
                      </m:sSubPr>
                      <m:e>
                        <m:r>
                          <a:rPr kumimoji="1" lang="en-US" altLang="zh-CN" sz="2000" i="1">
                            <a:latin typeface="Cambria Math" panose="02040503050406030204" pitchFamily="18" charset="0"/>
                            <a:ea typeface="Cambria Math" panose="02040503050406030204" pitchFamily="18" charset="0"/>
                            <a:cs typeface="Times New Roman" panose="02020603050405020304" pitchFamily="18" charset="0"/>
                          </a:rPr>
                          <m:t>𝜌</m:t>
                        </m:r>
                      </m:e>
                      <m:sub>
                        <m:r>
                          <a:rPr kumimoji="1" lang="en-US" altLang="zh-CN" sz="2000" i="1">
                            <a:latin typeface="Cambria Math" panose="02040503050406030204" pitchFamily="18" charset="0"/>
                            <a:ea typeface="Cambria Math" panose="02040503050406030204" pitchFamily="18" charset="0"/>
                            <a:cs typeface="Times New Roman" panose="02020603050405020304" pitchFamily="18" charset="0"/>
                          </a:rPr>
                          <m:t>0</m:t>
                        </m:r>
                      </m:sub>
                    </m:sSub>
                    <m:r>
                      <a:rPr kumimoji="1" lang="en-US" altLang="zh-CN" sz="2000"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kumimoji="1" lang="en-US" altLang="zh-CN" sz="2000" dirty="0">
                    <a:cs typeface="Times New Roman" panose="02020603050405020304" pitchFamily="18" charset="0"/>
                  </a:rPr>
                  <a:t> </a:t>
                </a:r>
                <a14:m>
                  <m:oMath xmlns:m="http://schemas.openxmlformats.org/officeDocument/2006/math">
                    <m:sSub>
                      <m:sSubPr>
                        <m:ctrlPr>
                          <a:rPr kumimoji="1" lang="en-US" altLang="zh-CN" sz="2000" i="1">
                            <a:latin typeface="Cambria Math" panose="02040503050406030204" pitchFamily="18" charset="0"/>
                            <a:cs typeface="Times New Roman" panose="02020603050405020304" pitchFamily="18" charset="0"/>
                          </a:rPr>
                        </m:ctrlPr>
                      </m:sSubPr>
                      <m:e>
                        <m:r>
                          <m:rPr>
                            <m:sty m:val="p"/>
                          </m:rPr>
                          <a:rPr kumimoji="1" lang="en-US" altLang="zh-CN" sz="2000" i="1">
                            <a:latin typeface="Cambria Math" panose="02040503050406030204" pitchFamily="18" charset="0"/>
                            <a:cs typeface="Times New Roman" panose="02020603050405020304" pitchFamily="18" charset="0"/>
                          </a:rPr>
                          <m:t>r</m:t>
                        </m:r>
                      </m:e>
                      <m:sub>
                        <m:r>
                          <a:rPr kumimoji="1" lang="en-US" altLang="zh-CN" sz="2000" i="1">
                            <a:latin typeface="Cambria Math" panose="02040503050406030204" pitchFamily="18" charset="0"/>
                            <a:cs typeface="Times New Roman" panose="02020603050405020304" pitchFamily="18" charset="0"/>
                          </a:rPr>
                          <m:t>0</m:t>
                        </m:r>
                      </m:sub>
                    </m:sSub>
                  </m:oMath>
                </a14:m>
                <a:r>
                  <a:rPr kumimoji="1" lang="en-US" altLang="zh-CN" sz="2000" dirty="0">
                    <a:cs typeface="Times New Roman" panose="02020603050405020304" pitchFamily="18" charset="0"/>
                  </a:rPr>
                  <a:t> </a:t>
                </a:r>
                <a:r>
                  <a:rPr kumimoji="1" lang="en-US" altLang="zh-CN" sz="2000" dirty="0">
                    <a:latin typeface="Times New Roman" panose="02020603050405020304" pitchFamily="18" charset="0"/>
                    <a:cs typeface="Times New Roman" panose="02020603050405020304" pitchFamily="18" charset="0"/>
                  </a:rPr>
                  <a:t>and</a:t>
                </a:r>
                <a:r>
                  <a:rPr kumimoji="1" lang="en-US" altLang="zh-CN" sz="2000" dirty="0">
                    <a:ea typeface="Cambria Math" panose="02040503050406030204" pitchFamily="18" charset="0"/>
                    <a:cs typeface="Times New Roman" panose="02020603050405020304" pitchFamily="18" charset="0"/>
                  </a:rPr>
                  <a:t> </a:t>
                </a:r>
                <a14:m>
                  <m:oMath xmlns:m="http://schemas.openxmlformats.org/officeDocument/2006/math">
                    <m:r>
                      <a:rPr kumimoji="1" lang="en-US" altLang="zh-CN" sz="2000" i="1">
                        <a:latin typeface="Cambria Math" panose="02040503050406030204" pitchFamily="18" charset="0"/>
                        <a:ea typeface="Cambria Math" panose="02040503050406030204" pitchFamily="18" charset="0"/>
                        <a:cs typeface="Times New Roman" panose="02020603050405020304" pitchFamily="18" charset="0"/>
                      </a:rPr>
                      <m:t>𝛾</m:t>
                    </m:r>
                  </m:oMath>
                </a14:m>
                <a:endParaRPr lang="zh-CN" altLang="en-US" sz="2000" dirty="0"/>
              </a:p>
            </p:txBody>
          </p:sp>
        </mc:Choice>
        <mc:Fallback>
          <p:sp>
            <p:nvSpPr>
              <p:cNvPr id="6" name="文本框 5">
                <a:extLst>
                  <a:ext uri="{FF2B5EF4-FFF2-40B4-BE49-F238E27FC236}">
                    <a16:creationId xmlns:a16="http://schemas.microsoft.com/office/drawing/2014/main" id="{1DBB3C30-6ED3-6B46-DF0B-91AD3E745CB8}"/>
                  </a:ext>
                </a:extLst>
              </p:cNvPr>
              <p:cNvSpPr txBox="1">
                <a:spLocks noRot="1" noChangeAspect="1" noMove="1" noResize="1" noEditPoints="1" noAdjustHandles="1" noChangeArrowheads="1" noChangeShapeType="1" noTextEdit="1"/>
              </p:cNvSpPr>
              <p:nvPr/>
            </p:nvSpPr>
            <p:spPr>
              <a:xfrm>
                <a:off x="7232412" y="4152726"/>
                <a:ext cx="4713150" cy="427425"/>
              </a:xfrm>
              <a:prstGeom prst="rect">
                <a:avLst/>
              </a:prstGeom>
              <a:blipFill>
                <a:blip r:embed="rId6"/>
                <a:stretch>
                  <a:fillRect t="-5714" b="-17143"/>
                </a:stretch>
              </a:blipFill>
            </p:spPr>
            <p:txBody>
              <a:bodyPr/>
              <a:lstStyle/>
              <a:p>
                <a:r>
                  <a:rPr lang="zh-CN" altLang="en-US">
                    <a:noFill/>
                  </a:rPr>
                  <a:t> </a:t>
                </a:r>
              </a:p>
            </p:txBody>
          </p:sp>
        </mc:Fallback>
      </mc:AlternateContent>
      <p:sp>
        <p:nvSpPr>
          <p:cNvPr id="9" name="文本框 8">
            <a:extLst>
              <a:ext uri="{FF2B5EF4-FFF2-40B4-BE49-F238E27FC236}">
                <a16:creationId xmlns:a16="http://schemas.microsoft.com/office/drawing/2014/main" id="{C3226057-36B7-4106-95E2-AE06148065F8}"/>
              </a:ext>
            </a:extLst>
          </p:cNvPr>
          <p:cNvSpPr txBox="1"/>
          <p:nvPr/>
        </p:nvSpPr>
        <p:spPr>
          <a:xfrm>
            <a:off x="0" y="4713806"/>
            <a:ext cx="2209800" cy="307777"/>
          </a:xfrm>
          <a:prstGeom prst="rect">
            <a:avLst/>
          </a:prstGeom>
          <a:noFill/>
        </p:spPr>
        <p:txBody>
          <a:bodyPr wrap="square">
            <a:spAutoFit/>
          </a:bodyPr>
          <a:lstStyle/>
          <a:p>
            <a:r>
              <a:rPr kumimoji="1" lang="en-US" altLang="zh-CN" sz="1400" dirty="0">
                <a:latin typeface="Times New Roman" panose="02020603050405020304" pitchFamily="18" charset="0"/>
                <a:cs typeface="Times New Roman" panose="02020603050405020304" pitchFamily="18" charset="0"/>
              </a:rPr>
              <a:t>Yang et al., in prep.</a:t>
            </a:r>
            <a:endParaRPr kumimoji="1" lang="zh-CN"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1366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EBDAA-0611-2C55-DD98-DB23BC07959B}"/>
            </a:ext>
          </a:extLst>
        </p:cNvPr>
        <p:cNvGrpSpPr/>
        <p:nvPr/>
      </p:nvGrpSpPr>
      <p:grpSpPr>
        <a:xfrm>
          <a:off x="0" y="0"/>
          <a:ext cx="0" cy="0"/>
          <a:chOff x="0" y="0"/>
          <a:chExt cx="0" cy="0"/>
        </a:xfrm>
      </p:grpSpPr>
      <p:sp>
        <p:nvSpPr>
          <p:cNvPr id="23" name="灯片编号占位符 22">
            <a:extLst>
              <a:ext uri="{FF2B5EF4-FFF2-40B4-BE49-F238E27FC236}">
                <a16:creationId xmlns:a16="http://schemas.microsoft.com/office/drawing/2014/main" id="{6EBB7781-4133-4748-368C-409524ABB614}"/>
              </a:ext>
            </a:extLst>
          </p:cNvPr>
          <p:cNvSpPr>
            <a:spLocks noGrp="1"/>
          </p:cNvSpPr>
          <p:nvPr>
            <p:ph type="sldNum" sz="quarter" idx="12"/>
          </p:nvPr>
        </p:nvSpPr>
        <p:spPr>
          <a:xfrm>
            <a:off x="9118588" y="6232400"/>
            <a:ext cx="2743200" cy="365125"/>
          </a:xfrm>
        </p:spPr>
        <p:txBody>
          <a:bodyPr/>
          <a:lstStyle/>
          <a:p>
            <a:fld id="{2E8606E7-B214-4D3D-8090-E672E706F717}" type="slidenum">
              <a:rPr lang="zh-CN" altLang="en-US" sz="2400" smtClean="0">
                <a:solidFill>
                  <a:schemeClr val="tx1"/>
                </a:solidFill>
              </a:rPr>
              <a:pPr/>
              <a:t>4</a:t>
            </a:fld>
            <a:r>
              <a:rPr lang="en-US" altLang="zh-CN" sz="2400" dirty="0">
                <a:solidFill>
                  <a:schemeClr val="tx1"/>
                </a:solidFill>
              </a:rPr>
              <a:t>/15</a:t>
            </a:r>
            <a:endParaRPr lang="zh-CN" altLang="en-US" sz="2400" dirty="0">
              <a:solidFill>
                <a:schemeClr val="tx1"/>
              </a:solidFill>
            </a:endParaRPr>
          </a:p>
        </p:txBody>
      </p:sp>
      <p:cxnSp>
        <p:nvCxnSpPr>
          <p:cNvPr id="7" name="直接连接符 6">
            <a:extLst>
              <a:ext uri="{FF2B5EF4-FFF2-40B4-BE49-F238E27FC236}">
                <a16:creationId xmlns:a16="http://schemas.microsoft.com/office/drawing/2014/main" id="{9A27B26E-7FBF-69ED-26BD-3D4C3D4A84EB}"/>
              </a:ext>
            </a:extLst>
          </p:cNvPr>
          <p:cNvCxnSpPr/>
          <p:nvPr/>
        </p:nvCxnSpPr>
        <p:spPr>
          <a:xfrm>
            <a:off x="-1" y="521111"/>
            <a:ext cx="12204000" cy="0"/>
          </a:xfrm>
          <a:prstGeom prst="line">
            <a:avLst/>
          </a:prstGeom>
        </p:spPr>
        <p:style>
          <a:lnRef idx="3">
            <a:schemeClr val="accent1"/>
          </a:lnRef>
          <a:fillRef idx="0">
            <a:schemeClr val="accent1"/>
          </a:fillRef>
          <a:effectRef idx="2">
            <a:schemeClr val="accent1"/>
          </a:effectRef>
          <a:fontRef idx="minor">
            <a:schemeClr val="tx1"/>
          </a:fontRef>
        </p:style>
      </p:cxnSp>
      <p:sp>
        <p:nvSpPr>
          <p:cNvPr id="2" name="文本框 1">
            <a:extLst>
              <a:ext uri="{FF2B5EF4-FFF2-40B4-BE49-F238E27FC236}">
                <a16:creationId xmlns:a16="http://schemas.microsoft.com/office/drawing/2014/main" id="{9DC97BA2-DEFF-3472-49F1-20E2B36C5CB5}"/>
              </a:ext>
            </a:extLst>
          </p:cNvPr>
          <p:cNvSpPr txBox="1"/>
          <p:nvPr/>
        </p:nvSpPr>
        <p:spPr>
          <a:xfrm>
            <a:off x="0" y="-39329"/>
            <a:ext cx="6808007" cy="523220"/>
          </a:xfrm>
          <a:prstGeom prst="rect">
            <a:avLst/>
          </a:prstGeom>
          <a:noFill/>
        </p:spPr>
        <p:txBody>
          <a:bodyPr wrap="square" rtlCol="0">
            <a:spAutoFit/>
          </a:bodyPr>
          <a:lstStyle/>
          <a:p>
            <a:r>
              <a:rPr lang="en-US" altLang="zh-CN" sz="2800" b="1" spc="-11" dirty="0">
                <a:solidFill>
                  <a:srgbClr val="C00000"/>
                </a:solidFill>
                <a:latin typeface="Arial"/>
                <a:ea typeface="+mj-ea"/>
                <a:cs typeface="Arial"/>
              </a:rPr>
              <a:t>Dark Matter Velocity distribution</a:t>
            </a:r>
            <a:endParaRPr lang="zh-CN" altLang="en-US" sz="2800" b="1" spc="-11" dirty="0">
              <a:solidFill>
                <a:srgbClr val="C00000"/>
              </a:solidFill>
              <a:latin typeface="Arial"/>
              <a:ea typeface="+mj-ea"/>
              <a:cs typeface="Arial"/>
            </a:endParaRPr>
          </a:p>
        </p:txBody>
      </p:sp>
      <p:sp>
        <p:nvSpPr>
          <p:cNvPr id="16" name="文本框 15">
            <a:extLst>
              <a:ext uri="{FF2B5EF4-FFF2-40B4-BE49-F238E27FC236}">
                <a16:creationId xmlns:a16="http://schemas.microsoft.com/office/drawing/2014/main" id="{20E04132-25E9-9CE5-1DAF-10B7599EC8DC}"/>
              </a:ext>
            </a:extLst>
          </p:cNvPr>
          <p:cNvSpPr txBox="1"/>
          <p:nvPr/>
        </p:nvSpPr>
        <p:spPr>
          <a:xfrm>
            <a:off x="-1" y="6519446"/>
            <a:ext cx="11262167" cy="677108"/>
          </a:xfrm>
          <a:prstGeom prst="rect">
            <a:avLst/>
          </a:prstGeom>
          <a:noFill/>
        </p:spPr>
        <p:txBody>
          <a:bodyPr wrap="square" rtlCol="0">
            <a:spAutoFit/>
          </a:bodyPr>
          <a:lstStyle/>
          <a:p>
            <a:r>
              <a:rPr kumimoji="1" lang="en-US" altLang="zh-CN" dirty="0" err="1">
                <a:latin typeface="Times New Roman" panose="02020603050405020304" pitchFamily="18" charset="0"/>
                <a:ea typeface="Baskerville" panose="02020502070401020303" pitchFamily="18" charset="0"/>
                <a:cs typeface="Times New Roman" panose="02020603050405020304" pitchFamily="18" charset="0"/>
              </a:rPr>
              <a:t>Gondolo</a:t>
            </a:r>
            <a:r>
              <a:rPr kumimoji="1" lang="en-US" altLang="zh-CN" dirty="0">
                <a:latin typeface="Times New Roman" panose="02020603050405020304" pitchFamily="18" charset="0"/>
                <a:ea typeface="Baskerville" panose="02020502070401020303" pitchFamily="18" charset="0"/>
                <a:cs typeface="Times New Roman" panose="02020603050405020304" pitchFamily="18" charset="0"/>
              </a:rPr>
              <a:t> Paolo and Silk Joseph, Phys. Rev. Lett. 83, 1719 (1999) </a:t>
            </a:r>
          </a:p>
          <a:p>
            <a:endParaRPr kumimoji="1" lang="en-US" altLang="zh-CN" sz="2000" dirty="0">
              <a:latin typeface="Times New Roman" panose="02020603050405020304" pitchFamily="18" charset="0"/>
              <a:cs typeface="Times New Roman" panose="02020603050405020304" pitchFamily="18" charset="0"/>
            </a:endParaRPr>
          </a:p>
        </p:txBody>
      </p:sp>
      <p:grpSp>
        <p:nvGrpSpPr>
          <p:cNvPr id="28" name="组合 27">
            <a:extLst>
              <a:ext uri="{FF2B5EF4-FFF2-40B4-BE49-F238E27FC236}">
                <a16:creationId xmlns:a16="http://schemas.microsoft.com/office/drawing/2014/main" id="{65CBB7F3-632E-16EF-7E40-4AE64ADC4C4D}"/>
              </a:ext>
            </a:extLst>
          </p:cNvPr>
          <p:cNvGrpSpPr/>
          <p:nvPr/>
        </p:nvGrpSpPr>
        <p:grpSpPr>
          <a:xfrm>
            <a:off x="2164022" y="1992175"/>
            <a:ext cx="7772400" cy="3420517"/>
            <a:chOff x="1919895" y="1520224"/>
            <a:chExt cx="7772400" cy="3420517"/>
          </a:xfrm>
        </p:grpSpPr>
        <p:sp>
          <p:nvSpPr>
            <p:cNvPr id="4" name="文本框 3">
              <a:extLst>
                <a:ext uri="{FF2B5EF4-FFF2-40B4-BE49-F238E27FC236}">
                  <a16:creationId xmlns:a16="http://schemas.microsoft.com/office/drawing/2014/main" id="{F8CDE539-753E-4654-970F-6F9E271DFA01}"/>
                </a:ext>
              </a:extLst>
            </p:cNvPr>
            <p:cNvSpPr txBox="1"/>
            <p:nvPr/>
          </p:nvSpPr>
          <p:spPr>
            <a:xfrm>
              <a:off x="1995849" y="1587234"/>
              <a:ext cx="3708066" cy="830997"/>
            </a:xfrm>
            <a:prstGeom prst="rect">
              <a:avLst/>
            </a:prstGeom>
            <a:noFill/>
          </p:spPr>
          <p:txBody>
            <a:bodyPr wrap="square">
              <a:spAutoFit/>
            </a:bodyPr>
            <a:lstStyle/>
            <a:p>
              <a:r>
                <a:rPr lang="en-US" altLang="zh-CN" sz="2400" dirty="0">
                  <a:latin typeface="Times New Roman" panose="02020603050405020304" pitchFamily="18" charset="0"/>
                </a:rPr>
                <a:t>S</a:t>
              </a:r>
              <a:r>
                <a:rPr lang="en-US" altLang="zh-CN" sz="2400" b="0" i="0" u="none" strike="noStrike" dirty="0">
                  <a:effectLst/>
                  <a:latin typeface="Times New Roman" panose="02020603050405020304" pitchFamily="18" charset="0"/>
                </a:rPr>
                <a:t>pecific energy</a:t>
              </a:r>
            </a:p>
            <a:p>
              <a:r>
                <a:rPr lang="en-US" altLang="zh-CN" sz="2400" dirty="0">
                  <a:latin typeface="Times New Roman" panose="02020603050405020304" pitchFamily="18" charset="0"/>
                </a:rPr>
                <a:t>Specific angular momentum</a:t>
              </a:r>
              <a:endParaRPr lang="zh-CN" altLang="en-US" sz="2400" dirty="0">
                <a:latin typeface="Times New Roman" panose="02020603050405020304" pitchFamily="18" charset="0"/>
              </a:endParaRPr>
            </a:p>
          </p:txBody>
        </p:sp>
        <p:pic>
          <p:nvPicPr>
            <p:cNvPr id="13" name="图片 12">
              <a:extLst>
                <a:ext uri="{FF2B5EF4-FFF2-40B4-BE49-F238E27FC236}">
                  <a16:creationId xmlns:a16="http://schemas.microsoft.com/office/drawing/2014/main" id="{74E253EA-BD8C-3D6F-927F-35F2A6C9D4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0516" y="1520224"/>
              <a:ext cx="1930398" cy="600568"/>
            </a:xfrm>
            <a:prstGeom prst="rect">
              <a:avLst/>
            </a:prstGeom>
          </p:spPr>
        </p:pic>
        <p:pic>
          <p:nvPicPr>
            <p:cNvPr id="15" name="图片 14">
              <a:extLst>
                <a:ext uri="{FF2B5EF4-FFF2-40B4-BE49-F238E27FC236}">
                  <a16:creationId xmlns:a16="http://schemas.microsoft.com/office/drawing/2014/main" id="{6E7DC54E-64EB-DFDC-B205-2033ED0B4D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0516" y="2030697"/>
              <a:ext cx="1263649" cy="405139"/>
            </a:xfrm>
            <a:prstGeom prst="rect">
              <a:avLst/>
            </a:prstGeom>
          </p:spPr>
        </p:pic>
        <p:pic>
          <p:nvPicPr>
            <p:cNvPr id="18" name="图片 17">
              <a:extLst>
                <a:ext uri="{FF2B5EF4-FFF2-40B4-BE49-F238E27FC236}">
                  <a16:creationId xmlns:a16="http://schemas.microsoft.com/office/drawing/2014/main" id="{4DBD4759-81E0-D426-9120-E3D5689A72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50046" y="4343841"/>
              <a:ext cx="3289300" cy="596900"/>
            </a:xfrm>
            <a:prstGeom prst="rect">
              <a:avLst/>
            </a:prstGeom>
          </p:spPr>
        </p:pic>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A67CFB90-72C0-361A-7DC3-46E15306AA2F}"/>
                    </a:ext>
                  </a:extLst>
                </p:cNvPr>
                <p:cNvSpPr txBox="1"/>
                <p:nvPr/>
              </p:nvSpPr>
              <p:spPr>
                <a:xfrm>
                  <a:off x="2008549" y="3700566"/>
                  <a:ext cx="6172200" cy="461665"/>
                </a:xfrm>
                <a:prstGeom prst="rect">
                  <a:avLst/>
                </a:prstGeom>
                <a:noFill/>
              </p:spPr>
              <p:txBody>
                <a:bodyPr wrap="square">
                  <a:spAutoFit/>
                </a:bodyPr>
                <a:lstStyle/>
                <a:p>
                  <a:r>
                    <a:rPr lang="zh-CN" altLang="en-US" sz="2400" dirty="0">
                      <a:latin typeface="Times New Roman" panose="02020603050405020304" pitchFamily="18" charset="0"/>
                    </a:rPr>
                    <a:t>dark matter velocity distribution near a point </a:t>
                  </a:r>
                  <a14:m>
                    <m:oMath xmlns:m="http://schemas.openxmlformats.org/officeDocument/2006/math">
                      <m:sSub>
                        <m:sSubPr>
                          <m:ctrlPr>
                            <a:rPr lang="en-US" altLang="zh-CN" sz="2400" i="1" smtClean="0">
                              <a:latin typeface="Cambria Math" panose="02040503050406030204" pitchFamily="18" charset="0"/>
                            </a:rPr>
                          </m:ctrlPr>
                        </m:sSubPr>
                        <m:e>
                          <m:r>
                            <a:rPr lang="en-US" altLang="zh-CN" sz="2400" b="1" i="1">
                              <a:latin typeface="Cambria Math" panose="02040503050406030204" pitchFamily="18" charset="0"/>
                            </a:rPr>
                            <m:t>𝒓</m:t>
                          </m:r>
                        </m:e>
                        <m:sub>
                          <m:r>
                            <a:rPr lang="en-US" altLang="zh-CN" sz="2400" b="0" i="1" smtClean="0">
                              <a:latin typeface="Cambria Math" panose="02040503050406030204" pitchFamily="18" charset="0"/>
                            </a:rPr>
                            <m:t>0</m:t>
                          </m:r>
                        </m:sub>
                      </m:sSub>
                    </m:oMath>
                  </a14:m>
                  <a:endParaRPr lang="zh-CN" altLang="en-US" sz="2400" dirty="0">
                    <a:latin typeface="Times New Roman" panose="02020603050405020304" pitchFamily="18" charset="0"/>
                  </a:endParaRPr>
                </a:p>
              </p:txBody>
            </p:sp>
          </mc:Choice>
          <mc:Fallback xmlns="">
            <p:sp>
              <p:nvSpPr>
                <p:cNvPr id="20" name="文本框 19">
                  <a:extLst>
                    <a:ext uri="{FF2B5EF4-FFF2-40B4-BE49-F238E27FC236}">
                      <a16:creationId xmlns:a16="http://schemas.microsoft.com/office/drawing/2014/main" id="{A67CFB90-72C0-361A-7DC3-46E15306AA2F}"/>
                    </a:ext>
                  </a:extLst>
                </p:cNvPr>
                <p:cNvSpPr txBox="1">
                  <a:spLocks noRot="1" noChangeAspect="1" noMove="1" noResize="1" noEditPoints="1" noAdjustHandles="1" noChangeArrowheads="1" noChangeShapeType="1" noTextEdit="1"/>
                </p:cNvSpPr>
                <p:nvPr/>
              </p:nvSpPr>
              <p:spPr>
                <a:xfrm>
                  <a:off x="2008549" y="3700566"/>
                  <a:ext cx="6172200" cy="461665"/>
                </a:xfrm>
                <a:prstGeom prst="rect">
                  <a:avLst/>
                </a:prstGeom>
                <a:blipFill>
                  <a:blip r:embed="rId6"/>
                  <a:stretch>
                    <a:fillRect l="-1434" t="-10811" b="-29730"/>
                  </a:stretch>
                </a:blipFill>
              </p:spPr>
              <p:txBody>
                <a:bodyPr/>
                <a:lstStyle/>
                <a:p>
                  <a:r>
                    <a:rPr lang="zh-CN" altLang="en-US">
                      <a:noFill/>
                    </a:rPr>
                    <a:t> </a:t>
                  </a:r>
                </a:p>
              </p:txBody>
            </p:sp>
          </mc:Fallback>
        </mc:AlternateContent>
        <p:grpSp>
          <p:nvGrpSpPr>
            <p:cNvPr id="27" name="组合 26">
              <a:extLst>
                <a:ext uri="{FF2B5EF4-FFF2-40B4-BE49-F238E27FC236}">
                  <a16:creationId xmlns:a16="http://schemas.microsoft.com/office/drawing/2014/main" id="{53E6F421-3499-5EAD-7530-E9363A6A1F3C}"/>
                </a:ext>
              </a:extLst>
            </p:cNvPr>
            <p:cNvGrpSpPr/>
            <p:nvPr/>
          </p:nvGrpSpPr>
          <p:grpSpPr>
            <a:xfrm>
              <a:off x="1919895" y="2515981"/>
              <a:ext cx="7772400" cy="1208238"/>
              <a:chOff x="763614" y="2452680"/>
              <a:chExt cx="7772400" cy="1208238"/>
            </a:xfrm>
          </p:grpSpPr>
          <p:pic>
            <p:nvPicPr>
              <p:cNvPr id="8" name="图片 7">
                <a:extLst>
                  <a:ext uri="{FF2B5EF4-FFF2-40B4-BE49-F238E27FC236}">
                    <a16:creationId xmlns:a16="http://schemas.microsoft.com/office/drawing/2014/main" id="{A950690F-3B4D-8E74-979D-D4B1DABD53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3614" y="2452680"/>
                <a:ext cx="7772400" cy="1208238"/>
              </a:xfrm>
              <a:prstGeom prst="rect">
                <a:avLst/>
              </a:prstGeom>
            </p:spPr>
          </p:pic>
          <p:pic>
            <p:nvPicPr>
              <p:cNvPr id="24" name="图片 23">
                <a:extLst>
                  <a:ext uri="{FF2B5EF4-FFF2-40B4-BE49-F238E27FC236}">
                    <a16:creationId xmlns:a16="http://schemas.microsoft.com/office/drawing/2014/main" id="{C6BC96FB-F560-0E82-879A-3FE630B390C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20096" y="2916616"/>
                <a:ext cx="96618" cy="106279"/>
              </a:xfrm>
              <a:prstGeom prst="rect">
                <a:avLst/>
              </a:prstGeom>
            </p:spPr>
          </p:pic>
        </p:grpSp>
      </p:grpSp>
      <p:sp>
        <p:nvSpPr>
          <p:cNvPr id="5" name="文本框 4">
            <a:extLst>
              <a:ext uri="{FF2B5EF4-FFF2-40B4-BE49-F238E27FC236}">
                <a16:creationId xmlns:a16="http://schemas.microsoft.com/office/drawing/2014/main" id="{63A26F0E-8FD9-DE71-4BA4-88727FB94E9D}"/>
              </a:ext>
            </a:extLst>
          </p:cNvPr>
          <p:cNvSpPr txBox="1"/>
          <p:nvPr/>
        </p:nvSpPr>
        <p:spPr>
          <a:xfrm>
            <a:off x="19280" y="628515"/>
            <a:ext cx="12061884" cy="830997"/>
          </a:xfrm>
          <a:prstGeom prst="rect">
            <a:avLst/>
          </a:prstGeom>
          <a:noFill/>
        </p:spPr>
        <p:txBody>
          <a:bodyPr wrap="square">
            <a:spAutoFit/>
          </a:bodyPr>
          <a:lstStyle/>
          <a:p>
            <a:r>
              <a:rPr lang="zh-CN" altLang="en-US" sz="2400" dirty="0">
                <a:latin typeface="Times New Roman" panose="02020603050405020304" pitchFamily="18" charset="0"/>
                <a:cs typeface="Times New Roman" panose="02020603050405020304" pitchFamily="18" charset="0"/>
              </a:rPr>
              <a:t>Adiabatic evolution from a known power-law phase-space distribution to the spike distribution is obtained using:</a:t>
            </a:r>
          </a:p>
        </p:txBody>
      </p:sp>
    </p:spTree>
    <p:extLst>
      <p:ext uri="{BB962C8B-B14F-4D97-AF65-F5344CB8AC3E}">
        <p14:creationId xmlns:p14="http://schemas.microsoft.com/office/powerpoint/2010/main" val="1089173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F47C0-7D93-218A-72DE-51C7D35BC411}"/>
            </a:ext>
          </a:extLst>
        </p:cNvPr>
        <p:cNvGrpSpPr/>
        <p:nvPr/>
      </p:nvGrpSpPr>
      <p:grpSpPr>
        <a:xfrm>
          <a:off x="0" y="0"/>
          <a:ext cx="0" cy="0"/>
          <a:chOff x="0" y="0"/>
          <a:chExt cx="0" cy="0"/>
        </a:xfrm>
      </p:grpSpPr>
      <p:sp>
        <p:nvSpPr>
          <p:cNvPr id="23" name="灯片编号占位符 22">
            <a:extLst>
              <a:ext uri="{FF2B5EF4-FFF2-40B4-BE49-F238E27FC236}">
                <a16:creationId xmlns:a16="http://schemas.microsoft.com/office/drawing/2014/main" id="{F58B5C90-BA88-251B-C529-9F2F24A16543}"/>
              </a:ext>
            </a:extLst>
          </p:cNvPr>
          <p:cNvSpPr>
            <a:spLocks noGrp="1"/>
          </p:cNvSpPr>
          <p:nvPr>
            <p:ph type="sldNum" sz="quarter" idx="12"/>
          </p:nvPr>
        </p:nvSpPr>
        <p:spPr>
          <a:xfrm>
            <a:off x="8901625" y="6251271"/>
            <a:ext cx="2743200" cy="365125"/>
          </a:xfrm>
        </p:spPr>
        <p:txBody>
          <a:bodyPr/>
          <a:lstStyle/>
          <a:p>
            <a:fld id="{2E8606E7-B214-4D3D-8090-E672E706F717}" type="slidenum">
              <a:rPr lang="zh-CN" altLang="en-US" sz="2400" smtClean="0">
                <a:solidFill>
                  <a:schemeClr val="tx1"/>
                </a:solidFill>
              </a:rPr>
              <a:pPr/>
              <a:t>5</a:t>
            </a:fld>
            <a:r>
              <a:rPr lang="en-US" altLang="zh-CN" sz="2400" dirty="0">
                <a:solidFill>
                  <a:schemeClr val="tx1"/>
                </a:solidFill>
              </a:rPr>
              <a:t>/15</a:t>
            </a:r>
            <a:endParaRPr lang="zh-CN" altLang="en-US" sz="2400" dirty="0">
              <a:solidFill>
                <a:schemeClr val="tx1"/>
              </a:solidFill>
            </a:endParaRPr>
          </a:p>
        </p:txBody>
      </p:sp>
      <p:cxnSp>
        <p:nvCxnSpPr>
          <p:cNvPr id="7" name="直接连接符 6">
            <a:extLst>
              <a:ext uri="{FF2B5EF4-FFF2-40B4-BE49-F238E27FC236}">
                <a16:creationId xmlns:a16="http://schemas.microsoft.com/office/drawing/2014/main" id="{BBEFB5E5-34C8-D9B6-8150-393C02C19446}"/>
              </a:ext>
            </a:extLst>
          </p:cNvPr>
          <p:cNvCxnSpPr/>
          <p:nvPr/>
        </p:nvCxnSpPr>
        <p:spPr>
          <a:xfrm>
            <a:off x="-1" y="521111"/>
            <a:ext cx="12204000" cy="0"/>
          </a:xfrm>
          <a:prstGeom prst="line">
            <a:avLst/>
          </a:prstGeom>
        </p:spPr>
        <p:style>
          <a:lnRef idx="3">
            <a:schemeClr val="accent1"/>
          </a:lnRef>
          <a:fillRef idx="0">
            <a:schemeClr val="accent1"/>
          </a:fillRef>
          <a:effectRef idx="2">
            <a:schemeClr val="accent1"/>
          </a:effectRef>
          <a:fontRef idx="minor">
            <a:schemeClr val="tx1"/>
          </a:fontRef>
        </p:style>
      </p:cxnSp>
      <p:sp>
        <p:nvSpPr>
          <p:cNvPr id="2" name="文本框 1">
            <a:extLst>
              <a:ext uri="{FF2B5EF4-FFF2-40B4-BE49-F238E27FC236}">
                <a16:creationId xmlns:a16="http://schemas.microsoft.com/office/drawing/2014/main" id="{CED379F0-7E14-B82C-07ED-70969AFC07CD}"/>
              </a:ext>
            </a:extLst>
          </p:cNvPr>
          <p:cNvSpPr txBox="1"/>
          <p:nvPr/>
        </p:nvSpPr>
        <p:spPr>
          <a:xfrm>
            <a:off x="0" y="-39329"/>
            <a:ext cx="12044158" cy="523220"/>
          </a:xfrm>
          <a:prstGeom prst="rect">
            <a:avLst/>
          </a:prstGeom>
          <a:noFill/>
        </p:spPr>
        <p:txBody>
          <a:bodyPr wrap="square" rtlCol="0">
            <a:spAutoFit/>
          </a:bodyPr>
          <a:lstStyle/>
          <a:p>
            <a:r>
              <a:rPr lang="en-US" altLang="zh-CN" sz="2800" b="1" spc="-11" dirty="0">
                <a:solidFill>
                  <a:srgbClr val="C00000"/>
                </a:solidFill>
                <a:latin typeface="Arial"/>
                <a:ea typeface="+mj-ea"/>
                <a:cs typeface="Arial"/>
              </a:rPr>
              <a:t>Dynamical Friction</a:t>
            </a:r>
            <a:endParaRPr lang="zh-CN" altLang="en-US" sz="2800" b="1" spc="-11" dirty="0">
              <a:solidFill>
                <a:srgbClr val="C00000"/>
              </a:solidFill>
              <a:latin typeface="Arial"/>
              <a:ea typeface="+mj-ea"/>
              <a:cs typeface="Arial"/>
            </a:endParaRPr>
          </a:p>
        </p:txBody>
      </p:sp>
      <p:sp>
        <p:nvSpPr>
          <p:cNvPr id="3" name="文本框 2">
            <a:extLst>
              <a:ext uri="{FF2B5EF4-FFF2-40B4-BE49-F238E27FC236}">
                <a16:creationId xmlns:a16="http://schemas.microsoft.com/office/drawing/2014/main" id="{0A104472-5D3D-4B60-BFD2-4AE3EB134201}"/>
              </a:ext>
            </a:extLst>
          </p:cNvPr>
          <p:cNvSpPr txBox="1"/>
          <p:nvPr/>
        </p:nvSpPr>
        <p:spPr>
          <a:xfrm>
            <a:off x="147842" y="573353"/>
            <a:ext cx="6684758" cy="523220"/>
          </a:xfrm>
          <a:prstGeom prst="rect">
            <a:avLst/>
          </a:prstGeom>
          <a:noFill/>
        </p:spPr>
        <p:txBody>
          <a:bodyPr wrap="square" rtlCol="0">
            <a:spAutoFit/>
          </a:bodyPr>
          <a:lstStyle/>
          <a:p>
            <a:r>
              <a:rPr lang="en-US" altLang="zh-CN" sz="2800" dirty="0">
                <a:solidFill>
                  <a:srgbClr val="C00000"/>
                </a:solidFill>
                <a:latin typeface="Times New Roman" panose="02020603050405020304" pitchFamily="18" charset="0"/>
                <a:cs typeface="Times New Roman" panose="02020603050405020304" pitchFamily="18" charset="0"/>
              </a:rPr>
              <a:t>Cannot</a:t>
            </a:r>
            <a:r>
              <a:rPr lang="en-US" altLang="zh-CN" sz="2800" dirty="0">
                <a:latin typeface="Times New Roman" panose="02020603050405020304" pitchFamily="18" charset="0"/>
                <a:cs typeface="Times New Roman" panose="02020603050405020304" pitchFamily="18" charset="0"/>
              </a:rPr>
              <a:t> use the Chandrasekhar formula!</a:t>
            </a:r>
            <a:endParaRPr lang="zh-CN" altLang="en-US" sz="2800" dirty="0">
              <a:latin typeface="Times New Roman" panose="02020603050405020304" pitchFamily="18" charset="0"/>
              <a:cs typeface="Times New Roman" panose="02020603050405020304" pitchFamily="18" charset="0"/>
            </a:endParaRPr>
          </a:p>
        </p:txBody>
      </p:sp>
      <p:sp>
        <p:nvSpPr>
          <p:cNvPr id="15" name="文本框 14">
            <a:extLst>
              <a:ext uri="{FF2B5EF4-FFF2-40B4-BE49-F238E27FC236}">
                <a16:creationId xmlns:a16="http://schemas.microsoft.com/office/drawing/2014/main" id="{863C76AF-3254-610E-25B3-22AF67C83B06}"/>
              </a:ext>
            </a:extLst>
          </p:cNvPr>
          <p:cNvSpPr txBox="1"/>
          <p:nvPr/>
        </p:nvSpPr>
        <p:spPr>
          <a:xfrm>
            <a:off x="-14134" y="6488668"/>
            <a:ext cx="6175094" cy="369332"/>
          </a:xfrm>
          <a:prstGeom prst="rect">
            <a:avLst/>
          </a:prstGeom>
          <a:noFill/>
        </p:spPr>
        <p:txBody>
          <a:bodyPr wrap="square">
            <a:spAutoFit/>
          </a:bodyPr>
          <a:lstStyle/>
          <a:p>
            <a:r>
              <a:rPr kumimoji="1" lang="en-US" altLang="zh-CN" sz="1800" i="1" dirty="0">
                <a:latin typeface="Times New Roman" panose="02020603050405020304" pitchFamily="18" charset="0"/>
                <a:ea typeface="Baskerville" panose="02020502070401020303" pitchFamily="18" charset="0"/>
                <a:cs typeface="Times New Roman" panose="02020603050405020304" pitchFamily="18" charset="0"/>
              </a:rPr>
              <a:t>Galactic Dynamics</a:t>
            </a:r>
            <a:r>
              <a:rPr kumimoji="1" lang="en-US" altLang="zh-CN" sz="1800" dirty="0">
                <a:latin typeface="Times New Roman" panose="02020603050405020304" pitchFamily="18" charset="0"/>
                <a:ea typeface="Baskerville" panose="02020502070401020303" pitchFamily="18" charset="0"/>
                <a:cs typeface="Times New Roman" panose="02020603050405020304" pitchFamily="18" charset="0"/>
              </a:rPr>
              <a:t>, James Binney and Scott Tremaine</a:t>
            </a:r>
            <a:r>
              <a:rPr kumimoji="1" lang="zh-CN" altLang="en-US" sz="1800" dirty="0">
                <a:latin typeface="Times New Roman" panose="02020603050405020304" pitchFamily="18" charset="0"/>
                <a:ea typeface="Baskerville" panose="02020502070401020303" pitchFamily="18" charset="0"/>
                <a:cs typeface="Times New Roman" panose="02020603050405020304" pitchFamily="18" charset="0"/>
              </a:rPr>
              <a:t> </a:t>
            </a:r>
            <a:r>
              <a:rPr kumimoji="1" lang="en-US" altLang="zh-CN" sz="1800" dirty="0">
                <a:latin typeface="Times New Roman" panose="02020603050405020304" pitchFamily="18" charset="0"/>
                <a:ea typeface="Baskerville" panose="02020502070401020303" pitchFamily="18" charset="0"/>
                <a:cs typeface="Times New Roman" panose="02020603050405020304" pitchFamily="18" charset="0"/>
              </a:rPr>
              <a:t>(2005)</a:t>
            </a:r>
          </a:p>
        </p:txBody>
      </p:sp>
      <p:sp>
        <p:nvSpPr>
          <p:cNvPr id="12" name="文本框 11">
            <a:extLst>
              <a:ext uri="{FF2B5EF4-FFF2-40B4-BE49-F238E27FC236}">
                <a16:creationId xmlns:a16="http://schemas.microsoft.com/office/drawing/2014/main" id="{DF58B3D8-34F9-021B-3651-BA622D117126}"/>
              </a:ext>
            </a:extLst>
          </p:cNvPr>
          <p:cNvSpPr txBox="1"/>
          <p:nvPr/>
        </p:nvSpPr>
        <p:spPr>
          <a:xfrm>
            <a:off x="977900" y="1756594"/>
            <a:ext cx="7556500" cy="461665"/>
          </a:xfrm>
          <a:prstGeom prst="rect">
            <a:avLst/>
          </a:prstGeom>
          <a:noFill/>
        </p:spPr>
        <p:txBody>
          <a:bodyPr wrap="square" rtlCol="0">
            <a:spAutoFit/>
          </a:bodyPr>
          <a:lstStyle/>
          <a:p>
            <a:r>
              <a:rPr lang="en-US" altLang="zh-CN" sz="2400" dirty="0">
                <a:latin typeface="Times New Roman" panose="02020603050405020304" pitchFamily="18" charset="0"/>
              </a:rPr>
              <a:t>Non-isotropic → Cannot apply the Chandrasekhar formula</a:t>
            </a:r>
            <a:endParaRPr lang="zh-CN" altLang="en-US" sz="2400" dirty="0">
              <a:latin typeface="Times New Roman" panose="02020603050405020304" pitchFamily="18" charset="0"/>
            </a:endParaRPr>
          </a:p>
        </p:txBody>
      </p:sp>
      <p:grpSp>
        <p:nvGrpSpPr>
          <p:cNvPr id="6" name="组合 5">
            <a:extLst>
              <a:ext uri="{FF2B5EF4-FFF2-40B4-BE49-F238E27FC236}">
                <a16:creationId xmlns:a16="http://schemas.microsoft.com/office/drawing/2014/main" id="{11F7DC18-2755-1987-8F03-6373F5870ACC}"/>
              </a:ext>
            </a:extLst>
          </p:cNvPr>
          <p:cNvGrpSpPr/>
          <p:nvPr/>
        </p:nvGrpSpPr>
        <p:grpSpPr>
          <a:xfrm>
            <a:off x="6263295" y="635757"/>
            <a:ext cx="5928705" cy="921631"/>
            <a:chOff x="5570047" y="635757"/>
            <a:chExt cx="5928705" cy="921631"/>
          </a:xfrm>
        </p:grpSpPr>
        <p:pic>
          <p:nvPicPr>
            <p:cNvPr id="4" name="图片 3">
              <a:extLst>
                <a:ext uri="{FF2B5EF4-FFF2-40B4-BE49-F238E27FC236}">
                  <a16:creationId xmlns:a16="http://schemas.microsoft.com/office/drawing/2014/main" id="{C4B48FB5-C724-9AB7-84BB-EF38DD9B7A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0047" y="635757"/>
              <a:ext cx="5928705" cy="921631"/>
            </a:xfrm>
            <a:prstGeom prst="rect">
              <a:avLst/>
            </a:prstGeom>
          </p:spPr>
        </p:pic>
        <p:sp>
          <p:nvSpPr>
            <p:cNvPr id="5" name="矩形 4">
              <a:extLst>
                <a:ext uri="{FF2B5EF4-FFF2-40B4-BE49-F238E27FC236}">
                  <a16:creationId xmlns:a16="http://schemas.microsoft.com/office/drawing/2014/main" id="{1CBF4FF0-DCFB-8D29-4145-BCB8688D0B0E}"/>
                </a:ext>
              </a:extLst>
            </p:cNvPr>
            <p:cNvSpPr/>
            <p:nvPr/>
          </p:nvSpPr>
          <p:spPr>
            <a:xfrm>
              <a:off x="8737600" y="834963"/>
              <a:ext cx="469900" cy="51123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7" name="组合 56">
            <a:extLst>
              <a:ext uri="{FF2B5EF4-FFF2-40B4-BE49-F238E27FC236}">
                <a16:creationId xmlns:a16="http://schemas.microsoft.com/office/drawing/2014/main" id="{E32E5526-8B12-4E7A-78CB-00A88A9AFC13}"/>
              </a:ext>
            </a:extLst>
          </p:cNvPr>
          <p:cNvGrpSpPr/>
          <p:nvPr/>
        </p:nvGrpSpPr>
        <p:grpSpPr>
          <a:xfrm>
            <a:off x="-177812" y="2332055"/>
            <a:ext cx="10326291" cy="3313560"/>
            <a:chOff x="279388" y="2307008"/>
            <a:chExt cx="10326291" cy="3313560"/>
          </a:xfrm>
        </p:grpSpPr>
        <p:grpSp>
          <p:nvGrpSpPr>
            <p:cNvPr id="36" name="组合 35">
              <a:extLst>
                <a:ext uri="{FF2B5EF4-FFF2-40B4-BE49-F238E27FC236}">
                  <a16:creationId xmlns:a16="http://schemas.microsoft.com/office/drawing/2014/main" id="{885A5F75-CC25-2C58-E4F7-13B69813B6CE}"/>
                </a:ext>
              </a:extLst>
            </p:cNvPr>
            <p:cNvGrpSpPr/>
            <p:nvPr/>
          </p:nvGrpSpPr>
          <p:grpSpPr>
            <a:xfrm>
              <a:off x="2044700" y="3544531"/>
              <a:ext cx="8560979" cy="2076037"/>
              <a:chOff x="2133612" y="2327871"/>
              <a:chExt cx="8560979" cy="2076037"/>
            </a:xfrm>
          </p:grpSpPr>
          <p:grpSp>
            <p:nvGrpSpPr>
              <p:cNvPr id="17" name="组合 16">
                <a:extLst>
                  <a:ext uri="{FF2B5EF4-FFF2-40B4-BE49-F238E27FC236}">
                    <a16:creationId xmlns:a16="http://schemas.microsoft.com/office/drawing/2014/main" id="{33F5D1B7-FD1A-731E-E1C1-35A97BB50774}"/>
                  </a:ext>
                </a:extLst>
              </p:cNvPr>
              <p:cNvGrpSpPr/>
              <p:nvPr/>
            </p:nvGrpSpPr>
            <p:grpSpPr>
              <a:xfrm>
                <a:off x="2758583" y="2327871"/>
                <a:ext cx="6233631" cy="852067"/>
                <a:chOff x="2060083" y="2235291"/>
                <a:chExt cx="6233631" cy="852067"/>
              </a:xfrm>
            </p:grpSpPr>
            <p:pic>
              <p:nvPicPr>
                <p:cNvPr id="11" name="图片 10">
                  <a:extLst>
                    <a:ext uri="{FF2B5EF4-FFF2-40B4-BE49-F238E27FC236}">
                      <a16:creationId xmlns:a16="http://schemas.microsoft.com/office/drawing/2014/main" id="{2D119B12-B2DC-65CA-0C68-15AA6671E69E}"/>
                    </a:ext>
                  </a:extLst>
                </p:cNvPr>
                <p:cNvPicPr>
                  <a:picLocks noChangeAspect="1"/>
                </p:cNvPicPr>
                <p:nvPr/>
              </p:nvPicPr>
              <p:blipFill>
                <a:blip r:embed="rId4">
                  <a:extLst>
                    <a:ext uri="{28A0092B-C50C-407E-A947-70E740481C1C}">
                      <a14:useLocalDpi xmlns:a14="http://schemas.microsoft.com/office/drawing/2010/main" val="0"/>
                    </a:ext>
                  </a:extLst>
                </a:blip>
                <a:srcRect l="10320"/>
                <a:stretch/>
              </p:blipFill>
              <p:spPr>
                <a:xfrm>
                  <a:off x="2755900" y="2235291"/>
                  <a:ext cx="5537814" cy="852067"/>
                </a:xfrm>
                <a:prstGeom prst="rect">
                  <a:avLst/>
                </a:prstGeom>
              </p:spPr>
            </p:pic>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1D54469B-5C53-454E-D577-44FF52BE462D}"/>
                        </a:ext>
                      </a:extLst>
                    </p:cNvPr>
                    <p:cNvSpPr txBox="1"/>
                    <p:nvPr/>
                  </p:nvSpPr>
                  <p:spPr>
                    <a:xfrm>
                      <a:off x="2060083" y="2410642"/>
                      <a:ext cx="924820"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smtClean="0">
                                    <a:solidFill>
                                      <a:schemeClr val="tx1"/>
                                    </a:solidFill>
                                    <a:latin typeface="Cambria Math" panose="02040503050406030204" pitchFamily="18" charset="0"/>
                                  </a:rPr>
                                </m:ctrlPr>
                              </m:sSubPr>
                              <m:e>
                                <m:acc>
                                  <m:accPr>
                                    <m:chr m:val="̈"/>
                                    <m:ctrlPr>
                                      <a:rPr kumimoji="1" lang="en-US" altLang="zh-CN" sz="2000" i="1">
                                        <a:solidFill>
                                          <a:schemeClr val="tx1"/>
                                        </a:solidFill>
                                        <a:latin typeface="Cambria Math" panose="02040503050406030204" pitchFamily="18" charset="0"/>
                                      </a:rPr>
                                    </m:ctrlPr>
                                  </m:accPr>
                                  <m:e>
                                    <m:r>
                                      <a:rPr kumimoji="1" lang="en-US" altLang="zh-CN" sz="2000" b="1" i="1">
                                        <a:solidFill>
                                          <a:schemeClr val="tx1"/>
                                        </a:solidFill>
                                        <a:latin typeface="Cambria Math" panose="02040503050406030204" pitchFamily="18" charset="0"/>
                                      </a:rPr>
                                      <m:t>𝒓</m:t>
                                    </m:r>
                                  </m:e>
                                </m:acc>
                              </m:e>
                              <m:sub>
                                <m:r>
                                  <m:rPr>
                                    <m:sty m:val="p"/>
                                  </m:rPr>
                                  <a:rPr kumimoji="1" lang="en-US" altLang="zh-CN" sz="2000" b="0" i="0" smtClean="0">
                                    <a:solidFill>
                                      <a:schemeClr val="tx1"/>
                                    </a:solidFill>
                                    <a:latin typeface="Cambria Math" panose="02040503050406030204" pitchFamily="18" charset="0"/>
                                  </a:rPr>
                                  <m:t>DF</m:t>
                                </m:r>
                              </m:sub>
                            </m:sSub>
                          </m:oMath>
                        </m:oMathPara>
                      </a14:m>
                      <a:endParaRPr lang="zh-CN" altLang="en-US" dirty="0">
                        <a:solidFill>
                          <a:schemeClr val="tx1"/>
                        </a:solidFill>
                      </a:endParaRPr>
                    </a:p>
                  </p:txBody>
                </p:sp>
              </mc:Choice>
              <mc:Fallback xmlns="">
                <p:sp>
                  <p:nvSpPr>
                    <p:cNvPr id="16" name="文本框 15">
                      <a:extLst>
                        <a:ext uri="{FF2B5EF4-FFF2-40B4-BE49-F238E27FC236}">
                          <a16:creationId xmlns:a16="http://schemas.microsoft.com/office/drawing/2014/main" id="{1D54469B-5C53-454E-D577-44FF52BE462D}"/>
                        </a:ext>
                      </a:extLst>
                    </p:cNvPr>
                    <p:cNvSpPr txBox="1">
                      <a:spLocks noRot="1" noChangeAspect="1" noMove="1" noResize="1" noEditPoints="1" noAdjustHandles="1" noChangeArrowheads="1" noChangeShapeType="1" noTextEdit="1"/>
                    </p:cNvSpPr>
                    <p:nvPr/>
                  </p:nvSpPr>
                  <p:spPr>
                    <a:xfrm>
                      <a:off x="2060083" y="2410642"/>
                      <a:ext cx="924820" cy="400110"/>
                    </a:xfrm>
                    <a:prstGeom prst="rect">
                      <a:avLst/>
                    </a:prstGeom>
                    <a:blipFill>
                      <a:blip r:embed="rId5"/>
                      <a:stretch>
                        <a:fillRect/>
                      </a:stretch>
                    </a:blipFill>
                  </p:spPr>
                  <p:txBody>
                    <a:bodyPr/>
                    <a:lstStyle/>
                    <a:p>
                      <a:r>
                        <a:rPr lang="zh-CN" altLang="en-US">
                          <a:noFill/>
                        </a:rPr>
                        <a:t> </a:t>
                      </a:r>
                    </a:p>
                  </p:txBody>
                </p:sp>
              </mc:Fallback>
            </mc:AlternateContent>
          </p:grpSp>
          <p:sp>
            <p:nvSpPr>
              <p:cNvPr id="10" name="文本框 9">
                <a:extLst>
                  <a:ext uri="{FF2B5EF4-FFF2-40B4-BE49-F238E27FC236}">
                    <a16:creationId xmlns:a16="http://schemas.microsoft.com/office/drawing/2014/main" id="{3C33183D-B427-045E-687D-7F88D2438577}"/>
                  </a:ext>
                </a:extLst>
              </p:cNvPr>
              <p:cNvSpPr txBox="1"/>
              <p:nvPr/>
            </p:nvSpPr>
            <p:spPr>
              <a:xfrm>
                <a:off x="6046379" y="3942243"/>
                <a:ext cx="4648212" cy="461665"/>
              </a:xfrm>
              <a:prstGeom prst="rect">
                <a:avLst/>
              </a:prstGeom>
              <a:noFill/>
            </p:spPr>
            <p:txBody>
              <a:bodyPr wrap="square">
                <a:spAutoFit/>
              </a:bodyPr>
              <a:lstStyle/>
              <a:p>
                <a:r>
                  <a:rPr lang="zh-CN" altLang="en-US" sz="2400" dirty="0">
                    <a:latin typeface="Times New Roman" panose="02020603050405020304" pitchFamily="18" charset="0"/>
                  </a:rPr>
                  <a:t>dark matter velocity distribution </a:t>
                </a:r>
                <a:endParaRPr lang="zh-CN" altLang="en-US" sz="2400" dirty="0"/>
              </a:p>
            </p:txBody>
          </p:sp>
          <p:cxnSp>
            <p:nvCxnSpPr>
              <p:cNvPr id="14" name="直线箭头连接符 13">
                <a:extLst>
                  <a:ext uri="{FF2B5EF4-FFF2-40B4-BE49-F238E27FC236}">
                    <a16:creationId xmlns:a16="http://schemas.microsoft.com/office/drawing/2014/main" id="{FB5D48DC-F72C-6A3C-B884-A43C6A7DE197}"/>
                  </a:ext>
                </a:extLst>
              </p:cNvPr>
              <p:cNvCxnSpPr>
                <a:cxnSpLocks/>
                <a:endCxn id="10" idx="0"/>
              </p:cNvCxnSpPr>
              <p:nvPr/>
            </p:nvCxnSpPr>
            <p:spPr>
              <a:xfrm>
                <a:off x="6540500" y="2909783"/>
                <a:ext cx="1829985" cy="103246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AB9193ED-0B6D-96E7-367C-0720FF304C8D}"/>
                  </a:ext>
                </a:extLst>
              </p:cNvPr>
              <p:cNvSpPr txBox="1"/>
              <p:nvPr/>
            </p:nvSpPr>
            <p:spPr>
              <a:xfrm>
                <a:off x="2133612" y="3849267"/>
                <a:ext cx="2985401" cy="461665"/>
              </a:xfrm>
              <a:prstGeom prst="rect">
                <a:avLst/>
              </a:prstGeom>
              <a:noFill/>
            </p:spPr>
            <p:txBody>
              <a:bodyPr wrap="square">
                <a:spAutoFit/>
              </a:bodyPr>
              <a:lstStyle/>
              <a:p>
                <a:r>
                  <a:rPr lang="en-US" altLang="zh-CN" sz="2400" b="0" i="0" u="none" strike="noStrike" dirty="0">
                    <a:effectLst/>
                    <a:latin typeface="Times New Roman" panose="02020603050405020304" pitchFamily="18" charset="0"/>
                  </a:rPr>
                  <a:t>mass of the pulsar</a:t>
                </a:r>
                <a:endParaRPr lang="zh-CN" altLang="en-US" sz="2400" dirty="0"/>
              </a:p>
            </p:txBody>
          </p:sp>
          <p:cxnSp>
            <p:nvCxnSpPr>
              <p:cNvPr id="24" name="直线箭头连接符 23">
                <a:extLst>
                  <a:ext uri="{FF2B5EF4-FFF2-40B4-BE49-F238E27FC236}">
                    <a16:creationId xmlns:a16="http://schemas.microsoft.com/office/drawing/2014/main" id="{E20E858E-B17E-209A-2A7A-1C3F929E1565}"/>
                  </a:ext>
                </a:extLst>
              </p:cNvPr>
              <p:cNvCxnSpPr>
                <a:cxnSpLocks/>
                <a:endCxn id="21" idx="0"/>
              </p:cNvCxnSpPr>
              <p:nvPr/>
            </p:nvCxnSpPr>
            <p:spPr>
              <a:xfrm flipH="1">
                <a:off x="3626313" y="2903332"/>
                <a:ext cx="1600453" cy="94593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8" name="文本框 37">
              <a:extLst>
                <a:ext uri="{FF2B5EF4-FFF2-40B4-BE49-F238E27FC236}">
                  <a16:creationId xmlns:a16="http://schemas.microsoft.com/office/drawing/2014/main" id="{A281472A-1883-2327-6EB7-0CD766BA76EA}"/>
                </a:ext>
              </a:extLst>
            </p:cNvPr>
            <p:cNvSpPr txBox="1"/>
            <p:nvPr/>
          </p:nvSpPr>
          <p:spPr>
            <a:xfrm>
              <a:off x="5689588" y="2408353"/>
              <a:ext cx="4648212" cy="461665"/>
            </a:xfrm>
            <a:prstGeom prst="rect">
              <a:avLst/>
            </a:prstGeom>
            <a:noFill/>
          </p:spPr>
          <p:txBody>
            <a:bodyPr wrap="square">
              <a:spAutoFit/>
            </a:bodyPr>
            <a:lstStyle/>
            <a:p>
              <a:r>
                <a:rPr lang="en-US" altLang="zh-CN" sz="2400" b="0" i="0" u="none" strike="noStrike" dirty="0">
                  <a:effectLst/>
                  <a:latin typeface="Times New Roman" panose="02020603050405020304" pitchFamily="18" charset="0"/>
                </a:rPr>
                <a:t>velocity of the dark matter particles</a:t>
              </a:r>
              <a:endParaRPr lang="zh-CN" altLang="en-US" sz="2400" dirty="0"/>
            </a:p>
          </p:txBody>
        </p:sp>
        <p:cxnSp>
          <p:nvCxnSpPr>
            <p:cNvPr id="39" name="直线箭头连接符 38">
              <a:extLst>
                <a:ext uri="{FF2B5EF4-FFF2-40B4-BE49-F238E27FC236}">
                  <a16:creationId xmlns:a16="http://schemas.microsoft.com/office/drawing/2014/main" id="{46A55721-B766-6874-59E9-4B5E5A47EA23}"/>
                </a:ext>
              </a:extLst>
            </p:cNvPr>
            <p:cNvCxnSpPr>
              <a:cxnSpLocks/>
              <a:endCxn id="38" idx="2"/>
            </p:cNvCxnSpPr>
            <p:nvPr/>
          </p:nvCxnSpPr>
          <p:spPr>
            <a:xfrm flipV="1">
              <a:off x="7289800" y="2870018"/>
              <a:ext cx="723894" cy="79476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4" name="文本框 43">
                  <a:extLst>
                    <a:ext uri="{FF2B5EF4-FFF2-40B4-BE49-F238E27FC236}">
                      <a16:creationId xmlns:a16="http://schemas.microsoft.com/office/drawing/2014/main" id="{B582A51C-F0EA-992F-7A08-43524FBF62D7}"/>
                    </a:ext>
                  </a:extLst>
                </p:cNvPr>
                <p:cNvSpPr txBox="1"/>
                <p:nvPr/>
              </p:nvSpPr>
              <p:spPr>
                <a:xfrm>
                  <a:off x="279388" y="2307008"/>
                  <a:ext cx="6172200" cy="83099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nor/>
                          </m:rPr>
                          <a:rPr lang="en-US" altLang="zh-CN" sz="2400" smtClean="0">
                            <a:latin typeface="Times New Roman" panose="02020603050405020304" pitchFamily="18" charset="0"/>
                          </a:rPr>
                          <m:t>Coulomb</m:t>
                        </m:r>
                        <m:r>
                          <m:rPr>
                            <m:nor/>
                          </m:rPr>
                          <a:rPr lang="en-US" altLang="zh-CN" sz="2400" smtClean="0">
                            <a:latin typeface="Times New Roman" panose="02020603050405020304" pitchFamily="18" charset="0"/>
                          </a:rPr>
                          <m:t> </m:t>
                        </m:r>
                        <m:r>
                          <m:rPr>
                            <m:nor/>
                          </m:rPr>
                          <a:rPr lang="en-US" altLang="zh-CN" sz="2400" smtClean="0">
                            <a:latin typeface="Times New Roman" panose="02020603050405020304" pitchFamily="18" charset="0"/>
                          </a:rPr>
                          <m:t>logarithm</m:t>
                        </m:r>
                        <m:r>
                          <m:rPr>
                            <m:nor/>
                          </m:rPr>
                          <a:rPr lang="en-US" altLang="zh-CN" sz="2400" smtClean="0">
                            <a:latin typeface="Times New Roman" panose="02020603050405020304" pitchFamily="18" charset="0"/>
                          </a:rPr>
                          <m:t>,</m:t>
                        </m:r>
                      </m:oMath>
                    </m:oMathPara>
                  </a14:m>
                  <a:endParaRPr lang="en-US" altLang="zh-CN" sz="2400" dirty="0">
                    <a:latin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m:rPr>
                            <m:nor/>
                          </m:rPr>
                          <a:rPr lang="en-US" altLang="zh-CN" sz="2400" smtClean="0">
                            <a:latin typeface="Times New Roman" panose="02020603050405020304" pitchFamily="18" charset="0"/>
                          </a:rPr>
                          <m:t> </m:t>
                        </m:r>
                        <m:r>
                          <m:rPr>
                            <m:nor/>
                          </m:rPr>
                          <a:rPr lang="en-US" altLang="zh-CN" sz="2400" smtClean="0">
                            <a:latin typeface="Times New Roman" panose="02020603050405020304" pitchFamily="18" charset="0"/>
                          </a:rPr>
                          <m:t>related</m:t>
                        </m:r>
                        <m:r>
                          <m:rPr>
                            <m:nor/>
                          </m:rPr>
                          <a:rPr lang="en-US" altLang="zh-CN" sz="2400" smtClean="0">
                            <a:latin typeface="Times New Roman" panose="02020603050405020304" pitchFamily="18" charset="0"/>
                          </a:rPr>
                          <m:t> </m:t>
                        </m:r>
                        <m:r>
                          <m:rPr>
                            <m:nor/>
                          </m:rPr>
                          <a:rPr lang="en-US" altLang="zh-CN" sz="2400" smtClean="0">
                            <a:latin typeface="Times New Roman" panose="02020603050405020304" pitchFamily="18" charset="0"/>
                          </a:rPr>
                          <m:t>to</m:t>
                        </m:r>
                        <m:r>
                          <m:rPr>
                            <m:nor/>
                          </m:rPr>
                          <a:rPr lang="en-US" altLang="zh-CN" sz="2400" smtClean="0">
                            <a:latin typeface="Times New Roman" panose="02020603050405020304" pitchFamily="18" charset="0"/>
                          </a:rPr>
                          <m:t> </m:t>
                        </m:r>
                        <m:r>
                          <m:rPr>
                            <m:nor/>
                          </m:rPr>
                          <a:rPr lang="en-US" altLang="zh-CN" sz="2400" smtClean="0">
                            <a:latin typeface="Times New Roman" panose="02020603050405020304" pitchFamily="18" charset="0"/>
                          </a:rPr>
                          <m:t>the</m:t>
                        </m:r>
                        <m:r>
                          <m:rPr>
                            <m:nor/>
                          </m:rPr>
                          <a:rPr lang="en-US" altLang="zh-CN" sz="2400" smtClean="0">
                            <a:latin typeface="Times New Roman" panose="02020603050405020304" pitchFamily="18" charset="0"/>
                          </a:rPr>
                          <m:t> </m:t>
                        </m:r>
                        <m:r>
                          <m:rPr>
                            <m:nor/>
                          </m:rPr>
                          <a:rPr lang="en-US" altLang="zh-CN" sz="2400" smtClean="0">
                            <a:latin typeface="Times New Roman" panose="02020603050405020304" pitchFamily="18" charset="0"/>
                          </a:rPr>
                          <m:t>properties</m:t>
                        </m:r>
                        <m:r>
                          <m:rPr>
                            <m:nor/>
                          </m:rPr>
                          <a:rPr lang="en-US" altLang="zh-CN" sz="2400" smtClean="0">
                            <a:latin typeface="Times New Roman" panose="02020603050405020304" pitchFamily="18" charset="0"/>
                          </a:rPr>
                          <m:t> </m:t>
                        </m:r>
                        <m:r>
                          <m:rPr>
                            <m:nor/>
                          </m:rPr>
                          <a:rPr lang="en-US" altLang="zh-CN" sz="2400" smtClean="0">
                            <a:latin typeface="Times New Roman" panose="02020603050405020304" pitchFamily="18" charset="0"/>
                          </a:rPr>
                          <m:t>of</m:t>
                        </m:r>
                        <m:r>
                          <m:rPr>
                            <m:nor/>
                          </m:rPr>
                          <a:rPr lang="en-US" altLang="zh-CN" sz="2400" smtClean="0">
                            <a:latin typeface="Times New Roman" panose="02020603050405020304" pitchFamily="18" charset="0"/>
                          </a:rPr>
                          <m:t> </m:t>
                        </m:r>
                        <m:r>
                          <m:rPr>
                            <m:nor/>
                          </m:rPr>
                          <a:rPr lang="en-US" altLang="zh-CN" sz="2400" smtClean="0">
                            <a:latin typeface="Times New Roman" panose="02020603050405020304" pitchFamily="18" charset="0"/>
                          </a:rPr>
                          <m:t>the</m:t>
                        </m:r>
                        <m:r>
                          <m:rPr>
                            <m:nor/>
                          </m:rPr>
                          <a:rPr lang="en-US" altLang="zh-CN" sz="2400" smtClean="0">
                            <a:latin typeface="Times New Roman" panose="02020603050405020304" pitchFamily="18" charset="0"/>
                          </a:rPr>
                          <m:t> </m:t>
                        </m:r>
                        <m:r>
                          <m:rPr>
                            <m:nor/>
                          </m:rPr>
                          <a:rPr lang="en-US" altLang="zh-CN" sz="2400" smtClean="0">
                            <a:latin typeface="Times New Roman" panose="02020603050405020304" pitchFamily="18" charset="0"/>
                          </a:rPr>
                          <m:t>medium</m:t>
                        </m:r>
                      </m:oMath>
                    </m:oMathPara>
                  </a14:m>
                  <a:endParaRPr lang="zh-CN" altLang="en-US" sz="2400" dirty="0"/>
                </a:p>
              </p:txBody>
            </p:sp>
          </mc:Choice>
          <mc:Fallback xmlns="">
            <p:sp>
              <p:nvSpPr>
                <p:cNvPr id="44" name="文本框 43">
                  <a:extLst>
                    <a:ext uri="{FF2B5EF4-FFF2-40B4-BE49-F238E27FC236}">
                      <a16:creationId xmlns:a16="http://schemas.microsoft.com/office/drawing/2014/main" id="{B582A51C-F0EA-992F-7A08-43524FBF62D7}"/>
                    </a:ext>
                  </a:extLst>
                </p:cNvPr>
                <p:cNvSpPr txBox="1">
                  <a:spLocks noRot="1" noChangeAspect="1" noMove="1" noResize="1" noEditPoints="1" noAdjustHandles="1" noChangeArrowheads="1" noChangeShapeType="1" noTextEdit="1"/>
                </p:cNvSpPr>
                <p:nvPr/>
              </p:nvSpPr>
              <p:spPr>
                <a:xfrm>
                  <a:off x="279388" y="2307008"/>
                  <a:ext cx="6172200" cy="830997"/>
                </a:xfrm>
                <a:prstGeom prst="rect">
                  <a:avLst/>
                </a:prstGeom>
                <a:blipFill>
                  <a:blip r:embed="rId6"/>
                  <a:stretch>
                    <a:fillRect t="-1515" b="-10606"/>
                  </a:stretch>
                </a:blipFill>
              </p:spPr>
              <p:txBody>
                <a:bodyPr/>
                <a:lstStyle/>
                <a:p>
                  <a:r>
                    <a:rPr lang="zh-CN" altLang="en-US">
                      <a:noFill/>
                    </a:rPr>
                    <a:t> </a:t>
                  </a:r>
                </a:p>
              </p:txBody>
            </p:sp>
          </mc:Fallback>
        </mc:AlternateContent>
        <p:cxnSp>
          <p:nvCxnSpPr>
            <p:cNvPr id="45" name="直线箭头连接符 44">
              <a:extLst>
                <a:ext uri="{FF2B5EF4-FFF2-40B4-BE49-F238E27FC236}">
                  <a16:creationId xmlns:a16="http://schemas.microsoft.com/office/drawing/2014/main" id="{9F76A1DA-0244-BF70-F940-EAEFB1781D1E}"/>
                </a:ext>
              </a:extLst>
            </p:cNvPr>
            <p:cNvCxnSpPr>
              <a:cxnSpLocks/>
              <a:endCxn id="44" idx="2"/>
            </p:cNvCxnSpPr>
            <p:nvPr/>
          </p:nvCxnSpPr>
          <p:spPr>
            <a:xfrm flipH="1" flipV="1">
              <a:off x="3365488" y="3138005"/>
              <a:ext cx="1349391" cy="62746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58" name="图片 57">
            <a:extLst>
              <a:ext uri="{FF2B5EF4-FFF2-40B4-BE49-F238E27FC236}">
                <a16:creationId xmlns:a16="http://schemas.microsoft.com/office/drawing/2014/main" id="{87DDB304-7A8E-D8EB-6376-176520E7543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01625" y="2848399"/>
            <a:ext cx="2960163" cy="2294424"/>
          </a:xfrm>
          <a:prstGeom prst="rect">
            <a:avLst/>
          </a:prstGeom>
        </p:spPr>
      </p:pic>
      <p:sp>
        <p:nvSpPr>
          <p:cNvPr id="8" name="文本框 7">
            <a:extLst>
              <a:ext uri="{FF2B5EF4-FFF2-40B4-BE49-F238E27FC236}">
                <a16:creationId xmlns:a16="http://schemas.microsoft.com/office/drawing/2014/main" id="{03142AFE-6D9D-AFA6-3BB5-9D89333C9A15}"/>
              </a:ext>
            </a:extLst>
          </p:cNvPr>
          <p:cNvSpPr txBox="1"/>
          <p:nvPr/>
        </p:nvSpPr>
        <p:spPr>
          <a:xfrm>
            <a:off x="10273225" y="4937085"/>
            <a:ext cx="2209800" cy="307777"/>
          </a:xfrm>
          <a:prstGeom prst="rect">
            <a:avLst/>
          </a:prstGeom>
          <a:noFill/>
        </p:spPr>
        <p:txBody>
          <a:bodyPr wrap="square">
            <a:spAutoFit/>
          </a:bodyPr>
          <a:lstStyle/>
          <a:p>
            <a:r>
              <a:rPr kumimoji="1" lang="en-US" altLang="zh-CN" sz="1400" dirty="0">
                <a:latin typeface="Times New Roman" panose="02020603050405020304" pitchFamily="18" charset="0"/>
                <a:cs typeface="Times New Roman" panose="02020603050405020304" pitchFamily="18" charset="0"/>
              </a:rPr>
              <a:t>Yang et al., in prep.</a:t>
            </a:r>
            <a:endParaRPr kumimoji="1" lang="zh-CN"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1509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FAE02-743B-4CD7-7888-576841B50BB8}"/>
            </a:ext>
          </a:extLst>
        </p:cNvPr>
        <p:cNvGrpSpPr/>
        <p:nvPr/>
      </p:nvGrpSpPr>
      <p:grpSpPr>
        <a:xfrm>
          <a:off x="0" y="0"/>
          <a:ext cx="0" cy="0"/>
          <a:chOff x="0" y="0"/>
          <a:chExt cx="0" cy="0"/>
        </a:xfrm>
      </p:grpSpPr>
      <p:pic>
        <p:nvPicPr>
          <p:cNvPr id="5" name="图片 4">
            <a:extLst>
              <a:ext uri="{FF2B5EF4-FFF2-40B4-BE49-F238E27FC236}">
                <a16:creationId xmlns:a16="http://schemas.microsoft.com/office/drawing/2014/main" id="{82D1ACD1-2945-0F76-5AF5-6CB702D2FF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4174" y="276770"/>
            <a:ext cx="5113096" cy="3321046"/>
          </a:xfrm>
          <a:prstGeom prst="rect">
            <a:avLst/>
          </a:prstGeom>
        </p:spPr>
      </p:pic>
      <p:sp>
        <p:nvSpPr>
          <p:cNvPr id="23" name="灯片编号占位符 22">
            <a:extLst>
              <a:ext uri="{FF2B5EF4-FFF2-40B4-BE49-F238E27FC236}">
                <a16:creationId xmlns:a16="http://schemas.microsoft.com/office/drawing/2014/main" id="{34712794-372B-1B46-836E-630C3C9F5820}"/>
              </a:ext>
            </a:extLst>
          </p:cNvPr>
          <p:cNvSpPr>
            <a:spLocks noGrp="1"/>
          </p:cNvSpPr>
          <p:nvPr>
            <p:ph type="sldNum" sz="quarter" idx="12"/>
          </p:nvPr>
        </p:nvSpPr>
        <p:spPr>
          <a:xfrm>
            <a:off x="9118588" y="6232400"/>
            <a:ext cx="2743200" cy="365125"/>
          </a:xfrm>
        </p:spPr>
        <p:txBody>
          <a:bodyPr/>
          <a:lstStyle/>
          <a:p>
            <a:fld id="{2E8606E7-B214-4D3D-8090-E672E706F717}" type="slidenum">
              <a:rPr lang="zh-CN" altLang="en-US" sz="2400" smtClean="0">
                <a:solidFill>
                  <a:schemeClr val="tx1"/>
                </a:solidFill>
              </a:rPr>
              <a:pPr/>
              <a:t>6</a:t>
            </a:fld>
            <a:r>
              <a:rPr lang="en-US" altLang="zh-CN" sz="2400" dirty="0">
                <a:solidFill>
                  <a:schemeClr val="tx1"/>
                </a:solidFill>
              </a:rPr>
              <a:t>/15</a:t>
            </a:r>
            <a:endParaRPr lang="zh-CN" altLang="en-US" sz="2400" dirty="0">
              <a:solidFill>
                <a:schemeClr val="tx1"/>
              </a:solidFill>
            </a:endParaRPr>
          </a:p>
        </p:txBody>
      </p:sp>
      <p:cxnSp>
        <p:nvCxnSpPr>
          <p:cNvPr id="7" name="直接连接符 6">
            <a:extLst>
              <a:ext uri="{FF2B5EF4-FFF2-40B4-BE49-F238E27FC236}">
                <a16:creationId xmlns:a16="http://schemas.microsoft.com/office/drawing/2014/main" id="{C0104C32-06F3-661C-F404-DEFD0C1B10C5}"/>
              </a:ext>
            </a:extLst>
          </p:cNvPr>
          <p:cNvCxnSpPr/>
          <p:nvPr/>
        </p:nvCxnSpPr>
        <p:spPr>
          <a:xfrm>
            <a:off x="-1" y="521111"/>
            <a:ext cx="12204000" cy="0"/>
          </a:xfrm>
          <a:prstGeom prst="line">
            <a:avLst/>
          </a:prstGeom>
        </p:spPr>
        <p:style>
          <a:lnRef idx="3">
            <a:schemeClr val="accent1"/>
          </a:lnRef>
          <a:fillRef idx="0">
            <a:schemeClr val="accent1"/>
          </a:fillRef>
          <a:effectRef idx="2">
            <a:schemeClr val="accent1"/>
          </a:effectRef>
          <a:fontRef idx="minor">
            <a:schemeClr val="tx1"/>
          </a:fontRef>
        </p:style>
      </p:cxnSp>
      <p:sp>
        <p:nvSpPr>
          <p:cNvPr id="4" name="文本框 3">
            <a:extLst>
              <a:ext uri="{FF2B5EF4-FFF2-40B4-BE49-F238E27FC236}">
                <a16:creationId xmlns:a16="http://schemas.microsoft.com/office/drawing/2014/main" id="{B8913FA0-5733-E7D2-762B-9872EF0800FB}"/>
              </a:ext>
            </a:extLst>
          </p:cNvPr>
          <p:cNvSpPr txBox="1"/>
          <p:nvPr/>
        </p:nvSpPr>
        <p:spPr>
          <a:xfrm>
            <a:off x="147843" y="573353"/>
            <a:ext cx="3421626" cy="523220"/>
          </a:xfrm>
          <a:prstGeom prst="rect">
            <a:avLst/>
          </a:prstGeom>
          <a:noFill/>
        </p:spPr>
        <p:txBody>
          <a:bodyPr wrap="square" rtlCol="0">
            <a:spAutoFit/>
          </a:bodyPr>
          <a:lstStyle/>
          <a:p>
            <a:r>
              <a:rPr lang="en-US" altLang="zh-CN" sz="2800" dirty="0">
                <a:solidFill>
                  <a:srgbClr val="00B0F0"/>
                </a:solidFill>
                <a:latin typeface="Times New Roman" panose="02020603050405020304" pitchFamily="18" charset="0"/>
                <a:cs typeface="Times New Roman" panose="02020603050405020304" pitchFamily="18" charset="0"/>
              </a:rPr>
              <a:t>Perturbation Theory </a:t>
            </a:r>
            <a:endParaRPr lang="zh-CN" altLang="en-US" sz="2800" dirty="0">
              <a:solidFill>
                <a:srgbClr val="00B0F0"/>
              </a:solidFill>
              <a:latin typeface="Times New Roman" panose="02020603050405020304" pitchFamily="18" charset="0"/>
              <a:cs typeface="Times New Roman" panose="02020603050405020304" pitchFamily="18" charset="0"/>
            </a:endParaRPr>
          </a:p>
        </p:txBody>
      </p:sp>
      <p:sp>
        <p:nvSpPr>
          <p:cNvPr id="11" name="文本框 10">
            <a:extLst>
              <a:ext uri="{FF2B5EF4-FFF2-40B4-BE49-F238E27FC236}">
                <a16:creationId xmlns:a16="http://schemas.microsoft.com/office/drawing/2014/main" id="{FD79F3E8-24D6-D9ED-8A4F-6B2E2A112529}"/>
              </a:ext>
            </a:extLst>
          </p:cNvPr>
          <p:cNvSpPr txBox="1"/>
          <p:nvPr/>
        </p:nvSpPr>
        <p:spPr>
          <a:xfrm>
            <a:off x="0" y="-39329"/>
            <a:ext cx="6808007" cy="523220"/>
          </a:xfrm>
          <a:prstGeom prst="rect">
            <a:avLst/>
          </a:prstGeom>
          <a:noFill/>
        </p:spPr>
        <p:txBody>
          <a:bodyPr wrap="square" rtlCol="0">
            <a:spAutoFit/>
          </a:bodyPr>
          <a:lstStyle/>
          <a:p>
            <a:r>
              <a:rPr lang="en-US" altLang="zh-CN" sz="2800" b="1" spc="-11" dirty="0">
                <a:solidFill>
                  <a:srgbClr val="C00000"/>
                </a:solidFill>
                <a:latin typeface="Arial"/>
                <a:ea typeface="+mj-ea"/>
                <a:cs typeface="Arial"/>
              </a:rPr>
              <a:t>Orbital Solution</a:t>
            </a:r>
            <a:endParaRPr lang="zh-CN" altLang="en-US" sz="2800" b="1" spc="-11" dirty="0">
              <a:solidFill>
                <a:srgbClr val="C00000"/>
              </a:solidFill>
              <a:latin typeface="Arial"/>
              <a:ea typeface="+mj-ea"/>
              <a:cs typeface="Arial"/>
            </a:endParaRPr>
          </a:p>
        </p:txBody>
      </p:sp>
      <mc:AlternateContent xmlns:mc="http://schemas.openxmlformats.org/markup-compatibility/2006">
        <mc:Choice xmlns:a14="http://schemas.microsoft.com/office/drawing/2010/main" Requires="a14">
          <p:sp>
            <p:nvSpPr>
              <p:cNvPr id="9" name="文本框 8">
                <a:extLst>
                  <a:ext uri="{FF2B5EF4-FFF2-40B4-BE49-F238E27FC236}">
                    <a16:creationId xmlns:a16="http://schemas.microsoft.com/office/drawing/2014/main" id="{18A268EE-D108-86B8-2946-57053199C9DD}"/>
                  </a:ext>
                </a:extLst>
              </p:cNvPr>
              <p:cNvSpPr txBox="1"/>
              <p:nvPr/>
            </p:nvSpPr>
            <p:spPr>
              <a:xfrm>
                <a:off x="-892225" y="1394250"/>
                <a:ext cx="8923388" cy="48776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kumimoji="1" lang="zh-CN" altLang="en-US" sz="2400" i="1" smtClean="0">
                              <a:latin typeface="Cambria Math" panose="02040503050406030204" pitchFamily="18" charset="0"/>
                            </a:rPr>
                          </m:ctrlPr>
                        </m:accPr>
                        <m:e>
                          <m:r>
                            <a:rPr kumimoji="1" lang="en-US" altLang="zh-CN" sz="2400" b="1" i="1">
                              <a:latin typeface="Cambria Math" panose="02040503050406030204" pitchFamily="18" charset="0"/>
                            </a:rPr>
                            <m:t>𝒓</m:t>
                          </m:r>
                          <m:r>
                            <a:rPr kumimoji="1" lang="zh-CN" altLang="en-US" sz="2400" b="0" i="1" smtClean="0">
                              <a:latin typeface="Cambria Math" panose="02040503050406030204" pitchFamily="18" charset="0"/>
                            </a:rPr>
                            <m:t> </m:t>
                          </m:r>
                        </m:e>
                      </m:acc>
                      <m:r>
                        <a:rPr kumimoji="1" lang="en-US" altLang="zh-CN" sz="2400" b="0" i="1" smtClean="0">
                          <a:latin typeface="Cambria Math" panose="02040503050406030204" pitchFamily="18" charset="0"/>
                        </a:rPr>
                        <m:t>=</m:t>
                      </m:r>
                      <m:r>
                        <a:rPr kumimoji="1" lang="zh-CN" altLang="en-US" sz="2400" b="0" i="1" smtClean="0">
                          <a:latin typeface="Cambria Math" panose="02040503050406030204" pitchFamily="18" charset="0"/>
                        </a:rPr>
                        <m:t> </m:t>
                      </m:r>
                      <m:sSub>
                        <m:sSubPr>
                          <m:ctrlPr>
                            <a:rPr kumimoji="1" lang="en-US" altLang="zh-CN" sz="2400" b="0" i="1" smtClean="0">
                              <a:solidFill>
                                <a:srgbClr val="002060"/>
                              </a:solidFill>
                              <a:latin typeface="Cambria Math" panose="02040503050406030204" pitchFamily="18" charset="0"/>
                            </a:rPr>
                          </m:ctrlPr>
                        </m:sSubPr>
                        <m:e>
                          <m:acc>
                            <m:accPr>
                              <m:chr m:val="̈"/>
                              <m:ctrlPr>
                                <a:rPr kumimoji="1" lang="en-US" altLang="zh-CN" sz="2400" b="1" i="1" smtClean="0">
                                  <a:solidFill>
                                    <a:srgbClr val="002060"/>
                                  </a:solidFill>
                                  <a:latin typeface="Cambria Math" panose="02040503050406030204" pitchFamily="18" charset="0"/>
                                </a:rPr>
                              </m:ctrlPr>
                            </m:accPr>
                            <m:e>
                              <m:r>
                                <a:rPr kumimoji="1" lang="en-US" altLang="zh-CN" sz="2400" b="1" i="1">
                                  <a:solidFill>
                                    <a:srgbClr val="002060"/>
                                  </a:solidFill>
                                  <a:latin typeface="Cambria Math" panose="02040503050406030204" pitchFamily="18" charset="0"/>
                                </a:rPr>
                                <m:t>𝒓</m:t>
                              </m:r>
                            </m:e>
                          </m:acc>
                        </m:e>
                        <m:sub>
                          <m:r>
                            <m:rPr>
                              <m:sty m:val="p"/>
                            </m:rPr>
                            <a:rPr kumimoji="1" lang="en-US" altLang="zh-CN" sz="2400" i="1">
                              <a:solidFill>
                                <a:srgbClr val="002060"/>
                              </a:solidFill>
                              <a:latin typeface="Cambria Math" panose="02040503050406030204" pitchFamily="18" charset="0"/>
                            </a:rPr>
                            <m:t>N</m:t>
                          </m:r>
                        </m:sub>
                      </m:sSub>
                      <m:r>
                        <a:rPr kumimoji="1" lang="en-US" altLang="zh-CN" sz="2400" b="0" i="1" smtClean="0">
                          <a:latin typeface="Cambria Math" panose="02040503050406030204" pitchFamily="18" charset="0"/>
                        </a:rPr>
                        <m:t>+</m:t>
                      </m:r>
                      <m:sSub>
                        <m:sSubPr>
                          <m:ctrlPr>
                            <a:rPr kumimoji="1" lang="en-US" altLang="zh-CN" sz="2400" i="1" smtClean="0">
                              <a:solidFill>
                                <a:srgbClr val="C00000"/>
                              </a:solidFill>
                              <a:latin typeface="Cambria Math" panose="02040503050406030204" pitchFamily="18" charset="0"/>
                            </a:rPr>
                          </m:ctrlPr>
                        </m:sSubPr>
                        <m:e>
                          <m:acc>
                            <m:accPr>
                              <m:chr m:val="̈"/>
                              <m:ctrlPr>
                                <a:rPr kumimoji="1" lang="en-US" altLang="zh-CN" sz="2400" i="1">
                                  <a:solidFill>
                                    <a:srgbClr val="C00000"/>
                                  </a:solidFill>
                                  <a:latin typeface="Cambria Math" panose="02040503050406030204" pitchFamily="18" charset="0"/>
                                </a:rPr>
                              </m:ctrlPr>
                            </m:accPr>
                            <m:e>
                              <m:r>
                                <a:rPr kumimoji="1" lang="en-US" altLang="zh-CN" sz="2400" b="1" i="1">
                                  <a:solidFill>
                                    <a:srgbClr val="C00000"/>
                                  </a:solidFill>
                                  <a:latin typeface="Cambria Math" panose="02040503050406030204" pitchFamily="18" charset="0"/>
                                </a:rPr>
                                <m:t>𝒓</m:t>
                              </m:r>
                            </m:e>
                          </m:acc>
                        </m:e>
                        <m:sub>
                          <m:r>
                            <a:rPr kumimoji="1" lang="en-US" altLang="zh-CN" sz="2400" b="0" i="0" smtClean="0">
                              <a:solidFill>
                                <a:srgbClr val="C00000"/>
                              </a:solidFill>
                              <a:latin typeface="Cambria Math" panose="02040503050406030204" pitchFamily="18" charset="0"/>
                            </a:rPr>
                            <m:t>1</m:t>
                          </m:r>
                          <m:r>
                            <m:rPr>
                              <m:sty m:val="p"/>
                            </m:rPr>
                            <a:rPr kumimoji="1" lang="en-US" altLang="zh-CN" sz="2400" b="0" i="0" smtClean="0">
                              <a:solidFill>
                                <a:srgbClr val="C00000"/>
                              </a:solidFill>
                              <a:latin typeface="Cambria Math" panose="02040503050406030204" pitchFamily="18" charset="0"/>
                            </a:rPr>
                            <m:t>PN</m:t>
                          </m:r>
                        </m:sub>
                      </m:sSub>
                      <m:r>
                        <a:rPr kumimoji="1" lang="en-US" altLang="zh-CN" sz="2400" b="0" i="1" smtClean="0">
                          <a:solidFill>
                            <a:srgbClr val="C00000"/>
                          </a:solidFill>
                          <a:latin typeface="Cambria Math" panose="02040503050406030204" pitchFamily="18" charset="0"/>
                        </a:rPr>
                        <m:t>+</m:t>
                      </m:r>
                      <m:sSub>
                        <m:sSubPr>
                          <m:ctrlPr>
                            <a:rPr kumimoji="1" lang="en-US" altLang="zh-CN" sz="2400" i="1" smtClean="0">
                              <a:solidFill>
                                <a:srgbClr val="C00000"/>
                              </a:solidFill>
                              <a:latin typeface="Cambria Math" panose="02040503050406030204" pitchFamily="18" charset="0"/>
                            </a:rPr>
                          </m:ctrlPr>
                        </m:sSubPr>
                        <m:e>
                          <m:acc>
                            <m:accPr>
                              <m:chr m:val="̈"/>
                              <m:ctrlPr>
                                <a:rPr kumimoji="1" lang="en-US" altLang="zh-CN" sz="2400" i="1">
                                  <a:solidFill>
                                    <a:srgbClr val="C00000"/>
                                  </a:solidFill>
                                  <a:latin typeface="Cambria Math" panose="02040503050406030204" pitchFamily="18" charset="0"/>
                                </a:rPr>
                              </m:ctrlPr>
                            </m:accPr>
                            <m:e>
                              <m:r>
                                <a:rPr kumimoji="1" lang="en-US" altLang="zh-CN" sz="2400" b="1" i="1">
                                  <a:solidFill>
                                    <a:srgbClr val="C00000"/>
                                  </a:solidFill>
                                  <a:latin typeface="Cambria Math" panose="02040503050406030204" pitchFamily="18" charset="0"/>
                                </a:rPr>
                                <m:t>𝒓</m:t>
                              </m:r>
                            </m:e>
                          </m:acc>
                        </m:e>
                        <m:sub>
                          <m:r>
                            <m:rPr>
                              <m:sty m:val="p"/>
                            </m:rPr>
                            <a:rPr kumimoji="1" lang="en-US" altLang="zh-CN" sz="2400" b="0" i="0" smtClean="0">
                              <a:solidFill>
                                <a:srgbClr val="C00000"/>
                              </a:solidFill>
                              <a:latin typeface="Cambria Math" panose="02040503050406030204" pitchFamily="18" charset="0"/>
                            </a:rPr>
                            <m:t>SO</m:t>
                          </m:r>
                        </m:sub>
                      </m:sSub>
                      <m:r>
                        <a:rPr kumimoji="1" lang="en-US" altLang="zh-CN" sz="2400" b="0" i="0" smtClean="0">
                          <a:solidFill>
                            <a:srgbClr val="C00000"/>
                          </a:solidFill>
                          <a:latin typeface="Cambria Math" panose="02040503050406030204" pitchFamily="18" charset="0"/>
                        </a:rPr>
                        <m:t>+</m:t>
                      </m:r>
                      <m:sSub>
                        <m:sSubPr>
                          <m:ctrlPr>
                            <a:rPr kumimoji="1" lang="en-US" altLang="zh-CN" sz="2400" i="1" smtClean="0">
                              <a:solidFill>
                                <a:srgbClr val="C00000"/>
                              </a:solidFill>
                              <a:latin typeface="Cambria Math" panose="02040503050406030204" pitchFamily="18" charset="0"/>
                            </a:rPr>
                          </m:ctrlPr>
                        </m:sSubPr>
                        <m:e>
                          <m:acc>
                            <m:accPr>
                              <m:chr m:val="̈"/>
                              <m:ctrlPr>
                                <a:rPr kumimoji="1" lang="en-US" altLang="zh-CN" sz="2400" i="1">
                                  <a:solidFill>
                                    <a:srgbClr val="C00000"/>
                                  </a:solidFill>
                                  <a:latin typeface="Cambria Math" panose="02040503050406030204" pitchFamily="18" charset="0"/>
                                </a:rPr>
                              </m:ctrlPr>
                            </m:accPr>
                            <m:e>
                              <m:r>
                                <a:rPr kumimoji="1" lang="en-US" altLang="zh-CN" sz="2400" b="1" i="1">
                                  <a:solidFill>
                                    <a:srgbClr val="C00000"/>
                                  </a:solidFill>
                                  <a:latin typeface="Cambria Math" panose="02040503050406030204" pitchFamily="18" charset="0"/>
                                </a:rPr>
                                <m:t>𝒓</m:t>
                              </m:r>
                            </m:e>
                          </m:acc>
                        </m:e>
                        <m:sub>
                          <m:r>
                            <m:rPr>
                              <m:sty m:val="p"/>
                            </m:rPr>
                            <a:rPr kumimoji="1" lang="en-US" altLang="zh-CN" sz="2400" b="0" i="0" smtClean="0">
                              <a:solidFill>
                                <a:srgbClr val="C00000"/>
                              </a:solidFill>
                              <a:latin typeface="Cambria Math" panose="02040503050406030204" pitchFamily="18" charset="0"/>
                            </a:rPr>
                            <m:t>Q</m:t>
                          </m:r>
                        </m:sub>
                      </m:sSub>
                      <m:r>
                        <a:rPr kumimoji="1" lang="en-US" altLang="zh-CN" sz="2400" b="0" i="0" smtClean="0">
                          <a:solidFill>
                            <a:srgbClr val="C00000"/>
                          </a:solidFill>
                          <a:latin typeface="Cambria Math" panose="02040503050406030204" pitchFamily="18" charset="0"/>
                        </a:rPr>
                        <m:t>+</m:t>
                      </m:r>
                      <m:sSub>
                        <m:sSubPr>
                          <m:ctrlPr>
                            <a:rPr kumimoji="1" lang="en-US" altLang="zh-CN" sz="2400" i="1" smtClean="0">
                              <a:solidFill>
                                <a:srgbClr val="C00000"/>
                              </a:solidFill>
                              <a:latin typeface="Cambria Math" panose="02040503050406030204" pitchFamily="18" charset="0"/>
                            </a:rPr>
                          </m:ctrlPr>
                        </m:sSubPr>
                        <m:e>
                          <m:acc>
                            <m:accPr>
                              <m:chr m:val="̈"/>
                              <m:ctrlPr>
                                <a:rPr kumimoji="1" lang="en-US" altLang="zh-CN" sz="2400" b="1" i="1">
                                  <a:solidFill>
                                    <a:srgbClr val="C00000"/>
                                  </a:solidFill>
                                  <a:latin typeface="Cambria Math" panose="02040503050406030204" pitchFamily="18" charset="0"/>
                                </a:rPr>
                              </m:ctrlPr>
                            </m:accPr>
                            <m:e>
                              <m:r>
                                <a:rPr kumimoji="1" lang="en-US" altLang="zh-CN" sz="2400" b="1" i="1">
                                  <a:solidFill>
                                    <a:srgbClr val="C00000"/>
                                  </a:solidFill>
                                  <a:latin typeface="Cambria Math" panose="02040503050406030204" pitchFamily="18" charset="0"/>
                                </a:rPr>
                                <m:t>𝒓</m:t>
                              </m:r>
                            </m:e>
                          </m:acc>
                        </m:e>
                        <m:sub>
                          <m:r>
                            <m:rPr>
                              <m:sty m:val="p"/>
                            </m:rPr>
                            <a:rPr kumimoji="1" lang="en-US" altLang="zh-CN" sz="2400" b="0" i="0" smtClean="0">
                              <a:solidFill>
                                <a:srgbClr val="C00000"/>
                              </a:solidFill>
                              <a:latin typeface="Cambria Math" panose="02040503050406030204" pitchFamily="18" charset="0"/>
                            </a:rPr>
                            <m:t>DM</m:t>
                          </m:r>
                        </m:sub>
                      </m:sSub>
                      <m:r>
                        <a:rPr kumimoji="1" lang="en-US" altLang="zh-CN" sz="2400" b="0" i="0" smtClean="0">
                          <a:latin typeface="Cambria Math" panose="02040503050406030204" pitchFamily="18" charset="0"/>
                        </a:rPr>
                        <m:t>+</m:t>
                      </m:r>
                      <m:sSub>
                        <m:sSubPr>
                          <m:ctrlPr>
                            <a:rPr kumimoji="1" lang="en-US" altLang="zh-CN" sz="2400" i="1" smtClean="0">
                              <a:solidFill>
                                <a:srgbClr val="0070C0"/>
                              </a:solidFill>
                              <a:latin typeface="Cambria Math" panose="02040503050406030204" pitchFamily="18" charset="0"/>
                            </a:rPr>
                          </m:ctrlPr>
                        </m:sSubPr>
                        <m:e>
                          <m:acc>
                            <m:accPr>
                              <m:chr m:val="̈"/>
                              <m:ctrlPr>
                                <a:rPr kumimoji="1" lang="en-US" altLang="zh-CN" sz="2400" i="1">
                                  <a:solidFill>
                                    <a:srgbClr val="0070C0"/>
                                  </a:solidFill>
                                  <a:latin typeface="Cambria Math" panose="02040503050406030204" pitchFamily="18" charset="0"/>
                                </a:rPr>
                              </m:ctrlPr>
                            </m:accPr>
                            <m:e>
                              <m:r>
                                <a:rPr kumimoji="1" lang="en-US" altLang="zh-CN" sz="2400" b="1" i="1">
                                  <a:solidFill>
                                    <a:srgbClr val="0070C0"/>
                                  </a:solidFill>
                                  <a:latin typeface="Cambria Math" panose="02040503050406030204" pitchFamily="18" charset="0"/>
                                </a:rPr>
                                <m:t>𝒓</m:t>
                              </m:r>
                            </m:e>
                          </m:acc>
                        </m:e>
                        <m:sub>
                          <m:r>
                            <m:rPr>
                              <m:sty m:val="p"/>
                            </m:rPr>
                            <a:rPr kumimoji="1" lang="en-US" altLang="zh-CN" sz="2400" b="0" i="0" smtClean="0">
                              <a:solidFill>
                                <a:srgbClr val="0070C0"/>
                              </a:solidFill>
                              <a:latin typeface="Cambria Math" panose="02040503050406030204" pitchFamily="18" charset="0"/>
                            </a:rPr>
                            <m:t>DF</m:t>
                          </m:r>
                        </m:sub>
                      </m:sSub>
                    </m:oMath>
                  </m:oMathPara>
                </a14:m>
                <a:endParaRPr kumimoji="1" lang="zh-CN" altLang="en-US" sz="2400" dirty="0"/>
              </a:p>
            </p:txBody>
          </p:sp>
        </mc:Choice>
        <mc:Fallback>
          <p:sp>
            <p:nvSpPr>
              <p:cNvPr id="9" name="文本框 8">
                <a:extLst>
                  <a:ext uri="{FF2B5EF4-FFF2-40B4-BE49-F238E27FC236}">
                    <a16:creationId xmlns:a16="http://schemas.microsoft.com/office/drawing/2014/main" id="{18A268EE-D108-86B8-2946-57053199C9DD}"/>
                  </a:ext>
                </a:extLst>
              </p:cNvPr>
              <p:cNvSpPr txBox="1">
                <a:spLocks noRot="1" noChangeAspect="1" noMove="1" noResize="1" noEditPoints="1" noAdjustHandles="1" noChangeArrowheads="1" noChangeShapeType="1" noTextEdit="1"/>
              </p:cNvSpPr>
              <p:nvPr/>
            </p:nvSpPr>
            <p:spPr>
              <a:xfrm>
                <a:off x="-892225" y="1394250"/>
                <a:ext cx="8923388" cy="487762"/>
              </a:xfrm>
              <a:prstGeom prst="rect">
                <a:avLst/>
              </a:prstGeom>
              <a:blipFill>
                <a:blip r:embed="rId4"/>
                <a:stretch>
                  <a:fillRect b="-15000"/>
                </a:stretch>
              </a:blipFill>
            </p:spPr>
            <p:txBody>
              <a:bodyPr/>
              <a:lstStyle/>
              <a:p>
                <a:r>
                  <a:rPr lang="zh-CN" altLang="en-US">
                    <a:noFill/>
                  </a:rPr>
                  <a:t> </a:t>
                </a:r>
              </a:p>
            </p:txBody>
          </p:sp>
        </mc:Fallback>
      </mc:AlternateContent>
      <p:sp>
        <p:nvSpPr>
          <p:cNvPr id="10" name="文本框 9">
            <a:extLst>
              <a:ext uri="{FF2B5EF4-FFF2-40B4-BE49-F238E27FC236}">
                <a16:creationId xmlns:a16="http://schemas.microsoft.com/office/drawing/2014/main" id="{28703E49-A8AA-2DCE-2EB0-4787CC7B8D20}"/>
              </a:ext>
            </a:extLst>
          </p:cNvPr>
          <p:cNvSpPr txBox="1"/>
          <p:nvPr/>
        </p:nvSpPr>
        <p:spPr>
          <a:xfrm>
            <a:off x="-1" y="6241264"/>
            <a:ext cx="9690638" cy="1200329"/>
          </a:xfrm>
          <a:prstGeom prst="rect">
            <a:avLst/>
          </a:prstGeom>
          <a:noFill/>
        </p:spPr>
        <p:txBody>
          <a:bodyPr wrap="square" rtlCol="0">
            <a:spAutoFit/>
          </a:bodyPr>
          <a:lstStyle/>
          <a:p>
            <a:r>
              <a:rPr kumimoji="1" lang="en-US" altLang="zh-CN" sz="1800" i="1" dirty="0">
                <a:latin typeface="Times New Roman" panose="02020603050405020304" pitchFamily="18" charset="0"/>
                <a:cs typeface="Times New Roman" panose="02020603050405020304" pitchFamily="18" charset="0"/>
              </a:rPr>
              <a:t>Gravity  Newtonian, Post-Newtonian, Relativistic</a:t>
            </a:r>
            <a:r>
              <a:rPr kumimoji="1" lang="en-US" altLang="zh-CN" sz="1800" dirty="0">
                <a:latin typeface="Times New Roman" panose="02020603050405020304" pitchFamily="18" charset="0"/>
                <a:cs typeface="Times New Roman" panose="02020603050405020304" pitchFamily="18" charset="0"/>
              </a:rPr>
              <a:t>. Eric Poisson and Clifford M. Will</a:t>
            </a:r>
          </a:p>
          <a:p>
            <a:r>
              <a:rPr kumimoji="1" lang="en-US" altLang="zh-CN" sz="1800" dirty="0" err="1">
                <a:latin typeface="Times New Roman" panose="02020603050405020304" pitchFamily="18" charset="0"/>
                <a:ea typeface="Baskerville" panose="02020502070401020303" pitchFamily="18" charset="0"/>
                <a:cs typeface="Times New Roman" panose="02020603050405020304" pitchFamily="18" charset="0"/>
              </a:rPr>
              <a:t>Zexin</a:t>
            </a:r>
            <a:r>
              <a:rPr kumimoji="1" lang="en-US" altLang="zh-CN" sz="1800" dirty="0">
                <a:latin typeface="Times New Roman" panose="02020603050405020304" pitchFamily="18" charset="0"/>
                <a:ea typeface="Baskerville" panose="02020502070401020303" pitchFamily="18" charset="0"/>
                <a:cs typeface="Times New Roman" panose="02020603050405020304" pitchFamily="18" charset="0"/>
              </a:rPr>
              <a:t> Hu and </a:t>
            </a:r>
            <a:r>
              <a:rPr kumimoji="1" lang="en-US" altLang="zh-CN" sz="1800" dirty="0" err="1">
                <a:latin typeface="Times New Roman" panose="02020603050405020304" pitchFamily="18" charset="0"/>
                <a:ea typeface="Baskerville" panose="02020502070401020303" pitchFamily="18" charset="0"/>
                <a:cs typeface="Times New Roman" panose="02020603050405020304" pitchFamily="18" charset="0"/>
              </a:rPr>
              <a:t>Lijing</a:t>
            </a:r>
            <a:r>
              <a:rPr kumimoji="1" lang="en-US" altLang="zh-CN" sz="1800" dirty="0">
                <a:latin typeface="Times New Roman" panose="02020603050405020304" pitchFamily="18" charset="0"/>
                <a:ea typeface="Baskerville" panose="02020502070401020303" pitchFamily="18" charset="0"/>
                <a:cs typeface="Times New Roman" panose="02020603050405020304" pitchFamily="18" charset="0"/>
              </a:rPr>
              <a:t> Shao and </a:t>
            </a:r>
            <a:r>
              <a:rPr kumimoji="1" lang="en-US" altLang="zh-CN" sz="1800" dirty="0" err="1">
                <a:latin typeface="Times New Roman" panose="02020603050405020304" pitchFamily="18" charset="0"/>
                <a:ea typeface="Baskerville" panose="02020502070401020303" pitchFamily="18" charset="0"/>
                <a:cs typeface="Times New Roman" panose="02020603050405020304" pitchFamily="18" charset="0"/>
              </a:rPr>
              <a:t>Fupeng</a:t>
            </a:r>
            <a:r>
              <a:rPr kumimoji="1" lang="en-US" altLang="zh-CN" sz="1800" dirty="0">
                <a:latin typeface="Times New Roman" panose="02020603050405020304" pitchFamily="18" charset="0"/>
                <a:ea typeface="Baskerville" panose="02020502070401020303" pitchFamily="18" charset="0"/>
                <a:cs typeface="Times New Roman" panose="02020603050405020304" pitchFamily="18" charset="0"/>
              </a:rPr>
              <a:t> </a:t>
            </a:r>
            <a:r>
              <a:rPr kumimoji="1" lang="zh-CN" altLang="en-US" sz="1800" dirty="0">
                <a:latin typeface="Times New Roman" panose="02020603050405020304" pitchFamily="18" charset="0"/>
                <a:ea typeface="Baskerville" panose="02020502070401020303" pitchFamily="18" charset="0"/>
                <a:cs typeface="Times New Roman" panose="02020603050405020304" pitchFamily="18" charset="0"/>
              </a:rPr>
              <a:t> </a:t>
            </a:r>
            <a:r>
              <a:rPr kumimoji="1" lang="en-US" altLang="zh-CN" sz="1800" dirty="0">
                <a:latin typeface="Times New Roman" panose="02020603050405020304" pitchFamily="18" charset="0"/>
                <a:ea typeface="Baskerville" panose="02020502070401020303" pitchFamily="18" charset="0"/>
                <a:cs typeface="Times New Roman" panose="02020603050405020304" pitchFamily="18" charset="0"/>
              </a:rPr>
              <a:t>Zhang, </a:t>
            </a:r>
            <a:r>
              <a:rPr kumimoji="1" lang="en-US" altLang="zh-CN" sz="1800" dirty="0">
                <a:latin typeface="Times New Roman" panose="02020603050405020304" pitchFamily="18" charset="0"/>
                <a:cs typeface="Times New Roman" panose="02020603050405020304" pitchFamily="18" charset="0"/>
              </a:rPr>
              <a:t>Phys. Rev. D 108, 123034 (2023)</a:t>
            </a:r>
          </a:p>
          <a:p>
            <a:endParaRPr kumimoji="1" lang="en-US" altLang="zh-CN" sz="1800" dirty="0">
              <a:latin typeface="Times New Roman" panose="02020603050405020304" pitchFamily="18" charset="0"/>
              <a:cs typeface="Times New Roman" panose="02020603050405020304" pitchFamily="18" charset="0"/>
            </a:endParaRPr>
          </a:p>
          <a:p>
            <a:endParaRPr kumimoji="1" lang="zh-CN" altLang="en-US" dirty="0"/>
          </a:p>
        </p:txBody>
      </p:sp>
      <p:sp>
        <p:nvSpPr>
          <p:cNvPr id="13" name="文本框 12">
            <a:extLst>
              <a:ext uri="{FF2B5EF4-FFF2-40B4-BE49-F238E27FC236}">
                <a16:creationId xmlns:a16="http://schemas.microsoft.com/office/drawing/2014/main" id="{B7EE0F0B-5668-1E04-2BAE-677A5EDE9B32}"/>
              </a:ext>
            </a:extLst>
          </p:cNvPr>
          <p:cNvSpPr txBox="1"/>
          <p:nvPr/>
        </p:nvSpPr>
        <p:spPr>
          <a:xfrm>
            <a:off x="8133910" y="3572719"/>
            <a:ext cx="3249659" cy="307777"/>
          </a:xfrm>
          <a:prstGeom prst="rect">
            <a:avLst/>
          </a:prstGeom>
          <a:noFill/>
        </p:spPr>
        <p:txBody>
          <a:bodyPr wrap="square" rtlCol="0">
            <a:spAutoFit/>
          </a:bodyPr>
          <a:lstStyle/>
          <a:p>
            <a:r>
              <a:rPr kumimoji="1" lang="en-US" altLang="zh-CN" sz="1400" i="1" dirty="0">
                <a:latin typeface="Times New Roman" panose="02020603050405020304" pitchFamily="18" charset="0"/>
                <a:cs typeface="Times New Roman" panose="02020603050405020304" pitchFamily="18" charset="0"/>
              </a:rPr>
              <a:t>Gravity,</a:t>
            </a:r>
            <a:r>
              <a:rPr kumimoji="1" lang="en-US" altLang="zh-CN" sz="1400" dirty="0">
                <a:latin typeface="Times New Roman" panose="02020603050405020304" pitchFamily="18" charset="0"/>
                <a:cs typeface="Times New Roman" panose="02020603050405020304" pitchFamily="18" charset="0"/>
              </a:rPr>
              <a:t> Eric Poisson and Clifford M. Will</a:t>
            </a:r>
            <a:endParaRPr kumimoji="1" lang="zh-CN" altLang="en-US" sz="1400" dirty="0"/>
          </a:p>
        </p:txBody>
      </p:sp>
      <p:cxnSp>
        <p:nvCxnSpPr>
          <p:cNvPr id="6" name="直线连接符 5">
            <a:extLst>
              <a:ext uri="{FF2B5EF4-FFF2-40B4-BE49-F238E27FC236}">
                <a16:creationId xmlns:a16="http://schemas.microsoft.com/office/drawing/2014/main" id="{325E5BA0-C16D-28C0-C650-E9E587793D17}"/>
              </a:ext>
            </a:extLst>
          </p:cNvPr>
          <p:cNvCxnSpPr/>
          <p:nvPr/>
        </p:nvCxnSpPr>
        <p:spPr>
          <a:xfrm>
            <a:off x="2280062" y="1882012"/>
            <a:ext cx="390698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FA3B93AA-3278-777E-77F0-86D996F983CB}"/>
              </a:ext>
            </a:extLst>
          </p:cNvPr>
          <p:cNvSpPr txBox="1"/>
          <p:nvPr/>
        </p:nvSpPr>
        <p:spPr>
          <a:xfrm>
            <a:off x="1817077" y="1969711"/>
            <a:ext cx="4751042" cy="369332"/>
          </a:xfrm>
          <a:prstGeom prst="rect">
            <a:avLst/>
          </a:prstGeom>
          <a:noFill/>
        </p:spPr>
        <p:txBody>
          <a:bodyPr wrap="square" rtlCol="0">
            <a:spAutoFit/>
          </a:bodyPr>
          <a:lstStyle/>
          <a:p>
            <a:r>
              <a:rPr lang="en-US" altLang="zh-CN" i="0" dirty="0">
                <a:effectLst/>
                <a:latin typeface="Times New Roman" panose="02020603050405020304" pitchFamily="18" charset="0"/>
                <a:cs typeface="Times New Roman" panose="02020603050405020304" pitchFamily="18" charset="0"/>
              </a:rPr>
              <a:t>The perturbing acceleration is a small quantity.</a:t>
            </a:r>
            <a:endParaRPr kumimoji="1" lang="zh-CN" altLang="en-US" dirty="0">
              <a:latin typeface="Times New Roman" panose="02020603050405020304" pitchFamily="18" charset="0"/>
              <a:cs typeface="Times New Roman" panose="02020603050405020304" pitchFamily="18" charset="0"/>
            </a:endParaRPr>
          </a:p>
        </p:txBody>
      </p:sp>
      <p:sp>
        <p:nvSpPr>
          <p:cNvPr id="2" name="矩形 1">
            <a:extLst>
              <a:ext uri="{FF2B5EF4-FFF2-40B4-BE49-F238E27FC236}">
                <a16:creationId xmlns:a16="http://schemas.microsoft.com/office/drawing/2014/main" id="{31614E92-E8E3-7D84-9E3B-8BF8B9E4121A}"/>
              </a:ext>
            </a:extLst>
          </p:cNvPr>
          <p:cNvSpPr/>
          <p:nvPr/>
        </p:nvSpPr>
        <p:spPr>
          <a:xfrm>
            <a:off x="7552706" y="4286992"/>
            <a:ext cx="220612" cy="1425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FF809138-5672-1732-D8FD-E829F0AEF7F2}"/>
              </a:ext>
            </a:extLst>
          </p:cNvPr>
          <p:cNvSpPr/>
          <p:nvPr/>
        </p:nvSpPr>
        <p:spPr>
          <a:xfrm>
            <a:off x="9444237" y="4910095"/>
            <a:ext cx="629007"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17">
            <a:extLst>
              <a:ext uri="{FF2B5EF4-FFF2-40B4-BE49-F238E27FC236}">
                <a16:creationId xmlns:a16="http://schemas.microsoft.com/office/drawing/2014/main" id="{F7CC80B3-3503-E53E-D100-CC7672569F0A}"/>
              </a:ext>
            </a:extLst>
          </p:cNvPr>
          <p:cNvSpPr/>
          <p:nvPr/>
        </p:nvSpPr>
        <p:spPr>
          <a:xfrm>
            <a:off x="9382459" y="5814662"/>
            <a:ext cx="629007"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mc:Choice xmlns:a14="http://schemas.microsoft.com/office/drawing/2010/main" Requires="a14">
          <p:sp>
            <p:nvSpPr>
              <p:cNvPr id="14" name="文本框 13">
                <a:extLst>
                  <a:ext uri="{FF2B5EF4-FFF2-40B4-BE49-F238E27FC236}">
                    <a16:creationId xmlns:a16="http://schemas.microsoft.com/office/drawing/2014/main" id="{7491A3C5-58F8-C218-C109-2202D0D391EA}"/>
                  </a:ext>
                </a:extLst>
              </p:cNvPr>
              <p:cNvSpPr txBox="1"/>
              <p:nvPr/>
            </p:nvSpPr>
            <p:spPr>
              <a:xfrm>
                <a:off x="211276" y="4555005"/>
                <a:ext cx="11650511" cy="1217898"/>
              </a:xfrm>
              <a:prstGeom prst="rect">
                <a:avLst/>
              </a:prstGeom>
              <a:noFill/>
              <a:ln>
                <a:solidFill>
                  <a:schemeClr val="tx1"/>
                </a:solidFill>
              </a:ln>
            </p:spPr>
            <p:txBody>
              <a:bodyPr wrap="square" rtlCol="0">
                <a:spAutoFit/>
              </a:bodyPr>
              <a:lstStyle/>
              <a:p>
                <a:r>
                  <a:rPr lang="en-US" altLang="zh-CN" sz="2400" dirty="0">
                    <a:latin typeface="Times New Roman" panose="02020603050405020304" pitchFamily="18" charset="0"/>
                    <a:cs typeface="Times New Roman" panose="02020603050405020304" pitchFamily="18" charset="0"/>
                  </a:rPr>
                  <a:t>Following the method in Hu. et al., interpolation is avoided and </a:t>
                </a:r>
                <a14:m>
                  <m:oMath xmlns:m="http://schemas.openxmlformats.org/officeDocument/2006/math">
                    <m:sSup>
                      <m:sSupPr>
                        <m:ctrlPr>
                          <a:rPr kumimoji="1" lang="en-US" altLang="zh-CN" sz="2400" i="1" smtClean="0">
                            <a:latin typeface="Cambria Math" panose="02040503050406030204" pitchFamily="18" charset="0"/>
                          </a:rPr>
                        </m:ctrlPr>
                      </m:sSupPr>
                      <m:e>
                        <m:r>
                          <a:rPr kumimoji="1" lang="en-US" altLang="zh-CN" sz="2400" i="1">
                            <a:latin typeface="Cambria Math" panose="02040503050406030204" pitchFamily="18" charset="0"/>
                          </a:rPr>
                          <m:t>𝑡</m:t>
                        </m:r>
                      </m:e>
                      <m:sup>
                        <m:r>
                          <m:rPr>
                            <m:sty m:val="p"/>
                          </m:rPr>
                          <a:rPr kumimoji="1" lang="en-US" altLang="zh-CN" sz="2400" i="0">
                            <a:latin typeface="Cambria Math" panose="02040503050406030204" pitchFamily="18" charset="0"/>
                          </a:rPr>
                          <m:t>TOA</m:t>
                        </m:r>
                      </m:sup>
                    </m:sSup>
                  </m:oMath>
                </a14:m>
                <a:r>
                  <a:rPr lang="en-US" altLang="zh-CN" sz="2400" dirty="0">
                    <a:latin typeface="Times New Roman" panose="02020603050405020304" pitchFamily="18" charset="0"/>
                    <a:cs typeface="Times New Roman" panose="02020603050405020304" pitchFamily="18" charset="0"/>
                  </a:rPr>
                  <a:t> is solved directly.</a:t>
                </a:r>
              </a:p>
              <a:p>
                <a:r>
                  <a:rPr lang="en-US" altLang="zh-CN" sz="2400" dirty="0">
                    <a:latin typeface="Chalkboard" panose="03050602040202020205" pitchFamily="66" charset="0"/>
                    <a:cs typeface="Times New Roman" panose="02020603050405020304" pitchFamily="18" charset="0"/>
                  </a:rPr>
                  <a:t>Using a change of variables, the original equations in terms of </a:t>
                </a:r>
                <a14:m>
                  <m:oMath xmlns:m="http://schemas.openxmlformats.org/officeDocument/2006/math">
                    <m:r>
                      <a:rPr lang="en-US" altLang="zh-CN" sz="2400" i="1" dirty="0">
                        <a:latin typeface="Cambria Math" panose="02040503050406030204" pitchFamily="18" charset="0"/>
                        <a:cs typeface="Times New Roman" panose="02020603050405020304" pitchFamily="18" charset="0"/>
                      </a:rPr>
                      <m:t>𝑡</m:t>
                    </m:r>
                  </m:oMath>
                </a14:m>
                <a:r>
                  <a:rPr lang="en-US" altLang="zh-CN" sz="2400" i="1" dirty="0">
                    <a:latin typeface="Chalkboard" panose="03050602040202020205" pitchFamily="66" charset="0"/>
                    <a:cs typeface="Times New Roman" panose="02020603050405020304" pitchFamily="18" charset="0"/>
                  </a:rPr>
                  <a:t> </a:t>
                </a:r>
                <a:r>
                  <a:rPr lang="en-US" altLang="zh-CN" sz="2400" dirty="0">
                    <a:latin typeface="Chalkboard" panose="03050602040202020205" pitchFamily="66" charset="0"/>
                    <a:cs typeface="Times New Roman" panose="02020603050405020304" pitchFamily="18" charset="0"/>
                  </a:rPr>
                  <a:t>are transformed into equations in terms of </a:t>
                </a:r>
                <a14:m>
                  <m:oMath xmlns:m="http://schemas.openxmlformats.org/officeDocument/2006/math">
                    <m:sSup>
                      <m:sSupPr>
                        <m:ctrlPr>
                          <a:rPr kumimoji="1" lang="en-US" altLang="zh-CN" sz="2400" i="1" smtClean="0">
                            <a:latin typeface="Cambria Math" panose="02040503050406030204" pitchFamily="18" charset="0"/>
                          </a:rPr>
                        </m:ctrlPr>
                      </m:sSupPr>
                      <m:e>
                        <m:r>
                          <a:rPr kumimoji="1" lang="en-US" altLang="zh-CN" sz="2400" i="1">
                            <a:latin typeface="Cambria Math" panose="02040503050406030204" pitchFamily="18" charset="0"/>
                          </a:rPr>
                          <m:t>𝑡</m:t>
                        </m:r>
                      </m:e>
                      <m:sup>
                        <m:r>
                          <m:rPr>
                            <m:sty m:val="p"/>
                          </m:rPr>
                          <a:rPr kumimoji="1" lang="en-US" altLang="zh-CN" sz="2400" i="0">
                            <a:latin typeface="Cambria Math" panose="02040503050406030204" pitchFamily="18" charset="0"/>
                          </a:rPr>
                          <m:t>TOA</m:t>
                        </m:r>
                      </m:sup>
                    </m:sSup>
                  </m:oMath>
                </a14:m>
                <a:r>
                  <a:rPr lang="en-US" altLang="zh-CN" sz="2400" dirty="0">
                    <a:latin typeface="Times New Roman" panose="02020603050405020304" pitchFamily="18" charset="0"/>
                    <a:cs typeface="Times New Roman" panose="02020603050405020304" pitchFamily="18" charset="0"/>
                  </a:rPr>
                  <a:t> .</a:t>
                </a:r>
                <a:endParaRPr lang="zh-CN" altLang="en-US" sz="2400" dirty="0">
                  <a:latin typeface="Times New Roman" panose="02020603050405020304" pitchFamily="18" charset="0"/>
                  <a:cs typeface="Times New Roman" panose="02020603050405020304" pitchFamily="18" charset="0"/>
                </a:endParaRPr>
              </a:p>
            </p:txBody>
          </p:sp>
        </mc:Choice>
        <mc:Fallback>
          <p:sp>
            <p:nvSpPr>
              <p:cNvPr id="14" name="文本框 13">
                <a:extLst>
                  <a:ext uri="{FF2B5EF4-FFF2-40B4-BE49-F238E27FC236}">
                    <a16:creationId xmlns:a16="http://schemas.microsoft.com/office/drawing/2014/main" id="{7491A3C5-58F8-C218-C109-2202D0D391EA}"/>
                  </a:ext>
                </a:extLst>
              </p:cNvPr>
              <p:cNvSpPr txBox="1">
                <a:spLocks noRot="1" noChangeAspect="1" noMove="1" noResize="1" noEditPoints="1" noAdjustHandles="1" noChangeArrowheads="1" noChangeShapeType="1" noTextEdit="1"/>
              </p:cNvSpPr>
              <p:nvPr/>
            </p:nvSpPr>
            <p:spPr>
              <a:xfrm>
                <a:off x="211276" y="4555005"/>
                <a:ext cx="11650511" cy="1217898"/>
              </a:xfrm>
              <a:prstGeom prst="rect">
                <a:avLst/>
              </a:prstGeom>
              <a:blipFill>
                <a:blip r:embed="rId5"/>
                <a:stretch>
                  <a:fillRect l="-762" t="-3061" b="-10204"/>
                </a:stretch>
              </a:blipFill>
              <a:ln>
                <a:solidFill>
                  <a:schemeClr val="tx1"/>
                </a:solidFill>
              </a:ln>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2" name="文本框 11">
                <a:extLst>
                  <a:ext uri="{FF2B5EF4-FFF2-40B4-BE49-F238E27FC236}">
                    <a16:creationId xmlns:a16="http://schemas.microsoft.com/office/drawing/2014/main" id="{6E25F8F7-30B5-F25C-BBAC-ACD1DE5B6126}"/>
                  </a:ext>
                </a:extLst>
              </p:cNvPr>
              <p:cNvSpPr txBox="1"/>
              <p:nvPr/>
            </p:nvSpPr>
            <p:spPr>
              <a:xfrm>
                <a:off x="147843" y="3292481"/>
                <a:ext cx="7517445" cy="400110"/>
              </a:xfrm>
              <a:prstGeom prst="rect">
                <a:avLst/>
              </a:prstGeom>
              <a:noFill/>
            </p:spPr>
            <p:txBody>
              <a:bodyPr wrap="square">
                <a:spAutoFit/>
              </a:bodyPr>
              <a:lstStyle/>
              <a:p>
                <a:r>
                  <a:rPr lang="en-US" altLang="zh-CN" sz="2000" i="0" dirty="0">
                    <a:solidFill>
                      <a:schemeClr val="tx1"/>
                    </a:solidFill>
                    <a:effectLst/>
                    <a:latin typeface="Times New Roman" panose="02020603050405020304" pitchFamily="18" charset="0"/>
                    <a:cs typeface="Times New Roman" panose="02020603050405020304" pitchFamily="18" charset="0"/>
                  </a:rPr>
                  <a:t>Using perturbation theory to solve for orbital elements (</a:t>
                </a:r>
                <a14:m>
                  <m:oMath xmlns:m="http://schemas.openxmlformats.org/officeDocument/2006/math">
                    <m:r>
                      <a:rPr lang="en-US" altLang="zh-CN" sz="2000" b="0" i="1" dirty="0" smtClean="0">
                        <a:solidFill>
                          <a:schemeClr val="tx1"/>
                        </a:solidFill>
                        <a:latin typeface="Cambria Math" panose="02040503050406030204" pitchFamily="18" charset="0"/>
                      </a:rPr>
                      <m:t>𝑒</m:t>
                    </m:r>
                    <m:r>
                      <a:rPr lang="en-US" altLang="zh-CN" sz="2000" b="0" i="1" dirty="0" smtClean="0">
                        <a:solidFill>
                          <a:schemeClr val="tx1"/>
                        </a:solidFill>
                        <a:latin typeface="Cambria Math" panose="02040503050406030204" pitchFamily="18" charset="0"/>
                      </a:rPr>
                      <m:t>,</m:t>
                    </m:r>
                    <m:r>
                      <a:rPr lang="en-US" altLang="zh-CN" sz="2000" b="0" i="1" dirty="0" smtClean="0">
                        <a:solidFill>
                          <a:schemeClr val="tx1"/>
                        </a:solidFill>
                        <a:latin typeface="Cambria Math" panose="02040503050406030204" pitchFamily="18" charset="0"/>
                      </a:rPr>
                      <m:t>𝑓</m:t>
                    </m:r>
                    <m:r>
                      <a:rPr lang="en-US" altLang="zh-CN" sz="2000" b="0" i="1" dirty="0" smtClean="0">
                        <a:solidFill>
                          <a:schemeClr val="tx1"/>
                        </a:solidFill>
                        <a:latin typeface="Cambria Math" panose="02040503050406030204" pitchFamily="18" charset="0"/>
                      </a:rPr>
                      <m:t>,</m:t>
                    </m:r>
                    <m:r>
                      <a:rPr lang="en-US" altLang="zh-CN" sz="2000" b="0" i="1" dirty="0" smtClean="0">
                        <a:solidFill>
                          <a:schemeClr val="tx1"/>
                        </a:solidFill>
                        <a:latin typeface="Cambria Math" panose="02040503050406030204" pitchFamily="18" charset="0"/>
                      </a:rPr>
                      <m:t>𝑝</m:t>
                    </m:r>
                    <m:r>
                      <a:rPr lang="en-US" altLang="zh-CN" sz="2000" b="0" i="1" dirty="0" smtClean="0">
                        <a:solidFill>
                          <a:schemeClr val="tx1"/>
                        </a:solidFill>
                        <a:latin typeface="Cambria Math" panose="02040503050406030204" pitchFamily="18" charset="0"/>
                      </a:rPr>
                      <m:t>,</m:t>
                    </m:r>
                    <m:r>
                      <a:rPr lang="en-US" altLang="zh-CN" sz="2000" b="0" i="1" dirty="0" smtClean="0">
                        <a:solidFill>
                          <a:schemeClr val="tx1"/>
                        </a:solidFill>
                        <a:latin typeface="Cambria Math" panose="02040503050406030204" pitchFamily="18" charset="0"/>
                        <a:ea typeface="Cambria Math" panose="02040503050406030204" pitchFamily="18" charset="0"/>
                      </a:rPr>
                      <m:t>𝜔</m:t>
                    </m:r>
                    <m:r>
                      <a:rPr lang="en-US" altLang="zh-CN" sz="2000" b="0" i="1" dirty="0" smtClean="0">
                        <a:solidFill>
                          <a:schemeClr val="tx1"/>
                        </a:solidFill>
                        <a:latin typeface="Cambria Math" panose="02040503050406030204" pitchFamily="18" charset="0"/>
                        <a:ea typeface="Cambria Math" panose="02040503050406030204" pitchFamily="18" charset="0"/>
                      </a:rPr>
                      <m:t>,</m:t>
                    </m:r>
                    <m:r>
                      <a:rPr lang="el-GR" altLang="zh-CN" sz="2000" b="0" i="1" dirty="0" smtClean="0">
                        <a:solidFill>
                          <a:schemeClr val="tx1"/>
                        </a:solidFill>
                        <a:latin typeface="Cambria Math" panose="02040503050406030204" pitchFamily="18" charset="0"/>
                        <a:ea typeface="Cambria Math" panose="02040503050406030204" pitchFamily="18" charset="0"/>
                      </a:rPr>
                      <m:t>𝛺</m:t>
                    </m:r>
                    <m:r>
                      <a:rPr lang="en-US" altLang="zh-CN" sz="2000" b="0" i="1" dirty="0" smtClean="0">
                        <a:solidFill>
                          <a:schemeClr val="tx1"/>
                        </a:solidFill>
                        <a:latin typeface="Cambria Math" panose="02040503050406030204" pitchFamily="18" charset="0"/>
                        <a:ea typeface="Cambria Math" panose="02040503050406030204" pitchFamily="18" charset="0"/>
                      </a:rPr>
                      <m:t>,</m:t>
                    </m:r>
                    <m:r>
                      <a:rPr lang="en-US" altLang="zh-CN" sz="2000" b="0" i="1" dirty="0" smtClean="0">
                        <a:solidFill>
                          <a:schemeClr val="tx1"/>
                        </a:solidFill>
                        <a:latin typeface="Cambria Math" panose="02040503050406030204" pitchFamily="18" charset="0"/>
                        <a:ea typeface="Cambria Math" panose="02040503050406030204" pitchFamily="18" charset="0"/>
                      </a:rPr>
                      <m:t>𝚤</m:t>
                    </m:r>
                  </m:oMath>
                </a14:m>
                <a:r>
                  <a:rPr lang="en-US" altLang="zh-CN" sz="2000" i="0" dirty="0">
                    <a:solidFill>
                      <a:schemeClr val="tx1"/>
                    </a:solidFill>
                    <a:effectLst/>
                    <a:latin typeface="Times New Roman" panose="02020603050405020304" pitchFamily="18" charset="0"/>
                    <a:cs typeface="Times New Roman" panose="02020603050405020304" pitchFamily="18" charset="0"/>
                  </a:rPr>
                  <a:t>) </a:t>
                </a:r>
                <a:endParaRPr lang="zh-CN" altLang="en-US" sz="2000" dirty="0">
                  <a:solidFill>
                    <a:schemeClr val="tx1"/>
                  </a:solidFill>
                </a:endParaRPr>
              </a:p>
            </p:txBody>
          </p:sp>
        </mc:Choice>
        <mc:Fallback>
          <p:sp>
            <p:nvSpPr>
              <p:cNvPr id="12" name="文本框 11">
                <a:extLst>
                  <a:ext uri="{FF2B5EF4-FFF2-40B4-BE49-F238E27FC236}">
                    <a16:creationId xmlns:a16="http://schemas.microsoft.com/office/drawing/2014/main" id="{6E25F8F7-30B5-F25C-BBAC-ACD1DE5B6126}"/>
                  </a:ext>
                </a:extLst>
              </p:cNvPr>
              <p:cNvSpPr txBox="1">
                <a:spLocks noRot="1" noChangeAspect="1" noMove="1" noResize="1" noEditPoints="1" noAdjustHandles="1" noChangeArrowheads="1" noChangeShapeType="1" noTextEdit="1"/>
              </p:cNvSpPr>
              <p:nvPr/>
            </p:nvSpPr>
            <p:spPr>
              <a:xfrm>
                <a:off x="147843" y="3292481"/>
                <a:ext cx="7517445" cy="400110"/>
              </a:xfrm>
              <a:prstGeom prst="rect">
                <a:avLst/>
              </a:prstGeom>
              <a:blipFill>
                <a:blip r:embed="rId6"/>
                <a:stretch>
                  <a:fillRect l="-843" t="-9375" b="-2812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681811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2F3D2-8214-A604-BA16-2A3CCA774401}"/>
            </a:ext>
          </a:extLst>
        </p:cNvPr>
        <p:cNvGrpSpPr/>
        <p:nvPr/>
      </p:nvGrpSpPr>
      <p:grpSpPr>
        <a:xfrm>
          <a:off x="0" y="0"/>
          <a:ext cx="0" cy="0"/>
          <a:chOff x="0" y="0"/>
          <a:chExt cx="0" cy="0"/>
        </a:xfrm>
      </p:grpSpPr>
      <p:sp>
        <p:nvSpPr>
          <p:cNvPr id="23" name="灯片编号占位符 22">
            <a:extLst>
              <a:ext uri="{FF2B5EF4-FFF2-40B4-BE49-F238E27FC236}">
                <a16:creationId xmlns:a16="http://schemas.microsoft.com/office/drawing/2014/main" id="{03BBABDD-6EF4-878F-68B4-00E4BB3542FA}"/>
              </a:ext>
            </a:extLst>
          </p:cNvPr>
          <p:cNvSpPr>
            <a:spLocks noGrp="1"/>
          </p:cNvSpPr>
          <p:nvPr>
            <p:ph type="sldNum" sz="quarter" idx="12"/>
          </p:nvPr>
        </p:nvSpPr>
        <p:spPr>
          <a:xfrm>
            <a:off x="9118588" y="6232400"/>
            <a:ext cx="2743200" cy="365125"/>
          </a:xfrm>
        </p:spPr>
        <p:txBody>
          <a:bodyPr/>
          <a:lstStyle/>
          <a:p>
            <a:fld id="{2E8606E7-B214-4D3D-8090-E672E706F717}" type="slidenum">
              <a:rPr lang="zh-CN" altLang="en-US" sz="2400" smtClean="0">
                <a:solidFill>
                  <a:schemeClr val="tx1"/>
                </a:solidFill>
              </a:rPr>
              <a:pPr/>
              <a:t>7</a:t>
            </a:fld>
            <a:r>
              <a:rPr lang="en-US" altLang="zh-CN" sz="2400" dirty="0">
                <a:solidFill>
                  <a:schemeClr val="tx1"/>
                </a:solidFill>
              </a:rPr>
              <a:t>/15</a:t>
            </a:r>
            <a:endParaRPr lang="zh-CN" altLang="en-US" sz="2400" dirty="0">
              <a:solidFill>
                <a:schemeClr val="tx1"/>
              </a:solidFill>
            </a:endParaRPr>
          </a:p>
        </p:txBody>
      </p:sp>
      <p:cxnSp>
        <p:nvCxnSpPr>
          <p:cNvPr id="7" name="直接连接符 6">
            <a:extLst>
              <a:ext uri="{FF2B5EF4-FFF2-40B4-BE49-F238E27FC236}">
                <a16:creationId xmlns:a16="http://schemas.microsoft.com/office/drawing/2014/main" id="{741B5B52-DBFA-9D66-2433-E5517B68D10B}"/>
              </a:ext>
            </a:extLst>
          </p:cNvPr>
          <p:cNvCxnSpPr/>
          <p:nvPr/>
        </p:nvCxnSpPr>
        <p:spPr>
          <a:xfrm>
            <a:off x="-1" y="521111"/>
            <a:ext cx="12204000" cy="0"/>
          </a:xfrm>
          <a:prstGeom prst="line">
            <a:avLst/>
          </a:prstGeom>
        </p:spPr>
        <p:style>
          <a:lnRef idx="3">
            <a:schemeClr val="accent1"/>
          </a:lnRef>
          <a:fillRef idx="0">
            <a:schemeClr val="accent1"/>
          </a:fillRef>
          <a:effectRef idx="2">
            <a:schemeClr val="accent1"/>
          </a:effectRef>
          <a:fontRef idx="minor">
            <a:schemeClr val="tx1"/>
          </a:fontRef>
        </p:style>
      </p:cxnSp>
      <p:sp>
        <p:nvSpPr>
          <p:cNvPr id="11" name="文本框 10">
            <a:extLst>
              <a:ext uri="{FF2B5EF4-FFF2-40B4-BE49-F238E27FC236}">
                <a16:creationId xmlns:a16="http://schemas.microsoft.com/office/drawing/2014/main" id="{1C65A61F-E2E4-ED9F-CABF-86EB8CA90439}"/>
              </a:ext>
            </a:extLst>
          </p:cNvPr>
          <p:cNvSpPr txBox="1"/>
          <p:nvPr/>
        </p:nvSpPr>
        <p:spPr>
          <a:xfrm>
            <a:off x="0" y="-39329"/>
            <a:ext cx="6808007" cy="523220"/>
          </a:xfrm>
          <a:prstGeom prst="rect">
            <a:avLst/>
          </a:prstGeom>
          <a:noFill/>
        </p:spPr>
        <p:txBody>
          <a:bodyPr wrap="square" rtlCol="0">
            <a:spAutoFit/>
          </a:bodyPr>
          <a:lstStyle/>
          <a:p>
            <a:r>
              <a:rPr lang="en-US" altLang="zh-CN" sz="2800" b="1" spc="-11" dirty="0">
                <a:solidFill>
                  <a:srgbClr val="C00000"/>
                </a:solidFill>
                <a:latin typeface="Arial"/>
                <a:ea typeface="+mj-ea"/>
                <a:cs typeface="Arial"/>
              </a:rPr>
              <a:t>Pulsar Timing</a:t>
            </a:r>
            <a:endParaRPr lang="zh-CN" altLang="en-US" sz="2800" b="1" spc="-11" dirty="0">
              <a:solidFill>
                <a:srgbClr val="C00000"/>
              </a:solidFill>
              <a:latin typeface="Arial"/>
              <a:ea typeface="+mj-ea"/>
              <a:cs typeface="Arial"/>
            </a:endParaRPr>
          </a:p>
        </p:txBody>
      </p:sp>
      <p:sp>
        <p:nvSpPr>
          <p:cNvPr id="10" name="文本框 9">
            <a:extLst>
              <a:ext uri="{FF2B5EF4-FFF2-40B4-BE49-F238E27FC236}">
                <a16:creationId xmlns:a16="http://schemas.microsoft.com/office/drawing/2014/main" id="{3C055814-325F-7D9E-78DB-F46E5CCFF638}"/>
              </a:ext>
            </a:extLst>
          </p:cNvPr>
          <p:cNvSpPr txBox="1"/>
          <p:nvPr/>
        </p:nvSpPr>
        <p:spPr>
          <a:xfrm>
            <a:off x="-1" y="6503471"/>
            <a:ext cx="11089501" cy="369332"/>
          </a:xfrm>
          <a:prstGeom prst="rect">
            <a:avLst/>
          </a:prstGeom>
          <a:noFill/>
        </p:spPr>
        <p:txBody>
          <a:bodyPr wrap="square">
            <a:spAutoFit/>
          </a:bodyPr>
          <a:lstStyle/>
          <a:p>
            <a:r>
              <a:rPr lang="en-US" altLang="zh-CN" dirty="0">
                <a:solidFill>
                  <a:srgbClr val="000000"/>
                </a:solidFill>
                <a:effectLst/>
                <a:latin typeface="Times New Roman" panose="02020603050405020304" pitchFamily="18" charset="0"/>
                <a:cs typeface="Times New Roman" panose="02020603050405020304" pitchFamily="18" charset="0"/>
              </a:rPr>
              <a:t>T. Damour and N. </a:t>
            </a:r>
            <a:r>
              <a:rPr lang="en-US" altLang="zh-CN" dirty="0" err="1">
                <a:solidFill>
                  <a:srgbClr val="000000"/>
                </a:solidFill>
                <a:effectLst/>
                <a:latin typeface="Times New Roman" panose="02020603050405020304" pitchFamily="18" charset="0"/>
                <a:cs typeface="Times New Roman" panose="02020603050405020304" pitchFamily="18" charset="0"/>
              </a:rPr>
              <a:t>Deruelle</a:t>
            </a:r>
            <a:r>
              <a:rPr lang="en-US" altLang="zh-CN" dirty="0">
                <a:solidFill>
                  <a:srgbClr val="000000"/>
                </a:solidFill>
                <a:effectLst/>
                <a:latin typeface="Times New Roman" panose="02020603050405020304" pitchFamily="18" charset="0"/>
                <a:cs typeface="Times New Roman" panose="02020603050405020304" pitchFamily="18" charset="0"/>
              </a:rPr>
              <a:t>. Annales de </a:t>
            </a:r>
            <a:r>
              <a:rPr lang="en-US" altLang="zh-CN" dirty="0" err="1">
                <a:solidFill>
                  <a:srgbClr val="000000"/>
                </a:solidFill>
                <a:effectLst/>
                <a:latin typeface="Times New Roman" panose="02020603050405020304" pitchFamily="18" charset="0"/>
                <a:cs typeface="Times New Roman" panose="02020603050405020304" pitchFamily="18" charset="0"/>
              </a:rPr>
              <a:t>l’I.H.P</a:t>
            </a:r>
            <a:r>
              <a:rPr lang="en-US" altLang="zh-CN" dirty="0">
                <a:solidFill>
                  <a:srgbClr val="000000"/>
                </a:solidFill>
                <a:effectLst/>
                <a:latin typeface="Times New Roman" panose="02020603050405020304" pitchFamily="18" charset="0"/>
                <a:cs typeface="Times New Roman" panose="02020603050405020304" pitchFamily="18" charset="0"/>
              </a:rPr>
              <a:t>. Physique </a:t>
            </a:r>
            <a:r>
              <a:rPr lang="en-US" altLang="zh-CN" dirty="0" err="1">
                <a:solidFill>
                  <a:srgbClr val="000000"/>
                </a:solidFill>
                <a:effectLst/>
                <a:latin typeface="Times New Roman" panose="02020603050405020304" pitchFamily="18" charset="0"/>
                <a:cs typeface="Times New Roman" panose="02020603050405020304" pitchFamily="18" charset="0"/>
              </a:rPr>
              <a:t>théorique</a:t>
            </a:r>
            <a:r>
              <a:rPr lang="en-US" altLang="zh-CN" dirty="0">
                <a:solidFill>
                  <a:srgbClr val="000000"/>
                </a:solidFill>
                <a:effectLst/>
                <a:latin typeface="Times New Roman" panose="02020603050405020304" pitchFamily="18" charset="0"/>
                <a:cs typeface="Times New Roman" panose="02020603050405020304" pitchFamily="18" charset="0"/>
              </a:rPr>
              <a:t>, 43(1):107–132,</a:t>
            </a:r>
            <a:r>
              <a:rPr lang="zh-CN" altLang="en-US" dirty="0">
                <a:solidFill>
                  <a:srgbClr val="000000"/>
                </a:solidFill>
                <a:effectLst/>
                <a:latin typeface="Times New Roman" panose="02020603050405020304" pitchFamily="18" charset="0"/>
                <a:cs typeface="Times New Roman" panose="02020603050405020304" pitchFamily="18" charset="0"/>
              </a:rPr>
              <a:t> </a:t>
            </a:r>
            <a:r>
              <a:rPr lang="en-US" altLang="zh-CN" dirty="0">
                <a:solidFill>
                  <a:srgbClr val="000000"/>
                </a:solidFill>
                <a:effectLst/>
                <a:latin typeface="Times New Roman" panose="02020603050405020304" pitchFamily="18" charset="0"/>
                <a:cs typeface="Times New Roman" panose="02020603050405020304" pitchFamily="18" charset="0"/>
              </a:rPr>
              <a:t>1985.</a:t>
            </a:r>
          </a:p>
        </p:txBody>
      </p:sp>
      <mc:AlternateContent xmlns:mc="http://schemas.openxmlformats.org/markup-compatibility/2006">
        <mc:Choice xmlns:a14="http://schemas.microsoft.com/office/drawing/2010/main" Requires="a14">
          <p:sp>
            <p:nvSpPr>
              <p:cNvPr id="2" name="内容占位符 2">
                <a:extLst>
                  <a:ext uri="{FF2B5EF4-FFF2-40B4-BE49-F238E27FC236}">
                    <a16:creationId xmlns:a16="http://schemas.microsoft.com/office/drawing/2014/main" id="{5D37A6E3-7C1C-4DE6-F9F2-87667080D4D1}"/>
                  </a:ext>
                </a:extLst>
              </p:cNvPr>
              <p:cNvSpPr txBox="1">
                <a:spLocks/>
              </p:cNvSpPr>
              <p:nvPr/>
            </p:nvSpPr>
            <p:spPr>
              <a:xfrm>
                <a:off x="838200" y="776162"/>
                <a:ext cx="10515600" cy="5638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kumimoji="1" lang="en-US" altLang="zh-CN" sz="2400" dirty="0">
                    <a:latin typeface="Times New Roman" panose="02020603050405020304" pitchFamily="18" charset="0"/>
                    <a:cs typeface="Times New Roman" panose="02020603050405020304" pitchFamily="18" charset="0"/>
                  </a:rPr>
                  <a:t>The pulse arrival time can be expressed as,</a:t>
                </a:r>
              </a:p>
              <a:p>
                <a:pPr marL="0" indent="0">
                  <a:buFont typeface="Arial" panose="020B0604020202020204" pitchFamily="34" charset="0"/>
                  <a:buNone/>
                </a:pPr>
                <a:endParaRPr kumimoji="1" lang="en-US" altLang="zh-CN" sz="2000" i="1" dirty="0">
                  <a:latin typeface="Cambria Math" panose="02040503050406030204" pitchFamily="18" charset="0"/>
                </a:endParaRPr>
              </a:p>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sSup>
                        <m:sSupPr>
                          <m:ctrlPr>
                            <a:rPr kumimoji="1" lang="en-US" altLang="zh-CN" sz="2000" i="1" smtClean="0">
                              <a:latin typeface="Cambria Math" panose="02040503050406030204" pitchFamily="18" charset="0"/>
                            </a:rPr>
                          </m:ctrlPr>
                        </m:sSupPr>
                        <m:e>
                          <m:r>
                            <a:rPr kumimoji="1" lang="en-US" altLang="zh-CN" sz="2000" i="1" smtClean="0">
                              <a:latin typeface="Cambria Math" panose="02040503050406030204" pitchFamily="18" charset="0"/>
                            </a:rPr>
                            <m:t>𝑡</m:t>
                          </m:r>
                        </m:e>
                        <m:sup>
                          <m:r>
                            <m:rPr>
                              <m:sty m:val="p"/>
                            </m:rPr>
                            <a:rPr kumimoji="1" lang="en-US" altLang="zh-CN" sz="2000" i="0" smtClean="0">
                              <a:latin typeface="Cambria Math" panose="02040503050406030204" pitchFamily="18" charset="0"/>
                            </a:rPr>
                            <m:t>TOA</m:t>
                          </m:r>
                        </m:sup>
                      </m:sSup>
                      <m:r>
                        <a:rPr kumimoji="1" lang="en-US" altLang="zh-CN" sz="2000" i="1" smtClean="0">
                          <a:latin typeface="Cambria Math" panose="02040503050406030204" pitchFamily="18" charset="0"/>
                        </a:rPr>
                        <m:t>=</m:t>
                      </m:r>
                      <m:r>
                        <a:rPr kumimoji="1" lang="en-US" altLang="zh-CN" sz="2000" i="1" smtClean="0">
                          <a:latin typeface="Cambria Math" panose="02040503050406030204" pitchFamily="18" charset="0"/>
                        </a:rPr>
                        <m:t>𝑇</m:t>
                      </m:r>
                      <m:r>
                        <a:rPr kumimoji="1" lang="en-US" altLang="zh-CN" sz="2000" i="1" smtClean="0">
                          <a:latin typeface="Cambria Math" panose="02040503050406030204" pitchFamily="18" charset="0"/>
                        </a:rPr>
                        <m:t>+</m:t>
                      </m:r>
                      <m:sSub>
                        <m:sSubPr>
                          <m:ctrlPr>
                            <a:rPr kumimoji="1" lang="en-US" altLang="zh-CN" sz="2000" i="1">
                              <a:latin typeface="Cambria Math" panose="02040503050406030204" pitchFamily="18" charset="0"/>
                            </a:rPr>
                          </m:ctrlPr>
                        </m:sSubPr>
                        <m:e>
                          <m:r>
                            <m:rPr>
                              <m:sty m:val="p"/>
                            </m:rPr>
                            <a:rPr kumimoji="1" lang="el-GR" altLang="zh-CN" sz="2000" i="1">
                              <a:latin typeface="Cambria Math" panose="02040503050406030204" pitchFamily="18" charset="0"/>
                              <a:ea typeface="Cambria Math" panose="02040503050406030204" pitchFamily="18" charset="0"/>
                            </a:rPr>
                            <m:t>Δ</m:t>
                          </m:r>
                        </m:e>
                        <m:sub>
                          <m:r>
                            <m:rPr>
                              <m:sty m:val="p"/>
                            </m:rPr>
                            <a:rPr kumimoji="1" lang="en-US" altLang="zh-CN" sz="2000" i="1">
                              <a:latin typeface="Cambria Math" panose="02040503050406030204" pitchFamily="18" charset="0"/>
                            </a:rPr>
                            <m:t>R</m:t>
                          </m:r>
                        </m:sub>
                      </m:sSub>
                      <m:r>
                        <a:rPr kumimoji="1" lang="en-US" altLang="zh-CN" sz="2000" i="1" smtClean="0">
                          <a:latin typeface="Cambria Math" panose="02040503050406030204" pitchFamily="18" charset="0"/>
                        </a:rPr>
                        <m:t>+</m:t>
                      </m:r>
                      <m:sSub>
                        <m:sSubPr>
                          <m:ctrlPr>
                            <a:rPr kumimoji="1" lang="en-US" altLang="zh-CN" sz="2000" i="1">
                              <a:latin typeface="Cambria Math" panose="02040503050406030204" pitchFamily="18" charset="0"/>
                            </a:rPr>
                          </m:ctrlPr>
                        </m:sSubPr>
                        <m:e>
                          <m:r>
                            <m:rPr>
                              <m:sty m:val="p"/>
                            </m:rPr>
                            <a:rPr kumimoji="1" lang="el-GR" altLang="zh-CN" sz="2000" i="0">
                              <a:latin typeface="Cambria Math" panose="02040503050406030204" pitchFamily="18" charset="0"/>
                              <a:ea typeface="Cambria Math" panose="02040503050406030204" pitchFamily="18" charset="0"/>
                            </a:rPr>
                            <m:t>Δ</m:t>
                          </m:r>
                        </m:e>
                        <m:sub>
                          <m:r>
                            <m:rPr>
                              <m:sty m:val="p"/>
                            </m:rPr>
                            <a:rPr kumimoji="1" lang="en-US" altLang="zh-CN" sz="2000" i="0" smtClean="0">
                              <a:latin typeface="Cambria Math" panose="02040503050406030204" pitchFamily="18" charset="0"/>
                              <a:ea typeface="Cambria Math" panose="02040503050406030204" pitchFamily="18" charset="0"/>
                            </a:rPr>
                            <m:t>S</m:t>
                          </m:r>
                        </m:sub>
                      </m:sSub>
                      <m:r>
                        <a:rPr kumimoji="1" lang="en-US" altLang="zh-CN" sz="2000" i="0" smtClean="0">
                          <a:latin typeface="Cambria Math" panose="02040503050406030204" pitchFamily="18" charset="0"/>
                        </a:rPr>
                        <m:t>+</m:t>
                      </m:r>
                      <m:sSub>
                        <m:sSubPr>
                          <m:ctrlPr>
                            <a:rPr kumimoji="1" lang="en-US" altLang="zh-CN" sz="2000" i="1">
                              <a:latin typeface="Cambria Math" panose="02040503050406030204" pitchFamily="18" charset="0"/>
                            </a:rPr>
                          </m:ctrlPr>
                        </m:sSubPr>
                        <m:e>
                          <m:r>
                            <m:rPr>
                              <m:sty m:val="p"/>
                            </m:rPr>
                            <a:rPr kumimoji="1" lang="el-GR" altLang="zh-CN" sz="2000" i="0">
                              <a:latin typeface="Cambria Math" panose="02040503050406030204" pitchFamily="18" charset="0"/>
                              <a:ea typeface="Cambria Math" panose="02040503050406030204" pitchFamily="18" charset="0"/>
                            </a:rPr>
                            <m:t>Δ</m:t>
                          </m:r>
                        </m:e>
                        <m:sub>
                          <m:r>
                            <m:rPr>
                              <m:sty m:val="p"/>
                            </m:rPr>
                            <a:rPr kumimoji="1" lang="en-US" altLang="zh-CN" sz="2000" i="0" smtClean="0">
                              <a:latin typeface="Cambria Math" panose="02040503050406030204" pitchFamily="18" charset="0"/>
                              <a:ea typeface="Cambria Math" panose="02040503050406030204" pitchFamily="18" charset="0"/>
                            </a:rPr>
                            <m:t>E</m:t>
                          </m:r>
                        </m:sub>
                      </m:sSub>
                    </m:oMath>
                  </m:oMathPara>
                </a14:m>
                <a:endParaRPr kumimoji="1" lang="en-US" altLang="zh-CN" sz="2000" i="1" dirty="0">
                  <a:latin typeface="Cambria Math" panose="02040503050406030204" pitchFamily="18" charset="0"/>
                </a:endParaRPr>
              </a:p>
              <a:p>
                <a:pPr marL="0" indent="0">
                  <a:buFont typeface="Arial" panose="020B0604020202020204" pitchFamily="34" charset="0"/>
                  <a:buNone/>
                </a:pPr>
                <a:r>
                  <a:rPr kumimoji="1" lang="en-US" altLang="zh-CN" sz="2400" dirty="0">
                    <a:latin typeface="Times New Roman" panose="02020603050405020304" pitchFamily="18" charset="0"/>
                    <a:cs typeface="Times New Roman" panose="02020603050405020304" pitchFamily="18" charset="0"/>
                  </a:rPr>
                  <a:t>The Romer delay, </a:t>
                </a:r>
                <a:endParaRPr kumimoji="1" lang="en-US" altLang="zh-CN" sz="2400" i="1" dirty="0">
                  <a:latin typeface="Cambria Math" panose="02040503050406030204" pitchFamily="18" charset="0"/>
                </a:endParaRPr>
              </a:p>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sSub>
                        <m:sSubPr>
                          <m:ctrlPr>
                            <a:rPr kumimoji="1" lang="en-US" altLang="zh-CN" sz="2400" i="1" smtClean="0">
                              <a:latin typeface="Cambria Math" panose="02040503050406030204" pitchFamily="18" charset="0"/>
                            </a:rPr>
                          </m:ctrlPr>
                        </m:sSubPr>
                        <m:e>
                          <m:r>
                            <m:rPr>
                              <m:sty m:val="p"/>
                            </m:rPr>
                            <a:rPr kumimoji="1" lang="el-GR" altLang="zh-CN" sz="2400" i="1" smtClean="0">
                              <a:latin typeface="Cambria Math" panose="02040503050406030204" pitchFamily="18" charset="0"/>
                              <a:ea typeface="Cambria Math" panose="02040503050406030204" pitchFamily="18" charset="0"/>
                            </a:rPr>
                            <m:t>Δ</m:t>
                          </m:r>
                        </m:e>
                        <m:sub>
                          <m:r>
                            <m:rPr>
                              <m:sty m:val="p"/>
                            </m:rPr>
                            <a:rPr kumimoji="1" lang="en-US" altLang="zh-CN" sz="2400" i="1">
                              <a:latin typeface="Cambria Math" panose="02040503050406030204" pitchFamily="18" charset="0"/>
                            </a:rPr>
                            <m:t>R</m:t>
                          </m:r>
                        </m:sub>
                      </m:sSub>
                      <m:r>
                        <a:rPr kumimoji="1" lang="en-US" altLang="zh-CN" sz="2400" i="1">
                          <a:latin typeface="Cambria Math" panose="02040503050406030204" pitchFamily="18" charset="0"/>
                          <a:ea typeface="Cambria Math" panose="02040503050406030204" pitchFamily="18" charset="0"/>
                        </a:rPr>
                        <m:t>≡</m:t>
                      </m:r>
                      <m:f>
                        <m:fPr>
                          <m:ctrlPr>
                            <a:rPr kumimoji="1" lang="en-US" altLang="zh-CN" sz="2400" i="1" smtClean="0">
                              <a:latin typeface="Cambria Math" panose="02040503050406030204" pitchFamily="18" charset="0"/>
                            </a:rPr>
                          </m:ctrlPr>
                        </m:fPr>
                        <m:num>
                          <m:r>
                            <a:rPr kumimoji="1" lang="en-US" altLang="zh-CN" sz="2400" i="1" smtClean="0">
                              <a:latin typeface="Cambria Math" panose="02040503050406030204" pitchFamily="18" charset="0"/>
                            </a:rPr>
                            <m:t>1</m:t>
                          </m:r>
                        </m:num>
                        <m:den>
                          <m:r>
                            <a:rPr kumimoji="1" lang="en-US" altLang="zh-CN" sz="2400" i="1" smtClean="0">
                              <a:latin typeface="Cambria Math" panose="02040503050406030204" pitchFamily="18" charset="0"/>
                            </a:rPr>
                            <m:t>𝑐</m:t>
                          </m:r>
                        </m:den>
                      </m:f>
                      <m:sSub>
                        <m:sSubPr>
                          <m:ctrlPr>
                            <a:rPr kumimoji="1" lang="en-US" altLang="zh-CN" sz="2400" i="1" smtClean="0">
                              <a:latin typeface="Cambria Math" panose="02040503050406030204" pitchFamily="18" charset="0"/>
                            </a:rPr>
                          </m:ctrlPr>
                        </m:sSubPr>
                        <m:e>
                          <m:acc>
                            <m:accPr>
                              <m:chr m:val="̂"/>
                              <m:ctrlPr>
                                <a:rPr kumimoji="1" lang="en-US" altLang="zh-CN" sz="2400" i="1" smtClean="0">
                                  <a:latin typeface="Cambria Math" panose="02040503050406030204" pitchFamily="18" charset="0"/>
                                </a:rPr>
                              </m:ctrlPr>
                            </m:accPr>
                            <m:e>
                              <m:r>
                                <a:rPr kumimoji="1" lang="en-US" altLang="zh-CN" sz="2400" i="1" smtClean="0">
                                  <a:latin typeface="Cambria Math" panose="02040503050406030204" pitchFamily="18" charset="0"/>
                                </a:rPr>
                                <m:t>𝐾</m:t>
                              </m:r>
                            </m:e>
                          </m:acc>
                        </m:e>
                        <m:sub>
                          <m:r>
                            <a:rPr kumimoji="1" lang="en-US" altLang="zh-CN" sz="2400" i="1" smtClean="0">
                              <a:latin typeface="Cambria Math" panose="02040503050406030204" pitchFamily="18" charset="0"/>
                            </a:rPr>
                            <m:t>0</m:t>
                          </m:r>
                        </m:sub>
                      </m:sSub>
                      <m:r>
                        <a:rPr kumimoji="1" lang="en-US" altLang="zh-CN" sz="2400" i="1" smtClean="0">
                          <a:latin typeface="Cambria Math" panose="02040503050406030204" pitchFamily="18" charset="0"/>
                          <a:ea typeface="Cambria Math" panose="02040503050406030204" pitchFamily="18" charset="0"/>
                        </a:rPr>
                        <m:t>∙</m:t>
                      </m:r>
                      <m:r>
                        <a:rPr kumimoji="1" lang="en-US" altLang="zh-CN" sz="2400" i="1" smtClean="0">
                          <a:latin typeface="Cambria Math" panose="02040503050406030204" pitchFamily="18" charset="0"/>
                          <a:ea typeface="Cambria Math" panose="02040503050406030204" pitchFamily="18" charset="0"/>
                        </a:rPr>
                        <m:t>𝑟</m:t>
                      </m:r>
                    </m:oMath>
                  </m:oMathPara>
                </a14:m>
                <a:endParaRPr kumimoji="1" lang="en-US" altLang="zh-CN" sz="2400" dirty="0"/>
              </a:p>
              <a:p>
                <a:pPr marL="0" indent="0">
                  <a:buFont typeface="Arial" panose="020B0604020202020204" pitchFamily="34" charset="0"/>
                  <a:buNone/>
                </a:pPr>
                <a:r>
                  <a:rPr kumimoji="1" lang="en-US" altLang="zh-CN" sz="2400" dirty="0">
                    <a:latin typeface="Times New Roman" panose="02020603050405020304" pitchFamily="18" charset="0"/>
                    <a:cs typeface="Times New Roman" panose="02020603050405020304" pitchFamily="18" charset="0"/>
                  </a:rPr>
                  <a:t>The 1PN Shapiro delay,</a:t>
                </a:r>
                <a:endParaRPr kumimoji="1" lang="en-US" altLang="zh-CN" sz="2400" dirty="0"/>
              </a:p>
              <a:p>
                <a:pPr marL="0" indent="0">
                  <a:buNone/>
                </a:pPr>
                <a14:m>
                  <m:oMathPara xmlns:m="http://schemas.openxmlformats.org/officeDocument/2006/math">
                    <m:oMathParaPr>
                      <m:jc m:val="centerGroup"/>
                    </m:oMathParaPr>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i="0" smtClean="0">
                              <a:latin typeface="Cambria Math" panose="02040503050406030204" pitchFamily="18" charset="0"/>
                              <a:ea typeface="Cambria Math" panose="02040503050406030204" pitchFamily="18" charset="0"/>
                            </a:rPr>
                            <m:t>∆</m:t>
                          </m:r>
                        </m:e>
                        <m:sub>
                          <m:r>
                            <m:rPr>
                              <m:sty m:val="p"/>
                            </m:rPr>
                            <a:rPr kumimoji="1" lang="en-US" altLang="zh-CN" sz="2000" i="0" smtClean="0">
                              <a:latin typeface="Cambria Math" panose="02040503050406030204" pitchFamily="18" charset="0"/>
                            </a:rPr>
                            <m:t>S</m:t>
                          </m:r>
                        </m:sub>
                      </m:sSub>
                      <m:r>
                        <a:rPr kumimoji="1" lang="en-US" altLang="zh-CN" sz="2000" i="1" smtClean="0">
                          <a:latin typeface="Cambria Math" panose="02040503050406030204" pitchFamily="18" charset="0"/>
                          <a:ea typeface="Cambria Math" panose="02040503050406030204" pitchFamily="18" charset="0"/>
                        </a:rPr>
                        <m:t>≡−</m:t>
                      </m:r>
                      <m:f>
                        <m:fPr>
                          <m:ctrlPr>
                            <a:rPr kumimoji="1" lang="en-US" altLang="zh-CN" sz="2000" i="1" smtClean="0">
                              <a:latin typeface="Cambria Math" panose="02040503050406030204" pitchFamily="18" charset="0"/>
                              <a:ea typeface="Cambria Math" panose="02040503050406030204" pitchFamily="18" charset="0"/>
                            </a:rPr>
                          </m:ctrlPr>
                        </m:fPr>
                        <m:num>
                          <m:r>
                            <a:rPr kumimoji="1" lang="en-US" altLang="zh-CN" sz="2000" i="1" smtClean="0">
                              <a:latin typeface="Cambria Math" panose="02040503050406030204" pitchFamily="18" charset="0"/>
                              <a:ea typeface="Cambria Math" panose="02040503050406030204" pitchFamily="18" charset="0"/>
                            </a:rPr>
                            <m:t>2</m:t>
                          </m:r>
                          <m:r>
                            <a:rPr kumimoji="1" lang="en-US" altLang="zh-CN" sz="2000" i="1" smtClean="0">
                              <a:latin typeface="Cambria Math" panose="02040503050406030204" pitchFamily="18" charset="0"/>
                              <a:ea typeface="Cambria Math" panose="02040503050406030204" pitchFamily="18" charset="0"/>
                            </a:rPr>
                            <m:t>𝐺</m:t>
                          </m:r>
                          <m:sSub>
                            <m:sSubPr>
                              <m:ctrlPr>
                                <a:rPr kumimoji="1" lang="en-US" altLang="zh-CN" sz="2000" i="1">
                                  <a:latin typeface="Cambria Math" panose="02040503050406030204" pitchFamily="18" charset="0"/>
                                  <a:cs typeface="Times New Roman" panose="02020603050405020304" pitchFamily="18" charset="0"/>
                                </a:rPr>
                              </m:ctrlPr>
                            </m:sSubPr>
                            <m:e>
                              <m:r>
                                <a:rPr kumimoji="1" lang="en-US" altLang="zh-CN" sz="2000" i="1">
                                  <a:latin typeface="Cambria Math" panose="02040503050406030204" pitchFamily="18" charset="0"/>
                                  <a:cs typeface="Times New Roman" panose="02020603050405020304" pitchFamily="18" charset="0"/>
                                </a:rPr>
                                <m:t>𝑀</m:t>
                              </m:r>
                            </m:e>
                            <m:sub>
                              <m:r>
                                <m:rPr>
                                  <m:nor/>
                                </m:rPr>
                                <a:rPr lang="en-US" altLang="zh-CN" sz="2000" dirty="0">
                                  <a:solidFill>
                                    <a:srgbClr val="0F1115"/>
                                  </a:solidFill>
                                  <a:latin typeface="quote-cjk-patch"/>
                                </a:rPr>
                                <m:t>•</m:t>
                              </m:r>
                            </m:sub>
                          </m:sSub>
                        </m:num>
                        <m:den>
                          <m:sSup>
                            <m:sSupPr>
                              <m:ctrlPr>
                                <a:rPr kumimoji="1" lang="en-US" altLang="zh-CN" sz="2000" i="1" smtClean="0">
                                  <a:latin typeface="Cambria Math" panose="02040503050406030204" pitchFamily="18" charset="0"/>
                                  <a:ea typeface="Cambria Math" panose="02040503050406030204" pitchFamily="18" charset="0"/>
                                </a:rPr>
                              </m:ctrlPr>
                            </m:sSupPr>
                            <m:e>
                              <m:r>
                                <a:rPr kumimoji="1" lang="en-US" altLang="zh-CN" sz="2000" i="1" smtClean="0">
                                  <a:latin typeface="Cambria Math" panose="02040503050406030204" pitchFamily="18" charset="0"/>
                                  <a:ea typeface="Cambria Math" panose="02040503050406030204" pitchFamily="18" charset="0"/>
                                </a:rPr>
                                <m:t>𝑐</m:t>
                              </m:r>
                            </m:e>
                            <m:sup>
                              <m:r>
                                <a:rPr kumimoji="1" lang="en-US" altLang="zh-CN" sz="2000" i="1" smtClean="0">
                                  <a:latin typeface="Cambria Math" panose="02040503050406030204" pitchFamily="18" charset="0"/>
                                  <a:ea typeface="Cambria Math" panose="02040503050406030204" pitchFamily="18" charset="0"/>
                                </a:rPr>
                                <m:t>3</m:t>
                              </m:r>
                            </m:sup>
                          </m:sSup>
                        </m:den>
                      </m:f>
                      <m:r>
                        <m:rPr>
                          <m:sty m:val="p"/>
                        </m:rPr>
                        <a:rPr kumimoji="1" lang="en-US" altLang="zh-CN" sz="2000" smtClean="0">
                          <a:latin typeface="Cambria Math" panose="02040503050406030204" pitchFamily="18" charset="0"/>
                          <a:ea typeface="Cambria Math" panose="02040503050406030204" pitchFamily="18" charset="0"/>
                        </a:rPr>
                        <m:t>log</m:t>
                      </m:r>
                      <m:r>
                        <a:rPr kumimoji="1" lang="en-US" altLang="zh-CN" sz="2000" i="1" smtClean="0">
                          <a:latin typeface="Cambria Math" panose="02040503050406030204" pitchFamily="18" charset="0"/>
                          <a:ea typeface="Cambria Math" panose="02040503050406030204" pitchFamily="18" charset="0"/>
                        </a:rPr>
                        <m:t>⁡(</m:t>
                      </m:r>
                      <m:r>
                        <a:rPr kumimoji="1" lang="en-US" altLang="zh-CN" sz="2000" i="1" smtClean="0">
                          <a:latin typeface="Cambria Math" panose="02040503050406030204" pitchFamily="18" charset="0"/>
                          <a:ea typeface="Cambria Math" panose="02040503050406030204" pitchFamily="18" charset="0"/>
                        </a:rPr>
                        <m:t>𝑟</m:t>
                      </m:r>
                      <m:r>
                        <a:rPr kumimoji="1" lang="en-US" altLang="zh-CN" sz="2000" i="1" smtClean="0">
                          <a:latin typeface="Cambria Math" panose="02040503050406030204" pitchFamily="18" charset="0"/>
                          <a:ea typeface="Cambria Math" panose="02040503050406030204" pitchFamily="18" charset="0"/>
                        </a:rPr>
                        <m:t>−</m:t>
                      </m:r>
                      <m:sSub>
                        <m:sSubPr>
                          <m:ctrlPr>
                            <a:rPr kumimoji="1" lang="en-US" altLang="zh-CN" sz="2000" i="1">
                              <a:latin typeface="Cambria Math" panose="02040503050406030204" pitchFamily="18" charset="0"/>
                            </a:rPr>
                          </m:ctrlPr>
                        </m:sSubPr>
                        <m:e>
                          <m:acc>
                            <m:accPr>
                              <m:chr m:val="̂"/>
                              <m:ctrlPr>
                                <a:rPr kumimoji="1" lang="en-US" altLang="zh-CN" sz="2000" i="1">
                                  <a:latin typeface="Cambria Math" panose="02040503050406030204" pitchFamily="18" charset="0"/>
                                </a:rPr>
                              </m:ctrlPr>
                            </m:accPr>
                            <m:e>
                              <m:r>
                                <a:rPr kumimoji="1" lang="en-US" altLang="zh-CN" sz="2000" i="1">
                                  <a:latin typeface="Cambria Math" panose="02040503050406030204" pitchFamily="18" charset="0"/>
                                </a:rPr>
                                <m:t>𝐾</m:t>
                              </m:r>
                            </m:e>
                          </m:acc>
                        </m:e>
                        <m:sub>
                          <m:r>
                            <a:rPr kumimoji="1" lang="en-US" altLang="zh-CN" sz="2000" i="1">
                              <a:latin typeface="Cambria Math" panose="02040503050406030204" pitchFamily="18" charset="0"/>
                            </a:rPr>
                            <m:t>0</m:t>
                          </m:r>
                        </m:sub>
                      </m:sSub>
                      <m:r>
                        <a:rPr kumimoji="1" lang="en-US" altLang="zh-CN" sz="2000" i="1">
                          <a:latin typeface="Cambria Math" panose="02040503050406030204" pitchFamily="18" charset="0"/>
                          <a:ea typeface="Cambria Math" panose="02040503050406030204" pitchFamily="18" charset="0"/>
                        </a:rPr>
                        <m:t>∙</m:t>
                      </m:r>
                      <m:r>
                        <a:rPr kumimoji="1" lang="en-US" altLang="zh-CN" sz="2000" i="1" smtClean="0">
                          <a:latin typeface="Cambria Math" panose="02040503050406030204" pitchFamily="18" charset="0"/>
                          <a:ea typeface="Cambria Math" panose="02040503050406030204" pitchFamily="18" charset="0"/>
                        </a:rPr>
                        <m:t>𝑟</m:t>
                      </m:r>
                      <m:r>
                        <a:rPr kumimoji="1" lang="en-US" altLang="zh-CN" sz="2000" i="1" smtClean="0">
                          <a:latin typeface="Cambria Math" panose="02040503050406030204" pitchFamily="18" charset="0"/>
                          <a:ea typeface="Cambria Math" panose="02040503050406030204" pitchFamily="18" charset="0"/>
                        </a:rPr>
                        <m:t>)</m:t>
                      </m:r>
                    </m:oMath>
                  </m:oMathPara>
                </a14:m>
                <a:endParaRPr kumimoji="1" lang="en-US" altLang="zh-CN" dirty="0"/>
              </a:p>
              <a:p>
                <a:pPr marL="0" indent="0">
                  <a:buFont typeface="Arial" panose="020B0604020202020204" pitchFamily="34" charset="0"/>
                  <a:buNone/>
                </a:pPr>
                <a:r>
                  <a:rPr kumimoji="1" lang="en-US" altLang="zh-CN" sz="2400" dirty="0">
                    <a:latin typeface="Times New Roman" panose="02020603050405020304" pitchFamily="18" charset="0"/>
                    <a:cs typeface="Times New Roman" panose="02020603050405020304" pitchFamily="18" charset="0"/>
                  </a:rPr>
                  <a:t>The Einstein delay,</a:t>
                </a:r>
                <a:r>
                  <a:rPr lang="zh-CN" altLang="en-US" sz="3200" b="0" i="0" u="none" strike="noStrike" dirty="0">
                    <a:solidFill>
                      <a:srgbClr val="0F1115"/>
                    </a:solidFill>
                    <a:effectLst/>
                    <a:latin typeface="quote-cjk-patch"/>
                  </a:rPr>
                  <a:t> </a:t>
                </a:r>
                <a:endParaRPr kumimoji="1" lang="en-US" altLang="zh-CN" sz="3200" dirty="0"/>
              </a:p>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i="0" smtClean="0">
                              <a:latin typeface="Cambria Math" panose="02040503050406030204" pitchFamily="18" charset="0"/>
                              <a:ea typeface="Cambria Math" panose="02040503050406030204" pitchFamily="18" charset="0"/>
                            </a:rPr>
                            <m:t>∆</m:t>
                          </m:r>
                        </m:e>
                        <m:sub>
                          <m:r>
                            <m:rPr>
                              <m:sty m:val="p"/>
                            </m:rPr>
                            <a:rPr kumimoji="1" lang="en-US" altLang="zh-CN" sz="2000" i="0" smtClean="0">
                              <a:latin typeface="Cambria Math" panose="02040503050406030204" pitchFamily="18" charset="0"/>
                            </a:rPr>
                            <m:t>E</m:t>
                          </m:r>
                        </m:sub>
                      </m:sSub>
                      <m:r>
                        <a:rPr kumimoji="1" lang="en-US" altLang="zh-CN" sz="2000" i="1" smtClean="0">
                          <a:latin typeface="Cambria Math" panose="02040503050406030204" pitchFamily="18" charset="0"/>
                        </a:rPr>
                        <m:t>=</m:t>
                      </m:r>
                      <m:r>
                        <a:rPr kumimoji="1" lang="en-US" altLang="zh-CN" sz="2000" i="1" smtClean="0">
                          <a:latin typeface="Cambria Math" panose="02040503050406030204" pitchFamily="18" charset="0"/>
                        </a:rPr>
                        <m:t>𝑡</m:t>
                      </m:r>
                      <m:r>
                        <a:rPr kumimoji="1" lang="en-US" altLang="zh-CN" sz="2000" i="1" smtClean="0">
                          <a:latin typeface="Cambria Math" panose="02040503050406030204" pitchFamily="18" charset="0"/>
                        </a:rPr>
                        <m:t>−</m:t>
                      </m:r>
                      <m:r>
                        <a:rPr kumimoji="1" lang="en-US" altLang="zh-CN" sz="2000" i="1" smtClean="0">
                          <a:latin typeface="Cambria Math" panose="02040503050406030204" pitchFamily="18" charset="0"/>
                        </a:rPr>
                        <m:t>𝑇</m:t>
                      </m:r>
                    </m:oMath>
                  </m:oMathPara>
                </a14:m>
                <a:endParaRPr kumimoji="1" lang="en-US" altLang="zh-CN" sz="2000" dirty="0"/>
              </a:p>
              <a:p>
                <a:pPr marL="0" indent="0">
                  <a:buFont typeface="Arial" panose="020B0604020202020204" pitchFamily="34" charset="0"/>
                  <a:buNone/>
                </a:pPr>
                <a:endParaRPr kumimoji="1" lang="en-US" altLang="zh-CN" sz="2000" dirty="0"/>
              </a:p>
              <a:p>
                <a:pPr marL="0" indent="0">
                  <a:buNone/>
                </a:pPr>
                <a14:m>
                  <m:oMathPara xmlns:m="http://schemas.openxmlformats.org/officeDocument/2006/math">
                    <m:oMathParaPr>
                      <m:jc m:val="centerGroup"/>
                    </m:oMathParaPr>
                    <m:oMath xmlns:m="http://schemas.openxmlformats.org/officeDocument/2006/math">
                      <m:f>
                        <m:fPr>
                          <m:ctrlPr>
                            <a:rPr kumimoji="1" lang="en-US" altLang="zh-CN" sz="2000" i="1" smtClean="0">
                              <a:latin typeface="Cambria Math" panose="02040503050406030204" pitchFamily="18" charset="0"/>
                            </a:rPr>
                          </m:ctrlPr>
                        </m:fPr>
                        <m:num>
                          <m:r>
                            <a:rPr kumimoji="1" lang="en-US" altLang="zh-CN" sz="2000" i="1" smtClean="0">
                              <a:latin typeface="Cambria Math" panose="02040503050406030204" pitchFamily="18" charset="0"/>
                            </a:rPr>
                            <m:t>𝑑𝑇</m:t>
                          </m:r>
                        </m:num>
                        <m:den>
                          <m:r>
                            <a:rPr kumimoji="1" lang="en-US" altLang="zh-CN" sz="2000" i="1" smtClean="0">
                              <a:latin typeface="Cambria Math" panose="02040503050406030204" pitchFamily="18" charset="0"/>
                            </a:rPr>
                            <m:t>𝑑𝑡</m:t>
                          </m:r>
                        </m:den>
                      </m:f>
                      <m:r>
                        <a:rPr kumimoji="1" lang="en-US" altLang="zh-CN" sz="2000" i="1" smtClean="0">
                          <a:latin typeface="Cambria Math" panose="02040503050406030204" pitchFamily="18" charset="0"/>
                        </a:rPr>
                        <m:t>=1−</m:t>
                      </m:r>
                      <m:f>
                        <m:fPr>
                          <m:ctrlPr>
                            <a:rPr kumimoji="1" lang="en-US" altLang="zh-CN" sz="2000" i="1" smtClean="0">
                              <a:latin typeface="Cambria Math" panose="02040503050406030204" pitchFamily="18" charset="0"/>
                            </a:rPr>
                          </m:ctrlPr>
                        </m:fPr>
                        <m:num>
                          <m:r>
                            <a:rPr kumimoji="1" lang="en-US" altLang="zh-CN" sz="2000" i="1">
                              <a:latin typeface="Cambria Math" panose="02040503050406030204" pitchFamily="18" charset="0"/>
                              <a:ea typeface="Cambria Math" panose="02040503050406030204" pitchFamily="18" charset="0"/>
                            </a:rPr>
                            <m:t>𝐺</m:t>
                          </m:r>
                          <m:sSub>
                            <m:sSubPr>
                              <m:ctrlPr>
                                <a:rPr kumimoji="1" lang="en-US" altLang="zh-CN" sz="2000" i="1" smtClean="0">
                                  <a:latin typeface="Cambria Math" panose="02040503050406030204" pitchFamily="18" charset="0"/>
                                  <a:cs typeface="Times New Roman" panose="02020603050405020304" pitchFamily="18" charset="0"/>
                                </a:rPr>
                              </m:ctrlPr>
                            </m:sSubPr>
                            <m:e>
                              <m:r>
                                <a:rPr kumimoji="1" lang="en-US" altLang="zh-CN" sz="2000" i="1">
                                  <a:latin typeface="Cambria Math" panose="02040503050406030204" pitchFamily="18" charset="0"/>
                                  <a:cs typeface="Times New Roman" panose="02020603050405020304" pitchFamily="18" charset="0"/>
                                </a:rPr>
                                <m:t>𝑀</m:t>
                              </m:r>
                            </m:e>
                            <m:sub>
                              <m:r>
                                <m:rPr>
                                  <m:nor/>
                                </m:rPr>
                                <a:rPr lang="en-US" altLang="zh-CN" sz="2000" dirty="0">
                                  <a:solidFill>
                                    <a:srgbClr val="0F1115"/>
                                  </a:solidFill>
                                  <a:latin typeface="quote-cjk-patch"/>
                                </a:rPr>
                                <m:t>•</m:t>
                              </m:r>
                            </m:sub>
                          </m:sSub>
                        </m:num>
                        <m:den>
                          <m:sSup>
                            <m:sSupPr>
                              <m:ctrlPr>
                                <a:rPr kumimoji="1" lang="en-US" altLang="zh-CN" sz="2000" i="1">
                                  <a:latin typeface="Cambria Math" panose="02040503050406030204" pitchFamily="18" charset="0"/>
                                  <a:ea typeface="Cambria Math" panose="02040503050406030204" pitchFamily="18" charset="0"/>
                                </a:rPr>
                              </m:ctrlPr>
                            </m:sSupPr>
                            <m:e>
                              <m:r>
                                <a:rPr kumimoji="1" lang="en-US" altLang="zh-CN" sz="2000" i="1">
                                  <a:latin typeface="Cambria Math" panose="02040503050406030204" pitchFamily="18" charset="0"/>
                                  <a:ea typeface="Cambria Math" panose="02040503050406030204" pitchFamily="18" charset="0"/>
                                </a:rPr>
                                <m:t>𝑐</m:t>
                              </m:r>
                            </m:e>
                            <m:sup>
                              <m:r>
                                <a:rPr kumimoji="1" lang="en-US" altLang="zh-CN" sz="2000" i="1" smtClean="0">
                                  <a:latin typeface="Cambria Math" panose="02040503050406030204" pitchFamily="18" charset="0"/>
                                  <a:ea typeface="Cambria Math" panose="02040503050406030204" pitchFamily="18" charset="0"/>
                                </a:rPr>
                                <m:t>2</m:t>
                              </m:r>
                            </m:sup>
                          </m:sSup>
                          <m:r>
                            <a:rPr kumimoji="1" lang="en-US" altLang="zh-CN" sz="2000" i="1" smtClean="0">
                              <a:latin typeface="Cambria Math" panose="02040503050406030204" pitchFamily="18" charset="0"/>
                              <a:ea typeface="Cambria Math" panose="02040503050406030204" pitchFamily="18" charset="0"/>
                            </a:rPr>
                            <m:t>𝑟</m:t>
                          </m:r>
                        </m:den>
                      </m:f>
                      <m:r>
                        <a:rPr kumimoji="1" lang="en-US" altLang="zh-CN" sz="2000" i="1" smtClean="0">
                          <a:latin typeface="Cambria Math" panose="02040503050406030204" pitchFamily="18" charset="0"/>
                        </a:rPr>
                        <m:t>−</m:t>
                      </m:r>
                      <m:f>
                        <m:fPr>
                          <m:ctrlPr>
                            <a:rPr kumimoji="1" lang="en-US" altLang="zh-CN" sz="2000" i="1" smtClean="0">
                              <a:latin typeface="Cambria Math" panose="02040503050406030204" pitchFamily="18" charset="0"/>
                            </a:rPr>
                          </m:ctrlPr>
                        </m:fPr>
                        <m:num>
                          <m:sSup>
                            <m:sSupPr>
                              <m:ctrlPr>
                                <a:rPr kumimoji="1" lang="en-US" altLang="zh-CN" sz="2000" i="1">
                                  <a:latin typeface="Cambria Math" panose="02040503050406030204" pitchFamily="18" charset="0"/>
                                  <a:ea typeface="Cambria Math" panose="02040503050406030204" pitchFamily="18" charset="0"/>
                                </a:rPr>
                              </m:ctrlPr>
                            </m:sSupPr>
                            <m:e>
                              <m:r>
                                <a:rPr kumimoji="1" lang="en-US" altLang="zh-CN" sz="2000" i="1" smtClean="0">
                                  <a:latin typeface="Cambria Math" panose="02040503050406030204" pitchFamily="18" charset="0"/>
                                  <a:ea typeface="Cambria Math" panose="02040503050406030204" pitchFamily="18" charset="0"/>
                                </a:rPr>
                                <m:t>𝑣</m:t>
                              </m:r>
                            </m:e>
                            <m:sup>
                              <m:r>
                                <a:rPr kumimoji="1" lang="en-US" altLang="zh-CN" sz="2000" i="1" smtClean="0">
                                  <a:latin typeface="Cambria Math" panose="02040503050406030204" pitchFamily="18" charset="0"/>
                                  <a:ea typeface="Cambria Math" panose="02040503050406030204" pitchFamily="18" charset="0"/>
                                </a:rPr>
                                <m:t>2</m:t>
                              </m:r>
                            </m:sup>
                          </m:sSup>
                        </m:num>
                        <m:den>
                          <m:sSup>
                            <m:sSupPr>
                              <m:ctrlPr>
                                <a:rPr kumimoji="1" lang="en-US" altLang="zh-CN" sz="2000" i="1">
                                  <a:latin typeface="Cambria Math" panose="02040503050406030204" pitchFamily="18" charset="0"/>
                                  <a:ea typeface="Cambria Math" panose="02040503050406030204" pitchFamily="18" charset="0"/>
                                </a:rPr>
                              </m:ctrlPr>
                            </m:sSupPr>
                            <m:e>
                              <m:r>
                                <a:rPr kumimoji="1" lang="en-US" altLang="zh-CN" sz="2000" i="1" smtClean="0">
                                  <a:latin typeface="Cambria Math" panose="02040503050406030204" pitchFamily="18" charset="0"/>
                                  <a:ea typeface="Cambria Math" panose="02040503050406030204" pitchFamily="18" charset="0"/>
                                </a:rPr>
                                <m:t>2</m:t>
                              </m:r>
                              <m:r>
                                <a:rPr kumimoji="1" lang="en-US" altLang="zh-CN" sz="2000" i="1">
                                  <a:latin typeface="Cambria Math" panose="02040503050406030204" pitchFamily="18" charset="0"/>
                                  <a:ea typeface="Cambria Math" panose="02040503050406030204" pitchFamily="18" charset="0"/>
                                </a:rPr>
                                <m:t>𝑐</m:t>
                              </m:r>
                            </m:e>
                            <m:sup>
                              <m:r>
                                <a:rPr kumimoji="1" lang="en-US" altLang="zh-CN" sz="2000" i="1" smtClean="0">
                                  <a:latin typeface="Cambria Math" panose="02040503050406030204" pitchFamily="18" charset="0"/>
                                  <a:ea typeface="Cambria Math" panose="02040503050406030204" pitchFamily="18" charset="0"/>
                                </a:rPr>
                                <m:t>2</m:t>
                              </m:r>
                            </m:sup>
                          </m:sSup>
                        </m:den>
                      </m:f>
                    </m:oMath>
                  </m:oMathPara>
                </a14:m>
                <a:endParaRPr kumimoji="1" lang="zh-CN" altLang="en-US" dirty="0"/>
              </a:p>
            </p:txBody>
          </p:sp>
        </mc:Choice>
        <mc:Fallback>
          <p:sp>
            <p:nvSpPr>
              <p:cNvPr id="2" name="内容占位符 2">
                <a:extLst>
                  <a:ext uri="{FF2B5EF4-FFF2-40B4-BE49-F238E27FC236}">
                    <a16:creationId xmlns:a16="http://schemas.microsoft.com/office/drawing/2014/main" id="{5D37A6E3-7C1C-4DE6-F9F2-87667080D4D1}"/>
                  </a:ext>
                </a:extLst>
              </p:cNvPr>
              <p:cNvSpPr txBox="1">
                <a:spLocks noRot="1" noChangeAspect="1" noMove="1" noResize="1" noEditPoints="1" noAdjustHandles="1" noChangeArrowheads="1" noChangeShapeType="1" noTextEdit="1"/>
              </p:cNvSpPr>
              <p:nvPr/>
            </p:nvSpPr>
            <p:spPr>
              <a:xfrm>
                <a:off x="838200" y="776162"/>
                <a:ext cx="10515600" cy="5638800"/>
              </a:xfrm>
              <a:prstGeom prst="rect">
                <a:avLst/>
              </a:prstGeom>
              <a:blipFill>
                <a:blip r:embed="rId3"/>
                <a:stretch>
                  <a:fillRect l="-965" t="-134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122199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08066-071D-DBDE-AA57-0F042DFF3C51}"/>
            </a:ext>
          </a:extLst>
        </p:cNvPr>
        <p:cNvGrpSpPr/>
        <p:nvPr/>
      </p:nvGrpSpPr>
      <p:grpSpPr>
        <a:xfrm>
          <a:off x="0" y="0"/>
          <a:ext cx="0" cy="0"/>
          <a:chOff x="0" y="0"/>
          <a:chExt cx="0" cy="0"/>
        </a:xfrm>
      </p:grpSpPr>
      <p:sp>
        <p:nvSpPr>
          <p:cNvPr id="23" name="灯片编号占位符 22">
            <a:extLst>
              <a:ext uri="{FF2B5EF4-FFF2-40B4-BE49-F238E27FC236}">
                <a16:creationId xmlns:a16="http://schemas.microsoft.com/office/drawing/2014/main" id="{BD600CD1-2AEC-CE4F-6203-83B85B7559E2}"/>
              </a:ext>
            </a:extLst>
          </p:cNvPr>
          <p:cNvSpPr>
            <a:spLocks noGrp="1"/>
          </p:cNvSpPr>
          <p:nvPr>
            <p:ph type="sldNum" sz="quarter" idx="12"/>
          </p:nvPr>
        </p:nvSpPr>
        <p:spPr>
          <a:xfrm>
            <a:off x="9118588" y="6232400"/>
            <a:ext cx="2743200" cy="365125"/>
          </a:xfrm>
        </p:spPr>
        <p:txBody>
          <a:bodyPr/>
          <a:lstStyle/>
          <a:p>
            <a:r>
              <a:rPr lang="en-US" altLang="zh-CN" sz="2400" dirty="0">
                <a:solidFill>
                  <a:schemeClr val="tx1"/>
                </a:solidFill>
              </a:rPr>
              <a:t>8/15</a:t>
            </a:r>
            <a:endParaRPr lang="zh-CN" altLang="en-US" sz="2400" dirty="0">
              <a:solidFill>
                <a:schemeClr val="tx1"/>
              </a:solidFill>
            </a:endParaRPr>
          </a:p>
        </p:txBody>
      </p:sp>
      <p:cxnSp>
        <p:nvCxnSpPr>
          <p:cNvPr id="7" name="直接连接符 6">
            <a:extLst>
              <a:ext uri="{FF2B5EF4-FFF2-40B4-BE49-F238E27FC236}">
                <a16:creationId xmlns:a16="http://schemas.microsoft.com/office/drawing/2014/main" id="{4DDD86F4-B3F9-5C21-6B06-3BD1432A5AD1}"/>
              </a:ext>
            </a:extLst>
          </p:cNvPr>
          <p:cNvCxnSpPr/>
          <p:nvPr/>
        </p:nvCxnSpPr>
        <p:spPr>
          <a:xfrm>
            <a:off x="-1" y="521111"/>
            <a:ext cx="12204000" cy="0"/>
          </a:xfrm>
          <a:prstGeom prst="line">
            <a:avLst/>
          </a:prstGeom>
        </p:spPr>
        <p:style>
          <a:lnRef idx="3">
            <a:schemeClr val="accent1"/>
          </a:lnRef>
          <a:fillRef idx="0">
            <a:schemeClr val="accent1"/>
          </a:fillRef>
          <a:effectRef idx="2">
            <a:schemeClr val="accent1"/>
          </a:effectRef>
          <a:fontRef idx="minor">
            <a:schemeClr val="tx1"/>
          </a:fontRef>
        </p:style>
      </p:cxnSp>
      <p:sp>
        <p:nvSpPr>
          <p:cNvPr id="2" name="文本框 1">
            <a:extLst>
              <a:ext uri="{FF2B5EF4-FFF2-40B4-BE49-F238E27FC236}">
                <a16:creationId xmlns:a16="http://schemas.microsoft.com/office/drawing/2014/main" id="{6DF46641-8CF6-AE83-9A54-CED1C841FB2A}"/>
              </a:ext>
            </a:extLst>
          </p:cNvPr>
          <p:cNvSpPr txBox="1"/>
          <p:nvPr/>
        </p:nvSpPr>
        <p:spPr>
          <a:xfrm>
            <a:off x="0" y="-39329"/>
            <a:ext cx="6808007" cy="523220"/>
          </a:xfrm>
          <a:prstGeom prst="rect">
            <a:avLst/>
          </a:prstGeom>
          <a:noFill/>
        </p:spPr>
        <p:txBody>
          <a:bodyPr wrap="square" rtlCol="0">
            <a:spAutoFit/>
          </a:bodyPr>
          <a:lstStyle/>
          <a:p>
            <a:r>
              <a:rPr lang="en-US" altLang="zh-CN" sz="2800" b="1" spc="-11" dirty="0">
                <a:solidFill>
                  <a:srgbClr val="C00000"/>
                </a:solidFill>
                <a:latin typeface="Arial"/>
                <a:ea typeface="+mj-ea"/>
                <a:cs typeface="Arial"/>
              </a:rPr>
              <a:t>Results</a:t>
            </a:r>
            <a:endParaRPr lang="zh-CN" altLang="en-US" sz="2800" b="1" spc="-11" dirty="0">
              <a:solidFill>
                <a:srgbClr val="C00000"/>
              </a:solidFill>
              <a:latin typeface="Arial"/>
              <a:ea typeface="+mj-ea"/>
              <a:cs typeface="Arial"/>
            </a:endParaRPr>
          </a:p>
        </p:txBody>
      </p:sp>
      <p:sp>
        <p:nvSpPr>
          <p:cNvPr id="4" name="文本框 3">
            <a:extLst>
              <a:ext uri="{FF2B5EF4-FFF2-40B4-BE49-F238E27FC236}">
                <a16:creationId xmlns:a16="http://schemas.microsoft.com/office/drawing/2014/main" id="{B908B5AF-8121-D811-4B72-1D24D6D752F5}"/>
              </a:ext>
            </a:extLst>
          </p:cNvPr>
          <p:cNvSpPr txBox="1"/>
          <p:nvPr/>
        </p:nvSpPr>
        <p:spPr>
          <a:xfrm>
            <a:off x="0" y="652738"/>
            <a:ext cx="6114061" cy="523220"/>
          </a:xfrm>
          <a:prstGeom prst="rect">
            <a:avLst/>
          </a:prstGeom>
          <a:noFill/>
        </p:spPr>
        <p:txBody>
          <a:bodyPr wrap="square" rtlCol="0">
            <a:spAutoFit/>
          </a:bodyPr>
          <a:lstStyle/>
          <a:p>
            <a:r>
              <a:rPr lang="en-US" altLang="zh-CN" sz="2800" dirty="0">
                <a:solidFill>
                  <a:srgbClr val="00B0F0"/>
                </a:solidFill>
                <a:latin typeface="Times New Roman" panose="02020603050405020304" pitchFamily="18" charset="0"/>
                <a:cs typeface="Times New Roman" panose="02020603050405020304" pitchFamily="18" charset="0"/>
              </a:rPr>
              <a:t>Simulation Parameters</a:t>
            </a:r>
            <a:endParaRPr lang="zh-CN" altLang="en-US" sz="2800" dirty="0">
              <a:solidFill>
                <a:srgbClr val="00B0F0"/>
              </a:solidFill>
              <a:latin typeface="Times New Roman" panose="02020603050405020304" pitchFamily="18" charset="0"/>
              <a:cs typeface="Times New Roman" panose="02020603050405020304" pitchFamily="18" charset="0"/>
            </a:endParaRPr>
          </a:p>
        </p:txBody>
      </p:sp>
      <p:pic>
        <p:nvPicPr>
          <p:cNvPr id="6" name="图片 5">
            <a:extLst>
              <a:ext uri="{FF2B5EF4-FFF2-40B4-BE49-F238E27FC236}">
                <a16:creationId xmlns:a16="http://schemas.microsoft.com/office/drawing/2014/main" id="{AF10A7BA-228B-CD0D-4854-43C51989B2CC}"/>
              </a:ext>
            </a:extLst>
          </p:cNvPr>
          <p:cNvPicPr>
            <a:picLocks noChangeAspect="1"/>
          </p:cNvPicPr>
          <p:nvPr/>
        </p:nvPicPr>
        <p:blipFill>
          <a:blip r:embed="rId3"/>
          <a:stretch>
            <a:fillRect/>
          </a:stretch>
        </p:blipFill>
        <p:spPr>
          <a:xfrm>
            <a:off x="8525691" y="0"/>
            <a:ext cx="3666309" cy="2714971"/>
          </a:xfrm>
          <a:prstGeom prst="rect">
            <a:avLst/>
          </a:prstGeom>
        </p:spPr>
      </p:pic>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4EE2963A-DB62-5CC7-32F3-7827FE4927CA}"/>
                  </a:ext>
                </a:extLst>
              </p:cNvPr>
              <p:cNvSpPr txBox="1"/>
              <p:nvPr/>
            </p:nvSpPr>
            <p:spPr>
              <a:xfrm>
                <a:off x="7831210" y="5098672"/>
                <a:ext cx="3696788" cy="584775"/>
              </a:xfrm>
              <a:prstGeom prst="rect">
                <a:avLst/>
              </a:prstGeom>
              <a:noFill/>
            </p:spPr>
            <p:txBody>
              <a:bodyPr wrap="square" rtlCol="0">
                <a:spAutoFit/>
              </a:bodyPr>
              <a:lstStyle/>
              <a:p>
                <a:r>
                  <a:rPr kumimoji="1" lang="en-US" altLang="zh-CN" dirty="0">
                    <a:latin typeface="Times New Roman" panose="02020603050405020304" pitchFamily="18" charset="0"/>
                    <a:cs typeface="Times New Roman" panose="02020603050405020304" pitchFamily="18" charset="0"/>
                  </a:rPr>
                  <a:t>BH spin</a:t>
                </a:r>
              </a:p>
              <a:p>
                <a:pPr/>
                <a14:m>
                  <m:oMathPara xmlns:m="http://schemas.openxmlformats.org/officeDocument/2006/math">
                    <m:oMathParaPr>
                      <m:jc m:val="centerGroup"/>
                    </m:oMathParaPr>
                    <m:oMath xmlns:m="http://schemas.openxmlformats.org/officeDocument/2006/math">
                      <m:acc>
                        <m:accPr>
                          <m:chr m:val="̂"/>
                          <m:ctrlPr>
                            <a:rPr kumimoji="1" lang="zh-CN" altLang="en-US" sz="1400" i="1" smtClean="0">
                              <a:latin typeface="Cambria Math" panose="02040503050406030204" pitchFamily="18" charset="0"/>
                            </a:rPr>
                          </m:ctrlPr>
                        </m:accPr>
                        <m:e>
                          <m:r>
                            <a:rPr kumimoji="1" lang="en-US" altLang="zh-CN" sz="1400" b="0" i="1" smtClean="0">
                              <a:latin typeface="Cambria Math" panose="02040503050406030204" pitchFamily="18" charset="0"/>
                            </a:rPr>
                            <m:t>𝑠</m:t>
                          </m:r>
                        </m:e>
                      </m:acc>
                      <m:r>
                        <a:rPr kumimoji="1" lang="en-US" altLang="zh-CN" sz="1400" b="0" i="1" smtClean="0">
                          <a:latin typeface="Cambria Math" panose="02040503050406030204" pitchFamily="18" charset="0"/>
                        </a:rPr>
                        <m:t>=(</m:t>
                      </m:r>
                      <m:r>
                        <m:rPr>
                          <m:sty m:val="p"/>
                        </m:rPr>
                        <a:rPr kumimoji="1" lang="en-US" altLang="zh-CN" sz="1400" b="0" i="0" smtClean="0">
                          <a:latin typeface="Cambria Math" panose="02040503050406030204" pitchFamily="18" charset="0"/>
                        </a:rPr>
                        <m:t>sin</m:t>
                      </m:r>
                      <m:sSub>
                        <m:sSubPr>
                          <m:ctrlPr>
                            <a:rPr kumimoji="1" lang="en-US" altLang="zh-CN" sz="1400" i="1">
                              <a:latin typeface="Cambria Math" panose="02040503050406030204" pitchFamily="18" charset="0"/>
                              <a:ea typeface="Cambria Math" panose="02040503050406030204" pitchFamily="18" charset="0"/>
                            </a:rPr>
                          </m:ctrlPr>
                        </m:sSubPr>
                        <m:e>
                          <m:r>
                            <a:rPr kumimoji="1" lang="en-US" altLang="zh-CN" sz="1400" i="1">
                              <a:latin typeface="Cambria Math" panose="02040503050406030204" pitchFamily="18" charset="0"/>
                              <a:ea typeface="Cambria Math" panose="02040503050406030204" pitchFamily="18" charset="0"/>
                            </a:rPr>
                            <m:t> </m:t>
                          </m:r>
                          <m:r>
                            <a:rPr kumimoji="1" lang="en-US" altLang="zh-CN" sz="1400" i="1">
                              <a:latin typeface="Cambria Math" panose="02040503050406030204" pitchFamily="18" charset="0"/>
                              <a:ea typeface="Cambria Math" panose="02040503050406030204" pitchFamily="18" charset="0"/>
                            </a:rPr>
                            <m:t>𝜆</m:t>
                          </m:r>
                        </m:e>
                        <m:sub>
                          <m:r>
                            <a:rPr kumimoji="1" lang="en-US" altLang="zh-CN" sz="1400" i="1">
                              <a:latin typeface="Cambria Math" panose="02040503050406030204" pitchFamily="18" charset="0"/>
                              <a:ea typeface="Cambria Math" panose="02040503050406030204" pitchFamily="18" charset="0"/>
                            </a:rPr>
                            <m:t>𝐵𝐻</m:t>
                          </m:r>
                        </m:sub>
                      </m:sSub>
                      <m:r>
                        <m:rPr>
                          <m:sty m:val="p"/>
                        </m:rPr>
                        <a:rPr kumimoji="1" lang="en-US" altLang="zh-CN" sz="1400" b="0" i="0" smtClean="0">
                          <a:latin typeface="Cambria Math" panose="02040503050406030204" pitchFamily="18" charset="0"/>
                          <a:ea typeface="Cambria Math" panose="02040503050406030204" pitchFamily="18" charset="0"/>
                        </a:rPr>
                        <m:t>cos</m:t>
                      </m:r>
                      <m:sSub>
                        <m:sSubPr>
                          <m:ctrlPr>
                            <a:rPr kumimoji="1" lang="en-US" altLang="zh-CN" sz="1400" i="1" smtClean="0">
                              <a:solidFill>
                                <a:schemeClr val="tx1"/>
                              </a:solidFill>
                              <a:latin typeface="Cambria Math" panose="02040503050406030204" pitchFamily="18" charset="0"/>
                              <a:ea typeface="Cambria Math" panose="02040503050406030204" pitchFamily="18" charset="0"/>
                            </a:rPr>
                          </m:ctrlPr>
                        </m:sSubPr>
                        <m:e>
                          <m:r>
                            <a:rPr kumimoji="1" lang="en-US" altLang="zh-CN" sz="1400" i="1">
                              <a:solidFill>
                                <a:schemeClr val="tx1"/>
                              </a:solidFill>
                              <a:latin typeface="Cambria Math" panose="02040503050406030204" pitchFamily="18" charset="0"/>
                              <a:ea typeface="Cambria Math" panose="02040503050406030204" pitchFamily="18" charset="0"/>
                            </a:rPr>
                            <m:t> </m:t>
                          </m:r>
                          <m:r>
                            <a:rPr kumimoji="1" lang="en-US" altLang="zh-CN" sz="1400" i="1">
                              <a:solidFill>
                                <a:schemeClr val="tx1"/>
                              </a:solidFill>
                              <a:latin typeface="Cambria Math" panose="02040503050406030204" pitchFamily="18" charset="0"/>
                              <a:ea typeface="Cambria Math" panose="02040503050406030204" pitchFamily="18" charset="0"/>
                            </a:rPr>
                            <m:t>𝜂</m:t>
                          </m:r>
                        </m:e>
                        <m:sub>
                          <m:r>
                            <a:rPr kumimoji="1" lang="en-US" altLang="zh-CN" sz="1400" i="1">
                              <a:solidFill>
                                <a:schemeClr val="tx1"/>
                              </a:solidFill>
                              <a:latin typeface="Cambria Math" panose="02040503050406030204" pitchFamily="18" charset="0"/>
                              <a:ea typeface="Cambria Math" panose="02040503050406030204" pitchFamily="18" charset="0"/>
                            </a:rPr>
                            <m:t>𝐵𝐻</m:t>
                          </m:r>
                        </m:sub>
                      </m:sSub>
                      <m:r>
                        <a:rPr kumimoji="1" lang="en-US" altLang="zh-CN" sz="1400" b="0" i="1" smtClean="0">
                          <a:solidFill>
                            <a:schemeClr val="tx1"/>
                          </a:solidFill>
                          <a:latin typeface="Cambria Math" panose="02040503050406030204" pitchFamily="18" charset="0"/>
                          <a:ea typeface="Cambria Math" panose="02040503050406030204" pitchFamily="18" charset="0"/>
                        </a:rPr>
                        <m:t>,</m:t>
                      </m:r>
                      <m:r>
                        <m:rPr>
                          <m:sty m:val="p"/>
                        </m:rPr>
                        <a:rPr kumimoji="1" lang="en-US" altLang="zh-CN" sz="1400">
                          <a:solidFill>
                            <a:schemeClr val="tx1"/>
                          </a:solidFill>
                          <a:latin typeface="Cambria Math" panose="02040503050406030204" pitchFamily="18" charset="0"/>
                        </a:rPr>
                        <m:t>sin</m:t>
                      </m:r>
                      <m:sSub>
                        <m:sSubPr>
                          <m:ctrlPr>
                            <a:rPr kumimoji="1" lang="en-US" altLang="zh-CN" sz="1400" i="1">
                              <a:solidFill>
                                <a:schemeClr val="tx1"/>
                              </a:solidFill>
                              <a:latin typeface="Cambria Math" panose="02040503050406030204" pitchFamily="18" charset="0"/>
                              <a:ea typeface="Cambria Math" panose="02040503050406030204" pitchFamily="18" charset="0"/>
                            </a:rPr>
                          </m:ctrlPr>
                        </m:sSubPr>
                        <m:e>
                          <m:r>
                            <a:rPr kumimoji="1" lang="en-US" altLang="zh-CN" sz="1400" i="1">
                              <a:solidFill>
                                <a:schemeClr val="tx1"/>
                              </a:solidFill>
                              <a:latin typeface="Cambria Math" panose="02040503050406030204" pitchFamily="18" charset="0"/>
                              <a:ea typeface="Cambria Math" panose="02040503050406030204" pitchFamily="18" charset="0"/>
                            </a:rPr>
                            <m:t> </m:t>
                          </m:r>
                          <m:r>
                            <a:rPr kumimoji="1" lang="en-US" altLang="zh-CN" sz="1400" i="1">
                              <a:solidFill>
                                <a:schemeClr val="tx1"/>
                              </a:solidFill>
                              <a:latin typeface="Cambria Math" panose="02040503050406030204" pitchFamily="18" charset="0"/>
                              <a:ea typeface="Cambria Math" panose="02040503050406030204" pitchFamily="18" charset="0"/>
                            </a:rPr>
                            <m:t>𝜆</m:t>
                          </m:r>
                        </m:e>
                        <m:sub>
                          <m:r>
                            <a:rPr kumimoji="1" lang="en-US" altLang="zh-CN" sz="1400" i="1">
                              <a:solidFill>
                                <a:schemeClr val="tx1"/>
                              </a:solidFill>
                              <a:latin typeface="Cambria Math" panose="02040503050406030204" pitchFamily="18" charset="0"/>
                              <a:ea typeface="Cambria Math" panose="02040503050406030204" pitchFamily="18" charset="0"/>
                            </a:rPr>
                            <m:t>𝐵𝐻</m:t>
                          </m:r>
                        </m:sub>
                      </m:sSub>
                      <m:r>
                        <m:rPr>
                          <m:sty m:val="p"/>
                        </m:rPr>
                        <a:rPr kumimoji="1" lang="en-US" altLang="zh-CN" sz="1400" i="1">
                          <a:solidFill>
                            <a:schemeClr val="tx1"/>
                          </a:solidFill>
                          <a:latin typeface="Cambria Math" panose="02040503050406030204" pitchFamily="18" charset="0"/>
                          <a:ea typeface="Cambria Math" panose="02040503050406030204" pitchFamily="18" charset="0"/>
                        </a:rPr>
                        <m:t>sin</m:t>
                      </m:r>
                      <m:sSub>
                        <m:sSubPr>
                          <m:ctrlPr>
                            <a:rPr kumimoji="1" lang="en-US" altLang="zh-CN" sz="1400" i="1" smtClean="0">
                              <a:solidFill>
                                <a:schemeClr val="tx1"/>
                              </a:solidFill>
                              <a:latin typeface="Cambria Math" panose="02040503050406030204" pitchFamily="18" charset="0"/>
                              <a:ea typeface="Cambria Math" panose="02040503050406030204" pitchFamily="18" charset="0"/>
                            </a:rPr>
                          </m:ctrlPr>
                        </m:sSubPr>
                        <m:e>
                          <m:r>
                            <a:rPr kumimoji="1" lang="en-US" altLang="zh-CN" sz="1400" i="1">
                              <a:solidFill>
                                <a:schemeClr val="tx1"/>
                              </a:solidFill>
                              <a:latin typeface="Cambria Math" panose="02040503050406030204" pitchFamily="18" charset="0"/>
                              <a:ea typeface="Cambria Math" panose="02040503050406030204" pitchFamily="18" charset="0"/>
                            </a:rPr>
                            <m:t> </m:t>
                          </m:r>
                          <m:r>
                            <a:rPr kumimoji="1" lang="en-US" altLang="zh-CN" sz="1400" i="1">
                              <a:solidFill>
                                <a:schemeClr val="tx1"/>
                              </a:solidFill>
                              <a:latin typeface="Cambria Math" panose="02040503050406030204" pitchFamily="18" charset="0"/>
                              <a:ea typeface="Cambria Math" panose="02040503050406030204" pitchFamily="18" charset="0"/>
                            </a:rPr>
                            <m:t>𝜂</m:t>
                          </m:r>
                        </m:e>
                        <m:sub>
                          <m:r>
                            <a:rPr kumimoji="1" lang="en-US" altLang="zh-CN" sz="1400" i="1">
                              <a:solidFill>
                                <a:schemeClr val="tx1"/>
                              </a:solidFill>
                              <a:latin typeface="Cambria Math" panose="02040503050406030204" pitchFamily="18" charset="0"/>
                              <a:ea typeface="Cambria Math" panose="02040503050406030204" pitchFamily="18" charset="0"/>
                            </a:rPr>
                            <m:t>𝐵𝐻</m:t>
                          </m:r>
                        </m:sub>
                      </m:sSub>
                      <m:r>
                        <a:rPr kumimoji="1" lang="en-US" altLang="zh-CN" sz="1400" b="0" i="1" smtClean="0">
                          <a:solidFill>
                            <a:schemeClr val="tx1"/>
                          </a:solidFill>
                          <a:latin typeface="Cambria Math" panose="02040503050406030204" pitchFamily="18" charset="0"/>
                          <a:ea typeface="Cambria Math" panose="02040503050406030204" pitchFamily="18" charset="0"/>
                        </a:rPr>
                        <m:t>,</m:t>
                      </m:r>
                      <m:r>
                        <m:rPr>
                          <m:sty m:val="p"/>
                        </m:rPr>
                        <a:rPr kumimoji="1" lang="en-US" altLang="zh-CN" sz="1400" b="0" i="0" smtClean="0">
                          <a:solidFill>
                            <a:schemeClr val="tx1"/>
                          </a:solidFill>
                          <a:latin typeface="Cambria Math" panose="02040503050406030204" pitchFamily="18" charset="0"/>
                          <a:ea typeface="Cambria Math" panose="02040503050406030204" pitchFamily="18" charset="0"/>
                        </a:rPr>
                        <m:t>cos</m:t>
                      </m:r>
                      <m:r>
                        <a:rPr kumimoji="1" lang="en-US" altLang="zh-CN" sz="1400" b="0" i="1" smtClean="0">
                          <a:solidFill>
                            <a:schemeClr val="tx1"/>
                          </a:solidFill>
                          <a:latin typeface="Cambria Math" panose="02040503050406030204" pitchFamily="18" charset="0"/>
                          <a:ea typeface="Cambria Math" panose="02040503050406030204" pitchFamily="18" charset="0"/>
                        </a:rPr>
                        <m:t>⁡</m:t>
                      </m:r>
                      <m:sSub>
                        <m:sSubPr>
                          <m:ctrlPr>
                            <a:rPr kumimoji="1" lang="en-US" altLang="zh-CN" sz="1400" i="1">
                              <a:solidFill>
                                <a:schemeClr val="tx1"/>
                              </a:solidFill>
                              <a:latin typeface="Cambria Math" panose="02040503050406030204" pitchFamily="18" charset="0"/>
                              <a:ea typeface="Cambria Math" panose="02040503050406030204" pitchFamily="18" charset="0"/>
                            </a:rPr>
                          </m:ctrlPr>
                        </m:sSubPr>
                        <m:e>
                          <m:r>
                            <a:rPr kumimoji="1" lang="en-US" altLang="zh-CN" sz="1400" i="1">
                              <a:solidFill>
                                <a:schemeClr val="tx1"/>
                              </a:solidFill>
                              <a:latin typeface="Cambria Math" panose="02040503050406030204" pitchFamily="18" charset="0"/>
                              <a:ea typeface="Cambria Math" panose="02040503050406030204" pitchFamily="18" charset="0"/>
                            </a:rPr>
                            <m:t> </m:t>
                          </m:r>
                          <m:r>
                            <a:rPr kumimoji="1" lang="en-US" altLang="zh-CN" sz="1400" i="1">
                              <a:solidFill>
                                <a:schemeClr val="tx1"/>
                              </a:solidFill>
                              <a:latin typeface="Cambria Math" panose="02040503050406030204" pitchFamily="18" charset="0"/>
                              <a:ea typeface="Cambria Math" panose="02040503050406030204" pitchFamily="18" charset="0"/>
                            </a:rPr>
                            <m:t>𝜆</m:t>
                          </m:r>
                        </m:e>
                        <m:sub>
                          <m:r>
                            <a:rPr kumimoji="1" lang="en-US" altLang="zh-CN" sz="1400" i="1">
                              <a:solidFill>
                                <a:schemeClr val="tx1"/>
                              </a:solidFill>
                              <a:latin typeface="Cambria Math" panose="02040503050406030204" pitchFamily="18" charset="0"/>
                              <a:ea typeface="Cambria Math" panose="02040503050406030204" pitchFamily="18" charset="0"/>
                            </a:rPr>
                            <m:t>𝐵𝐻</m:t>
                          </m:r>
                        </m:sub>
                      </m:sSub>
                      <m:r>
                        <a:rPr kumimoji="1" lang="en-US" altLang="zh-CN" sz="1400" b="0" i="1" smtClean="0">
                          <a:solidFill>
                            <a:schemeClr val="tx1"/>
                          </a:solidFill>
                          <a:latin typeface="Cambria Math" panose="02040503050406030204" pitchFamily="18" charset="0"/>
                        </a:rPr>
                        <m:t>)</m:t>
                      </m:r>
                    </m:oMath>
                  </m:oMathPara>
                </a14:m>
                <a:endParaRPr kumimoji="1" lang="zh-CN" altLang="en-US" sz="1400" dirty="0"/>
              </a:p>
            </p:txBody>
          </p:sp>
        </mc:Choice>
        <mc:Fallback xmlns="">
          <p:sp>
            <p:nvSpPr>
              <p:cNvPr id="8" name="文本框 7">
                <a:extLst>
                  <a:ext uri="{FF2B5EF4-FFF2-40B4-BE49-F238E27FC236}">
                    <a16:creationId xmlns:a16="http://schemas.microsoft.com/office/drawing/2014/main" id="{4EE2963A-DB62-5CC7-32F3-7827FE4927CA}"/>
                  </a:ext>
                </a:extLst>
              </p:cNvPr>
              <p:cNvSpPr txBox="1">
                <a:spLocks noRot="1" noChangeAspect="1" noMove="1" noResize="1" noEditPoints="1" noAdjustHandles="1" noChangeArrowheads="1" noChangeShapeType="1" noTextEdit="1"/>
              </p:cNvSpPr>
              <p:nvPr/>
            </p:nvSpPr>
            <p:spPr>
              <a:xfrm>
                <a:off x="7831210" y="5098672"/>
                <a:ext cx="3696788" cy="584775"/>
              </a:xfrm>
              <a:prstGeom prst="rect">
                <a:avLst/>
              </a:prstGeom>
              <a:blipFill>
                <a:blip r:embed="rId4"/>
                <a:stretch>
                  <a:fillRect l="-1370" t="-4255" b="-6383"/>
                </a:stretch>
              </a:blipFill>
            </p:spPr>
            <p:txBody>
              <a:bodyPr/>
              <a:lstStyle/>
              <a:p>
                <a:r>
                  <a:rPr lang="zh-CN" altLang="en-US">
                    <a:noFill/>
                  </a:rPr>
                  <a:t> </a:t>
                </a:r>
              </a:p>
            </p:txBody>
          </p:sp>
        </mc:Fallback>
      </mc:AlternateContent>
      <p:sp>
        <p:nvSpPr>
          <p:cNvPr id="13" name="文本框 12">
            <a:extLst>
              <a:ext uri="{FF2B5EF4-FFF2-40B4-BE49-F238E27FC236}">
                <a16:creationId xmlns:a16="http://schemas.microsoft.com/office/drawing/2014/main" id="{015ADF93-BFFF-BC3A-E87D-C246F267A7B8}"/>
              </a:ext>
            </a:extLst>
          </p:cNvPr>
          <p:cNvSpPr txBox="1"/>
          <p:nvPr/>
        </p:nvSpPr>
        <p:spPr>
          <a:xfrm>
            <a:off x="9226814" y="2690336"/>
            <a:ext cx="2769243" cy="738664"/>
          </a:xfrm>
          <a:prstGeom prst="rect">
            <a:avLst/>
          </a:prstGeom>
          <a:noFill/>
        </p:spPr>
        <p:txBody>
          <a:bodyPr wrap="square">
            <a:spAutoFit/>
          </a:bodyPr>
          <a:lstStyle/>
          <a:p>
            <a:pPr marL="0" indent="0">
              <a:buNone/>
            </a:pPr>
            <a:r>
              <a:rPr kumimoji="1" lang="en-US" altLang="zh-CN" sz="1400" dirty="0">
                <a:latin typeface="Times New Roman" panose="02020603050405020304" pitchFamily="18" charset="0"/>
                <a:ea typeface="Baskerville" panose="02020502070401020303" pitchFamily="18" charset="0"/>
                <a:cs typeface="Times New Roman" panose="02020603050405020304" pitchFamily="18" charset="0"/>
              </a:rPr>
              <a:t>Hu </a:t>
            </a:r>
            <a:r>
              <a:rPr kumimoji="1" lang="en-US" altLang="zh-CN" sz="1400" dirty="0" err="1">
                <a:latin typeface="Times New Roman" panose="02020603050405020304" pitchFamily="18" charset="0"/>
                <a:ea typeface="Baskerville" panose="02020502070401020303" pitchFamily="18" charset="0"/>
                <a:cs typeface="Times New Roman" panose="02020603050405020304" pitchFamily="18" charset="0"/>
              </a:rPr>
              <a:t>Zexin</a:t>
            </a:r>
            <a:r>
              <a:rPr kumimoji="1" lang="en-US" altLang="zh-CN" sz="1400" dirty="0">
                <a:latin typeface="Times New Roman" panose="02020603050405020304" pitchFamily="18" charset="0"/>
                <a:ea typeface="Baskerville" panose="02020502070401020303" pitchFamily="18" charset="0"/>
                <a:cs typeface="Times New Roman" panose="02020603050405020304" pitchFamily="18" charset="0"/>
              </a:rPr>
              <a:t> and Shao </a:t>
            </a:r>
            <a:r>
              <a:rPr kumimoji="1" lang="en-US" altLang="zh-CN" sz="1400" dirty="0" err="1">
                <a:latin typeface="Times New Roman" panose="02020603050405020304" pitchFamily="18" charset="0"/>
                <a:ea typeface="Baskerville" panose="02020502070401020303" pitchFamily="18" charset="0"/>
                <a:cs typeface="Times New Roman" panose="02020603050405020304" pitchFamily="18" charset="0"/>
              </a:rPr>
              <a:t>Lijing</a:t>
            </a:r>
            <a:r>
              <a:rPr kumimoji="1" lang="en-US" altLang="zh-CN" sz="1400" dirty="0">
                <a:latin typeface="Times New Roman" panose="02020603050405020304" pitchFamily="18" charset="0"/>
                <a:ea typeface="Baskerville" panose="02020502070401020303" pitchFamily="18" charset="0"/>
                <a:cs typeface="Times New Roman" panose="02020603050405020304" pitchFamily="18" charset="0"/>
              </a:rPr>
              <a:t> and Zhang </a:t>
            </a:r>
            <a:r>
              <a:rPr kumimoji="1" lang="en-US" altLang="zh-CN" sz="1400" dirty="0" err="1">
                <a:latin typeface="Times New Roman" panose="02020603050405020304" pitchFamily="18" charset="0"/>
                <a:ea typeface="Baskerville" panose="02020502070401020303" pitchFamily="18" charset="0"/>
                <a:cs typeface="Times New Roman" panose="02020603050405020304" pitchFamily="18" charset="0"/>
              </a:rPr>
              <a:t>Fupeng</a:t>
            </a:r>
            <a:r>
              <a:rPr kumimoji="1" lang="en-US" altLang="zh-CN" sz="1400" dirty="0">
                <a:latin typeface="Times New Roman" panose="02020603050405020304" pitchFamily="18" charset="0"/>
                <a:ea typeface="Baskerville" panose="02020502070401020303" pitchFamily="18" charset="0"/>
                <a:cs typeface="Times New Roman" panose="02020603050405020304" pitchFamily="18" charset="0"/>
              </a:rPr>
              <a:t>, </a:t>
            </a:r>
            <a:r>
              <a:rPr kumimoji="1" lang="en-US" altLang="zh-CN" sz="1400" dirty="0">
                <a:latin typeface="Times New Roman" panose="02020603050405020304" pitchFamily="18" charset="0"/>
                <a:cs typeface="Times New Roman" panose="02020603050405020304" pitchFamily="18" charset="0"/>
              </a:rPr>
              <a:t>PHYS. REV. D 108, 123034 (2023)</a:t>
            </a: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7E2FAAF7-339A-C164-666A-0065A526D36D}"/>
                  </a:ext>
                </a:extLst>
              </p:cNvPr>
              <p:cNvSpPr txBox="1">
                <a:spLocks/>
              </p:cNvSpPr>
              <p:nvPr/>
            </p:nvSpPr>
            <p:spPr>
              <a:xfrm>
                <a:off x="362535" y="1606586"/>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kumimoji="1" lang="en-US" altLang="zh-CN" sz="2200" dirty="0">
                    <a:latin typeface="Times New Roman" panose="02020603050405020304" pitchFamily="18" charset="0"/>
                    <a:cs typeface="Times New Roman" panose="02020603050405020304" pitchFamily="18" charset="0"/>
                  </a:rPr>
                  <a:t>Parameters in the simulation program :</a:t>
                </a:r>
              </a:p>
              <a:p>
                <a:pPr marL="0" indent="0">
                  <a:buFont typeface="Arial" panose="020B0604020202020204" pitchFamily="34" charset="0"/>
                  <a:buNone/>
                </a:pPr>
                <a:endParaRPr kumimoji="1" lang="en-US" altLang="zh-CN" sz="2200"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r>
                        <a:rPr kumimoji="1" lang="zh-CN" altLang="en-US" sz="2200" i="1" smtClean="0">
                          <a:latin typeface="Cambria Math" panose="02040503050406030204" pitchFamily="18" charset="0"/>
                          <a:cs typeface="Times New Roman" panose="02020603050405020304" pitchFamily="18" charset="0"/>
                        </a:rPr>
                        <m:t>𝛾</m:t>
                      </m:r>
                      <m:r>
                        <a:rPr kumimoji="1" lang="en-US" altLang="zh-CN" sz="2200" i="1" smtClean="0">
                          <a:latin typeface="Cambria Math" panose="02040503050406030204" pitchFamily="18" charset="0"/>
                          <a:cs typeface="Times New Roman" panose="02020603050405020304" pitchFamily="18" charset="0"/>
                        </a:rPr>
                        <m:t>=</m:t>
                      </m:r>
                      <m:r>
                        <a:rPr kumimoji="1" lang="en-US" altLang="zh-CN" sz="2200" b="0" i="1" smtClean="0">
                          <a:latin typeface="Cambria Math" panose="02040503050406030204" pitchFamily="18" charset="0"/>
                          <a:cs typeface="Times New Roman" panose="02020603050405020304" pitchFamily="18" charset="0"/>
                        </a:rPr>
                        <m:t>1 </m:t>
                      </m:r>
                      <m:r>
                        <a:rPr kumimoji="1" lang="en-US" altLang="zh-CN" sz="2200" i="1" smtClean="0">
                          <a:latin typeface="Cambria Math" panose="02040503050406030204" pitchFamily="18" charset="0"/>
                          <a:cs typeface="Times New Roman" panose="02020603050405020304" pitchFamily="18" charset="0"/>
                        </a:rPr>
                        <m:t>,</m:t>
                      </m:r>
                      <m:func>
                        <m:funcPr>
                          <m:ctrlPr>
                            <a:rPr kumimoji="1" lang="en-US" altLang="zh-CN" sz="2200" i="1" smtClean="0">
                              <a:latin typeface="Cambria Math" panose="02040503050406030204" pitchFamily="18" charset="0"/>
                              <a:cs typeface="Times New Roman" panose="02020603050405020304" pitchFamily="18" charset="0"/>
                            </a:rPr>
                          </m:ctrlPr>
                        </m:funcPr>
                        <m:fName>
                          <m:r>
                            <m:rPr>
                              <m:sty m:val="p"/>
                            </m:rPr>
                            <a:rPr kumimoji="1" lang="en-US" altLang="zh-CN" sz="2200" smtClean="0">
                              <a:latin typeface="Cambria Math" panose="02040503050406030204" pitchFamily="18" charset="0"/>
                              <a:cs typeface="Times New Roman" panose="02020603050405020304" pitchFamily="18" charset="0"/>
                            </a:rPr>
                            <m:t>ln</m:t>
                          </m:r>
                        </m:fName>
                        <m:e>
                          <m:r>
                            <m:rPr>
                              <m:sty m:val="p"/>
                            </m:rPr>
                            <a:rPr kumimoji="1" lang="el-GR" altLang="zh-CN" sz="2200" i="1" smtClean="0">
                              <a:latin typeface="Cambria Math" panose="02040503050406030204" pitchFamily="18" charset="0"/>
                              <a:ea typeface="Cambria Math" panose="02040503050406030204" pitchFamily="18" charset="0"/>
                              <a:cs typeface="Times New Roman" panose="02020603050405020304" pitchFamily="18" charset="0"/>
                            </a:rPr>
                            <m:t>Λ</m:t>
                          </m:r>
                        </m:e>
                      </m:func>
                      <m:r>
                        <a:rPr kumimoji="1" lang="en-US" altLang="zh-CN" sz="2200" i="1" smtClean="0">
                          <a:latin typeface="Cambria Math" panose="02040503050406030204" pitchFamily="18" charset="0"/>
                          <a:cs typeface="Times New Roman" panose="02020603050405020304" pitchFamily="18" charset="0"/>
                        </a:rPr>
                        <m:t>=10,</m:t>
                      </m:r>
                    </m:oMath>
                  </m:oMathPara>
                </a14:m>
                <a:endParaRPr kumimoji="1" lang="en-US" altLang="zh-CN" sz="2200" dirty="0"/>
              </a:p>
              <a:p>
                <a:pPr marL="0" indent="0">
                  <a:buFont typeface="Arial" panose="020B0604020202020204" pitchFamily="34" charset="0"/>
                  <a:buNone/>
                </a:pPr>
                <a:endParaRPr kumimoji="1" lang="en-US" altLang="zh-CN" sz="100" dirty="0"/>
              </a:p>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sSub>
                        <m:sSubPr>
                          <m:ctrlPr>
                            <a:rPr kumimoji="1" lang="en-US" altLang="zh-CN" sz="2200" i="1" smtClean="0">
                              <a:latin typeface="Cambria Math" panose="02040503050406030204" pitchFamily="18" charset="0"/>
                            </a:rPr>
                          </m:ctrlPr>
                        </m:sSubPr>
                        <m:e>
                          <m:r>
                            <a:rPr kumimoji="1" lang="en-US" altLang="zh-CN" sz="2200" i="1">
                              <a:latin typeface="Cambria Math" panose="02040503050406030204" pitchFamily="18" charset="0"/>
                            </a:rPr>
                            <m:t>𝑀</m:t>
                          </m:r>
                        </m:e>
                        <m:sub>
                          <m:r>
                            <m:rPr>
                              <m:sty m:val="p"/>
                            </m:rPr>
                            <a:rPr kumimoji="1" lang="en-US" altLang="zh-CN" sz="2200" i="0" smtClean="0">
                              <a:latin typeface="Cambria Math" panose="02040503050406030204" pitchFamily="18" charset="0"/>
                            </a:rPr>
                            <m:t>BH</m:t>
                          </m:r>
                        </m:sub>
                      </m:sSub>
                      <m:r>
                        <a:rPr kumimoji="1" lang="en-US" altLang="zh-CN" sz="2200" i="1" smtClean="0">
                          <a:latin typeface="Cambria Math" panose="02040503050406030204" pitchFamily="18" charset="0"/>
                        </a:rPr>
                        <m:t>=4.3</m:t>
                      </m:r>
                      <m:r>
                        <a:rPr kumimoji="1" lang="en-US" altLang="zh-CN" sz="2200" i="1" smtClean="0">
                          <a:latin typeface="Cambria Math" panose="02040503050406030204" pitchFamily="18" charset="0"/>
                          <a:ea typeface="Cambria Math" panose="02040503050406030204" pitchFamily="18" charset="0"/>
                        </a:rPr>
                        <m:t>×</m:t>
                      </m:r>
                      <m:sSup>
                        <m:sSupPr>
                          <m:ctrlPr>
                            <a:rPr kumimoji="1" lang="en-US" altLang="zh-CN" sz="2200" i="1" smtClean="0">
                              <a:latin typeface="Cambria Math" panose="02040503050406030204" pitchFamily="18" charset="0"/>
                              <a:ea typeface="Cambria Math" panose="02040503050406030204" pitchFamily="18" charset="0"/>
                            </a:rPr>
                          </m:ctrlPr>
                        </m:sSupPr>
                        <m:e>
                          <m:r>
                            <a:rPr kumimoji="1" lang="en-US" altLang="zh-CN" sz="2200" i="1" smtClean="0">
                              <a:latin typeface="Cambria Math" panose="02040503050406030204" pitchFamily="18" charset="0"/>
                              <a:ea typeface="Cambria Math" panose="02040503050406030204" pitchFamily="18" charset="0"/>
                            </a:rPr>
                            <m:t>10</m:t>
                          </m:r>
                        </m:e>
                        <m:sup>
                          <m:r>
                            <a:rPr kumimoji="1" lang="en-US" altLang="zh-CN" sz="2200" i="1" smtClean="0">
                              <a:latin typeface="Cambria Math" panose="02040503050406030204" pitchFamily="18" charset="0"/>
                              <a:ea typeface="Cambria Math" panose="02040503050406030204" pitchFamily="18" charset="0"/>
                            </a:rPr>
                            <m:t>6</m:t>
                          </m:r>
                        </m:sup>
                      </m:sSup>
                      <m:sSub>
                        <m:sSubPr>
                          <m:ctrlPr>
                            <a:rPr kumimoji="1" lang="en-US" altLang="zh-CN" sz="2200" i="1" smtClean="0">
                              <a:latin typeface="Cambria Math" panose="02040503050406030204" pitchFamily="18" charset="0"/>
                              <a:ea typeface="Cambria Math" panose="02040503050406030204" pitchFamily="18" charset="0"/>
                            </a:rPr>
                          </m:ctrlPr>
                        </m:sSubPr>
                        <m:e>
                          <m:r>
                            <a:rPr kumimoji="1" lang="en-US" altLang="zh-CN" sz="2200" i="1" smtClean="0">
                              <a:latin typeface="Cambria Math" panose="02040503050406030204" pitchFamily="18" charset="0"/>
                              <a:ea typeface="Cambria Math" panose="02040503050406030204" pitchFamily="18" charset="0"/>
                            </a:rPr>
                            <m:t>𝑀</m:t>
                          </m:r>
                        </m:e>
                        <m:sub>
                          <m:r>
                            <a:rPr kumimoji="1" lang="en-US" altLang="zh-CN" sz="2200" i="1" smtClean="0">
                              <a:latin typeface="Cambria Math" panose="02040503050406030204" pitchFamily="18" charset="0"/>
                              <a:ea typeface="Cambria Math" panose="02040503050406030204" pitchFamily="18" charset="0"/>
                            </a:rPr>
                            <m:t>⨀</m:t>
                          </m:r>
                        </m:sub>
                      </m:sSub>
                      <m:r>
                        <a:rPr kumimoji="1" lang="en-US" altLang="zh-CN" sz="2200" i="1" smtClean="0">
                          <a:latin typeface="Cambria Math" panose="02040503050406030204" pitchFamily="18" charset="0"/>
                          <a:ea typeface="Cambria Math" panose="02040503050406030204" pitchFamily="18" charset="0"/>
                        </a:rPr>
                        <m:t>, </m:t>
                      </m:r>
                      <m:sSub>
                        <m:sSubPr>
                          <m:ctrlPr>
                            <a:rPr kumimoji="1" lang="en-US" altLang="zh-CN" sz="2200" i="1" smtClean="0">
                              <a:latin typeface="Cambria Math" panose="02040503050406030204" pitchFamily="18" charset="0"/>
                              <a:ea typeface="Cambria Math" panose="02040503050406030204" pitchFamily="18" charset="0"/>
                            </a:rPr>
                          </m:ctrlPr>
                        </m:sSubPr>
                        <m:e>
                          <m:r>
                            <a:rPr kumimoji="1" lang="en-US" altLang="zh-CN" sz="2200" i="1" smtClean="0">
                              <a:latin typeface="Cambria Math" panose="02040503050406030204" pitchFamily="18" charset="0"/>
                              <a:ea typeface="Cambria Math" panose="02040503050406030204" pitchFamily="18" charset="0"/>
                            </a:rPr>
                            <m:t> </m:t>
                          </m:r>
                          <m:r>
                            <a:rPr kumimoji="1" lang="en-US" altLang="zh-CN" sz="2200" i="1" smtClean="0">
                              <a:latin typeface="Cambria Math" panose="02040503050406030204" pitchFamily="18" charset="0"/>
                              <a:ea typeface="Cambria Math" panose="02040503050406030204" pitchFamily="18" charset="0"/>
                            </a:rPr>
                            <m:t>𝜒</m:t>
                          </m:r>
                        </m:e>
                        <m:sub>
                          <m:r>
                            <m:rPr>
                              <m:sty m:val="p"/>
                            </m:rPr>
                            <a:rPr kumimoji="1" lang="en-US" altLang="zh-CN" sz="2200" i="0" smtClean="0">
                              <a:latin typeface="Cambria Math" panose="02040503050406030204" pitchFamily="18" charset="0"/>
                              <a:ea typeface="Cambria Math" panose="02040503050406030204" pitchFamily="18" charset="0"/>
                            </a:rPr>
                            <m:t>BH</m:t>
                          </m:r>
                        </m:sub>
                      </m:sSub>
                      <m:r>
                        <a:rPr kumimoji="1" lang="en-US" altLang="zh-CN" sz="2200" i="1" smtClean="0">
                          <a:latin typeface="Cambria Math" panose="02040503050406030204" pitchFamily="18" charset="0"/>
                          <a:ea typeface="Cambria Math" panose="02040503050406030204" pitchFamily="18" charset="0"/>
                        </a:rPr>
                        <m:t>=0.6,</m:t>
                      </m:r>
                      <m:sSub>
                        <m:sSubPr>
                          <m:ctrlPr>
                            <a:rPr kumimoji="1" lang="en-US" altLang="zh-CN" sz="2200" i="1" smtClean="0">
                              <a:latin typeface="Cambria Math" panose="02040503050406030204" pitchFamily="18" charset="0"/>
                              <a:ea typeface="Cambria Math" panose="02040503050406030204" pitchFamily="18" charset="0"/>
                            </a:rPr>
                          </m:ctrlPr>
                        </m:sSubPr>
                        <m:e>
                          <m:r>
                            <a:rPr kumimoji="1" lang="en-US" altLang="zh-CN" sz="2200" i="1" smtClean="0">
                              <a:latin typeface="Cambria Math" panose="02040503050406030204" pitchFamily="18" charset="0"/>
                              <a:ea typeface="Cambria Math" panose="02040503050406030204" pitchFamily="18" charset="0"/>
                            </a:rPr>
                            <m:t> </m:t>
                          </m:r>
                          <m:r>
                            <a:rPr kumimoji="1" lang="en-US" altLang="zh-CN" sz="2200" i="1" smtClean="0">
                              <a:latin typeface="Cambria Math" panose="02040503050406030204" pitchFamily="18" charset="0"/>
                              <a:ea typeface="Cambria Math" panose="02040503050406030204" pitchFamily="18" charset="0"/>
                            </a:rPr>
                            <m:t>𝜆</m:t>
                          </m:r>
                        </m:e>
                        <m:sub>
                          <m:r>
                            <m:rPr>
                              <m:sty m:val="p"/>
                            </m:rPr>
                            <a:rPr kumimoji="1" lang="en-US" altLang="zh-CN" sz="2200" i="0" smtClean="0">
                              <a:latin typeface="Cambria Math" panose="02040503050406030204" pitchFamily="18" charset="0"/>
                              <a:ea typeface="Cambria Math" panose="02040503050406030204" pitchFamily="18" charset="0"/>
                            </a:rPr>
                            <m:t>BH</m:t>
                          </m:r>
                        </m:sub>
                      </m:sSub>
                      <m:r>
                        <a:rPr kumimoji="1" lang="en-US" altLang="zh-CN" sz="2200" i="1" smtClean="0">
                          <a:latin typeface="Cambria Math" panose="02040503050406030204" pitchFamily="18" charset="0"/>
                          <a:ea typeface="Cambria Math" panose="02040503050406030204" pitchFamily="18" charset="0"/>
                        </a:rPr>
                        <m:t>=</m:t>
                      </m:r>
                      <m:f>
                        <m:fPr>
                          <m:ctrlPr>
                            <a:rPr kumimoji="1" lang="en-US" altLang="zh-CN" sz="2200" i="1" smtClean="0">
                              <a:latin typeface="Cambria Math" panose="02040503050406030204" pitchFamily="18" charset="0"/>
                              <a:ea typeface="Cambria Math" panose="02040503050406030204" pitchFamily="18" charset="0"/>
                            </a:rPr>
                          </m:ctrlPr>
                        </m:fPr>
                        <m:num>
                          <m:r>
                            <a:rPr kumimoji="1" lang="en-US" altLang="zh-CN" sz="2200" i="1" smtClean="0">
                              <a:latin typeface="Cambria Math" panose="02040503050406030204" pitchFamily="18" charset="0"/>
                              <a:ea typeface="Cambria Math" panose="02040503050406030204" pitchFamily="18" charset="0"/>
                            </a:rPr>
                            <m:t>𝜋</m:t>
                          </m:r>
                        </m:num>
                        <m:den>
                          <m:r>
                            <a:rPr kumimoji="1" lang="en-US" altLang="zh-CN" sz="2200" b="0" i="1" smtClean="0">
                              <a:latin typeface="Cambria Math" panose="02040503050406030204" pitchFamily="18" charset="0"/>
                              <a:ea typeface="Cambria Math" panose="02040503050406030204" pitchFamily="18" charset="0"/>
                            </a:rPr>
                            <m:t>3</m:t>
                          </m:r>
                        </m:den>
                      </m:f>
                      <m:r>
                        <a:rPr kumimoji="1" lang="en-US" altLang="zh-CN" sz="2200" i="1" smtClean="0">
                          <a:latin typeface="Cambria Math" panose="02040503050406030204" pitchFamily="18" charset="0"/>
                          <a:ea typeface="Cambria Math" panose="02040503050406030204" pitchFamily="18" charset="0"/>
                        </a:rPr>
                        <m:t>,</m:t>
                      </m:r>
                      <m:sSub>
                        <m:sSubPr>
                          <m:ctrlPr>
                            <a:rPr kumimoji="1" lang="en-US" altLang="zh-CN" sz="2200" i="1" smtClean="0">
                              <a:latin typeface="Cambria Math" panose="02040503050406030204" pitchFamily="18" charset="0"/>
                              <a:ea typeface="Cambria Math" panose="02040503050406030204" pitchFamily="18" charset="0"/>
                            </a:rPr>
                          </m:ctrlPr>
                        </m:sSubPr>
                        <m:e>
                          <m:r>
                            <a:rPr kumimoji="1" lang="en-US" altLang="zh-CN" sz="2200" i="1" smtClean="0">
                              <a:latin typeface="Cambria Math" panose="02040503050406030204" pitchFamily="18" charset="0"/>
                              <a:ea typeface="Cambria Math" panose="02040503050406030204" pitchFamily="18" charset="0"/>
                            </a:rPr>
                            <m:t> </m:t>
                          </m:r>
                          <m:r>
                            <a:rPr kumimoji="1" lang="en-US" altLang="zh-CN" sz="2200" i="1" smtClean="0">
                              <a:latin typeface="Cambria Math" panose="02040503050406030204" pitchFamily="18" charset="0"/>
                              <a:ea typeface="Cambria Math" panose="02040503050406030204" pitchFamily="18" charset="0"/>
                            </a:rPr>
                            <m:t>𝜂</m:t>
                          </m:r>
                        </m:e>
                        <m:sub>
                          <m:r>
                            <m:rPr>
                              <m:sty m:val="p"/>
                            </m:rPr>
                            <a:rPr kumimoji="1" lang="en-US" altLang="zh-CN" sz="2200" i="0" smtClean="0">
                              <a:latin typeface="Cambria Math" panose="02040503050406030204" pitchFamily="18" charset="0"/>
                              <a:ea typeface="Cambria Math" panose="02040503050406030204" pitchFamily="18" charset="0"/>
                            </a:rPr>
                            <m:t>BH</m:t>
                          </m:r>
                        </m:sub>
                      </m:sSub>
                      <m:r>
                        <a:rPr kumimoji="1" lang="en-US" altLang="zh-CN" sz="2200" i="1" smtClean="0">
                          <a:latin typeface="Cambria Math" panose="02040503050406030204" pitchFamily="18" charset="0"/>
                          <a:ea typeface="Cambria Math" panose="02040503050406030204" pitchFamily="18" charset="0"/>
                        </a:rPr>
                        <m:t>=</m:t>
                      </m:r>
                      <m:f>
                        <m:fPr>
                          <m:ctrlPr>
                            <a:rPr kumimoji="1" lang="en-US" altLang="zh-CN" sz="2200" i="1">
                              <a:latin typeface="Cambria Math" panose="02040503050406030204" pitchFamily="18" charset="0"/>
                              <a:ea typeface="Cambria Math" panose="02040503050406030204" pitchFamily="18" charset="0"/>
                            </a:rPr>
                          </m:ctrlPr>
                        </m:fPr>
                        <m:num>
                          <m:r>
                            <a:rPr kumimoji="1" lang="en-US" altLang="zh-CN" sz="2200" b="0" i="1" smtClean="0">
                              <a:latin typeface="Cambria Math" panose="02040503050406030204" pitchFamily="18" charset="0"/>
                              <a:ea typeface="Cambria Math" panose="02040503050406030204" pitchFamily="18" charset="0"/>
                            </a:rPr>
                            <m:t>5</m:t>
                          </m:r>
                          <m:r>
                            <a:rPr kumimoji="1" lang="en-US" altLang="zh-CN" sz="2200" i="1">
                              <a:latin typeface="Cambria Math" panose="02040503050406030204" pitchFamily="18" charset="0"/>
                              <a:ea typeface="Cambria Math" panose="02040503050406030204" pitchFamily="18" charset="0"/>
                            </a:rPr>
                            <m:t>𝜋</m:t>
                          </m:r>
                        </m:num>
                        <m:den>
                          <m:r>
                            <a:rPr kumimoji="1" lang="en-US" altLang="zh-CN" sz="2200" b="0" i="1" smtClean="0">
                              <a:latin typeface="Cambria Math" panose="02040503050406030204" pitchFamily="18" charset="0"/>
                              <a:ea typeface="Cambria Math" panose="02040503050406030204" pitchFamily="18" charset="0"/>
                            </a:rPr>
                            <m:t>9</m:t>
                          </m:r>
                        </m:den>
                      </m:f>
                      <m:r>
                        <a:rPr kumimoji="1" lang="en-US" altLang="zh-CN" sz="2200" i="1" smtClean="0">
                          <a:latin typeface="Cambria Math" panose="02040503050406030204" pitchFamily="18" charset="0"/>
                          <a:ea typeface="Cambria Math" panose="02040503050406030204" pitchFamily="18" charset="0"/>
                        </a:rPr>
                        <m:t>,</m:t>
                      </m:r>
                    </m:oMath>
                  </m:oMathPara>
                </a14:m>
                <a:endParaRPr kumimoji="1" lang="en-US" altLang="zh-CN" sz="2200" dirty="0"/>
              </a:p>
              <a:p>
                <a:pPr marL="0" indent="0">
                  <a:buFont typeface="Arial" panose="020B0604020202020204" pitchFamily="34" charset="0"/>
                  <a:buNone/>
                </a:pPr>
                <a:endParaRPr kumimoji="1" lang="en-US" altLang="zh-CN" sz="900" dirty="0"/>
              </a:p>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sSub>
                        <m:sSubPr>
                          <m:ctrlPr>
                            <a:rPr kumimoji="1" lang="en-US" altLang="zh-CN" sz="2200" i="1" smtClean="0">
                              <a:latin typeface="Cambria Math" panose="02040503050406030204" pitchFamily="18" charset="0"/>
                            </a:rPr>
                          </m:ctrlPr>
                        </m:sSubPr>
                        <m:e>
                          <m:r>
                            <a:rPr kumimoji="1" lang="en-US" altLang="zh-CN" sz="2200" i="1" smtClean="0">
                              <a:latin typeface="Cambria Math" panose="02040503050406030204" pitchFamily="18" charset="0"/>
                            </a:rPr>
                            <m:t>𝑃</m:t>
                          </m:r>
                        </m:e>
                        <m:sub>
                          <m:r>
                            <a:rPr kumimoji="1" lang="en-US" altLang="zh-CN" sz="2200" i="1" smtClean="0">
                              <a:latin typeface="Cambria Math" panose="02040503050406030204" pitchFamily="18" charset="0"/>
                            </a:rPr>
                            <m:t>𝑏</m:t>
                          </m:r>
                        </m:sub>
                      </m:sSub>
                      <m:r>
                        <a:rPr kumimoji="1" lang="en-US" altLang="zh-CN" sz="2200" i="1" smtClean="0">
                          <a:latin typeface="Cambria Math" panose="02040503050406030204" pitchFamily="18" charset="0"/>
                        </a:rPr>
                        <m:t>=</m:t>
                      </m:r>
                      <m:sSup>
                        <m:sSupPr>
                          <m:ctrlPr>
                            <a:rPr kumimoji="1" lang="en-US" altLang="zh-CN" sz="2200" i="1" smtClean="0">
                              <a:latin typeface="Cambria Math" panose="02040503050406030204" pitchFamily="18" charset="0"/>
                            </a:rPr>
                          </m:ctrlPr>
                        </m:sSupPr>
                        <m:e>
                          <m:r>
                            <a:rPr kumimoji="1" lang="en-US" altLang="zh-CN" sz="2200" b="0" i="1" smtClean="0">
                              <a:latin typeface="Cambria Math" panose="02040503050406030204" pitchFamily="18" charset="0"/>
                            </a:rPr>
                            <m:t>1.57</m:t>
                          </m:r>
                          <m:r>
                            <a:rPr kumimoji="1" lang="en-US" altLang="zh-CN" sz="2200" b="0" i="1" smtClean="0">
                              <a:latin typeface="Cambria Math" panose="02040503050406030204" pitchFamily="18" charset="0"/>
                              <a:ea typeface="Cambria Math" panose="02040503050406030204" pitchFamily="18" charset="0"/>
                            </a:rPr>
                            <m:t>×</m:t>
                          </m:r>
                          <m:r>
                            <a:rPr kumimoji="1" lang="en-US" altLang="zh-CN" sz="2200" i="1" smtClean="0">
                              <a:latin typeface="Cambria Math" panose="02040503050406030204" pitchFamily="18" charset="0"/>
                            </a:rPr>
                            <m:t>10</m:t>
                          </m:r>
                        </m:e>
                        <m:sup>
                          <m:r>
                            <a:rPr kumimoji="1" lang="en-US" altLang="zh-CN" sz="2200" b="0" i="1" smtClean="0">
                              <a:latin typeface="Cambria Math" panose="02040503050406030204" pitchFamily="18" charset="0"/>
                            </a:rPr>
                            <m:t>7</m:t>
                          </m:r>
                        </m:sup>
                      </m:sSup>
                      <m:r>
                        <a:rPr kumimoji="1" lang="en-US" altLang="zh-CN" sz="2200" i="0" smtClean="0">
                          <a:latin typeface="Cambria Math" panose="02040503050406030204" pitchFamily="18" charset="0"/>
                        </a:rPr>
                        <m:t> </m:t>
                      </m:r>
                      <m:r>
                        <m:rPr>
                          <m:sty m:val="p"/>
                        </m:rPr>
                        <a:rPr kumimoji="1" lang="en-US" altLang="zh-CN" sz="2200" i="0" smtClean="0">
                          <a:latin typeface="Cambria Math" panose="02040503050406030204" pitchFamily="18" charset="0"/>
                        </a:rPr>
                        <m:t>s</m:t>
                      </m:r>
                      <m:r>
                        <a:rPr kumimoji="1" lang="en-US" altLang="zh-CN" sz="2200" i="1" smtClean="0">
                          <a:latin typeface="Cambria Math" panose="02040503050406030204" pitchFamily="18" charset="0"/>
                        </a:rPr>
                        <m:t>, </m:t>
                      </m:r>
                      <m:r>
                        <a:rPr kumimoji="1" lang="en-US" altLang="zh-CN" sz="2200" i="1" smtClean="0">
                          <a:latin typeface="Cambria Math" panose="02040503050406030204" pitchFamily="18" charset="0"/>
                        </a:rPr>
                        <m:t>𝑒</m:t>
                      </m:r>
                      <m:r>
                        <a:rPr kumimoji="1" lang="en-US" altLang="zh-CN" sz="2200" i="1" smtClean="0">
                          <a:latin typeface="Cambria Math" panose="02040503050406030204" pitchFamily="18" charset="0"/>
                        </a:rPr>
                        <m:t>=0.8,</m:t>
                      </m:r>
                    </m:oMath>
                  </m:oMathPara>
                </a14:m>
                <a:endParaRPr kumimoji="1" lang="en-US" altLang="zh-CN" sz="2200" i="1" dirty="0">
                  <a:latin typeface="Cambria Math" panose="02040503050406030204" pitchFamily="18" charset="0"/>
                </a:endParaRPr>
              </a:p>
              <a:p>
                <a:pPr marL="0" indent="0">
                  <a:buFont typeface="Arial" panose="020B0604020202020204" pitchFamily="34" charset="0"/>
                  <a:buNone/>
                </a:pPr>
                <a:endParaRPr kumimoji="1" lang="en-US" altLang="zh-CN" sz="900" i="1" dirty="0">
                  <a:latin typeface="Cambria Math" panose="02040503050406030204" pitchFamily="18" charset="0"/>
                </a:endParaRPr>
              </a:p>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r>
                        <a:rPr kumimoji="1" lang="en-US" altLang="zh-CN" sz="2200" i="1" smtClean="0">
                          <a:latin typeface="Cambria Math" panose="02040503050406030204" pitchFamily="18" charset="0"/>
                        </a:rPr>
                        <m:t> </m:t>
                      </m:r>
                      <m:r>
                        <a:rPr kumimoji="1" lang="en-US" altLang="zh-CN" sz="2200" i="1" smtClean="0">
                          <a:latin typeface="Cambria Math" panose="02040503050406030204" pitchFamily="18" charset="0"/>
                        </a:rPr>
                        <m:t>𝑖</m:t>
                      </m:r>
                      <m:r>
                        <a:rPr kumimoji="1" lang="en-US" altLang="zh-CN" sz="2200" i="1" smtClean="0">
                          <a:latin typeface="Cambria Math" panose="02040503050406030204" pitchFamily="18" charset="0"/>
                        </a:rPr>
                        <m:t>=</m:t>
                      </m:r>
                      <m:f>
                        <m:fPr>
                          <m:ctrlPr>
                            <a:rPr kumimoji="1" lang="en-US" altLang="zh-CN" sz="2200" i="1">
                              <a:latin typeface="Cambria Math" panose="02040503050406030204" pitchFamily="18" charset="0"/>
                              <a:ea typeface="Cambria Math" panose="02040503050406030204" pitchFamily="18" charset="0"/>
                            </a:rPr>
                          </m:ctrlPr>
                        </m:fPr>
                        <m:num>
                          <m:r>
                            <a:rPr kumimoji="1" lang="en-US" altLang="zh-CN" sz="2200" i="1">
                              <a:latin typeface="Cambria Math" panose="02040503050406030204" pitchFamily="18" charset="0"/>
                              <a:ea typeface="Cambria Math" panose="02040503050406030204" pitchFamily="18" charset="0"/>
                            </a:rPr>
                            <m:t>𝜋</m:t>
                          </m:r>
                        </m:num>
                        <m:den>
                          <m:r>
                            <a:rPr kumimoji="1" lang="en-US" altLang="zh-CN" sz="2200" i="1" smtClean="0">
                              <a:latin typeface="Cambria Math" panose="02040503050406030204" pitchFamily="18" charset="0"/>
                              <a:ea typeface="Cambria Math" panose="02040503050406030204" pitchFamily="18" charset="0"/>
                            </a:rPr>
                            <m:t>5</m:t>
                          </m:r>
                        </m:den>
                      </m:f>
                      <m:r>
                        <a:rPr kumimoji="1" lang="en-US" altLang="zh-CN" sz="2200" i="1" smtClean="0">
                          <a:latin typeface="Cambria Math" panose="02040503050406030204" pitchFamily="18" charset="0"/>
                          <a:ea typeface="Cambria Math" panose="02040503050406030204" pitchFamily="18" charset="0"/>
                        </a:rPr>
                        <m:t>, </m:t>
                      </m:r>
                      <m:r>
                        <a:rPr kumimoji="1" lang="en-US" altLang="zh-CN" sz="2200" i="1" smtClean="0">
                          <a:latin typeface="Cambria Math" panose="02040503050406030204" pitchFamily="18" charset="0"/>
                          <a:ea typeface="Cambria Math" panose="02040503050406030204" pitchFamily="18" charset="0"/>
                        </a:rPr>
                        <m:t>𝜔</m:t>
                      </m:r>
                      <m:r>
                        <a:rPr kumimoji="1" lang="en-US" altLang="zh-CN" sz="2200" i="1" smtClean="0">
                          <a:latin typeface="Cambria Math" panose="02040503050406030204" pitchFamily="18" charset="0"/>
                          <a:ea typeface="Cambria Math" panose="02040503050406030204" pitchFamily="18" charset="0"/>
                        </a:rPr>
                        <m:t>=</m:t>
                      </m:r>
                      <m:f>
                        <m:fPr>
                          <m:ctrlPr>
                            <a:rPr kumimoji="1" lang="en-US" altLang="zh-CN" sz="2200" i="1" smtClean="0">
                              <a:latin typeface="Cambria Math" panose="02040503050406030204" pitchFamily="18" charset="0"/>
                              <a:ea typeface="Cambria Math" panose="02040503050406030204" pitchFamily="18" charset="0"/>
                            </a:rPr>
                          </m:ctrlPr>
                        </m:fPr>
                        <m:num>
                          <m:r>
                            <a:rPr kumimoji="1" lang="en-US" altLang="zh-CN" sz="2200" i="1">
                              <a:latin typeface="Cambria Math" panose="02040503050406030204" pitchFamily="18" charset="0"/>
                              <a:ea typeface="Cambria Math" panose="02040503050406030204" pitchFamily="18" charset="0"/>
                            </a:rPr>
                            <m:t>5</m:t>
                          </m:r>
                          <m:r>
                            <a:rPr kumimoji="1" lang="en-US" altLang="zh-CN" sz="2200" i="1">
                              <a:latin typeface="Cambria Math" panose="02040503050406030204" pitchFamily="18" charset="0"/>
                              <a:ea typeface="Cambria Math" panose="02040503050406030204" pitchFamily="18" charset="0"/>
                            </a:rPr>
                            <m:t>𝜋</m:t>
                          </m:r>
                        </m:num>
                        <m:den>
                          <m:r>
                            <a:rPr kumimoji="1" lang="en-US" altLang="zh-CN" sz="2200" i="1" smtClean="0">
                              <a:latin typeface="Cambria Math" panose="02040503050406030204" pitchFamily="18" charset="0"/>
                              <a:ea typeface="Cambria Math" panose="02040503050406030204" pitchFamily="18" charset="0"/>
                            </a:rPr>
                            <m:t>7</m:t>
                          </m:r>
                        </m:den>
                      </m:f>
                      <m:r>
                        <a:rPr kumimoji="1" lang="en-US" altLang="zh-CN" sz="2200" i="1" smtClean="0">
                          <a:latin typeface="Cambria Math" panose="02040503050406030204" pitchFamily="18" charset="0"/>
                          <a:ea typeface="Cambria Math" panose="02040503050406030204" pitchFamily="18" charset="0"/>
                        </a:rPr>
                        <m:t>,</m:t>
                      </m:r>
                      <m:sSub>
                        <m:sSubPr>
                          <m:ctrlPr>
                            <a:rPr kumimoji="1" lang="en-US" altLang="zh-CN" sz="2200" i="1" smtClean="0">
                              <a:latin typeface="Cambria Math" panose="02040503050406030204" pitchFamily="18" charset="0"/>
                              <a:ea typeface="Cambria Math" panose="02040503050406030204" pitchFamily="18" charset="0"/>
                            </a:rPr>
                          </m:ctrlPr>
                        </m:sSubPr>
                        <m:e>
                          <m:r>
                            <a:rPr kumimoji="1" lang="en-US" altLang="zh-CN" sz="2200" i="1" smtClean="0">
                              <a:latin typeface="Cambria Math" panose="02040503050406030204" pitchFamily="18" charset="0"/>
                              <a:ea typeface="Cambria Math" panose="02040503050406030204" pitchFamily="18" charset="0"/>
                            </a:rPr>
                            <m:t> </m:t>
                          </m:r>
                          <m:r>
                            <a:rPr kumimoji="1" lang="en-US" altLang="zh-CN" sz="2200" i="1" smtClean="0">
                              <a:latin typeface="Cambria Math" panose="02040503050406030204" pitchFamily="18" charset="0"/>
                              <a:ea typeface="Cambria Math" panose="02040503050406030204" pitchFamily="18" charset="0"/>
                            </a:rPr>
                            <m:t>𝜃</m:t>
                          </m:r>
                        </m:e>
                        <m:sub>
                          <m:r>
                            <a:rPr kumimoji="1" lang="en-US" altLang="zh-CN" sz="2200" i="1" smtClean="0">
                              <a:latin typeface="Cambria Math" panose="02040503050406030204" pitchFamily="18" charset="0"/>
                              <a:ea typeface="Cambria Math" panose="02040503050406030204" pitchFamily="18" charset="0"/>
                            </a:rPr>
                            <m:t>0</m:t>
                          </m:r>
                        </m:sub>
                      </m:sSub>
                      <m:r>
                        <a:rPr kumimoji="1" lang="en-US" altLang="zh-CN" sz="2200" i="1" smtClean="0">
                          <a:latin typeface="Cambria Math" panose="02040503050406030204" pitchFamily="18" charset="0"/>
                          <a:ea typeface="Cambria Math" panose="02040503050406030204" pitchFamily="18" charset="0"/>
                        </a:rPr>
                        <m:t>=</m:t>
                      </m:r>
                      <m:f>
                        <m:fPr>
                          <m:ctrlPr>
                            <a:rPr kumimoji="1" lang="en-US" altLang="zh-CN" sz="2200" i="1">
                              <a:latin typeface="Cambria Math" panose="02040503050406030204" pitchFamily="18" charset="0"/>
                              <a:ea typeface="Cambria Math" panose="02040503050406030204" pitchFamily="18" charset="0"/>
                            </a:rPr>
                          </m:ctrlPr>
                        </m:fPr>
                        <m:num>
                          <m:r>
                            <a:rPr kumimoji="1" lang="en-US" altLang="zh-CN" sz="2200" i="1">
                              <a:latin typeface="Cambria Math" panose="02040503050406030204" pitchFamily="18" charset="0"/>
                              <a:ea typeface="Cambria Math" panose="02040503050406030204" pitchFamily="18" charset="0"/>
                            </a:rPr>
                            <m:t>𝜋</m:t>
                          </m:r>
                        </m:num>
                        <m:den>
                          <m:r>
                            <a:rPr kumimoji="1" lang="en-US" altLang="zh-CN" sz="2200" i="1" smtClean="0">
                              <a:latin typeface="Cambria Math" panose="02040503050406030204" pitchFamily="18" charset="0"/>
                              <a:ea typeface="Cambria Math" panose="02040503050406030204" pitchFamily="18" charset="0"/>
                            </a:rPr>
                            <m:t>3</m:t>
                          </m:r>
                        </m:den>
                      </m:f>
                    </m:oMath>
                  </m:oMathPara>
                </a14:m>
                <a:endParaRPr kumimoji="1" lang="en-US" altLang="zh-CN" sz="2200" dirty="0"/>
              </a:p>
              <a:p>
                <a:pPr marL="0" indent="0">
                  <a:buFont typeface="Arial" panose="020B0604020202020204" pitchFamily="34" charset="0"/>
                  <a:buNone/>
                </a:pPr>
                <a:endParaRPr kumimoji="1" lang="zh-CN" altLang="en-US" sz="2200" dirty="0"/>
              </a:p>
            </p:txBody>
          </p:sp>
        </mc:Choice>
        <mc:Fallback>
          <p:sp>
            <p:nvSpPr>
              <p:cNvPr id="3" name="内容占位符 2">
                <a:extLst>
                  <a:ext uri="{FF2B5EF4-FFF2-40B4-BE49-F238E27FC236}">
                    <a16:creationId xmlns:a16="http://schemas.microsoft.com/office/drawing/2014/main" id="{7E2FAAF7-339A-C164-666A-0065A526D36D}"/>
                  </a:ext>
                </a:extLst>
              </p:cNvPr>
              <p:cNvSpPr txBox="1">
                <a:spLocks noRot="1" noChangeAspect="1" noMove="1" noResize="1" noEditPoints="1" noAdjustHandles="1" noChangeArrowheads="1" noChangeShapeType="1" noTextEdit="1"/>
              </p:cNvSpPr>
              <p:nvPr/>
            </p:nvSpPr>
            <p:spPr>
              <a:xfrm>
                <a:off x="362535" y="1606586"/>
                <a:ext cx="10515600" cy="4351338"/>
              </a:xfrm>
              <a:prstGeom prst="rect">
                <a:avLst/>
              </a:prstGeom>
              <a:blipFill>
                <a:blip r:embed="rId5"/>
                <a:stretch>
                  <a:fillRect l="-724" t="-145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987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9AC0D-561E-0CE6-B075-FF69BDCD48DC}"/>
            </a:ext>
          </a:extLst>
        </p:cNvPr>
        <p:cNvGrpSpPr/>
        <p:nvPr/>
      </p:nvGrpSpPr>
      <p:grpSpPr>
        <a:xfrm>
          <a:off x="0" y="0"/>
          <a:ext cx="0" cy="0"/>
          <a:chOff x="0" y="0"/>
          <a:chExt cx="0" cy="0"/>
        </a:xfrm>
      </p:grpSpPr>
      <p:sp>
        <p:nvSpPr>
          <p:cNvPr id="23" name="灯片编号占位符 22">
            <a:extLst>
              <a:ext uri="{FF2B5EF4-FFF2-40B4-BE49-F238E27FC236}">
                <a16:creationId xmlns:a16="http://schemas.microsoft.com/office/drawing/2014/main" id="{686F88B9-6498-59FE-6D55-E85167BF139D}"/>
              </a:ext>
            </a:extLst>
          </p:cNvPr>
          <p:cNvSpPr>
            <a:spLocks noGrp="1"/>
          </p:cNvSpPr>
          <p:nvPr>
            <p:ph type="sldNum" sz="quarter" idx="12"/>
          </p:nvPr>
        </p:nvSpPr>
        <p:spPr>
          <a:xfrm>
            <a:off x="9118588" y="6232400"/>
            <a:ext cx="2743200" cy="365125"/>
          </a:xfrm>
        </p:spPr>
        <p:txBody>
          <a:bodyPr/>
          <a:lstStyle/>
          <a:p>
            <a:r>
              <a:rPr lang="en-US" altLang="zh-CN" sz="2400" dirty="0">
                <a:solidFill>
                  <a:schemeClr val="tx1"/>
                </a:solidFill>
              </a:rPr>
              <a:t>9/15</a:t>
            </a:r>
            <a:endParaRPr lang="zh-CN" altLang="en-US" sz="2400" dirty="0">
              <a:solidFill>
                <a:schemeClr val="tx1"/>
              </a:solidFill>
            </a:endParaRPr>
          </a:p>
        </p:txBody>
      </p:sp>
      <p:cxnSp>
        <p:nvCxnSpPr>
          <p:cNvPr id="7" name="直接连接符 6">
            <a:extLst>
              <a:ext uri="{FF2B5EF4-FFF2-40B4-BE49-F238E27FC236}">
                <a16:creationId xmlns:a16="http://schemas.microsoft.com/office/drawing/2014/main" id="{89A3A5FC-DD1B-FD9B-E383-3664E404A423}"/>
              </a:ext>
            </a:extLst>
          </p:cNvPr>
          <p:cNvCxnSpPr/>
          <p:nvPr/>
        </p:nvCxnSpPr>
        <p:spPr>
          <a:xfrm>
            <a:off x="-1" y="521111"/>
            <a:ext cx="12204000" cy="0"/>
          </a:xfrm>
          <a:prstGeom prst="line">
            <a:avLst/>
          </a:prstGeom>
        </p:spPr>
        <p:style>
          <a:lnRef idx="3">
            <a:schemeClr val="accent1"/>
          </a:lnRef>
          <a:fillRef idx="0">
            <a:schemeClr val="accent1"/>
          </a:fillRef>
          <a:effectRef idx="2">
            <a:schemeClr val="accent1"/>
          </a:effectRef>
          <a:fontRef idx="minor">
            <a:schemeClr val="tx1"/>
          </a:fontRef>
        </p:style>
      </p:cxnSp>
      <p:sp>
        <p:nvSpPr>
          <p:cNvPr id="2" name="文本框 1">
            <a:extLst>
              <a:ext uri="{FF2B5EF4-FFF2-40B4-BE49-F238E27FC236}">
                <a16:creationId xmlns:a16="http://schemas.microsoft.com/office/drawing/2014/main" id="{2BD191F1-BA94-2E85-4AF4-C0A793AD6635}"/>
              </a:ext>
            </a:extLst>
          </p:cNvPr>
          <p:cNvSpPr txBox="1"/>
          <p:nvPr/>
        </p:nvSpPr>
        <p:spPr>
          <a:xfrm>
            <a:off x="0" y="-39329"/>
            <a:ext cx="6808007" cy="523220"/>
          </a:xfrm>
          <a:prstGeom prst="rect">
            <a:avLst/>
          </a:prstGeom>
          <a:noFill/>
        </p:spPr>
        <p:txBody>
          <a:bodyPr wrap="square" rtlCol="0">
            <a:spAutoFit/>
          </a:bodyPr>
          <a:lstStyle/>
          <a:p>
            <a:r>
              <a:rPr lang="en-US" altLang="zh-CN" sz="2800" b="1" spc="-11" dirty="0">
                <a:solidFill>
                  <a:srgbClr val="C00000"/>
                </a:solidFill>
                <a:latin typeface="Arial"/>
                <a:ea typeface="+mj-ea"/>
                <a:cs typeface="Arial"/>
              </a:rPr>
              <a:t>Results</a:t>
            </a:r>
            <a:endParaRPr lang="zh-CN" altLang="en-US" sz="2800" b="1" spc="-11" dirty="0">
              <a:solidFill>
                <a:srgbClr val="C00000"/>
              </a:solidFill>
              <a:latin typeface="Arial"/>
              <a:ea typeface="+mj-ea"/>
              <a:cs typeface="Arial"/>
            </a:endParaRPr>
          </a:p>
        </p:txBody>
      </p:sp>
      <p:sp>
        <p:nvSpPr>
          <p:cNvPr id="4" name="文本框 3">
            <a:extLst>
              <a:ext uri="{FF2B5EF4-FFF2-40B4-BE49-F238E27FC236}">
                <a16:creationId xmlns:a16="http://schemas.microsoft.com/office/drawing/2014/main" id="{3924D52E-8B0E-1C87-90EE-8951516F8C1E}"/>
              </a:ext>
            </a:extLst>
          </p:cNvPr>
          <p:cNvSpPr txBox="1"/>
          <p:nvPr/>
        </p:nvSpPr>
        <p:spPr>
          <a:xfrm>
            <a:off x="0" y="652738"/>
            <a:ext cx="6114061" cy="523220"/>
          </a:xfrm>
          <a:prstGeom prst="rect">
            <a:avLst/>
          </a:prstGeom>
          <a:noFill/>
        </p:spPr>
        <p:txBody>
          <a:bodyPr wrap="square" rtlCol="0">
            <a:spAutoFit/>
          </a:bodyPr>
          <a:lstStyle/>
          <a:p>
            <a:r>
              <a:rPr lang="en-US" altLang="zh-CN" sz="2800" dirty="0">
                <a:solidFill>
                  <a:srgbClr val="00B0F0"/>
                </a:solidFill>
                <a:latin typeface="Times New Roman" panose="02020603050405020304" pitchFamily="18" charset="0"/>
                <a:cs typeface="Times New Roman" panose="02020603050405020304" pitchFamily="18" charset="0"/>
              </a:rPr>
              <a:t>Timing</a:t>
            </a:r>
            <a:r>
              <a:rPr lang="zh-CN" altLang="en-US" sz="2800" dirty="0">
                <a:solidFill>
                  <a:srgbClr val="00B0F0"/>
                </a:solidFill>
                <a:latin typeface="Times New Roman" panose="02020603050405020304" pitchFamily="18" charset="0"/>
                <a:cs typeface="Times New Roman" panose="02020603050405020304" pitchFamily="18" charset="0"/>
              </a:rPr>
              <a:t> </a:t>
            </a:r>
            <a:r>
              <a:rPr lang="en-US" altLang="zh-CN" sz="2800" dirty="0">
                <a:solidFill>
                  <a:srgbClr val="00B0F0"/>
                </a:solidFill>
                <a:latin typeface="Times New Roman" panose="02020603050405020304" pitchFamily="18" charset="0"/>
                <a:cs typeface="Times New Roman" panose="02020603050405020304" pitchFamily="18" charset="0"/>
              </a:rPr>
              <a:t>Residuals</a:t>
            </a:r>
            <a:r>
              <a:rPr lang="zh-CN" altLang="en-US" sz="2800" dirty="0">
                <a:solidFill>
                  <a:srgbClr val="00B0F0"/>
                </a:solidFill>
                <a:latin typeface="Times New Roman" panose="02020603050405020304" pitchFamily="18" charset="0"/>
                <a:cs typeface="Times New Roman" panose="02020603050405020304" pitchFamily="18" charset="0"/>
              </a:rPr>
              <a:t> </a:t>
            </a:r>
            <a:r>
              <a:rPr lang="en-US" altLang="zh-CN" sz="2800" dirty="0">
                <a:solidFill>
                  <a:srgbClr val="00B0F0"/>
                </a:solidFill>
                <a:latin typeface="Times New Roman" panose="02020603050405020304" pitchFamily="18" charset="0"/>
                <a:cs typeface="Times New Roman" panose="02020603050405020304" pitchFamily="18" charset="0"/>
              </a:rPr>
              <a:t>(before</a:t>
            </a:r>
            <a:r>
              <a:rPr lang="zh-CN" altLang="en-US" sz="2800" dirty="0">
                <a:solidFill>
                  <a:srgbClr val="00B0F0"/>
                </a:solidFill>
                <a:latin typeface="Times New Roman" panose="02020603050405020304" pitchFamily="18" charset="0"/>
                <a:cs typeface="Times New Roman" panose="02020603050405020304" pitchFamily="18" charset="0"/>
              </a:rPr>
              <a:t> </a:t>
            </a:r>
            <a:r>
              <a:rPr lang="en-US" altLang="zh-CN" sz="2800" dirty="0">
                <a:solidFill>
                  <a:srgbClr val="00B0F0"/>
                </a:solidFill>
                <a:latin typeface="Times New Roman" panose="02020603050405020304" pitchFamily="18" charset="0"/>
                <a:cs typeface="Times New Roman" panose="02020603050405020304" pitchFamily="18" charset="0"/>
              </a:rPr>
              <a:t>fitting)</a:t>
            </a:r>
            <a:endParaRPr lang="zh-CN" altLang="en-US" sz="2800" dirty="0">
              <a:solidFill>
                <a:srgbClr val="00B0F0"/>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文本框 2">
                <a:extLst>
                  <a:ext uri="{FF2B5EF4-FFF2-40B4-BE49-F238E27FC236}">
                    <a16:creationId xmlns:a16="http://schemas.microsoft.com/office/drawing/2014/main" id="{99CDCCDE-99F1-5CF2-4329-350847EB6C27}"/>
                  </a:ext>
                </a:extLst>
              </p:cNvPr>
              <p:cNvSpPr txBox="1"/>
              <p:nvPr/>
            </p:nvSpPr>
            <p:spPr>
              <a:xfrm>
                <a:off x="1847476" y="1419258"/>
                <a:ext cx="2419108" cy="3881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1800" i="1">
                          <a:latin typeface="Cambria Math" panose="02040503050406030204" pitchFamily="18" charset="0"/>
                          <a:ea typeface="Cambria Math" panose="02040503050406030204" pitchFamily="18" charset="0"/>
                        </a:rPr>
                        <m:t>∆</m:t>
                      </m:r>
                      <m:sSup>
                        <m:sSupPr>
                          <m:ctrlPr>
                            <a:rPr kumimoji="1" lang="en-US" altLang="zh-CN" sz="1800" i="1">
                              <a:latin typeface="Cambria Math" panose="02040503050406030204" pitchFamily="18" charset="0"/>
                            </a:rPr>
                          </m:ctrlPr>
                        </m:sSupPr>
                        <m:e>
                          <m:r>
                            <a:rPr kumimoji="1" lang="en-US" altLang="zh-CN" sz="1800" i="1">
                              <a:latin typeface="Cambria Math" panose="02040503050406030204" pitchFamily="18" charset="0"/>
                            </a:rPr>
                            <m:t>𝑡</m:t>
                          </m:r>
                        </m:e>
                        <m:sup>
                          <m:r>
                            <m:rPr>
                              <m:sty m:val="p"/>
                            </m:rPr>
                            <a:rPr kumimoji="1" lang="en-US" altLang="zh-CN" sz="1800" i="0">
                              <a:latin typeface="Cambria Math" panose="02040503050406030204" pitchFamily="18" charset="0"/>
                            </a:rPr>
                            <m:t>TOA</m:t>
                          </m:r>
                        </m:sup>
                      </m:sSup>
                      <m:r>
                        <a:rPr kumimoji="1" lang="en-US" altLang="zh-CN" sz="1800" i="1">
                          <a:latin typeface="Cambria Math" panose="02040503050406030204" pitchFamily="18" charset="0"/>
                        </a:rPr>
                        <m:t>=</m:t>
                      </m:r>
                      <m:sSubSup>
                        <m:sSubSupPr>
                          <m:ctrlPr>
                            <a:rPr kumimoji="1" lang="en-US" altLang="zh-CN" sz="1800" i="1">
                              <a:latin typeface="Cambria Math" panose="02040503050406030204" pitchFamily="18" charset="0"/>
                            </a:rPr>
                          </m:ctrlPr>
                        </m:sSubSupPr>
                        <m:e>
                          <m:r>
                            <a:rPr kumimoji="1" lang="en-US" altLang="zh-CN" sz="1800" i="1">
                              <a:latin typeface="Cambria Math" panose="02040503050406030204" pitchFamily="18" charset="0"/>
                            </a:rPr>
                            <m:t>𝑡</m:t>
                          </m:r>
                        </m:e>
                        <m:sub>
                          <m:r>
                            <m:rPr>
                              <m:sty m:val="p"/>
                            </m:rPr>
                            <a:rPr kumimoji="1" lang="en-US" altLang="zh-CN" sz="1800" i="0">
                              <a:latin typeface="Cambria Math" panose="02040503050406030204" pitchFamily="18" charset="0"/>
                            </a:rPr>
                            <m:t>DF</m:t>
                          </m:r>
                        </m:sub>
                        <m:sup>
                          <m:r>
                            <m:rPr>
                              <m:sty m:val="p"/>
                            </m:rPr>
                            <a:rPr kumimoji="1" lang="en-US" altLang="zh-CN" sz="1800" i="0">
                              <a:latin typeface="Cambria Math" panose="02040503050406030204" pitchFamily="18" charset="0"/>
                            </a:rPr>
                            <m:t>TOA</m:t>
                          </m:r>
                        </m:sup>
                      </m:sSubSup>
                      <m:r>
                        <a:rPr kumimoji="1" lang="en-US" altLang="zh-CN" sz="1800" i="1">
                          <a:latin typeface="Cambria Math" panose="02040503050406030204" pitchFamily="18" charset="0"/>
                        </a:rPr>
                        <m:t>−</m:t>
                      </m:r>
                      <m:sSubSup>
                        <m:sSubSupPr>
                          <m:ctrlPr>
                            <a:rPr kumimoji="1" lang="en-US" altLang="zh-CN" i="1">
                              <a:latin typeface="Cambria Math" panose="02040503050406030204" pitchFamily="18" charset="0"/>
                            </a:rPr>
                          </m:ctrlPr>
                        </m:sSubSupPr>
                        <m:e>
                          <m:r>
                            <a:rPr kumimoji="1" lang="en-US" altLang="zh-CN" i="1">
                              <a:latin typeface="Cambria Math" panose="02040503050406030204" pitchFamily="18" charset="0"/>
                            </a:rPr>
                            <m:t>𝑡</m:t>
                          </m:r>
                        </m:e>
                        <m:sub>
                          <m:r>
                            <m:rPr>
                              <m:sty m:val="p"/>
                            </m:rPr>
                            <a:rPr kumimoji="1" lang="en-US" altLang="zh-CN" i="0">
                              <a:latin typeface="Cambria Math" panose="02040503050406030204" pitchFamily="18" charset="0"/>
                            </a:rPr>
                            <m:t>D</m:t>
                          </m:r>
                          <m:r>
                            <m:rPr>
                              <m:sty m:val="p"/>
                            </m:rPr>
                            <a:rPr kumimoji="1" lang="en-US" altLang="zh-CN" i="1">
                              <a:latin typeface="Cambria Math" panose="02040503050406030204" pitchFamily="18" charset="0"/>
                            </a:rPr>
                            <m:t>M</m:t>
                          </m:r>
                        </m:sub>
                        <m:sup>
                          <m:r>
                            <m:rPr>
                              <m:sty m:val="p"/>
                            </m:rPr>
                            <a:rPr kumimoji="1" lang="en-US" altLang="zh-CN" i="0">
                              <a:latin typeface="Cambria Math" panose="02040503050406030204" pitchFamily="18" charset="0"/>
                            </a:rPr>
                            <m:t>TOA</m:t>
                          </m:r>
                        </m:sup>
                      </m:sSubSup>
                    </m:oMath>
                  </m:oMathPara>
                </a14:m>
                <a:endParaRPr lang="zh-CN" altLang="en-US" dirty="0"/>
              </a:p>
            </p:txBody>
          </p:sp>
        </mc:Choice>
        <mc:Fallback>
          <p:sp>
            <p:nvSpPr>
              <p:cNvPr id="3" name="文本框 2">
                <a:extLst>
                  <a:ext uri="{FF2B5EF4-FFF2-40B4-BE49-F238E27FC236}">
                    <a16:creationId xmlns:a16="http://schemas.microsoft.com/office/drawing/2014/main" id="{99CDCCDE-99F1-5CF2-4329-350847EB6C27}"/>
                  </a:ext>
                </a:extLst>
              </p:cNvPr>
              <p:cNvSpPr txBox="1">
                <a:spLocks noRot="1" noChangeAspect="1" noMove="1" noResize="1" noEditPoints="1" noAdjustHandles="1" noChangeArrowheads="1" noChangeShapeType="1" noTextEdit="1"/>
              </p:cNvSpPr>
              <p:nvPr/>
            </p:nvSpPr>
            <p:spPr>
              <a:xfrm>
                <a:off x="1847476" y="1419258"/>
                <a:ext cx="2419108" cy="388120"/>
              </a:xfrm>
              <a:prstGeom prst="rect">
                <a:avLst/>
              </a:prstGeom>
              <a:blipFill>
                <a:blip r:embed="rId3"/>
                <a:stretch>
                  <a:fillRect/>
                </a:stretch>
              </a:blipFill>
            </p:spPr>
            <p:txBody>
              <a:bodyPr/>
              <a:lstStyle/>
              <a:p>
                <a:r>
                  <a:rPr lang="zh-CN" altLang="en-US">
                    <a:noFill/>
                  </a:rPr>
                  <a:t> </a:t>
                </a:r>
              </a:p>
            </p:txBody>
          </p:sp>
        </mc:Fallback>
      </mc:AlternateContent>
      <p:grpSp>
        <p:nvGrpSpPr>
          <p:cNvPr id="9" name="组合 8">
            <a:extLst>
              <a:ext uri="{FF2B5EF4-FFF2-40B4-BE49-F238E27FC236}">
                <a16:creationId xmlns:a16="http://schemas.microsoft.com/office/drawing/2014/main" id="{AFC1D400-1632-8589-7F4E-AE415D2BD7A4}"/>
              </a:ext>
            </a:extLst>
          </p:cNvPr>
          <p:cNvGrpSpPr/>
          <p:nvPr/>
        </p:nvGrpSpPr>
        <p:grpSpPr>
          <a:xfrm>
            <a:off x="5997079" y="2868226"/>
            <a:ext cx="6206920" cy="852067"/>
            <a:chOff x="5897701" y="858355"/>
            <a:chExt cx="6206920" cy="852067"/>
          </a:xfrm>
        </p:grpSpPr>
        <p:pic>
          <p:nvPicPr>
            <p:cNvPr id="12" name="图片 11">
              <a:extLst>
                <a:ext uri="{FF2B5EF4-FFF2-40B4-BE49-F238E27FC236}">
                  <a16:creationId xmlns:a16="http://schemas.microsoft.com/office/drawing/2014/main" id="{38318F98-2DCB-A986-307B-07BEDEDFA33B}"/>
                </a:ext>
              </a:extLst>
            </p:cNvPr>
            <p:cNvPicPr>
              <a:picLocks noChangeAspect="1"/>
            </p:cNvPicPr>
            <p:nvPr/>
          </p:nvPicPr>
          <p:blipFill>
            <a:blip r:embed="rId4">
              <a:extLst>
                <a:ext uri="{28A0092B-C50C-407E-A947-70E740481C1C}">
                  <a14:useLocalDpi xmlns:a14="http://schemas.microsoft.com/office/drawing/2010/main" val="0"/>
                </a:ext>
              </a:extLst>
            </a:blip>
            <a:srcRect l="10320"/>
            <a:stretch/>
          </p:blipFill>
          <p:spPr>
            <a:xfrm>
              <a:off x="6566807" y="858355"/>
              <a:ext cx="5537814" cy="852067"/>
            </a:xfrm>
            <a:prstGeom prst="rect">
              <a:avLst/>
            </a:prstGeom>
          </p:spPr>
        </p:pic>
        <mc:AlternateContent xmlns:mc="http://schemas.openxmlformats.org/markup-compatibility/2006">
          <mc:Choice xmlns:a14="http://schemas.microsoft.com/office/drawing/2010/main" Requires="a14">
            <p:sp>
              <p:nvSpPr>
                <p:cNvPr id="14" name="文本框 13">
                  <a:extLst>
                    <a:ext uri="{FF2B5EF4-FFF2-40B4-BE49-F238E27FC236}">
                      <a16:creationId xmlns:a16="http://schemas.microsoft.com/office/drawing/2014/main" id="{8E6A34CD-18E2-3CCF-7210-C15FA5D4479F}"/>
                    </a:ext>
                  </a:extLst>
                </p:cNvPr>
                <p:cNvSpPr txBox="1"/>
                <p:nvPr/>
              </p:nvSpPr>
              <p:spPr>
                <a:xfrm>
                  <a:off x="5897701" y="1013153"/>
                  <a:ext cx="924820"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smtClean="0">
                                <a:solidFill>
                                  <a:schemeClr val="tx1"/>
                                </a:solidFill>
                                <a:latin typeface="Cambria Math" panose="02040503050406030204" pitchFamily="18" charset="0"/>
                              </a:rPr>
                            </m:ctrlPr>
                          </m:sSubPr>
                          <m:e>
                            <m:acc>
                              <m:accPr>
                                <m:chr m:val="̈"/>
                                <m:ctrlPr>
                                  <a:rPr kumimoji="1" lang="en-US" altLang="zh-CN" sz="2000" i="1">
                                    <a:solidFill>
                                      <a:schemeClr val="tx1"/>
                                    </a:solidFill>
                                    <a:latin typeface="Cambria Math" panose="02040503050406030204" pitchFamily="18" charset="0"/>
                                  </a:rPr>
                                </m:ctrlPr>
                              </m:accPr>
                              <m:e>
                                <m:r>
                                  <a:rPr kumimoji="1" lang="en-US" altLang="zh-CN" sz="2000" b="1" i="1">
                                    <a:solidFill>
                                      <a:schemeClr val="tx1"/>
                                    </a:solidFill>
                                    <a:latin typeface="Cambria Math" panose="02040503050406030204" pitchFamily="18" charset="0"/>
                                  </a:rPr>
                                  <m:t>𝒓</m:t>
                                </m:r>
                              </m:e>
                            </m:acc>
                          </m:e>
                          <m:sub>
                            <m:r>
                              <m:rPr>
                                <m:sty m:val="p"/>
                              </m:rPr>
                              <a:rPr kumimoji="1" lang="en-US" altLang="zh-CN" sz="2000" b="0" i="0" smtClean="0">
                                <a:solidFill>
                                  <a:schemeClr val="tx1"/>
                                </a:solidFill>
                                <a:latin typeface="Cambria Math" panose="02040503050406030204" pitchFamily="18" charset="0"/>
                              </a:rPr>
                              <m:t>DF</m:t>
                            </m:r>
                          </m:sub>
                        </m:sSub>
                      </m:oMath>
                    </m:oMathPara>
                  </a14:m>
                  <a:endParaRPr lang="zh-CN" altLang="en-US" dirty="0">
                    <a:solidFill>
                      <a:schemeClr val="tx1"/>
                    </a:solidFill>
                  </a:endParaRPr>
                </a:p>
              </p:txBody>
            </p:sp>
          </mc:Choice>
          <mc:Fallback>
            <p:sp>
              <p:nvSpPr>
                <p:cNvPr id="14" name="文本框 13">
                  <a:extLst>
                    <a:ext uri="{FF2B5EF4-FFF2-40B4-BE49-F238E27FC236}">
                      <a16:creationId xmlns:a16="http://schemas.microsoft.com/office/drawing/2014/main" id="{8E6A34CD-18E2-3CCF-7210-C15FA5D4479F}"/>
                    </a:ext>
                  </a:extLst>
                </p:cNvPr>
                <p:cNvSpPr txBox="1">
                  <a:spLocks noRot="1" noChangeAspect="1" noMove="1" noResize="1" noEditPoints="1" noAdjustHandles="1" noChangeArrowheads="1" noChangeShapeType="1" noTextEdit="1"/>
                </p:cNvSpPr>
                <p:nvPr/>
              </p:nvSpPr>
              <p:spPr>
                <a:xfrm>
                  <a:off x="5897701" y="1013153"/>
                  <a:ext cx="924820" cy="400110"/>
                </a:xfrm>
                <a:prstGeom prst="rect">
                  <a:avLst/>
                </a:prstGeom>
                <a:blipFill>
                  <a:blip r:embed="rId5"/>
                  <a:stretch>
                    <a:fillRect/>
                  </a:stretch>
                </a:blipFill>
              </p:spPr>
              <p:txBody>
                <a:bodyPr/>
                <a:lstStyle/>
                <a:p>
                  <a:r>
                    <a:rPr lang="zh-CN" altLang="en-US">
                      <a:noFill/>
                    </a:rPr>
                    <a:t> </a:t>
                  </a:r>
                </a:p>
              </p:txBody>
            </p:sp>
          </mc:Fallback>
        </mc:AlternateContent>
      </p:grpSp>
      <p:pic>
        <p:nvPicPr>
          <p:cNvPr id="26" name="图片 25">
            <a:extLst>
              <a:ext uri="{FF2B5EF4-FFF2-40B4-BE49-F238E27FC236}">
                <a16:creationId xmlns:a16="http://schemas.microsoft.com/office/drawing/2014/main" id="{92FD3F3D-AEED-5EA1-E69B-EE04CFBD9E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39435" y="3783023"/>
            <a:ext cx="2958305" cy="694753"/>
          </a:xfrm>
          <a:prstGeom prst="rect">
            <a:avLst/>
          </a:prstGeom>
        </p:spPr>
      </p:pic>
      <p:pic>
        <p:nvPicPr>
          <p:cNvPr id="11" name="图片 10">
            <a:extLst>
              <a:ext uri="{FF2B5EF4-FFF2-40B4-BE49-F238E27FC236}">
                <a16:creationId xmlns:a16="http://schemas.microsoft.com/office/drawing/2014/main" id="{FB71D454-2D31-7913-A744-9738049559C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028" y="2106857"/>
            <a:ext cx="6143890" cy="3960000"/>
          </a:xfrm>
          <a:prstGeom prst="rect">
            <a:avLst/>
          </a:prstGeom>
        </p:spPr>
      </p:pic>
      <p:sp>
        <p:nvSpPr>
          <p:cNvPr id="13" name="文本框 12">
            <a:extLst>
              <a:ext uri="{FF2B5EF4-FFF2-40B4-BE49-F238E27FC236}">
                <a16:creationId xmlns:a16="http://schemas.microsoft.com/office/drawing/2014/main" id="{500FD7EB-6D0E-E898-DE8E-AAB06931EEA9}"/>
              </a:ext>
            </a:extLst>
          </p:cNvPr>
          <p:cNvSpPr txBox="1"/>
          <p:nvPr/>
        </p:nvSpPr>
        <p:spPr>
          <a:xfrm>
            <a:off x="0" y="5897485"/>
            <a:ext cx="2209800" cy="307777"/>
          </a:xfrm>
          <a:prstGeom prst="rect">
            <a:avLst/>
          </a:prstGeom>
          <a:noFill/>
        </p:spPr>
        <p:txBody>
          <a:bodyPr wrap="square">
            <a:spAutoFit/>
          </a:bodyPr>
          <a:lstStyle/>
          <a:p>
            <a:r>
              <a:rPr kumimoji="1" lang="en-US" altLang="zh-CN" sz="1400" dirty="0">
                <a:latin typeface="Times New Roman" panose="02020603050405020304" pitchFamily="18" charset="0"/>
                <a:cs typeface="Times New Roman" panose="02020603050405020304" pitchFamily="18" charset="0"/>
              </a:rPr>
              <a:t>Yang et al., in prep.</a:t>
            </a:r>
            <a:endParaRPr kumimoji="1" lang="zh-CN"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3860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26D0E-BF19-A225-03E5-ADD8E0D7FEAC}"/>
            </a:ext>
          </a:extLst>
        </p:cNvPr>
        <p:cNvGrpSpPr/>
        <p:nvPr/>
      </p:nvGrpSpPr>
      <p:grpSpPr>
        <a:xfrm>
          <a:off x="0" y="0"/>
          <a:ext cx="0" cy="0"/>
          <a:chOff x="0" y="0"/>
          <a:chExt cx="0" cy="0"/>
        </a:xfrm>
      </p:grpSpPr>
      <p:sp>
        <p:nvSpPr>
          <p:cNvPr id="23" name="灯片编号占位符 22">
            <a:extLst>
              <a:ext uri="{FF2B5EF4-FFF2-40B4-BE49-F238E27FC236}">
                <a16:creationId xmlns:a16="http://schemas.microsoft.com/office/drawing/2014/main" id="{FDA2E0FA-DD76-AC10-CEA5-2E5ED56AC278}"/>
              </a:ext>
            </a:extLst>
          </p:cNvPr>
          <p:cNvSpPr>
            <a:spLocks noGrp="1"/>
          </p:cNvSpPr>
          <p:nvPr>
            <p:ph type="sldNum" sz="quarter" idx="12"/>
          </p:nvPr>
        </p:nvSpPr>
        <p:spPr>
          <a:xfrm>
            <a:off x="9118588" y="6232400"/>
            <a:ext cx="2743200" cy="365125"/>
          </a:xfrm>
        </p:spPr>
        <p:txBody>
          <a:bodyPr/>
          <a:lstStyle/>
          <a:p>
            <a:r>
              <a:rPr lang="en-US" altLang="zh-CN" sz="2400" dirty="0">
                <a:solidFill>
                  <a:schemeClr val="tx1"/>
                </a:solidFill>
              </a:rPr>
              <a:t>10/15</a:t>
            </a:r>
            <a:endParaRPr lang="zh-CN" altLang="en-US" sz="2400" dirty="0">
              <a:solidFill>
                <a:schemeClr val="tx1"/>
              </a:solidFill>
            </a:endParaRPr>
          </a:p>
        </p:txBody>
      </p:sp>
      <p:cxnSp>
        <p:nvCxnSpPr>
          <p:cNvPr id="7" name="直接连接符 6">
            <a:extLst>
              <a:ext uri="{FF2B5EF4-FFF2-40B4-BE49-F238E27FC236}">
                <a16:creationId xmlns:a16="http://schemas.microsoft.com/office/drawing/2014/main" id="{C60EEC57-3366-4A88-5D48-9898109E6327}"/>
              </a:ext>
            </a:extLst>
          </p:cNvPr>
          <p:cNvCxnSpPr/>
          <p:nvPr/>
        </p:nvCxnSpPr>
        <p:spPr>
          <a:xfrm>
            <a:off x="-1" y="521111"/>
            <a:ext cx="12204000" cy="0"/>
          </a:xfrm>
          <a:prstGeom prst="line">
            <a:avLst/>
          </a:prstGeom>
        </p:spPr>
        <p:style>
          <a:lnRef idx="3">
            <a:schemeClr val="accent1"/>
          </a:lnRef>
          <a:fillRef idx="0">
            <a:schemeClr val="accent1"/>
          </a:fillRef>
          <a:effectRef idx="2">
            <a:schemeClr val="accent1"/>
          </a:effectRef>
          <a:fontRef idx="minor">
            <a:schemeClr val="tx1"/>
          </a:fontRef>
        </p:style>
      </p:cxnSp>
      <p:sp>
        <p:nvSpPr>
          <p:cNvPr id="2" name="文本框 1">
            <a:extLst>
              <a:ext uri="{FF2B5EF4-FFF2-40B4-BE49-F238E27FC236}">
                <a16:creationId xmlns:a16="http://schemas.microsoft.com/office/drawing/2014/main" id="{7C3E897D-B657-9969-F100-FBF81EE9F4A6}"/>
              </a:ext>
            </a:extLst>
          </p:cNvPr>
          <p:cNvSpPr txBox="1"/>
          <p:nvPr/>
        </p:nvSpPr>
        <p:spPr>
          <a:xfrm>
            <a:off x="0" y="-39329"/>
            <a:ext cx="6808007" cy="523220"/>
          </a:xfrm>
          <a:prstGeom prst="rect">
            <a:avLst/>
          </a:prstGeom>
          <a:noFill/>
        </p:spPr>
        <p:txBody>
          <a:bodyPr wrap="square" rtlCol="0">
            <a:spAutoFit/>
          </a:bodyPr>
          <a:lstStyle/>
          <a:p>
            <a:r>
              <a:rPr lang="en-US" altLang="zh-CN" sz="2800" b="1" spc="-11" dirty="0">
                <a:solidFill>
                  <a:srgbClr val="C00000"/>
                </a:solidFill>
                <a:latin typeface="Arial"/>
                <a:ea typeface="+mj-ea"/>
                <a:cs typeface="Arial"/>
              </a:rPr>
              <a:t>Results</a:t>
            </a:r>
            <a:endParaRPr lang="zh-CN" altLang="en-US" sz="2800" b="1" spc="-11" dirty="0">
              <a:solidFill>
                <a:srgbClr val="C00000"/>
              </a:solidFill>
              <a:latin typeface="Arial"/>
              <a:ea typeface="+mj-ea"/>
              <a:cs typeface="Arial"/>
            </a:endParaRPr>
          </a:p>
        </p:txBody>
      </p:sp>
      <p:sp>
        <p:nvSpPr>
          <p:cNvPr id="4" name="文本框 3">
            <a:extLst>
              <a:ext uri="{FF2B5EF4-FFF2-40B4-BE49-F238E27FC236}">
                <a16:creationId xmlns:a16="http://schemas.microsoft.com/office/drawing/2014/main" id="{4906F4C8-C68A-5287-F89B-EE09D89ADD34}"/>
              </a:ext>
            </a:extLst>
          </p:cNvPr>
          <p:cNvSpPr txBox="1"/>
          <p:nvPr/>
        </p:nvSpPr>
        <p:spPr>
          <a:xfrm>
            <a:off x="0" y="652738"/>
            <a:ext cx="6114061" cy="523220"/>
          </a:xfrm>
          <a:prstGeom prst="rect">
            <a:avLst/>
          </a:prstGeom>
          <a:noFill/>
        </p:spPr>
        <p:txBody>
          <a:bodyPr wrap="square" rtlCol="0">
            <a:spAutoFit/>
          </a:bodyPr>
          <a:lstStyle/>
          <a:p>
            <a:r>
              <a:rPr lang="en-US" altLang="zh-CN" sz="2800" dirty="0">
                <a:solidFill>
                  <a:srgbClr val="00B0F0"/>
                </a:solidFill>
                <a:latin typeface="Times New Roman" panose="02020603050405020304" pitchFamily="18" charset="0"/>
                <a:cs typeface="Times New Roman" panose="02020603050405020304" pitchFamily="18" charset="0"/>
              </a:rPr>
              <a:t>Timing</a:t>
            </a:r>
            <a:r>
              <a:rPr lang="zh-CN" altLang="en-US" sz="2800" dirty="0">
                <a:solidFill>
                  <a:srgbClr val="00B0F0"/>
                </a:solidFill>
                <a:latin typeface="Times New Roman" panose="02020603050405020304" pitchFamily="18" charset="0"/>
                <a:cs typeface="Times New Roman" panose="02020603050405020304" pitchFamily="18" charset="0"/>
              </a:rPr>
              <a:t> </a:t>
            </a:r>
            <a:r>
              <a:rPr lang="en-US" altLang="zh-CN" sz="2800" dirty="0">
                <a:solidFill>
                  <a:srgbClr val="00B0F0"/>
                </a:solidFill>
                <a:latin typeface="Times New Roman" panose="02020603050405020304" pitchFamily="18" charset="0"/>
                <a:cs typeface="Times New Roman" panose="02020603050405020304" pitchFamily="18" charset="0"/>
              </a:rPr>
              <a:t>Residuals</a:t>
            </a:r>
            <a:r>
              <a:rPr lang="zh-CN" altLang="en-US" sz="2800" dirty="0">
                <a:solidFill>
                  <a:srgbClr val="00B0F0"/>
                </a:solidFill>
                <a:latin typeface="Times New Roman" panose="02020603050405020304" pitchFamily="18" charset="0"/>
                <a:cs typeface="Times New Roman" panose="02020603050405020304" pitchFamily="18" charset="0"/>
              </a:rPr>
              <a:t> </a:t>
            </a:r>
            <a:r>
              <a:rPr lang="en-US" altLang="zh-CN" sz="2800" dirty="0">
                <a:solidFill>
                  <a:srgbClr val="00B0F0"/>
                </a:solidFill>
                <a:latin typeface="Times New Roman" panose="02020603050405020304" pitchFamily="18" charset="0"/>
                <a:cs typeface="Times New Roman" panose="02020603050405020304" pitchFamily="18" charset="0"/>
              </a:rPr>
              <a:t>(before</a:t>
            </a:r>
            <a:r>
              <a:rPr lang="zh-CN" altLang="en-US" sz="2800" dirty="0">
                <a:solidFill>
                  <a:srgbClr val="00B0F0"/>
                </a:solidFill>
                <a:latin typeface="Times New Roman" panose="02020603050405020304" pitchFamily="18" charset="0"/>
                <a:cs typeface="Times New Roman" panose="02020603050405020304" pitchFamily="18" charset="0"/>
              </a:rPr>
              <a:t> </a:t>
            </a:r>
            <a:r>
              <a:rPr lang="en-US" altLang="zh-CN" sz="2800" dirty="0">
                <a:solidFill>
                  <a:srgbClr val="00B0F0"/>
                </a:solidFill>
                <a:latin typeface="Times New Roman" panose="02020603050405020304" pitchFamily="18" charset="0"/>
                <a:cs typeface="Times New Roman" panose="02020603050405020304" pitchFamily="18" charset="0"/>
              </a:rPr>
              <a:t>fitting)</a:t>
            </a:r>
            <a:endParaRPr lang="zh-CN" altLang="en-US" sz="2800" dirty="0">
              <a:solidFill>
                <a:srgbClr val="00B0F0"/>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文本框 2">
                <a:extLst>
                  <a:ext uri="{FF2B5EF4-FFF2-40B4-BE49-F238E27FC236}">
                    <a16:creationId xmlns:a16="http://schemas.microsoft.com/office/drawing/2014/main" id="{069ADEB6-AD93-6319-6918-3B6D26942DE7}"/>
                  </a:ext>
                </a:extLst>
              </p:cNvPr>
              <p:cNvSpPr txBox="1"/>
              <p:nvPr/>
            </p:nvSpPr>
            <p:spPr>
              <a:xfrm>
                <a:off x="2017486" y="1447829"/>
                <a:ext cx="2419108" cy="3881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1800" i="1">
                          <a:latin typeface="Cambria Math" panose="02040503050406030204" pitchFamily="18" charset="0"/>
                          <a:ea typeface="Cambria Math" panose="02040503050406030204" pitchFamily="18" charset="0"/>
                        </a:rPr>
                        <m:t>∆</m:t>
                      </m:r>
                      <m:sSup>
                        <m:sSupPr>
                          <m:ctrlPr>
                            <a:rPr kumimoji="1" lang="en-US" altLang="zh-CN" sz="1800" i="1">
                              <a:latin typeface="Cambria Math" panose="02040503050406030204" pitchFamily="18" charset="0"/>
                            </a:rPr>
                          </m:ctrlPr>
                        </m:sSupPr>
                        <m:e>
                          <m:r>
                            <a:rPr kumimoji="1" lang="en-US" altLang="zh-CN" sz="1800" i="1">
                              <a:latin typeface="Cambria Math" panose="02040503050406030204" pitchFamily="18" charset="0"/>
                            </a:rPr>
                            <m:t>𝑡</m:t>
                          </m:r>
                        </m:e>
                        <m:sup>
                          <m:r>
                            <m:rPr>
                              <m:sty m:val="p"/>
                            </m:rPr>
                            <a:rPr kumimoji="1" lang="en-US" altLang="zh-CN" sz="1800" i="0">
                              <a:latin typeface="Cambria Math" panose="02040503050406030204" pitchFamily="18" charset="0"/>
                            </a:rPr>
                            <m:t>TOA</m:t>
                          </m:r>
                        </m:sup>
                      </m:sSup>
                      <m:r>
                        <a:rPr kumimoji="1" lang="en-US" altLang="zh-CN" sz="1800" i="1">
                          <a:latin typeface="Cambria Math" panose="02040503050406030204" pitchFamily="18" charset="0"/>
                        </a:rPr>
                        <m:t>=</m:t>
                      </m:r>
                      <m:sSubSup>
                        <m:sSubSupPr>
                          <m:ctrlPr>
                            <a:rPr kumimoji="1" lang="en-US" altLang="zh-CN" sz="1800" i="1">
                              <a:latin typeface="Cambria Math" panose="02040503050406030204" pitchFamily="18" charset="0"/>
                            </a:rPr>
                          </m:ctrlPr>
                        </m:sSubSupPr>
                        <m:e>
                          <m:r>
                            <a:rPr kumimoji="1" lang="en-US" altLang="zh-CN" sz="1800" i="1">
                              <a:latin typeface="Cambria Math" panose="02040503050406030204" pitchFamily="18" charset="0"/>
                            </a:rPr>
                            <m:t>𝑡</m:t>
                          </m:r>
                        </m:e>
                        <m:sub>
                          <m:r>
                            <m:rPr>
                              <m:sty m:val="p"/>
                            </m:rPr>
                            <a:rPr kumimoji="1" lang="en-US" altLang="zh-CN" sz="1800" i="0">
                              <a:latin typeface="Cambria Math" panose="02040503050406030204" pitchFamily="18" charset="0"/>
                            </a:rPr>
                            <m:t>DF</m:t>
                          </m:r>
                        </m:sub>
                        <m:sup>
                          <m:r>
                            <m:rPr>
                              <m:sty m:val="p"/>
                            </m:rPr>
                            <a:rPr kumimoji="1" lang="en-US" altLang="zh-CN" sz="1800" i="0">
                              <a:latin typeface="Cambria Math" panose="02040503050406030204" pitchFamily="18" charset="0"/>
                            </a:rPr>
                            <m:t>TOA</m:t>
                          </m:r>
                        </m:sup>
                      </m:sSubSup>
                      <m:r>
                        <a:rPr kumimoji="1" lang="en-US" altLang="zh-CN" sz="1800" i="1">
                          <a:latin typeface="Cambria Math" panose="02040503050406030204" pitchFamily="18" charset="0"/>
                        </a:rPr>
                        <m:t>−</m:t>
                      </m:r>
                      <m:sSubSup>
                        <m:sSubSupPr>
                          <m:ctrlPr>
                            <a:rPr kumimoji="1" lang="en-US" altLang="zh-CN" i="1">
                              <a:latin typeface="Cambria Math" panose="02040503050406030204" pitchFamily="18" charset="0"/>
                            </a:rPr>
                          </m:ctrlPr>
                        </m:sSubSupPr>
                        <m:e>
                          <m:r>
                            <a:rPr kumimoji="1" lang="en-US" altLang="zh-CN" i="1">
                              <a:latin typeface="Cambria Math" panose="02040503050406030204" pitchFamily="18" charset="0"/>
                            </a:rPr>
                            <m:t>𝑡</m:t>
                          </m:r>
                        </m:e>
                        <m:sub>
                          <m:r>
                            <m:rPr>
                              <m:sty m:val="p"/>
                            </m:rPr>
                            <a:rPr kumimoji="1" lang="en-US" altLang="zh-CN" i="0">
                              <a:latin typeface="Cambria Math" panose="02040503050406030204" pitchFamily="18" charset="0"/>
                            </a:rPr>
                            <m:t>D</m:t>
                          </m:r>
                          <m:r>
                            <m:rPr>
                              <m:sty m:val="p"/>
                            </m:rPr>
                            <a:rPr kumimoji="1" lang="en-US" altLang="zh-CN" i="1">
                              <a:latin typeface="Cambria Math" panose="02040503050406030204" pitchFamily="18" charset="0"/>
                            </a:rPr>
                            <m:t>M</m:t>
                          </m:r>
                        </m:sub>
                        <m:sup>
                          <m:r>
                            <m:rPr>
                              <m:sty m:val="p"/>
                            </m:rPr>
                            <a:rPr kumimoji="1" lang="en-US" altLang="zh-CN" i="0">
                              <a:latin typeface="Cambria Math" panose="02040503050406030204" pitchFamily="18" charset="0"/>
                            </a:rPr>
                            <m:t>TOA</m:t>
                          </m:r>
                        </m:sup>
                      </m:sSubSup>
                    </m:oMath>
                  </m:oMathPara>
                </a14:m>
                <a:endParaRPr lang="zh-CN" altLang="en-US" dirty="0"/>
              </a:p>
            </p:txBody>
          </p:sp>
        </mc:Choice>
        <mc:Fallback>
          <p:sp>
            <p:nvSpPr>
              <p:cNvPr id="3" name="文本框 2">
                <a:extLst>
                  <a:ext uri="{FF2B5EF4-FFF2-40B4-BE49-F238E27FC236}">
                    <a16:creationId xmlns:a16="http://schemas.microsoft.com/office/drawing/2014/main" id="{069ADEB6-AD93-6319-6918-3B6D26942DE7}"/>
                  </a:ext>
                </a:extLst>
              </p:cNvPr>
              <p:cNvSpPr txBox="1">
                <a:spLocks noRot="1" noChangeAspect="1" noMove="1" noResize="1" noEditPoints="1" noAdjustHandles="1" noChangeArrowheads="1" noChangeShapeType="1" noTextEdit="1"/>
              </p:cNvSpPr>
              <p:nvPr/>
            </p:nvSpPr>
            <p:spPr>
              <a:xfrm>
                <a:off x="2017486" y="1447829"/>
                <a:ext cx="2419108" cy="388120"/>
              </a:xfrm>
              <a:prstGeom prst="rect">
                <a:avLst/>
              </a:prstGeom>
              <a:blipFill>
                <a:blip r:embed="rId3"/>
                <a:stretch>
                  <a:fillRect/>
                </a:stretch>
              </a:blipFill>
            </p:spPr>
            <p:txBody>
              <a:bodyPr/>
              <a:lstStyle/>
              <a:p>
                <a:r>
                  <a:rPr lang="zh-CN" altLang="en-US">
                    <a:noFill/>
                  </a:rPr>
                  <a:t> </a:t>
                </a:r>
              </a:p>
            </p:txBody>
          </p:sp>
        </mc:Fallback>
      </mc:AlternateContent>
      <p:grpSp>
        <p:nvGrpSpPr>
          <p:cNvPr id="9" name="组合 8">
            <a:extLst>
              <a:ext uri="{FF2B5EF4-FFF2-40B4-BE49-F238E27FC236}">
                <a16:creationId xmlns:a16="http://schemas.microsoft.com/office/drawing/2014/main" id="{33556BDA-DB2F-BDEC-061F-E6EFE7902DB1}"/>
              </a:ext>
            </a:extLst>
          </p:cNvPr>
          <p:cNvGrpSpPr/>
          <p:nvPr/>
        </p:nvGrpSpPr>
        <p:grpSpPr>
          <a:xfrm>
            <a:off x="6486837" y="1131171"/>
            <a:ext cx="6172200" cy="5064008"/>
            <a:chOff x="6486837" y="627476"/>
            <a:chExt cx="6172200" cy="5064008"/>
          </a:xfrm>
        </p:grpSpPr>
        <p:pic>
          <p:nvPicPr>
            <p:cNvPr id="8" name="图片 7">
              <a:extLst>
                <a:ext uri="{FF2B5EF4-FFF2-40B4-BE49-F238E27FC236}">
                  <a16:creationId xmlns:a16="http://schemas.microsoft.com/office/drawing/2014/main" id="{008C5AA0-25B2-8C38-C9E1-6DBA5424F4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4506" y="627476"/>
              <a:ext cx="1923061" cy="1078080"/>
            </a:xfrm>
            <a:prstGeom prst="rect">
              <a:avLst/>
            </a:prstGeom>
          </p:spPr>
        </p:pic>
        <p:sp>
          <p:nvSpPr>
            <p:cNvPr id="13" name="文本框 12">
              <a:extLst>
                <a:ext uri="{FF2B5EF4-FFF2-40B4-BE49-F238E27FC236}">
                  <a16:creationId xmlns:a16="http://schemas.microsoft.com/office/drawing/2014/main" id="{64FBF80D-8D10-EFD0-8EF0-1C8A2CF3D1A2}"/>
                </a:ext>
              </a:extLst>
            </p:cNvPr>
            <p:cNvSpPr txBox="1"/>
            <p:nvPr/>
          </p:nvSpPr>
          <p:spPr>
            <a:xfrm>
              <a:off x="6486837" y="1499777"/>
              <a:ext cx="2489200" cy="400110"/>
            </a:xfrm>
            <a:prstGeom prst="rect">
              <a:avLst/>
            </a:prstGeom>
            <a:noFill/>
          </p:spPr>
          <p:txBody>
            <a:bodyPr wrap="square">
              <a:spAutoFit/>
            </a:bodyPr>
            <a:lstStyle/>
            <a:p>
              <a:r>
                <a:rPr lang="zh-CN" altLang="en-US" sz="2000" dirty="0">
                  <a:latin typeface="Times New Roman" panose="02020603050405020304" pitchFamily="18" charset="0"/>
                  <a:cs typeface="Times New Roman" panose="02020603050405020304" pitchFamily="18" charset="0"/>
                </a:rPr>
                <a:t>At periastron</a:t>
              </a:r>
              <a:r>
                <a:rPr lang="en-US" altLang="zh-CN" sz="2000" dirty="0">
                  <a:latin typeface="Times New Roman" panose="02020603050405020304" pitchFamily="18" charset="0"/>
                  <a:cs typeface="Times New Roman" panose="02020603050405020304" pitchFamily="18" charset="0"/>
                </a:rPr>
                <a:t>,</a:t>
              </a:r>
              <a:endParaRPr lang="zh-CN" altLang="en-US" sz="2000" dirty="0">
                <a:latin typeface="Times New Roman" panose="02020603050405020304" pitchFamily="18" charset="0"/>
                <a:cs typeface="Times New Roman" panose="02020603050405020304" pitchFamily="18" charset="0"/>
              </a:endParaRPr>
            </a:p>
          </p:txBody>
        </p:sp>
        <p:sp>
          <p:nvSpPr>
            <p:cNvPr id="20" name="文本框 19">
              <a:extLst>
                <a:ext uri="{FF2B5EF4-FFF2-40B4-BE49-F238E27FC236}">
                  <a16:creationId xmlns:a16="http://schemas.microsoft.com/office/drawing/2014/main" id="{91107AFC-DB10-3210-F551-525359315DAE}"/>
                </a:ext>
              </a:extLst>
            </p:cNvPr>
            <p:cNvSpPr txBox="1"/>
            <p:nvPr/>
          </p:nvSpPr>
          <p:spPr>
            <a:xfrm>
              <a:off x="6486837" y="2647091"/>
              <a:ext cx="6172200" cy="400110"/>
            </a:xfrm>
            <a:prstGeom prst="rect">
              <a:avLst/>
            </a:prstGeom>
            <a:noFill/>
          </p:spPr>
          <p:txBody>
            <a:bodyPr wrap="square">
              <a:spAutoFit/>
            </a:bodyPr>
            <a:lstStyle/>
            <a:p>
              <a:r>
                <a:rPr lang="en-US" altLang="zh-CN" sz="2000" dirty="0">
                  <a:latin typeface="Times New Roman" panose="02020603050405020304" pitchFamily="18" charset="0"/>
                  <a:cs typeface="Times New Roman" panose="02020603050405020304" pitchFamily="18" charset="0"/>
                </a:rPr>
                <a:t>The spike density scales as</a:t>
              </a:r>
              <a:endParaRPr lang="zh-CN" altLang="en-US" sz="2000" dirty="0">
                <a:latin typeface="Times New Roman" panose="02020603050405020304" pitchFamily="18" charset="0"/>
                <a:cs typeface="Times New Roman" panose="02020603050405020304" pitchFamily="18" charset="0"/>
              </a:endParaRPr>
            </a:p>
          </p:txBody>
        </p:sp>
        <p:pic>
          <p:nvPicPr>
            <p:cNvPr id="27" name="图片 26">
              <a:extLst>
                <a:ext uri="{FF2B5EF4-FFF2-40B4-BE49-F238E27FC236}">
                  <a16:creationId xmlns:a16="http://schemas.microsoft.com/office/drawing/2014/main" id="{85D6BDC4-13EC-53C9-B418-AD96ED59E9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17087" y="4182647"/>
              <a:ext cx="3517900" cy="761608"/>
            </a:xfrm>
            <a:prstGeom prst="rect">
              <a:avLst/>
            </a:prstGeom>
          </p:spPr>
        </p:pic>
        <p:sp>
          <p:nvSpPr>
            <p:cNvPr id="28" name="文本框 27">
              <a:extLst>
                <a:ext uri="{FF2B5EF4-FFF2-40B4-BE49-F238E27FC236}">
                  <a16:creationId xmlns:a16="http://schemas.microsoft.com/office/drawing/2014/main" id="{F863926A-BB24-8680-3814-FFA8FD8B9FCC}"/>
                </a:ext>
              </a:extLst>
            </p:cNvPr>
            <p:cNvSpPr txBox="1"/>
            <p:nvPr/>
          </p:nvSpPr>
          <p:spPr>
            <a:xfrm>
              <a:off x="6591300" y="3632200"/>
              <a:ext cx="1565757" cy="400110"/>
            </a:xfrm>
            <a:prstGeom prst="rect">
              <a:avLst/>
            </a:prstGeom>
            <a:noFill/>
          </p:spPr>
          <p:txBody>
            <a:bodyPr wrap="square" rtlCol="0">
              <a:spAutoFit/>
            </a:bodyPr>
            <a:lstStyle/>
            <a:p>
              <a:r>
                <a:rPr kumimoji="1" lang="en-US" altLang="zh-CN" sz="2000" dirty="0">
                  <a:latin typeface="Times New Roman" panose="02020603050405020304" pitchFamily="18" charset="0"/>
                  <a:cs typeface="Times New Roman" panose="02020603050405020304" pitchFamily="18" charset="0"/>
                </a:rPr>
                <a:t>Therefore,</a:t>
              </a:r>
            </a:p>
          </p:txBody>
        </p:sp>
        <p:pic>
          <p:nvPicPr>
            <p:cNvPr id="30" name="图片 29">
              <a:extLst>
                <a:ext uri="{FF2B5EF4-FFF2-40B4-BE49-F238E27FC236}">
                  <a16:creationId xmlns:a16="http://schemas.microsoft.com/office/drawing/2014/main" id="{CA096607-6607-7384-B0E7-FAE2DA286C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95616" y="1875030"/>
              <a:ext cx="4578811" cy="825981"/>
            </a:xfrm>
            <a:prstGeom prst="rect">
              <a:avLst/>
            </a:prstGeom>
          </p:spPr>
        </p:pic>
        <p:pic>
          <p:nvPicPr>
            <p:cNvPr id="32" name="图片 31">
              <a:extLst>
                <a:ext uri="{FF2B5EF4-FFF2-40B4-BE49-F238E27FC236}">
                  <a16:creationId xmlns:a16="http://schemas.microsoft.com/office/drawing/2014/main" id="{BBF50C13-645C-AAA8-897C-C3A08179A3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47515" y="3141873"/>
              <a:ext cx="3517900" cy="439738"/>
            </a:xfrm>
            <a:prstGeom prst="rect">
              <a:avLst/>
            </a:prstGeom>
          </p:spPr>
        </p:pic>
        <p:pic>
          <p:nvPicPr>
            <p:cNvPr id="36" name="图片 35">
              <a:extLst>
                <a:ext uri="{FF2B5EF4-FFF2-40B4-BE49-F238E27FC236}">
                  <a16:creationId xmlns:a16="http://schemas.microsoft.com/office/drawing/2014/main" id="{2FE35F78-1418-DAD7-738B-75EBD6084DB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22491" y="5202317"/>
              <a:ext cx="2192194" cy="489167"/>
            </a:xfrm>
            <a:prstGeom prst="rect">
              <a:avLst/>
            </a:prstGeom>
          </p:spPr>
        </p:pic>
      </p:grpSp>
      <p:sp>
        <p:nvSpPr>
          <p:cNvPr id="12" name="文本框 11">
            <a:extLst>
              <a:ext uri="{FF2B5EF4-FFF2-40B4-BE49-F238E27FC236}">
                <a16:creationId xmlns:a16="http://schemas.microsoft.com/office/drawing/2014/main" id="{537F7D13-08E3-2F95-B1DE-7FEDB59A9787}"/>
              </a:ext>
            </a:extLst>
          </p:cNvPr>
          <p:cNvSpPr txBox="1"/>
          <p:nvPr/>
        </p:nvSpPr>
        <p:spPr>
          <a:xfrm>
            <a:off x="-14254" y="5737242"/>
            <a:ext cx="2209800" cy="307777"/>
          </a:xfrm>
          <a:prstGeom prst="rect">
            <a:avLst/>
          </a:prstGeom>
          <a:noFill/>
        </p:spPr>
        <p:txBody>
          <a:bodyPr wrap="square">
            <a:spAutoFit/>
          </a:bodyPr>
          <a:lstStyle/>
          <a:p>
            <a:r>
              <a:rPr kumimoji="1" lang="en-US" altLang="zh-CN" sz="1400" dirty="0">
                <a:latin typeface="Times New Roman" panose="02020603050405020304" pitchFamily="18" charset="0"/>
                <a:cs typeface="Times New Roman" panose="02020603050405020304" pitchFamily="18" charset="0"/>
              </a:rPr>
              <a:t>Yang et al., in prep.</a:t>
            </a:r>
            <a:endParaRPr kumimoji="1" lang="zh-CN" altLang="en-US" sz="1400" dirty="0">
              <a:latin typeface="Times New Roman" panose="02020603050405020304" pitchFamily="18" charset="0"/>
              <a:cs typeface="Times New Roman" panose="02020603050405020304" pitchFamily="18" charset="0"/>
            </a:endParaRPr>
          </a:p>
        </p:txBody>
      </p:sp>
      <p:pic>
        <p:nvPicPr>
          <p:cNvPr id="14" name="图片 13">
            <a:extLst>
              <a:ext uri="{FF2B5EF4-FFF2-40B4-BE49-F238E27FC236}">
                <a16:creationId xmlns:a16="http://schemas.microsoft.com/office/drawing/2014/main" id="{D9705E68-E790-9823-BEF7-97299EC4FAF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68" y="1777242"/>
            <a:ext cx="6135725" cy="3960000"/>
          </a:xfrm>
          <a:prstGeom prst="rect">
            <a:avLst/>
          </a:prstGeom>
        </p:spPr>
      </p:pic>
    </p:spTree>
    <p:extLst>
      <p:ext uri="{BB962C8B-B14F-4D97-AF65-F5344CB8AC3E}">
        <p14:creationId xmlns:p14="http://schemas.microsoft.com/office/powerpoint/2010/main" val="1697831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C401E-8498-414B-8AC6-F9F9FC028BBB}"/>
            </a:ext>
          </a:extLst>
        </p:cNvPr>
        <p:cNvGrpSpPr/>
        <p:nvPr/>
      </p:nvGrpSpPr>
      <p:grpSpPr>
        <a:xfrm>
          <a:off x="0" y="0"/>
          <a:ext cx="0" cy="0"/>
          <a:chOff x="0" y="0"/>
          <a:chExt cx="0" cy="0"/>
        </a:xfrm>
      </p:grpSpPr>
      <p:sp>
        <p:nvSpPr>
          <p:cNvPr id="23" name="灯片编号占位符 22">
            <a:extLst>
              <a:ext uri="{FF2B5EF4-FFF2-40B4-BE49-F238E27FC236}">
                <a16:creationId xmlns:a16="http://schemas.microsoft.com/office/drawing/2014/main" id="{5C577FF7-5FD7-3A9B-CAE2-8CEB29DA51CE}"/>
              </a:ext>
            </a:extLst>
          </p:cNvPr>
          <p:cNvSpPr>
            <a:spLocks noGrp="1"/>
          </p:cNvSpPr>
          <p:nvPr>
            <p:ph type="sldNum" sz="quarter" idx="12"/>
          </p:nvPr>
        </p:nvSpPr>
        <p:spPr>
          <a:xfrm>
            <a:off x="9118588" y="6232400"/>
            <a:ext cx="2743200" cy="365125"/>
          </a:xfrm>
        </p:spPr>
        <p:txBody>
          <a:bodyPr/>
          <a:lstStyle/>
          <a:p>
            <a:r>
              <a:rPr lang="en-US" altLang="zh-CN" sz="2400" dirty="0">
                <a:solidFill>
                  <a:schemeClr val="tx1"/>
                </a:solidFill>
              </a:rPr>
              <a:t>11/15</a:t>
            </a:r>
            <a:endParaRPr lang="zh-CN" altLang="en-US" sz="2400" dirty="0">
              <a:solidFill>
                <a:schemeClr val="tx1"/>
              </a:solidFill>
            </a:endParaRPr>
          </a:p>
        </p:txBody>
      </p:sp>
      <p:cxnSp>
        <p:nvCxnSpPr>
          <p:cNvPr id="7" name="直接连接符 6">
            <a:extLst>
              <a:ext uri="{FF2B5EF4-FFF2-40B4-BE49-F238E27FC236}">
                <a16:creationId xmlns:a16="http://schemas.microsoft.com/office/drawing/2014/main" id="{9ACDCBBB-125A-5DA3-11D2-D7B60EE954B1}"/>
              </a:ext>
            </a:extLst>
          </p:cNvPr>
          <p:cNvCxnSpPr/>
          <p:nvPr/>
        </p:nvCxnSpPr>
        <p:spPr>
          <a:xfrm>
            <a:off x="-1" y="521111"/>
            <a:ext cx="12204000" cy="0"/>
          </a:xfrm>
          <a:prstGeom prst="line">
            <a:avLst/>
          </a:prstGeom>
        </p:spPr>
        <p:style>
          <a:lnRef idx="3">
            <a:schemeClr val="accent1"/>
          </a:lnRef>
          <a:fillRef idx="0">
            <a:schemeClr val="accent1"/>
          </a:fillRef>
          <a:effectRef idx="2">
            <a:schemeClr val="accent1"/>
          </a:effectRef>
          <a:fontRef idx="minor">
            <a:schemeClr val="tx1"/>
          </a:fontRef>
        </p:style>
      </p:cxnSp>
      <p:sp>
        <p:nvSpPr>
          <p:cNvPr id="2" name="文本框 1">
            <a:extLst>
              <a:ext uri="{FF2B5EF4-FFF2-40B4-BE49-F238E27FC236}">
                <a16:creationId xmlns:a16="http://schemas.microsoft.com/office/drawing/2014/main" id="{48676B60-524F-98BE-FFBC-EBDC1FAC67EC}"/>
              </a:ext>
            </a:extLst>
          </p:cNvPr>
          <p:cNvSpPr txBox="1"/>
          <p:nvPr/>
        </p:nvSpPr>
        <p:spPr>
          <a:xfrm>
            <a:off x="0" y="-39329"/>
            <a:ext cx="6808007" cy="523220"/>
          </a:xfrm>
          <a:prstGeom prst="rect">
            <a:avLst/>
          </a:prstGeom>
          <a:noFill/>
        </p:spPr>
        <p:txBody>
          <a:bodyPr wrap="square" rtlCol="0">
            <a:spAutoFit/>
          </a:bodyPr>
          <a:lstStyle/>
          <a:p>
            <a:r>
              <a:rPr lang="en-US" altLang="zh-CN" sz="2800" b="1" spc="-11" dirty="0">
                <a:solidFill>
                  <a:srgbClr val="C00000"/>
                </a:solidFill>
                <a:latin typeface="Arial"/>
                <a:ea typeface="+mj-ea"/>
                <a:cs typeface="Arial"/>
              </a:rPr>
              <a:t>Results</a:t>
            </a:r>
            <a:endParaRPr lang="zh-CN" altLang="en-US" sz="2800" b="1" spc="-11" dirty="0">
              <a:solidFill>
                <a:srgbClr val="C00000"/>
              </a:solidFill>
              <a:latin typeface="Arial"/>
              <a:ea typeface="+mj-ea"/>
              <a:cs typeface="Arial"/>
            </a:endParaRPr>
          </a:p>
        </p:txBody>
      </p:sp>
      <p:sp>
        <p:nvSpPr>
          <p:cNvPr id="4" name="文本框 3">
            <a:extLst>
              <a:ext uri="{FF2B5EF4-FFF2-40B4-BE49-F238E27FC236}">
                <a16:creationId xmlns:a16="http://schemas.microsoft.com/office/drawing/2014/main" id="{73687F18-A1A7-549B-21DA-BF786A1411C6}"/>
              </a:ext>
            </a:extLst>
          </p:cNvPr>
          <p:cNvSpPr txBox="1"/>
          <p:nvPr/>
        </p:nvSpPr>
        <p:spPr>
          <a:xfrm>
            <a:off x="0" y="652738"/>
            <a:ext cx="6114061" cy="523220"/>
          </a:xfrm>
          <a:prstGeom prst="rect">
            <a:avLst/>
          </a:prstGeom>
          <a:noFill/>
        </p:spPr>
        <p:txBody>
          <a:bodyPr wrap="square" rtlCol="0">
            <a:spAutoFit/>
          </a:bodyPr>
          <a:lstStyle/>
          <a:p>
            <a:r>
              <a:rPr lang="en-US" altLang="zh-CN" sz="2800" dirty="0">
                <a:solidFill>
                  <a:srgbClr val="00B0F0"/>
                </a:solidFill>
                <a:latin typeface="Times New Roman" panose="02020603050405020304" pitchFamily="18" charset="0"/>
                <a:cs typeface="Times New Roman" panose="02020603050405020304" pitchFamily="18" charset="0"/>
              </a:rPr>
              <a:t>Timing</a:t>
            </a:r>
            <a:r>
              <a:rPr lang="zh-CN" altLang="en-US" sz="2800" dirty="0">
                <a:solidFill>
                  <a:srgbClr val="00B0F0"/>
                </a:solidFill>
                <a:latin typeface="Times New Roman" panose="02020603050405020304" pitchFamily="18" charset="0"/>
                <a:cs typeface="Times New Roman" panose="02020603050405020304" pitchFamily="18" charset="0"/>
              </a:rPr>
              <a:t> </a:t>
            </a:r>
            <a:r>
              <a:rPr lang="en-US" altLang="zh-CN" sz="2800" dirty="0">
                <a:solidFill>
                  <a:srgbClr val="00B0F0"/>
                </a:solidFill>
                <a:latin typeface="Times New Roman" panose="02020603050405020304" pitchFamily="18" charset="0"/>
                <a:cs typeface="Times New Roman" panose="02020603050405020304" pitchFamily="18" charset="0"/>
              </a:rPr>
              <a:t>Residuals</a:t>
            </a:r>
            <a:r>
              <a:rPr lang="zh-CN" altLang="en-US" sz="2800" dirty="0">
                <a:solidFill>
                  <a:srgbClr val="00B0F0"/>
                </a:solidFill>
                <a:latin typeface="Times New Roman" panose="02020603050405020304" pitchFamily="18" charset="0"/>
                <a:cs typeface="Times New Roman" panose="02020603050405020304" pitchFamily="18" charset="0"/>
              </a:rPr>
              <a:t> </a:t>
            </a:r>
            <a:r>
              <a:rPr lang="en-US" altLang="zh-CN" sz="2800" dirty="0">
                <a:solidFill>
                  <a:srgbClr val="00B0F0"/>
                </a:solidFill>
                <a:latin typeface="Times New Roman" panose="02020603050405020304" pitchFamily="18" charset="0"/>
                <a:cs typeface="Times New Roman" panose="02020603050405020304" pitchFamily="18" charset="0"/>
              </a:rPr>
              <a:t>(before</a:t>
            </a:r>
            <a:r>
              <a:rPr lang="zh-CN" altLang="en-US" sz="2800" dirty="0">
                <a:solidFill>
                  <a:srgbClr val="00B0F0"/>
                </a:solidFill>
                <a:latin typeface="Times New Roman" panose="02020603050405020304" pitchFamily="18" charset="0"/>
                <a:cs typeface="Times New Roman" panose="02020603050405020304" pitchFamily="18" charset="0"/>
              </a:rPr>
              <a:t> </a:t>
            </a:r>
            <a:r>
              <a:rPr lang="en-US" altLang="zh-CN" sz="2800" dirty="0">
                <a:solidFill>
                  <a:srgbClr val="00B0F0"/>
                </a:solidFill>
                <a:latin typeface="Times New Roman" panose="02020603050405020304" pitchFamily="18" charset="0"/>
                <a:cs typeface="Times New Roman" panose="02020603050405020304" pitchFamily="18" charset="0"/>
              </a:rPr>
              <a:t>fitting)</a:t>
            </a:r>
            <a:endParaRPr lang="zh-CN" altLang="en-US" sz="2800" dirty="0">
              <a:solidFill>
                <a:srgbClr val="00B0F0"/>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文本框 2">
                <a:extLst>
                  <a:ext uri="{FF2B5EF4-FFF2-40B4-BE49-F238E27FC236}">
                    <a16:creationId xmlns:a16="http://schemas.microsoft.com/office/drawing/2014/main" id="{BA24C73C-F18F-612F-6DA5-2F244EB2B8D4}"/>
                  </a:ext>
                </a:extLst>
              </p:cNvPr>
              <p:cNvSpPr txBox="1"/>
              <p:nvPr/>
            </p:nvSpPr>
            <p:spPr>
              <a:xfrm>
                <a:off x="1858308" y="1307584"/>
                <a:ext cx="2419108" cy="3881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1800" i="1">
                          <a:latin typeface="Cambria Math" panose="02040503050406030204" pitchFamily="18" charset="0"/>
                          <a:ea typeface="Cambria Math" panose="02040503050406030204" pitchFamily="18" charset="0"/>
                        </a:rPr>
                        <m:t>∆</m:t>
                      </m:r>
                      <m:sSup>
                        <m:sSupPr>
                          <m:ctrlPr>
                            <a:rPr kumimoji="1" lang="en-US" altLang="zh-CN" sz="1800" i="1">
                              <a:latin typeface="Cambria Math" panose="02040503050406030204" pitchFamily="18" charset="0"/>
                            </a:rPr>
                          </m:ctrlPr>
                        </m:sSupPr>
                        <m:e>
                          <m:r>
                            <a:rPr kumimoji="1" lang="en-US" altLang="zh-CN" sz="1800" i="1">
                              <a:latin typeface="Cambria Math" panose="02040503050406030204" pitchFamily="18" charset="0"/>
                            </a:rPr>
                            <m:t>𝑡</m:t>
                          </m:r>
                        </m:e>
                        <m:sup>
                          <m:r>
                            <m:rPr>
                              <m:sty m:val="p"/>
                            </m:rPr>
                            <a:rPr kumimoji="1" lang="en-US" altLang="zh-CN" sz="1800" i="0">
                              <a:latin typeface="Cambria Math" panose="02040503050406030204" pitchFamily="18" charset="0"/>
                            </a:rPr>
                            <m:t>TOA</m:t>
                          </m:r>
                        </m:sup>
                      </m:sSup>
                      <m:r>
                        <a:rPr kumimoji="1" lang="en-US" altLang="zh-CN" sz="1800" i="1">
                          <a:latin typeface="Cambria Math" panose="02040503050406030204" pitchFamily="18" charset="0"/>
                        </a:rPr>
                        <m:t>=</m:t>
                      </m:r>
                      <m:sSubSup>
                        <m:sSubSupPr>
                          <m:ctrlPr>
                            <a:rPr kumimoji="1" lang="en-US" altLang="zh-CN" sz="1800" i="1">
                              <a:latin typeface="Cambria Math" panose="02040503050406030204" pitchFamily="18" charset="0"/>
                            </a:rPr>
                          </m:ctrlPr>
                        </m:sSubSupPr>
                        <m:e>
                          <m:r>
                            <a:rPr kumimoji="1" lang="en-US" altLang="zh-CN" sz="1800" i="1">
                              <a:latin typeface="Cambria Math" panose="02040503050406030204" pitchFamily="18" charset="0"/>
                            </a:rPr>
                            <m:t>𝑡</m:t>
                          </m:r>
                        </m:e>
                        <m:sub>
                          <m:r>
                            <m:rPr>
                              <m:sty m:val="p"/>
                            </m:rPr>
                            <a:rPr kumimoji="1" lang="en-US" altLang="zh-CN" sz="1800" i="0">
                              <a:latin typeface="Cambria Math" panose="02040503050406030204" pitchFamily="18" charset="0"/>
                            </a:rPr>
                            <m:t>DF</m:t>
                          </m:r>
                        </m:sub>
                        <m:sup>
                          <m:r>
                            <m:rPr>
                              <m:sty m:val="p"/>
                            </m:rPr>
                            <a:rPr kumimoji="1" lang="en-US" altLang="zh-CN" sz="1800" i="0">
                              <a:latin typeface="Cambria Math" panose="02040503050406030204" pitchFamily="18" charset="0"/>
                            </a:rPr>
                            <m:t>TOA</m:t>
                          </m:r>
                        </m:sup>
                      </m:sSubSup>
                      <m:r>
                        <a:rPr kumimoji="1" lang="en-US" altLang="zh-CN" sz="1800" i="1">
                          <a:latin typeface="Cambria Math" panose="02040503050406030204" pitchFamily="18" charset="0"/>
                        </a:rPr>
                        <m:t>−</m:t>
                      </m:r>
                      <m:sSubSup>
                        <m:sSubSupPr>
                          <m:ctrlPr>
                            <a:rPr kumimoji="1" lang="en-US" altLang="zh-CN" i="1">
                              <a:latin typeface="Cambria Math" panose="02040503050406030204" pitchFamily="18" charset="0"/>
                            </a:rPr>
                          </m:ctrlPr>
                        </m:sSubSupPr>
                        <m:e>
                          <m:r>
                            <a:rPr kumimoji="1" lang="en-US" altLang="zh-CN" i="1">
                              <a:latin typeface="Cambria Math" panose="02040503050406030204" pitchFamily="18" charset="0"/>
                            </a:rPr>
                            <m:t>𝑡</m:t>
                          </m:r>
                        </m:e>
                        <m:sub>
                          <m:r>
                            <m:rPr>
                              <m:sty m:val="p"/>
                            </m:rPr>
                            <a:rPr kumimoji="1" lang="en-US" altLang="zh-CN" i="0">
                              <a:latin typeface="Cambria Math" panose="02040503050406030204" pitchFamily="18" charset="0"/>
                            </a:rPr>
                            <m:t>D</m:t>
                          </m:r>
                          <m:r>
                            <m:rPr>
                              <m:sty m:val="p"/>
                            </m:rPr>
                            <a:rPr kumimoji="1" lang="en-US" altLang="zh-CN" i="1">
                              <a:latin typeface="Cambria Math" panose="02040503050406030204" pitchFamily="18" charset="0"/>
                            </a:rPr>
                            <m:t>M</m:t>
                          </m:r>
                        </m:sub>
                        <m:sup>
                          <m:r>
                            <m:rPr>
                              <m:sty m:val="p"/>
                            </m:rPr>
                            <a:rPr kumimoji="1" lang="en-US" altLang="zh-CN" i="0">
                              <a:latin typeface="Cambria Math" panose="02040503050406030204" pitchFamily="18" charset="0"/>
                            </a:rPr>
                            <m:t>TOA</m:t>
                          </m:r>
                        </m:sup>
                      </m:sSubSup>
                    </m:oMath>
                  </m:oMathPara>
                </a14:m>
                <a:endParaRPr lang="zh-CN" altLang="en-US" dirty="0"/>
              </a:p>
            </p:txBody>
          </p:sp>
        </mc:Choice>
        <mc:Fallback>
          <p:sp>
            <p:nvSpPr>
              <p:cNvPr id="3" name="文本框 2">
                <a:extLst>
                  <a:ext uri="{FF2B5EF4-FFF2-40B4-BE49-F238E27FC236}">
                    <a16:creationId xmlns:a16="http://schemas.microsoft.com/office/drawing/2014/main" id="{BA24C73C-F18F-612F-6DA5-2F244EB2B8D4}"/>
                  </a:ext>
                </a:extLst>
              </p:cNvPr>
              <p:cNvSpPr txBox="1">
                <a:spLocks noRot="1" noChangeAspect="1" noMove="1" noResize="1" noEditPoints="1" noAdjustHandles="1" noChangeArrowheads="1" noChangeShapeType="1" noTextEdit="1"/>
              </p:cNvSpPr>
              <p:nvPr/>
            </p:nvSpPr>
            <p:spPr>
              <a:xfrm>
                <a:off x="1858308" y="1307584"/>
                <a:ext cx="2419108" cy="388120"/>
              </a:xfrm>
              <a:prstGeom prst="rect">
                <a:avLst/>
              </a:prstGeom>
              <a:blipFill>
                <a:blip r:embed="rId3"/>
                <a:stretch>
                  <a:fillRect/>
                </a:stretch>
              </a:blipFill>
            </p:spPr>
            <p:txBody>
              <a:bodyPr/>
              <a:lstStyle/>
              <a:p>
                <a:r>
                  <a:rPr lang="zh-CN" altLang="en-US">
                    <a:noFill/>
                  </a:rPr>
                  <a:t> </a:t>
                </a:r>
              </a:p>
            </p:txBody>
          </p:sp>
        </mc:Fallback>
      </mc:AlternateContent>
      <p:grpSp>
        <p:nvGrpSpPr>
          <p:cNvPr id="11" name="组合 10">
            <a:extLst>
              <a:ext uri="{FF2B5EF4-FFF2-40B4-BE49-F238E27FC236}">
                <a16:creationId xmlns:a16="http://schemas.microsoft.com/office/drawing/2014/main" id="{9A3BEC92-62BA-4EB6-D851-BB81C745FA4D}"/>
              </a:ext>
            </a:extLst>
          </p:cNvPr>
          <p:cNvGrpSpPr/>
          <p:nvPr/>
        </p:nvGrpSpPr>
        <p:grpSpPr>
          <a:xfrm>
            <a:off x="7243044" y="2453371"/>
            <a:ext cx="3751088" cy="2222580"/>
            <a:chOff x="7175500" y="1909347"/>
            <a:chExt cx="3751088" cy="2222580"/>
          </a:xfrm>
        </p:grpSpPr>
        <p:pic>
          <p:nvPicPr>
            <p:cNvPr id="5" name="图片 4">
              <a:extLst>
                <a:ext uri="{FF2B5EF4-FFF2-40B4-BE49-F238E27FC236}">
                  <a16:creationId xmlns:a16="http://schemas.microsoft.com/office/drawing/2014/main" id="{FC6E30CA-0795-7934-FF79-BC05D8E827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8688" y="1909347"/>
              <a:ext cx="3517900" cy="761608"/>
            </a:xfrm>
            <a:prstGeom prst="rect">
              <a:avLst/>
            </a:prstGeom>
          </p:spPr>
        </p:pic>
        <p:sp>
          <p:nvSpPr>
            <p:cNvPr id="8" name="文本框 7">
              <a:extLst>
                <a:ext uri="{FF2B5EF4-FFF2-40B4-BE49-F238E27FC236}">
                  <a16:creationId xmlns:a16="http://schemas.microsoft.com/office/drawing/2014/main" id="{846E3814-E000-910F-C1C6-A3A8784C8AE3}"/>
                </a:ext>
              </a:extLst>
            </p:cNvPr>
            <p:cNvSpPr txBox="1"/>
            <p:nvPr/>
          </p:nvSpPr>
          <p:spPr>
            <a:xfrm>
              <a:off x="7175500" y="2808992"/>
              <a:ext cx="1565757" cy="400110"/>
            </a:xfrm>
            <a:prstGeom prst="rect">
              <a:avLst/>
            </a:prstGeom>
            <a:noFill/>
          </p:spPr>
          <p:txBody>
            <a:bodyPr wrap="square" rtlCol="0">
              <a:spAutoFit/>
            </a:bodyPr>
            <a:lstStyle/>
            <a:p>
              <a:r>
                <a:rPr kumimoji="1" lang="en-US" altLang="zh-CN" sz="2000" dirty="0">
                  <a:latin typeface="Times New Roman" panose="02020603050405020304" pitchFamily="18" charset="0"/>
                  <a:cs typeface="Times New Roman" panose="02020603050405020304" pitchFamily="18" charset="0"/>
                </a:rPr>
                <a:t>Therefore,</a:t>
              </a:r>
            </a:p>
          </p:txBody>
        </p:sp>
        <p:pic>
          <p:nvPicPr>
            <p:cNvPr id="12" name="图片 11">
              <a:extLst>
                <a:ext uri="{FF2B5EF4-FFF2-40B4-BE49-F238E27FC236}">
                  <a16:creationId xmlns:a16="http://schemas.microsoft.com/office/drawing/2014/main" id="{2AF25019-4A88-1B22-2681-8EF0FA15C7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08688" y="3648899"/>
              <a:ext cx="3517900" cy="483028"/>
            </a:xfrm>
            <a:prstGeom prst="rect">
              <a:avLst/>
            </a:prstGeom>
          </p:spPr>
        </p:pic>
      </p:grpSp>
      <p:sp>
        <p:nvSpPr>
          <p:cNvPr id="13" name="文本框 12">
            <a:extLst>
              <a:ext uri="{FF2B5EF4-FFF2-40B4-BE49-F238E27FC236}">
                <a16:creationId xmlns:a16="http://schemas.microsoft.com/office/drawing/2014/main" id="{97517432-5BD8-A590-AB5E-A9BAD092135D}"/>
              </a:ext>
            </a:extLst>
          </p:cNvPr>
          <p:cNvSpPr txBox="1"/>
          <p:nvPr/>
        </p:nvSpPr>
        <p:spPr>
          <a:xfrm>
            <a:off x="-14254" y="5737242"/>
            <a:ext cx="2209800" cy="307777"/>
          </a:xfrm>
          <a:prstGeom prst="rect">
            <a:avLst/>
          </a:prstGeom>
          <a:noFill/>
        </p:spPr>
        <p:txBody>
          <a:bodyPr wrap="square">
            <a:spAutoFit/>
          </a:bodyPr>
          <a:lstStyle/>
          <a:p>
            <a:r>
              <a:rPr kumimoji="1" lang="en-US" altLang="zh-CN" sz="1400" dirty="0">
                <a:latin typeface="Times New Roman" panose="02020603050405020304" pitchFamily="18" charset="0"/>
                <a:cs typeface="Times New Roman" panose="02020603050405020304" pitchFamily="18" charset="0"/>
              </a:rPr>
              <a:t>Yang et al., in prep.</a:t>
            </a:r>
            <a:endParaRPr kumimoji="1" lang="zh-CN" altLang="en-US" sz="1400" dirty="0">
              <a:latin typeface="Times New Roman" panose="02020603050405020304" pitchFamily="18" charset="0"/>
              <a:cs typeface="Times New Roman" panose="02020603050405020304" pitchFamily="18" charset="0"/>
            </a:endParaRPr>
          </a:p>
        </p:txBody>
      </p:sp>
      <p:pic>
        <p:nvPicPr>
          <p:cNvPr id="14" name="图片 13">
            <a:extLst>
              <a:ext uri="{FF2B5EF4-FFF2-40B4-BE49-F238E27FC236}">
                <a16:creationId xmlns:a16="http://schemas.microsoft.com/office/drawing/2014/main" id="{1C6F7761-815F-D4DF-0628-CFEF5D5226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254" y="1814463"/>
            <a:ext cx="6102001" cy="3960000"/>
          </a:xfrm>
          <a:prstGeom prst="rect">
            <a:avLst/>
          </a:prstGeom>
        </p:spPr>
      </p:pic>
    </p:spTree>
    <p:extLst>
      <p:ext uri="{BB962C8B-B14F-4D97-AF65-F5344CB8AC3E}">
        <p14:creationId xmlns:p14="http://schemas.microsoft.com/office/powerpoint/2010/main" val="2645056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1B6E7-361B-DE6F-A64A-F495D3269345}"/>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9" name="文本框 8">
                <a:extLst>
                  <a:ext uri="{FF2B5EF4-FFF2-40B4-BE49-F238E27FC236}">
                    <a16:creationId xmlns:a16="http://schemas.microsoft.com/office/drawing/2014/main" id="{47ABD319-05D6-09F4-8629-36CACB931736}"/>
                  </a:ext>
                </a:extLst>
              </p:cNvPr>
              <p:cNvSpPr txBox="1"/>
              <p:nvPr/>
            </p:nvSpPr>
            <p:spPr>
              <a:xfrm>
                <a:off x="8782025" y="4857452"/>
                <a:ext cx="3454400" cy="2000548"/>
              </a:xfrm>
              <a:prstGeom prst="rect">
                <a:avLst/>
              </a:prstGeom>
              <a:noFill/>
            </p:spPr>
            <p:txBody>
              <a:bodyPr wrap="square" rtlCol="0">
                <a:spAutoFit/>
              </a:bodyPr>
              <a:lstStyle/>
              <a:p>
                <a:r>
                  <a:rPr kumimoji="1" lang="en-US" altLang="zh-CN" sz="2400" dirty="0">
                    <a:latin typeface="Times New Roman" panose="02020603050405020304" pitchFamily="18" charset="0"/>
                    <a:cs typeface="Times New Roman" panose="02020603050405020304" pitchFamily="18" charset="0"/>
                  </a:rPr>
                  <a:t>Parameters:</a:t>
                </a:r>
              </a:p>
              <a:p>
                <a:pPr marL="285750" indent="-285750">
                  <a:buFont typeface="Arial" panose="020B0604020202020204" pitchFamily="34" charset="0"/>
                  <a:buChar char="•"/>
                </a:pPr>
                <a14:m>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0" i="1" smtClean="0">
                            <a:latin typeface="Cambria Math" panose="02040503050406030204" pitchFamily="18" charset="0"/>
                          </a:rPr>
                          <m:t>𝑀</m:t>
                        </m:r>
                      </m:e>
                      <m:sub>
                        <m:r>
                          <m:rPr>
                            <m:sty m:val="p"/>
                          </m:rPr>
                          <a:rPr kumimoji="1" lang="en-US" altLang="zh-CN" sz="2000" b="0" i="0" smtClean="0">
                            <a:latin typeface="Cambria Math" panose="02040503050406030204" pitchFamily="18" charset="0"/>
                          </a:rPr>
                          <m:t>BH</m:t>
                        </m:r>
                      </m:sub>
                    </m:sSub>
                  </m:oMath>
                </a14:m>
                <a:r>
                  <a:rPr kumimoji="1" lang="en-US" altLang="zh-CN" sz="2000" dirty="0"/>
                  <a:t>, </a:t>
                </a:r>
                <a14:m>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smtClean="0">
                            <a:latin typeface="Cambria Math" panose="02040503050406030204" pitchFamily="18" charset="0"/>
                            <a:ea typeface="Cambria Math" panose="02040503050406030204" pitchFamily="18" charset="0"/>
                          </a:rPr>
                          <m:t>𝜒</m:t>
                        </m:r>
                      </m:e>
                      <m:sub>
                        <m:r>
                          <m:rPr>
                            <m:sty m:val="p"/>
                          </m:rPr>
                          <a:rPr kumimoji="1" lang="en-US" altLang="zh-CN" sz="2000">
                            <a:latin typeface="Cambria Math" panose="02040503050406030204" pitchFamily="18" charset="0"/>
                          </a:rPr>
                          <m:t>BH</m:t>
                        </m:r>
                      </m:sub>
                    </m:sSub>
                  </m:oMath>
                </a14:m>
                <a:r>
                  <a:rPr kumimoji="1" lang="en-US" altLang="zh-CN" sz="2000" dirty="0"/>
                  <a:t>, </a:t>
                </a:r>
                <a14:m>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smtClean="0">
                            <a:latin typeface="Cambria Math" panose="02040503050406030204" pitchFamily="18" charset="0"/>
                            <a:ea typeface="Cambria Math" panose="02040503050406030204" pitchFamily="18" charset="0"/>
                          </a:rPr>
                          <m:t>𝜂</m:t>
                        </m:r>
                      </m:e>
                      <m:sub>
                        <m:r>
                          <m:rPr>
                            <m:sty m:val="p"/>
                          </m:rPr>
                          <a:rPr kumimoji="1" lang="en-US" altLang="zh-CN" sz="2000">
                            <a:latin typeface="Cambria Math" panose="02040503050406030204" pitchFamily="18" charset="0"/>
                          </a:rPr>
                          <m:t>BH</m:t>
                        </m:r>
                      </m:sub>
                    </m:sSub>
                  </m:oMath>
                </a14:m>
                <a:r>
                  <a:rPr kumimoji="1" lang="en-US" altLang="zh-CN" sz="2000" dirty="0"/>
                  <a:t>, </a:t>
                </a:r>
                <a14:m>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smtClean="0">
                            <a:latin typeface="Cambria Math" panose="02040503050406030204" pitchFamily="18" charset="0"/>
                            <a:ea typeface="Cambria Math" panose="02040503050406030204" pitchFamily="18" charset="0"/>
                          </a:rPr>
                          <m:t>𝜆</m:t>
                        </m:r>
                      </m:e>
                      <m:sub>
                        <m:r>
                          <m:rPr>
                            <m:sty m:val="p"/>
                          </m:rPr>
                          <a:rPr kumimoji="1" lang="en-US" altLang="zh-CN" sz="2000">
                            <a:latin typeface="Cambria Math" panose="02040503050406030204" pitchFamily="18" charset="0"/>
                          </a:rPr>
                          <m:t>BH</m:t>
                        </m:r>
                      </m:sub>
                    </m:sSub>
                  </m:oMath>
                </a14:m>
                <a:endParaRPr kumimoji="1" lang="en-US" altLang="zh-CN" sz="2000" dirty="0"/>
              </a:p>
              <a:p>
                <a:pPr marL="285750" indent="-285750">
                  <a:buFont typeface="Arial" panose="020B0604020202020204" pitchFamily="34" charset="0"/>
                  <a:buChar char="•"/>
                </a:pPr>
                <a14:m>
                  <m:oMath xmlns:m="http://schemas.openxmlformats.org/officeDocument/2006/math">
                    <m:r>
                      <a:rPr kumimoji="1" lang="zh-CN" altLang="en-US" sz="2000" i="1" smtClean="0">
                        <a:latin typeface="Cambria Math" panose="02040503050406030204" pitchFamily="18" charset="0"/>
                      </a:rPr>
                      <m:t>𝜄</m:t>
                    </m:r>
                  </m:oMath>
                </a14:m>
                <a:r>
                  <a:rPr kumimoji="1" lang="en-US" altLang="zh-CN" sz="2000" dirty="0"/>
                  <a:t>,</a:t>
                </a:r>
                <a14:m>
                  <m:oMath xmlns:m="http://schemas.openxmlformats.org/officeDocument/2006/math">
                    <m:r>
                      <a:rPr kumimoji="1" lang="en-US" altLang="zh-CN" sz="2000" i="1" dirty="0" smtClean="0">
                        <a:latin typeface="Cambria Math" panose="02040503050406030204" pitchFamily="18" charset="0"/>
                        <a:ea typeface="Cambria Math" panose="02040503050406030204" pitchFamily="18" charset="0"/>
                      </a:rPr>
                      <m:t>𝜔</m:t>
                    </m:r>
                  </m:oMath>
                </a14:m>
                <a:r>
                  <a:rPr kumimoji="1" lang="en-US" altLang="zh-CN" sz="2000" dirty="0"/>
                  <a:t>,</a:t>
                </a:r>
                <a14:m>
                  <m:oMath xmlns:m="http://schemas.openxmlformats.org/officeDocument/2006/math">
                    <m:r>
                      <a:rPr kumimoji="1" lang="en-US" altLang="zh-CN" sz="2000" i="1" dirty="0">
                        <a:latin typeface="Cambria Math" panose="02040503050406030204" pitchFamily="18" charset="0"/>
                      </a:rPr>
                      <m:t>𝑓</m:t>
                    </m:r>
                  </m:oMath>
                </a14:m>
                <a:r>
                  <a:rPr kumimoji="1" lang="en-US" altLang="zh-CN" sz="2000" i="1" dirty="0"/>
                  <a:t>,</a:t>
                </a:r>
                <a14:m>
                  <m:oMath xmlns:m="http://schemas.openxmlformats.org/officeDocument/2006/math">
                    <m:r>
                      <a:rPr kumimoji="1" lang="en-US" altLang="zh-CN" sz="2000" b="0" i="1" smtClean="0">
                        <a:latin typeface="Cambria Math" panose="02040503050406030204" pitchFamily="18" charset="0"/>
                      </a:rPr>
                      <m:t>𝑒</m:t>
                    </m:r>
                  </m:oMath>
                </a14:m>
                <a:r>
                  <a:rPr kumimoji="1" lang="en-US" altLang="zh-CN" sz="2000" i="1" dirty="0"/>
                  <a:t>,</a:t>
                </a:r>
                <a:r>
                  <a:rPr kumimoji="1" lang="en-US" altLang="zh-CN" sz="2000" dirty="0"/>
                  <a:t> </a:t>
                </a:r>
                <a14:m>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𝑃</m:t>
                        </m:r>
                      </m:e>
                      <m:sub>
                        <m:r>
                          <a:rPr kumimoji="1" lang="en-US" altLang="zh-CN" sz="2000" i="1">
                            <a:latin typeface="Cambria Math" panose="02040503050406030204" pitchFamily="18" charset="0"/>
                          </a:rPr>
                          <m:t>𝑏</m:t>
                        </m:r>
                      </m:sub>
                    </m:sSub>
                  </m:oMath>
                </a14:m>
                <a:endParaRPr kumimoji="1" lang="en-US" altLang="zh-CN" sz="2000" i="1" dirty="0"/>
              </a:p>
              <a:p>
                <a:pPr marL="285750" indent="-285750">
                  <a:buFont typeface="Arial" panose="020B0604020202020204" pitchFamily="34" charset="0"/>
                  <a:buChar char="•"/>
                </a:pPr>
                <a14:m>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0" i="1" smtClean="0">
                            <a:latin typeface="Cambria Math" panose="02040503050406030204" pitchFamily="18" charset="0"/>
                          </a:rPr>
                          <m:t>𝑁</m:t>
                        </m:r>
                      </m:e>
                      <m:sub>
                        <m:r>
                          <a:rPr kumimoji="1" lang="en-US" altLang="zh-CN" sz="2000" b="0" i="1" smtClean="0">
                            <a:latin typeface="Cambria Math" panose="02040503050406030204" pitchFamily="18" charset="0"/>
                          </a:rPr>
                          <m:t>0</m:t>
                        </m:r>
                      </m:sub>
                    </m:sSub>
                  </m:oMath>
                </a14:m>
                <a:r>
                  <a:rPr kumimoji="1" lang="en-US" altLang="zh-CN" sz="2000" i="1" dirty="0"/>
                  <a:t>,</a:t>
                </a:r>
                <a14:m>
                  <m:oMath xmlns:m="http://schemas.openxmlformats.org/officeDocument/2006/math">
                    <m:r>
                      <a:rPr kumimoji="1" lang="en-US" altLang="zh-CN" sz="2000" i="1" dirty="0" smtClean="0">
                        <a:latin typeface="Cambria Math" panose="02040503050406030204" pitchFamily="18" charset="0"/>
                        <a:ea typeface="Cambria Math" panose="02040503050406030204" pitchFamily="18" charset="0"/>
                      </a:rPr>
                      <m:t>𝜐</m:t>
                    </m:r>
                  </m:oMath>
                </a14:m>
                <a:r>
                  <a:rPr kumimoji="1" lang="en-US" altLang="zh-CN" sz="2000" i="1" dirty="0"/>
                  <a:t>,</a:t>
                </a:r>
                <a14:m>
                  <m:oMath xmlns:m="http://schemas.openxmlformats.org/officeDocument/2006/math">
                    <m:acc>
                      <m:accPr>
                        <m:chr m:val="̇"/>
                        <m:ctrlPr>
                          <a:rPr kumimoji="1" lang="en-US" altLang="zh-CN" sz="2000" i="1" dirty="0" smtClean="0">
                            <a:latin typeface="Cambria Math" panose="02040503050406030204" pitchFamily="18" charset="0"/>
                          </a:rPr>
                        </m:ctrlPr>
                      </m:accPr>
                      <m:e>
                        <m:r>
                          <a:rPr kumimoji="1" lang="en-US" altLang="zh-CN" sz="2000" i="1" dirty="0">
                            <a:latin typeface="Cambria Math" panose="02040503050406030204" pitchFamily="18" charset="0"/>
                            <a:ea typeface="Cambria Math" panose="02040503050406030204" pitchFamily="18" charset="0"/>
                          </a:rPr>
                          <m:t>𝜐</m:t>
                        </m:r>
                      </m:e>
                    </m:acc>
                  </m:oMath>
                </a14:m>
                <a:endParaRPr kumimoji="1" lang="en-US" altLang="zh-CN" sz="2000" i="1" dirty="0"/>
              </a:p>
              <a:p>
                <a:pPr marL="285750" indent="-285750">
                  <a:buFont typeface="Arial" panose="020B0604020202020204" pitchFamily="34" charset="0"/>
                  <a:buChar char="•"/>
                </a:pPr>
                <a14:m>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i="1" smtClean="0">
                            <a:latin typeface="Cambria Math" panose="02040503050406030204" pitchFamily="18" charset="0"/>
                            <a:ea typeface="Cambria Math" panose="02040503050406030204" pitchFamily="18" charset="0"/>
                          </a:rPr>
                          <m:t>𝜌</m:t>
                        </m:r>
                      </m:e>
                      <m:sub>
                        <m:r>
                          <a:rPr kumimoji="1" lang="en-US" altLang="zh-CN" sz="2000" b="0" i="1" smtClean="0">
                            <a:latin typeface="Cambria Math" panose="02040503050406030204" pitchFamily="18" charset="0"/>
                          </a:rPr>
                          <m:t>0</m:t>
                        </m:r>
                      </m:sub>
                    </m:sSub>
                  </m:oMath>
                </a14:m>
                <a:r>
                  <a:rPr kumimoji="1" lang="en-US" altLang="zh-CN" sz="2000" i="1" dirty="0"/>
                  <a:t>,</a:t>
                </a:r>
                <a14:m>
                  <m:oMath xmlns:m="http://schemas.openxmlformats.org/officeDocument/2006/math">
                    <m:r>
                      <a:rPr kumimoji="1" lang="en-US" altLang="zh-CN" sz="2000" i="1" dirty="0" smtClean="0">
                        <a:latin typeface="Cambria Math" panose="02040503050406030204" pitchFamily="18" charset="0"/>
                        <a:ea typeface="Cambria Math" panose="02040503050406030204" pitchFamily="18" charset="0"/>
                      </a:rPr>
                      <m:t>𝛾</m:t>
                    </m:r>
                    <m:r>
                      <a:rPr kumimoji="1" lang="en-US" altLang="zh-CN" sz="2000" b="0" i="1" dirty="0" smtClean="0">
                        <a:latin typeface="Cambria Math" panose="02040503050406030204" pitchFamily="18" charset="0"/>
                        <a:ea typeface="Cambria Math" panose="02040503050406030204" pitchFamily="18" charset="0"/>
                      </a:rPr>
                      <m:t>,</m:t>
                    </m:r>
                    <m:r>
                      <m:rPr>
                        <m:sty m:val="p"/>
                      </m:rPr>
                      <a:rPr kumimoji="1" lang="en-US" altLang="zh-CN" sz="2000" i="1" smtClean="0">
                        <a:latin typeface="Cambria Math" panose="02040503050406030204" pitchFamily="18" charset="0"/>
                      </a:rPr>
                      <m:t>l</m:t>
                    </m:r>
                    <m:r>
                      <m:rPr>
                        <m:sty m:val="p"/>
                      </m:rPr>
                      <a:rPr kumimoji="1" lang="en-US" altLang="zh-CN" sz="2000" b="0" i="0" smtClean="0">
                        <a:latin typeface="Cambria Math" panose="02040503050406030204" pitchFamily="18" charset="0"/>
                      </a:rPr>
                      <m:t>n</m:t>
                    </m:r>
                    <m:d>
                      <m:dPr>
                        <m:ctrlPr>
                          <a:rPr kumimoji="1" lang="en-US" altLang="zh-CN" sz="2000" b="0" i="1" smtClean="0">
                            <a:latin typeface="Cambria Math" panose="02040503050406030204" pitchFamily="18" charset="0"/>
                          </a:rPr>
                        </m:ctrlPr>
                      </m:dPr>
                      <m:e>
                        <m:r>
                          <m:rPr>
                            <m:sty m:val="p"/>
                          </m:rPr>
                          <a:rPr kumimoji="1" lang="el-GR" altLang="zh-CN" sz="2000" b="0" i="1" smtClean="0">
                            <a:latin typeface="Cambria Math" panose="02040503050406030204" pitchFamily="18" charset="0"/>
                            <a:ea typeface="Cambria Math" panose="02040503050406030204" pitchFamily="18" charset="0"/>
                          </a:rPr>
                          <m:t>Λ</m:t>
                        </m:r>
                      </m:e>
                    </m:d>
                  </m:oMath>
                </a14:m>
                <a:endParaRPr kumimoji="1" lang="en-US" altLang="zh-CN" sz="2000" i="1" dirty="0">
                  <a:ea typeface="Cambria Math" panose="02040503050406030204" pitchFamily="18" charset="0"/>
                </a:endParaRPr>
              </a:p>
              <a:p>
                <a:endParaRPr kumimoji="1" lang="zh-CN" altLang="en-US" sz="2000" i="1" dirty="0"/>
              </a:p>
            </p:txBody>
          </p:sp>
        </mc:Choice>
        <mc:Fallback>
          <p:sp>
            <p:nvSpPr>
              <p:cNvPr id="9" name="文本框 8">
                <a:extLst>
                  <a:ext uri="{FF2B5EF4-FFF2-40B4-BE49-F238E27FC236}">
                    <a16:creationId xmlns:a16="http://schemas.microsoft.com/office/drawing/2014/main" id="{47ABD319-05D6-09F4-8629-36CACB931736}"/>
                  </a:ext>
                </a:extLst>
              </p:cNvPr>
              <p:cNvSpPr txBox="1">
                <a:spLocks noRot="1" noChangeAspect="1" noMove="1" noResize="1" noEditPoints="1" noAdjustHandles="1" noChangeArrowheads="1" noChangeShapeType="1" noTextEdit="1"/>
              </p:cNvSpPr>
              <p:nvPr/>
            </p:nvSpPr>
            <p:spPr>
              <a:xfrm>
                <a:off x="8782025" y="4857452"/>
                <a:ext cx="3454400" cy="2000548"/>
              </a:xfrm>
              <a:prstGeom prst="rect">
                <a:avLst/>
              </a:prstGeom>
              <a:blipFill>
                <a:blip r:embed="rId3"/>
                <a:stretch>
                  <a:fillRect l="-2564" t="-2532"/>
                </a:stretch>
              </a:blipFill>
            </p:spPr>
            <p:txBody>
              <a:bodyPr/>
              <a:lstStyle/>
              <a:p>
                <a:r>
                  <a:rPr lang="zh-CN" altLang="en-US">
                    <a:noFill/>
                  </a:rPr>
                  <a:t> </a:t>
                </a:r>
              </a:p>
            </p:txBody>
          </p:sp>
        </mc:Fallback>
      </mc:AlternateContent>
      <p:sp>
        <p:nvSpPr>
          <p:cNvPr id="23" name="灯片编号占位符 22">
            <a:extLst>
              <a:ext uri="{FF2B5EF4-FFF2-40B4-BE49-F238E27FC236}">
                <a16:creationId xmlns:a16="http://schemas.microsoft.com/office/drawing/2014/main" id="{6859EE1E-591C-1C0F-6B33-0E1502B74016}"/>
              </a:ext>
            </a:extLst>
          </p:cNvPr>
          <p:cNvSpPr>
            <a:spLocks noGrp="1"/>
          </p:cNvSpPr>
          <p:nvPr>
            <p:ph type="sldNum" sz="quarter" idx="12"/>
          </p:nvPr>
        </p:nvSpPr>
        <p:spPr>
          <a:xfrm>
            <a:off x="9118588" y="6232400"/>
            <a:ext cx="2743200" cy="365125"/>
          </a:xfrm>
        </p:spPr>
        <p:txBody>
          <a:bodyPr/>
          <a:lstStyle/>
          <a:p>
            <a:r>
              <a:rPr lang="en-US" altLang="zh-CN" sz="2400" dirty="0">
                <a:solidFill>
                  <a:schemeClr val="tx1"/>
                </a:solidFill>
              </a:rPr>
              <a:t>12/15</a:t>
            </a:r>
            <a:endParaRPr lang="zh-CN" altLang="en-US" sz="2400" dirty="0">
              <a:solidFill>
                <a:schemeClr val="tx1"/>
              </a:solidFill>
            </a:endParaRPr>
          </a:p>
        </p:txBody>
      </p:sp>
      <p:cxnSp>
        <p:nvCxnSpPr>
          <p:cNvPr id="7" name="直接连接符 6">
            <a:extLst>
              <a:ext uri="{FF2B5EF4-FFF2-40B4-BE49-F238E27FC236}">
                <a16:creationId xmlns:a16="http://schemas.microsoft.com/office/drawing/2014/main" id="{AE11495B-8BA7-F335-1D45-7A0044497B97}"/>
              </a:ext>
            </a:extLst>
          </p:cNvPr>
          <p:cNvCxnSpPr/>
          <p:nvPr/>
        </p:nvCxnSpPr>
        <p:spPr>
          <a:xfrm>
            <a:off x="-1" y="521111"/>
            <a:ext cx="12204000" cy="0"/>
          </a:xfrm>
          <a:prstGeom prst="line">
            <a:avLst/>
          </a:prstGeom>
        </p:spPr>
        <p:style>
          <a:lnRef idx="3">
            <a:schemeClr val="accent1"/>
          </a:lnRef>
          <a:fillRef idx="0">
            <a:schemeClr val="accent1"/>
          </a:fillRef>
          <a:effectRef idx="2">
            <a:schemeClr val="accent1"/>
          </a:effectRef>
          <a:fontRef idx="minor">
            <a:schemeClr val="tx1"/>
          </a:fontRef>
        </p:style>
      </p:cxnSp>
      <p:sp>
        <p:nvSpPr>
          <p:cNvPr id="2" name="文本框 1">
            <a:extLst>
              <a:ext uri="{FF2B5EF4-FFF2-40B4-BE49-F238E27FC236}">
                <a16:creationId xmlns:a16="http://schemas.microsoft.com/office/drawing/2014/main" id="{E636CDBE-06C9-73CB-C318-1A1058215CBE}"/>
              </a:ext>
            </a:extLst>
          </p:cNvPr>
          <p:cNvSpPr txBox="1"/>
          <p:nvPr/>
        </p:nvSpPr>
        <p:spPr>
          <a:xfrm>
            <a:off x="0" y="-39329"/>
            <a:ext cx="6808007" cy="523220"/>
          </a:xfrm>
          <a:prstGeom prst="rect">
            <a:avLst/>
          </a:prstGeom>
          <a:noFill/>
        </p:spPr>
        <p:txBody>
          <a:bodyPr wrap="square" rtlCol="0">
            <a:spAutoFit/>
          </a:bodyPr>
          <a:lstStyle/>
          <a:p>
            <a:r>
              <a:rPr lang="en-US" altLang="zh-CN" sz="2800" b="1" spc="-11" dirty="0">
                <a:solidFill>
                  <a:srgbClr val="C00000"/>
                </a:solidFill>
                <a:latin typeface="Arial"/>
                <a:ea typeface="+mj-ea"/>
                <a:cs typeface="Arial"/>
              </a:rPr>
              <a:t>Parameter Estimation</a:t>
            </a:r>
            <a:endParaRPr lang="zh-CN" altLang="en-US" sz="2800" b="1" spc="-11" dirty="0">
              <a:solidFill>
                <a:srgbClr val="C00000"/>
              </a:solidFill>
              <a:latin typeface="Arial"/>
              <a:ea typeface="+mj-ea"/>
              <a:cs typeface="Arial"/>
            </a:endParaRPr>
          </a:p>
        </p:txBody>
      </p:sp>
      <p:sp>
        <p:nvSpPr>
          <p:cNvPr id="3" name="文本框 2">
            <a:extLst>
              <a:ext uri="{FF2B5EF4-FFF2-40B4-BE49-F238E27FC236}">
                <a16:creationId xmlns:a16="http://schemas.microsoft.com/office/drawing/2014/main" id="{D652C643-3C82-5F9A-5D86-A4B1C60EDD46}"/>
              </a:ext>
            </a:extLst>
          </p:cNvPr>
          <p:cNvSpPr txBox="1"/>
          <p:nvPr/>
        </p:nvSpPr>
        <p:spPr>
          <a:xfrm>
            <a:off x="0" y="652738"/>
            <a:ext cx="6114061" cy="523220"/>
          </a:xfrm>
          <a:prstGeom prst="rect">
            <a:avLst/>
          </a:prstGeom>
          <a:noFill/>
        </p:spPr>
        <p:txBody>
          <a:bodyPr wrap="square" rtlCol="0">
            <a:spAutoFit/>
          </a:bodyPr>
          <a:lstStyle/>
          <a:p>
            <a:r>
              <a:rPr lang="en-US" altLang="zh-CN" sz="2800" dirty="0">
                <a:solidFill>
                  <a:srgbClr val="00B0F0"/>
                </a:solidFill>
                <a:latin typeface="Times New Roman" panose="02020603050405020304" pitchFamily="18" charset="0"/>
                <a:cs typeface="Times New Roman" panose="02020603050405020304" pitchFamily="18" charset="0"/>
              </a:rPr>
              <a:t>Fisher Matrix Calculation</a:t>
            </a:r>
            <a:endParaRPr lang="zh-CN" altLang="en-US" sz="2800" dirty="0">
              <a:solidFill>
                <a:srgbClr val="00B0F0"/>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4" name="文本框 3">
                <a:extLst>
                  <a:ext uri="{FF2B5EF4-FFF2-40B4-BE49-F238E27FC236}">
                    <a16:creationId xmlns:a16="http://schemas.microsoft.com/office/drawing/2014/main" id="{1AB3A54A-F2AB-7AAD-6D9B-15467FEADED2}"/>
                  </a:ext>
                </a:extLst>
              </p:cNvPr>
              <p:cNvSpPr txBox="1"/>
              <p:nvPr/>
            </p:nvSpPr>
            <p:spPr>
              <a:xfrm>
                <a:off x="1314288" y="2217620"/>
                <a:ext cx="8969908" cy="95192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sz="2200" b="0" i="1" smtClean="0">
                          <a:latin typeface="Cambria Math" panose="02040503050406030204" pitchFamily="18" charset="0"/>
                          <a:ea typeface="Cambria Math" panose="02040503050406030204" pitchFamily="18" charset="0"/>
                        </a:rPr>
                        <m:t>ℒ</m:t>
                      </m:r>
                      <m:r>
                        <a:rPr kumimoji="1" lang="en-US" altLang="zh-CN" sz="2200" b="0" i="1" smtClean="0">
                          <a:latin typeface="Cambria Math" panose="02040503050406030204" pitchFamily="18" charset="0"/>
                          <a:ea typeface="Cambria Math" panose="02040503050406030204" pitchFamily="18" charset="0"/>
                        </a:rPr>
                        <m:t>=</m:t>
                      </m:r>
                      <m:r>
                        <a:rPr kumimoji="1" lang="zh-CN" altLang="en-US" sz="2200" b="0" i="1" smtClean="0">
                          <a:latin typeface="Cambria Math" panose="02040503050406030204" pitchFamily="18" charset="0"/>
                          <a:ea typeface="Cambria Math" panose="02040503050406030204" pitchFamily="18" charset="0"/>
                        </a:rPr>
                        <m:t> </m:t>
                      </m:r>
                      <m:r>
                        <a:rPr kumimoji="1" lang="en-US" altLang="zh-CN" sz="2200" b="0" i="1" smtClean="0">
                          <a:latin typeface="Cambria Math" panose="02040503050406030204" pitchFamily="18" charset="0"/>
                        </a:rPr>
                        <m:t>−</m:t>
                      </m:r>
                      <m:r>
                        <m:rPr>
                          <m:sty m:val="p"/>
                        </m:rPr>
                        <a:rPr kumimoji="1" lang="en-US" altLang="zh-CN" sz="2200" i="1" smtClean="0">
                          <a:latin typeface="Cambria Math" panose="02040503050406030204" pitchFamily="18" charset="0"/>
                        </a:rPr>
                        <m:t>ln</m:t>
                      </m:r>
                      <m:r>
                        <a:rPr kumimoji="1" lang="en-US" altLang="zh-CN" sz="2200" b="0" i="1" smtClean="0">
                          <a:latin typeface="Cambria Math" panose="02040503050406030204" pitchFamily="18" charset="0"/>
                        </a:rPr>
                        <m:t> </m:t>
                      </m:r>
                      <m:r>
                        <m:rPr>
                          <m:sty m:val="p"/>
                        </m:rPr>
                        <a:rPr kumimoji="1" lang="en-US" altLang="zh-CN" sz="2200" i="1" smtClean="0">
                          <a:latin typeface="Cambria Math" panose="02040503050406030204" pitchFamily="18" charset="0"/>
                        </a:rPr>
                        <m:t>P</m:t>
                      </m:r>
                      <m:d>
                        <m:dPr>
                          <m:ctrlPr>
                            <a:rPr kumimoji="1" lang="en-US" altLang="zh-CN" sz="2200" b="0" i="1" smtClean="0">
                              <a:latin typeface="Cambria Math" panose="02040503050406030204" pitchFamily="18" charset="0"/>
                            </a:rPr>
                          </m:ctrlPr>
                        </m:dPr>
                        <m:e>
                          <m:r>
                            <m:rPr>
                              <m:sty m:val="p"/>
                            </m:rPr>
                            <a:rPr kumimoji="1" lang="el-GR" altLang="zh-CN" sz="2200" b="0" i="1" smtClean="0">
                              <a:latin typeface="Cambria Math" panose="02040503050406030204" pitchFamily="18" charset="0"/>
                              <a:ea typeface="Cambria Math" panose="02040503050406030204" pitchFamily="18" charset="0"/>
                            </a:rPr>
                            <m:t>Θ</m:t>
                          </m:r>
                        </m:e>
                        <m:e>
                          <m:sSup>
                            <m:sSupPr>
                              <m:ctrlPr>
                                <a:rPr kumimoji="1" lang="en-US" altLang="zh-CN" sz="2200" i="1">
                                  <a:latin typeface="Cambria Math" panose="02040503050406030204" pitchFamily="18" charset="0"/>
                                </a:rPr>
                              </m:ctrlPr>
                            </m:sSupPr>
                            <m:e>
                              <m:r>
                                <a:rPr kumimoji="1" lang="en-US" altLang="zh-CN" sz="2200" i="1">
                                  <a:latin typeface="Cambria Math" panose="02040503050406030204" pitchFamily="18" charset="0"/>
                                </a:rPr>
                                <m:t>𝑡</m:t>
                              </m:r>
                            </m:e>
                            <m:sup>
                              <m:r>
                                <m:rPr>
                                  <m:sty m:val="p"/>
                                </m:rPr>
                                <a:rPr kumimoji="1" lang="en-US" altLang="zh-CN" sz="2200" i="0">
                                  <a:latin typeface="Cambria Math" panose="02040503050406030204" pitchFamily="18" charset="0"/>
                                </a:rPr>
                                <m:t>TOA</m:t>
                              </m:r>
                            </m:sup>
                          </m:sSup>
                        </m:e>
                      </m:d>
                      <m:r>
                        <a:rPr kumimoji="1" lang="en-US" altLang="zh-CN" sz="2200" b="0" i="1" smtClean="0">
                          <a:latin typeface="Cambria Math" panose="02040503050406030204" pitchFamily="18" charset="0"/>
                        </a:rPr>
                        <m:t>=</m:t>
                      </m:r>
                      <m:r>
                        <a:rPr kumimoji="1" lang="zh-CN" altLang="en-US" sz="2200" b="0" i="1" smtClean="0">
                          <a:latin typeface="Cambria Math" panose="02040503050406030204" pitchFamily="18" charset="0"/>
                        </a:rPr>
                        <m:t> </m:t>
                      </m:r>
                      <m:f>
                        <m:fPr>
                          <m:ctrlPr>
                            <a:rPr kumimoji="1" lang="en-US" altLang="zh-CN" sz="2200" b="0" i="1" smtClean="0">
                              <a:latin typeface="Cambria Math" panose="02040503050406030204" pitchFamily="18" charset="0"/>
                              <a:ea typeface="Cambria Math" panose="02040503050406030204" pitchFamily="18" charset="0"/>
                            </a:rPr>
                          </m:ctrlPr>
                        </m:fPr>
                        <m:num>
                          <m:sSup>
                            <m:sSupPr>
                              <m:ctrlPr>
                                <a:rPr kumimoji="1" lang="en-US" altLang="zh-CN" sz="2200" b="0" i="1" smtClean="0">
                                  <a:latin typeface="Cambria Math" panose="02040503050406030204" pitchFamily="18" charset="0"/>
                                  <a:ea typeface="Cambria Math" panose="02040503050406030204" pitchFamily="18" charset="0"/>
                                </a:rPr>
                              </m:ctrlPr>
                            </m:sSupPr>
                            <m:e>
                              <m:r>
                                <a:rPr kumimoji="1" lang="en-US" altLang="zh-CN" sz="2200" b="0" i="1" smtClean="0">
                                  <a:latin typeface="Cambria Math" panose="02040503050406030204" pitchFamily="18" charset="0"/>
                                  <a:ea typeface="Cambria Math" panose="02040503050406030204" pitchFamily="18" charset="0"/>
                                </a:rPr>
                                <m:t>𝑃</m:t>
                              </m:r>
                            </m:e>
                            <m:sup>
                              <m:r>
                                <a:rPr kumimoji="1" lang="en-US" altLang="zh-CN" sz="2200" b="0" i="1" smtClean="0">
                                  <a:latin typeface="Cambria Math" panose="02040503050406030204" pitchFamily="18" charset="0"/>
                                  <a:ea typeface="Cambria Math" panose="02040503050406030204" pitchFamily="18" charset="0"/>
                                </a:rPr>
                                <m:t>2</m:t>
                              </m:r>
                            </m:sup>
                          </m:sSup>
                        </m:num>
                        <m:den>
                          <m:r>
                            <a:rPr kumimoji="1" lang="en-US" altLang="zh-CN" sz="2200" b="0" i="1" smtClean="0">
                              <a:latin typeface="Cambria Math" panose="02040503050406030204" pitchFamily="18" charset="0"/>
                              <a:ea typeface="Cambria Math" panose="02040503050406030204" pitchFamily="18" charset="0"/>
                            </a:rPr>
                            <m:t>2</m:t>
                          </m:r>
                        </m:den>
                      </m:f>
                      <m:nary>
                        <m:naryPr>
                          <m:chr m:val="∑"/>
                          <m:ctrlPr>
                            <a:rPr kumimoji="1" lang="en-US" altLang="zh-CN" sz="2200" b="0" i="1" smtClean="0">
                              <a:latin typeface="Cambria Math" panose="02040503050406030204" pitchFamily="18" charset="0"/>
                              <a:ea typeface="Cambria Math" panose="02040503050406030204" pitchFamily="18" charset="0"/>
                            </a:rPr>
                          </m:ctrlPr>
                        </m:naryPr>
                        <m:sub>
                          <m:r>
                            <m:rPr>
                              <m:brk m:alnAt="23"/>
                            </m:rPr>
                            <a:rPr kumimoji="1" lang="en-US" altLang="zh-CN" sz="2200" b="0" i="1" smtClean="0">
                              <a:latin typeface="Cambria Math" panose="02040503050406030204" pitchFamily="18" charset="0"/>
                              <a:ea typeface="Cambria Math" panose="02040503050406030204" pitchFamily="18" charset="0"/>
                            </a:rPr>
                            <m:t>𝑖</m:t>
                          </m:r>
                          <m:r>
                            <a:rPr kumimoji="1" lang="en-US" altLang="zh-CN" sz="2200" b="0" i="1" smtClean="0">
                              <a:latin typeface="Cambria Math" panose="02040503050406030204" pitchFamily="18" charset="0"/>
                              <a:ea typeface="Cambria Math" panose="02040503050406030204" pitchFamily="18" charset="0"/>
                            </a:rPr>
                            <m:t>=1</m:t>
                          </m:r>
                        </m:sub>
                        <m:sup>
                          <m:sSub>
                            <m:sSubPr>
                              <m:ctrlPr>
                                <a:rPr kumimoji="1" lang="en-US" altLang="zh-CN" sz="2200" b="0" i="1" smtClean="0">
                                  <a:latin typeface="Cambria Math" panose="02040503050406030204" pitchFamily="18" charset="0"/>
                                  <a:ea typeface="Cambria Math" panose="02040503050406030204" pitchFamily="18" charset="0"/>
                                </a:rPr>
                              </m:ctrlPr>
                            </m:sSubPr>
                            <m:e>
                              <m:r>
                                <a:rPr kumimoji="1" lang="en-US" altLang="zh-CN" sz="2200" b="0" i="1" smtClean="0">
                                  <a:latin typeface="Cambria Math" panose="02040503050406030204" pitchFamily="18" charset="0"/>
                                  <a:ea typeface="Cambria Math" panose="02040503050406030204" pitchFamily="18" charset="0"/>
                                </a:rPr>
                                <m:t>𝑁</m:t>
                              </m:r>
                            </m:e>
                            <m:sub>
                              <m:r>
                                <m:rPr>
                                  <m:sty m:val="p"/>
                                </m:rPr>
                                <a:rPr kumimoji="1" lang="en-US" altLang="zh-CN" sz="2200" b="0" i="0" smtClean="0">
                                  <a:latin typeface="Cambria Math" panose="02040503050406030204" pitchFamily="18" charset="0"/>
                                  <a:ea typeface="Cambria Math" panose="02040503050406030204" pitchFamily="18" charset="0"/>
                                </a:rPr>
                                <m:t>TOA</m:t>
                              </m:r>
                            </m:sub>
                          </m:sSub>
                        </m:sup>
                        <m:e>
                          <m:f>
                            <m:fPr>
                              <m:ctrlPr>
                                <a:rPr kumimoji="1" lang="en-US" altLang="zh-CN" sz="2200" b="0" i="1" smtClean="0">
                                  <a:latin typeface="Cambria Math" panose="02040503050406030204" pitchFamily="18" charset="0"/>
                                  <a:ea typeface="Cambria Math" panose="02040503050406030204" pitchFamily="18" charset="0"/>
                                </a:rPr>
                              </m:ctrlPr>
                            </m:fPr>
                            <m:num>
                              <m:sSup>
                                <m:sSupPr>
                                  <m:ctrlPr>
                                    <a:rPr kumimoji="1" lang="en-US" altLang="zh-CN" sz="2200" b="0" i="1" smtClean="0">
                                      <a:latin typeface="Cambria Math" panose="02040503050406030204" pitchFamily="18" charset="0"/>
                                      <a:ea typeface="Cambria Math" panose="02040503050406030204" pitchFamily="18" charset="0"/>
                                    </a:rPr>
                                  </m:ctrlPr>
                                </m:sSupPr>
                                <m:e>
                                  <m:d>
                                    <m:dPr>
                                      <m:begChr m:val="["/>
                                      <m:endChr m:val="]"/>
                                      <m:ctrlPr>
                                        <a:rPr kumimoji="1" lang="en-US" altLang="zh-CN" sz="2200" b="0" i="1" smtClean="0">
                                          <a:latin typeface="Cambria Math" panose="02040503050406030204" pitchFamily="18" charset="0"/>
                                          <a:ea typeface="Cambria Math" panose="02040503050406030204" pitchFamily="18" charset="0"/>
                                        </a:rPr>
                                      </m:ctrlPr>
                                    </m:dPr>
                                    <m:e>
                                      <m:sSup>
                                        <m:sSupPr>
                                          <m:ctrlPr>
                                            <a:rPr kumimoji="1" lang="en-US" altLang="zh-CN" sz="2200" b="0" i="1" smtClean="0">
                                              <a:latin typeface="Cambria Math" panose="02040503050406030204" pitchFamily="18" charset="0"/>
                                              <a:ea typeface="Cambria Math" panose="02040503050406030204" pitchFamily="18" charset="0"/>
                                            </a:rPr>
                                          </m:ctrlPr>
                                        </m:sSupPr>
                                        <m:e>
                                          <m:r>
                                            <a:rPr kumimoji="1" lang="en-US" altLang="zh-CN" sz="2200" b="0" i="1" smtClean="0">
                                              <a:latin typeface="Cambria Math" panose="02040503050406030204" pitchFamily="18" charset="0"/>
                                              <a:ea typeface="Cambria Math" panose="02040503050406030204" pitchFamily="18" charset="0"/>
                                            </a:rPr>
                                            <m:t>𝑁</m:t>
                                          </m:r>
                                        </m:e>
                                        <m:sup>
                                          <m:d>
                                            <m:dPr>
                                              <m:ctrlPr>
                                                <a:rPr kumimoji="1" lang="en-US" altLang="zh-CN" sz="2200" b="0" i="1" smtClean="0">
                                                  <a:latin typeface="Cambria Math" panose="02040503050406030204" pitchFamily="18" charset="0"/>
                                                  <a:ea typeface="Cambria Math" panose="02040503050406030204" pitchFamily="18" charset="0"/>
                                                </a:rPr>
                                              </m:ctrlPr>
                                            </m:dPr>
                                            <m:e>
                                              <m:r>
                                                <a:rPr kumimoji="1" lang="en-US" altLang="zh-CN" sz="2200" b="0" i="1" smtClean="0">
                                                  <a:latin typeface="Cambria Math" panose="02040503050406030204" pitchFamily="18" charset="0"/>
                                                  <a:ea typeface="Cambria Math" panose="02040503050406030204" pitchFamily="18" charset="0"/>
                                                </a:rPr>
                                                <m:t>𝑖</m:t>
                                              </m:r>
                                            </m:e>
                                          </m:d>
                                        </m:sup>
                                      </m:sSup>
                                      <m:d>
                                        <m:dPr>
                                          <m:ctrlPr>
                                            <a:rPr kumimoji="1" lang="en-US" altLang="zh-CN" sz="2200" b="0" i="1" smtClean="0">
                                              <a:latin typeface="Cambria Math" panose="02040503050406030204" pitchFamily="18" charset="0"/>
                                              <a:ea typeface="Cambria Math" panose="02040503050406030204" pitchFamily="18" charset="0"/>
                                            </a:rPr>
                                          </m:ctrlPr>
                                        </m:dPr>
                                        <m:e>
                                          <m:r>
                                            <m:rPr>
                                              <m:sty m:val="p"/>
                                            </m:rPr>
                                            <a:rPr kumimoji="1" lang="el-GR" altLang="zh-CN" sz="2200" i="1">
                                              <a:latin typeface="Cambria Math" panose="02040503050406030204" pitchFamily="18" charset="0"/>
                                              <a:ea typeface="Cambria Math" panose="02040503050406030204" pitchFamily="18" charset="0"/>
                                            </a:rPr>
                                            <m:t>Θ</m:t>
                                          </m:r>
                                        </m:e>
                                      </m:d>
                                      <m:r>
                                        <a:rPr kumimoji="1" lang="en-US" altLang="zh-CN" sz="2200" b="0" i="1" smtClean="0">
                                          <a:latin typeface="Cambria Math" panose="02040503050406030204" pitchFamily="18" charset="0"/>
                                          <a:ea typeface="Cambria Math" panose="02040503050406030204" pitchFamily="18" charset="0"/>
                                        </a:rPr>
                                        <m:t>−</m:t>
                                      </m:r>
                                      <m:sSup>
                                        <m:sSupPr>
                                          <m:ctrlPr>
                                            <a:rPr kumimoji="1" lang="en-US" altLang="zh-CN" sz="2200" i="1">
                                              <a:latin typeface="Cambria Math" panose="02040503050406030204" pitchFamily="18" charset="0"/>
                                              <a:ea typeface="Cambria Math" panose="02040503050406030204" pitchFamily="18" charset="0"/>
                                            </a:rPr>
                                          </m:ctrlPr>
                                        </m:sSupPr>
                                        <m:e>
                                          <m:r>
                                            <a:rPr kumimoji="1" lang="en-US" altLang="zh-CN" sz="2200" i="1">
                                              <a:latin typeface="Cambria Math" panose="02040503050406030204" pitchFamily="18" charset="0"/>
                                              <a:ea typeface="Cambria Math" panose="02040503050406030204" pitchFamily="18" charset="0"/>
                                            </a:rPr>
                                            <m:t>𝑁</m:t>
                                          </m:r>
                                        </m:e>
                                        <m:sup>
                                          <m:d>
                                            <m:dPr>
                                              <m:ctrlPr>
                                                <a:rPr kumimoji="1" lang="en-US" altLang="zh-CN" sz="2200" b="0" i="1" smtClean="0">
                                                  <a:latin typeface="Cambria Math" panose="02040503050406030204" pitchFamily="18" charset="0"/>
                                                  <a:ea typeface="Cambria Math" panose="02040503050406030204" pitchFamily="18" charset="0"/>
                                                </a:rPr>
                                              </m:ctrlPr>
                                            </m:dPr>
                                            <m:e>
                                              <m:r>
                                                <a:rPr kumimoji="1" lang="en-US" altLang="zh-CN" sz="2200" i="1">
                                                  <a:latin typeface="Cambria Math" panose="02040503050406030204" pitchFamily="18" charset="0"/>
                                                  <a:ea typeface="Cambria Math" panose="02040503050406030204" pitchFamily="18" charset="0"/>
                                                </a:rPr>
                                                <m:t>𝑖</m:t>
                                              </m:r>
                                            </m:e>
                                          </m:d>
                                        </m:sup>
                                      </m:sSup>
                                      <m:d>
                                        <m:dPr>
                                          <m:ctrlPr>
                                            <a:rPr kumimoji="1" lang="en-US" altLang="zh-CN" sz="2200" i="1">
                                              <a:latin typeface="Cambria Math" panose="02040503050406030204" pitchFamily="18" charset="0"/>
                                              <a:ea typeface="Cambria Math" panose="02040503050406030204" pitchFamily="18" charset="0"/>
                                            </a:rPr>
                                          </m:ctrlPr>
                                        </m:dPr>
                                        <m:e>
                                          <m:acc>
                                            <m:accPr>
                                              <m:chr m:val="̅"/>
                                              <m:ctrlPr>
                                                <a:rPr kumimoji="1" lang="en-US" altLang="zh-CN" sz="2200" i="1" smtClean="0">
                                                  <a:latin typeface="Cambria Math" panose="02040503050406030204" pitchFamily="18" charset="0"/>
                                                  <a:ea typeface="Cambria Math" panose="02040503050406030204" pitchFamily="18" charset="0"/>
                                                </a:rPr>
                                              </m:ctrlPr>
                                            </m:accPr>
                                            <m:e>
                                              <m:r>
                                                <m:rPr>
                                                  <m:sty m:val="p"/>
                                                </m:rPr>
                                                <a:rPr kumimoji="1" lang="el-GR" altLang="zh-CN" sz="2200" i="1">
                                                  <a:latin typeface="Cambria Math" panose="02040503050406030204" pitchFamily="18" charset="0"/>
                                                  <a:ea typeface="Cambria Math" panose="02040503050406030204" pitchFamily="18" charset="0"/>
                                                </a:rPr>
                                                <m:t>Θ</m:t>
                                              </m:r>
                                            </m:e>
                                          </m:acc>
                                        </m:e>
                                      </m:d>
                                    </m:e>
                                  </m:d>
                                </m:e>
                                <m:sup>
                                  <m:r>
                                    <a:rPr kumimoji="1" lang="en-US" altLang="zh-CN" sz="2200" b="0" i="1" smtClean="0">
                                      <a:latin typeface="Cambria Math" panose="02040503050406030204" pitchFamily="18" charset="0"/>
                                      <a:ea typeface="Cambria Math" panose="02040503050406030204" pitchFamily="18" charset="0"/>
                                    </a:rPr>
                                    <m:t>2</m:t>
                                  </m:r>
                                </m:sup>
                              </m:sSup>
                            </m:num>
                            <m:den>
                              <m:sSubSup>
                                <m:sSubSupPr>
                                  <m:ctrlPr>
                                    <a:rPr kumimoji="1" lang="en-US" altLang="zh-CN" sz="2200" b="0" i="1" smtClean="0">
                                      <a:latin typeface="Cambria Math" panose="02040503050406030204" pitchFamily="18" charset="0"/>
                                      <a:ea typeface="Cambria Math" panose="02040503050406030204" pitchFamily="18" charset="0"/>
                                    </a:rPr>
                                  </m:ctrlPr>
                                </m:sSubSupPr>
                                <m:e>
                                  <m:r>
                                    <a:rPr kumimoji="1" lang="en-US" altLang="zh-CN" sz="2200" b="0" i="1" smtClean="0">
                                      <a:latin typeface="Cambria Math" panose="02040503050406030204" pitchFamily="18" charset="0"/>
                                      <a:ea typeface="Cambria Math" panose="02040503050406030204" pitchFamily="18" charset="0"/>
                                    </a:rPr>
                                    <m:t>𝜎</m:t>
                                  </m:r>
                                </m:e>
                                <m:sub>
                                  <m:r>
                                    <m:rPr>
                                      <m:sty m:val="p"/>
                                    </m:rPr>
                                    <a:rPr kumimoji="1" lang="en-US" altLang="zh-CN" sz="2200" b="0" i="0" smtClean="0">
                                      <a:latin typeface="Cambria Math" panose="02040503050406030204" pitchFamily="18" charset="0"/>
                                      <a:ea typeface="Cambria Math" panose="02040503050406030204" pitchFamily="18" charset="0"/>
                                    </a:rPr>
                                    <m:t>TOA</m:t>
                                  </m:r>
                                </m:sub>
                                <m:sup>
                                  <m:r>
                                    <a:rPr kumimoji="1" lang="en-US" altLang="zh-CN" sz="2200" b="0" i="1" smtClean="0">
                                      <a:latin typeface="Cambria Math" panose="02040503050406030204" pitchFamily="18" charset="0"/>
                                      <a:ea typeface="Cambria Math" panose="02040503050406030204" pitchFamily="18" charset="0"/>
                                    </a:rPr>
                                    <m:t>2</m:t>
                                  </m:r>
                                </m:sup>
                              </m:sSubSup>
                            </m:den>
                          </m:f>
                        </m:e>
                      </m:nary>
                      <m:r>
                        <a:rPr kumimoji="1" lang="zh-CN" altLang="en-US" sz="2200" b="0" i="0" smtClean="0">
                          <a:latin typeface="Cambria Math" panose="02040503050406030204" pitchFamily="18" charset="0"/>
                          <a:ea typeface="Cambria Math" panose="02040503050406030204" pitchFamily="18" charset="0"/>
                        </a:rPr>
                        <m:t> </m:t>
                      </m:r>
                      <m:r>
                        <a:rPr kumimoji="1" lang="en-US" altLang="zh-CN" sz="2200" b="0" i="0" smtClean="0">
                          <a:latin typeface="Cambria Math" panose="02040503050406030204" pitchFamily="18" charset="0"/>
                          <a:ea typeface="Cambria Math" panose="02040503050406030204" pitchFamily="18" charset="0"/>
                        </a:rPr>
                        <m:t>+</m:t>
                      </m:r>
                      <m:r>
                        <m:rPr>
                          <m:sty m:val="p"/>
                        </m:rPr>
                        <a:rPr kumimoji="1" lang="en-US" altLang="zh-CN" sz="2200" i="1">
                          <a:latin typeface="Cambria Math" panose="02040503050406030204" pitchFamily="18" charset="0"/>
                          <a:ea typeface="Cambria Math" panose="02040503050406030204" pitchFamily="18" charset="0"/>
                        </a:rPr>
                        <m:t>Const</m:t>
                      </m:r>
                    </m:oMath>
                  </m:oMathPara>
                </a14:m>
                <a:endParaRPr kumimoji="1" lang="zh-CN" altLang="en-US" sz="2200" dirty="0"/>
              </a:p>
            </p:txBody>
          </p:sp>
        </mc:Choice>
        <mc:Fallback>
          <p:sp>
            <p:nvSpPr>
              <p:cNvPr id="4" name="文本框 3">
                <a:extLst>
                  <a:ext uri="{FF2B5EF4-FFF2-40B4-BE49-F238E27FC236}">
                    <a16:creationId xmlns:a16="http://schemas.microsoft.com/office/drawing/2014/main" id="{1AB3A54A-F2AB-7AAD-6D9B-15467FEADED2}"/>
                  </a:ext>
                </a:extLst>
              </p:cNvPr>
              <p:cNvSpPr txBox="1">
                <a:spLocks noRot="1" noChangeAspect="1" noMove="1" noResize="1" noEditPoints="1" noAdjustHandles="1" noChangeArrowheads="1" noChangeShapeType="1" noTextEdit="1"/>
              </p:cNvSpPr>
              <p:nvPr/>
            </p:nvSpPr>
            <p:spPr>
              <a:xfrm>
                <a:off x="1314288" y="2217620"/>
                <a:ext cx="8969908" cy="951927"/>
              </a:xfrm>
              <a:prstGeom prst="rect">
                <a:avLst/>
              </a:prstGeom>
              <a:blipFill>
                <a:blip r:embed="rId4"/>
                <a:stretch>
                  <a:fillRect t="-113158" b="-17631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644A1AB5-2298-8F91-C67B-BC54E0128F46}"/>
                  </a:ext>
                </a:extLst>
              </p:cNvPr>
              <p:cNvSpPr txBox="1"/>
              <p:nvPr/>
            </p:nvSpPr>
            <p:spPr>
              <a:xfrm>
                <a:off x="436678" y="1348849"/>
                <a:ext cx="11354765" cy="770211"/>
              </a:xfrm>
              <a:prstGeom prst="rect">
                <a:avLst/>
              </a:prstGeom>
              <a:noFill/>
            </p:spPr>
            <p:txBody>
              <a:bodyPr wrap="square" rtlCol="0">
                <a:spAutoFit/>
              </a:bodyPr>
              <a:lstStyle/>
              <a:p>
                <a:r>
                  <a:rPr lang="en-US" altLang="zh-CN" sz="2200" dirty="0">
                    <a:latin typeface="Times New Roman" panose="02020603050405020304" pitchFamily="18" charset="0"/>
                    <a:cs typeface="Times New Roman" panose="02020603050405020304" pitchFamily="18" charset="0"/>
                  </a:rPr>
                  <a:t>The likelihood function expression is as follows, where</a:t>
                </a:r>
                <a14:m>
                  <m:oMath xmlns:m="http://schemas.openxmlformats.org/officeDocument/2006/math">
                    <m:r>
                      <a:rPr kumimoji="1" lang="zh-CN" altLang="en-US" sz="2200" b="0" i="0" smtClean="0">
                        <a:latin typeface="Cambria Math" panose="02040503050406030204" pitchFamily="18" charset="0"/>
                        <a:ea typeface="Cambria Math" panose="02040503050406030204" pitchFamily="18" charset="0"/>
                      </a:rPr>
                      <m:t> </m:t>
                    </m:r>
                    <m:r>
                      <m:rPr>
                        <m:sty m:val="p"/>
                      </m:rPr>
                      <a:rPr kumimoji="1" lang="el-GR" altLang="zh-CN" sz="2200" b="0" i="0" smtClean="0">
                        <a:latin typeface="Cambria Math" panose="02040503050406030204" pitchFamily="18" charset="0"/>
                        <a:ea typeface="Cambria Math" panose="02040503050406030204" pitchFamily="18" charset="0"/>
                      </a:rPr>
                      <m:t>Θ</m:t>
                    </m:r>
                  </m:oMath>
                </a14:m>
                <a:r>
                  <a:rPr lang="el-GR" altLang="zh-CN" sz="2200" dirty="0">
                    <a:latin typeface="Times New Roman" panose="02020603050405020304" pitchFamily="18" charset="0"/>
                    <a:cs typeface="Times New Roman" panose="02020603050405020304" pitchFamily="18" charset="0"/>
                  </a:rPr>
                  <a:t> </a:t>
                </a:r>
                <a:r>
                  <a:rPr lang="en-US" altLang="zh-CN" sz="2200" dirty="0">
                    <a:latin typeface="Times New Roman" panose="02020603050405020304" pitchFamily="18" charset="0"/>
                    <a:cs typeface="Times New Roman" panose="02020603050405020304" pitchFamily="18" charset="0"/>
                  </a:rPr>
                  <a:t>represents the parameters, and </a:t>
                </a:r>
                <a14:m>
                  <m:oMath xmlns:m="http://schemas.openxmlformats.org/officeDocument/2006/math">
                    <m:acc>
                      <m:accPr>
                        <m:chr m:val="̅"/>
                        <m:ctrlPr>
                          <a:rPr kumimoji="1" lang="en-US" altLang="zh-CN" sz="2200" i="1">
                            <a:latin typeface="Cambria Math" panose="02040503050406030204" pitchFamily="18" charset="0"/>
                            <a:ea typeface="Cambria Math" panose="02040503050406030204" pitchFamily="18" charset="0"/>
                          </a:rPr>
                        </m:ctrlPr>
                      </m:accPr>
                      <m:e>
                        <m:r>
                          <m:rPr>
                            <m:sty m:val="p"/>
                          </m:rPr>
                          <a:rPr kumimoji="1" lang="el-GR" altLang="zh-CN" sz="2200" b="0" i="0">
                            <a:latin typeface="Cambria Math" panose="02040503050406030204" pitchFamily="18" charset="0"/>
                            <a:ea typeface="Cambria Math" panose="02040503050406030204" pitchFamily="18" charset="0"/>
                          </a:rPr>
                          <m:t>Θ</m:t>
                        </m:r>
                      </m:e>
                    </m:acc>
                    <m:r>
                      <a:rPr kumimoji="1" lang="el-GR" altLang="zh-CN" sz="2200" b="0" i="0">
                        <a:latin typeface="Cambria Math" panose="02040503050406030204" pitchFamily="18" charset="0"/>
                        <a:ea typeface="Cambria Math" panose="02040503050406030204" pitchFamily="18" charset="0"/>
                      </a:rPr>
                      <m:t> </m:t>
                    </m:r>
                  </m:oMath>
                </a14:m>
                <a:r>
                  <a:rPr lang="en-US" altLang="zh-CN" sz="2200" dirty="0">
                    <a:latin typeface="Times New Roman" panose="02020603050405020304" pitchFamily="18" charset="0"/>
                    <a:cs typeface="Times New Roman" panose="02020603050405020304" pitchFamily="18" charset="0"/>
                  </a:rPr>
                  <a:t>represents the actual system parameters.</a:t>
                </a:r>
                <a:endParaRPr kumimoji="1" lang="zh-CN" altLang="en-US" sz="2200" dirty="0">
                  <a:latin typeface="Times New Roman" panose="02020603050405020304" pitchFamily="18" charset="0"/>
                  <a:cs typeface="Times New Roman" panose="02020603050405020304" pitchFamily="18" charset="0"/>
                </a:endParaRPr>
              </a:p>
            </p:txBody>
          </p:sp>
        </mc:Choice>
        <mc:Fallback xmlns="">
          <p:sp>
            <p:nvSpPr>
              <p:cNvPr id="5" name="文本框 4">
                <a:extLst>
                  <a:ext uri="{FF2B5EF4-FFF2-40B4-BE49-F238E27FC236}">
                    <a16:creationId xmlns:a16="http://schemas.microsoft.com/office/drawing/2014/main" id="{644A1AB5-2298-8F91-C67B-BC54E0128F46}"/>
                  </a:ext>
                </a:extLst>
              </p:cNvPr>
              <p:cNvSpPr txBox="1">
                <a:spLocks noRot="1" noChangeAspect="1" noMove="1" noResize="1" noEditPoints="1" noAdjustHandles="1" noChangeArrowheads="1" noChangeShapeType="1" noTextEdit="1"/>
              </p:cNvSpPr>
              <p:nvPr/>
            </p:nvSpPr>
            <p:spPr>
              <a:xfrm>
                <a:off x="436678" y="1348849"/>
                <a:ext cx="11354765" cy="770211"/>
              </a:xfrm>
              <a:prstGeom prst="rect">
                <a:avLst/>
              </a:prstGeom>
              <a:blipFill>
                <a:blip r:embed="rId5"/>
                <a:stretch>
                  <a:fillRect l="-670" t="-4839" b="-14516"/>
                </a:stretch>
              </a:blipFill>
            </p:spPr>
            <p:txBody>
              <a:bodyPr/>
              <a:lstStyle/>
              <a:p>
                <a:r>
                  <a:rPr lang="zh-CN" altLang="en-US">
                    <a:noFill/>
                  </a:rPr>
                  <a:t> </a:t>
                </a:r>
              </a:p>
            </p:txBody>
          </p:sp>
        </mc:Fallback>
      </mc:AlternateContent>
      <p:sp>
        <p:nvSpPr>
          <p:cNvPr id="6" name="文本框 5">
            <a:extLst>
              <a:ext uri="{FF2B5EF4-FFF2-40B4-BE49-F238E27FC236}">
                <a16:creationId xmlns:a16="http://schemas.microsoft.com/office/drawing/2014/main" id="{3F0353DF-A24D-15C6-C3DE-FEB7FAE219C6}"/>
              </a:ext>
            </a:extLst>
          </p:cNvPr>
          <p:cNvSpPr txBox="1"/>
          <p:nvPr/>
        </p:nvSpPr>
        <p:spPr>
          <a:xfrm>
            <a:off x="436678" y="3338433"/>
            <a:ext cx="8345347" cy="430887"/>
          </a:xfrm>
          <a:prstGeom prst="rect">
            <a:avLst/>
          </a:prstGeom>
          <a:noFill/>
        </p:spPr>
        <p:txBody>
          <a:bodyPr wrap="square" rtlCol="0">
            <a:spAutoFit/>
          </a:bodyPr>
          <a:lstStyle/>
          <a:p>
            <a:r>
              <a:rPr lang="en-US" altLang="zh-CN" sz="2200" i="0" dirty="0">
                <a:effectLst/>
                <a:latin typeface="Times New Roman" panose="02020603050405020304" pitchFamily="18" charset="0"/>
                <a:cs typeface="Times New Roman" panose="02020603050405020304" pitchFamily="18" charset="0"/>
              </a:rPr>
              <a:t>Therefore, the Fisher matrix point estimation results are</a:t>
            </a:r>
            <a:endParaRPr kumimoji="1" lang="zh-CN" altLang="en-US" sz="2200"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8" name="文本框 7">
                <a:extLst>
                  <a:ext uri="{FF2B5EF4-FFF2-40B4-BE49-F238E27FC236}">
                    <a16:creationId xmlns:a16="http://schemas.microsoft.com/office/drawing/2014/main" id="{D03966D0-06A7-A48E-F219-8679A8755A23}"/>
                  </a:ext>
                </a:extLst>
              </p:cNvPr>
              <p:cNvSpPr txBox="1"/>
              <p:nvPr/>
            </p:nvSpPr>
            <p:spPr>
              <a:xfrm>
                <a:off x="2734533" y="3755455"/>
                <a:ext cx="5701817" cy="9519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200" i="1" smtClean="0">
                              <a:latin typeface="Cambria Math" panose="02040503050406030204" pitchFamily="18" charset="0"/>
                            </a:rPr>
                          </m:ctrlPr>
                        </m:sSubPr>
                        <m:e>
                          <m:r>
                            <m:rPr>
                              <m:sty m:val="p"/>
                            </m:rPr>
                            <a:rPr kumimoji="1" lang="en-US" altLang="zh-CN" sz="2200" i="1">
                              <a:latin typeface="Cambria Math" panose="02040503050406030204" pitchFamily="18" charset="0"/>
                            </a:rPr>
                            <m:t>F</m:t>
                          </m:r>
                        </m:e>
                        <m:sub>
                          <m:r>
                            <a:rPr kumimoji="1" lang="en-US" altLang="zh-CN" sz="2200" i="1" smtClean="0">
                              <a:latin typeface="Cambria Math" panose="02040503050406030204" pitchFamily="18" charset="0"/>
                              <a:ea typeface="Cambria Math" panose="02040503050406030204" pitchFamily="18" charset="0"/>
                            </a:rPr>
                            <m:t>𝛼𝛽</m:t>
                          </m:r>
                        </m:sub>
                      </m:sSub>
                      <m:r>
                        <a:rPr kumimoji="1" lang="en-US" altLang="zh-CN" sz="2200" b="0" i="0" smtClean="0">
                          <a:latin typeface="Cambria Math" panose="02040503050406030204" pitchFamily="18" charset="0"/>
                        </a:rPr>
                        <m:t>= </m:t>
                      </m:r>
                      <m:f>
                        <m:fPr>
                          <m:ctrlPr>
                            <a:rPr kumimoji="1" lang="en-US" altLang="zh-CN" sz="2200" b="0" i="1" smtClean="0">
                              <a:latin typeface="Cambria Math" panose="02040503050406030204" pitchFamily="18" charset="0"/>
                            </a:rPr>
                          </m:ctrlPr>
                        </m:fPr>
                        <m:num>
                          <m:sSup>
                            <m:sSupPr>
                              <m:ctrlPr>
                                <a:rPr kumimoji="1" lang="en-US" altLang="zh-CN" sz="2200" b="0" i="1" smtClean="0">
                                  <a:latin typeface="Cambria Math" panose="02040503050406030204" pitchFamily="18" charset="0"/>
                                </a:rPr>
                              </m:ctrlPr>
                            </m:sSupPr>
                            <m:e>
                              <m:r>
                                <a:rPr kumimoji="1" lang="en-US" altLang="zh-CN" sz="2200" i="1">
                                  <a:latin typeface="Cambria Math" panose="02040503050406030204" pitchFamily="18" charset="0"/>
                                  <a:ea typeface="Cambria Math" panose="02040503050406030204" pitchFamily="18" charset="0"/>
                                </a:rPr>
                                <m:t>𝜕</m:t>
                              </m:r>
                            </m:e>
                            <m:sup>
                              <m:r>
                                <a:rPr kumimoji="1" lang="en-US" altLang="zh-CN" sz="2200" b="0" i="1" smtClean="0">
                                  <a:latin typeface="Cambria Math" panose="02040503050406030204" pitchFamily="18" charset="0"/>
                                </a:rPr>
                                <m:t>2</m:t>
                              </m:r>
                            </m:sup>
                          </m:sSup>
                          <m:r>
                            <a:rPr kumimoji="1" lang="en-US" altLang="zh-CN" sz="2200" i="1">
                              <a:latin typeface="Cambria Math" panose="02040503050406030204" pitchFamily="18" charset="0"/>
                              <a:ea typeface="Cambria Math" panose="02040503050406030204" pitchFamily="18" charset="0"/>
                            </a:rPr>
                            <m:t>ℒ</m:t>
                          </m:r>
                        </m:num>
                        <m:den>
                          <m:r>
                            <a:rPr kumimoji="1" lang="en-US" altLang="zh-CN" sz="2200" i="1">
                              <a:latin typeface="Cambria Math" panose="02040503050406030204" pitchFamily="18" charset="0"/>
                              <a:ea typeface="Cambria Math" panose="02040503050406030204" pitchFamily="18" charset="0"/>
                            </a:rPr>
                            <m:t>𝜕</m:t>
                          </m:r>
                          <m:sSub>
                            <m:sSubPr>
                              <m:ctrlPr>
                                <a:rPr kumimoji="1" lang="en-US" altLang="zh-CN" sz="2200" i="1" smtClean="0">
                                  <a:latin typeface="Cambria Math" panose="02040503050406030204" pitchFamily="18" charset="0"/>
                                  <a:ea typeface="Cambria Math" panose="02040503050406030204" pitchFamily="18" charset="0"/>
                                </a:rPr>
                              </m:ctrlPr>
                            </m:sSubPr>
                            <m:e>
                              <m:r>
                                <m:rPr>
                                  <m:sty m:val="p"/>
                                </m:rPr>
                                <a:rPr kumimoji="1" lang="el-GR" altLang="zh-CN" sz="2200" i="1">
                                  <a:latin typeface="Cambria Math" panose="02040503050406030204" pitchFamily="18" charset="0"/>
                                  <a:ea typeface="Cambria Math" panose="02040503050406030204" pitchFamily="18" charset="0"/>
                                </a:rPr>
                                <m:t>Θ</m:t>
                              </m:r>
                            </m:e>
                            <m:sub>
                              <m:r>
                                <a:rPr kumimoji="1" lang="en-US" altLang="zh-CN" sz="2200" i="1" smtClean="0">
                                  <a:latin typeface="Cambria Math" panose="02040503050406030204" pitchFamily="18" charset="0"/>
                                  <a:ea typeface="Cambria Math" panose="02040503050406030204" pitchFamily="18" charset="0"/>
                                </a:rPr>
                                <m:t>𝛼</m:t>
                              </m:r>
                            </m:sub>
                          </m:sSub>
                          <m:r>
                            <a:rPr kumimoji="1" lang="en-US" altLang="zh-CN" sz="2200" i="1">
                              <a:latin typeface="Cambria Math" panose="02040503050406030204" pitchFamily="18" charset="0"/>
                              <a:ea typeface="Cambria Math" panose="02040503050406030204" pitchFamily="18" charset="0"/>
                            </a:rPr>
                            <m:t>𝜕</m:t>
                          </m:r>
                          <m:sSub>
                            <m:sSubPr>
                              <m:ctrlPr>
                                <a:rPr kumimoji="1" lang="en-US" altLang="zh-CN" sz="2200" i="1">
                                  <a:latin typeface="Cambria Math" panose="02040503050406030204" pitchFamily="18" charset="0"/>
                                  <a:ea typeface="Cambria Math" panose="02040503050406030204" pitchFamily="18" charset="0"/>
                                </a:rPr>
                              </m:ctrlPr>
                            </m:sSubPr>
                            <m:e>
                              <m:r>
                                <m:rPr>
                                  <m:sty m:val="p"/>
                                </m:rPr>
                                <a:rPr kumimoji="1" lang="el-GR" altLang="zh-CN" sz="2200" i="1">
                                  <a:latin typeface="Cambria Math" panose="02040503050406030204" pitchFamily="18" charset="0"/>
                                  <a:ea typeface="Cambria Math" panose="02040503050406030204" pitchFamily="18" charset="0"/>
                                </a:rPr>
                                <m:t>Θ</m:t>
                              </m:r>
                            </m:e>
                            <m:sub>
                              <m:r>
                                <a:rPr kumimoji="1" lang="el-GR" altLang="zh-CN" sz="2200" i="1" smtClean="0">
                                  <a:latin typeface="Cambria Math" panose="02040503050406030204" pitchFamily="18" charset="0"/>
                                  <a:ea typeface="Cambria Math" panose="02040503050406030204" pitchFamily="18" charset="0"/>
                                </a:rPr>
                                <m:t>𝛽</m:t>
                              </m:r>
                            </m:sub>
                          </m:sSub>
                        </m:den>
                      </m:f>
                      <m:r>
                        <a:rPr kumimoji="1" lang="en-US" altLang="zh-CN" sz="2200" b="0" i="1" smtClean="0">
                          <a:latin typeface="Cambria Math" panose="02040503050406030204" pitchFamily="18" charset="0"/>
                        </a:rPr>
                        <m:t>=</m:t>
                      </m:r>
                      <m:f>
                        <m:fPr>
                          <m:ctrlPr>
                            <a:rPr kumimoji="1" lang="en-US" altLang="zh-CN" sz="2200" i="1">
                              <a:latin typeface="Cambria Math" panose="02040503050406030204" pitchFamily="18" charset="0"/>
                              <a:ea typeface="Cambria Math" panose="02040503050406030204" pitchFamily="18" charset="0"/>
                            </a:rPr>
                          </m:ctrlPr>
                        </m:fPr>
                        <m:num>
                          <m:sSup>
                            <m:sSupPr>
                              <m:ctrlPr>
                                <a:rPr kumimoji="1" lang="en-US" altLang="zh-CN" sz="2200" i="1">
                                  <a:latin typeface="Cambria Math" panose="02040503050406030204" pitchFamily="18" charset="0"/>
                                  <a:ea typeface="Cambria Math" panose="02040503050406030204" pitchFamily="18" charset="0"/>
                                </a:rPr>
                              </m:ctrlPr>
                            </m:sSupPr>
                            <m:e>
                              <m:r>
                                <a:rPr kumimoji="1" lang="en-US" altLang="zh-CN" sz="2200" i="1">
                                  <a:latin typeface="Cambria Math" panose="02040503050406030204" pitchFamily="18" charset="0"/>
                                  <a:ea typeface="Cambria Math" panose="02040503050406030204" pitchFamily="18" charset="0"/>
                                </a:rPr>
                                <m:t>𝑃</m:t>
                              </m:r>
                            </m:e>
                            <m:sup>
                              <m:r>
                                <a:rPr kumimoji="1" lang="en-US" altLang="zh-CN" sz="2200" i="1">
                                  <a:latin typeface="Cambria Math" panose="02040503050406030204" pitchFamily="18" charset="0"/>
                                  <a:ea typeface="Cambria Math" panose="02040503050406030204" pitchFamily="18" charset="0"/>
                                </a:rPr>
                                <m:t>2</m:t>
                              </m:r>
                            </m:sup>
                          </m:sSup>
                        </m:num>
                        <m:den>
                          <m:sSubSup>
                            <m:sSubSupPr>
                              <m:ctrlPr>
                                <a:rPr kumimoji="1" lang="en-US" altLang="zh-CN" sz="2200" i="1">
                                  <a:latin typeface="Cambria Math" panose="02040503050406030204" pitchFamily="18" charset="0"/>
                                  <a:ea typeface="Cambria Math" panose="02040503050406030204" pitchFamily="18" charset="0"/>
                                </a:rPr>
                              </m:ctrlPr>
                            </m:sSubSupPr>
                            <m:e>
                              <m:r>
                                <a:rPr kumimoji="1" lang="en-US" altLang="zh-CN" sz="2200" i="1">
                                  <a:latin typeface="Cambria Math" panose="02040503050406030204" pitchFamily="18" charset="0"/>
                                  <a:ea typeface="Cambria Math" panose="02040503050406030204" pitchFamily="18" charset="0"/>
                                </a:rPr>
                                <m:t>𝜎</m:t>
                              </m:r>
                            </m:e>
                            <m:sub>
                              <m:r>
                                <m:rPr>
                                  <m:sty m:val="p"/>
                                </m:rPr>
                                <a:rPr kumimoji="1" lang="en-US" altLang="zh-CN" sz="2200">
                                  <a:latin typeface="Cambria Math" panose="02040503050406030204" pitchFamily="18" charset="0"/>
                                  <a:ea typeface="Cambria Math" panose="02040503050406030204" pitchFamily="18" charset="0"/>
                                </a:rPr>
                                <m:t>TOA</m:t>
                              </m:r>
                            </m:sub>
                            <m:sup>
                              <m:r>
                                <a:rPr kumimoji="1" lang="en-US" altLang="zh-CN" sz="2200" i="1">
                                  <a:latin typeface="Cambria Math" panose="02040503050406030204" pitchFamily="18" charset="0"/>
                                  <a:ea typeface="Cambria Math" panose="02040503050406030204" pitchFamily="18" charset="0"/>
                                </a:rPr>
                                <m:t>2</m:t>
                              </m:r>
                            </m:sup>
                          </m:sSubSup>
                        </m:den>
                      </m:f>
                      <m:nary>
                        <m:naryPr>
                          <m:chr m:val="∑"/>
                          <m:ctrlPr>
                            <a:rPr kumimoji="1" lang="en-US" altLang="zh-CN" sz="2200" i="1">
                              <a:latin typeface="Cambria Math" panose="02040503050406030204" pitchFamily="18" charset="0"/>
                              <a:ea typeface="Cambria Math" panose="02040503050406030204" pitchFamily="18" charset="0"/>
                            </a:rPr>
                          </m:ctrlPr>
                        </m:naryPr>
                        <m:sub>
                          <m:r>
                            <m:rPr>
                              <m:brk m:alnAt="23"/>
                            </m:rPr>
                            <a:rPr kumimoji="1" lang="en-US" altLang="zh-CN" sz="2200" i="1">
                              <a:latin typeface="Cambria Math" panose="02040503050406030204" pitchFamily="18" charset="0"/>
                              <a:ea typeface="Cambria Math" panose="02040503050406030204" pitchFamily="18" charset="0"/>
                            </a:rPr>
                            <m:t>𝑖</m:t>
                          </m:r>
                          <m:r>
                            <a:rPr kumimoji="1" lang="en-US" altLang="zh-CN" sz="2200" i="1">
                              <a:latin typeface="Cambria Math" panose="02040503050406030204" pitchFamily="18" charset="0"/>
                              <a:ea typeface="Cambria Math" panose="02040503050406030204" pitchFamily="18" charset="0"/>
                            </a:rPr>
                            <m:t>=1</m:t>
                          </m:r>
                        </m:sub>
                        <m:sup>
                          <m:sSub>
                            <m:sSubPr>
                              <m:ctrlPr>
                                <a:rPr kumimoji="1" lang="en-US" altLang="zh-CN" sz="2200" i="1">
                                  <a:latin typeface="Cambria Math" panose="02040503050406030204" pitchFamily="18" charset="0"/>
                                  <a:ea typeface="Cambria Math" panose="02040503050406030204" pitchFamily="18" charset="0"/>
                                </a:rPr>
                              </m:ctrlPr>
                            </m:sSubPr>
                            <m:e>
                              <m:r>
                                <a:rPr kumimoji="1" lang="en-US" altLang="zh-CN" sz="2200" i="1">
                                  <a:latin typeface="Cambria Math" panose="02040503050406030204" pitchFamily="18" charset="0"/>
                                  <a:ea typeface="Cambria Math" panose="02040503050406030204" pitchFamily="18" charset="0"/>
                                </a:rPr>
                                <m:t>𝑁</m:t>
                              </m:r>
                            </m:e>
                            <m:sub>
                              <m:r>
                                <m:rPr>
                                  <m:sty m:val="p"/>
                                </m:rPr>
                                <a:rPr kumimoji="1" lang="en-US" altLang="zh-CN" sz="2200">
                                  <a:latin typeface="Cambria Math" panose="02040503050406030204" pitchFamily="18" charset="0"/>
                                  <a:ea typeface="Cambria Math" panose="02040503050406030204" pitchFamily="18" charset="0"/>
                                </a:rPr>
                                <m:t>T</m:t>
                              </m:r>
                              <m:r>
                                <m:rPr>
                                  <m:sty m:val="p"/>
                                </m:rPr>
                                <a:rPr kumimoji="1" lang="en-US" altLang="zh-CN" sz="2200" i="0">
                                  <a:latin typeface="Cambria Math" panose="02040503050406030204" pitchFamily="18" charset="0"/>
                                  <a:ea typeface="Cambria Math" panose="02040503050406030204" pitchFamily="18" charset="0"/>
                                </a:rPr>
                                <m:t>OA</m:t>
                              </m:r>
                            </m:sub>
                          </m:sSub>
                        </m:sup>
                        <m:e>
                          <m:f>
                            <m:fPr>
                              <m:ctrlPr>
                                <a:rPr kumimoji="1" lang="en-US" altLang="zh-CN" sz="2200" i="1" smtClean="0">
                                  <a:latin typeface="Cambria Math" panose="02040503050406030204" pitchFamily="18" charset="0"/>
                                  <a:ea typeface="Cambria Math" panose="02040503050406030204" pitchFamily="18" charset="0"/>
                                </a:rPr>
                              </m:ctrlPr>
                            </m:fPr>
                            <m:num>
                              <m:sSup>
                                <m:sSupPr>
                                  <m:ctrlPr>
                                    <a:rPr kumimoji="1" lang="en-US" altLang="zh-CN" sz="2200" i="1">
                                      <a:latin typeface="Cambria Math" panose="02040503050406030204" pitchFamily="18" charset="0"/>
                                      <a:ea typeface="Cambria Math" panose="02040503050406030204" pitchFamily="18" charset="0"/>
                                    </a:rPr>
                                  </m:ctrlPr>
                                </m:sSupPr>
                                <m:e>
                                  <m:r>
                                    <a:rPr kumimoji="1" lang="en-US" altLang="zh-CN" sz="2200" i="1">
                                      <a:latin typeface="Cambria Math" panose="02040503050406030204" pitchFamily="18" charset="0"/>
                                      <a:ea typeface="Cambria Math" panose="02040503050406030204" pitchFamily="18" charset="0"/>
                                    </a:rPr>
                                    <m:t>𝜕</m:t>
                                  </m:r>
                                  <m:r>
                                    <a:rPr kumimoji="1" lang="en-US" altLang="zh-CN" sz="2200" i="1">
                                      <a:latin typeface="Cambria Math" panose="02040503050406030204" pitchFamily="18" charset="0"/>
                                      <a:ea typeface="Cambria Math" panose="02040503050406030204" pitchFamily="18" charset="0"/>
                                    </a:rPr>
                                    <m:t>𝑁</m:t>
                                  </m:r>
                                </m:e>
                                <m:sup>
                                  <m:d>
                                    <m:dPr>
                                      <m:ctrlPr>
                                        <a:rPr kumimoji="1" lang="en-US" altLang="zh-CN" sz="2200" i="1">
                                          <a:latin typeface="Cambria Math" panose="02040503050406030204" pitchFamily="18" charset="0"/>
                                          <a:ea typeface="Cambria Math" panose="02040503050406030204" pitchFamily="18" charset="0"/>
                                        </a:rPr>
                                      </m:ctrlPr>
                                    </m:dPr>
                                    <m:e>
                                      <m:r>
                                        <a:rPr kumimoji="1" lang="en-US" altLang="zh-CN" sz="2200" i="1">
                                          <a:latin typeface="Cambria Math" panose="02040503050406030204" pitchFamily="18" charset="0"/>
                                          <a:ea typeface="Cambria Math" panose="02040503050406030204" pitchFamily="18" charset="0"/>
                                        </a:rPr>
                                        <m:t>𝑖</m:t>
                                      </m:r>
                                    </m:e>
                                  </m:d>
                                </m:sup>
                              </m:sSup>
                              <m:d>
                                <m:dPr>
                                  <m:ctrlPr>
                                    <a:rPr kumimoji="1" lang="en-US" altLang="zh-CN" sz="2200" i="1">
                                      <a:latin typeface="Cambria Math" panose="02040503050406030204" pitchFamily="18" charset="0"/>
                                      <a:ea typeface="Cambria Math" panose="02040503050406030204" pitchFamily="18" charset="0"/>
                                    </a:rPr>
                                  </m:ctrlPr>
                                </m:dPr>
                                <m:e>
                                  <m:r>
                                    <m:rPr>
                                      <m:sty m:val="p"/>
                                    </m:rPr>
                                    <a:rPr kumimoji="1" lang="el-GR" altLang="zh-CN" sz="2200" i="1">
                                      <a:latin typeface="Cambria Math" panose="02040503050406030204" pitchFamily="18" charset="0"/>
                                      <a:ea typeface="Cambria Math" panose="02040503050406030204" pitchFamily="18" charset="0"/>
                                    </a:rPr>
                                    <m:t>Θ</m:t>
                                  </m:r>
                                </m:e>
                              </m:d>
                            </m:num>
                            <m:den>
                              <m:r>
                                <a:rPr kumimoji="1" lang="en-US" altLang="zh-CN" sz="2200" i="1">
                                  <a:latin typeface="Cambria Math" panose="02040503050406030204" pitchFamily="18" charset="0"/>
                                  <a:ea typeface="Cambria Math" panose="02040503050406030204" pitchFamily="18" charset="0"/>
                                </a:rPr>
                                <m:t>𝜕</m:t>
                              </m:r>
                              <m:sSub>
                                <m:sSubPr>
                                  <m:ctrlPr>
                                    <a:rPr kumimoji="1" lang="en-US" altLang="zh-CN" sz="2200" i="1">
                                      <a:latin typeface="Cambria Math" panose="02040503050406030204" pitchFamily="18" charset="0"/>
                                      <a:ea typeface="Cambria Math" panose="02040503050406030204" pitchFamily="18" charset="0"/>
                                    </a:rPr>
                                  </m:ctrlPr>
                                </m:sSubPr>
                                <m:e>
                                  <m:r>
                                    <m:rPr>
                                      <m:sty m:val="p"/>
                                    </m:rPr>
                                    <a:rPr kumimoji="1" lang="el-GR" altLang="zh-CN" sz="2200" i="1">
                                      <a:latin typeface="Cambria Math" panose="02040503050406030204" pitchFamily="18" charset="0"/>
                                      <a:ea typeface="Cambria Math" panose="02040503050406030204" pitchFamily="18" charset="0"/>
                                    </a:rPr>
                                    <m:t>Θ</m:t>
                                  </m:r>
                                </m:e>
                                <m:sub>
                                  <m:r>
                                    <a:rPr kumimoji="1" lang="en-US" altLang="zh-CN" sz="2200" i="1">
                                      <a:latin typeface="Cambria Math" panose="02040503050406030204" pitchFamily="18" charset="0"/>
                                      <a:ea typeface="Cambria Math" panose="02040503050406030204" pitchFamily="18" charset="0"/>
                                    </a:rPr>
                                    <m:t>𝛼</m:t>
                                  </m:r>
                                </m:sub>
                              </m:sSub>
                            </m:den>
                          </m:f>
                          <m:f>
                            <m:fPr>
                              <m:ctrlPr>
                                <a:rPr kumimoji="1" lang="en-US" altLang="zh-CN" sz="2200" i="1">
                                  <a:latin typeface="Cambria Math" panose="02040503050406030204" pitchFamily="18" charset="0"/>
                                  <a:ea typeface="Cambria Math" panose="02040503050406030204" pitchFamily="18" charset="0"/>
                                </a:rPr>
                              </m:ctrlPr>
                            </m:fPr>
                            <m:num>
                              <m:sSup>
                                <m:sSupPr>
                                  <m:ctrlPr>
                                    <a:rPr kumimoji="1" lang="en-US" altLang="zh-CN" sz="2200" i="1">
                                      <a:latin typeface="Cambria Math" panose="02040503050406030204" pitchFamily="18" charset="0"/>
                                      <a:ea typeface="Cambria Math" panose="02040503050406030204" pitchFamily="18" charset="0"/>
                                    </a:rPr>
                                  </m:ctrlPr>
                                </m:sSupPr>
                                <m:e>
                                  <m:r>
                                    <a:rPr kumimoji="1" lang="en-US" altLang="zh-CN" sz="2200" i="1">
                                      <a:latin typeface="Cambria Math" panose="02040503050406030204" pitchFamily="18" charset="0"/>
                                      <a:ea typeface="Cambria Math" panose="02040503050406030204" pitchFamily="18" charset="0"/>
                                    </a:rPr>
                                    <m:t>𝜕</m:t>
                                  </m:r>
                                  <m:r>
                                    <a:rPr kumimoji="1" lang="en-US" altLang="zh-CN" sz="2200" i="1">
                                      <a:latin typeface="Cambria Math" panose="02040503050406030204" pitchFamily="18" charset="0"/>
                                      <a:ea typeface="Cambria Math" panose="02040503050406030204" pitchFamily="18" charset="0"/>
                                    </a:rPr>
                                    <m:t>𝑁</m:t>
                                  </m:r>
                                </m:e>
                                <m:sup>
                                  <m:d>
                                    <m:dPr>
                                      <m:ctrlPr>
                                        <a:rPr kumimoji="1" lang="en-US" altLang="zh-CN" sz="2200" i="1">
                                          <a:latin typeface="Cambria Math" panose="02040503050406030204" pitchFamily="18" charset="0"/>
                                          <a:ea typeface="Cambria Math" panose="02040503050406030204" pitchFamily="18" charset="0"/>
                                        </a:rPr>
                                      </m:ctrlPr>
                                    </m:dPr>
                                    <m:e>
                                      <m:r>
                                        <a:rPr kumimoji="1" lang="en-US" altLang="zh-CN" sz="2200" i="1">
                                          <a:latin typeface="Cambria Math" panose="02040503050406030204" pitchFamily="18" charset="0"/>
                                          <a:ea typeface="Cambria Math" panose="02040503050406030204" pitchFamily="18" charset="0"/>
                                        </a:rPr>
                                        <m:t>𝑖</m:t>
                                      </m:r>
                                    </m:e>
                                  </m:d>
                                </m:sup>
                              </m:sSup>
                              <m:d>
                                <m:dPr>
                                  <m:ctrlPr>
                                    <a:rPr kumimoji="1" lang="en-US" altLang="zh-CN" sz="2200" i="1">
                                      <a:latin typeface="Cambria Math" panose="02040503050406030204" pitchFamily="18" charset="0"/>
                                      <a:ea typeface="Cambria Math" panose="02040503050406030204" pitchFamily="18" charset="0"/>
                                    </a:rPr>
                                  </m:ctrlPr>
                                </m:dPr>
                                <m:e>
                                  <m:r>
                                    <m:rPr>
                                      <m:sty m:val="p"/>
                                    </m:rPr>
                                    <a:rPr kumimoji="1" lang="el-GR" altLang="zh-CN" sz="2200" i="1">
                                      <a:latin typeface="Cambria Math" panose="02040503050406030204" pitchFamily="18" charset="0"/>
                                      <a:ea typeface="Cambria Math" panose="02040503050406030204" pitchFamily="18" charset="0"/>
                                    </a:rPr>
                                    <m:t>Θ</m:t>
                                  </m:r>
                                </m:e>
                              </m:d>
                            </m:num>
                            <m:den>
                              <m:r>
                                <a:rPr kumimoji="1" lang="en-US" altLang="zh-CN" sz="2200" i="1">
                                  <a:latin typeface="Cambria Math" panose="02040503050406030204" pitchFamily="18" charset="0"/>
                                  <a:ea typeface="Cambria Math" panose="02040503050406030204" pitchFamily="18" charset="0"/>
                                </a:rPr>
                                <m:t>𝜕</m:t>
                              </m:r>
                              <m:sSub>
                                <m:sSubPr>
                                  <m:ctrlPr>
                                    <a:rPr kumimoji="1" lang="en-US" altLang="zh-CN" sz="2200" i="1">
                                      <a:latin typeface="Cambria Math" panose="02040503050406030204" pitchFamily="18" charset="0"/>
                                      <a:ea typeface="Cambria Math" panose="02040503050406030204" pitchFamily="18" charset="0"/>
                                    </a:rPr>
                                  </m:ctrlPr>
                                </m:sSubPr>
                                <m:e>
                                  <m:r>
                                    <m:rPr>
                                      <m:sty m:val="p"/>
                                    </m:rPr>
                                    <a:rPr kumimoji="1" lang="el-GR" altLang="zh-CN" sz="2200" i="1">
                                      <a:latin typeface="Cambria Math" panose="02040503050406030204" pitchFamily="18" charset="0"/>
                                      <a:ea typeface="Cambria Math" panose="02040503050406030204" pitchFamily="18" charset="0"/>
                                    </a:rPr>
                                    <m:t>Θ</m:t>
                                  </m:r>
                                </m:e>
                                <m:sub>
                                  <m:r>
                                    <a:rPr kumimoji="1" lang="el-GR" altLang="zh-CN" sz="2200" i="1" smtClean="0">
                                      <a:latin typeface="Cambria Math" panose="02040503050406030204" pitchFamily="18" charset="0"/>
                                      <a:ea typeface="Cambria Math" panose="02040503050406030204" pitchFamily="18" charset="0"/>
                                    </a:rPr>
                                    <m:t>𝛽</m:t>
                                  </m:r>
                                </m:sub>
                              </m:sSub>
                            </m:den>
                          </m:f>
                        </m:e>
                      </m:nary>
                    </m:oMath>
                  </m:oMathPara>
                </a14:m>
                <a:endParaRPr kumimoji="1" lang="zh-CN" altLang="en-US" sz="2200" dirty="0"/>
              </a:p>
            </p:txBody>
          </p:sp>
        </mc:Choice>
        <mc:Fallback>
          <p:sp>
            <p:nvSpPr>
              <p:cNvPr id="8" name="文本框 7">
                <a:extLst>
                  <a:ext uri="{FF2B5EF4-FFF2-40B4-BE49-F238E27FC236}">
                    <a16:creationId xmlns:a16="http://schemas.microsoft.com/office/drawing/2014/main" id="{D03966D0-06A7-A48E-F219-8679A8755A23}"/>
                  </a:ext>
                </a:extLst>
              </p:cNvPr>
              <p:cNvSpPr txBox="1">
                <a:spLocks noRot="1" noChangeAspect="1" noMove="1" noResize="1" noEditPoints="1" noAdjustHandles="1" noChangeArrowheads="1" noChangeShapeType="1" noTextEdit="1"/>
              </p:cNvSpPr>
              <p:nvPr/>
            </p:nvSpPr>
            <p:spPr>
              <a:xfrm>
                <a:off x="2734533" y="3755455"/>
                <a:ext cx="5701817" cy="951927"/>
              </a:xfrm>
              <a:prstGeom prst="rect">
                <a:avLst/>
              </a:prstGeom>
              <a:blipFill>
                <a:blip r:embed="rId6"/>
                <a:stretch>
                  <a:fillRect l="-667" t="-113158" b="-176316"/>
                </a:stretch>
              </a:blipFill>
            </p:spPr>
            <p:txBody>
              <a:bodyPr/>
              <a:lstStyle/>
              <a:p>
                <a:r>
                  <a:rPr lang="zh-CN" altLang="en-US">
                    <a:noFill/>
                  </a:rPr>
                  <a:t> </a:t>
                </a:r>
              </a:p>
            </p:txBody>
          </p:sp>
        </mc:Fallback>
      </mc:AlternateContent>
      <p:sp>
        <p:nvSpPr>
          <p:cNvPr id="10" name="文本框 9">
            <a:extLst>
              <a:ext uri="{FF2B5EF4-FFF2-40B4-BE49-F238E27FC236}">
                <a16:creationId xmlns:a16="http://schemas.microsoft.com/office/drawing/2014/main" id="{732F0F85-F704-ED88-EC35-E6D5D778DD2A}"/>
              </a:ext>
            </a:extLst>
          </p:cNvPr>
          <p:cNvSpPr txBox="1"/>
          <p:nvPr/>
        </p:nvSpPr>
        <p:spPr>
          <a:xfrm>
            <a:off x="437989" y="4780791"/>
            <a:ext cx="7521979" cy="430887"/>
          </a:xfrm>
          <a:prstGeom prst="rect">
            <a:avLst/>
          </a:prstGeom>
          <a:noFill/>
        </p:spPr>
        <p:txBody>
          <a:bodyPr wrap="square" rtlCol="0">
            <a:spAutoFit/>
          </a:bodyPr>
          <a:lstStyle/>
          <a:p>
            <a:r>
              <a:rPr kumimoji="1" lang="en-US" altLang="zh-CN" sz="2200" dirty="0">
                <a:latin typeface="Times New Roman" panose="02020603050405020304" pitchFamily="18" charset="0"/>
                <a:cs typeface="Times New Roman" panose="02020603050405020304" pitchFamily="18" charset="0"/>
              </a:rPr>
              <a:t>Then, we obtain the corresponding covariance matrix,</a:t>
            </a:r>
            <a:endParaRPr kumimoji="1" lang="zh-CN" altLang="en-US" sz="2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1A0F5660-E57A-7A2D-2DC2-4CE962B5ACAC}"/>
                  </a:ext>
                </a:extLst>
              </p:cNvPr>
              <p:cNvSpPr txBox="1"/>
              <p:nvPr/>
            </p:nvSpPr>
            <p:spPr>
              <a:xfrm>
                <a:off x="4609351" y="5397318"/>
                <a:ext cx="1916393" cy="40241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200" i="1" smtClean="0">
                              <a:latin typeface="Cambria Math" panose="02040503050406030204" pitchFamily="18" charset="0"/>
                            </a:rPr>
                          </m:ctrlPr>
                        </m:sSubPr>
                        <m:e>
                          <m:r>
                            <m:rPr>
                              <m:sty m:val="p"/>
                            </m:rPr>
                            <a:rPr kumimoji="1" lang="en-US" altLang="zh-CN" sz="2200" i="1" smtClean="0">
                              <a:latin typeface="Cambria Math" panose="02040503050406030204" pitchFamily="18" charset="0"/>
                            </a:rPr>
                            <m:t>C</m:t>
                          </m:r>
                        </m:e>
                        <m:sub>
                          <m:r>
                            <a:rPr kumimoji="1" lang="en-US" altLang="zh-CN" sz="2200" i="1">
                              <a:latin typeface="Cambria Math" panose="02040503050406030204" pitchFamily="18" charset="0"/>
                              <a:ea typeface="Cambria Math" panose="02040503050406030204" pitchFamily="18" charset="0"/>
                            </a:rPr>
                            <m:t>𝛼𝛽</m:t>
                          </m:r>
                        </m:sub>
                      </m:sSub>
                      <m:r>
                        <a:rPr kumimoji="1" lang="en-US" altLang="zh-CN" sz="2200" b="0" i="1" smtClean="0">
                          <a:latin typeface="Cambria Math" panose="02040503050406030204" pitchFamily="18" charset="0"/>
                          <a:ea typeface="Cambria Math" panose="02040503050406030204" pitchFamily="18" charset="0"/>
                        </a:rPr>
                        <m:t>=</m:t>
                      </m:r>
                      <m:sSubSup>
                        <m:sSubSupPr>
                          <m:ctrlPr>
                            <a:rPr kumimoji="1" lang="en-US" altLang="zh-CN" sz="2200" b="0" i="1" smtClean="0">
                              <a:latin typeface="Cambria Math" panose="02040503050406030204" pitchFamily="18" charset="0"/>
                              <a:ea typeface="Cambria Math" panose="02040503050406030204" pitchFamily="18" charset="0"/>
                            </a:rPr>
                          </m:ctrlPr>
                        </m:sSubSupPr>
                        <m:e>
                          <m:r>
                            <m:rPr>
                              <m:sty m:val="p"/>
                            </m:rPr>
                            <a:rPr kumimoji="1" lang="en-US" altLang="zh-CN" sz="2200" i="1">
                              <a:latin typeface="Cambria Math" panose="02040503050406030204" pitchFamily="18" charset="0"/>
                              <a:ea typeface="Cambria Math" panose="02040503050406030204" pitchFamily="18" charset="0"/>
                            </a:rPr>
                            <m:t>F</m:t>
                          </m:r>
                        </m:e>
                        <m:sub>
                          <m:r>
                            <a:rPr kumimoji="1" lang="en-US" altLang="zh-CN" sz="2200" b="0" i="1" smtClean="0">
                              <a:latin typeface="Cambria Math" panose="02040503050406030204" pitchFamily="18" charset="0"/>
                              <a:ea typeface="Cambria Math" panose="02040503050406030204" pitchFamily="18" charset="0"/>
                            </a:rPr>
                            <m:t>𝛼𝛽</m:t>
                          </m:r>
                        </m:sub>
                        <m:sup>
                          <m:r>
                            <a:rPr kumimoji="1" lang="en-US" altLang="zh-CN" sz="2200" b="0" i="1" smtClean="0">
                              <a:latin typeface="Cambria Math" panose="02040503050406030204" pitchFamily="18" charset="0"/>
                              <a:ea typeface="Cambria Math" panose="02040503050406030204" pitchFamily="18" charset="0"/>
                            </a:rPr>
                            <m:t>−1</m:t>
                          </m:r>
                        </m:sup>
                      </m:sSubSup>
                    </m:oMath>
                  </m:oMathPara>
                </a14:m>
                <a:endParaRPr kumimoji="1" lang="zh-CN" altLang="en-US" sz="2200" dirty="0"/>
              </a:p>
            </p:txBody>
          </p:sp>
        </mc:Choice>
        <mc:Fallback xmlns="">
          <p:sp>
            <p:nvSpPr>
              <p:cNvPr id="11" name="文本框 10">
                <a:extLst>
                  <a:ext uri="{FF2B5EF4-FFF2-40B4-BE49-F238E27FC236}">
                    <a16:creationId xmlns:a16="http://schemas.microsoft.com/office/drawing/2014/main" id="{1A0F5660-E57A-7A2D-2DC2-4CE962B5ACAC}"/>
                  </a:ext>
                </a:extLst>
              </p:cNvPr>
              <p:cNvSpPr txBox="1">
                <a:spLocks noRot="1" noChangeAspect="1" noMove="1" noResize="1" noEditPoints="1" noAdjustHandles="1" noChangeArrowheads="1" noChangeShapeType="1" noTextEdit="1"/>
              </p:cNvSpPr>
              <p:nvPr/>
            </p:nvSpPr>
            <p:spPr>
              <a:xfrm>
                <a:off x="4609351" y="5397318"/>
                <a:ext cx="1916393" cy="402418"/>
              </a:xfrm>
              <a:prstGeom prst="rect">
                <a:avLst/>
              </a:prstGeom>
              <a:blipFill>
                <a:blip r:embed="rId7"/>
                <a:stretch>
                  <a:fillRect b="-24242"/>
                </a:stretch>
              </a:blipFill>
            </p:spPr>
            <p:txBody>
              <a:bodyPr/>
              <a:lstStyle/>
              <a:p>
                <a:r>
                  <a:rPr lang="zh-CN" altLang="en-US">
                    <a:noFill/>
                  </a:rPr>
                  <a:t> </a:t>
                </a:r>
              </a:p>
            </p:txBody>
          </p:sp>
        </mc:Fallback>
      </mc:AlternateContent>
      <p:sp>
        <p:nvSpPr>
          <p:cNvPr id="12" name="文本框 11">
            <a:extLst>
              <a:ext uri="{FF2B5EF4-FFF2-40B4-BE49-F238E27FC236}">
                <a16:creationId xmlns:a16="http://schemas.microsoft.com/office/drawing/2014/main" id="{C8754CEC-DDA9-926F-BBBB-8AF67B2C1711}"/>
              </a:ext>
            </a:extLst>
          </p:cNvPr>
          <p:cNvSpPr txBox="1"/>
          <p:nvPr/>
        </p:nvSpPr>
        <p:spPr>
          <a:xfrm>
            <a:off x="0" y="6488668"/>
            <a:ext cx="9829534" cy="369332"/>
          </a:xfrm>
          <a:prstGeom prst="rect">
            <a:avLst/>
          </a:prstGeom>
          <a:noFill/>
        </p:spPr>
        <p:txBody>
          <a:bodyPr wrap="square">
            <a:spAutoFit/>
          </a:bodyPr>
          <a:lstStyle/>
          <a:p>
            <a:pPr marL="0" indent="0">
              <a:buNone/>
            </a:pPr>
            <a:r>
              <a:rPr kumimoji="1" lang="en-US" altLang="zh-CN" sz="1800" dirty="0" err="1">
                <a:latin typeface="Times New Roman" panose="02020603050405020304" pitchFamily="18" charset="0"/>
                <a:ea typeface="Baskerville" panose="02020502070401020303" pitchFamily="18" charset="0"/>
                <a:cs typeface="Times New Roman" panose="02020603050405020304" pitchFamily="18" charset="0"/>
              </a:rPr>
              <a:t>Zexin</a:t>
            </a:r>
            <a:r>
              <a:rPr kumimoji="1" lang="en-US" altLang="zh-CN" sz="1800" dirty="0">
                <a:latin typeface="Times New Roman" panose="02020603050405020304" pitchFamily="18" charset="0"/>
                <a:ea typeface="Baskerville" panose="02020502070401020303" pitchFamily="18" charset="0"/>
                <a:cs typeface="Times New Roman" panose="02020603050405020304" pitchFamily="18" charset="0"/>
              </a:rPr>
              <a:t> Hu and </a:t>
            </a:r>
            <a:r>
              <a:rPr kumimoji="1" lang="en-US" altLang="zh-CN" sz="1800" dirty="0" err="1">
                <a:latin typeface="Times New Roman" panose="02020603050405020304" pitchFamily="18" charset="0"/>
                <a:ea typeface="Baskerville" panose="02020502070401020303" pitchFamily="18" charset="0"/>
                <a:cs typeface="Times New Roman" panose="02020603050405020304" pitchFamily="18" charset="0"/>
              </a:rPr>
              <a:t>Lijing</a:t>
            </a:r>
            <a:r>
              <a:rPr kumimoji="1" lang="en-US" altLang="zh-CN" sz="1800" dirty="0">
                <a:latin typeface="Times New Roman" panose="02020603050405020304" pitchFamily="18" charset="0"/>
                <a:ea typeface="Baskerville" panose="02020502070401020303" pitchFamily="18" charset="0"/>
                <a:cs typeface="Times New Roman" panose="02020603050405020304" pitchFamily="18" charset="0"/>
              </a:rPr>
              <a:t> Shao and </a:t>
            </a:r>
            <a:r>
              <a:rPr kumimoji="1" lang="en-US" altLang="zh-CN" sz="1800" dirty="0" err="1">
                <a:latin typeface="Times New Roman" panose="02020603050405020304" pitchFamily="18" charset="0"/>
                <a:ea typeface="Baskerville" panose="02020502070401020303" pitchFamily="18" charset="0"/>
                <a:cs typeface="Times New Roman" panose="02020603050405020304" pitchFamily="18" charset="0"/>
              </a:rPr>
              <a:t>Fupeng</a:t>
            </a:r>
            <a:r>
              <a:rPr kumimoji="1" lang="en-US" altLang="zh-CN" sz="1800" dirty="0">
                <a:latin typeface="Times New Roman" panose="02020603050405020304" pitchFamily="18" charset="0"/>
                <a:ea typeface="Baskerville" panose="02020502070401020303" pitchFamily="18" charset="0"/>
                <a:cs typeface="Times New Roman" panose="02020603050405020304" pitchFamily="18" charset="0"/>
              </a:rPr>
              <a:t> </a:t>
            </a:r>
            <a:r>
              <a:rPr kumimoji="1" lang="zh-CN" altLang="en-US" sz="1800" dirty="0">
                <a:latin typeface="Times New Roman" panose="02020603050405020304" pitchFamily="18" charset="0"/>
                <a:ea typeface="Baskerville" panose="02020502070401020303" pitchFamily="18" charset="0"/>
                <a:cs typeface="Times New Roman" panose="02020603050405020304" pitchFamily="18" charset="0"/>
              </a:rPr>
              <a:t> </a:t>
            </a:r>
            <a:r>
              <a:rPr kumimoji="1" lang="en-US" altLang="zh-CN" sz="1800" dirty="0">
                <a:latin typeface="Times New Roman" panose="02020603050405020304" pitchFamily="18" charset="0"/>
                <a:ea typeface="Baskerville" panose="02020502070401020303" pitchFamily="18" charset="0"/>
                <a:cs typeface="Times New Roman" panose="02020603050405020304" pitchFamily="18" charset="0"/>
              </a:rPr>
              <a:t>Zhang, </a:t>
            </a:r>
            <a:r>
              <a:rPr kumimoji="1" lang="en-US" altLang="zh-CN" sz="1800" dirty="0">
                <a:latin typeface="Times New Roman" panose="02020603050405020304" pitchFamily="18" charset="0"/>
                <a:cs typeface="Times New Roman" panose="02020603050405020304" pitchFamily="18" charset="0"/>
              </a:rPr>
              <a:t>Phys. Rev. D 108, 123034 (2023)</a:t>
            </a:r>
          </a:p>
        </p:txBody>
      </p:sp>
    </p:spTree>
    <p:extLst>
      <p:ext uri="{BB962C8B-B14F-4D97-AF65-F5344CB8AC3E}">
        <p14:creationId xmlns:p14="http://schemas.microsoft.com/office/powerpoint/2010/main" val="722919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8DC22-2BB5-FC87-57D1-9AABA41C5169}"/>
            </a:ext>
          </a:extLst>
        </p:cNvPr>
        <p:cNvGrpSpPr/>
        <p:nvPr/>
      </p:nvGrpSpPr>
      <p:grpSpPr>
        <a:xfrm>
          <a:off x="0" y="0"/>
          <a:ext cx="0" cy="0"/>
          <a:chOff x="0" y="0"/>
          <a:chExt cx="0" cy="0"/>
        </a:xfrm>
      </p:grpSpPr>
      <p:pic>
        <p:nvPicPr>
          <p:cNvPr id="21" name="图片 20">
            <a:extLst>
              <a:ext uri="{FF2B5EF4-FFF2-40B4-BE49-F238E27FC236}">
                <a16:creationId xmlns:a16="http://schemas.microsoft.com/office/drawing/2014/main" id="{A5C1C588-B5B7-4F26-1398-0ACD1583D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242" y="1608067"/>
            <a:ext cx="7239503" cy="4604661"/>
          </a:xfrm>
          <a:prstGeom prst="rect">
            <a:avLst/>
          </a:prstGeom>
        </p:spPr>
      </p:pic>
      <p:pic>
        <p:nvPicPr>
          <p:cNvPr id="19" name="图片 18">
            <a:extLst>
              <a:ext uri="{FF2B5EF4-FFF2-40B4-BE49-F238E27FC236}">
                <a16:creationId xmlns:a16="http://schemas.microsoft.com/office/drawing/2014/main" id="{1EAB76DB-E80D-77B3-3ABA-41C99F7D5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47478" y="2602766"/>
            <a:ext cx="4678257" cy="4052033"/>
          </a:xfrm>
          <a:prstGeom prst="rect">
            <a:avLst/>
          </a:prstGeom>
        </p:spPr>
      </p:pic>
      <p:cxnSp>
        <p:nvCxnSpPr>
          <p:cNvPr id="7" name="直接连接符 6">
            <a:extLst>
              <a:ext uri="{FF2B5EF4-FFF2-40B4-BE49-F238E27FC236}">
                <a16:creationId xmlns:a16="http://schemas.microsoft.com/office/drawing/2014/main" id="{5D9654AF-0982-347A-C675-03B11B906856}"/>
              </a:ext>
            </a:extLst>
          </p:cNvPr>
          <p:cNvCxnSpPr/>
          <p:nvPr/>
        </p:nvCxnSpPr>
        <p:spPr>
          <a:xfrm>
            <a:off x="-1" y="521111"/>
            <a:ext cx="12204000" cy="0"/>
          </a:xfrm>
          <a:prstGeom prst="line">
            <a:avLst/>
          </a:prstGeom>
        </p:spPr>
        <p:style>
          <a:lnRef idx="3">
            <a:schemeClr val="accent1"/>
          </a:lnRef>
          <a:fillRef idx="0">
            <a:schemeClr val="accent1"/>
          </a:fillRef>
          <a:effectRef idx="2">
            <a:schemeClr val="accent1"/>
          </a:effectRef>
          <a:fontRef idx="minor">
            <a:schemeClr val="tx1"/>
          </a:fontRef>
        </p:style>
      </p:cxnSp>
      <p:sp>
        <p:nvSpPr>
          <p:cNvPr id="2" name="文本框 1">
            <a:extLst>
              <a:ext uri="{FF2B5EF4-FFF2-40B4-BE49-F238E27FC236}">
                <a16:creationId xmlns:a16="http://schemas.microsoft.com/office/drawing/2014/main" id="{FFF991FF-A505-8030-655F-262B1AD1423A}"/>
              </a:ext>
            </a:extLst>
          </p:cNvPr>
          <p:cNvSpPr txBox="1"/>
          <p:nvPr/>
        </p:nvSpPr>
        <p:spPr>
          <a:xfrm>
            <a:off x="0" y="-39329"/>
            <a:ext cx="13545879" cy="523220"/>
          </a:xfrm>
          <a:prstGeom prst="rect">
            <a:avLst/>
          </a:prstGeom>
          <a:noFill/>
        </p:spPr>
        <p:txBody>
          <a:bodyPr wrap="square" rtlCol="0">
            <a:spAutoFit/>
          </a:bodyPr>
          <a:lstStyle/>
          <a:p>
            <a:r>
              <a:rPr lang="en-US" altLang="zh-CN" sz="2800" b="1" spc="-11" dirty="0">
                <a:solidFill>
                  <a:srgbClr val="C00000"/>
                </a:solidFill>
                <a:latin typeface="Arial"/>
                <a:ea typeface="+mj-ea"/>
                <a:cs typeface="Arial"/>
              </a:rPr>
              <a:t>Results</a:t>
            </a:r>
            <a:endParaRPr lang="zh-CN" altLang="en-US" sz="2800" b="1" spc="-11" dirty="0">
              <a:solidFill>
                <a:srgbClr val="C00000"/>
              </a:solidFill>
              <a:latin typeface="Arial"/>
              <a:ea typeface="+mj-ea"/>
              <a:cs typeface="Arial"/>
            </a:endParaRPr>
          </a:p>
        </p:txBody>
      </p:sp>
      <p:sp>
        <p:nvSpPr>
          <p:cNvPr id="4" name="文本框 3">
            <a:extLst>
              <a:ext uri="{FF2B5EF4-FFF2-40B4-BE49-F238E27FC236}">
                <a16:creationId xmlns:a16="http://schemas.microsoft.com/office/drawing/2014/main" id="{B557A6A8-035F-1142-46EC-22B3AAF394B7}"/>
              </a:ext>
            </a:extLst>
          </p:cNvPr>
          <p:cNvSpPr txBox="1"/>
          <p:nvPr/>
        </p:nvSpPr>
        <p:spPr>
          <a:xfrm>
            <a:off x="-1" y="549704"/>
            <a:ext cx="11125201" cy="523220"/>
          </a:xfrm>
          <a:prstGeom prst="rect">
            <a:avLst/>
          </a:prstGeom>
          <a:noFill/>
        </p:spPr>
        <p:txBody>
          <a:bodyPr wrap="square" rtlCol="0">
            <a:spAutoFit/>
          </a:bodyPr>
          <a:lstStyle/>
          <a:p>
            <a:r>
              <a:rPr lang="en-US" altLang="zh-CN" sz="2800" dirty="0">
                <a:solidFill>
                  <a:srgbClr val="00B0F0"/>
                </a:solidFill>
                <a:latin typeface="Times New Roman" panose="02020603050405020304" pitchFamily="18" charset="0"/>
                <a:cs typeface="Times New Roman" panose="02020603050405020304" pitchFamily="18" charset="0"/>
              </a:rPr>
              <a:t>Result </a:t>
            </a:r>
            <a:r>
              <a:rPr lang="en-US" altLang="zh-CN" sz="2800" b="1" dirty="0">
                <a:solidFill>
                  <a:srgbClr val="00B0F0"/>
                </a:solidFill>
                <a:latin typeface="Times New Roman" panose="02020603050405020304" pitchFamily="18" charset="0"/>
                <a:cs typeface="Times New Roman" panose="02020603050405020304" pitchFamily="18" charset="0"/>
              </a:rPr>
              <a:t>with</a:t>
            </a:r>
            <a:r>
              <a:rPr lang="en-US" altLang="zh-CN" sz="2800" dirty="0">
                <a:solidFill>
                  <a:srgbClr val="00B0F0"/>
                </a:solidFill>
                <a:latin typeface="Times New Roman" panose="02020603050405020304" pitchFamily="18" charset="0"/>
                <a:cs typeface="Times New Roman" panose="02020603050405020304" pitchFamily="18" charset="0"/>
              </a:rPr>
              <a:t> dark matter halo and </a:t>
            </a:r>
            <a:r>
              <a:rPr lang="en-US" altLang="zh-CN" sz="2800" b="1" dirty="0">
                <a:solidFill>
                  <a:srgbClr val="00B0F0"/>
                </a:solidFill>
                <a:latin typeface="Times New Roman" panose="02020603050405020304" pitchFamily="18" charset="0"/>
                <a:cs typeface="Times New Roman" panose="02020603050405020304" pitchFamily="18" charset="0"/>
              </a:rPr>
              <a:t>with</a:t>
            </a:r>
            <a:r>
              <a:rPr lang="en-US" altLang="zh-CN" sz="2800" dirty="0">
                <a:solidFill>
                  <a:srgbClr val="00B0F0"/>
                </a:solidFill>
                <a:latin typeface="Times New Roman" panose="02020603050405020304" pitchFamily="18" charset="0"/>
                <a:cs typeface="Times New Roman" panose="02020603050405020304" pitchFamily="18" charset="0"/>
              </a:rPr>
              <a:t> dynamical friction effects</a:t>
            </a:r>
            <a:endParaRPr lang="zh-CN" altLang="en-US" sz="2800" dirty="0">
              <a:solidFill>
                <a:srgbClr val="00B0F0"/>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6" name="文本框 5">
                <a:extLst>
                  <a:ext uri="{FF2B5EF4-FFF2-40B4-BE49-F238E27FC236}">
                    <a16:creationId xmlns:a16="http://schemas.microsoft.com/office/drawing/2014/main" id="{0883627F-BB8F-0650-4D74-6B140A099A5E}"/>
                  </a:ext>
                </a:extLst>
              </p:cNvPr>
              <p:cNvSpPr txBox="1"/>
              <p:nvPr/>
            </p:nvSpPr>
            <p:spPr>
              <a:xfrm>
                <a:off x="7670800" y="946933"/>
                <a:ext cx="3454400" cy="2000548"/>
              </a:xfrm>
              <a:prstGeom prst="rect">
                <a:avLst/>
              </a:prstGeom>
              <a:noFill/>
            </p:spPr>
            <p:txBody>
              <a:bodyPr wrap="square" rtlCol="0">
                <a:spAutoFit/>
              </a:bodyPr>
              <a:lstStyle/>
              <a:p>
                <a:r>
                  <a:rPr kumimoji="1" lang="en-US" altLang="zh-CN" sz="2400" dirty="0">
                    <a:latin typeface="Times New Roman" panose="02020603050405020304" pitchFamily="18" charset="0"/>
                    <a:cs typeface="Times New Roman" panose="02020603050405020304" pitchFamily="18" charset="0"/>
                  </a:rPr>
                  <a:t>Parameters:</a:t>
                </a:r>
              </a:p>
              <a:p>
                <a:pPr marL="285750" indent="-285750">
                  <a:buFont typeface="Arial" panose="020B0604020202020204" pitchFamily="34" charset="0"/>
                  <a:buChar char="•"/>
                </a:pPr>
                <a14:m>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0" i="1" smtClean="0">
                            <a:latin typeface="Cambria Math" panose="02040503050406030204" pitchFamily="18" charset="0"/>
                          </a:rPr>
                          <m:t>𝑀</m:t>
                        </m:r>
                      </m:e>
                      <m:sub>
                        <m:r>
                          <m:rPr>
                            <m:sty m:val="p"/>
                          </m:rPr>
                          <a:rPr kumimoji="1" lang="en-US" altLang="zh-CN" sz="2000" b="0" i="0" smtClean="0">
                            <a:latin typeface="Cambria Math" panose="02040503050406030204" pitchFamily="18" charset="0"/>
                          </a:rPr>
                          <m:t>BH</m:t>
                        </m:r>
                      </m:sub>
                    </m:sSub>
                  </m:oMath>
                </a14:m>
                <a:r>
                  <a:rPr kumimoji="1" lang="en-US" altLang="zh-CN" sz="2000" dirty="0"/>
                  <a:t>, </a:t>
                </a:r>
                <a14:m>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smtClean="0">
                            <a:latin typeface="Cambria Math" panose="02040503050406030204" pitchFamily="18" charset="0"/>
                            <a:ea typeface="Cambria Math" panose="02040503050406030204" pitchFamily="18" charset="0"/>
                          </a:rPr>
                          <m:t>𝜒</m:t>
                        </m:r>
                      </m:e>
                      <m:sub>
                        <m:r>
                          <m:rPr>
                            <m:sty m:val="p"/>
                          </m:rPr>
                          <a:rPr kumimoji="1" lang="en-US" altLang="zh-CN" sz="2000">
                            <a:latin typeface="Cambria Math" panose="02040503050406030204" pitchFamily="18" charset="0"/>
                          </a:rPr>
                          <m:t>BH</m:t>
                        </m:r>
                      </m:sub>
                    </m:sSub>
                  </m:oMath>
                </a14:m>
                <a:r>
                  <a:rPr kumimoji="1" lang="en-US" altLang="zh-CN" sz="2000" dirty="0"/>
                  <a:t>, </a:t>
                </a:r>
                <a14:m>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smtClean="0">
                            <a:latin typeface="Cambria Math" panose="02040503050406030204" pitchFamily="18" charset="0"/>
                            <a:ea typeface="Cambria Math" panose="02040503050406030204" pitchFamily="18" charset="0"/>
                          </a:rPr>
                          <m:t>𝜂</m:t>
                        </m:r>
                      </m:e>
                      <m:sub>
                        <m:r>
                          <m:rPr>
                            <m:sty m:val="p"/>
                          </m:rPr>
                          <a:rPr kumimoji="1" lang="en-US" altLang="zh-CN" sz="2000">
                            <a:latin typeface="Cambria Math" panose="02040503050406030204" pitchFamily="18" charset="0"/>
                          </a:rPr>
                          <m:t>BH</m:t>
                        </m:r>
                      </m:sub>
                    </m:sSub>
                  </m:oMath>
                </a14:m>
                <a:r>
                  <a:rPr kumimoji="1" lang="en-US" altLang="zh-CN" sz="2000" dirty="0"/>
                  <a:t>, </a:t>
                </a:r>
                <a14:m>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smtClean="0">
                            <a:latin typeface="Cambria Math" panose="02040503050406030204" pitchFamily="18" charset="0"/>
                            <a:ea typeface="Cambria Math" panose="02040503050406030204" pitchFamily="18" charset="0"/>
                          </a:rPr>
                          <m:t>𝜆</m:t>
                        </m:r>
                      </m:e>
                      <m:sub>
                        <m:r>
                          <m:rPr>
                            <m:sty m:val="p"/>
                          </m:rPr>
                          <a:rPr kumimoji="1" lang="en-US" altLang="zh-CN" sz="2000">
                            <a:latin typeface="Cambria Math" panose="02040503050406030204" pitchFamily="18" charset="0"/>
                          </a:rPr>
                          <m:t>BH</m:t>
                        </m:r>
                      </m:sub>
                    </m:sSub>
                  </m:oMath>
                </a14:m>
                <a:endParaRPr kumimoji="1" lang="en-US" altLang="zh-CN" sz="2000" dirty="0"/>
              </a:p>
              <a:p>
                <a:pPr marL="285750" indent="-285750">
                  <a:buFont typeface="Arial" panose="020B0604020202020204" pitchFamily="34" charset="0"/>
                  <a:buChar char="•"/>
                </a:pPr>
                <a14:m>
                  <m:oMath xmlns:m="http://schemas.openxmlformats.org/officeDocument/2006/math">
                    <m:r>
                      <a:rPr kumimoji="1" lang="zh-CN" altLang="en-US" sz="2000" i="1" smtClean="0">
                        <a:latin typeface="Cambria Math" panose="02040503050406030204" pitchFamily="18" charset="0"/>
                      </a:rPr>
                      <m:t>𝜄</m:t>
                    </m:r>
                  </m:oMath>
                </a14:m>
                <a:r>
                  <a:rPr kumimoji="1" lang="en-US" altLang="zh-CN" sz="2000" dirty="0"/>
                  <a:t>,</a:t>
                </a:r>
                <a14:m>
                  <m:oMath xmlns:m="http://schemas.openxmlformats.org/officeDocument/2006/math">
                    <m:r>
                      <a:rPr kumimoji="1" lang="en-US" altLang="zh-CN" sz="2000" i="1" dirty="0" smtClean="0">
                        <a:latin typeface="Cambria Math" panose="02040503050406030204" pitchFamily="18" charset="0"/>
                        <a:ea typeface="Cambria Math" panose="02040503050406030204" pitchFamily="18" charset="0"/>
                      </a:rPr>
                      <m:t>𝜔</m:t>
                    </m:r>
                  </m:oMath>
                </a14:m>
                <a:r>
                  <a:rPr kumimoji="1" lang="en-US" altLang="zh-CN" sz="2000" dirty="0"/>
                  <a:t>,</a:t>
                </a:r>
                <a14:m>
                  <m:oMath xmlns:m="http://schemas.openxmlformats.org/officeDocument/2006/math">
                    <m:r>
                      <a:rPr kumimoji="1" lang="en-US" altLang="zh-CN" sz="2000" i="1" dirty="0">
                        <a:latin typeface="Cambria Math" panose="02040503050406030204" pitchFamily="18" charset="0"/>
                      </a:rPr>
                      <m:t>𝑓</m:t>
                    </m:r>
                  </m:oMath>
                </a14:m>
                <a:r>
                  <a:rPr kumimoji="1" lang="en-US" altLang="zh-CN" sz="2000" i="1" dirty="0"/>
                  <a:t>,</a:t>
                </a:r>
                <a14:m>
                  <m:oMath xmlns:m="http://schemas.openxmlformats.org/officeDocument/2006/math">
                    <m:r>
                      <a:rPr kumimoji="1" lang="en-US" altLang="zh-CN" sz="2000" b="0" i="1" smtClean="0">
                        <a:latin typeface="Cambria Math" panose="02040503050406030204" pitchFamily="18" charset="0"/>
                      </a:rPr>
                      <m:t>𝑒</m:t>
                    </m:r>
                  </m:oMath>
                </a14:m>
                <a:r>
                  <a:rPr kumimoji="1" lang="en-US" altLang="zh-CN" sz="2000" i="1" dirty="0"/>
                  <a:t>,</a:t>
                </a:r>
                <a:r>
                  <a:rPr kumimoji="1" lang="en-US" altLang="zh-CN" sz="2000" dirty="0"/>
                  <a:t> </a:t>
                </a:r>
                <a14:m>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𝑃</m:t>
                        </m:r>
                      </m:e>
                      <m:sub>
                        <m:r>
                          <a:rPr kumimoji="1" lang="en-US" altLang="zh-CN" sz="2000" i="1">
                            <a:latin typeface="Cambria Math" panose="02040503050406030204" pitchFamily="18" charset="0"/>
                          </a:rPr>
                          <m:t>𝑏</m:t>
                        </m:r>
                      </m:sub>
                    </m:sSub>
                  </m:oMath>
                </a14:m>
                <a:endParaRPr kumimoji="1" lang="en-US" altLang="zh-CN" sz="2000" i="1" dirty="0"/>
              </a:p>
              <a:p>
                <a:pPr marL="285750" indent="-285750">
                  <a:buFont typeface="Arial" panose="020B0604020202020204" pitchFamily="34" charset="0"/>
                  <a:buChar char="•"/>
                </a:pPr>
                <a14:m>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0" i="1" smtClean="0">
                            <a:latin typeface="Cambria Math" panose="02040503050406030204" pitchFamily="18" charset="0"/>
                          </a:rPr>
                          <m:t>𝑁</m:t>
                        </m:r>
                      </m:e>
                      <m:sub>
                        <m:r>
                          <a:rPr kumimoji="1" lang="en-US" altLang="zh-CN" sz="2000" b="0" i="1" smtClean="0">
                            <a:latin typeface="Cambria Math" panose="02040503050406030204" pitchFamily="18" charset="0"/>
                          </a:rPr>
                          <m:t>0</m:t>
                        </m:r>
                      </m:sub>
                    </m:sSub>
                  </m:oMath>
                </a14:m>
                <a:r>
                  <a:rPr kumimoji="1" lang="en-US" altLang="zh-CN" sz="2000" i="1" dirty="0"/>
                  <a:t>,</a:t>
                </a:r>
                <a14:m>
                  <m:oMath xmlns:m="http://schemas.openxmlformats.org/officeDocument/2006/math">
                    <m:r>
                      <a:rPr kumimoji="1" lang="en-US" altLang="zh-CN" sz="2000" i="1" dirty="0" smtClean="0">
                        <a:latin typeface="Cambria Math" panose="02040503050406030204" pitchFamily="18" charset="0"/>
                        <a:ea typeface="Cambria Math" panose="02040503050406030204" pitchFamily="18" charset="0"/>
                      </a:rPr>
                      <m:t>𝜐</m:t>
                    </m:r>
                  </m:oMath>
                </a14:m>
                <a:r>
                  <a:rPr kumimoji="1" lang="en-US" altLang="zh-CN" sz="2000" i="1" dirty="0"/>
                  <a:t>,</a:t>
                </a:r>
                <a14:m>
                  <m:oMath xmlns:m="http://schemas.openxmlformats.org/officeDocument/2006/math">
                    <m:acc>
                      <m:accPr>
                        <m:chr m:val="̇"/>
                        <m:ctrlPr>
                          <a:rPr kumimoji="1" lang="en-US" altLang="zh-CN" sz="2000" i="1" dirty="0" smtClean="0">
                            <a:latin typeface="Cambria Math" panose="02040503050406030204" pitchFamily="18" charset="0"/>
                          </a:rPr>
                        </m:ctrlPr>
                      </m:accPr>
                      <m:e>
                        <m:r>
                          <a:rPr kumimoji="1" lang="en-US" altLang="zh-CN" sz="2000" i="1" dirty="0">
                            <a:latin typeface="Cambria Math" panose="02040503050406030204" pitchFamily="18" charset="0"/>
                            <a:ea typeface="Cambria Math" panose="02040503050406030204" pitchFamily="18" charset="0"/>
                          </a:rPr>
                          <m:t>𝜐</m:t>
                        </m:r>
                      </m:e>
                    </m:acc>
                  </m:oMath>
                </a14:m>
                <a:endParaRPr kumimoji="1" lang="en-US" altLang="zh-CN" sz="2000" i="1" dirty="0"/>
              </a:p>
              <a:p>
                <a:pPr marL="285750" indent="-285750">
                  <a:buFont typeface="Arial" panose="020B0604020202020204" pitchFamily="34" charset="0"/>
                  <a:buChar char="•"/>
                </a:pPr>
                <a14:m>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i="1" smtClean="0">
                            <a:latin typeface="Cambria Math" panose="02040503050406030204" pitchFamily="18" charset="0"/>
                            <a:ea typeface="Cambria Math" panose="02040503050406030204" pitchFamily="18" charset="0"/>
                          </a:rPr>
                          <m:t>𝜌</m:t>
                        </m:r>
                      </m:e>
                      <m:sub>
                        <m:r>
                          <a:rPr kumimoji="1" lang="en-US" altLang="zh-CN" sz="2000" b="0" i="1" smtClean="0">
                            <a:latin typeface="Cambria Math" panose="02040503050406030204" pitchFamily="18" charset="0"/>
                          </a:rPr>
                          <m:t>0</m:t>
                        </m:r>
                      </m:sub>
                    </m:sSub>
                  </m:oMath>
                </a14:m>
                <a:r>
                  <a:rPr kumimoji="1" lang="en-US" altLang="zh-CN" sz="2000" i="1" dirty="0"/>
                  <a:t>,</a:t>
                </a:r>
                <a14:m>
                  <m:oMath xmlns:m="http://schemas.openxmlformats.org/officeDocument/2006/math">
                    <m:r>
                      <a:rPr kumimoji="1" lang="en-US" altLang="zh-CN" sz="2000" i="1" dirty="0" smtClean="0">
                        <a:latin typeface="Cambria Math" panose="02040503050406030204" pitchFamily="18" charset="0"/>
                        <a:ea typeface="Cambria Math" panose="02040503050406030204" pitchFamily="18" charset="0"/>
                      </a:rPr>
                      <m:t>𝛾</m:t>
                    </m:r>
                    <m:r>
                      <a:rPr kumimoji="1" lang="en-US" altLang="zh-CN" sz="2000" b="0" i="1" dirty="0" smtClean="0">
                        <a:latin typeface="Cambria Math" panose="02040503050406030204" pitchFamily="18" charset="0"/>
                        <a:ea typeface="Cambria Math" panose="02040503050406030204" pitchFamily="18" charset="0"/>
                      </a:rPr>
                      <m:t>,</m:t>
                    </m:r>
                    <m:r>
                      <m:rPr>
                        <m:sty m:val="p"/>
                      </m:rPr>
                      <a:rPr kumimoji="1" lang="en-US" altLang="zh-CN" sz="2000" i="1" smtClean="0">
                        <a:latin typeface="Cambria Math" panose="02040503050406030204" pitchFamily="18" charset="0"/>
                      </a:rPr>
                      <m:t>l</m:t>
                    </m:r>
                    <m:r>
                      <m:rPr>
                        <m:sty m:val="p"/>
                      </m:rPr>
                      <a:rPr kumimoji="1" lang="en-US" altLang="zh-CN" sz="2000" b="0" i="0" smtClean="0">
                        <a:latin typeface="Cambria Math" panose="02040503050406030204" pitchFamily="18" charset="0"/>
                      </a:rPr>
                      <m:t>n</m:t>
                    </m:r>
                    <m:d>
                      <m:dPr>
                        <m:ctrlPr>
                          <a:rPr kumimoji="1" lang="en-US" altLang="zh-CN" sz="2000" b="0" i="1" smtClean="0">
                            <a:latin typeface="Cambria Math" panose="02040503050406030204" pitchFamily="18" charset="0"/>
                          </a:rPr>
                        </m:ctrlPr>
                      </m:dPr>
                      <m:e>
                        <m:r>
                          <m:rPr>
                            <m:sty m:val="p"/>
                          </m:rPr>
                          <a:rPr kumimoji="1" lang="el-GR" altLang="zh-CN" sz="2000" b="0" i="1" smtClean="0">
                            <a:latin typeface="Cambria Math" panose="02040503050406030204" pitchFamily="18" charset="0"/>
                            <a:ea typeface="Cambria Math" panose="02040503050406030204" pitchFamily="18" charset="0"/>
                          </a:rPr>
                          <m:t>Λ</m:t>
                        </m:r>
                      </m:e>
                    </m:d>
                  </m:oMath>
                </a14:m>
                <a:endParaRPr kumimoji="1" lang="en-US" altLang="zh-CN" sz="2000" i="1" dirty="0">
                  <a:ea typeface="Cambria Math" panose="02040503050406030204" pitchFamily="18" charset="0"/>
                </a:endParaRPr>
              </a:p>
              <a:p>
                <a:endParaRPr kumimoji="1" lang="zh-CN" altLang="en-US" sz="2000" i="1" dirty="0"/>
              </a:p>
            </p:txBody>
          </p:sp>
        </mc:Choice>
        <mc:Fallback>
          <p:sp>
            <p:nvSpPr>
              <p:cNvPr id="6" name="文本框 5">
                <a:extLst>
                  <a:ext uri="{FF2B5EF4-FFF2-40B4-BE49-F238E27FC236}">
                    <a16:creationId xmlns:a16="http://schemas.microsoft.com/office/drawing/2014/main" id="{0883627F-BB8F-0650-4D74-6B140A099A5E}"/>
                  </a:ext>
                </a:extLst>
              </p:cNvPr>
              <p:cNvSpPr txBox="1">
                <a:spLocks noRot="1" noChangeAspect="1" noMove="1" noResize="1" noEditPoints="1" noAdjustHandles="1" noChangeArrowheads="1" noChangeShapeType="1" noTextEdit="1"/>
              </p:cNvSpPr>
              <p:nvPr/>
            </p:nvSpPr>
            <p:spPr>
              <a:xfrm>
                <a:off x="7670800" y="946933"/>
                <a:ext cx="3454400" cy="2000548"/>
              </a:xfrm>
              <a:prstGeom prst="rect">
                <a:avLst/>
              </a:prstGeom>
              <a:blipFill>
                <a:blip r:embed="rId5"/>
                <a:stretch>
                  <a:fillRect l="-2555" t="-2516"/>
                </a:stretch>
              </a:blipFill>
            </p:spPr>
            <p:txBody>
              <a:bodyPr/>
              <a:lstStyle/>
              <a:p>
                <a:r>
                  <a:rPr lang="zh-CN" altLang="en-US">
                    <a:noFill/>
                  </a:rPr>
                  <a:t> </a:t>
                </a:r>
              </a:p>
            </p:txBody>
          </p:sp>
        </mc:Fallback>
      </mc:AlternateContent>
      <p:sp>
        <p:nvSpPr>
          <p:cNvPr id="23" name="灯片编号占位符 22">
            <a:extLst>
              <a:ext uri="{FF2B5EF4-FFF2-40B4-BE49-F238E27FC236}">
                <a16:creationId xmlns:a16="http://schemas.microsoft.com/office/drawing/2014/main" id="{7D5263EC-A767-FD16-731D-FB8321903566}"/>
              </a:ext>
            </a:extLst>
          </p:cNvPr>
          <p:cNvSpPr>
            <a:spLocks noGrp="1"/>
          </p:cNvSpPr>
          <p:nvPr>
            <p:ph type="sldNum" sz="quarter" idx="12"/>
          </p:nvPr>
        </p:nvSpPr>
        <p:spPr>
          <a:xfrm>
            <a:off x="9051735" y="6472237"/>
            <a:ext cx="2743200" cy="365125"/>
          </a:xfrm>
        </p:spPr>
        <p:txBody>
          <a:bodyPr/>
          <a:lstStyle/>
          <a:p>
            <a:r>
              <a:rPr lang="en-US" altLang="zh-CN" sz="2400" dirty="0">
                <a:solidFill>
                  <a:schemeClr val="tx1"/>
                </a:solidFill>
              </a:rPr>
              <a:t>13/15</a:t>
            </a:r>
            <a:endParaRPr lang="zh-CN" altLang="en-US" sz="2400" dirty="0">
              <a:solidFill>
                <a:schemeClr val="tx1"/>
              </a:solidFill>
            </a:endParaRPr>
          </a:p>
        </p:txBody>
      </p:sp>
      <p:sp>
        <p:nvSpPr>
          <p:cNvPr id="12" name="文本框 11">
            <a:extLst>
              <a:ext uri="{FF2B5EF4-FFF2-40B4-BE49-F238E27FC236}">
                <a16:creationId xmlns:a16="http://schemas.microsoft.com/office/drawing/2014/main" id="{318264EE-3BD3-A002-20CE-0AE747F8EA4A}"/>
              </a:ext>
            </a:extLst>
          </p:cNvPr>
          <p:cNvSpPr txBox="1"/>
          <p:nvPr/>
        </p:nvSpPr>
        <p:spPr>
          <a:xfrm>
            <a:off x="1910606" y="1577875"/>
            <a:ext cx="1146629" cy="369332"/>
          </a:xfrm>
          <a:prstGeom prst="rect">
            <a:avLst/>
          </a:prstGeom>
          <a:noFill/>
        </p:spPr>
        <p:txBody>
          <a:bodyPr wrap="square" rtlCol="0">
            <a:spAutoFit/>
          </a:bodyPr>
          <a:lstStyle/>
          <a:p>
            <a:r>
              <a:rPr kumimoji="1" lang="en-US" altLang="zh-CN" dirty="0">
                <a:latin typeface="Times New Roman" panose="02020603050405020304" pitchFamily="18" charset="0"/>
                <a:cs typeface="Times New Roman" panose="02020603050405020304" pitchFamily="18" charset="0"/>
              </a:rPr>
              <a:t>About</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5%</a:t>
            </a:r>
            <a:endParaRPr kumimoji="1" lang="zh-CN" altLang="en-US" dirty="0">
              <a:latin typeface="Times New Roman" panose="02020603050405020304" pitchFamily="18" charset="0"/>
              <a:cs typeface="Times New Roman" panose="02020603050405020304" pitchFamily="18" charset="0"/>
            </a:endParaRPr>
          </a:p>
        </p:txBody>
      </p:sp>
      <p:cxnSp>
        <p:nvCxnSpPr>
          <p:cNvPr id="15" name="直线箭头连接符 14">
            <a:extLst>
              <a:ext uri="{FF2B5EF4-FFF2-40B4-BE49-F238E27FC236}">
                <a16:creationId xmlns:a16="http://schemas.microsoft.com/office/drawing/2014/main" id="{C95EE0E4-1FB6-4252-D538-D1F477F0F8E0}"/>
              </a:ext>
            </a:extLst>
          </p:cNvPr>
          <p:cNvCxnSpPr>
            <a:cxnSpLocks/>
          </p:cNvCxnSpPr>
          <p:nvPr/>
        </p:nvCxnSpPr>
        <p:spPr>
          <a:xfrm>
            <a:off x="2948230" y="1876691"/>
            <a:ext cx="785763" cy="36774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7" name="文本框 16">
                <a:extLst>
                  <a:ext uri="{FF2B5EF4-FFF2-40B4-BE49-F238E27FC236}">
                    <a16:creationId xmlns:a16="http://schemas.microsoft.com/office/drawing/2014/main" id="{1EC628FD-93F2-B1EB-E50E-FB9BCAC6645E}"/>
                  </a:ext>
                </a:extLst>
              </p:cNvPr>
              <p:cNvSpPr txBox="1"/>
              <p:nvPr/>
            </p:nvSpPr>
            <p:spPr>
              <a:xfrm>
                <a:off x="668646" y="5203283"/>
                <a:ext cx="213722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b="0" i="1" smtClean="0">
                              <a:latin typeface="Cambria Math" panose="02040503050406030204" pitchFamily="18" charset="0"/>
                              <a:ea typeface="Cambria Math" panose="02040503050406030204" pitchFamily="18" charset="0"/>
                            </a:rPr>
                          </m:ctrlPr>
                        </m:sSubPr>
                        <m:e>
                          <m:r>
                            <a:rPr kumimoji="1" lang="en-US" altLang="zh-CN" sz="1800" b="0" i="1" smtClean="0">
                              <a:latin typeface="Cambria Math" panose="02040503050406030204" pitchFamily="18" charset="0"/>
                              <a:ea typeface="Cambria Math" panose="02040503050406030204" pitchFamily="18" charset="0"/>
                            </a:rPr>
                            <m:t>𝜎</m:t>
                          </m:r>
                        </m:e>
                        <m:sub>
                          <m:r>
                            <m:rPr>
                              <m:sty m:val="p"/>
                            </m:rPr>
                            <a:rPr kumimoji="1" lang="en-US" altLang="zh-CN" sz="1800" b="0" i="0" smtClean="0">
                              <a:latin typeface="Cambria Math" panose="02040503050406030204" pitchFamily="18" charset="0"/>
                              <a:ea typeface="Cambria Math" panose="02040503050406030204" pitchFamily="18" charset="0"/>
                            </a:rPr>
                            <m:t>TOA</m:t>
                          </m:r>
                        </m:sub>
                      </m:sSub>
                      <m:r>
                        <a:rPr kumimoji="1" lang="en-US" altLang="zh-CN" sz="1800" b="0" i="1" smtClean="0">
                          <a:latin typeface="Cambria Math" panose="02040503050406030204" pitchFamily="18" charset="0"/>
                          <a:ea typeface="Cambria Math" panose="02040503050406030204" pitchFamily="18" charset="0"/>
                        </a:rPr>
                        <m:t>=1</m:t>
                      </m:r>
                      <m:r>
                        <a:rPr kumimoji="1" lang="zh-CN" altLang="en-US" sz="1800" b="0" i="1" smtClean="0">
                          <a:latin typeface="Cambria Math" panose="02040503050406030204" pitchFamily="18" charset="0"/>
                          <a:ea typeface="Cambria Math" panose="02040503050406030204" pitchFamily="18" charset="0"/>
                        </a:rPr>
                        <m:t> </m:t>
                      </m:r>
                      <m:r>
                        <m:rPr>
                          <m:sty m:val="p"/>
                        </m:rPr>
                        <a:rPr kumimoji="1" lang="en-US" altLang="zh-CN" i="1">
                          <a:latin typeface="Cambria Math" panose="02040503050406030204" pitchFamily="18" charset="0"/>
                          <a:ea typeface="Cambria Math" panose="02040503050406030204" pitchFamily="18" charset="0"/>
                        </a:rPr>
                        <m:t>ms</m:t>
                      </m:r>
                    </m:oMath>
                  </m:oMathPara>
                </a14:m>
                <a:endParaRPr lang="zh-CN" altLang="en-US" dirty="0"/>
              </a:p>
            </p:txBody>
          </p:sp>
        </mc:Choice>
        <mc:Fallback>
          <p:sp>
            <p:nvSpPr>
              <p:cNvPr id="17" name="文本框 16">
                <a:extLst>
                  <a:ext uri="{FF2B5EF4-FFF2-40B4-BE49-F238E27FC236}">
                    <a16:creationId xmlns:a16="http://schemas.microsoft.com/office/drawing/2014/main" id="{1EC628FD-93F2-B1EB-E50E-FB9BCAC6645E}"/>
                  </a:ext>
                </a:extLst>
              </p:cNvPr>
              <p:cNvSpPr txBox="1">
                <a:spLocks noRot="1" noChangeAspect="1" noMove="1" noResize="1" noEditPoints="1" noAdjustHandles="1" noChangeArrowheads="1" noChangeShapeType="1" noTextEdit="1"/>
              </p:cNvSpPr>
              <p:nvPr/>
            </p:nvSpPr>
            <p:spPr>
              <a:xfrm>
                <a:off x="668646" y="5203283"/>
                <a:ext cx="2137229" cy="369332"/>
              </a:xfrm>
              <a:prstGeom prst="rect">
                <a:avLst/>
              </a:prstGeom>
              <a:blipFill>
                <a:blip r:embed="rId6"/>
                <a:stretch>
                  <a:fillRect b="-1666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4" name="文本框 23">
                <a:extLst>
                  <a:ext uri="{FF2B5EF4-FFF2-40B4-BE49-F238E27FC236}">
                    <a16:creationId xmlns:a16="http://schemas.microsoft.com/office/drawing/2014/main" id="{4A75A10C-CD16-916C-DFB9-30B4E5B8C138}"/>
                  </a:ext>
                </a:extLst>
              </p:cNvPr>
              <p:cNvSpPr txBox="1"/>
              <p:nvPr/>
            </p:nvSpPr>
            <p:spPr>
              <a:xfrm>
                <a:off x="10193540" y="2650636"/>
                <a:ext cx="1884218" cy="369332"/>
              </a:xfrm>
              <a:prstGeom prst="rect">
                <a:avLst/>
              </a:prstGeom>
              <a:noFill/>
            </p:spPr>
            <p:txBody>
              <a:bodyPr wrap="square" rtlCol="0">
                <a:spAutoFit/>
              </a:bodyPr>
              <a:lstStyle/>
              <a:p>
                <a14:m>
                  <m:oMath xmlns:m="http://schemas.openxmlformats.org/officeDocument/2006/math">
                    <m:sSub>
                      <m:sSubPr>
                        <m:ctrlPr>
                          <a:rPr kumimoji="1" lang="en-US" altLang="zh-CN" i="1" smtClean="0">
                            <a:latin typeface="Cambria Math" panose="02040503050406030204" pitchFamily="18" charset="0"/>
                          </a:rPr>
                        </m:ctrlPr>
                      </m:sSubPr>
                      <m:e>
                        <m:r>
                          <m:rPr>
                            <m:sty m:val="p"/>
                          </m:rPr>
                          <a:rPr kumimoji="1" lang="en-US" altLang="zh-CN" i="1">
                            <a:latin typeface="Cambria Math" panose="02040503050406030204" pitchFamily="18" charset="0"/>
                          </a:rPr>
                          <m:t>P</m:t>
                        </m:r>
                      </m:e>
                      <m:sub>
                        <m:r>
                          <a:rPr kumimoji="1" lang="en-US" altLang="zh-CN" b="0" i="1" smtClean="0">
                            <a:latin typeface="Cambria Math" panose="02040503050406030204" pitchFamily="18" charset="0"/>
                          </a:rPr>
                          <m:t>𝑏</m:t>
                        </m:r>
                      </m:sub>
                    </m:sSub>
                  </m:oMath>
                </a14:m>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0.5</a:t>
                </a:r>
                <a:r>
                  <a:rPr kumimoji="1" lang="zh-CN" altLang="en-US" dirty="0">
                    <a:latin typeface="Times New Roman" panose="02020603050405020304" pitchFamily="18" charset="0"/>
                    <a:cs typeface="Times New Roman" panose="02020603050405020304" pitchFamily="18" charset="0"/>
                  </a:rPr>
                  <a:t> </a:t>
                </a:r>
                <a:r>
                  <a:rPr kumimoji="1" lang="en-US" altLang="zh-CN" dirty="0">
                    <a:latin typeface="Times New Roman" panose="02020603050405020304" pitchFamily="18" charset="0"/>
                    <a:cs typeface="Times New Roman" panose="02020603050405020304" pitchFamily="18" charset="0"/>
                  </a:rPr>
                  <a:t>yr</a:t>
                </a:r>
                <a:endParaRPr kumimoji="1" lang="zh-CN" altLang="en-US" dirty="0">
                  <a:latin typeface="Times New Roman" panose="02020603050405020304" pitchFamily="18" charset="0"/>
                  <a:cs typeface="Times New Roman" panose="02020603050405020304" pitchFamily="18" charset="0"/>
                </a:endParaRPr>
              </a:p>
            </p:txBody>
          </p:sp>
        </mc:Choice>
        <mc:Fallback>
          <p:sp>
            <p:nvSpPr>
              <p:cNvPr id="24" name="文本框 23">
                <a:extLst>
                  <a:ext uri="{FF2B5EF4-FFF2-40B4-BE49-F238E27FC236}">
                    <a16:creationId xmlns:a16="http://schemas.microsoft.com/office/drawing/2014/main" id="{4A75A10C-CD16-916C-DFB9-30B4E5B8C138}"/>
                  </a:ext>
                </a:extLst>
              </p:cNvPr>
              <p:cNvSpPr txBox="1">
                <a:spLocks noRot="1" noChangeAspect="1" noMove="1" noResize="1" noEditPoints="1" noAdjustHandles="1" noChangeArrowheads="1" noChangeShapeType="1" noTextEdit="1"/>
              </p:cNvSpPr>
              <p:nvPr/>
            </p:nvSpPr>
            <p:spPr>
              <a:xfrm>
                <a:off x="10193540" y="2650636"/>
                <a:ext cx="1884218" cy="369332"/>
              </a:xfrm>
              <a:prstGeom prst="rect">
                <a:avLst/>
              </a:prstGeom>
              <a:blipFill>
                <a:blip r:embed="rId7"/>
                <a:stretch>
                  <a:fillRect t="-6667" b="-23333"/>
                </a:stretch>
              </a:blipFill>
            </p:spPr>
            <p:txBody>
              <a:bodyPr/>
              <a:lstStyle/>
              <a:p>
                <a:r>
                  <a:rPr lang="zh-CN" altLang="en-US">
                    <a:noFill/>
                  </a:rPr>
                  <a:t> </a:t>
                </a:r>
              </a:p>
            </p:txBody>
          </p:sp>
        </mc:Fallback>
      </mc:AlternateContent>
      <p:sp>
        <p:nvSpPr>
          <p:cNvPr id="25" name="文本框 24">
            <a:extLst>
              <a:ext uri="{FF2B5EF4-FFF2-40B4-BE49-F238E27FC236}">
                <a16:creationId xmlns:a16="http://schemas.microsoft.com/office/drawing/2014/main" id="{F1BAB6D0-47C6-80CC-9110-7A0B6BB63DBE}"/>
              </a:ext>
            </a:extLst>
          </p:cNvPr>
          <p:cNvSpPr txBox="1"/>
          <p:nvPr/>
        </p:nvSpPr>
        <p:spPr>
          <a:xfrm>
            <a:off x="-1" y="5904951"/>
            <a:ext cx="2209800" cy="307777"/>
          </a:xfrm>
          <a:prstGeom prst="rect">
            <a:avLst/>
          </a:prstGeom>
          <a:noFill/>
        </p:spPr>
        <p:txBody>
          <a:bodyPr wrap="square">
            <a:spAutoFit/>
          </a:bodyPr>
          <a:lstStyle/>
          <a:p>
            <a:r>
              <a:rPr kumimoji="1" lang="en-US" altLang="zh-CN" sz="1400" dirty="0">
                <a:latin typeface="Times New Roman" panose="02020603050405020304" pitchFamily="18" charset="0"/>
                <a:cs typeface="Times New Roman" panose="02020603050405020304" pitchFamily="18" charset="0"/>
              </a:rPr>
              <a:t>Yang et al., in prep.</a:t>
            </a:r>
            <a:endParaRPr kumimoji="1" lang="zh-CN" altLang="en-US" sz="1400" dirty="0">
              <a:latin typeface="Times New Roman" panose="02020603050405020304" pitchFamily="18" charset="0"/>
              <a:cs typeface="Times New Roman" panose="02020603050405020304" pitchFamily="18" charset="0"/>
            </a:endParaRPr>
          </a:p>
        </p:txBody>
      </p:sp>
      <p:sp>
        <p:nvSpPr>
          <p:cNvPr id="26" name="文本框 25">
            <a:extLst>
              <a:ext uri="{FF2B5EF4-FFF2-40B4-BE49-F238E27FC236}">
                <a16:creationId xmlns:a16="http://schemas.microsoft.com/office/drawing/2014/main" id="{55F84BC6-FE2C-F93B-9CD6-57D92EED56E6}"/>
              </a:ext>
            </a:extLst>
          </p:cNvPr>
          <p:cNvSpPr txBox="1"/>
          <p:nvPr/>
        </p:nvSpPr>
        <p:spPr>
          <a:xfrm>
            <a:off x="7670800" y="6500910"/>
            <a:ext cx="2209800" cy="307777"/>
          </a:xfrm>
          <a:prstGeom prst="rect">
            <a:avLst/>
          </a:prstGeom>
          <a:noFill/>
        </p:spPr>
        <p:txBody>
          <a:bodyPr wrap="square">
            <a:spAutoFit/>
          </a:bodyPr>
          <a:lstStyle/>
          <a:p>
            <a:r>
              <a:rPr kumimoji="1" lang="en-US" altLang="zh-CN" sz="1400" dirty="0">
                <a:latin typeface="Times New Roman" panose="02020603050405020304" pitchFamily="18" charset="0"/>
                <a:cs typeface="Times New Roman" panose="02020603050405020304" pitchFamily="18" charset="0"/>
              </a:rPr>
              <a:t>Yang et al., in prep.</a:t>
            </a:r>
            <a:endParaRPr kumimoji="1" lang="zh-CN"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4876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F136E-E14C-3E51-BA62-7A18930131B7}"/>
            </a:ext>
          </a:extLst>
        </p:cNvPr>
        <p:cNvGrpSpPr/>
        <p:nvPr/>
      </p:nvGrpSpPr>
      <p:grpSpPr>
        <a:xfrm>
          <a:off x="0" y="0"/>
          <a:ext cx="0" cy="0"/>
          <a:chOff x="0" y="0"/>
          <a:chExt cx="0" cy="0"/>
        </a:xfrm>
      </p:grpSpPr>
      <p:sp>
        <p:nvSpPr>
          <p:cNvPr id="23" name="灯片编号占位符 22">
            <a:extLst>
              <a:ext uri="{FF2B5EF4-FFF2-40B4-BE49-F238E27FC236}">
                <a16:creationId xmlns:a16="http://schemas.microsoft.com/office/drawing/2014/main" id="{F34087FB-6F44-0C12-C96A-01292494E17B}"/>
              </a:ext>
            </a:extLst>
          </p:cNvPr>
          <p:cNvSpPr>
            <a:spLocks noGrp="1"/>
          </p:cNvSpPr>
          <p:nvPr>
            <p:ph type="sldNum" sz="quarter" idx="12"/>
          </p:nvPr>
        </p:nvSpPr>
        <p:spPr>
          <a:xfrm>
            <a:off x="9118588" y="6232400"/>
            <a:ext cx="2743200" cy="365125"/>
          </a:xfrm>
        </p:spPr>
        <p:txBody>
          <a:bodyPr/>
          <a:lstStyle/>
          <a:p>
            <a:r>
              <a:rPr lang="en-US" altLang="zh-CN" sz="2400" dirty="0">
                <a:solidFill>
                  <a:schemeClr val="tx1"/>
                </a:solidFill>
              </a:rPr>
              <a:t>14/15</a:t>
            </a:r>
            <a:endParaRPr lang="zh-CN" altLang="en-US" sz="2400" dirty="0">
              <a:solidFill>
                <a:schemeClr val="tx1"/>
              </a:solidFill>
            </a:endParaRPr>
          </a:p>
        </p:txBody>
      </p:sp>
      <p:cxnSp>
        <p:nvCxnSpPr>
          <p:cNvPr id="7" name="直接连接符 6">
            <a:extLst>
              <a:ext uri="{FF2B5EF4-FFF2-40B4-BE49-F238E27FC236}">
                <a16:creationId xmlns:a16="http://schemas.microsoft.com/office/drawing/2014/main" id="{1240B36E-2E1E-B9E1-7D8C-98861A68219D}"/>
              </a:ext>
            </a:extLst>
          </p:cNvPr>
          <p:cNvCxnSpPr/>
          <p:nvPr/>
        </p:nvCxnSpPr>
        <p:spPr>
          <a:xfrm>
            <a:off x="-1" y="521111"/>
            <a:ext cx="12204000" cy="0"/>
          </a:xfrm>
          <a:prstGeom prst="line">
            <a:avLst/>
          </a:prstGeom>
        </p:spPr>
        <p:style>
          <a:lnRef idx="3">
            <a:schemeClr val="accent1"/>
          </a:lnRef>
          <a:fillRef idx="0">
            <a:schemeClr val="accent1"/>
          </a:fillRef>
          <a:effectRef idx="2">
            <a:schemeClr val="accent1"/>
          </a:effectRef>
          <a:fontRef idx="minor">
            <a:schemeClr val="tx1"/>
          </a:fontRef>
        </p:style>
      </p:cxnSp>
      <p:sp>
        <p:nvSpPr>
          <p:cNvPr id="2" name="文本框 1">
            <a:extLst>
              <a:ext uri="{FF2B5EF4-FFF2-40B4-BE49-F238E27FC236}">
                <a16:creationId xmlns:a16="http://schemas.microsoft.com/office/drawing/2014/main" id="{D85E9E33-EBB5-256A-2FD5-0958FBE7711B}"/>
              </a:ext>
            </a:extLst>
          </p:cNvPr>
          <p:cNvSpPr txBox="1"/>
          <p:nvPr/>
        </p:nvSpPr>
        <p:spPr>
          <a:xfrm>
            <a:off x="0" y="-39329"/>
            <a:ext cx="6808007" cy="523220"/>
          </a:xfrm>
          <a:prstGeom prst="rect">
            <a:avLst/>
          </a:prstGeom>
          <a:noFill/>
        </p:spPr>
        <p:txBody>
          <a:bodyPr wrap="square" rtlCol="0">
            <a:spAutoFit/>
          </a:bodyPr>
          <a:lstStyle/>
          <a:p>
            <a:r>
              <a:rPr lang="en-US" altLang="zh-CN" sz="2800" b="1" spc="-11" dirty="0">
                <a:solidFill>
                  <a:srgbClr val="C00000"/>
                </a:solidFill>
                <a:latin typeface="Arial"/>
                <a:ea typeface="+mj-ea"/>
                <a:cs typeface="Arial"/>
              </a:rPr>
              <a:t>Discussion</a:t>
            </a:r>
            <a:endParaRPr lang="zh-CN" altLang="en-US" sz="2800" b="1" spc="-11" dirty="0">
              <a:solidFill>
                <a:srgbClr val="C00000"/>
              </a:solidFill>
              <a:latin typeface="Arial"/>
              <a:ea typeface="+mj-ea"/>
              <a:cs typeface="Arial"/>
            </a:endParaRP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EA121717-167E-BDB8-078F-635CE7DAF557}"/>
                  </a:ext>
                </a:extLst>
              </p:cNvPr>
              <p:cNvSpPr txBox="1"/>
              <p:nvPr/>
            </p:nvSpPr>
            <p:spPr>
              <a:xfrm>
                <a:off x="1504944" y="3909268"/>
                <a:ext cx="4445000" cy="140910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kumimoji="1" lang="en-US" altLang="zh-CN" i="1" smtClean="0">
                          <a:latin typeface="Cambria Math" panose="02040503050406030204" pitchFamily="18" charset="0"/>
                        </a:rPr>
                        <m:t>l</m:t>
                      </m:r>
                      <m:r>
                        <m:rPr>
                          <m:sty m:val="p"/>
                        </m:rPr>
                        <a:rPr kumimoji="1" lang="en-US" altLang="zh-CN" b="0" i="0" smtClean="0">
                          <a:latin typeface="Cambria Math" panose="02040503050406030204" pitchFamily="18" charset="0"/>
                        </a:rPr>
                        <m:t>n</m:t>
                      </m:r>
                      <m:d>
                        <m:dPr>
                          <m:ctrlPr>
                            <a:rPr kumimoji="1" lang="en-US" altLang="zh-CN" b="0" i="1" smtClean="0">
                              <a:latin typeface="Cambria Math" panose="02040503050406030204" pitchFamily="18" charset="0"/>
                            </a:rPr>
                          </m:ctrlPr>
                        </m:dPr>
                        <m:e>
                          <m:r>
                            <m:rPr>
                              <m:sty m:val="p"/>
                            </m:rPr>
                            <a:rPr kumimoji="1" lang="el-GR" altLang="zh-CN" b="0" i="1" smtClean="0">
                              <a:latin typeface="Cambria Math" panose="02040503050406030204" pitchFamily="18" charset="0"/>
                              <a:ea typeface="Cambria Math" panose="02040503050406030204" pitchFamily="18" charset="0"/>
                            </a:rPr>
                            <m:t>Λ</m:t>
                          </m:r>
                        </m:e>
                      </m:d>
                      <m:r>
                        <a:rPr kumimoji="1" lang="en-US" altLang="zh-CN" b="0" i="0" smtClean="0">
                          <a:latin typeface="Cambria Math" panose="02040503050406030204" pitchFamily="18" charset="0"/>
                          <a:ea typeface="Cambria Math" panose="02040503050406030204" pitchFamily="18" charset="0"/>
                        </a:rPr>
                        <m:t>= </m:t>
                      </m:r>
                      <m:f>
                        <m:fPr>
                          <m:ctrlPr>
                            <a:rPr kumimoji="1" lang="en-US" altLang="zh-CN" b="0" i="1" smtClean="0">
                              <a:latin typeface="Cambria Math" panose="02040503050406030204" pitchFamily="18" charset="0"/>
                              <a:ea typeface="Cambria Math" panose="02040503050406030204" pitchFamily="18" charset="0"/>
                            </a:rPr>
                          </m:ctrlPr>
                        </m:fPr>
                        <m:num>
                          <m:r>
                            <a:rPr kumimoji="1" lang="en-US" altLang="zh-CN" i="1">
                              <a:latin typeface="Cambria Math" panose="02040503050406030204" pitchFamily="18" charset="0"/>
                              <a:ea typeface="Cambria Math" panose="02040503050406030204" pitchFamily="18" charset="0"/>
                            </a:rPr>
                            <m:t>|</m:t>
                          </m:r>
                          <m:sSub>
                            <m:sSubPr>
                              <m:ctrlPr>
                                <a:rPr kumimoji="1" lang="en-US" altLang="zh-CN" i="1">
                                  <a:latin typeface="Cambria Math" panose="02040503050406030204" pitchFamily="18" charset="0"/>
                                  <a:ea typeface="Cambria Math" panose="02040503050406030204" pitchFamily="18" charset="0"/>
                                </a:rPr>
                              </m:ctrlPr>
                            </m:sSubPr>
                            <m:e>
                              <m:sSub>
                                <m:sSubPr>
                                  <m:ctrlPr>
                                    <a:rPr kumimoji="1" lang="en-US" altLang="zh-CN" i="1">
                                      <a:latin typeface="Cambria Math" panose="02040503050406030204" pitchFamily="18" charset="0"/>
                                      <a:ea typeface="Cambria Math" panose="02040503050406030204" pitchFamily="18" charset="0"/>
                                    </a:rPr>
                                  </m:ctrlPr>
                                </m:sSubPr>
                                <m:e>
                                  <m:r>
                                    <a:rPr kumimoji="1" lang="en-US" altLang="zh-CN" i="1">
                                      <a:latin typeface="Cambria Math" panose="02040503050406030204" pitchFamily="18" charset="0"/>
                                      <a:ea typeface="Cambria Math" panose="02040503050406030204" pitchFamily="18" charset="0"/>
                                    </a:rPr>
                                    <m:t>𝑣</m:t>
                                  </m:r>
                                </m:e>
                                <m:sub>
                                  <m:r>
                                    <m:rPr>
                                      <m:sty m:val="p"/>
                                    </m:rPr>
                                    <a:rPr kumimoji="1" lang="en-US" altLang="zh-CN" i="1">
                                      <a:latin typeface="Cambria Math" panose="02040503050406030204" pitchFamily="18" charset="0"/>
                                      <a:ea typeface="Cambria Math" panose="02040503050406030204" pitchFamily="18" charset="0"/>
                                    </a:rPr>
                                    <m:t>m</m:t>
                                  </m:r>
                                </m:sub>
                              </m:sSub>
                              <m:r>
                                <a:rPr kumimoji="1" lang="en-US" altLang="zh-CN" i="1">
                                  <a:latin typeface="Cambria Math" panose="02040503050406030204" pitchFamily="18" charset="0"/>
                                  <a:ea typeface="Cambria Math" panose="02040503050406030204" pitchFamily="18" charset="0"/>
                                </a:rPr>
                                <m:t>−</m:t>
                              </m:r>
                              <m:r>
                                <a:rPr kumimoji="1" lang="en-US" altLang="zh-CN" i="1">
                                  <a:latin typeface="Cambria Math" panose="02040503050406030204" pitchFamily="18" charset="0"/>
                                  <a:ea typeface="Cambria Math" panose="02040503050406030204" pitchFamily="18" charset="0"/>
                                </a:rPr>
                                <m:t>𝑣</m:t>
                              </m:r>
                            </m:e>
                            <m:sub>
                              <m:r>
                                <a:rPr kumimoji="1" lang="en-US" altLang="zh-CN" i="1">
                                  <a:latin typeface="Cambria Math" panose="02040503050406030204" pitchFamily="18" charset="0"/>
                                  <a:ea typeface="Cambria Math" panose="02040503050406030204" pitchFamily="18" charset="0"/>
                                </a:rPr>
                                <m:t>𝜒</m:t>
                              </m:r>
                            </m:sub>
                          </m:sSub>
                          <m:sSup>
                            <m:sSupPr>
                              <m:ctrlPr>
                                <a:rPr kumimoji="1" lang="en-US" altLang="zh-CN" i="1" smtClean="0">
                                  <a:latin typeface="Cambria Math" panose="02040503050406030204" pitchFamily="18" charset="0"/>
                                  <a:ea typeface="Cambria Math" panose="02040503050406030204" pitchFamily="18" charset="0"/>
                                </a:rPr>
                              </m:ctrlPr>
                            </m:sSupPr>
                            <m:e>
                              <m:r>
                                <a:rPr kumimoji="1" lang="en-US" altLang="zh-CN" b="0" i="1" smtClean="0">
                                  <a:latin typeface="Cambria Math" panose="02040503050406030204" pitchFamily="18" charset="0"/>
                                  <a:ea typeface="Cambria Math" panose="02040503050406030204" pitchFamily="18" charset="0"/>
                                </a:rPr>
                                <m:t>|</m:t>
                              </m:r>
                            </m:e>
                            <m:sup>
                              <m:r>
                                <a:rPr kumimoji="1" lang="en-US" altLang="zh-CN" b="0" i="1" smtClean="0">
                                  <a:latin typeface="Cambria Math" panose="02040503050406030204" pitchFamily="18" charset="0"/>
                                  <a:ea typeface="Cambria Math" panose="02040503050406030204" pitchFamily="18" charset="0"/>
                                </a:rPr>
                                <m:t>2</m:t>
                              </m:r>
                            </m:sup>
                          </m:sSup>
                        </m:num>
                        <m:den>
                          <m:r>
                            <a:rPr kumimoji="1" lang="en-US" altLang="zh-CN" b="0" i="1" smtClean="0">
                              <a:latin typeface="Cambria Math" panose="02040503050406030204" pitchFamily="18" charset="0"/>
                              <a:ea typeface="Cambria Math" panose="02040503050406030204" pitchFamily="18" charset="0"/>
                            </a:rPr>
                            <m:t>8</m:t>
                          </m:r>
                          <m:r>
                            <a:rPr kumimoji="1" lang="en-US" altLang="zh-CN" b="0" i="1" smtClean="0">
                              <a:latin typeface="Cambria Math" panose="02040503050406030204" pitchFamily="18" charset="0"/>
                              <a:ea typeface="Cambria Math" panose="02040503050406030204" pitchFamily="18" charset="0"/>
                            </a:rPr>
                            <m:t>𝜋</m:t>
                          </m:r>
                          <m:sSup>
                            <m:sSupPr>
                              <m:ctrlPr>
                                <a:rPr kumimoji="1" lang="en-US" altLang="zh-CN" b="0" i="1" smtClean="0">
                                  <a:latin typeface="Cambria Math" panose="02040503050406030204" pitchFamily="18" charset="0"/>
                                  <a:ea typeface="Cambria Math" panose="02040503050406030204" pitchFamily="18" charset="0"/>
                                </a:rPr>
                              </m:ctrlPr>
                            </m:sSupPr>
                            <m:e>
                              <m:r>
                                <a:rPr kumimoji="1" lang="en-US" altLang="zh-CN" b="0" i="1" smtClean="0">
                                  <a:latin typeface="Cambria Math" panose="02040503050406030204" pitchFamily="18" charset="0"/>
                                  <a:ea typeface="Cambria Math" panose="02040503050406030204" pitchFamily="18" charset="0"/>
                                </a:rPr>
                                <m:t>𝐺</m:t>
                              </m:r>
                            </m:e>
                            <m:sup>
                              <m:r>
                                <a:rPr kumimoji="1" lang="en-US" altLang="zh-CN" b="0" i="1" smtClean="0">
                                  <a:latin typeface="Cambria Math" panose="02040503050406030204" pitchFamily="18" charset="0"/>
                                  <a:ea typeface="Cambria Math" panose="02040503050406030204" pitchFamily="18" charset="0"/>
                                </a:rPr>
                                <m:t>2</m:t>
                              </m:r>
                            </m:sup>
                          </m:sSup>
                          <m:sSup>
                            <m:sSupPr>
                              <m:ctrlPr>
                                <a:rPr kumimoji="1" lang="en-US" altLang="zh-CN" b="0" i="1" smtClean="0">
                                  <a:latin typeface="Cambria Math" panose="02040503050406030204" pitchFamily="18" charset="0"/>
                                  <a:ea typeface="Cambria Math" panose="02040503050406030204" pitchFamily="18" charset="0"/>
                                </a:rPr>
                              </m:ctrlPr>
                            </m:sSupPr>
                            <m:e>
                              <m:r>
                                <a:rPr kumimoji="1" lang="en-US" altLang="zh-CN" b="0" i="1" smtClean="0">
                                  <a:latin typeface="Cambria Math" panose="02040503050406030204" pitchFamily="18" charset="0"/>
                                  <a:ea typeface="Cambria Math" panose="02040503050406030204" pitchFamily="18" charset="0"/>
                                </a:rPr>
                                <m:t>𝑚</m:t>
                              </m:r>
                            </m:e>
                            <m:sup>
                              <m:r>
                                <a:rPr kumimoji="1" lang="en-US" altLang="zh-CN" b="0" i="1" smtClean="0">
                                  <a:latin typeface="Cambria Math" panose="02040503050406030204" pitchFamily="18" charset="0"/>
                                  <a:ea typeface="Cambria Math" panose="02040503050406030204" pitchFamily="18" charset="0"/>
                                </a:rPr>
                                <m:t>2</m:t>
                              </m:r>
                            </m:sup>
                          </m:sSup>
                        </m:den>
                      </m:f>
                      <m:sSub>
                        <m:sSubPr>
                          <m:ctrlPr>
                            <a:rPr kumimoji="1" lang="en-US" altLang="zh-CN" b="0" i="1" smtClean="0">
                              <a:latin typeface="Cambria Math" panose="02040503050406030204" pitchFamily="18" charset="0"/>
                              <a:ea typeface="Cambria Math" panose="02040503050406030204" pitchFamily="18" charset="0"/>
                            </a:rPr>
                          </m:ctrlPr>
                        </m:sSubPr>
                        <m:e>
                          <m:r>
                            <a:rPr kumimoji="1" lang="en-US" altLang="zh-CN" b="0" i="1" smtClean="0">
                              <a:latin typeface="Cambria Math" panose="02040503050406030204" pitchFamily="18" charset="0"/>
                              <a:ea typeface="Cambria Math" panose="02040503050406030204" pitchFamily="18" charset="0"/>
                            </a:rPr>
                            <m:t>𝜎</m:t>
                          </m:r>
                        </m:e>
                        <m:sub>
                          <m:r>
                            <m:rPr>
                              <m:sty m:val="p"/>
                            </m:rPr>
                            <a:rPr kumimoji="1" lang="en-US" altLang="zh-CN" b="0" i="0" smtClean="0">
                              <a:latin typeface="Cambria Math" panose="02040503050406030204" pitchFamily="18" charset="0"/>
                              <a:ea typeface="Cambria Math" panose="02040503050406030204" pitchFamily="18" charset="0"/>
                            </a:rPr>
                            <m:t>scatter</m:t>
                          </m:r>
                        </m:sub>
                      </m:sSub>
                      <m:d>
                        <m:dPr>
                          <m:ctrlPr>
                            <a:rPr kumimoji="1" lang="en-US" altLang="zh-CN" b="0" i="1" smtClean="0">
                              <a:latin typeface="Cambria Math" panose="02040503050406030204" pitchFamily="18" charset="0"/>
                              <a:ea typeface="Cambria Math" panose="02040503050406030204" pitchFamily="18" charset="0"/>
                            </a:rPr>
                          </m:ctrlPr>
                        </m:dPr>
                        <m:e>
                          <m:sSub>
                            <m:sSubPr>
                              <m:ctrlPr>
                                <a:rPr kumimoji="1" lang="en-US" altLang="zh-CN" b="0" i="1" smtClean="0">
                                  <a:latin typeface="Cambria Math" panose="02040503050406030204" pitchFamily="18" charset="0"/>
                                  <a:ea typeface="Cambria Math" panose="02040503050406030204" pitchFamily="18" charset="0"/>
                                </a:rPr>
                              </m:ctrlPr>
                            </m:sSubPr>
                            <m:e>
                              <m:r>
                                <a:rPr kumimoji="1" lang="en-US" altLang="zh-CN" b="0" i="1" smtClean="0">
                                  <a:latin typeface="Cambria Math" panose="02040503050406030204" pitchFamily="18" charset="0"/>
                                  <a:ea typeface="Cambria Math" panose="02040503050406030204" pitchFamily="18" charset="0"/>
                                </a:rPr>
                                <m:t>𝑣</m:t>
                              </m:r>
                            </m:e>
                            <m:sub>
                              <m:r>
                                <a:rPr kumimoji="1" lang="en-US" altLang="zh-CN" b="0" i="1" smtClean="0">
                                  <a:latin typeface="Cambria Math" panose="02040503050406030204" pitchFamily="18" charset="0"/>
                                  <a:ea typeface="Cambria Math" panose="02040503050406030204" pitchFamily="18" charset="0"/>
                                </a:rPr>
                                <m:t>𝜒</m:t>
                              </m:r>
                            </m:sub>
                          </m:sSub>
                        </m:e>
                      </m:d>
                    </m:oMath>
                  </m:oMathPara>
                </a14:m>
                <a:endParaRPr kumimoji="1" lang="en-US" altLang="zh-CN" b="0" dirty="0">
                  <a:ea typeface="Cambria Math" panose="02040503050406030204" pitchFamily="18" charset="0"/>
                </a:endParaRPr>
              </a:p>
              <a:p>
                <a:endParaRPr kumimoji="1" lang="en-US" altLang="zh-CN" dirty="0"/>
              </a:p>
              <a:p>
                <a:pPr/>
                <a14:m>
                  <m:oMathPara xmlns:m="http://schemas.openxmlformats.org/officeDocument/2006/math">
                    <m:oMathParaPr>
                      <m:jc m:val="centerGroup"/>
                    </m:oMathParaPr>
                    <m:oMath xmlns:m="http://schemas.openxmlformats.org/officeDocument/2006/math">
                      <m:r>
                        <m:rPr>
                          <m:sty m:val="p"/>
                        </m:rPr>
                        <a:rPr kumimoji="1" lang="en-US" altLang="zh-CN" i="1" smtClean="0">
                          <a:latin typeface="Cambria Math" panose="02040503050406030204" pitchFamily="18" charset="0"/>
                        </a:rPr>
                        <m:t>l</m:t>
                      </m:r>
                      <m:r>
                        <m:rPr>
                          <m:sty m:val="p"/>
                        </m:rPr>
                        <a:rPr kumimoji="1" lang="en-US" altLang="zh-CN" b="0" i="0" smtClean="0">
                          <a:latin typeface="Cambria Math" panose="02040503050406030204" pitchFamily="18" charset="0"/>
                        </a:rPr>
                        <m:t>n</m:t>
                      </m:r>
                      <m:d>
                        <m:dPr>
                          <m:ctrlPr>
                            <a:rPr kumimoji="1" lang="en-US" altLang="zh-CN" b="0" i="1" smtClean="0">
                              <a:latin typeface="Cambria Math" panose="02040503050406030204" pitchFamily="18" charset="0"/>
                            </a:rPr>
                          </m:ctrlPr>
                        </m:dPr>
                        <m:e>
                          <m:sSup>
                            <m:sSupPr>
                              <m:ctrlPr>
                                <a:rPr kumimoji="1" lang="en-US" altLang="zh-CN" b="0" i="1" smtClean="0">
                                  <a:latin typeface="Cambria Math" panose="02040503050406030204" pitchFamily="18" charset="0"/>
                                </a:rPr>
                              </m:ctrlPr>
                            </m:sSupPr>
                            <m:e>
                              <m:r>
                                <m:rPr>
                                  <m:sty m:val="p"/>
                                </m:rPr>
                                <a:rPr kumimoji="1" lang="el-GR" altLang="zh-CN" i="1">
                                  <a:latin typeface="Cambria Math" panose="02040503050406030204" pitchFamily="18" charset="0"/>
                                  <a:ea typeface="Cambria Math" panose="02040503050406030204" pitchFamily="18" charset="0"/>
                                </a:rPr>
                                <m:t>Λ</m:t>
                              </m:r>
                            </m:e>
                            <m:sup>
                              <m:r>
                                <a:rPr kumimoji="1" lang="zh-CN" altLang="en-US" i="1">
                                  <a:latin typeface="Cambria Math" panose="02040503050406030204" pitchFamily="18" charset="0"/>
                                </a:rPr>
                                <m:t>∗</m:t>
                              </m:r>
                            </m:sup>
                          </m:sSup>
                        </m:e>
                      </m:d>
                      <m:r>
                        <a:rPr kumimoji="1" lang="en-US" altLang="zh-CN" b="0" i="0" smtClean="0">
                          <a:latin typeface="Cambria Math" panose="02040503050406030204" pitchFamily="18" charset="0"/>
                          <a:ea typeface="Cambria Math" panose="02040503050406030204" pitchFamily="18" charset="0"/>
                        </a:rPr>
                        <m:t>=</m:t>
                      </m:r>
                      <m:r>
                        <m:rPr>
                          <m:sty m:val="p"/>
                        </m:rPr>
                        <a:rPr kumimoji="1" lang="en-US" altLang="zh-CN" i="1">
                          <a:latin typeface="Cambria Math" panose="02040503050406030204" pitchFamily="18" charset="0"/>
                        </a:rPr>
                        <m:t>l</m:t>
                      </m:r>
                      <m:r>
                        <m:rPr>
                          <m:sty m:val="p"/>
                        </m:rPr>
                        <a:rPr kumimoji="1" lang="en-US" altLang="zh-CN">
                          <a:latin typeface="Cambria Math" panose="02040503050406030204" pitchFamily="18" charset="0"/>
                        </a:rPr>
                        <m:t>n</m:t>
                      </m:r>
                      <m:d>
                        <m:dPr>
                          <m:ctrlPr>
                            <a:rPr kumimoji="1" lang="en-US" altLang="zh-CN" i="1">
                              <a:latin typeface="Cambria Math" panose="02040503050406030204" pitchFamily="18" charset="0"/>
                            </a:rPr>
                          </m:ctrlPr>
                        </m:dPr>
                        <m:e>
                          <m:r>
                            <m:rPr>
                              <m:sty m:val="p"/>
                            </m:rPr>
                            <a:rPr kumimoji="1" lang="el-GR" altLang="zh-CN" i="1">
                              <a:latin typeface="Cambria Math" panose="02040503050406030204" pitchFamily="18" charset="0"/>
                              <a:ea typeface="Cambria Math" panose="02040503050406030204" pitchFamily="18" charset="0"/>
                            </a:rPr>
                            <m:t>Λ</m:t>
                          </m:r>
                        </m:e>
                      </m:d>
                      <m:r>
                        <a:rPr kumimoji="1" lang="en-US" altLang="zh-CN" b="0" i="1" smtClean="0">
                          <a:latin typeface="Cambria Math" panose="02040503050406030204" pitchFamily="18" charset="0"/>
                          <a:ea typeface="Cambria Math" panose="02040503050406030204" pitchFamily="18" charset="0"/>
                        </a:rPr>
                        <m:t>+</m:t>
                      </m:r>
                      <m:r>
                        <a:rPr kumimoji="1" lang="zh-CN" altLang="en-US" b="0" i="1" smtClean="0">
                          <a:latin typeface="Cambria Math" panose="02040503050406030204" pitchFamily="18" charset="0"/>
                          <a:ea typeface="Cambria Math" panose="02040503050406030204" pitchFamily="18" charset="0"/>
                        </a:rPr>
                        <m:t> </m:t>
                      </m:r>
                      <m:f>
                        <m:fPr>
                          <m:ctrlPr>
                            <a:rPr kumimoji="1" lang="en-US" altLang="zh-CN" b="0" i="1" smtClean="0">
                              <a:latin typeface="Cambria Math" panose="02040503050406030204" pitchFamily="18" charset="0"/>
                              <a:ea typeface="Cambria Math" panose="02040503050406030204" pitchFamily="18" charset="0"/>
                            </a:rPr>
                          </m:ctrlPr>
                        </m:fPr>
                        <m:num>
                          <m:r>
                            <a:rPr kumimoji="1" lang="en-US" altLang="zh-CN" i="1">
                              <a:latin typeface="Cambria Math" panose="02040503050406030204" pitchFamily="18" charset="0"/>
                              <a:ea typeface="Cambria Math" panose="02040503050406030204" pitchFamily="18" charset="0"/>
                            </a:rPr>
                            <m:t>|</m:t>
                          </m:r>
                          <m:sSub>
                            <m:sSubPr>
                              <m:ctrlPr>
                                <a:rPr kumimoji="1" lang="en-US" altLang="zh-CN" i="1">
                                  <a:latin typeface="Cambria Math" panose="02040503050406030204" pitchFamily="18" charset="0"/>
                                  <a:ea typeface="Cambria Math" panose="02040503050406030204" pitchFamily="18" charset="0"/>
                                </a:rPr>
                              </m:ctrlPr>
                            </m:sSubPr>
                            <m:e>
                              <m:sSub>
                                <m:sSubPr>
                                  <m:ctrlPr>
                                    <a:rPr kumimoji="1" lang="en-US" altLang="zh-CN" i="1">
                                      <a:latin typeface="Cambria Math" panose="02040503050406030204" pitchFamily="18" charset="0"/>
                                      <a:ea typeface="Cambria Math" panose="02040503050406030204" pitchFamily="18" charset="0"/>
                                    </a:rPr>
                                  </m:ctrlPr>
                                </m:sSubPr>
                                <m:e>
                                  <m:r>
                                    <a:rPr kumimoji="1" lang="en-US" altLang="zh-CN" i="1">
                                      <a:latin typeface="Cambria Math" panose="02040503050406030204" pitchFamily="18" charset="0"/>
                                      <a:ea typeface="Cambria Math" panose="02040503050406030204" pitchFamily="18" charset="0"/>
                                    </a:rPr>
                                    <m:t>𝑣</m:t>
                                  </m:r>
                                </m:e>
                                <m:sub>
                                  <m:r>
                                    <m:rPr>
                                      <m:sty m:val="p"/>
                                    </m:rPr>
                                    <a:rPr kumimoji="1" lang="en-US" altLang="zh-CN" i="1">
                                      <a:latin typeface="Cambria Math" panose="02040503050406030204" pitchFamily="18" charset="0"/>
                                      <a:ea typeface="Cambria Math" panose="02040503050406030204" pitchFamily="18" charset="0"/>
                                    </a:rPr>
                                    <m:t>m</m:t>
                                  </m:r>
                                </m:sub>
                              </m:sSub>
                              <m:r>
                                <a:rPr kumimoji="1" lang="en-US" altLang="zh-CN" i="1">
                                  <a:latin typeface="Cambria Math" panose="02040503050406030204" pitchFamily="18" charset="0"/>
                                  <a:ea typeface="Cambria Math" panose="02040503050406030204" pitchFamily="18" charset="0"/>
                                </a:rPr>
                                <m:t>−</m:t>
                              </m:r>
                              <m:r>
                                <a:rPr kumimoji="1" lang="en-US" altLang="zh-CN" i="1">
                                  <a:latin typeface="Cambria Math" panose="02040503050406030204" pitchFamily="18" charset="0"/>
                                  <a:ea typeface="Cambria Math" panose="02040503050406030204" pitchFamily="18" charset="0"/>
                                </a:rPr>
                                <m:t>𝑣</m:t>
                              </m:r>
                            </m:e>
                            <m:sub>
                              <m:r>
                                <a:rPr kumimoji="1" lang="en-US" altLang="zh-CN" i="1">
                                  <a:latin typeface="Cambria Math" panose="02040503050406030204" pitchFamily="18" charset="0"/>
                                  <a:ea typeface="Cambria Math" panose="02040503050406030204" pitchFamily="18" charset="0"/>
                                </a:rPr>
                                <m:t>𝜒</m:t>
                              </m:r>
                            </m:sub>
                          </m:sSub>
                          <m:sSup>
                            <m:sSupPr>
                              <m:ctrlPr>
                                <a:rPr kumimoji="1" lang="en-US" altLang="zh-CN" i="1">
                                  <a:latin typeface="Cambria Math" panose="02040503050406030204" pitchFamily="18" charset="0"/>
                                  <a:ea typeface="Cambria Math" panose="02040503050406030204" pitchFamily="18" charset="0"/>
                                </a:rPr>
                              </m:ctrlPr>
                            </m:sSupPr>
                            <m:e>
                              <m:r>
                                <a:rPr kumimoji="1" lang="en-US" altLang="zh-CN" i="1">
                                  <a:latin typeface="Cambria Math" panose="02040503050406030204" pitchFamily="18" charset="0"/>
                                  <a:ea typeface="Cambria Math" panose="02040503050406030204" pitchFamily="18" charset="0"/>
                                </a:rPr>
                                <m:t>|</m:t>
                              </m:r>
                            </m:e>
                            <m:sup>
                              <m:r>
                                <a:rPr kumimoji="1" lang="en-US" altLang="zh-CN" i="1">
                                  <a:latin typeface="Cambria Math" panose="02040503050406030204" pitchFamily="18" charset="0"/>
                                  <a:ea typeface="Cambria Math" panose="02040503050406030204" pitchFamily="18" charset="0"/>
                                </a:rPr>
                                <m:t>2</m:t>
                              </m:r>
                            </m:sup>
                          </m:sSup>
                        </m:num>
                        <m:den>
                          <m:r>
                            <a:rPr kumimoji="1" lang="en-US" altLang="zh-CN" i="1">
                              <a:latin typeface="Cambria Math" panose="02040503050406030204" pitchFamily="18" charset="0"/>
                              <a:ea typeface="Cambria Math" panose="02040503050406030204" pitchFamily="18" charset="0"/>
                            </a:rPr>
                            <m:t>8</m:t>
                          </m:r>
                          <m:r>
                            <a:rPr kumimoji="1" lang="en-US" altLang="zh-CN" i="1">
                              <a:latin typeface="Cambria Math" panose="02040503050406030204" pitchFamily="18" charset="0"/>
                              <a:ea typeface="Cambria Math" panose="02040503050406030204" pitchFamily="18" charset="0"/>
                            </a:rPr>
                            <m:t>𝜋</m:t>
                          </m:r>
                          <m:sSup>
                            <m:sSupPr>
                              <m:ctrlPr>
                                <a:rPr kumimoji="1" lang="en-US" altLang="zh-CN" i="1">
                                  <a:latin typeface="Cambria Math" panose="02040503050406030204" pitchFamily="18" charset="0"/>
                                  <a:ea typeface="Cambria Math" panose="02040503050406030204" pitchFamily="18" charset="0"/>
                                </a:rPr>
                              </m:ctrlPr>
                            </m:sSupPr>
                            <m:e>
                              <m:r>
                                <a:rPr kumimoji="1" lang="en-US" altLang="zh-CN" b="0" i="1" smtClean="0">
                                  <a:latin typeface="Cambria Math" panose="02040503050406030204" pitchFamily="18" charset="0"/>
                                  <a:ea typeface="Cambria Math" panose="02040503050406030204" pitchFamily="18" charset="0"/>
                                </a:rPr>
                                <m:t>𝑐</m:t>
                              </m:r>
                            </m:e>
                            <m:sup>
                              <m:r>
                                <a:rPr kumimoji="1" lang="en-US" altLang="zh-CN" i="1">
                                  <a:latin typeface="Cambria Math" panose="02040503050406030204" pitchFamily="18" charset="0"/>
                                  <a:ea typeface="Cambria Math" panose="02040503050406030204" pitchFamily="18" charset="0"/>
                                </a:rPr>
                                <m:t>2</m:t>
                              </m:r>
                            </m:sup>
                          </m:sSup>
                        </m:den>
                      </m:f>
                      <m:r>
                        <a:rPr kumimoji="1" lang="en-US" altLang="zh-CN" b="0" i="1" smtClean="0">
                          <a:latin typeface="Cambria Math" panose="02040503050406030204" pitchFamily="18" charset="0"/>
                          <a:ea typeface="Cambria Math" panose="02040503050406030204" pitchFamily="18" charset="0"/>
                        </a:rPr>
                        <m:t>𝑓</m:t>
                      </m:r>
                      <m:r>
                        <a:rPr kumimoji="1" lang="en-US" altLang="zh-CN" b="0" i="1" smtClean="0">
                          <a:latin typeface="Cambria Math" panose="02040503050406030204" pitchFamily="18" charset="0"/>
                          <a:ea typeface="Cambria Math" panose="02040503050406030204" pitchFamily="18" charset="0"/>
                        </a:rPr>
                        <m:t>(</m:t>
                      </m:r>
                      <m:r>
                        <a:rPr kumimoji="1" lang="en-US" altLang="zh-CN" b="0" i="1" smtClean="0">
                          <a:latin typeface="Cambria Math" panose="02040503050406030204" pitchFamily="18" charset="0"/>
                          <a:ea typeface="Cambria Math" panose="02040503050406030204" pitchFamily="18" charset="0"/>
                        </a:rPr>
                        <m:t>𝒞</m:t>
                      </m:r>
                      <m:r>
                        <a:rPr kumimoji="1" lang="en-US" altLang="zh-CN" b="0" i="1" smtClean="0">
                          <a:latin typeface="Cambria Math" panose="02040503050406030204" pitchFamily="18" charset="0"/>
                          <a:ea typeface="Cambria Math" panose="02040503050406030204" pitchFamily="18" charset="0"/>
                        </a:rPr>
                        <m:t>)</m:t>
                      </m:r>
                    </m:oMath>
                  </m:oMathPara>
                </a14:m>
                <a:endParaRPr kumimoji="1" lang="zh-CN" altLang="en-US" dirty="0"/>
              </a:p>
            </p:txBody>
          </p:sp>
        </mc:Choice>
        <mc:Fallback xmlns="">
          <p:sp>
            <p:nvSpPr>
              <p:cNvPr id="5" name="文本框 4">
                <a:extLst>
                  <a:ext uri="{FF2B5EF4-FFF2-40B4-BE49-F238E27FC236}">
                    <a16:creationId xmlns:a16="http://schemas.microsoft.com/office/drawing/2014/main" id="{EA121717-167E-BDB8-078F-635CE7DAF557}"/>
                  </a:ext>
                </a:extLst>
              </p:cNvPr>
              <p:cNvSpPr txBox="1">
                <a:spLocks noRot="1" noChangeAspect="1" noMove="1" noResize="1" noEditPoints="1" noAdjustHandles="1" noChangeArrowheads="1" noChangeShapeType="1" noTextEdit="1"/>
              </p:cNvSpPr>
              <p:nvPr/>
            </p:nvSpPr>
            <p:spPr>
              <a:xfrm>
                <a:off x="1504944" y="3909268"/>
                <a:ext cx="4445000" cy="1409104"/>
              </a:xfrm>
              <a:prstGeom prst="rect">
                <a:avLst/>
              </a:prstGeom>
              <a:blipFill>
                <a:blip r:embed="rId3"/>
                <a:stretch>
                  <a:fillRect b="-5357"/>
                </a:stretch>
              </a:blipFill>
            </p:spPr>
            <p:txBody>
              <a:bodyPr/>
              <a:lstStyle/>
              <a:p>
                <a:r>
                  <a:rPr lang="zh-CN" altLang="en-US">
                    <a:noFill/>
                  </a:rPr>
                  <a:t> </a:t>
                </a:r>
              </a:p>
            </p:txBody>
          </p:sp>
        </mc:Fallback>
      </mc:AlternateContent>
      <p:pic>
        <p:nvPicPr>
          <p:cNvPr id="8" name="图片 7">
            <a:extLst>
              <a:ext uri="{FF2B5EF4-FFF2-40B4-BE49-F238E27FC236}">
                <a16:creationId xmlns:a16="http://schemas.microsoft.com/office/drawing/2014/main" id="{5C4774BC-A6A6-C2EE-52AF-3CA1309F2F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3100" y="1566936"/>
            <a:ext cx="3733800" cy="3746500"/>
          </a:xfrm>
          <a:prstGeom prst="rect">
            <a:avLst/>
          </a:prstGeom>
        </p:spPr>
      </p:pic>
      <p:sp>
        <p:nvSpPr>
          <p:cNvPr id="13" name="文本框 12">
            <a:extLst>
              <a:ext uri="{FF2B5EF4-FFF2-40B4-BE49-F238E27FC236}">
                <a16:creationId xmlns:a16="http://schemas.microsoft.com/office/drawing/2014/main" id="{1384820A-1FA8-1157-51E7-9C139EB306B1}"/>
              </a:ext>
            </a:extLst>
          </p:cNvPr>
          <p:cNvSpPr txBox="1"/>
          <p:nvPr/>
        </p:nvSpPr>
        <p:spPr>
          <a:xfrm>
            <a:off x="8051788" y="5313436"/>
            <a:ext cx="5168912" cy="307777"/>
          </a:xfrm>
          <a:prstGeom prst="rect">
            <a:avLst/>
          </a:prstGeom>
          <a:noFill/>
        </p:spPr>
        <p:txBody>
          <a:bodyPr wrap="square">
            <a:spAutoFit/>
          </a:bodyPr>
          <a:lstStyle/>
          <a:p>
            <a:r>
              <a:rPr kumimoji="1" lang="en-US" altLang="zh-CN" sz="1400" dirty="0">
                <a:latin typeface="Times New Roman" panose="02020603050405020304" pitchFamily="18" charset="0"/>
                <a:ea typeface="Baskerville" panose="02020502070401020303" pitchFamily="18" charset="0"/>
                <a:cs typeface="Times New Roman" panose="02020603050405020304" pitchFamily="18" charset="0"/>
              </a:rPr>
              <a:t>Theophanes K. </a:t>
            </a:r>
            <a:r>
              <a:rPr kumimoji="1" lang="en-US" altLang="zh-CN" sz="1400" dirty="0" err="1">
                <a:latin typeface="Times New Roman" panose="02020603050405020304" pitchFamily="18" charset="0"/>
                <a:ea typeface="Baskerville" panose="02020502070401020303" pitchFamily="18" charset="0"/>
                <a:cs typeface="Times New Roman" panose="02020603050405020304" pitchFamily="18" charset="0"/>
              </a:rPr>
              <a:t>Karydas</a:t>
            </a:r>
            <a:r>
              <a:rPr kumimoji="1" lang="en-US" altLang="zh-CN" sz="1400" dirty="0">
                <a:latin typeface="Times New Roman" panose="02020603050405020304" pitchFamily="18" charset="0"/>
                <a:ea typeface="Baskerville" panose="02020502070401020303" pitchFamily="18" charset="0"/>
                <a:cs typeface="Times New Roman" panose="02020603050405020304" pitchFamily="18" charset="0"/>
              </a:rPr>
              <a:t> and Gianfranco Bertone(2025)</a:t>
            </a:r>
          </a:p>
        </p:txBody>
      </p: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3FBB815B-3737-FF2B-6FD2-D0E396272528}"/>
                  </a:ext>
                </a:extLst>
              </p:cNvPr>
              <p:cNvSpPr txBox="1"/>
              <p:nvPr/>
            </p:nvSpPr>
            <p:spPr>
              <a:xfrm>
                <a:off x="330212" y="5798639"/>
                <a:ext cx="7267575" cy="769441"/>
              </a:xfrm>
              <a:prstGeom prst="rect">
                <a:avLst/>
              </a:prstGeom>
              <a:noFill/>
            </p:spPr>
            <p:txBody>
              <a:bodyPr wrap="square">
                <a:spAutoFit/>
              </a:bodyPr>
              <a:lstStyle/>
              <a:p>
                <a:r>
                  <a:rPr lang="en-US" altLang="zh-CN" sz="2200" dirty="0">
                    <a:latin typeface="Times New Roman" panose="02020603050405020304" pitchFamily="18" charset="0"/>
                    <a:cs typeface="Times New Roman" panose="02020603050405020304" pitchFamily="18" charset="0"/>
                  </a:rPr>
                  <a:t>If the measurement precision of </a:t>
                </a:r>
                <a14:m>
                  <m:oMath xmlns:m="http://schemas.openxmlformats.org/officeDocument/2006/math">
                    <m:r>
                      <m:rPr>
                        <m:sty m:val="p"/>
                      </m:rPr>
                      <a:rPr kumimoji="1" lang="en-US" altLang="zh-CN" sz="2000" i="1" smtClean="0">
                        <a:latin typeface="Cambria Math" panose="02040503050406030204" pitchFamily="18" charset="0"/>
                      </a:rPr>
                      <m:t>l</m:t>
                    </m:r>
                    <m:r>
                      <m:rPr>
                        <m:sty m:val="p"/>
                      </m:rPr>
                      <a:rPr kumimoji="1" lang="en-US" altLang="zh-CN" sz="2000" b="0" i="0" smtClean="0">
                        <a:latin typeface="Cambria Math" panose="02040503050406030204" pitchFamily="18" charset="0"/>
                      </a:rPr>
                      <m:t>n</m:t>
                    </m:r>
                    <m:d>
                      <m:dPr>
                        <m:ctrlPr>
                          <a:rPr kumimoji="1" lang="en-US" altLang="zh-CN" sz="2000" b="0" i="1" smtClean="0">
                            <a:latin typeface="Cambria Math" panose="02040503050406030204" pitchFamily="18" charset="0"/>
                          </a:rPr>
                        </m:ctrlPr>
                      </m:dPr>
                      <m:e>
                        <m:r>
                          <m:rPr>
                            <m:sty m:val="p"/>
                          </m:rPr>
                          <a:rPr kumimoji="1" lang="el-GR" altLang="zh-CN" sz="2000" b="0" i="1" smtClean="0">
                            <a:latin typeface="Cambria Math" panose="02040503050406030204" pitchFamily="18" charset="0"/>
                            <a:ea typeface="Cambria Math" panose="02040503050406030204" pitchFamily="18" charset="0"/>
                          </a:rPr>
                          <m:t>Λ</m:t>
                        </m:r>
                      </m:e>
                    </m:d>
                  </m:oMath>
                </a14:m>
                <a:r>
                  <a:rPr lang="el-GR" altLang="zh-CN" sz="2000" dirty="0">
                    <a:latin typeface="Times New Roman" panose="02020603050405020304" pitchFamily="18" charset="0"/>
                    <a:cs typeface="Times New Roman" panose="02020603050405020304" pitchFamily="18" charset="0"/>
                  </a:rPr>
                  <a:t> </a:t>
                </a:r>
                <a:r>
                  <a:rPr lang="en-US" altLang="zh-CN" sz="2200" dirty="0">
                    <a:latin typeface="Times New Roman" panose="02020603050405020304" pitchFamily="18" charset="0"/>
                    <a:cs typeface="Times New Roman" panose="02020603050405020304" pitchFamily="18" charset="0"/>
                  </a:rPr>
                  <a:t>reaches 0.1%, it may be possible to </a:t>
                </a:r>
                <a:r>
                  <a:rPr lang="en-US" altLang="zh-CN" sz="2200" b="1" dirty="0">
                    <a:solidFill>
                      <a:srgbClr val="C00000"/>
                    </a:solidFill>
                    <a:latin typeface="Times New Roman" panose="02020603050405020304" pitchFamily="18" charset="0"/>
                    <a:cs typeface="Times New Roman" panose="02020603050405020304" pitchFamily="18" charset="0"/>
                  </a:rPr>
                  <a:t>determine the equation of state of the pulsar</a:t>
                </a:r>
                <a:r>
                  <a:rPr lang="en-US" altLang="zh-CN" sz="2200" dirty="0">
                    <a:latin typeface="Times New Roman" panose="02020603050405020304" pitchFamily="18" charset="0"/>
                    <a:cs typeface="Times New Roman" panose="02020603050405020304" pitchFamily="18" charset="0"/>
                  </a:rPr>
                  <a:t>.</a:t>
                </a:r>
                <a:endParaRPr lang="zh-CN" altLang="en-US" sz="2200" dirty="0">
                  <a:latin typeface="Times New Roman" panose="02020603050405020304" pitchFamily="18" charset="0"/>
                  <a:cs typeface="Times New Roman" panose="02020603050405020304" pitchFamily="18" charset="0"/>
                </a:endParaRPr>
              </a:p>
            </p:txBody>
          </p:sp>
        </mc:Choice>
        <mc:Fallback xmlns="">
          <p:sp>
            <p:nvSpPr>
              <p:cNvPr id="15" name="文本框 14">
                <a:extLst>
                  <a:ext uri="{FF2B5EF4-FFF2-40B4-BE49-F238E27FC236}">
                    <a16:creationId xmlns:a16="http://schemas.microsoft.com/office/drawing/2014/main" id="{3FBB815B-3737-FF2B-6FD2-D0E396272528}"/>
                  </a:ext>
                </a:extLst>
              </p:cNvPr>
              <p:cNvSpPr txBox="1">
                <a:spLocks noRot="1" noChangeAspect="1" noMove="1" noResize="1" noEditPoints="1" noAdjustHandles="1" noChangeArrowheads="1" noChangeShapeType="1" noTextEdit="1"/>
              </p:cNvSpPr>
              <p:nvPr/>
            </p:nvSpPr>
            <p:spPr>
              <a:xfrm>
                <a:off x="330212" y="5798639"/>
                <a:ext cx="7267575" cy="769441"/>
              </a:xfrm>
              <a:prstGeom prst="rect">
                <a:avLst/>
              </a:prstGeom>
              <a:blipFill>
                <a:blip r:embed="rId5"/>
                <a:stretch>
                  <a:fillRect l="-871" t="-4918" b="-16393"/>
                </a:stretch>
              </a:blipFill>
            </p:spPr>
            <p:txBody>
              <a:bodyPr/>
              <a:lstStyle/>
              <a:p>
                <a:r>
                  <a:rPr lang="zh-CN" altLang="en-US">
                    <a:noFill/>
                  </a:rPr>
                  <a:t> </a:t>
                </a:r>
              </a:p>
            </p:txBody>
          </p:sp>
        </mc:Fallback>
      </mc:AlternateContent>
      <p:sp>
        <p:nvSpPr>
          <p:cNvPr id="10" name="文本框 9">
            <a:extLst>
              <a:ext uri="{FF2B5EF4-FFF2-40B4-BE49-F238E27FC236}">
                <a16:creationId xmlns:a16="http://schemas.microsoft.com/office/drawing/2014/main" id="{41317EFF-F527-7F81-6369-8195B5EF42EB}"/>
              </a:ext>
            </a:extLst>
          </p:cNvPr>
          <p:cNvSpPr txBox="1"/>
          <p:nvPr/>
        </p:nvSpPr>
        <p:spPr>
          <a:xfrm>
            <a:off x="206664" y="674640"/>
            <a:ext cx="8086436" cy="3785652"/>
          </a:xfrm>
          <a:prstGeom prst="rect">
            <a:avLst/>
          </a:prstGeom>
          <a:noFill/>
        </p:spPr>
        <p:txBody>
          <a:bodyPr wrap="square" rtlCol="0">
            <a:spAutoFit/>
          </a:bodyPr>
          <a:lstStyle/>
          <a:p>
            <a:r>
              <a:rPr kumimoji="1" lang="en-US" altLang="zh-CN" sz="2400" b="1" dirty="0">
                <a:latin typeface="Times New Roman" panose="02020603050405020304" pitchFamily="18" charset="0"/>
                <a:cs typeface="Times New Roman" panose="02020603050405020304" pitchFamily="18" charset="0"/>
              </a:rPr>
              <a:t>Low compactness</a:t>
            </a:r>
            <a:r>
              <a:rPr kumimoji="1" lang="en-US" altLang="zh-CN" sz="2400" dirty="0">
                <a:latin typeface="Times New Roman" panose="02020603050405020304" pitchFamily="18" charset="0"/>
                <a:cs typeface="Times New Roman" panose="02020603050405020304" pitchFamily="18" charset="0"/>
              </a:rPr>
              <a:t>: DM particles are weakly deflected and the scattering cross-section is smaller than BH accretion.</a:t>
            </a:r>
          </a:p>
          <a:p>
            <a:r>
              <a:rPr kumimoji="1" lang="en-US" altLang="zh-CN" sz="2400" b="1" dirty="0">
                <a:latin typeface="Times New Roman" panose="02020603050405020304" pitchFamily="18" charset="0"/>
                <a:cs typeface="Times New Roman" panose="02020603050405020304" pitchFamily="18" charset="0"/>
              </a:rPr>
              <a:t>Intermediate compactness</a:t>
            </a:r>
            <a:r>
              <a:rPr kumimoji="1" lang="en-US" altLang="zh-CN" sz="2400" dirty="0">
                <a:latin typeface="Times New Roman" panose="02020603050405020304" pitchFamily="18" charset="0"/>
                <a:cs typeface="Times New Roman" panose="02020603050405020304" pitchFamily="18" charset="0"/>
              </a:rPr>
              <a:t>: strong deflections produce large momentum transfer, allowing the cross-section to exceed the BH value.</a:t>
            </a:r>
          </a:p>
          <a:p>
            <a:r>
              <a:rPr kumimoji="1" lang="en-US" altLang="zh-CN" sz="2400" b="1" dirty="0">
                <a:latin typeface="Times New Roman" panose="02020603050405020304" pitchFamily="18" charset="0"/>
                <a:cs typeface="Times New Roman" panose="02020603050405020304" pitchFamily="18" charset="0"/>
              </a:rPr>
              <a:t>High compactness</a:t>
            </a:r>
            <a:r>
              <a:rPr kumimoji="1" lang="en-US" altLang="zh-CN" sz="2400" dirty="0">
                <a:latin typeface="Times New Roman" panose="02020603050405020304" pitchFamily="18" charset="0"/>
                <a:cs typeface="Times New Roman" panose="02020603050405020304" pitchFamily="18" charset="0"/>
              </a:rPr>
              <a:t>: particles wind around the object and escape with less efficient scattering angles, the cross-section decreases toward the BH limit.</a:t>
            </a:r>
          </a:p>
          <a:p>
            <a:endParaRPr kumimoji="1" lang="en-US" altLang="zh-CN" sz="2400" dirty="0">
              <a:latin typeface="Times New Roman" panose="02020603050405020304" pitchFamily="18" charset="0"/>
              <a:cs typeface="Times New Roman" panose="02020603050405020304" pitchFamily="18" charset="0"/>
            </a:endParaRPr>
          </a:p>
          <a:p>
            <a:endParaRPr kumimoji="1" lang="zh-CN" alt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90225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9C2B6-B357-7B18-022A-72901217280F}"/>
            </a:ext>
          </a:extLst>
        </p:cNvPr>
        <p:cNvGrpSpPr/>
        <p:nvPr/>
      </p:nvGrpSpPr>
      <p:grpSpPr>
        <a:xfrm>
          <a:off x="0" y="0"/>
          <a:ext cx="0" cy="0"/>
          <a:chOff x="0" y="0"/>
          <a:chExt cx="0" cy="0"/>
        </a:xfrm>
      </p:grpSpPr>
      <p:sp>
        <p:nvSpPr>
          <p:cNvPr id="23" name="灯片编号占位符 22">
            <a:extLst>
              <a:ext uri="{FF2B5EF4-FFF2-40B4-BE49-F238E27FC236}">
                <a16:creationId xmlns:a16="http://schemas.microsoft.com/office/drawing/2014/main" id="{FFC30E5F-EAB2-0EDF-9210-12B5FAA7F62C}"/>
              </a:ext>
            </a:extLst>
          </p:cNvPr>
          <p:cNvSpPr>
            <a:spLocks noGrp="1"/>
          </p:cNvSpPr>
          <p:nvPr>
            <p:ph type="sldNum" sz="quarter" idx="12"/>
          </p:nvPr>
        </p:nvSpPr>
        <p:spPr>
          <a:xfrm>
            <a:off x="9118588" y="6232400"/>
            <a:ext cx="2743200" cy="365125"/>
          </a:xfrm>
        </p:spPr>
        <p:txBody>
          <a:bodyPr/>
          <a:lstStyle/>
          <a:p>
            <a:r>
              <a:rPr lang="en-US" altLang="zh-CN" sz="2400">
                <a:solidFill>
                  <a:schemeClr val="tx1"/>
                </a:solidFill>
              </a:rPr>
              <a:t>15/15</a:t>
            </a:r>
            <a:endParaRPr lang="zh-CN" altLang="en-US" sz="2400" dirty="0">
              <a:solidFill>
                <a:schemeClr val="tx1"/>
              </a:solidFill>
            </a:endParaRPr>
          </a:p>
        </p:txBody>
      </p:sp>
      <p:cxnSp>
        <p:nvCxnSpPr>
          <p:cNvPr id="7" name="直接连接符 6">
            <a:extLst>
              <a:ext uri="{FF2B5EF4-FFF2-40B4-BE49-F238E27FC236}">
                <a16:creationId xmlns:a16="http://schemas.microsoft.com/office/drawing/2014/main" id="{7F0D86C7-13D8-4845-9732-EA1AE006A946}"/>
              </a:ext>
            </a:extLst>
          </p:cNvPr>
          <p:cNvCxnSpPr/>
          <p:nvPr/>
        </p:nvCxnSpPr>
        <p:spPr>
          <a:xfrm>
            <a:off x="-1" y="521111"/>
            <a:ext cx="12204000" cy="0"/>
          </a:xfrm>
          <a:prstGeom prst="line">
            <a:avLst/>
          </a:prstGeom>
        </p:spPr>
        <p:style>
          <a:lnRef idx="3">
            <a:schemeClr val="accent1"/>
          </a:lnRef>
          <a:fillRef idx="0">
            <a:schemeClr val="accent1"/>
          </a:fillRef>
          <a:effectRef idx="2">
            <a:schemeClr val="accent1"/>
          </a:effectRef>
          <a:fontRef idx="minor">
            <a:schemeClr val="tx1"/>
          </a:fontRef>
        </p:style>
      </p:cxnSp>
      <p:sp>
        <p:nvSpPr>
          <p:cNvPr id="2" name="文本框 1">
            <a:extLst>
              <a:ext uri="{FF2B5EF4-FFF2-40B4-BE49-F238E27FC236}">
                <a16:creationId xmlns:a16="http://schemas.microsoft.com/office/drawing/2014/main" id="{D6910B58-BE7C-CBDD-D3CC-6447A8CF039A}"/>
              </a:ext>
            </a:extLst>
          </p:cNvPr>
          <p:cNvSpPr txBox="1"/>
          <p:nvPr/>
        </p:nvSpPr>
        <p:spPr>
          <a:xfrm>
            <a:off x="0" y="-39329"/>
            <a:ext cx="6808007" cy="523220"/>
          </a:xfrm>
          <a:prstGeom prst="rect">
            <a:avLst/>
          </a:prstGeom>
          <a:noFill/>
        </p:spPr>
        <p:txBody>
          <a:bodyPr wrap="square" rtlCol="0">
            <a:spAutoFit/>
          </a:bodyPr>
          <a:lstStyle/>
          <a:p>
            <a:r>
              <a:rPr lang="en-US" altLang="zh-CN" sz="2800" b="1" spc="-11" dirty="0">
                <a:solidFill>
                  <a:srgbClr val="C00000"/>
                </a:solidFill>
                <a:latin typeface="Arial"/>
                <a:ea typeface="+mj-ea"/>
                <a:cs typeface="Arial"/>
              </a:rPr>
              <a:t>Summary</a:t>
            </a:r>
            <a:endParaRPr lang="zh-CN" altLang="en-US" sz="2800" b="1" spc="-11" dirty="0">
              <a:solidFill>
                <a:srgbClr val="C00000"/>
              </a:solidFill>
              <a:latin typeface="Arial"/>
              <a:ea typeface="+mj-ea"/>
              <a:cs typeface="Arial"/>
            </a:endParaRPr>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1A6D21E3-6437-C102-059C-A894BCA54CFA}"/>
                  </a:ext>
                </a:extLst>
              </p:cNvPr>
              <p:cNvSpPr txBox="1"/>
              <p:nvPr/>
            </p:nvSpPr>
            <p:spPr>
              <a:xfrm>
                <a:off x="242022" y="784989"/>
                <a:ext cx="11619766" cy="2308324"/>
              </a:xfrm>
              <a:prstGeom prst="rect">
                <a:avLst/>
              </a:prstGeom>
              <a:noFill/>
            </p:spPr>
            <p:txBody>
              <a:bodyPr wrap="square">
                <a:spAutoFit/>
              </a:bodyPr>
              <a:lstStyle/>
              <a:p>
                <a:pPr marL="457200" indent="-457200">
                  <a:buFont typeface="+mj-lt"/>
                  <a:buAutoNum type="arabicPeriod"/>
                </a:pPr>
                <a:r>
                  <a:rPr lang="en-US" altLang="zh-CN" sz="2400" dirty="0">
                    <a:latin typeface="Times New Roman" panose="02020603050405020304" pitchFamily="18" charset="0"/>
                    <a:cs typeface="Times New Roman" panose="02020603050405020304" pitchFamily="18" charset="0"/>
                  </a:rPr>
                  <a:t>For anisotropic matter distributions, the Eddington formula and the Chandrasekhar formula are not applicable; dark-matter spikes are</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anisotropic.</a:t>
                </a:r>
              </a:p>
              <a:p>
                <a:pPr marL="457200" indent="-457200">
                  <a:buFont typeface="+mj-lt"/>
                  <a:buAutoNum type="arabicPeriod"/>
                </a:pPr>
                <a:r>
                  <a:rPr lang="en-US" altLang="zh-CN" sz="2400" dirty="0">
                    <a:latin typeface="Times New Roman" panose="02020603050405020304" pitchFamily="18" charset="0"/>
                    <a:cs typeface="Times New Roman" panose="02020603050405020304" pitchFamily="18" charset="0"/>
                  </a:rPr>
                  <a:t>Strong parameter degeneracies exist in SMBH–PSR systems when dynamical friction is included, which can degrade parameter-estimation precision.</a:t>
                </a:r>
              </a:p>
              <a:p>
                <a:pPr marL="457200" indent="-457200">
                  <a:buFont typeface="+mj-lt"/>
                  <a:buAutoNum type="arabicPeriod"/>
                </a:pPr>
                <a:r>
                  <a:rPr lang="en-US" altLang="zh-CN" sz="2400" dirty="0">
                    <a:latin typeface="Times New Roman" panose="02020603050405020304" pitchFamily="18" charset="0"/>
                    <a:cs typeface="Times New Roman" panose="02020603050405020304" pitchFamily="18" charset="0"/>
                  </a:rPr>
                  <a:t>Measuring </a:t>
                </a:r>
                <a14:m>
                  <m:oMath xmlns:m="http://schemas.openxmlformats.org/officeDocument/2006/math">
                    <m:r>
                      <m:rPr>
                        <m:sty m:val="p"/>
                      </m:rPr>
                      <a:rPr kumimoji="1" lang="en-US" altLang="zh-CN" sz="2400" i="1" smtClean="0">
                        <a:latin typeface="Cambria Math" panose="02040503050406030204" pitchFamily="18" charset="0"/>
                      </a:rPr>
                      <m:t>l</m:t>
                    </m:r>
                    <m:r>
                      <m:rPr>
                        <m:sty m:val="p"/>
                      </m:rPr>
                      <a:rPr kumimoji="1" lang="en-US" altLang="zh-CN" sz="2400" b="0" i="0" smtClean="0">
                        <a:latin typeface="Cambria Math" panose="02040503050406030204" pitchFamily="18" charset="0"/>
                      </a:rPr>
                      <m:t>n</m:t>
                    </m:r>
                    <m:d>
                      <m:dPr>
                        <m:ctrlPr>
                          <a:rPr kumimoji="1" lang="en-US" altLang="zh-CN" sz="2400" b="0" i="1" smtClean="0">
                            <a:latin typeface="Cambria Math" panose="02040503050406030204" pitchFamily="18" charset="0"/>
                          </a:rPr>
                        </m:ctrlPr>
                      </m:dPr>
                      <m:e>
                        <m:r>
                          <m:rPr>
                            <m:sty m:val="p"/>
                          </m:rPr>
                          <a:rPr kumimoji="1" lang="el-GR" altLang="zh-CN" sz="2400" b="0" i="1" smtClean="0">
                            <a:latin typeface="Cambria Math" panose="02040503050406030204" pitchFamily="18" charset="0"/>
                            <a:ea typeface="Cambria Math" panose="02040503050406030204" pitchFamily="18" charset="0"/>
                          </a:rPr>
                          <m:t>Λ</m:t>
                        </m:r>
                      </m:e>
                    </m:d>
                  </m:oMath>
                </a14:m>
                <a:r>
                  <a:rPr lang="el-GR" altLang="zh-CN"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to a precision of 0.1% could provide constraints on the pulsar equation of state.</a:t>
                </a:r>
              </a:p>
            </p:txBody>
          </p:sp>
        </mc:Choice>
        <mc:Fallback xmlns="">
          <p:sp>
            <p:nvSpPr>
              <p:cNvPr id="4" name="文本框 3">
                <a:extLst>
                  <a:ext uri="{FF2B5EF4-FFF2-40B4-BE49-F238E27FC236}">
                    <a16:creationId xmlns:a16="http://schemas.microsoft.com/office/drawing/2014/main" id="{1A6D21E3-6437-C102-059C-A894BCA54CFA}"/>
                  </a:ext>
                </a:extLst>
              </p:cNvPr>
              <p:cNvSpPr txBox="1">
                <a:spLocks noRot="1" noChangeAspect="1" noMove="1" noResize="1" noEditPoints="1" noAdjustHandles="1" noChangeArrowheads="1" noChangeShapeType="1" noTextEdit="1"/>
              </p:cNvSpPr>
              <p:nvPr/>
            </p:nvSpPr>
            <p:spPr>
              <a:xfrm>
                <a:off x="242022" y="784989"/>
                <a:ext cx="11619766" cy="2308324"/>
              </a:xfrm>
              <a:prstGeom prst="rect">
                <a:avLst/>
              </a:prstGeom>
              <a:blipFill>
                <a:blip r:embed="rId3"/>
                <a:stretch>
                  <a:fillRect l="-764" t="-1639" b="-4918"/>
                </a:stretch>
              </a:blipFill>
            </p:spPr>
            <p:txBody>
              <a:bodyPr/>
              <a:lstStyle/>
              <a:p>
                <a:r>
                  <a:rPr lang="zh-CN" altLang="en-US">
                    <a:noFill/>
                  </a:rPr>
                  <a:t> </a:t>
                </a:r>
              </a:p>
            </p:txBody>
          </p:sp>
        </mc:Fallback>
      </mc:AlternateContent>
      <p:sp>
        <p:nvSpPr>
          <p:cNvPr id="6" name="文本框 5">
            <a:extLst>
              <a:ext uri="{FF2B5EF4-FFF2-40B4-BE49-F238E27FC236}">
                <a16:creationId xmlns:a16="http://schemas.microsoft.com/office/drawing/2014/main" id="{4BF7CA83-DC7B-4788-3C0E-661FE1DC6C59}"/>
              </a:ext>
            </a:extLst>
          </p:cNvPr>
          <p:cNvSpPr txBox="1"/>
          <p:nvPr/>
        </p:nvSpPr>
        <p:spPr>
          <a:xfrm>
            <a:off x="3404003" y="4078081"/>
            <a:ext cx="6172200" cy="584775"/>
          </a:xfrm>
          <a:prstGeom prst="rect">
            <a:avLst/>
          </a:prstGeom>
          <a:noFill/>
        </p:spPr>
        <p:txBody>
          <a:bodyPr wrap="square">
            <a:spAutoFit/>
          </a:bodyPr>
          <a:lstStyle/>
          <a:p>
            <a:r>
              <a:rPr lang="en-US" altLang="zh-CN" sz="3200" dirty="0">
                <a:latin typeface="Times New Roman" panose="02020603050405020304" pitchFamily="18" charset="0"/>
                <a:cs typeface="Times New Roman" panose="02020603050405020304" pitchFamily="18" charset="0"/>
              </a:rPr>
              <a:t>Thank you for your attention!</a:t>
            </a:r>
            <a:endParaRPr lang="zh-CN" alt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35968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5546</TotalTime>
  <Words>3025</Words>
  <Application>Microsoft Macintosh PowerPoint</Application>
  <PresentationFormat>宽屏</PresentationFormat>
  <Paragraphs>220</Paragraphs>
  <Slides>15</Slides>
  <Notes>15</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15</vt:i4>
      </vt:variant>
    </vt:vector>
  </HeadingPairs>
  <TitlesOfParts>
    <vt:vector size="23" baseType="lpstr">
      <vt:lpstr>等线</vt:lpstr>
      <vt:lpstr>等线 Light</vt:lpstr>
      <vt:lpstr>quote-cjk-patch</vt:lpstr>
      <vt:lpstr>Arial</vt:lpstr>
      <vt:lpstr>Cambria Math</vt:lpstr>
      <vt:lpstr>Chalkboard</vt:lpstr>
      <vt:lpstr>Times New Roman</vt:lpstr>
      <vt:lpstr>Office 主题​​</vt:lpstr>
      <vt:lpstr> Probing Galactic Center Dark Matter Including Dynamical Friction with Pulsars around Sgr 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杨奕博</dc:creator>
  <cp:keywords/>
  <dc:description/>
  <cp:lastModifiedBy>yibo young</cp:lastModifiedBy>
  <cp:revision>76</cp:revision>
  <dcterms:created xsi:type="dcterms:W3CDTF">2025-03-15T13:25:16Z</dcterms:created>
  <dcterms:modified xsi:type="dcterms:W3CDTF">2026-07-04T05:32:33Z</dcterms:modified>
  <cp:category/>
</cp:coreProperties>
</file>