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7" r:id="rId1"/>
  </p:sldMasterIdLst>
  <p:notesMasterIdLst>
    <p:notesMasterId r:id="rId16"/>
  </p:notesMasterIdLst>
  <p:sldIdLst>
    <p:sldId id="256" r:id="rId2"/>
    <p:sldId id="276" r:id="rId3"/>
    <p:sldId id="277" r:id="rId4"/>
    <p:sldId id="272" r:id="rId5"/>
    <p:sldId id="257" r:id="rId6"/>
    <p:sldId id="275" r:id="rId7"/>
    <p:sldId id="258" r:id="rId8"/>
    <p:sldId id="271" r:id="rId9"/>
    <p:sldId id="259" r:id="rId10"/>
    <p:sldId id="268" r:id="rId11"/>
    <p:sldId id="279" r:id="rId12"/>
    <p:sldId id="260" r:id="rId13"/>
    <p:sldId id="261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80"/>
    <p:restoredTop sz="79972"/>
  </p:normalViewPr>
  <p:slideViewPr>
    <p:cSldViewPr snapToGrid="0">
      <p:cViewPr varScale="1">
        <p:scale>
          <a:sx n="99" d="100"/>
          <a:sy n="99" d="100"/>
        </p:scale>
        <p:origin x="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271EB7-FCF6-4E27-8EA4-4922885A8FA3}" type="doc">
      <dgm:prSet loTypeId="urn:microsoft.com/office/officeart/2005/8/layout/hierarchy3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4F99EFD0-AC05-41E1-89D8-B8FC13257834}">
      <dgm:prSet custT="1"/>
      <dgm:spPr/>
      <dgm:t>
        <a:bodyPr/>
        <a:lstStyle/>
        <a:p>
          <a:r>
            <a:rPr kumimoji="1" lang="en-US" sz="1800" dirty="0"/>
            <a:t>Repeating FRBs: </a:t>
          </a:r>
        </a:p>
        <a:p>
          <a:r>
            <a:rPr kumimoji="1" lang="en-US" sz="1800" dirty="0"/>
            <a:t>536 bursts from </a:t>
          </a:r>
        </a:p>
        <a:p>
          <a:r>
            <a:rPr kumimoji="1" lang="en-US" sz="1800" dirty="0"/>
            <a:t>FRB 20201124A</a:t>
          </a:r>
          <a:r>
            <a:rPr kumimoji="1" lang="zh-CN" altLang="en-US" sz="1800" dirty="0"/>
            <a:t> </a:t>
          </a:r>
          <a:r>
            <a:rPr kumimoji="1" lang="en-US" altLang="zh-CN" sz="1800" dirty="0"/>
            <a:t>observed by FAST</a:t>
          </a:r>
          <a:endParaRPr lang="en-US" sz="1800" dirty="0"/>
        </a:p>
      </dgm:t>
    </dgm:pt>
    <dgm:pt modelId="{54562B12-AE62-4B29-A306-A7EAB0AB0117}" type="parTrans" cxnId="{D378928C-9C2A-4696-9F94-F831223C5082}">
      <dgm:prSet/>
      <dgm:spPr/>
      <dgm:t>
        <a:bodyPr/>
        <a:lstStyle/>
        <a:p>
          <a:endParaRPr lang="en-US"/>
        </a:p>
      </dgm:t>
    </dgm:pt>
    <dgm:pt modelId="{B7027F87-B6BD-424B-8855-EBAB6BD0C3F1}" type="sibTrans" cxnId="{D378928C-9C2A-4696-9F94-F831223C5082}">
      <dgm:prSet/>
      <dgm:spPr/>
      <dgm:t>
        <a:bodyPr/>
        <a:lstStyle/>
        <a:p>
          <a:endParaRPr lang="en-US"/>
        </a:p>
      </dgm:t>
    </dgm:pt>
    <dgm:pt modelId="{4E2801C5-3729-459D-88E5-4874AA213827}">
      <dgm:prSet custT="1"/>
      <dgm:spPr/>
      <dgm:t>
        <a:bodyPr/>
        <a:lstStyle/>
        <a:p>
          <a:r>
            <a:rPr kumimoji="1" lang="en-US" sz="1800" dirty="0"/>
            <a:t>Repeating FRBs:</a:t>
          </a:r>
        </a:p>
        <a:p>
          <a:r>
            <a:rPr kumimoji="1" lang="en-US" altLang="zh-CN" sz="1800" dirty="0"/>
            <a:t>700 bursts from</a:t>
          </a:r>
        </a:p>
        <a:p>
          <a:r>
            <a:rPr kumimoji="1" lang="en-US" altLang="zh-CN" sz="1800" dirty="0"/>
            <a:t> FRB 20220912A observed by FAST</a:t>
          </a:r>
          <a:endParaRPr kumimoji="1" lang="en-US" sz="1800" dirty="0"/>
        </a:p>
      </dgm:t>
    </dgm:pt>
    <dgm:pt modelId="{D09D6359-EED5-4D18-A570-1FC9DA73B485}" type="parTrans" cxnId="{076E095F-2DDD-4598-A5E5-A51B11957929}">
      <dgm:prSet/>
      <dgm:spPr/>
      <dgm:t>
        <a:bodyPr/>
        <a:lstStyle/>
        <a:p>
          <a:endParaRPr lang="en-US"/>
        </a:p>
      </dgm:t>
    </dgm:pt>
    <dgm:pt modelId="{2CD0B20C-D0CC-4BEF-BB22-AF05DD573DD7}" type="sibTrans" cxnId="{076E095F-2DDD-4598-A5E5-A51B11957929}">
      <dgm:prSet/>
      <dgm:spPr/>
      <dgm:t>
        <a:bodyPr/>
        <a:lstStyle/>
        <a:p>
          <a:endParaRPr lang="en-US"/>
        </a:p>
      </dgm:t>
    </dgm:pt>
    <dgm:pt modelId="{75212E6E-33D7-F043-9310-BA90EFCBC7B7}">
      <dgm:prSet custT="1"/>
      <dgm:spPr/>
      <dgm:t>
        <a:bodyPr/>
        <a:lstStyle/>
        <a:p>
          <a:r>
            <a:rPr kumimoji="1" lang="en-US" sz="1800" dirty="0"/>
            <a:t>Non-repeating FRBs:</a:t>
          </a:r>
        </a:p>
        <a:p>
          <a:r>
            <a:rPr kumimoji="1" lang="en-US" sz="1800" dirty="0"/>
            <a:t> 6</a:t>
          </a:r>
          <a:r>
            <a:rPr kumimoji="1" lang="en-US" altLang="zh-CN" sz="1800" dirty="0"/>
            <a:t>4</a:t>
          </a:r>
          <a:r>
            <a:rPr kumimoji="1" lang="en-US" sz="1800" dirty="0"/>
            <a:t> bursts</a:t>
          </a:r>
          <a:r>
            <a:rPr kumimoji="1" lang="zh-CN" sz="1800" dirty="0"/>
            <a:t> </a:t>
          </a:r>
          <a:r>
            <a:rPr kumimoji="1" lang="en-US" sz="1800" dirty="0"/>
            <a:t>from</a:t>
          </a:r>
          <a:r>
            <a:rPr kumimoji="1" lang="zh-CN" sz="1800" dirty="0"/>
            <a:t> </a:t>
          </a:r>
          <a:endParaRPr kumimoji="1" lang="en-US" altLang="zh-CN" sz="1800" dirty="0"/>
        </a:p>
        <a:p>
          <a:r>
            <a:rPr kumimoji="1" lang="en-US" sz="1800" dirty="0"/>
            <a:t>the first CHIME/FRB</a:t>
          </a:r>
          <a:r>
            <a:rPr kumimoji="1" lang="zh-CN" sz="1800" dirty="0"/>
            <a:t> </a:t>
          </a:r>
          <a:r>
            <a:rPr kumimoji="1" lang="en-US" sz="1800" dirty="0"/>
            <a:t>Baseband</a:t>
          </a:r>
          <a:r>
            <a:rPr kumimoji="1" lang="zh-CN" sz="1800" dirty="0"/>
            <a:t> </a:t>
          </a:r>
          <a:r>
            <a:rPr kumimoji="1" lang="en-US" sz="1800" dirty="0"/>
            <a:t>catalog</a:t>
          </a:r>
          <a:endParaRPr lang="en-US" sz="1800" dirty="0"/>
        </a:p>
      </dgm:t>
    </dgm:pt>
    <dgm:pt modelId="{1F91D451-5F60-D840-9ADC-CDBAA9B94A0A}" type="parTrans" cxnId="{38FB58A6-B64F-DE4A-A533-05D7EB8AD056}">
      <dgm:prSet/>
      <dgm:spPr/>
      <dgm:t>
        <a:bodyPr/>
        <a:lstStyle/>
        <a:p>
          <a:endParaRPr lang="zh-CN" altLang="en-US"/>
        </a:p>
      </dgm:t>
    </dgm:pt>
    <dgm:pt modelId="{25172BDD-AA22-3D47-82BC-48B6865FC98A}" type="sibTrans" cxnId="{38FB58A6-B64F-DE4A-A533-05D7EB8AD056}">
      <dgm:prSet/>
      <dgm:spPr/>
      <dgm:t>
        <a:bodyPr/>
        <a:lstStyle/>
        <a:p>
          <a:endParaRPr lang="zh-CN" altLang="en-US"/>
        </a:p>
      </dgm:t>
    </dgm:pt>
    <dgm:pt modelId="{917DEF16-ED77-4F47-9689-3EA49B7B83CA}" type="pres">
      <dgm:prSet presAssocID="{14271EB7-FCF6-4E27-8EA4-4922885A8FA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99FDFA7-EB40-BD43-8D9A-91F6670E0D4D}" type="pres">
      <dgm:prSet presAssocID="{4F99EFD0-AC05-41E1-89D8-B8FC13257834}" presName="root" presStyleCnt="0"/>
      <dgm:spPr/>
    </dgm:pt>
    <dgm:pt modelId="{C0121C8B-8CBF-9346-B33D-387513F58CAD}" type="pres">
      <dgm:prSet presAssocID="{4F99EFD0-AC05-41E1-89D8-B8FC13257834}" presName="rootComposite" presStyleCnt="0"/>
      <dgm:spPr/>
    </dgm:pt>
    <dgm:pt modelId="{B3F5B8BB-B81B-7548-B2C7-E0C8FE697003}" type="pres">
      <dgm:prSet presAssocID="{4F99EFD0-AC05-41E1-89D8-B8FC13257834}" presName="rootText" presStyleLbl="node1" presStyleIdx="0" presStyleCnt="3"/>
      <dgm:spPr/>
    </dgm:pt>
    <dgm:pt modelId="{218A876A-0093-6344-BFCC-F4D08F75FFBD}" type="pres">
      <dgm:prSet presAssocID="{4F99EFD0-AC05-41E1-89D8-B8FC13257834}" presName="rootConnector" presStyleLbl="node1" presStyleIdx="0" presStyleCnt="3"/>
      <dgm:spPr/>
    </dgm:pt>
    <dgm:pt modelId="{5EF2118B-480B-194B-A3F4-C10779E48F64}" type="pres">
      <dgm:prSet presAssocID="{4F99EFD0-AC05-41E1-89D8-B8FC13257834}" presName="childShape" presStyleCnt="0"/>
      <dgm:spPr/>
    </dgm:pt>
    <dgm:pt modelId="{6C0D7922-9139-C248-B04B-81277648C8D2}" type="pres">
      <dgm:prSet presAssocID="{4E2801C5-3729-459D-88E5-4874AA213827}" presName="root" presStyleCnt="0"/>
      <dgm:spPr/>
    </dgm:pt>
    <dgm:pt modelId="{65FE3554-95F9-EF4A-B0D7-28BBF135670B}" type="pres">
      <dgm:prSet presAssocID="{4E2801C5-3729-459D-88E5-4874AA213827}" presName="rootComposite" presStyleCnt="0"/>
      <dgm:spPr/>
    </dgm:pt>
    <dgm:pt modelId="{D3A68302-8CFF-8943-AC0F-E3F11A1DC46D}" type="pres">
      <dgm:prSet presAssocID="{4E2801C5-3729-459D-88E5-4874AA213827}" presName="rootText" presStyleLbl="node1" presStyleIdx="1" presStyleCnt="3"/>
      <dgm:spPr/>
    </dgm:pt>
    <dgm:pt modelId="{A83CA660-0336-F54D-8CC4-97FA0D7CAB0C}" type="pres">
      <dgm:prSet presAssocID="{4E2801C5-3729-459D-88E5-4874AA213827}" presName="rootConnector" presStyleLbl="node1" presStyleIdx="1" presStyleCnt="3"/>
      <dgm:spPr/>
    </dgm:pt>
    <dgm:pt modelId="{08D63228-519D-B14D-B3BA-86B8835B6245}" type="pres">
      <dgm:prSet presAssocID="{4E2801C5-3729-459D-88E5-4874AA213827}" presName="childShape" presStyleCnt="0"/>
      <dgm:spPr/>
    </dgm:pt>
    <dgm:pt modelId="{938565BE-CEC7-B948-9E89-3C766FFB00A6}" type="pres">
      <dgm:prSet presAssocID="{75212E6E-33D7-F043-9310-BA90EFCBC7B7}" presName="root" presStyleCnt="0"/>
      <dgm:spPr/>
    </dgm:pt>
    <dgm:pt modelId="{A5EDB0BF-B428-5549-BBDF-E7D54F17AB7A}" type="pres">
      <dgm:prSet presAssocID="{75212E6E-33D7-F043-9310-BA90EFCBC7B7}" presName="rootComposite" presStyleCnt="0"/>
      <dgm:spPr/>
    </dgm:pt>
    <dgm:pt modelId="{76533CEA-83E1-6A45-9BD3-29C5D3235A4F}" type="pres">
      <dgm:prSet presAssocID="{75212E6E-33D7-F043-9310-BA90EFCBC7B7}" presName="rootText" presStyleLbl="node1" presStyleIdx="2" presStyleCnt="3"/>
      <dgm:spPr/>
    </dgm:pt>
    <dgm:pt modelId="{C0846EF8-493F-1549-8025-513D21B8BB44}" type="pres">
      <dgm:prSet presAssocID="{75212E6E-33D7-F043-9310-BA90EFCBC7B7}" presName="rootConnector" presStyleLbl="node1" presStyleIdx="2" presStyleCnt="3"/>
      <dgm:spPr/>
    </dgm:pt>
    <dgm:pt modelId="{9A9680E5-6493-F14E-BFB8-4F8E0F3F9878}" type="pres">
      <dgm:prSet presAssocID="{75212E6E-33D7-F043-9310-BA90EFCBC7B7}" presName="childShape" presStyleCnt="0"/>
      <dgm:spPr/>
    </dgm:pt>
  </dgm:ptLst>
  <dgm:cxnLst>
    <dgm:cxn modelId="{BC7C9B02-021B-0C4C-A658-EF9E6B3A6C1E}" type="presOf" srcId="{4F99EFD0-AC05-41E1-89D8-B8FC13257834}" destId="{218A876A-0093-6344-BFCC-F4D08F75FFBD}" srcOrd="1" destOrd="0" presId="urn:microsoft.com/office/officeart/2005/8/layout/hierarchy3"/>
    <dgm:cxn modelId="{87546229-8C0B-1B4E-A929-7C8AACAAD4A6}" type="presOf" srcId="{4E2801C5-3729-459D-88E5-4874AA213827}" destId="{A83CA660-0336-F54D-8CC4-97FA0D7CAB0C}" srcOrd="1" destOrd="0" presId="urn:microsoft.com/office/officeart/2005/8/layout/hierarchy3"/>
    <dgm:cxn modelId="{0FE3012F-82E8-B845-8DA8-82A8D24E0AC1}" type="presOf" srcId="{75212E6E-33D7-F043-9310-BA90EFCBC7B7}" destId="{C0846EF8-493F-1549-8025-513D21B8BB44}" srcOrd="1" destOrd="0" presId="urn:microsoft.com/office/officeart/2005/8/layout/hierarchy3"/>
    <dgm:cxn modelId="{076E095F-2DDD-4598-A5E5-A51B11957929}" srcId="{14271EB7-FCF6-4E27-8EA4-4922885A8FA3}" destId="{4E2801C5-3729-459D-88E5-4874AA213827}" srcOrd="1" destOrd="0" parTransId="{D09D6359-EED5-4D18-A570-1FC9DA73B485}" sibTransId="{2CD0B20C-D0CC-4BEF-BB22-AF05DD573DD7}"/>
    <dgm:cxn modelId="{56B3DF89-1A90-5B42-8738-913E32496D8C}" type="presOf" srcId="{75212E6E-33D7-F043-9310-BA90EFCBC7B7}" destId="{76533CEA-83E1-6A45-9BD3-29C5D3235A4F}" srcOrd="0" destOrd="0" presId="urn:microsoft.com/office/officeart/2005/8/layout/hierarchy3"/>
    <dgm:cxn modelId="{D378928C-9C2A-4696-9F94-F831223C5082}" srcId="{14271EB7-FCF6-4E27-8EA4-4922885A8FA3}" destId="{4F99EFD0-AC05-41E1-89D8-B8FC13257834}" srcOrd="0" destOrd="0" parTransId="{54562B12-AE62-4B29-A306-A7EAB0AB0117}" sibTransId="{B7027F87-B6BD-424B-8855-EBAB6BD0C3F1}"/>
    <dgm:cxn modelId="{38FB58A6-B64F-DE4A-A533-05D7EB8AD056}" srcId="{14271EB7-FCF6-4E27-8EA4-4922885A8FA3}" destId="{75212E6E-33D7-F043-9310-BA90EFCBC7B7}" srcOrd="2" destOrd="0" parTransId="{1F91D451-5F60-D840-9ADC-CDBAA9B94A0A}" sibTransId="{25172BDD-AA22-3D47-82BC-48B6865FC98A}"/>
    <dgm:cxn modelId="{AB7E45AE-72A6-1E4F-B919-422C328BB11E}" type="presOf" srcId="{4E2801C5-3729-459D-88E5-4874AA213827}" destId="{D3A68302-8CFF-8943-AC0F-E3F11A1DC46D}" srcOrd="0" destOrd="0" presId="urn:microsoft.com/office/officeart/2005/8/layout/hierarchy3"/>
    <dgm:cxn modelId="{865E7FBC-2915-2B4D-BD4D-21A1F8F6F262}" type="presOf" srcId="{4F99EFD0-AC05-41E1-89D8-B8FC13257834}" destId="{B3F5B8BB-B81B-7548-B2C7-E0C8FE697003}" srcOrd="0" destOrd="0" presId="urn:microsoft.com/office/officeart/2005/8/layout/hierarchy3"/>
    <dgm:cxn modelId="{934FE2FC-EFE6-7243-B474-4576CDEBBEA4}" type="presOf" srcId="{14271EB7-FCF6-4E27-8EA4-4922885A8FA3}" destId="{917DEF16-ED77-4F47-9689-3EA49B7B83CA}" srcOrd="0" destOrd="0" presId="urn:microsoft.com/office/officeart/2005/8/layout/hierarchy3"/>
    <dgm:cxn modelId="{6E036975-BFC8-BB44-BC36-23CBADF19278}" type="presParOf" srcId="{917DEF16-ED77-4F47-9689-3EA49B7B83CA}" destId="{599FDFA7-EB40-BD43-8D9A-91F6670E0D4D}" srcOrd="0" destOrd="0" presId="urn:microsoft.com/office/officeart/2005/8/layout/hierarchy3"/>
    <dgm:cxn modelId="{3D275753-B14A-914D-9EC1-887992001C83}" type="presParOf" srcId="{599FDFA7-EB40-BD43-8D9A-91F6670E0D4D}" destId="{C0121C8B-8CBF-9346-B33D-387513F58CAD}" srcOrd="0" destOrd="0" presId="urn:microsoft.com/office/officeart/2005/8/layout/hierarchy3"/>
    <dgm:cxn modelId="{9A9C4023-AABF-054C-8FA2-34FDCC1293DE}" type="presParOf" srcId="{C0121C8B-8CBF-9346-B33D-387513F58CAD}" destId="{B3F5B8BB-B81B-7548-B2C7-E0C8FE697003}" srcOrd="0" destOrd="0" presId="urn:microsoft.com/office/officeart/2005/8/layout/hierarchy3"/>
    <dgm:cxn modelId="{F356A7ED-3151-4E43-906A-4D47EF3613D5}" type="presParOf" srcId="{C0121C8B-8CBF-9346-B33D-387513F58CAD}" destId="{218A876A-0093-6344-BFCC-F4D08F75FFBD}" srcOrd="1" destOrd="0" presId="urn:microsoft.com/office/officeart/2005/8/layout/hierarchy3"/>
    <dgm:cxn modelId="{1E08DBE6-4B71-4745-BA4E-65A6E18BF314}" type="presParOf" srcId="{599FDFA7-EB40-BD43-8D9A-91F6670E0D4D}" destId="{5EF2118B-480B-194B-A3F4-C10779E48F64}" srcOrd="1" destOrd="0" presId="urn:microsoft.com/office/officeart/2005/8/layout/hierarchy3"/>
    <dgm:cxn modelId="{F4CE51E6-5DBF-FF46-B2E3-950EF3627973}" type="presParOf" srcId="{917DEF16-ED77-4F47-9689-3EA49B7B83CA}" destId="{6C0D7922-9139-C248-B04B-81277648C8D2}" srcOrd="1" destOrd="0" presId="urn:microsoft.com/office/officeart/2005/8/layout/hierarchy3"/>
    <dgm:cxn modelId="{0641028F-3D47-A148-BD59-0C916BEB645B}" type="presParOf" srcId="{6C0D7922-9139-C248-B04B-81277648C8D2}" destId="{65FE3554-95F9-EF4A-B0D7-28BBF135670B}" srcOrd="0" destOrd="0" presId="urn:microsoft.com/office/officeart/2005/8/layout/hierarchy3"/>
    <dgm:cxn modelId="{B04FC118-4DAC-3D4F-B37C-7D0485C18737}" type="presParOf" srcId="{65FE3554-95F9-EF4A-B0D7-28BBF135670B}" destId="{D3A68302-8CFF-8943-AC0F-E3F11A1DC46D}" srcOrd="0" destOrd="0" presId="urn:microsoft.com/office/officeart/2005/8/layout/hierarchy3"/>
    <dgm:cxn modelId="{EAEFE139-6EBF-E44F-B2FB-A8EB8579DCEE}" type="presParOf" srcId="{65FE3554-95F9-EF4A-B0D7-28BBF135670B}" destId="{A83CA660-0336-F54D-8CC4-97FA0D7CAB0C}" srcOrd="1" destOrd="0" presId="urn:microsoft.com/office/officeart/2005/8/layout/hierarchy3"/>
    <dgm:cxn modelId="{8DD815FA-960D-1040-85AF-137EC037F0BA}" type="presParOf" srcId="{6C0D7922-9139-C248-B04B-81277648C8D2}" destId="{08D63228-519D-B14D-B3BA-86B8835B6245}" srcOrd="1" destOrd="0" presId="urn:microsoft.com/office/officeart/2005/8/layout/hierarchy3"/>
    <dgm:cxn modelId="{C3AB9C07-6CF8-B74E-ACB2-D3B552D8D564}" type="presParOf" srcId="{917DEF16-ED77-4F47-9689-3EA49B7B83CA}" destId="{938565BE-CEC7-B948-9E89-3C766FFB00A6}" srcOrd="2" destOrd="0" presId="urn:microsoft.com/office/officeart/2005/8/layout/hierarchy3"/>
    <dgm:cxn modelId="{D1EFCBB6-F7B9-004C-B350-B50CA8734F20}" type="presParOf" srcId="{938565BE-CEC7-B948-9E89-3C766FFB00A6}" destId="{A5EDB0BF-B428-5549-BBDF-E7D54F17AB7A}" srcOrd="0" destOrd="0" presId="urn:microsoft.com/office/officeart/2005/8/layout/hierarchy3"/>
    <dgm:cxn modelId="{7EF0C891-1B58-2F42-99EF-8C066498822F}" type="presParOf" srcId="{A5EDB0BF-B428-5549-BBDF-E7D54F17AB7A}" destId="{76533CEA-83E1-6A45-9BD3-29C5D3235A4F}" srcOrd="0" destOrd="0" presId="urn:microsoft.com/office/officeart/2005/8/layout/hierarchy3"/>
    <dgm:cxn modelId="{9742BED9-5E15-5342-A7B9-20C35FD9A57B}" type="presParOf" srcId="{A5EDB0BF-B428-5549-BBDF-E7D54F17AB7A}" destId="{C0846EF8-493F-1549-8025-513D21B8BB44}" srcOrd="1" destOrd="0" presId="urn:microsoft.com/office/officeart/2005/8/layout/hierarchy3"/>
    <dgm:cxn modelId="{FFDCE71C-6C10-E149-963B-BC1F98AE6099}" type="presParOf" srcId="{938565BE-CEC7-B948-9E89-3C766FFB00A6}" destId="{9A9680E5-6493-F14E-BFB8-4F8E0F3F987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F5B8BB-B81B-7548-B2C7-E0C8FE697003}">
      <dsp:nvSpPr>
        <dsp:cNvPr id="0" name=""/>
        <dsp:cNvSpPr/>
      </dsp:nvSpPr>
      <dsp:spPr>
        <a:xfrm>
          <a:off x="1295" y="1444516"/>
          <a:ext cx="3032019" cy="15160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kern="1200" dirty="0"/>
            <a:t>Repeating FRBs: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kern="1200" dirty="0"/>
            <a:t>536 bursts from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kern="1200" dirty="0"/>
            <a:t>FRB 20201124A</a:t>
          </a:r>
          <a:r>
            <a:rPr kumimoji="1" lang="zh-CN" altLang="en-US" sz="1800" kern="1200" dirty="0"/>
            <a:t> </a:t>
          </a:r>
          <a:r>
            <a:rPr kumimoji="1" lang="en-US" altLang="zh-CN" sz="1800" kern="1200" dirty="0"/>
            <a:t>observed by FAST</a:t>
          </a:r>
          <a:endParaRPr lang="en-US" sz="1800" kern="1200" dirty="0"/>
        </a:p>
      </dsp:txBody>
      <dsp:txXfrm>
        <a:off x="45697" y="1488918"/>
        <a:ext cx="2943215" cy="1427205"/>
      </dsp:txXfrm>
    </dsp:sp>
    <dsp:sp modelId="{D3A68302-8CFF-8943-AC0F-E3F11A1DC46D}">
      <dsp:nvSpPr>
        <dsp:cNvPr id="0" name=""/>
        <dsp:cNvSpPr/>
      </dsp:nvSpPr>
      <dsp:spPr>
        <a:xfrm>
          <a:off x="3791320" y="1444516"/>
          <a:ext cx="3032019" cy="15160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kern="1200" dirty="0"/>
            <a:t>Repeating FRBs: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1800" kern="1200" dirty="0"/>
            <a:t>700 bursts from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altLang="zh-CN" sz="1800" kern="1200" dirty="0"/>
            <a:t> FRB 20220912A observed by FAST</a:t>
          </a:r>
          <a:endParaRPr kumimoji="1" lang="en-US" sz="1800" kern="1200" dirty="0"/>
        </a:p>
      </dsp:txBody>
      <dsp:txXfrm>
        <a:off x="3835722" y="1488918"/>
        <a:ext cx="2943215" cy="1427205"/>
      </dsp:txXfrm>
    </dsp:sp>
    <dsp:sp modelId="{76533CEA-83E1-6A45-9BD3-29C5D3235A4F}">
      <dsp:nvSpPr>
        <dsp:cNvPr id="0" name=""/>
        <dsp:cNvSpPr/>
      </dsp:nvSpPr>
      <dsp:spPr>
        <a:xfrm>
          <a:off x="7581345" y="1444516"/>
          <a:ext cx="3032019" cy="151600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kern="1200" dirty="0"/>
            <a:t>Non-repeating FRBs: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kern="1200" dirty="0"/>
            <a:t> 6</a:t>
          </a:r>
          <a:r>
            <a:rPr kumimoji="1" lang="en-US" altLang="zh-CN" sz="1800" kern="1200" dirty="0"/>
            <a:t>4</a:t>
          </a:r>
          <a:r>
            <a:rPr kumimoji="1" lang="en-US" sz="1800" kern="1200" dirty="0"/>
            <a:t> bursts</a:t>
          </a:r>
          <a:r>
            <a:rPr kumimoji="1" lang="zh-CN" sz="1800" kern="1200" dirty="0"/>
            <a:t> </a:t>
          </a:r>
          <a:r>
            <a:rPr kumimoji="1" lang="en-US" sz="1800" kern="1200" dirty="0"/>
            <a:t>from</a:t>
          </a:r>
          <a:r>
            <a:rPr kumimoji="1" lang="zh-CN" sz="1800" kern="1200" dirty="0"/>
            <a:t> </a:t>
          </a:r>
          <a:endParaRPr kumimoji="1" lang="en-US" altLang="zh-CN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1" lang="en-US" sz="1800" kern="1200" dirty="0"/>
            <a:t>the first CHIME/FRB</a:t>
          </a:r>
          <a:r>
            <a:rPr kumimoji="1" lang="zh-CN" sz="1800" kern="1200" dirty="0"/>
            <a:t> </a:t>
          </a:r>
          <a:r>
            <a:rPr kumimoji="1" lang="en-US" sz="1800" kern="1200" dirty="0"/>
            <a:t>Baseband</a:t>
          </a:r>
          <a:r>
            <a:rPr kumimoji="1" lang="zh-CN" sz="1800" kern="1200" dirty="0"/>
            <a:t> </a:t>
          </a:r>
          <a:r>
            <a:rPr kumimoji="1" lang="en-US" sz="1800" kern="1200" dirty="0"/>
            <a:t>catalog</a:t>
          </a:r>
          <a:endParaRPr lang="en-US" sz="1800" kern="1200" dirty="0"/>
        </a:p>
      </dsp:txBody>
      <dsp:txXfrm>
        <a:off x="7625747" y="1488918"/>
        <a:ext cx="2943215" cy="1427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78E78-10D2-604B-8703-7BF40AAD23F7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E82F0-5FD1-AF4B-B510-5758FE06C642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0098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各位老师同学大家好，我是梁城玮，来自广州大学，今年大三，指导老师是罗睿老师。今天我汇报的题目是：结合偏振和频谱的信息去探寻重复暴和非重复暴的差异。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90822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首先简单介绍一下背景。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快速射电暴，也就是FRB，自2007年</a:t>
            </a:r>
            <a:r>
              <a:rPr lang="zh-CN" altLang="en-US" dirty="0"/>
              <a:t>首次</a:t>
            </a:r>
            <a:r>
              <a:rPr lang="zh-CN" altLang="zh-CN" dirty="0"/>
              <a:t>发现以来，目前已经探测到</a:t>
            </a:r>
            <a:r>
              <a:rPr lang="en-US" altLang="zh-CN" dirty="0"/>
              <a:t>4000</a:t>
            </a:r>
            <a:r>
              <a:rPr lang="zh-CN" altLang="en-US" dirty="0"/>
              <a:t>多个</a:t>
            </a:r>
            <a:r>
              <a:rPr lang="zh-CN" altLang="zh-CN" dirty="0"/>
              <a:t>FRB</a:t>
            </a:r>
            <a:r>
              <a:rPr lang="zh-CN" altLang="en-US" dirty="0"/>
              <a:t>源，其中有</a:t>
            </a:r>
            <a:r>
              <a:rPr lang="en-US" altLang="zh-CN" dirty="0"/>
              <a:t>120</a:t>
            </a:r>
            <a:r>
              <a:rPr lang="zh-CN" altLang="en-US" dirty="0"/>
              <a:t>多个的重复暴源。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它</a:t>
            </a:r>
            <a:r>
              <a:rPr lang="zh-CN" altLang="zh-CN" dirty="0"/>
              <a:t>是一种</a:t>
            </a:r>
            <a:r>
              <a:rPr lang="zh-CN" altLang="en-US" dirty="0"/>
              <a:t>毫秒量级、高亮度、高色散</a:t>
            </a:r>
            <a:r>
              <a:rPr lang="zh-CN" altLang="zh-CN" dirty="0"/>
              <a:t>的射电爆发现象。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dirty="0"/>
              <a:t>其中，一个重要的突破就是</a:t>
            </a:r>
            <a:r>
              <a:rPr lang="zh-CN" altLang="zh-CN" b="1" dirty="0"/>
              <a:t>第一颗重复暴FRB 121102</a:t>
            </a:r>
            <a:r>
              <a:rPr lang="zh-CN" altLang="zh-CN" dirty="0"/>
              <a:t>的发现。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它说明并不是所有FRB都是一次性事件，而至少有一部分FRB来自长期存在的中心天体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altLang="zh-CN" dirty="0"/>
          </a:p>
          <a:p>
            <a:r>
              <a:rPr lang="zh-CN" altLang="zh-CN" dirty="0"/>
              <a:t>因此，一个非常自然的问题就是：</a:t>
            </a:r>
          </a:p>
          <a:p>
            <a:r>
              <a:rPr lang="zh-CN" altLang="en-US" b="1" dirty="0"/>
              <a:t>是否所有的</a:t>
            </a:r>
            <a:r>
              <a:rPr lang="en-US" altLang="zh-CN" b="1" dirty="0"/>
              <a:t>FRB</a:t>
            </a:r>
            <a:r>
              <a:rPr lang="zh-CN" altLang="en-US" b="1" dirty="0"/>
              <a:t>都会重复？或者说重复暴和非重复暴二者是否本身</a:t>
            </a:r>
            <a:r>
              <a:rPr lang="zh-CN" altLang="zh-CN" b="1" dirty="0"/>
              <a:t>就是两类不同的物理</a:t>
            </a:r>
            <a:r>
              <a:rPr lang="zh-CN" altLang="en-US" b="1" dirty="0"/>
              <a:t>起</a:t>
            </a:r>
            <a:r>
              <a:rPr lang="zh-CN" altLang="zh-CN" b="1" dirty="0"/>
              <a:t>源？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2596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相比非重复暴，重复暴</a:t>
            </a:r>
            <a:r>
              <a:rPr lang="zh-CN" altLang="en-US" dirty="0"/>
              <a:t>在频谱上</a:t>
            </a:r>
            <a:r>
              <a:rPr lang="zh-CN" altLang="zh-CN" dirty="0"/>
              <a:t>表现出了</a:t>
            </a:r>
            <a:r>
              <a:rPr lang="zh-CN" altLang="en-US" dirty="0"/>
              <a:t>许多</a:t>
            </a:r>
            <a:r>
              <a:rPr lang="zh-CN" altLang="zh-CN" dirty="0"/>
              <a:t>特殊的观测特征。</a:t>
            </a:r>
            <a:endParaRPr lang="en-US" altLang="zh-CN" dirty="0"/>
          </a:p>
          <a:p>
            <a:endParaRPr lang="en" altLang="zh-CN" dirty="0"/>
          </a:p>
          <a:p>
            <a:r>
              <a:rPr lang="zh-CN" altLang="zh-CN" dirty="0"/>
              <a:t>这里展示的是FAST最近观测</a:t>
            </a:r>
            <a:r>
              <a:rPr lang="zh-CN" altLang="en-US" dirty="0"/>
              <a:t>的</a:t>
            </a:r>
            <a:r>
              <a:rPr lang="en-US" altLang="zh-CN" dirty="0"/>
              <a:t>180301</a:t>
            </a:r>
            <a:r>
              <a:rPr lang="zh-CN" altLang="zh-CN" dirty="0"/>
              <a:t>的</a:t>
            </a:r>
            <a:r>
              <a:rPr lang="zh-CN" altLang="en-US" dirty="0"/>
              <a:t>两例</a:t>
            </a:r>
            <a:r>
              <a:rPr lang="zh-CN" altLang="zh-CN" dirty="0"/>
              <a:t>暴</a:t>
            </a:r>
            <a:r>
              <a:rPr lang="zh-CN" altLang="en-US" dirty="0"/>
              <a:t>发</a:t>
            </a:r>
            <a:r>
              <a:rPr lang="zh-CN" altLang="zh-CN" dirty="0"/>
              <a:t>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dirty="0"/>
              <a:t>可以看到，它们</a:t>
            </a:r>
            <a:r>
              <a:rPr lang="zh-CN" altLang="en-US" dirty="0"/>
              <a:t>通常具有较宽的暴发宽度、较窄的辐射带宽，以及频谱漂移等结构。而非重复暴则通常表现出相反的特征。</a:t>
            </a:r>
            <a:endParaRPr lang="en-US" altLang="zh-CN" dirty="0"/>
          </a:p>
          <a:p>
            <a:endParaRPr lang="en" altLang="zh-CN" dirty="0"/>
          </a:p>
          <a:p>
            <a:r>
              <a:rPr lang="zh-CN" altLang="zh-CN" b="1" dirty="0"/>
              <a:t>这些复杂的</a:t>
            </a:r>
            <a:r>
              <a:rPr lang="zh-CN" altLang="en-US" b="1" dirty="0"/>
              <a:t>频谱</a:t>
            </a:r>
            <a:r>
              <a:rPr lang="zh-CN" altLang="zh-CN" b="1" dirty="0"/>
              <a:t>结构说明，它们的辐射过程</a:t>
            </a:r>
            <a:r>
              <a:rPr lang="zh-CN" altLang="en-US" b="1" dirty="0"/>
              <a:t>可能</a:t>
            </a:r>
            <a:r>
              <a:rPr lang="zh-CN" altLang="zh-CN" b="1" dirty="0"/>
              <a:t>并不是随机产生的，而可能受到特殊</a:t>
            </a:r>
            <a:r>
              <a:rPr lang="zh-CN" altLang="en-US" b="1" dirty="0"/>
              <a:t>的</a:t>
            </a:r>
            <a:r>
              <a:rPr lang="zh-CN" altLang="zh-CN" b="1" dirty="0"/>
              <a:t>物理环境或者辐射机制的</a:t>
            </a:r>
            <a:r>
              <a:rPr lang="zh-CN" altLang="en-US" b="1" dirty="0"/>
              <a:t>约束</a:t>
            </a:r>
            <a:r>
              <a:rPr lang="zh-CN" altLang="zh-CN" b="1" dirty="0"/>
              <a:t>。</a:t>
            </a:r>
            <a:endParaRPr lang="en-US" altLang="zh-CN" b="1" dirty="0"/>
          </a:p>
          <a:p>
            <a:endParaRPr lang="en-US" altLang="zh-CN" dirty="0"/>
          </a:p>
          <a:p>
            <a:r>
              <a:rPr lang="zh-CN" altLang="zh-CN" dirty="0"/>
              <a:t>因此，重复暴与非重复暴之间可能存在更深层次的物理差异。</a:t>
            </a:r>
            <a:endParaRPr lang="e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0923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除了频谱，偏振也是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FRB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的一个重要的观测量。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/>
              <a:t>先前</a:t>
            </a:r>
            <a:r>
              <a:rPr lang="zh-CN" altLang="zh-CN" dirty="0"/>
              <a:t>已有研究发现，重复暴表现出</a:t>
            </a:r>
            <a:r>
              <a:rPr lang="zh-CN" altLang="en-US" dirty="0"/>
              <a:t>许多</a:t>
            </a:r>
            <a:r>
              <a:rPr lang="zh-CN" altLang="zh-CN" dirty="0"/>
              <a:t>有趣的偏振现象。</a:t>
            </a:r>
            <a:r>
              <a:rPr lang="zh-CN" altLang="en-US" dirty="0"/>
              <a:t>例如</a:t>
            </a:r>
            <a:r>
              <a:rPr lang="zh-CN" altLang="zh-CN" dirty="0"/>
              <a:t>PA会明显摆动</a:t>
            </a:r>
            <a:r>
              <a:rPr lang="zh-CN" altLang="en-US" dirty="0"/>
              <a:t>；线偏振度随着观测频率变化，存在消偏振现象；以及</a:t>
            </a:r>
            <a:r>
              <a:rPr lang="en-US" altLang="zh-CN" dirty="0"/>
              <a:t>RM</a:t>
            </a:r>
            <a:r>
              <a:rPr lang="zh-CN" altLang="en-US" dirty="0"/>
              <a:t>随时间演变。</a:t>
            </a:r>
            <a:endParaRPr lang="en-US" altLang="zh-CN" dirty="0"/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这些都说明，重复暴周围存在着一个不断变化的</a:t>
            </a:r>
            <a:r>
              <a:rPr lang="zh-CN" altLang="zh-CN" b="1" dirty="0"/>
              <a:t>磁化等离子体环境。</a:t>
            </a:r>
            <a:br>
              <a:rPr lang="en" altLang="zh-CN" b="1" dirty="0"/>
            </a:br>
            <a:endParaRPr lang="en" altLang="zh-CN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因此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，偏振可能暗含了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FRB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源的物理环境以及辐射机制的关键信息。</a:t>
            </a:r>
            <a:endParaRPr lang="en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42949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先前已有很多工作展开了对重复暴和非重复暴之间的差异的研究。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dirty="0"/>
              <a:t>例如</a:t>
            </a:r>
            <a:r>
              <a:rPr lang="zh-CN" altLang="en-US" dirty="0"/>
              <a:t>从脉冲宽度、频率带宽做统计分析；以及基于频谱计算出的亮温度等物理参数，做机器学习；以及后续直接把频谱丢进</a:t>
            </a:r>
            <a:r>
              <a:rPr lang="en-US" altLang="zh-CN" dirty="0"/>
              <a:t>Resnet</a:t>
            </a:r>
            <a:r>
              <a:rPr lang="zh-CN" altLang="en-US" dirty="0"/>
              <a:t>做卷积，提取特征做机器学习。</a:t>
            </a:r>
            <a:endParaRPr lang="en-US" altLang="zh-CN" dirty="0"/>
          </a:p>
          <a:p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dirty="0"/>
              <a:t>除了频谱之外，也有很多工作</a:t>
            </a:r>
            <a:r>
              <a:rPr lang="zh-CN" altLang="en-US" dirty="0"/>
              <a:t>统计</a:t>
            </a:r>
            <a:r>
              <a:rPr lang="zh-CN" altLang="zh-CN" dirty="0"/>
              <a:t>了重复暴和非重复暴在偏振性质上的差异，例如线偏振度、</a:t>
            </a:r>
            <a:r>
              <a:rPr lang="zh-CN" altLang="en-US" dirty="0"/>
              <a:t>圆偏振度、</a:t>
            </a:r>
            <a:r>
              <a:rPr lang="zh-CN" altLang="zh-CN" dirty="0"/>
              <a:t>法拉第旋转量</a:t>
            </a:r>
            <a:r>
              <a:rPr lang="en-US" altLang="zh-CN" dirty="0"/>
              <a:t>RM</a:t>
            </a:r>
            <a:r>
              <a:rPr lang="zh-CN" altLang="zh-CN" dirty="0"/>
              <a:t>以及</a:t>
            </a:r>
            <a:r>
              <a:rPr lang="en-US" altLang="zh-CN" dirty="0"/>
              <a:t>PA</a:t>
            </a:r>
            <a:r>
              <a:rPr lang="zh-CN" altLang="zh-CN" dirty="0"/>
              <a:t>的统计特征</a:t>
            </a:r>
            <a:r>
              <a:rPr lang="zh-CN" altLang="en-US" dirty="0"/>
              <a:t>等等，但随着观测数据越来越多，二者在这些统计上的差异正在慢慢被抹平。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这些工作都表明，偏振和频谱都蕴含着非常重要的物理信息。</a:t>
            </a:r>
            <a:r>
              <a:rPr lang="zh-CN" altLang="zh-CN" b="1" dirty="0"/>
              <a:t>但是，</a:t>
            </a:r>
            <a:r>
              <a:rPr lang="zh-CN" altLang="en-US" b="1" dirty="0"/>
              <a:t>它们通常是单独被进行研究的。</a:t>
            </a:r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96050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而</a:t>
            </a:r>
            <a:r>
              <a:rPr lang="zh-CN" altLang="zh-CN" dirty="0"/>
              <a:t>频谱和偏振实际上反映的是FRB不同</a:t>
            </a:r>
            <a:r>
              <a:rPr lang="zh-CN" altLang="en-US" dirty="0"/>
              <a:t>层面</a:t>
            </a:r>
            <a:r>
              <a:rPr lang="zh-CN" altLang="zh-CN" dirty="0"/>
              <a:t>的物理信息。</a:t>
            </a:r>
            <a:endParaRPr lang="en-US" altLang="zh-CN" dirty="0"/>
          </a:p>
          <a:p>
            <a:endParaRPr lang="zh-CN" altLang="zh-CN" dirty="0"/>
          </a:p>
          <a:p>
            <a:r>
              <a:rPr lang="zh-CN" altLang="zh-CN" dirty="0"/>
              <a:t>动态频谱主要描述爆发的时频结构，而</a:t>
            </a:r>
            <a:r>
              <a:rPr lang="zh-CN" altLang="en-US" dirty="0"/>
              <a:t>偏振中的偏振位置角</a:t>
            </a:r>
            <a:r>
              <a:rPr lang="en-US" altLang="zh-CN" dirty="0"/>
              <a:t>PA</a:t>
            </a:r>
            <a:r>
              <a:rPr lang="zh-CN" altLang="zh-CN" dirty="0"/>
              <a:t>的演化则能够反映辐射几何以及磁化环境等信息。</a:t>
            </a:r>
            <a:r>
              <a:rPr lang="zh-CN" altLang="en-US" dirty="0"/>
              <a:t>这两种观测量具有很强的互补性。</a:t>
            </a:r>
            <a:endParaRPr lang="zh-CN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所以在这项工作中，我们将频谱信息和偏振的时序信息，也就是</a:t>
            </a:r>
            <a:r>
              <a:rPr kumimoji="1" lang="en-US" altLang="zh-CN" dirty="0"/>
              <a:t>pa</a:t>
            </a:r>
            <a:r>
              <a:rPr kumimoji="1" lang="zh-CN" altLang="en-US" dirty="0"/>
              <a:t>曲线结合起来，探寻重复暴和非重复暴之间是否存在本质差异。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使用的方法是卷积神经网络提取特征向量，以及多种机器学习方法，对特征向量进行降维、聚类和分类。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7685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我们使用的重复暴数据来自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观测的</a:t>
            </a:r>
            <a:r>
              <a:rPr kumimoji="1" lang="en-US" altLang="zh-CN" dirty="0"/>
              <a:t>201124</a:t>
            </a:r>
            <a:r>
              <a:rPr kumimoji="1" lang="zh-CN" altLang="en-US" dirty="0"/>
              <a:t>和</a:t>
            </a:r>
            <a:r>
              <a:rPr kumimoji="1" lang="en-US" altLang="zh-CN" dirty="0"/>
              <a:t>220912</a:t>
            </a:r>
            <a:r>
              <a:rPr kumimoji="1" lang="zh-CN" altLang="en-US" dirty="0"/>
              <a:t>两颗源，分别有</a:t>
            </a:r>
            <a:r>
              <a:rPr kumimoji="1" lang="en-US" altLang="zh-CN" dirty="0"/>
              <a:t>536</a:t>
            </a:r>
            <a:r>
              <a:rPr kumimoji="1" lang="zh-CN" altLang="en-US" dirty="0"/>
              <a:t>个以及</a:t>
            </a:r>
            <a:r>
              <a:rPr kumimoji="1" lang="en-US" altLang="zh-CN" dirty="0"/>
              <a:t>700</a:t>
            </a:r>
            <a:r>
              <a:rPr kumimoji="1" lang="zh-CN" altLang="en-US" dirty="0"/>
              <a:t>个暴发。非重复暴我们用了来自第一个</a:t>
            </a:r>
            <a:r>
              <a:rPr kumimoji="1" lang="en-US" altLang="zh-CN" dirty="0"/>
              <a:t>CHIME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baseband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catalog</a:t>
            </a:r>
            <a:r>
              <a:rPr kumimoji="1" lang="zh-CN" altLang="en-US" dirty="0"/>
              <a:t>的数据，共</a:t>
            </a:r>
            <a:r>
              <a:rPr kumimoji="1" lang="en-US" altLang="zh-CN" dirty="0"/>
              <a:t>64</a:t>
            </a:r>
            <a:r>
              <a:rPr kumimoji="1" lang="zh-CN" altLang="en-US" dirty="0"/>
              <a:t>个暴。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对于每一个暴发，我们提取了它的频谱和</a:t>
            </a:r>
            <a:r>
              <a:rPr kumimoji="1" lang="en-US" altLang="zh-CN" dirty="0"/>
              <a:t>PA</a:t>
            </a:r>
            <a:r>
              <a:rPr kumimoji="1" lang="zh-CN" altLang="en-US" dirty="0"/>
              <a:t>曲线，都分别重采样到相同的维度，时间轴都是</a:t>
            </a:r>
            <a:r>
              <a:rPr kumimoji="1" lang="en-US" altLang="zh-CN" dirty="0"/>
              <a:t>64</a:t>
            </a:r>
            <a:r>
              <a:rPr kumimoji="1" lang="zh-CN" altLang="en-US" dirty="0"/>
              <a:t>个点，用来消除每个暴发的绝对持续时间，让模型更加关注</a:t>
            </a:r>
            <a:r>
              <a:rPr kumimoji="1" lang="en-US" altLang="zh-CN" dirty="0"/>
              <a:t>FRB</a:t>
            </a:r>
            <a:r>
              <a:rPr kumimoji="1" lang="zh-CN" altLang="en-US" dirty="0"/>
              <a:t>每个暴本身的频谱形态和</a:t>
            </a:r>
            <a:r>
              <a:rPr kumimoji="1" lang="en-US" altLang="zh-CN" dirty="0"/>
              <a:t>PA</a:t>
            </a:r>
            <a:r>
              <a:rPr kumimoji="1" lang="zh-CN" altLang="en-US" dirty="0"/>
              <a:t>演化。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0982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这是我们</a:t>
            </a:r>
            <a:r>
              <a:rPr lang="zh-CN" altLang="zh-CN" dirty="0"/>
              <a:t>设计</a:t>
            </a:r>
            <a:r>
              <a:rPr lang="zh-CN" altLang="en-US" dirty="0"/>
              <a:t>的</a:t>
            </a:r>
            <a:r>
              <a:rPr lang="zh-CN" altLang="zh-CN" dirty="0"/>
              <a:t>一个双通道的一维卷积神经网络</a:t>
            </a:r>
            <a:r>
              <a:rPr lang="zh-CN" altLang="en-US" dirty="0"/>
              <a:t>用来提取特征。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由于</a:t>
            </a:r>
            <a:r>
              <a:rPr lang="en-US" altLang="zh-CN" dirty="0"/>
              <a:t>pa</a:t>
            </a:r>
            <a:r>
              <a:rPr lang="zh-CN" altLang="en-US" dirty="0"/>
              <a:t>和频谱在物理意义以及数据维度的差异，我们将二者</a:t>
            </a:r>
            <a:r>
              <a:rPr lang="zh-CN" altLang="zh-CN" dirty="0"/>
              <a:t>分别经过各自独立的卷积网络进行特征提取</a:t>
            </a:r>
            <a:r>
              <a:rPr lang="zh-CN" altLang="en-US" dirty="0"/>
              <a:t>。</a:t>
            </a:r>
            <a:r>
              <a:rPr lang="zh-CN" altLang="zh-CN" dirty="0"/>
              <a:t>卷积层学习局部结构，随后通过全连接层压缩成低维特征向量。最后，将两部分特征拼接</a:t>
            </a:r>
            <a:r>
              <a:rPr lang="zh-CN" altLang="en-US" dirty="0"/>
              <a:t>成最终的</a:t>
            </a:r>
            <a:r>
              <a:rPr lang="en-US" altLang="zh-CN" dirty="0"/>
              <a:t>44</a:t>
            </a:r>
            <a:r>
              <a:rPr lang="zh-CN" altLang="en-US" dirty="0"/>
              <a:t>维的特征向量。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为了验证压缩效果，我们同步训练了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decoder</a:t>
            </a:r>
            <a:r>
              <a:rPr lang="zh-C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进行数据重建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和频谱的重建损失仅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0.002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和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0.004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zh-CN" altLang="zh-CN" dirty="0"/>
              <a:t>说明</a:t>
            </a:r>
            <a:r>
              <a:rPr lang="zh-CN" altLang="en-US" dirty="0"/>
              <a:t>我们</a:t>
            </a:r>
            <a:r>
              <a:rPr lang="zh-CN" altLang="zh-CN" dirty="0"/>
              <a:t>这些低维特征</a:t>
            </a:r>
            <a:r>
              <a:rPr lang="zh-CN" altLang="en-US" dirty="0"/>
              <a:t>能够</a:t>
            </a:r>
            <a:r>
              <a:rPr lang="zh-CN" altLang="zh-CN" dirty="0"/>
              <a:t>很好地保留原始数据中的主要物理信息。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这里有几个值得说明的点，一个是由于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具有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180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度周期性，直接输入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，会在正负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90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度附近产生人为的不连续跳边，</a:t>
            </a:r>
            <a:r>
              <a:rPr lang="zh-CN" altLang="zh-CN" dirty="0"/>
              <a:t>但这种跳变并不对应真实的物理变化。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因此我们先将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乘以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，再映射成复数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和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sin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两个通道，</a:t>
            </a:r>
            <a:r>
              <a:rPr lang="zh-CN" altLang="zh-CN" dirty="0"/>
              <a:t>将角度映射到连续空间</a:t>
            </a:r>
            <a:r>
              <a:rPr lang="zh-CN" altLang="en-US" dirty="0"/>
              <a:t>，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这样能够使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连续的输入网络。</a:t>
            </a:r>
            <a:endParaRPr kumimoji="1"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还有一个是，由于重复暴和非重复暴来源于不同的望远镜，二者的观测频率和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RFI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环境并不一致，因此在频谱编码器中，我们采用的是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1D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卷积，而并不是常规处理图像的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2D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卷积，这样把频率当作通道输入，让卷积核仅沿时间轴上进行滑动来提取特征，避免学习到由</a:t>
            </a:r>
            <a:r>
              <a:rPr kumimoji="1" lang="en-US" altLang="zh-CN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RFI</a:t>
            </a:r>
            <a:r>
              <a:rPr kumimoji="1" lang="zh-CN" alt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带来的局部的频率纹理。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2093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提取到</a:t>
            </a:r>
            <a:r>
              <a:rPr kumimoji="1" lang="en-US" altLang="zh-CN" dirty="0"/>
              <a:t>44</a:t>
            </a:r>
            <a:r>
              <a:rPr kumimoji="1" lang="zh-CN" altLang="en-US" dirty="0"/>
              <a:t>维特征后，我们先用了两个无监督的降维方法。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首先是主成分分析（</a:t>
            </a:r>
            <a:r>
              <a:rPr kumimoji="1" lang="en-US" altLang="zh-CN" dirty="0"/>
              <a:t>PCA</a:t>
            </a:r>
            <a:r>
              <a:rPr kumimoji="1" lang="zh-CN" altLang="en-US" dirty="0"/>
              <a:t>），它是线性降维，寻找的是数据方差最大的方向，</a:t>
            </a:r>
            <a:r>
              <a:rPr kumimoji="1" lang="en-US" altLang="zh-CN" dirty="0"/>
              <a:t>PC1+PC2</a:t>
            </a:r>
            <a:r>
              <a:rPr kumimoji="1" lang="zh-CN" altLang="en-US" dirty="0"/>
              <a:t>能够解释大约</a:t>
            </a:r>
            <a:r>
              <a:rPr kumimoji="1" lang="en-US" altLang="zh-CN" dirty="0"/>
              <a:t>52%</a:t>
            </a:r>
            <a:r>
              <a:rPr kumimoji="1" lang="zh-CN" altLang="en-US" dirty="0"/>
              <a:t>的数据方差。左图是所有数据在</a:t>
            </a:r>
            <a:r>
              <a:rPr kumimoji="1" lang="en-US" altLang="zh-CN" dirty="0" err="1"/>
              <a:t>pca</a:t>
            </a:r>
            <a:r>
              <a:rPr kumimoji="1" lang="zh-CN" altLang="en-US" dirty="0"/>
              <a:t>空间的分布，其中紫色的点是非重复暴，黄色和绿色的点是两个重复暴源，右边的图是</a:t>
            </a:r>
            <a:r>
              <a:rPr kumimoji="1" lang="en-US" altLang="zh-CN" dirty="0"/>
              <a:t>K-means</a:t>
            </a:r>
            <a:r>
              <a:rPr kumimoji="1" lang="zh-CN" altLang="en-US" dirty="0"/>
              <a:t>对</a:t>
            </a:r>
            <a:r>
              <a:rPr kumimoji="1" lang="en-US" altLang="zh-CN" dirty="0" err="1"/>
              <a:t>pca</a:t>
            </a:r>
            <a:r>
              <a:rPr kumimoji="1" lang="zh-CN" altLang="en-US" dirty="0"/>
              <a:t>空间的点进行聚类。右上角的图是聚类结果的混淆矩阵。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可以看到两个重复暴在</a:t>
            </a:r>
            <a:r>
              <a:rPr kumimoji="1" lang="en-US" altLang="zh-CN" dirty="0"/>
              <a:t>PCA</a:t>
            </a:r>
            <a:r>
              <a:rPr kumimoji="1" lang="zh-CN" altLang="en-US" dirty="0"/>
              <a:t>空间高度重合，而非重复暴整体分布相对于重复暴来说更加集中，</a:t>
            </a:r>
            <a:r>
              <a:rPr lang="zh-CN" altLang="zh-CN" dirty="0"/>
              <a:t>主要位于</a:t>
            </a:r>
            <a:r>
              <a:rPr lang="en-US" altLang="zh-CN" dirty="0"/>
              <a:t>PCA</a:t>
            </a:r>
            <a:r>
              <a:rPr lang="zh-CN" altLang="zh-CN" dirty="0"/>
              <a:t>空间的</a:t>
            </a:r>
            <a:r>
              <a:rPr lang="zh-CN" altLang="en-US" dirty="0"/>
              <a:t>一侧，</a:t>
            </a:r>
            <a:r>
              <a:rPr kumimoji="1" lang="zh-CN" altLang="en-US" dirty="0"/>
              <a:t>但在线性空间中，非重复暴与重复暴仍存在部分重叠，界限仍然不是特别的明确。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876342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接下来，我们采用</a:t>
            </a:r>
            <a:r>
              <a:rPr lang="zh-CN" altLang="en-US" dirty="0"/>
              <a:t>了</a:t>
            </a:r>
            <a:r>
              <a:rPr lang="en-US" altLang="zh-CN" dirty="0"/>
              <a:t>UMAP</a:t>
            </a:r>
            <a:r>
              <a:rPr lang="zh-CN" altLang="en-US" dirty="0"/>
              <a:t>。</a:t>
            </a:r>
            <a:r>
              <a:rPr lang="zh-CN" altLang="zh-CN" dirty="0"/>
              <a:t>与PCA相比，UMAP能够</a:t>
            </a:r>
            <a:r>
              <a:rPr lang="zh-CN" altLang="en-US" dirty="0"/>
              <a:t>捕获非线性关系，看到特征的局部细节。</a:t>
            </a:r>
            <a:endParaRPr lang="en-US" altLang="zh-CN" dirty="0"/>
          </a:p>
          <a:p>
            <a:endParaRPr kumimoji="1" lang="en-US" altLang="zh-CN" dirty="0"/>
          </a:p>
          <a:p>
            <a:r>
              <a:rPr lang="zh-CN" altLang="zh-CN" dirty="0"/>
              <a:t>首先可以看到，非重复暴形成了一个非常紧凑且独立的</a:t>
            </a:r>
            <a:r>
              <a:rPr lang="en-US" altLang="zh-CN" dirty="0"/>
              <a:t>cluster</a:t>
            </a:r>
            <a:r>
              <a:rPr lang="zh-CN" altLang="zh-CN" dirty="0"/>
              <a:t>，与重复暴之间几乎完全分离。</a:t>
            </a:r>
            <a:endParaRPr lang="en-US" altLang="zh-CN" dirty="0"/>
          </a:p>
          <a:p>
            <a:endParaRPr kumimoji="1" lang="en-US" altLang="zh-CN" dirty="0"/>
          </a:p>
          <a:p>
            <a:r>
              <a:rPr lang="zh-CN" altLang="zh-CN" dirty="0"/>
              <a:t>两颗重复暴源虽然仍存在少量重叠，但整体已经形成了两个相对独立的cluster。</a:t>
            </a:r>
            <a:endParaRPr lang="en-US" altLang="zh-CN" dirty="0"/>
          </a:p>
          <a:p>
            <a:endParaRPr kumimoji="1" lang="en-US" altLang="zh-CN" dirty="0"/>
          </a:p>
          <a:p>
            <a:r>
              <a:rPr lang="zh-CN" altLang="zh-CN" dirty="0"/>
              <a:t>这说明，</a:t>
            </a:r>
            <a:r>
              <a:rPr lang="zh-CN" altLang="en-US" dirty="0"/>
              <a:t>我们</a:t>
            </a:r>
            <a:r>
              <a:rPr lang="en-US" altLang="zh-CN" dirty="0"/>
              <a:t>CNN</a:t>
            </a:r>
            <a:r>
              <a:rPr lang="zh-CN" altLang="zh-CN" dirty="0"/>
              <a:t>提取出的特征</a:t>
            </a:r>
            <a:r>
              <a:rPr lang="zh-CN" altLang="en-US" dirty="0"/>
              <a:t>在非线性空间中，</a:t>
            </a:r>
            <a:r>
              <a:rPr lang="zh-CN" altLang="zh-CN" dirty="0"/>
              <a:t>能够</a:t>
            </a:r>
            <a:r>
              <a:rPr lang="zh-CN" altLang="en-US" dirty="0"/>
              <a:t>较好的</a:t>
            </a:r>
            <a:r>
              <a:rPr lang="zh-CN" altLang="zh-CN" dirty="0"/>
              <a:t>区分重复暴和非重复暴，同时还能</a:t>
            </a:r>
            <a:r>
              <a:rPr lang="zh-CN" altLang="en-US" dirty="0"/>
              <a:t>在</a:t>
            </a:r>
            <a:r>
              <a:rPr lang="zh-CN" altLang="zh-CN" dirty="0"/>
              <a:t>一定程度</a:t>
            </a:r>
            <a:r>
              <a:rPr lang="zh-CN" altLang="en-US" dirty="0"/>
              <a:t>上，</a:t>
            </a:r>
            <a:r>
              <a:rPr lang="zh-CN" altLang="zh-CN" dirty="0"/>
              <a:t>区分不同的重复暴源。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28494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前面的两种无监督方法，</a:t>
            </a:r>
            <a:r>
              <a:rPr kumimoji="1" lang="en-US" altLang="zh-CN" dirty="0"/>
              <a:t>PCA</a:t>
            </a:r>
            <a:r>
              <a:rPr kumimoji="1" lang="zh-CN" altLang="en-US" dirty="0"/>
              <a:t>告诉我们特征不会自己分开，</a:t>
            </a:r>
            <a:r>
              <a:rPr kumimoji="1" lang="en-US" altLang="zh-CN" dirty="0"/>
              <a:t>UMAP</a:t>
            </a:r>
            <a:r>
              <a:rPr kumimoji="1" lang="zh-CN" altLang="en-US" dirty="0"/>
              <a:t>告诉我们特征具有隐藏的非线性结构。接下来我们用了两种有监督方法，看看模型如果知道</a:t>
            </a:r>
            <a:r>
              <a:rPr kumimoji="1" lang="en-US" altLang="zh-CN" dirty="0"/>
              <a:t>label</a:t>
            </a:r>
            <a:r>
              <a:rPr kumimoji="1" lang="zh-CN" altLang="en-US" dirty="0"/>
              <a:t>，能不能找到最大的方差。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首先是线性判别降维</a:t>
            </a:r>
            <a:r>
              <a:rPr kumimoji="1" lang="en-US" altLang="zh-CN" dirty="0"/>
              <a:t>LDA</a:t>
            </a:r>
            <a:r>
              <a:rPr kumimoji="1" lang="zh-CN" altLang="en-US" dirty="0"/>
              <a:t>，它利用我给的</a:t>
            </a:r>
            <a:r>
              <a:rPr kumimoji="1" lang="en-US" altLang="zh-CN" dirty="0"/>
              <a:t>label</a:t>
            </a:r>
            <a:r>
              <a:rPr kumimoji="1" lang="zh-CN" altLang="en-US" dirty="0"/>
              <a:t>信息，寻找能够最大程度区分不同类别的投影方向。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可以看到在</a:t>
            </a:r>
            <a:r>
              <a:rPr kumimoji="1" lang="en-US" altLang="zh-CN" dirty="0"/>
              <a:t>LDA</a:t>
            </a:r>
            <a:r>
              <a:rPr kumimoji="1" lang="zh-CN" altLang="en-US" dirty="0"/>
              <a:t>空间，三个</a:t>
            </a:r>
            <a:r>
              <a:rPr kumimoji="1" lang="en-US" altLang="zh-CN" dirty="0"/>
              <a:t>label</a:t>
            </a:r>
            <a:r>
              <a:rPr kumimoji="1" lang="zh-CN" altLang="en-US" dirty="0"/>
              <a:t>已经表现出更加明显的分离。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首先非重复暴主要沿着</a:t>
            </a:r>
            <a:r>
              <a:rPr kumimoji="1" lang="en-US" altLang="zh-CN" dirty="0"/>
              <a:t>LD</a:t>
            </a:r>
            <a:r>
              <a:rPr kumimoji="1" lang="zh-CN" altLang="en-US" dirty="0"/>
              <a:t> </a:t>
            </a:r>
            <a:r>
              <a:rPr kumimoji="1" lang="en-US" altLang="zh-CN" dirty="0"/>
              <a:t>2</a:t>
            </a:r>
            <a:r>
              <a:rPr kumimoji="1" lang="zh-CN" altLang="en-US" dirty="0"/>
              <a:t> 方向，与重复暴形成了明显分离。而两个重复暴源则主要沿着</a:t>
            </a:r>
            <a:r>
              <a:rPr kumimoji="1" lang="en-US" altLang="zh-CN" dirty="0"/>
              <a:t>LDA1</a:t>
            </a:r>
            <a:r>
              <a:rPr kumimoji="1" lang="zh-CN" altLang="en-US" dirty="0"/>
              <a:t>方向进一步区分。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这说明，</a:t>
            </a:r>
            <a:r>
              <a:rPr kumimoji="1" lang="en-US" altLang="zh-CN" dirty="0"/>
              <a:t>CNN</a:t>
            </a:r>
            <a:r>
              <a:rPr kumimoji="1" lang="zh-CN" altLang="en-US" dirty="0"/>
              <a:t>提取出的特征确实包含了能够区分类别的信息，虽然这些差异在</a:t>
            </a:r>
            <a:r>
              <a:rPr kumimoji="1" lang="en-US" altLang="zh-CN" dirty="0"/>
              <a:t>PCA</a:t>
            </a:r>
            <a:r>
              <a:rPr kumimoji="1" lang="zh-CN" altLang="en-US" dirty="0"/>
              <a:t>中不明显，但在引入监督信息，告诉它</a:t>
            </a:r>
            <a:r>
              <a:rPr kumimoji="1" lang="en-US" altLang="zh-CN" dirty="0"/>
              <a:t>label</a:t>
            </a:r>
            <a:r>
              <a:rPr kumimoji="1" lang="zh-CN" altLang="en-US" dirty="0"/>
              <a:t>后，这些差异能够被有效放大。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2358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前面的分析说明，我们</a:t>
            </a:r>
            <a:r>
              <a:rPr lang="en-US" altLang="zh-CN" dirty="0"/>
              <a:t>CNN</a:t>
            </a:r>
            <a:r>
              <a:rPr lang="zh-CN" altLang="en-US" dirty="0"/>
              <a:t>提取的特征具有一定的可分性。为了验证这些特征是否具有实际分类能力，我们采用了</a:t>
            </a:r>
            <a:r>
              <a:rPr lang="en-US" altLang="zh-CN" dirty="0" err="1"/>
              <a:t>XGBoost</a:t>
            </a:r>
            <a:r>
              <a:rPr lang="zh-CN" altLang="en-US" dirty="0"/>
              <a:t>进行三分类。</a:t>
            </a:r>
            <a:endParaRPr lang="en-US" altLang="zh-CN" dirty="0"/>
          </a:p>
          <a:p>
            <a:endParaRPr lang="zh-CN" altLang="zh-CN" dirty="0"/>
          </a:p>
          <a:p>
            <a:r>
              <a:rPr lang="zh-CN" altLang="zh-CN" dirty="0"/>
              <a:t>由于</a:t>
            </a:r>
            <a:r>
              <a:rPr lang="zh-CN" altLang="en-US" dirty="0"/>
              <a:t>我们的</a:t>
            </a:r>
            <a:r>
              <a:rPr lang="zh-CN" altLang="zh-CN" dirty="0"/>
              <a:t>非重复暴</a:t>
            </a:r>
            <a:r>
              <a:rPr lang="zh-CN" altLang="en-US" dirty="0"/>
              <a:t>与</a:t>
            </a:r>
            <a:r>
              <a:rPr lang="zh-CN" altLang="zh-CN" dirty="0"/>
              <a:t>重复暴</a:t>
            </a:r>
            <a:r>
              <a:rPr lang="zh-CN" altLang="en-US" dirty="0"/>
              <a:t>样本数量差异较大</a:t>
            </a:r>
            <a:r>
              <a:rPr lang="zh-CN" altLang="zh-CN" dirty="0"/>
              <a:t>，</a:t>
            </a:r>
            <a:r>
              <a:rPr lang="zh-CN" altLang="en-US" dirty="0"/>
              <a:t>我们</a:t>
            </a:r>
            <a:r>
              <a:rPr lang="zh-CN" altLang="zh-CN" dirty="0"/>
              <a:t>首先利用SMOTE</a:t>
            </a:r>
            <a:r>
              <a:rPr lang="en-US" altLang="zh-CN" dirty="0"/>
              <a:t>+</a:t>
            </a:r>
            <a:r>
              <a:rPr lang="zh-CN" altLang="zh-CN" dirty="0"/>
              <a:t>Tomek Links进行数据平衡。</a:t>
            </a:r>
          </a:p>
          <a:p>
            <a:endParaRPr kumimoji="1" lang="en" altLang="zh-CN" b="0" dirty="0"/>
          </a:p>
          <a:p>
            <a:r>
              <a:rPr kumimoji="1" lang="zh-CN" altLang="en-US" b="0" dirty="0"/>
              <a:t>最终三个</a:t>
            </a:r>
            <a:r>
              <a:rPr kumimoji="1" lang="en-US" altLang="zh-CN" b="0" dirty="0"/>
              <a:t>label</a:t>
            </a:r>
            <a:r>
              <a:rPr kumimoji="1" lang="zh-CN" altLang="en-US" b="0" dirty="0"/>
              <a:t>的得分都很高，说明</a:t>
            </a:r>
            <a:r>
              <a:rPr kumimoji="1" lang="en-US" altLang="zh-CN" b="0" dirty="0"/>
              <a:t>CNN</a:t>
            </a:r>
            <a:r>
              <a:rPr kumimoji="1" lang="zh-CN" altLang="en-US" b="0" dirty="0"/>
              <a:t>提取的特征能够被分类模型识别。</a:t>
            </a:r>
            <a:endParaRPr kumimoji="1" lang="en-US" altLang="zh-CN" b="0" dirty="0"/>
          </a:p>
          <a:p>
            <a:endParaRPr kumimoji="1" lang="en-US" altLang="zh-CN" b="0" dirty="0"/>
          </a:p>
          <a:p>
            <a:r>
              <a:rPr kumimoji="1" lang="zh-CN" altLang="en-US" b="0" dirty="0"/>
              <a:t>更值得注意的是，从混淆矩阵上可以看到，非重复暴几乎全部识别正确，说明非重复暴在特征空间，具有相对独立的分布。而两个重复暴源之间，分别各有</a:t>
            </a:r>
            <a:r>
              <a:rPr kumimoji="1" lang="en-US" altLang="zh-CN" b="0" dirty="0"/>
              <a:t>10</a:t>
            </a:r>
            <a:r>
              <a:rPr kumimoji="1" lang="zh-CN" altLang="en-US" b="0" dirty="0"/>
              <a:t>个左右的错误，说明重复暴源之间存在一定相似性，但仍然保留了各自的特征。</a:t>
            </a:r>
            <a:endParaRPr kumimoji="1" lang="en-US" altLang="zh-CN" b="0" dirty="0"/>
          </a:p>
          <a:p>
            <a:endParaRPr kumimoji="1" lang="en" altLang="zh-CN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45755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接下来是总结讨论部分。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我们的工作结合了频谱信息以及偏振的时序信息，也就是</a:t>
            </a:r>
            <a:r>
              <a:rPr lang="en-US" altLang="zh-CN" dirty="0"/>
              <a:t>PA</a:t>
            </a:r>
            <a:r>
              <a:rPr lang="zh-CN" altLang="en-US" dirty="0"/>
              <a:t>曲线，搭建了一个双通道的一维卷积神经网络，分别提取二者特征，然后再利用</a:t>
            </a:r>
            <a:r>
              <a:rPr lang="en-US" altLang="zh-CN" dirty="0"/>
              <a:t>PCA</a:t>
            </a:r>
            <a:r>
              <a:rPr lang="zh-CN" altLang="en-US" dirty="0"/>
              <a:t>等四种机器学习方法，可以看到非重复暴相对于重复暴表现出相对独立的特征空间，而不同的重复暴源之间具有较大的特征相似性，这说明模型在一定程度上学习到了重复暴这一类天体的共同特征，也说明偏振和频谱的结合能够增强不同类别之间的可分性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" dirty="0"/>
              <a:t>当然</a:t>
            </a:r>
            <a:r>
              <a:rPr lang="zh-CN" altLang="en-US" dirty="0"/>
              <a:t>这个工作仍存在一定局限，首先，目前重复暴样本仅来自两颗</a:t>
            </a:r>
            <a:r>
              <a:rPr lang="en-US" altLang="zh-CN" dirty="0"/>
              <a:t>FRB</a:t>
            </a:r>
            <a:r>
              <a:rPr lang="zh-CN" altLang="en-US" dirty="0"/>
              <a:t>源，数据来源还比较有限。且重复暴和非重复暴来自不同望远镜，虽然我们通过网络设计尽量降低了由观测频率和</a:t>
            </a:r>
            <a:r>
              <a:rPr lang="en-US" altLang="zh-CN" dirty="0"/>
              <a:t>RFI</a:t>
            </a:r>
            <a:r>
              <a:rPr lang="zh-CN" altLang="en-US" dirty="0"/>
              <a:t>环境等仪器因素带来的影响，但未来仍需要引入更多来自不同望远镜的重复暴和非重复暴样本，进一步验证模型学习到的是</a:t>
            </a:r>
            <a:r>
              <a:rPr lang="en-US" altLang="zh-CN" dirty="0"/>
              <a:t>FRB</a:t>
            </a:r>
            <a:r>
              <a:rPr lang="zh-CN" altLang="en-US" dirty="0"/>
              <a:t>本身的物理特征，而不是不同望远镜之间的观测系统的差异。</a:t>
            </a:r>
            <a:r>
              <a:rPr lang="zh-CN" altLang="en" dirty="0"/>
              <a:t>此外</a:t>
            </a:r>
            <a:r>
              <a:rPr lang="zh-CN" altLang="en-US" dirty="0"/>
              <a:t>，</a:t>
            </a:r>
            <a:r>
              <a:rPr lang="en-US" altLang="zh-CN" dirty="0"/>
              <a:t>CNN</a:t>
            </a:r>
            <a:r>
              <a:rPr lang="zh-CN" altLang="en-US" dirty="0"/>
              <a:t>提取的潜在特征仍然缺乏明确的物理解释，未来也希望结合可解释人工智能进一步分析。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02909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3E82F0-5FD1-AF4B-B510-5758FE06C642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1073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4007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5798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759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576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7165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8571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040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32946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4409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2327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2208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71552149-CDA8-2140-B954-3B96BABD1E6C}" type="datetimeFigureOut">
              <a:rPr kumimoji="1" lang="zh-CN" altLang="en-US" smtClean="0"/>
              <a:t>2026/7/3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8D0FB5CF-EBC3-1340-A2EF-E01ED703A5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535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08311E-1E23-E85A-BE35-57B4CFEAD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363" y="1125476"/>
            <a:ext cx="11353265" cy="1655763"/>
          </a:xfrm>
        </p:spPr>
        <p:txBody>
          <a:bodyPr>
            <a:noAutofit/>
          </a:bodyPr>
          <a:lstStyle/>
          <a:p>
            <a:r>
              <a:rPr kumimoji="1" lang="en" altLang="zh-CN" sz="4400" b="1" dirty="0"/>
              <a:t>Unraveling the Spectro-polarimetric Difference of Repeating and Non-repeating FRBs </a:t>
            </a:r>
            <a:endParaRPr kumimoji="1" lang="zh-CN" altLang="en-US" sz="4400" b="1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B84411B-79FD-49E7-EBC8-3B048D582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874" y="3076380"/>
            <a:ext cx="10224247" cy="108418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kumimoji="1" lang="en-US" altLang="zh-CN" sz="2800" dirty="0"/>
              <a:t>Speaker: Chengwei Liang (GZHU)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(</a:t>
            </a:r>
            <a:r>
              <a:rPr kumimoji="1" lang="zh-CN" altLang="en-US" sz="2800" dirty="0"/>
              <a:t>梁城玮</a:t>
            </a:r>
            <a:r>
              <a:rPr kumimoji="1" lang="en-US" altLang="zh-CN" sz="2800" dirty="0"/>
              <a:t>)</a:t>
            </a:r>
          </a:p>
          <a:p>
            <a:pPr>
              <a:spcBef>
                <a:spcPts val="1200"/>
              </a:spcBef>
            </a:pPr>
            <a:r>
              <a:rPr kumimoji="1" lang="en-US" altLang="zh-CN" sz="2800" dirty="0"/>
              <a:t>Supervisor: Rui Luo (GZHU)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(</a:t>
            </a:r>
            <a:r>
              <a:rPr kumimoji="1" lang="zh-CN" altLang="en-US" sz="2800" dirty="0"/>
              <a:t>罗睿</a:t>
            </a:r>
            <a:r>
              <a:rPr kumimoji="1" lang="en-US" altLang="zh-CN" sz="2800" dirty="0"/>
              <a:t>)</a:t>
            </a:r>
          </a:p>
          <a:p>
            <a:pPr>
              <a:spcBef>
                <a:spcPts val="1200"/>
              </a:spcBef>
            </a:pPr>
            <a:endParaRPr kumimoji="1" lang="en-US" altLang="zh-CN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73475A2-CB6F-BB9A-79CA-3D223A870ECF}"/>
              </a:ext>
            </a:extLst>
          </p:cNvPr>
          <p:cNvSpPr txBox="1"/>
          <p:nvPr/>
        </p:nvSpPr>
        <p:spPr>
          <a:xfrm>
            <a:off x="1136170" y="4641272"/>
            <a:ext cx="9919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/>
              <a:t>Shiqian Zhao (GZHU), Yao Chen (GZHU), Xiaohui Liu (NAOC), </a:t>
            </a:r>
          </a:p>
          <a:p>
            <a:pPr algn="ctr"/>
            <a:r>
              <a:rPr kumimoji="1" lang="en-US" altLang="zh-CN" sz="2000" dirty="0" err="1"/>
              <a:t>Jingwen</a:t>
            </a:r>
            <a:r>
              <a:rPr kumimoji="1" lang="en-US" altLang="zh-CN" sz="2000" dirty="0"/>
              <a:t> Chen (GZHU), Xu Zhu (GZHU)  and Ting Tian (GZHU)</a:t>
            </a:r>
            <a:endParaRPr kumimoji="1" lang="zh-CN" altLang="en-US" sz="20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C7531F2-D1C0-C6B5-FCFC-8412C73E1491}"/>
              </a:ext>
            </a:extLst>
          </p:cNvPr>
          <p:cNvSpPr txBox="1"/>
          <p:nvPr/>
        </p:nvSpPr>
        <p:spPr>
          <a:xfrm>
            <a:off x="3047996" y="563166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/>
              <a:t>FAST/Future Pulsar Symposium 15</a:t>
            </a:r>
          </a:p>
          <a:p>
            <a:pPr algn="ctr"/>
            <a:r>
              <a:rPr lang="en-US" altLang="zh-CN" b="1" dirty="0"/>
              <a:t>Guiyang, China</a:t>
            </a:r>
          </a:p>
          <a:p>
            <a:pPr algn="ctr"/>
            <a:r>
              <a:rPr lang="en-US" altLang="zh-CN" b="1" dirty="0"/>
              <a:t>Jul. 2026</a:t>
            </a:r>
            <a:endParaRPr lang="zh-CN" altLang="en-US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7F735D7-DD2C-6B96-27AA-079042D2DB7D}"/>
              </a:ext>
            </a:extLst>
          </p:cNvPr>
          <p:cNvSpPr txBox="1"/>
          <p:nvPr/>
        </p:nvSpPr>
        <p:spPr>
          <a:xfrm>
            <a:off x="190500" y="6253321"/>
            <a:ext cx="33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1</a:t>
            </a:r>
            <a:endParaRPr kumimoji="1" lang="zh-CN" altLang="en-US" sz="2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66D9BA0-9241-5160-71B4-43F02FC6444F}"/>
              </a:ext>
            </a:extLst>
          </p:cNvPr>
          <p:cNvSpPr txBox="1"/>
          <p:nvPr/>
        </p:nvSpPr>
        <p:spPr>
          <a:xfrm>
            <a:off x="2433918" y="2554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70B0C66-7541-85C4-3891-07EC51A144C9}"/>
              </a:ext>
            </a:extLst>
          </p:cNvPr>
          <p:cNvGrpSpPr/>
          <p:nvPr/>
        </p:nvGrpSpPr>
        <p:grpSpPr>
          <a:xfrm>
            <a:off x="325195" y="288829"/>
            <a:ext cx="1954179" cy="1032296"/>
            <a:chOff x="325195" y="288829"/>
            <a:chExt cx="2404519" cy="127018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049C343-5BBD-55A9-DC81-47F5AD03C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195" y="349622"/>
              <a:ext cx="1121709" cy="1121709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E1D7E977-DA5E-05A8-7105-CB76FA51B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3798" y="288829"/>
              <a:ext cx="1255916" cy="12701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8109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E18574-E68C-5C43-909B-FD4D38F91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49" y="1920678"/>
            <a:ext cx="6772103" cy="3301361"/>
          </a:xfrm>
        </p:spPr>
        <p:txBody>
          <a:bodyPr>
            <a:normAutofit/>
          </a:bodyPr>
          <a:lstStyle/>
          <a:p>
            <a:r>
              <a:rPr lang="en" altLang="zh-CN" sz="2400" dirty="0"/>
              <a:t>Bright millisecond-duration radio transients </a:t>
            </a:r>
          </a:p>
          <a:p>
            <a:pPr marL="0" indent="0">
              <a:buNone/>
            </a:pPr>
            <a:endParaRPr lang="en" altLang="zh-CN" sz="2400" dirty="0"/>
          </a:p>
          <a:p>
            <a:r>
              <a:rPr lang="en" altLang="zh-CN" sz="2400" dirty="0"/>
              <a:t>First discovered in 2007 (Lorimer burst)</a:t>
            </a:r>
          </a:p>
          <a:p>
            <a:pPr marL="0" indent="0">
              <a:buNone/>
            </a:pPr>
            <a:endParaRPr lang="en" altLang="zh-CN" sz="2400" dirty="0"/>
          </a:p>
          <a:p>
            <a:r>
              <a:rPr lang="en" altLang="zh-CN" sz="2400" dirty="0"/>
              <a:t>First repeating source: FRB</a:t>
            </a:r>
            <a:r>
              <a:rPr lang="zh-CN" altLang="en-US" sz="2400" dirty="0"/>
              <a:t> </a:t>
            </a:r>
            <a:r>
              <a:rPr lang="en-US" altLang="zh-CN" sz="2400" dirty="0"/>
              <a:t>20</a:t>
            </a:r>
            <a:r>
              <a:rPr lang="en" altLang="zh-CN" sz="2400" dirty="0"/>
              <a:t>121102</a:t>
            </a:r>
            <a:endParaRPr kumimoji="1" lang="zh-CN" altLang="en-US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94CB55A-059A-5522-DAC6-E67F33A76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652" y="484094"/>
            <a:ext cx="4467430" cy="350968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EAE4F81-CD0F-7D59-C716-FB951566010D}"/>
              </a:ext>
            </a:extLst>
          </p:cNvPr>
          <p:cNvSpPr txBox="1"/>
          <p:nvPr/>
        </p:nvSpPr>
        <p:spPr>
          <a:xfrm>
            <a:off x="7808819" y="4431089"/>
            <a:ext cx="30513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/>
              <a:t>D. R. Lorimer et al. 2007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35DF7143-12E8-A5BE-B2BF-448DC33FA8FE}"/>
              </a:ext>
            </a:extLst>
          </p:cNvPr>
          <p:cNvSpPr txBox="1">
            <a:spLocks/>
          </p:cNvSpPr>
          <p:nvPr/>
        </p:nvSpPr>
        <p:spPr>
          <a:xfrm>
            <a:off x="423549" y="218571"/>
            <a:ext cx="3616913" cy="9391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zh-CN" b="1" dirty="0"/>
              <a:t>Background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89B5CC5-D99F-1AEF-5C57-48AD1145E264}"/>
              </a:ext>
            </a:extLst>
          </p:cNvPr>
          <p:cNvSpPr txBox="1"/>
          <p:nvPr/>
        </p:nvSpPr>
        <p:spPr>
          <a:xfrm>
            <a:off x="190500" y="6253321"/>
            <a:ext cx="33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2</a:t>
            </a:r>
            <a:endParaRPr kumimoji="1" lang="zh-CN" altLang="en-US" sz="2400" b="1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176CAE4-93B1-F7C6-756D-C780F7FA960C}"/>
              </a:ext>
            </a:extLst>
          </p:cNvPr>
          <p:cNvSpPr txBox="1">
            <a:spLocks/>
          </p:cNvSpPr>
          <p:nvPr/>
        </p:nvSpPr>
        <p:spPr>
          <a:xfrm>
            <a:off x="423548" y="5328163"/>
            <a:ext cx="11927477" cy="819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b="1" dirty="0">
                <a:solidFill>
                  <a:srgbClr val="FF0000"/>
                </a:solidFill>
              </a:rPr>
              <a:t>Are repeating and non-repeating FRBs intrinsically different populations?</a:t>
            </a:r>
            <a:endParaRPr kumimoji="1"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05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31601C89-E05B-4664-2B49-9B5EC459EC02}"/>
              </a:ext>
            </a:extLst>
          </p:cNvPr>
          <p:cNvSpPr txBox="1">
            <a:spLocks/>
          </p:cNvSpPr>
          <p:nvPr/>
        </p:nvSpPr>
        <p:spPr>
          <a:xfrm>
            <a:off x="355600" y="162339"/>
            <a:ext cx="2938463" cy="9391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zh-CN" b="1" dirty="0">
                <a:solidFill>
                  <a:srgbClr val="FF0000"/>
                </a:solidFill>
              </a:rPr>
              <a:t>Spectra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B26F6A6-CE4A-BEE8-8FB5-470CF12AE81B}"/>
              </a:ext>
            </a:extLst>
          </p:cNvPr>
          <p:cNvSpPr txBox="1"/>
          <p:nvPr/>
        </p:nvSpPr>
        <p:spPr>
          <a:xfrm>
            <a:off x="231871" y="1758337"/>
            <a:ext cx="8420198" cy="3039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• Repeating FRBs show rich temporal–spectral structures  </a:t>
            </a:r>
          </a:p>
          <a:p>
            <a:endParaRPr lang="zh-CN" altLang="en-US" sz="2000" dirty="0"/>
          </a:p>
          <a:p>
            <a:r>
              <a:rPr lang="en-US" altLang="zh-CN" sz="2000" dirty="0"/>
              <a:t>	</a:t>
            </a:r>
            <a:r>
              <a:rPr lang="zh-CN" altLang="en-US" sz="2000" dirty="0"/>
              <a:t>• Downward frequency drifting sub-bursts  </a:t>
            </a:r>
          </a:p>
          <a:p>
            <a:endParaRPr lang="zh-CN" altLang="en-US" sz="2000" dirty="0"/>
          </a:p>
          <a:p>
            <a:pPr>
              <a:spcBef>
                <a:spcPts val="300"/>
              </a:spcBef>
            </a:pPr>
            <a:r>
              <a:rPr lang="en-US" altLang="zh-CN" sz="2000" dirty="0"/>
              <a:t>	</a:t>
            </a:r>
            <a:r>
              <a:rPr lang="zh-CN" altLang="en-US" sz="2000" dirty="0"/>
              <a:t>• Narrow-band emission features  </a:t>
            </a:r>
          </a:p>
          <a:p>
            <a:endParaRPr lang="zh-CN" altLang="en-US" sz="2000" dirty="0"/>
          </a:p>
          <a:p>
            <a:r>
              <a:rPr lang="en-US" altLang="zh-CN" sz="2000" dirty="0"/>
              <a:t>	</a:t>
            </a:r>
            <a:r>
              <a:rPr lang="zh-CN" altLang="en-US" sz="2000" dirty="0"/>
              <a:t>• Suggest structured emission process  </a:t>
            </a:r>
          </a:p>
          <a:p>
            <a:pPr>
              <a:spcBef>
                <a:spcPts val="600"/>
              </a:spcBef>
            </a:pPr>
            <a:endParaRPr lang="zh-CN" altLang="en-US" sz="2000" dirty="0"/>
          </a:p>
          <a:p>
            <a:r>
              <a:rPr lang="zh-CN" altLang="en-US" sz="2000" dirty="0"/>
              <a:t>→ </a:t>
            </a:r>
            <a:r>
              <a:rPr lang="zh-CN" altLang="en-US" sz="2000" b="1" dirty="0">
                <a:solidFill>
                  <a:srgbClr val="FF0000"/>
                </a:solidFill>
              </a:rPr>
              <a:t>Indicate possible physical differences from one-off bursts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E4D44D4-B13C-34D3-9D19-9445E0D3D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1464" y="2613806"/>
            <a:ext cx="2153676" cy="267561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142E3B5-5C82-D33A-333D-4B00647B53B0}"/>
              </a:ext>
            </a:extLst>
          </p:cNvPr>
          <p:cNvSpPr txBox="1"/>
          <p:nvPr/>
        </p:nvSpPr>
        <p:spPr>
          <a:xfrm>
            <a:off x="9596390" y="5350493"/>
            <a:ext cx="27342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Narrow-band emission </a:t>
            </a:r>
            <a:endParaRPr lang="zh-CN" altLang="en-US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C9A4DCB-F527-9DEB-4B97-9FFB9134D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815" y="2613806"/>
            <a:ext cx="2153676" cy="2675613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E58F43F-F47E-D18E-4AD8-ED52A709722D}"/>
              </a:ext>
            </a:extLst>
          </p:cNvPr>
          <p:cNvSpPr txBox="1"/>
          <p:nvPr/>
        </p:nvSpPr>
        <p:spPr>
          <a:xfrm>
            <a:off x="8090752" y="5340810"/>
            <a:ext cx="6458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Drift</a:t>
            </a:r>
            <a:endParaRPr lang="zh-CN" altLang="en-US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B0891649-CB14-0C8B-EC73-F6636202B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6109" y="1672612"/>
            <a:ext cx="1491128" cy="83950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5B48B14-3810-7883-17F1-E60A3124E4B6}"/>
              </a:ext>
            </a:extLst>
          </p:cNvPr>
          <p:cNvSpPr txBox="1"/>
          <p:nvPr/>
        </p:nvSpPr>
        <p:spPr>
          <a:xfrm>
            <a:off x="190500" y="6253321"/>
            <a:ext cx="33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3</a:t>
            </a:r>
            <a:endParaRPr kumimoji="1"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84160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F1143FD6-52E0-22C8-6D0B-1FC64EE8DF43}"/>
              </a:ext>
            </a:extLst>
          </p:cNvPr>
          <p:cNvSpPr txBox="1"/>
          <p:nvPr/>
        </p:nvSpPr>
        <p:spPr>
          <a:xfrm>
            <a:off x="423549" y="1649076"/>
            <a:ext cx="5154291" cy="31210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800" dirty="0"/>
              <a:t>Polarization probes emission mechanisms and magnetic environments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FD81256-1772-145A-B36E-9B192CB6F71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977540" y="391953"/>
            <a:ext cx="4616658" cy="228524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5727B6D-AFEE-255E-5AB1-B59B0F3C9160}"/>
              </a:ext>
            </a:extLst>
          </p:cNvPr>
          <p:cNvSpPr txBox="1"/>
          <p:nvPr/>
        </p:nvSpPr>
        <p:spPr>
          <a:xfrm>
            <a:off x="8181468" y="2783130"/>
            <a:ext cx="21325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Luo et al. 2020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6FC9EF2-E1AC-EAF4-820E-A4BFB5C87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9352" y="3533752"/>
            <a:ext cx="4616658" cy="269807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62A59A1-0EBF-C4C6-02AD-BB1FF983B06D}"/>
              </a:ext>
            </a:extLst>
          </p:cNvPr>
          <p:cNvSpPr txBox="1"/>
          <p:nvPr/>
        </p:nvSpPr>
        <p:spPr>
          <a:xfrm>
            <a:off x="8181468" y="6280380"/>
            <a:ext cx="25556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Feng</a:t>
            </a:r>
            <a:r>
              <a:rPr lang="zh-CN" altLang="en-US" sz="2400" dirty="0"/>
              <a:t> et al. 202</a:t>
            </a:r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1A60B86-698B-7D8E-CE0E-CF79ABB842C5}"/>
              </a:ext>
            </a:extLst>
          </p:cNvPr>
          <p:cNvSpPr txBox="1">
            <a:spLocks/>
          </p:cNvSpPr>
          <p:nvPr/>
        </p:nvSpPr>
        <p:spPr>
          <a:xfrm>
            <a:off x="423549" y="218571"/>
            <a:ext cx="3616913" cy="9391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kumimoji="1" lang="en-US" altLang="zh-CN" b="1" dirty="0">
                <a:solidFill>
                  <a:srgbClr val="FF0000"/>
                </a:solidFill>
              </a:rPr>
              <a:t>Polarization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AA8E9A2-061F-CDBC-104C-625CEA0E52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5350" y="3533752"/>
            <a:ext cx="3028446" cy="269807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1A649EE-FC83-AD9C-D525-775966D83FB4}"/>
              </a:ext>
            </a:extLst>
          </p:cNvPr>
          <p:cNvSpPr txBox="1"/>
          <p:nvPr/>
        </p:nvSpPr>
        <p:spPr>
          <a:xfrm>
            <a:off x="3540379" y="6396516"/>
            <a:ext cx="25556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Xu</a:t>
            </a:r>
            <a:r>
              <a:rPr lang="zh-CN" altLang="en-US" sz="2400" dirty="0"/>
              <a:t> et al. 202</a:t>
            </a:r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485BA33-9E35-456F-8F28-0BFDCF076D52}"/>
              </a:ext>
            </a:extLst>
          </p:cNvPr>
          <p:cNvSpPr txBox="1"/>
          <p:nvPr/>
        </p:nvSpPr>
        <p:spPr>
          <a:xfrm>
            <a:off x="190500" y="6253321"/>
            <a:ext cx="33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5</a:t>
            </a:r>
            <a:endParaRPr kumimoji="1"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52642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F5EF22-A8E4-71F7-C98E-B58CBDA46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549" y="339468"/>
            <a:ext cx="3616913" cy="9391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kumimoji="1" lang="en-US" altLang="zh-CN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Previous Work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55D813C-7424-7052-D865-89A23E91E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66" y="2644503"/>
            <a:ext cx="2958922" cy="282577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74555BC-6F02-79F5-4D28-371F1CA4C9E7}"/>
              </a:ext>
            </a:extLst>
          </p:cNvPr>
          <p:cNvSpPr txBox="1"/>
          <p:nvPr/>
        </p:nvSpPr>
        <p:spPr>
          <a:xfrm>
            <a:off x="190500" y="1387727"/>
            <a:ext cx="114402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• </a:t>
            </a:r>
            <a:r>
              <a:rPr lang="zh-CN" altLang="zh-CN" sz="2400" dirty="0"/>
              <a:t>Previous studies have evolved from statistical analysis to deep learning.</a:t>
            </a:r>
            <a:endParaRPr lang="en-US" altLang="zh-CN" sz="2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B1CED8B-7A09-974B-B0AF-1348FC7B9B89}"/>
              </a:ext>
            </a:extLst>
          </p:cNvPr>
          <p:cNvSpPr txBox="1"/>
          <p:nvPr/>
        </p:nvSpPr>
        <p:spPr>
          <a:xfrm>
            <a:off x="1250555" y="5516198"/>
            <a:ext cx="22279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2000" b="0" i="0" dirty="0">
                <a:effectLst/>
                <a:latin typeface="quote-cjk-patch"/>
              </a:rPr>
              <a:t>Pleunis et al. 2021</a:t>
            </a:r>
            <a:endParaRPr lang="zh-CN" altLang="en-US" sz="20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9569E08-7AD7-F999-FB7C-A5316DEEFC8C}"/>
              </a:ext>
            </a:extLst>
          </p:cNvPr>
          <p:cNvSpPr txBox="1"/>
          <p:nvPr/>
        </p:nvSpPr>
        <p:spPr>
          <a:xfrm>
            <a:off x="190500" y="6253321"/>
            <a:ext cx="33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4</a:t>
            </a:r>
            <a:endParaRPr kumimoji="1" lang="zh-CN" altLang="en-US" sz="24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FB16D7-462D-B79A-748E-196FB273E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455" y="2644503"/>
            <a:ext cx="3558729" cy="282576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4F7E12C-B09B-75D9-E148-5280FD4FCD16}"/>
              </a:ext>
            </a:extLst>
          </p:cNvPr>
          <p:cNvSpPr txBox="1"/>
          <p:nvPr/>
        </p:nvSpPr>
        <p:spPr>
          <a:xfrm>
            <a:off x="5322083" y="5516198"/>
            <a:ext cx="18856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Luo et al. 202</a:t>
            </a:r>
            <a:r>
              <a:rPr lang="en-US" altLang="zh-CN" sz="2000" dirty="0"/>
              <a:t>2</a:t>
            </a:r>
            <a:endParaRPr lang="zh-CN" altLang="en-US" sz="2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2DF6BE-9429-E4B9-110F-9A82FE54E9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0358" y="2644503"/>
            <a:ext cx="2988459" cy="282576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A2E7FBD-088C-CCF8-B76C-CFE123E681F3}"/>
              </a:ext>
            </a:extLst>
          </p:cNvPr>
          <p:cNvSpPr txBox="1"/>
          <p:nvPr/>
        </p:nvSpPr>
        <p:spPr>
          <a:xfrm>
            <a:off x="8681777" y="5516198"/>
            <a:ext cx="18856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/>
              <a:t>yang</a:t>
            </a:r>
            <a:r>
              <a:rPr lang="zh-CN" altLang="en-US" sz="2000" dirty="0"/>
              <a:t> et al. 202</a:t>
            </a:r>
            <a:r>
              <a:rPr lang="en-US" altLang="zh-CN" sz="2000" dirty="0"/>
              <a:t>3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0540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556D32-B50C-5856-F619-FCCF31EA0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790825" cy="1325563"/>
          </a:xfrm>
        </p:spPr>
        <p:txBody>
          <a:bodyPr/>
          <a:lstStyle/>
          <a:p>
            <a:r>
              <a:rPr kumimoji="1" lang="en-US" altLang="zh-CN" b="1" dirty="0"/>
              <a:t>Motivation</a:t>
            </a:r>
            <a:endParaRPr kumimoji="1" lang="zh-CN" altLang="en-US" b="1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4A6330-743D-7FAF-B24B-D198D0531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172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" altLang="zh-CN" sz="2400" dirty="0"/>
              <a:t>• Spectra:</a:t>
            </a:r>
            <a:r>
              <a:rPr kumimoji="1" lang="zh-CN" altLang="en-US" sz="2400" dirty="0"/>
              <a:t> </a:t>
            </a:r>
            <a:r>
              <a:rPr kumimoji="1" lang="zh-CN" altLang="zh-CN" sz="2400" dirty="0"/>
              <a:t>Time-frequency structure</a:t>
            </a:r>
            <a:endParaRPr kumimoji="1" lang="en-US" altLang="zh-CN" sz="2400" dirty="0"/>
          </a:p>
          <a:p>
            <a:pPr marL="0" indent="0">
              <a:buNone/>
            </a:pPr>
            <a:endParaRPr kumimoji="1" lang="en" altLang="zh-CN" sz="2400" dirty="0"/>
          </a:p>
          <a:p>
            <a:pPr marL="0" indent="0">
              <a:buNone/>
            </a:pPr>
            <a:r>
              <a:rPr kumimoji="1" lang="en" altLang="zh-CN" sz="2400" dirty="0"/>
              <a:t>•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evolution: </a:t>
            </a:r>
            <a:r>
              <a:rPr lang="zh-CN" altLang="zh-CN" sz="2400" dirty="0"/>
              <a:t>Emission geometry</a:t>
            </a:r>
            <a:r>
              <a:rPr lang="en-US" altLang="zh-CN" sz="2400" dirty="0"/>
              <a:t> and m</a:t>
            </a:r>
            <a:r>
              <a:rPr lang="zh-CN" altLang="zh-CN" sz="2400" dirty="0"/>
              <a:t>agnetized environment</a:t>
            </a:r>
            <a:endParaRPr lang="en-US" altLang="zh-CN" sz="2400" dirty="0"/>
          </a:p>
          <a:p>
            <a:pPr marL="0" indent="0">
              <a:buNone/>
            </a:pPr>
            <a:endParaRPr kumimoji="1" lang="en-US" altLang="zh-CN" sz="2400" dirty="0"/>
          </a:p>
          <a:p>
            <a:pPr marL="0" indent="0">
              <a:buNone/>
            </a:pPr>
            <a:endParaRPr kumimoji="1" lang="en" altLang="zh-CN" sz="2400" dirty="0"/>
          </a:p>
          <a:p>
            <a:pPr marL="0" indent="0">
              <a:buNone/>
            </a:pPr>
            <a:r>
              <a:rPr kumimoji="1" lang="en" altLang="zh-CN" sz="2400" dirty="0"/>
              <a:t>•</a:t>
            </a:r>
            <a:r>
              <a:rPr kumimoji="1" lang="en" altLang="zh-CN" sz="2400" b="1" dirty="0"/>
              <a:t>Method: </a:t>
            </a:r>
          </a:p>
          <a:p>
            <a:pPr marL="0" indent="0">
              <a:buNone/>
            </a:pPr>
            <a:r>
              <a:rPr kumimoji="1" lang="en-US" altLang="zh-CN" sz="2400" dirty="0"/>
              <a:t> 1D </a:t>
            </a:r>
            <a:r>
              <a:rPr kumimoji="1" lang="zh-CN" altLang="zh-CN" sz="2400" dirty="0"/>
              <a:t>Convolutional Neural Network</a:t>
            </a:r>
            <a:endParaRPr kumimoji="1" lang="en-US" altLang="zh-CN" sz="2400" dirty="0"/>
          </a:p>
          <a:p>
            <a:pPr marL="0" indent="0">
              <a:buNone/>
            </a:pPr>
            <a:r>
              <a:rPr kumimoji="1" lang="zh-CN" altLang="en-US" sz="2400" dirty="0"/>
              <a:t> </a:t>
            </a:r>
            <a:r>
              <a:rPr kumimoji="1" lang="en-US" altLang="zh-CN" sz="2400" dirty="0" err="1"/>
              <a:t>Mechine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Learning: D</a:t>
            </a:r>
            <a:r>
              <a:rPr kumimoji="1" lang="zh-CN" altLang="zh-CN" sz="2400" dirty="0"/>
              <a:t>imensionality </a:t>
            </a:r>
            <a:r>
              <a:rPr kumimoji="1" lang="en-US" altLang="zh-CN" sz="2400" dirty="0"/>
              <a:t>R</a:t>
            </a:r>
            <a:r>
              <a:rPr kumimoji="1" lang="zh-CN" altLang="zh-CN" sz="2400" dirty="0"/>
              <a:t>eduction</a:t>
            </a:r>
            <a:r>
              <a:rPr kumimoji="1" lang="en-US" altLang="zh-CN" sz="2400" dirty="0"/>
              <a:t>, Clustering and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Classification.</a:t>
            </a:r>
          </a:p>
          <a:p>
            <a:pPr marL="0" indent="0">
              <a:buNone/>
            </a:pPr>
            <a:endParaRPr kumimoji="1" lang="en" altLang="zh-CN" sz="2400" dirty="0"/>
          </a:p>
          <a:p>
            <a:pPr marL="0" indent="0">
              <a:buNone/>
            </a:pPr>
            <a:endParaRPr kumimoji="1" lang="en" altLang="zh-CN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902E06A-E60E-3E57-E331-8817060C99D3}"/>
              </a:ext>
            </a:extLst>
          </p:cNvPr>
          <p:cNvSpPr txBox="1"/>
          <p:nvPr/>
        </p:nvSpPr>
        <p:spPr>
          <a:xfrm>
            <a:off x="190500" y="6253321"/>
            <a:ext cx="33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6</a:t>
            </a:r>
            <a:endParaRPr kumimoji="1"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51988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886C42-CD32-A2A6-B1BD-01F11E56D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7BACFB-59AF-5C37-0BE8-C953241EF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5400" b="1"/>
              <a:t>Data Set</a:t>
            </a:r>
            <a:endParaRPr kumimoji="1" lang="zh-CN" altLang="en-US" sz="5400" b="1"/>
          </a:p>
        </p:txBody>
      </p:sp>
      <p:graphicFrame>
        <p:nvGraphicFramePr>
          <p:cNvPr id="5" name="内容占位符 2">
            <a:extLst>
              <a:ext uri="{FF2B5EF4-FFF2-40B4-BE49-F238E27FC236}">
                <a16:creationId xmlns:a16="http://schemas.microsoft.com/office/drawing/2014/main" id="{096A43EB-06D2-6E87-3E27-8066CEAE39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6663254"/>
              </p:ext>
            </p:extLst>
          </p:nvPr>
        </p:nvGraphicFramePr>
        <p:xfrm>
          <a:off x="838200" y="2660358"/>
          <a:ext cx="10614661" cy="4405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39EDD5C5-04DD-9445-E498-C6326D5A6683}"/>
              </a:ext>
            </a:extLst>
          </p:cNvPr>
          <p:cNvSpPr txBox="1"/>
          <p:nvPr/>
        </p:nvSpPr>
        <p:spPr>
          <a:xfrm>
            <a:off x="8435175" y="5791656"/>
            <a:ext cx="29186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err="1"/>
              <a:t>Pandhi</a:t>
            </a:r>
            <a:r>
              <a:rPr lang="en-US" altLang="zh-CN" sz="2400" dirty="0"/>
              <a:t> </a:t>
            </a:r>
            <a:r>
              <a:rPr lang="zh-CN" altLang="en-US" sz="2400" dirty="0"/>
              <a:t>et al. 202</a:t>
            </a:r>
            <a:r>
              <a:rPr lang="en-US" altLang="zh-CN" sz="2400" dirty="0"/>
              <a:t>4</a:t>
            </a:r>
            <a:endParaRPr lang="zh-CN" altLang="en-US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043B317-49E5-EB37-DA62-E58CFDC53527}"/>
              </a:ext>
            </a:extLst>
          </p:cNvPr>
          <p:cNvSpPr txBox="1"/>
          <p:nvPr/>
        </p:nvSpPr>
        <p:spPr>
          <a:xfrm>
            <a:off x="1150230" y="5791656"/>
            <a:ext cx="29186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Jiang </a:t>
            </a:r>
            <a:r>
              <a:rPr lang="zh-CN" altLang="en-US" sz="2400" dirty="0"/>
              <a:t>et al. 202</a:t>
            </a:r>
            <a:r>
              <a:rPr lang="en-US" altLang="zh-CN" sz="2400" dirty="0"/>
              <a:t>4</a:t>
            </a:r>
            <a:endParaRPr lang="zh-CN" altLang="en-US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7B97F71-C7D4-3B16-6E9D-74CC168A43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0448" y="1511470"/>
            <a:ext cx="2040852" cy="26934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72DF4C1-BA9A-2BA4-2BF5-ABB27E05C2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71700" y="1511470"/>
            <a:ext cx="1999081" cy="26934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28E58CA-9E9C-D6B1-5C66-29CC80200921}"/>
              </a:ext>
            </a:extLst>
          </p:cNvPr>
          <p:cNvSpPr txBox="1"/>
          <p:nvPr/>
        </p:nvSpPr>
        <p:spPr>
          <a:xfrm>
            <a:off x="190500" y="6253321"/>
            <a:ext cx="33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7</a:t>
            </a:r>
            <a:endParaRPr kumimoji="1" lang="zh-CN" altLang="en-US" sz="2400" b="1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BE81E9C-9AA4-3865-614E-AFC7C4A92B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4837" y="1511470"/>
            <a:ext cx="2015374" cy="26934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D35751F-0D4D-AB59-62C6-043BD0F42BE8}"/>
              </a:ext>
            </a:extLst>
          </p:cNvPr>
          <p:cNvSpPr txBox="1"/>
          <p:nvPr/>
        </p:nvSpPr>
        <p:spPr>
          <a:xfrm>
            <a:off x="4937653" y="5791655"/>
            <a:ext cx="24157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Zhang </a:t>
            </a:r>
            <a:r>
              <a:rPr lang="zh-CN" altLang="en-US" sz="2400" dirty="0"/>
              <a:t>et al. 202</a:t>
            </a:r>
            <a:r>
              <a:rPr lang="en-US" altLang="zh-CN" sz="2400" dirty="0"/>
              <a:t>3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34639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359F39-6CF4-9D8F-5B12-C7CD4588A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DA2D8F-F2CD-1C43-E239-6627361F7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41" y="175673"/>
            <a:ext cx="3258811" cy="461666"/>
          </a:xfrm>
        </p:spPr>
        <p:txBody>
          <a:bodyPr anchor="b">
            <a:normAutofit fontScale="90000"/>
          </a:bodyPr>
          <a:lstStyle/>
          <a:p>
            <a:r>
              <a:rPr kumimoji="1" lang="en-US" altLang="zh-CN" sz="3200" b="1" dirty="0"/>
              <a:t>Features (1D CNN)</a:t>
            </a:r>
            <a:endParaRPr kumimoji="1" lang="zh-CN" altLang="en-US" sz="32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AAE4278-25CA-74F8-0DA1-68086C5F98C5}"/>
              </a:ext>
            </a:extLst>
          </p:cNvPr>
          <p:cNvSpPr txBox="1"/>
          <p:nvPr/>
        </p:nvSpPr>
        <p:spPr>
          <a:xfrm>
            <a:off x="190500" y="6253321"/>
            <a:ext cx="33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8</a:t>
            </a:r>
            <a:endParaRPr kumimoji="1" lang="zh-CN" altLang="en-US" sz="2400" b="1" dirty="0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D9036B9-9235-7D2E-E19F-52CFACD6D975}"/>
              </a:ext>
            </a:extLst>
          </p:cNvPr>
          <p:cNvGrpSpPr/>
          <p:nvPr/>
        </p:nvGrpSpPr>
        <p:grpSpPr>
          <a:xfrm>
            <a:off x="540821" y="769720"/>
            <a:ext cx="11110358" cy="5548915"/>
            <a:chOff x="540821" y="769720"/>
            <a:chExt cx="11110358" cy="554891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45E1CDF-5F6A-89C8-FC86-8848B34FF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0821" y="769720"/>
              <a:ext cx="11110358" cy="5548915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01AB1DB0-2012-03D6-DB83-E3FD51AF6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8728" y="3953809"/>
              <a:ext cx="809297" cy="1145627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2E1B004A-4A98-C647-CE5F-299E94E5CD97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79238" y="1875386"/>
              <a:ext cx="792000" cy="1080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3182BD8-2625-B180-ADBB-D473C013656E}"/>
                </a:ext>
              </a:extLst>
            </p:cNvPr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61844" y="1885896"/>
              <a:ext cx="828000" cy="1116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064AF7D4-E61E-C14E-5DA0-992D9C7EF294}"/>
                </a:ext>
              </a:extLst>
            </p:cNvPr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40823" y="3943298"/>
              <a:ext cx="864000" cy="11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070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A8976E-3DD4-41D6-8628-D5F4E2EC4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102754-7C21-12AB-9955-A189CAA92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222120"/>
            <a:ext cx="3429000" cy="869642"/>
          </a:xfrm>
        </p:spPr>
        <p:txBody>
          <a:bodyPr anchor="b">
            <a:normAutofit/>
          </a:bodyPr>
          <a:lstStyle/>
          <a:p>
            <a:r>
              <a:rPr kumimoji="1" lang="en-US" altLang="zh-CN" sz="3800" b="1" dirty="0"/>
              <a:t>PCA+K-Means</a:t>
            </a:r>
            <a:endParaRPr kumimoji="1" lang="zh-CN" altLang="en-US" sz="38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3E0E187-2683-B24C-CCB7-F288C395AA11}"/>
              </a:ext>
            </a:extLst>
          </p:cNvPr>
          <p:cNvSpPr txBox="1"/>
          <p:nvPr/>
        </p:nvSpPr>
        <p:spPr>
          <a:xfrm>
            <a:off x="7666736" y="5776267"/>
            <a:ext cx="43347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2000" b="0" i="1" dirty="0">
                <a:effectLst/>
                <a:latin typeface="quote-cjk-patch"/>
              </a:rPr>
              <a:t>PC1 + PC2 explain </a:t>
            </a:r>
            <a:r>
              <a:rPr lang="en" altLang="zh-CN" sz="2000" i="1" dirty="0">
                <a:latin typeface="quote-cjk-patch"/>
              </a:rPr>
              <a:t>52</a:t>
            </a:r>
            <a:r>
              <a:rPr lang="en" altLang="zh-CN" sz="2000" b="0" i="1" dirty="0">
                <a:effectLst/>
                <a:latin typeface="quote-cjk-patch"/>
              </a:rPr>
              <a:t>% of total variance</a:t>
            </a:r>
          </a:p>
          <a:p>
            <a:endParaRPr lang="en" altLang="zh-CN" sz="2000" b="0" i="1" dirty="0">
              <a:effectLst/>
              <a:latin typeface="quote-cjk-patch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E2C221C-ADAA-32B2-3978-D365F212719F}"/>
              </a:ext>
            </a:extLst>
          </p:cNvPr>
          <p:cNvSpPr txBox="1"/>
          <p:nvPr/>
        </p:nvSpPr>
        <p:spPr>
          <a:xfrm>
            <a:off x="190500" y="6253321"/>
            <a:ext cx="33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9</a:t>
            </a:r>
            <a:endParaRPr kumimoji="1" lang="zh-CN" altLang="en-US" sz="2400" b="1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25BD9B8-C4C5-B096-FB6F-C99045F41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62" y="1791924"/>
            <a:ext cx="4803742" cy="37138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5C72C52-92AD-1E5C-4C52-917DCE338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4225" y="1791923"/>
            <a:ext cx="4803742" cy="371381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F165FBD-666A-A2CD-C504-1F67DB5CC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3487" y="221475"/>
            <a:ext cx="3188013" cy="3064447"/>
          </a:xfrm>
          <a:prstGeom prst="rect">
            <a:avLst/>
          </a:prstGeom>
          <a:effectLst>
            <a:outerShdw blurRad="5080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2606797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29BAD9-D17A-5F97-79D4-EEE913179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A99DE7-03B3-539A-7266-FCC691883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9" y="273760"/>
            <a:ext cx="5943163" cy="78923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UMAP+</a:t>
            </a:r>
            <a:r>
              <a:rPr kumimoji="1" lang="en-US" altLang="zh-CN" sz="3800" b="1" dirty="0" err="1"/>
              <a:t>Spectra</a:t>
            </a:r>
            <a:r>
              <a:rPr kumimoji="1" lang="en-US" altLang="zh-CN" sz="3800" b="1" dirty="0"/>
              <a:t> Clustering</a:t>
            </a:r>
            <a:endParaRPr kumimoji="1" lang="en-US" altLang="zh-CN" sz="3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EEFDF7-6D6B-D87C-0DA2-6203F7974F0E}"/>
              </a:ext>
            </a:extLst>
          </p:cNvPr>
          <p:cNvSpPr txBox="1"/>
          <p:nvPr/>
        </p:nvSpPr>
        <p:spPr>
          <a:xfrm>
            <a:off x="190500" y="6253321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10</a:t>
            </a:r>
            <a:endParaRPr kumimoji="1" lang="zh-CN" altLang="en-US" sz="2400" b="1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E8C224B-67EB-F192-7906-33CD3D452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26565"/>
            <a:ext cx="4842972" cy="38631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25AE7E9-DE7F-2210-6434-E2B48D426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33" y="1726564"/>
            <a:ext cx="4842971" cy="386317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62D3118-75F7-C766-F3AD-C9DD9CCBD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6839" y="273760"/>
            <a:ext cx="3124661" cy="3003550"/>
          </a:xfrm>
          <a:prstGeom prst="rect">
            <a:avLst/>
          </a:prstGeom>
          <a:effectLst>
            <a:outerShdw blurRad="5080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758164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F1070CD1-78EA-151B-DAAF-6615DEDE0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9" y="273760"/>
            <a:ext cx="5943163" cy="78923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800" b="1" dirty="0" err="1"/>
              <a:t>LDA</a:t>
            </a:r>
            <a:r>
              <a:rPr kumimoji="1" lang="en-US" altLang="zh-CN" sz="3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+</a:t>
            </a:r>
            <a:r>
              <a:rPr kumimoji="1" lang="en-US" altLang="zh-CN" sz="3800" b="1" dirty="0" err="1"/>
              <a:t>Spectra</a:t>
            </a:r>
            <a:r>
              <a:rPr kumimoji="1" lang="en-US" altLang="zh-CN" sz="3800" b="1" dirty="0"/>
              <a:t> Clustering</a:t>
            </a:r>
            <a:endParaRPr kumimoji="1" lang="en-US" altLang="zh-CN" sz="3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DA1037C-48F5-29D8-F876-793A849B6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36" y="1752602"/>
            <a:ext cx="4705862" cy="367937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5E563E6-547A-2F1E-5BF1-9B38D1EEA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7447" y="1741715"/>
            <a:ext cx="4705862" cy="367937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40152BC-F11C-3EE6-44B8-162DE90BAD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6886" y="283030"/>
            <a:ext cx="3057657" cy="2939143"/>
          </a:xfrm>
          <a:prstGeom prst="rect">
            <a:avLst/>
          </a:prstGeom>
          <a:effectLst>
            <a:outerShdw blurRad="508000" dist="50800" dir="5400000" algn="ctr" rotWithShape="0">
              <a:srgbClr val="000000"/>
            </a:outerShdw>
          </a:effec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3B5CF4D-2D58-6861-E4E5-B20230DF91CA}"/>
              </a:ext>
            </a:extLst>
          </p:cNvPr>
          <p:cNvSpPr txBox="1"/>
          <p:nvPr/>
        </p:nvSpPr>
        <p:spPr>
          <a:xfrm>
            <a:off x="190500" y="6253321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11</a:t>
            </a:r>
            <a:endParaRPr kumimoji="1"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04243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67796-7C2A-3138-2038-D223E3868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8AA8CD-196A-A18E-4B72-3DB3CD0C1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30" y="247532"/>
            <a:ext cx="6199414" cy="917242"/>
          </a:xfrm>
        </p:spPr>
        <p:txBody>
          <a:bodyPr>
            <a:normAutofit/>
          </a:bodyPr>
          <a:lstStyle/>
          <a:p>
            <a:r>
              <a:rPr kumimoji="1" lang="en-US" altLang="zh-CN" sz="3200" b="1" dirty="0"/>
              <a:t>Classification</a:t>
            </a:r>
            <a:r>
              <a:rPr kumimoji="1" lang="zh-CN" altLang="en-US" sz="3200" b="1" dirty="0"/>
              <a:t> </a:t>
            </a:r>
            <a:r>
              <a:rPr kumimoji="1" lang="en-US" altLang="zh-CN" sz="3200" b="1" dirty="0"/>
              <a:t>Methods</a:t>
            </a:r>
            <a:r>
              <a:rPr kumimoji="1" lang="zh-CN" altLang="en-US" sz="3200" b="1" dirty="0"/>
              <a:t> </a:t>
            </a:r>
            <a:r>
              <a:rPr kumimoji="1" lang="en-US" altLang="zh-CN" sz="3200" b="1" dirty="0"/>
              <a:t>-</a:t>
            </a:r>
            <a:r>
              <a:rPr kumimoji="1" lang="zh-CN" altLang="en-US" sz="3200" b="1" dirty="0"/>
              <a:t> </a:t>
            </a:r>
            <a:r>
              <a:rPr kumimoji="1" lang="en-US" altLang="zh-CN" sz="3200" b="1" dirty="0" err="1"/>
              <a:t>XGBoost</a:t>
            </a:r>
            <a:endParaRPr kumimoji="1" lang="zh-CN" altLang="en-US" sz="3200" b="1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0061AFB7-92B2-7A2A-2E33-D6280776B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829748"/>
              </p:ext>
            </p:extLst>
          </p:nvPr>
        </p:nvGraphicFramePr>
        <p:xfrm>
          <a:off x="328046" y="1439485"/>
          <a:ext cx="7076355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299">
                  <a:extLst>
                    <a:ext uri="{9D8B030D-6E8A-4147-A177-3AD203B41FA5}">
                      <a16:colId xmlns:a16="http://schemas.microsoft.com/office/drawing/2014/main" val="2570380424"/>
                    </a:ext>
                  </a:extLst>
                </a:gridCol>
                <a:gridCol w="1974723">
                  <a:extLst>
                    <a:ext uri="{9D8B030D-6E8A-4147-A177-3AD203B41FA5}">
                      <a16:colId xmlns:a16="http://schemas.microsoft.com/office/drawing/2014/main" val="363236236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357062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Original train-set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Processed train-set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26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Non-repeating FRB (0)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490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29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FRB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20201124A (1)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375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482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35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FRB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20220912A (2)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490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482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2773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A35CC978-FDD1-32BB-35F1-A3C08D74E6F7}"/>
              </a:ext>
            </a:extLst>
          </p:cNvPr>
          <p:cNvSpPr txBox="1"/>
          <p:nvPr/>
        </p:nvSpPr>
        <p:spPr>
          <a:xfrm>
            <a:off x="2831801" y="2988161"/>
            <a:ext cx="195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/>
              <a:t>Smote + Tomek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308A4134-6627-D47E-83C0-26533C3BB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356295"/>
              </p:ext>
            </p:extLst>
          </p:nvPr>
        </p:nvGraphicFramePr>
        <p:xfrm>
          <a:off x="458086" y="3919043"/>
          <a:ext cx="5616195" cy="14833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392299">
                  <a:extLst>
                    <a:ext uri="{9D8B030D-6E8A-4147-A177-3AD203B41FA5}">
                      <a16:colId xmlns:a16="http://schemas.microsoft.com/office/drawing/2014/main" val="1725515273"/>
                    </a:ext>
                  </a:extLst>
                </a:gridCol>
                <a:gridCol w="1203643">
                  <a:extLst>
                    <a:ext uri="{9D8B030D-6E8A-4147-A177-3AD203B41FA5}">
                      <a16:colId xmlns:a16="http://schemas.microsoft.com/office/drawing/2014/main" val="336511585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1649085946"/>
                    </a:ext>
                  </a:extLst>
                </a:gridCol>
                <a:gridCol w="1134428">
                  <a:extLst>
                    <a:ext uri="{9D8B030D-6E8A-4147-A177-3AD203B41FA5}">
                      <a16:colId xmlns:a16="http://schemas.microsoft.com/office/drawing/2014/main" val="246261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Precision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Recall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F1-score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51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Non-repeating FRB (0)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31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FRB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20201124A (1)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36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FRB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20220912A (2)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0.95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588944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3E5F9E7C-EEC8-2C8E-2F2D-BE9F2A2924A0}"/>
              </a:ext>
            </a:extLst>
          </p:cNvPr>
          <p:cNvSpPr txBox="1"/>
          <p:nvPr/>
        </p:nvSpPr>
        <p:spPr>
          <a:xfrm>
            <a:off x="1517145" y="5613493"/>
            <a:ext cx="3498075" cy="307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  <a:buNone/>
            </a:pPr>
            <a:r>
              <a:rPr kumimoji="1" lang="en" altLang="zh-CN" sz="2000" b="1" dirty="0"/>
              <a:t>Classification report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8355D5D-B3F7-E5ED-573E-A05384FFA9A7}"/>
              </a:ext>
            </a:extLst>
          </p:cNvPr>
          <p:cNvSpPr txBox="1"/>
          <p:nvPr/>
        </p:nvSpPr>
        <p:spPr>
          <a:xfrm>
            <a:off x="190500" y="6253321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12</a:t>
            </a:r>
            <a:endParaRPr kumimoji="1" lang="zh-CN" altLang="en-US" sz="24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C7E614-12B0-35C9-0236-89DEE5CBA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8314" y="1489561"/>
            <a:ext cx="4114867" cy="402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85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D5AAF6-5A70-6DF8-FA52-C13F74F58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D2800B-9EC4-E635-E274-93B50D51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515"/>
            <a:ext cx="10515600" cy="1325563"/>
          </a:xfrm>
        </p:spPr>
        <p:txBody>
          <a:bodyPr>
            <a:normAutofit/>
          </a:bodyPr>
          <a:lstStyle/>
          <a:p>
            <a:r>
              <a:rPr lang="en" altLang="zh-CN" sz="5400" b="1" dirty="0"/>
              <a:t>Discussion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334F3E1-72C4-2610-C1B8-58487772BE24}"/>
              </a:ext>
            </a:extLst>
          </p:cNvPr>
          <p:cNvSpPr txBox="1"/>
          <p:nvPr/>
        </p:nvSpPr>
        <p:spPr>
          <a:xfrm>
            <a:off x="970990" y="1249150"/>
            <a:ext cx="1025002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2400" dirty="0"/>
              <a:t>Polarization</a:t>
            </a:r>
            <a:r>
              <a:rPr lang="en-US" altLang="zh-CN" sz="2400" dirty="0"/>
              <a:t>:</a:t>
            </a:r>
            <a:endParaRPr lang="en" altLang="zh-CN" sz="2400" dirty="0"/>
          </a:p>
          <a:p>
            <a:r>
              <a:rPr lang="en" altLang="zh-CN" sz="2400" dirty="0"/>
              <a:t>• Spectra describe burst morphology</a:t>
            </a:r>
          </a:p>
          <a:p>
            <a:r>
              <a:rPr lang="en" altLang="zh-CN" sz="2400" dirty="0"/>
              <a:t>• Polarization probes the magnetized environment </a:t>
            </a:r>
          </a:p>
          <a:p>
            <a:r>
              <a:rPr lang="en" altLang="zh-CN" sz="2400" dirty="0"/>
              <a:t>• Their combination provides complementary information</a:t>
            </a:r>
          </a:p>
          <a:p>
            <a:endParaRPr lang="en" altLang="zh-CN" sz="2400" dirty="0"/>
          </a:p>
          <a:p>
            <a:r>
              <a:rPr lang="en" altLang="zh-CN" sz="2400" dirty="0"/>
              <a:t>Result:</a:t>
            </a:r>
          </a:p>
          <a:p>
            <a:r>
              <a:rPr lang="en" altLang="zh-CN" sz="2400" dirty="0"/>
              <a:t>• Repeaters share similar latent features</a:t>
            </a:r>
          </a:p>
          <a:p>
            <a:r>
              <a:rPr lang="en" altLang="zh-CN" sz="2400" dirty="0"/>
              <a:t>• Non-repeaters occupy a distinct feature space</a:t>
            </a:r>
          </a:p>
          <a:p>
            <a:r>
              <a:rPr lang="en" altLang="zh-CN" sz="2400" dirty="0"/>
              <a:t>• Multimodal features improve discriminability</a:t>
            </a:r>
          </a:p>
          <a:p>
            <a:endParaRPr lang="en" altLang="zh-CN" sz="2400" dirty="0"/>
          </a:p>
          <a:p>
            <a:r>
              <a:rPr lang="en" altLang="zh-CN" sz="2400" dirty="0"/>
              <a:t>Limitations &amp; Future Work:</a:t>
            </a:r>
          </a:p>
          <a:p>
            <a:r>
              <a:rPr lang="en" altLang="zh-CN" sz="2400" dirty="0"/>
              <a:t>• Only 2 repeating FRB sources</a:t>
            </a:r>
          </a:p>
          <a:p>
            <a:r>
              <a:rPr lang="en" altLang="zh-CN" sz="2400" dirty="0"/>
              <a:t>• Physical interpretation of latent features remains unclear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54A9CBA-E715-5671-80A2-F8C09FFC92E8}"/>
              </a:ext>
            </a:extLst>
          </p:cNvPr>
          <p:cNvSpPr txBox="1"/>
          <p:nvPr/>
        </p:nvSpPr>
        <p:spPr>
          <a:xfrm>
            <a:off x="190500" y="6253321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13</a:t>
            </a:r>
            <a:endParaRPr kumimoji="1"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793547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07ECB-4C5C-3AA2-B476-6D61BAB3D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1F3CA0-FD3C-248A-EA4F-007F19F488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69954"/>
            <a:ext cx="9144000" cy="1655763"/>
          </a:xfrm>
        </p:spPr>
        <p:txBody>
          <a:bodyPr>
            <a:noAutofit/>
          </a:bodyPr>
          <a:lstStyle/>
          <a:p>
            <a:r>
              <a:rPr kumimoji="1" lang="en-US" altLang="zh-CN" sz="9600" dirty="0"/>
              <a:t>THANKS!</a:t>
            </a:r>
            <a:endParaRPr kumimoji="1" lang="zh-CN" altLang="en-US" sz="4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20EDF0E-7D5E-9501-F170-017FF4A1E46A}"/>
              </a:ext>
            </a:extLst>
          </p:cNvPr>
          <p:cNvSpPr txBox="1"/>
          <p:nvPr/>
        </p:nvSpPr>
        <p:spPr>
          <a:xfrm>
            <a:off x="190500" y="6253321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/>
              <a:t>14</a:t>
            </a:r>
            <a:endParaRPr kumimoji="1"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050880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8452</TotalTime>
  <Words>2411</Words>
  <Application>Microsoft Macintosh PowerPoint</Application>
  <PresentationFormat>宽屏</PresentationFormat>
  <Paragraphs>224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等线</vt:lpstr>
      <vt:lpstr>quote-cjk-patch</vt:lpstr>
      <vt:lpstr>Aptos</vt:lpstr>
      <vt:lpstr>Aptos Display</vt:lpstr>
      <vt:lpstr>Arial</vt:lpstr>
      <vt:lpstr>Office 主题​​</vt:lpstr>
      <vt:lpstr>Unraveling the Spectro-polarimetric Difference of Repeating and Non-repeating FRBs </vt:lpstr>
      <vt:lpstr>PowerPoint 演示文稿</vt:lpstr>
      <vt:lpstr>PowerPoint 演示文稿</vt:lpstr>
      <vt:lpstr>PowerPoint 演示文稿</vt:lpstr>
      <vt:lpstr>Previous Work</vt:lpstr>
      <vt:lpstr>Motivation</vt:lpstr>
      <vt:lpstr>Data Set</vt:lpstr>
      <vt:lpstr>Features (1D CNN)</vt:lpstr>
      <vt:lpstr>PCA+K-Means</vt:lpstr>
      <vt:lpstr>UMAP+Spectra Clustering</vt:lpstr>
      <vt:lpstr>LDA+Spectra Clustering</vt:lpstr>
      <vt:lpstr>Classification Methods - XGBoost</vt:lpstr>
      <vt:lpstr>Discussion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chengwei liang</dc:creator>
  <cp:lastModifiedBy>Chengwei Liang</cp:lastModifiedBy>
  <cp:revision>25</cp:revision>
  <cp:lastPrinted>2026-06-29T07:53:29Z</cp:lastPrinted>
  <dcterms:created xsi:type="dcterms:W3CDTF">2026-04-29T12:20:48Z</dcterms:created>
  <dcterms:modified xsi:type="dcterms:W3CDTF">2026-07-03T05:14:44Z</dcterms:modified>
</cp:coreProperties>
</file>