
<file path=[Content_Types].xml><?xml version="1.0" encoding="utf-8"?>
<Types xmlns="http://schemas.openxmlformats.org/package/2006/content-types">
  <Default Extension="emf" ContentType="image/x-emf"/>
  <Default Extension="jpeg" ContentType="image/jpeg"/>
  <Default Extension="jpg" ContentType="image/jpeg"/>
  <Default Extension="png" ContentType="image/png"/>
  <Default Extension="rels" ContentType="application/vnd.openxmlformats-package.relationships+xml"/>
  <Default Extension="wmf" ContentType="image/x-wmf"/>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ags/tag1.xml" ContentType="application/vnd.openxmlformats-officedocument.presentationml.tags+xml"/>
  <Override PartName="/ppt/tags/tag2.xml" ContentType="application/vnd.openxmlformats-officedocument.presentationml.tags+xml"/>
  <Override PartName="/ppt/notesSlides/notesSlide1.xml" ContentType="application/vnd.openxmlformats-officedocument.presentationml.notesSlide+xml"/>
  <Override PartName="/ppt/tags/tag3.xml" ContentType="application/vnd.openxmlformats-officedocument.presentationml.tags+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34"/>
  </p:notesMasterIdLst>
  <p:sldIdLst>
    <p:sldId id="1411" r:id="rId2"/>
    <p:sldId id="1410" r:id="rId3"/>
    <p:sldId id="461" r:id="rId4"/>
    <p:sldId id="1095" r:id="rId5"/>
    <p:sldId id="541" r:id="rId6"/>
    <p:sldId id="1357" r:id="rId7"/>
    <p:sldId id="656" r:id="rId8"/>
    <p:sldId id="1358" r:id="rId9"/>
    <p:sldId id="1359" r:id="rId10"/>
    <p:sldId id="316" r:id="rId11"/>
    <p:sldId id="510" r:id="rId12"/>
    <p:sldId id="544" r:id="rId13"/>
    <p:sldId id="475" r:id="rId14"/>
    <p:sldId id="583" r:id="rId15"/>
    <p:sldId id="1413" r:id="rId16"/>
    <p:sldId id="1409" r:id="rId17"/>
    <p:sldId id="285" r:id="rId18"/>
    <p:sldId id="1406" r:id="rId19"/>
    <p:sldId id="343" r:id="rId20"/>
    <p:sldId id="1093" r:id="rId21"/>
    <p:sldId id="3113" r:id="rId22"/>
    <p:sldId id="1066" r:id="rId23"/>
    <p:sldId id="1074" r:id="rId24"/>
    <p:sldId id="1065" r:id="rId25"/>
    <p:sldId id="3115" r:id="rId26"/>
    <p:sldId id="3114" r:id="rId27"/>
    <p:sldId id="1414" r:id="rId28"/>
    <p:sldId id="729" r:id="rId29"/>
    <p:sldId id="1094" r:id="rId30"/>
    <p:sldId id="3112" r:id="rId31"/>
    <p:sldId id="257" r:id="rId32"/>
    <p:sldId id="258" r:id="rId33"/>
  </p:sldIdLst>
  <p:sldSz cx="12192000" cy="6858000"/>
  <p:notesSz cx="6858000" cy="9144000"/>
  <p:defaultTex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4995" autoAdjust="0"/>
    <p:restoredTop sz="94660"/>
  </p:normalViewPr>
  <p:slideViewPr>
    <p:cSldViewPr snapToGrid="0">
      <p:cViewPr varScale="1">
        <p:scale>
          <a:sx n="74" d="100"/>
          <a:sy n="74" d="100"/>
        </p:scale>
        <p:origin x="376" y="52"/>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21" Type="http://schemas.openxmlformats.org/officeDocument/2006/relationships/slide" Target="slides/slide20.xml"/><Relationship Id="rId34" Type="http://schemas.openxmlformats.org/officeDocument/2006/relationships/notesMaster" Target="notesMasters/notesMaster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viewProps" Target="viewProp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presProps" Target="presProps.xml"/><Relationship Id="rId8" Type="http://schemas.openxmlformats.org/officeDocument/2006/relationships/slide" Target="slides/slide7.xml"/><Relationship Id="rId3" Type="http://schemas.openxmlformats.org/officeDocument/2006/relationships/slide" Target="slides/slide2.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zh-CN" altLang="en-US"/>
          </a:p>
        </p:txBody>
      </p:sp>
      <p:sp>
        <p:nvSpPr>
          <p:cNvPr id="3" name="日期占位符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0E7099B0-16DA-4E90-8600-CB1515FA83B1}" type="datetimeFigureOut">
              <a:rPr lang="zh-CN" altLang="en-US" smtClean="0"/>
              <a:t>2026/7/2</a:t>
            </a:fld>
            <a:endParaRPr lang="zh-CN" altLang="en-US"/>
          </a:p>
        </p:txBody>
      </p:sp>
      <p:sp>
        <p:nvSpPr>
          <p:cNvPr id="4" name="幻灯片图像占位符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zh-CN" altLang="en-US"/>
          </a:p>
        </p:txBody>
      </p:sp>
      <p:sp>
        <p:nvSpPr>
          <p:cNvPr id="5" name="备注占位符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zh-CN" altLang="en-US"/>
              <a:t>单击此处编辑母版文本样式</a:t>
            </a:r>
          </a:p>
          <a:p>
            <a:pPr lvl="1"/>
            <a:r>
              <a:rPr lang="zh-CN" altLang="en-US"/>
              <a:t>二级</a:t>
            </a:r>
          </a:p>
          <a:p>
            <a:pPr lvl="2"/>
            <a:r>
              <a:rPr lang="zh-CN" altLang="en-US"/>
              <a:t>三级</a:t>
            </a:r>
          </a:p>
          <a:p>
            <a:pPr lvl="3"/>
            <a:r>
              <a:rPr lang="zh-CN" altLang="en-US"/>
              <a:t>四级</a:t>
            </a:r>
          </a:p>
          <a:p>
            <a:pPr lvl="4"/>
            <a:r>
              <a:rPr lang="zh-CN" altLang="en-US"/>
              <a:t>五级</a:t>
            </a:r>
          </a:p>
        </p:txBody>
      </p:sp>
      <p:sp>
        <p:nvSpPr>
          <p:cNvPr id="6" name="页脚占位符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zh-CN" altLang="en-US"/>
          </a:p>
        </p:txBody>
      </p:sp>
      <p:sp>
        <p:nvSpPr>
          <p:cNvPr id="7" name="灯片编号占位符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FB384633-80F4-4DAA-8E65-CB75BE269EBA}" type="slidenum">
              <a:rPr lang="zh-CN" altLang="en-US" smtClean="0"/>
              <a:t>‹#›</a:t>
            </a:fld>
            <a:endParaRPr lang="zh-CN" altLang="en-US"/>
          </a:p>
        </p:txBody>
      </p:sp>
    </p:spTree>
    <p:extLst>
      <p:ext uri="{BB962C8B-B14F-4D97-AF65-F5344CB8AC3E}">
        <p14:creationId xmlns:p14="http://schemas.microsoft.com/office/powerpoint/2010/main" val="1345050852"/>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kumimoji="1" lang="zh-CN" altLang="en-US" dirty="0"/>
          </a:p>
        </p:txBody>
      </p:sp>
      <p:sp>
        <p:nvSpPr>
          <p:cNvPr id="4" name="灯片编号占位符 3"/>
          <p:cNvSpPr>
            <a:spLocks noGrp="1"/>
          </p:cNvSpPr>
          <p:nvPr>
            <p:ph type="sldNum" sz="quarter" idx="5"/>
          </p:nvPr>
        </p:nvSpPr>
        <p:spPr/>
        <p:txBody>
          <a:bodyPr/>
          <a:lstStyle/>
          <a:p>
            <a:fld id="{6221C459-DD58-9649-B4C1-12C4FF31B705}" type="slidenum">
              <a:rPr kumimoji="1" lang="zh-CN" altLang="en-US" smtClean="0"/>
              <a:t>8</a:t>
            </a:fld>
            <a:endParaRPr kumimoji="1" lang="zh-CN" altLang="en-US"/>
          </a:p>
        </p:txBody>
      </p:sp>
    </p:spTree>
    <p:extLst>
      <p:ext uri="{BB962C8B-B14F-4D97-AF65-F5344CB8AC3E}">
        <p14:creationId xmlns:p14="http://schemas.microsoft.com/office/powerpoint/2010/main" val="1309403596"/>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kumimoji="1" lang="zh-CN" altLang="en-US" dirty="0"/>
              <a:t>在云南天文台，我们通过长期观测一组脉冲星实现了无相位模糊度的脉冲星纸面时间。</a:t>
            </a:r>
            <a:r>
              <a:rPr kumimoji="1" lang="en-US" altLang="zh-CN" dirty="0"/>
              <a:t>5</a:t>
            </a:r>
            <a:r>
              <a:rPr kumimoji="1" lang="zh-CN" altLang="en-US" dirty="0"/>
              <a:t>年的数据表明，整体时间达到了</a:t>
            </a:r>
            <a:r>
              <a:rPr kumimoji="1" lang="en-US" altLang="zh-CN" dirty="0"/>
              <a:t>1E-14</a:t>
            </a:r>
            <a:r>
              <a:rPr kumimoji="1" lang="zh-CN" altLang="en-US" dirty="0"/>
              <a:t> </a:t>
            </a:r>
            <a:r>
              <a:rPr kumimoji="1" lang="en-US" altLang="zh-CN" dirty="0"/>
              <a:t>@1yr</a:t>
            </a:r>
            <a:r>
              <a:rPr kumimoji="1" lang="zh-CN" altLang="en-US" dirty="0"/>
              <a:t>的稳定度。我们正在研究实用化脉冲星时间标准。</a:t>
            </a:r>
          </a:p>
        </p:txBody>
      </p:sp>
      <p:sp>
        <p:nvSpPr>
          <p:cNvPr id="4" name="灯片编号占位符 3"/>
          <p:cNvSpPr>
            <a:spLocks noGrp="1"/>
          </p:cNvSpPr>
          <p:nvPr>
            <p:ph type="sldNum" sz="quarter" idx="5"/>
          </p:nvPr>
        </p:nvSpPr>
        <p:spPr/>
        <p:txBody>
          <a:bodyPr/>
          <a:lstStyle/>
          <a:p>
            <a:fld id="{6221C459-DD58-9649-B4C1-12C4FF31B705}" type="slidenum">
              <a:rPr kumimoji="1" lang="zh-CN" altLang="en-US" smtClean="0"/>
              <a:t>9</a:t>
            </a:fld>
            <a:endParaRPr kumimoji="1" lang="zh-CN" altLang="en-US"/>
          </a:p>
        </p:txBody>
      </p:sp>
    </p:spTree>
    <p:extLst>
      <p:ext uri="{BB962C8B-B14F-4D97-AF65-F5344CB8AC3E}">
        <p14:creationId xmlns:p14="http://schemas.microsoft.com/office/powerpoint/2010/main" val="2563496595"/>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1" name="幻灯片图像占位符 1"/>
          <p:cNvSpPr>
            <a:spLocks noGrp="1" noRot="1" noChangeAspect="1" noTextEdit="1"/>
          </p:cNvSpPr>
          <p:nvPr>
            <p:ph type="sldImg"/>
          </p:nvPr>
        </p:nvSpPr>
        <p:spPr>
          <a:xfrm>
            <a:off x="481013" y="1279525"/>
            <a:ext cx="6140450" cy="3454400"/>
          </a:xfrm>
          <a:ln>
            <a:miter/>
          </a:ln>
        </p:spPr>
      </p:sp>
      <p:sp>
        <p:nvSpPr>
          <p:cNvPr id="5122" name="备注占位符 2"/>
          <p:cNvSpPr>
            <a:spLocks noGrp="1"/>
          </p:cNvSpPr>
          <p:nvPr>
            <p:ph type="body"/>
          </p:nvPr>
        </p:nvSpPr>
        <p:spPr/>
        <p:txBody>
          <a:bodyPr wrap="square" lIns="91440" tIns="45720" rIns="91440" bIns="45720" anchor="t"/>
          <a:lstStyle/>
          <a:p>
            <a:pPr lvl="0">
              <a:spcBef>
                <a:spcPct val="0"/>
              </a:spcBef>
            </a:pPr>
            <a:endParaRPr lang="zh-CN" altLang="en-US" dirty="0"/>
          </a:p>
        </p:txBody>
      </p:sp>
      <p:sp>
        <p:nvSpPr>
          <p:cNvPr id="5123" name="灯片编号占位符 3"/>
          <p:cNvSpPr txBox="1">
            <a:spLocks noGrp="1"/>
          </p:cNvSpPr>
          <p:nvPr>
            <p:ph type="sldNum" sz="quarter"/>
          </p:nvPr>
        </p:nvSpPr>
        <p:spPr>
          <a:xfrm>
            <a:off x="3884613" y="8685213"/>
            <a:ext cx="2971800" cy="457200"/>
          </a:xfrm>
          <a:prstGeom prst="rect">
            <a:avLst/>
          </a:prstGeom>
          <a:noFill/>
          <a:ln w="9525">
            <a:noFill/>
          </a:ln>
        </p:spPr>
        <p:txBody>
          <a:bodyPr vert="horz" lIns="91440" tIns="45720" rIns="91440" bIns="45720" anchor="b"/>
          <a:lstStyle/>
          <a:p>
            <a:pPr lvl="0" algn="r"/>
            <a:fld id="{9A0DB2DC-4C9A-4742-B13C-FB6460FD3503}" type="slidenum">
              <a:rPr lang="zh-CN" altLang="en-US" sz="1200" dirty="0"/>
              <a:t>14</a:t>
            </a:fld>
            <a:endParaRPr lang="zh-CN" altLang="en-US" sz="1200" dirty="0"/>
          </a:p>
        </p:txBody>
      </p:sp>
    </p:spTree>
    <p:extLst>
      <p:ext uri="{BB962C8B-B14F-4D97-AF65-F5344CB8AC3E}">
        <p14:creationId xmlns:p14="http://schemas.microsoft.com/office/powerpoint/2010/main" val="2400624720"/>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6" name="幻灯片图像占位符 1">
            <a:extLst>
              <a:ext uri="{FF2B5EF4-FFF2-40B4-BE49-F238E27FC236}">
                <a16:creationId xmlns:a16="http://schemas.microsoft.com/office/drawing/2014/main" id="{28AB3978-423C-DE1E-B47C-D5B2334F6351}"/>
              </a:ext>
            </a:extLst>
          </p:cNvPr>
          <p:cNvSpPr>
            <a:spLocks noGrp="1" noRot="1" noChangeAspect="1" noChangeArrowheads="1" noTextEdit="1"/>
          </p:cNvSpPr>
          <p:nvPr>
            <p:ph type="sldImg"/>
          </p:nvPr>
        </p:nvSpPr>
        <p:spPr>
          <a:ln/>
        </p:spPr>
      </p:sp>
      <p:sp>
        <p:nvSpPr>
          <p:cNvPr id="11267" name="备注占位符 2">
            <a:extLst>
              <a:ext uri="{FF2B5EF4-FFF2-40B4-BE49-F238E27FC236}">
                <a16:creationId xmlns:a16="http://schemas.microsoft.com/office/drawing/2014/main" id="{BF114098-D266-21E9-F728-CD1A3F6F47CC}"/>
              </a:ext>
            </a:extLst>
          </p:cNvPr>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zh-CN"/>
              <a:t>2010</a:t>
            </a:r>
            <a:r>
              <a:rPr lang="zh-CN" altLang="en-US"/>
              <a:t>年起，云南天文台</a:t>
            </a:r>
            <a:r>
              <a:rPr lang="en-US" altLang="zh-CN"/>
              <a:t>/</a:t>
            </a:r>
            <a:r>
              <a:rPr lang="zh-CN" altLang="en-US"/>
              <a:t>国家天文台在云南省无线电管理部门协助力下，在云南省域启动大型射电望远镜选址工作，最终确认普洱市景东县哀牢山徐家坝地区（北纬</a:t>
            </a:r>
            <a:r>
              <a:rPr lang="en-US" altLang="zh-CN"/>
              <a:t>24.5</a:t>
            </a:r>
            <a:r>
              <a:rPr lang="zh-CN" altLang="en-US"/>
              <a:t>度，东经</a:t>
            </a:r>
            <a:r>
              <a:rPr lang="en-US" altLang="zh-CN"/>
              <a:t>101</a:t>
            </a:r>
            <a:r>
              <a:rPr lang="zh-CN" altLang="en-US"/>
              <a:t>度）具有良好的无线电环境。哀牢山区域的电波环境之所以很好，既得益于当地独特的地理地貌，也得益于这里早在二十年多前就建立了的哀牢山和无量山二个国家级的自然保护区，使得周围的人类生产活动得到有效抑制，也为今后的无线电环境保护奠定了很好基础。</a:t>
            </a:r>
            <a:r>
              <a:rPr lang="en-US" altLang="zh-CN"/>
              <a:t>2014</a:t>
            </a:r>
            <a:r>
              <a:rPr lang="zh-CN" altLang="en-US"/>
              <a:t>年</a:t>
            </a:r>
          </a:p>
          <a:p>
            <a:r>
              <a:rPr lang="en-US" altLang="zh-CN"/>
              <a:t>5</a:t>
            </a:r>
            <a:r>
              <a:rPr lang="zh-CN" altLang="en-US"/>
              <a:t>月，云南天文台在昆明举办了云南景东射电天文台址考察评估会。与会专家对景东台址进行了实地考察，听取了电磁环境测试报告，一致认为该址点是是建设大口径脉冲星射电望远镜的理想之地，建议尽快启动项目建设。</a:t>
            </a:r>
            <a:r>
              <a:rPr lang="en-US" altLang="zh-CN"/>
              <a:t> </a:t>
            </a:r>
            <a:r>
              <a:rPr lang="zh-CN" altLang="en-US"/>
              <a:t>中国科学院重大任务局于</a:t>
            </a:r>
            <a:r>
              <a:rPr lang="en-US" altLang="zh-CN"/>
              <a:t>2015</a:t>
            </a:r>
            <a:r>
              <a:rPr lang="zh-CN" altLang="en-US"/>
              <a:t>年</a:t>
            </a:r>
            <a:r>
              <a:rPr lang="en-US" altLang="zh-CN"/>
              <a:t>6</a:t>
            </a:r>
            <a:r>
              <a:rPr lang="zh-CN" altLang="en-US"/>
              <a:t>月发函，支持建设脉冲星导航射电望远镜。</a:t>
            </a:r>
          </a:p>
          <a:p>
            <a:endParaRPr lang="zh-CN" altLang="en-US"/>
          </a:p>
        </p:txBody>
      </p:sp>
    </p:spTree>
    <p:extLst>
      <p:ext uri="{BB962C8B-B14F-4D97-AF65-F5344CB8AC3E}">
        <p14:creationId xmlns:p14="http://schemas.microsoft.com/office/powerpoint/2010/main" val="1774993013"/>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F8E84187-1E62-F72E-7A82-C031B22BBE8E}"/>
              </a:ext>
            </a:extLst>
          </p:cNvPr>
          <p:cNvSpPr>
            <a:spLocks noGrp="1"/>
          </p:cNvSpPr>
          <p:nvPr>
            <p:ph type="ctrTitle"/>
          </p:nvPr>
        </p:nvSpPr>
        <p:spPr>
          <a:xfrm>
            <a:off x="1524000" y="1122363"/>
            <a:ext cx="9144000" cy="2387600"/>
          </a:xfrm>
        </p:spPr>
        <p:txBody>
          <a:bodyPr anchor="b"/>
          <a:lstStyle>
            <a:lvl1pPr algn="ctr">
              <a:defRPr sz="6000"/>
            </a:lvl1pPr>
          </a:lstStyle>
          <a:p>
            <a:r>
              <a:rPr lang="zh-CN" altLang="en-US"/>
              <a:t>单击此处编辑母版标题样式</a:t>
            </a:r>
          </a:p>
        </p:txBody>
      </p:sp>
      <p:sp>
        <p:nvSpPr>
          <p:cNvPr id="3" name="副标题 2">
            <a:extLst>
              <a:ext uri="{FF2B5EF4-FFF2-40B4-BE49-F238E27FC236}">
                <a16:creationId xmlns:a16="http://schemas.microsoft.com/office/drawing/2014/main" id="{4CD59242-82A4-769E-F8B7-8A2745A1C683}"/>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zh-CN" altLang="en-US"/>
              <a:t>单击此处编辑母版副标题样式</a:t>
            </a:r>
          </a:p>
        </p:txBody>
      </p:sp>
      <p:sp>
        <p:nvSpPr>
          <p:cNvPr id="4" name="日期占位符 3">
            <a:extLst>
              <a:ext uri="{FF2B5EF4-FFF2-40B4-BE49-F238E27FC236}">
                <a16:creationId xmlns:a16="http://schemas.microsoft.com/office/drawing/2014/main" id="{FE693A0F-FCBB-FDE6-6B9F-55D3DBD29D5A}"/>
              </a:ext>
            </a:extLst>
          </p:cNvPr>
          <p:cNvSpPr>
            <a:spLocks noGrp="1"/>
          </p:cNvSpPr>
          <p:nvPr>
            <p:ph type="dt" sz="half" idx="10"/>
          </p:nvPr>
        </p:nvSpPr>
        <p:spPr/>
        <p:txBody>
          <a:bodyPr/>
          <a:lstStyle/>
          <a:p>
            <a:fld id="{50270ABD-D213-421E-8166-B2B0F2E208B2}" type="datetimeFigureOut">
              <a:rPr lang="zh-CN" altLang="en-US" smtClean="0"/>
              <a:t>2026/7/2</a:t>
            </a:fld>
            <a:endParaRPr lang="zh-CN" altLang="en-US"/>
          </a:p>
        </p:txBody>
      </p:sp>
      <p:sp>
        <p:nvSpPr>
          <p:cNvPr id="5" name="页脚占位符 4">
            <a:extLst>
              <a:ext uri="{FF2B5EF4-FFF2-40B4-BE49-F238E27FC236}">
                <a16:creationId xmlns:a16="http://schemas.microsoft.com/office/drawing/2014/main" id="{CD1E5A57-BAE5-3742-E345-208C3D0DD306}"/>
              </a:ext>
            </a:extLst>
          </p:cNvPr>
          <p:cNvSpPr>
            <a:spLocks noGrp="1"/>
          </p:cNvSpPr>
          <p:nvPr>
            <p:ph type="ftr" sz="quarter" idx="11"/>
          </p:nvPr>
        </p:nvSpPr>
        <p:spPr/>
        <p:txBody>
          <a:bodyPr/>
          <a:lstStyle/>
          <a:p>
            <a:endParaRPr lang="zh-CN" altLang="en-US"/>
          </a:p>
        </p:txBody>
      </p:sp>
      <p:sp>
        <p:nvSpPr>
          <p:cNvPr id="6" name="灯片编号占位符 5">
            <a:extLst>
              <a:ext uri="{FF2B5EF4-FFF2-40B4-BE49-F238E27FC236}">
                <a16:creationId xmlns:a16="http://schemas.microsoft.com/office/drawing/2014/main" id="{EE13A715-4842-4442-5325-04BE9F9EEFE7}"/>
              </a:ext>
            </a:extLst>
          </p:cNvPr>
          <p:cNvSpPr>
            <a:spLocks noGrp="1"/>
          </p:cNvSpPr>
          <p:nvPr>
            <p:ph type="sldNum" sz="quarter" idx="12"/>
          </p:nvPr>
        </p:nvSpPr>
        <p:spPr/>
        <p:txBody>
          <a:bodyPr/>
          <a:lstStyle/>
          <a:p>
            <a:fld id="{C8138FD3-190A-4BC2-8531-A8CEA5FEC044}" type="slidenum">
              <a:rPr lang="zh-CN" altLang="en-US" smtClean="0"/>
              <a:t>‹#›</a:t>
            </a:fld>
            <a:endParaRPr lang="zh-CN" altLang="en-US"/>
          </a:p>
        </p:txBody>
      </p:sp>
    </p:spTree>
    <p:extLst>
      <p:ext uri="{BB962C8B-B14F-4D97-AF65-F5344CB8AC3E}">
        <p14:creationId xmlns:p14="http://schemas.microsoft.com/office/powerpoint/2010/main" val="3426646489"/>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C24A64F4-20BD-C24F-1D96-9F56EB8F00CA}"/>
              </a:ext>
            </a:extLst>
          </p:cNvPr>
          <p:cNvSpPr>
            <a:spLocks noGrp="1"/>
          </p:cNvSpPr>
          <p:nvPr>
            <p:ph type="title"/>
          </p:nvPr>
        </p:nvSpPr>
        <p:spPr/>
        <p:txBody>
          <a:bodyPr/>
          <a:lstStyle/>
          <a:p>
            <a:r>
              <a:rPr lang="zh-CN" altLang="en-US"/>
              <a:t>单击此处编辑母版标题样式</a:t>
            </a:r>
          </a:p>
        </p:txBody>
      </p:sp>
      <p:sp>
        <p:nvSpPr>
          <p:cNvPr id="3" name="内容占位符 2">
            <a:extLst>
              <a:ext uri="{FF2B5EF4-FFF2-40B4-BE49-F238E27FC236}">
                <a16:creationId xmlns:a16="http://schemas.microsoft.com/office/drawing/2014/main" id="{225A2CC0-6891-A6D8-1305-0248DA2FB0F4}"/>
              </a:ext>
            </a:extLst>
          </p:cNvPr>
          <p:cNvSpPr>
            <a:spLocks noGrp="1"/>
          </p:cNvSpPr>
          <p:nvPr>
            <p:ph idx="1"/>
          </p:nvPr>
        </p:nvSpPr>
        <p:spPr/>
        <p:txBody>
          <a:bodyPr/>
          <a:lstStyle/>
          <a:p>
            <a:pPr lvl="0"/>
            <a:r>
              <a:rPr lang="zh-CN" altLang="en-US"/>
              <a:t>单击此处编辑母版文本样式</a:t>
            </a:r>
          </a:p>
          <a:p>
            <a:pPr lvl="1"/>
            <a:r>
              <a:rPr lang="zh-CN" altLang="en-US"/>
              <a:t>二级</a:t>
            </a:r>
          </a:p>
          <a:p>
            <a:pPr lvl="2"/>
            <a:r>
              <a:rPr lang="zh-CN" altLang="en-US"/>
              <a:t>三级</a:t>
            </a:r>
          </a:p>
          <a:p>
            <a:pPr lvl="3"/>
            <a:r>
              <a:rPr lang="zh-CN" altLang="en-US"/>
              <a:t>四级</a:t>
            </a:r>
          </a:p>
          <a:p>
            <a:pPr lvl="4"/>
            <a:r>
              <a:rPr lang="zh-CN" altLang="en-US"/>
              <a:t>五级</a:t>
            </a:r>
          </a:p>
        </p:txBody>
      </p:sp>
      <p:sp>
        <p:nvSpPr>
          <p:cNvPr id="4" name="日期占位符 3">
            <a:extLst>
              <a:ext uri="{FF2B5EF4-FFF2-40B4-BE49-F238E27FC236}">
                <a16:creationId xmlns:a16="http://schemas.microsoft.com/office/drawing/2014/main" id="{79AEBE07-3BF2-1B8F-BCF5-3AE1954ED688}"/>
              </a:ext>
            </a:extLst>
          </p:cNvPr>
          <p:cNvSpPr>
            <a:spLocks noGrp="1"/>
          </p:cNvSpPr>
          <p:nvPr>
            <p:ph type="dt" sz="half" idx="10"/>
          </p:nvPr>
        </p:nvSpPr>
        <p:spPr/>
        <p:txBody>
          <a:bodyPr/>
          <a:lstStyle/>
          <a:p>
            <a:fld id="{50270ABD-D213-421E-8166-B2B0F2E208B2}" type="datetimeFigureOut">
              <a:rPr lang="zh-CN" altLang="en-US" smtClean="0"/>
              <a:t>2026/7/2</a:t>
            </a:fld>
            <a:endParaRPr lang="zh-CN" altLang="en-US"/>
          </a:p>
        </p:txBody>
      </p:sp>
      <p:sp>
        <p:nvSpPr>
          <p:cNvPr id="5" name="页脚占位符 4">
            <a:extLst>
              <a:ext uri="{FF2B5EF4-FFF2-40B4-BE49-F238E27FC236}">
                <a16:creationId xmlns:a16="http://schemas.microsoft.com/office/drawing/2014/main" id="{9462F584-11D1-C9B9-C020-7BB9F743D4BC}"/>
              </a:ext>
            </a:extLst>
          </p:cNvPr>
          <p:cNvSpPr>
            <a:spLocks noGrp="1"/>
          </p:cNvSpPr>
          <p:nvPr>
            <p:ph type="ftr" sz="quarter" idx="11"/>
          </p:nvPr>
        </p:nvSpPr>
        <p:spPr/>
        <p:txBody>
          <a:bodyPr/>
          <a:lstStyle/>
          <a:p>
            <a:endParaRPr lang="zh-CN" altLang="en-US"/>
          </a:p>
        </p:txBody>
      </p:sp>
      <p:sp>
        <p:nvSpPr>
          <p:cNvPr id="6" name="灯片编号占位符 5">
            <a:extLst>
              <a:ext uri="{FF2B5EF4-FFF2-40B4-BE49-F238E27FC236}">
                <a16:creationId xmlns:a16="http://schemas.microsoft.com/office/drawing/2014/main" id="{9B22065B-C40B-7179-6187-F6EFFDFDB026}"/>
              </a:ext>
            </a:extLst>
          </p:cNvPr>
          <p:cNvSpPr>
            <a:spLocks noGrp="1"/>
          </p:cNvSpPr>
          <p:nvPr>
            <p:ph type="sldNum" sz="quarter" idx="12"/>
          </p:nvPr>
        </p:nvSpPr>
        <p:spPr/>
        <p:txBody>
          <a:bodyPr/>
          <a:lstStyle/>
          <a:p>
            <a:fld id="{C8138FD3-190A-4BC2-8531-A8CEA5FEC044}" type="slidenum">
              <a:rPr lang="zh-CN" altLang="en-US" smtClean="0"/>
              <a:t>‹#›</a:t>
            </a:fld>
            <a:endParaRPr lang="zh-CN" altLang="en-US"/>
          </a:p>
        </p:txBody>
      </p:sp>
    </p:spTree>
    <p:extLst>
      <p:ext uri="{BB962C8B-B14F-4D97-AF65-F5344CB8AC3E}">
        <p14:creationId xmlns:p14="http://schemas.microsoft.com/office/powerpoint/2010/main" val="344821609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F9830A37-A218-38D0-3214-09B1F43420B4}"/>
              </a:ext>
            </a:extLst>
          </p:cNvPr>
          <p:cNvSpPr>
            <a:spLocks noGrp="1"/>
          </p:cNvSpPr>
          <p:nvPr>
            <p:ph type="title"/>
          </p:nvPr>
        </p:nvSpPr>
        <p:spPr>
          <a:xfrm>
            <a:off x="831850" y="1709738"/>
            <a:ext cx="10515600" cy="2852737"/>
          </a:xfrm>
        </p:spPr>
        <p:txBody>
          <a:bodyPr anchor="b"/>
          <a:lstStyle>
            <a:lvl1pPr>
              <a:defRPr sz="6000"/>
            </a:lvl1pPr>
          </a:lstStyle>
          <a:p>
            <a:r>
              <a:rPr lang="zh-CN" altLang="en-US"/>
              <a:t>单击此处编辑母版标题样式</a:t>
            </a:r>
          </a:p>
        </p:txBody>
      </p:sp>
      <p:sp>
        <p:nvSpPr>
          <p:cNvPr id="3" name="文本占位符 2">
            <a:extLst>
              <a:ext uri="{FF2B5EF4-FFF2-40B4-BE49-F238E27FC236}">
                <a16:creationId xmlns:a16="http://schemas.microsoft.com/office/drawing/2014/main" id="{D612E069-F680-4871-9CFA-7B1E07B40B7E}"/>
              </a:ext>
            </a:extLst>
          </p:cNvPr>
          <p:cNvSpPr>
            <a:spLocks noGrp="1"/>
          </p:cNvSpPr>
          <p:nvPr>
            <p:ph type="body" idx="1"/>
          </p:nvPr>
        </p:nvSpPr>
        <p:spPr>
          <a:xfrm>
            <a:off x="831850" y="4589463"/>
            <a:ext cx="10515600" cy="1500187"/>
          </a:xfrm>
        </p:spPr>
        <p:txBody>
          <a:bodyPr/>
          <a:lstStyle>
            <a:lvl1pPr marL="0" indent="0">
              <a:buNone/>
              <a:defRPr sz="2400">
                <a:solidFill>
                  <a:schemeClr val="tx1">
                    <a:tint val="82000"/>
                  </a:schemeClr>
                </a:solidFill>
              </a:defRPr>
            </a:lvl1pPr>
            <a:lvl2pPr marL="457200" indent="0">
              <a:buNone/>
              <a:defRPr sz="2000">
                <a:solidFill>
                  <a:schemeClr val="tx1">
                    <a:tint val="82000"/>
                  </a:schemeClr>
                </a:solidFill>
              </a:defRPr>
            </a:lvl2pPr>
            <a:lvl3pPr marL="914400" indent="0">
              <a:buNone/>
              <a:defRPr sz="1800">
                <a:solidFill>
                  <a:schemeClr val="tx1">
                    <a:tint val="82000"/>
                  </a:schemeClr>
                </a:solidFill>
              </a:defRPr>
            </a:lvl3pPr>
            <a:lvl4pPr marL="1371600" indent="0">
              <a:buNone/>
              <a:defRPr sz="1600">
                <a:solidFill>
                  <a:schemeClr val="tx1">
                    <a:tint val="82000"/>
                  </a:schemeClr>
                </a:solidFill>
              </a:defRPr>
            </a:lvl4pPr>
            <a:lvl5pPr marL="1828800" indent="0">
              <a:buNone/>
              <a:defRPr sz="1600">
                <a:solidFill>
                  <a:schemeClr val="tx1">
                    <a:tint val="82000"/>
                  </a:schemeClr>
                </a:solidFill>
              </a:defRPr>
            </a:lvl5pPr>
            <a:lvl6pPr marL="2286000" indent="0">
              <a:buNone/>
              <a:defRPr sz="1600">
                <a:solidFill>
                  <a:schemeClr val="tx1">
                    <a:tint val="82000"/>
                  </a:schemeClr>
                </a:solidFill>
              </a:defRPr>
            </a:lvl6pPr>
            <a:lvl7pPr marL="2743200" indent="0">
              <a:buNone/>
              <a:defRPr sz="1600">
                <a:solidFill>
                  <a:schemeClr val="tx1">
                    <a:tint val="82000"/>
                  </a:schemeClr>
                </a:solidFill>
              </a:defRPr>
            </a:lvl7pPr>
            <a:lvl8pPr marL="3200400" indent="0">
              <a:buNone/>
              <a:defRPr sz="1600">
                <a:solidFill>
                  <a:schemeClr val="tx1">
                    <a:tint val="82000"/>
                  </a:schemeClr>
                </a:solidFill>
              </a:defRPr>
            </a:lvl8pPr>
            <a:lvl9pPr marL="3657600" indent="0">
              <a:buNone/>
              <a:defRPr sz="1600">
                <a:solidFill>
                  <a:schemeClr val="tx1">
                    <a:tint val="82000"/>
                  </a:schemeClr>
                </a:solidFill>
              </a:defRPr>
            </a:lvl9pPr>
          </a:lstStyle>
          <a:p>
            <a:pPr lvl="0"/>
            <a:r>
              <a:rPr lang="zh-CN" altLang="en-US"/>
              <a:t>单击此处编辑母版文本样式</a:t>
            </a:r>
          </a:p>
        </p:txBody>
      </p:sp>
      <p:sp>
        <p:nvSpPr>
          <p:cNvPr id="4" name="日期占位符 3">
            <a:extLst>
              <a:ext uri="{FF2B5EF4-FFF2-40B4-BE49-F238E27FC236}">
                <a16:creationId xmlns:a16="http://schemas.microsoft.com/office/drawing/2014/main" id="{F80374A3-DF58-A1FA-44F6-29B9DF978D79}"/>
              </a:ext>
            </a:extLst>
          </p:cNvPr>
          <p:cNvSpPr>
            <a:spLocks noGrp="1"/>
          </p:cNvSpPr>
          <p:nvPr>
            <p:ph type="dt" sz="half" idx="10"/>
          </p:nvPr>
        </p:nvSpPr>
        <p:spPr/>
        <p:txBody>
          <a:bodyPr/>
          <a:lstStyle/>
          <a:p>
            <a:fld id="{50270ABD-D213-421E-8166-B2B0F2E208B2}" type="datetimeFigureOut">
              <a:rPr lang="zh-CN" altLang="en-US" smtClean="0"/>
              <a:t>2026/7/2</a:t>
            </a:fld>
            <a:endParaRPr lang="zh-CN" altLang="en-US"/>
          </a:p>
        </p:txBody>
      </p:sp>
      <p:sp>
        <p:nvSpPr>
          <p:cNvPr id="5" name="页脚占位符 4">
            <a:extLst>
              <a:ext uri="{FF2B5EF4-FFF2-40B4-BE49-F238E27FC236}">
                <a16:creationId xmlns:a16="http://schemas.microsoft.com/office/drawing/2014/main" id="{E63A1B8B-9C0E-1EFE-B8F1-0D1D174A7129}"/>
              </a:ext>
            </a:extLst>
          </p:cNvPr>
          <p:cNvSpPr>
            <a:spLocks noGrp="1"/>
          </p:cNvSpPr>
          <p:nvPr>
            <p:ph type="ftr" sz="quarter" idx="11"/>
          </p:nvPr>
        </p:nvSpPr>
        <p:spPr/>
        <p:txBody>
          <a:bodyPr/>
          <a:lstStyle/>
          <a:p>
            <a:endParaRPr lang="zh-CN" altLang="en-US"/>
          </a:p>
        </p:txBody>
      </p:sp>
      <p:sp>
        <p:nvSpPr>
          <p:cNvPr id="6" name="灯片编号占位符 5">
            <a:extLst>
              <a:ext uri="{FF2B5EF4-FFF2-40B4-BE49-F238E27FC236}">
                <a16:creationId xmlns:a16="http://schemas.microsoft.com/office/drawing/2014/main" id="{A3C2BA11-F1DB-8E45-8502-CC95039CA97D}"/>
              </a:ext>
            </a:extLst>
          </p:cNvPr>
          <p:cNvSpPr>
            <a:spLocks noGrp="1"/>
          </p:cNvSpPr>
          <p:nvPr>
            <p:ph type="sldNum" sz="quarter" idx="12"/>
          </p:nvPr>
        </p:nvSpPr>
        <p:spPr/>
        <p:txBody>
          <a:bodyPr/>
          <a:lstStyle/>
          <a:p>
            <a:fld id="{C8138FD3-190A-4BC2-8531-A8CEA5FEC044}" type="slidenum">
              <a:rPr lang="zh-CN" altLang="en-US" smtClean="0"/>
              <a:t>‹#›</a:t>
            </a:fld>
            <a:endParaRPr lang="zh-CN" altLang="en-US"/>
          </a:p>
        </p:txBody>
      </p:sp>
    </p:spTree>
    <p:extLst>
      <p:ext uri="{BB962C8B-B14F-4D97-AF65-F5344CB8AC3E}">
        <p14:creationId xmlns:p14="http://schemas.microsoft.com/office/powerpoint/2010/main" val="1765629220"/>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BC42FBF2-4438-DB0C-210D-9E45A4CA061D}"/>
              </a:ext>
            </a:extLst>
          </p:cNvPr>
          <p:cNvSpPr>
            <a:spLocks noGrp="1"/>
          </p:cNvSpPr>
          <p:nvPr>
            <p:ph type="title"/>
          </p:nvPr>
        </p:nvSpPr>
        <p:spPr/>
        <p:txBody>
          <a:bodyPr/>
          <a:lstStyle/>
          <a:p>
            <a:r>
              <a:rPr lang="zh-CN" altLang="en-US"/>
              <a:t>单击此处编辑母版标题样式</a:t>
            </a:r>
          </a:p>
        </p:txBody>
      </p:sp>
      <p:sp>
        <p:nvSpPr>
          <p:cNvPr id="3" name="内容占位符 2">
            <a:extLst>
              <a:ext uri="{FF2B5EF4-FFF2-40B4-BE49-F238E27FC236}">
                <a16:creationId xmlns:a16="http://schemas.microsoft.com/office/drawing/2014/main" id="{BB7CF3B8-12B6-774C-5C4A-1AA7486B4FA2}"/>
              </a:ext>
            </a:extLst>
          </p:cNvPr>
          <p:cNvSpPr>
            <a:spLocks noGrp="1"/>
          </p:cNvSpPr>
          <p:nvPr>
            <p:ph sz="half" idx="1"/>
          </p:nvPr>
        </p:nvSpPr>
        <p:spPr>
          <a:xfrm>
            <a:off x="838200" y="1825625"/>
            <a:ext cx="5181600" cy="4351338"/>
          </a:xfrm>
        </p:spPr>
        <p:txBody>
          <a:bodyPr/>
          <a:lstStyle/>
          <a:p>
            <a:pPr lvl="0"/>
            <a:r>
              <a:rPr lang="zh-CN" altLang="en-US"/>
              <a:t>单击此处编辑母版文本样式</a:t>
            </a:r>
          </a:p>
          <a:p>
            <a:pPr lvl="1"/>
            <a:r>
              <a:rPr lang="zh-CN" altLang="en-US"/>
              <a:t>二级</a:t>
            </a:r>
          </a:p>
          <a:p>
            <a:pPr lvl="2"/>
            <a:r>
              <a:rPr lang="zh-CN" altLang="en-US"/>
              <a:t>三级</a:t>
            </a:r>
          </a:p>
          <a:p>
            <a:pPr lvl="3"/>
            <a:r>
              <a:rPr lang="zh-CN" altLang="en-US"/>
              <a:t>四级</a:t>
            </a:r>
          </a:p>
          <a:p>
            <a:pPr lvl="4"/>
            <a:r>
              <a:rPr lang="zh-CN" altLang="en-US"/>
              <a:t>五级</a:t>
            </a:r>
          </a:p>
        </p:txBody>
      </p:sp>
      <p:sp>
        <p:nvSpPr>
          <p:cNvPr id="4" name="内容占位符 3">
            <a:extLst>
              <a:ext uri="{FF2B5EF4-FFF2-40B4-BE49-F238E27FC236}">
                <a16:creationId xmlns:a16="http://schemas.microsoft.com/office/drawing/2014/main" id="{95D90D4F-8CC8-1BD8-24E4-FD46DF2FE4E0}"/>
              </a:ext>
            </a:extLst>
          </p:cNvPr>
          <p:cNvSpPr>
            <a:spLocks noGrp="1"/>
          </p:cNvSpPr>
          <p:nvPr>
            <p:ph sz="half" idx="2"/>
          </p:nvPr>
        </p:nvSpPr>
        <p:spPr>
          <a:xfrm>
            <a:off x="6172200" y="1825625"/>
            <a:ext cx="5181600" cy="4351338"/>
          </a:xfrm>
        </p:spPr>
        <p:txBody>
          <a:bodyPr/>
          <a:lstStyle/>
          <a:p>
            <a:pPr lvl="0"/>
            <a:r>
              <a:rPr lang="zh-CN" altLang="en-US"/>
              <a:t>单击此处编辑母版文本样式</a:t>
            </a:r>
          </a:p>
          <a:p>
            <a:pPr lvl="1"/>
            <a:r>
              <a:rPr lang="zh-CN" altLang="en-US"/>
              <a:t>二级</a:t>
            </a:r>
          </a:p>
          <a:p>
            <a:pPr lvl="2"/>
            <a:r>
              <a:rPr lang="zh-CN" altLang="en-US"/>
              <a:t>三级</a:t>
            </a:r>
          </a:p>
          <a:p>
            <a:pPr lvl="3"/>
            <a:r>
              <a:rPr lang="zh-CN" altLang="en-US"/>
              <a:t>四级</a:t>
            </a:r>
          </a:p>
          <a:p>
            <a:pPr lvl="4"/>
            <a:r>
              <a:rPr lang="zh-CN" altLang="en-US"/>
              <a:t>五级</a:t>
            </a:r>
          </a:p>
        </p:txBody>
      </p:sp>
      <p:sp>
        <p:nvSpPr>
          <p:cNvPr id="5" name="日期占位符 4">
            <a:extLst>
              <a:ext uri="{FF2B5EF4-FFF2-40B4-BE49-F238E27FC236}">
                <a16:creationId xmlns:a16="http://schemas.microsoft.com/office/drawing/2014/main" id="{2D007650-142F-6B97-1F4D-B2803CCBD647}"/>
              </a:ext>
            </a:extLst>
          </p:cNvPr>
          <p:cNvSpPr>
            <a:spLocks noGrp="1"/>
          </p:cNvSpPr>
          <p:nvPr>
            <p:ph type="dt" sz="half" idx="10"/>
          </p:nvPr>
        </p:nvSpPr>
        <p:spPr/>
        <p:txBody>
          <a:bodyPr/>
          <a:lstStyle/>
          <a:p>
            <a:fld id="{50270ABD-D213-421E-8166-B2B0F2E208B2}" type="datetimeFigureOut">
              <a:rPr lang="zh-CN" altLang="en-US" smtClean="0"/>
              <a:t>2026/7/2</a:t>
            </a:fld>
            <a:endParaRPr lang="zh-CN" altLang="en-US"/>
          </a:p>
        </p:txBody>
      </p:sp>
      <p:sp>
        <p:nvSpPr>
          <p:cNvPr id="6" name="页脚占位符 5">
            <a:extLst>
              <a:ext uri="{FF2B5EF4-FFF2-40B4-BE49-F238E27FC236}">
                <a16:creationId xmlns:a16="http://schemas.microsoft.com/office/drawing/2014/main" id="{C4AE4644-E3E8-625C-8F5F-4DF69806CDD0}"/>
              </a:ext>
            </a:extLst>
          </p:cNvPr>
          <p:cNvSpPr>
            <a:spLocks noGrp="1"/>
          </p:cNvSpPr>
          <p:nvPr>
            <p:ph type="ftr" sz="quarter" idx="11"/>
          </p:nvPr>
        </p:nvSpPr>
        <p:spPr/>
        <p:txBody>
          <a:bodyPr/>
          <a:lstStyle/>
          <a:p>
            <a:endParaRPr lang="zh-CN" altLang="en-US"/>
          </a:p>
        </p:txBody>
      </p:sp>
      <p:sp>
        <p:nvSpPr>
          <p:cNvPr id="7" name="灯片编号占位符 6">
            <a:extLst>
              <a:ext uri="{FF2B5EF4-FFF2-40B4-BE49-F238E27FC236}">
                <a16:creationId xmlns:a16="http://schemas.microsoft.com/office/drawing/2014/main" id="{116AA505-EA20-3DF0-89B3-12AFB0149E86}"/>
              </a:ext>
            </a:extLst>
          </p:cNvPr>
          <p:cNvSpPr>
            <a:spLocks noGrp="1"/>
          </p:cNvSpPr>
          <p:nvPr>
            <p:ph type="sldNum" sz="quarter" idx="12"/>
          </p:nvPr>
        </p:nvSpPr>
        <p:spPr/>
        <p:txBody>
          <a:bodyPr/>
          <a:lstStyle/>
          <a:p>
            <a:fld id="{C8138FD3-190A-4BC2-8531-A8CEA5FEC044}" type="slidenum">
              <a:rPr lang="zh-CN" altLang="en-US" smtClean="0"/>
              <a:t>‹#›</a:t>
            </a:fld>
            <a:endParaRPr lang="zh-CN" altLang="en-US"/>
          </a:p>
        </p:txBody>
      </p:sp>
    </p:spTree>
    <p:extLst>
      <p:ext uri="{BB962C8B-B14F-4D97-AF65-F5344CB8AC3E}">
        <p14:creationId xmlns:p14="http://schemas.microsoft.com/office/powerpoint/2010/main" val="271004292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22B08AE9-4008-CEC0-E70C-D79322B943D3}"/>
              </a:ext>
            </a:extLst>
          </p:cNvPr>
          <p:cNvSpPr>
            <a:spLocks noGrp="1"/>
          </p:cNvSpPr>
          <p:nvPr>
            <p:ph type="title"/>
          </p:nvPr>
        </p:nvSpPr>
        <p:spPr>
          <a:xfrm>
            <a:off x="839788" y="365125"/>
            <a:ext cx="10515600" cy="1325563"/>
          </a:xfrm>
        </p:spPr>
        <p:txBody>
          <a:bodyPr/>
          <a:lstStyle/>
          <a:p>
            <a:r>
              <a:rPr lang="zh-CN" altLang="en-US"/>
              <a:t>单击此处编辑母版标题样式</a:t>
            </a:r>
          </a:p>
        </p:txBody>
      </p:sp>
      <p:sp>
        <p:nvSpPr>
          <p:cNvPr id="3" name="文本占位符 2">
            <a:extLst>
              <a:ext uri="{FF2B5EF4-FFF2-40B4-BE49-F238E27FC236}">
                <a16:creationId xmlns:a16="http://schemas.microsoft.com/office/drawing/2014/main" id="{88D15CC3-AE0B-AD9F-7465-2D65221B7BF1}"/>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a:t>单击此处编辑母版文本样式</a:t>
            </a:r>
          </a:p>
        </p:txBody>
      </p:sp>
      <p:sp>
        <p:nvSpPr>
          <p:cNvPr id="4" name="内容占位符 3">
            <a:extLst>
              <a:ext uri="{FF2B5EF4-FFF2-40B4-BE49-F238E27FC236}">
                <a16:creationId xmlns:a16="http://schemas.microsoft.com/office/drawing/2014/main" id="{A030554F-E152-D775-A26D-D637F2E55289}"/>
              </a:ext>
            </a:extLst>
          </p:cNvPr>
          <p:cNvSpPr>
            <a:spLocks noGrp="1"/>
          </p:cNvSpPr>
          <p:nvPr>
            <p:ph sz="half" idx="2"/>
          </p:nvPr>
        </p:nvSpPr>
        <p:spPr>
          <a:xfrm>
            <a:off x="839788" y="2505075"/>
            <a:ext cx="5157787" cy="3684588"/>
          </a:xfrm>
        </p:spPr>
        <p:txBody>
          <a:bodyPr/>
          <a:lstStyle/>
          <a:p>
            <a:pPr lvl="0"/>
            <a:r>
              <a:rPr lang="zh-CN" altLang="en-US"/>
              <a:t>单击此处编辑母版文本样式</a:t>
            </a:r>
          </a:p>
          <a:p>
            <a:pPr lvl="1"/>
            <a:r>
              <a:rPr lang="zh-CN" altLang="en-US"/>
              <a:t>二级</a:t>
            </a:r>
          </a:p>
          <a:p>
            <a:pPr lvl="2"/>
            <a:r>
              <a:rPr lang="zh-CN" altLang="en-US"/>
              <a:t>三级</a:t>
            </a:r>
          </a:p>
          <a:p>
            <a:pPr lvl="3"/>
            <a:r>
              <a:rPr lang="zh-CN" altLang="en-US"/>
              <a:t>四级</a:t>
            </a:r>
          </a:p>
          <a:p>
            <a:pPr lvl="4"/>
            <a:r>
              <a:rPr lang="zh-CN" altLang="en-US"/>
              <a:t>五级</a:t>
            </a:r>
          </a:p>
        </p:txBody>
      </p:sp>
      <p:sp>
        <p:nvSpPr>
          <p:cNvPr id="5" name="文本占位符 4">
            <a:extLst>
              <a:ext uri="{FF2B5EF4-FFF2-40B4-BE49-F238E27FC236}">
                <a16:creationId xmlns:a16="http://schemas.microsoft.com/office/drawing/2014/main" id="{7C3C8E8F-72D3-4221-54C7-7229E64A888E}"/>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a:t>单击此处编辑母版文本样式</a:t>
            </a:r>
          </a:p>
        </p:txBody>
      </p:sp>
      <p:sp>
        <p:nvSpPr>
          <p:cNvPr id="6" name="内容占位符 5">
            <a:extLst>
              <a:ext uri="{FF2B5EF4-FFF2-40B4-BE49-F238E27FC236}">
                <a16:creationId xmlns:a16="http://schemas.microsoft.com/office/drawing/2014/main" id="{89AB1EFA-C478-B92C-7051-194C079FBE79}"/>
              </a:ext>
            </a:extLst>
          </p:cNvPr>
          <p:cNvSpPr>
            <a:spLocks noGrp="1"/>
          </p:cNvSpPr>
          <p:nvPr>
            <p:ph sz="quarter" idx="4"/>
          </p:nvPr>
        </p:nvSpPr>
        <p:spPr>
          <a:xfrm>
            <a:off x="6172200" y="2505075"/>
            <a:ext cx="5183188" cy="3684588"/>
          </a:xfrm>
        </p:spPr>
        <p:txBody>
          <a:bodyPr/>
          <a:lstStyle/>
          <a:p>
            <a:pPr lvl="0"/>
            <a:r>
              <a:rPr lang="zh-CN" altLang="en-US"/>
              <a:t>单击此处编辑母版文本样式</a:t>
            </a:r>
          </a:p>
          <a:p>
            <a:pPr lvl="1"/>
            <a:r>
              <a:rPr lang="zh-CN" altLang="en-US"/>
              <a:t>二级</a:t>
            </a:r>
          </a:p>
          <a:p>
            <a:pPr lvl="2"/>
            <a:r>
              <a:rPr lang="zh-CN" altLang="en-US"/>
              <a:t>三级</a:t>
            </a:r>
          </a:p>
          <a:p>
            <a:pPr lvl="3"/>
            <a:r>
              <a:rPr lang="zh-CN" altLang="en-US"/>
              <a:t>四级</a:t>
            </a:r>
          </a:p>
          <a:p>
            <a:pPr lvl="4"/>
            <a:r>
              <a:rPr lang="zh-CN" altLang="en-US"/>
              <a:t>五级</a:t>
            </a:r>
          </a:p>
        </p:txBody>
      </p:sp>
      <p:sp>
        <p:nvSpPr>
          <p:cNvPr id="7" name="日期占位符 6">
            <a:extLst>
              <a:ext uri="{FF2B5EF4-FFF2-40B4-BE49-F238E27FC236}">
                <a16:creationId xmlns:a16="http://schemas.microsoft.com/office/drawing/2014/main" id="{70EFE76B-9D73-1358-F2BB-1967B780BB9C}"/>
              </a:ext>
            </a:extLst>
          </p:cNvPr>
          <p:cNvSpPr>
            <a:spLocks noGrp="1"/>
          </p:cNvSpPr>
          <p:nvPr>
            <p:ph type="dt" sz="half" idx="10"/>
          </p:nvPr>
        </p:nvSpPr>
        <p:spPr/>
        <p:txBody>
          <a:bodyPr/>
          <a:lstStyle/>
          <a:p>
            <a:fld id="{50270ABD-D213-421E-8166-B2B0F2E208B2}" type="datetimeFigureOut">
              <a:rPr lang="zh-CN" altLang="en-US" smtClean="0"/>
              <a:t>2026/7/2</a:t>
            </a:fld>
            <a:endParaRPr lang="zh-CN" altLang="en-US"/>
          </a:p>
        </p:txBody>
      </p:sp>
      <p:sp>
        <p:nvSpPr>
          <p:cNvPr id="8" name="页脚占位符 7">
            <a:extLst>
              <a:ext uri="{FF2B5EF4-FFF2-40B4-BE49-F238E27FC236}">
                <a16:creationId xmlns:a16="http://schemas.microsoft.com/office/drawing/2014/main" id="{68D1D0E8-988A-B908-1747-4D22CA094FED}"/>
              </a:ext>
            </a:extLst>
          </p:cNvPr>
          <p:cNvSpPr>
            <a:spLocks noGrp="1"/>
          </p:cNvSpPr>
          <p:nvPr>
            <p:ph type="ftr" sz="quarter" idx="11"/>
          </p:nvPr>
        </p:nvSpPr>
        <p:spPr/>
        <p:txBody>
          <a:bodyPr/>
          <a:lstStyle/>
          <a:p>
            <a:endParaRPr lang="zh-CN" altLang="en-US"/>
          </a:p>
        </p:txBody>
      </p:sp>
      <p:sp>
        <p:nvSpPr>
          <p:cNvPr id="9" name="灯片编号占位符 8">
            <a:extLst>
              <a:ext uri="{FF2B5EF4-FFF2-40B4-BE49-F238E27FC236}">
                <a16:creationId xmlns:a16="http://schemas.microsoft.com/office/drawing/2014/main" id="{1785512D-08C1-E89C-33F8-129B631EEC72}"/>
              </a:ext>
            </a:extLst>
          </p:cNvPr>
          <p:cNvSpPr>
            <a:spLocks noGrp="1"/>
          </p:cNvSpPr>
          <p:nvPr>
            <p:ph type="sldNum" sz="quarter" idx="12"/>
          </p:nvPr>
        </p:nvSpPr>
        <p:spPr/>
        <p:txBody>
          <a:bodyPr/>
          <a:lstStyle/>
          <a:p>
            <a:fld id="{C8138FD3-190A-4BC2-8531-A8CEA5FEC044}" type="slidenum">
              <a:rPr lang="zh-CN" altLang="en-US" smtClean="0"/>
              <a:t>‹#›</a:t>
            </a:fld>
            <a:endParaRPr lang="zh-CN" altLang="en-US"/>
          </a:p>
        </p:txBody>
      </p:sp>
    </p:spTree>
    <p:extLst>
      <p:ext uri="{BB962C8B-B14F-4D97-AF65-F5344CB8AC3E}">
        <p14:creationId xmlns:p14="http://schemas.microsoft.com/office/powerpoint/2010/main" val="3458558328"/>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3B8CDE13-59F4-44E3-66A1-19D2B5E350D9}"/>
              </a:ext>
            </a:extLst>
          </p:cNvPr>
          <p:cNvSpPr>
            <a:spLocks noGrp="1"/>
          </p:cNvSpPr>
          <p:nvPr>
            <p:ph type="title"/>
          </p:nvPr>
        </p:nvSpPr>
        <p:spPr/>
        <p:txBody>
          <a:bodyPr/>
          <a:lstStyle/>
          <a:p>
            <a:r>
              <a:rPr lang="zh-CN" altLang="en-US"/>
              <a:t>单击此处编辑母版标题样式</a:t>
            </a:r>
          </a:p>
        </p:txBody>
      </p:sp>
      <p:sp>
        <p:nvSpPr>
          <p:cNvPr id="3" name="日期占位符 2">
            <a:extLst>
              <a:ext uri="{FF2B5EF4-FFF2-40B4-BE49-F238E27FC236}">
                <a16:creationId xmlns:a16="http://schemas.microsoft.com/office/drawing/2014/main" id="{8AE3B975-1188-8458-B57E-1D314948CC3F}"/>
              </a:ext>
            </a:extLst>
          </p:cNvPr>
          <p:cNvSpPr>
            <a:spLocks noGrp="1"/>
          </p:cNvSpPr>
          <p:nvPr>
            <p:ph type="dt" sz="half" idx="10"/>
          </p:nvPr>
        </p:nvSpPr>
        <p:spPr/>
        <p:txBody>
          <a:bodyPr/>
          <a:lstStyle/>
          <a:p>
            <a:fld id="{50270ABD-D213-421E-8166-B2B0F2E208B2}" type="datetimeFigureOut">
              <a:rPr lang="zh-CN" altLang="en-US" smtClean="0"/>
              <a:t>2026/7/2</a:t>
            </a:fld>
            <a:endParaRPr lang="zh-CN" altLang="en-US"/>
          </a:p>
        </p:txBody>
      </p:sp>
      <p:sp>
        <p:nvSpPr>
          <p:cNvPr id="4" name="页脚占位符 3">
            <a:extLst>
              <a:ext uri="{FF2B5EF4-FFF2-40B4-BE49-F238E27FC236}">
                <a16:creationId xmlns:a16="http://schemas.microsoft.com/office/drawing/2014/main" id="{07177CB6-BA96-FB7A-DD1B-D5627E668D4D}"/>
              </a:ext>
            </a:extLst>
          </p:cNvPr>
          <p:cNvSpPr>
            <a:spLocks noGrp="1"/>
          </p:cNvSpPr>
          <p:nvPr>
            <p:ph type="ftr" sz="quarter" idx="11"/>
          </p:nvPr>
        </p:nvSpPr>
        <p:spPr/>
        <p:txBody>
          <a:bodyPr/>
          <a:lstStyle/>
          <a:p>
            <a:endParaRPr lang="zh-CN" altLang="en-US"/>
          </a:p>
        </p:txBody>
      </p:sp>
      <p:sp>
        <p:nvSpPr>
          <p:cNvPr id="5" name="灯片编号占位符 4">
            <a:extLst>
              <a:ext uri="{FF2B5EF4-FFF2-40B4-BE49-F238E27FC236}">
                <a16:creationId xmlns:a16="http://schemas.microsoft.com/office/drawing/2014/main" id="{D2430463-033A-14B5-CF63-FD2A2AB1A18E}"/>
              </a:ext>
            </a:extLst>
          </p:cNvPr>
          <p:cNvSpPr>
            <a:spLocks noGrp="1"/>
          </p:cNvSpPr>
          <p:nvPr>
            <p:ph type="sldNum" sz="quarter" idx="12"/>
          </p:nvPr>
        </p:nvSpPr>
        <p:spPr/>
        <p:txBody>
          <a:bodyPr/>
          <a:lstStyle/>
          <a:p>
            <a:fld id="{C8138FD3-190A-4BC2-8531-A8CEA5FEC044}" type="slidenum">
              <a:rPr lang="zh-CN" altLang="en-US" smtClean="0"/>
              <a:t>‹#›</a:t>
            </a:fld>
            <a:endParaRPr lang="zh-CN" altLang="en-US"/>
          </a:p>
        </p:txBody>
      </p:sp>
    </p:spTree>
    <p:extLst>
      <p:ext uri="{BB962C8B-B14F-4D97-AF65-F5344CB8AC3E}">
        <p14:creationId xmlns:p14="http://schemas.microsoft.com/office/powerpoint/2010/main" val="97581511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日期占位符 1">
            <a:extLst>
              <a:ext uri="{FF2B5EF4-FFF2-40B4-BE49-F238E27FC236}">
                <a16:creationId xmlns:a16="http://schemas.microsoft.com/office/drawing/2014/main" id="{B2CD5481-8C8C-DDCE-9B84-5BE9F04EEFBD}"/>
              </a:ext>
            </a:extLst>
          </p:cNvPr>
          <p:cNvSpPr>
            <a:spLocks noGrp="1"/>
          </p:cNvSpPr>
          <p:nvPr>
            <p:ph type="dt" sz="half" idx="10"/>
          </p:nvPr>
        </p:nvSpPr>
        <p:spPr/>
        <p:txBody>
          <a:bodyPr/>
          <a:lstStyle/>
          <a:p>
            <a:fld id="{50270ABD-D213-421E-8166-B2B0F2E208B2}" type="datetimeFigureOut">
              <a:rPr lang="zh-CN" altLang="en-US" smtClean="0"/>
              <a:t>2026/7/2</a:t>
            </a:fld>
            <a:endParaRPr lang="zh-CN" altLang="en-US"/>
          </a:p>
        </p:txBody>
      </p:sp>
      <p:sp>
        <p:nvSpPr>
          <p:cNvPr id="3" name="页脚占位符 2">
            <a:extLst>
              <a:ext uri="{FF2B5EF4-FFF2-40B4-BE49-F238E27FC236}">
                <a16:creationId xmlns:a16="http://schemas.microsoft.com/office/drawing/2014/main" id="{8DF29107-A206-0F1B-ACEF-051789E815E5}"/>
              </a:ext>
            </a:extLst>
          </p:cNvPr>
          <p:cNvSpPr>
            <a:spLocks noGrp="1"/>
          </p:cNvSpPr>
          <p:nvPr>
            <p:ph type="ftr" sz="quarter" idx="11"/>
          </p:nvPr>
        </p:nvSpPr>
        <p:spPr/>
        <p:txBody>
          <a:bodyPr/>
          <a:lstStyle/>
          <a:p>
            <a:endParaRPr lang="zh-CN" altLang="en-US"/>
          </a:p>
        </p:txBody>
      </p:sp>
      <p:sp>
        <p:nvSpPr>
          <p:cNvPr id="4" name="灯片编号占位符 3">
            <a:extLst>
              <a:ext uri="{FF2B5EF4-FFF2-40B4-BE49-F238E27FC236}">
                <a16:creationId xmlns:a16="http://schemas.microsoft.com/office/drawing/2014/main" id="{D7F3E568-436B-0E2A-FEE7-C0194E94C52D}"/>
              </a:ext>
            </a:extLst>
          </p:cNvPr>
          <p:cNvSpPr>
            <a:spLocks noGrp="1"/>
          </p:cNvSpPr>
          <p:nvPr>
            <p:ph type="sldNum" sz="quarter" idx="12"/>
          </p:nvPr>
        </p:nvSpPr>
        <p:spPr/>
        <p:txBody>
          <a:bodyPr/>
          <a:lstStyle/>
          <a:p>
            <a:fld id="{C8138FD3-190A-4BC2-8531-A8CEA5FEC044}" type="slidenum">
              <a:rPr lang="zh-CN" altLang="en-US" smtClean="0"/>
              <a:t>‹#›</a:t>
            </a:fld>
            <a:endParaRPr lang="zh-CN" altLang="en-US"/>
          </a:p>
        </p:txBody>
      </p:sp>
    </p:spTree>
    <p:extLst>
      <p:ext uri="{BB962C8B-B14F-4D97-AF65-F5344CB8AC3E}">
        <p14:creationId xmlns:p14="http://schemas.microsoft.com/office/powerpoint/2010/main" val="3694447694"/>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F081FD75-EFD6-F1CE-BCDE-35B052DD889F}"/>
              </a:ext>
            </a:extLst>
          </p:cNvPr>
          <p:cNvSpPr>
            <a:spLocks noGrp="1"/>
          </p:cNvSpPr>
          <p:nvPr>
            <p:ph type="title"/>
          </p:nvPr>
        </p:nvSpPr>
        <p:spPr>
          <a:xfrm>
            <a:off x="839788" y="457200"/>
            <a:ext cx="3932237" cy="1600200"/>
          </a:xfrm>
        </p:spPr>
        <p:txBody>
          <a:bodyPr anchor="b"/>
          <a:lstStyle>
            <a:lvl1pPr>
              <a:defRPr sz="3200"/>
            </a:lvl1pPr>
          </a:lstStyle>
          <a:p>
            <a:r>
              <a:rPr lang="zh-CN" altLang="en-US"/>
              <a:t>单击此处编辑母版标题样式</a:t>
            </a:r>
          </a:p>
        </p:txBody>
      </p:sp>
      <p:sp>
        <p:nvSpPr>
          <p:cNvPr id="3" name="内容占位符 2">
            <a:extLst>
              <a:ext uri="{FF2B5EF4-FFF2-40B4-BE49-F238E27FC236}">
                <a16:creationId xmlns:a16="http://schemas.microsoft.com/office/drawing/2014/main" id="{AA658CDF-A9EB-7BEF-9BC1-8048470C381D}"/>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zh-CN" altLang="en-US"/>
              <a:t>单击此处编辑母版文本样式</a:t>
            </a:r>
          </a:p>
          <a:p>
            <a:pPr lvl="1"/>
            <a:r>
              <a:rPr lang="zh-CN" altLang="en-US"/>
              <a:t>二级</a:t>
            </a:r>
          </a:p>
          <a:p>
            <a:pPr lvl="2"/>
            <a:r>
              <a:rPr lang="zh-CN" altLang="en-US"/>
              <a:t>三级</a:t>
            </a:r>
          </a:p>
          <a:p>
            <a:pPr lvl="3"/>
            <a:r>
              <a:rPr lang="zh-CN" altLang="en-US"/>
              <a:t>四级</a:t>
            </a:r>
          </a:p>
          <a:p>
            <a:pPr lvl="4"/>
            <a:r>
              <a:rPr lang="zh-CN" altLang="en-US"/>
              <a:t>五级</a:t>
            </a:r>
          </a:p>
        </p:txBody>
      </p:sp>
      <p:sp>
        <p:nvSpPr>
          <p:cNvPr id="4" name="文本占位符 3">
            <a:extLst>
              <a:ext uri="{FF2B5EF4-FFF2-40B4-BE49-F238E27FC236}">
                <a16:creationId xmlns:a16="http://schemas.microsoft.com/office/drawing/2014/main" id="{5A9CB336-AB67-5A67-AD34-AC7A545FCDCB}"/>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zh-CN" altLang="en-US"/>
              <a:t>单击此处编辑母版文本样式</a:t>
            </a:r>
          </a:p>
        </p:txBody>
      </p:sp>
      <p:sp>
        <p:nvSpPr>
          <p:cNvPr id="5" name="日期占位符 4">
            <a:extLst>
              <a:ext uri="{FF2B5EF4-FFF2-40B4-BE49-F238E27FC236}">
                <a16:creationId xmlns:a16="http://schemas.microsoft.com/office/drawing/2014/main" id="{BAA2EE78-45C5-478B-960C-37E8E70DAB21}"/>
              </a:ext>
            </a:extLst>
          </p:cNvPr>
          <p:cNvSpPr>
            <a:spLocks noGrp="1"/>
          </p:cNvSpPr>
          <p:nvPr>
            <p:ph type="dt" sz="half" idx="10"/>
          </p:nvPr>
        </p:nvSpPr>
        <p:spPr/>
        <p:txBody>
          <a:bodyPr/>
          <a:lstStyle/>
          <a:p>
            <a:fld id="{50270ABD-D213-421E-8166-B2B0F2E208B2}" type="datetimeFigureOut">
              <a:rPr lang="zh-CN" altLang="en-US" smtClean="0"/>
              <a:t>2026/7/2</a:t>
            </a:fld>
            <a:endParaRPr lang="zh-CN" altLang="en-US"/>
          </a:p>
        </p:txBody>
      </p:sp>
      <p:sp>
        <p:nvSpPr>
          <p:cNvPr id="6" name="页脚占位符 5">
            <a:extLst>
              <a:ext uri="{FF2B5EF4-FFF2-40B4-BE49-F238E27FC236}">
                <a16:creationId xmlns:a16="http://schemas.microsoft.com/office/drawing/2014/main" id="{021861E0-AB8E-0BFD-46B0-1E397CA88437}"/>
              </a:ext>
            </a:extLst>
          </p:cNvPr>
          <p:cNvSpPr>
            <a:spLocks noGrp="1"/>
          </p:cNvSpPr>
          <p:nvPr>
            <p:ph type="ftr" sz="quarter" idx="11"/>
          </p:nvPr>
        </p:nvSpPr>
        <p:spPr/>
        <p:txBody>
          <a:bodyPr/>
          <a:lstStyle/>
          <a:p>
            <a:endParaRPr lang="zh-CN" altLang="en-US"/>
          </a:p>
        </p:txBody>
      </p:sp>
      <p:sp>
        <p:nvSpPr>
          <p:cNvPr id="7" name="灯片编号占位符 6">
            <a:extLst>
              <a:ext uri="{FF2B5EF4-FFF2-40B4-BE49-F238E27FC236}">
                <a16:creationId xmlns:a16="http://schemas.microsoft.com/office/drawing/2014/main" id="{991D02CE-5CFB-A792-273F-45D2C3D38553}"/>
              </a:ext>
            </a:extLst>
          </p:cNvPr>
          <p:cNvSpPr>
            <a:spLocks noGrp="1"/>
          </p:cNvSpPr>
          <p:nvPr>
            <p:ph type="sldNum" sz="quarter" idx="12"/>
          </p:nvPr>
        </p:nvSpPr>
        <p:spPr/>
        <p:txBody>
          <a:bodyPr/>
          <a:lstStyle/>
          <a:p>
            <a:fld id="{C8138FD3-190A-4BC2-8531-A8CEA5FEC044}" type="slidenum">
              <a:rPr lang="zh-CN" altLang="en-US" smtClean="0"/>
              <a:t>‹#›</a:t>
            </a:fld>
            <a:endParaRPr lang="zh-CN" altLang="en-US"/>
          </a:p>
        </p:txBody>
      </p:sp>
    </p:spTree>
    <p:extLst>
      <p:ext uri="{BB962C8B-B14F-4D97-AF65-F5344CB8AC3E}">
        <p14:creationId xmlns:p14="http://schemas.microsoft.com/office/powerpoint/2010/main" val="1154708492"/>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69E266E7-296D-B182-2458-AF77AEFDA2F9}"/>
              </a:ext>
            </a:extLst>
          </p:cNvPr>
          <p:cNvSpPr>
            <a:spLocks noGrp="1"/>
          </p:cNvSpPr>
          <p:nvPr>
            <p:ph type="title"/>
          </p:nvPr>
        </p:nvSpPr>
        <p:spPr>
          <a:xfrm>
            <a:off x="839788" y="457200"/>
            <a:ext cx="3932237" cy="1600200"/>
          </a:xfrm>
        </p:spPr>
        <p:txBody>
          <a:bodyPr anchor="b"/>
          <a:lstStyle>
            <a:lvl1pPr>
              <a:defRPr sz="3200"/>
            </a:lvl1pPr>
          </a:lstStyle>
          <a:p>
            <a:r>
              <a:rPr lang="zh-CN" altLang="en-US"/>
              <a:t>单击此处编辑母版标题样式</a:t>
            </a:r>
          </a:p>
        </p:txBody>
      </p:sp>
      <p:sp>
        <p:nvSpPr>
          <p:cNvPr id="3" name="图片占位符 2">
            <a:extLst>
              <a:ext uri="{FF2B5EF4-FFF2-40B4-BE49-F238E27FC236}">
                <a16:creationId xmlns:a16="http://schemas.microsoft.com/office/drawing/2014/main" id="{D93D1BAE-557D-AD8A-CA03-0DD13E87D4DE}"/>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zh-CN" altLang="en-US"/>
          </a:p>
        </p:txBody>
      </p:sp>
      <p:sp>
        <p:nvSpPr>
          <p:cNvPr id="4" name="文本占位符 3">
            <a:extLst>
              <a:ext uri="{FF2B5EF4-FFF2-40B4-BE49-F238E27FC236}">
                <a16:creationId xmlns:a16="http://schemas.microsoft.com/office/drawing/2014/main" id="{84B0CB73-0D28-F2E5-C0AC-FFF7952E50B0}"/>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zh-CN" altLang="en-US"/>
              <a:t>单击此处编辑母版文本样式</a:t>
            </a:r>
          </a:p>
        </p:txBody>
      </p:sp>
      <p:sp>
        <p:nvSpPr>
          <p:cNvPr id="5" name="日期占位符 4">
            <a:extLst>
              <a:ext uri="{FF2B5EF4-FFF2-40B4-BE49-F238E27FC236}">
                <a16:creationId xmlns:a16="http://schemas.microsoft.com/office/drawing/2014/main" id="{D88F7517-1409-A522-6503-955FC31198D5}"/>
              </a:ext>
            </a:extLst>
          </p:cNvPr>
          <p:cNvSpPr>
            <a:spLocks noGrp="1"/>
          </p:cNvSpPr>
          <p:nvPr>
            <p:ph type="dt" sz="half" idx="10"/>
          </p:nvPr>
        </p:nvSpPr>
        <p:spPr/>
        <p:txBody>
          <a:bodyPr/>
          <a:lstStyle/>
          <a:p>
            <a:fld id="{50270ABD-D213-421E-8166-B2B0F2E208B2}" type="datetimeFigureOut">
              <a:rPr lang="zh-CN" altLang="en-US" smtClean="0"/>
              <a:t>2026/7/2</a:t>
            </a:fld>
            <a:endParaRPr lang="zh-CN" altLang="en-US"/>
          </a:p>
        </p:txBody>
      </p:sp>
      <p:sp>
        <p:nvSpPr>
          <p:cNvPr id="6" name="页脚占位符 5">
            <a:extLst>
              <a:ext uri="{FF2B5EF4-FFF2-40B4-BE49-F238E27FC236}">
                <a16:creationId xmlns:a16="http://schemas.microsoft.com/office/drawing/2014/main" id="{61DCFD0E-FCF5-E602-E498-2C2FECA44DC1}"/>
              </a:ext>
            </a:extLst>
          </p:cNvPr>
          <p:cNvSpPr>
            <a:spLocks noGrp="1"/>
          </p:cNvSpPr>
          <p:nvPr>
            <p:ph type="ftr" sz="quarter" idx="11"/>
          </p:nvPr>
        </p:nvSpPr>
        <p:spPr/>
        <p:txBody>
          <a:bodyPr/>
          <a:lstStyle/>
          <a:p>
            <a:endParaRPr lang="zh-CN" altLang="en-US"/>
          </a:p>
        </p:txBody>
      </p:sp>
      <p:sp>
        <p:nvSpPr>
          <p:cNvPr id="7" name="灯片编号占位符 6">
            <a:extLst>
              <a:ext uri="{FF2B5EF4-FFF2-40B4-BE49-F238E27FC236}">
                <a16:creationId xmlns:a16="http://schemas.microsoft.com/office/drawing/2014/main" id="{891921D5-D916-FC2E-B697-F6414BD83BBC}"/>
              </a:ext>
            </a:extLst>
          </p:cNvPr>
          <p:cNvSpPr>
            <a:spLocks noGrp="1"/>
          </p:cNvSpPr>
          <p:nvPr>
            <p:ph type="sldNum" sz="quarter" idx="12"/>
          </p:nvPr>
        </p:nvSpPr>
        <p:spPr/>
        <p:txBody>
          <a:bodyPr/>
          <a:lstStyle/>
          <a:p>
            <a:fld id="{C8138FD3-190A-4BC2-8531-A8CEA5FEC044}" type="slidenum">
              <a:rPr lang="zh-CN" altLang="en-US" smtClean="0"/>
              <a:t>‹#›</a:t>
            </a:fld>
            <a:endParaRPr lang="zh-CN" altLang="en-US"/>
          </a:p>
        </p:txBody>
      </p:sp>
    </p:spTree>
    <p:extLst>
      <p:ext uri="{BB962C8B-B14F-4D97-AF65-F5344CB8AC3E}">
        <p14:creationId xmlns:p14="http://schemas.microsoft.com/office/powerpoint/2010/main" val="1533314043"/>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8AEC8D92-9978-D9BC-56DE-A2416655A1FE}"/>
              </a:ext>
            </a:extLst>
          </p:cNvPr>
          <p:cNvSpPr>
            <a:spLocks noGrp="1"/>
          </p:cNvSpPr>
          <p:nvPr>
            <p:ph type="title"/>
          </p:nvPr>
        </p:nvSpPr>
        <p:spPr/>
        <p:txBody>
          <a:bodyPr/>
          <a:lstStyle/>
          <a:p>
            <a:r>
              <a:rPr lang="zh-CN" altLang="en-US"/>
              <a:t>单击此处编辑母版标题样式</a:t>
            </a:r>
          </a:p>
        </p:txBody>
      </p:sp>
      <p:sp>
        <p:nvSpPr>
          <p:cNvPr id="3" name="竖排文字占位符 2">
            <a:extLst>
              <a:ext uri="{FF2B5EF4-FFF2-40B4-BE49-F238E27FC236}">
                <a16:creationId xmlns:a16="http://schemas.microsoft.com/office/drawing/2014/main" id="{882C9A58-2D83-6EA9-A1DD-5CBA72F91F9C}"/>
              </a:ext>
            </a:extLst>
          </p:cNvPr>
          <p:cNvSpPr>
            <a:spLocks noGrp="1"/>
          </p:cNvSpPr>
          <p:nvPr>
            <p:ph type="body" orient="vert" idx="1"/>
          </p:nvPr>
        </p:nvSpPr>
        <p:spPr/>
        <p:txBody>
          <a:bodyPr vert="eaVert"/>
          <a:lstStyle/>
          <a:p>
            <a:pPr lvl="0"/>
            <a:r>
              <a:rPr lang="zh-CN" altLang="en-US"/>
              <a:t>单击此处编辑母版文本样式</a:t>
            </a:r>
          </a:p>
          <a:p>
            <a:pPr lvl="1"/>
            <a:r>
              <a:rPr lang="zh-CN" altLang="en-US"/>
              <a:t>二级</a:t>
            </a:r>
          </a:p>
          <a:p>
            <a:pPr lvl="2"/>
            <a:r>
              <a:rPr lang="zh-CN" altLang="en-US"/>
              <a:t>三级</a:t>
            </a:r>
          </a:p>
          <a:p>
            <a:pPr lvl="3"/>
            <a:r>
              <a:rPr lang="zh-CN" altLang="en-US"/>
              <a:t>四级</a:t>
            </a:r>
          </a:p>
          <a:p>
            <a:pPr lvl="4"/>
            <a:r>
              <a:rPr lang="zh-CN" altLang="en-US"/>
              <a:t>五级</a:t>
            </a:r>
          </a:p>
        </p:txBody>
      </p:sp>
      <p:sp>
        <p:nvSpPr>
          <p:cNvPr id="4" name="日期占位符 3">
            <a:extLst>
              <a:ext uri="{FF2B5EF4-FFF2-40B4-BE49-F238E27FC236}">
                <a16:creationId xmlns:a16="http://schemas.microsoft.com/office/drawing/2014/main" id="{9B37105F-FD8D-3651-C7DD-1FBD0926394F}"/>
              </a:ext>
            </a:extLst>
          </p:cNvPr>
          <p:cNvSpPr>
            <a:spLocks noGrp="1"/>
          </p:cNvSpPr>
          <p:nvPr>
            <p:ph type="dt" sz="half" idx="10"/>
          </p:nvPr>
        </p:nvSpPr>
        <p:spPr/>
        <p:txBody>
          <a:bodyPr/>
          <a:lstStyle/>
          <a:p>
            <a:fld id="{50270ABD-D213-421E-8166-B2B0F2E208B2}" type="datetimeFigureOut">
              <a:rPr lang="zh-CN" altLang="en-US" smtClean="0"/>
              <a:t>2026/7/2</a:t>
            </a:fld>
            <a:endParaRPr lang="zh-CN" altLang="en-US"/>
          </a:p>
        </p:txBody>
      </p:sp>
      <p:sp>
        <p:nvSpPr>
          <p:cNvPr id="5" name="页脚占位符 4">
            <a:extLst>
              <a:ext uri="{FF2B5EF4-FFF2-40B4-BE49-F238E27FC236}">
                <a16:creationId xmlns:a16="http://schemas.microsoft.com/office/drawing/2014/main" id="{6896D7DA-6D56-99F6-A21F-9A105354C30F}"/>
              </a:ext>
            </a:extLst>
          </p:cNvPr>
          <p:cNvSpPr>
            <a:spLocks noGrp="1"/>
          </p:cNvSpPr>
          <p:nvPr>
            <p:ph type="ftr" sz="quarter" idx="11"/>
          </p:nvPr>
        </p:nvSpPr>
        <p:spPr/>
        <p:txBody>
          <a:bodyPr/>
          <a:lstStyle/>
          <a:p>
            <a:endParaRPr lang="zh-CN" altLang="en-US"/>
          </a:p>
        </p:txBody>
      </p:sp>
      <p:sp>
        <p:nvSpPr>
          <p:cNvPr id="6" name="灯片编号占位符 5">
            <a:extLst>
              <a:ext uri="{FF2B5EF4-FFF2-40B4-BE49-F238E27FC236}">
                <a16:creationId xmlns:a16="http://schemas.microsoft.com/office/drawing/2014/main" id="{E23C5C09-0E71-3BF2-A313-9E1C00317C43}"/>
              </a:ext>
            </a:extLst>
          </p:cNvPr>
          <p:cNvSpPr>
            <a:spLocks noGrp="1"/>
          </p:cNvSpPr>
          <p:nvPr>
            <p:ph type="sldNum" sz="quarter" idx="12"/>
          </p:nvPr>
        </p:nvSpPr>
        <p:spPr/>
        <p:txBody>
          <a:bodyPr/>
          <a:lstStyle/>
          <a:p>
            <a:fld id="{C8138FD3-190A-4BC2-8531-A8CEA5FEC044}" type="slidenum">
              <a:rPr lang="zh-CN" altLang="en-US" smtClean="0"/>
              <a:t>‹#›</a:t>
            </a:fld>
            <a:endParaRPr lang="zh-CN" altLang="en-US"/>
          </a:p>
        </p:txBody>
      </p:sp>
    </p:spTree>
    <p:extLst>
      <p:ext uri="{BB962C8B-B14F-4D97-AF65-F5344CB8AC3E}">
        <p14:creationId xmlns:p14="http://schemas.microsoft.com/office/powerpoint/2010/main" val="4035526012"/>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竖排标题与文本">
    <p:spTree>
      <p:nvGrpSpPr>
        <p:cNvPr id="1" name=""/>
        <p:cNvGrpSpPr/>
        <p:nvPr/>
      </p:nvGrpSpPr>
      <p:grpSpPr>
        <a:xfrm>
          <a:off x="0" y="0"/>
          <a:ext cx="0" cy="0"/>
          <a:chOff x="0" y="0"/>
          <a:chExt cx="0" cy="0"/>
        </a:xfrm>
      </p:grpSpPr>
      <p:sp>
        <p:nvSpPr>
          <p:cNvPr id="2" name="竖排标题 1">
            <a:extLst>
              <a:ext uri="{FF2B5EF4-FFF2-40B4-BE49-F238E27FC236}">
                <a16:creationId xmlns:a16="http://schemas.microsoft.com/office/drawing/2014/main" id="{341138D3-B200-3406-0835-F285326C5F29}"/>
              </a:ext>
            </a:extLst>
          </p:cNvPr>
          <p:cNvSpPr>
            <a:spLocks noGrp="1"/>
          </p:cNvSpPr>
          <p:nvPr>
            <p:ph type="title" orient="vert"/>
          </p:nvPr>
        </p:nvSpPr>
        <p:spPr>
          <a:xfrm>
            <a:off x="8724900" y="365125"/>
            <a:ext cx="2628900" cy="5811838"/>
          </a:xfrm>
        </p:spPr>
        <p:txBody>
          <a:bodyPr vert="eaVert"/>
          <a:lstStyle/>
          <a:p>
            <a:r>
              <a:rPr lang="zh-CN" altLang="en-US"/>
              <a:t>单击此处编辑母版标题样式</a:t>
            </a:r>
          </a:p>
        </p:txBody>
      </p:sp>
      <p:sp>
        <p:nvSpPr>
          <p:cNvPr id="3" name="竖排文字占位符 2">
            <a:extLst>
              <a:ext uri="{FF2B5EF4-FFF2-40B4-BE49-F238E27FC236}">
                <a16:creationId xmlns:a16="http://schemas.microsoft.com/office/drawing/2014/main" id="{1555DB9F-CAE9-B95B-63D3-C18B930A29E9}"/>
              </a:ext>
            </a:extLst>
          </p:cNvPr>
          <p:cNvSpPr>
            <a:spLocks noGrp="1"/>
          </p:cNvSpPr>
          <p:nvPr>
            <p:ph type="body" orient="vert" idx="1"/>
          </p:nvPr>
        </p:nvSpPr>
        <p:spPr>
          <a:xfrm>
            <a:off x="838200" y="365125"/>
            <a:ext cx="7734300" cy="5811838"/>
          </a:xfrm>
        </p:spPr>
        <p:txBody>
          <a:bodyPr vert="eaVert"/>
          <a:lstStyle/>
          <a:p>
            <a:pPr lvl="0"/>
            <a:r>
              <a:rPr lang="zh-CN" altLang="en-US"/>
              <a:t>单击此处编辑母版文本样式</a:t>
            </a:r>
          </a:p>
          <a:p>
            <a:pPr lvl="1"/>
            <a:r>
              <a:rPr lang="zh-CN" altLang="en-US"/>
              <a:t>二级</a:t>
            </a:r>
          </a:p>
          <a:p>
            <a:pPr lvl="2"/>
            <a:r>
              <a:rPr lang="zh-CN" altLang="en-US"/>
              <a:t>三级</a:t>
            </a:r>
          </a:p>
          <a:p>
            <a:pPr lvl="3"/>
            <a:r>
              <a:rPr lang="zh-CN" altLang="en-US"/>
              <a:t>四级</a:t>
            </a:r>
          </a:p>
          <a:p>
            <a:pPr lvl="4"/>
            <a:r>
              <a:rPr lang="zh-CN" altLang="en-US"/>
              <a:t>五级</a:t>
            </a:r>
          </a:p>
        </p:txBody>
      </p:sp>
      <p:sp>
        <p:nvSpPr>
          <p:cNvPr id="4" name="日期占位符 3">
            <a:extLst>
              <a:ext uri="{FF2B5EF4-FFF2-40B4-BE49-F238E27FC236}">
                <a16:creationId xmlns:a16="http://schemas.microsoft.com/office/drawing/2014/main" id="{AE4082CD-2098-FC04-F711-46DA61EDFCA7}"/>
              </a:ext>
            </a:extLst>
          </p:cNvPr>
          <p:cNvSpPr>
            <a:spLocks noGrp="1"/>
          </p:cNvSpPr>
          <p:nvPr>
            <p:ph type="dt" sz="half" idx="10"/>
          </p:nvPr>
        </p:nvSpPr>
        <p:spPr/>
        <p:txBody>
          <a:bodyPr/>
          <a:lstStyle/>
          <a:p>
            <a:fld id="{50270ABD-D213-421E-8166-B2B0F2E208B2}" type="datetimeFigureOut">
              <a:rPr lang="zh-CN" altLang="en-US" smtClean="0"/>
              <a:t>2026/7/2</a:t>
            </a:fld>
            <a:endParaRPr lang="zh-CN" altLang="en-US"/>
          </a:p>
        </p:txBody>
      </p:sp>
      <p:sp>
        <p:nvSpPr>
          <p:cNvPr id="5" name="页脚占位符 4">
            <a:extLst>
              <a:ext uri="{FF2B5EF4-FFF2-40B4-BE49-F238E27FC236}">
                <a16:creationId xmlns:a16="http://schemas.microsoft.com/office/drawing/2014/main" id="{38D89D91-0F8B-221E-3ABC-A64ADBB5B9EA}"/>
              </a:ext>
            </a:extLst>
          </p:cNvPr>
          <p:cNvSpPr>
            <a:spLocks noGrp="1"/>
          </p:cNvSpPr>
          <p:nvPr>
            <p:ph type="ftr" sz="quarter" idx="11"/>
          </p:nvPr>
        </p:nvSpPr>
        <p:spPr/>
        <p:txBody>
          <a:bodyPr/>
          <a:lstStyle/>
          <a:p>
            <a:endParaRPr lang="zh-CN" altLang="en-US"/>
          </a:p>
        </p:txBody>
      </p:sp>
      <p:sp>
        <p:nvSpPr>
          <p:cNvPr id="6" name="灯片编号占位符 5">
            <a:extLst>
              <a:ext uri="{FF2B5EF4-FFF2-40B4-BE49-F238E27FC236}">
                <a16:creationId xmlns:a16="http://schemas.microsoft.com/office/drawing/2014/main" id="{9C547761-42CE-EDC4-32CC-99CFC7A77FFF}"/>
              </a:ext>
            </a:extLst>
          </p:cNvPr>
          <p:cNvSpPr>
            <a:spLocks noGrp="1"/>
          </p:cNvSpPr>
          <p:nvPr>
            <p:ph type="sldNum" sz="quarter" idx="12"/>
          </p:nvPr>
        </p:nvSpPr>
        <p:spPr/>
        <p:txBody>
          <a:bodyPr/>
          <a:lstStyle/>
          <a:p>
            <a:fld id="{C8138FD3-190A-4BC2-8531-A8CEA5FEC044}" type="slidenum">
              <a:rPr lang="zh-CN" altLang="en-US" smtClean="0"/>
              <a:t>‹#›</a:t>
            </a:fld>
            <a:endParaRPr lang="zh-CN" altLang="en-US"/>
          </a:p>
        </p:txBody>
      </p:sp>
    </p:spTree>
    <p:extLst>
      <p:ext uri="{BB962C8B-B14F-4D97-AF65-F5344CB8AC3E}">
        <p14:creationId xmlns:p14="http://schemas.microsoft.com/office/powerpoint/2010/main" val="64756044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标题占位符 1">
            <a:extLst>
              <a:ext uri="{FF2B5EF4-FFF2-40B4-BE49-F238E27FC236}">
                <a16:creationId xmlns:a16="http://schemas.microsoft.com/office/drawing/2014/main" id="{295CE848-83D1-164A-17CD-2D3C695E871F}"/>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zh-CN" altLang="en-US"/>
              <a:t>单击此处编辑母版标题样式</a:t>
            </a:r>
          </a:p>
        </p:txBody>
      </p:sp>
      <p:sp>
        <p:nvSpPr>
          <p:cNvPr id="3" name="文本占位符 2">
            <a:extLst>
              <a:ext uri="{FF2B5EF4-FFF2-40B4-BE49-F238E27FC236}">
                <a16:creationId xmlns:a16="http://schemas.microsoft.com/office/drawing/2014/main" id="{B7AB6493-0BC7-BC54-8702-8D30934DBCCB}"/>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zh-CN" altLang="en-US"/>
              <a:t>单击此处编辑母版文本样式</a:t>
            </a:r>
          </a:p>
          <a:p>
            <a:pPr lvl="1"/>
            <a:r>
              <a:rPr lang="zh-CN" altLang="en-US"/>
              <a:t>二级</a:t>
            </a:r>
          </a:p>
          <a:p>
            <a:pPr lvl="2"/>
            <a:r>
              <a:rPr lang="zh-CN" altLang="en-US"/>
              <a:t>三级</a:t>
            </a:r>
          </a:p>
          <a:p>
            <a:pPr lvl="3"/>
            <a:r>
              <a:rPr lang="zh-CN" altLang="en-US"/>
              <a:t>四级</a:t>
            </a:r>
          </a:p>
          <a:p>
            <a:pPr lvl="4"/>
            <a:r>
              <a:rPr lang="zh-CN" altLang="en-US"/>
              <a:t>五级</a:t>
            </a:r>
          </a:p>
        </p:txBody>
      </p:sp>
      <p:sp>
        <p:nvSpPr>
          <p:cNvPr id="4" name="日期占位符 3">
            <a:extLst>
              <a:ext uri="{FF2B5EF4-FFF2-40B4-BE49-F238E27FC236}">
                <a16:creationId xmlns:a16="http://schemas.microsoft.com/office/drawing/2014/main" id="{922E1DBD-54C9-855A-1FF1-4EC20A1C321D}"/>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82000"/>
                  </a:schemeClr>
                </a:solidFill>
              </a:defRPr>
            </a:lvl1pPr>
          </a:lstStyle>
          <a:p>
            <a:fld id="{50270ABD-D213-421E-8166-B2B0F2E208B2}" type="datetimeFigureOut">
              <a:rPr lang="zh-CN" altLang="en-US" smtClean="0"/>
              <a:t>2026/7/2</a:t>
            </a:fld>
            <a:endParaRPr lang="zh-CN" altLang="en-US"/>
          </a:p>
        </p:txBody>
      </p:sp>
      <p:sp>
        <p:nvSpPr>
          <p:cNvPr id="5" name="页脚占位符 4">
            <a:extLst>
              <a:ext uri="{FF2B5EF4-FFF2-40B4-BE49-F238E27FC236}">
                <a16:creationId xmlns:a16="http://schemas.microsoft.com/office/drawing/2014/main" id="{DE3A181C-193F-8E7E-7404-C7C207CF286E}"/>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82000"/>
                  </a:schemeClr>
                </a:solidFill>
              </a:defRPr>
            </a:lvl1pPr>
          </a:lstStyle>
          <a:p>
            <a:endParaRPr lang="zh-CN" altLang="en-US"/>
          </a:p>
        </p:txBody>
      </p:sp>
      <p:sp>
        <p:nvSpPr>
          <p:cNvPr id="6" name="灯片编号占位符 5">
            <a:extLst>
              <a:ext uri="{FF2B5EF4-FFF2-40B4-BE49-F238E27FC236}">
                <a16:creationId xmlns:a16="http://schemas.microsoft.com/office/drawing/2014/main" id="{8AC7A3D7-D782-C685-C93F-441B6034A8F2}"/>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82000"/>
                  </a:schemeClr>
                </a:solidFill>
              </a:defRPr>
            </a:lvl1pPr>
          </a:lstStyle>
          <a:p>
            <a:fld id="{C8138FD3-190A-4BC2-8531-A8CEA5FEC044}" type="slidenum">
              <a:rPr lang="zh-CN" altLang="en-US" smtClean="0"/>
              <a:t>‹#›</a:t>
            </a:fld>
            <a:endParaRPr lang="zh-CN" altLang="en-US"/>
          </a:p>
        </p:txBody>
      </p:sp>
    </p:spTree>
    <p:extLst>
      <p:ext uri="{BB962C8B-B14F-4D97-AF65-F5344CB8AC3E}">
        <p14:creationId xmlns:p14="http://schemas.microsoft.com/office/powerpoint/2010/main" val="2259964390"/>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image" Target="../media/image2.jpe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jpe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6.JP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7.jpeg"/><Relationship Id="rId1" Type="http://schemas.openxmlformats.org/officeDocument/2006/relationships/slideLayout" Target="../slideLayouts/slideLayout2.xml"/><Relationship Id="rId4" Type="http://schemas.openxmlformats.org/officeDocument/2006/relationships/image" Target="../media/image9.png"/></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image" Target="../media/image10.png"/><Relationship Id="rId1" Type="http://schemas.openxmlformats.org/officeDocument/2006/relationships/slideLayout" Target="../slideLayouts/slideLayout7.xml"/><Relationship Id="rId4" Type="http://schemas.openxmlformats.org/officeDocument/2006/relationships/image" Target="../media/image12.png"/></Relationships>
</file>

<file path=ppt/slides/_rels/slide8.xml.rels><?xml version="1.0" encoding="UTF-8" standalone="yes"?>
<Relationships xmlns="http://schemas.openxmlformats.org/package/2006/relationships"><Relationship Id="rId8" Type="http://schemas.openxmlformats.org/officeDocument/2006/relationships/image" Target="../media/image16.png"/><Relationship Id="rId3" Type="http://schemas.openxmlformats.org/officeDocument/2006/relationships/slideLayout" Target="../slideLayouts/slideLayout2.xml"/><Relationship Id="rId7" Type="http://schemas.openxmlformats.org/officeDocument/2006/relationships/image" Target="../media/image15.png"/><Relationship Id="rId2" Type="http://schemas.openxmlformats.org/officeDocument/2006/relationships/tags" Target="../tags/tag2.xml"/><Relationship Id="rId1" Type="http://schemas.openxmlformats.org/officeDocument/2006/relationships/tags" Target="../tags/tag1.xml"/><Relationship Id="rId6" Type="http://schemas.openxmlformats.org/officeDocument/2006/relationships/image" Target="../media/image14.png"/><Relationship Id="rId5" Type="http://schemas.openxmlformats.org/officeDocument/2006/relationships/image" Target="../media/image13.png"/><Relationship Id="rId10" Type="http://schemas.openxmlformats.org/officeDocument/2006/relationships/image" Target="../media/image18.png"/><Relationship Id="rId4" Type="http://schemas.openxmlformats.org/officeDocument/2006/relationships/notesSlide" Target="../notesSlides/notesSlide1.xml"/><Relationship Id="rId9" Type="http://schemas.openxmlformats.org/officeDocument/2006/relationships/image" Target="../media/image17.png"/></Relationships>
</file>

<file path=ppt/slides/_rels/slide9.xml.rels><?xml version="1.0" encoding="UTF-8" standalone="yes"?>
<Relationships xmlns="http://schemas.openxmlformats.org/package/2006/relationships"><Relationship Id="rId8" Type="http://schemas.openxmlformats.org/officeDocument/2006/relationships/image" Target="../media/image23.png"/><Relationship Id="rId3" Type="http://schemas.openxmlformats.org/officeDocument/2006/relationships/notesSlide" Target="../notesSlides/notesSlide2.xml"/><Relationship Id="rId7" Type="http://schemas.openxmlformats.org/officeDocument/2006/relationships/image" Target="../media/image22.png"/><Relationship Id="rId2" Type="http://schemas.openxmlformats.org/officeDocument/2006/relationships/slideLayout" Target="../slideLayouts/slideLayout2.xml"/><Relationship Id="rId1" Type="http://schemas.openxmlformats.org/officeDocument/2006/relationships/tags" Target="../tags/tag3.xml"/><Relationship Id="rId6" Type="http://schemas.openxmlformats.org/officeDocument/2006/relationships/image" Target="../media/image21.png"/><Relationship Id="rId5" Type="http://schemas.openxmlformats.org/officeDocument/2006/relationships/image" Target="../media/image20.png"/><Relationship Id="rId10" Type="http://schemas.openxmlformats.org/officeDocument/2006/relationships/image" Target="../media/image25.png"/><Relationship Id="rId4" Type="http://schemas.openxmlformats.org/officeDocument/2006/relationships/image" Target="../media/image19.png"/><Relationship Id="rId9" Type="http://schemas.openxmlformats.org/officeDocument/2006/relationships/image" Target="../media/image24.png"/></Relationships>
</file>

<file path=ppt/slides/_rels/slide10.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video" Target="file:///D:\40&#31859;&#25913;&#36896;\40&#22825;&#32447;&#25442;&#39304;&#25913;&#36896;&#35774;&#35745;&#25253;&#21578;201505\HKJG_ASM_26.mpg" TargetMode="External"/><Relationship Id="rId1" Type="http://schemas.microsoft.com/office/2007/relationships/media" Target="file:///D:\40&#31859;&#25913;&#36896;\40&#22825;&#32447;&#25442;&#39304;&#25913;&#36896;&#35774;&#35745;&#25253;&#21578;201505\HKJG_ASM_26.mpg" TargetMode="External"/><Relationship Id="rId6" Type="http://schemas.openxmlformats.org/officeDocument/2006/relationships/image" Target="../media/image28.png"/><Relationship Id="rId5" Type="http://schemas.openxmlformats.org/officeDocument/2006/relationships/image" Target="../media/image27.png"/><Relationship Id="rId4" Type="http://schemas.openxmlformats.org/officeDocument/2006/relationships/image" Target="../media/image26.png"/></Relationships>
</file>

<file path=ppt/slides/_rels/slide11.xml.rels><?xml version="1.0" encoding="UTF-8" standalone="yes"?>
<Relationships xmlns="http://schemas.openxmlformats.org/package/2006/relationships"><Relationship Id="rId3" Type="http://schemas.openxmlformats.org/officeDocument/2006/relationships/image" Target="../media/image30.jpeg"/><Relationship Id="rId2" Type="http://schemas.openxmlformats.org/officeDocument/2006/relationships/image" Target="../media/image29.jpeg"/><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3" Type="http://schemas.openxmlformats.org/officeDocument/2006/relationships/image" Target="../media/image32.wmf"/><Relationship Id="rId2" Type="http://schemas.openxmlformats.org/officeDocument/2006/relationships/image" Target="../media/image31.png"/><Relationship Id="rId1" Type="http://schemas.openxmlformats.org/officeDocument/2006/relationships/slideLayout" Target="../slideLayouts/slideLayout7.xml"/><Relationship Id="rId4" Type="http://schemas.openxmlformats.org/officeDocument/2006/relationships/image" Target="../media/image33.png"/></Relationships>
</file>

<file path=ppt/slides/_rels/slide13.xml.rels><?xml version="1.0" encoding="UTF-8" standalone="yes"?>
<Relationships xmlns="http://schemas.openxmlformats.org/package/2006/relationships"><Relationship Id="rId3" Type="http://schemas.openxmlformats.org/officeDocument/2006/relationships/image" Target="../media/image35.png"/><Relationship Id="rId2" Type="http://schemas.openxmlformats.org/officeDocument/2006/relationships/image" Target="../media/image34.png"/><Relationship Id="rId1" Type="http://schemas.openxmlformats.org/officeDocument/2006/relationships/slideLayout" Target="../slideLayouts/slideLayout2.xml"/><Relationship Id="rId6" Type="http://schemas.openxmlformats.org/officeDocument/2006/relationships/image" Target="../media/image38.jpeg"/><Relationship Id="rId5" Type="http://schemas.openxmlformats.org/officeDocument/2006/relationships/image" Target="../media/image37.png"/><Relationship Id="rId4" Type="http://schemas.openxmlformats.org/officeDocument/2006/relationships/image" Target="../media/image36.png"/></Relationships>
</file>

<file path=ppt/slides/_rels/slide14.xml.rels><?xml version="1.0" encoding="UTF-8" standalone="yes"?>
<Relationships xmlns="http://schemas.openxmlformats.org/package/2006/relationships"><Relationship Id="rId3" Type="http://schemas.openxmlformats.org/officeDocument/2006/relationships/image" Target="../media/image39.png"/><Relationship Id="rId2" Type="http://schemas.openxmlformats.org/officeDocument/2006/relationships/notesSlide" Target="../notesSlides/notesSlide3.xml"/><Relationship Id="rId1" Type="http://schemas.openxmlformats.org/officeDocument/2006/relationships/slideLayout" Target="../slideLayouts/slideLayout7.xml"/><Relationship Id="rId5" Type="http://schemas.openxmlformats.org/officeDocument/2006/relationships/image" Target="../media/image41.png"/><Relationship Id="rId4" Type="http://schemas.openxmlformats.org/officeDocument/2006/relationships/image" Target="../media/image40.jpeg"/></Relationships>
</file>

<file path=ppt/slides/_rels/slide15.xml.rels><?xml version="1.0" encoding="UTF-8" standalone="yes"?>
<Relationships xmlns="http://schemas.openxmlformats.org/package/2006/relationships"><Relationship Id="rId3" Type="http://schemas.openxmlformats.org/officeDocument/2006/relationships/image" Target="../media/image43.jpeg"/><Relationship Id="rId2" Type="http://schemas.openxmlformats.org/officeDocument/2006/relationships/image" Target="../media/image42.png"/><Relationship Id="rId1" Type="http://schemas.openxmlformats.org/officeDocument/2006/relationships/slideLayout" Target="../slideLayouts/slideLayout7.xml"/><Relationship Id="rId4" Type="http://schemas.openxmlformats.org/officeDocument/2006/relationships/image" Target="../media/image44.jpeg"/></Relationships>
</file>

<file path=ppt/slides/_rels/slide16.xml.rels><?xml version="1.0" encoding="UTF-8" standalone="yes"?>
<Relationships xmlns="http://schemas.openxmlformats.org/package/2006/relationships"><Relationship Id="rId2" Type="http://schemas.openxmlformats.org/officeDocument/2006/relationships/image" Target="../media/image45.pn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image" Target="../media/image46.png"/><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3" Type="http://schemas.openxmlformats.org/officeDocument/2006/relationships/image" Target="../media/image48.jpeg"/><Relationship Id="rId2" Type="http://schemas.openxmlformats.org/officeDocument/2006/relationships/image" Target="../media/image47.jpeg"/><Relationship Id="rId1" Type="http://schemas.openxmlformats.org/officeDocument/2006/relationships/slideLayout" Target="../slideLayouts/slideLayout7.xml"/><Relationship Id="rId6" Type="http://schemas.openxmlformats.org/officeDocument/2006/relationships/image" Target="../media/image51.jpeg"/><Relationship Id="rId5" Type="http://schemas.openxmlformats.org/officeDocument/2006/relationships/image" Target="../media/image50.jpg"/><Relationship Id="rId4" Type="http://schemas.openxmlformats.org/officeDocument/2006/relationships/image" Target="../media/image49.jpeg"/></Relationships>
</file>

<file path=ppt/slides/_rels/slide19.xml.rels><?xml version="1.0" encoding="UTF-8" standalone="yes"?>
<Relationships xmlns="http://schemas.openxmlformats.org/package/2006/relationships"><Relationship Id="rId3" Type="http://schemas.openxmlformats.org/officeDocument/2006/relationships/image" Target="../media/image53.png"/><Relationship Id="rId2" Type="http://schemas.openxmlformats.org/officeDocument/2006/relationships/image" Target="../media/image52.png"/><Relationship Id="rId1" Type="http://schemas.openxmlformats.org/officeDocument/2006/relationships/slideLayout" Target="../slideLayouts/slideLayout2.xml"/><Relationship Id="rId4" Type="http://schemas.openxmlformats.org/officeDocument/2006/relationships/image" Target="../media/image54.jpeg"/></Relationships>
</file>

<file path=ppt/slides/_rels/slide20.xml.rels><?xml version="1.0" encoding="UTF-8" standalone="yes"?>
<Relationships xmlns="http://schemas.openxmlformats.org/package/2006/relationships"><Relationship Id="rId3" Type="http://schemas.openxmlformats.org/officeDocument/2006/relationships/image" Target="../media/image55.jpeg"/><Relationship Id="rId2" Type="http://schemas.openxmlformats.org/officeDocument/2006/relationships/notesSlide" Target="../notesSlides/notesSlide4.xml"/><Relationship Id="rId1" Type="http://schemas.openxmlformats.org/officeDocument/2006/relationships/slideLayout" Target="../slideLayouts/slideLayout2.xml"/><Relationship Id="rId6" Type="http://schemas.openxmlformats.org/officeDocument/2006/relationships/image" Target="../media/image58.png"/><Relationship Id="rId5" Type="http://schemas.openxmlformats.org/officeDocument/2006/relationships/image" Target="../media/image57.png"/><Relationship Id="rId4" Type="http://schemas.openxmlformats.org/officeDocument/2006/relationships/image" Target="../media/image56.png"/></Relationships>
</file>

<file path=ppt/slides/_rels/slide21.xml.rels><?xml version="1.0" encoding="UTF-8" standalone="yes"?>
<Relationships xmlns="http://schemas.openxmlformats.org/package/2006/relationships"><Relationship Id="rId2" Type="http://schemas.openxmlformats.org/officeDocument/2006/relationships/image" Target="../media/image59.png"/><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3" Type="http://schemas.openxmlformats.org/officeDocument/2006/relationships/image" Target="../media/image61.jpeg"/><Relationship Id="rId2" Type="http://schemas.openxmlformats.org/officeDocument/2006/relationships/image" Target="../media/image60.jpeg"/><Relationship Id="rId1" Type="http://schemas.openxmlformats.org/officeDocument/2006/relationships/slideLayout" Target="../slideLayouts/slideLayout7.xml"/></Relationships>
</file>

<file path=ppt/slides/_rels/slide23.xml.rels><?xml version="1.0" encoding="UTF-8" standalone="yes"?>
<Relationships xmlns="http://schemas.openxmlformats.org/package/2006/relationships"><Relationship Id="rId3" Type="http://schemas.openxmlformats.org/officeDocument/2006/relationships/image" Target="../media/image63.jpeg"/><Relationship Id="rId2" Type="http://schemas.openxmlformats.org/officeDocument/2006/relationships/image" Target="../media/image62.emf"/><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3" Type="http://schemas.openxmlformats.org/officeDocument/2006/relationships/image" Target="../media/image64.jpeg"/><Relationship Id="rId2" Type="http://schemas.openxmlformats.org/officeDocument/2006/relationships/slideLayout" Target="../slideLayouts/slideLayout7.xml"/><Relationship Id="rId1" Type="http://schemas.openxmlformats.org/officeDocument/2006/relationships/video" Target="/D:/han/China_ART/ZP_DH.mpg" TargetMode="External"/><Relationship Id="rId6" Type="http://schemas.openxmlformats.org/officeDocument/2006/relationships/image" Target="../media/image67.png"/><Relationship Id="rId5" Type="http://schemas.openxmlformats.org/officeDocument/2006/relationships/image" Target="../media/image66.jpeg"/><Relationship Id="rId4" Type="http://schemas.openxmlformats.org/officeDocument/2006/relationships/image" Target="../media/image65.jpeg"/></Relationships>
</file>

<file path=ppt/slides/_rels/slide25.xml.rels><?xml version="1.0" encoding="UTF-8" standalone="yes"?>
<Relationships xmlns="http://schemas.openxmlformats.org/package/2006/relationships"><Relationship Id="rId2" Type="http://schemas.openxmlformats.org/officeDocument/2006/relationships/image" Target="../media/image68.jpg"/><Relationship Id="rId1" Type="http://schemas.openxmlformats.org/officeDocument/2006/relationships/slideLayout" Target="../slideLayouts/slideLayout7.xml"/></Relationships>
</file>

<file path=ppt/slides/_rels/slide26.xml.rels><?xml version="1.0" encoding="UTF-8" standalone="yes"?>
<Relationships xmlns="http://schemas.openxmlformats.org/package/2006/relationships"><Relationship Id="rId2" Type="http://schemas.openxmlformats.org/officeDocument/2006/relationships/image" Target="../media/image69.jpeg"/><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3" Type="http://schemas.openxmlformats.org/officeDocument/2006/relationships/image" Target="../media/image71.png"/><Relationship Id="rId2" Type="http://schemas.openxmlformats.org/officeDocument/2006/relationships/image" Target="../media/image70.png"/><Relationship Id="rId1" Type="http://schemas.openxmlformats.org/officeDocument/2006/relationships/slideLayout" Target="../slideLayouts/slideLayout7.xml"/><Relationship Id="rId4" Type="http://schemas.openxmlformats.org/officeDocument/2006/relationships/image" Target="../media/image72.png"/></Relationships>
</file>

<file path=ppt/slides/_rels/slide28.xml.rels><?xml version="1.0" encoding="UTF-8" standalone="yes"?>
<Relationships xmlns="http://schemas.openxmlformats.org/package/2006/relationships"><Relationship Id="rId3" Type="http://schemas.openxmlformats.org/officeDocument/2006/relationships/image" Target="../media/image74.png"/><Relationship Id="rId2" Type="http://schemas.openxmlformats.org/officeDocument/2006/relationships/image" Target="../media/image73.jpg"/><Relationship Id="rId1" Type="http://schemas.openxmlformats.org/officeDocument/2006/relationships/slideLayout" Target="../slideLayouts/slideLayout2.xml"/><Relationship Id="rId4" Type="http://schemas.openxmlformats.org/officeDocument/2006/relationships/image" Target="../media/image75.png"/></Relationships>
</file>

<file path=ppt/slides/_rels/slide29.xml.rels><?xml version="1.0" encoding="UTF-8" standalone="yes"?>
<Relationships xmlns="http://schemas.openxmlformats.org/package/2006/relationships"><Relationship Id="rId2" Type="http://schemas.openxmlformats.org/officeDocument/2006/relationships/image" Target="../media/image76.jpeg"/><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3" Type="http://schemas.openxmlformats.org/officeDocument/2006/relationships/image" Target="../media/image78.jpeg"/><Relationship Id="rId2" Type="http://schemas.openxmlformats.org/officeDocument/2006/relationships/image" Target="../media/image77.jpeg"/><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2" Type="http://schemas.openxmlformats.org/officeDocument/2006/relationships/image" Target="../media/image79.jpe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内容占位符 2">
            <a:extLst>
              <a:ext uri="{FF2B5EF4-FFF2-40B4-BE49-F238E27FC236}">
                <a16:creationId xmlns:a16="http://schemas.microsoft.com/office/drawing/2014/main" id="{1D514901-BD49-B793-8F46-9A37289F86A2}"/>
              </a:ext>
            </a:extLst>
          </p:cNvPr>
          <p:cNvSpPr>
            <a:spLocks noGrp="1"/>
          </p:cNvSpPr>
          <p:nvPr>
            <p:ph idx="1"/>
          </p:nvPr>
        </p:nvSpPr>
        <p:spPr/>
        <p:txBody>
          <a:bodyPr/>
          <a:lstStyle/>
          <a:p>
            <a:endParaRPr lang="zh-CN" altLang="en-US" dirty="0"/>
          </a:p>
        </p:txBody>
      </p:sp>
      <p:pic>
        <p:nvPicPr>
          <p:cNvPr id="7" name="内容占位符 4">
            <a:extLst>
              <a:ext uri="{FF2B5EF4-FFF2-40B4-BE49-F238E27FC236}">
                <a16:creationId xmlns:a16="http://schemas.microsoft.com/office/drawing/2014/main" id="{3537680F-37CC-FA79-22D0-46C1CF4F6525}"/>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467265" y="202031"/>
            <a:ext cx="11056790" cy="6655969"/>
          </a:xfrm>
          <a:prstGeom prst="rect">
            <a:avLst/>
          </a:prstGeom>
        </p:spPr>
      </p:pic>
    </p:spTree>
    <p:extLst>
      <p:ext uri="{BB962C8B-B14F-4D97-AF65-F5344CB8AC3E}">
        <p14:creationId xmlns:p14="http://schemas.microsoft.com/office/powerpoint/2010/main" val="823393045"/>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ADAF5CFD-6A69-4DFA-06FC-C86AF49F690C}"/>
              </a:ext>
            </a:extLst>
          </p:cNvPr>
          <p:cNvSpPr>
            <a:spLocks noGrp="1"/>
          </p:cNvSpPr>
          <p:nvPr>
            <p:ph type="title"/>
          </p:nvPr>
        </p:nvSpPr>
        <p:spPr/>
        <p:txBody>
          <a:bodyPr/>
          <a:lstStyle/>
          <a:p>
            <a:r>
              <a:rPr lang="zh-CN" altLang="en-US" dirty="0"/>
              <a:t>太阳射电观测研究</a:t>
            </a:r>
          </a:p>
        </p:txBody>
      </p:sp>
      <p:pic>
        <p:nvPicPr>
          <p:cNvPr id="5" name="内容占位符 4">
            <a:extLst>
              <a:ext uri="{FF2B5EF4-FFF2-40B4-BE49-F238E27FC236}">
                <a16:creationId xmlns:a16="http://schemas.microsoft.com/office/drawing/2014/main" id="{25FEE9D5-9D1C-8F2B-C962-3FC48F9A7AD3}"/>
              </a:ext>
            </a:extLst>
          </p:cNvPr>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293299" y="1708030"/>
            <a:ext cx="6866625" cy="5149970"/>
          </a:xfrm>
        </p:spPr>
      </p:pic>
      <p:pic>
        <p:nvPicPr>
          <p:cNvPr id="7" name="图片 6">
            <a:extLst>
              <a:ext uri="{FF2B5EF4-FFF2-40B4-BE49-F238E27FC236}">
                <a16:creationId xmlns:a16="http://schemas.microsoft.com/office/drawing/2014/main" id="{9B4EDDE1-FA05-CF0B-C092-7DF78B76CE25}"/>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703390" y="1667509"/>
            <a:ext cx="3893386" cy="5191181"/>
          </a:xfrm>
          <a:prstGeom prst="rect">
            <a:avLst/>
          </a:prstGeom>
        </p:spPr>
      </p:pic>
    </p:spTree>
    <p:extLst>
      <p:ext uri="{BB962C8B-B14F-4D97-AF65-F5344CB8AC3E}">
        <p14:creationId xmlns:p14="http://schemas.microsoft.com/office/powerpoint/2010/main" val="773459337"/>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3" name="内容占位符 2">
            <a:extLst>
              <a:ext uri="{FF2B5EF4-FFF2-40B4-BE49-F238E27FC236}">
                <a16:creationId xmlns:a16="http://schemas.microsoft.com/office/drawing/2014/main" id="{DF2E6A9C-AC0F-B381-D4C9-C74371348AA5}"/>
              </a:ext>
            </a:extLst>
          </p:cNvPr>
          <p:cNvSpPr>
            <a:spLocks noGrp="1"/>
          </p:cNvSpPr>
          <p:nvPr>
            <p:ph idx="1"/>
          </p:nvPr>
        </p:nvSpPr>
        <p:spPr>
          <a:xfrm>
            <a:off x="1181820" y="69012"/>
            <a:ext cx="10412082" cy="1725524"/>
          </a:xfrm>
        </p:spPr>
        <p:txBody>
          <a:bodyPr>
            <a:normAutofit fontScale="92500" lnSpcReduction="10000"/>
          </a:bodyPr>
          <a:lstStyle/>
          <a:p>
            <a:pPr>
              <a:lnSpc>
                <a:spcPct val="150000"/>
              </a:lnSpc>
              <a:buFont typeface="Arial" panose="020B0604020202020204" pitchFamily="34" charset="0"/>
              <a:buNone/>
            </a:pPr>
            <a:r>
              <a:rPr lang="zh-CN" altLang="en-US" dirty="0"/>
              <a:t>         </a:t>
            </a:r>
            <a:r>
              <a:rPr lang="zh-CN" altLang="en-US" dirty="0">
                <a:latin typeface="华文楷体" panose="02010600040101010101" pitchFamily="2" charset="-122"/>
                <a:ea typeface="华文楷体" panose="02010600040101010101" pitchFamily="2" charset="-122"/>
              </a:rPr>
              <a:t>云南天文台的射电天文观测，始于上世纪八十年代初，建成了当时国内最大的十米口径射电望远镜，进行宇宙射电源和太阳观测。</a:t>
            </a:r>
            <a:endParaRPr lang="en-US" altLang="zh-CN" dirty="0">
              <a:latin typeface="华文楷体" panose="02010600040101010101" pitchFamily="2" charset="-122"/>
              <a:ea typeface="华文楷体" panose="02010600040101010101" pitchFamily="2" charset="-122"/>
            </a:endParaRPr>
          </a:p>
          <a:p>
            <a:pPr>
              <a:buFont typeface="Arial" panose="020B0604020202020204" pitchFamily="34" charset="0"/>
              <a:buNone/>
            </a:pPr>
            <a:r>
              <a:rPr lang="en-US" altLang="zh-CN" dirty="0"/>
              <a:t> </a:t>
            </a:r>
            <a:endParaRPr lang="zh-CN" altLang="en-US" dirty="0"/>
          </a:p>
        </p:txBody>
      </p:sp>
      <p:pic>
        <p:nvPicPr>
          <p:cNvPr id="5124" name="Picture 2" descr="E:\支教地理\广播电视报\广电报-凤凰山\20151124扫描图片\20151124扫描图片\10米射电望远镜安装现场.jpg">
            <a:extLst>
              <a:ext uri="{FF2B5EF4-FFF2-40B4-BE49-F238E27FC236}">
                <a16:creationId xmlns:a16="http://schemas.microsoft.com/office/drawing/2014/main" id="{06C4631D-5BCF-9133-EDBA-6FAF5158BE76}"/>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681220" y="3115993"/>
            <a:ext cx="4987925" cy="34877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125" name="Picture 6">
            <a:extLst>
              <a:ext uri="{FF2B5EF4-FFF2-40B4-BE49-F238E27FC236}">
                <a16:creationId xmlns:a16="http://schemas.microsoft.com/office/drawing/2014/main" id="{5712BA65-B97B-C6F5-4A7C-DC6EF2AEFC3B}"/>
              </a:ext>
            </a:extLst>
          </p:cNvPr>
          <p:cNvPicPr>
            <a:picLocks noChangeAspect="1" noChangeArrowheads="1"/>
          </p:cNvPicPr>
          <p:nvPr/>
        </p:nvPicPr>
        <p:blipFill>
          <a:blip r:embed="rId3"/>
          <a:srcRect/>
          <a:stretch>
            <a:fillRect/>
          </a:stretch>
        </p:blipFill>
        <p:spPr bwMode="auto">
          <a:xfrm>
            <a:off x="695383" y="1747422"/>
            <a:ext cx="4987925" cy="5110578"/>
          </a:xfrm>
          <a:prstGeom prst="rect">
            <a:avLst/>
          </a:prstGeom>
          <a:noFill/>
          <a:ln w="9525">
            <a:noFill/>
            <a:miter lim="800000"/>
            <a:headEnd/>
            <a:tailEnd/>
          </a:ln>
          <a:effectLst>
            <a:outerShdw algn="ctr" rotWithShape="0">
              <a:schemeClr val="bg2">
                <a:alpha val="50000"/>
              </a:schemeClr>
            </a:outerShdw>
          </a:effectLst>
        </p:spPr>
      </p:pic>
    </p:spTree>
    <p:extLst>
      <p:ext uri="{BB962C8B-B14F-4D97-AF65-F5344CB8AC3E}">
        <p14:creationId xmlns:p14="http://schemas.microsoft.com/office/powerpoint/2010/main" val="3792829280"/>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D2405EE8-9558-826C-39E6-2BD426879E76}"/>
              </a:ext>
            </a:extLst>
          </p:cNvPr>
          <p:cNvSpPr>
            <a:spLocks noGrp="1"/>
          </p:cNvSpPr>
          <p:nvPr>
            <p:ph type="title"/>
          </p:nvPr>
        </p:nvSpPr>
        <p:spPr/>
        <p:txBody>
          <a:bodyPr/>
          <a:lstStyle/>
          <a:p>
            <a:endParaRPr lang="zh-CN" altLang="en-US"/>
          </a:p>
        </p:txBody>
      </p:sp>
      <p:pic>
        <p:nvPicPr>
          <p:cNvPr id="7" name="图片 6">
            <a:extLst>
              <a:ext uri="{FF2B5EF4-FFF2-40B4-BE49-F238E27FC236}">
                <a16:creationId xmlns:a16="http://schemas.microsoft.com/office/drawing/2014/main" id="{937CFC5F-1652-220C-0C49-6929B282672D}"/>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
        <p:nvSpPr>
          <p:cNvPr id="4" name="内容占位符 3">
            <a:extLst>
              <a:ext uri="{FF2B5EF4-FFF2-40B4-BE49-F238E27FC236}">
                <a16:creationId xmlns:a16="http://schemas.microsoft.com/office/drawing/2014/main" id="{B241310A-8D8D-D22D-FE3E-0CAA7C12C07D}"/>
              </a:ext>
            </a:extLst>
          </p:cNvPr>
          <p:cNvSpPr>
            <a:spLocks noGrp="1"/>
          </p:cNvSpPr>
          <p:nvPr>
            <p:ph idx="1"/>
          </p:nvPr>
        </p:nvSpPr>
        <p:spPr/>
        <p:txBody>
          <a:bodyPr/>
          <a:lstStyle/>
          <a:p>
            <a:endParaRPr lang="zh-CN" altLang="en-US"/>
          </a:p>
        </p:txBody>
      </p:sp>
    </p:spTree>
    <p:extLst>
      <p:ext uri="{BB962C8B-B14F-4D97-AF65-F5344CB8AC3E}">
        <p14:creationId xmlns:p14="http://schemas.microsoft.com/office/powerpoint/2010/main" val="2828617257"/>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147" name="内容占位符 4" descr="40米天线的照片.jpg">
            <a:extLst>
              <a:ext uri="{FF2B5EF4-FFF2-40B4-BE49-F238E27FC236}">
                <a16:creationId xmlns:a16="http://schemas.microsoft.com/office/drawing/2014/main" id="{564DC304-C098-656C-BEF3-18D0BE641866}"/>
              </a:ext>
            </a:extLst>
          </p:cNvPr>
          <p:cNvPicPr>
            <a:picLocks noGrp="1" noChangeAspect="1"/>
          </p:cNvPicPr>
          <p:nvPr>
            <p:ph idx="1"/>
          </p:nvPr>
        </p:nvPicPr>
        <p:blipFill>
          <a:blip r:embed="rId2">
            <a:extLst>
              <a:ext uri="{28A0092B-C50C-407E-A947-70E740481C1C}">
                <a14:useLocalDpi xmlns:a14="http://schemas.microsoft.com/office/drawing/2010/main" val="0"/>
              </a:ext>
            </a:extLst>
          </a:blip>
          <a:srcRect/>
          <a:stretch>
            <a:fillRect/>
          </a:stretch>
        </p:blipFill>
        <p:spPr>
          <a:xfrm>
            <a:off x="4589253" y="1092160"/>
            <a:ext cx="7602747" cy="5701093"/>
          </a:xfrm>
        </p:spPr>
      </p:pic>
      <p:sp>
        <p:nvSpPr>
          <p:cNvPr id="6148" name="灯片编号占位符 3">
            <a:extLst>
              <a:ext uri="{FF2B5EF4-FFF2-40B4-BE49-F238E27FC236}">
                <a16:creationId xmlns:a16="http://schemas.microsoft.com/office/drawing/2014/main" id="{F5A559F9-0410-B3F4-20B9-AEE4D388A741}"/>
              </a:ext>
            </a:extLst>
          </p:cNvPr>
          <p:cNvSpPr>
            <a:spLocks noGrp="1"/>
          </p:cNvSpPr>
          <p:nvPr>
            <p:ph type="sldNum" sz="quarter" idx="12"/>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fld id="{AB202F44-B36A-41A1-A552-C2CE32B960DA}" type="slidenum">
              <a:rPr lang="zh-CN" altLang="en-US">
                <a:solidFill>
                  <a:srgbClr val="898989"/>
                </a:solidFill>
              </a:rPr>
              <a:pPr/>
              <a:t>5</a:t>
            </a:fld>
            <a:endParaRPr lang="en-US" altLang="zh-CN">
              <a:solidFill>
                <a:srgbClr val="898989"/>
              </a:solidFill>
            </a:endParaRPr>
          </a:p>
        </p:txBody>
      </p:sp>
      <p:sp>
        <p:nvSpPr>
          <p:cNvPr id="6149" name="矩形 5">
            <a:extLst>
              <a:ext uri="{FF2B5EF4-FFF2-40B4-BE49-F238E27FC236}">
                <a16:creationId xmlns:a16="http://schemas.microsoft.com/office/drawing/2014/main" id="{296D49E3-9789-A23B-F6B2-2C8C842FA216}"/>
              </a:ext>
            </a:extLst>
          </p:cNvPr>
          <p:cNvSpPr>
            <a:spLocks noChangeArrowheads="1"/>
          </p:cNvSpPr>
          <p:nvPr/>
        </p:nvSpPr>
        <p:spPr bwMode="auto">
          <a:xfrm>
            <a:off x="1746940" y="83899"/>
            <a:ext cx="8929687" cy="60753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lnSpc>
                <a:spcPct val="93000"/>
              </a:lnSpc>
              <a:buClr>
                <a:srgbClr val="000000"/>
              </a:buClr>
              <a:buSzPct val="100000"/>
              <a:buFont typeface="Times New Roman" panose="02020603050405020304" pitchFamily="18" charset="0"/>
              <a:buNone/>
            </a:pPr>
            <a:r>
              <a:rPr lang="zh-CN" altLang="en-US" sz="3600" dirty="0">
                <a:solidFill>
                  <a:srgbClr val="FFFFFF"/>
                </a:solidFill>
              </a:rPr>
              <a:t>      </a:t>
            </a:r>
            <a:r>
              <a:rPr lang="zh-CN" altLang="en-US" sz="3600" dirty="0">
                <a:solidFill>
                  <a:srgbClr val="FF0000"/>
                </a:solidFill>
                <a:latin typeface="华文楷体" panose="02010600040101010101" pitchFamily="2" charset="-122"/>
                <a:ea typeface="华文楷体" panose="02010600040101010101" pitchFamily="2" charset="-122"/>
              </a:rPr>
              <a:t>  </a:t>
            </a:r>
            <a:r>
              <a:rPr lang="en-US" altLang="zh-CN" sz="3600" dirty="0">
                <a:latin typeface="华文楷体" panose="02010600040101010101" pitchFamily="2" charset="-122"/>
                <a:ea typeface="华文楷体" panose="02010600040101010101" pitchFamily="2" charset="-122"/>
              </a:rPr>
              <a:t>40</a:t>
            </a:r>
            <a:r>
              <a:rPr lang="zh-CN" altLang="en-US" sz="3600" dirty="0">
                <a:latin typeface="华文楷体" panose="02010600040101010101" pitchFamily="2" charset="-122"/>
                <a:ea typeface="华文楷体" panose="02010600040101010101" pitchFamily="2" charset="-122"/>
              </a:rPr>
              <a:t>米射电望远镜建成（</a:t>
            </a:r>
            <a:r>
              <a:rPr lang="en-US" altLang="zh-CN" sz="3600" dirty="0">
                <a:latin typeface="华文楷体" panose="02010600040101010101" pitchFamily="2" charset="-122"/>
                <a:ea typeface="华文楷体" panose="02010600040101010101" pitchFamily="2" charset="-122"/>
              </a:rPr>
              <a:t>2006</a:t>
            </a:r>
            <a:r>
              <a:rPr lang="zh-CN" altLang="en-US" sz="3600" dirty="0">
                <a:latin typeface="华文楷体" panose="02010600040101010101" pitchFamily="2" charset="-122"/>
                <a:ea typeface="华文楷体" panose="02010600040101010101" pitchFamily="2" charset="-122"/>
              </a:rPr>
              <a:t>年）</a:t>
            </a:r>
            <a:endParaRPr lang="en-US" altLang="zh-CN" sz="3600" dirty="0">
              <a:latin typeface="华文楷体" panose="02010600040101010101" pitchFamily="2" charset="-122"/>
              <a:ea typeface="华文楷体" panose="02010600040101010101" pitchFamily="2" charset="-122"/>
            </a:endParaRPr>
          </a:p>
        </p:txBody>
      </p:sp>
      <p:pic>
        <p:nvPicPr>
          <p:cNvPr id="3" name="Picture 9">
            <a:extLst>
              <a:ext uri="{FF2B5EF4-FFF2-40B4-BE49-F238E27FC236}">
                <a16:creationId xmlns:a16="http://schemas.microsoft.com/office/drawing/2014/main" id="{19332913-CF1D-C3DD-ECEE-8FAE66F3A538}"/>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97931" y="979760"/>
            <a:ext cx="4266554" cy="296294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 name="Picture 8">
            <a:extLst>
              <a:ext uri="{FF2B5EF4-FFF2-40B4-BE49-F238E27FC236}">
                <a16:creationId xmlns:a16="http://schemas.microsoft.com/office/drawing/2014/main" id="{CB98DAF0-D1B2-42ED-7165-69419FBEC0E6}"/>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71505" y="4028536"/>
            <a:ext cx="4292980" cy="282946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692496057"/>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28755" y="0"/>
            <a:ext cx="12192000" cy="5460521"/>
          </a:xfrm>
        </p:spPr>
        <p:txBody>
          <a:bodyPr>
            <a:noAutofit/>
          </a:bodyPr>
          <a:lstStyle/>
          <a:p>
            <a:pPr>
              <a:lnSpc>
                <a:spcPct val="150000"/>
              </a:lnSpc>
            </a:pPr>
            <a:r>
              <a:rPr lang="en-US" altLang="zh-CN" sz="2400" dirty="0">
                <a:latin typeface="FangSong" panose="02010609060101010101" pitchFamily="49" charset="-122"/>
                <a:ea typeface="FangSong" panose="02010609060101010101" pitchFamily="49" charset="-122"/>
              </a:rPr>
              <a:t>2008</a:t>
            </a:r>
            <a:r>
              <a:rPr lang="zh-CN" altLang="en-US" sz="2400" dirty="0">
                <a:latin typeface="FangSong" panose="02010609060101010101" pitchFamily="49" charset="-122"/>
                <a:ea typeface="FangSong" panose="02010609060101010101" pitchFamily="49" charset="-122"/>
              </a:rPr>
              <a:t>年</a:t>
            </a:r>
            <a:r>
              <a:rPr lang="en-US" altLang="zh-CN" sz="2400" dirty="0">
                <a:latin typeface="FangSong" panose="02010609060101010101" pitchFamily="49" charset="-122"/>
                <a:ea typeface="FangSong" panose="02010609060101010101" pitchFamily="49" charset="-122"/>
              </a:rPr>
              <a:t>10</a:t>
            </a:r>
            <a:r>
              <a:rPr lang="zh-CN" altLang="en-US" sz="2400" dirty="0">
                <a:latin typeface="FangSong" panose="02010609060101010101" pitchFamily="49" charset="-122"/>
                <a:ea typeface="FangSong" panose="02010609060101010101" pitchFamily="49" charset="-122"/>
              </a:rPr>
              <a:t>月，北京大学吴鑫基教授，新疆天文台王娜台长，艾力研究员访问云南天文台，系统地介绍了脉冲星和脉冲星观测的知识，指导云台利用</a:t>
            </a:r>
            <a:r>
              <a:rPr lang="en-US" altLang="zh-CN" sz="2400" dirty="0">
                <a:latin typeface="FangSong" panose="02010609060101010101" pitchFamily="49" charset="-122"/>
                <a:ea typeface="FangSong" panose="02010609060101010101" pitchFamily="49" charset="-122"/>
              </a:rPr>
              <a:t>VLBI</a:t>
            </a:r>
            <a:r>
              <a:rPr lang="zh-CN" altLang="en-US" sz="2400" dirty="0">
                <a:latin typeface="FangSong" panose="02010609060101010101" pitchFamily="49" charset="-122"/>
                <a:ea typeface="FangSong" panose="02010609060101010101" pitchFamily="49" charset="-122"/>
              </a:rPr>
              <a:t>观测终端观测到脉冲星。</a:t>
            </a:r>
            <a:endParaRPr lang="en-US" altLang="zh-CN" sz="2400" dirty="0">
              <a:latin typeface="FangSong" panose="02010609060101010101" pitchFamily="49" charset="-122"/>
              <a:ea typeface="FangSong" panose="02010609060101010101" pitchFamily="49" charset="-122"/>
            </a:endParaRPr>
          </a:p>
          <a:p>
            <a:pPr>
              <a:lnSpc>
                <a:spcPct val="150000"/>
              </a:lnSpc>
            </a:pPr>
            <a:r>
              <a:rPr lang="en-US" altLang="zh-CN" sz="2400" dirty="0">
                <a:latin typeface="FangSong" panose="02010609060101010101" pitchFamily="49" charset="-122"/>
                <a:ea typeface="FangSong" panose="02010609060101010101" pitchFamily="49" charset="-122"/>
              </a:rPr>
              <a:t>2011</a:t>
            </a:r>
            <a:r>
              <a:rPr lang="zh-CN" altLang="en-US" sz="2400" dirty="0">
                <a:latin typeface="FangSong" panose="02010609060101010101" pitchFamily="49" charset="-122"/>
                <a:ea typeface="FangSong" panose="02010609060101010101" pitchFamily="49" charset="-122"/>
              </a:rPr>
              <a:t>年同国家天文台</a:t>
            </a:r>
            <a:r>
              <a:rPr lang="en-US" sz="2400" dirty="0">
                <a:latin typeface="FangSong" panose="02010609060101010101" pitchFamily="49" charset="-122"/>
                <a:ea typeface="FangSong" panose="02010609060101010101" pitchFamily="49" charset="-122"/>
              </a:rPr>
              <a:t>FAST</a:t>
            </a:r>
            <a:r>
              <a:rPr lang="zh-CN" altLang="en-US" sz="2400" dirty="0">
                <a:latin typeface="FangSong" panose="02010609060101010101" pitchFamily="49" charset="-122"/>
                <a:ea typeface="FangSong" panose="02010609060101010101" pitchFamily="49" charset="-122"/>
              </a:rPr>
              <a:t>团组朱岩、金乘进、岳友岭和刘鸿飞等合作，在云台</a:t>
            </a:r>
            <a:r>
              <a:rPr lang="en-US" altLang="zh-CN" sz="2400" dirty="0">
                <a:latin typeface="FangSong" panose="02010609060101010101" pitchFamily="49" charset="-122"/>
                <a:ea typeface="FangSong" panose="02010609060101010101" pitchFamily="49" charset="-122"/>
              </a:rPr>
              <a:t>40</a:t>
            </a:r>
            <a:r>
              <a:rPr lang="zh-CN" altLang="en-US" sz="2400" dirty="0">
                <a:latin typeface="FangSong" panose="02010609060101010101" pitchFamily="49" charset="-122"/>
                <a:ea typeface="FangSong" panose="02010609060101010101" pitchFamily="49" charset="-122"/>
              </a:rPr>
              <a:t>米安装国台的脉冲星数字滤波器组（</a:t>
            </a:r>
            <a:r>
              <a:rPr lang="en-US" sz="2400" dirty="0">
                <a:latin typeface="FangSong" panose="02010609060101010101" pitchFamily="49" charset="-122"/>
                <a:ea typeface="FangSong" panose="02010609060101010101" pitchFamily="49" charset="-122"/>
              </a:rPr>
              <a:t>PDFB）</a:t>
            </a:r>
            <a:r>
              <a:rPr lang="zh-CN" altLang="en-US" sz="2400" dirty="0">
                <a:latin typeface="FangSong" panose="02010609060101010101" pitchFamily="49" charset="-122"/>
                <a:ea typeface="FangSong" panose="02010609060101010101" pitchFamily="49" charset="-122"/>
              </a:rPr>
              <a:t>观测系统，开展脉冲星观测研究。</a:t>
            </a:r>
            <a:endParaRPr lang="en-US" altLang="zh-CN" sz="2400" dirty="0">
              <a:latin typeface="FangSong" panose="02010609060101010101" pitchFamily="49" charset="-122"/>
              <a:ea typeface="FangSong" panose="02010609060101010101" pitchFamily="49" charset="-122"/>
            </a:endParaRPr>
          </a:p>
          <a:p>
            <a:pPr>
              <a:lnSpc>
                <a:spcPct val="150000"/>
              </a:lnSpc>
            </a:pPr>
            <a:r>
              <a:rPr lang="en-US" altLang="zh-CN" sz="2400" dirty="0">
                <a:latin typeface="FangSong" panose="02010609060101010101" pitchFamily="49" charset="-122"/>
                <a:ea typeface="FangSong" panose="02010609060101010101" pitchFamily="49" charset="-122"/>
              </a:rPr>
              <a:t>2012</a:t>
            </a:r>
            <a:r>
              <a:rPr lang="zh-CN" altLang="en-US" sz="2400" dirty="0">
                <a:latin typeface="FangSong" panose="02010609060101010101" pitchFamily="49" charset="-122"/>
                <a:ea typeface="FangSong" panose="02010609060101010101" pitchFamily="49" charset="-122"/>
              </a:rPr>
              <a:t>年，国家天文台岳友岭、北大徐仁新教授和的博士生卢吉光到云台继续合作观测脉冲星，观测到</a:t>
            </a:r>
            <a:r>
              <a:rPr lang="en-US" altLang="zh-CN" sz="2400" dirty="0">
                <a:latin typeface="FangSong" panose="02010609060101010101" pitchFamily="49" charset="-122"/>
                <a:ea typeface="FangSong" panose="02010609060101010101" pitchFamily="49" charset="-122"/>
              </a:rPr>
              <a:t>90</a:t>
            </a:r>
            <a:r>
              <a:rPr lang="zh-CN" altLang="en-US" sz="2400" dirty="0">
                <a:latin typeface="FangSong" panose="02010609060101010101" pitchFamily="49" charset="-122"/>
                <a:ea typeface="FangSong" panose="02010609060101010101" pitchFamily="49" charset="-122"/>
              </a:rPr>
              <a:t>余颗脉冲星的平均轮廓，已能检测到</a:t>
            </a:r>
            <a:r>
              <a:rPr lang="en-US" altLang="zh-CN" sz="2400" dirty="0">
                <a:latin typeface="FangSong" panose="02010609060101010101" pitchFamily="49" charset="-122"/>
                <a:ea typeface="FangSong" panose="02010609060101010101" pitchFamily="49" charset="-122"/>
              </a:rPr>
              <a:t>1</a:t>
            </a:r>
            <a:r>
              <a:rPr lang="en-US" sz="2400" dirty="0">
                <a:latin typeface="FangSong" panose="02010609060101010101" pitchFamily="49" charset="-122"/>
                <a:ea typeface="FangSong" panose="02010609060101010101" pitchFamily="49" charset="-122"/>
              </a:rPr>
              <a:t>mJ</a:t>
            </a:r>
            <a:r>
              <a:rPr lang="zh-CN" altLang="en-US" sz="2400" dirty="0">
                <a:latin typeface="FangSong" panose="02010609060101010101" pitchFamily="49" charset="-122"/>
                <a:ea typeface="FangSong" panose="02010609060101010101" pitchFamily="49" charset="-122"/>
              </a:rPr>
              <a:t>的暗弱脉冲星。</a:t>
            </a:r>
            <a:endParaRPr lang="en-US" altLang="zh-CN" sz="2400" dirty="0">
              <a:latin typeface="FangSong" panose="02010609060101010101" pitchFamily="49" charset="-122"/>
              <a:ea typeface="FangSong" panose="02010609060101010101" pitchFamily="49" charset="-122"/>
            </a:endParaRPr>
          </a:p>
          <a:p>
            <a:pPr>
              <a:lnSpc>
                <a:spcPct val="150000"/>
              </a:lnSpc>
            </a:pPr>
            <a:r>
              <a:rPr lang="en-US" altLang="zh-CN" sz="2400" dirty="0">
                <a:latin typeface="FangSong" panose="02010609060101010101" pitchFamily="49" charset="-122"/>
                <a:ea typeface="FangSong" panose="02010609060101010101" pitchFamily="49" charset="-122"/>
              </a:rPr>
              <a:t>2014</a:t>
            </a:r>
            <a:r>
              <a:rPr lang="zh-CN" altLang="en-US" sz="2400" dirty="0">
                <a:latin typeface="FangSong" panose="02010609060101010101" pitchFamily="49" charset="-122"/>
                <a:ea typeface="FangSong" panose="02010609060101010101" pitchFamily="49" charset="-122"/>
              </a:rPr>
              <a:t>年至今，北京大学李柯伽教授多次访问云南天文台。帮助</a:t>
            </a:r>
            <a:r>
              <a:rPr lang="en-US" altLang="zh-CN" sz="2400" dirty="0">
                <a:latin typeface="FangSong" panose="02010609060101010101" pitchFamily="49" charset="-122"/>
                <a:ea typeface="FangSong" panose="02010609060101010101" pitchFamily="49" charset="-122"/>
              </a:rPr>
              <a:t>40</a:t>
            </a:r>
            <a:r>
              <a:rPr lang="zh-CN" altLang="en-US" sz="2400" dirty="0">
                <a:latin typeface="FangSong" panose="02010609060101010101" pitchFamily="49" charset="-122"/>
                <a:ea typeface="FangSong" panose="02010609060101010101" pitchFamily="49" charset="-122"/>
              </a:rPr>
              <a:t>米射电望远镜进一步提升脉冲星观测能力。</a:t>
            </a:r>
            <a:endParaRPr lang="en-US" altLang="zh-CN" sz="2400" dirty="0">
              <a:latin typeface="FangSong" panose="02010609060101010101" pitchFamily="49" charset="-122"/>
              <a:ea typeface="FangSong" panose="02010609060101010101" pitchFamily="49" charset="-122"/>
            </a:endParaRPr>
          </a:p>
          <a:p>
            <a:pPr>
              <a:lnSpc>
                <a:spcPct val="150000"/>
              </a:lnSpc>
            </a:pPr>
            <a:r>
              <a:rPr lang="en-US" altLang="zh-CN" sz="2400" dirty="0">
                <a:latin typeface="FangSong" panose="02010609060101010101" pitchFamily="49" charset="-122"/>
                <a:ea typeface="FangSong" panose="02010609060101010101" pitchFamily="49" charset="-122"/>
              </a:rPr>
              <a:t>2015</a:t>
            </a:r>
            <a:r>
              <a:rPr lang="zh-CN" altLang="en-US" sz="2400" dirty="0">
                <a:latin typeface="FangSong" panose="02010609060101010101" pitchFamily="49" charset="-122"/>
                <a:ea typeface="FangSong" panose="02010609060101010101" pitchFamily="49" charset="-122"/>
              </a:rPr>
              <a:t>年</a:t>
            </a:r>
            <a:r>
              <a:rPr lang="en-US" altLang="zh-CN" sz="2400" dirty="0">
                <a:latin typeface="FangSong" panose="02010609060101010101" pitchFamily="49" charset="-122"/>
                <a:ea typeface="FangSong" panose="02010609060101010101" pitchFamily="49" charset="-122"/>
              </a:rPr>
              <a:t>9</a:t>
            </a:r>
            <a:r>
              <a:rPr lang="zh-CN" altLang="en-US" sz="2400" dirty="0">
                <a:latin typeface="FangSong" panose="02010609060101010101" pitchFamily="49" charset="-122"/>
                <a:ea typeface="FangSong" panose="02010609060101010101" pitchFamily="49" charset="-122"/>
              </a:rPr>
              <a:t>月，李柯伽教授搭建了脉冲星到达时间测量系统，云台开展高精度毫秒脉冲星计时工作，在国内首次实现了亚微秒级的脉冲星计时观测。</a:t>
            </a:r>
            <a:endParaRPr lang="en-US" altLang="zh-CN" sz="2400" dirty="0">
              <a:latin typeface="FangSong" panose="02010609060101010101" pitchFamily="49" charset="-122"/>
              <a:ea typeface="FangSong" panose="02010609060101010101" pitchFamily="49" charset="-122"/>
            </a:endParaRPr>
          </a:p>
          <a:p>
            <a:pPr>
              <a:lnSpc>
                <a:spcPct val="150000"/>
              </a:lnSpc>
            </a:pPr>
            <a:r>
              <a:rPr lang="en-US" altLang="zh-CN" sz="2400" dirty="0">
                <a:latin typeface="FangSong" panose="02010609060101010101" pitchFamily="49" charset="-122"/>
                <a:ea typeface="FangSong" panose="02010609060101010101" pitchFamily="49" charset="-122"/>
              </a:rPr>
              <a:t>2016</a:t>
            </a:r>
            <a:r>
              <a:rPr lang="zh-CN" altLang="en-US" sz="2400" dirty="0">
                <a:latin typeface="FangSong" panose="02010609060101010101" pitchFamily="49" charset="-122"/>
                <a:ea typeface="FangSong" panose="02010609060101010101" pitchFamily="49" charset="-122"/>
              </a:rPr>
              <a:t>年，云台</a:t>
            </a:r>
            <a:r>
              <a:rPr lang="en-US" altLang="zh-CN" sz="2400" dirty="0">
                <a:latin typeface="FangSong" panose="02010609060101010101" pitchFamily="49" charset="-122"/>
                <a:ea typeface="FangSong" panose="02010609060101010101" pitchFamily="49" charset="-122"/>
              </a:rPr>
              <a:t>40</a:t>
            </a:r>
            <a:r>
              <a:rPr lang="zh-CN" altLang="en-US" sz="2400" dirty="0">
                <a:latin typeface="FangSong" panose="02010609060101010101" pitchFamily="49" charset="-122"/>
                <a:ea typeface="FangSong" panose="02010609060101010101" pitchFamily="49" charset="-122"/>
              </a:rPr>
              <a:t>米射电望远镜安装</a:t>
            </a:r>
            <a:r>
              <a:rPr lang="en-US" sz="2400" dirty="0">
                <a:latin typeface="FangSong" panose="02010609060101010101" pitchFamily="49" charset="-122"/>
                <a:ea typeface="FangSong" panose="02010609060101010101" pitchFamily="49" charset="-122"/>
              </a:rPr>
              <a:t>C</a:t>
            </a:r>
            <a:r>
              <a:rPr lang="zh-CN" altLang="en-US" sz="2400" dirty="0">
                <a:latin typeface="FangSong" panose="02010609060101010101" pitchFamily="49" charset="-122"/>
                <a:ea typeface="FangSong" panose="02010609060101010101" pitchFamily="49" charset="-122"/>
              </a:rPr>
              <a:t>波段制冷接收机，开展开展部分脉冲星的观测研究。</a:t>
            </a:r>
            <a:endParaRPr lang="en-US" altLang="zh-CN" sz="2400" dirty="0">
              <a:latin typeface="FangSong" panose="02010609060101010101" pitchFamily="49" charset="-122"/>
              <a:ea typeface="FangSong" panose="02010609060101010101" pitchFamily="49" charset="-122"/>
            </a:endParaRPr>
          </a:p>
        </p:txBody>
      </p:sp>
    </p:spTree>
    <p:extLst>
      <p:ext uri="{BB962C8B-B14F-4D97-AF65-F5344CB8AC3E}">
        <p14:creationId xmlns:p14="http://schemas.microsoft.com/office/powerpoint/2010/main" val="3191875159"/>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灯片编号占位符 3">
            <a:extLst>
              <a:ext uri="{FF2B5EF4-FFF2-40B4-BE49-F238E27FC236}">
                <a16:creationId xmlns:a16="http://schemas.microsoft.com/office/drawing/2014/main" id="{ECBC31A6-3D8E-DF1E-22E0-85E921CB2AED}"/>
              </a:ext>
            </a:extLst>
          </p:cNvPr>
          <p:cNvSpPr>
            <a:spLocks noGrp="1"/>
          </p:cNvSpPr>
          <p:nvPr>
            <p:ph type="sldNum" sz="quarter" idx="12"/>
          </p:nvPr>
        </p:nvSpPr>
        <p:spPr/>
        <p:txBody>
          <a:bodyPr/>
          <a:lstStyle/>
          <a:p>
            <a:fld id="{F84C3F95-6D7D-4D86-8648-84A7E276077C}" type="slidenum">
              <a:rPr lang="zh-CN" altLang="zh-CN"/>
              <a:pPr/>
              <a:t>7</a:t>
            </a:fld>
            <a:endParaRPr lang="zh-CN" altLang="zh-CN"/>
          </a:p>
        </p:txBody>
      </p:sp>
      <p:pic>
        <p:nvPicPr>
          <p:cNvPr id="16386" name="Picture 2">
            <a:extLst>
              <a:ext uri="{FF2B5EF4-FFF2-40B4-BE49-F238E27FC236}">
                <a16:creationId xmlns:a16="http://schemas.microsoft.com/office/drawing/2014/main" id="{BE144075-E9C9-FC4C-94DA-2D40ABE5D29C}"/>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75708" y="715963"/>
            <a:ext cx="3544446" cy="3215795"/>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pic>
        <p:nvPicPr>
          <p:cNvPr id="16387" name="Picture 3">
            <a:extLst>
              <a:ext uri="{FF2B5EF4-FFF2-40B4-BE49-F238E27FC236}">
                <a16:creationId xmlns:a16="http://schemas.microsoft.com/office/drawing/2014/main" id="{FB7CD966-981D-6966-6781-973376DC5FFC}"/>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38200" y="3888806"/>
            <a:ext cx="3259536" cy="2969194"/>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sp>
        <p:nvSpPr>
          <p:cNvPr id="16389" name="Text Box 5">
            <a:extLst>
              <a:ext uri="{FF2B5EF4-FFF2-40B4-BE49-F238E27FC236}">
                <a16:creationId xmlns:a16="http://schemas.microsoft.com/office/drawing/2014/main" id="{B2441FC6-D0AA-442E-0F29-0A21AA2D185E}"/>
              </a:ext>
            </a:extLst>
          </p:cNvPr>
          <p:cNvSpPr txBox="1">
            <a:spLocks noChangeArrowheads="1"/>
          </p:cNvSpPr>
          <p:nvPr/>
        </p:nvSpPr>
        <p:spPr bwMode="auto">
          <a:xfrm>
            <a:off x="1427822" y="136525"/>
            <a:ext cx="7273925" cy="5794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r>
              <a:rPr lang="zh-CN" altLang="en-US" sz="3200" dirty="0">
                <a:latin typeface="微软雅黑" panose="020B0503020204020204" pitchFamily="34" charset="-122"/>
                <a:ea typeface="微软雅黑" panose="020B0503020204020204" pitchFamily="34" charset="-122"/>
              </a:rPr>
              <a:t>IDV/IPS观测 </a:t>
            </a:r>
            <a:r>
              <a:rPr lang="en-US" altLang="zh-CN" sz="3200" dirty="0">
                <a:latin typeface="微软雅黑" panose="020B0503020204020204" pitchFamily="34" charset="-122"/>
                <a:ea typeface="微软雅黑" panose="020B0503020204020204" pitchFamily="34" charset="-122"/>
              </a:rPr>
              <a:t>——</a:t>
            </a:r>
            <a:r>
              <a:rPr lang="zh-CN" altLang="en-US" sz="3200" dirty="0">
                <a:latin typeface="微软雅黑" panose="020B0503020204020204" pitchFamily="34" charset="-122"/>
                <a:ea typeface="微软雅黑" panose="020B0503020204020204" pitchFamily="34" charset="-122"/>
              </a:rPr>
              <a:t>彭勃、李建斌等</a:t>
            </a:r>
          </a:p>
        </p:txBody>
      </p:sp>
      <p:pic>
        <p:nvPicPr>
          <p:cNvPr id="6" name="图片 5">
            <a:extLst>
              <a:ext uri="{FF2B5EF4-FFF2-40B4-BE49-F238E27FC236}">
                <a16:creationId xmlns:a16="http://schemas.microsoft.com/office/drawing/2014/main" id="{E3B85BAB-FF90-12E7-8C3B-17A4229E7382}"/>
              </a:ext>
            </a:extLst>
          </p:cNvPr>
          <p:cNvPicPr>
            <a:picLocks noChangeAspect="1"/>
          </p:cNvPicPr>
          <p:nvPr/>
        </p:nvPicPr>
        <p:blipFill>
          <a:blip r:embed="rId4"/>
          <a:stretch>
            <a:fillRect/>
          </a:stretch>
        </p:blipFill>
        <p:spPr>
          <a:xfrm>
            <a:off x="4312325" y="1695091"/>
            <a:ext cx="7525011" cy="3063875"/>
          </a:xfrm>
          <a:prstGeom prst="rect">
            <a:avLst/>
          </a:prstGeom>
        </p:spPr>
      </p:pic>
    </p:spTree>
    <p:extLst>
      <p:ext uri="{BB962C8B-B14F-4D97-AF65-F5344CB8AC3E}">
        <p14:creationId xmlns:p14="http://schemas.microsoft.com/office/powerpoint/2010/main" val="1354564757"/>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90488" y="194008"/>
            <a:ext cx="9652820" cy="556263"/>
          </a:xfrm>
        </p:spPr>
        <p:txBody>
          <a:bodyPr>
            <a:normAutofit/>
          </a:bodyPr>
          <a:lstStyle/>
          <a:p>
            <a:r>
              <a:rPr lang="zh-CN" altLang="en-US" sz="2600" dirty="0"/>
              <a:t>研究基础</a:t>
            </a:r>
            <a:r>
              <a:rPr lang="zh-CN" altLang="en-US" sz="2400" dirty="0"/>
              <a:t>（</a:t>
            </a:r>
            <a:r>
              <a:rPr kumimoji="1" lang="zh-CN" altLang="en-US" sz="2400" dirty="0"/>
              <a:t>基于昆明</a:t>
            </a:r>
            <a:r>
              <a:rPr kumimoji="1" lang="en-US" altLang="zh-CN" sz="2400" dirty="0"/>
              <a:t>40</a:t>
            </a:r>
            <a:r>
              <a:rPr kumimoji="1" lang="zh-CN" altLang="en-US" sz="2400" dirty="0"/>
              <a:t>米射电天文研究</a:t>
            </a:r>
            <a:r>
              <a:rPr lang="zh-CN" altLang="en-US" sz="2400" dirty="0"/>
              <a:t>）</a:t>
            </a:r>
            <a:endParaRPr lang="en-US" sz="2400" dirty="0"/>
          </a:p>
        </p:txBody>
      </p:sp>
      <p:pic>
        <p:nvPicPr>
          <p:cNvPr id="9" name="图片 314"/>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16106" y="4452532"/>
            <a:ext cx="4089626" cy="136950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 name="CustomShape 3"/>
          <p:cNvSpPr/>
          <p:nvPr/>
        </p:nvSpPr>
        <p:spPr>
          <a:xfrm>
            <a:off x="294099" y="5705337"/>
            <a:ext cx="4230075" cy="702495"/>
          </a:xfrm>
          <a:prstGeom prst="rect">
            <a:avLst/>
          </a:prstGeom>
          <a:noFill/>
          <a:ln>
            <a:noFill/>
          </a:ln>
        </p:spPr>
        <p:txBody>
          <a:bodyPr lIns="81638" tIns="40819" rIns="81638" bIns="40819"/>
          <a:lstStyle>
            <a:lvl1pPr>
              <a:defRPr sz="4400" b="1">
                <a:solidFill>
                  <a:srgbClr val="FFFF00"/>
                </a:solidFill>
                <a:latin typeface="Arial" panose="020B0604020202090204" pitchFamily="34" charset="0"/>
                <a:ea typeface="宋体" pitchFamily="2" charset="-122"/>
              </a:defRPr>
            </a:lvl1pPr>
            <a:lvl2pPr marL="742950" indent="-285750">
              <a:defRPr sz="4400" b="1">
                <a:solidFill>
                  <a:srgbClr val="FFFF00"/>
                </a:solidFill>
                <a:latin typeface="Arial" panose="020B0604020202090204" pitchFamily="34" charset="0"/>
                <a:ea typeface="宋体" pitchFamily="2" charset="-122"/>
              </a:defRPr>
            </a:lvl2pPr>
            <a:lvl3pPr marL="1143000" indent="-228600">
              <a:defRPr sz="4400" b="1">
                <a:solidFill>
                  <a:srgbClr val="FFFF00"/>
                </a:solidFill>
                <a:latin typeface="Arial" panose="020B0604020202090204" pitchFamily="34" charset="0"/>
                <a:ea typeface="宋体" pitchFamily="2" charset="-122"/>
              </a:defRPr>
            </a:lvl3pPr>
            <a:lvl4pPr marL="1600200" indent="-228600">
              <a:defRPr sz="4400" b="1">
                <a:solidFill>
                  <a:srgbClr val="FFFF00"/>
                </a:solidFill>
                <a:latin typeface="Arial" panose="020B0604020202090204" pitchFamily="34" charset="0"/>
                <a:ea typeface="宋体" pitchFamily="2" charset="-122"/>
              </a:defRPr>
            </a:lvl4pPr>
            <a:lvl5pPr marL="2057400" indent="-228600">
              <a:defRPr sz="4400" b="1">
                <a:solidFill>
                  <a:srgbClr val="FFFF00"/>
                </a:solidFill>
                <a:latin typeface="Arial" panose="020B0604020202090204" pitchFamily="34" charset="0"/>
                <a:ea typeface="宋体" pitchFamily="2" charset="-122"/>
              </a:defRPr>
            </a:lvl5pPr>
            <a:lvl6pPr marL="2514600" indent="-228600" eaLnBrk="0" fontAlgn="base" hangingPunct="0">
              <a:spcBef>
                <a:spcPct val="0"/>
              </a:spcBef>
              <a:spcAft>
                <a:spcPct val="0"/>
              </a:spcAft>
              <a:defRPr sz="4400" b="1">
                <a:solidFill>
                  <a:srgbClr val="FFFF00"/>
                </a:solidFill>
                <a:latin typeface="Arial" panose="020B0604020202090204" pitchFamily="34" charset="0"/>
                <a:ea typeface="宋体" pitchFamily="2" charset="-122"/>
              </a:defRPr>
            </a:lvl6pPr>
            <a:lvl7pPr marL="2971800" indent="-228600" eaLnBrk="0" fontAlgn="base" hangingPunct="0">
              <a:spcBef>
                <a:spcPct val="0"/>
              </a:spcBef>
              <a:spcAft>
                <a:spcPct val="0"/>
              </a:spcAft>
              <a:defRPr sz="4400" b="1">
                <a:solidFill>
                  <a:srgbClr val="FFFF00"/>
                </a:solidFill>
                <a:latin typeface="Arial" panose="020B0604020202090204" pitchFamily="34" charset="0"/>
                <a:ea typeface="宋体" pitchFamily="2" charset="-122"/>
              </a:defRPr>
            </a:lvl7pPr>
            <a:lvl8pPr marL="3429000" indent="-228600" eaLnBrk="0" fontAlgn="base" hangingPunct="0">
              <a:spcBef>
                <a:spcPct val="0"/>
              </a:spcBef>
              <a:spcAft>
                <a:spcPct val="0"/>
              </a:spcAft>
              <a:defRPr sz="4400" b="1">
                <a:solidFill>
                  <a:srgbClr val="FFFF00"/>
                </a:solidFill>
                <a:latin typeface="Arial" panose="020B0604020202090204" pitchFamily="34" charset="0"/>
                <a:ea typeface="宋体" pitchFamily="2" charset="-122"/>
              </a:defRPr>
            </a:lvl8pPr>
            <a:lvl9pPr marL="3886200" indent="-228600" eaLnBrk="0" fontAlgn="base" hangingPunct="0">
              <a:spcBef>
                <a:spcPct val="0"/>
              </a:spcBef>
              <a:spcAft>
                <a:spcPct val="0"/>
              </a:spcAft>
              <a:defRPr sz="4400" b="1">
                <a:solidFill>
                  <a:srgbClr val="FFFF00"/>
                </a:solidFill>
                <a:latin typeface="Arial" panose="020B0604020202090204" pitchFamily="34" charset="0"/>
                <a:ea typeface="宋体" pitchFamily="2" charset="-122"/>
              </a:defRPr>
            </a:lvl9pPr>
          </a:lstStyle>
          <a:p>
            <a:pPr>
              <a:lnSpc>
                <a:spcPct val="150000"/>
              </a:lnSpc>
            </a:pPr>
            <a:r>
              <a:rPr lang="zh-CN" altLang="en-US" sz="1600" b="0" dirty="0">
                <a:solidFill>
                  <a:schemeClr val="tx1"/>
                </a:solidFill>
                <a:latin typeface="FangSong" panose="02010609060101010101" pitchFamily="49" charset="-122"/>
                <a:ea typeface="FangSong" panose="02010609060101010101" pitchFamily="49" charset="-122"/>
                <a:cs typeface="AR PL UMing CN"/>
              </a:rPr>
              <a:t>自</a:t>
            </a:r>
            <a:r>
              <a:rPr lang="en-US" altLang="zh-CN" sz="1600" b="0" dirty="0">
                <a:solidFill>
                  <a:schemeClr val="tx1"/>
                </a:solidFill>
                <a:latin typeface="FangSong" panose="02010609060101010101" pitchFamily="49" charset="-122"/>
                <a:ea typeface="FangSong" panose="02010609060101010101" pitchFamily="49" charset="-122"/>
                <a:cs typeface="AR PL UMing CN"/>
              </a:rPr>
              <a:t>2015</a:t>
            </a:r>
            <a:r>
              <a:rPr lang="zh-CN" altLang="en-US" sz="1600" b="0" dirty="0">
                <a:solidFill>
                  <a:schemeClr val="tx1"/>
                </a:solidFill>
                <a:latin typeface="FangSong" panose="02010609060101010101" pitchFamily="49" charset="-122"/>
                <a:ea typeface="FangSong" panose="02010609060101010101" pitchFamily="49" charset="-122"/>
                <a:cs typeface="AR PL UMing CN"/>
              </a:rPr>
              <a:t>年起对</a:t>
            </a:r>
            <a:r>
              <a:rPr lang="en-US" altLang="zh-CN" sz="1600" b="0" dirty="0">
                <a:solidFill>
                  <a:schemeClr val="tx1"/>
                </a:solidFill>
                <a:latin typeface="FangSong" panose="02010609060101010101" pitchFamily="49" charset="-122"/>
                <a:ea typeface="FangSong" panose="02010609060101010101" pitchFamily="49" charset="-122"/>
                <a:cs typeface="AR PL UMing CN"/>
              </a:rPr>
              <a:t>90</a:t>
            </a:r>
            <a:r>
              <a:rPr lang="zh-CN" altLang="en-US" sz="1600" b="0" dirty="0">
                <a:solidFill>
                  <a:schemeClr val="tx1"/>
                </a:solidFill>
                <a:latin typeface="FangSong" panose="02010609060101010101" pitchFamily="49" charset="-122"/>
                <a:ea typeface="FangSong" panose="02010609060101010101" pitchFamily="49" charset="-122"/>
              </a:rPr>
              <a:t>多颗脉冲星，开展持续测时工工作，在国内首次亚微秒级的毫秒脉冲星测时结果。</a:t>
            </a:r>
            <a:endParaRPr lang="zh-CN" altLang="zh-CN" sz="1600" b="0" dirty="0">
              <a:solidFill>
                <a:schemeClr val="tx1"/>
              </a:solidFill>
              <a:latin typeface="FangSong" panose="02010609060101010101" pitchFamily="49" charset="-122"/>
              <a:ea typeface="FangSong" panose="02010609060101010101" pitchFamily="49" charset="-122"/>
            </a:endParaRPr>
          </a:p>
        </p:txBody>
      </p:sp>
      <p:sp>
        <p:nvSpPr>
          <p:cNvPr id="11" name="CustomShape 3"/>
          <p:cNvSpPr/>
          <p:nvPr/>
        </p:nvSpPr>
        <p:spPr>
          <a:xfrm>
            <a:off x="4524174" y="4052799"/>
            <a:ext cx="3462096" cy="1089454"/>
          </a:xfrm>
          <a:prstGeom prst="rect">
            <a:avLst/>
          </a:prstGeom>
          <a:noFill/>
          <a:ln>
            <a:noFill/>
          </a:ln>
        </p:spPr>
        <p:txBody>
          <a:bodyPr lIns="81638" tIns="40819" rIns="81638" bIns="40819"/>
          <a:lstStyle>
            <a:lvl1pPr>
              <a:defRPr sz="4400" b="1">
                <a:solidFill>
                  <a:srgbClr val="FFFF00"/>
                </a:solidFill>
                <a:latin typeface="Arial" panose="020B0604020202090204" pitchFamily="34" charset="0"/>
                <a:ea typeface="宋体" pitchFamily="2" charset="-122"/>
              </a:defRPr>
            </a:lvl1pPr>
            <a:lvl2pPr marL="742950" indent="-285750">
              <a:defRPr sz="4400" b="1">
                <a:solidFill>
                  <a:srgbClr val="FFFF00"/>
                </a:solidFill>
                <a:latin typeface="Arial" panose="020B0604020202090204" pitchFamily="34" charset="0"/>
                <a:ea typeface="宋体" pitchFamily="2" charset="-122"/>
              </a:defRPr>
            </a:lvl2pPr>
            <a:lvl3pPr marL="1143000" indent="-228600">
              <a:defRPr sz="4400" b="1">
                <a:solidFill>
                  <a:srgbClr val="FFFF00"/>
                </a:solidFill>
                <a:latin typeface="Arial" panose="020B0604020202090204" pitchFamily="34" charset="0"/>
                <a:ea typeface="宋体" pitchFamily="2" charset="-122"/>
              </a:defRPr>
            </a:lvl3pPr>
            <a:lvl4pPr marL="1600200" indent="-228600">
              <a:defRPr sz="4400" b="1">
                <a:solidFill>
                  <a:srgbClr val="FFFF00"/>
                </a:solidFill>
                <a:latin typeface="Arial" panose="020B0604020202090204" pitchFamily="34" charset="0"/>
                <a:ea typeface="宋体" pitchFamily="2" charset="-122"/>
              </a:defRPr>
            </a:lvl4pPr>
            <a:lvl5pPr marL="2057400" indent="-228600">
              <a:defRPr sz="4400" b="1">
                <a:solidFill>
                  <a:srgbClr val="FFFF00"/>
                </a:solidFill>
                <a:latin typeface="Arial" panose="020B0604020202090204" pitchFamily="34" charset="0"/>
                <a:ea typeface="宋体" pitchFamily="2" charset="-122"/>
              </a:defRPr>
            </a:lvl5pPr>
            <a:lvl6pPr marL="2514600" indent="-228600" eaLnBrk="0" fontAlgn="base" hangingPunct="0">
              <a:spcBef>
                <a:spcPct val="0"/>
              </a:spcBef>
              <a:spcAft>
                <a:spcPct val="0"/>
              </a:spcAft>
              <a:defRPr sz="4400" b="1">
                <a:solidFill>
                  <a:srgbClr val="FFFF00"/>
                </a:solidFill>
                <a:latin typeface="Arial" panose="020B0604020202090204" pitchFamily="34" charset="0"/>
                <a:ea typeface="宋体" pitchFamily="2" charset="-122"/>
              </a:defRPr>
            </a:lvl6pPr>
            <a:lvl7pPr marL="2971800" indent="-228600" eaLnBrk="0" fontAlgn="base" hangingPunct="0">
              <a:spcBef>
                <a:spcPct val="0"/>
              </a:spcBef>
              <a:spcAft>
                <a:spcPct val="0"/>
              </a:spcAft>
              <a:defRPr sz="4400" b="1">
                <a:solidFill>
                  <a:srgbClr val="FFFF00"/>
                </a:solidFill>
                <a:latin typeface="Arial" panose="020B0604020202090204" pitchFamily="34" charset="0"/>
                <a:ea typeface="宋体" pitchFamily="2" charset="-122"/>
              </a:defRPr>
            </a:lvl7pPr>
            <a:lvl8pPr marL="3429000" indent="-228600" eaLnBrk="0" fontAlgn="base" hangingPunct="0">
              <a:spcBef>
                <a:spcPct val="0"/>
              </a:spcBef>
              <a:spcAft>
                <a:spcPct val="0"/>
              </a:spcAft>
              <a:defRPr sz="4400" b="1">
                <a:solidFill>
                  <a:srgbClr val="FFFF00"/>
                </a:solidFill>
                <a:latin typeface="Arial" panose="020B0604020202090204" pitchFamily="34" charset="0"/>
                <a:ea typeface="宋体" pitchFamily="2" charset="-122"/>
              </a:defRPr>
            </a:lvl8pPr>
            <a:lvl9pPr marL="3886200" indent="-228600" eaLnBrk="0" fontAlgn="base" hangingPunct="0">
              <a:spcBef>
                <a:spcPct val="0"/>
              </a:spcBef>
              <a:spcAft>
                <a:spcPct val="0"/>
              </a:spcAft>
              <a:defRPr sz="4400" b="1">
                <a:solidFill>
                  <a:srgbClr val="FFFF00"/>
                </a:solidFill>
                <a:latin typeface="Arial" panose="020B0604020202090204" pitchFamily="34" charset="0"/>
                <a:ea typeface="宋体" pitchFamily="2" charset="-122"/>
              </a:defRPr>
            </a:lvl9pPr>
          </a:lstStyle>
          <a:p>
            <a:pPr>
              <a:lnSpc>
                <a:spcPct val="150000"/>
              </a:lnSpc>
            </a:pPr>
            <a:r>
              <a:rPr lang="zh-CN" altLang="en-US" sz="1600" b="0" dirty="0">
                <a:solidFill>
                  <a:schemeClr val="tx1"/>
                </a:solidFill>
                <a:latin typeface="FangSong" panose="02010609060101010101" pitchFamily="49" charset="-122"/>
                <a:ea typeface="FangSong" panose="02010609060101010101" pitchFamily="49" charset="-122"/>
                <a:cs typeface="AR PL UMing CN"/>
              </a:rPr>
              <a:t>对</a:t>
            </a:r>
            <a:r>
              <a:rPr lang="en-US" altLang="zh-CN" sz="1600" b="0" dirty="0">
                <a:solidFill>
                  <a:schemeClr val="tx1"/>
                </a:solidFill>
                <a:latin typeface="FangSong" panose="02010609060101010101" pitchFamily="49" charset="-122"/>
                <a:ea typeface="FangSong" panose="02010609060101010101" pitchFamily="49" charset="-122"/>
                <a:cs typeface="AR PL UMing CN"/>
              </a:rPr>
              <a:t>AU</a:t>
            </a:r>
            <a:r>
              <a:rPr lang="zh-CN" altLang="en-US" sz="1600" b="0" dirty="0">
                <a:solidFill>
                  <a:schemeClr val="tx1"/>
                </a:solidFill>
                <a:latin typeface="FangSong" panose="02010609060101010101" pitchFamily="49" charset="-122"/>
                <a:ea typeface="FangSong" panose="02010609060101010101" pitchFamily="49" charset="-122"/>
                <a:cs typeface="AR PL UMing CN"/>
              </a:rPr>
              <a:t>尺度的星际介质特性进行测量，为更好校准星际介质传播效应，得到更好的</a:t>
            </a:r>
            <a:r>
              <a:rPr lang="en-US" altLang="zh-CN" sz="1600" b="0" dirty="0">
                <a:solidFill>
                  <a:schemeClr val="tx1"/>
                </a:solidFill>
                <a:latin typeface="FangSong" panose="02010609060101010101" pitchFamily="49" charset="-122"/>
                <a:ea typeface="FangSong" panose="02010609060101010101" pitchFamily="49" charset="-122"/>
                <a:cs typeface="AR PL UMing CN"/>
              </a:rPr>
              <a:t>TOA</a:t>
            </a:r>
            <a:r>
              <a:rPr lang="zh-CN" altLang="en-US" sz="1600" b="0" dirty="0">
                <a:solidFill>
                  <a:schemeClr val="tx1"/>
                </a:solidFill>
                <a:latin typeface="FangSong" panose="02010609060101010101" pitchFamily="49" charset="-122"/>
                <a:ea typeface="FangSong" panose="02010609060101010101" pitchFamily="49" charset="-122"/>
                <a:cs typeface="AR PL UMing CN"/>
              </a:rPr>
              <a:t>数据打下基础</a:t>
            </a:r>
            <a:r>
              <a:rPr lang="zh-CN" altLang="en-US" sz="1800" b="0" dirty="0">
                <a:solidFill>
                  <a:schemeClr val="tx1"/>
                </a:solidFill>
                <a:latin typeface="AR PL UMing CN"/>
                <a:ea typeface="AR PL UMing CN"/>
                <a:cs typeface="AR PL UMing CN"/>
              </a:rPr>
              <a:t>。   徐永华</a:t>
            </a:r>
            <a:endParaRPr lang="zh-CN" altLang="zh-CN" sz="1800" dirty="0"/>
          </a:p>
        </p:txBody>
      </p:sp>
      <p:sp>
        <p:nvSpPr>
          <p:cNvPr id="12" name="CustomShape 3"/>
          <p:cNvSpPr/>
          <p:nvPr/>
        </p:nvSpPr>
        <p:spPr>
          <a:xfrm>
            <a:off x="8467349" y="4751162"/>
            <a:ext cx="3608546" cy="1152996"/>
          </a:xfrm>
          <a:prstGeom prst="rect">
            <a:avLst/>
          </a:prstGeom>
          <a:noFill/>
          <a:ln>
            <a:noFill/>
          </a:ln>
        </p:spPr>
        <p:txBody>
          <a:bodyPr lIns="81638" tIns="40819" rIns="81638" bIns="40819"/>
          <a:lstStyle>
            <a:lvl1pPr>
              <a:defRPr sz="4400" b="1">
                <a:solidFill>
                  <a:srgbClr val="FFFF00"/>
                </a:solidFill>
                <a:latin typeface="Arial" panose="020B0604020202090204" pitchFamily="34" charset="0"/>
                <a:ea typeface="宋体" pitchFamily="2" charset="-122"/>
              </a:defRPr>
            </a:lvl1pPr>
            <a:lvl2pPr marL="742950" indent="-285750">
              <a:defRPr sz="4400" b="1">
                <a:solidFill>
                  <a:srgbClr val="FFFF00"/>
                </a:solidFill>
                <a:latin typeface="Arial" panose="020B0604020202090204" pitchFamily="34" charset="0"/>
                <a:ea typeface="宋体" pitchFamily="2" charset="-122"/>
              </a:defRPr>
            </a:lvl2pPr>
            <a:lvl3pPr marL="1143000" indent="-228600">
              <a:defRPr sz="4400" b="1">
                <a:solidFill>
                  <a:srgbClr val="FFFF00"/>
                </a:solidFill>
                <a:latin typeface="Arial" panose="020B0604020202090204" pitchFamily="34" charset="0"/>
                <a:ea typeface="宋体" pitchFamily="2" charset="-122"/>
              </a:defRPr>
            </a:lvl3pPr>
            <a:lvl4pPr marL="1600200" indent="-228600">
              <a:defRPr sz="4400" b="1">
                <a:solidFill>
                  <a:srgbClr val="FFFF00"/>
                </a:solidFill>
                <a:latin typeface="Arial" panose="020B0604020202090204" pitchFamily="34" charset="0"/>
                <a:ea typeface="宋体" pitchFamily="2" charset="-122"/>
              </a:defRPr>
            </a:lvl4pPr>
            <a:lvl5pPr marL="2057400" indent="-228600">
              <a:defRPr sz="4400" b="1">
                <a:solidFill>
                  <a:srgbClr val="FFFF00"/>
                </a:solidFill>
                <a:latin typeface="Arial" panose="020B0604020202090204" pitchFamily="34" charset="0"/>
                <a:ea typeface="宋体" pitchFamily="2" charset="-122"/>
              </a:defRPr>
            </a:lvl5pPr>
            <a:lvl6pPr marL="2514600" indent="-228600" eaLnBrk="0" fontAlgn="base" hangingPunct="0">
              <a:spcBef>
                <a:spcPct val="0"/>
              </a:spcBef>
              <a:spcAft>
                <a:spcPct val="0"/>
              </a:spcAft>
              <a:defRPr sz="4400" b="1">
                <a:solidFill>
                  <a:srgbClr val="FFFF00"/>
                </a:solidFill>
                <a:latin typeface="Arial" panose="020B0604020202090204" pitchFamily="34" charset="0"/>
                <a:ea typeface="宋体" pitchFamily="2" charset="-122"/>
              </a:defRPr>
            </a:lvl6pPr>
            <a:lvl7pPr marL="2971800" indent="-228600" eaLnBrk="0" fontAlgn="base" hangingPunct="0">
              <a:spcBef>
                <a:spcPct val="0"/>
              </a:spcBef>
              <a:spcAft>
                <a:spcPct val="0"/>
              </a:spcAft>
              <a:defRPr sz="4400" b="1">
                <a:solidFill>
                  <a:srgbClr val="FFFF00"/>
                </a:solidFill>
                <a:latin typeface="Arial" panose="020B0604020202090204" pitchFamily="34" charset="0"/>
                <a:ea typeface="宋体" pitchFamily="2" charset="-122"/>
              </a:defRPr>
            </a:lvl7pPr>
            <a:lvl8pPr marL="3429000" indent="-228600" eaLnBrk="0" fontAlgn="base" hangingPunct="0">
              <a:spcBef>
                <a:spcPct val="0"/>
              </a:spcBef>
              <a:spcAft>
                <a:spcPct val="0"/>
              </a:spcAft>
              <a:defRPr sz="4400" b="1">
                <a:solidFill>
                  <a:srgbClr val="FFFF00"/>
                </a:solidFill>
                <a:latin typeface="Arial" panose="020B0604020202090204" pitchFamily="34" charset="0"/>
                <a:ea typeface="宋体" pitchFamily="2" charset="-122"/>
              </a:defRPr>
            </a:lvl8pPr>
            <a:lvl9pPr marL="3886200" indent="-228600" eaLnBrk="0" fontAlgn="base" hangingPunct="0">
              <a:spcBef>
                <a:spcPct val="0"/>
              </a:spcBef>
              <a:spcAft>
                <a:spcPct val="0"/>
              </a:spcAft>
              <a:defRPr sz="4400" b="1">
                <a:solidFill>
                  <a:srgbClr val="FFFF00"/>
                </a:solidFill>
                <a:latin typeface="Arial" panose="020B0604020202090204" pitchFamily="34" charset="0"/>
                <a:ea typeface="宋体" pitchFamily="2" charset="-122"/>
              </a:defRPr>
            </a:lvl9pPr>
          </a:lstStyle>
          <a:p>
            <a:pPr>
              <a:lnSpc>
                <a:spcPct val="150000"/>
              </a:lnSpc>
            </a:pPr>
            <a:r>
              <a:rPr lang="zh-CN" altLang="en-US" sz="1600" b="0" dirty="0">
                <a:solidFill>
                  <a:schemeClr val="tx1"/>
                </a:solidFill>
                <a:latin typeface="FangSong" panose="02010609060101010101" pitchFamily="49" charset="-122"/>
                <a:ea typeface="FangSong" panose="02010609060101010101" pitchFamily="49" charset="-122"/>
                <a:cs typeface="AR PL UMing CN"/>
              </a:rPr>
              <a:t>利用国际</a:t>
            </a:r>
            <a:r>
              <a:rPr lang="en-US" altLang="zh-CN" sz="1600" b="0" dirty="0">
                <a:solidFill>
                  <a:schemeClr val="tx1"/>
                </a:solidFill>
                <a:latin typeface="FangSong" panose="02010609060101010101" pitchFamily="49" charset="-122"/>
                <a:ea typeface="FangSong" panose="02010609060101010101" pitchFamily="49" charset="-122"/>
                <a:cs typeface="AR PL UMing CN"/>
              </a:rPr>
              <a:t>VLBI</a:t>
            </a:r>
            <a:r>
              <a:rPr lang="zh-CN" altLang="en-US" sz="1600" b="0" dirty="0">
                <a:solidFill>
                  <a:schemeClr val="tx1"/>
                </a:solidFill>
                <a:latin typeface="FangSong" panose="02010609060101010101" pitchFamily="49" charset="-122"/>
                <a:ea typeface="FangSong" panose="02010609060101010101" pitchFamily="49" charset="-122"/>
                <a:cs typeface="AR PL UMing CN"/>
              </a:rPr>
              <a:t>同波束技术合作，实现更高精度脉冲星视差测量，对引力常数给出新的限制。        李志玄</a:t>
            </a:r>
          </a:p>
        </p:txBody>
      </p:sp>
      <p:pic>
        <p:nvPicPr>
          <p:cNvPr id="14" name="图片 4"/>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8929469" y="1580381"/>
            <a:ext cx="2622379" cy="312974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 name="文本框 3"/>
          <p:cNvSpPr txBox="1"/>
          <p:nvPr/>
        </p:nvSpPr>
        <p:spPr>
          <a:xfrm>
            <a:off x="4909205" y="5618957"/>
            <a:ext cx="2766060" cy="521970"/>
          </a:xfrm>
          <a:prstGeom prst="rect">
            <a:avLst/>
          </a:prstGeom>
          <a:noFill/>
        </p:spPr>
        <p:txBody>
          <a:bodyPr wrap="none" rtlCol="0">
            <a:spAutoFit/>
          </a:bodyPr>
          <a:lstStyle/>
          <a:p>
            <a:pPr algn="l"/>
            <a:r>
              <a:rPr kumimoji="1" lang="en-US" altLang="zh-CN" sz="1400" dirty="0"/>
              <a:t>Xu </a:t>
            </a:r>
            <a:r>
              <a:rPr kumimoji="1" lang="en-US" altLang="zh-CN" sz="1400" dirty="0">
                <a:sym typeface="+mn-ea"/>
              </a:rPr>
              <a:t>Yonghua</a:t>
            </a:r>
            <a:r>
              <a:rPr kumimoji="1" lang="en-US" altLang="zh-CN" sz="1400" dirty="0"/>
              <a:t> et al., 2019 MNRAS</a:t>
            </a:r>
          </a:p>
          <a:p>
            <a:pPr algn="l"/>
            <a:r>
              <a:rPr kumimoji="1" lang="en-US" altLang="zh-CN" sz="1400" dirty="0"/>
              <a:t>Xu </a:t>
            </a:r>
            <a:r>
              <a:rPr kumimoji="1" lang="en-US" altLang="zh-CN" sz="1400" dirty="0">
                <a:sym typeface="+mn-ea"/>
              </a:rPr>
              <a:t>Yonghua</a:t>
            </a:r>
            <a:r>
              <a:rPr kumimoji="1" lang="en-US" altLang="zh-CN" sz="1400" dirty="0"/>
              <a:t>et al., 2023 MNRAS</a:t>
            </a:r>
          </a:p>
        </p:txBody>
      </p:sp>
      <p:sp>
        <p:nvSpPr>
          <p:cNvPr id="15" name="文本框 14"/>
          <p:cNvSpPr txBox="1"/>
          <p:nvPr/>
        </p:nvSpPr>
        <p:spPr>
          <a:xfrm>
            <a:off x="1239088" y="6551508"/>
            <a:ext cx="2195830" cy="306705"/>
          </a:xfrm>
          <a:prstGeom prst="rect">
            <a:avLst/>
          </a:prstGeom>
          <a:noFill/>
        </p:spPr>
        <p:txBody>
          <a:bodyPr wrap="none" rtlCol="0">
            <a:spAutoFit/>
          </a:bodyPr>
          <a:lstStyle/>
          <a:p>
            <a:r>
              <a:rPr kumimoji="1" lang="en-US" altLang="zh-CN" sz="1400" dirty="0"/>
              <a:t>Xu Yonghua et al.</a:t>
            </a:r>
            <a:r>
              <a:rPr kumimoji="1" lang="zh-CN" altLang="en-US" sz="1400" dirty="0"/>
              <a:t> </a:t>
            </a:r>
            <a:r>
              <a:rPr kumimoji="1" lang="en-US" altLang="zh-CN" sz="1400" dirty="0"/>
              <a:t>In prep</a:t>
            </a:r>
            <a:endParaRPr kumimoji="1" lang="zh-CN" altLang="en-US" sz="1400" dirty="0"/>
          </a:p>
        </p:txBody>
      </p:sp>
      <p:sp>
        <p:nvSpPr>
          <p:cNvPr id="16" name="文本框 15"/>
          <p:cNvSpPr txBox="1"/>
          <p:nvPr/>
        </p:nvSpPr>
        <p:spPr>
          <a:xfrm>
            <a:off x="9184118" y="6140772"/>
            <a:ext cx="2782595" cy="521970"/>
          </a:xfrm>
          <a:prstGeom prst="rect">
            <a:avLst/>
          </a:prstGeom>
          <a:noFill/>
        </p:spPr>
        <p:txBody>
          <a:bodyPr wrap="square" rtlCol="0">
            <a:spAutoFit/>
          </a:bodyPr>
          <a:lstStyle/>
          <a:p>
            <a:r>
              <a:rPr kumimoji="1" lang="en-US" altLang="zh-CN" sz="1400" dirty="0"/>
              <a:t>Li zhixuan, et al., 2019 MNRAS</a:t>
            </a:r>
          </a:p>
          <a:p>
            <a:r>
              <a:rPr kumimoji="1" lang="en-US" altLang="zh-CN" sz="1400" dirty="0"/>
              <a:t>Chen Wen, et al.,2023 MNRAS</a:t>
            </a:r>
          </a:p>
        </p:txBody>
      </p:sp>
      <p:pic>
        <p:nvPicPr>
          <p:cNvPr id="6" name="图片 5"/>
          <p:cNvPicPr>
            <a:picLocks noChangeAspect="1"/>
          </p:cNvPicPr>
          <p:nvPr/>
        </p:nvPicPr>
        <p:blipFill>
          <a:blip r:embed="rId7"/>
          <a:stretch>
            <a:fillRect/>
          </a:stretch>
        </p:blipFill>
        <p:spPr>
          <a:xfrm>
            <a:off x="4443367" y="1620230"/>
            <a:ext cx="3466541" cy="2107337"/>
          </a:xfrm>
          <a:prstGeom prst="rect">
            <a:avLst/>
          </a:prstGeom>
        </p:spPr>
      </p:pic>
      <p:sp>
        <p:nvSpPr>
          <p:cNvPr id="17" name="内容占位符 2"/>
          <p:cNvSpPr>
            <a:spLocks noGrp="1"/>
          </p:cNvSpPr>
          <p:nvPr>
            <p:ph idx="1"/>
          </p:nvPr>
        </p:nvSpPr>
        <p:spPr>
          <a:xfrm>
            <a:off x="228418" y="852880"/>
            <a:ext cx="3469395" cy="442449"/>
          </a:xfrm>
        </p:spPr>
        <p:txBody>
          <a:bodyPr>
            <a:normAutofit fontScale="77500" lnSpcReduction="20000"/>
          </a:bodyPr>
          <a:lstStyle/>
          <a:p>
            <a:r>
              <a:rPr kumimoji="1" lang="en-US" altLang="zh-CN" dirty="0"/>
              <a:t>1.</a:t>
            </a:r>
            <a:r>
              <a:rPr kumimoji="1" lang="zh-CN" altLang="en-US" dirty="0"/>
              <a:t>高精度毫秒脉冲星测时</a:t>
            </a:r>
          </a:p>
        </p:txBody>
      </p:sp>
      <p:sp>
        <p:nvSpPr>
          <p:cNvPr id="18" name="内容占位符 2"/>
          <p:cNvSpPr txBox="1"/>
          <p:nvPr/>
        </p:nvSpPr>
        <p:spPr>
          <a:xfrm>
            <a:off x="4205727" y="1011692"/>
            <a:ext cx="3469395" cy="442449"/>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90204" pitchFamily="34" charset="0"/>
              <a:buChar char="•"/>
              <a:defRPr sz="2000" kern="1200">
                <a:solidFill>
                  <a:schemeClr val="tx1"/>
                </a:solidFill>
                <a:latin typeface="FangSong" panose="02010609060101010101" pitchFamily="49" charset="-122"/>
                <a:ea typeface="FangSong" panose="02010609060101010101" pitchFamily="49" charset="-122"/>
                <a:cs typeface="+mn-cs"/>
              </a:defRPr>
            </a:lvl1pPr>
            <a:lvl2pPr marL="685800" indent="-228600" algn="l" defTabSz="914400" rtl="0" eaLnBrk="1" latinLnBrk="0" hangingPunct="1">
              <a:lnSpc>
                <a:spcPct val="90000"/>
              </a:lnSpc>
              <a:spcBef>
                <a:spcPts val="500"/>
              </a:spcBef>
              <a:buFont typeface="Arial" panose="020B060402020209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9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9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9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9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9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9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90204" pitchFamily="34" charset="0"/>
              <a:buChar char="•"/>
              <a:defRPr sz="1800" kern="1200">
                <a:solidFill>
                  <a:schemeClr val="tx1"/>
                </a:solidFill>
                <a:latin typeface="+mn-lt"/>
                <a:ea typeface="+mn-ea"/>
                <a:cs typeface="+mn-cs"/>
              </a:defRPr>
            </a:lvl9pPr>
          </a:lstStyle>
          <a:p>
            <a:r>
              <a:rPr kumimoji="1" lang="en-US" altLang="zh-CN" dirty="0"/>
              <a:t>2.</a:t>
            </a:r>
            <a:r>
              <a:rPr kumimoji="1" lang="zh-CN" altLang="en-US" dirty="0"/>
              <a:t>星际介质时变研究</a:t>
            </a:r>
          </a:p>
        </p:txBody>
      </p:sp>
      <p:sp>
        <p:nvSpPr>
          <p:cNvPr id="19" name="内容占位符 2"/>
          <p:cNvSpPr txBox="1"/>
          <p:nvPr/>
        </p:nvSpPr>
        <p:spPr>
          <a:xfrm>
            <a:off x="8606889" y="1050521"/>
            <a:ext cx="2945349" cy="442449"/>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90204" pitchFamily="34" charset="0"/>
              <a:buChar char="•"/>
              <a:defRPr sz="2000" kern="1200">
                <a:solidFill>
                  <a:schemeClr val="tx1"/>
                </a:solidFill>
                <a:latin typeface="FangSong" panose="02010609060101010101" pitchFamily="49" charset="-122"/>
                <a:ea typeface="FangSong" panose="02010609060101010101" pitchFamily="49" charset="-122"/>
                <a:cs typeface="+mn-cs"/>
              </a:defRPr>
            </a:lvl1pPr>
            <a:lvl2pPr marL="685800" indent="-228600" algn="l" defTabSz="914400" rtl="0" eaLnBrk="1" latinLnBrk="0" hangingPunct="1">
              <a:lnSpc>
                <a:spcPct val="90000"/>
              </a:lnSpc>
              <a:spcBef>
                <a:spcPts val="500"/>
              </a:spcBef>
              <a:buFont typeface="Arial" panose="020B060402020209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9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9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9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9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9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9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90204" pitchFamily="34" charset="0"/>
              <a:buChar char="•"/>
              <a:defRPr sz="1800" kern="1200">
                <a:solidFill>
                  <a:schemeClr val="tx1"/>
                </a:solidFill>
                <a:latin typeface="+mn-lt"/>
                <a:ea typeface="+mn-ea"/>
                <a:cs typeface="+mn-cs"/>
              </a:defRPr>
            </a:lvl9pPr>
          </a:lstStyle>
          <a:p>
            <a:r>
              <a:rPr kumimoji="1" lang="en-US" altLang="zh-CN" dirty="0"/>
              <a:t>3.VLBI</a:t>
            </a:r>
            <a:r>
              <a:rPr kumimoji="1" lang="zh-CN" altLang="en-US" dirty="0"/>
              <a:t>天体测量</a:t>
            </a:r>
          </a:p>
        </p:txBody>
      </p:sp>
      <p:pic>
        <p:nvPicPr>
          <p:cNvPr id="3" name="Picture 2"/>
          <p:cNvPicPr>
            <a:picLocks noChangeAspect="1"/>
          </p:cNvPicPr>
          <p:nvPr/>
        </p:nvPicPr>
        <p:blipFill>
          <a:blip r:embed="rId8"/>
          <a:stretch>
            <a:fillRect/>
          </a:stretch>
        </p:blipFill>
        <p:spPr>
          <a:xfrm>
            <a:off x="228417" y="1180818"/>
            <a:ext cx="3814679" cy="3271714"/>
          </a:xfrm>
          <a:prstGeom prst="rect">
            <a:avLst/>
          </a:prstGeom>
        </p:spPr>
      </p:pic>
      <p:pic>
        <p:nvPicPr>
          <p:cNvPr id="7" name="Picture 6"/>
          <p:cNvPicPr>
            <a:picLocks noChangeAspect="1"/>
          </p:cNvPicPr>
          <p:nvPr>
            <p:custDataLst>
              <p:tags r:id="rId1"/>
            </p:custDataLst>
          </p:nvPr>
        </p:nvPicPr>
        <p:blipFill>
          <a:blip r:embed="rId9"/>
          <a:stretch>
            <a:fillRect/>
          </a:stretch>
        </p:blipFill>
        <p:spPr>
          <a:xfrm>
            <a:off x="10782300" y="0"/>
            <a:ext cx="1293495" cy="1539875"/>
          </a:xfrm>
          <a:prstGeom prst="rect">
            <a:avLst/>
          </a:prstGeom>
        </p:spPr>
      </p:pic>
      <p:pic>
        <p:nvPicPr>
          <p:cNvPr id="8" name="Picture 7"/>
          <p:cNvPicPr>
            <a:picLocks noChangeAspect="1"/>
          </p:cNvPicPr>
          <p:nvPr>
            <p:custDataLst>
              <p:tags r:id="rId2"/>
            </p:custDataLst>
          </p:nvPr>
        </p:nvPicPr>
        <p:blipFill>
          <a:blip r:embed="rId10"/>
          <a:stretch>
            <a:fillRect/>
          </a:stretch>
        </p:blipFill>
        <p:spPr>
          <a:xfrm>
            <a:off x="6917055" y="57150"/>
            <a:ext cx="1537970" cy="1563370"/>
          </a:xfrm>
          <a:prstGeom prst="rect">
            <a:avLst/>
          </a:prstGeom>
        </p:spPr>
      </p:pic>
    </p:spTree>
    <p:extLst>
      <p:ext uri="{BB962C8B-B14F-4D97-AF65-F5344CB8AC3E}">
        <p14:creationId xmlns:p14="http://schemas.microsoft.com/office/powerpoint/2010/main" val="3681165571"/>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内容占位符 2"/>
          <p:cNvSpPr>
            <a:spLocks noGrp="1"/>
          </p:cNvSpPr>
          <p:nvPr>
            <p:ph idx="1"/>
          </p:nvPr>
        </p:nvSpPr>
        <p:spPr>
          <a:xfrm>
            <a:off x="8371695" y="514009"/>
            <a:ext cx="2453517" cy="369333"/>
          </a:xfrm>
        </p:spPr>
        <p:txBody>
          <a:bodyPr>
            <a:normAutofit/>
          </a:bodyPr>
          <a:lstStyle/>
          <a:p>
            <a:r>
              <a:rPr kumimoji="1" lang="en-US" altLang="zh-CN" sz="2000" dirty="0">
                <a:latin typeface="FangSong" panose="02010609060101010101" pitchFamily="49" charset="-122"/>
                <a:ea typeface="FangSong" panose="02010609060101010101" pitchFamily="49" charset="-122"/>
              </a:rPr>
              <a:t>6.</a:t>
            </a:r>
            <a:r>
              <a:rPr kumimoji="1" lang="zh-CN" altLang="en-US" sz="2000" dirty="0">
                <a:latin typeface="FangSong" panose="02010609060101010101" pitchFamily="49" charset="-122"/>
                <a:ea typeface="FangSong" panose="02010609060101010101" pitchFamily="49" charset="-122"/>
              </a:rPr>
              <a:t>脉冲星周期跃变</a:t>
            </a:r>
          </a:p>
        </p:txBody>
      </p:sp>
      <p:sp>
        <p:nvSpPr>
          <p:cNvPr id="5" name="内容占位符 2"/>
          <p:cNvSpPr txBox="1"/>
          <p:nvPr/>
        </p:nvSpPr>
        <p:spPr>
          <a:xfrm>
            <a:off x="557720" y="428990"/>
            <a:ext cx="2616222" cy="369333"/>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90204" pitchFamily="34" charset="0"/>
              <a:buChar char="•"/>
              <a:defRPr sz="2400" kern="1200">
                <a:solidFill>
                  <a:schemeClr val="tx1"/>
                </a:solidFill>
                <a:latin typeface="Kaiti SC" panose="02010600040101010101" pitchFamily="2" charset="-122"/>
                <a:ea typeface="Kaiti SC" panose="02010600040101010101" pitchFamily="2" charset="-122"/>
                <a:cs typeface="+mn-cs"/>
              </a:defRPr>
            </a:lvl1pPr>
            <a:lvl2pPr marL="685800" indent="-228600" algn="l" defTabSz="914400" rtl="0" eaLnBrk="1" latinLnBrk="0" hangingPunct="1">
              <a:lnSpc>
                <a:spcPct val="90000"/>
              </a:lnSpc>
              <a:spcBef>
                <a:spcPts val="500"/>
              </a:spcBef>
              <a:buFont typeface="Arial" panose="020B060402020209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9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9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9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9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9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9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90204" pitchFamily="34" charset="0"/>
              <a:buChar char="•"/>
              <a:defRPr sz="1800" kern="1200">
                <a:solidFill>
                  <a:schemeClr val="tx1"/>
                </a:solidFill>
                <a:latin typeface="+mn-lt"/>
                <a:ea typeface="+mn-ea"/>
                <a:cs typeface="+mn-cs"/>
              </a:defRPr>
            </a:lvl9pPr>
          </a:lstStyle>
          <a:p>
            <a:r>
              <a:rPr kumimoji="1" lang="en-US" altLang="zh-CN" sz="2000" dirty="0">
                <a:latin typeface="FangSong" panose="02010609060101010101" pitchFamily="49" charset="-122"/>
                <a:ea typeface="FangSong" panose="02010609060101010101" pitchFamily="49" charset="-122"/>
              </a:rPr>
              <a:t>4. </a:t>
            </a:r>
            <a:r>
              <a:rPr kumimoji="1" lang="zh-CN" altLang="en-US" sz="2000" dirty="0">
                <a:latin typeface="FangSong" panose="02010609060101010101" pitchFamily="49" charset="-122"/>
                <a:ea typeface="FangSong" panose="02010609060101010101" pitchFamily="49" charset="-122"/>
              </a:rPr>
              <a:t>脉冲星原型钟</a:t>
            </a:r>
          </a:p>
        </p:txBody>
      </p:sp>
      <p:sp>
        <p:nvSpPr>
          <p:cNvPr id="8" name="文本框 7"/>
          <p:cNvSpPr txBox="1"/>
          <p:nvPr/>
        </p:nvSpPr>
        <p:spPr>
          <a:xfrm>
            <a:off x="48375" y="6209934"/>
            <a:ext cx="3513809" cy="307777"/>
          </a:xfrm>
          <a:prstGeom prst="rect">
            <a:avLst/>
          </a:prstGeom>
          <a:noFill/>
        </p:spPr>
        <p:txBody>
          <a:bodyPr wrap="square" rtlCol="0">
            <a:spAutoFit/>
          </a:bodyPr>
          <a:lstStyle/>
          <a:p>
            <a:pPr algn="ctr"/>
            <a:r>
              <a:rPr lang="zh-CN" altLang="en-US" sz="1400" dirty="0">
                <a:latin typeface="FangSong" panose="02010609060101010101" pitchFamily="49" charset="-122"/>
                <a:ea typeface="FangSong" panose="02010609060101010101" pitchFamily="49" charset="-122"/>
                <a:cs typeface="Times New Roman" panose="02020503050405090304" pitchFamily="18" charset="0"/>
              </a:rPr>
              <a:t>脉冲星纸面时间</a:t>
            </a:r>
            <a:r>
              <a:rPr lang="en-US" altLang="zh-CN" sz="1400" dirty="0">
                <a:latin typeface="FangSong" panose="02010609060101010101" pitchFamily="49" charset="-122"/>
                <a:ea typeface="FangSong" panose="02010609060101010101" pitchFamily="49" charset="-122"/>
                <a:cs typeface="Times New Roman" panose="02020503050405090304" pitchFamily="18" charset="0"/>
              </a:rPr>
              <a:t>(a)</a:t>
            </a:r>
            <a:r>
              <a:rPr lang="zh-CN" altLang="en-US" sz="1400" dirty="0">
                <a:latin typeface="FangSong" panose="02010609060101010101" pitchFamily="49" charset="-122"/>
                <a:ea typeface="FangSong" panose="02010609060101010101" pitchFamily="49" charset="-122"/>
                <a:cs typeface="Times New Roman" panose="02020503050405090304" pitchFamily="18" charset="0"/>
              </a:rPr>
              <a:t>、实用时间</a:t>
            </a:r>
            <a:r>
              <a:rPr lang="en-US" altLang="zh-CN" sz="1400" dirty="0">
                <a:latin typeface="FangSong" panose="02010609060101010101" pitchFamily="49" charset="-122"/>
                <a:ea typeface="FangSong" panose="02010609060101010101" pitchFamily="49" charset="-122"/>
                <a:cs typeface="Times New Roman" panose="02020503050405090304" pitchFamily="18" charset="0"/>
              </a:rPr>
              <a:t>(b)</a:t>
            </a:r>
            <a:endParaRPr lang="zh-CN" altLang="en-US" sz="1400" dirty="0">
              <a:latin typeface="Kaiti SC" panose="02010600040101010101" pitchFamily="2" charset="-122"/>
              <a:ea typeface="Kaiti SC" panose="02010600040101010101" pitchFamily="2" charset="-122"/>
              <a:cs typeface="Times New Roman" panose="02020503050405090304" pitchFamily="18" charset="0"/>
            </a:endParaRPr>
          </a:p>
        </p:txBody>
      </p:sp>
      <p:pic>
        <p:nvPicPr>
          <p:cNvPr id="4" name="图片 3"/>
          <p:cNvPicPr>
            <a:picLocks noChangeAspect="1"/>
          </p:cNvPicPr>
          <p:nvPr/>
        </p:nvPicPr>
        <p:blipFill>
          <a:blip r:embed="rId4"/>
          <a:stretch>
            <a:fillRect/>
          </a:stretch>
        </p:blipFill>
        <p:spPr>
          <a:xfrm>
            <a:off x="7998460" y="1083310"/>
            <a:ext cx="3044825" cy="2134235"/>
          </a:xfrm>
          <a:prstGeom prst="rect">
            <a:avLst/>
          </a:prstGeom>
        </p:spPr>
      </p:pic>
      <p:pic>
        <p:nvPicPr>
          <p:cNvPr id="9" name="图片 8"/>
          <p:cNvPicPr>
            <a:picLocks noChangeAspect="1"/>
          </p:cNvPicPr>
          <p:nvPr/>
        </p:nvPicPr>
        <p:blipFill>
          <a:blip r:embed="rId5"/>
          <a:stretch>
            <a:fillRect/>
          </a:stretch>
        </p:blipFill>
        <p:spPr>
          <a:xfrm>
            <a:off x="7998460" y="3217545"/>
            <a:ext cx="3111500" cy="2216150"/>
          </a:xfrm>
          <a:prstGeom prst="rect">
            <a:avLst/>
          </a:prstGeom>
        </p:spPr>
      </p:pic>
      <p:sp>
        <p:nvSpPr>
          <p:cNvPr id="10" name="文本框 9"/>
          <p:cNvSpPr txBox="1"/>
          <p:nvPr/>
        </p:nvSpPr>
        <p:spPr>
          <a:xfrm>
            <a:off x="759085" y="5494164"/>
            <a:ext cx="1073371" cy="307777"/>
          </a:xfrm>
          <a:prstGeom prst="rect">
            <a:avLst/>
          </a:prstGeom>
          <a:noFill/>
        </p:spPr>
        <p:txBody>
          <a:bodyPr wrap="none" rtlCol="0">
            <a:spAutoFit/>
          </a:bodyPr>
          <a:lstStyle/>
          <a:p>
            <a:r>
              <a:rPr kumimoji="1" lang="en-US" altLang="zh-CN" sz="1400" dirty="0"/>
              <a:t>Lee K J et al.</a:t>
            </a:r>
            <a:endParaRPr kumimoji="1" lang="zh-CN" altLang="en-US" sz="1400" dirty="0"/>
          </a:p>
        </p:txBody>
      </p:sp>
      <p:sp>
        <p:nvSpPr>
          <p:cNvPr id="11" name="文本框 10"/>
          <p:cNvSpPr txBox="1"/>
          <p:nvPr/>
        </p:nvSpPr>
        <p:spPr>
          <a:xfrm>
            <a:off x="8709690" y="6364359"/>
            <a:ext cx="1990725" cy="306705"/>
          </a:xfrm>
          <a:prstGeom prst="rect">
            <a:avLst/>
          </a:prstGeom>
          <a:noFill/>
        </p:spPr>
        <p:txBody>
          <a:bodyPr wrap="none" rtlCol="0">
            <a:spAutoFit/>
          </a:bodyPr>
          <a:lstStyle/>
          <a:p>
            <a:pPr algn="l"/>
            <a:r>
              <a:rPr kumimoji="1" lang="en-US" altLang="zh-CN" sz="1400" dirty="0">
                <a:latin typeface="Times New Roman" panose="02020503050405090304" pitchFamily="18" charset="0"/>
                <a:cs typeface="Times New Roman" panose="02020503050405090304" pitchFamily="18" charset="0"/>
              </a:rPr>
              <a:t>Xu </a:t>
            </a:r>
            <a:r>
              <a:rPr kumimoji="1" lang="en-US" altLang="zh-CN" sz="1400" dirty="0">
                <a:sym typeface="+mn-ea"/>
              </a:rPr>
              <a:t>Yonghua</a:t>
            </a:r>
            <a:r>
              <a:rPr kumimoji="1" lang="en-US" altLang="zh-CN" sz="1400" dirty="0">
                <a:latin typeface="Times New Roman" panose="02020503050405090304" pitchFamily="18" charset="0"/>
                <a:cs typeface="Times New Roman" panose="02020503050405090304" pitchFamily="18" charset="0"/>
              </a:rPr>
              <a:t> et al., 2019</a:t>
            </a:r>
            <a:endParaRPr kumimoji="1" lang="zh-CN" altLang="en-US" sz="1400" dirty="0">
              <a:latin typeface="Times New Roman" panose="02020503050405090304" pitchFamily="18" charset="0"/>
              <a:cs typeface="Times New Roman" panose="02020503050405090304" pitchFamily="18" charset="0"/>
            </a:endParaRPr>
          </a:p>
        </p:txBody>
      </p:sp>
      <p:pic>
        <p:nvPicPr>
          <p:cNvPr id="12" name="Picture 4"/>
          <p:cNvPicPr>
            <a:picLocks noChangeAspect="1"/>
          </p:cNvPicPr>
          <p:nvPr/>
        </p:nvPicPr>
        <p:blipFill>
          <a:blip r:embed="rId6" cstate="email">
            <a:lum/>
          </a:blip>
          <a:srcRect/>
          <a:stretch>
            <a:fillRect/>
          </a:stretch>
        </p:blipFill>
        <p:spPr>
          <a:xfrm>
            <a:off x="401822" y="1085742"/>
            <a:ext cx="2859578" cy="1909517"/>
          </a:xfrm>
          <a:prstGeom prst="rect">
            <a:avLst/>
          </a:prstGeom>
          <a:noFill/>
          <a:ln>
            <a:noFill/>
          </a:ln>
        </p:spPr>
      </p:pic>
      <p:sp>
        <p:nvSpPr>
          <p:cNvPr id="13" name="文本框 12"/>
          <p:cNvSpPr txBox="1"/>
          <p:nvPr/>
        </p:nvSpPr>
        <p:spPr>
          <a:xfrm>
            <a:off x="1386167" y="3003807"/>
            <a:ext cx="1191352" cy="369332"/>
          </a:xfrm>
          <a:prstGeom prst="rect">
            <a:avLst/>
          </a:prstGeom>
          <a:noFill/>
        </p:spPr>
        <p:txBody>
          <a:bodyPr wrap="none" rtlCol="0">
            <a:spAutoFit/>
          </a:bodyPr>
          <a:lstStyle/>
          <a:p>
            <a:r>
              <a:rPr kumimoji="1" lang="en-US" altLang="zh-CN" dirty="0" err="1">
                <a:latin typeface="Symbol" pitchFamily="2" charset="2"/>
              </a:rPr>
              <a:t>s</a:t>
            </a:r>
            <a:r>
              <a:rPr kumimoji="1" lang="en-US" altLang="zh-CN" baseline="-25000" dirty="0" err="1">
                <a:latin typeface="Times" pitchFamily="2" charset="0"/>
              </a:rPr>
              <a:t>z</a:t>
            </a:r>
            <a:r>
              <a:rPr kumimoji="1" lang="en-US" altLang="zh-CN" dirty="0"/>
              <a:t>=1e-14</a:t>
            </a:r>
            <a:endParaRPr kumimoji="1" lang="zh-CN" altLang="en-US" dirty="0"/>
          </a:p>
        </p:txBody>
      </p:sp>
      <p:pic>
        <p:nvPicPr>
          <p:cNvPr id="14" name="图片 13"/>
          <p:cNvPicPr>
            <a:picLocks noChangeAspect="1"/>
          </p:cNvPicPr>
          <p:nvPr/>
        </p:nvPicPr>
        <p:blipFill>
          <a:blip r:embed="rId7"/>
          <a:stretch>
            <a:fillRect/>
          </a:stretch>
        </p:blipFill>
        <p:spPr>
          <a:xfrm>
            <a:off x="575188" y="3419497"/>
            <a:ext cx="2645983" cy="1983170"/>
          </a:xfrm>
          <a:prstGeom prst="rect">
            <a:avLst/>
          </a:prstGeom>
        </p:spPr>
      </p:pic>
      <p:sp>
        <p:nvSpPr>
          <p:cNvPr id="19" name="文本框 18"/>
          <p:cNvSpPr txBox="1"/>
          <p:nvPr/>
        </p:nvSpPr>
        <p:spPr>
          <a:xfrm>
            <a:off x="48375" y="2041228"/>
            <a:ext cx="367408" cy="369332"/>
          </a:xfrm>
          <a:prstGeom prst="rect">
            <a:avLst/>
          </a:prstGeom>
          <a:noFill/>
        </p:spPr>
        <p:txBody>
          <a:bodyPr wrap="none" rtlCol="0">
            <a:spAutoFit/>
          </a:bodyPr>
          <a:lstStyle/>
          <a:p>
            <a:r>
              <a:rPr kumimoji="1" lang="en-US" altLang="zh-CN" dirty="0"/>
              <a:t>a)</a:t>
            </a:r>
            <a:endParaRPr kumimoji="1" lang="zh-CN" altLang="en-US" dirty="0"/>
          </a:p>
        </p:txBody>
      </p:sp>
      <p:sp>
        <p:nvSpPr>
          <p:cNvPr id="20" name="矩形 19"/>
          <p:cNvSpPr/>
          <p:nvPr/>
        </p:nvSpPr>
        <p:spPr>
          <a:xfrm>
            <a:off x="59122" y="3911928"/>
            <a:ext cx="385042" cy="369332"/>
          </a:xfrm>
          <a:prstGeom prst="rect">
            <a:avLst/>
          </a:prstGeom>
        </p:spPr>
        <p:txBody>
          <a:bodyPr wrap="none">
            <a:spAutoFit/>
          </a:bodyPr>
          <a:lstStyle/>
          <a:p>
            <a:r>
              <a:rPr kumimoji="1" lang="en-US" altLang="zh-CN" dirty="0"/>
              <a:t>b)</a:t>
            </a:r>
            <a:endParaRPr lang="zh-CN" altLang="en-US" dirty="0"/>
          </a:p>
        </p:txBody>
      </p:sp>
      <p:sp>
        <p:nvSpPr>
          <p:cNvPr id="23" name="内容占位符 2"/>
          <p:cNvSpPr txBox="1"/>
          <p:nvPr/>
        </p:nvSpPr>
        <p:spPr>
          <a:xfrm>
            <a:off x="4977191" y="548877"/>
            <a:ext cx="2453517" cy="369333"/>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90204" pitchFamily="34" charset="0"/>
              <a:buChar char="•"/>
              <a:defRPr sz="2000" kern="1200">
                <a:solidFill>
                  <a:schemeClr val="tx1"/>
                </a:solidFill>
                <a:latin typeface="FangSong" panose="02010609060101010101" pitchFamily="49" charset="-122"/>
                <a:ea typeface="FangSong" panose="02010609060101010101" pitchFamily="49" charset="-122"/>
                <a:cs typeface="+mn-cs"/>
              </a:defRPr>
            </a:lvl1pPr>
            <a:lvl2pPr marL="685800" indent="-228600" algn="l" defTabSz="914400" rtl="0" eaLnBrk="1" latinLnBrk="0" hangingPunct="1">
              <a:lnSpc>
                <a:spcPct val="90000"/>
              </a:lnSpc>
              <a:spcBef>
                <a:spcPts val="500"/>
              </a:spcBef>
              <a:buFont typeface="Arial" panose="020B060402020209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9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9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9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9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9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9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90204" pitchFamily="34" charset="0"/>
              <a:buChar char="•"/>
              <a:defRPr sz="1800" kern="1200">
                <a:solidFill>
                  <a:schemeClr val="tx1"/>
                </a:solidFill>
                <a:latin typeface="+mn-lt"/>
                <a:ea typeface="+mn-ea"/>
                <a:cs typeface="+mn-cs"/>
              </a:defRPr>
            </a:lvl9pPr>
          </a:lstStyle>
          <a:p>
            <a:r>
              <a:rPr kumimoji="1" lang="en-US" altLang="zh-CN" dirty="0"/>
              <a:t>5.</a:t>
            </a:r>
            <a:r>
              <a:rPr kumimoji="1" lang="zh-CN" altLang="en-US" dirty="0"/>
              <a:t>脉冲星模式变换</a:t>
            </a:r>
          </a:p>
        </p:txBody>
      </p:sp>
      <p:sp>
        <p:nvSpPr>
          <p:cNvPr id="24" name="文本框 23"/>
          <p:cNvSpPr txBox="1"/>
          <p:nvPr/>
        </p:nvSpPr>
        <p:spPr>
          <a:xfrm>
            <a:off x="4491249" y="6421993"/>
            <a:ext cx="2185035" cy="306705"/>
          </a:xfrm>
          <a:prstGeom prst="rect">
            <a:avLst/>
          </a:prstGeom>
          <a:noFill/>
        </p:spPr>
        <p:txBody>
          <a:bodyPr wrap="none" rtlCol="0">
            <a:spAutoFit/>
          </a:bodyPr>
          <a:lstStyle/>
          <a:p>
            <a:r>
              <a:rPr kumimoji="1" lang="en-US" altLang="zh-CN" sz="1400" dirty="0"/>
              <a:t>Hao Longfei et al. in prep</a:t>
            </a:r>
            <a:endParaRPr kumimoji="1" lang="zh-CN" altLang="en-US" sz="1400" dirty="0"/>
          </a:p>
        </p:txBody>
      </p:sp>
      <p:sp>
        <p:nvSpPr>
          <p:cNvPr id="16" name="矩形 15"/>
          <p:cNvSpPr/>
          <p:nvPr/>
        </p:nvSpPr>
        <p:spPr>
          <a:xfrm>
            <a:off x="4482341" y="5409691"/>
            <a:ext cx="2703003" cy="954107"/>
          </a:xfrm>
          <a:prstGeom prst="rect">
            <a:avLst/>
          </a:prstGeom>
        </p:spPr>
        <p:txBody>
          <a:bodyPr wrap="square">
            <a:spAutoFit/>
          </a:bodyPr>
          <a:lstStyle/>
          <a:p>
            <a:r>
              <a:rPr lang="zh-CN" altLang="en-US" sz="1400" dirty="0">
                <a:latin typeface="FangSong" panose="02010609060101010101" pitchFamily="49" charset="-122"/>
                <a:ea typeface="FangSong" panose="02010609060101010101" pitchFamily="49" charset="-122"/>
              </a:rPr>
              <a:t>采用矩阵分解技术将脉冲轮廓分解成一组正交基向量的线性组合，</a:t>
            </a:r>
            <a:endParaRPr lang="en-US" altLang="zh-CN" sz="1400" dirty="0">
              <a:latin typeface="FangSong" panose="02010609060101010101" pitchFamily="49" charset="-122"/>
              <a:ea typeface="FangSong" panose="02010609060101010101" pitchFamily="49" charset="-122"/>
            </a:endParaRPr>
          </a:p>
          <a:p>
            <a:r>
              <a:rPr lang="zh-CN" altLang="en-US" sz="1400" dirty="0">
                <a:latin typeface="FangSong" panose="02010609060101010101" pitchFamily="49" charset="-122"/>
                <a:ea typeface="FangSong" panose="02010609060101010101" pitchFamily="49" charset="-122"/>
              </a:rPr>
              <a:t>从而识别和用于分析脉冲星的模式变化行为</a:t>
            </a:r>
            <a:r>
              <a:rPr lang="zh-CN" altLang="en-US" sz="1400" dirty="0"/>
              <a:t>。              郝龙飞</a:t>
            </a:r>
          </a:p>
        </p:txBody>
      </p:sp>
      <p:pic>
        <p:nvPicPr>
          <p:cNvPr id="28" name="图片 27"/>
          <p:cNvPicPr>
            <a:picLocks noChangeAspect="1"/>
          </p:cNvPicPr>
          <p:nvPr/>
        </p:nvPicPr>
        <p:blipFill>
          <a:blip r:embed="rId8"/>
          <a:stretch>
            <a:fillRect/>
          </a:stretch>
        </p:blipFill>
        <p:spPr>
          <a:xfrm>
            <a:off x="4381262" y="3373139"/>
            <a:ext cx="2561906" cy="1809065"/>
          </a:xfrm>
          <a:prstGeom prst="rect">
            <a:avLst/>
          </a:prstGeom>
        </p:spPr>
      </p:pic>
      <p:pic>
        <p:nvPicPr>
          <p:cNvPr id="29" name="图片 28"/>
          <p:cNvPicPr>
            <a:picLocks noChangeAspect="1"/>
          </p:cNvPicPr>
          <p:nvPr/>
        </p:nvPicPr>
        <p:blipFill>
          <a:blip r:embed="rId9"/>
          <a:stretch>
            <a:fillRect/>
          </a:stretch>
        </p:blipFill>
        <p:spPr>
          <a:xfrm>
            <a:off x="4491249" y="1402129"/>
            <a:ext cx="2341933" cy="1761821"/>
          </a:xfrm>
          <a:prstGeom prst="rect">
            <a:avLst/>
          </a:prstGeom>
        </p:spPr>
      </p:pic>
      <p:sp>
        <p:nvSpPr>
          <p:cNvPr id="30" name="文本框 29"/>
          <p:cNvSpPr txBox="1"/>
          <p:nvPr/>
        </p:nvSpPr>
        <p:spPr>
          <a:xfrm>
            <a:off x="8709397" y="5650515"/>
            <a:ext cx="2333466" cy="523220"/>
          </a:xfrm>
          <a:prstGeom prst="rect">
            <a:avLst/>
          </a:prstGeom>
          <a:noFill/>
        </p:spPr>
        <p:txBody>
          <a:bodyPr wrap="square" rtlCol="0">
            <a:spAutoFit/>
          </a:bodyPr>
          <a:lstStyle/>
          <a:p>
            <a:r>
              <a:rPr lang="zh-CN" altLang="en-US" sz="1400" dirty="0">
                <a:latin typeface="FangSong" panose="02010609060101010101" pitchFamily="49" charset="-122"/>
                <a:ea typeface="FangSong" panose="02010609060101010101" pitchFamily="49" charset="-122"/>
              </a:rPr>
              <a:t>探测到多次周期跃变事件，研究脉冲星辐射机制</a:t>
            </a:r>
          </a:p>
        </p:txBody>
      </p:sp>
      <p:pic>
        <p:nvPicPr>
          <p:cNvPr id="15" name="Picture 14"/>
          <p:cNvPicPr>
            <a:picLocks noChangeAspect="1"/>
          </p:cNvPicPr>
          <p:nvPr>
            <p:custDataLst>
              <p:tags r:id="rId1"/>
            </p:custDataLst>
          </p:nvPr>
        </p:nvPicPr>
        <p:blipFill>
          <a:blip r:embed="rId10"/>
          <a:stretch>
            <a:fillRect/>
          </a:stretch>
        </p:blipFill>
        <p:spPr>
          <a:xfrm>
            <a:off x="3655695" y="328930"/>
            <a:ext cx="1232535" cy="1178560"/>
          </a:xfrm>
          <a:prstGeom prst="rect">
            <a:avLst/>
          </a:prstGeom>
        </p:spPr>
      </p:pic>
    </p:spTree>
    <p:extLst>
      <p:ext uri="{BB962C8B-B14F-4D97-AF65-F5344CB8AC3E}">
        <p14:creationId xmlns:p14="http://schemas.microsoft.com/office/powerpoint/2010/main" val="2685523606"/>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HKJG_ASM_26.mpg">
            <a:hlinkClick r:id="" action="ppaction://media"/>
          </p:cNvPr>
          <p:cNvPicPr>
            <a:picLocks noChangeAspect="1" noChangeArrowheads="1"/>
          </p:cNvPicPr>
          <p:nvPr>
            <a:videoFile r:link="rId2"/>
            <p:extLst>
              <p:ext uri="{DAA4B4D4-6D71-4841-9C94-3DE7FCFB9230}">
                <p14:media xmlns:p14="http://schemas.microsoft.com/office/powerpoint/2010/main" r:link="rId1"/>
              </p:ext>
            </p:extLst>
          </p:nvPr>
        </p:nvPicPr>
        <p:blipFill>
          <a:blip r:embed="rId4"/>
          <a:srcRect/>
          <a:stretch>
            <a:fillRect/>
          </a:stretch>
        </p:blipFill>
        <p:spPr bwMode="auto">
          <a:xfrm>
            <a:off x="1309654" y="142852"/>
            <a:ext cx="5974080" cy="6272784"/>
          </a:xfrm>
          <a:prstGeom prst="rect">
            <a:avLst/>
          </a:prstGeom>
          <a:noFill/>
          <a:ln w="9525" cmpd="sng">
            <a:noFill/>
            <a:miter lim="800000"/>
            <a:headEnd/>
            <a:tailEnd/>
          </a:ln>
        </p:spPr>
      </p:pic>
      <p:pic>
        <p:nvPicPr>
          <p:cNvPr id="3" name="Picture 2"/>
          <p:cNvPicPr>
            <a:picLocks noChangeAspect="1" noChangeArrowheads="1"/>
          </p:cNvPicPr>
          <p:nvPr/>
        </p:nvPicPr>
        <p:blipFill>
          <a:blip r:embed="rId5"/>
          <a:srcRect/>
          <a:stretch>
            <a:fillRect/>
          </a:stretch>
        </p:blipFill>
        <p:spPr bwMode="auto">
          <a:xfrm>
            <a:off x="7146862" y="0"/>
            <a:ext cx="3521139" cy="3571876"/>
          </a:xfrm>
          <a:prstGeom prst="rect">
            <a:avLst/>
          </a:prstGeom>
          <a:noFill/>
          <a:ln w="9525">
            <a:noFill/>
            <a:miter lim="800000"/>
            <a:headEnd/>
            <a:tailEnd/>
          </a:ln>
          <a:effectLst/>
        </p:spPr>
      </p:pic>
      <p:pic>
        <p:nvPicPr>
          <p:cNvPr id="5" name="Picture 3"/>
          <p:cNvPicPr>
            <a:picLocks noChangeAspect="1" noChangeArrowheads="1"/>
          </p:cNvPicPr>
          <p:nvPr/>
        </p:nvPicPr>
        <p:blipFill>
          <a:blip r:embed="rId6"/>
          <a:srcRect/>
          <a:stretch>
            <a:fillRect/>
          </a:stretch>
        </p:blipFill>
        <p:spPr bwMode="auto">
          <a:xfrm>
            <a:off x="7096132" y="3523179"/>
            <a:ext cx="3571868" cy="3334821"/>
          </a:xfrm>
          <a:prstGeom prst="rect">
            <a:avLst/>
          </a:prstGeom>
          <a:noFill/>
          <a:ln w="9525">
            <a:noFill/>
            <a:miter lim="800000"/>
            <a:headEnd/>
            <a:tailEnd/>
          </a:ln>
          <a:effectLst/>
        </p:spPr>
      </p:pic>
    </p:spTree>
    <p:extLst>
      <p:ext uri="{BB962C8B-B14F-4D97-AF65-F5344CB8AC3E}">
        <p14:creationId xmlns:p14="http://schemas.microsoft.com/office/powerpoint/2010/main" val="3701056463"/>
      </p:ext>
    </p:extLst>
  </p:cSld>
  <p:clrMapOvr>
    <a:masterClrMapping/>
  </p:clrMapOvr>
  <p:timing>
    <p:tnLst>
      <p:par>
        <p:cTn id="1" dur="indefinite" restart="never" nodeType="tmRoot">
          <p:childTnLst>
            <p:video>
              <p:cMediaNode>
                <p:cTn id="2" fill="hold" display="0" nodeType="clickEffect">
                  <p:stCondLst>
                    <p:cond delay="indefinite"/>
                  </p:stCondLst>
                  <p:endCondLst>
                    <p:cond evt="onNext" delay="0">
                      <p:tgtEl>
                        <p:sldTgt/>
                      </p:tgtEl>
                    </p:cond>
                    <p:cond evt="onPrev" delay="0">
                      <p:tgtEl>
                        <p:sldTgt/>
                      </p:tgtEl>
                    </p:cond>
                  </p:endCondLst>
                </p:cTn>
                <p:tgtEl>
                  <p:spTgt spid="4"/>
                </p:tgtEl>
              </p:cMediaNode>
            </p:video>
          </p:childTnLst>
        </p:cTn>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7" name="Rectangle 5">
            <a:extLst>
              <a:ext uri="{FF2B5EF4-FFF2-40B4-BE49-F238E27FC236}">
                <a16:creationId xmlns:a16="http://schemas.microsoft.com/office/drawing/2014/main" id="{9B4CF3EC-D98C-3B49-280B-405F5E526AF6}"/>
              </a:ext>
            </a:extLst>
          </p:cNvPr>
          <p:cNvSpPr>
            <a:spLocks noChangeArrowheads="1"/>
          </p:cNvSpPr>
          <p:nvPr/>
        </p:nvSpPr>
        <p:spPr bwMode="auto">
          <a:xfrm>
            <a:off x="2873614" y="1355905"/>
            <a:ext cx="5349541" cy="584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eaLnBrk="1" hangingPunct="1"/>
            <a:r>
              <a:rPr lang="zh-CN" altLang="en-US" sz="3200" dirty="0">
                <a:ea typeface="华文新魏" panose="02010800040101010101" pitchFamily="2" charset="-122"/>
              </a:rPr>
              <a:t>空间天气监测</a:t>
            </a:r>
            <a:r>
              <a:rPr lang="en-US" altLang="zh-CN" sz="3200" dirty="0">
                <a:ea typeface="华文新魏" panose="02010800040101010101" pitchFamily="2" charset="-122"/>
              </a:rPr>
              <a:t>+</a:t>
            </a:r>
            <a:r>
              <a:rPr lang="zh-CN" altLang="en-US" sz="3200" dirty="0">
                <a:ea typeface="华文新魏" panose="02010800040101010101" pitchFamily="2" charset="-122"/>
              </a:rPr>
              <a:t>太阳物理研究</a:t>
            </a:r>
          </a:p>
        </p:txBody>
      </p:sp>
      <p:pic>
        <p:nvPicPr>
          <p:cNvPr id="2" name="Picture 4">
            <a:extLst>
              <a:ext uri="{FF2B5EF4-FFF2-40B4-BE49-F238E27FC236}">
                <a16:creationId xmlns:a16="http://schemas.microsoft.com/office/drawing/2014/main" id="{92BCF661-89C2-F3C1-0634-2997FC20D81B}"/>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03517" y="3261944"/>
            <a:ext cx="4505864" cy="3378352"/>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pic>
        <p:nvPicPr>
          <p:cNvPr id="3" name="内容占位符 3">
            <a:extLst>
              <a:ext uri="{FF2B5EF4-FFF2-40B4-BE49-F238E27FC236}">
                <a16:creationId xmlns:a16="http://schemas.microsoft.com/office/drawing/2014/main" id="{D469E5D9-4C19-DC69-5583-603EE473DD85}"/>
              </a:ext>
            </a:extLst>
          </p:cNvPr>
          <p:cNvPicPr/>
          <p:nvPr/>
        </p:nvPicPr>
        <p:blipFill>
          <a:blip r:embed="rId3"/>
          <a:srcRect l="5504" r="5504"/>
          <a:stretch/>
        </p:blipFill>
        <p:spPr>
          <a:xfrm>
            <a:off x="5727940" y="3329797"/>
            <a:ext cx="5865962" cy="3310500"/>
          </a:xfrm>
          <a:prstGeom prst="rect">
            <a:avLst/>
          </a:prstGeom>
          <a:ln>
            <a:noFill/>
          </a:ln>
        </p:spPr>
      </p:pic>
    </p:spTree>
    <p:extLst>
      <p:ext uri="{BB962C8B-B14F-4D97-AF65-F5344CB8AC3E}">
        <p14:creationId xmlns:p14="http://schemas.microsoft.com/office/powerpoint/2010/main" val="1111019357"/>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1986" name="Picture 2">
            <a:extLst>
              <a:ext uri="{FF2B5EF4-FFF2-40B4-BE49-F238E27FC236}">
                <a16:creationId xmlns:a16="http://schemas.microsoft.com/office/drawing/2014/main" id="{B07B2662-0BC6-1433-3B53-AD2F920455F9}"/>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362939" y="1038586"/>
            <a:ext cx="4668402" cy="547015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1987" name="Picture 3">
            <a:extLst>
              <a:ext uri="{FF2B5EF4-FFF2-40B4-BE49-F238E27FC236}">
                <a16:creationId xmlns:a16="http://schemas.microsoft.com/office/drawing/2014/main" id="{D88C58BA-1F92-B32A-26AB-1C3CB094D85A}"/>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961015" y="1142650"/>
            <a:ext cx="4091108" cy="547015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 name="Picture 2">
            <a:extLst>
              <a:ext uri="{FF2B5EF4-FFF2-40B4-BE49-F238E27FC236}">
                <a16:creationId xmlns:a16="http://schemas.microsoft.com/office/drawing/2014/main" id="{9B1C7599-CBB6-5C72-FA7C-6342CADB186B}"/>
              </a:ext>
            </a:extLst>
          </p:cNvPr>
          <p:cNvPicPr/>
          <p:nvPr/>
        </p:nvPicPr>
        <p:blipFill>
          <a:blip r:embed="rId4"/>
          <a:stretch/>
        </p:blipFill>
        <p:spPr>
          <a:xfrm>
            <a:off x="0" y="969028"/>
            <a:ext cx="3243532" cy="5470151"/>
          </a:xfrm>
          <a:prstGeom prst="rect">
            <a:avLst/>
          </a:prstGeom>
          <a:ln w="9360">
            <a:noFill/>
          </a:ln>
        </p:spPr>
      </p:pic>
    </p:spTree>
    <p:extLst>
      <p:ext uri="{BB962C8B-B14F-4D97-AF65-F5344CB8AC3E}">
        <p14:creationId xmlns:p14="http://schemas.microsoft.com/office/powerpoint/2010/main" val="1406746705"/>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6" name="标题 1">
            <a:extLst>
              <a:ext uri="{FF2B5EF4-FFF2-40B4-BE49-F238E27FC236}">
                <a16:creationId xmlns:a16="http://schemas.microsoft.com/office/drawing/2014/main" id="{D375505B-6DCF-2800-341B-D5ACECDE539F}"/>
              </a:ext>
            </a:extLst>
          </p:cNvPr>
          <p:cNvSpPr>
            <a:spLocks noGrp="1"/>
          </p:cNvSpPr>
          <p:nvPr>
            <p:ph type="title"/>
          </p:nvPr>
        </p:nvSpPr>
        <p:spPr>
          <a:xfrm>
            <a:off x="2024063" y="0"/>
            <a:ext cx="8229600" cy="1143000"/>
          </a:xfrm>
        </p:spPr>
        <p:txBody>
          <a:bodyPr/>
          <a:lstStyle/>
          <a:p>
            <a:r>
              <a:rPr lang="zh-CN" altLang="en-US"/>
              <a:t>天线阵列技术研究</a:t>
            </a:r>
          </a:p>
        </p:txBody>
      </p:sp>
      <p:pic>
        <p:nvPicPr>
          <p:cNvPr id="21509" name="Picture 2">
            <a:extLst>
              <a:ext uri="{FF2B5EF4-FFF2-40B4-BE49-F238E27FC236}">
                <a16:creationId xmlns:a16="http://schemas.microsoft.com/office/drawing/2014/main" id="{3035279F-37C1-1DCE-5AED-69AEC6F97C5D}"/>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837208" y="1025407"/>
            <a:ext cx="2443162" cy="26066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1510" name="Picture 3">
            <a:extLst>
              <a:ext uri="{FF2B5EF4-FFF2-40B4-BE49-F238E27FC236}">
                <a16:creationId xmlns:a16="http://schemas.microsoft.com/office/drawing/2014/main" id="{E82E354B-CFFB-BFAF-4AC0-32E44052F87F}"/>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1026544"/>
            <a:ext cx="4170363" cy="26289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1511" name="Picture 4">
            <a:extLst>
              <a:ext uri="{FF2B5EF4-FFF2-40B4-BE49-F238E27FC236}">
                <a16:creationId xmlns:a16="http://schemas.microsoft.com/office/drawing/2014/main" id="{438AC09D-2E4B-221C-934D-C7E2B053B547}"/>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2099558" y="1026544"/>
            <a:ext cx="3900488" cy="26289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 name="矩形 9"/>
          <p:cNvSpPr/>
          <p:nvPr/>
        </p:nvSpPr>
        <p:spPr>
          <a:xfrm>
            <a:off x="94891" y="4314707"/>
            <a:ext cx="7848621" cy="1375377"/>
          </a:xfrm>
          <a:prstGeom prst="rect">
            <a:avLst/>
          </a:prstGeom>
        </p:spPr>
        <p:txBody>
          <a:bodyPr wrap="square">
            <a:spAutoFit/>
          </a:bodyPr>
          <a:lstStyle/>
          <a:p>
            <a:pPr>
              <a:lnSpc>
                <a:spcPct val="150000"/>
              </a:lnSpc>
            </a:pPr>
            <a:r>
              <a:rPr lang="zh-CN" altLang="en-US" sz="2800" dirty="0">
                <a:latin typeface="华文行楷" pitchFamily="2" charset="-122"/>
                <a:ea typeface="华文行楷" pitchFamily="2" charset="-122"/>
              </a:rPr>
              <a:t>   建设了</a:t>
            </a:r>
            <a:r>
              <a:rPr lang="en-US" altLang="zh-CN" sz="2800" dirty="0">
                <a:latin typeface="华文行楷" pitchFamily="2" charset="-122"/>
                <a:ea typeface="华文行楷" pitchFamily="2" charset="-122"/>
              </a:rPr>
              <a:t>4</a:t>
            </a:r>
            <a:r>
              <a:rPr lang="zh-CN" altLang="en-US" sz="2800" dirty="0">
                <a:latin typeface="华文行楷" pitchFamily="2" charset="-122"/>
                <a:ea typeface="华文行楷" pitchFamily="2" charset="-122"/>
              </a:rPr>
              <a:t>单元阵列样机，</a:t>
            </a:r>
            <a:r>
              <a:rPr lang="zh-CN" altLang="en-US" sz="2900" dirty="0">
                <a:latin typeface="华文行楷" pitchFamily="2" charset="-122"/>
                <a:ea typeface="华文行楷" pitchFamily="2" charset="-122"/>
              </a:rPr>
              <a:t>发展低频数字波束合成技术，形成有空间分辨率的低频射电观测能力。</a:t>
            </a:r>
            <a:endParaRPr lang="zh-CN" altLang="en-US" sz="2900" dirty="0"/>
          </a:p>
        </p:txBody>
      </p:sp>
      <p:pic>
        <p:nvPicPr>
          <p:cNvPr id="2" name="图片 1">
            <a:extLst>
              <a:ext uri="{FF2B5EF4-FFF2-40B4-BE49-F238E27FC236}">
                <a16:creationId xmlns:a16="http://schemas.microsoft.com/office/drawing/2014/main" id="{41849E5F-017D-C878-85FE-5E35EE00BF6E}"/>
              </a:ext>
            </a:extLst>
          </p:cNvPr>
          <p:cNvPicPr>
            <a:picLocks noChangeAspect="1"/>
          </p:cNvPicPr>
          <p:nvPr/>
        </p:nvPicPr>
        <p:blipFill>
          <a:blip r:embed="rId5"/>
          <a:stretch>
            <a:fillRect/>
          </a:stretch>
        </p:blipFill>
        <p:spPr>
          <a:xfrm>
            <a:off x="8327708" y="862401"/>
            <a:ext cx="3950018" cy="4603814"/>
          </a:xfrm>
          <a:prstGeom prst="rect">
            <a:avLst/>
          </a:prstGeom>
        </p:spPr>
      </p:pic>
      <p:pic>
        <p:nvPicPr>
          <p:cNvPr id="3" name="图片 2">
            <a:extLst>
              <a:ext uri="{FF2B5EF4-FFF2-40B4-BE49-F238E27FC236}">
                <a16:creationId xmlns:a16="http://schemas.microsoft.com/office/drawing/2014/main" id="{297CE4AA-C07C-7F97-C222-ABDCD1F30508}"/>
              </a:ext>
            </a:extLst>
          </p:cNvPr>
          <p:cNvPicPr>
            <a:picLocks noChangeAspect="1"/>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7478755" y="4402621"/>
            <a:ext cx="5274310" cy="2574925"/>
          </a:xfrm>
          <a:prstGeom prst="rect">
            <a:avLst/>
          </a:prstGeom>
          <a:noFill/>
          <a:ln>
            <a:noFill/>
          </a:ln>
        </p:spPr>
      </p:pic>
    </p:spTree>
    <p:extLst>
      <p:ext uri="{BB962C8B-B14F-4D97-AF65-F5344CB8AC3E}">
        <p14:creationId xmlns:p14="http://schemas.microsoft.com/office/powerpoint/2010/main" val="3437011489"/>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98" name="Picture 2" descr="C:\Users\Lenovo\Desktop\图片2.png图片2"/>
          <p:cNvPicPr>
            <a:picLocks noChangeAspect="1"/>
          </p:cNvPicPr>
          <p:nvPr/>
        </p:nvPicPr>
        <p:blipFill>
          <a:blip r:embed="rId3"/>
          <a:stretch>
            <a:fillRect/>
          </a:stretch>
        </p:blipFill>
        <p:spPr>
          <a:xfrm>
            <a:off x="5307023" y="758834"/>
            <a:ext cx="2362200" cy="2778125"/>
          </a:xfrm>
          <a:prstGeom prst="rect">
            <a:avLst/>
          </a:prstGeom>
          <a:noFill/>
          <a:ln w="9525">
            <a:noFill/>
          </a:ln>
        </p:spPr>
      </p:pic>
      <p:pic>
        <p:nvPicPr>
          <p:cNvPr id="4100" name="Picture 7" descr="C:\Documents and Settings\0501\桌面\射电频谱仪\7m\7m\1.jpg"/>
          <p:cNvPicPr>
            <a:picLocks noChangeAspect="1"/>
          </p:cNvPicPr>
          <p:nvPr/>
        </p:nvPicPr>
        <p:blipFill>
          <a:blip r:embed="rId4"/>
          <a:stretch>
            <a:fillRect/>
          </a:stretch>
        </p:blipFill>
        <p:spPr>
          <a:xfrm>
            <a:off x="4533901" y="4054476"/>
            <a:ext cx="3738563" cy="2803525"/>
          </a:xfrm>
          <a:prstGeom prst="rect">
            <a:avLst/>
          </a:prstGeom>
          <a:noFill/>
          <a:ln w="9525">
            <a:noFill/>
          </a:ln>
        </p:spPr>
      </p:pic>
      <p:pic>
        <p:nvPicPr>
          <p:cNvPr id="4101" name="Picture 8" descr="C:\Users\Lenovo\Desktop\图片3.png图片3"/>
          <p:cNvPicPr>
            <a:picLocks noChangeAspect="1"/>
          </p:cNvPicPr>
          <p:nvPr/>
        </p:nvPicPr>
        <p:blipFill>
          <a:blip r:embed="rId3"/>
          <a:stretch>
            <a:fillRect/>
          </a:stretch>
        </p:blipFill>
        <p:spPr>
          <a:xfrm>
            <a:off x="9323421" y="1887533"/>
            <a:ext cx="2243137" cy="2384425"/>
          </a:xfrm>
          <a:prstGeom prst="rect">
            <a:avLst/>
          </a:prstGeom>
          <a:noFill/>
          <a:ln w="9525">
            <a:noFill/>
          </a:ln>
        </p:spPr>
      </p:pic>
      <p:pic>
        <p:nvPicPr>
          <p:cNvPr id="4102" name="Picture 3" descr="C:\Users\Lenovo\Desktop\图片1.png图片1"/>
          <p:cNvPicPr>
            <a:picLocks noChangeAspect="1"/>
          </p:cNvPicPr>
          <p:nvPr/>
        </p:nvPicPr>
        <p:blipFill>
          <a:blip r:embed="rId5"/>
          <a:stretch>
            <a:fillRect/>
          </a:stretch>
        </p:blipFill>
        <p:spPr>
          <a:xfrm>
            <a:off x="692119" y="1776413"/>
            <a:ext cx="2805112" cy="2762251"/>
          </a:xfrm>
          <a:prstGeom prst="rect">
            <a:avLst/>
          </a:prstGeom>
          <a:noFill/>
          <a:ln w="9525">
            <a:noFill/>
          </a:ln>
        </p:spPr>
      </p:pic>
      <p:sp>
        <p:nvSpPr>
          <p:cNvPr id="4103" name="TextBox 34"/>
          <p:cNvSpPr txBox="1"/>
          <p:nvPr/>
        </p:nvSpPr>
        <p:spPr>
          <a:xfrm>
            <a:off x="10023476" y="4489451"/>
            <a:ext cx="1738312" cy="338554"/>
          </a:xfrm>
          <a:prstGeom prst="rect">
            <a:avLst/>
          </a:prstGeom>
          <a:noFill/>
          <a:ln w="9525">
            <a:noFill/>
          </a:ln>
        </p:spPr>
        <p:txBody>
          <a:bodyPr wrap="square" anchor="t">
            <a:spAutoFit/>
          </a:bodyPr>
          <a:lstStyle/>
          <a:p>
            <a:r>
              <a:rPr lang="en-US" altLang="zh-CN" sz="1600" b="1" dirty="0">
                <a:solidFill>
                  <a:srgbClr val="FF0000"/>
                </a:solidFill>
                <a:latin typeface="Calibri" panose="020F0702030404030204" charset="0"/>
                <a:ea typeface="宋体" panose="02010600030101010101" charset="-122"/>
              </a:rPr>
              <a:t>6</a:t>
            </a:r>
            <a:r>
              <a:rPr lang="zh-CN" altLang="en-US" sz="1600" b="1" dirty="0">
                <a:solidFill>
                  <a:srgbClr val="FF0000"/>
                </a:solidFill>
                <a:latin typeface="Calibri" panose="020F0702030404030204" charset="0"/>
                <a:ea typeface="宋体" panose="02010600030101010101" charset="-122"/>
              </a:rPr>
              <a:t>米抛物面天线</a:t>
            </a:r>
          </a:p>
        </p:txBody>
      </p:sp>
      <p:sp>
        <p:nvSpPr>
          <p:cNvPr id="4104" name="TextBox 35"/>
          <p:cNvSpPr txBox="1"/>
          <p:nvPr/>
        </p:nvSpPr>
        <p:spPr>
          <a:xfrm>
            <a:off x="4933951" y="3057533"/>
            <a:ext cx="1547813" cy="338554"/>
          </a:xfrm>
          <a:prstGeom prst="rect">
            <a:avLst/>
          </a:prstGeom>
          <a:noFill/>
          <a:ln w="9525">
            <a:noFill/>
          </a:ln>
        </p:spPr>
        <p:txBody>
          <a:bodyPr wrap="square" anchor="t">
            <a:spAutoFit/>
          </a:bodyPr>
          <a:lstStyle/>
          <a:p>
            <a:r>
              <a:rPr lang="en-US" altLang="zh-CN" sz="1600" b="1" dirty="0">
                <a:solidFill>
                  <a:srgbClr val="FF0000"/>
                </a:solidFill>
                <a:latin typeface="Calibri" panose="020F0702030404030204" charset="0"/>
                <a:ea typeface="宋体" panose="02010600030101010101" charset="-122"/>
              </a:rPr>
              <a:t>8</a:t>
            </a:r>
            <a:r>
              <a:rPr lang="zh-CN" altLang="en-US" sz="1600" b="1" dirty="0">
                <a:solidFill>
                  <a:srgbClr val="FF0000"/>
                </a:solidFill>
                <a:latin typeface="Calibri" panose="020F0702030404030204" charset="0"/>
                <a:ea typeface="宋体" panose="02010600030101010101" charset="-122"/>
              </a:rPr>
              <a:t>米抛物面天线</a:t>
            </a:r>
          </a:p>
        </p:txBody>
      </p:sp>
      <p:sp>
        <p:nvSpPr>
          <p:cNvPr id="4105" name="TextBox 39"/>
          <p:cNvSpPr txBox="1"/>
          <p:nvPr/>
        </p:nvSpPr>
        <p:spPr>
          <a:xfrm>
            <a:off x="820739" y="4573588"/>
            <a:ext cx="2500312" cy="369332"/>
          </a:xfrm>
          <a:prstGeom prst="rect">
            <a:avLst/>
          </a:prstGeom>
          <a:noFill/>
          <a:ln w="9525">
            <a:noFill/>
          </a:ln>
        </p:spPr>
        <p:txBody>
          <a:bodyPr anchor="t">
            <a:spAutoFit/>
          </a:bodyPr>
          <a:lstStyle/>
          <a:p>
            <a:r>
              <a:rPr lang="en-US" altLang="zh-CN" b="1" dirty="0">
                <a:solidFill>
                  <a:srgbClr val="FF0000"/>
                </a:solidFill>
                <a:latin typeface="Calibri" panose="020F0702030404030204" charset="0"/>
                <a:ea typeface="宋体" panose="02010600030101010101" charset="-122"/>
              </a:rPr>
              <a:t>12</a:t>
            </a:r>
            <a:r>
              <a:rPr lang="zh-CN" altLang="en-US" b="1" dirty="0">
                <a:solidFill>
                  <a:srgbClr val="FF0000"/>
                </a:solidFill>
                <a:latin typeface="Calibri" panose="020F0702030404030204" charset="0"/>
                <a:ea typeface="宋体" panose="02010600030101010101" charset="-122"/>
              </a:rPr>
              <a:t>米抛物面天线</a:t>
            </a:r>
          </a:p>
        </p:txBody>
      </p:sp>
      <p:sp>
        <p:nvSpPr>
          <p:cNvPr id="4106" name="TextBox 40"/>
          <p:cNvSpPr txBox="1"/>
          <p:nvPr/>
        </p:nvSpPr>
        <p:spPr>
          <a:xfrm>
            <a:off x="6057901" y="4117975"/>
            <a:ext cx="2214563" cy="369332"/>
          </a:xfrm>
          <a:prstGeom prst="rect">
            <a:avLst/>
          </a:prstGeom>
          <a:noFill/>
          <a:ln w="9525">
            <a:noFill/>
          </a:ln>
        </p:spPr>
        <p:txBody>
          <a:bodyPr anchor="t">
            <a:spAutoFit/>
          </a:bodyPr>
          <a:lstStyle/>
          <a:p>
            <a:r>
              <a:rPr lang="zh-CN" altLang="en-US" b="1" dirty="0">
                <a:solidFill>
                  <a:srgbClr val="FF0000"/>
                </a:solidFill>
                <a:latin typeface="Calibri" panose="020F0702030404030204" charset="0"/>
                <a:ea typeface="宋体" panose="02010600030101010101" charset="-122"/>
              </a:rPr>
              <a:t>对数周期振子天线</a:t>
            </a:r>
          </a:p>
        </p:txBody>
      </p:sp>
    </p:spTree>
    <p:extLst>
      <p:ext uri="{BB962C8B-B14F-4D97-AF65-F5344CB8AC3E}">
        <p14:creationId xmlns:p14="http://schemas.microsoft.com/office/powerpoint/2010/main" val="3564600311"/>
      </p:ext>
    </p:extLst>
  </p:cSld>
  <p:clrMapOvr>
    <a:masterClrMapping/>
  </p:clrMapOvr>
  <p:transition spd="slow"/>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文本框 1">
            <a:extLst>
              <a:ext uri="{FF2B5EF4-FFF2-40B4-BE49-F238E27FC236}">
                <a16:creationId xmlns:a16="http://schemas.microsoft.com/office/drawing/2014/main" id="{2EE573E7-431D-8D72-E475-F98CF32A815E}"/>
              </a:ext>
            </a:extLst>
          </p:cNvPr>
          <p:cNvSpPr txBox="1">
            <a:spLocks noChangeArrowheads="1"/>
          </p:cNvSpPr>
          <p:nvPr/>
        </p:nvSpPr>
        <p:spPr bwMode="auto">
          <a:xfrm>
            <a:off x="15766" y="4882552"/>
            <a:ext cx="11830050" cy="1886222"/>
          </a:xfrm>
          <a:prstGeom prst="rect">
            <a:avLst/>
          </a:prstGeom>
          <a:solidFill>
            <a:srgbClr val="FFFF00"/>
          </a:solidFill>
          <a:ln>
            <a:noFill/>
          </a:ln>
          <a:extLs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ea typeface="宋体" panose="02010600030101010101" pitchFamily="2" charset="-122"/>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9pPr>
          </a:lstStyle>
          <a:p>
            <a:pPr>
              <a:lnSpc>
                <a:spcPct val="150000"/>
              </a:lnSpc>
              <a:spcBef>
                <a:spcPct val="0"/>
              </a:spcBef>
              <a:buFontTx/>
              <a:buNone/>
            </a:pPr>
            <a:r>
              <a:rPr lang="zh-CN" altLang="en-US" b="1" dirty="0">
                <a:latin typeface="华文新魏" panose="02010800040101010101" pitchFamily="2" charset="-122"/>
                <a:ea typeface="华文新魏" panose="02010800040101010101" pitchFamily="2" charset="-122"/>
                <a:cs typeface="宋体" panose="02010600030101010101" pitchFamily="2" charset="-122"/>
                <a:sym typeface="+mn-ea"/>
              </a:rPr>
              <a:t>        </a:t>
            </a:r>
            <a:r>
              <a:rPr lang="zh-CN" altLang="en-US" sz="2400" b="1" dirty="0">
                <a:latin typeface="华文新魏" panose="02010800040101010101" pitchFamily="2" charset="-122"/>
                <a:ea typeface="华文新魏" panose="02010800040101010101" pitchFamily="2" charset="-122"/>
                <a:cs typeface="宋体" panose="02010600030101010101" pitchFamily="2" charset="-122"/>
                <a:sym typeface="+mn-ea"/>
              </a:rPr>
              <a:t>将成为世界上</a:t>
            </a:r>
            <a:r>
              <a:rPr lang="zh-CN" altLang="en-US" sz="2400" b="1" dirty="0">
                <a:solidFill>
                  <a:srgbClr val="FF0000"/>
                </a:solidFill>
                <a:latin typeface="华文新魏" panose="02010800040101010101" pitchFamily="2" charset="-122"/>
                <a:ea typeface="华文新魏" panose="02010800040101010101" pitchFamily="2" charset="-122"/>
                <a:cs typeface="宋体" panose="02010600030101010101" pitchFamily="2" charset="-122"/>
                <a:sym typeface="+mn-ea"/>
              </a:rPr>
              <a:t>频率覆盖范围最宽（</a:t>
            </a:r>
            <a:r>
              <a:rPr lang="en-US" altLang="zh-CN" sz="2400" b="1" dirty="0">
                <a:solidFill>
                  <a:srgbClr val="FF0000"/>
                </a:solidFill>
                <a:latin typeface="华文新魏" panose="02010800040101010101" pitchFamily="2" charset="-122"/>
                <a:ea typeface="华文新魏" panose="02010800040101010101" pitchFamily="2" charset="-122"/>
                <a:cs typeface="宋体" panose="02010600030101010101" pitchFamily="2" charset="-122"/>
                <a:sym typeface="+mn-ea"/>
              </a:rPr>
              <a:t>15MHz—40GHz</a:t>
            </a:r>
            <a:r>
              <a:rPr lang="zh-CN" altLang="en-US" sz="2400" b="1" dirty="0">
                <a:solidFill>
                  <a:srgbClr val="FF0000"/>
                </a:solidFill>
                <a:latin typeface="华文新魏" panose="02010800040101010101" pitchFamily="2" charset="-122"/>
                <a:ea typeface="华文新魏" panose="02010800040101010101" pitchFamily="2" charset="-122"/>
                <a:cs typeface="宋体" panose="02010600030101010101" pitchFamily="2" charset="-122"/>
                <a:sym typeface="+mn-ea"/>
              </a:rPr>
              <a:t>）</a:t>
            </a:r>
            <a:r>
              <a:rPr lang="zh-CN" altLang="en-US" sz="2400" b="1" dirty="0">
                <a:latin typeface="华文新魏" panose="02010800040101010101" pitchFamily="2" charset="-122"/>
                <a:ea typeface="华文新魏" panose="02010800040101010101" pitchFamily="2" charset="-122"/>
                <a:cs typeface="宋体" panose="02010600030101010101" pitchFamily="2" charset="-122"/>
                <a:sym typeface="+mn-ea"/>
              </a:rPr>
              <a:t>的太阳射电频谱仪，</a:t>
            </a:r>
            <a:r>
              <a:rPr lang="zh-CN" altLang="en-US" sz="2400" b="1" dirty="0">
                <a:solidFill>
                  <a:srgbClr val="FF0000"/>
                </a:solidFill>
                <a:latin typeface="华文新魏" panose="02010800040101010101" pitchFamily="2" charset="-122"/>
                <a:ea typeface="华文新魏" panose="02010800040101010101" pitchFamily="2" charset="-122"/>
                <a:cs typeface="宋体" panose="02010600030101010101" pitchFamily="2" charset="-122"/>
                <a:sym typeface="+mn-ea"/>
              </a:rPr>
              <a:t>频率、时间分辨率和监测时间覆盖</a:t>
            </a:r>
            <a:r>
              <a:rPr lang="zh-CN" altLang="en-US" sz="2400" b="1" dirty="0">
                <a:latin typeface="华文新魏" panose="02010800040101010101" pitchFamily="2" charset="-122"/>
                <a:ea typeface="华文新魏" panose="02010800040101010101" pitchFamily="2" charset="-122"/>
                <a:cs typeface="宋体" panose="02010600030101010101" pitchFamily="2" charset="-122"/>
                <a:sym typeface="+mn-ea"/>
              </a:rPr>
              <a:t>国际领先，并具有一定空间分辨能力，显著提升我国自主空间天气预报能力。</a:t>
            </a:r>
            <a:endParaRPr lang="zh-CN" altLang="en-US" sz="2400" b="1" dirty="0">
              <a:latin typeface="华文新魏" panose="02010800040101010101" pitchFamily="2" charset="-122"/>
              <a:ea typeface="华文新魏" panose="02010800040101010101" pitchFamily="2" charset="-122"/>
              <a:cs typeface="宋体" panose="02010600030101010101" pitchFamily="2" charset="-122"/>
            </a:endParaRPr>
          </a:p>
        </p:txBody>
      </p:sp>
      <p:pic>
        <p:nvPicPr>
          <p:cNvPr id="4" name="图片 3">
            <a:extLst>
              <a:ext uri="{FF2B5EF4-FFF2-40B4-BE49-F238E27FC236}">
                <a16:creationId xmlns:a16="http://schemas.microsoft.com/office/drawing/2014/main" id="{5E42DC31-C859-50EE-ACC4-BB8270DB10E8}"/>
              </a:ext>
            </a:extLst>
          </p:cNvPr>
          <p:cNvPicPr>
            <a:picLocks noChangeAspect="1"/>
          </p:cNvPicPr>
          <p:nvPr/>
        </p:nvPicPr>
        <p:blipFill>
          <a:blip r:embed="rId2"/>
          <a:stretch>
            <a:fillRect/>
          </a:stretch>
        </p:blipFill>
        <p:spPr>
          <a:xfrm>
            <a:off x="15766" y="0"/>
            <a:ext cx="12192000" cy="1975449"/>
          </a:xfrm>
          <a:prstGeom prst="rect">
            <a:avLst/>
          </a:prstGeom>
        </p:spPr>
      </p:pic>
      <p:pic>
        <p:nvPicPr>
          <p:cNvPr id="5" name="图片 4">
            <a:extLst>
              <a:ext uri="{FF2B5EF4-FFF2-40B4-BE49-F238E27FC236}">
                <a16:creationId xmlns:a16="http://schemas.microsoft.com/office/drawing/2014/main" id="{559A8012-10AD-4F4A-8E20-8BD77B306002}"/>
              </a:ext>
            </a:extLst>
          </p:cNvPr>
          <p:cNvPicPr>
            <a:picLocks noChangeAspect="1"/>
          </p:cNvPicPr>
          <p:nvPr/>
        </p:nvPicPr>
        <p:blipFill rotWithShape="1">
          <a:blip r:embed="rId3" cstate="print">
            <a:extLst>
              <a:ext uri="{28A0092B-C50C-407E-A947-70E740481C1C}">
                <a14:useLocalDpi xmlns:a14="http://schemas.microsoft.com/office/drawing/2010/main" val="0"/>
              </a:ext>
            </a:extLst>
          </a:blip>
          <a:srcRect l="13498" t="5967" r="25422" b="10501"/>
          <a:stretch/>
        </p:blipFill>
        <p:spPr bwMode="auto">
          <a:xfrm>
            <a:off x="1800555" y="1769719"/>
            <a:ext cx="3080742" cy="2976585"/>
          </a:xfrm>
          <a:prstGeom prst="rect">
            <a:avLst/>
          </a:prstGeom>
          <a:ln>
            <a:noFill/>
          </a:ln>
          <a:extLst>
            <a:ext uri="{53640926-AAD7-44D8-BBD7-CCE9431645EC}">
              <a14:shadowObscured xmlns:a14="http://schemas.microsoft.com/office/drawing/2010/main"/>
            </a:ext>
          </a:extLst>
        </p:spPr>
      </p:pic>
      <p:pic>
        <p:nvPicPr>
          <p:cNvPr id="6" name="图片 5">
            <a:extLst>
              <a:ext uri="{FF2B5EF4-FFF2-40B4-BE49-F238E27FC236}">
                <a16:creationId xmlns:a16="http://schemas.microsoft.com/office/drawing/2014/main" id="{016387AA-82EC-4955-BD0F-B0021DD49C99}"/>
              </a:ext>
            </a:extLst>
          </p:cNvPr>
          <p:cNvPicPr>
            <a:picLocks noChangeAspect="1"/>
          </p:cNvPicPr>
          <p:nvPr/>
        </p:nvPicPr>
        <p:blipFill rotWithShape="1">
          <a:blip r:embed="rId4" cstate="print">
            <a:extLst>
              <a:ext uri="{28A0092B-C50C-407E-A947-70E740481C1C}">
                <a14:useLocalDpi xmlns:a14="http://schemas.microsoft.com/office/drawing/2010/main" val="0"/>
              </a:ext>
            </a:extLst>
          </a:blip>
          <a:srcRect l="21766" t="9784" r="23904" b="12888"/>
          <a:stretch/>
        </p:blipFill>
        <p:spPr bwMode="auto">
          <a:xfrm>
            <a:off x="5692181" y="1769719"/>
            <a:ext cx="2872460" cy="2890846"/>
          </a:xfrm>
          <a:prstGeom prst="rect">
            <a:avLst/>
          </a:prstGeom>
          <a:ln>
            <a:noFill/>
          </a:ln>
          <a:extLst>
            <a:ext uri="{53640926-AAD7-44D8-BBD7-CCE9431645EC}">
              <a14:shadowObscured xmlns:a14="http://schemas.microsoft.com/office/drawing/2010/main"/>
            </a:ext>
          </a:extLst>
        </p:spPr>
      </p:pic>
    </p:spTree>
    <p:extLst>
      <p:ext uri="{BB962C8B-B14F-4D97-AF65-F5344CB8AC3E}">
        <p14:creationId xmlns:p14="http://schemas.microsoft.com/office/powerpoint/2010/main" val="331994563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 calcmode="lin" valueType="num">
                                      <p:cBhvr additive="base">
                                        <p:cTn id="7" dur="500" fill="hold"/>
                                        <p:tgtEl>
                                          <p:spTgt spid="3"/>
                                        </p:tgtEl>
                                        <p:attrNameLst>
                                          <p:attrName>ppt_x</p:attrName>
                                        </p:attrNameLst>
                                      </p:cBhvr>
                                      <p:tavLst>
                                        <p:tav tm="0">
                                          <p:val>
                                            <p:strVal val="#ppt_x"/>
                                          </p:val>
                                        </p:tav>
                                        <p:tav tm="100000">
                                          <p:val>
                                            <p:strVal val="#ppt_x"/>
                                          </p:val>
                                        </p:tav>
                                      </p:tavLst>
                                    </p:anim>
                                    <p:anim calcmode="lin" valueType="num">
                                      <p:cBhvr additive="base">
                                        <p:cTn id="8" dur="500" fill="hold"/>
                                        <p:tgtEl>
                                          <p:spTgt spid="3"/>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3224860D-ABB0-0201-0C76-E9709B9C1AC5}"/>
              </a:ext>
            </a:extLst>
          </p:cNvPr>
          <p:cNvSpPr>
            <a:spLocks noGrp="1"/>
          </p:cNvSpPr>
          <p:nvPr>
            <p:ph type="title"/>
          </p:nvPr>
        </p:nvSpPr>
        <p:spPr>
          <a:xfrm>
            <a:off x="510338" y="0"/>
            <a:ext cx="10515600" cy="965156"/>
          </a:xfrm>
        </p:spPr>
        <p:txBody>
          <a:bodyPr/>
          <a:lstStyle/>
          <a:p>
            <a:r>
              <a:rPr lang="zh-CN" altLang="en-US" dirty="0"/>
              <a:t>韩金林提出</a:t>
            </a:r>
            <a:r>
              <a:rPr lang="en-US" altLang="zh-CN" dirty="0"/>
              <a:t>China-ART </a:t>
            </a:r>
            <a:endParaRPr lang="zh-CN" altLang="en-US" dirty="0"/>
          </a:p>
        </p:txBody>
      </p:sp>
      <p:sp>
        <p:nvSpPr>
          <p:cNvPr id="3" name="内容占位符 2">
            <a:extLst>
              <a:ext uri="{FF2B5EF4-FFF2-40B4-BE49-F238E27FC236}">
                <a16:creationId xmlns:a16="http://schemas.microsoft.com/office/drawing/2014/main" id="{013A5A5E-4E07-3C63-EAF2-D47356CECB93}"/>
              </a:ext>
            </a:extLst>
          </p:cNvPr>
          <p:cNvSpPr>
            <a:spLocks noGrp="1"/>
          </p:cNvSpPr>
          <p:nvPr>
            <p:ph idx="1"/>
          </p:nvPr>
        </p:nvSpPr>
        <p:spPr/>
        <p:txBody>
          <a:bodyPr/>
          <a:lstStyle/>
          <a:p>
            <a:endParaRPr lang="zh-CN" altLang="en-US"/>
          </a:p>
        </p:txBody>
      </p:sp>
      <p:pic>
        <p:nvPicPr>
          <p:cNvPr id="4" name="图片 3">
            <a:extLst>
              <a:ext uri="{FF2B5EF4-FFF2-40B4-BE49-F238E27FC236}">
                <a16:creationId xmlns:a16="http://schemas.microsoft.com/office/drawing/2014/main" id="{FE534E13-657F-481D-5F64-06357E873BDF}"/>
              </a:ext>
            </a:extLst>
          </p:cNvPr>
          <p:cNvPicPr>
            <a:picLocks noChangeAspect="1"/>
          </p:cNvPicPr>
          <p:nvPr/>
        </p:nvPicPr>
        <p:blipFill>
          <a:blip r:embed="rId2"/>
          <a:stretch>
            <a:fillRect/>
          </a:stretch>
        </p:blipFill>
        <p:spPr>
          <a:xfrm>
            <a:off x="2304470" y="1026543"/>
            <a:ext cx="7686299" cy="5831457"/>
          </a:xfrm>
          <a:prstGeom prst="rect">
            <a:avLst/>
          </a:prstGeom>
        </p:spPr>
      </p:pic>
    </p:spTree>
    <p:extLst>
      <p:ext uri="{BB962C8B-B14F-4D97-AF65-F5344CB8AC3E}">
        <p14:creationId xmlns:p14="http://schemas.microsoft.com/office/powerpoint/2010/main" val="3951787928"/>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770" name="Text Box 2"/>
          <p:cNvSpPr txBox="1">
            <a:spLocks noChangeArrowheads="1"/>
          </p:cNvSpPr>
          <p:nvPr/>
        </p:nvSpPr>
        <p:spPr bwMode="auto">
          <a:xfrm>
            <a:off x="1259457" y="0"/>
            <a:ext cx="9408543" cy="1077218"/>
          </a:xfrm>
          <a:prstGeom prst="rect">
            <a:avLst/>
          </a:prstGeom>
          <a:noFill/>
          <a:ln w="9525">
            <a:noFill/>
            <a:miter lim="800000"/>
            <a:headEnd/>
            <a:tailEnd/>
          </a:ln>
        </p:spPr>
        <p:txBody>
          <a:bodyPr wrap="square">
            <a:spAutoFit/>
          </a:bodyPr>
          <a:lstStyle/>
          <a:p>
            <a:pPr algn="ctr"/>
            <a:r>
              <a:rPr lang="zh-CN" altLang="en-US" sz="4000" dirty="0">
                <a:latin typeface="华文新魏" pitchFamily="2" charset="-122"/>
                <a:ea typeface="华文新魏" pitchFamily="2" charset="-122"/>
              </a:rPr>
              <a:t>云南省域射电天文选址工作</a:t>
            </a:r>
            <a:r>
              <a:rPr lang="en-US" altLang="zh-CN" sz="4000" dirty="0">
                <a:latin typeface="华文新魏" pitchFamily="2" charset="-122"/>
                <a:ea typeface="华文新魏" pitchFamily="2" charset="-122"/>
              </a:rPr>
              <a:t>-2010</a:t>
            </a:r>
            <a:endParaRPr lang="zh-CN" altLang="en-US" sz="4000" dirty="0">
              <a:latin typeface="华文新魏" pitchFamily="2" charset="-122"/>
              <a:ea typeface="华文新魏" pitchFamily="2" charset="-122"/>
            </a:endParaRPr>
          </a:p>
          <a:p>
            <a:r>
              <a:rPr lang="zh-CN" altLang="en-US" sz="2400" dirty="0">
                <a:latin typeface="微软雅黑" pitchFamily="34" charset="-122"/>
                <a:ea typeface="微软雅黑" pitchFamily="34" charset="-122"/>
              </a:rPr>
              <a:t>        </a:t>
            </a:r>
            <a:r>
              <a:rPr lang="zh-CN" altLang="en-US" dirty="0"/>
              <a:t> </a:t>
            </a:r>
          </a:p>
        </p:txBody>
      </p:sp>
      <p:pic>
        <p:nvPicPr>
          <p:cNvPr id="64513" name="Picture 1"/>
          <p:cNvPicPr>
            <a:picLocks noChangeAspect="1" noChangeArrowheads="1"/>
          </p:cNvPicPr>
          <p:nvPr/>
        </p:nvPicPr>
        <p:blipFill>
          <a:blip r:embed="rId2"/>
          <a:srcRect/>
          <a:stretch>
            <a:fillRect/>
          </a:stretch>
        </p:blipFill>
        <p:spPr bwMode="auto">
          <a:xfrm>
            <a:off x="1877954" y="961878"/>
            <a:ext cx="8429684" cy="5896122"/>
          </a:xfrm>
          <a:prstGeom prst="rect">
            <a:avLst/>
          </a:prstGeom>
          <a:noFill/>
          <a:ln w="9525">
            <a:noFill/>
            <a:miter lim="800000"/>
            <a:headEnd/>
            <a:tailEnd/>
          </a:ln>
          <a:effectLst/>
        </p:spPr>
      </p:pic>
    </p:spTree>
    <p:extLst>
      <p:ext uri="{BB962C8B-B14F-4D97-AF65-F5344CB8AC3E}">
        <p14:creationId xmlns:p14="http://schemas.microsoft.com/office/powerpoint/2010/main" val="864520161"/>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图片 4"/>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73384" y="3661269"/>
            <a:ext cx="4262305" cy="3196731"/>
          </a:xfrm>
          <a:prstGeom prst="rect">
            <a:avLst/>
          </a:prstGeom>
        </p:spPr>
      </p:pic>
      <p:pic>
        <p:nvPicPr>
          <p:cNvPr id="10" name="图片 9"/>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9138566" y="3652732"/>
            <a:ext cx="2403952" cy="3205268"/>
          </a:xfrm>
          <a:prstGeom prst="rect">
            <a:avLst/>
          </a:prstGeom>
        </p:spPr>
      </p:pic>
      <p:pic>
        <p:nvPicPr>
          <p:cNvPr id="11" name="图片 10"/>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7207273" y="164193"/>
            <a:ext cx="4245810" cy="3184357"/>
          </a:xfrm>
          <a:prstGeom prst="rect">
            <a:avLst/>
          </a:prstGeom>
        </p:spPr>
      </p:pic>
      <p:pic>
        <p:nvPicPr>
          <p:cNvPr id="8" name="图片 7">
            <a:extLst>
              <a:ext uri="{FF2B5EF4-FFF2-40B4-BE49-F238E27FC236}">
                <a16:creationId xmlns:a16="http://schemas.microsoft.com/office/drawing/2014/main" id="{52A22640-1839-8424-3F4D-F355DE74C219}"/>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1585319" y="145779"/>
            <a:ext cx="4477948" cy="3202771"/>
          </a:xfrm>
          <a:prstGeom prst="rect">
            <a:avLst/>
          </a:prstGeom>
        </p:spPr>
      </p:pic>
      <p:pic>
        <p:nvPicPr>
          <p:cNvPr id="12" name="图片 11">
            <a:extLst>
              <a:ext uri="{FF2B5EF4-FFF2-40B4-BE49-F238E27FC236}">
                <a16:creationId xmlns:a16="http://schemas.microsoft.com/office/drawing/2014/main" id="{67AEFDA5-BE28-47A9-3793-96021DC74A00}"/>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4157933" y="3661269"/>
            <a:ext cx="4813056" cy="3196731"/>
          </a:xfrm>
          <a:prstGeom prst="rect">
            <a:avLst/>
          </a:prstGeom>
        </p:spPr>
      </p:pic>
    </p:spTree>
    <p:extLst>
      <p:ext uri="{BB962C8B-B14F-4D97-AF65-F5344CB8AC3E}">
        <p14:creationId xmlns:p14="http://schemas.microsoft.com/office/powerpoint/2010/main" val="3150045169"/>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内容占位符 2"/>
          <p:cNvSpPr>
            <a:spLocks noGrp="1"/>
          </p:cNvSpPr>
          <p:nvPr>
            <p:ph idx="1"/>
          </p:nvPr>
        </p:nvSpPr>
        <p:spPr>
          <a:xfrm>
            <a:off x="6410034" y="240170"/>
            <a:ext cx="5293136" cy="2528909"/>
          </a:xfrm>
        </p:spPr>
        <p:txBody>
          <a:bodyPr/>
          <a:lstStyle/>
          <a:p>
            <a:pPr>
              <a:buNone/>
            </a:pPr>
            <a:r>
              <a:rPr lang="zh-CN" altLang="en-US" b="1" dirty="0"/>
              <a:t>   </a:t>
            </a:r>
            <a:endParaRPr lang="en-US" altLang="zh-CN" b="1" dirty="0"/>
          </a:p>
          <a:p>
            <a:pPr marL="0" indent="0">
              <a:lnSpc>
                <a:spcPct val="150000"/>
              </a:lnSpc>
              <a:buNone/>
            </a:pPr>
            <a:r>
              <a:rPr lang="zh-CN" altLang="en-US" dirty="0">
                <a:latin typeface="华文新魏" pitchFamily="2" charset="-122"/>
                <a:ea typeface="华文新魏" pitchFamily="2" charset="-122"/>
              </a:rPr>
              <a:t>          </a:t>
            </a:r>
            <a:r>
              <a:rPr lang="en-US" altLang="zh-CN" dirty="0">
                <a:latin typeface="华文新魏" pitchFamily="2" charset="-122"/>
                <a:ea typeface="华文新魏" pitchFamily="2" charset="-122"/>
              </a:rPr>
              <a:t>2012</a:t>
            </a:r>
            <a:r>
              <a:rPr lang="zh-CN" altLang="en-US" dirty="0">
                <a:latin typeface="华文新魏" pitchFamily="2" charset="-122"/>
                <a:ea typeface="华文新魏" pitchFamily="2" charset="-122"/>
              </a:rPr>
              <a:t>年底，发现普洱市景东县哀牢山国家自然保护区杜鹃湖具有优良无线电宁静环境。</a:t>
            </a:r>
          </a:p>
          <a:p>
            <a:pPr>
              <a:buNone/>
            </a:pPr>
            <a:endParaRPr lang="zh-CN" altLang="en-US" dirty="0"/>
          </a:p>
        </p:txBody>
      </p:sp>
      <p:pic>
        <p:nvPicPr>
          <p:cNvPr id="5" name="Picture 7"/>
          <p:cNvPicPr>
            <a:picLocks noChangeAspect="1" noChangeArrowheads="1"/>
          </p:cNvPicPr>
          <p:nvPr/>
        </p:nvPicPr>
        <p:blipFill>
          <a:blip r:embed="rId2"/>
          <a:srcRect/>
          <a:stretch>
            <a:fillRect/>
          </a:stretch>
        </p:blipFill>
        <p:spPr bwMode="auto">
          <a:xfrm>
            <a:off x="253649" y="3058402"/>
            <a:ext cx="5365845" cy="3799598"/>
          </a:xfrm>
          <a:prstGeom prst="rect">
            <a:avLst/>
          </a:prstGeom>
          <a:noFill/>
          <a:ln w="9525">
            <a:noFill/>
            <a:miter lim="800000"/>
            <a:headEnd/>
            <a:tailEnd/>
          </a:ln>
        </p:spPr>
      </p:pic>
      <p:pic>
        <p:nvPicPr>
          <p:cNvPr id="79875" name="Picture 3"/>
          <p:cNvPicPr>
            <a:picLocks noChangeAspect="1" noChangeArrowheads="1"/>
          </p:cNvPicPr>
          <p:nvPr/>
        </p:nvPicPr>
        <p:blipFill>
          <a:blip r:embed="rId3"/>
          <a:srcRect/>
          <a:stretch>
            <a:fillRect/>
          </a:stretch>
        </p:blipFill>
        <p:spPr bwMode="auto">
          <a:xfrm>
            <a:off x="6531354" y="3207982"/>
            <a:ext cx="5293136" cy="3500437"/>
          </a:xfrm>
          <a:prstGeom prst="rect">
            <a:avLst/>
          </a:prstGeom>
          <a:noFill/>
          <a:ln w="9525">
            <a:noFill/>
            <a:miter lim="800000"/>
            <a:headEnd/>
            <a:tailEnd/>
          </a:ln>
          <a:effectLst/>
        </p:spPr>
      </p:pic>
      <p:pic>
        <p:nvPicPr>
          <p:cNvPr id="9222" name="Picture 5">
            <a:extLst>
              <a:ext uri="{FF2B5EF4-FFF2-40B4-BE49-F238E27FC236}">
                <a16:creationId xmlns:a16="http://schemas.microsoft.com/office/drawing/2014/main" id="{23846EA9-D6AC-F0B4-E0D7-E1254567DB3F}"/>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5552" y="0"/>
            <a:ext cx="5645096" cy="32037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699305046"/>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2" name="标题 1">
            <a:extLst>
              <a:ext uri="{FF2B5EF4-FFF2-40B4-BE49-F238E27FC236}">
                <a16:creationId xmlns:a16="http://schemas.microsoft.com/office/drawing/2014/main" id="{61851047-AEB5-5693-3CE4-6CACF9114492}"/>
              </a:ext>
            </a:extLst>
          </p:cNvPr>
          <p:cNvSpPr>
            <a:spLocks noGrp="1" noChangeArrowheads="1"/>
          </p:cNvSpPr>
          <p:nvPr>
            <p:ph type="title"/>
          </p:nvPr>
        </p:nvSpPr>
        <p:spPr>
          <a:xfrm>
            <a:off x="1524000" y="0"/>
            <a:ext cx="9144000" cy="1417638"/>
          </a:xfrm>
        </p:spPr>
        <p:txBody>
          <a:bodyPr/>
          <a:lstStyle/>
          <a:p>
            <a:br>
              <a:rPr lang="en-US" altLang="zh-CN" b="1">
                <a:solidFill>
                  <a:schemeClr val="tx1"/>
                </a:solidFill>
                <a:latin typeface="华文新魏" panose="02010800040101010101" pitchFamily="2" charset="-122"/>
                <a:ea typeface="华文新魏" panose="02010800040101010101" pitchFamily="2" charset="-122"/>
                <a:cs typeface="方正黑体_GBK" charset="-122"/>
              </a:rPr>
            </a:br>
            <a:endParaRPr lang="zh-CN" altLang="en-US" b="1">
              <a:solidFill>
                <a:srgbClr val="FF0000"/>
              </a:solidFill>
              <a:latin typeface="华文新魏" panose="02010800040101010101" pitchFamily="2" charset="-122"/>
              <a:ea typeface="华文新魏" panose="02010800040101010101" pitchFamily="2" charset="-122"/>
              <a:cs typeface="方正黑体_GBK" charset="-122"/>
            </a:endParaRPr>
          </a:p>
        </p:txBody>
      </p:sp>
      <p:sp>
        <p:nvSpPr>
          <p:cNvPr id="10243" name="内容占位符 2">
            <a:extLst>
              <a:ext uri="{FF2B5EF4-FFF2-40B4-BE49-F238E27FC236}">
                <a16:creationId xmlns:a16="http://schemas.microsoft.com/office/drawing/2014/main" id="{4367CCA9-DBBF-8FA7-557C-EC8F804AD71A}"/>
              </a:ext>
            </a:extLst>
          </p:cNvPr>
          <p:cNvSpPr>
            <a:spLocks noGrp="1" noChangeArrowheads="1"/>
          </p:cNvSpPr>
          <p:nvPr>
            <p:ph idx="1"/>
          </p:nvPr>
        </p:nvSpPr>
        <p:spPr>
          <a:xfrm>
            <a:off x="879893" y="44451"/>
            <a:ext cx="10938295" cy="1120775"/>
          </a:xfrm>
        </p:spPr>
        <p:txBody>
          <a:bodyPr>
            <a:noAutofit/>
          </a:bodyPr>
          <a:lstStyle/>
          <a:p>
            <a:pPr algn="ctr">
              <a:lnSpc>
                <a:spcPct val="150000"/>
              </a:lnSpc>
              <a:buFontTx/>
              <a:buNone/>
            </a:pPr>
            <a:r>
              <a:rPr lang="zh-CN" altLang="en-US" b="1" dirty="0">
                <a:solidFill>
                  <a:srgbClr val="FF0000"/>
                </a:solidFill>
                <a:latin typeface="华文新魏" panose="02010800040101010101" pitchFamily="2" charset="-122"/>
                <a:ea typeface="华文新魏" panose="02010800040101010101" pitchFamily="2" charset="-122"/>
                <a:cs typeface="方正黑体_GBK" charset="-122"/>
              </a:rPr>
              <a:t>世界一流台址</a:t>
            </a:r>
            <a:r>
              <a:rPr lang="en-US" altLang="zh-CN" b="1" dirty="0">
                <a:solidFill>
                  <a:srgbClr val="FF0000"/>
                </a:solidFill>
                <a:latin typeface="华文新魏" panose="02010800040101010101" pitchFamily="2" charset="-122"/>
                <a:ea typeface="华文新魏" panose="02010800040101010101" pitchFamily="2" charset="-122"/>
                <a:cs typeface="方正黑体_GBK" charset="-122"/>
              </a:rPr>
              <a:t>—</a:t>
            </a:r>
            <a:r>
              <a:rPr lang="zh-CN" altLang="en-US" b="1" dirty="0">
                <a:solidFill>
                  <a:srgbClr val="FF0000"/>
                </a:solidFill>
                <a:latin typeface="华文新魏" panose="02010800040101010101" pitchFamily="2" charset="-122"/>
                <a:ea typeface="华文新魏" panose="02010800040101010101" pitchFamily="2" charset="-122"/>
                <a:cs typeface="方正黑体_GBK" charset="-122"/>
              </a:rPr>
              <a:t>云南景东</a:t>
            </a:r>
            <a:endParaRPr lang="en-US" altLang="zh-CN" b="1" dirty="0">
              <a:solidFill>
                <a:srgbClr val="FF0000"/>
              </a:solidFill>
              <a:latin typeface="华文新魏" panose="02010800040101010101" pitchFamily="2" charset="-122"/>
              <a:ea typeface="华文新魏" panose="02010800040101010101" pitchFamily="2" charset="-122"/>
              <a:cs typeface="方正黑体_GBK" charset="-122"/>
            </a:endParaRPr>
          </a:p>
          <a:p>
            <a:pPr algn="ctr">
              <a:lnSpc>
                <a:spcPct val="150000"/>
              </a:lnSpc>
              <a:buFontTx/>
              <a:buNone/>
            </a:pPr>
            <a:r>
              <a:rPr lang="zh-CN" altLang="en-US" b="1" dirty="0">
                <a:solidFill>
                  <a:srgbClr val="0000FF"/>
                </a:solidFill>
                <a:latin typeface="华文新魏" panose="02010800040101010101" pitchFamily="2" charset="-122"/>
                <a:ea typeface="华文新魏" panose="02010800040101010101" pitchFamily="2" charset="-122"/>
                <a:cs typeface="方正黑体_GBK" charset="-122"/>
              </a:rPr>
              <a:t>无线电环境优良   易于保护   纬度低（</a:t>
            </a:r>
            <a:r>
              <a:rPr lang="en-US" altLang="zh-CN" b="1" dirty="0">
                <a:solidFill>
                  <a:srgbClr val="0000FF"/>
                </a:solidFill>
                <a:latin typeface="华文新魏" panose="02010800040101010101" pitchFamily="2" charset="-122"/>
                <a:ea typeface="华文新魏" panose="02010800040101010101" pitchFamily="2" charset="-122"/>
                <a:cs typeface="方正黑体_GBK" charset="-122"/>
              </a:rPr>
              <a:t>N24.5</a:t>
            </a:r>
            <a:r>
              <a:rPr lang="zh-CN" altLang="en-US" b="1" dirty="0">
                <a:solidFill>
                  <a:srgbClr val="0000FF"/>
                </a:solidFill>
                <a:latin typeface="华文新魏" panose="02010800040101010101" pitchFamily="2" charset="-122"/>
                <a:ea typeface="华文新魏" panose="02010800040101010101" pitchFamily="2" charset="-122"/>
                <a:cs typeface="方正黑体_GBK" charset="-122"/>
              </a:rPr>
              <a:t>）    可观测</a:t>
            </a:r>
            <a:r>
              <a:rPr lang="en-US" altLang="zh-CN" b="1" dirty="0">
                <a:solidFill>
                  <a:srgbClr val="FF0000"/>
                </a:solidFill>
                <a:latin typeface="华文新魏" panose="02010800040101010101" pitchFamily="2" charset="-122"/>
                <a:ea typeface="华文新魏" panose="02010800040101010101" pitchFamily="2" charset="-122"/>
                <a:cs typeface="方正黑体_GBK" charset="-122"/>
              </a:rPr>
              <a:t>90%</a:t>
            </a:r>
            <a:r>
              <a:rPr lang="zh-CN" altLang="en-US" b="1" dirty="0">
                <a:solidFill>
                  <a:srgbClr val="0000FF"/>
                </a:solidFill>
                <a:latin typeface="华文新魏" panose="02010800040101010101" pitchFamily="2" charset="-122"/>
                <a:ea typeface="华文新魏" panose="02010800040101010101" pitchFamily="2" charset="-122"/>
                <a:cs typeface="方正黑体_GBK" charset="-122"/>
              </a:rPr>
              <a:t>天区</a:t>
            </a:r>
          </a:p>
        </p:txBody>
      </p:sp>
      <p:pic>
        <p:nvPicPr>
          <p:cNvPr id="10244" name="图片 5" descr="微信图片_20190309114328.jpg">
            <a:extLst>
              <a:ext uri="{FF2B5EF4-FFF2-40B4-BE49-F238E27FC236}">
                <a16:creationId xmlns:a16="http://schemas.microsoft.com/office/drawing/2014/main" id="{AF76DF64-0F5A-C635-F976-B7E31FBFC0B6}"/>
              </a:ext>
            </a:extLst>
          </p:cNvPr>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1524000" y="2108200"/>
            <a:ext cx="9144000" cy="47767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245" name="Picture 2">
            <a:extLst>
              <a:ext uri="{FF2B5EF4-FFF2-40B4-BE49-F238E27FC236}">
                <a16:creationId xmlns:a16="http://schemas.microsoft.com/office/drawing/2014/main" id="{22EA81FC-3760-2566-6DFB-4553F1B95F79}"/>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572250" y="6407151"/>
            <a:ext cx="952500" cy="3143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pic>
      <p:pic>
        <p:nvPicPr>
          <p:cNvPr id="8" name="Picture 3">
            <a:extLst>
              <a:ext uri="{FF2B5EF4-FFF2-40B4-BE49-F238E27FC236}">
                <a16:creationId xmlns:a16="http://schemas.microsoft.com/office/drawing/2014/main" id="{98798B62-1853-38BC-DFEF-0F9CE7EBA1AA}"/>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7067551" y="2108200"/>
            <a:ext cx="3636963" cy="49926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247" name="图片 6" descr="图片1">
            <a:extLst>
              <a:ext uri="{FF2B5EF4-FFF2-40B4-BE49-F238E27FC236}">
                <a16:creationId xmlns:a16="http://schemas.microsoft.com/office/drawing/2014/main" id="{5BF25A07-DA85-5FC0-0702-EEACAD199C4B}"/>
              </a:ext>
            </a:extLst>
          </p:cNvPr>
          <p:cNvPicPr>
            <a:picLocks noChangeAspect="1" noChangeArrowheads="1"/>
          </p:cNvPicPr>
          <p:nvPr/>
        </p:nvPicPr>
        <p:blipFill>
          <a:blip r:embed="rId6">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a:off x="2997201" y="5013325"/>
            <a:ext cx="1154113" cy="15573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780354485"/>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 presetClass="entr" presetSubtype="4" fill="hold" nodeType="clickEffect">
                                  <p:stCondLst>
                                    <p:cond delay="0"/>
                                  </p:stCondLst>
                                  <p:childTnLst>
                                    <p:set>
                                      <p:cBhvr>
                                        <p:cTn id="6" dur="1" fill="hold">
                                          <p:stCondLst>
                                            <p:cond delay="0"/>
                                          </p:stCondLst>
                                        </p:cTn>
                                        <p:tgtEl>
                                          <p:spTgt spid="8"/>
                                        </p:tgtEl>
                                        <p:attrNameLst>
                                          <p:attrName>style.visibility</p:attrName>
                                        </p:attrNameLst>
                                      </p:cBhvr>
                                      <p:to>
                                        <p:strVal val="visible"/>
                                      </p:to>
                                    </p:set>
                                    <p:anim calcmode="lin" valueType="num">
                                      <p:cBhvr additive="base">
                                        <p:cTn id="7" dur="500" fill="hold"/>
                                        <p:tgtEl>
                                          <p:spTgt spid="8"/>
                                        </p:tgtEl>
                                        <p:attrNameLst>
                                          <p:attrName>ppt_x</p:attrName>
                                        </p:attrNameLst>
                                      </p:cBhvr>
                                      <p:tavLst>
                                        <p:tav tm="0">
                                          <p:val>
                                            <p:strVal val="#ppt_x"/>
                                          </p:val>
                                        </p:tav>
                                        <p:tav tm="100000">
                                          <p:val>
                                            <p:strVal val="#ppt_x"/>
                                          </p:val>
                                        </p:tav>
                                      </p:tavLst>
                                    </p:anim>
                                    <p:anim calcmode="lin" valueType="num">
                                      <p:cBhvr additive="base">
                                        <p:cTn id="8" dur="500" fill="hold"/>
                                        <p:tgtEl>
                                          <p:spTgt spid="8"/>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61720008-9C23-A45F-C0AD-A1EF8DC59FA5}"/>
              </a:ext>
            </a:extLst>
          </p:cNvPr>
          <p:cNvSpPr>
            <a:spLocks noGrp="1"/>
          </p:cNvSpPr>
          <p:nvPr>
            <p:ph type="title"/>
          </p:nvPr>
        </p:nvSpPr>
        <p:spPr/>
        <p:txBody>
          <a:bodyPr/>
          <a:lstStyle/>
          <a:p>
            <a:endParaRPr lang="zh-CN" altLang="en-US"/>
          </a:p>
        </p:txBody>
      </p:sp>
      <p:sp>
        <p:nvSpPr>
          <p:cNvPr id="3" name="内容占位符 2">
            <a:extLst>
              <a:ext uri="{FF2B5EF4-FFF2-40B4-BE49-F238E27FC236}">
                <a16:creationId xmlns:a16="http://schemas.microsoft.com/office/drawing/2014/main" id="{76ECA727-6506-26D9-1797-7253FD674E7C}"/>
              </a:ext>
            </a:extLst>
          </p:cNvPr>
          <p:cNvSpPr>
            <a:spLocks noGrp="1"/>
          </p:cNvSpPr>
          <p:nvPr>
            <p:ph idx="1"/>
          </p:nvPr>
        </p:nvSpPr>
        <p:spPr/>
        <p:txBody>
          <a:bodyPr/>
          <a:lstStyle/>
          <a:p>
            <a:endParaRPr lang="zh-CN" altLang="en-US"/>
          </a:p>
        </p:txBody>
      </p:sp>
      <p:pic>
        <p:nvPicPr>
          <p:cNvPr id="4" name="Picture 2">
            <a:extLst>
              <a:ext uri="{FF2B5EF4-FFF2-40B4-BE49-F238E27FC236}">
                <a16:creationId xmlns:a16="http://schemas.microsoft.com/office/drawing/2014/main" id="{9DE897AF-0A11-88B9-571C-CED577FCD004}"/>
              </a:ext>
            </a:extLst>
          </p:cNvPr>
          <p:cNvPicPr>
            <a:picLocks noChangeAspect="1" noChangeArrowheads="1"/>
          </p:cNvPicPr>
          <p:nvPr/>
        </p:nvPicPr>
        <p:blipFill>
          <a:blip r:embed="rId2"/>
          <a:srcRect/>
          <a:stretch>
            <a:fillRect/>
          </a:stretch>
        </p:blipFill>
        <p:spPr bwMode="auto">
          <a:xfrm>
            <a:off x="-176726" y="1262064"/>
            <a:ext cx="12368727" cy="5595936"/>
          </a:xfrm>
          <a:prstGeom prst="rect">
            <a:avLst/>
          </a:prstGeom>
          <a:noFill/>
          <a:ln w="9525">
            <a:noFill/>
            <a:miter lim="800000"/>
            <a:headEnd/>
            <a:tailEnd/>
          </a:ln>
          <a:effectLst/>
        </p:spPr>
      </p:pic>
    </p:spTree>
    <p:extLst>
      <p:ext uri="{BB962C8B-B14F-4D97-AF65-F5344CB8AC3E}">
        <p14:creationId xmlns:p14="http://schemas.microsoft.com/office/powerpoint/2010/main" val="3558197566"/>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4034" name="图片 1" descr="结构会纪要">
            <a:extLst>
              <a:ext uri="{FF2B5EF4-FFF2-40B4-BE49-F238E27FC236}">
                <a16:creationId xmlns:a16="http://schemas.microsoft.com/office/drawing/2014/main" id="{2BFFD3C5-3027-D769-77E0-5C79FE27031E}"/>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826126" y="-100013"/>
            <a:ext cx="5326063" cy="74120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4035" name="图片 2" descr="科技会纪要">
            <a:extLst>
              <a:ext uri="{FF2B5EF4-FFF2-40B4-BE49-F238E27FC236}">
                <a16:creationId xmlns:a16="http://schemas.microsoft.com/office/drawing/2014/main" id="{3EB1903F-9C55-0753-15E9-B2430A0C0F0C}"/>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055688" y="-26988"/>
            <a:ext cx="5326063" cy="7319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986" name="灯片编号占位符 5">
            <a:extLst>
              <a:ext uri="{FF2B5EF4-FFF2-40B4-BE49-F238E27FC236}">
                <a16:creationId xmlns:a16="http://schemas.microsoft.com/office/drawing/2014/main" id="{D92F6766-DEF5-B6EE-D076-6B2CB33DF548}"/>
              </a:ext>
            </a:extLst>
          </p:cNvPr>
          <p:cNvSpPr>
            <a:spLocks noGrp="1"/>
          </p:cNvSpPr>
          <p:nvPr>
            <p:ph type="sldNum" sz="quarter" idx="12"/>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har char="•"/>
              <a:defRPr sz="3200">
                <a:solidFill>
                  <a:schemeClr val="tx1"/>
                </a:solidFill>
                <a:latin typeface="Arial" panose="020B0604020202020204" pitchFamily="34" charset="0"/>
                <a:ea typeface="宋体" panose="02010600030101010101" pitchFamily="2" charset="-122"/>
              </a:defRPr>
            </a:lvl1pPr>
            <a:lvl2pPr marL="742950" indent="-285750">
              <a:spcBef>
                <a:spcPct val="20000"/>
              </a:spcBef>
              <a:buChar char="–"/>
              <a:defRPr sz="2800">
                <a:solidFill>
                  <a:schemeClr val="tx1"/>
                </a:solidFill>
                <a:latin typeface="Arial" panose="020B0604020202020204" pitchFamily="34" charset="0"/>
                <a:ea typeface="宋体" panose="02010600030101010101" pitchFamily="2" charset="-122"/>
              </a:defRPr>
            </a:lvl2pPr>
            <a:lvl3pPr marL="1143000" indent="-228600">
              <a:spcBef>
                <a:spcPct val="20000"/>
              </a:spcBef>
              <a:buChar char="•"/>
              <a:defRPr sz="2400">
                <a:solidFill>
                  <a:schemeClr val="tx1"/>
                </a:solidFill>
                <a:latin typeface="Arial" panose="020B0604020202020204" pitchFamily="34" charset="0"/>
                <a:ea typeface="宋体" panose="02010600030101010101" pitchFamily="2" charset="-122"/>
              </a:defRPr>
            </a:lvl3pPr>
            <a:lvl4pPr marL="1600200" indent="-228600">
              <a:spcBef>
                <a:spcPct val="20000"/>
              </a:spcBef>
              <a:buChar char="–"/>
              <a:defRPr sz="2000">
                <a:solidFill>
                  <a:schemeClr val="tx1"/>
                </a:solidFill>
                <a:latin typeface="Arial" panose="020B0604020202020204" pitchFamily="34" charset="0"/>
                <a:ea typeface="宋体" panose="02010600030101010101" pitchFamily="2" charset="-122"/>
              </a:defRPr>
            </a:lvl4pPr>
            <a:lvl5pPr marL="2057400" indent="-228600">
              <a:spcBef>
                <a:spcPct val="20000"/>
              </a:spcBef>
              <a:buChar char="»"/>
              <a:defRPr sz="20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9pPr>
          </a:lstStyle>
          <a:p>
            <a:pPr>
              <a:spcBef>
                <a:spcPct val="0"/>
              </a:spcBef>
              <a:buFontTx/>
              <a:buNone/>
            </a:pPr>
            <a:fld id="{7BFB88F1-7A3F-4641-9E81-89A4E29525CC}" type="slidenum">
              <a:rPr lang="zh-CN" altLang="en-US" sz="1400"/>
              <a:pPr>
                <a:spcBef>
                  <a:spcPct val="0"/>
                </a:spcBef>
                <a:buFontTx/>
                <a:buNone/>
              </a:pPr>
              <a:t>23</a:t>
            </a:fld>
            <a:endParaRPr lang="en-US" altLang="zh-CN" sz="1400"/>
          </a:p>
        </p:txBody>
      </p:sp>
      <p:sp>
        <p:nvSpPr>
          <p:cNvPr id="41987" name="Rectangle 2">
            <a:extLst>
              <a:ext uri="{FF2B5EF4-FFF2-40B4-BE49-F238E27FC236}">
                <a16:creationId xmlns:a16="http://schemas.microsoft.com/office/drawing/2014/main" id="{87C2F8CE-512D-264E-4D01-6D2D21EBE2CA}"/>
              </a:ext>
            </a:extLst>
          </p:cNvPr>
          <p:cNvSpPr>
            <a:spLocks noGrp="1" noChangeArrowheads="1"/>
          </p:cNvSpPr>
          <p:nvPr>
            <p:ph type="title"/>
          </p:nvPr>
        </p:nvSpPr>
        <p:spPr>
          <a:xfrm>
            <a:off x="1524001" y="-74613"/>
            <a:ext cx="9078913" cy="1125538"/>
          </a:xfrm>
        </p:spPr>
        <p:txBody>
          <a:bodyPr/>
          <a:lstStyle/>
          <a:p>
            <a:pPr eaLnBrk="1" hangingPunct="1"/>
            <a:r>
              <a:rPr lang="en-US" altLang="zh-CN" sz="4000" b="1">
                <a:solidFill>
                  <a:srgbClr val="FF0000"/>
                </a:solidFill>
                <a:latin typeface="华文新魏" panose="02010800040101010101" pitchFamily="2" charset="-122"/>
                <a:ea typeface="华文新魏" panose="02010800040101010101" pitchFamily="2" charset="-122"/>
              </a:rPr>
              <a:t>120</a:t>
            </a:r>
            <a:r>
              <a:rPr lang="zh-CN" altLang="en-US" sz="4000" b="1">
                <a:solidFill>
                  <a:srgbClr val="FF0000"/>
                </a:solidFill>
                <a:latin typeface="华文新魏" panose="02010800040101010101" pitchFamily="2" charset="-122"/>
                <a:ea typeface="华文新魏" panose="02010800040101010101" pitchFamily="2" charset="-122"/>
              </a:rPr>
              <a:t>米全可动射电望远镜</a:t>
            </a:r>
            <a:r>
              <a:rPr lang="en-US" altLang="zh-CN" sz="4000" b="1">
                <a:solidFill>
                  <a:srgbClr val="FF0000"/>
                </a:solidFill>
                <a:latin typeface="华文新魏" panose="02010800040101010101" pitchFamily="2" charset="-122"/>
                <a:ea typeface="华文新魏" panose="02010800040101010101" pitchFamily="2" charset="-122"/>
              </a:rPr>
              <a:t>—</a:t>
            </a:r>
            <a:r>
              <a:rPr lang="zh-CN" altLang="en-US" sz="4000" b="1">
                <a:solidFill>
                  <a:srgbClr val="FF0000"/>
                </a:solidFill>
                <a:latin typeface="华文新魏" panose="02010800040101010101" pitchFamily="2" charset="-122"/>
                <a:ea typeface="华文新魏" panose="02010800040101010101" pitchFamily="2" charset="-122"/>
              </a:rPr>
              <a:t>世界最大</a:t>
            </a:r>
          </a:p>
        </p:txBody>
      </p:sp>
      <p:sp>
        <p:nvSpPr>
          <p:cNvPr id="41988" name="Text Box 5">
            <a:extLst>
              <a:ext uri="{FF2B5EF4-FFF2-40B4-BE49-F238E27FC236}">
                <a16:creationId xmlns:a16="http://schemas.microsoft.com/office/drawing/2014/main" id="{CB51C5C3-761D-4FCA-1B40-C6733C0D2AF6}"/>
              </a:ext>
            </a:extLst>
          </p:cNvPr>
          <p:cNvSpPr txBox="1">
            <a:spLocks noChangeArrowheads="1"/>
          </p:cNvSpPr>
          <p:nvPr/>
        </p:nvSpPr>
        <p:spPr bwMode="auto">
          <a:xfrm>
            <a:off x="1703388" y="1295401"/>
            <a:ext cx="3960812" cy="27860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Arial" panose="020B0604020202020204" pitchFamily="34" charset="0"/>
                <a:ea typeface="宋体" panose="02010600030101010101" pitchFamily="2" charset="-122"/>
              </a:defRPr>
            </a:lvl1pPr>
            <a:lvl2pPr marL="742950" indent="-285750">
              <a:spcBef>
                <a:spcPct val="20000"/>
              </a:spcBef>
              <a:buChar char="–"/>
              <a:defRPr sz="2800">
                <a:solidFill>
                  <a:schemeClr val="tx1"/>
                </a:solidFill>
                <a:latin typeface="Arial" panose="020B0604020202020204" pitchFamily="34" charset="0"/>
                <a:ea typeface="宋体" panose="02010600030101010101" pitchFamily="2" charset="-122"/>
              </a:defRPr>
            </a:lvl2pPr>
            <a:lvl3pPr marL="1143000" indent="-228600">
              <a:spcBef>
                <a:spcPct val="20000"/>
              </a:spcBef>
              <a:buChar char="•"/>
              <a:defRPr sz="2400">
                <a:solidFill>
                  <a:schemeClr val="tx1"/>
                </a:solidFill>
                <a:latin typeface="Arial" panose="020B0604020202020204" pitchFamily="34" charset="0"/>
                <a:ea typeface="宋体" panose="02010600030101010101" pitchFamily="2" charset="-122"/>
              </a:defRPr>
            </a:lvl3pPr>
            <a:lvl4pPr marL="1600200" indent="-228600">
              <a:spcBef>
                <a:spcPct val="20000"/>
              </a:spcBef>
              <a:buChar char="–"/>
              <a:defRPr sz="2000">
                <a:solidFill>
                  <a:schemeClr val="tx1"/>
                </a:solidFill>
                <a:latin typeface="Arial" panose="020B0604020202020204" pitchFamily="34" charset="0"/>
                <a:ea typeface="宋体" panose="02010600030101010101" pitchFamily="2" charset="-122"/>
              </a:defRPr>
            </a:lvl4pPr>
            <a:lvl5pPr marL="2057400" indent="-228600">
              <a:spcBef>
                <a:spcPct val="20000"/>
              </a:spcBef>
              <a:buChar char="»"/>
              <a:defRPr sz="20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9pPr>
          </a:lstStyle>
          <a:p>
            <a:pPr>
              <a:lnSpc>
                <a:spcPts val="3500"/>
              </a:lnSpc>
              <a:spcBef>
                <a:spcPct val="0"/>
              </a:spcBef>
              <a:buNone/>
            </a:pPr>
            <a:r>
              <a:rPr lang="zh-CN" altLang="en-US" sz="2600">
                <a:solidFill>
                  <a:schemeClr val="accent2"/>
                </a:solidFill>
                <a:latin typeface="华文新魏" panose="02010800040101010101" pitchFamily="2" charset="-122"/>
                <a:ea typeface="华文新魏" panose="02010800040101010101" pitchFamily="2" charset="-122"/>
                <a:cs typeface="方正魏碑简体"/>
              </a:rPr>
              <a:t>俯仰：</a:t>
            </a:r>
            <a:r>
              <a:rPr lang="en-US" altLang="zh-CN" sz="2600">
                <a:solidFill>
                  <a:schemeClr val="accent2"/>
                </a:solidFill>
                <a:latin typeface="华文新魏" panose="02010800040101010101" pitchFamily="2" charset="-122"/>
                <a:ea typeface="华文新魏" panose="02010800040101010101" pitchFamily="2" charset="-122"/>
                <a:cs typeface="方正魏碑简体"/>
              </a:rPr>
              <a:t>5—</a:t>
            </a:r>
            <a:r>
              <a:rPr lang="zh-CN" altLang="en-US" sz="2600">
                <a:solidFill>
                  <a:schemeClr val="accent2"/>
                </a:solidFill>
                <a:latin typeface="华文新魏" panose="02010800040101010101" pitchFamily="2" charset="-122"/>
                <a:ea typeface="华文新魏" panose="02010800040101010101" pitchFamily="2" charset="-122"/>
                <a:cs typeface="方正魏碑简体"/>
              </a:rPr>
              <a:t>90度</a:t>
            </a:r>
          </a:p>
          <a:p>
            <a:pPr>
              <a:lnSpc>
                <a:spcPts val="3500"/>
              </a:lnSpc>
              <a:spcBef>
                <a:spcPct val="0"/>
              </a:spcBef>
              <a:buNone/>
            </a:pPr>
            <a:r>
              <a:rPr lang="zh-CN" altLang="en-US" sz="2600">
                <a:solidFill>
                  <a:schemeClr val="accent2"/>
                </a:solidFill>
                <a:latin typeface="华文新魏" panose="02010800040101010101" pitchFamily="2" charset="-122"/>
                <a:ea typeface="华文新魏" panose="02010800040101010101" pitchFamily="2" charset="-122"/>
                <a:cs typeface="方正魏碑简体"/>
              </a:rPr>
              <a:t>方位：</a:t>
            </a:r>
            <a:r>
              <a:rPr lang="en-US" altLang="zh-CN" sz="2600">
                <a:solidFill>
                  <a:schemeClr val="accent2"/>
                </a:solidFill>
                <a:latin typeface="华文新魏" panose="02010800040101010101" pitchFamily="2" charset="-122"/>
                <a:ea typeface="华文新魏" panose="02010800040101010101" pitchFamily="2" charset="-122"/>
                <a:cs typeface="方正魏碑简体"/>
              </a:rPr>
              <a:t>±</a:t>
            </a:r>
            <a:r>
              <a:rPr lang="zh-CN" altLang="en-US" sz="2600">
                <a:solidFill>
                  <a:schemeClr val="accent2"/>
                </a:solidFill>
                <a:latin typeface="华文新魏" panose="02010800040101010101" pitchFamily="2" charset="-122"/>
                <a:ea typeface="华文新魏" panose="02010800040101010101" pitchFamily="2" charset="-122"/>
                <a:cs typeface="方正魏碑简体"/>
              </a:rPr>
              <a:t>270度</a:t>
            </a:r>
          </a:p>
          <a:p>
            <a:pPr>
              <a:lnSpc>
                <a:spcPts val="3500"/>
              </a:lnSpc>
              <a:spcBef>
                <a:spcPct val="0"/>
              </a:spcBef>
              <a:buNone/>
            </a:pPr>
            <a:r>
              <a:rPr lang="zh-CN" altLang="en-US" sz="2600">
                <a:solidFill>
                  <a:schemeClr val="accent2"/>
                </a:solidFill>
                <a:latin typeface="华文新魏" panose="02010800040101010101" pitchFamily="2" charset="-122"/>
                <a:ea typeface="华文新魏" panose="02010800040101010101" pitchFamily="2" charset="-122"/>
                <a:cs typeface="方正魏碑简体"/>
              </a:rPr>
              <a:t>主焦：超宽带接收机</a:t>
            </a:r>
          </a:p>
          <a:p>
            <a:pPr>
              <a:lnSpc>
                <a:spcPts val="3500"/>
              </a:lnSpc>
              <a:spcBef>
                <a:spcPct val="0"/>
              </a:spcBef>
              <a:buNone/>
            </a:pPr>
            <a:r>
              <a:rPr lang="zh-CN" altLang="en-US" sz="2600">
                <a:solidFill>
                  <a:schemeClr val="accent2"/>
                </a:solidFill>
                <a:latin typeface="华文新魏" panose="02010800040101010101" pitchFamily="2" charset="-122"/>
                <a:ea typeface="华文新魏" panose="02010800040101010101" pitchFamily="2" charset="-122"/>
                <a:cs typeface="方正魏碑简体"/>
              </a:rPr>
              <a:t>工作频率</a:t>
            </a:r>
            <a:r>
              <a:rPr lang="en-US" altLang="zh-CN" sz="2600">
                <a:solidFill>
                  <a:schemeClr val="accent2"/>
                </a:solidFill>
                <a:latin typeface="华文新魏" panose="02010800040101010101" pitchFamily="2" charset="-122"/>
                <a:ea typeface="华文新魏" panose="02010800040101010101" pitchFamily="2" charset="-122"/>
                <a:cs typeface="方正魏碑简体"/>
              </a:rPr>
              <a:t>:0.3-10GHz      </a:t>
            </a:r>
          </a:p>
          <a:p>
            <a:pPr>
              <a:lnSpc>
                <a:spcPts val="3500"/>
              </a:lnSpc>
              <a:spcBef>
                <a:spcPct val="0"/>
              </a:spcBef>
              <a:buNone/>
            </a:pPr>
            <a:r>
              <a:rPr lang="zh-CN" altLang="en-US" sz="2600">
                <a:solidFill>
                  <a:schemeClr val="accent2"/>
                </a:solidFill>
                <a:latin typeface="华文新魏" panose="02010800040101010101" pitchFamily="2" charset="-122"/>
                <a:ea typeface="华文新魏" panose="02010800040101010101" pitchFamily="2" charset="-122"/>
                <a:cs typeface="方正魏碑简体"/>
              </a:rPr>
              <a:t>重量：</a:t>
            </a:r>
            <a:r>
              <a:rPr lang="en-US" altLang="zh-CN" sz="2600">
                <a:solidFill>
                  <a:schemeClr val="accent2"/>
                </a:solidFill>
                <a:latin typeface="华文新魏" panose="02010800040101010101" pitchFamily="2" charset="-122"/>
                <a:ea typeface="华文新魏" panose="02010800040101010101" pitchFamily="2" charset="-122"/>
                <a:cs typeface="方正魏碑简体"/>
              </a:rPr>
              <a:t>2800</a:t>
            </a:r>
            <a:r>
              <a:rPr lang="zh-CN" altLang="en-US" sz="2600">
                <a:solidFill>
                  <a:schemeClr val="accent2"/>
                </a:solidFill>
                <a:latin typeface="华文新魏" panose="02010800040101010101" pitchFamily="2" charset="-122"/>
                <a:ea typeface="华文新魏" panose="02010800040101010101" pitchFamily="2" charset="-122"/>
                <a:cs typeface="方正魏碑简体"/>
              </a:rPr>
              <a:t>吨</a:t>
            </a:r>
          </a:p>
          <a:p>
            <a:pPr>
              <a:lnSpc>
                <a:spcPts val="3500"/>
              </a:lnSpc>
              <a:spcBef>
                <a:spcPct val="0"/>
              </a:spcBef>
              <a:buNone/>
            </a:pPr>
            <a:r>
              <a:rPr lang="zh-CN" altLang="en-US" sz="2600">
                <a:solidFill>
                  <a:schemeClr val="accent2"/>
                </a:solidFill>
                <a:latin typeface="方正魏碑简体"/>
                <a:ea typeface="华文新魏" panose="02010800040101010101" pitchFamily="2" charset="-122"/>
                <a:cs typeface="方正魏碑简体"/>
              </a:rPr>
              <a:t>      </a:t>
            </a:r>
          </a:p>
        </p:txBody>
      </p:sp>
      <p:pic>
        <p:nvPicPr>
          <p:cNvPr id="41989" name="Picture 7" descr="图片1">
            <a:extLst>
              <a:ext uri="{FF2B5EF4-FFF2-40B4-BE49-F238E27FC236}">
                <a16:creationId xmlns:a16="http://schemas.microsoft.com/office/drawing/2014/main" id="{E31830F5-D794-FF56-1223-E2135D9A515A}"/>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420938" y="3713163"/>
            <a:ext cx="2449512" cy="31162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1990" name="图片 11" descr="说明: 90_45d_2">
            <a:extLst>
              <a:ext uri="{FF2B5EF4-FFF2-40B4-BE49-F238E27FC236}">
                <a16:creationId xmlns:a16="http://schemas.microsoft.com/office/drawing/2014/main" id="{99486D02-1AA3-8A2C-8F91-E7389DAA2BA5}"/>
              </a:ext>
            </a:extLst>
          </p:cNvPr>
          <p:cNvPicPr>
            <a:picLocks noChangeAspect="1" noChangeArrowheads="1"/>
          </p:cNvPicPr>
          <p:nvPr/>
        </p:nvPicPr>
        <p:blipFill>
          <a:blip r:embed="rId3">
            <a:extLst>
              <a:ext uri="{28A0092B-C50C-407E-A947-70E740481C1C}">
                <a14:useLocalDpi xmlns:a14="http://schemas.microsoft.com/office/drawing/2010/main" val="0"/>
              </a:ext>
            </a:extLst>
          </a:blip>
          <a:srcRect l="11194" r="12314"/>
          <a:stretch>
            <a:fillRect/>
          </a:stretch>
        </p:blipFill>
        <p:spPr bwMode="auto">
          <a:xfrm>
            <a:off x="5159375" y="1258888"/>
            <a:ext cx="5467350" cy="55546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3010" name="内容占位符 5" descr="10mf_1.jpg">
            <a:extLst>
              <a:ext uri="{FF2B5EF4-FFF2-40B4-BE49-F238E27FC236}">
                <a16:creationId xmlns:a16="http://schemas.microsoft.com/office/drawing/2014/main" id="{65F626DB-0A3F-CD36-394B-375D682F9225}"/>
              </a:ext>
            </a:extLst>
          </p:cNvPr>
          <p:cNvPicPr>
            <a:picLocks noGrp="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522412" y="3241676"/>
            <a:ext cx="5019676" cy="36433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3011" name="内容占位符 5" descr="4.jpg">
            <a:extLst>
              <a:ext uri="{FF2B5EF4-FFF2-40B4-BE49-F238E27FC236}">
                <a16:creationId xmlns:a16="http://schemas.microsoft.com/office/drawing/2014/main" id="{F6467D48-9887-D5DE-AF62-1D0342395B3B}"/>
              </a:ext>
            </a:extLst>
          </p:cNvPr>
          <p:cNvPicPr>
            <a:picLocks noGrp="1" noChangeAspect="1" noChangeArrowheads="1"/>
          </p:cNvPicPr>
          <p:nvPr>
            <p:ph idx="4294967295"/>
          </p:nvPr>
        </p:nvPicPr>
        <p:blipFill>
          <a:blip r:embed="rId4">
            <a:extLst>
              <a:ext uri="{28A0092B-C50C-407E-A947-70E740481C1C}">
                <a14:useLocalDpi xmlns:a14="http://schemas.microsoft.com/office/drawing/2010/main" val="0"/>
              </a:ext>
            </a:extLst>
          </a:blip>
          <a:srcRect l="3075" r="6017"/>
          <a:stretch>
            <a:fillRect/>
          </a:stretch>
        </p:blipFill>
        <p:spPr>
          <a:xfrm>
            <a:off x="5584825" y="3240088"/>
            <a:ext cx="5094288" cy="3644900"/>
          </a:xfrm>
        </p:spPr>
      </p:pic>
      <p:pic>
        <p:nvPicPr>
          <p:cNvPr id="43012" name="内容占位符 5" descr="3.jpg">
            <a:extLst>
              <a:ext uri="{FF2B5EF4-FFF2-40B4-BE49-F238E27FC236}">
                <a16:creationId xmlns:a16="http://schemas.microsoft.com/office/drawing/2014/main" id="{B8A8DA76-B324-673C-554D-A37A5C88B3F4}"/>
              </a:ext>
            </a:extLst>
          </p:cNvPr>
          <p:cNvPicPr>
            <a:picLocks noGrp="1" noChangeAspect="1" noChangeArrowheads="1"/>
          </p:cNvPicPr>
          <p:nvPr/>
        </p:nvPicPr>
        <p:blipFill>
          <a:blip r:embed="rId5">
            <a:extLst>
              <a:ext uri="{28A0092B-C50C-407E-A947-70E740481C1C}">
                <a14:useLocalDpi xmlns:a14="http://schemas.microsoft.com/office/drawing/2010/main" val="0"/>
              </a:ext>
            </a:extLst>
          </a:blip>
          <a:srcRect l="3075" r="6017"/>
          <a:stretch>
            <a:fillRect/>
          </a:stretch>
        </p:blipFill>
        <p:spPr bwMode="auto">
          <a:xfrm>
            <a:off x="5584825" y="268288"/>
            <a:ext cx="5094288" cy="35925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3013" name="Rectangle 8">
            <a:extLst>
              <a:ext uri="{FF2B5EF4-FFF2-40B4-BE49-F238E27FC236}">
                <a16:creationId xmlns:a16="http://schemas.microsoft.com/office/drawing/2014/main" id="{3C57FCDF-6BFB-B9B3-00CB-C8DC47ADCD82}"/>
              </a:ext>
            </a:extLst>
          </p:cNvPr>
          <p:cNvSpPr>
            <a:spLocks noChangeArrowheads="1"/>
          </p:cNvSpPr>
          <p:nvPr/>
        </p:nvSpPr>
        <p:spPr bwMode="auto">
          <a:xfrm>
            <a:off x="6791325" y="3606800"/>
            <a:ext cx="3441700" cy="15700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spAutoFit/>
          </a:bodyPr>
          <a:lstStyle>
            <a:lvl1pPr>
              <a:spcBef>
                <a:spcPct val="20000"/>
              </a:spcBef>
              <a:buChar char="•"/>
              <a:defRPr sz="3200">
                <a:solidFill>
                  <a:schemeClr val="tx1"/>
                </a:solidFill>
                <a:latin typeface="Arial" panose="020B0604020202020204" pitchFamily="34" charset="0"/>
                <a:ea typeface="宋体" panose="02010600030101010101" pitchFamily="2" charset="-122"/>
              </a:defRPr>
            </a:lvl1pPr>
            <a:lvl2pPr marL="742950" indent="-285750">
              <a:spcBef>
                <a:spcPct val="20000"/>
              </a:spcBef>
              <a:buChar char="–"/>
              <a:defRPr sz="2800">
                <a:solidFill>
                  <a:schemeClr val="tx1"/>
                </a:solidFill>
                <a:latin typeface="Arial" panose="020B0604020202020204" pitchFamily="34" charset="0"/>
                <a:ea typeface="宋体" panose="02010600030101010101" pitchFamily="2" charset="-122"/>
              </a:defRPr>
            </a:lvl2pPr>
            <a:lvl3pPr marL="1143000" indent="-228600">
              <a:spcBef>
                <a:spcPct val="20000"/>
              </a:spcBef>
              <a:buChar char="•"/>
              <a:defRPr sz="2400">
                <a:solidFill>
                  <a:schemeClr val="tx1"/>
                </a:solidFill>
                <a:latin typeface="Arial" panose="020B0604020202020204" pitchFamily="34" charset="0"/>
                <a:ea typeface="宋体" panose="02010600030101010101" pitchFamily="2" charset="-122"/>
              </a:defRPr>
            </a:lvl3pPr>
            <a:lvl4pPr marL="1600200" indent="-228600">
              <a:spcBef>
                <a:spcPct val="20000"/>
              </a:spcBef>
              <a:buChar char="–"/>
              <a:defRPr sz="2000">
                <a:solidFill>
                  <a:schemeClr val="tx1"/>
                </a:solidFill>
                <a:latin typeface="Arial" panose="020B0604020202020204" pitchFamily="34" charset="0"/>
                <a:ea typeface="宋体" panose="02010600030101010101" pitchFamily="2" charset="-122"/>
              </a:defRPr>
            </a:lvl4pPr>
            <a:lvl5pPr marL="2057400" indent="-228600">
              <a:spcBef>
                <a:spcPct val="20000"/>
              </a:spcBef>
              <a:buChar char="»"/>
              <a:defRPr sz="20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9pPr>
          </a:lstStyle>
          <a:p>
            <a:pPr>
              <a:spcBef>
                <a:spcPct val="0"/>
              </a:spcBef>
              <a:buFontTx/>
              <a:buNone/>
            </a:pPr>
            <a:r>
              <a:rPr lang="en-US" altLang="zh-CN" sz="2400">
                <a:solidFill>
                  <a:srgbClr val="0000FF"/>
                </a:solidFill>
                <a:latin typeface="黑体" panose="02010609060101010101" pitchFamily="49" charset="-122"/>
                <a:ea typeface="黑体" panose="02010609060101010101" pitchFamily="49" charset="-122"/>
                <a:sym typeface="Arial" panose="020B0604020202020204" pitchFamily="34" charset="0"/>
              </a:rPr>
              <a:t>120m</a:t>
            </a:r>
            <a:r>
              <a:rPr lang="zh-CN" altLang="en-US" sz="2400">
                <a:solidFill>
                  <a:srgbClr val="0000FF"/>
                </a:solidFill>
                <a:latin typeface="黑体" panose="02010609060101010101" pitchFamily="49" charset="-122"/>
                <a:ea typeface="黑体" panose="02010609060101010101" pitchFamily="49" charset="-122"/>
                <a:sym typeface="Arial" panose="020B0604020202020204" pitchFamily="34" charset="0"/>
              </a:rPr>
              <a:t>口径总精度</a:t>
            </a:r>
            <a:r>
              <a:rPr lang="en-US" altLang="zh-CN" sz="2400">
                <a:solidFill>
                  <a:srgbClr val="0000FF"/>
                </a:solidFill>
                <a:latin typeface="黑体" panose="02010609060101010101" pitchFamily="49" charset="-122"/>
                <a:ea typeface="黑体" panose="02010609060101010101" pitchFamily="49" charset="-122"/>
                <a:sym typeface="Arial" panose="020B0604020202020204" pitchFamily="34" charset="0"/>
              </a:rPr>
              <a:t>:</a:t>
            </a:r>
            <a:r>
              <a:rPr lang="en-US" altLang="zh-CN" sz="2400">
                <a:solidFill>
                  <a:srgbClr val="FF0000"/>
                </a:solidFill>
                <a:latin typeface="黑体" panose="02010609060101010101" pitchFamily="49" charset="-122"/>
                <a:ea typeface="黑体" panose="02010609060101010101" pitchFamily="49" charset="-122"/>
                <a:sym typeface="Arial" panose="020B0604020202020204" pitchFamily="34" charset="0"/>
              </a:rPr>
              <a:t>1.</a:t>
            </a:r>
            <a:r>
              <a:rPr lang="zh-CN" altLang="en-US" sz="2400">
                <a:solidFill>
                  <a:srgbClr val="FF0000"/>
                </a:solidFill>
                <a:latin typeface="黑体" panose="02010609060101010101" pitchFamily="49" charset="-122"/>
                <a:ea typeface="黑体" panose="02010609060101010101" pitchFamily="49" charset="-122"/>
                <a:sym typeface="Arial" panose="020B0604020202020204" pitchFamily="34" charset="0"/>
              </a:rPr>
              <a:t>3</a:t>
            </a:r>
            <a:r>
              <a:rPr lang="en-US" altLang="zh-CN" sz="2400">
                <a:solidFill>
                  <a:srgbClr val="FF0000"/>
                </a:solidFill>
                <a:latin typeface="黑体" panose="02010609060101010101" pitchFamily="49" charset="-122"/>
                <a:ea typeface="黑体" panose="02010609060101010101" pitchFamily="49" charset="-122"/>
                <a:sym typeface="Arial" panose="020B0604020202020204" pitchFamily="34" charset="0"/>
              </a:rPr>
              <a:t>5mm</a:t>
            </a:r>
          </a:p>
          <a:p>
            <a:pPr>
              <a:spcBef>
                <a:spcPct val="0"/>
              </a:spcBef>
              <a:buFontTx/>
              <a:buNone/>
            </a:pPr>
            <a:r>
              <a:rPr lang="zh-CN" altLang="en-US" sz="2400">
                <a:solidFill>
                  <a:srgbClr val="FF0000"/>
                </a:solidFill>
                <a:latin typeface="黑体" panose="02010609060101010101" pitchFamily="49" charset="-122"/>
                <a:ea typeface="黑体" panose="02010609060101010101" pitchFamily="49" charset="-122"/>
                <a:sym typeface="Arial" panose="020B0604020202020204" pitchFamily="34" charset="0"/>
              </a:rPr>
              <a:t>==&gt; 16*1.35=2.16cm</a:t>
            </a:r>
          </a:p>
          <a:p>
            <a:pPr>
              <a:spcBef>
                <a:spcPct val="0"/>
              </a:spcBef>
              <a:buFontTx/>
              <a:buNone/>
            </a:pPr>
            <a:r>
              <a:rPr lang="zh-CN" altLang="en-US" sz="2400">
                <a:solidFill>
                  <a:srgbClr val="FF0000"/>
                </a:solidFill>
                <a:latin typeface="黑体" panose="02010609060101010101" pitchFamily="49" charset="-122"/>
                <a:ea typeface="黑体" panose="02010609060101010101" pitchFamily="49" charset="-122"/>
                <a:sym typeface="Arial" panose="020B0604020202020204" pitchFamily="34" charset="0"/>
              </a:rPr>
              <a:t>==&gt; 13.8 GHz</a:t>
            </a:r>
          </a:p>
          <a:p>
            <a:pPr>
              <a:spcBef>
                <a:spcPct val="0"/>
              </a:spcBef>
              <a:buFontTx/>
              <a:buNone/>
            </a:pPr>
            <a:r>
              <a:rPr lang="zh-CN" altLang="en-US" sz="2400">
                <a:solidFill>
                  <a:srgbClr val="FF3300"/>
                </a:solidFill>
                <a:latin typeface="黑体" panose="02010609060101010101" pitchFamily="49" charset="-122"/>
                <a:ea typeface="黑体" panose="02010609060101010101" pitchFamily="49" charset="-122"/>
              </a:rPr>
              <a:t>32*sigma ==&gt; 6.4GHz</a:t>
            </a:r>
            <a:endParaRPr lang="zh-CN" altLang="en-US" sz="4400">
              <a:solidFill>
                <a:srgbClr val="FFFF00"/>
              </a:solidFill>
            </a:endParaRPr>
          </a:p>
        </p:txBody>
      </p:sp>
      <p:sp>
        <p:nvSpPr>
          <p:cNvPr id="43014" name="Rectangle 8">
            <a:extLst>
              <a:ext uri="{FF2B5EF4-FFF2-40B4-BE49-F238E27FC236}">
                <a16:creationId xmlns:a16="http://schemas.microsoft.com/office/drawing/2014/main" id="{5980519F-EB3B-65BD-1E2A-EEE34F35CA99}"/>
              </a:ext>
            </a:extLst>
          </p:cNvPr>
          <p:cNvSpPr>
            <a:spLocks noChangeArrowheads="1"/>
          </p:cNvSpPr>
          <p:nvPr/>
        </p:nvSpPr>
        <p:spPr bwMode="auto">
          <a:xfrm>
            <a:off x="7156451" y="422275"/>
            <a:ext cx="3294063" cy="15700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spAutoFit/>
          </a:bodyPr>
          <a:lstStyle>
            <a:lvl1pPr>
              <a:spcBef>
                <a:spcPct val="20000"/>
              </a:spcBef>
              <a:buChar char="•"/>
              <a:defRPr sz="3200">
                <a:solidFill>
                  <a:schemeClr val="tx1"/>
                </a:solidFill>
                <a:latin typeface="Arial" panose="020B0604020202020204" pitchFamily="34" charset="0"/>
                <a:ea typeface="宋体" panose="02010600030101010101" pitchFamily="2" charset="-122"/>
              </a:defRPr>
            </a:lvl1pPr>
            <a:lvl2pPr marL="742950" indent="-285750">
              <a:spcBef>
                <a:spcPct val="20000"/>
              </a:spcBef>
              <a:buChar char="–"/>
              <a:defRPr sz="2800">
                <a:solidFill>
                  <a:schemeClr val="tx1"/>
                </a:solidFill>
                <a:latin typeface="Arial" panose="020B0604020202020204" pitchFamily="34" charset="0"/>
                <a:ea typeface="宋体" panose="02010600030101010101" pitchFamily="2" charset="-122"/>
              </a:defRPr>
            </a:lvl2pPr>
            <a:lvl3pPr marL="1143000" indent="-228600">
              <a:spcBef>
                <a:spcPct val="20000"/>
              </a:spcBef>
              <a:buChar char="•"/>
              <a:defRPr sz="2400">
                <a:solidFill>
                  <a:schemeClr val="tx1"/>
                </a:solidFill>
                <a:latin typeface="Arial" panose="020B0604020202020204" pitchFamily="34" charset="0"/>
                <a:ea typeface="宋体" panose="02010600030101010101" pitchFamily="2" charset="-122"/>
              </a:defRPr>
            </a:lvl3pPr>
            <a:lvl4pPr marL="1600200" indent="-228600">
              <a:spcBef>
                <a:spcPct val="20000"/>
              </a:spcBef>
              <a:buChar char="–"/>
              <a:defRPr sz="2000">
                <a:solidFill>
                  <a:schemeClr val="tx1"/>
                </a:solidFill>
                <a:latin typeface="Arial" panose="020B0604020202020204" pitchFamily="34" charset="0"/>
                <a:ea typeface="宋体" panose="02010600030101010101" pitchFamily="2" charset="-122"/>
              </a:defRPr>
            </a:lvl4pPr>
            <a:lvl5pPr marL="2057400" indent="-228600">
              <a:spcBef>
                <a:spcPct val="20000"/>
              </a:spcBef>
              <a:buChar char="»"/>
              <a:defRPr sz="20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9pPr>
          </a:lstStyle>
          <a:p>
            <a:pPr>
              <a:spcBef>
                <a:spcPct val="0"/>
              </a:spcBef>
              <a:buFontTx/>
              <a:buNone/>
            </a:pPr>
            <a:r>
              <a:rPr lang="en-US" altLang="zh-CN" sz="2400">
                <a:solidFill>
                  <a:srgbClr val="0000FF"/>
                </a:solidFill>
                <a:latin typeface="黑体" panose="02010609060101010101" pitchFamily="49" charset="-122"/>
                <a:ea typeface="黑体" panose="02010609060101010101" pitchFamily="49" charset="-122"/>
                <a:sym typeface="Arial" panose="020B0604020202020204" pitchFamily="34" charset="0"/>
              </a:rPr>
              <a:t>40m</a:t>
            </a:r>
            <a:r>
              <a:rPr lang="zh-CN" altLang="en-US" sz="2400">
                <a:solidFill>
                  <a:srgbClr val="0000FF"/>
                </a:solidFill>
                <a:latin typeface="黑体" panose="02010609060101010101" pitchFamily="49" charset="-122"/>
                <a:ea typeface="黑体" panose="02010609060101010101" pitchFamily="49" charset="-122"/>
                <a:sym typeface="Arial" panose="020B0604020202020204" pitchFamily="34" charset="0"/>
              </a:rPr>
              <a:t>口径总精度</a:t>
            </a:r>
            <a:r>
              <a:rPr lang="en-US" altLang="zh-CN" sz="2400">
                <a:solidFill>
                  <a:srgbClr val="0000FF"/>
                </a:solidFill>
                <a:latin typeface="黑体" panose="02010609060101010101" pitchFamily="49" charset="-122"/>
                <a:ea typeface="黑体" panose="02010609060101010101" pitchFamily="49" charset="-122"/>
                <a:sym typeface="Arial" panose="020B0604020202020204" pitchFamily="34" charset="0"/>
              </a:rPr>
              <a:t>:</a:t>
            </a:r>
            <a:r>
              <a:rPr lang="en-US" altLang="zh-CN" sz="2400">
                <a:solidFill>
                  <a:srgbClr val="FF0000"/>
                </a:solidFill>
                <a:latin typeface="黑体" panose="02010609060101010101" pitchFamily="49" charset="-122"/>
                <a:ea typeface="黑体" panose="02010609060101010101" pitchFamily="49" charset="-122"/>
                <a:sym typeface="Arial" panose="020B0604020202020204" pitchFamily="34" charset="0"/>
              </a:rPr>
              <a:t>0.</a:t>
            </a:r>
            <a:r>
              <a:rPr lang="zh-CN" altLang="en-US" sz="2400">
                <a:solidFill>
                  <a:srgbClr val="FF0000"/>
                </a:solidFill>
                <a:latin typeface="黑体" panose="02010609060101010101" pitchFamily="49" charset="-122"/>
                <a:ea typeface="黑体" panose="02010609060101010101" pitchFamily="49" charset="-122"/>
                <a:sym typeface="Arial" panose="020B0604020202020204" pitchFamily="34" charset="0"/>
              </a:rPr>
              <a:t>80</a:t>
            </a:r>
            <a:r>
              <a:rPr lang="en-US" altLang="zh-CN" sz="2400">
                <a:solidFill>
                  <a:srgbClr val="FF0000"/>
                </a:solidFill>
                <a:latin typeface="黑体" panose="02010609060101010101" pitchFamily="49" charset="-122"/>
                <a:ea typeface="黑体" panose="02010609060101010101" pitchFamily="49" charset="-122"/>
                <a:sym typeface="Arial" panose="020B0604020202020204" pitchFamily="34" charset="0"/>
              </a:rPr>
              <a:t>mm</a:t>
            </a:r>
          </a:p>
          <a:p>
            <a:pPr>
              <a:spcBef>
                <a:spcPct val="0"/>
              </a:spcBef>
              <a:buFontTx/>
              <a:buNone/>
            </a:pPr>
            <a:r>
              <a:rPr lang="zh-CN" altLang="en-US" sz="2400">
                <a:solidFill>
                  <a:srgbClr val="FF0000"/>
                </a:solidFill>
                <a:latin typeface="黑体" panose="02010609060101010101" pitchFamily="49" charset="-122"/>
                <a:ea typeface="黑体" panose="02010609060101010101" pitchFamily="49" charset="-122"/>
                <a:sym typeface="Arial" panose="020B0604020202020204" pitchFamily="34" charset="0"/>
              </a:rPr>
              <a:t>==&gt; 16*0.80mm=1.28cm</a:t>
            </a:r>
          </a:p>
          <a:p>
            <a:pPr>
              <a:spcBef>
                <a:spcPct val="0"/>
              </a:spcBef>
              <a:buFontTx/>
              <a:buNone/>
            </a:pPr>
            <a:r>
              <a:rPr lang="zh-CN" altLang="en-US" sz="2400">
                <a:solidFill>
                  <a:srgbClr val="FF0000"/>
                </a:solidFill>
                <a:latin typeface="黑体" panose="02010609060101010101" pitchFamily="49" charset="-122"/>
                <a:ea typeface="黑体" panose="02010609060101010101" pitchFamily="49" charset="-122"/>
                <a:sym typeface="Arial" panose="020B0604020202020204" pitchFamily="34" charset="0"/>
              </a:rPr>
              <a:t>==&gt; 23.4 GHz</a:t>
            </a:r>
          </a:p>
          <a:p>
            <a:pPr>
              <a:spcBef>
                <a:spcPct val="0"/>
              </a:spcBef>
              <a:buFontTx/>
              <a:buNone/>
            </a:pPr>
            <a:r>
              <a:rPr lang="zh-CN" altLang="en-US" sz="2400">
                <a:solidFill>
                  <a:srgbClr val="FF3300"/>
                </a:solidFill>
                <a:latin typeface="黑体" panose="02010609060101010101" pitchFamily="49" charset="-122"/>
                <a:ea typeface="黑体" panose="02010609060101010101" pitchFamily="49" charset="-122"/>
              </a:rPr>
              <a:t>32*sigma ==&gt; 11.7GHz</a:t>
            </a:r>
          </a:p>
        </p:txBody>
      </p:sp>
      <p:pic>
        <p:nvPicPr>
          <p:cNvPr id="54280" name="ZP_DH.mpg" descr="ZP_DH">
            <a:hlinkClick r:id="" action="ppaction://media"/>
            <a:extLst>
              <a:ext uri="{FF2B5EF4-FFF2-40B4-BE49-F238E27FC236}">
                <a16:creationId xmlns:a16="http://schemas.microsoft.com/office/drawing/2014/main" id="{E000932B-47EA-4830-93E1-82AAD261709B}"/>
              </a:ext>
            </a:extLst>
          </p:cNvPr>
          <p:cNvPicPr>
            <a:picLocks noRot="1" noChangeAspect="1" noChangeArrowheads="1"/>
          </p:cNvPicPr>
          <p:nvPr>
            <a:videoFile r:link="rId1"/>
          </p:nvPr>
        </p:nvPicPr>
        <p:blipFill>
          <a:blip r:embed="rId6">
            <a:extLst>
              <a:ext uri="{28A0092B-C50C-407E-A947-70E740481C1C}">
                <a14:useLocalDpi xmlns:a14="http://schemas.microsoft.com/office/drawing/2010/main" val="0"/>
              </a:ext>
            </a:extLst>
          </a:blip>
          <a:srcRect/>
          <a:stretch>
            <a:fillRect/>
          </a:stretch>
        </p:blipFill>
        <p:spPr bwMode="auto">
          <a:xfrm>
            <a:off x="1522413" y="642939"/>
            <a:ext cx="4386263" cy="3290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3016" name="Rectangle 2">
            <a:extLst>
              <a:ext uri="{FF2B5EF4-FFF2-40B4-BE49-F238E27FC236}">
                <a16:creationId xmlns:a16="http://schemas.microsoft.com/office/drawing/2014/main" id="{5F8025BF-29CD-980F-1383-48679394284D}"/>
              </a:ext>
            </a:extLst>
          </p:cNvPr>
          <p:cNvSpPr txBox="1">
            <a:spLocks noChangeArrowheads="1"/>
          </p:cNvSpPr>
          <p:nvPr/>
        </p:nvSpPr>
        <p:spPr bwMode="auto">
          <a:xfrm>
            <a:off x="1522412" y="-26988"/>
            <a:ext cx="4789488" cy="11255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har char="•"/>
              <a:defRPr sz="3200">
                <a:solidFill>
                  <a:schemeClr val="tx1"/>
                </a:solidFill>
                <a:latin typeface="Arial" panose="020B0604020202020204" pitchFamily="34" charset="0"/>
                <a:ea typeface="宋体" panose="02010600030101010101" pitchFamily="2" charset="-122"/>
              </a:defRPr>
            </a:lvl1pPr>
            <a:lvl2pPr marL="742950" indent="-285750">
              <a:spcBef>
                <a:spcPct val="20000"/>
              </a:spcBef>
              <a:buChar char="–"/>
              <a:defRPr sz="2800">
                <a:solidFill>
                  <a:schemeClr val="tx1"/>
                </a:solidFill>
                <a:latin typeface="Arial" panose="020B0604020202020204" pitchFamily="34" charset="0"/>
                <a:ea typeface="宋体" panose="02010600030101010101" pitchFamily="2" charset="-122"/>
              </a:defRPr>
            </a:lvl2pPr>
            <a:lvl3pPr marL="1143000" indent="-228600">
              <a:spcBef>
                <a:spcPct val="20000"/>
              </a:spcBef>
              <a:buChar char="•"/>
              <a:defRPr sz="2400">
                <a:solidFill>
                  <a:schemeClr val="tx1"/>
                </a:solidFill>
                <a:latin typeface="Arial" panose="020B0604020202020204" pitchFamily="34" charset="0"/>
                <a:ea typeface="宋体" panose="02010600030101010101" pitchFamily="2" charset="-122"/>
              </a:defRPr>
            </a:lvl3pPr>
            <a:lvl4pPr marL="1600200" indent="-228600">
              <a:spcBef>
                <a:spcPct val="20000"/>
              </a:spcBef>
              <a:buChar char="–"/>
              <a:defRPr sz="2000">
                <a:solidFill>
                  <a:schemeClr val="tx1"/>
                </a:solidFill>
                <a:latin typeface="Arial" panose="020B0604020202020204" pitchFamily="34" charset="0"/>
                <a:ea typeface="宋体" panose="02010600030101010101" pitchFamily="2" charset="-122"/>
              </a:defRPr>
            </a:lvl4pPr>
            <a:lvl5pPr marL="2057400" indent="-228600">
              <a:spcBef>
                <a:spcPct val="20000"/>
              </a:spcBef>
              <a:buChar char="»"/>
              <a:defRPr sz="20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9pPr>
          </a:lstStyle>
          <a:p>
            <a:pPr algn="ctr" eaLnBrk="1" hangingPunct="1">
              <a:spcBef>
                <a:spcPct val="0"/>
              </a:spcBef>
              <a:buFontTx/>
              <a:buNone/>
            </a:pPr>
            <a:r>
              <a:rPr lang="en-US" altLang="zh-CN">
                <a:solidFill>
                  <a:srgbClr val="FF0000"/>
                </a:solidFill>
                <a:latin typeface="华文新魏" panose="02010800040101010101" pitchFamily="2" charset="-122"/>
                <a:ea typeface="华文新魏" panose="02010800040101010101" pitchFamily="2" charset="-122"/>
              </a:rPr>
              <a:t>120</a:t>
            </a:r>
            <a:r>
              <a:rPr lang="zh-CN" altLang="en-US">
                <a:solidFill>
                  <a:srgbClr val="FF0000"/>
                </a:solidFill>
                <a:latin typeface="华文新魏" panose="02010800040101010101" pitchFamily="2" charset="-122"/>
                <a:ea typeface="华文新魏" panose="02010800040101010101" pitchFamily="2" charset="-122"/>
              </a:rPr>
              <a:t>米天线可行性论证</a:t>
            </a:r>
            <a:endParaRPr lang="en-US" altLang="zh-CN">
              <a:solidFill>
                <a:srgbClr val="FF0000"/>
              </a:solidFill>
              <a:latin typeface="华文新魏" panose="02010800040101010101" pitchFamily="2" charset="-122"/>
              <a:ea typeface="华文新魏" panose="02010800040101010101" pitchFamily="2" charset="-122"/>
            </a:endParaRPr>
          </a:p>
          <a:p>
            <a:pPr algn="ctr" eaLnBrk="1" hangingPunct="1">
              <a:spcBef>
                <a:spcPct val="0"/>
              </a:spcBef>
              <a:buFontTx/>
              <a:buNone/>
            </a:pPr>
            <a:r>
              <a:rPr lang="zh-CN" altLang="en-US">
                <a:solidFill>
                  <a:srgbClr val="FF0000"/>
                </a:solidFill>
                <a:latin typeface="华文新魏" panose="02010800040101010101" pitchFamily="2" charset="-122"/>
                <a:ea typeface="华文新魏" panose="02010800040101010101" pitchFamily="2" charset="-122"/>
              </a:rPr>
              <a:t>完成并经第三方验证</a:t>
            </a:r>
          </a:p>
        </p:txBody>
      </p:sp>
      <p:sp>
        <p:nvSpPr>
          <p:cNvPr id="9" name="TextBox 8">
            <a:extLst>
              <a:ext uri="{FF2B5EF4-FFF2-40B4-BE49-F238E27FC236}">
                <a16:creationId xmlns:a16="http://schemas.microsoft.com/office/drawing/2014/main" id="{1ACDE35A-D1DF-ED5E-36FD-F9E4C2D1034E}"/>
              </a:ext>
            </a:extLst>
          </p:cNvPr>
          <p:cNvSpPr txBox="1">
            <a:spLocks noChangeArrowheads="1"/>
          </p:cNvSpPr>
          <p:nvPr/>
        </p:nvSpPr>
        <p:spPr bwMode="auto">
          <a:xfrm>
            <a:off x="2563814" y="2492376"/>
            <a:ext cx="7496175" cy="1433513"/>
          </a:xfrm>
          <a:prstGeom prst="rect">
            <a:avLst/>
          </a:prstGeom>
          <a:solidFill>
            <a:srgbClr val="FFFF00"/>
          </a:solidFill>
          <a:ln w="19050">
            <a:solidFill>
              <a:srgbClr val="00B050"/>
            </a:solidFill>
            <a:miter lim="800000"/>
            <a:headEnd/>
            <a:tailEnd/>
          </a:ln>
        </p:spPr>
        <p:txBody>
          <a:bodyPr>
            <a:spAutoFit/>
          </a:bodyPr>
          <a:lstStyle>
            <a:lvl1pPr>
              <a:spcBef>
                <a:spcPct val="20000"/>
              </a:spcBef>
              <a:buChar char="•"/>
              <a:defRPr sz="3200">
                <a:solidFill>
                  <a:schemeClr val="tx1"/>
                </a:solidFill>
                <a:latin typeface="Arial" panose="020B0604020202020204" pitchFamily="34" charset="0"/>
                <a:ea typeface="宋体" panose="02010600030101010101" pitchFamily="2" charset="-122"/>
              </a:defRPr>
            </a:lvl1pPr>
            <a:lvl2pPr marL="742950" indent="-285750">
              <a:spcBef>
                <a:spcPct val="20000"/>
              </a:spcBef>
              <a:buChar char="–"/>
              <a:defRPr sz="2800">
                <a:solidFill>
                  <a:schemeClr val="tx1"/>
                </a:solidFill>
                <a:latin typeface="Arial" panose="020B0604020202020204" pitchFamily="34" charset="0"/>
                <a:ea typeface="宋体" panose="02010600030101010101" pitchFamily="2" charset="-122"/>
              </a:defRPr>
            </a:lvl2pPr>
            <a:lvl3pPr marL="1143000" indent="-228600">
              <a:spcBef>
                <a:spcPct val="20000"/>
              </a:spcBef>
              <a:buChar char="•"/>
              <a:defRPr sz="2400">
                <a:solidFill>
                  <a:schemeClr val="tx1"/>
                </a:solidFill>
                <a:latin typeface="Arial" panose="020B0604020202020204" pitchFamily="34" charset="0"/>
                <a:ea typeface="宋体" panose="02010600030101010101" pitchFamily="2" charset="-122"/>
              </a:defRPr>
            </a:lvl3pPr>
            <a:lvl4pPr marL="1600200" indent="-228600">
              <a:spcBef>
                <a:spcPct val="20000"/>
              </a:spcBef>
              <a:buChar char="–"/>
              <a:defRPr sz="2000">
                <a:solidFill>
                  <a:schemeClr val="tx1"/>
                </a:solidFill>
                <a:latin typeface="Arial" panose="020B0604020202020204" pitchFamily="34" charset="0"/>
                <a:ea typeface="宋体" panose="02010600030101010101" pitchFamily="2" charset="-122"/>
              </a:defRPr>
            </a:lvl4pPr>
            <a:lvl5pPr marL="2057400" indent="-228600">
              <a:spcBef>
                <a:spcPct val="20000"/>
              </a:spcBef>
              <a:buChar char="»"/>
              <a:defRPr sz="20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9pPr>
          </a:lstStyle>
          <a:p>
            <a:pPr algn="ctr" eaLnBrk="1" hangingPunct="1">
              <a:lnSpc>
                <a:spcPct val="125000"/>
              </a:lnSpc>
              <a:spcBef>
                <a:spcPct val="0"/>
              </a:spcBef>
              <a:buFontTx/>
              <a:buNone/>
            </a:pPr>
            <a:r>
              <a:rPr lang="en-US" altLang="zh-CN" sz="3600">
                <a:solidFill>
                  <a:srgbClr val="FF0000"/>
                </a:solidFill>
                <a:latin typeface="华文新魏" panose="02010800040101010101" pitchFamily="2" charset="-122"/>
                <a:ea typeface="华文新魏" panose="02010800040101010101" pitchFamily="2" charset="-122"/>
              </a:rPr>
              <a:t>120</a:t>
            </a:r>
            <a:r>
              <a:rPr lang="zh-CN" altLang="en-US" sz="3600">
                <a:solidFill>
                  <a:srgbClr val="FF0000"/>
                </a:solidFill>
                <a:latin typeface="华文新魏" panose="02010800040101010101" pitchFamily="2" charset="-122"/>
                <a:ea typeface="华文新魏" panose="02010800040101010101" pitchFamily="2" charset="-122"/>
              </a:rPr>
              <a:t>米天线面型精度、效率、指向精度等关键技术指标满足设计要求</a:t>
            </a:r>
            <a:endParaRPr lang="zh-CN" altLang="en-US" sz="7200">
              <a:solidFill>
                <a:srgbClr val="FF0000"/>
              </a:solidFill>
              <a:latin typeface="华文新魏" panose="02010800040101010101" pitchFamily="2" charset="-122"/>
              <a:ea typeface="华文新魏" panose="02010800040101010101" pitchFamily="2" charset="-122"/>
            </a:endParaRPr>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1" presetClass="mediacall" presetSubtype="0" fill="hold" nodeType="afterEffect">
                                  <p:stCondLst>
                                    <p:cond delay="0"/>
                                  </p:stCondLst>
                                  <p:childTnLst>
                                    <p:cmd type="call" cmd="playFrom(0.0)">
                                      <p:cBhvr>
                                        <p:cTn id="6" dur="83292" fill="hold"/>
                                        <p:tgtEl>
                                          <p:spTgt spid="54280"/>
                                        </p:tgtEl>
                                      </p:cBhvr>
                                    </p:cmd>
                                  </p:childTnLst>
                                </p:cTn>
                              </p:par>
                            </p:childTnLst>
                          </p:cTn>
                        </p:par>
                      </p:childTnLst>
                    </p:cTn>
                  </p:par>
                  <p:par>
                    <p:cTn id="7" fill="hold" nodeType="clickPar">
                      <p:stCondLst>
                        <p:cond delay="indefinite"/>
                      </p:stCondLst>
                      <p:childTnLst>
                        <p:par>
                          <p:cTn id="8" fill="hold" nodeType="withGroup">
                            <p:stCondLst>
                              <p:cond delay="0"/>
                            </p:stCondLst>
                            <p:childTnLst>
                              <p:par>
                                <p:cTn id="9" presetID="31" presetClass="entr" presetSubtype="0" fill="hold" grpId="0" nodeType="clickEffect">
                                  <p:stCondLst>
                                    <p:cond delay="0"/>
                                  </p:stCondLst>
                                  <p:childTnLst>
                                    <p:set>
                                      <p:cBhvr>
                                        <p:cTn id="10" dur="1" fill="hold">
                                          <p:stCondLst>
                                            <p:cond delay="0"/>
                                          </p:stCondLst>
                                        </p:cTn>
                                        <p:tgtEl>
                                          <p:spTgt spid="9"/>
                                        </p:tgtEl>
                                        <p:attrNameLst>
                                          <p:attrName>style.visibility</p:attrName>
                                        </p:attrNameLst>
                                      </p:cBhvr>
                                      <p:to>
                                        <p:strVal val="visible"/>
                                      </p:to>
                                    </p:set>
                                    <p:anim calcmode="lin" valueType="num">
                                      <p:cBhvr>
                                        <p:cTn id="11" dur="1000" fill="hold"/>
                                        <p:tgtEl>
                                          <p:spTgt spid="9"/>
                                        </p:tgtEl>
                                        <p:attrNameLst>
                                          <p:attrName>ppt_w</p:attrName>
                                        </p:attrNameLst>
                                      </p:cBhvr>
                                      <p:tavLst>
                                        <p:tav tm="0">
                                          <p:val>
                                            <p:fltVal val="0"/>
                                          </p:val>
                                        </p:tav>
                                        <p:tav tm="100000">
                                          <p:val>
                                            <p:strVal val="#ppt_w"/>
                                          </p:val>
                                        </p:tav>
                                      </p:tavLst>
                                    </p:anim>
                                    <p:anim calcmode="lin" valueType="num">
                                      <p:cBhvr>
                                        <p:cTn id="12" dur="1000" fill="hold"/>
                                        <p:tgtEl>
                                          <p:spTgt spid="9"/>
                                        </p:tgtEl>
                                        <p:attrNameLst>
                                          <p:attrName>ppt_h</p:attrName>
                                        </p:attrNameLst>
                                      </p:cBhvr>
                                      <p:tavLst>
                                        <p:tav tm="0">
                                          <p:val>
                                            <p:fltVal val="0"/>
                                          </p:val>
                                        </p:tav>
                                        <p:tav tm="100000">
                                          <p:val>
                                            <p:strVal val="#ppt_h"/>
                                          </p:val>
                                        </p:tav>
                                      </p:tavLst>
                                    </p:anim>
                                    <p:anim calcmode="lin" valueType="num">
                                      <p:cBhvr>
                                        <p:cTn id="13" dur="1000" fill="hold"/>
                                        <p:tgtEl>
                                          <p:spTgt spid="9"/>
                                        </p:tgtEl>
                                        <p:attrNameLst>
                                          <p:attrName>style.rotation</p:attrName>
                                        </p:attrNameLst>
                                      </p:cBhvr>
                                      <p:tavLst>
                                        <p:tav tm="0">
                                          <p:val>
                                            <p:fltVal val="90"/>
                                          </p:val>
                                        </p:tav>
                                        <p:tav tm="100000">
                                          <p:val>
                                            <p:fltVal val="0"/>
                                          </p:val>
                                        </p:tav>
                                      </p:tavLst>
                                    </p:anim>
                                    <p:animEffect transition="in" filter="fade">
                                      <p:cBhvr>
                                        <p:cTn id="14" dur="1000"/>
                                        <p:tgtEl>
                                          <p:spTgt spid="9"/>
                                        </p:tgtEl>
                                      </p:cBhvr>
                                    </p:animEffect>
                                  </p:childTnLst>
                                </p:cTn>
                              </p:par>
                            </p:childTnLst>
                          </p:cTn>
                        </p:par>
                      </p:childTnLst>
                    </p:cTn>
                  </p:par>
                </p:childTnLst>
              </p:cTn>
              <p:prevCondLst>
                <p:cond evt="onPrev" delay="0">
                  <p:tgtEl>
                    <p:sldTgt/>
                  </p:tgtEl>
                </p:cond>
              </p:prevCondLst>
              <p:nextCondLst>
                <p:cond evt="onNext" delay="0">
                  <p:tgtEl>
                    <p:sldTgt/>
                  </p:tgtEl>
                </p:cond>
              </p:nextCondLst>
            </p:seq>
            <p:video>
              <p:cMediaNode>
                <p:cTn id="15" fill="hold" display="0">
                  <p:stCondLst>
                    <p:cond delay="indefinite"/>
                  </p:stCondLst>
                  <p:endCondLst>
                    <p:cond evt="onNext" delay="0">
                      <p:tgtEl>
                        <p:sldTgt/>
                      </p:tgtEl>
                    </p:cond>
                    <p:cond evt="onPrev" delay="0">
                      <p:tgtEl>
                        <p:sldTgt/>
                      </p:tgtEl>
                    </p:cond>
                  </p:endCondLst>
                </p:cTn>
                <p:tgtEl>
                  <p:spTgt spid="54280"/>
                </p:tgtEl>
              </p:cMediaNode>
            </p:video>
            <p:seq concurrent="1" nextAc="seek">
              <p:cTn id="16" restart="whenNotActive" fill="hold" evtFilter="cancelBubble" nodeType="interactiveSeq">
                <p:stCondLst>
                  <p:cond evt="onClick" delay="0">
                    <p:tgtEl>
                      <p:spTgt spid="54280"/>
                    </p:tgtEl>
                  </p:cond>
                </p:stCondLst>
                <p:endSync evt="end" delay="0">
                  <p:rtn val="all"/>
                </p:endSync>
                <p:childTnLst>
                  <p:par>
                    <p:cTn id="17" fill="hold" nodeType="clickPar">
                      <p:stCondLst>
                        <p:cond delay="0"/>
                      </p:stCondLst>
                      <p:childTnLst>
                        <p:par>
                          <p:cTn id="18" fill="hold" nodeType="withGroup">
                            <p:stCondLst>
                              <p:cond delay="0"/>
                            </p:stCondLst>
                            <p:childTnLst>
                              <p:par>
                                <p:cTn id="19" presetID="1" presetClass="mediacall" presetSubtype="0" fill="hold" nodeType="clickEffect">
                                  <p:stCondLst>
                                    <p:cond delay="0"/>
                                  </p:stCondLst>
                                  <p:childTnLst>
                                    <p:cmd type="call" cmd="togglePause">
                                      <p:cBhvr>
                                        <p:cTn id="20" dur="1" fill="hold"/>
                                        <p:tgtEl>
                                          <p:spTgt spid="54280"/>
                                        </p:tgtEl>
                                      </p:cBhvr>
                                    </p:cmd>
                                  </p:childTnLst>
                                </p:cTn>
                              </p:par>
                            </p:childTnLst>
                          </p:cTn>
                        </p:par>
                      </p:childTnLst>
                    </p:cTn>
                  </p:par>
                </p:childTnLst>
              </p:cTn>
              <p:nextCondLst>
                <p:cond evt="onClick" delay="0">
                  <p:tgtEl>
                    <p:spTgt spid="54280"/>
                  </p:tgtEl>
                </p:cond>
              </p:nextCondLst>
            </p:seq>
          </p:childTnLst>
        </p:cTn>
      </p:par>
    </p:tnLst>
    <p:bldLst>
      <p:bldP spid="9" grpId="0" bldLvl="0" animBg="1"/>
    </p:bld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图片 2">
            <a:extLst>
              <a:ext uri="{FF2B5EF4-FFF2-40B4-BE49-F238E27FC236}">
                <a16:creationId xmlns:a16="http://schemas.microsoft.com/office/drawing/2014/main" id="{07345370-1670-C1F6-3121-2FA9A1335D54}"/>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182484" y="573659"/>
            <a:ext cx="7573992" cy="5680493"/>
          </a:xfrm>
          <a:prstGeom prst="rect">
            <a:avLst/>
          </a:prstGeom>
        </p:spPr>
      </p:pic>
    </p:spTree>
    <p:extLst>
      <p:ext uri="{BB962C8B-B14F-4D97-AF65-F5344CB8AC3E}">
        <p14:creationId xmlns:p14="http://schemas.microsoft.com/office/powerpoint/2010/main" val="1202461156"/>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231BB153-CB1B-BD58-186B-270C425B756F}"/>
              </a:ext>
            </a:extLst>
          </p:cNvPr>
          <p:cNvSpPr>
            <a:spLocks noGrp="1"/>
          </p:cNvSpPr>
          <p:nvPr>
            <p:ph type="title"/>
          </p:nvPr>
        </p:nvSpPr>
        <p:spPr/>
        <p:txBody>
          <a:bodyPr/>
          <a:lstStyle/>
          <a:p>
            <a:endParaRPr lang="zh-CN" altLang="en-US"/>
          </a:p>
        </p:txBody>
      </p:sp>
      <p:pic>
        <p:nvPicPr>
          <p:cNvPr id="5" name="内容占位符 4">
            <a:extLst>
              <a:ext uri="{FF2B5EF4-FFF2-40B4-BE49-F238E27FC236}">
                <a16:creationId xmlns:a16="http://schemas.microsoft.com/office/drawing/2014/main" id="{10EF7236-F513-C793-4D76-134EDBE3DC2D}"/>
              </a:ext>
            </a:extLst>
          </p:cNvPr>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123665" y="523081"/>
            <a:ext cx="12022327" cy="5811838"/>
          </a:xfrm>
        </p:spPr>
      </p:pic>
    </p:spTree>
    <p:extLst>
      <p:ext uri="{BB962C8B-B14F-4D97-AF65-F5344CB8AC3E}">
        <p14:creationId xmlns:p14="http://schemas.microsoft.com/office/powerpoint/2010/main" val="3542928260"/>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文本框 1">
            <a:extLst>
              <a:ext uri="{FF2B5EF4-FFF2-40B4-BE49-F238E27FC236}">
                <a16:creationId xmlns:a16="http://schemas.microsoft.com/office/drawing/2014/main" id="{810612F3-AB04-4E61-BAAF-FC8EAC9F1A32}"/>
              </a:ext>
            </a:extLst>
          </p:cNvPr>
          <p:cNvSpPr txBox="1"/>
          <p:nvPr/>
        </p:nvSpPr>
        <p:spPr>
          <a:xfrm>
            <a:off x="1381538" y="123559"/>
            <a:ext cx="9083261" cy="707886"/>
          </a:xfrm>
          <a:prstGeom prst="rect">
            <a:avLst/>
          </a:prstGeom>
          <a:noFill/>
        </p:spPr>
        <p:txBody>
          <a:bodyPr wrap="square">
            <a:spAutoFit/>
          </a:bodyPr>
          <a:lstStyle/>
          <a:p>
            <a:r>
              <a:rPr lang="zh-CN" altLang="en-US" sz="4000" dirty="0">
                <a:solidFill>
                  <a:srgbClr val="FF0000"/>
                </a:solidFill>
                <a:latin typeface="华文隶书" panose="02010800040101010101" pitchFamily="2" charset="-122"/>
                <a:ea typeface="华文隶书" panose="02010800040101010101" pitchFamily="2" charset="-122"/>
              </a:rPr>
              <a:t>科学传播</a:t>
            </a:r>
            <a:r>
              <a:rPr lang="en-US" altLang="zh-CN" sz="4000" dirty="0">
                <a:solidFill>
                  <a:srgbClr val="FF0000"/>
                </a:solidFill>
                <a:latin typeface="华文隶书" panose="02010800040101010101" pitchFamily="2" charset="-122"/>
                <a:ea typeface="华文隶书" panose="02010800040101010101" pitchFamily="2" charset="-122"/>
              </a:rPr>
              <a:t>——</a:t>
            </a:r>
            <a:r>
              <a:rPr lang="zh-CN" altLang="en-US" sz="4000" dirty="0">
                <a:solidFill>
                  <a:srgbClr val="FF0000"/>
                </a:solidFill>
                <a:latin typeface="华文隶书" panose="02010800040101010101" pitchFamily="2" charset="-122"/>
                <a:ea typeface="华文隶书" panose="02010800040101010101" pitchFamily="2" charset="-122"/>
              </a:rPr>
              <a:t>援建景东一中校园天文台</a:t>
            </a:r>
            <a:endParaRPr lang="zh-CN" altLang="en-US" sz="4000" dirty="0">
              <a:solidFill>
                <a:srgbClr val="FF0000"/>
              </a:solidFill>
            </a:endParaRPr>
          </a:p>
        </p:txBody>
      </p:sp>
      <p:sp>
        <p:nvSpPr>
          <p:cNvPr id="4" name="文本框 3">
            <a:extLst>
              <a:ext uri="{FF2B5EF4-FFF2-40B4-BE49-F238E27FC236}">
                <a16:creationId xmlns:a16="http://schemas.microsoft.com/office/drawing/2014/main" id="{871DAFDD-783A-48AA-AB22-76703F9483E9}"/>
              </a:ext>
            </a:extLst>
          </p:cNvPr>
          <p:cNvSpPr txBox="1"/>
          <p:nvPr/>
        </p:nvSpPr>
        <p:spPr>
          <a:xfrm>
            <a:off x="680720" y="1252834"/>
            <a:ext cx="11155680" cy="1481816"/>
          </a:xfrm>
          <a:prstGeom prst="rect">
            <a:avLst/>
          </a:prstGeom>
          <a:solidFill>
            <a:srgbClr val="FFFF00"/>
          </a:solidFill>
        </p:spPr>
        <p:txBody>
          <a:bodyPr wrap="square">
            <a:spAutoFit/>
          </a:bodyPr>
          <a:lstStyle/>
          <a:p>
            <a:pPr>
              <a:lnSpc>
                <a:spcPct val="150000"/>
              </a:lnSpc>
            </a:pPr>
            <a:r>
              <a:rPr lang="zh-CN" altLang="en-US" sz="3200" b="0" i="0" dirty="0">
                <a:solidFill>
                  <a:srgbClr val="FF0000"/>
                </a:solidFill>
                <a:effectLst/>
                <a:latin typeface="FZYaSongS-R-GB"/>
              </a:rPr>
              <a:t>         习近平：“科技创新、科学普及是实现创新发展的两翼，要把科学普及放在与科技创新同等重要的位置。</a:t>
            </a:r>
            <a:endParaRPr lang="zh-CN" altLang="en-US" sz="3200" dirty="0">
              <a:solidFill>
                <a:srgbClr val="FF0000"/>
              </a:solidFill>
            </a:endParaRPr>
          </a:p>
        </p:txBody>
      </p:sp>
      <p:pic>
        <p:nvPicPr>
          <p:cNvPr id="6" name="图片 5">
            <a:extLst>
              <a:ext uri="{FF2B5EF4-FFF2-40B4-BE49-F238E27FC236}">
                <a16:creationId xmlns:a16="http://schemas.microsoft.com/office/drawing/2014/main" id="{55DE6DCA-A621-4E68-B7FC-C846956E140F}"/>
              </a:ext>
            </a:extLst>
          </p:cNvPr>
          <p:cNvPicPr>
            <a:picLocks noChangeAspect="1"/>
          </p:cNvPicPr>
          <p:nvPr/>
        </p:nvPicPr>
        <p:blipFill>
          <a:blip r:embed="rId2"/>
          <a:stretch>
            <a:fillRect/>
          </a:stretch>
        </p:blipFill>
        <p:spPr>
          <a:xfrm>
            <a:off x="352107" y="3142725"/>
            <a:ext cx="5093653" cy="3446568"/>
          </a:xfrm>
          <a:prstGeom prst="rect">
            <a:avLst/>
          </a:prstGeom>
        </p:spPr>
      </p:pic>
      <p:pic>
        <p:nvPicPr>
          <p:cNvPr id="8" name="图片 7">
            <a:extLst>
              <a:ext uri="{FF2B5EF4-FFF2-40B4-BE49-F238E27FC236}">
                <a16:creationId xmlns:a16="http://schemas.microsoft.com/office/drawing/2014/main" id="{F81CDB39-EF57-4870-AC13-5275014EE8D0}"/>
              </a:ext>
            </a:extLst>
          </p:cNvPr>
          <p:cNvPicPr>
            <a:picLocks noChangeAspect="1"/>
          </p:cNvPicPr>
          <p:nvPr/>
        </p:nvPicPr>
        <p:blipFill>
          <a:blip r:embed="rId3"/>
          <a:stretch>
            <a:fillRect/>
          </a:stretch>
        </p:blipFill>
        <p:spPr>
          <a:xfrm>
            <a:off x="6549504" y="3248385"/>
            <a:ext cx="5286896" cy="3394287"/>
          </a:xfrm>
          <a:prstGeom prst="rect">
            <a:avLst/>
          </a:prstGeom>
        </p:spPr>
      </p:pic>
      <p:pic>
        <p:nvPicPr>
          <p:cNvPr id="3" name="Picture 4">
            <a:extLst>
              <a:ext uri="{FF2B5EF4-FFF2-40B4-BE49-F238E27FC236}">
                <a16:creationId xmlns:a16="http://schemas.microsoft.com/office/drawing/2014/main" id="{EFE51478-0084-CCFF-DE55-9E47CA6ADE4B}"/>
              </a:ext>
            </a:extLst>
          </p:cNvPr>
          <p:cNvPicPr>
            <a:picLocks noChangeAspect="1" noChangeArrowheads="1"/>
          </p:cNvPicPr>
          <p:nvPr/>
        </p:nvPicPr>
        <p:blipFill>
          <a:blip r:embed="rId4"/>
          <a:srcRect/>
          <a:stretch>
            <a:fillRect/>
          </a:stretch>
        </p:blipFill>
        <p:spPr bwMode="auto">
          <a:xfrm>
            <a:off x="2898933" y="4932498"/>
            <a:ext cx="2546827" cy="1568328"/>
          </a:xfrm>
          <a:prstGeom prst="rect">
            <a:avLst/>
          </a:prstGeom>
          <a:noFill/>
          <a:ln w="9525">
            <a:noFill/>
            <a:miter lim="800000"/>
            <a:headEnd/>
            <a:tailEnd/>
          </a:ln>
          <a:effectLst/>
        </p:spPr>
      </p:pic>
    </p:spTree>
    <p:extLst>
      <p:ext uri="{BB962C8B-B14F-4D97-AF65-F5344CB8AC3E}">
        <p14:creationId xmlns:p14="http://schemas.microsoft.com/office/powerpoint/2010/main" val="992759202"/>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02" name="标题 1">
            <a:extLst>
              <a:ext uri="{FF2B5EF4-FFF2-40B4-BE49-F238E27FC236}">
                <a16:creationId xmlns:a16="http://schemas.microsoft.com/office/drawing/2014/main" id="{D625245D-A5A2-B365-7E61-771E29689DDB}"/>
              </a:ext>
            </a:extLst>
          </p:cNvPr>
          <p:cNvSpPr>
            <a:spLocks noGrp="1"/>
          </p:cNvSpPr>
          <p:nvPr>
            <p:ph type="title"/>
          </p:nvPr>
        </p:nvSpPr>
        <p:spPr>
          <a:xfrm>
            <a:off x="2135188" y="-26988"/>
            <a:ext cx="8229600" cy="1143001"/>
          </a:xfrm>
        </p:spPr>
        <p:txBody>
          <a:bodyPr/>
          <a:lstStyle/>
          <a:p>
            <a:r>
              <a:rPr lang="zh-CN" altLang="en-US" b="1" dirty="0">
                <a:solidFill>
                  <a:srgbClr val="FF0000"/>
                </a:solidFill>
                <a:latin typeface="华文隶书" panose="02010800040101010101" pitchFamily="2" charset="-122"/>
                <a:ea typeface="华文隶书" panose="02010800040101010101" pitchFamily="2" charset="-122"/>
              </a:rPr>
              <a:t>签署省院合作共建协议</a:t>
            </a:r>
          </a:p>
        </p:txBody>
      </p:sp>
      <p:pic>
        <p:nvPicPr>
          <p:cNvPr id="3" name="内容占位符 2">
            <a:extLst>
              <a:ext uri="{FF2B5EF4-FFF2-40B4-BE49-F238E27FC236}">
                <a16:creationId xmlns:a16="http://schemas.microsoft.com/office/drawing/2014/main" id="{D32ADC79-39B6-0133-BA22-A142C25814A9}"/>
              </a:ext>
            </a:extLst>
          </p:cNvPr>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3195108" y="1825625"/>
            <a:ext cx="5801784" cy="4351338"/>
          </a:xfrm>
        </p:spPr>
      </p:pic>
      <p:pic>
        <p:nvPicPr>
          <p:cNvPr id="51204" name="Picture 3">
            <a:extLst>
              <a:ext uri="{FF2B5EF4-FFF2-40B4-BE49-F238E27FC236}">
                <a16:creationId xmlns:a16="http://schemas.microsoft.com/office/drawing/2014/main" id="{C8531888-E42D-0B79-C616-9D49D169AA62}"/>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951538" y="1557338"/>
            <a:ext cx="4735512" cy="53276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1205" name="Picture 4">
            <a:extLst>
              <a:ext uri="{FF2B5EF4-FFF2-40B4-BE49-F238E27FC236}">
                <a16:creationId xmlns:a16="http://schemas.microsoft.com/office/drawing/2014/main" id="{79E3158F-AEAC-6052-D4C6-427F15B70859}"/>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657349" y="1236663"/>
            <a:ext cx="4438651" cy="56483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815952670"/>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ED2DC1AF-D3E7-2A11-9BD6-93B920EED25F}"/>
              </a:ext>
            </a:extLst>
          </p:cNvPr>
          <p:cNvSpPr>
            <a:spLocks noGrp="1"/>
          </p:cNvSpPr>
          <p:nvPr>
            <p:ph type="title"/>
          </p:nvPr>
        </p:nvSpPr>
        <p:spPr/>
        <p:txBody>
          <a:bodyPr/>
          <a:lstStyle/>
          <a:p>
            <a:pPr algn="ctr"/>
            <a:r>
              <a:rPr lang="zh-CN" altLang="en-US" dirty="0"/>
              <a:t>景东</a:t>
            </a:r>
            <a:r>
              <a:rPr lang="en-US" altLang="zh-CN" dirty="0"/>
              <a:t>120</a:t>
            </a:r>
            <a:r>
              <a:rPr lang="zh-CN" altLang="en-US" dirty="0"/>
              <a:t>米脉冲星射电望远镜</a:t>
            </a:r>
          </a:p>
        </p:txBody>
      </p:sp>
      <p:sp>
        <p:nvSpPr>
          <p:cNvPr id="3" name="内容占位符 2">
            <a:extLst>
              <a:ext uri="{FF2B5EF4-FFF2-40B4-BE49-F238E27FC236}">
                <a16:creationId xmlns:a16="http://schemas.microsoft.com/office/drawing/2014/main" id="{855BE4D2-FDC2-98FB-D04A-3549E38F7788}"/>
              </a:ext>
            </a:extLst>
          </p:cNvPr>
          <p:cNvSpPr>
            <a:spLocks noGrp="1"/>
          </p:cNvSpPr>
          <p:nvPr>
            <p:ph idx="1"/>
          </p:nvPr>
        </p:nvSpPr>
        <p:spPr/>
        <p:txBody>
          <a:bodyPr/>
          <a:lstStyle/>
          <a:p>
            <a:endParaRPr lang="zh-CN" altLang="en-US"/>
          </a:p>
        </p:txBody>
      </p:sp>
      <p:pic>
        <p:nvPicPr>
          <p:cNvPr id="4" name="Picture 6" descr="D:\JRT\39所\新效果图\微信图片_20200920151612.jpg">
            <a:extLst>
              <a:ext uri="{FF2B5EF4-FFF2-40B4-BE49-F238E27FC236}">
                <a16:creationId xmlns:a16="http://schemas.microsoft.com/office/drawing/2014/main" id="{5A3EDD79-D5B1-51FB-B980-2ACDEFD2DDFB}"/>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524000" y="1690688"/>
            <a:ext cx="9144000" cy="51435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922960018"/>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内容占位符 2">
            <a:extLst>
              <a:ext uri="{FF2B5EF4-FFF2-40B4-BE49-F238E27FC236}">
                <a16:creationId xmlns:a16="http://schemas.microsoft.com/office/drawing/2014/main" id="{924A4753-F5C0-F8E9-A985-A7E9523542A0}"/>
              </a:ext>
            </a:extLst>
          </p:cNvPr>
          <p:cNvSpPr>
            <a:spLocks noGrp="1"/>
          </p:cNvSpPr>
          <p:nvPr>
            <p:ph idx="1"/>
          </p:nvPr>
        </p:nvSpPr>
        <p:spPr/>
        <p:txBody>
          <a:bodyPr/>
          <a:lstStyle/>
          <a:p>
            <a:endParaRPr lang="zh-CN" altLang="en-US" dirty="0"/>
          </a:p>
        </p:txBody>
      </p:sp>
      <p:pic>
        <p:nvPicPr>
          <p:cNvPr id="6" name="图片 5">
            <a:extLst>
              <a:ext uri="{FF2B5EF4-FFF2-40B4-BE49-F238E27FC236}">
                <a16:creationId xmlns:a16="http://schemas.microsoft.com/office/drawing/2014/main" id="{4DB5F342-04C1-C808-1683-C04DE6EE2C7B}"/>
              </a:ext>
            </a:extLst>
          </p:cNvPr>
          <p:cNvPicPr>
            <a:picLocks noChangeAspect="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2459616" y="0"/>
            <a:ext cx="6933848" cy="5196676"/>
          </a:xfrm>
          <a:prstGeom prst="rect">
            <a:avLst/>
          </a:prstGeom>
          <a:noFill/>
          <a:ln>
            <a:noFill/>
          </a:ln>
        </p:spPr>
      </p:pic>
      <p:pic>
        <p:nvPicPr>
          <p:cNvPr id="9" name="图片 8">
            <a:extLst>
              <a:ext uri="{FF2B5EF4-FFF2-40B4-BE49-F238E27FC236}">
                <a16:creationId xmlns:a16="http://schemas.microsoft.com/office/drawing/2014/main" id="{C01DEF80-C5B8-6D54-4052-0FCDC4189779}"/>
              </a:ext>
            </a:extLst>
          </p:cNvPr>
          <p:cNvPicPr>
            <a:picLocks noChangeAspect="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361143" y="4514290"/>
            <a:ext cx="9130795" cy="2343710"/>
          </a:xfrm>
          <a:prstGeom prst="rect">
            <a:avLst/>
          </a:prstGeom>
          <a:noFill/>
          <a:ln>
            <a:noFill/>
          </a:ln>
        </p:spPr>
      </p:pic>
    </p:spTree>
    <p:extLst>
      <p:ext uri="{BB962C8B-B14F-4D97-AF65-F5344CB8AC3E}">
        <p14:creationId xmlns:p14="http://schemas.microsoft.com/office/powerpoint/2010/main" val="1713379615"/>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内容占位符 2">
            <a:extLst>
              <a:ext uri="{FF2B5EF4-FFF2-40B4-BE49-F238E27FC236}">
                <a16:creationId xmlns:a16="http://schemas.microsoft.com/office/drawing/2014/main" id="{29A6A9EF-05BD-1FF0-C87F-089E7ABB2B42}"/>
              </a:ext>
            </a:extLst>
          </p:cNvPr>
          <p:cNvSpPr>
            <a:spLocks noGrp="1"/>
          </p:cNvSpPr>
          <p:nvPr>
            <p:ph idx="1"/>
          </p:nvPr>
        </p:nvSpPr>
        <p:spPr>
          <a:xfrm>
            <a:off x="388189" y="643805"/>
            <a:ext cx="11654286" cy="5981281"/>
          </a:xfrm>
        </p:spPr>
        <p:txBody>
          <a:bodyPr>
            <a:noAutofit/>
          </a:bodyPr>
          <a:lstStyle/>
          <a:p>
            <a:pPr>
              <a:lnSpc>
                <a:spcPct val="150000"/>
              </a:lnSpc>
              <a:buFont typeface="Wingdings" panose="05000000000000000000" pitchFamily="2" charset="2"/>
              <a:buChar char="ü"/>
            </a:pPr>
            <a:r>
              <a:rPr lang="en-US" altLang="zh-CN" sz="3600" dirty="0"/>
              <a:t>   </a:t>
            </a:r>
            <a:r>
              <a:rPr lang="zh-CN" altLang="en-US" sz="3600" dirty="0"/>
              <a:t>天文学是</a:t>
            </a:r>
            <a:r>
              <a:rPr lang="zh-CN" altLang="en-US" sz="3600" b="0" dirty="0">
                <a:solidFill>
                  <a:srgbClr val="000000"/>
                </a:solidFill>
                <a:effectLst/>
                <a:latin typeface="ui-sans-serif"/>
              </a:rPr>
              <a:t>观测驱动型科学</a:t>
            </a:r>
            <a:r>
              <a:rPr lang="zh-CN" altLang="en-US" sz="3600" dirty="0"/>
              <a:t>，是天文学发展的根本动力。</a:t>
            </a:r>
            <a:endParaRPr lang="en-US" altLang="zh-CN" sz="3600" dirty="0"/>
          </a:p>
          <a:p>
            <a:pPr>
              <a:lnSpc>
                <a:spcPct val="150000"/>
              </a:lnSpc>
              <a:buFont typeface="Wingdings" panose="05000000000000000000" pitchFamily="2" charset="2"/>
              <a:buChar char="ü"/>
            </a:pPr>
            <a:r>
              <a:rPr lang="zh-CN" altLang="en-US" sz="3600" dirty="0"/>
              <a:t>   感恩国家的发展，给了我们做事的机会；我们做事，也要想想能为国家解决什么问题。</a:t>
            </a:r>
            <a:endParaRPr lang="en-US" altLang="zh-CN" sz="3600" dirty="0"/>
          </a:p>
          <a:p>
            <a:pPr>
              <a:lnSpc>
                <a:spcPct val="150000"/>
              </a:lnSpc>
              <a:buFont typeface="Wingdings" panose="05000000000000000000" pitchFamily="2" charset="2"/>
              <a:buChar char="ü"/>
            </a:pPr>
            <a:r>
              <a:rPr lang="zh-CN" altLang="en-US" sz="3600" dirty="0"/>
              <a:t>   感恩同行老师对云台射电天文事业发展的指导、支持、帮助。</a:t>
            </a:r>
          </a:p>
        </p:txBody>
      </p:sp>
    </p:spTree>
    <p:extLst>
      <p:ext uri="{BB962C8B-B14F-4D97-AF65-F5344CB8AC3E}">
        <p14:creationId xmlns:p14="http://schemas.microsoft.com/office/powerpoint/2010/main" val="2049513072"/>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内容占位符 2">
            <a:extLst>
              <a:ext uri="{FF2B5EF4-FFF2-40B4-BE49-F238E27FC236}">
                <a16:creationId xmlns:a16="http://schemas.microsoft.com/office/drawing/2014/main" id="{FF1DB4C9-4C71-BD36-470F-B5F1B5C09330}"/>
              </a:ext>
            </a:extLst>
          </p:cNvPr>
          <p:cNvSpPr>
            <a:spLocks noGrp="1"/>
          </p:cNvSpPr>
          <p:nvPr>
            <p:ph idx="1"/>
          </p:nvPr>
        </p:nvSpPr>
        <p:spPr/>
        <p:txBody>
          <a:bodyPr/>
          <a:lstStyle/>
          <a:p>
            <a:endParaRPr lang="zh-CN" altLang="en-US"/>
          </a:p>
        </p:txBody>
      </p:sp>
      <p:pic>
        <p:nvPicPr>
          <p:cNvPr id="4" name="图片 7">
            <a:extLst>
              <a:ext uri="{FF2B5EF4-FFF2-40B4-BE49-F238E27FC236}">
                <a16:creationId xmlns:a16="http://schemas.microsoft.com/office/drawing/2014/main" id="{E566FBCD-F2D9-DD58-B852-FB59208BACEB}"/>
              </a:ext>
            </a:extLst>
          </p:cNvPr>
          <p:cNvPicPr>
            <a:picLocks noChangeAspect="1"/>
          </p:cNvPicPr>
          <p:nvPr/>
        </p:nvPicPr>
        <p:blipFill>
          <a:blip r:embed="rId2">
            <a:extLst>
              <a:ext uri="{28A0092B-C50C-407E-A947-70E740481C1C}">
                <a14:useLocalDpi xmlns:a14="http://schemas.microsoft.com/office/drawing/2010/main" val="0"/>
              </a:ext>
            </a:extLst>
          </a:blip>
          <a:srcRect t="17220"/>
          <a:stretch>
            <a:fillRect/>
          </a:stretch>
        </p:blipFill>
        <p:spPr bwMode="auto">
          <a:xfrm>
            <a:off x="-2137893" y="1690688"/>
            <a:ext cx="14436425" cy="370935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 name="标题 5">
            <a:extLst>
              <a:ext uri="{FF2B5EF4-FFF2-40B4-BE49-F238E27FC236}">
                <a16:creationId xmlns:a16="http://schemas.microsoft.com/office/drawing/2014/main" id="{13BDF3EB-C63D-CDCC-4FC4-B06A28E32494}"/>
              </a:ext>
            </a:extLst>
          </p:cNvPr>
          <p:cNvSpPr>
            <a:spLocks noGrp="1"/>
          </p:cNvSpPr>
          <p:nvPr>
            <p:ph type="title"/>
          </p:nvPr>
        </p:nvSpPr>
        <p:spPr/>
        <p:txBody>
          <a:bodyPr/>
          <a:lstStyle/>
          <a:p>
            <a:endParaRPr lang="zh-CN" altLang="en-US"/>
          </a:p>
        </p:txBody>
      </p:sp>
    </p:spTree>
    <p:extLst>
      <p:ext uri="{BB962C8B-B14F-4D97-AF65-F5344CB8AC3E}">
        <p14:creationId xmlns:p14="http://schemas.microsoft.com/office/powerpoint/2010/main" val="2511237561"/>
      </p:ext>
    </p:extLst>
  </p:cSld>
  <p:clrMapOvr>
    <a:masterClrMapping/>
  </p:clrMapOvr>
</p:sld>
</file>

<file path=ppt/tags/tag1.xml><?xml version="1.0" encoding="utf-8"?>
<p:tagLst xmlns:a="http://schemas.openxmlformats.org/drawingml/2006/main" xmlns:r="http://schemas.openxmlformats.org/officeDocument/2006/relationships" xmlns:p="http://schemas.openxmlformats.org/presentationml/2006/main">
  <p:tag name="KSO_WM_BEAUTIFY_FLAG" val=""/>
</p:tagLst>
</file>

<file path=ppt/tags/tag2.xml><?xml version="1.0" encoding="utf-8"?>
<p:tagLst xmlns:a="http://schemas.openxmlformats.org/drawingml/2006/main" xmlns:r="http://schemas.openxmlformats.org/officeDocument/2006/relationships" xmlns:p="http://schemas.openxmlformats.org/presentationml/2006/main">
  <p:tag name="KSO_WM_BEAUTIFY_FLAG" val=""/>
</p:tagLst>
</file>

<file path=ppt/tags/tag3.xml><?xml version="1.0" encoding="utf-8"?>
<p:tagLst xmlns:a="http://schemas.openxmlformats.org/drawingml/2006/main" xmlns:r="http://schemas.openxmlformats.org/officeDocument/2006/relationships" xmlns:p="http://schemas.openxmlformats.org/presentationml/2006/main">
  <p:tag name="KSO_WM_BEAUTIFY_FLAG" val=""/>
</p:tagLst>
</file>

<file path=ppt/theme/theme1.xml><?xml version="1.0" encoding="utf-8"?>
<a:theme xmlns:a="http://schemas.openxmlformats.org/drawingml/2006/main" name="Office 主题​​">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等线 Light"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等线"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2.xml><?xml version="1.0" encoding="utf-8"?>
<a:theme xmlns:a="http://schemas.openxmlformats.org/drawingml/2006/main" name="Office 主题​​">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等线 Light"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等线"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TotalTime>3853</TotalTime>
  <Words>1117</Words>
  <Application>Microsoft Office PowerPoint</Application>
  <PresentationFormat>宽屏</PresentationFormat>
  <Paragraphs>86</Paragraphs>
  <Slides>32</Slides>
  <Notes>4</Notes>
  <HiddenSlides>0</HiddenSlides>
  <MMClips>2</MMClips>
  <ScaleCrop>false</ScaleCrop>
  <HeadingPairs>
    <vt:vector size="6" baseType="variant">
      <vt:variant>
        <vt:lpstr>已用的字体</vt:lpstr>
      </vt:variant>
      <vt:variant>
        <vt:i4>20</vt:i4>
      </vt:variant>
      <vt:variant>
        <vt:lpstr>主题</vt:lpstr>
      </vt:variant>
      <vt:variant>
        <vt:i4>1</vt:i4>
      </vt:variant>
      <vt:variant>
        <vt:lpstr>幻灯片标题</vt:lpstr>
      </vt:variant>
      <vt:variant>
        <vt:i4>32</vt:i4>
      </vt:variant>
    </vt:vector>
  </HeadingPairs>
  <TitlesOfParts>
    <vt:vector size="53" baseType="lpstr">
      <vt:lpstr>AR PL UMing CN</vt:lpstr>
      <vt:lpstr>FZYaSongS-R-GB</vt:lpstr>
      <vt:lpstr>Kaiti SC</vt:lpstr>
      <vt:lpstr>ui-sans-serif</vt:lpstr>
      <vt:lpstr>等线</vt:lpstr>
      <vt:lpstr>等线 Light</vt:lpstr>
      <vt:lpstr>方正魏碑简体</vt:lpstr>
      <vt:lpstr>仿宋</vt:lpstr>
      <vt:lpstr>黑体</vt:lpstr>
      <vt:lpstr>华文楷体</vt:lpstr>
      <vt:lpstr>华文隶书</vt:lpstr>
      <vt:lpstr>华文新魏</vt:lpstr>
      <vt:lpstr>华文行楷</vt:lpstr>
      <vt:lpstr>微软雅黑</vt:lpstr>
      <vt:lpstr>Arial</vt:lpstr>
      <vt:lpstr>Calibri</vt:lpstr>
      <vt:lpstr>Symbol</vt:lpstr>
      <vt:lpstr>Times</vt:lpstr>
      <vt:lpstr>Times New Roman</vt:lpstr>
      <vt:lpstr>Wingdings</vt:lpstr>
      <vt:lpstr>Office 主题​​</vt:lpstr>
      <vt:lpstr>PowerPoint 演示文稿</vt:lpstr>
      <vt:lpstr>太阳射电观测研究</vt:lpstr>
      <vt:lpstr>PowerPoint 演示文稿</vt:lpstr>
      <vt:lpstr>PowerPoint 演示文稿</vt:lpstr>
      <vt:lpstr>PowerPoint 演示文稿</vt:lpstr>
      <vt:lpstr>PowerPoint 演示文稿</vt:lpstr>
      <vt:lpstr>PowerPoint 演示文稿</vt:lpstr>
      <vt:lpstr>研究基础（基于昆明40米射电天文研究）</vt:lpstr>
      <vt:lpstr>PowerPoint 演示文稿</vt:lpstr>
      <vt:lpstr>PowerPoint 演示文稿</vt:lpstr>
      <vt:lpstr>PowerPoint 演示文稿</vt:lpstr>
      <vt:lpstr>PowerPoint 演示文稿</vt:lpstr>
      <vt:lpstr>天线阵列技术研究</vt:lpstr>
      <vt:lpstr>PowerPoint 演示文稿</vt:lpstr>
      <vt:lpstr>PowerPoint 演示文稿</vt:lpstr>
      <vt:lpstr>韩金林提出China-ART </vt:lpstr>
      <vt:lpstr>PowerPoint 演示文稿</vt:lpstr>
      <vt:lpstr>PowerPoint 演示文稿</vt:lpstr>
      <vt:lpstr>PowerPoint 演示文稿</vt:lpstr>
      <vt:lpstr> </vt:lpstr>
      <vt:lpstr>PowerPoint 演示文稿</vt:lpstr>
      <vt:lpstr>PowerPoint 演示文稿</vt:lpstr>
      <vt:lpstr>120米全可动射电望远镜—世界最大</vt:lpstr>
      <vt:lpstr>PowerPoint 演示文稿</vt:lpstr>
      <vt:lpstr>PowerPoint 演示文稿</vt:lpstr>
      <vt:lpstr>PowerPoint 演示文稿</vt:lpstr>
      <vt:lpstr>PowerPoint 演示文稿</vt:lpstr>
      <vt:lpstr>签署省院合作共建协议</vt:lpstr>
      <vt:lpstr>景东120米脉冲星射电望远镜</vt:lpstr>
      <vt:lpstr>PowerPoint 演示文稿</vt:lpstr>
      <vt:lpstr>PowerPoint 演示文稿</vt:lpstr>
      <vt:lpstr>PowerPoint 演示文稿</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汪敏</dc:creator>
  <cp:lastModifiedBy>汪敏</cp:lastModifiedBy>
  <cp:revision>6</cp:revision>
  <dcterms:created xsi:type="dcterms:W3CDTF">2026-06-29T12:48:34Z</dcterms:created>
  <dcterms:modified xsi:type="dcterms:W3CDTF">2026-07-04T06:35:11Z</dcterms:modified>
</cp:coreProperties>
</file>