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5" r:id="rId2"/>
    <p:sldId id="371" r:id="rId3"/>
    <p:sldId id="372" r:id="rId4"/>
    <p:sldId id="373" r:id="rId5"/>
    <p:sldId id="370" r:id="rId6"/>
    <p:sldId id="374" r:id="rId7"/>
    <p:sldId id="375" r:id="rId8"/>
    <p:sldId id="376" r:id="rId9"/>
    <p:sldId id="380" r:id="rId10"/>
    <p:sldId id="378" r:id="rId11"/>
    <p:sldId id="379" r:id="rId12"/>
    <p:sldId id="267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1"/>
    <p:restoredTop sz="92082"/>
  </p:normalViewPr>
  <p:slideViewPr>
    <p:cSldViewPr snapToGrid="0" snapToObjects="1" showGuides="1">
      <p:cViewPr varScale="1">
        <p:scale>
          <a:sx n="168" d="100"/>
          <a:sy n="168" d="100"/>
        </p:scale>
        <p:origin x="68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2F25D-7006-0346-A50B-95DE401738F5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B8FA1-25A3-A244-85E0-75406AAC72A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Wang et al. M13?</a:t>
            </a:r>
          </a:p>
          <a:p>
            <a:r>
              <a:rPr kumimoji="1" lang="en-US" altLang="zh-CN"/>
              <a:t>M3A?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8EC96-04F2-5940-8134-4D8B6CCFB8D2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0790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33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4897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3176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4951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981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6948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683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8422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B8FA1-25A3-A244-85E0-75406AAC72A6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030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FF7D7-DC0A-7F49-8972-B48BD5394014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E5B35-BF99-B042-9843-9A046D185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9145793" cy="58849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9749" y="324042"/>
            <a:ext cx="8624502" cy="707886"/>
          </a:xfrm>
          <a:prstGeom prst="rect">
            <a:avLst/>
          </a:prstGeom>
          <a:solidFill>
            <a:schemeClr val="tx2">
              <a:lumMod val="40000"/>
              <a:lumOff val="60000"/>
              <a:alpha val="52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/>
              <a:t>Evidence of IMBH in GCs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89336" y="3820061"/>
            <a:ext cx="5354664" cy="1323439"/>
          </a:xfrm>
          <a:prstGeom prst="rect">
            <a:avLst/>
          </a:prstGeom>
          <a:solidFill>
            <a:schemeClr val="tx2">
              <a:lumMod val="40000"/>
              <a:lumOff val="60000"/>
              <a:alpha val="79000"/>
            </a:schemeClr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 err="1"/>
              <a:t>Zhichen</a:t>
            </a:r>
            <a:r>
              <a:rPr kumimoji="1" lang="en-US" altLang="zh-CN" sz="2000" b="1" dirty="0"/>
              <a:t> Pan (NAOC), </a:t>
            </a:r>
            <a:r>
              <a:rPr kumimoji="1" lang="en-US" altLang="zh-CN" sz="2000" b="1" dirty="0" err="1"/>
              <a:t>Yujie</a:t>
            </a:r>
            <a:r>
              <a:rPr kumimoji="1" lang="en-US" altLang="zh-CN" sz="2000" b="1" dirty="0"/>
              <a:t> Lian (</a:t>
            </a:r>
            <a:r>
              <a:rPr kumimoji="1" lang="en-US" altLang="zh-CN" sz="2000" b="1" dirty="0" err="1"/>
              <a:t>MPIfR</a:t>
            </a:r>
            <a:r>
              <a:rPr kumimoji="1" lang="en-US" altLang="zh-CN" sz="2000" b="1" dirty="0"/>
              <a:t>)</a:t>
            </a:r>
          </a:p>
          <a:p>
            <a:pPr algn="ctr"/>
            <a:r>
              <a:rPr kumimoji="1" lang="en-US" altLang="zh-CN" sz="2000" b="1" dirty="0"/>
              <a:t>Lei Qian (NAOC), </a:t>
            </a:r>
            <a:r>
              <a:rPr kumimoji="1" lang="en-US" altLang="zh-CN" sz="2000" b="1" dirty="0" err="1"/>
              <a:t>Shuo</a:t>
            </a:r>
            <a:r>
              <a:rPr kumimoji="1" lang="en-US" altLang="zh-CN" sz="2000" b="1" dirty="0"/>
              <a:t> Cao (BNU)</a:t>
            </a:r>
          </a:p>
          <a:p>
            <a:pPr algn="ctr"/>
            <a:r>
              <a:rPr kumimoji="1" lang="en-US" altLang="zh-CN" sz="2000" b="1" dirty="0"/>
              <a:t>Yu Pan (CQUPT), Bo Peng(SWUST), </a:t>
            </a:r>
            <a:r>
              <a:rPr kumimoji="1" lang="en-US" altLang="zh-CN" sz="2000" b="1" dirty="0" err="1"/>
              <a:t>etc</a:t>
            </a:r>
            <a:r>
              <a:rPr kumimoji="1" lang="en-US" altLang="zh-CN" sz="2000" b="1" dirty="0"/>
              <a:t>+++</a:t>
            </a:r>
          </a:p>
          <a:p>
            <a:pPr algn="ctr"/>
            <a:r>
              <a:rPr kumimoji="1" lang="en-US" altLang="zh-CN" sz="2000" b="1" dirty="0"/>
              <a:t>2026.7.5</a:t>
            </a:r>
            <a:endParaRPr kumimoji="1" lang="zh-CN" alt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Discussion with Dr. </a:t>
            </a:r>
            <a:r>
              <a:rPr kumimoji="1" lang="en-US" altLang="zh-CN" sz="3000" b="1" dirty="0" err="1"/>
              <a:t>Xie</a:t>
            </a:r>
            <a:r>
              <a:rPr kumimoji="1" lang="en-US" altLang="zh-CN" sz="3000" b="1" dirty="0"/>
              <a:t>, Yi and His Paper (FPS11?)</a:t>
            </a:r>
            <a:endParaRPr kumimoji="1" lang="zh-CN" altLang="en-US" sz="3000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38E645C-2240-AF4A-85F1-7FC19B5378B9}"/>
              </a:ext>
            </a:extLst>
          </p:cNvPr>
          <p:cNvGrpSpPr/>
          <p:nvPr/>
        </p:nvGrpSpPr>
        <p:grpSpPr>
          <a:xfrm>
            <a:off x="114888" y="774783"/>
            <a:ext cx="5989179" cy="4221996"/>
            <a:chOff x="114888" y="774783"/>
            <a:chExt cx="5989179" cy="4221996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96353669-B531-3E4B-B322-232933F93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888" y="774783"/>
              <a:ext cx="5989179" cy="3815632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964689E-9A2A-3644-9F74-9465FEC83584}"/>
                </a:ext>
              </a:extLst>
            </p:cNvPr>
            <p:cNvSpPr txBox="1"/>
            <p:nvPr/>
          </p:nvSpPr>
          <p:spPr>
            <a:xfrm>
              <a:off x="2353309" y="4627447"/>
              <a:ext cx="15123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 err="1"/>
                <a:t>Xie</a:t>
              </a:r>
              <a:r>
                <a:rPr kumimoji="1" lang="en-US" altLang="zh-CN" dirty="0"/>
                <a:t> et al. 2023</a:t>
              </a:r>
              <a:endParaRPr kumimoji="1"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71E230ED-583A-804D-AC5E-BBEE03F3FB34}"/>
              </a:ext>
            </a:extLst>
          </p:cNvPr>
          <p:cNvSpPr txBox="1"/>
          <p:nvPr/>
        </p:nvSpPr>
        <p:spPr>
          <a:xfrm>
            <a:off x="6345141" y="4128750"/>
            <a:ext cx="2276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15 PSR in NGC6517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9/15 timed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IMBH ~10</a:t>
            </a:r>
            <a:r>
              <a:rPr kumimoji="1" lang="en-US" altLang="zh-CN" baseline="30000" dirty="0"/>
              <a:t>5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Ms</a:t>
            </a:r>
            <a:endParaRPr kumimoji="1"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E64AA90-957B-F044-B507-9A4A0E7453AA}"/>
              </a:ext>
            </a:extLst>
          </p:cNvPr>
          <p:cNvGrpSpPr/>
          <p:nvPr/>
        </p:nvGrpSpPr>
        <p:grpSpPr>
          <a:xfrm>
            <a:off x="6355370" y="710385"/>
            <a:ext cx="2266356" cy="3256717"/>
            <a:chOff x="6355370" y="710385"/>
            <a:chExt cx="2266356" cy="325671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6430E0E-5CBC-2F42-911A-662F5324D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5370" y="710385"/>
              <a:ext cx="2266356" cy="294894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ABDD7AA-848A-E548-AFE3-B0002698D0CB}"/>
                </a:ext>
              </a:extLst>
            </p:cNvPr>
            <p:cNvSpPr txBox="1"/>
            <p:nvPr/>
          </p:nvSpPr>
          <p:spPr>
            <a:xfrm>
              <a:off x="6856805" y="3659325"/>
              <a:ext cx="12634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400" dirty="0"/>
                <a:t>Pan et al. 2021</a:t>
              </a:r>
              <a:endParaRPr kumimoji="1" lang="zh-CN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0604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Current Pulsar Timing Progress in NGC 6517 PSRs</a:t>
            </a:r>
            <a:endParaRPr kumimoji="1" lang="zh-CN" altLang="en-US" sz="3000" b="1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824CB29-2485-E14D-9637-EE4A482E549D}"/>
              </a:ext>
            </a:extLst>
          </p:cNvPr>
          <p:cNvGrpSpPr/>
          <p:nvPr/>
        </p:nvGrpSpPr>
        <p:grpSpPr>
          <a:xfrm>
            <a:off x="484094" y="594867"/>
            <a:ext cx="3871514" cy="4485878"/>
            <a:chOff x="484094" y="657622"/>
            <a:chExt cx="3871514" cy="4485878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14A75CD8-3444-E045-BB80-1B6E2F8E8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094" y="657622"/>
              <a:ext cx="3871514" cy="410039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D287BE5-288A-4849-B3B4-B1096F52B5FA}"/>
                </a:ext>
              </a:extLst>
            </p:cNvPr>
            <p:cNvSpPr txBox="1"/>
            <p:nvPr/>
          </p:nvSpPr>
          <p:spPr>
            <a:xfrm>
              <a:off x="689826" y="4774168"/>
              <a:ext cx="346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/>
                <a:t>Yin+ 2024, A-O, no clock correction</a:t>
              </a:r>
              <a:endParaRPr kumimoji="1"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C77990D8-E30D-9245-A21A-F47508A91ECB}"/>
              </a:ext>
            </a:extLst>
          </p:cNvPr>
          <p:cNvGrpSpPr/>
          <p:nvPr/>
        </p:nvGrpSpPr>
        <p:grpSpPr>
          <a:xfrm>
            <a:off x="4572000" y="517068"/>
            <a:ext cx="4266555" cy="4563677"/>
            <a:chOff x="4572000" y="579823"/>
            <a:chExt cx="4266555" cy="456367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2934A24-F5A5-6D44-9F46-835E079C1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579823"/>
              <a:ext cx="4266555" cy="425599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1C72D04-666C-5847-96B0-93F0DA671864}"/>
                </a:ext>
              </a:extLst>
            </p:cNvPr>
            <p:cNvSpPr txBox="1"/>
            <p:nvPr/>
          </p:nvSpPr>
          <p:spPr>
            <a:xfrm>
              <a:off x="5340609" y="4774168"/>
              <a:ext cx="27293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dirty="0"/>
                <a:t>Dai+ 2026, S-V, with JUMPs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83582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NGC 6517 PSRs Positions</a:t>
            </a:r>
            <a:endParaRPr kumimoji="1" lang="zh-CN" altLang="en-US" sz="3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96122CC-E064-EB46-AF3A-7AB9940D4645}"/>
              </a:ext>
            </a:extLst>
          </p:cNvPr>
          <p:cNvSpPr txBox="1"/>
          <p:nvPr/>
        </p:nvSpPr>
        <p:spPr>
          <a:xfrm>
            <a:off x="7686357" y="4774167"/>
            <a:ext cx="1457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Lian+ in prep.</a:t>
            </a:r>
            <a:endParaRPr kumimoji="1"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148FB1D-D008-D641-937C-54B612456CB8}"/>
              </a:ext>
            </a:extLst>
          </p:cNvPr>
          <p:cNvGrpSpPr/>
          <p:nvPr/>
        </p:nvGrpSpPr>
        <p:grpSpPr>
          <a:xfrm>
            <a:off x="0" y="504955"/>
            <a:ext cx="9144000" cy="4552688"/>
            <a:chOff x="0" y="504955"/>
            <a:chExt cx="9144000" cy="4552688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42B32A3-C60A-2541-A714-4055CED05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04955"/>
              <a:ext cx="9144000" cy="4133589"/>
            </a:xfrm>
            <a:prstGeom prst="rect">
              <a:avLst/>
            </a:prstGeom>
          </p:spPr>
        </p:pic>
        <p:cxnSp>
          <p:nvCxnSpPr>
            <p:cNvPr id="5" name="曲线连接符 4">
              <a:extLst>
                <a:ext uri="{FF2B5EF4-FFF2-40B4-BE49-F238E27FC236}">
                  <a16:creationId xmlns:a16="http://schemas.microsoft.com/office/drawing/2014/main" id="{0C3C2EBA-EAF5-6E47-BE55-EBE2E948740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434590" y="1809750"/>
              <a:ext cx="1272540" cy="411480"/>
            </a:xfrm>
            <a:prstGeom prst="curvedConnector3">
              <a:avLst>
                <a:gd name="adj1" fmla="val 3293"/>
              </a:avLst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曲线连接符 10">
              <a:extLst>
                <a:ext uri="{FF2B5EF4-FFF2-40B4-BE49-F238E27FC236}">
                  <a16:creationId xmlns:a16="http://schemas.microsoft.com/office/drawing/2014/main" id="{CCC356E1-A9E7-4243-8905-2E5189178E72}"/>
                </a:ext>
              </a:extLst>
            </p:cNvPr>
            <p:cNvCxnSpPr/>
            <p:nvPr/>
          </p:nvCxnSpPr>
          <p:spPr>
            <a:xfrm rot="10800000">
              <a:off x="960120" y="2153854"/>
              <a:ext cx="1524000" cy="883920"/>
            </a:xfrm>
            <a:prstGeom prst="curvedConnector3">
              <a:avLst>
                <a:gd name="adj1" fmla="val 103000"/>
              </a:avLst>
            </a:prstGeom>
            <a:ln w="6032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DECC5BA-88A8-2D4C-B38B-9572C53BE737}"/>
                </a:ext>
              </a:extLst>
            </p:cNvPr>
            <p:cNvSpPr txBox="1"/>
            <p:nvPr/>
          </p:nvSpPr>
          <p:spPr>
            <a:xfrm>
              <a:off x="1536810" y="4688311"/>
              <a:ext cx="60703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Phase connected, clock corrected, A-R (17/21), S-V with JUMPs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0731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Finding Evidences of IMBH in GCs</a:t>
            </a:r>
          </a:p>
          <a:p>
            <a:pPr algn="ctr"/>
            <a:r>
              <a:rPr kumimoji="1" lang="en-US" altLang="zh-CN" b="1" dirty="0"/>
              <a:t>IMBH = Intermediate Mass Black Hole</a:t>
            </a:r>
            <a:endParaRPr kumimoji="1" lang="zh-CN" altLang="en-US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4B4E133-D641-7E4E-AA76-0CDD9F124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48" y="947708"/>
            <a:ext cx="5408180" cy="401649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1D346F7-55D6-244A-B304-7DE9A437474F}"/>
              </a:ext>
            </a:extLst>
          </p:cNvPr>
          <p:cNvSpPr txBox="1"/>
          <p:nvPr/>
        </p:nvSpPr>
        <p:spPr>
          <a:xfrm>
            <a:off x="0" y="4854417"/>
            <a:ext cx="1584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Rosakov</a:t>
            </a:r>
            <a:r>
              <a:rPr kumimoji="1" lang="en-US" altLang="zh-CN" dirty="0"/>
              <a:t>+ 2026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48C0D9A-3DB5-2B45-99AB-A8CC1EC6E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416" y="750747"/>
            <a:ext cx="2697214" cy="269721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09AA693-A3B9-6C41-9E7A-85FEF90CA674}"/>
              </a:ext>
            </a:extLst>
          </p:cNvPr>
          <p:cNvSpPr txBox="1"/>
          <p:nvPr/>
        </p:nvSpPr>
        <p:spPr>
          <a:xfrm>
            <a:off x="4572000" y="3863133"/>
            <a:ext cx="4329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zh-CN" sz="1600" dirty="0"/>
              <a:t>If not merged along time, maybe, IMBH in galaxies and evolved to GCs?</a:t>
            </a:r>
          </a:p>
          <a:p>
            <a:pPr algn="just"/>
            <a:r>
              <a:rPr kumimoji="1" lang="en-US" altLang="zh-CN" sz="1600" dirty="0"/>
              <a:t>In FAST sky, M15 (most massive) and NGC 6517 (highest core density)?</a:t>
            </a:r>
            <a:endParaRPr kumimoji="1" lang="zh-CN" altLang="en-US" sz="16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361C419-3EEB-CE4F-8FD2-A71E21AF719A}"/>
              </a:ext>
            </a:extLst>
          </p:cNvPr>
          <p:cNvSpPr txBox="1"/>
          <p:nvPr/>
        </p:nvSpPr>
        <p:spPr>
          <a:xfrm>
            <a:off x="6064913" y="3515589"/>
            <a:ext cx="27222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/>
              <a:t>M12, from amateur astronomer Chen Zhang</a:t>
            </a:r>
            <a:endParaRPr kumimoji="1"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16629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Possible IMBH and Limitations</a:t>
            </a:r>
            <a:endParaRPr kumimoji="1" lang="zh-CN" altLang="en-US" sz="30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70D5345-6901-4E4C-9DCE-288A7AE28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541" y="959223"/>
            <a:ext cx="4455459" cy="322505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5CE218F-40C5-7447-8D3C-967C69A04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31" y="680326"/>
            <a:ext cx="4684127" cy="370341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FC08DB9-C287-494B-A769-3F3FF38218D9}"/>
              </a:ext>
            </a:extLst>
          </p:cNvPr>
          <p:cNvSpPr txBox="1"/>
          <p:nvPr/>
        </p:nvSpPr>
        <p:spPr>
          <a:xfrm>
            <a:off x="7686357" y="4774167"/>
            <a:ext cx="1457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Lian+ in prep.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849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What’s in M15: More and More Pulsars</a:t>
            </a:r>
            <a:endParaRPr kumimoji="1" lang="zh-CN" altLang="en-US" sz="30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7A4F4E-97EC-2F4A-B452-6FAA9D268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47" y="553085"/>
            <a:ext cx="4913787" cy="434905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6AB31B-F791-2741-BA14-1484EAF5C27D}"/>
              </a:ext>
            </a:extLst>
          </p:cNvPr>
          <p:cNvSpPr txBox="1"/>
          <p:nvPr/>
        </p:nvSpPr>
        <p:spPr>
          <a:xfrm>
            <a:off x="1819836" y="4834680"/>
            <a:ext cx="1607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Anderson 1993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F0108CD-854B-354B-8EF4-F79FBC06F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481" y="618564"/>
            <a:ext cx="3650472" cy="221204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D36923E-D711-B140-8836-C01C21055B6C}"/>
              </a:ext>
            </a:extLst>
          </p:cNvPr>
          <p:cNvSpPr txBox="1"/>
          <p:nvPr/>
        </p:nvSpPr>
        <p:spPr>
          <a:xfrm>
            <a:off x="5516233" y="2922979"/>
            <a:ext cx="361586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M15 Pulsar Discoveries: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M15A, </a:t>
            </a:r>
            <a:r>
              <a:rPr kumimoji="1" lang="en-US" altLang="zh-CN" dirty="0" err="1"/>
              <a:t>Wolszczan</a:t>
            </a:r>
            <a:r>
              <a:rPr kumimoji="1" lang="en-US" altLang="zh-CN" dirty="0"/>
              <a:t>+ 1989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M15B/C, Anderson+ 1990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M15D/E/F/G/H, Anderson 1993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M15I, Pan+ 2021 </a:t>
            </a:r>
            <a:r>
              <a:rPr kumimoji="1" lang="en-US" altLang="zh-CN" b="1" dirty="0">
                <a:solidFill>
                  <a:srgbClr val="FF0000"/>
                </a:solidFill>
              </a:rPr>
              <a:t>(28 years later!)</a:t>
            </a:r>
            <a:endParaRPr kumimoji="1" lang="en-US" altLang="zh-CN" b="1" dirty="0"/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M15J/K/L, Wu+ 2024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M15M/N/O, Dai+ 2025/2026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19BCC7E-6B44-1243-8F1F-1FE7F9CD653F}"/>
              </a:ext>
            </a:extLst>
          </p:cNvPr>
          <p:cNvSpPr txBox="1"/>
          <p:nvPr/>
        </p:nvSpPr>
        <p:spPr>
          <a:xfrm>
            <a:off x="8072695" y="1724584"/>
            <a:ext cx="7505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100" dirty="0"/>
              <a:t>Yin+ 2024</a:t>
            </a:r>
            <a:endParaRPr kumimoji="1"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29198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Discoveries of M15I</a:t>
            </a:r>
            <a:endParaRPr kumimoji="1" lang="zh-CN" altLang="en-US" sz="30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EE33F9-9C6E-5B43-A6B7-FAD495352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7" y="862998"/>
            <a:ext cx="5245473" cy="387708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B2D64C3-00A2-B244-AF79-15ECC07F0220}"/>
              </a:ext>
            </a:extLst>
          </p:cNvPr>
          <p:cNvSpPr txBox="1"/>
          <p:nvPr/>
        </p:nvSpPr>
        <p:spPr>
          <a:xfrm>
            <a:off x="2017060" y="4774168"/>
            <a:ext cx="1167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Pan+ 2021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CD6828-5A91-DD45-BCA4-81C9A72583E5}"/>
              </a:ext>
            </a:extLst>
          </p:cNvPr>
          <p:cNvSpPr txBox="1"/>
          <p:nvPr/>
        </p:nvSpPr>
        <p:spPr>
          <a:xfrm>
            <a:off x="5465678" y="3970353"/>
            <a:ext cx="35886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Discovered by spatial modulation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Faint and confirmed in 2024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No phase connected timing</a:t>
            </a:r>
          </a:p>
          <a:p>
            <a:pPr marL="285750" indent="-285750">
              <a:buFont typeface="Wingdings" pitchFamily="2" charset="2"/>
              <a:buChar char="l"/>
            </a:pP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F64AFF-074A-B945-8DC1-82834E3E9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980" y="904641"/>
            <a:ext cx="3588674" cy="271415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94A349A-BB79-E44F-BDAF-DD430A9EF0D4}"/>
              </a:ext>
            </a:extLst>
          </p:cNvPr>
          <p:cNvSpPr txBox="1"/>
          <p:nvPr/>
        </p:nvSpPr>
        <p:spPr>
          <a:xfrm>
            <a:off x="6581727" y="3547348"/>
            <a:ext cx="1141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Wu+ 2024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858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Discoveries of M15O</a:t>
            </a:r>
            <a:endParaRPr kumimoji="1" lang="zh-CN" altLang="en-US" sz="30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858641C-7213-5E43-9A20-1F71ACDBA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" y="756155"/>
            <a:ext cx="5035824" cy="37768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4903BD1-2201-6B4F-894F-59C9B88F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307" y="953377"/>
            <a:ext cx="3878257" cy="183776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7D9CC9E-3920-2D48-A35C-69F3A4F7C295}"/>
              </a:ext>
            </a:extLst>
          </p:cNvPr>
          <p:cNvSpPr txBox="1"/>
          <p:nvPr/>
        </p:nvSpPr>
        <p:spPr>
          <a:xfrm>
            <a:off x="5518993" y="3191435"/>
            <a:ext cx="3084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F1 = 1.79 X 10</a:t>
            </a:r>
            <a:r>
              <a:rPr kumimoji="1" lang="en-US" altLang="zh-CN" baseline="30000" dirty="0"/>
              <a:t>-14</a:t>
            </a:r>
            <a:r>
              <a:rPr kumimoji="1" lang="en-US" altLang="zh-CN" dirty="0"/>
              <a:t> Hz s</a:t>
            </a:r>
            <a:r>
              <a:rPr kumimoji="1" lang="en-US" altLang="zh-CN" baseline="30000" dirty="0"/>
              <a:t>-1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F2 = 3.31 X 10</a:t>
            </a:r>
            <a:r>
              <a:rPr kumimoji="1" lang="en-US" altLang="zh-CN" baseline="30000" dirty="0"/>
              <a:t>-23</a:t>
            </a:r>
            <a:r>
              <a:rPr kumimoji="1" lang="en-US" altLang="zh-CN" dirty="0"/>
              <a:t> Hz s</a:t>
            </a:r>
            <a:r>
              <a:rPr kumimoji="1" lang="en-US" altLang="zh-CN" baseline="30000" dirty="0"/>
              <a:t>-2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dirty="0"/>
              <a:t>Near core (project distance)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3D9BB4-D335-F44A-B2C9-F42E7994BC9E}"/>
              </a:ext>
            </a:extLst>
          </p:cNvPr>
          <p:cNvSpPr txBox="1"/>
          <p:nvPr/>
        </p:nvSpPr>
        <p:spPr>
          <a:xfrm>
            <a:off x="7716820" y="4774168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Dai+ 2025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9563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F1, F2, and maybe F3 for GC MSPs: Orbits?</a:t>
            </a:r>
            <a:endParaRPr kumimoji="1" lang="zh-CN" altLang="en-US" sz="30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34C429-B4D2-0B49-BE18-7A60C3ADA2DC}"/>
              </a:ext>
            </a:extLst>
          </p:cNvPr>
          <p:cNvSpPr txBox="1"/>
          <p:nvPr/>
        </p:nvSpPr>
        <p:spPr>
          <a:xfrm>
            <a:off x="3966883" y="675042"/>
            <a:ext cx="48113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400" b="1" dirty="0"/>
              <a:t>A MSP should not have extraordinarily high F1 and measurable F2.</a:t>
            </a:r>
          </a:p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400" b="1" dirty="0"/>
              <a:t>F3 for an isolated MSP???</a:t>
            </a:r>
          </a:p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400" b="1" dirty="0"/>
              <a:t>In core-collapsing Globular Cluster M15, typical binary pulsars should not exist, especially for long orbital period binary pulsars.</a:t>
            </a:r>
          </a:p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400" b="1" dirty="0"/>
              <a:t>How about either 1) two MSP orbiting one IMBH, or 2) two MSP-IMBH binaries in one GC???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24D130-67B6-7B45-A3A5-9EB8A4C0D607}"/>
              </a:ext>
            </a:extLst>
          </p:cNvPr>
          <p:cNvGrpSpPr/>
          <p:nvPr/>
        </p:nvGrpSpPr>
        <p:grpSpPr>
          <a:xfrm>
            <a:off x="0" y="885488"/>
            <a:ext cx="3834886" cy="3372524"/>
            <a:chOff x="5109245" y="1246755"/>
            <a:chExt cx="3834886" cy="337252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3309EC0-BC6F-4D49-916D-0F11618B13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45" b="8497"/>
            <a:stretch/>
          </p:blipFill>
          <p:spPr>
            <a:xfrm>
              <a:off x="5109245" y="1246755"/>
              <a:ext cx="3834886" cy="337252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F7D5F3C-5B1A-704D-BB0C-2D7388648E3C}"/>
                </a:ext>
              </a:extLst>
            </p:cNvPr>
            <p:cNvSpPr txBox="1"/>
            <p:nvPr/>
          </p:nvSpPr>
          <p:spPr>
            <a:xfrm>
              <a:off x="7492777" y="2472061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I</a:t>
              </a:r>
              <a:endParaRPr kumimoji="1"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838A331B-8683-1241-908F-81B2007A114D}"/>
              </a:ext>
            </a:extLst>
          </p:cNvPr>
          <p:cNvSpPr txBox="1"/>
          <p:nvPr/>
        </p:nvSpPr>
        <p:spPr>
          <a:xfrm>
            <a:off x="296871" y="4379969"/>
            <a:ext cx="3419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dirty="0"/>
              <a:t>Dai et al. 2025</a:t>
            </a:r>
          </a:p>
          <a:p>
            <a:pPr algn="ctr"/>
            <a:r>
              <a:rPr kumimoji="1" lang="en-US" altLang="zh-CN" dirty="0"/>
              <a:t>with M15I possible position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added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9474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0"/>
            <a:ext cx="914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b="1" dirty="0"/>
              <a:t>Conclusions and Forecast of My Next-year Presentation</a:t>
            </a:r>
            <a:endParaRPr kumimoji="1" lang="zh-CN" altLang="en-US" sz="30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98DF6C-46BB-604A-BA21-245B5EE3C113}"/>
              </a:ext>
            </a:extLst>
          </p:cNvPr>
          <p:cNvSpPr txBox="1"/>
          <p:nvPr/>
        </p:nvSpPr>
        <p:spPr>
          <a:xfrm>
            <a:off x="215154" y="842682"/>
            <a:ext cx="87316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800" b="1" dirty="0"/>
              <a:t>NGC 6517: FAST GC pulsar survey discovered 17 pulsars, systematically high F1, no F2 or F3 measured, located near core region, IMBH confirmation needs space limitation.</a:t>
            </a:r>
          </a:p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800" b="1" dirty="0"/>
              <a:t>M15: why M15I and M15O have such high F1 and even F2 and F3?</a:t>
            </a:r>
          </a:p>
          <a:p>
            <a:pPr marL="285750" indent="-285750" algn="just">
              <a:buFont typeface="Wingdings" pitchFamily="2" charset="2"/>
              <a:buChar char="l"/>
            </a:pPr>
            <a:endParaRPr kumimoji="1" lang="en-US" altLang="zh-CN" sz="2800" b="1" dirty="0"/>
          </a:p>
          <a:p>
            <a:pPr marL="285750" indent="-285750" algn="just">
              <a:buFont typeface="Wingdings" pitchFamily="2" charset="2"/>
              <a:buChar char="l"/>
            </a:pPr>
            <a:r>
              <a:rPr kumimoji="1" lang="en-US" altLang="zh-CN" sz="2800" b="1" dirty="0"/>
              <a:t>Next year: binary stacking search, e=0.985 binary, or, (if luckily enough) a triple pulsar!</a:t>
            </a:r>
          </a:p>
        </p:txBody>
      </p:sp>
    </p:spTree>
    <p:extLst>
      <p:ext uri="{BB962C8B-B14F-4D97-AF65-F5344CB8AC3E}">
        <p14:creationId xmlns:p14="http://schemas.microsoft.com/office/powerpoint/2010/main" val="299524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1000" contrast="3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02353"/>
            <a:ext cx="9144000" cy="45669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2099" y="2343977"/>
            <a:ext cx="7688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400" dirty="0"/>
              <a:t>Thank You!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3127" y="4665569"/>
            <a:ext cx="3107677" cy="30777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/>
              <a:t>Photo Credit: Zach and Shana</a:t>
            </a:r>
            <a:endParaRPr kumimoji="1" lang="zh-CN" altLang="en-US" sz="1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BFEA10-8A24-7649-BB6E-5312890F68EE}"/>
              </a:ext>
            </a:extLst>
          </p:cNvPr>
          <p:cNvSpPr txBox="1"/>
          <p:nvPr/>
        </p:nvSpPr>
        <p:spPr>
          <a:xfrm>
            <a:off x="259749" y="324042"/>
            <a:ext cx="8624502" cy="707886"/>
          </a:xfrm>
          <a:prstGeom prst="rect">
            <a:avLst/>
          </a:prstGeom>
          <a:solidFill>
            <a:schemeClr val="tx2">
              <a:lumMod val="40000"/>
              <a:lumOff val="60000"/>
              <a:alpha val="52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/>
              <a:t>Evidence of IMBH in GCs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AF6C465-F892-F74A-B5AF-1C74E36CD143}"/>
              </a:ext>
            </a:extLst>
          </p:cNvPr>
          <p:cNvSpPr txBox="1"/>
          <p:nvPr/>
        </p:nvSpPr>
        <p:spPr>
          <a:xfrm>
            <a:off x="3789336" y="3820061"/>
            <a:ext cx="5354664" cy="1323439"/>
          </a:xfrm>
          <a:prstGeom prst="rect">
            <a:avLst/>
          </a:prstGeom>
          <a:solidFill>
            <a:schemeClr val="tx2">
              <a:lumMod val="40000"/>
              <a:lumOff val="60000"/>
              <a:alpha val="79000"/>
            </a:schemeClr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 err="1"/>
              <a:t>Zhichen</a:t>
            </a:r>
            <a:r>
              <a:rPr kumimoji="1" lang="en-US" altLang="zh-CN" sz="2000" b="1" dirty="0"/>
              <a:t> Pan (NAOC), </a:t>
            </a:r>
            <a:r>
              <a:rPr kumimoji="1" lang="en-US" altLang="zh-CN" sz="2000" b="1" dirty="0" err="1"/>
              <a:t>Yujie</a:t>
            </a:r>
            <a:r>
              <a:rPr kumimoji="1" lang="en-US" altLang="zh-CN" sz="2000" b="1" dirty="0"/>
              <a:t> Lian (</a:t>
            </a:r>
            <a:r>
              <a:rPr kumimoji="1" lang="en-US" altLang="zh-CN" sz="2000" b="1" dirty="0" err="1"/>
              <a:t>MPIfR</a:t>
            </a:r>
            <a:r>
              <a:rPr kumimoji="1" lang="en-US" altLang="zh-CN" sz="2000" b="1" dirty="0"/>
              <a:t>)</a:t>
            </a:r>
          </a:p>
          <a:p>
            <a:pPr algn="ctr"/>
            <a:r>
              <a:rPr kumimoji="1" lang="en-US" altLang="zh-CN" sz="2000" b="1" dirty="0"/>
              <a:t>Lei Qian (NAOC), </a:t>
            </a:r>
            <a:r>
              <a:rPr kumimoji="1" lang="en-US" altLang="zh-CN" sz="2000" b="1" dirty="0" err="1"/>
              <a:t>Shuo</a:t>
            </a:r>
            <a:r>
              <a:rPr kumimoji="1" lang="en-US" altLang="zh-CN" sz="2000" b="1" dirty="0"/>
              <a:t> Cao (BNU)</a:t>
            </a:r>
          </a:p>
          <a:p>
            <a:pPr algn="ctr"/>
            <a:r>
              <a:rPr kumimoji="1" lang="en-US" altLang="zh-CN" sz="2000" b="1" dirty="0"/>
              <a:t>Yu Pan (CQUPT), Bo Peng(SWUST), </a:t>
            </a:r>
            <a:r>
              <a:rPr kumimoji="1" lang="en-US" altLang="zh-CN" sz="2000" b="1" dirty="0" err="1"/>
              <a:t>etc</a:t>
            </a:r>
            <a:r>
              <a:rPr kumimoji="1" lang="en-US" altLang="zh-CN" sz="2000" b="1" dirty="0"/>
              <a:t>+++</a:t>
            </a:r>
          </a:p>
          <a:p>
            <a:pPr algn="ctr"/>
            <a:r>
              <a:rPr kumimoji="1" lang="en-US" altLang="zh-CN" sz="2000" b="1" dirty="0"/>
              <a:t>2026.7.5</a:t>
            </a:r>
            <a:endParaRPr kumimoji="1" lang="zh-CN" altLang="en-US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10173</TotalTime>
  <Words>527</Words>
  <Application>Microsoft Macintosh PowerPoint</Application>
  <PresentationFormat>全屏显示(16:9)</PresentationFormat>
  <Paragraphs>79</Paragraphs>
  <Slides>12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Times New Roman</vt:lpstr>
      <vt:lpstr>Calibri</vt:lpstr>
      <vt:lpstr>Wingdings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</dc:creator>
  <cp:lastModifiedBy>Microsoft Office User</cp:lastModifiedBy>
  <cp:revision>1235</cp:revision>
  <dcterms:created xsi:type="dcterms:W3CDTF">2023-11-03T12:05:00Z</dcterms:created>
  <dcterms:modified xsi:type="dcterms:W3CDTF">2026-07-03T15:55:24Z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793FCA580DD3246C42E0446574897B4D_42</vt:lpwstr>
  </property>
  <property fmtid="{D5CDD505-2E9C-101B-9397-08002B2CF9AE}" pid="3" name="KSOProductBuildVer">
    <vt:lpwstr>2052-6.2.2.8394</vt:lpwstr>
  </property>
</Properties>
</file>