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1"/>
  </p:handoutMasterIdLst>
  <p:sldIdLst>
    <p:sldId id="256" r:id="rId3"/>
    <p:sldId id="258" r:id="rId5"/>
    <p:sldId id="260" r:id="rId6"/>
    <p:sldId id="261" r:id="rId7"/>
    <p:sldId id="262" r:id="rId8"/>
    <p:sldId id="264" r:id="rId9"/>
    <p:sldId id="265" r:id="rId10"/>
    <p:sldId id="279" r:id="rId11"/>
    <p:sldId id="267" r:id="rId12"/>
    <p:sldId id="277" r:id="rId13"/>
    <p:sldId id="269" r:id="rId14"/>
    <p:sldId id="268" r:id="rId15"/>
    <p:sldId id="270" r:id="rId16"/>
    <p:sldId id="271" r:id="rId17"/>
    <p:sldId id="275" r:id="rId18"/>
    <p:sldId id="278" r:id="rId19"/>
    <p:sldId id="266"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608C"/>
    <a:srgbClr val="2A73AB"/>
    <a:srgbClr val="2F7CBD"/>
    <a:srgbClr val="D4D7DD"/>
    <a:srgbClr val="2C8A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60"/>
        <p:guide pos="38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image" Target="../media/image1.jpe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矩形 9"/>
          <p:cNvSpPr/>
          <p:nvPr userDrawn="1"/>
        </p:nvSpPr>
        <p:spPr>
          <a:xfrm>
            <a:off x="-7620" y="5080"/>
            <a:ext cx="6868795" cy="893445"/>
          </a:xfrm>
          <a:prstGeom prst="rect">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1" name="图片 10" descr="2glrmkpf0o"/>
          <p:cNvPicPr>
            <a:picLocks noChangeAspect="1"/>
          </p:cNvPicPr>
          <p:nvPr/>
        </p:nvPicPr>
        <p:blipFill>
          <a:blip r:embed="rId1">
            <a:clrChange>
              <a:clrFrom>
                <a:srgbClr val="FAF9F5">
                  <a:alpha val="100000"/>
                </a:srgbClr>
              </a:clrFrom>
              <a:clrTo>
                <a:srgbClr val="FAF9F5">
                  <a:alpha val="100000"/>
                  <a:alpha val="0"/>
                </a:srgbClr>
              </a:clrTo>
            </a:clrChange>
            <a:duotone>
              <a:schemeClr val="accent1">
                <a:shade val="45000"/>
                <a:satMod val="135000"/>
              </a:schemeClr>
              <a:prstClr val="white"/>
            </a:duotone>
          </a:blip>
          <a:stretch>
            <a:fillRect/>
          </a:stretch>
        </p:blipFill>
        <p:spPr>
          <a:xfrm>
            <a:off x="-7620" y="78740"/>
            <a:ext cx="730885" cy="746125"/>
          </a:xfrm>
          <a:prstGeom prst="rect">
            <a:avLst/>
          </a:prstGeom>
        </p:spPr>
      </p:pic>
      <p:sp>
        <p:nvSpPr>
          <p:cNvPr id="12" name="文本框 11"/>
          <p:cNvSpPr txBox="1"/>
          <p:nvPr/>
        </p:nvSpPr>
        <p:spPr>
          <a:xfrm>
            <a:off x="629920" y="168275"/>
            <a:ext cx="2327275" cy="567055"/>
          </a:xfrm>
          <a:prstGeom prst="rect">
            <a:avLst/>
          </a:prstGeom>
          <a:ln w="9525" cap="flat" cmpd="sng" algn="ctr">
            <a:noFill/>
            <a:prstDash val="dash"/>
          </a:ln>
        </p:spPr>
        <p:style>
          <a:lnRef idx="0">
            <a:schemeClr val="accent1"/>
          </a:lnRef>
          <a:fillRef idx="0">
            <a:srgbClr val="FFFFFF"/>
          </a:fillRef>
          <a:effectRef idx="0">
            <a:srgbClr val="FFFFFF"/>
          </a:effectRef>
          <a:fontRef idx="minor">
            <a:schemeClr val="tx1"/>
          </a:fontRef>
        </p:style>
        <p:txBody>
          <a:bodyPr wrap="square" rtlCol="0">
            <a:noAutofit/>
          </a:bodyPr>
          <a:p>
            <a:pPr algn="ctr"/>
            <a:r>
              <a:rPr lang="zh-CN" altLang="en-US" sz="2400" b="1">
                <a:solidFill>
                  <a:schemeClr val="bg1">
                    <a:lumMod val="85000"/>
                  </a:schemeClr>
                </a:solidFill>
                <a:uFillTx/>
                <a:latin typeface="Times New Roman" panose="02020603050405020304" charset="0"/>
                <a:ea typeface="华文行楷" panose="02010800040101010101" charset="-122"/>
                <a:cs typeface="华文楷体" panose="02010600040101010101" charset="-122"/>
              </a:rPr>
              <a:t>贵州师范大学</a:t>
            </a:r>
            <a:endParaRPr lang="zh-CN" altLang="en-US" b="1">
              <a:solidFill>
                <a:schemeClr val="bg1">
                  <a:lumMod val="85000"/>
                </a:schemeClr>
              </a:solidFill>
              <a:uFillTx/>
              <a:latin typeface="Times New Roman" panose="02020603050405020304" charset="0"/>
              <a:ea typeface="华文行楷" panose="02010800040101010101" charset="-122"/>
              <a:cs typeface="华文楷体" panose="02010600040101010101" charset="-122"/>
            </a:endParaRPr>
          </a:p>
          <a:p>
            <a:pPr algn="ctr"/>
            <a:r>
              <a:rPr lang="en-US" altLang="zh-CN" sz="1000" b="1">
                <a:solidFill>
                  <a:schemeClr val="bg1">
                    <a:lumMod val="85000"/>
                  </a:schemeClr>
                </a:solidFill>
                <a:uFillTx/>
                <a:latin typeface="Times New Roman" panose="02020603050405020304" charset="0"/>
                <a:ea typeface="华文行楷" panose="02010800040101010101" charset="-122"/>
                <a:cs typeface="Times New Roman" panose="02020603050405020304" charset="0"/>
              </a:rPr>
              <a:t>GUIZHOU NORMAL UNIVERSITY</a:t>
            </a:r>
            <a:endParaRPr lang="en-US" altLang="zh-CN" sz="1000" b="1">
              <a:solidFill>
                <a:schemeClr val="bg1">
                  <a:lumMod val="85000"/>
                </a:schemeClr>
              </a:solidFill>
              <a:uFillTx/>
              <a:latin typeface="Times New Roman" panose="02020603050405020304" charset="0"/>
              <a:ea typeface="华文行楷" panose="02010800040101010101" charset="-122"/>
              <a:cs typeface="Times New Roman" panose="02020603050405020304" charset="0"/>
            </a:endParaRPr>
          </a:p>
        </p:txBody>
      </p:sp>
      <p:sp>
        <p:nvSpPr>
          <p:cNvPr id="15" name="直角三角形 14"/>
          <p:cNvSpPr/>
          <p:nvPr userDrawn="1"/>
        </p:nvSpPr>
        <p:spPr>
          <a:xfrm>
            <a:off x="1855470" y="8726170"/>
            <a:ext cx="1687195" cy="173990"/>
          </a:xfrm>
          <a:prstGeom prst="rtTriangle">
            <a:avLst/>
          </a:prstGeom>
          <a:ln>
            <a:noFill/>
          </a:ln>
        </p:spPr>
        <p:style>
          <a:lnRef idx="0">
            <a:srgbClr val="FFFFFF"/>
          </a:lnRef>
          <a:fillRef idx="2">
            <a:schemeClr val="accent1"/>
          </a:fillRef>
          <a:effectRef idx="0">
            <a:srgbClr val="FFFFFF"/>
          </a:effectRef>
          <a:fontRef idx="minor">
            <a:schemeClr val="lt1"/>
          </a:fontRef>
        </p:style>
        <p:txBody>
          <a:bodyPr rtlCol="0" anchor="ctr"/>
          <a:p>
            <a:pPr algn="ctr"/>
            <a:endParaRPr lang="zh-CN" altLang="en-US"/>
          </a:p>
        </p:txBody>
      </p:sp>
      <p:sp>
        <p:nvSpPr>
          <p:cNvPr id="17" name="矩形 16"/>
          <p:cNvSpPr/>
          <p:nvPr userDrawn="1"/>
        </p:nvSpPr>
        <p:spPr>
          <a:xfrm>
            <a:off x="-13335" y="8726170"/>
            <a:ext cx="1868805" cy="182245"/>
          </a:xfrm>
          <a:prstGeom prst="rect">
            <a:avLst/>
          </a:prstGeom>
        </p:spPr>
        <p:style>
          <a:lnRef idx="0">
            <a:srgbClr val="FFFFFF"/>
          </a:lnRef>
          <a:fillRef idx="2">
            <a:schemeClr val="accent1"/>
          </a:fillRef>
          <a:effectRef idx="0">
            <a:srgbClr val="FFFFFF"/>
          </a:effectRef>
          <a:fontRef idx="minor">
            <a:schemeClr val="lt1"/>
          </a:fontRef>
        </p:style>
        <p:txBody>
          <a:bodyPr rtlCol="0" anchor="ctr"/>
          <a:p>
            <a:pPr algn="ctr"/>
            <a:endParaRPr lang="zh-CN" altLang="en-US"/>
          </a:p>
        </p:txBody>
      </p:sp>
      <p:sp>
        <p:nvSpPr>
          <p:cNvPr id="13" name="矩形 12"/>
          <p:cNvSpPr/>
          <p:nvPr userDrawn="1"/>
        </p:nvSpPr>
        <p:spPr>
          <a:xfrm>
            <a:off x="-7620" y="8905240"/>
            <a:ext cx="6856095" cy="247650"/>
          </a:xfrm>
          <a:prstGeom prst="rect">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灯片编号占位符 8"/>
          <p:cNvSpPr>
            <a:spLocks noGrp="1"/>
          </p:cNvSpPr>
          <p:nvPr>
            <p:ph type="sldNum" sz="quarter" idx="3"/>
          </p:nvPr>
        </p:nvSpPr>
        <p:spPr>
          <a:xfrm>
            <a:off x="6177915" y="8788400"/>
            <a:ext cx="683260" cy="393700"/>
          </a:xfrm>
          <a:prstGeom prst="rect">
            <a:avLst/>
          </a:prstGeom>
          <a:noFill/>
          <a:ln>
            <a:noFill/>
          </a:ln>
          <a:extLst>
            <a:ext uri="{909E8E84-426E-40DD-AFC4-6F175D3DCCD1}">
              <a14:hiddenFill xmlns:a14="http://schemas.microsoft.com/office/drawing/2010/main">
                <a:solidFill>
                  <a:schemeClr val="bg1"/>
                </a:solidFill>
              </a14:hiddenFill>
            </a:ext>
          </a:extLst>
        </p:spPr>
        <p:txBody>
          <a:bodyPr vert="horz" lIns="91440" tIns="45720" rIns="91440" bIns="45720" rtlCol="0" anchor="b"/>
          <a:lstStyle>
            <a:lvl1pPr algn="r">
              <a:defRPr sz="1200"/>
            </a:lvl1pPr>
          </a:lstStyle>
          <a:p>
            <a:fld id="{8D4E0FC9-F1F8-4FAE-9988-3BA365CFD46F}" type="slidenum">
              <a:rPr lang="zh-CN" altLang="en-US" smtClean="0">
                <a:solidFill>
                  <a:schemeClr val="bg1"/>
                </a:solidFill>
              </a:rPr>
            </a:fld>
            <a:endParaRPr lang="zh-CN" altLang="en-US" smtClean="0">
              <a:solidFill>
                <a:schemeClr val="bg1"/>
              </a:solidFill>
            </a:endParaRP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4.GIF"/><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4" Type="http://schemas.openxmlformats.org/officeDocument/2006/relationships/notesSlide" Target="../notesSlides/notesSlide4.xml"/><Relationship Id="rId13" Type="http://schemas.openxmlformats.org/officeDocument/2006/relationships/slideLayout" Target="../slideLayouts/slideLayout1.xml"/><Relationship Id="rId12" Type="http://schemas.openxmlformats.org/officeDocument/2006/relationships/image" Target="../media/image5.png"/><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tags" Target="../tags/tag11.xml"/><Relationship Id="rId4" Type="http://schemas.openxmlformats.org/officeDocument/2006/relationships/image" Target="../media/image12.png"/><Relationship Id="rId3" Type="http://schemas.openxmlformats.org/officeDocument/2006/relationships/tags" Target="../tags/tag10.xml"/><Relationship Id="rId2" Type="http://schemas.openxmlformats.org/officeDocument/2006/relationships/image" Target="../media/image2.png"/><Relationship Id="rId17" Type="http://schemas.openxmlformats.org/officeDocument/2006/relationships/notesSlide" Target="../notesSlides/notesSlide7.xml"/><Relationship Id="rId16" Type="http://schemas.openxmlformats.org/officeDocument/2006/relationships/slideLayout" Target="../slideLayouts/slideLayout1.xml"/><Relationship Id="rId15" Type="http://schemas.openxmlformats.org/officeDocument/2006/relationships/tags" Target="../tags/tag16.xml"/><Relationship Id="rId14" Type="http://schemas.openxmlformats.org/officeDocument/2006/relationships/image" Target="../media/image17.png"/><Relationship Id="rId13" Type="http://schemas.openxmlformats.org/officeDocument/2006/relationships/tags" Target="../tags/tag15.xml"/><Relationship Id="rId12" Type="http://schemas.openxmlformats.org/officeDocument/2006/relationships/image" Target="../media/image16.png"/><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8.png"/><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image" Target="../media/image2.png"/><Relationship Id="rId10" Type="http://schemas.openxmlformats.org/officeDocument/2006/relationships/notesSlide" Target="../notesSlides/notesSlide15.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image" Target="../media/image29.png"/><Relationship Id="rId2" Type="http://schemas.openxmlformats.org/officeDocument/2006/relationships/image" Target="../media/image2.png"/><Relationship Id="rId17" Type="http://schemas.openxmlformats.org/officeDocument/2006/relationships/notesSlide" Target="../notesSlides/notesSlide16.xml"/><Relationship Id="rId16" Type="http://schemas.openxmlformats.org/officeDocument/2006/relationships/slideLayout" Target="../slideLayouts/slideLayout1.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duotone>
              <a:schemeClr val="bg2">
                <a:shade val="45000"/>
                <a:satMod val="135000"/>
              </a:schemeClr>
              <a:prstClr val="white"/>
            </a:duotone>
          </a:blip>
          <a:stretch>
            <a:fillRect/>
          </a:stretch>
        </p:blipFill>
        <p:spPr>
          <a:xfrm>
            <a:off x="97790" y="85725"/>
            <a:ext cx="799465" cy="816610"/>
          </a:xfrm>
          <a:prstGeom prst="rect">
            <a:avLst/>
          </a:prstGeom>
        </p:spPr>
      </p:pic>
      <p:sp>
        <p:nvSpPr>
          <p:cNvPr id="7" name="文本框 6"/>
          <p:cNvSpPr txBox="1"/>
          <p:nvPr/>
        </p:nvSpPr>
        <p:spPr>
          <a:xfrm>
            <a:off x="643890" y="252095"/>
            <a:ext cx="2583815" cy="567055"/>
          </a:xfrm>
          <a:prstGeom prst="rect">
            <a:avLst/>
          </a:prstGeom>
          <a:ln w="9525" cap="flat" cmpd="sng" algn="ctr">
            <a:noFill/>
            <a:prstDash val="dash"/>
          </a:ln>
        </p:spPr>
        <p:style>
          <a:lnRef idx="0">
            <a:schemeClr val="accent1"/>
          </a:lnRef>
          <a:fillRef idx="0">
            <a:srgbClr val="FFFFFF"/>
          </a:fillRef>
          <a:effectRef idx="0">
            <a:srgbClr val="FFFFFF"/>
          </a:effectRef>
          <a:fontRef idx="minor">
            <a:schemeClr val="tx1"/>
          </a:fontRef>
        </p:style>
        <p:txBody>
          <a:bodyPr wrap="square" rtlCol="0">
            <a:noAutofit/>
          </a:bodyPr>
          <a:p>
            <a:pPr algn="ctr"/>
            <a:r>
              <a:rPr lang="zh-CN" altLang="en-US" sz="2400" b="1">
                <a:solidFill>
                  <a:schemeClr val="bg1">
                    <a:lumMod val="85000"/>
                  </a:schemeClr>
                </a:solidFill>
                <a:uFillTx/>
                <a:latin typeface="Times New Roman" panose="02020603050405020304" charset="0"/>
                <a:ea typeface="华文行楷" panose="02010800040101010101" charset="-122"/>
                <a:cs typeface="华文楷体" panose="02010600040101010101" charset="-122"/>
              </a:rPr>
              <a:t>貴州師範大學</a:t>
            </a:r>
            <a:endParaRPr lang="zh-CN" altLang="en-US" sz="2400" b="1">
              <a:solidFill>
                <a:schemeClr val="bg1">
                  <a:lumMod val="85000"/>
                </a:schemeClr>
              </a:solidFill>
              <a:uFillTx/>
              <a:latin typeface="Times New Roman" panose="02020603050405020304" charset="0"/>
              <a:ea typeface="华文行楷" panose="02010800040101010101" charset="-122"/>
              <a:cs typeface="华文楷体" panose="02010600040101010101" charset="-122"/>
            </a:endParaRPr>
          </a:p>
          <a:p>
            <a:pPr algn="ctr"/>
            <a:r>
              <a:rPr lang="en-US" altLang="zh-CN" sz="1000" b="1">
                <a:solidFill>
                  <a:schemeClr val="bg1">
                    <a:lumMod val="85000"/>
                  </a:schemeClr>
                </a:solidFill>
                <a:uFillTx/>
                <a:latin typeface="Times New Roman" panose="02020603050405020304" charset="0"/>
                <a:ea typeface="华文行楷" panose="02010800040101010101" charset="-122"/>
                <a:cs typeface="Times New Roman" panose="02020603050405020304" charset="0"/>
              </a:rPr>
              <a:t>GUIZHOU NORMAL UNIVERSITY</a:t>
            </a:r>
            <a:endParaRPr lang="en-US" altLang="zh-CN" sz="1000" b="1">
              <a:solidFill>
                <a:schemeClr val="bg1">
                  <a:lumMod val="85000"/>
                </a:schemeClr>
              </a:solidFill>
              <a:uFillTx/>
              <a:latin typeface="Times New Roman" panose="02020603050405020304" charset="0"/>
              <a:ea typeface="华文行楷" panose="02010800040101010101" charset="-122"/>
              <a:cs typeface="Times New Roman" panose="02020603050405020304" charset="0"/>
            </a:endParaRPr>
          </a:p>
        </p:txBody>
      </p:sp>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duotone>
              <a:schemeClr val="bg2">
                <a:shade val="45000"/>
                <a:satMod val="135000"/>
              </a:schemeClr>
              <a:prstClr val="white"/>
            </a:duotone>
          </a:blip>
          <a:stretch>
            <a:fillRect/>
          </a:stretch>
        </p:blipFill>
        <p:spPr>
          <a:xfrm>
            <a:off x="9561195" y="86995"/>
            <a:ext cx="853440" cy="815340"/>
          </a:xfrm>
          <a:prstGeom prst="rect">
            <a:avLst/>
          </a:prstGeom>
        </p:spPr>
      </p:pic>
      <p:sp>
        <p:nvSpPr>
          <p:cNvPr id="14" name="文本框 13"/>
          <p:cNvSpPr txBox="1"/>
          <p:nvPr/>
        </p:nvSpPr>
        <p:spPr>
          <a:xfrm>
            <a:off x="10234295" y="252095"/>
            <a:ext cx="1947545" cy="567055"/>
          </a:xfrm>
          <a:prstGeom prst="rect">
            <a:avLst/>
          </a:prstGeom>
          <a:ln w="9525" cap="flat" cmpd="sng" algn="ctr">
            <a:noFill/>
            <a:prstDash val="dash"/>
          </a:ln>
        </p:spPr>
        <p:style>
          <a:lnRef idx="0">
            <a:schemeClr val="accent1"/>
          </a:lnRef>
          <a:fillRef idx="0">
            <a:srgbClr val="FFFFFF"/>
          </a:fillRef>
          <a:effectRef idx="0">
            <a:srgbClr val="FFFFFF"/>
          </a:effectRef>
          <a:fontRef idx="minor">
            <a:schemeClr val="tx1"/>
          </a:fontRef>
        </p:style>
        <p:txBody>
          <a:bodyPr wrap="square" rtlCol="0">
            <a:noAutofit/>
          </a:bodyPr>
          <a:p>
            <a:pPr algn="ctr">
              <a:buClrTx/>
              <a:buSzTx/>
              <a:buFontTx/>
            </a:pPr>
            <a:r>
              <a:rPr lang="zh-CN" altLang="en-US" sz="2400" b="1">
                <a:solidFill>
                  <a:schemeClr val="bg1">
                    <a:lumMod val="85000"/>
                  </a:schemeClr>
                </a:solidFill>
                <a:uFillTx/>
                <a:latin typeface="Times New Roman" panose="02020603050405020304" charset="0"/>
                <a:ea typeface="华文行楷" panose="02010800040101010101" charset="-122"/>
                <a:cs typeface="华文楷体" panose="02010600040101010101" charset="-122"/>
              </a:rPr>
              <a:t>廣西大學</a:t>
            </a:r>
            <a:endParaRPr lang="zh-CN" altLang="en-US" sz="2400" b="1">
              <a:solidFill>
                <a:schemeClr val="bg1">
                  <a:lumMod val="85000"/>
                </a:schemeClr>
              </a:solidFill>
              <a:uFillTx/>
              <a:latin typeface="Times New Roman" panose="02020603050405020304" charset="0"/>
              <a:ea typeface="华文行楷" panose="02010800040101010101" charset="-122"/>
              <a:cs typeface="华文楷体" panose="02010600040101010101" charset="-122"/>
            </a:endParaRPr>
          </a:p>
          <a:p>
            <a:pPr algn="ctr">
              <a:buClrTx/>
              <a:buSzTx/>
              <a:buFontTx/>
            </a:pPr>
            <a:r>
              <a:rPr lang="en-US" altLang="zh-CN" sz="1000" b="1">
                <a:solidFill>
                  <a:schemeClr val="bg1">
                    <a:lumMod val="85000"/>
                  </a:schemeClr>
                </a:solidFill>
                <a:uFillTx/>
                <a:latin typeface="Times New Roman" panose="02020603050405020304" charset="0"/>
                <a:ea typeface="华文行楷" panose="02010800040101010101" charset="-122"/>
                <a:cs typeface="Times New Roman" panose="02020603050405020304" charset="0"/>
              </a:rPr>
              <a:t>GUANGXI UNIVERSITY</a:t>
            </a:r>
            <a:endParaRPr lang="en-US" altLang="zh-CN" sz="1000" b="1">
              <a:solidFill>
                <a:schemeClr val="bg1">
                  <a:lumMod val="85000"/>
                </a:schemeClr>
              </a:solidFill>
              <a:uFillTx/>
              <a:latin typeface="Times New Roman" panose="02020603050405020304" charset="0"/>
              <a:ea typeface="华文行楷" panose="02010800040101010101" charset="-122"/>
              <a:cs typeface="Times New Roman" panose="02020603050405020304" charset="0"/>
            </a:endParaRPr>
          </a:p>
        </p:txBody>
      </p:sp>
      <p:sp>
        <p:nvSpPr>
          <p:cNvPr id="2" name="文本框 1"/>
          <p:cNvSpPr txBox="1"/>
          <p:nvPr/>
        </p:nvSpPr>
        <p:spPr>
          <a:xfrm>
            <a:off x="0" y="2051050"/>
            <a:ext cx="12192000" cy="1198880"/>
          </a:xfrm>
          <a:prstGeom prst="rect">
            <a:avLst/>
          </a:prstGeom>
          <a:noFill/>
        </p:spPr>
        <p:txBody>
          <a:bodyPr wrap="square" rtlCol="0">
            <a:spAutoFit/>
          </a:bodyPr>
          <a:p>
            <a:pPr algn="ctr"/>
            <a:r>
              <a:rPr lang="zh-CN" altLang="en-US" sz="3200" b="1">
                <a:solidFill>
                  <a:schemeClr val="tx1"/>
                </a:solidFill>
                <a:uFillTx/>
                <a:latin typeface="Times New Roman" panose="02020603050405020304" charset="0"/>
                <a:ea typeface="宋体" panose="02010600030101010101" pitchFamily="2" charset="-122"/>
                <a:cs typeface="Times New Roman" panose="02020603050405020304" charset="0"/>
              </a:rPr>
              <a:t>基于</a:t>
            </a:r>
            <a:r>
              <a:rPr lang="en-US" altLang="zh-CN" sz="3200" b="1">
                <a:solidFill>
                  <a:schemeClr val="tx1"/>
                </a:solidFill>
                <a:uFillTx/>
                <a:latin typeface="Times New Roman" panose="02020603050405020304" charset="0"/>
                <a:ea typeface="宋体" panose="02010600030101010101" pitchFamily="2" charset="-122"/>
                <a:cs typeface="Times New Roman" panose="02020603050405020304" charset="0"/>
              </a:rPr>
              <a:t> FAST </a:t>
            </a:r>
            <a:r>
              <a:rPr lang="zh-CN" altLang="en-US" sz="3200" b="1">
                <a:solidFill>
                  <a:schemeClr val="tx1"/>
                </a:solidFill>
                <a:uFillTx/>
                <a:latin typeface="Times New Roman" panose="02020603050405020304" charset="0"/>
                <a:ea typeface="宋体" panose="02010600030101010101" pitchFamily="2" charset="-122"/>
                <a:cs typeface="Times New Roman" panose="02020603050405020304" charset="0"/>
              </a:rPr>
              <a:t>脉冲星微脉冲研究</a:t>
            </a:r>
            <a:endParaRPr lang="zh-CN" altLang="en-US" sz="3200" b="1">
              <a:solidFill>
                <a:schemeClr val="tx1"/>
              </a:solidFill>
              <a:uFillTx/>
              <a:latin typeface="Times New Roman" panose="02020603050405020304" charset="0"/>
              <a:ea typeface="宋体" panose="02010600030101010101" pitchFamily="2" charset="-122"/>
              <a:cs typeface="Times New Roman" panose="02020603050405020304" charset="0"/>
            </a:endParaRPr>
          </a:p>
          <a:p>
            <a:pPr algn="ctr"/>
            <a:r>
              <a:rPr lang="en-US" altLang="zh-CN" sz="2000" b="1">
                <a:solidFill>
                  <a:schemeClr val="tx1"/>
                </a:solidFill>
                <a:uFillTx/>
                <a:latin typeface="Times New Roman" panose="02020603050405020304" charset="0"/>
                <a:ea typeface="宋体" panose="02010600030101010101" pitchFamily="2" charset="-122"/>
                <a:cs typeface="Times New Roman" panose="02020603050405020304" charset="0"/>
                <a:sym typeface="+mn-ea"/>
              </a:rPr>
              <a:t>A Study of Pulsar Micropulses Based on FAST Observations</a:t>
            </a:r>
            <a:endParaRPr lang="zh-CN" altLang="en-US" sz="2000" b="1">
              <a:solidFill>
                <a:schemeClr val="tx1"/>
              </a:solidFill>
              <a:uFillTx/>
              <a:latin typeface="Times New Roman" panose="02020603050405020304" charset="0"/>
              <a:ea typeface="宋体" panose="02010600030101010101" pitchFamily="2" charset="-122"/>
              <a:cs typeface="Times New Roman" panose="02020603050405020304" charset="0"/>
            </a:endParaRPr>
          </a:p>
          <a:p>
            <a:pPr algn="ctr"/>
            <a:endParaRPr lang="zh-CN" altLang="en-US" sz="2000" b="1">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3" name="文本框 2"/>
          <p:cNvSpPr txBox="1"/>
          <p:nvPr/>
        </p:nvSpPr>
        <p:spPr>
          <a:xfrm>
            <a:off x="635" y="3755390"/>
            <a:ext cx="12181840" cy="368300"/>
          </a:xfrm>
          <a:prstGeom prst="rect">
            <a:avLst/>
          </a:prstGeom>
          <a:noFill/>
        </p:spPr>
        <p:txBody>
          <a:bodyPr wrap="square" rtlCol="0">
            <a:spAutoFit/>
          </a:bodyPr>
          <a:p>
            <a:pPr algn="ctr"/>
            <a:r>
              <a:rPr lang="zh-CN" altLang="en-US">
                <a:latin typeface="宋体" panose="02010600030101010101" pitchFamily="2" charset="-122"/>
                <a:ea typeface="宋体" panose="02010600030101010101" pitchFamily="2" charset="-122"/>
                <a:cs typeface="宋体" panose="02010600030101010101" pitchFamily="2" charset="-122"/>
              </a:rPr>
              <a:t>汇报人：田如稳</a:t>
            </a:r>
            <a:r>
              <a:rPr lang="en-US" altLang="zh-CN">
                <a:latin typeface="宋体" panose="02010600030101010101" pitchFamily="2" charset="-122"/>
                <a:ea typeface="宋体" panose="02010600030101010101" pitchFamily="2" charset="-122"/>
                <a:cs typeface="宋体" panose="02010600030101010101" pitchFamily="2" charset="-122"/>
              </a:rPr>
              <a:t>             </a:t>
            </a:r>
            <a:r>
              <a:rPr lang="zh-CN" altLang="en-US">
                <a:latin typeface="宋体" panose="02010600030101010101" pitchFamily="2" charset="-122"/>
                <a:ea typeface="宋体" panose="02010600030101010101" pitchFamily="2" charset="-122"/>
                <a:cs typeface="宋体" panose="02010600030101010101" pitchFamily="2" charset="-122"/>
              </a:rPr>
              <a:t>导师：</a:t>
            </a:r>
            <a:r>
              <a:rPr lang="en-US" altLang="zh-CN">
                <a:latin typeface="宋体" panose="02010600030101010101" pitchFamily="2" charset="-122"/>
                <a:ea typeface="宋体" panose="02010600030101010101" pitchFamily="2" charset="-122"/>
                <a:cs typeface="宋体" panose="02010600030101010101" pitchFamily="2" charset="-122"/>
              </a:rPr>
              <a:t> </a:t>
            </a:r>
            <a:r>
              <a:rPr lang="zh-CN" altLang="en-US">
                <a:latin typeface="宋体" panose="02010600030101010101" pitchFamily="2" charset="-122"/>
                <a:ea typeface="宋体" panose="02010600030101010101" pitchFamily="2" charset="-122"/>
                <a:cs typeface="宋体" panose="02010600030101010101" pitchFamily="2" charset="-122"/>
              </a:rPr>
              <a:t>赵汝双</a:t>
            </a:r>
            <a:r>
              <a:rPr lang="en-US" altLang="zh-CN">
                <a:latin typeface="宋体" panose="02010600030101010101" pitchFamily="2" charset="-122"/>
                <a:ea typeface="宋体" panose="02010600030101010101" pitchFamily="2" charset="-122"/>
                <a:cs typeface="宋体" panose="02010600030101010101" pitchFamily="2" charset="-122"/>
              </a:rPr>
              <a:t>  </a:t>
            </a:r>
            <a:r>
              <a:rPr lang="zh-CN" altLang="en-US">
                <a:latin typeface="宋体" panose="02010600030101010101" pitchFamily="2" charset="-122"/>
                <a:ea typeface="宋体" panose="02010600030101010101" pitchFamily="2" charset="-122"/>
                <a:cs typeface="宋体" panose="02010600030101010101" pitchFamily="2" charset="-122"/>
              </a:rPr>
              <a:t>王昭</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6" name="文本框 5"/>
          <p:cNvSpPr txBox="1"/>
          <p:nvPr/>
        </p:nvSpPr>
        <p:spPr>
          <a:xfrm>
            <a:off x="40640" y="6534785"/>
            <a:ext cx="1689735" cy="358140"/>
          </a:xfrm>
          <a:prstGeom prst="rect">
            <a:avLst/>
          </a:prstGeom>
          <a:noFill/>
        </p:spPr>
        <p:txBody>
          <a:bodyPr wrap="square" rtlCol="0">
            <a:noAutofit/>
          </a:bodyPr>
          <a:p>
            <a:r>
              <a:rPr lang="en-US" altLang="zh-CN">
                <a:solidFill>
                  <a:schemeClr val="bg1"/>
                </a:solidFill>
                <a:latin typeface="Times New Roman" panose="02020603050405020304" charset="0"/>
                <a:ea typeface="宋体" panose="02010600030101010101" pitchFamily="2" charset="-122"/>
                <a:cs typeface="Times New Roman" panose="02020603050405020304" charset="0"/>
              </a:rPr>
              <a:t>2026-07-04</a:t>
            </a:r>
            <a:endParaRPr lang="en-US" altLang="zh-CN">
              <a:solidFill>
                <a:schemeClr val="bg1"/>
              </a:solidFill>
              <a:latin typeface="Times New Roman" panose="02020603050405020304" charset="0"/>
              <a:ea typeface="宋体" panose="02010600030101010101" pitchFamily="2" charset="-122"/>
              <a:cs typeface="Times New Roman" panose="02020603050405020304" charset="0"/>
            </a:endParaRPr>
          </a:p>
        </p:txBody>
      </p:sp>
      <p:sp>
        <p:nvSpPr>
          <p:cNvPr id="9" name="文本框 8"/>
          <p:cNvSpPr txBox="1"/>
          <p:nvPr/>
        </p:nvSpPr>
        <p:spPr>
          <a:xfrm>
            <a:off x="11191875" y="6523990"/>
            <a:ext cx="983615" cy="334010"/>
          </a:xfrm>
          <a:prstGeom prst="rect">
            <a:avLst/>
          </a:prstGeom>
          <a:noFill/>
        </p:spPr>
        <p:txBody>
          <a:bodyPr wrap="square" rtlCol="0">
            <a:noAutofit/>
          </a:bodyPr>
          <a:p>
            <a:r>
              <a:rPr lang="en-US" altLang="zh-CN">
                <a:solidFill>
                  <a:schemeClr val="bg1"/>
                </a:solidFill>
                <a:latin typeface="Times New Roman" panose="02020603050405020304" charset="0"/>
                <a:cs typeface="Times New Roman" panose="02020603050405020304" charset="0"/>
              </a:rPr>
              <a:t>FPS15</a:t>
            </a:r>
            <a:endParaRPr lang="en-US" altLang="zh-CN">
              <a:solidFill>
                <a:schemeClr val="bg1"/>
              </a:solidFill>
              <a:latin typeface="Times New Roman" panose="02020603050405020304" charset="0"/>
              <a:cs typeface="Times New Roman" panose="02020603050405020304" charset="0"/>
            </a:endParaRPr>
          </a:p>
        </p:txBody>
      </p:sp>
      <p:cxnSp>
        <p:nvCxnSpPr>
          <p:cNvPr id="10" name="直接连接符 9"/>
          <p:cNvCxnSpPr/>
          <p:nvPr/>
        </p:nvCxnSpPr>
        <p:spPr>
          <a:xfrm>
            <a:off x="648335" y="3359785"/>
            <a:ext cx="10908030" cy="0"/>
          </a:xfrm>
          <a:prstGeom prst="line">
            <a:avLst/>
          </a:prstGeom>
        </p:spPr>
        <p:style>
          <a:lnRef idx="3">
            <a:prstClr val="black"/>
          </a:lnRef>
          <a:fillRef idx="0">
            <a:srgbClr val="FFFFFF"/>
          </a:fillRef>
          <a:effectRef idx="0">
            <a:srgbClr val="FFFFFF"/>
          </a:effectRef>
          <a:fontRef idx="minor">
            <a:schemeClr val="tx1"/>
          </a:fontRef>
        </p:style>
      </p:cxnSp>
      <p:sp>
        <p:nvSpPr>
          <p:cNvPr id="15" name="文本框 14"/>
          <p:cNvSpPr txBox="1"/>
          <p:nvPr/>
        </p:nvSpPr>
        <p:spPr>
          <a:xfrm>
            <a:off x="41275" y="6043930"/>
            <a:ext cx="12134850" cy="398780"/>
          </a:xfrm>
          <a:prstGeom prst="rect">
            <a:avLst/>
          </a:prstGeom>
          <a:noFill/>
        </p:spPr>
        <p:txBody>
          <a:bodyPr wrap="square" rtlCol="0">
            <a:spAutoFit/>
          </a:bodyPr>
          <a:p>
            <a:pPr algn="ctr"/>
            <a:r>
              <a:rPr lang="zh-CN" altLang="en-US" sz="2000" b="1">
                <a:latin typeface="方正姚体" panose="02010601030101010101" charset="-122"/>
                <a:ea typeface="方正姚体" panose="02010601030101010101" charset="-122"/>
                <a:cs typeface="方正姚体" panose="02010601030101010101" charset="-122"/>
              </a:rPr>
              <a:t>贵州</a:t>
            </a:r>
            <a:r>
              <a:rPr lang="en-US" altLang="zh-CN" sz="2000" b="1">
                <a:latin typeface="方正姚体" panose="02010601030101010101" charset="-122"/>
                <a:ea typeface="方正姚体" panose="02010601030101010101" charset="-122"/>
                <a:cs typeface="方正姚体" panose="02010601030101010101" charset="-122"/>
              </a:rPr>
              <a:t>·</a:t>
            </a:r>
            <a:r>
              <a:rPr lang="zh-CN" altLang="en-US" sz="2000" b="1">
                <a:latin typeface="方正姚体" panose="02010601030101010101" charset="-122"/>
                <a:ea typeface="方正姚体" panose="02010601030101010101" charset="-122"/>
                <a:cs typeface="方正姚体" panose="02010601030101010101" charset="-122"/>
              </a:rPr>
              <a:t>贵阳</a:t>
            </a:r>
            <a:endParaRPr lang="zh-CN" altLang="en-US" sz="2000" b="1">
              <a:latin typeface="方正姚体" panose="02010601030101010101" charset="-122"/>
              <a:ea typeface="方正姚体" panose="02010601030101010101" charset="-122"/>
              <a:cs typeface="方正姚体" panose="0201060103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6" name="文本框 5"/>
          <p:cNvSpPr txBox="1"/>
          <p:nvPr/>
        </p:nvSpPr>
        <p:spPr>
          <a:xfrm>
            <a:off x="1409700" y="95885"/>
            <a:ext cx="2279650" cy="918845"/>
          </a:xfrm>
          <a:prstGeom prst="rect">
            <a:avLst/>
          </a:prstGeom>
          <a:noFill/>
        </p:spPr>
        <p:txBody>
          <a:bodyPr wrap="square" rtlCol="0">
            <a:noAutofit/>
          </a:bodyPr>
          <a:p>
            <a:r>
              <a:rPr lang="zh-CN" altLang="en-US" sz="6000" b="1">
                <a:solidFill>
                  <a:schemeClr val="bg1"/>
                </a:solidFill>
                <a:effectLst>
                  <a:reflection blurRad="6350" stA="60000" endA="900" endPos="58000" dir="5400000" sy="-100000" algn="bl" rotWithShape="0"/>
                </a:effectLst>
                <a:latin typeface="华文行楷" panose="02010800040101010101" charset="-122"/>
                <a:ea typeface="华文行楷" panose="02010800040101010101" charset="-122"/>
              </a:rPr>
              <a:t>目录</a:t>
            </a:r>
            <a:endParaRPr lang="zh-CN" altLang="en-US" sz="6000" b="1">
              <a:solidFill>
                <a:schemeClr val="bg1"/>
              </a:solidFill>
              <a:effectLst>
                <a:reflection blurRad="6350" stA="60000" endA="900" endPos="58000" dir="5400000" sy="-100000" algn="bl" rotWithShape="0"/>
              </a:effectLst>
              <a:latin typeface="华文行楷" panose="02010800040101010101" charset="-122"/>
              <a:ea typeface="华文行楷" panose="02010800040101010101" charset="-122"/>
            </a:endParaRPr>
          </a:p>
        </p:txBody>
      </p:sp>
      <p:sp>
        <p:nvSpPr>
          <p:cNvPr id="3" name="AutoShape 10"/>
          <p:cNvSpPr/>
          <p:nvPr/>
        </p:nvSpPr>
        <p:spPr>
          <a:xfrm>
            <a:off x="749300" y="1885315"/>
            <a:ext cx="4635500" cy="351282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spcBef>
                <a:spcPts val="1800"/>
              </a:spcBef>
              <a:spcAft>
                <a:spcPts val="1800"/>
              </a:spcAft>
              <a:defRPr/>
            </a:pPr>
            <a:r>
              <a:rPr 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01. </a:t>
            </a:r>
            <a:r>
              <a:rPr lang="zh-CN" alt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背景</a:t>
            </a:r>
            <a:endParaRPr lang="en-US" sz="1100" b="1"/>
          </a:p>
          <a:p>
            <a:pPr indent="0" algn="l">
              <a:lnSpc>
                <a:spcPct val="100000"/>
              </a:lnSpc>
              <a:spcBef>
                <a:spcPts val="1800"/>
              </a:spcBef>
              <a:spcAft>
                <a:spcPts val="1800"/>
              </a:spcAft>
            </a:pPr>
            <a:r>
              <a:rPr 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02. FAST望远镜的独特优势</a:t>
            </a:r>
            <a:endParaRPr 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endParaRPr>
          </a:p>
          <a:p>
            <a:pPr indent="0" algn="l">
              <a:lnSpc>
                <a:spcPct val="100000"/>
              </a:lnSpc>
              <a:spcBef>
                <a:spcPts val="1800"/>
              </a:spcBef>
              <a:spcAft>
                <a:spcPts val="1800"/>
              </a:spcAft>
            </a:pPr>
            <a:r>
              <a:rPr 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03. 结果与分析</a:t>
            </a:r>
            <a:endParaRPr 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endParaRPr>
          </a:p>
          <a:p>
            <a:pPr indent="0" algn="l">
              <a:lnSpc>
                <a:spcPct val="100000"/>
              </a:lnSpc>
              <a:spcBef>
                <a:spcPts val="1800"/>
              </a:spcBef>
              <a:spcAft>
                <a:spcPts val="1800"/>
              </a:spcAft>
            </a:pPr>
            <a:r>
              <a:rPr 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04. 结论与未来展望</a:t>
            </a:r>
            <a:endParaRPr lang="en-US" sz="2800" b="1"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endParaRPr>
          </a:p>
        </p:txBody>
      </p:sp>
      <p:pic>
        <p:nvPicPr>
          <p:cNvPr id="7" name="Picture 11"/>
          <p:cNvPicPr>
            <a:picLocks noChangeAspect="1"/>
          </p:cNvPicPr>
          <p:nvPr/>
        </p:nvPicPr>
        <p:blipFill>
          <a:blip r:embed="rId3"/>
          <a:srcRect t="52" b="52"/>
          <a:stretch>
            <a:fillRect/>
          </a:stretch>
        </p:blipFill>
        <p:spPr>
          <a:xfrm>
            <a:off x="5717540" y="1574800"/>
            <a:ext cx="6045200" cy="4025900"/>
          </a:xfrm>
          <a:prstGeom prst="rect">
            <a:avLst/>
          </a:prstGeom>
          <a:noFill/>
          <a:ln w="25400" cap="flat" cmpd="sng">
            <a:noFill/>
            <a:prstDash val="solid"/>
            <a:rou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3" name="AutoShape 3"/>
          <p:cNvSpPr/>
          <p:nvPr/>
        </p:nvSpPr>
        <p:spPr>
          <a:xfrm>
            <a:off x="381000" y="165100"/>
            <a:ext cx="9525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 </a:t>
            </a:r>
            <a:r>
              <a:rPr lang="zh-CN" altLang="en-US" sz="2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背景</a:t>
            </a:r>
            <a:r>
              <a:rPr lang="en-US" sz="2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：脉冲星——宇宙中的极端物理实验室</a:t>
            </a:r>
            <a:endParaRPr lang="en-US" sz="1100"/>
          </a:p>
        </p:txBody>
      </p:sp>
      <p:sp>
        <p:nvSpPr>
          <p:cNvPr id="7" name="AutoShape 6"/>
          <p:cNvSpPr/>
          <p:nvPr/>
        </p:nvSpPr>
        <p:spPr>
          <a:xfrm>
            <a:off x="381000" y="1397000"/>
            <a:ext cx="5588000" cy="1143000"/>
          </a:xfrm>
          <a:prstGeom prst="roundRect">
            <a:avLst>
              <a:gd name="adj" fmla="val 0"/>
            </a:avLst>
          </a:prstGeom>
          <a:solidFill>
            <a:srgbClr val="EBF2FA">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7"/>
          <p:cNvSpPr/>
          <p:nvPr/>
        </p:nvSpPr>
        <p:spPr>
          <a:xfrm>
            <a:off x="508000" y="1498600"/>
            <a:ext cx="5334000" cy="952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22608C"/>
                </a:solidFill>
                <a:latin typeface="Calibri" panose="020F0502020204030204"/>
                <a:ea typeface="Calibri" panose="020F0502020204030204"/>
                <a:cs typeface="Calibri" panose="020F0502020204030204"/>
                <a:sym typeface="Calibri" panose="020F0502020204030204"/>
              </a:rPr>
              <a:t>▍致密天体的本质</a:t>
            </a:r>
            <a:endParaRPr lang="en-US" sz="1100"/>
          </a:p>
          <a:p>
            <a:pPr indent="0" algn="l">
              <a:lnSpc>
                <a:spcPct val="100000"/>
              </a:lnSpc>
            </a:pPr>
            <a:r>
              <a:rPr lang="en-US" sz="1300" b="0" i="0" u="none" strike="noStrike">
                <a:solidFill>
                  <a:srgbClr val="323232"/>
                </a:solidFill>
                <a:latin typeface="Calibri" panose="020F0502020204030204"/>
                <a:ea typeface="Calibri" panose="020F0502020204030204"/>
                <a:cs typeface="Calibri" panose="020F0502020204030204"/>
                <a:sym typeface="Calibri" panose="020F0502020204030204"/>
              </a:rPr>
              <a:t>脉冲星是高速旋转的磁化中子星，由大质量恒星演化至生命末期经引力坍缩形成。它是宇宙中致密天体的典型代表，凝聚了恒星一生的演化精华。</a:t>
            </a:r>
            <a:endParaRPr lang="en-US" sz="1300" b="0" i="0" u="none" strike="noStrike">
              <a:solidFill>
                <a:srgbClr val="323232"/>
              </a:solidFill>
              <a:latin typeface="Calibri" panose="020F0502020204030204"/>
              <a:ea typeface="Calibri" panose="020F0502020204030204"/>
              <a:cs typeface="Calibri" panose="020F0502020204030204"/>
              <a:sym typeface="Calibri" panose="020F0502020204030204"/>
            </a:endParaRPr>
          </a:p>
        </p:txBody>
      </p:sp>
      <p:sp>
        <p:nvSpPr>
          <p:cNvPr id="10" name="AutoShape 8"/>
          <p:cNvSpPr/>
          <p:nvPr/>
        </p:nvSpPr>
        <p:spPr>
          <a:xfrm>
            <a:off x="381000" y="2921000"/>
            <a:ext cx="5588000" cy="1714500"/>
          </a:xfrm>
          <a:prstGeom prst="roundRect">
            <a:avLst>
              <a:gd name="adj" fmla="val 0"/>
            </a:avLst>
          </a:prstGeom>
          <a:solidFill>
            <a:srgbClr val="EBF2F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9"/>
          <p:cNvSpPr/>
          <p:nvPr/>
        </p:nvSpPr>
        <p:spPr>
          <a:xfrm>
            <a:off x="508000" y="3022600"/>
            <a:ext cx="5334000" cy="1524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22608C"/>
                </a:solidFill>
                <a:latin typeface="Calibri" panose="020F0502020204030204"/>
                <a:ea typeface="Calibri" panose="020F0502020204030204"/>
                <a:cs typeface="Calibri" panose="020F0502020204030204"/>
                <a:sym typeface="Calibri" panose="020F0502020204030204"/>
              </a:rPr>
              <a:t>▍极致的物理参数</a:t>
            </a:r>
            <a:endParaRPr lang="en-US" sz="1100"/>
          </a:p>
          <a:p>
            <a:pPr indent="0" algn="l">
              <a:lnSpc>
                <a:spcPct val="100000"/>
              </a:lnSpc>
            </a:pPr>
            <a:r>
              <a:rPr lang="en-US" sz="1300" b="0" i="0" u="none" strike="noStrike">
                <a:solidFill>
                  <a:srgbClr val="323232"/>
                </a:solidFill>
                <a:latin typeface="Calibri" panose="020F0502020204030204"/>
                <a:ea typeface="Calibri" panose="020F0502020204030204"/>
                <a:cs typeface="Calibri" panose="020F0502020204030204"/>
                <a:sym typeface="Calibri" panose="020F0502020204030204"/>
              </a:rPr>
              <a:t>拥有核密度级别的超高密度，磁场强度高达10¹²高斯（地球磁场的万亿倍），自转速度极快，周期从数毫秒到数秒不等。这些极端条件在地球上的实验室中无法实现。</a:t>
            </a:r>
            <a:endParaRPr lang="en-US" sz="1300" b="0" i="0" u="none" strike="noStrike">
              <a:solidFill>
                <a:srgbClr val="323232"/>
              </a:solidFill>
              <a:latin typeface="Calibri" panose="020F0502020204030204"/>
              <a:ea typeface="Calibri" panose="020F0502020204030204"/>
              <a:cs typeface="Calibri" panose="020F0502020204030204"/>
              <a:sym typeface="Calibri" panose="020F0502020204030204"/>
            </a:endParaRPr>
          </a:p>
        </p:txBody>
      </p:sp>
      <p:sp>
        <p:nvSpPr>
          <p:cNvPr id="15" name="AutoShape 10"/>
          <p:cNvSpPr/>
          <p:nvPr/>
        </p:nvSpPr>
        <p:spPr>
          <a:xfrm>
            <a:off x="381000" y="4826000"/>
            <a:ext cx="5588000" cy="1206500"/>
          </a:xfrm>
          <a:prstGeom prst="roundRect">
            <a:avLst>
              <a:gd name="adj" fmla="val 0"/>
            </a:avLst>
          </a:prstGeom>
          <a:solidFill>
            <a:srgbClr val="EBF2F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1"/>
          <p:cNvSpPr/>
          <p:nvPr/>
        </p:nvSpPr>
        <p:spPr>
          <a:xfrm>
            <a:off x="508000" y="4927600"/>
            <a:ext cx="5334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22608C"/>
                </a:solidFill>
                <a:latin typeface="Calibri" panose="020F0502020204030204"/>
                <a:ea typeface="Calibri" panose="020F0502020204030204"/>
                <a:cs typeface="Calibri" panose="020F0502020204030204"/>
                <a:sym typeface="Calibri" panose="020F0502020204030204"/>
              </a:rPr>
              <a:t>▍天然的物理实验室</a:t>
            </a:r>
            <a:endParaRPr lang="en-US" sz="1100"/>
          </a:p>
          <a:p>
            <a:pPr indent="0" algn="l">
              <a:lnSpc>
                <a:spcPct val="100000"/>
              </a:lnSpc>
            </a:pPr>
            <a:r>
              <a:rPr lang="en-US" sz="1300" b="0" i="0" u="none" strike="noStrike">
                <a:solidFill>
                  <a:srgbClr val="323232"/>
                </a:solidFill>
                <a:latin typeface="Calibri" panose="020F0502020204030204"/>
                <a:ea typeface="Calibri" panose="020F0502020204030204"/>
                <a:cs typeface="Calibri" panose="020F0502020204030204"/>
                <a:sym typeface="Calibri" panose="020F0502020204030204"/>
              </a:rPr>
              <a:t>脉冲星为检验强引力场、高密度核物质状态方程以及等离子体物理的基本理论提供了独一无二的天然环境，是天体物理学研究的前沿阵地。</a:t>
            </a:r>
            <a:endParaRPr lang="en-US" sz="1300" b="0" i="0" u="none" strike="noStrike">
              <a:solidFill>
                <a:srgbClr val="323232"/>
              </a:solidFill>
              <a:latin typeface="Calibri" panose="020F0502020204030204"/>
              <a:ea typeface="Calibri" panose="020F0502020204030204"/>
              <a:cs typeface="Calibri" panose="020F0502020204030204"/>
              <a:sym typeface="Calibri" panose="020F0502020204030204"/>
            </a:endParaRPr>
          </a:p>
        </p:txBody>
      </p:sp>
      <p:cxnSp>
        <p:nvCxnSpPr>
          <p:cNvPr id="17" name="Connector 12"/>
          <p:cNvCxnSpPr/>
          <p:nvPr/>
        </p:nvCxnSpPr>
        <p:spPr>
          <a:xfrm rot="5390708">
            <a:off x="3797300" y="3740159"/>
            <a:ext cx="4699000" cy="12700"/>
          </a:xfrm>
          <a:prstGeom prst="straightConnector1">
            <a:avLst/>
          </a:prstGeom>
          <a:solidFill>
            <a:srgbClr val="DEE0E3">
              <a:alpha val="100000"/>
            </a:srgbClr>
          </a:solidFill>
          <a:ln w="12700" cap="flat" cmpd="sng">
            <a:solidFill>
              <a:srgbClr val="B6C7EA">
                <a:alpha val="100000"/>
              </a:srgbClr>
            </a:solidFill>
            <a:prstDash val="dash"/>
            <a:round/>
            <a:headEnd type="none" w="med" len="med"/>
            <a:tailEnd type="none" w="med" len="med"/>
          </a:ln>
        </p:spPr>
      </p:cxnSp>
      <p:sp>
        <p:nvSpPr>
          <p:cNvPr id="19" name="AutoShape 14"/>
          <p:cNvSpPr/>
          <p:nvPr/>
        </p:nvSpPr>
        <p:spPr>
          <a:xfrm>
            <a:off x="8495030" y="5046980"/>
            <a:ext cx="1490980" cy="39624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b="1" i="0" u="none" strike="noStrike">
                <a:solidFill>
                  <a:srgbClr val="505050"/>
                </a:solidFill>
                <a:latin typeface="宋体" panose="02010600030101010101" pitchFamily="2" charset="-122"/>
                <a:ea typeface="宋体" panose="02010600030101010101" pitchFamily="2" charset="-122"/>
                <a:cs typeface="Calibri" panose="020F0502020204030204"/>
                <a:sym typeface="Calibri" panose="020F0502020204030204"/>
              </a:rPr>
              <a:t>脉冲星</a:t>
            </a:r>
            <a:endParaRPr lang="en-US" b="1" i="0" u="none" strike="noStrike">
              <a:solidFill>
                <a:srgbClr val="505050"/>
              </a:solidFill>
              <a:latin typeface="宋体" panose="02010600030101010101" pitchFamily="2" charset="-122"/>
              <a:ea typeface="宋体" panose="02010600030101010101" pitchFamily="2" charset="-122"/>
              <a:cs typeface="Calibri" panose="020F0502020204030204"/>
              <a:sym typeface="Calibri" panose="020F0502020204030204"/>
            </a:endParaRPr>
          </a:p>
        </p:txBody>
      </p:sp>
      <p:pic>
        <p:nvPicPr>
          <p:cNvPr id="101" name="图片 100"/>
          <p:cNvPicPr/>
          <p:nvPr/>
        </p:nvPicPr>
        <p:blipFill>
          <a:blip r:embed="rId3"/>
          <a:stretch>
            <a:fillRect/>
          </a:stretch>
        </p:blipFill>
        <p:spPr>
          <a:xfrm>
            <a:off x="6451600" y="1600200"/>
            <a:ext cx="5415915" cy="332740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6604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3" name="AutoShape 3"/>
          <p:cNvSpPr/>
          <p:nvPr/>
        </p:nvSpPr>
        <p:spPr>
          <a:xfrm>
            <a:off x="381000" y="165100"/>
            <a:ext cx="9144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 </a:t>
            </a:r>
            <a:r>
              <a:rPr lang="zh-CN" altLang="en-US" sz="2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背景</a:t>
            </a:r>
            <a:r>
              <a:rPr lang="en-US" sz="2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：微脉冲 (Micropulses)——辐射机制的微观探针</a:t>
            </a:r>
            <a:endParaRPr lang="en-US" sz="1100"/>
          </a:p>
        </p:txBody>
      </p:sp>
      <p:sp>
        <p:nvSpPr>
          <p:cNvPr id="6" name="AutoShape 6"/>
          <p:cNvSpPr/>
          <p:nvPr/>
        </p:nvSpPr>
        <p:spPr>
          <a:xfrm>
            <a:off x="444500" y="1305560"/>
            <a:ext cx="5980430" cy="1409065"/>
          </a:xfrm>
          <a:prstGeom prst="roundRect">
            <a:avLst>
              <a:gd name="adj" fmla="val 0"/>
            </a:avLst>
          </a:prstGeom>
          <a:solidFill>
            <a:srgbClr val="EBF2F8">
              <a:alpha val="100000"/>
            </a:srgbClr>
          </a:solidFill>
          <a:ln w="12700" cap="flat" cmpd="sng">
            <a:solidFill>
              <a:srgbClr val="B6C7EA">
                <a:alpha val="10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635000" y="1412240"/>
            <a:ext cx="5718810" cy="112649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a:solidFill>
                  <a:srgbClr val="22608C"/>
                </a:solidFill>
                <a:latin typeface="Times New Roman" panose="02020603050405020304" charset="0"/>
                <a:ea typeface="宋体" panose="02010600030101010101" pitchFamily="2" charset="-122"/>
                <a:cs typeface="宋体" panose="02010600030101010101" pitchFamily="2" charset="-122"/>
                <a:sym typeface="Calibri" panose="020F0502020204030204"/>
              </a:rPr>
              <a:t>什么是微脉冲？</a:t>
            </a:r>
            <a:r>
              <a:rPr lang="en-US" sz="1400" b="0" i="0">
                <a:solidFill>
                  <a:srgbClr val="333333"/>
                </a:solidFill>
                <a:latin typeface="Times New Roman" panose="02020603050405020304" charset="0"/>
                <a:ea typeface="宋体" panose="02010600030101010101" pitchFamily="2" charset="-122"/>
                <a:cs typeface="宋体" panose="02010600030101010101" pitchFamily="2" charset="-122"/>
                <a:sym typeface="Calibri" panose="020F0502020204030204"/>
              </a:rPr>
              <a:t>在单个脉冲周期内，脉冲星的辐射强度呈现出快速的、精细的强度起伏，这些</a:t>
            </a:r>
            <a:r>
              <a:rPr lang="zh-CN" altLang="en-US" sz="1400" b="0" i="0">
                <a:solidFill>
                  <a:srgbClr val="333333"/>
                </a:solidFill>
                <a:latin typeface="Times New Roman" panose="02020603050405020304" charset="0"/>
                <a:ea typeface="宋体" panose="02010600030101010101" pitchFamily="2" charset="-122"/>
                <a:cs typeface="宋体" panose="02010600030101010101" pitchFamily="2" charset="-122"/>
                <a:sym typeface="Calibri" panose="020F0502020204030204"/>
              </a:rPr>
              <a:t>时间尺度</a:t>
            </a:r>
            <a:r>
              <a:rPr lang="en-US" sz="1400" b="0" i="0">
                <a:solidFill>
                  <a:srgbClr val="333333"/>
                </a:solidFill>
                <a:latin typeface="Times New Roman" panose="02020603050405020304" charset="0"/>
                <a:ea typeface="宋体" panose="02010600030101010101" pitchFamily="2" charset="-122"/>
                <a:cs typeface="宋体" panose="02010600030101010101" pitchFamily="2" charset="-122"/>
                <a:sym typeface="Calibri" panose="020F0502020204030204"/>
              </a:rPr>
              <a:t>短于约10毫秒的精细结构被称为“微脉冲”（Micropulses），是脉冲星辐射中极具特征的微观现象。</a:t>
            </a:r>
            <a:endParaRPr lang="en-US" sz="1100">
              <a:latin typeface="Times New Roman" panose="02020603050405020304" charset="0"/>
              <a:ea typeface="宋体" panose="02010600030101010101" pitchFamily="2" charset="-122"/>
              <a:cs typeface="宋体" panose="02010600030101010101" pitchFamily="2" charset="-122"/>
            </a:endParaRPr>
          </a:p>
        </p:txBody>
      </p:sp>
      <p:sp>
        <p:nvSpPr>
          <p:cNvPr id="9" name="AutoShape 8"/>
          <p:cNvSpPr/>
          <p:nvPr>
            <p:custDataLst>
              <p:tags r:id="rId3"/>
            </p:custDataLst>
          </p:nvPr>
        </p:nvSpPr>
        <p:spPr>
          <a:xfrm>
            <a:off x="361950" y="4192905"/>
            <a:ext cx="5530850" cy="1877695"/>
          </a:xfrm>
          <a:prstGeom prst="roundRect">
            <a:avLst>
              <a:gd name="adj" fmla="val 0"/>
            </a:avLst>
          </a:prstGeom>
          <a:solidFill>
            <a:srgbClr val="FFFFFF">
              <a:alpha val="100000"/>
            </a:srgbClr>
          </a:solidFill>
          <a:ln w="12700" cap="flat" cmpd="sng">
            <a:solidFill>
              <a:srgbClr val="B6C7EA">
                <a:alpha val="100000"/>
              </a:srgbClr>
            </a:solidFill>
            <a:prstDash val="solid"/>
            <a:round/>
          </a:ln>
        </p:spPr>
        <p:txBody>
          <a:bodyPr vert="horz" wrap="square" lIns="63500" tIns="63500" rIns="63500" bIns="63500" rtlCol="0" anchor="ctr"/>
          <a:lstStyle/>
          <a:p>
            <a:pPr algn="ctr">
              <a:defRPr/>
            </a:pPr>
          </a:p>
        </p:txBody>
      </p:sp>
      <p:sp>
        <p:nvSpPr>
          <p:cNvPr id="10" name="AutoShape 9"/>
          <p:cNvSpPr/>
          <p:nvPr>
            <p:custDataLst>
              <p:tags r:id="rId4"/>
            </p:custDataLst>
          </p:nvPr>
        </p:nvSpPr>
        <p:spPr>
          <a:xfrm>
            <a:off x="654050" y="3352800"/>
            <a:ext cx="4857750" cy="508000"/>
          </a:xfrm>
          <a:prstGeom prst="roundRect">
            <a:avLst>
              <a:gd name="adj" fmla="val 0"/>
            </a:avLst>
          </a:prstGeom>
          <a:solidFill>
            <a:srgbClr val="B6C7EA">
              <a:alpha val="4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0"/>
          <p:cNvSpPr/>
          <p:nvPr>
            <p:custDataLst>
              <p:tags r:id="rId5"/>
            </p:custDataLst>
          </p:nvPr>
        </p:nvSpPr>
        <p:spPr>
          <a:xfrm>
            <a:off x="1203325" y="3440430"/>
            <a:ext cx="3749040" cy="381000"/>
          </a:xfrm>
          <a:prstGeom prst="rect">
            <a:avLst/>
          </a:prstGeom>
          <a:noFill/>
          <a:ln w="12700" cap="flat" cmpd="sng">
            <a:noFill/>
            <a:prstDash val="solid"/>
            <a:round/>
          </a:ln>
        </p:spPr>
        <p:txBody>
          <a:bodyPr vert="horz" wrap="square" lIns="0" tIns="0" rIns="0" bIns="0" rtlCol="0" anchor="ctr" anchorCtr="0"/>
          <a:lstStyle/>
          <a:p>
            <a:pPr algn="l">
              <a:lnSpc>
                <a:spcPct val="125000"/>
              </a:lnSpc>
              <a:buClrTx/>
              <a:buSzTx/>
              <a:buFontTx/>
              <a:defRPr/>
            </a:pPr>
            <a:r>
              <a:rPr lang="en-US" sz="1600" b="1" i="0" u="none" strike="noStrike">
                <a:solidFill>
                  <a:srgbClr val="22608C"/>
                </a:solidFill>
                <a:latin typeface="Times New Roman" panose="02020603050405020304"/>
                <a:ea typeface="Times New Roman" panose="02020603050405020304"/>
                <a:cs typeface="Times New Roman" panose="02020603050405020304"/>
                <a:sym typeface="Times New Roman" panose="02020603050405020304"/>
              </a:rPr>
              <a:t>01. </a:t>
            </a:r>
            <a:r>
              <a:rPr lang="en-US" sz="1600" b="1">
                <a:solidFill>
                  <a:srgbClr val="22608C"/>
                </a:solidFill>
                <a:latin typeface="Times New Roman" panose="02020603050405020304"/>
                <a:ea typeface="Times New Roman" panose="02020603050405020304"/>
                <a:cs typeface="Times New Roman" panose="02020603050405020304"/>
              </a:rPr>
              <a:t>几何束流扫掠模型（几何主导理论）</a:t>
            </a:r>
            <a:endParaRPr lang="en-US" sz="1600" b="1">
              <a:solidFill>
                <a:srgbClr val="22608C"/>
              </a:solidFill>
              <a:latin typeface="Times New Roman" panose="02020603050405020304"/>
              <a:ea typeface="Times New Roman" panose="02020603050405020304"/>
              <a:cs typeface="Times New Roman" panose="02020603050405020304"/>
            </a:endParaRPr>
          </a:p>
        </p:txBody>
      </p:sp>
      <p:sp>
        <p:nvSpPr>
          <p:cNvPr id="15" name="AutoShape 11"/>
          <p:cNvSpPr/>
          <p:nvPr>
            <p:custDataLst>
              <p:tags r:id="rId6"/>
            </p:custDataLst>
          </p:nvPr>
        </p:nvSpPr>
        <p:spPr>
          <a:xfrm>
            <a:off x="445135" y="4409440"/>
            <a:ext cx="5321300" cy="1525905"/>
          </a:xfrm>
          <a:prstGeom prst="rect">
            <a:avLst/>
          </a:prstGeom>
          <a:noFill/>
          <a:ln w="12700" cap="flat" cmpd="sng">
            <a:noFill/>
            <a:prstDash val="solid"/>
            <a:round/>
          </a:ln>
        </p:spPr>
        <p:txBody>
          <a:bodyPr vert="horz" wrap="square" lIns="0" tIns="0" rIns="0" bIns="0" rtlCol="0" anchor="ctr" anchorCtr="0"/>
          <a:lstStyle/>
          <a:p>
            <a:pPr indent="457200" algn="l">
              <a:lnSpc>
                <a:spcPct val="108000"/>
              </a:lnSpc>
              <a:buClrTx/>
              <a:buSzTx/>
              <a:buFontTx/>
              <a:defRPr/>
            </a:pPr>
            <a:r>
              <a:rPr lang="en-US" sz="1400">
                <a:solidFill>
                  <a:srgbClr val="333333"/>
                </a:solidFill>
                <a:latin typeface="Times New Roman" panose="02020603050405020304" charset="0"/>
                <a:ea typeface="宋体" panose="02010600030101010101" pitchFamily="2" charset="-122"/>
                <a:cs typeface="宋体" panose="02010600030101010101" pitchFamily="2" charset="-122"/>
              </a:rPr>
              <a:t>中子星开放磁力线区域分布大量离散、独立窄辐射子束（微束团）；星体自转时，观测视线依次扫过空间分离的子束，时序上就形成一串分立微脉冲。</a:t>
            </a:r>
            <a:endParaRPr lang="en-US" sz="1400">
              <a:solidFill>
                <a:srgbClr val="333333"/>
              </a:solidFill>
              <a:latin typeface="Calibri" panose="020F0502020204030204"/>
              <a:ea typeface="Calibri" panose="020F0502020204030204"/>
              <a:cs typeface="Calibri" panose="020F0502020204030204"/>
            </a:endParaRPr>
          </a:p>
        </p:txBody>
      </p:sp>
      <p:cxnSp>
        <p:nvCxnSpPr>
          <p:cNvPr id="16" name="Connector 12"/>
          <p:cNvCxnSpPr/>
          <p:nvPr>
            <p:custDataLst>
              <p:tags r:id="rId7"/>
            </p:custDataLst>
          </p:nvPr>
        </p:nvCxnSpPr>
        <p:spPr>
          <a:xfrm rot="5382811">
            <a:off x="4774565" y="4860941"/>
            <a:ext cx="2540000" cy="12700"/>
          </a:xfrm>
          <a:prstGeom prst="straightConnector1">
            <a:avLst/>
          </a:prstGeom>
          <a:solidFill>
            <a:srgbClr val="DEE0E3">
              <a:alpha val="100000"/>
            </a:srgbClr>
          </a:solidFill>
          <a:ln w="12700" cap="flat" cmpd="sng">
            <a:solidFill>
              <a:srgbClr val="DCDCDC">
                <a:alpha val="100000"/>
              </a:srgbClr>
            </a:solidFill>
            <a:prstDash val="dash"/>
            <a:round/>
            <a:headEnd type="none" w="med" len="med"/>
            <a:tailEnd type="none" w="med" len="med"/>
          </a:ln>
        </p:spPr>
      </p:cxnSp>
      <p:sp>
        <p:nvSpPr>
          <p:cNvPr id="17" name="AutoShape 13"/>
          <p:cNvSpPr/>
          <p:nvPr>
            <p:custDataLst>
              <p:tags r:id="rId8"/>
            </p:custDataLst>
          </p:nvPr>
        </p:nvSpPr>
        <p:spPr>
          <a:xfrm>
            <a:off x="6290310" y="4193540"/>
            <a:ext cx="5214620" cy="1877695"/>
          </a:xfrm>
          <a:prstGeom prst="roundRect">
            <a:avLst>
              <a:gd name="adj" fmla="val 0"/>
            </a:avLst>
          </a:prstGeom>
          <a:solidFill>
            <a:srgbClr val="FFFFFF">
              <a:alpha val="100000"/>
            </a:srgbClr>
          </a:solidFill>
          <a:ln w="12700" cap="flat" cmpd="sng">
            <a:solidFill>
              <a:srgbClr val="B6C7EA">
                <a:alpha val="100000"/>
              </a:srgbClr>
            </a:solidFill>
            <a:prstDash val="solid"/>
            <a:round/>
          </a:ln>
        </p:spPr>
        <p:txBody>
          <a:bodyPr vert="horz" wrap="square" lIns="63500" tIns="63500" rIns="63500" bIns="63500" rtlCol="0" anchor="ctr">
            <a:noAutofit/>
          </a:bodyPr>
          <a:lstStyle/>
          <a:p>
            <a:pPr lvl="0" algn="ctr">
              <a:buClrTx/>
              <a:buSzTx/>
              <a:buFontTx/>
              <a:defRPr/>
            </a:pPr>
            <a:endParaRPr>
              <a:sym typeface="+mn-ea"/>
            </a:endParaRPr>
          </a:p>
        </p:txBody>
      </p:sp>
      <p:sp>
        <p:nvSpPr>
          <p:cNvPr id="18" name="AutoShape 14"/>
          <p:cNvSpPr/>
          <p:nvPr>
            <p:custDataLst>
              <p:tags r:id="rId9"/>
            </p:custDataLst>
          </p:nvPr>
        </p:nvSpPr>
        <p:spPr>
          <a:xfrm>
            <a:off x="6425565" y="3388995"/>
            <a:ext cx="5091430" cy="508000"/>
          </a:xfrm>
          <a:prstGeom prst="roundRect">
            <a:avLst>
              <a:gd name="adj" fmla="val 0"/>
            </a:avLst>
          </a:prstGeom>
          <a:solidFill>
            <a:srgbClr val="B6C7EA">
              <a:alpha val="4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5"/>
          <p:cNvSpPr/>
          <p:nvPr>
            <p:custDataLst>
              <p:tags r:id="rId10"/>
            </p:custDataLst>
          </p:nvPr>
        </p:nvSpPr>
        <p:spPr>
          <a:xfrm>
            <a:off x="6553835" y="3440430"/>
            <a:ext cx="4963160" cy="381000"/>
          </a:xfrm>
          <a:prstGeom prst="rect">
            <a:avLst/>
          </a:prstGeom>
          <a:noFill/>
          <a:ln w="12700" cap="flat" cmpd="sng">
            <a:noFill/>
            <a:prstDash val="solid"/>
            <a:round/>
          </a:ln>
        </p:spPr>
        <p:txBody>
          <a:bodyPr vert="horz" wrap="square" lIns="0" tIns="0" rIns="0" bIns="0" rtlCol="0" anchor="ctr" anchorCtr="0"/>
          <a:lstStyle/>
          <a:p>
            <a:pPr algn="l">
              <a:lnSpc>
                <a:spcPct val="125000"/>
              </a:lnSpc>
              <a:buClrTx/>
              <a:buSzTx/>
              <a:buFontTx/>
              <a:defRPr/>
            </a:pPr>
            <a:r>
              <a:rPr lang="en-US" sz="1600" b="1" i="0" u="none" strike="noStrike">
                <a:solidFill>
                  <a:srgbClr val="22608C"/>
                </a:solidFill>
                <a:latin typeface="Times New Roman" panose="02020603050405020304"/>
                <a:ea typeface="Times New Roman" panose="02020603050405020304"/>
                <a:cs typeface="Times New Roman" panose="02020603050405020304"/>
                <a:sym typeface="Times New Roman" panose="02020603050405020304"/>
              </a:rPr>
              <a:t>02. </a:t>
            </a:r>
            <a:r>
              <a:rPr lang="en-US" sz="1600" b="1">
                <a:solidFill>
                  <a:srgbClr val="22608C"/>
                </a:solidFill>
                <a:latin typeface="Times New Roman" panose="02020603050405020304"/>
                <a:ea typeface="Times New Roman" panose="02020603050405020304"/>
                <a:cs typeface="Times New Roman" panose="02020603050405020304"/>
              </a:rPr>
              <a:t>等离子体时间调制模型</a:t>
            </a:r>
            <a:r>
              <a:rPr lang="zh-CN" altLang="en-US" sz="1600" b="1">
                <a:solidFill>
                  <a:srgbClr val="22608C"/>
                </a:solidFill>
                <a:latin typeface="Times New Roman" panose="02020603050405020304"/>
                <a:ea typeface="Times New Roman" panose="02020603050405020304"/>
                <a:cs typeface="Times New Roman" panose="02020603050405020304"/>
              </a:rPr>
              <a:t>（局域等离子体动力学主导）</a:t>
            </a:r>
            <a:endParaRPr lang="zh-CN" altLang="en-US" sz="1600" b="1">
              <a:solidFill>
                <a:srgbClr val="22608C"/>
              </a:solidFill>
              <a:latin typeface="Times New Roman" panose="02020603050405020304"/>
              <a:ea typeface="Times New Roman" panose="02020603050405020304"/>
              <a:cs typeface="Times New Roman" panose="02020603050405020304"/>
            </a:endParaRPr>
          </a:p>
        </p:txBody>
      </p:sp>
      <p:sp>
        <p:nvSpPr>
          <p:cNvPr id="20" name="AutoShape 16"/>
          <p:cNvSpPr/>
          <p:nvPr>
            <p:custDataLst>
              <p:tags r:id="rId11"/>
            </p:custDataLst>
          </p:nvPr>
        </p:nvSpPr>
        <p:spPr>
          <a:xfrm>
            <a:off x="6465570" y="4528820"/>
            <a:ext cx="4937125" cy="1288415"/>
          </a:xfrm>
          <a:prstGeom prst="rect">
            <a:avLst/>
          </a:prstGeom>
          <a:noFill/>
          <a:ln w="12700" cap="flat" cmpd="sng">
            <a:noFill/>
            <a:prstDash val="solid"/>
            <a:round/>
          </a:ln>
        </p:spPr>
        <p:txBody>
          <a:bodyPr vert="horz" wrap="square" lIns="0" tIns="0" rIns="0" bIns="0" rtlCol="0" anchor="ctr" anchorCtr="0"/>
          <a:lstStyle/>
          <a:p>
            <a:pPr indent="457200" algn="l">
              <a:lnSpc>
                <a:spcPct val="108000"/>
              </a:lnSpc>
              <a:buClrTx/>
              <a:buSzTx/>
              <a:buFontTx/>
              <a:defRPr/>
            </a:pPr>
            <a:r>
              <a:rPr lang="en-US" sz="1400">
                <a:solidFill>
                  <a:srgbClr val="333333"/>
                </a:solidFill>
                <a:latin typeface="Times New Roman" panose="02020603050405020304" charset="0"/>
                <a:ea typeface="宋体" panose="02010600030101010101" pitchFamily="2" charset="-122"/>
                <a:cs typeface="宋体" panose="02010600030101010101" pitchFamily="2" charset="-122"/>
              </a:rPr>
              <a:t>辐射束空间位置固定，微脉冲并非视线扫过不同子束；而是极冠间隙等离子体周期性波动 / 火花放电 / 磁流体不稳定性，随时间调制辐射强度，在同一辐射位置时序生成强弱交替的微脉冲。</a:t>
            </a:r>
            <a:endParaRPr lang="en-US" sz="1400">
              <a:solidFill>
                <a:srgbClr val="333333"/>
              </a:solidFill>
              <a:latin typeface="Times New Roman" panose="02020603050405020304" charset="0"/>
              <a:ea typeface="宋体" panose="02010600030101010101" pitchFamily="2" charset="-122"/>
              <a:cs typeface="宋体" panose="02010600030101010101" pitchFamily="2" charset="-122"/>
            </a:endParaRPr>
          </a:p>
        </p:txBody>
      </p:sp>
      <p:pic>
        <p:nvPicPr>
          <p:cNvPr id="26" name="图片 25"/>
          <p:cNvPicPr>
            <a:picLocks noChangeAspect="1"/>
          </p:cNvPicPr>
          <p:nvPr/>
        </p:nvPicPr>
        <p:blipFill>
          <a:blip r:embed="rId12"/>
          <a:stretch>
            <a:fillRect/>
          </a:stretch>
        </p:blipFill>
        <p:spPr>
          <a:xfrm>
            <a:off x="6887845" y="1177925"/>
            <a:ext cx="4953000" cy="1466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p:bldP spid="15" grpId="0"/>
      <p:bldP spid="17" grpId="0" animBg="1"/>
      <p:bldP spid="18" grpId="0" animBg="1"/>
      <p:bldP spid="19" grpId="0"/>
      <p:bldP spid="20" grpId="0"/>
      <p:bldP spid="9" grpId="1" animBg="1"/>
      <p:bldP spid="10" grpId="1" animBg="1"/>
      <p:bldP spid="14" grpId="1"/>
      <p:bldP spid="15" grpId="1"/>
      <p:bldP spid="17" grpId="1" animBg="1"/>
      <p:bldP spid="18" grpId="1" animBg="1"/>
      <p:bldP spid="19" grpId="1"/>
      <p:bldP spid="2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3" name="AutoShape 5"/>
          <p:cNvSpPr/>
          <p:nvPr/>
        </p:nvSpPr>
        <p:spPr>
          <a:xfrm>
            <a:off x="508000" y="127000"/>
            <a:ext cx="889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 FAST望远镜的独特优势</a:t>
            </a:r>
            <a:endParaRPr lang="en-US" sz="1100"/>
          </a:p>
        </p:txBody>
      </p:sp>
      <p:sp>
        <p:nvSpPr>
          <p:cNvPr id="7" name="AutoShape 7"/>
          <p:cNvSpPr/>
          <p:nvPr/>
        </p:nvSpPr>
        <p:spPr>
          <a:xfrm>
            <a:off x="508000" y="5207000"/>
            <a:ext cx="4572000" cy="1016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中国天眼FAST坐落于贵州天然喀斯特洼地，以其500米口径球面射电望远镜的宏伟身姿，成为人类探索宇宙深处微弱信号的“深空之眼”。</a:t>
            </a:r>
            <a:endParaRPr lang="en-US" sz="1100"/>
          </a:p>
        </p:txBody>
      </p:sp>
      <p:cxnSp>
        <p:nvCxnSpPr>
          <p:cNvPr id="9" name="Connector 8"/>
          <p:cNvCxnSpPr/>
          <p:nvPr/>
        </p:nvCxnSpPr>
        <p:spPr>
          <a:xfrm rot="5390450">
            <a:off x="3302000" y="3930659"/>
            <a:ext cx="4572000" cy="12700"/>
          </a:xfrm>
          <a:prstGeom prst="straightConnector1">
            <a:avLst/>
          </a:prstGeom>
          <a:solidFill>
            <a:srgbClr val="DEE0E3">
              <a:alpha val="100000"/>
            </a:srgbClr>
          </a:solidFill>
          <a:ln w="12700" cap="flat" cmpd="sng">
            <a:solidFill>
              <a:srgbClr val="C8D2E6">
                <a:alpha val="100000"/>
              </a:srgbClr>
            </a:solidFill>
            <a:prstDash val="dash"/>
            <a:round/>
            <a:headEnd type="none" w="med" len="med"/>
            <a:tailEnd type="none" w="med" len="med"/>
          </a:ln>
        </p:spPr>
      </p:cxnSp>
      <p:sp>
        <p:nvSpPr>
          <p:cNvPr id="10" name="AutoShape 9"/>
          <p:cNvSpPr/>
          <p:nvPr/>
        </p:nvSpPr>
        <p:spPr>
          <a:xfrm>
            <a:off x="5842000" y="2765425"/>
            <a:ext cx="5842000" cy="1397000"/>
          </a:xfrm>
          <a:prstGeom prst="roundRect">
            <a:avLst>
              <a:gd name="adj" fmla="val 0"/>
            </a:avLst>
          </a:prstGeom>
          <a:solidFill>
            <a:srgbClr val="F0F6F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0"/>
          <p:cNvSpPr/>
          <p:nvPr/>
        </p:nvSpPr>
        <p:spPr>
          <a:xfrm>
            <a:off x="5842000" y="2765425"/>
            <a:ext cx="76200" cy="1397000"/>
          </a:xfrm>
          <a:prstGeom prst="roundRect">
            <a:avLst>
              <a:gd name="adj" fmla="val 0"/>
            </a:avLst>
          </a:prstGeom>
          <a:solidFill>
            <a:srgbClr val="22608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1"/>
          <p:cNvSpPr/>
          <p:nvPr/>
        </p:nvSpPr>
        <p:spPr>
          <a:xfrm>
            <a:off x="6096000" y="2828925"/>
            <a:ext cx="546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无与伦比的灵敏度</a:t>
            </a:r>
            <a:endParaRPr lang="en-US" sz="1100"/>
          </a:p>
        </p:txBody>
      </p:sp>
      <p:cxnSp>
        <p:nvCxnSpPr>
          <p:cNvPr id="16" name="Connector 12"/>
          <p:cNvCxnSpPr/>
          <p:nvPr/>
        </p:nvCxnSpPr>
        <p:spPr>
          <a:xfrm rot="-8185">
            <a:off x="6096008" y="3267075"/>
            <a:ext cx="5334000" cy="12700"/>
          </a:xfrm>
          <a:prstGeom prst="straightConnector1">
            <a:avLst/>
          </a:prstGeom>
          <a:solidFill>
            <a:srgbClr val="DEE0E3">
              <a:alpha val="100000"/>
            </a:srgbClr>
          </a:solidFill>
          <a:ln w="12700" cap="flat" cmpd="sng">
            <a:solidFill>
              <a:srgbClr val="22608C">
                <a:alpha val="20000"/>
              </a:srgbClr>
            </a:solidFill>
            <a:prstDash val="solid"/>
            <a:round/>
            <a:headEnd type="none" w="med" len="med"/>
            <a:tailEnd type="none" w="med" len="med"/>
          </a:ln>
        </p:spPr>
      </p:cxnSp>
      <p:sp>
        <p:nvSpPr>
          <p:cNvPr id="17" name="AutoShape 13"/>
          <p:cNvSpPr/>
          <p:nvPr/>
        </p:nvSpPr>
        <p:spPr>
          <a:xfrm>
            <a:off x="6096000" y="3336925"/>
            <a:ext cx="53975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有效接收面积约为Arecibo的2.5倍，强大的聚光能力使其能够探测到宇宙中极其微弱的微脉冲事件，捕捉到亿万光年外的信号痕迹。</a:t>
            </a:r>
            <a:endParaRPr lang="en-US" sz="1100"/>
          </a:p>
        </p:txBody>
      </p:sp>
      <p:pic>
        <p:nvPicPr>
          <p:cNvPr id="23" name="图片 22"/>
          <p:cNvPicPr/>
          <p:nvPr/>
        </p:nvPicPr>
        <p:blipFill>
          <a:blip r:embed="rId3"/>
          <a:stretch>
            <a:fillRect/>
          </a:stretch>
        </p:blipFill>
        <p:spPr>
          <a:xfrm>
            <a:off x="508000" y="967105"/>
            <a:ext cx="4323080" cy="42799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27" name="AutoShape 5"/>
          <p:cNvSpPr/>
          <p:nvPr/>
        </p:nvSpPr>
        <p:spPr>
          <a:xfrm>
            <a:off x="123190" y="177800"/>
            <a:ext cx="1117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结果与分析：准周期性</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微脉冲</a:t>
            </a: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（QMP</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 Tian et al</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ApJ</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2025</a:t>
            </a:r>
            <a:endParaRPr lang="en-US" altLang="zh-CN"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8" name="图片 27" descr="Fig1"/>
          <p:cNvPicPr>
            <a:picLocks noChangeAspect="1"/>
          </p:cNvPicPr>
          <p:nvPr/>
        </p:nvPicPr>
        <p:blipFill>
          <a:blip r:embed="rId3"/>
          <a:stretch>
            <a:fillRect/>
          </a:stretch>
        </p:blipFill>
        <p:spPr>
          <a:xfrm>
            <a:off x="482600" y="1116965"/>
            <a:ext cx="5469255" cy="5170805"/>
          </a:xfrm>
          <a:prstGeom prst="rect">
            <a:avLst/>
          </a:prstGeom>
        </p:spPr>
      </p:pic>
      <p:sp>
        <p:nvSpPr>
          <p:cNvPr id="29" name="文本框 28"/>
          <p:cNvSpPr txBox="1"/>
          <p:nvPr/>
        </p:nvSpPr>
        <p:spPr>
          <a:xfrm>
            <a:off x="6431915" y="1302385"/>
            <a:ext cx="5175250" cy="1322070"/>
          </a:xfrm>
          <a:prstGeom prst="rect">
            <a:avLst/>
          </a:prstGeom>
          <a:noFill/>
        </p:spPr>
        <p:txBody>
          <a:bodyPr wrap="square" rtlCol="0">
            <a:spAutoFit/>
          </a:bodyPr>
          <a:p>
            <a:r>
              <a:rPr lang="en-US" altLang="zh-CN" sz="2000">
                <a:solidFill>
                  <a:schemeClr val="tx1"/>
                </a:solidFill>
                <a:uFillTx/>
                <a:latin typeface="Times New Roman" panose="02020603050405020304" charset="0"/>
                <a:ea typeface="宋体" panose="02010600030101010101" pitchFamily="2" charset="-122"/>
              </a:rPr>
              <a:t>1. 2019-09-19  PSR B1933+16   9998 </a:t>
            </a:r>
            <a:r>
              <a:rPr lang="zh-CN" altLang="en-US" sz="2000">
                <a:solidFill>
                  <a:schemeClr val="tx1"/>
                </a:solidFill>
                <a:uFillTx/>
                <a:latin typeface="Times New Roman" panose="02020603050405020304" charset="0"/>
                <a:ea typeface="宋体" panose="02010600030101010101" pitchFamily="2" charset="-122"/>
              </a:rPr>
              <a:t>单脉冲。</a:t>
            </a:r>
            <a:endParaRPr lang="zh-CN" altLang="en-US" sz="2000">
              <a:solidFill>
                <a:schemeClr val="tx1"/>
              </a:solidFill>
              <a:uFillTx/>
              <a:latin typeface="Times New Roman" panose="02020603050405020304" charset="0"/>
              <a:ea typeface="宋体" panose="02010600030101010101" pitchFamily="2" charset="-122"/>
            </a:endParaRPr>
          </a:p>
          <a:p>
            <a:endParaRPr lang="zh-CN" altLang="en-US" sz="2000">
              <a:solidFill>
                <a:schemeClr val="tx1"/>
              </a:solidFill>
              <a:uFillTx/>
              <a:latin typeface="Times New Roman" panose="02020603050405020304" charset="0"/>
              <a:ea typeface="宋体" panose="02010600030101010101" pitchFamily="2" charset="-122"/>
            </a:endParaRPr>
          </a:p>
          <a:p>
            <a:r>
              <a:rPr lang="en-US" altLang="zh-CN" sz="2000">
                <a:solidFill>
                  <a:schemeClr val="tx1"/>
                </a:solidFill>
                <a:uFillTx/>
                <a:latin typeface="Times New Roman" panose="02020603050405020304" charset="0"/>
                <a:ea typeface="宋体" panose="02010600030101010101" pitchFamily="2" charset="-122"/>
              </a:rPr>
              <a:t>2. 9.69%</a:t>
            </a:r>
            <a:r>
              <a:rPr lang="zh-CN" altLang="en-US" sz="2000">
                <a:solidFill>
                  <a:schemeClr val="tx1"/>
                </a:solidFill>
                <a:uFillTx/>
                <a:latin typeface="Times New Roman" panose="02020603050405020304" charset="0"/>
                <a:ea typeface="宋体" panose="02010600030101010101" pitchFamily="2" charset="-122"/>
              </a:rPr>
              <a:t>的单脉冲带有微脉冲，</a:t>
            </a:r>
            <a:r>
              <a:rPr lang="en-US" altLang="zh-CN" sz="2000">
                <a:solidFill>
                  <a:schemeClr val="tx1"/>
                </a:solidFill>
                <a:uFillTx/>
                <a:latin typeface="Times New Roman" panose="02020603050405020304" charset="0"/>
                <a:ea typeface="宋体" panose="02010600030101010101" pitchFamily="2" charset="-122"/>
              </a:rPr>
              <a:t>5.2%</a:t>
            </a:r>
            <a:r>
              <a:rPr lang="zh-CN" altLang="en-US" sz="2000">
                <a:solidFill>
                  <a:schemeClr val="tx1"/>
                </a:solidFill>
                <a:uFillTx/>
                <a:latin typeface="Times New Roman" panose="02020603050405020304" charset="0"/>
                <a:ea typeface="宋体" panose="02010600030101010101" pitchFamily="2" charset="-122"/>
              </a:rPr>
              <a:t>的单脉冲中带有准周期微脉冲。</a:t>
            </a:r>
            <a:endParaRPr lang="zh-CN" altLang="en-US" sz="2000">
              <a:solidFill>
                <a:schemeClr val="tx1"/>
              </a:solidFill>
              <a:uFillTx/>
              <a:latin typeface="Times New Roman" panose="02020603050405020304" charset="0"/>
              <a:ea typeface="宋体" panose="02010600030101010101" pitchFamily="2" charset="-122"/>
            </a:endParaRPr>
          </a:p>
        </p:txBody>
      </p:sp>
      <p:pic>
        <p:nvPicPr>
          <p:cNvPr id="32" name="图片 31"/>
          <p:cNvPicPr>
            <a:picLocks noChangeAspect="1"/>
          </p:cNvPicPr>
          <p:nvPr/>
        </p:nvPicPr>
        <p:blipFill>
          <a:blip r:embed="rId4"/>
          <a:stretch>
            <a:fillRect/>
          </a:stretch>
        </p:blipFill>
        <p:spPr>
          <a:xfrm>
            <a:off x="6553835" y="2661920"/>
            <a:ext cx="4702175" cy="772795"/>
          </a:xfrm>
          <a:prstGeom prst="rect">
            <a:avLst/>
          </a:prstGeom>
        </p:spPr>
      </p:pic>
      <p:pic>
        <p:nvPicPr>
          <p:cNvPr id="34" name="图片 33"/>
          <p:cNvPicPr>
            <a:picLocks noChangeAspect="1"/>
          </p:cNvPicPr>
          <p:nvPr/>
        </p:nvPicPr>
        <p:blipFill>
          <a:blip r:embed="rId5"/>
          <a:stretch>
            <a:fillRect/>
          </a:stretch>
        </p:blipFill>
        <p:spPr>
          <a:xfrm>
            <a:off x="7094220" y="4497070"/>
            <a:ext cx="3048000" cy="933450"/>
          </a:xfrm>
          <a:prstGeom prst="rect">
            <a:avLst/>
          </a:prstGeom>
        </p:spPr>
      </p:pic>
      <p:pic>
        <p:nvPicPr>
          <p:cNvPr id="35" name="图片 34"/>
          <p:cNvPicPr>
            <a:picLocks noChangeAspect="1"/>
          </p:cNvPicPr>
          <p:nvPr/>
        </p:nvPicPr>
        <p:blipFill>
          <a:blip r:embed="rId6"/>
          <a:stretch>
            <a:fillRect/>
          </a:stretch>
        </p:blipFill>
        <p:spPr>
          <a:xfrm>
            <a:off x="7292975" y="5701665"/>
            <a:ext cx="2286000" cy="619125"/>
          </a:xfrm>
          <a:prstGeom prst="rect">
            <a:avLst/>
          </a:prstGeom>
        </p:spPr>
      </p:pic>
      <p:pic>
        <p:nvPicPr>
          <p:cNvPr id="3" name="图片 2"/>
          <p:cNvPicPr>
            <a:picLocks noChangeAspect="1"/>
          </p:cNvPicPr>
          <p:nvPr/>
        </p:nvPicPr>
        <p:blipFill>
          <a:blip r:embed="rId7"/>
          <a:stretch>
            <a:fillRect/>
          </a:stretch>
        </p:blipFill>
        <p:spPr>
          <a:xfrm>
            <a:off x="7012940" y="3526790"/>
            <a:ext cx="3783330" cy="8782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pic>
        <p:nvPicPr>
          <p:cNvPr id="7" name="图片 6" descr="Fig2(a)"/>
          <p:cNvPicPr>
            <a:picLocks noChangeAspect="1"/>
          </p:cNvPicPr>
          <p:nvPr>
            <p:custDataLst>
              <p:tags r:id="rId3"/>
            </p:custDataLst>
          </p:nvPr>
        </p:nvPicPr>
        <p:blipFill>
          <a:blip r:embed="rId4"/>
          <a:stretch>
            <a:fillRect/>
          </a:stretch>
        </p:blipFill>
        <p:spPr>
          <a:xfrm>
            <a:off x="244475" y="2344420"/>
            <a:ext cx="3913505" cy="2903855"/>
          </a:xfrm>
          <a:prstGeom prst="rect">
            <a:avLst/>
          </a:prstGeom>
        </p:spPr>
      </p:pic>
      <p:pic>
        <p:nvPicPr>
          <p:cNvPr id="9" name="图片 8" descr="Fig3(a)"/>
          <p:cNvPicPr>
            <a:picLocks noChangeAspect="1"/>
          </p:cNvPicPr>
          <p:nvPr>
            <p:custDataLst>
              <p:tags r:id="rId5"/>
            </p:custDataLst>
          </p:nvPr>
        </p:nvPicPr>
        <p:blipFill>
          <a:blip r:embed="rId6"/>
          <a:stretch>
            <a:fillRect/>
          </a:stretch>
        </p:blipFill>
        <p:spPr>
          <a:xfrm>
            <a:off x="4137660" y="2355215"/>
            <a:ext cx="3952875" cy="2880360"/>
          </a:xfrm>
          <a:prstGeom prst="rect">
            <a:avLst/>
          </a:prstGeom>
        </p:spPr>
      </p:pic>
      <p:pic>
        <p:nvPicPr>
          <p:cNvPr id="10" name="图片 9"/>
          <p:cNvPicPr>
            <a:picLocks noChangeAspect="1"/>
          </p:cNvPicPr>
          <p:nvPr/>
        </p:nvPicPr>
        <p:blipFill>
          <a:blip r:embed="rId7"/>
          <a:stretch>
            <a:fillRect/>
          </a:stretch>
        </p:blipFill>
        <p:spPr>
          <a:xfrm>
            <a:off x="2562860" y="1219200"/>
            <a:ext cx="2898775" cy="960755"/>
          </a:xfrm>
          <a:prstGeom prst="rect">
            <a:avLst/>
          </a:prstGeom>
        </p:spPr>
      </p:pic>
      <p:pic>
        <p:nvPicPr>
          <p:cNvPr id="14" name="图片 13"/>
          <p:cNvPicPr>
            <a:picLocks noChangeAspect="1"/>
          </p:cNvPicPr>
          <p:nvPr/>
        </p:nvPicPr>
        <p:blipFill>
          <a:blip r:embed="rId8"/>
          <a:stretch>
            <a:fillRect/>
          </a:stretch>
        </p:blipFill>
        <p:spPr>
          <a:xfrm>
            <a:off x="6240780" y="1259205"/>
            <a:ext cx="2301240" cy="686435"/>
          </a:xfrm>
          <a:prstGeom prst="rect">
            <a:avLst/>
          </a:prstGeom>
        </p:spPr>
      </p:pic>
      <p:sp>
        <p:nvSpPr>
          <p:cNvPr id="15" name="文本框 14"/>
          <p:cNvSpPr txBox="1"/>
          <p:nvPr/>
        </p:nvSpPr>
        <p:spPr>
          <a:xfrm>
            <a:off x="908685" y="1441450"/>
            <a:ext cx="1922145" cy="448945"/>
          </a:xfrm>
          <a:prstGeom prst="rect">
            <a:avLst/>
          </a:prstGeom>
          <a:noFill/>
        </p:spPr>
        <p:txBody>
          <a:bodyPr wrap="square" rtlCol="0">
            <a:noAutofit/>
          </a:bodyPr>
          <a:p>
            <a:r>
              <a:rPr lang="zh-CN" altLang="en-US" sz="2000"/>
              <a:t>二阶中心</a:t>
            </a:r>
            <a:r>
              <a:rPr lang="zh-CN" altLang="en-US" sz="2000"/>
              <a:t>矩：</a:t>
            </a:r>
            <a:endParaRPr lang="zh-CN" altLang="en-US" sz="2000"/>
          </a:p>
        </p:txBody>
      </p:sp>
      <p:sp>
        <p:nvSpPr>
          <p:cNvPr id="27" name="AutoShape 5"/>
          <p:cNvSpPr/>
          <p:nvPr/>
        </p:nvSpPr>
        <p:spPr>
          <a:xfrm>
            <a:off x="123190" y="177800"/>
            <a:ext cx="1117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结果与分析：</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微脉冲准周期与宽度</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测定</a:t>
            </a:r>
            <a:endPar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文本框 17"/>
          <p:cNvSpPr txBox="1"/>
          <p:nvPr>
            <p:custDataLst>
              <p:tags r:id="rId9"/>
            </p:custDataLst>
          </p:nvPr>
        </p:nvSpPr>
        <p:spPr>
          <a:xfrm>
            <a:off x="838200" y="5447665"/>
            <a:ext cx="3160395" cy="337185"/>
          </a:xfrm>
          <a:prstGeom prst="rect">
            <a:avLst/>
          </a:prstGeom>
          <a:noFill/>
        </p:spPr>
        <p:txBody>
          <a:bodyPr wrap="square" rtlCol="0">
            <a:spAutoFit/>
          </a:bodyPr>
          <a:p>
            <a:r>
              <a:rPr lang="zh-CN" altLang="en-US" sz="1600"/>
              <a:t>强度</a:t>
            </a:r>
            <a:r>
              <a:rPr lang="en-US" altLang="zh-CN" sz="1600"/>
              <a:t>(I)</a:t>
            </a:r>
            <a:r>
              <a:rPr lang="zh-CN" altLang="en-US" sz="1600"/>
              <a:t>准周期：</a:t>
            </a:r>
            <a:r>
              <a:rPr lang="en-US" altLang="zh-CN" sz="1600"/>
              <a:t>231.77 </a:t>
            </a:r>
            <a:r>
              <a:rPr lang="en-US" altLang="en-US" sz="1600"/>
              <a:t>±</a:t>
            </a:r>
            <a:r>
              <a:rPr lang="en-US" altLang="zh-CN" sz="1600"/>
              <a:t> 9.90 μs</a:t>
            </a:r>
            <a:endParaRPr lang="en-US" altLang="zh-CN" sz="1600"/>
          </a:p>
        </p:txBody>
      </p:sp>
      <mc:AlternateContent xmlns:mc="http://schemas.openxmlformats.org/markup-compatibility/2006">
        <mc:Choice xmlns:a14="http://schemas.microsoft.com/office/drawing/2010/main" Requires="a14">
          <p:sp>
            <p:nvSpPr>
              <p:cNvPr id="21" name="文本框 20"/>
              <p:cNvSpPr txBox="1"/>
              <p:nvPr>
                <p:custDataLst>
                  <p:tags r:id="rId10"/>
                </p:custDataLst>
              </p:nvPr>
            </p:nvSpPr>
            <p:spPr>
              <a:xfrm>
                <a:off x="4581525" y="5469255"/>
                <a:ext cx="3529330" cy="358775"/>
              </a:xfrm>
              <a:prstGeom prst="rect">
                <a:avLst/>
              </a:prstGeom>
              <a:noFill/>
            </p:spPr>
            <p:txBody>
              <a:bodyPr wrap="square" rtlCol="0">
                <a:spAutoFit/>
              </a:bodyPr>
              <a:p>
                <a:r>
                  <a:rPr lang="zh-CN" altLang="en-US" sz="1600">
                    <a:sym typeface="+mn-ea"/>
                  </a:rPr>
                  <a:t>强度</a:t>
                </a:r>
                <a:r>
                  <a:rPr lang="en-US" altLang="zh-CN" sz="1600">
                    <a:sym typeface="+mn-ea"/>
                  </a:rPr>
                  <a:t>(I)</a:t>
                </a:r>
                <a:r>
                  <a:rPr lang="zh-CN" altLang="en-US" sz="1600"/>
                  <a:t>特征宽度：</a:t>
                </a:r>
                <a14:m>
                  <m:oMath xmlns:m="http://schemas.openxmlformats.org/officeDocument/2006/math">
                    <m:sSubSup>
                      <m:sSubSupPr>
                        <m:ctrlPr>
                          <a:rPr lang="en-US" altLang="zh-CN" sz="1600" i="1">
                            <a:latin typeface="Cambria Math" panose="02040503050406030204" charset="0"/>
                            <a:cs typeface="Cambria Math" panose="02040503050406030204" charset="0"/>
                          </a:rPr>
                        </m:ctrlPr>
                      </m:sSubSupPr>
                      <m:e>
                        <m:r>
                          <a:rPr lang="en-US" altLang="zh-CN" sz="1600" i="1">
                            <a:latin typeface="Cambria Math" panose="02040503050406030204" charset="0"/>
                            <a:cs typeface="Cambria Math" panose="02040503050406030204" charset="0"/>
                          </a:rPr>
                          <m:t>127</m:t>
                        </m:r>
                        <m:r>
                          <a:rPr lang="en-US" altLang="zh-CN" sz="1600" i="1">
                            <a:latin typeface="Cambria Math" panose="02040503050406030204" charset="0"/>
                            <a:cs typeface="Cambria Math" panose="02040503050406030204" charset="0"/>
                          </a:rPr>
                          <m:t>.</m:t>
                        </m:r>
                        <m:r>
                          <a:rPr lang="en-US" altLang="zh-CN" sz="1600" i="1">
                            <a:latin typeface="Cambria Math" panose="02040503050406030204" charset="0"/>
                            <a:cs typeface="Cambria Math" panose="02040503050406030204" charset="0"/>
                          </a:rPr>
                          <m:t>63</m:t>
                        </m:r>
                      </m:e>
                      <m:sub>
                        <m:r>
                          <a:rPr lang="en-US" altLang="zh-CN" sz="1600" i="1">
                            <a:latin typeface="Cambria Math" panose="02040503050406030204" charset="0"/>
                            <a:cs typeface="Cambria Math" panose="02040503050406030204" charset="0"/>
                          </a:rPr>
                          <m:t>−</m:t>
                        </m:r>
                        <m:r>
                          <a:rPr lang="en-US" altLang="zh-CN" sz="1600" i="1">
                            <a:latin typeface="Cambria Math" panose="02040503050406030204" charset="0"/>
                            <a:cs typeface="Cambria Math" panose="02040503050406030204" charset="0"/>
                          </a:rPr>
                          <m:t>46</m:t>
                        </m:r>
                        <m:r>
                          <a:rPr lang="en-US" altLang="zh-CN" sz="1600" i="1">
                            <a:latin typeface="Cambria Math" panose="02040503050406030204" charset="0"/>
                            <a:cs typeface="Cambria Math" panose="02040503050406030204" charset="0"/>
                          </a:rPr>
                          <m:t>.</m:t>
                        </m:r>
                        <m:r>
                          <a:rPr lang="en-US" altLang="zh-CN" sz="1600" i="1">
                            <a:latin typeface="Cambria Math" panose="02040503050406030204" charset="0"/>
                            <a:cs typeface="Cambria Math" panose="02040503050406030204" charset="0"/>
                          </a:rPr>
                          <m:t>25</m:t>
                        </m:r>
                      </m:sub>
                      <m:sup>
                        <m:r>
                          <a:rPr lang="en-US" altLang="zh-CN" sz="1600" i="1">
                            <a:latin typeface="Cambria Math" panose="02040503050406030204" charset="0"/>
                            <a:cs typeface="Cambria Math" panose="02040503050406030204" charset="0"/>
                          </a:rPr>
                          <m:t>+</m:t>
                        </m:r>
                        <m:r>
                          <a:rPr lang="en-US" altLang="zh-CN" sz="1600" i="1">
                            <a:latin typeface="Cambria Math" panose="02040503050406030204" charset="0"/>
                            <a:cs typeface="Cambria Math" panose="02040503050406030204" charset="0"/>
                          </a:rPr>
                          <m:t>70</m:t>
                        </m:r>
                        <m:r>
                          <a:rPr lang="en-US" altLang="zh-CN" sz="1600" i="1">
                            <a:latin typeface="Cambria Math" panose="02040503050406030204" charset="0"/>
                            <a:cs typeface="Cambria Math" panose="02040503050406030204" charset="0"/>
                          </a:rPr>
                          <m:t>.</m:t>
                        </m:r>
                        <m:r>
                          <a:rPr lang="en-US" altLang="zh-CN" sz="1600" i="1">
                            <a:latin typeface="Cambria Math" panose="02040503050406030204" charset="0"/>
                            <a:cs typeface="Cambria Math" panose="02040503050406030204" charset="0"/>
                          </a:rPr>
                          <m:t>74</m:t>
                        </m:r>
                      </m:sup>
                    </m:sSubSup>
                  </m:oMath>
                </a14:m>
                <a:r>
                  <a:rPr lang="en-US" altLang="zh-CN" sz="1600"/>
                  <a:t> </a:t>
                </a:r>
                <a:r>
                  <a:rPr lang="en-US" altLang="zh-CN" sz="1600">
                    <a:sym typeface="+mn-ea"/>
                  </a:rPr>
                  <a:t>μs</a:t>
                </a:r>
                <a:endParaRPr lang="en-US" altLang="zh-CN" sz="1600">
                  <a:sym typeface="+mn-ea"/>
                </a:endParaRPr>
              </a:p>
            </p:txBody>
          </p:sp>
        </mc:Choice>
        <mc:Fallback>
          <p:sp>
            <p:nvSpPr>
              <p:cNvPr id="21" name="文本框 20"/>
              <p:cNvSpPr txBox="1">
                <a:spLocks noRot="1" noChangeAspect="1" noMove="1" noResize="1" noEditPoints="1" noAdjustHandles="1" noChangeArrowheads="1" noChangeShapeType="1" noTextEdit="1"/>
              </p:cNvSpPr>
              <p:nvPr>
                <p:custDataLst>
                  <p:tags r:id="rId11"/>
                </p:custDataLst>
              </p:nvPr>
            </p:nvSpPr>
            <p:spPr>
              <a:xfrm>
                <a:off x="4581525" y="5469255"/>
                <a:ext cx="3529330" cy="358775"/>
              </a:xfrm>
              <a:prstGeom prst="rect">
                <a:avLst/>
              </a:prstGeom>
              <a:blipFill rotWithShape="1">
                <a:blip r:embed="rId12"/>
                <a:stretch>
                  <a:fillRect/>
                </a:stretch>
              </a:blipFill>
            </p:spPr>
            <p:txBody>
              <a:bodyPr/>
              <a:lstStyle/>
              <a:p>
                <a:r>
                  <a:rPr lang="zh-CN" altLang="en-US">
                    <a:noFill/>
                  </a:rPr>
                  <a:t> </a:t>
                </a:r>
              </a:p>
            </p:txBody>
          </p:sp>
        </mc:Fallback>
      </mc:AlternateContent>
      <p:pic>
        <p:nvPicPr>
          <p:cNvPr id="22" name="图片 21"/>
          <p:cNvPicPr>
            <a:picLocks noChangeAspect="1"/>
          </p:cNvPicPr>
          <p:nvPr>
            <p:custDataLst>
              <p:tags r:id="rId13"/>
            </p:custDataLst>
          </p:nvPr>
        </p:nvPicPr>
        <p:blipFill>
          <a:blip r:embed="rId14"/>
          <a:stretch>
            <a:fillRect/>
          </a:stretch>
        </p:blipFill>
        <p:spPr>
          <a:xfrm>
            <a:off x="8110855" y="2355215"/>
            <a:ext cx="3874135" cy="2851150"/>
          </a:xfrm>
          <a:prstGeom prst="rect">
            <a:avLst/>
          </a:prstGeom>
        </p:spPr>
      </p:pic>
      <p:sp>
        <p:nvSpPr>
          <p:cNvPr id="23" name="文本框 22"/>
          <p:cNvSpPr txBox="1"/>
          <p:nvPr>
            <p:custDataLst>
              <p:tags r:id="rId15"/>
            </p:custDataLst>
          </p:nvPr>
        </p:nvSpPr>
        <p:spPr>
          <a:xfrm>
            <a:off x="8364855" y="5469255"/>
            <a:ext cx="3625850" cy="337185"/>
          </a:xfrm>
          <a:prstGeom prst="rect">
            <a:avLst/>
          </a:prstGeom>
          <a:noFill/>
        </p:spPr>
        <p:txBody>
          <a:bodyPr wrap="square" rtlCol="0">
            <a:spAutoFit/>
          </a:bodyPr>
          <a:p>
            <a:r>
              <a:rPr lang="zh-CN" altLang="en-US" sz="1600">
                <a:sym typeface="+mn-ea"/>
              </a:rPr>
              <a:t>圆偏振</a:t>
            </a:r>
            <a:r>
              <a:rPr lang="en-US" altLang="zh-CN" sz="1600">
                <a:sym typeface="+mn-ea"/>
              </a:rPr>
              <a:t>(V)</a:t>
            </a:r>
            <a:r>
              <a:rPr lang="zh-CN" altLang="en-US" sz="1600"/>
              <a:t>特征宽度：</a:t>
            </a:r>
            <a:r>
              <a:rPr lang="en-US" altLang="zh-CN" sz="1600"/>
              <a:t>106.52 </a:t>
            </a:r>
            <a:r>
              <a:rPr lang="en-US" altLang="en-US" sz="1600"/>
              <a:t>±</a:t>
            </a:r>
            <a:r>
              <a:rPr lang="en-US" altLang="zh-CN" sz="1600"/>
              <a:t> 46.14 </a:t>
            </a:r>
            <a:r>
              <a:rPr lang="en-US" altLang="zh-CN" sz="1600">
                <a:sym typeface="+mn-ea"/>
              </a:rPr>
              <a:t>μs</a:t>
            </a:r>
            <a:endParaRPr lang="en-US" altLang="zh-CN" sz="1600">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27" name="AutoShape 5"/>
          <p:cNvSpPr/>
          <p:nvPr/>
        </p:nvSpPr>
        <p:spPr>
          <a:xfrm>
            <a:off x="123190" y="177800"/>
            <a:ext cx="1117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结果与分析：</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等待时间与</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偏振度</a:t>
            </a:r>
            <a:endPar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3" name="图片 2" descr="Fig4"/>
          <p:cNvPicPr>
            <a:picLocks noChangeAspect="1"/>
          </p:cNvPicPr>
          <p:nvPr/>
        </p:nvPicPr>
        <p:blipFill>
          <a:blip r:embed="rId3"/>
          <a:stretch>
            <a:fillRect/>
          </a:stretch>
        </p:blipFill>
        <p:spPr>
          <a:xfrm>
            <a:off x="274320" y="1533525"/>
            <a:ext cx="5711825" cy="4331335"/>
          </a:xfrm>
          <a:prstGeom prst="rect">
            <a:avLst/>
          </a:prstGeom>
        </p:spPr>
      </p:pic>
      <p:pic>
        <p:nvPicPr>
          <p:cNvPr id="6" name="图片 5" descr="Fig8"/>
          <p:cNvPicPr>
            <a:picLocks noChangeAspect="1"/>
          </p:cNvPicPr>
          <p:nvPr/>
        </p:nvPicPr>
        <p:blipFill>
          <a:blip r:embed="rId4"/>
          <a:stretch>
            <a:fillRect/>
          </a:stretch>
        </p:blipFill>
        <p:spPr>
          <a:xfrm>
            <a:off x="6117590" y="1581150"/>
            <a:ext cx="5614670" cy="4159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pic>
        <p:nvPicPr>
          <p:cNvPr id="3" name="图片 2" descr="Fig9"/>
          <p:cNvPicPr>
            <a:picLocks noChangeAspect="1"/>
          </p:cNvPicPr>
          <p:nvPr/>
        </p:nvPicPr>
        <p:blipFill>
          <a:blip r:embed="rId3"/>
          <a:stretch>
            <a:fillRect/>
          </a:stretch>
        </p:blipFill>
        <p:spPr>
          <a:xfrm>
            <a:off x="472440" y="1431290"/>
            <a:ext cx="5298440" cy="4050665"/>
          </a:xfrm>
          <a:prstGeom prst="rect">
            <a:avLst/>
          </a:prstGeom>
        </p:spPr>
      </p:pic>
      <p:pic>
        <p:nvPicPr>
          <p:cNvPr id="6" name="图片 5" descr="Fig12"/>
          <p:cNvPicPr>
            <a:picLocks noChangeAspect="1"/>
          </p:cNvPicPr>
          <p:nvPr/>
        </p:nvPicPr>
        <p:blipFill>
          <a:blip r:embed="rId4"/>
          <a:stretch>
            <a:fillRect/>
          </a:stretch>
        </p:blipFill>
        <p:spPr>
          <a:xfrm>
            <a:off x="5770880" y="1431290"/>
            <a:ext cx="6146165" cy="4050665"/>
          </a:xfrm>
          <a:prstGeom prst="rect">
            <a:avLst/>
          </a:prstGeom>
        </p:spPr>
      </p:pic>
      <p:sp>
        <p:nvSpPr>
          <p:cNvPr id="27" name="AutoShape 5"/>
          <p:cNvSpPr/>
          <p:nvPr/>
        </p:nvSpPr>
        <p:spPr>
          <a:xfrm>
            <a:off x="123190" y="177800"/>
            <a:ext cx="1117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结果与分析：</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微脉冲与单脉冲形态关联</a:t>
            </a:r>
            <a:endPar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27" name="AutoShape 5"/>
          <p:cNvSpPr/>
          <p:nvPr/>
        </p:nvSpPr>
        <p:spPr>
          <a:xfrm>
            <a:off x="123190" y="177800"/>
            <a:ext cx="1117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结果与分析：</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脉冲星微脉冲</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调研</a:t>
            </a:r>
            <a:endPar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7" name="图片 6" descr="p&amp;Qp_err_3"/>
          <p:cNvPicPr>
            <a:picLocks noChangeAspect="1"/>
          </p:cNvPicPr>
          <p:nvPr/>
        </p:nvPicPr>
        <p:blipFill>
          <a:blip r:embed="rId3"/>
          <a:stretch>
            <a:fillRect/>
          </a:stretch>
        </p:blipFill>
        <p:spPr>
          <a:xfrm>
            <a:off x="205105" y="1262380"/>
            <a:ext cx="5989955" cy="4890135"/>
          </a:xfrm>
          <a:prstGeom prst="rect">
            <a:avLst/>
          </a:prstGeom>
        </p:spPr>
      </p:pic>
      <p:pic>
        <p:nvPicPr>
          <p:cNvPr id="9" name="图片 8"/>
          <p:cNvPicPr>
            <a:picLocks noChangeAspect="1"/>
          </p:cNvPicPr>
          <p:nvPr/>
        </p:nvPicPr>
        <p:blipFill>
          <a:blip r:embed="rId4"/>
          <a:srcRect l="2984" r="2328"/>
          <a:stretch>
            <a:fillRect/>
          </a:stretch>
        </p:blipFill>
        <p:spPr>
          <a:xfrm>
            <a:off x="6195060" y="1683385"/>
            <a:ext cx="5676900" cy="37058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27" name="AutoShape 5"/>
          <p:cNvSpPr/>
          <p:nvPr/>
        </p:nvSpPr>
        <p:spPr>
          <a:xfrm>
            <a:off x="123190" y="177800"/>
            <a:ext cx="1117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结果与分析：</a:t>
            </a:r>
            <a:r>
              <a:rPr lang="zh-CN" altLang="en-US" sz="24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双阶段残差网络</a:t>
            </a:r>
            <a:r>
              <a:rPr lang="en-US" altLang="zh-CN" sz="24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 (DSR)— Wang et al</a:t>
            </a:r>
            <a:r>
              <a:rPr lang="zh-CN" altLang="en-US" sz="24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ApJ</a:t>
            </a:r>
            <a:r>
              <a:rPr lang="zh-CN" altLang="en-US" sz="24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2026</a:t>
            </a:r>
            <a:endParaRPr lang="en-US" altLang="zh-CN" sz="24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6" name="图片 5"/>
          <p:cNvPicPr>
            <a:picLocks noChangeAspect="1"/>
          </p:cNvPicPr>
          <p:nvPr/>
        </p:nvPicPr>
        <p:blipFill>
          <a:blip r:embed="rId3"/>
          <a:stretch>
            <a:fillRect/>
          </a:stretch>
        </p:blipFill>
        <p:spPr>
          <a:xfrm>
            <a:off x="940435" y="3695700"/>
            <a:ext cx="10055225" cy="2047875"/>
          </a:xfrm>
          <a:prstGeom prst="rect">
            <a:avLst/>
          </a:prstGeom>
        </p:spPr>
      </p:pic>
      <p:pic>
        <p:nvPicPr>
          <p:cNvPr id="7" name="图片 6"/>
          <p:cNvPicPr>
            <a:picLocks noChangeAspect="1"/>
          </p:cNvPicPr>
          <p:nvPr/>
        </p:nvPicPr>
        <p:blipFill>
          <a:blip r:embed="rId4"/>
          <a:stretch>
            <a:fillRect/>
          </a:stretch>
        </p:blipFill>
        <p:spPr>
          <a:xfrm>
            <a:off x="901700" y="1235075"/>
            <a:ext cx="10397490" cy="21291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27" name="AutoShape 5"/>
          <p:cNvSpPr/>
          <p:nvPr/>
        </p:nvSpPr>
        <p:spPr>
          <a:xfrm>
            <a:off x="123190" y="177800"/>
            <a:ext cx="1117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结果与分析：</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双阶段残差网络</a:t>
            </a:r>
            <a:r>
              <a:rPr lang="en-US" altLang="zh-CN"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 (DSR)</a:t>
            </a:r>
            <a:endParaRPr lang="en-US" altLang="zh-CN"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6" name="图片 5"/>
          <p:cNvPicPr>
            <a:picLocks noChangeAspect="1"/>
          </p:cNvPicPr>
          <p:nvPr/>
        </p:nvPicPr>
        <p:blipFill>
          <a:blip r:embed="rId3"/>
          <a:stretch>
            <a:fillRect/>
          </a:stretch>
        </p:blipFill>
        <p:spPr>
          <a:xfrm>
            <a:off x="1295400" y="1137920"/>
            <a:ext cx="9243060" cy="48101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pic>
        <p:nvPicPr>
          <p:cNvPr id="6" name="Picture 6"/>
          <p:cNvPicPr>
            <a:picLocks noChangeAspect="1"/>
          </p:cNvPicPr>
          <p:nvPr/>
        </p:nvPicPr>
        <p:blipFill>
          <a:blip r:embed="rId3"/>
          <a:srcRect l="76" r="76"/>
          <a:stretch>
            <a:fillRect/>
          </a:stretch>
        </p:blipFill>
        <p:spPr>
          <a:xfrm>
            <a:off x="508000" y="1651000"/>
            <a:ext cx="4572000" cy="3302000"/>
          </a:xfrm>
          <a:prstGeom prst="rect">
            <a:avLst/>
          </a:prstGeom>
          <a:noFill/>
          <a:ln w="25400" cap="flat" cmpd="sng">
            <a:noFill/>
            <a:prstDash val="solid"/>
            <a:round/>
          </a:ln>
        </p:spPr>
      </p:pic>
      <p:sp>
        <p:nvSpPr>
          <p:cNvPr id="7" name="AutoShape 7"/>
          <p:cNvSpPr/>
          <p:nvPr/>
        </p:nvSpPr>
        <p:spPr>
          <a:xfrm>
            <a:off x="508000" y="5207000"/>
            <a:ext cx="4572000" cy="762000"/>
          </a:xfrm>
          <a:prstGeom prst="rect">
            <a:avLst/>
          </a:prstGeom>
          <a:noFill/>
          <a:ln w="12700" cap="flat" cmpd="sng">
            <a:noFill/>
            <a:prstDash val="solid"/>
            <a:round/>
          </a:ln>
        </p:spPr>
        <p:txBody>
          <a:bodyPr vert="horz" wrap="square" lIns="0" tIns="0" rIns="0" bIns="0" rtlCol="0" anchor="ctr" anchorCtr="0"/>
          <a:lstStyle/>
          <a:p>
            <a:pPr indent="0" algn="just">
              <a:lnSpc>
                <a:spcPct val="108000"/>
              </a:lnSpc>
              <a:defRPr/>
            </a:pPr>
            <a:r>
              <a:rPr lang="en-US" sz="1300" b="0" i="0" u="none" strike="noStrike">
                <a:solidFill>
                  <a:srgbClr val="505050"/>
                </a:solidFill>
                <a:latin typeface="Calibri" panose="020F0502020204030204"/>
                <a:ea typeface="Calibri" panose="020F0502020204030204"/>
                <a:cs typeface="Calibri" panose="020F0502020204030204"/>
                <a:sym typeface="Calibri" panose="020F0502020204030204"/>
              </a:rPr>
              <a:t>图1：DSR模型在2020年测试集上的混淆矩阵可视化。矩阵清晰展示了模型对QMP与非QMP样本的分类分布，正确分类样本占据主导，验证了模型的稳定性。</a:t>
            </a:r>
            <a:endParaRPr lang="en-US" sz="1100"/>
          </a:p>
        </p:txBody>
      </p:sp>
      <p:cxnSp>
        <p:nvCxnSpPr>
          <p:cNvPr id="3" name="Connector 8"/>
          <p:cNvCxnSpPr/>
          <p:nvPr/>
        </p:nvCxnSpPr>
        <p:spPr>
          <a:xfrm rot="5390177">
            <a:off x="3492500" y="3867159"/>
            <a:ext cx="4445000" cy="12700"/>
          </a:xfrm>
          <a:prstGeom prst="straightConnector1">
            <a:avLst/>
          </a:prstGeom>
          <a:solidFill>
            <a:srgbClr val="DEE0E3">
              <a:alpha val="100000"/>
            </a:srgbClr>
          </a:solidFill>
          <a:ln w="12700" cap="flat" cmpd="sng">
            <a:solidFill>
              <a:srgbClr val="C8C8C8">
                <a:alpha val="100000"/>
              </a:srgbClr>
            </a:solidFill>
            <a:prstDash val="dash"/>
            <a:round/>
            <a:headEnd type="none" w="med" len="med"/>
            <a:tailEnd type="none" w="med" len="med"/>
          </a:ln>
        </p:spPr>
      </p:cxnSp>
      <p:sp>
        <p:nvSpPr>
          <p:cNvPr id="9" name="AutoShape 9"/>
          <p:cNvSpPr/>
          <p:nvPr/>
        </p:nvSpPr>
        <p:spPr>
          <a:xfrm>
            <a:off x="5969000" y="1651000"/>
            <a:ext cx="1841500" cy="1905000"/>
          </a:xfrm>
          <a:prstGeom prst="roundRect">
            <a:avLst>
              <a:gd name="adj" fmla="val 0"/>
            </a:avLst>
          </a:prstGeom>
          <a:solidFill>
            <a:srgbClr val="EBF2F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969000" y="1778000"/>
            <a:ext cx="18415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22608C"/>
                </a:solidFill>
                <a:latin typeface="Calibri" panose="020F0502020204030204"/>
                <a:ea typeface="Calibri" panose="020F0502020204030204"/>
                <a:cs typeface="Calibri" panose="020F0502020204030204"/>
                <a:sym typeface="Calibri" panose="020F0502020204030204"/>
              </a:rPr>
              <a:t>精确率 (Precision)</a:t>
            </a:r>
            <a:endParaRPr lang="en-US" sz="1100"/>
          </a:p>
        </p:txBody>
      </p:sp>
      <p:cxnSp>
        <p:nvCxnSpPr>
          <p:cNvPr id="14" name="Connector 11"/>
          <p:cNvCxnSpPr/>
          <p:nvPr/>
        </p:nvCxnSpPr>
        <p:spPr>
          <a:xfrm rot="-27501">
            <a:off x="6096025" y="2406650"/>
            <a:ext cx="1587500" cy="12700"/>
          </a:xfrm>
          <a:prstGeom prst="straightConnector1">
            <a:avLst/>
          </a:prstGeom>
          <a:solidFill>
            <a:srgbClr val="DEE0E3">
              <a:alpha val="100000"/>
            </a:srgbClr>
          </a:solidFill>
          <a:ln w="12700" cap="flat" cmpd="sng">
            <a:solidFill>
              <a:srgbClr val="22608C">
                <a:alpha val="30000"/>
              </a:srgbClr>
            </a:solidFill>
            <a:prstDash val="solid"/>
            <a:round/>
            <a:headEnd type="none" w="med" len="med"/>
            <a:tailEnd type="none" w="med" len="med"/>
          </a:ln>
        </p:spPr>
      </p:cxnSp>
      <p:sp>
        <p:nvSpPr>
          <p:cNvPr id="15" name="AutoShape 12"/>
          <p:cNvSpPr/>
          <p:nvPr/>
        </p:nvSpPr>
        <p:spPr>
          <a:xfrm>
            <a:off x="5969000" y="2667000"/>
            <a:ext cx="1841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143C64"/>
                </a:solidFill>
                <a:latin typeface="Times New Roman" panose="02020603050405020304"/>
                <a:ea typeface="Times New Roman" panose="02020603050405020304"/>
                <a:cs typeface="Times New Roman" panose="02020603050405020304"/>
                <a:sym typeface="Times New Roman" panose="02020603050405020304"/>
              </a:rPr>
              <a:t>95.85%</a:t>
            </a:r>
            <a:endParaRPr lang="en-US" sz="1100"/>
          </a:p>
        </p:txBody>
      </p:sp>
      <p:sp>
        <p:nvSpPr>
          <p:cNvPr id="16" name="AutoShape 13"/>
          <p:cNvSpPr/>
          <p:nvPr/>
        </p:nvSpPr>
        <p:spPr>
          <a:xfrm>
            <a:off x="8001000" y="1651000"/>
            <a:ext cx="1841500" cy="1905000"/>
          </a:xfrm>
          <a:prstGeom prst="roundRect">
            <a:avLst>
              <a:gd name="adj" fmla="val 0"/>
            </a:avLst>
          </a:prstGeom>
          <a:solidFill>
            <a:srgbClr val="EBF2F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4"/>
          <p:cNvSpPr/>
          <p:nvPr/>
        </p:nvSpPr>
        <p:spPr>
          <a:xfrm>
            <a:off x="8001000" y="1778000"/>
            <a:ext cx="18415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22608C"/>
                </a:solidFill>
                <a:latin typeface="Calibri" panose="020F0502020204030204"/>
                <a:ea typeface="Calibri" panose="020F0502020204030204"/>
                <a:cs typeface="Calibri" panose="020F0502020204030204"/>
                <a:sym typeface="Calibri" panose="020F0502020204030204"/>
              </a:rPr>
              <a:t>召回率 (Recall)</a:t>
            </a:r>
            <a:endParaRPr lang="en-US" sz="1100"/>
          </a:p>
        </p:txBody>
      </p:sp>
      <p:cxnSp>
        <p:nvCxnSpPr>
          <p:cNvPr id="18" name="Connector 15"/>
          <p:cNvCxnSpPr/>
          <p:nvPr/>
        </p:nvCxnSpPr>
        <p:spPr>
          <a:xfrm rot="-27501">
            <a:off x="8128025" y="2406650"/>
            <a:ext cx="1587500" cy="12700"/>
          </a:xfrm>
          <a:prstGeom prst="straightConnector1">
            <a:avLst/>
          </a:prstGeom>
          <a:solidFill>
            <a:srgbClr val="DEE0E3">
              <a:alpha val="100000"/>
            </a:srgbClr>
          </a:solidFill>
          <a:ln w="12700" cap="flat" cmpd="sng">
            <a:solidFill>
              <a:srgbClr val="22608C">
                <a:alpha val="30000"/>
              </a:srgbClr>
            </a:solidFill>
            <a:prstDash val="solid"/>
            <a:round/>
            <a:headEnd type="none" w="med" len="med"/>
            <a:tailEnd type="none" w="med" len="med"/>
          </a:ln>
        </p:spPr>
      </p:cxnSp>
      <p:sp>
        <p:nvSpPr>
          <p:cNvPr id="19" name="AutoShape 16"/>
          <p:cNvSpPr/>
          <p:nvPr/>
        </p:nvSpPr>
        <p:spPr>
          <a:xfrm>
            <a:off x="8001000" y="2667000"/>
            <a:ext cx="1841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143C64"/>
                </a:solidFill>
                <a:latin typeface="Times New Roman" panose="02020603050405020304"/>
                <a:ea typeface="Times New Roman" panose="02020603050405020304"/>
                <a:cs typeface="Times New Roman" panose="02020603050405020304"/>
                <a:sym typeface="Times New Roman" panose="02020603050405020304"/>
              </a:rPr>
              <a:t>96.10%</a:t>
            </a:r>
            <a:endParaRPr lang="en-US" sz="1100"/>
          </a:p>
        </p:txBody>
      </p:sp>
      <p:sp>
        <p:nvSpPr>
          <p:cNvPr id="20" name="AutoShape 17"/>
          <p:cNvSpPr/>
          <p:nvPr/>
        </p:nvSpPr>
        <p:spPr>
          <a:xfrm>
            <a:off x="9906000" y="1651000"/>
            <a:ext cx="1841500" cy="1905000"/>
          </a:xfrm>
          <a:prstGeom prst="roundRect">
            <a:avLst>
              <a:gd name="adj" fmla="val 0"/>
            </a:avLst>
          </a:prstGeom>
          <a:solidFill>
            <a:srgbClr val="EBF2F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18"/>
          <p:cNvSpPr/>
          <p:nvPr/>
        </p:nvSpPr>
        <p:spPr>
          <a:xfrm>
            <a:off x="9906000" y="1778000"/>
            <a:ext cx="18415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22608C"/>
                </a:solidFill>
                <a:latin typeface="Calibri" panose="020F0502020204030204"/>
                <a:ea typeface="Calibri" panose="020F0502020204030204"/>
                <a:cs typeface="Calibri" panose="020F0502020204030204"/>
                <a:sym typeface="Calibri" panose="020F0502020204030204"/>
              </a:rPr>
              <a:t>F1 综合分数</a:t>
            </a:r>
            <a:endParaRPr lang="en-US" sz="1100"/>
          </a:p>
        </p:txBody>
      </p:sp>
      <p:cxnSp>
        <p:nvCxnSpPr>
          <p:cNvPr id="22" name="Connector 19"/>
          <p:cNvCxnSpPr/>
          <p:nvPr/>
        </p:nvCxnSpPr>
        <p:spPr>
          <a:xfrm rot="-27501">
            <a:off x="10033025" y="2406650"/>
            <a:ext cx="1587500" cy="12700"/>
          </a:xfrm>
          <a:prstGeom prst="straightConnector1">
            <a:avLst/>
          </a:prstGeom>
          <a:solidFill>
            <a:srgbClr val="DEE0E3">
              <a:alpha val="100000"/>
            </a:srgbClr>
          </a:solidFill>
          <a:ln w="12700" cap="flat" cmpd="sng">
            <a:solidFill>
              <a:srgbClr val="22608C">
                <a:alpha val="30000"/>
              </a:srgbClr>
            </a:solidFill>
            <a:prstDash val="solid"/>
            <a:round/>
            <a:headEnd type="none" w="med" len="med"/>
            <a:tailEnd type="none" w="med" len="med"/>
          </a:ln>
        </p:spPr>
      </p:cxnSp>
      <p:sp>
        <p:nvSpPr>
          <p:cNvPr id="23" name="AutoShape 20"/>
          <p:cNvSpPr/>
          <p:nvPr/>
        </p:nvSpPr>
        <p:spPr>
          <a:xfrm>
            <a:off x="9906000" y="2667000"/>
            <a:ext cx="1841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143C64"/>
                </a:solidFill>
                <a:latin typeface="Times New Roman" panose="02020603050405020304"/>
                <a:ea typeface="Times New Roman" panose="02020603050405020304"/>
                <a:cs typeface="Times New Roman" panose="02020603050405020304"/>
                <a:sym typeface="Times New Roman" panose="02020603050405020304"/>
              </a:rPr>
              <a:t>0.9597</a:t>
            </a:r>
            <a:endParaRPr lang="en-US" sz="1100"/>
          </a:p>
        </p:txBody>
      </p:sp>
      <p:sp>
        <p:nvSpPr>
          <p:cNvPr id="24" name="AutoShape 21"/>
          <p:cNvSpPr/>
          <p:nvPr/>
        </p:nvSpPr>
        <p:spPr>
          <a:xfrm>
            <a:off x="5969000" y="4191000"/>
            <a:ext cx="2730500" cy="1079500"/>
          </a:xfrm>
          <a:prstGeom prst="roundRect">
            <a:avLst>
              <a:gd name="adj" fmla="val 0"/>
            </a:avLst>
          </a:prstGeom>
          <a:solidFill>
            <a:srgbClr val="F5F7FA">
              <a:alpha val="100000"/>
            </a:srgbClr>
          </a:solidFill>
          <a:ln w="12700" cap="flat" cmpd="sng">
            <a:solidFill>
              <a:srgbClr val="DCDCDC">
                <a:alpha val="100000"/>
              </a:srgbClr>
            </a:solidFill>
            <a:prstDash val="solid"/>
            <a:round/>
          </a:ln>
        </p:spPr>
        <p:txBody>
          <a:bodyPr vert="horz" wrap="square" lIns="63500" tIns="63500" rIns="63500" bIns="63500" rtlCol="0" anchor="ctr"/>
          <a:lstStyle/>
          <a:p>
            <a:pPr algn="ctr">
              <a:defRPr/>
            </a:pPr>
          </a:p>
        </p:txBody>
      </p:sp>
      <p:sp>
        <p:nvSpPr>
          <p:cNvPr id="25" name="AutoShape 22"/>
          <p:cNvSpPr/>
          <p:nvPr/>
        </p:nvSpPr>
        <p:spPr>
          <a:xfrm>
            <a:off x="6096000" y="4318000"/>
            <a:ext cx="2540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TP (真阳性): 764</a:t>
            </a:r>
            <a:endParaRPr lang="en-US" sz="1100"/>
          </a:p>
          <a:p>
            <a:pPr indent="0" algn="l">
              <a:lnSpc>
                <a:spcPct val="125000"/>
              </a:lnSpc>
            </a:pPr>
            <a:r>
              <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正确识别为QMP的样本数量，核心正例捕捉能力优异。</a:t>
            </a:r>
            <a:endPar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3"/>
          <p:cNvSpPr/>
          <p:nvPr/>
        </p:nvSpPr>
        <p:spPr>
          <a:xfrm>
            <a:off x="8890000" y="4191000"/>
            <a:ext cx="2730500" cy="1079500"/>
          </a:xfrm>
          <a:prstGeom prst="roundRect">
            <a:avLst>
              <a:gd name="adj" fmla="val 0"/>
            </a:avLst>
          </a:prstGeom>
          <a:solidFill>
            <a:srgbClr val="F5F7FA">
              <a:alpha val="100000"/>
            </a:srgbClr>
          </a:solidFill>
          <a:ln w="12700" cap="flat" cmpd="sng">
            <a:solidFill>
              <a:srgbClr val="DCDCDC">
                <a:alpha val="100000"/>
              </a:srgbClr>
            </a:solidFill>
            <a:prstDash val="solid"/>
            <a:round/>
          </a:ln>
        </p:spPr>
        <p:txBody>
          <a:bodyPr vert="horz" wrap="square" lIns="63500" tIns="63500" rIns="63500" bIns="63500" rtlCol="0" anchor="ctr"/>
          <a:lstStyle/>
          <a:p>
            <a:pPr algn="ctr">
              <a:defRPr/>
            </a:pPr>
          </a:p>
        </p:txBody>
      </p:sp>
      <p:sp>
        <p:nvSpPr>
          <p:cNvPr id="27" name="AutoShape 24"/>
          <p:cNvSpPr/>
          <p:nvPr/>
        </p:nvSpPr>
        <p:spPr>
          <a:xfrm>
            <a:off x="9017000" y="4318000"/>
            <a:ext cx="2540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TN (真阴性): 8830</a:t>
            </a:r>
            <a:endParaRPr lang="en-US" sz="1100"/>
          </a:p>
          <a:p>
            <a:pPr indent="0" algn="l">
              <a:lnSpc>
                <a:spcPct val="125000"/>
              </a:lnSpc>
            </a:pPr>
            <a:r>
              <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正确识别为非QMP的样本数量，背景噪声过滤效果显著。</a:t>
            </a:r>
            <a:endPar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8" name="AutoShape 25"/>
          <p:cNvSpPr/>
          <p:nvPr/>
        </p:nvSpPr>
        <p:spPr>
          <a:xfrm>
            <a:off x="5969000" y="5461000"/>
            <a:ext cx="5651500" cy="698500"/>
          </a:xfrm>
          <a:prstGeom prst="roundRect">
            <a:avLst>
              <a:gd name="adj" fmla="val 0"/>
            </a:avLst>
          </a:prstGeom>
          <a:solidFill>
            <a:srgbClr val="22608C">
              <a:alpha val="5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6"/>
          <p:cNvSpPr/>
          <p:nvPr/>
        </p:nvSpPr>
        <p:spPr>
          <a:xfrm>
            <a:off x="6032500" y="5524500"/>
            <a:ext cx="27305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FP (误报): 33</a:t>
            </a:r>
            <a:r>
              <a:rPr lang="en-US" sz="12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将非QMP错误预测为QMP的样本数，占比极低。</a:t>
            </a:r>
            <a:endParaRPr lang="en-US" sz="1100"/>
          </a:p>
        </p:txBody>
      </p:sp>
      <p:cxnSp>
        <p:nvCxnSpPr>
          <p:cNvPr id="30" name="Connector 27"/>
          <p:cNvCxnSpPr/>
          <p:nvPr/>
        </p:nvCxnSpPr>
        <p:spPr>
          <a:xfrm rot="5301805">
            <a:off x="8566150" y="5803991"/>
            <a:ext cx="4445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31" name="AutoShape 28"/>
          <p:cNvSpPr/>
          <p:nvPr/>
        </p:nvSpPr>
        <p:spPr>
          <a:xfrm>
            <a:off x="8890000" y="5524500"/>
            <a:ext cx="27305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FN (漏报): 30</a:t>
            </a:r>
            <a:r>
              <a:rPr lang="en-US" sz="12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将QMP错误预测为非QMP的样本数，漏检率控制良好。</a:t>
            </a:r>
            <a:endParaRPr lang="en-US" sz="1100"/>
          </a:p>
        </p:txBody>
      </p:sp>
      <p:sp>
        <p:nvSpPr>
          <p:cNvPr id="32" name="AutoShape 5"/>
          <p:cNvSpPr/>
          <p:nvPr/>
        </p:nvSpPr>
        <p:spPr>
          <a:xfrm>
            <a:off x="381000" y="190500"/>
            <a:ext cx="8890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04 结果与分析：DSR模型性能</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3" name="AutoShape 5"/>
          <p:cNvSpPr/>
          <p:nvPr/>
        </p:nvSpPr>
        <p:spPr>
          <a:xfrm>
            <a:off x="508000" y="228600"/>
            <a:ext cx="889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主要结果：模型泛化能力</a:t>
            </a:r>
            <a:endParaRPr lang="en-US" sz="1100"/>
          </a:p>
        </p:txBody>
      </p:sp>
      <p:cxnSp>
        <p:nvCxnSpPr>
          <p:cNvPr id="7" name="Connector 7"/>
          <p:cNvCxnSpPr/>
          <p:nvPr/>
        </p:nvCxnSpPr>
        <p:spPr>
          <a:xfrm rot="-3906">
            <a:off x="508004" y="2152650"/>
            <a:ext cx="11176000" cy="12700"/>
          </a:xfrm>
          <a:prstGeom prst="straightConnector1">
            <a:avLst/>
          </a:prstGeom>
          <a:solidFill>
            <a:srgbClr val="DEE0E3">
              <a:alpha val="100000"/>
            </a:srgbClr>
          </a:solidFill>
          <a:ln w="12700" cap="flat" cmpd="sng">
            <a:solidFill>
              <a:srgbClr val="22608C">
                <a:alpha val="30000"/>
              </a:srgbClr>
            </a:solidFill>
            <a:prstDash val="solid"/>
            <a:round/>
            <a:headEnd type="none" w="med" len="med"/>
            <a:tailEnd type="none" w="med" len="med"/>
          </a:ln>
        </p:spPr>
      </p:cxnSp>
      <p:sp>
        <p:nvSpPr>
          <p:cNvPr id="6" name="AutoShape 8"/>
          <p:cNvSpPr/>
          <p:nvPr/>
        </p:nvSpPr>
        <p:spPr>
          <a:xfrm>
            <a:off x="508000" y="2540000"/>
            <a:ext cx="3505200" cy="1397000"/>
          </a:xfrm>
          <a:prstGeom prst="roundRect">
            <a:avLst>
              <a:gd name="adj" fmla="val 0"/>
            </a:avLst>
          </a:prstGeom>
          <a:solidFill>
            <a:srgbClr val="F0F6FA">
              <a:alpha val="100000"/>
            </a:srgbClr>
          </a:solidFill>
          <a:ln w="12700" cap="flat" cmpd="sng">
            <a:solidFill>
              <a:srgbClr val="22608C">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35000" y="2667000"/>
            <a:ext cx="32512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PSR B1933+16 (2021)</a:t>
            </a:r>
            <a:endParaRPr lang="en-US" sz="1100"/>
          </a:p>
        </p:txBody>
      </p:sp>
      <p:cxnSp>
        <p:nvCxnSpPr>
          <p:cNvPr id="10" name="Connector 10"/>
          <p:cNvCxnSpPr/>
          <p:nvPr/>
        </p:nvCxnSpPr>
        <p:spPr>
          <a:xfrm rot="-13428">
            <a:off x="635012" y="3168650"/>
            <a:ext cx="3251200" cy="12700"/>
          </a:xfrm>
          <a:prstGeom prst="straightConnector1">
            <a:avLst/>
          </a:prstGeom>
          <a:solidFill>
            <a:srgbClr val="DEE0E3">
              <a:alpha val="100000"/>
            </a:srgbClr>
          </a:solidFill>
          <a:ln w="12700" cap="flat" cmpd="sng">
            <a:solidFill>
              <a:srgbClr val="22608C">
                <a:alpha val="15000"/>
              </a:srgbClr>
            </a:solidFill>
            <a:prstDash val="dash"/>
            <a:round/>
            <a:headEnd type="none" w="med" len="med"/>
            <a:tailEnd type="none" w="med" len="med"/>
          </a:ln>
        </p:spPr>
      </p:cxnSp>
      <p:sp>
        <p:nvSpPr>
          <p:cNvPr id="14" name="AutoShape 11"/>
          <p:cNvSpPr/>
          <p:nvPr/>
        </p:nvSpPr>
        <p:spPr>
          <a:xfrm>
            <a:off x="635000" y="3302000"/>
            <a:ext cx="152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测试精确率</a:t>
            </a:r>
            <a:endParaRPr lang="en-US" sz="1100"/>
          </a:p>
        </p:txBody>
      </p:sp>
      <p:sp>
        <p:nvSpPr>
          <p:cNvPr id="15" name="AutoShape 12"/>
          <p:cNvSpPr/>
          <p:nvPr/>
        </p:nvSpPr>
        <p:spPr>
          <a:xfrm>
            <a:off x="2362200" y="3238500"/>
            <a:ext cx="1524000" cy="508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2200" b="1" i="0" u="none" strike="noStrike">
                <a:solidFill>
                  <a:srgbClr val="CC3333"/>
                </a:solidFill>
                <a:latin typeface="Times New Roman" panose="02020603050405020304"/>
                <a:ea typeface="Times New Roman" panose="02020603050405020304"/>
                <a:cs typeface="Times New Roman" panose="02020603050405020304"/>
                <a:sym typeface="Times New Roman" panose="02020603050405020304"/>
              </a:rPr>
              <a:t>95.16%</a:t>
            </a:r>
            <a:endParaRPr lang="en-US" sz="1100"/>
          </a:p>
        </p:txBody>
      </p:sp>
      <p:sp>
        <p:nvSpPr>
          <p:cNvPr id="16" name="AutoShape 13"/>
          <p:cNvSpPr/>
          <p:nvPr/>
        </p:nvSpPr>
        <p:spPr>
          <a:xfrm>
            <a:off x="4343400" y="2540000"/>
            <a:ext cx="3505200" cy="1397000"/>
          </a:xfrm>
          <a:prstGeom prst="roundRect">
            <a:avLst>
              <a:gd name="adj" fmla="val 0"/>
            </a:avLst>
          </a:prstGeom>
          <a:solidFill>
            <a:srgbClr val="F0F6FA">
              <a:alpha val="100000"/>
            </a:srgbClr>
          </a:solidFill>
          <a:ln w="12700" cap="flat" cmpd="sng">
            <a:solidFill>
              <a:srgbClr val="22608C">
                <a:alpha val="20000"/>
              </a:srgbClr>
            </a:solidFill>
            <a:prstDash val="solid"/>
            <a:round/>
          </a:ln>
        </p:spPr>
        <p:txBody>
          <a:bodyPr vert="horz" wrap="square" lIns="63500" tIns="63500" rIns="63500" bIns="63500" rtlCol="0" anchor="ctr"/>
          <a:lstStyle/>
          <a:p>
            <a:pPr algn="ctr">
              <a:defRPr/>
            </a:pPr>
          </a:p>
        </p:txBody>
      </p:sp>
      <p:sp>
        <p:nvSpPr>
          <p:cNvPr id="17" name="AutoShape 14"/>
          <p:cNvSpPr/>
          <p:nvPr/>
        </p:nvSpPr>
        <p:spPr>
          <a:xfrm>
            <a:off x="4470400" y="2667000"/>
            <a:ext cx="32512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PSR B1933+16 (2022)</a:t>
            </a:r>
            <a:endParaRPr lang="en-US" sz="1100"/>
          </a:p>
        </p:txBody>
      </p:sp>
      <p:cxnSp>
        <p:nvCxnSpPr>
          <p:cNvPr id="18" name="Connector 15"/>
          <p:cNvCxnSpPr/>
          <p:nvPr/>
        </p:nvCxnSpPr>
        <p:spPr>
          <a:xfrm rot="-13428">
            <a:off x="4470412" y="3168650"/>
            <a:ext cx="3251200" cy="12700"/>
          </a:xfrm>
          <a:prstGeom prst="straightConnector1">
            <a:avLst/>
          </a:prstGeom>
          <a:solidFill>
            <a:srgbClr val="DEE0E3">
              <a:alpha val="100000"/>
            </a:srgbClr>
          </a:solidFill>
          <a:ln w="12700" cap="flat" cmpd="sng">
            <a:solidFill>
              <a:srgbClr val="22608C">
                <a:alpha val="15000"/>
              </a:srgbClr>
            </a:solidFill>
            <a:prstDash val="dash"/>
            <a:round/>
            <a:headEnd type="none" w="med" len="med"/>
            <a:tailEnd type="none" w="med" len="med"/>
          </a:ln>
        </p:spPr>
      </p:cxnSp>
      <p:sp>
        <p:nvSpPr>
          <p:cNvPr id="19" name="AutoShape 16"/>
          <p:cNvSpPr/>
          <p:nvPr/>
        </p:nvSpPr>
        <p:spPr>
          <a:xfrm>
            <a:off x="4470400" y="3302000"/>
            <a:ext cx="152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测试精确率</a:t>
            </a:r>
            <a:endParaRPr lang="en-US" sz="1100"/>
          </a:p>
        </p:txBody>
      </p:sp>
      <p:sp>
        <p:nvSpPr>
          <p:cNvPr id="20" name="AutoShape 17"/>
          <p:cNvSpPr/>
          <p:nvPr/>
        </p:nvSpPr>
        <p:spPr>
          <a:xfrm>
            <a:off x="6197600" y="3238500"/>
            <a:ext cx="1524000" cy="508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2200" b="1" i="0" u="none" strike="noStrike">
                <a:solidFill>
                  <a:srgbClr val="CC3333"/>
                </a:solidFill>
                <a:latin typeface="Times New Roman" panose="02020603050405020304"/>
                <a:ea typeface="Times New Roman" panose="02020603050405020304"/>
                <a:cs typeface="Times New Roman" panose="02020603050405020304"/>
                <a:sym typeface="Times New Roman" panose="02020603050405020304"/>
              </a:rPr>
              <a:t>96.17%</a:t>
            </a:r>
            <a:endParaRPr lang="en-US" sz="1100"/>
          </a:p>
        </p:txBody>
      </p:sp>
      <p:sp>
        <p:nvSpPr>
          <p:cNvPr id="21" name="AutoShape 18"/>
          <p:cNvSpPr/>
          <p:nvPr/>
        </p:nvSpPr>
        <p:spPr>
          <a:xfrm>
            <a:off x="8178800" y="2540000"/>
            <a:ext cx="3505200" cy="1397000"/>
          </a:xfrm>
          <a:prstGeom prst="roundRect">
            <a:avLst>
              <a:gd name="adj" fmla="val 0"/>
            </a:avLst>
          </a:prstGeom>
          <a:solidFill>
            <a:srgbClr val="F0F6FA">
              <a:alpha val="100000"/>
            </a:srgbClr>
          </a:solidFill>
          <a:ln w="12700" cap="flat" cmpd="sng">
            <a:solidFill>
              <a:srgbClr val="22608C">
                <a:alpha val="20000"/>
              </a:srgbClr>
            </a:solidFill>
            <a:prstDash val="solid"/>
            <a:round/>
          </a:ln>
        </p:spPr>
        <p:txBody>
          <a:bodyPr vert="horz" wrap="square" lIns="63500" tIns="63500" rIns="63500" bIns="63500" rtlCol="0" anchor="ctr"/>
          <a:lstStyle/>
          <a:p>
            <a:pPr algn="ctr">
              <a:defRPr/>
            </a:pPr>
          </a:p>
        </p:txBody>
      </p:sp>
      <p:sp>
        <p:nvSpPr>
          <p:cNvPr id="22" name="AutoShape 19"/>
          <p:cNvSpPr/>
          <p:nvPr/>
        </p:nvSpPr>
        <p:spPr>
          <a:xfrm>
            <a:off x="8305800" y="2667000"/>
            <a:ext cx="32512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PSR J0034-0721</a:t>
            </a:r>
            <a:endParaRPr lang="en-US" sz="1100"/>
          </a:p>
        </p:txBody>
      </p:sp>
      <p:cxnSp>
        <p:nvCxnSpPr>
          <p:cNvPr id="23" name="Connector 20"/>
          <p:cNvCxnSpPr/>
          <p:nvPr/>
        </p:nvCxnSpPr>
        <p:spPr>
          <a:xfrm rot="-13428">
            <a:off x="8305812" y="3168650"/>
            <a:ext cx="3251200" cy="12700"/>
          </a:xfrm>
          <a:prstGeom prst="straightConnector1">
            <a:avLst/>
          </a:prstGeom>
          <a:solidFill>
            <a:srgbClr val="DEE0E3">
              <a:alpha val="100000"/>
            </a:srgbClr>
          </a:solidFill>
          <a:ln w="12700" cap="flat" cmpd="sng">
            <a:solidFill>
              <a:srgbClr val="22608C">
                <a:alpha val="15000"/>
              </a:srgbClr>
            </a:solidFill>
            <a:prstDash val="dash"/>
            <a:round/>
            <a:headEnd type="none" w="med" len="med"/>
            <a:tailEnd type="none" w="med" len="med"/>
          </a:ln>
        </p:spPr>
      </p:cxnSp>
      <p:sp>
        <p:nvSpPr>
          <p:cNvPr id="24" name="AutoShape 21"/>
          <p:cNvSpPr/>
          <p:nvPr/>
        </p:nvSpPr>
        <p:spPr>
          <a:xfrm>
            <a:off x="8305800" y="3302000"/>
            <a:ext cx="152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测试精确率</a:t>
            </a:r>
            <a:endParaRPr lang="en-US" sz="1100"/>
          </a:p>
        </p:txBody>
      </p:sp>
      <p:sp>
        <p:nvSpPr>
          <p:cNvPr id="25" name="AutoShape 22"/>
          <p:cNvSpPr/>
          <p:nvPr/>
        </p:nvSpPr>
        <p:spPr>
          <a:xfrm>
            <a:off x="10033000" y="3238500"/>
            <a:ext cx="1524000" cy="508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2200" b="1" i="0" u="none" strike="noStrike">
                <a:solidFill>
                  <a:srgbClr val="CC3333"/>
                </a:solidFill>
                <a:latin typeface="Times New Roman" panose="02020603050405020304"/>
                <a:ea typeface="Times New Roman" panose="02020603050405020304"/>
                <a:cs typeface="Times New Roman" panose="02020603050405020304"/>
                <a:sym typeface="Times New Roman" panose="02020603050405020304"/>
              </a:rPr>
              <a:t>94.59%</a:t>
            </a:r>
            <a:endParaRPr lang="en-US" sz="1100"/>
          </a:p>
        </p:txBody>
      </p:sp>
      <p:sp>
        <p:nvSpPr>
          <p:cNvPr id="26" name="AutoShape 23"/>
          <p:cNvSpPr/>
          <p:nvPr/>
        </p:nvSpPr>
        <p:spPr>
          <a:xfrm>
            <a:off x="508000" y="4318000"/>
            <a:ext cx="5511800" cy="1397000"/>
          </a:xfrm>
          <a:prstGeom prst="roundRect">
            <a:avLst>
              <a:gd name="adj" fmla="val 0"/>
            </a:avLst>
          </a:prstGeom>
          <a:solidFill>
            <a:srgbClr val="F0F6FA">
              <a:alpha val="100000"/>
            </a:srgbClr>
          </a:solidFill>
          <a:ln w="12700" cap="flat" cmpd="sng">
            <a:solidFill>
              <a:srgbClr val="22608C">
                <a:alpha val="20000"/>
              </a:srgbClr>
            </a:solidFill>
            <a:prstDash val="solid"/>
            <a:round/>
          </a:ln>
        </p:spPr>
        <p:txBody>
          <a:bodyPr vert="horz" wrap="square" lIns="63500" tIns="63500" rIns="63500" bIns="63500" rtlCol="0" anchor="ctr"/>
          <a:lstStyle/>
          <a:p>
            <a:pPr algn="ctr">
              <a:defRPr/>
            </a:pPr>
          </a:p>
        </p:txBody>
      </p:sp>
      <p:sp>
        <p:nvSpPr>
          <p:cNvPr id="27" name="AutoShape 24"/>
          <p:cNvSpPr/>
          <p:nvPr/>
        </p:nvSpPr>
        <p:spPr>
          <a:xfrm>
            <a:off x="635000" y="4445000"/>
            <a:ext cx="52578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PSR J0304+1932 (DC) 与 PSR J0304+1932 (LC)</a:t>
            </a:r>
            <a:endParaRPr lang="en-US" sz="1100"/>
          </a:p>
        </p:txBody>
      </p:sp>
      <p:cxnSp>
        <p:nvCxnSpPr>
          <p:cNvPr id="28" name="Connector 25"/>
          <p:cNvCxnSpPr/>
          <p:nvPr/>
        </p:nvCxnSpPr>
        <p:spPr>
          <a:xfrm rot="-8303">
            <a:off x="635008" y="4946650"/>
            <a:ext cx="5257800" cy="12700"/>
          </a:xfrm>
          <a:prstGeom prst="straightConnector1">
            <a:avLst/>
          </a:prstGeom>
          <a:solidFill>
            <a:srgbClr val="DEE0E3">
              <a:alpha val="100000"/>
            </a:srgbClr>
          </a:solidFill>
          <a:ln w="12700" cap="flat" cmpd="sng">
            <a:solidFill>
              <a:srgbClr val="22608C">
                <a:alpha val="15000"/>
              </a:srgbClr>
            </a:solidFill>
            <a:prstDash val="dash"/>
            <a:round/>
            <a:headEnd type="none" w="med" len="med"/>
            <a:tailEnd type="none" w="med" len="med"/>
          </a:ln>
        </p:spPr>
      </p:cxnSp>
      <p:sp>
        <p:nvSpPr>
          <p:cNvPr id="29" name="AutoShape 26"/>
          <p:cNvSpPr/>
          <p:nvPr/>
        </p:nvSpPr>
        <p:spPr>
          <a:xfrm>
            <a:off x="635000" y="5080000"/>
            <a:ext cx="228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DC模式精确率：</a:t>
            </a:r>
            <a:r>
              <a:rPr lang="en-US" sz="1800" b="1" i="0" u="none" strike="noStrike">
                <a:solidFill>
                  <a:srgbClr val="CC3333"/>
                </a:solidFill>
                <a:latin typeface="Times New Roman" panose="02020603050405020304"/>
                <a:ea typeface="Times New Roman" panose="02020603050405020304"/>
                <a:cs typeface="Times New Roman" panose="02020603050405020304"/>
                <a:sym typeface="Times New Roman" panose="02020603050405020304"/>
              </a:rPr>
              <a:t>93.06%</a:t>
            </a:r>
            <a:endParaRPr lang="en-US" sz="1100"/>
          </a:p>
        </p:txBody>
      </p:sp>
      <p:cxnSp>
        <p:nvCxnSpPr>
          <p:cNvPr id="30" name="Connector 27"/>
          <p:cNvCxnSpPr/>
          <p:nvPr/>
        </p:nvCxnSpPr>
        <p:spPr>
          <a:xfrm rot="5301805">
            <a:off x="2952750" y="5359491"/>
            <a:ext cx="444500" cy="12700"/>
          </a:xfrm>
          <a:prstGeom prst="straightConnector1">
            <a:avLst/>
          </a:prstGeom>
          <a:solidFill>
            <a:srgbClr val="DEE0E3">
              <a:alpha val="100000"/>
            </a:srgbClr>
          </a:solidFill>
          <a:ln w="12700" cap="flat" cmpd="sng">
            <a:solidFill>
              <a:srgbClr val="22608C">
                <a:alpha val="15000"/>
              </a:srgbClr>
            </a:solidFill>
            <a:prstDash val="solid"/>
            <a:round/>
            <a:headEnd type="none" w="med" len="med"/>
            <a:tailEnd type="none" w="med" len="med"/>
          </a:ln>
        </p:spPr>
      </p:cxnSp>
      <p:sp>
        <p:nvSpPr>
          <p:cNvPr id="31" name="AutoShape 28"/>
          <p:cNvSpPr/>
          <p:nvPr/>
        </p:nvSpPr>
        <p:spPr>
          <a:xfrm>
            <a:off x="3302000" y="5080000"/>
            <a:ext cx="228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LC模式精确率：</a:t>
            </a:r>
            <a:r>
              <a:rPr lang="en-US" sz="1800" b="1" i="0" u="none" strike="noStrike">
                <a:solidFill>
                  <a:srgbClr val="CC3333"/>
                </a:solidFill>
                <a:latin typeface="Times New Roman" panose="02020603050405020304"/>
                <a:ea typeface="Times New Roman" panose="02020603050405020304"/>
                <a:cs typeface="Times New Roman" panose="02020603050405020304"/>
                <a:sym typeface="Times New Roman" panose="02020603050405020304"/>
              </a:rPr>
              <a:t>94.73%</a:t>
            </a:r>
            <a:endParaRPr lang="en-US" sz="1100"/>
          </a:p>
        </p:txBody>
      </p:sp>
      <p:sp>
        <p:nvSpPr>
          <p:cNvPr id="32" name="AutoShape 29"/>
          <p:cNvSpPr/>
          <p:nvPr/>
        </p:nvSpPr>
        <p:spPr>
          <a:xfrm>
            <a:off x="6172200" y="4318000"/>
            <a:ext cx="5511800" cy="1397000"/>
          </a:xfrm>
          <a:prstGeom prst="roundRect">
            <a:avLst>
              <a:gd name="adj" fmla="val 0"/>
            </a:avLst>
          </a:prstGeom>
          <a:solidFill>
            <a:srgbClr val="22608C">
              <a:alpha val="8000"/>
            </a:srgbClr>
          </a:solidFill>
          <a:ln w="25400" cap="flat" cmpd="sng">
            <a:solidFill>
              <a:srgbClr val="22608C">
                <a:alpha val="60000"/>
              </a:srgbClr>
            </a:solidFill>
            <a:prstDash val="solid"/>
            <a:round/>
          </a:ln>
        </p:spPr>
        <p:txBody>
          <a:bodyPr vert="horz" wrap="square" lIns="63500" tIns="63500" rIns="63500" bIns="63500" rtlCol="0" anchor="ctr"/>
          <a:lstStyle/>
          <a:p>
            <a:pPr algn="ctr">
              <a:defRPr/>
            </a:pPr>
          </a:p>
        </p:txBody>
      </p:sp>
      <p:sp>
        <p:nvSpPr>
          <p:cNvPr id="33" name="AutoShape 30"/>
          <p:cNvSpPr/>
          <p:nvPr/>
        </p:nvSpPr>
        <p:spPr>
          <a:xfrm>
            <a:off x="6299200" y="4445000"/>
            <a:ext cx="52578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五个独立未标注测试集综合评估</a:t>
            </a:r>
            <a:endParaRPr lang="en-US" sz="1100"/>
          </a:p>
        </p:txBody>
      </p:sp>
      <p:cxnSp>
        <p:nvCxnSpPr>
          <p:cNvPr id="34" name="Connector 31"/>
          <p:cNvCxnSpPr/>
          <p:nvPr/>
        </p:nvCxnSpPr>
        <p:spPr>
          <a:xfrm rot="-8509">
            <a:off x="6299208" y="4946650"/>
            <a:ext cx="5130800" cy="12700"/>
          </a:xfrm>
          <a:prstGeom prst="straightConnector1">
            <a:avLst/>
          </a:prstGeom>
          <a:solidFill>
            <a:srgbClr val="DEE0E3">
              <a:alpha val="100000"/>
            </a:srgbClr>
          </a:solidFill>
          <a:ln w="12700" cap="flat" cmpd="sng">
            <a:solidFill>
              <a:srgbClr val="22608C">
                <a:alpha val="20000"/>
              </a:srgbClr>
            </a:solidFill>
            <a:prstDash val="dash"/>
            <a:round/>
            <a:headEnd type="none" w="med" len="med"/>
            <a:tailEnd type="none" w="med" len="med"/>
          </a:ln>
        </p:spPr>
      </p:cxnSp>
      <p:sp>
        <p:nvSpPr>
          <p:cNvPr id="35" name="AutoShape 32"/>
          <p:cNvSpPr/>
          <p:nvPr/>
        </p:nvSpPr>
        <p:spPr>
          <a:xfrm>
            <a:off x="6299200" y="5080000"/>
            <a:ext cx="228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平均精确率 (Mean Precision)</a:t>
            </a:r>
            <a:endParaRPr lang="en-US" sz="1100"/>
          </a:p>
        </p:txBody>
      </p:sp>
      <p:sp>
        <p:nvSpPr>
          <p:cNvPr id="36" name="AutoShape 33"/>
          <p:cNvSpPr/>
          <p:nvPr/>
        </p:nvSpPr>
        <p:spPr>
          <a:xfrm>
            <a:off x="8890000" y="5016500"/>
            <a:ext cx="2540000" cy="508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2400" b="1" i="0" u="none" strike="noStrike">
                <a:solidFill>
                  <a:srgbClr val="CC3333"/>
                </a:solidFill>
                <a:latin typeface="Times New Roman" panose="02020603050405020304"/>
                <a:ea typeface="Times New Roman" panose="02020603050405020304"/>
                <a:cs typeface="Times New Roman" panose="02020603050405020304"/>
                <a:sym typeface="Times New Roman" panose="02020603050405020304"/>
              </a:rPr>
              <a:t>94.87%</a:t>
            </a:r>
            <a:endParaRPr lang="en-US" sz="1100"/>
          </a:p>
        </p:txBody>
      </p:sp>
      <p:sp>
        <p:nvSpPr>
          <p:cNvPr id="37" name="AutoShape 6"/>
          <p:cNvSpPr/>
          <p:nvPr/>
        </p:nvSpPr>
        <p:spPr>
          <a:xfrm>
            <a:off x="508000" y="1270000"/>
            <a:ext cx="11176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模型在未见过的跨年份、跨脉冲星独立数据集上表现出极强的鲁棒性，精确率始终保持在93%以上，验证了算法在</a:t>
            </a:r>
            <a:r>
              <a:rPr lang="zh-CN" alt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准周期微脉冲检测方面的</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适用性。</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7" name="AutoShape 7"/>
          <p:cNvSpPr/>
          <p:nvPr/>
        </p:nvSpPr>
        <p:spPr>
          <a:xfrm>
            <a:off x="508000" y="1061720"/>
            <a:ext cx="4318000" cy="762000"/>
          </a:xfrm>
          <a:prstGeom prst="rect">
            <a:avLst/>
          </a:prstGeom>
          <a:noFill/>
          <a:ln w="12700" cap="flat" cmpd="sng">
            <a:noFill/>
            <a:prstDash val="solid"/>
            <a:round/>
          </a:ln>
        </p:spPr>
        <p:txBody>
          <a:bodyPr vert="horz" wrap="square" lIns="0" tIns="0" rIns="0" bIns="0" rtlCol="0" anchor="ctr" anchorCtr="0"/>
          <a:lstStyle/>
          <a:p>
            <a:pPr indent="0" algn="just">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图：脉冲星 PSR B1933+16 与 PSR J0304+1932 的 QMP 周期 (Pμ) 统计分布，清晰展示了显著的双峰结构特征，为多尺度物理过程提供直接观测依据。</a:t>
            </a:r>
            <a:endPar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3" name="Connector 8"/>
          <p:cNvCxnSpPr/>
          <p:nvPr/>
        </p:nvCxnSpPr>
        <p:spPr>
          <a:xfrm rot="5390708">
            <a:off x="2984500" y="3867159"/>
            <a:ext cx="4699000" cy="12700"/>
          </a:xfrm>
          <a:prstGeom prst="straightConnector1">
            <a:avLst/>
          </a:prstGeom>
          <a:solidFill>
            <a:srgbClr val="DEE0E3">
              <a:alpha val="100000"/>
            </a:srgbClr>
          </a:solidFill>
          <a:ln w="12700" cap="flat" cmpd="sng">
            <a:solidFill>
              <a:srgbClr val="C8C8C8">
                <a:alpha val="100000"/>
              </a:srgbClr>
            </a:solidFill>
            <a:prstDash val="dash"/>
            <a:round/>
            <a:headEnd type="none" w="med" len="med"/>
            <a:tailEnd type="none" w="med" len="med"/>
          </a:ln>
        </p:spPr>
      </p:cxnSp>
      <p:sp>
        <p:nvSpPr>
          <p:cNvPr id="9" name="AutoShape 9"/>
          <p:cNvSpPr/>
          <p:nvPr>
            <p:custDataLst>
              <p:tags r:id="rId3"/>
            </p:custDataLst>
          </p:nvPr>
        </p:nvSpPr>
        <p:spPr>
          <a:xfrm>
            <a:off x="5588000" y="2702560"/>
            <a:ext cx="6096000" cy="2095500"/>
          </a:xfrm>
          <a:prstGeom prst="roundRect">
            <a:avLst>
              <a:gd name="adj" fmla="val 0"/>
            </a:avLst>
          </a:prstGeom>
          <a:solidFill>
            <a:srgbClr val="EBF2F8">
              <a:alpha val="100000"/>
            </a:srgbClr>
          </a:solidFill>
          <a:ln cap="flat" cmpd="sng">
            <a:solidFill>
              <a:srgbClr val="BDCFDF">
                <a:alpha val="10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4"/>
            </p:custDataLst>
          </p:nvPr>
        </p:nvSpPr>
        <p:spPr>
          <a:xfrm>
            <a:off x="5588000" y="2702560"/>
            <a:ext cx="76200" cy="2095500"/>
          </a:xfrm>
          <a:prstGeom prst="roundRect">
            <a:avLst>
              <a:gd name="adj" fmla="val 0"/>
            </a:avLst>
          </a:prstGeom>
          <a:solidFill>
            <a:srgbClr val="22608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1"/>
          <p:cNvSpPr/>
          <p:nvPr>
            <p:custDataLst>
              <p:tags r:id="rId5"/>
            </p:custDataLst>
          </p:nvPr>
        </p:nvSpPr>
        <p:spPr>
          <a:xfrm>
            <a:off x="5842000" y="2829560"/>
            <a:ext cx="571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608C"/>
                </a:solidFill>
                <a:latin typeface="Noto Sans SC" panose="020B0200000000000000" charset="-122"/>
                <a:ea typeface="Noto Sans SC" panose="020B0200000000000000" charset="-122"/>
                <a:cs typeface="Noto Sans SC" panose="020B0200000000000000" charset="-122"/>
                <a:sym typeface="Noto Sans SC" panose="020B0200000000000000" charset="-122"/>
              </a:rPr>
              <a:t>QMP周期双峰分布</a:t>
            </a:r>
            <a:endParaRPr lang="en-US" sz="1100"/>
          </a:p>
        </p:txBody>
      </p:sp>
      <p:cxnSp>
        <p:nvCxnSpPr>
          <p:cNvPr id="15" name="Connector 12"/>
          <p:cNvCxnSpPr/>
          <p:nvPr>
            <p:custDataLst>
              <p:tags r:id="rId6"/>
            </p:custDataLst>
          </p:nvPr>
        </p:nvCxnSpPr>
        <p:spPr>
          <a:xfrm rot="-7813">
            <a:off x="5842007" y="3331210"/>
            <a:ext cx="5588000" cy="12700"/>
          </a:xfrm>
          <a:prstGeom prst="straightConnector1">
            <a:avLst/>
          </a:prstGeom>
          <a:solidFill>
            <a:srgbClr val="DEE0E3">
              <a:alpha val="100000"/>
            </a:srgbClr>
          </a:solidFill>
          <a:ln w="12700" cap="flat" cmpd="sng">
            <a:solidFill>
              <a:srgbClr val="22608C">
                <a:alpha val="30000"/>
              </a:srgbClr>
            </a:solidFill>
            <a:prstDash val="solid"/>
            <a:round/>
            <a:headEnd type="none" w="med" len="med"/>
            <a:tailEnd type="none" w="med" len="med"/>
          </a:ln>
        </p:spPr>
      </p:cxnSp>
      <p:sp>
        <p:nvSpPr>
          <p:cNvPr id="16" name="AutoShape 13"/>
          <p:cNvSpPr/>
          <p:nvPr>
            <p:custDataLst>
              <p:tags r:id="rId7"/>
            </p:custDataLst>
          </p:nvPr>
        </p:nvSpPr>
        <p:spPr>
          <a:xfrm>
            <a:off x="5842000" y="3464560"/>
            <a:ext cx="5651500" cy="1143000"/>
          </a:xfrm>
          <a:prstGeom prst="rect">
            <a:avLst/>
          </a:prstGeom>
          <a:noFill/>
          <a:ln w="12700" cap="flat" cmpd="sng">
            <a:noFill/>
            <a:prstDash val="solid"/>
            <a:round/>
          </a:ln>
        </p:spPr>
        <p:txBody>
          <a:bodyPr vert="horz" wrap="square" lIns="0" tIns="0" rIns="0" bIns="0" rtlCol="0" anchor="ctr" anchorCtr="0"/>
          <a:lstStyle/>
          <a:p>
            <a:pPr indent="0" algn="just">
              <a:lnSpc>
                <a:spcPct val="117000"/>
              </a:lnSpc>
              <a:defRPr/>
            </a:pPr>
            <a:r>
              <a:rPr lang="en-US" sz="1400" b="0" i="0" u="none" strike="noStrike">
                <a:solidFill>
                  <a:srgbClr val="323232"/>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通过对 DSR 模型识别出的海量 QMP 样本进行系统性统计分析，研究团队首次在脉冲星 PSR B1933+16 和 PSR J0304+1932 的观测数据中，发现了 QMP 周期（Pμ）呈现出明显的</a:t>
            </a:r>
            <a:r>
              <a:rPr lang="en-US" sz="1400" b="1" i="0" u="none" strike="noStrike">
                <a:solidFill>
                  <a:srgbClr val="B45032"/>
                </a:solidFill>
                <a:latin typeface="Noto Sans SC" panose="020B0200000000000000" charset="-122"/>
                <a:ea typeface="Noto Sans SC" panose="020B0200000000000000" charset="-122"/>
                <a:cs typeface="Noto Sans SC" panose="020B0200000000000000" charset="-122"/>
                <a:sym typeface="Noto Sans SC" panose="020B0200000000000000" charset="-122"/>
              </a:rPr>
              <a:t>双峰分布特征</a:t>
            </a:r>
            <a:r>
              <a:rPr lang="zh-CN" alt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zh-CN" alt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2" name="图片 21"/>
          <p:cNvPicPr>
            <a:picLocks noChangeAspect="1"/>
          </p:cNvPicPr>
          <p:nvPr/>
        </p:nvPicPr>
        <p:blipFill>
          <a:blip r:embed="rId8"/>
          <a:stretch>
            <a:fillRect/>
          </a:stretch>
        </p:blipFill>
        <p:spPr>
          <a:xfrm>
            <a:off x="150495" y="1957070"/>
            <a:ext cx="5050790" cy="4446270"/>
          </a:xfrm>
          <a:prstGeom prst="rect">
            <a:avLst/>
          </a:prstGeom>
        </p:spPr>
      </p:pic>
      <p:sp>
        <p:nvSpPr>
          <p:cNvPr id="23" name="AutoShape 5"/>
          <p:cNvSpPr/>
          <p:nvPr/>
        </p:nvSpPr>
        <p:spPr>
          <a:xfrm>
            <a:off x="508000" y="228600"/>
            <a:ext cx="889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主要结果：</a:t>
            </a:r>
            <a:r>
              <a:rPr lang="zh-CN" alt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微脉冲准周期</a:t>
            </a:r>
            <a:r>
              <a:rPr lang="zh-CN" alt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分布</a:t>
            </a:r>
            <a:endParaRPr lang="zh-CN" alt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2" name="页脚占位符 1"/>
          <p:cNvSpPr>
            <a:spLocks noGrp="1"/>
          </p:cNvSpPr>
          <p:nvPr>
            <p:ph type="ftr" sz="quarter" idx="11"/>
          </p:nvPr>
        </p:nvSpPr>
        <p:spPr>
          <a:xfrm>
            <a:off x="1270" y="6591935"/>
            <a:ext cx="12173585" cy="265430"/>
          </a:xfrm>
        </p:spPr>
        <p:txBody>
          <a:bodyPr/>
          <a:p>
            <a:r>
              <a:rPr lang="zh-CN" altLang="en-US" sz="1800">
                <a:solidFill>
                  <a:schemeClr val="bg1"/>
                </a:solidFill>
                <a:latin typeface="Times New Roman" panose="02020603050405020304" charset="0"/>
                <a:cs typeface="Times New Roman" panose="02020603050405020304" charset="0"/>
              </a:rPr>
              <a:t>FPS15</a:t>
            </a:r>
            <a:endParaRPr lang="zh-CN" altLang="en-US" sz="1800">
              <a:solidFill>
                <a:schemeClr val="bg1"/>
              </a:solidFill>
              <a:latin typeface="Times New Roman" panose="02020603050405020304" charset="0"/>
              <a:cs typeface="Times New Roman" panose="02020603050405020304" charset="0"/>
            </a:endParaRPr>
          </a:p>
        </p:txBody>
      </p:sp>
      <p:sp>
        <p:nvSpPr>
          <p:cNvPr id="3" name="AutoShape 5"/>
          <p:cNvSpPr/>
          <p:nvPr/>
        </p:nvSpPr>
        <p:spPr>
          <a:xfrm>
            <a:off x="381000" y="190500"/>
            <a:ext cx="9525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05 结论与未来展望：未来展望</a:t>
            </a:r>
            <a:endParaRPr lang="en-US" sz="1100"/>
          </a:p>
        </p:txBody>
      </p:sp>
      <p:sp>
        <p:nvSpPr>
          <p:cNvPr id="6" name="AutoShape 3"/>
          <p:cNvSpPr/>
          <p:nvPr/>
        </p:nvSpPr>
        <p:spPr>
          <a:xfrm>
            <a:off x="508000" y="1397000"/>
            <a:ext cx="5524500" cy="2413000"/>
          </a:xfrm>
          <a:prstGeom prst="roundRect">
            <a:avLst>
              <a:gd name="adj" fmla="val 0"/>
            </a:avLst>
          </a:prstGeom>
          <a:solidFill>
            <a:srgbClr val="E6F0FB">
              <a:alpha val="100000"/>
            </a:srgbClr>
          </a:solidFill>
          <a:ln w="12700" cap="flat" cmpd="sng">
            <a:solidFill>
              <a:srgbClr val="4070B4">
                <a:alpha val="100000"/>
              </a:srgbClr>
            </a:solidFill>
            <a:prstDash val="solid"/>
            <a:round/>
          </a:ln>
        </p:spPr>
        <p:txBody>
          <a:bodyPr vert="horz" wrap="square" lIns="63500" tIns="63500" rIns="63500" bIns="63500" rtlCol="0" anchor="ctr"/>
          <a:lstStyle/>
          <a:p>
            <a:pPr algn="ctr">
              <a:defRPr/>
            </a:pPr>
          </a:p>
        </p:txBody>
      </p:sp>
      <p:sp>
        <p:nvSpPr>
          <p:cNvPr id="7" name="AutoShape 4"/>
          <p:cNvSpPr/>
          <p:nvPr/>
        </p:nvSpPr>
        <p:spPr>
          <a:xfrm>
            <a:off x="698500" y="1524000"/>
            <a:ext cx="514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单脉冲与微脉冲统计特征</a:t>
            </a:r>
            <a:endParaRPr lang="en-US" sz="1100"/>
          </a:p>
        </p:txBody>
      </p:sp>
      <p:cxnSp>
        <p:nvCxnSpPr>
          <p:cNvPr id="20" name="Connector 5"/>
          <p:cNvCxnSpPr/>
          <p:nvPr/>
        </p:nvCxnSpPr>
        <p:spPr>
          <a:xfrm rot="-8488">
            <a:off x="698508" y="2025650"/>
            <a:ext cx="5143500" cy="12700"/>
          </a:xfrm>
          <a:prstGeom prst="straightConnector1">
            <a:avLst/>
          </a:prstGeom>
          <a:solidFill>
            <a:srgbClr val="DEE0E3">
              <a:alpha val="100000"/>
            </a:srgbClr>
          </a:solidFill>
          <a:ln w="12700" cap="flat" cmpd="sng">
            <a:solidFill>
              <a:srgbClr val="4070B4">
                <a:alpha val="30000"/>
              </a:srgbClr>
            </a:solidFill>
            <a:prstDash val="solid"/>
            <a:round/>
            <a:headEnd type="none" w="med" len="med"/>
            <a:tailEnd type="none" w="med" len="med"/>
          </a:ln>
        </p:spPr>
      </p:cxnSp>
      <mc:AlternateContent xmlns:mc="http://schemas.openxmlformats.org/markup-compatibility/2006">
        <mc:Choice xmlns:a14="http://schemas.microsoft.com/office/drawing/2010/main" Requires="a14">
          <p:sp>
            <p:nvSpPr>
              <p:cNvPr id="21" name="AutoShape 6"/>
              <p:cNvSpPr/>
              <p:nvPr/>
            </p:nvSpPr>
            <p:spPr>
              <a:xfrm>
                <a:off x="698500" y="2159000"/>
                <a:ext cx="5143500" cy="1460500"/>
              </a:xfrm>
              <a:prstGeom prst="rect">
                <a:avLst/>
              </a:prstGeom>
              <a:noFill/>
              <a:ln w="12700" cap="flat" cmpd="sng">
                <a:noFill/>
                <a:prstDash val="solid"/>
                <a:round/>
              </a:ln>
            </p:spPr>
            <p:txBody>
              <a:bodyPr vert="horz" wrap="square" lIns="0" tIns="0" rIns="0" bIns="0" rtlCol="0" anchor="ctr" anchorCtr="0"/>
              <a:lstStyle/>
              <a:p>
                <a:pPr marL="0" indent="457200" algn="l">
                  <a:lnSpc>
                    <a:spcPct val="108000"/>
                  </a:lnSpc>
                  <a:defRPr/>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对PSR B1933+16的9998个单脉冲统计：9.69%含微脉冲，典型宽度</a:t>
                </a:r>
                <a:r>
                  <a:rPr lang="en-US" altLang="zh-CN" sz="1300">
                    <a:uFillTx/>
                    <a:latin typeface="Times New Roman" panose="02020603050405020304" charset="0"/>
                    <a:ea typeface="仿宋" panose="02010609060101010101" charset="-122"/>
                    <a:sym typeface="+mn-ea"/>
                  </a:rPr>
                  <a:t> </a:t>
                </a:r>
                <a14:m>
                  <m:oMath xmlns:m="http://schemas.openxmlformats.org/officeDocument/2006/math">
                    <m:sSubSup>
                      <m:sSubSupPr>
                        <m:ctrlPr>
                          <a:rPr lang="en-US" altLang="zh-CN" sz="1300" i="1">
                            <a:solidFill>
                              <a:schemeClr val="tx1"/>
                            </a:solidFill>
                            <a:uFillTx/>
                            <a:latin typeface="Cambria Math" panose="02040503050406030204" charset="0"/>
                            <a:ea typeface="仿宋" panose="02010609060101010101" charset="-122"/>
                            <a:cs typeface="Cambria Math" panose="02040503050406030204" charset="0"/>
                          </a:rPr>
                        </m:ctrlPr>
                      </m:sSubSupPr>
                      <m:e>
                        <m:r>
                          <a:rPr lang="en-US" altLang="zh-CN" sz="1300" i="1">
                            <a:solidFill>
                              <a:schemeClr val="tx1"/>
                            </a:solidFill>
                            <a:uFillTx/>
                            <a:latin typeface="Cambria Math" panose="02040503050406030204" charset="0"/>
                            <a:ea typeface="MS Mincho" charset="0"/>
                            <a:cs typeface="Cambria Math" panose="02040503050406030204" charset="0"/>
                          </a:rPr>
                          <m:t>127</m:t>
                        </m:r>
                        <m:r>
                          <a:rPr lang="en-US" altLang="zh-CN" sz="1300" i="1">
                            <a:solidFill>
                              <a:schemeClr val="tx1"/>
                            </a:solidFill>
                            <a:uFillTx/>
                            <a:latin typeface="Cambria Math" panose="02040503050406030204" charset="0"/>
                            <a:ea typeface="MS Mincho" charset="0"/>
                            <a:cs typeface="Cambria Math" panose="02040503050406030204" charset="0"/>
                          </a:rPr>
                          <m:t>.</m:t>
                        </m:r>
                        <m:r>
                          <a:rPr lang="en-US" altLang="zh-CN" sz="1300" i="1">
                            <a:solidFill>
                              <a:schemeClr val="tx1"/>
                            </a:solidFill>
                            <a:uFillTx/>
                            <a:latin typeface="Cambria Math" panose="02040503050406030204" charset="0"/>
                            <a:ea typeface="MS Mincho" charset="0"/>
                            <a:cs typeface="Cambria Math" panose="02040503050406030204" charset="0"/>
                          </a:rPr>
                          <m:t>63</m:t>
                        </m:r>
                      </m:e>
                      <m:sub>
                        <m:r>
                          <a:rPr lang="en-US" altLang="zh-CN" sz="1300" i="1">
                            <a:solidFill>
                              <a:schemeClr val="tx1"/>
                            </a:solidFill>
                            <a:uFillTx/>
                            <a:latin typeface="Cambria Math" panose="02040503050406030204" charset="0"/>
                            <a:ea typeface="MS Mincho" charset="0"/>
                            <a:cs typeface="Cambria Math" panose="02040503050406030204" charset="0"/>
                          </a:rPr>
                          <m:t>−</m:t>
                        </m:r>
                        <m:r>
                          <a:rPr lang="en-US" altLang="zh-CN" sz="1300" i="1">
                            <a:solidFill>
                              <a:schemeClr val="tx1"/>
                            </a:solidFill>
                            <a:uFillTx/>
                            <a:latin typeface="Cambria Math" panose="02040503050406030204" charset="0"/>
                            <a:ea typeface="MS Mincho" charset="0"/>
                            <a:cs typeface="Cambria Math" panose="02040503050406030204" charset="0"/>
                          </a:rPr>
                          <m:t>46</m:t>
                        </m:r>
                        <m:r>
                          <a:rPr lang="en-US" altLang="zh-CN" sz="1300" i="1">
                            <a:solidFill>
                              <a:schemeClr val="tx1"/>
                            </a:solidFill>
                            <a:uFillTx/>
                            <a:latin typeface="Cambria Math" panose="02040503050406030204" charset="0"/>
                            <a:ea typeface="MS Mincho" charset="0"/>
                            <a:cs typeface="Cambria Math" panose="02040503050406030204" charset="0"/>
                          </a:rPr>
                          <m:t>.</m:t>
                        </m:r>
                        <m:r>
                          <a:rPr lang="en-US" altLang="zh-CN" sz="1300" i="1">
                            <a:solidFill>
                              <a:schemeClr val="tx1"/>
                            </a:solidFill>
                            <a:uFillTx/>
                            <a:latin typeface="Cambria Math" panose="02040503050406030204" charset="0"/>
                            <a:ea typeface="MS Mincho" charset="0"/>
                            <a:cs typeface="Cambria Math" panose="02040503050406030204" charset="0"/>
                          </a:rPr>
                          <m:t>25</m:t>
                        </m:r>
                      </m:sub>
                      <m:sup>
                        <m:r>
                          <a:rPr lang="en-US" altLang="zh-CN" sz="1300" i="1">
                            <a:solidFill>
                              <a:schemeClr val="tx1"/>
                            </a:solidFill>
                            <a:uFillTx/>
                            <a:latin typeface="Cambria Math" panose="02040503050406030204" charset="0"/>
                            <a:ea typeface="MS Mincho" charset="0"/>
                            <a:cs typeface="Cambria Math" panose="02040503050406030204" charset="0"/>
                          </a:rPr>
                          <m:t>+</m:t>
                        </m:r>
                        <m:r>
                          <a:rPr lang="en-US" altLang="zh-CN" sz="1300" i="1">
                            <a:solidFill>
                              <a:schemeClr val="tx1"/>
                            </a:solidFill>
                            <a:uFillTx/>
                            <a:latin typeface="Cambria Math" panose="02040503050406030204" charset="0"/>
                            <a:ea typeface="MS Mincho" charset="0"/>
                            <a:cs typeface="Cambria Math" panose="02040503050406030204" charset="0"/>
                          </a:rPr>
                          <m:t>70</m:t>
                        </m:r>
                        <m:r>
                          <a:rPr lang="en-US" altLang="zh-CN" sz="1300" i="1">
                            <a:solidFill>
                              <a:schemeClr val="tx1"/>
                            </a:solidFill>
                            <a:uFillTx/>
                            <a:latin typeface="Cambria Math" panose="02040503050406030204" charset="0"/>
                            <a:ea typeface="MS Mincho" charset="0"/>
                            <a:cs typeface="Cambria Math" panose="02040503050406030204" charset="0"/>
                          </a:rPr>
                          <m:t>.</m:t>
                        </m:r>
                        <m:r>
                          <a:rPr lang="en-US" altLang="zh-CN" sz="1300" i="1">
                            <a:solidFill>
                              <a:schemeClr val="tx1"/>
                            </a:solidFill>
                            <a:uFillTx/>
                            <a:latin typeface="Cambria Math" panose="02040503050406030204" charset="0"/>
                            <a:ea typeface="MS Mincho" charset="0"/>
                            <a:cs typeface="Cambria Math" panose="02040503050406030204" charset="0"/>
                          </a:rPr>
                          <m:t>74</m:t>
                        </m:r>
                      </m:sup>
                    </m:sSubSup>
                  </m:oMath>
                </a14:m>
                <a:r>
                  <a:rPr lang="en-US" altLang="zh-CN" sz="1300">
                    <a:uFillTx/>
                    <a:latin typeface="Times New Roman" panose="02020603050405020304" charset="0"/>
                    <a:ea typeface="仿宋" panose="02010609060101010101" charset="-122"/>
                    <a:sym typeface="+mn-ea"/>
                  </a:rPr>
                  <a:t> μs</a:t>
                </a: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；5.20%微脉冲为准周期，均值</a:t>
                </a:r>
                <a:r>
                  <a:rPr lang="en-US" altLang="zh-CN" sz="1300">
                    <a:uFillTx/>
                    <a:latin typeface="Times New Roman" panose="02020603050405020304" charset="0"/>
                    <a:ea typeface="仿宋" panose="02010609060101010101" charset="-122"/>
                    <a:sym typeface="+mn-ea"/>
                  </a:rPr>
                  <a:t> </a:t>
                </a:r>
                <a:r>
                  <a:rPr lang="en-US" altLang="zh-CN" sz="1300">
                    <a:uFillTx/>
                    <a:latin typeface="Times New Roman" panose="02020603050405020304" charset="0"/>
                    <a:ea typeface="仿宋" panose="02010609060101010101" charset="-122"/>
                    <a:sym typeface="+mn-ea"/>
                  </a:rPr>
                  <a:t>231.77 </a:t>
                </a:r>
                <a:r>
                  <a:rPr lang="en-US" altLang="en-US" sz="1300">
                    <a:uFillTx/>
                    <a:latin typeface="Times New Roman" panose="02020603050405020304" charset="0"/>
                    <a:ea typeface="仿宋" panose="02010609060101010101" charset="-122"/>
                    <a:sym typeface="+mn-ea"/>
                  </a:rPr>
                  <a:t>±</a:t>
                </a:r>
                <a:r>
                  <a:rPr lang="en-US" altLang="zh-CN" sz="1300">
                    <a:uFillTx/>
                    <a:latin typeface="Times New Roman" panose="02020603050405020304" charset="0"/>
                    <a:ea typeface="仿宋" panose="02010609060101010101" charset="-122"/>
                    <a:sym typeface="+mn-ea"/>
                  </a:rPr>
                  <a:t> 9.90 μs</a:t>
                </a: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。微脉冲更易在A模式脉冲中出现。</a:t>
                </a:r>
                <a:endParaRPr lang="en-US" sz="1100"/>
              </a:p>
            </p:txBody>
          </p:sp>
        </mc:Choice>
        <mc:Fallback>
          <p:sp>
            <p:nvSpPr>
              <p:cNvPr id="21" name="AutoShape 6"/>
              <p:cNvSpPr>
                <a:spLocks noRot="1" noChangeAspect="1" noMove="1" noResize="1" noEditPoints="1" noAdjustHandles="1" noChangeArrowheads="1" noChangeShapeType="1" noTextEdit="1"/>
              </p:cNvSpPr>
              <p:nvPr/>
            </p:nvSpPr>
            <p:spPr>
              <a:xfrm>
                <a:off x="698500" y="2159000"/>
                <a:ext cx="5143500" cy="1460500"/>
              </a:xfrm>
              <a:prstGeom prst="rect">
                <a:avLst/>
              </a:prstGeom>
              <a:blipFill rotWithShape="1">
                <a:blip r:embed="rId3"/>
                <a:stretch>
                  <a:fillRect/>
                </a:stretch>
              </a:blipFill>
              <a:ln w="12700" cap="flat" cmpd="sng">
                <a:noFill/>
                <a:prstDash val="solid"/>
                <a:round/>
              </a:ln>
            </p:spPr>
            <p:txBody>
              <a:bodyPr/>
              <a:lstStyle/>
              <a:p>
                <a:r>
                  <a:rPr lang="zh-CN" altLang="en-US">
                    <a:noFill/>
                  </a:rPr>
                  <a:t> </a:t>
                </a:r>
              </a:p>
            </p:txBody>
          </p:sp>
        </mc:Fallback>
      </mc:AlternateContent>
      <p:sp>
        <p:nvSpPr>
          <p:cNvPr id="22" name="AutoShape 7"/>
          <p:cNvSpPr/>
          <p:nvPr/>
        </p:nvSpPr>
        <p:spPr>
          <a:xfrm>
            <a:off x="6159500" y="1397000"/>
            <a:ext cx="5524500" cy="2413000"/>
          </a:xfrm>
          <a:prstGeom prst="roundRect">
            <a:avLst>
              <a:gd name="adj" fmla="val 0"/>
            </a:avLst>
          </a:prstGeom>
          <a:solidFill>
            <a:srgbClr val="E6F0FB">
              <a:alpha val="100000"/>
            </a:srgbClr>
          </a:solidFill>
          <a:ln w="12700" cap="flat" cmpd="sng">
            <a:solidFill>
              <a:srgbClr val="4070B4">
                <a:alpha val="100000"/>
              </a:srgbClr>
            </a:solidFill>
            <a:prstDash val="solid"/>
            <a:round/>
          </a:ln>
        </p:spPr>
        <p:txBody>
          <a:bodyPr vert="horz" wrap="square" lIns="63500" tIns="63500" rIns="63500" bIns="63500" rtlCol="0" anchor="ctr"/>
          <a:lstStyle/>
          <a:p>
            <a:pPr algn="ctr">
              <a:defRPr/>
            </a:pPr>
          </a:p>
        </p:txBody>
      </p:sp>
      <p:sp>
        <p:nvSpPr>
          <p:cNvPr id="23" name="AutoShape 8"/>
          <p:cNvSpPr/>
          <p:nvPr/>
        </p:nvSpPr>
        <p:spPr>
          <a:xfrm>
            <a:off x="6350000" y="1524000"/>
            <a:ext cx="514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自动检测模型</a:t>
            </a:r>
            <a:r>
              <a:rPr lang="zh-CN" altLang="en-US" sz="20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0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DSR</a:t>
            </a:r>
            <a:r>
              <a:rPr lang="zh-CN" altLang="en-US" sz="20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zh-CN" altLang="en-US" sz="20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28" name="Connector 9"/>
          <p:cNvCxnSpPr/>
          <p:nvPr/>
        </p:nvCxnSpPr>
        <p:spPr>
          <a:xfrm rot="-8488">
            <a:off x="6350008" y="2025650"/>
            <a:ext cx="5143500" cy="12700"/>
          </a:xfrm>
          <a:prstGeom prst="straightConnector1">
            <a:avLst/>
          </a:prstGeom>
          <a:solidFill>
            <a:srgbClr val="DEE0E3">
              <a:alpha val="100000"/>
            </a:srgbClr>
          </a:solidFill>
          <a:ln w="12700" cap="flat" cmpd="sng">
            <a:solidFill>
              <a:srgbClr val="4070B4">
                <a:alpha val="30000"/>
              </a:srgbClr>
            </a:solidFill>
            <a:prstDash val="solid"/>
            <a:round/>
            <a:headEnd type="none" w="med" len="med"/>
            <a:tailEnd type="none" w="med" len="med"/>
          </a:ln>
        </p:spPr>
      </p:cxnSp>
      <p:sp>
        <p:nvSpPr>
          <p:cNvPr id="29" name="AutoShape 10"/>
          <p:cNvSpPr/>
          <p:nvPr/>
        </p:nvSpPr>
        <p:spPr>
          <a:xfrm>
            <a:off x="6350000" y="2159000"/>
            <a:ext cx="51435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              构建DSR自动化识别模型，平均准确率94.87%。基于模型首次在PSR B1933+16和J0304+1932中发现微脉冲准周期</a:t>
            </a:r>
            <a:r>
              <a:rPr lang="zh-CN" altLang="en-US" sz="1300">
                <a:uFillTx/>
                <a:latin typeface="Times New Roman" panose="02020603050405020304" charset="0"/>
                <a:ea typeface="仿宋" panose="02010609060101010101" charset="-122"/>
                <a:sym typeface="Noto Sans SC" panose="020B0200000000000000" charset="-122"/>
              </a:rPr>
              <a:t>Pμ</a:t>
            </a: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呈双峰分布。</a:t>
            </a:r>
            <a:endParaRPr lang="en-US" sz="1100"/>
          </a:p>
        </p:txBody>
      </p:sp>
      <p:sp>
        <p:nvSpPr>
          <p:cNvPr id="30" name="AutoShape 11"/>
          <p:cNvSpPr/>
          <p:nvPr>
            <p:custDataLst>
              <p:tags r:id="rId4"/>
            </p:custDataLst>
          </p:nvPr>
        </p:nvSpPr>
        <p:spPr>
          <a:xfrm>
            <a:off x="508000" y="4191000"/>
            <a:ext cx="3632200" cy="2032000"/>
          </a:xfrm>
          <a:prstGeom prst="roundRect">
            <a:avLst>
              <a:gd name="adj" fmla="val 0"/>
            </a:avLst>
          </a:prstGeom>
          <a:solidFill>
            <a:srgbClr val="E6F0FB">
              <a:alpha val="100000"/>
            </a:srgbClr>
          </a:solidFill>
          <a:ln w="12700" cap="flat" cmpd="sng">
            <a:solidFill>
              <a:srgbClr val="4070B4">
                <a:alpha val="100000"/>
              </a:srgbClr>
            </a:solidFill>
            <a:prstDash val="solid"/>
            <a:round/>
          </a:ln>
        </p:spPr>
        <p:txBody>
          <a:bodyPr vert="horz" wrap="square" lIns="63500" tIns="63500" rIns="63500" bIns="63500" rtlCol="0" anchor="ctr"/>
          <a:lstStyle/>
          <a:p>
            <a:pPr algn="ctr">
              <a:defRPr/>
            </a:pPr>
          </a:p>
        </p:txBody>
      </p:sp>
      <p:sp>
        <p:nvSpPr>
          <p:cNvPr id="31" name="AutoShape 12"/>
          <p:cNvSpPr/>
          <p:nvPr>
            <p:custDataLst>
              <p:tags r:id="rId5"/>
            </p:custDataLst>
          </p:nvPr>
        </p:nvSpPr>
        <p:spPr>
          <a:xfrm>
            <a:off x="635000" y="4318000"/>
            <a:ext cx="33782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01 大样本统计拓展</a:t>
            </a:r>
            <a:endParaRPr lang="en-US" sz="1100"/>
          </a:p>
        </p:txBody>
      </p:sp>
      <p:cxnSp>
        <p:nvCxnSpPr>
          <p:cNvPr id="32" name="Connector 13"/>
          <p:cNvCxnSpPr/>
          <p:nvPr>
            <p:custDataLst>
              <p:tags r:id="rId6"/>
            </p:custDataLst>
          </p:nvPr>
        </p:nvCxnSpPr>
        <p:spPr>
          <a:xfrm rot="-12923">
            <a:off x="635012" y="4756150"/>
            <a:ext cx="3378200" cy="12700"/>
          </a:xfrm>
          <a:prstGeom prst="straightConnector1">
            <a:avLst/>
          </a:prstGeom>
          <a:solidFill>
            <a:srgbClr val="DEE0E3">
              <a:alpha val="100000"/>
            </a:srgbClr>
          </a:solidFill>
          <a:ln w="12700" cap="flat" cmpd="sng">
            <a:solidFill>
              <a:srgbClr val="4070B4">
                <a:alpha val="30000"/>
              </a:srgbClr>
            </a:solidFill>
            <a:prstDash val="solid"/>
            <a:round/>
            <a:headEnd type="none" w="med" len="med"/>
            <a:tailEnd type="none" w="med" len="med"/>
          </a:ln>
        </p:spPr>
      </p:cxnSp>
      <p:sp>
        <p:nvSpPr>
          <p:cNvPr id="33" name="AutoShape 14"/>
          <p:cNvSpPr/>
          <p:nvPr>
            <p:custDataLst>
              <p:tags r:id="rId7"/>
            </p:custDataLst>
          </p:nvPr>
        </p:nvSpPr>
        <p:spPr>
          <a:xfrm>
            <a:off x="635000" y="4889500"/>
            <a:ext cx="3378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依托FAST扩大QMP样本库，开展全域统计，验证微脉冲</a:t>
            </a:r>
            <a:r>
              <a:rPr lang="zh-CN" altLang="en-US" sz="1300">
                <a:uFillTx/>
                <a:latin typeface="Times New Roman" panose="02020603050405020304" charset="0"/>
                <a:ea typeface="仿宋" panose="02010609060101010101" charset="-122"/>
                <a:sym typeface="Noto Sans SC" panose="020B0200000000000000" charset="-122"/>
              </a:rPr>
              <a:t>Pμ</a:t>
            </a: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与自转周期P的</a:t>
            </a:r>
            <a:r>
              <a:rPr lang="zh-CN" alt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相关性</a:t>
            </a: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关系。</a:t>
            </a:r>
            <a:endParaRPr lang="en-US" sz="1100"/>
          </a:p>
        </p:txBody>
      </p:sp>
      <p:sp>
        <p:nvSpPr>
          <p:cNvPr id="34" name="AutoShape 15"/>
          <p:cNvSpPr/>
          <p:nvPr>
            <p:custDataLst>
              <p:tags r:id="rId8"/>
            </p:custDataLst>
          </p:nvPr>
        </p:nvSpPr>
        <p:spPr>
          <a:xfrm>
            <a:off x="4279900" y="4191000"/>
            <a:ext cx="3632200" cy="2032000"/>
          </a:xfrm>
          <a:prstGeom prst="roundRect">
            <a:avLst>
              <a:gd name="adj" fmla="val 0"/>
            </a:avLst>
          </a:prstGeom>
          <a:solidFill>
            <a:srgbClr val="E6F0FB">
              <a:alpha val="100000"/>
            </a:srgbClr>
          </a:solidFill>
          <a:ln w="12700" cap="flat" cmpd="sng">
            <a:solidFill>
              <a:srgbClr val="4070B4">
                <a:alpha val="100000"/>
              </a:srgbClr>
            </a:solidFill>
            <a:prstDash val="solid"/>
            <a:round/>
          </a:ln>
        </p:spPr>
        <p:txBody>
          <a:bodyPr vert="horz" wrap="square" lIns="63500" tIns="63500" rIns="63500" bIns="63500" rtlCol="0" anchor="ctr"/>
          <a:lstStyle/>
          <a:p>
            <a:pPr algn="ctr">
              <a:defRPr/>
            </a:pPr>
          </a:p>
        </p:txBody>
      </p:sp>
      <p:sp>
        <p:nvSpPr>
          <p:cNvPr id="35" name="AutoShape 16"/>
          <p:cNvSpPr/>
          <p:nvPr>
            <p:custDataLst>
              <p:tags r:id="rId9"/>
            </p:custDataLst>
          </p:nvPr>
        </p:nvSpPr>
        <p:spPr>
          <a:xfrm>
            <a:off x="4406900" y="4318000"/>
            <a:ext cx="33782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02 高分辨偏振</a:t>
            </a:r>
            <a:endParaRPr lang="en-US" sz="1100"/>
          </a:p>
        </p:txBody>
      </p:sp>
      <p:cxnSp>
        <p:nvCxnSpPr>
          <p:cNvPr id="36" name="Connector 17"/>
          <p:cNvCxnSpPr/>
          <p:nvPr>
            <p:custDataLst>
              <p:tags r:id="rId10"/>
            </p:custDataLst>
          </p:nvPr>
        </p:nvCxnSpPr>
        <p:spPr>
          <a:xfrm rot="-12923">
            <a:off x="4406912" y="4756150"/>
            <a:ext cx="3378200" cy="12700"/>
          </a:xfrm>
          <a:prstGeom prst="straightConnector1">
            <a:avLst/>
          </a:prstGeom>
          <a:solidFill>
            <a:srgbClr val="DEE0E3">
              <a:alpha val="100000"/>
            </a:srgbClr>
          </a:solidFill>
          <a:ln w="12700" cap="flat" cmpd="sng">
            <a:solidFill>
              <a:srgbClr val="4070B4">
                <a:alpha val="30000"/>
              </a:srgbClr>
            </a:solidFill>
            <a:prstDash val="solid"/>
            <a:round/>
            <a:headEnd type="none" w="med" len="med"/>
            <a:tailEnd type="none" w="med" len="med"/>
          </a:ln>
        </p:spPr>
      </p:cxnSp>
      <p:sp>
        <p:nvSpPr>
          <p:cNvPr id="37" name="AutoShape 18"/>
          <p:cNvSpPr/>
          <p:nvPr>
            <p:custDataLst>
              <p:tags r:id="rId11"/>
            </p:custDataLst>
          </p:nvPr>
        </p:nvSpPr>
        <p:spPr>
          <a:xfrm>
            <a:off x="4406900" y="4889500"/>
            <a:ext cx="3378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开展微脉冲短时标偏振观测，追踪偏振角时变，揭示磁层粒子加速与辐射传播机制。</a:t>
            </a:r>
            <a:endParaRPr lang="en-US" sz="1100"/>
          </a:p>
        </p:txBody>
      </p:sp>
      <p:sp>
        <p:nvSpPr>
          <p:cNvPr id="38" name="AutoShape 19"/>
          <p:cNvSpPr/>
          <p:nvPr>
            <p:custDataLst>
              <p:tags r:id="rId12"/>
            </p:custDataLst>
          </p:nvPr>
        </p:nvSpPr>
        <p:spPr>
          <a:xfrm>
            <a:off x="8051800" y="4191000"/>
            <a:ext cx="3632200" cy="2032000"/>
          </a:xfrm>
          <a:prstGeom prst="roundRect">
            <a:avLst>
              <a:gd name="adj" fmla="val 0"/>
            </a:avLst>
          </a:prstGeom>
          <a:solidFill>
            <a:srgbClr val="E6F0FB">
              <a:alpha val="100000"/>
            </a:srgbClr>
          </a:solidFill>
          <a:ln w="12700" cap="flat" cmpd="sng">
            <a:solidFill>
              <a:srgbClr val="4070B4">
                <a:alpha val="100000"/>
              </a:srgbClr>
            </a:solidFill>
            <a:prstDash val="solid"/>
            <a:round/>
          </a:ln>
        </p:spPr>
        <p:txBody>
          <a:bodyPr vert="horz" wrap="square" lIns="63500" tIns="63500" rIns="63500" bIns="63500" rtlCol="0" anchor="ctr"/>
          <a:lstStyle/>
          <a:p>
            <a:pPr algn="ctr">
              <a:defRPr/>
            </a:pPr>
          </a:p>
        </p:txBody>
      </p:sp>
      <p:sp>
        <p:nvSpPr>
          <p:cNvPr id="39" name="AutoShape 20"/>
          <p:cNvSpPr/>
          <p:nvPr>
            <p:custDataLst>
              <p:tags r:id="rId13"/>
            </p:custDataLst>
          </p:nvPr>
        </p:nvSpPr>
        <p:spPr>
          <a:xfrm>
            <a:off x="8178800" y="4318000"/>
            <a:ext cx="33782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070B4"/>
                </a:solidFill>
                <a:latin typeface="Noto Sans SC" panose="020B0200000000000000" charset="-122"/>
                <a:ea typeface="Noto Sans SC" panose="020B0200000000000000" charset="-122"/>
                <a:cs typeface="Noto Sans SC" panose="020B0200000000000000" charset="-122"/>
                <a:sym typeface="Noto Sans SC" panose="020B0200000000000000" charset="-122"/>
              </a:rPr>
              <a:t>03 磁层辐射理论</a:t>
            </a:r>
            <a:endParaRPr lang="en-US" sz="1100"/>
          </a:p>
        </p:txBody>
      </p:sp>
      <p:cxnSp>
        <p:nvCxnSpPr>
          <p:cNvPr id="40" name="Connector 21"/>
          <p:cNvCxnSpPr/>
          <p:nvPr>
            <p:custDataLst>
              <p:tags r:id="rId14"/>
            </p:custDataLst>
          </p:nvPr>
        </p:nvCxnSpPr>
        <p:spPr>
          <a:xfrm rot="-12923">
            <a:off x="8178812" y="4756150"/>
            <a:ext cx="3378200" cy="12700"/>
          </a:xfrm>
          <a:prstGeom prst="straightConnector1">
            <a:avLst/>
          </a:prstGeom>
          <a:solidFill>
            <a:srgbClr val="DEE0E3">
              <a:alpha val="100000"/>
            </a:srgbClr>
          </a:solidFill>
          <a:ln w="12700" cap="flat" cmpd="sng">
            <a:solidFill>
              <a:srgbClr val="4070B4">
                <a:alpha val="30000"/>
              </a:srgbClr>
            </a:solidFill>
            <a:prstDash val="solid"/>
            <a:round/>
            <a:headEnd type="none" w="med" len="med"/>
            <a:tailEnd type="none" w="med" len="med"/>
          </a:ln>
        </p:spPr>
      </p:cxnSp>
      <p:sp>
        <p:nvSpPr>
          <p:cNvPr id="41" name="AutoShape 22"/>
          <p:cNvSpPr/>
          <p:nvPr>
            <p:custDataLst>
              <p:tags r:id="rId15"/>
            </p:custDataLst>
          </p:nvPr>
        </p:nvSpPr>
        <p:spPr>
          <a:xfrm>
            <a:off x="8178800" y="4889500"/>
            <a:ext cx="3378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融合观测与理论，构建完备的脉冲星磁层辐射模型，</a:t>
            </a:r>
            <a:r>
              <a:rPr lang="zh-CN" alt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为现有理论和模型提供依据</a:t>
            </a:r>
            <a:r>
              <a:rPr lang="en-US" sz="13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5" y="-635"/>
            <a:ext cx="12190730" cy="98107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0" y="6591935"/>
            <a:ext cx="12192000" cy="266065"/>
          </a:xfrm>
          <a:prstGeom prst="rect">
            <a:avLst/>
          </a:prstGeom>
          <a:solidFill>
            <a:srgbClr val="22608C"/>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2glrmkpf0o"/>
          <p:cNvPicPr>
            <a:picLocks noChangeAspect="1"/>
          </p:cNvPicPr>
          <p:nvPr/>
        </p:nvPicPr>
        <p:blipFill>
          <a:blip r:embed="rId1">
            <a:clrChange>
              <a:clrFrom>
                <a:srgbClr val="FAF9F5">
                  <a:alpha val="100000"/>
                </a:srgbClr>
              </a:clrFrom>
              <a:clrTo>
                <a:srgbClr val="FAF9F5">
                  <a:alpha val="100000"/>
                  <a:alpha val="0"/>
                </a:srgbClr>
              </a:clrTo>
            </a:clrChange>
          </a:blip>
          <a:stretch>
            <a:fillRect/>
          </a:stretch>
        </p:blipFill>
        <p:spPr>
          <a:xfrm>
            <a:off x="11041380" y="86995"/>
            <a:ext cx="799465" cy="816610"/>
          </a:xfrm>
          <a:prstGeom prst="rect">
            <a:avLst/>
          </a:prstGeom>
        </p:spPr>
      </p:pic>
      <p:sp>
        <p:nvSpPr>
          <p:cNvPr id="11" name="矩形 10"/>
          <p:cNvSpPr/>
          <p:nvPr/>
        </p:nvSpPr>
        <p:spPr>
          <a:xfrm>
            <a:off x="635" y="6435090"/>
            <a:ext cx="1786255" cy="161290"/>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直角三角形 11"/>
          <p:cNvSpPr/>
          <p:nvPr/>
        </p:nvSpPr>
        <p:spPr>
          <a:xfrm>
            <a:off x="1786890" y="6435090"/>
            <a:ext cx="899795" cy="161290"/>
          </a:xfrm>
          <a:prstGeom prst="rtTriangle">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p:nvPr/>
        </p:nvPicPr>
        <p:blipFill>
          <a:blip r:embed="rId2">
            <a:clrChange>
              <a:clrFrom>
                <a:srgbClr val="FAF9F5">
                  <a:alpha val="100000"/>
                </a:srgbClr>
              </a:clrFrom>
              <a:clrTo>
                <a:srgbClr val="FAF9F5">
                  <a:alpha val="100000"/>
                  <a:alpha val="0"/>
                </a:srgbClr>
              </a:clrTo>
            </a:clrChange>
          </a:blip>
          <a:stretch>
            <a:fillRect/>
          </a:stretch>
        </p:blipFill>
        <p:spPr>
          <a:xfrm>
            <a:off x="10142220" y="76200"/>
            <a:ext cx="853440" cy="815340"/>
          </a:xfrm>
          <a:prstGeom prst="rect">
            <a:avLst/>
          </a:prstGeom>
        </p:spPr>
      </p:pic>
      <p:sp>
        <p:nvSpPr>
          <p:cNvPr id="3" name="AutoShape 5"/>
          <p:cNvSpPr/>
          <p:nvPr/>
        </p:nvSpPr>
        <p:spPr>
          <a:xfrm>
            <a:off x="381000" y="2286000"/>
            <a:ext cx="11430000" cy="190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9600" b="1" i="0" u="none" strike="noStrike">
                <a:solidFill>
                  <a:srgbClr val="22608C"/>
                </a:solidFill>
                <a:latin typeface="Times New Roman" panose="02020603050405020304"/>
                <a:ea typeface="Times New Roman" panose="02020603050405020304"/>
                <a:cs typeface="Times New Roman" panose="02020603050405020304"/>
                <a:sym typeface="Times New Roman" panose="02020603050405020304"/>
              </a:rPr>
              <a:t>Q &amp; A</a:t>
            </a:r>
            <a:endParaRPr lang="en-US" sz="1100"/>
          </a:p>
        </p:txBody>
      </p:sp>
      <p:sp>
        <p:nvSpPr>
          <p:cNvPr id="6" name="AutoShape 6"/>
          <p:cNvSpPr/>
          <p:nvPr/>
        </p:nvSpPr>
        <p:spPr>
          <a:xfrm>
            <a:off x="2286000" y="4572000"/>
            <a:ext cx="7620000" cy="25400"/>
          </a:xfrm>
          <a:prstGeom prst="roundRect">
            <a:avLst>
              <a:gd name="adj" fmla="val 0"/>
            </a:avLst>
          </a:prstGeom>
          <a:solidFill>
            <a:srgbClr val="B6C7EA">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381000" y="5080000"/>
            <a:ext cx="11430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333333"/>
                </a:solidFill>
                <a:latin typeface="Times New Roman" panose="02020603050405020304"/>
                <a:ea typeface="Times New Roman" panose="02020603050405020304"/>
                <a:cs typeface="Times New Roman" panose="02020603050405020304"/>
                <a:sym typeface="Times New Roman" panose="02020603050405020304"/>
              </a:rPr>
              <a:t>谢谢聆听 | 欢迎各位提问与交流</a:t>
            </a:r>
            <a:endParaRPr lang="en-US" sz="1100"/>
          </a:p>
        </p:txBody>
      </p:sp>
      <p:sp>
        <p:nvSpPr>
          <p:cNvPr id="9" name="AutoShape 11"/>
          <p:cNvSpPr/>
          <p:nvPr/>
        </p:nvSpPr>
        <p:spPr>
          <a:xfrm>
            <a:off x="1270" y="6591300"/>
            <a:ext cx="12179300" cy="2667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Q &amp; A SESSION</a:t>
            </a:r>
            <a:endParaRPr lang="en-US" sz="1100"/>
          </a:p>
        </p:txBody>
      </p:sp>
      <p:sp>
        <p:nvSpPr>
          <p:cNvPr id="10" name="文本框 9"/>
          <p:cNvSpPr txBox="1"/>
          <p:nvPr/>
        </p:nvSpPr>
        <p:spPr>
          <a:xfrm>
            <a:off x="635" y="86995"/>
            <a:ext cx="12192000" cy="706755"/>
          </a:xfrm>
          <a:prstGeom prst="rect">
            <a:avLst/>
          </a:prstGeom>
          <a:noFill/>
        </p:spPr>
        <p:txBody>
          <a:bodyPr wrap="square" rtlCol="0" anchor="t">
            <a:spAutoFit/>
          </a:bodyPr>
          <a:p>
            <a:pPr algn="ctr"/>
            <a:r>
              <a:rPr lang="zh-CN" altLang="en-US" sz="4000">
                <a:solidFill>
                  <a:schemeClr val="bg1"/>
                </a:solidFill>
                <a:latin typeface="Times New Roman" panose="02020603050405020304" charset="0"/>
                <a:cs typeface="Times New Roman" panose="02020603050405020304" charset="0"/>
                <a:sym typeface="+mn-ea"/>
              </a:rPr>
              <a:t>FPS15</a:t>
            </a:r>
            <a:endParaRPr lang="zh-CN" altLang="en-US" sz="4000">
              <a:solidFill>
                <a:schemeClr val="bg1"/>
              </a:solidFill>
              <a:latin typeface="Times New Roman" panose="02020603050405020304" charset="0"/>
              <a:cs typeface="Times New Roman" panose="02020603050405020304" charset="0"/>
              <a:sym typeface="+mn-ea"/>
            </a:endParaRPr>
          </a:p>
        </p:txBody>
      </p:sp>
    </p:spTree>
  </p:cSld>
  <p:clrMapOvr>
    <a:masterClrMapping/>
  </p:clrMapOvr>
</p:sld>
</file>

<file path=ppt/tags/tag1.xml><?xml version="1.0" encoding="utf-8"?>
<p:tagLst xmlns:p="http://schemas.openxmlformats.org/presentationml/2006/main">
  <p:tag name="KSO_WM_DIAGRAM_VIRTUALLY_FRAME" val="{&quot;height&quot;:265.5525098347066,&quot;left&quot;:25.55,&quot;top&quot;:217.7,&quot;width&quot;:906.75}"/>
</p:tagLst>
</file>

<file path=ppt/tags/tag2.xml><?xml version="1.0" encoding="utf-8"?>
<p:tagLst xmlns:p="http://schemas.openxmlformats.org/presentationml/2006/main">
  <p:tag name="KSO_WM_DIAGRAM_VIRTUALLY_FRAME" val="{&quot;height&quot;:265.5525098347066,&quot;left&quot;:25.55,&quot;top&quot;:217.7,&quot;width&quot;:906.75}"/>
</p:tagLst>
</file>

<file path=ppt/tags/tag3.xml><?xml version="1.0" encoding="utf-8"?>
<p:tagLst xmlns:p="http://schemas.openxmlformats.org/presentationml/2006/main">
  <p:tag name="KSO_WM_DIAGRAM_VIRTUALLY_FRAME" val="{&quot;height&quot;:265.5525098347066,&quot;left&quot;:25.55,&quot;top&quot;:217.7,&quot;width&quot;:906.75}"/>
</p:tagLst>
</file>

<file path=ppt/tags/tag4.xml><?xml version="1.0" encoding="utf-8"?>
<p:tagLst xmlns:p="http://schemas.openxmlformats.org/presentationml/2006/main">
  <p:tag name="KSO_WM_DIAGRAM_VIRTUALLY_FRAME" val="{&quot;height&quot;:265.5525098347066,&quot;left&quot;:25.55,&quot;top&quot;:217.7,&quot;width&quot;:906.75}"/>
</p:tagLst>
</file>

<file path=ppt/tags/tag5.xml><?xml version="1.0" encoding="utf-8"?>
<p:tagLst xmlns:p="http://schemas.openxmlformats.org/presentationml/2006/main">
  <p:tag name="KSO_WM_DIAGRAM_VIRTUALLY_FRAME" val="{&quot;height&quot;:265.5525098347066,&quot;left&quot;:25.55,&quot;top&quot;:217.7,&quot;width&quot;:906.75}"/>
</p:tagLst>
</file>

<file path=ppt/tags/tag6.xml><?xml version="1.0" encoding="utf-8"?>
<p:tagLst xmlns:p="http://schemas.openxmlformats.org/presentationml/2006/main">
  <p:tag name="KSO_WM_DIAGRAM_VIRTUALLY_FRAME" val="{&quot;height&quot;:265.5525098347066,&quot;left&quot;:25.55,&quot;top&quot;:217.7,&quot;width&quot;:906.75}"/>
</p:tagLst>
</file>

<file path=ppt/tags/tag7.xml><?xml version="1.0" encoding="utf-8"?>
<p:tagLst xmlns:p="http://schemas.openxmlformats.org/presentationml/2006/main">
  <p:tag name="KSO_WM_DIAGRAM_VIRTUALLY_FRAME" val="{&quot;height&quot;:265.5525098347066,&quot;left&quot;:25.55,&quot;top&quot;:217.7,&quot;width&quot;:906.75}"/>
</p:tagLst>
</file>

<file path=ppt/tags/tag8.xml><?xml version="1.0" encoding="utf-8"?>
<p:tagLst xmlns:p="http://schemas.openxmlformats.org/presentationml/2006/main">
  <p:tag name="KSO_WM_DIAGRAM_VIRTUALLY_FRAME" val="{&quot;height&quot;:265.5525098347066,&quot;left&quot;:25.55,&quot;top&quot;:217.7,&quot;width&quot;:906.75}"/>
</p:tagLst>
</file>

<file path=ppt/tags/tag9.xml><?xml version="1.0" encoding="utf-8"?>
<p:tagLst xmlns:p="http://schemas.openxmlformats.org/presentationml/2006/main">
  <p:tag name="KSO_WM_DIAGRAM_VIRTUALLY_FRAME" val="{&quot;height&quot;:265.5525098347066,&quot;left&quot;:25.55,&quot;top&quot;:217.7,&quot;width&quot;:906.75}"/>
</p:tagLst>
</file>

<file path=ppt/tags/tag10.xml><?xml version="1.0" encoding="utf-8"?>
<p:tagLst xmlns:p="http://schemas.openxmlformats.org/presentationml/2006/main">
  <p:tag name="KSO_WM_DIAGRAM_VIRTUALLY_FRAME" val="{&quot;height&quot;:274.3,&quot;left&quot;:19.25,&quot;top&quot;:184.6,&quot;width&quot;:924.9}"/>
</p:tagLst>
</file>

<file path=ppt/tags/tag11.xml><?xml version="1.0" encoding="utf-8"?>
<p:tagLst xmlns:p="http://schemas.openxmlformats.org/presentationml/2006/main">
  <p:tag name="KSO_WM_DIAGRAM_VIRTUALLY_FRAME" val="{&quot;height&quot;:274.3,&quot;left&quot;:19.25,&quot;top&quot;:184.6,&quot;width&quot;:924.9}"/>
</p:tagLst>
</file>

<file path=ppt/tags/tag12.xml><?xml version="1.0" encoding="utf-8"?>
<p:tagLst xmlns:p="http://schemas.openxmlformats.org/presentationml/2006/main">
  <p:tag name="KSO_WM_DIAGRAM_VIRTUALLY_FRAME" val="{&quot;height&quot;:274.3,&quot;left&quot;:19.25,&quot;top&quot;:184.6,&quot;width&quot;:924.9}"/>
</p:tagLst>
</file>

<file path=ppt/tags/tag13.xml><?xml version="1.0" encoding="utf-8"?>
<p:tagLst xmlns:p="http://schemas.openxmlformats.org/presentationml/2006/main">
  <p:tag name="KSO_WM_DIAGRAM_VIRTUALLY_FRAME" val="{&quot;height&quot;:274.3,&quot;left&quot;:19.25,&quot;top&quot;:184.6,&quot;width&quot;:924.9}"/>
</p:tagLst>
</file>

<file path=ppt/tags/tag14.xml><?xml version="1.0" encoding="utf-8"?>
<p:tagLst xmlns:p="http://schemas.openxmlformats.org/presentationml/2006/main">
  <p:tag name="KSO_WM_DIAGRAM_VIRTUALLY_FRAME" val="{&quot;height&quot;:274.3,&quot;left&quot;:19.25,&quot;top&quot;:184.6,&quot;width&quot;:924.9}"/>
</p:tagLst>
</file>

<file path=ppt/tags/tag15.xml><?xml version="1.0" encoding="utf-8"?>
<p:tagLst xmlns:p="http://schemas.openxmlformats.org/presentationml/2006/main">
  <p:tag name="KSO_WM_DIAGRAM_VIRTUALLY_FRAME" val="{&quot;height&quot;:274.3,&quot;left&quot;:19.25,&quot;top&quot;:184.6,&quot;width&quot;:924.9}"/>
</p:tagLst>
</file>

<file path=ppt/tags/tag16.xml><?xml version="1.0" encoding="utf-8"?>
<p:tagLst xmlns:p="http://schemas.openxmlformats.org/presentationml/2006/main">
  <p:tag name="KSO_WM_DIAGRAM_VIRTUALLY_FRAME" val="{&quot;height&quot;:274.3,&quot;left&quot;:19.25,&quot;top&quot;:184.6,&quot;width&quot;:924.9}"/>
</p:tagLst>
</file>

<file path=ppt/tags/tag17.xml><?xml version="1.0" encoding="utf-8"?>
<p:tagLst xmlns:p="http://schemas.openxmlformats.org/presentationml/2006/main">
  <p:tag name="KSO_WM_DIAGRAM_VIRTUALLY_FRAME" val="{&quot;height&quot;:355,&quot;left&quot;:440,&quot;top&quot;:120,&quot;width&quot;:480}"/>
</p:tagLst>
</file>

<file path=ppt/tags/tag18.xml><?xml version="1.0" encoding="utf-8"?>
<p:tagLst xmlns:p="http://schemas.openxmlformats.org/presentationml/2006/main">
  <p:tag name="KSO_WM_DIAGRAM_VIRTUALLY_FRAME" val="{&quot;height&quot;:355,&quot;left&quot;:440,&quot;top&quot;:120,&quot;width&quot;:480}"/>
</p:tagLst>
</file>

<file path=ppt/tags/tag19.xml><?xml version="1.0" encoding="utf-8"?>
<p:tagLst xmlns:p="http://schemas.openxmlformats.org/presentationml/2006/main">
  <p:tag name="KSO_WM_DIAGRAM_VIRTUALLY_FRAME" val="{&quot;height&quot;:355,&quot;left&quot;:440,&quot;top&quot;:120,&quot;width&quot;:480}"/>
</p:tagLst>
</file>

<file path=ppt/tags/tag20.xml><?xml version="1.0" encoding="utf-8"?>
<p:tagLst xmlns:p="http://schemas.openxmlformats.org/presentationml/2006/main">
  <p:tag name="KSO_WM_DIAGRAM_VIRTUALLY_FRAME" val="{&quot;height&quot;:355,&quot;left&quot;:440,&quot;top&quot;:120,&quot;width&quot;:480}"/>
</p:tagLst>
</file>

<file path=ppt/tags/tag21.xml><?xml version="1.0" encoding="utf-8"?>
<p:tagLst xmlns:p="http://schemas.openxmlformats.org/presentationml/2006/main">
  <p:tag name="KSO_WM_DIAGRAM_VIRTUALLY_FRAME" val="{&quot;height&quot;:355,&quot;left&quot;:440,&quot;top&quot;:120,&quot;width&quot;:480}"/>
</p:tagLst>
</file>

<file path=ppt/tags/tag22.xml><?xml version="1.0" encoding="utf-8"?>
<p:tagLst xmlns:p="http://schemas.openxmlformats.org/presentationml/2006/main">
  <p:tag name="KSO_WM_DIAGRAM_VIRTUALLY_FRAME" val="{&quot;height&quot;:160,&quot;left&quot;:40,&quot;top&quot;:330,&quot;width&quot;:880}"/>
</p:tagLst>
</file>

<file path=ppt/tags/tag23.xml><?xml version="1.0" encoding="utf-8"?>
<p:tagLst xmlns:p="http://schemas.openxmlformats.org/presentationml/2006/main">
  <p:tag name="KSO_WM_DIAGRAM_VIRTUALLY_FRAME" val="{&quot;height&quot;:160,&quot;left&quot;:40,&quot;top&quot;:330,&quot;width&quot;:880}"/>
</p:tagLst>
</file>

<file path=ppt/tags/tag24.xml><?xml version="1.0" encoding="utf-8"?>
<p:tagLst xmlns:p="http://schemas.openxmlformats.org/presentationml/2006/main">
  <p:tag name="KSO_WM_DIAGRAM_VIRTUALLY_FRAME" val="{&quot;height&quot;:160,&quot;left&quot;:40,&quot;top&quot;:330,&quot;width&quot;:880}"/>
</p:tagLst>
</file>

<file path=ppt/tags/tag25.xml><?xml version="1.0" encoding="utf-8"?>
<p:tagLst xmlns:p="http://schemas.openxmlformats.org/presentationml/2006/main">
  <p:tag name="KSO_WM_DIAGRAM_VIRTUALLY_FRAME" val="{&quot;height&quot;:160,&quot;left&quot;:40,&quot;top&quot;:330,&quot;width&quot;:880}"/>
</p:tagLst>
</file>

<file path=ppt/tags/tag26.xml><?xml version="1.0" encoding="utf-8"?>
<p:tagLst xmlns:p="http://schemas.openxmlformats.org/presentationml/2006/main">
  <p:tag name="KSO_WM_DIAGRAM_VIRTUALLY_FRAME" val="{&quot;height&quot;:160,&quot;left&quot;:40,&quot;top&quot;:330,&quot;width&quot;:880}"/>
</p:tagLst>
</file>

<file path=ppt/tags/tag27.xml><?xml version="1.0" encoding="utf-8"?>
<p:tagLst xmlns:p="http://schemas.openxmlformats.org/presentationml/2006/main">
  <p:tag name="KSO_WM_DIAGRAM_VIRTUALLY_FRAME" val="{&quot;height&quot;:160,&quot;left&quot;:40,&quot;top&quot;:330,&quot;width&quot;:880}"/>
</p:tagLst>
</file>

<file path=ppt/tags/tag28.xml><?xml version="1.0" encoding="utf-8"?>
<p:tagLst xmlns:p="http://schemas.openxmlformats.org/presentationml/2006/main">
  <p:tag name="KSO_WM_DIAGRAM_VIRTUALLY_FRAME" val="{&quot;height&quot;:160,&quot;left&quot;:40,&quot;top&quot;:330,&quot;width&quot;:880}"/>
</p:tagLst>
</file>

<file path=ppt/tags/tag29.xml><?xml version="1.0" encoding="utf-8"?>
<p:tagLst xmlns:p="http://schemas.openxmlformats.org/presentationml/2006/main">
  <p:tag name="KSO_WM_DIAGRAM_VIRTUALLY_FRAME" val="{&quot;height&quot;:160,&quot;left&quot;:40,&quot;top&quot;:330,&quot;width&quot;:880}"/>
</p:tagLst>
</file>

<file path=ppt/tags/tag30.xml><?xml version="1.0" encoding="utf-8"?>
<p:tagLst xmlns:p="http://schemas.openxmlformats.org/presentationml/2006/main">
  <p:tag name="KSO_WM_DIAGRAM_VIRTUALLY_FRAME" val="{&quot;height&quot;:160,&quot;left&quot;:40,&quot;top&quot;:330,&quot;width&quot;:880}"/>
</p:tagLst>
</file>

<file path=ppt/tags/tag31.xml><?xml version="1.0" encoding="utf-8"?>
<p:tagLst xmlns:p="http://schemas.openxmlformats.org/presentationml/2006/main">
  <p:tag name="KSO_WM_DIAGRAM_VIRTUALLY_FRAME" val="{&quot;height&quot;:160,&quot;left&quot;:40,&quot;top&quot;:330,&quot;width&quot;:880}"/>
</p:tagLst>
</file>

<file path=ppt/tags/tag32.xml><?xml version="1.0" encoding="utf-8"?>
<p:tagLst xmlns:p="http://schemas.openxmlformats.org/presentationml/2006/main">
  <p:tag name="KSO_WM_DIAGRAM_VIRTUALLY_FRAME" val="{&quot;height&quot;:160,&quot;left&quot;:40,&quot;top&quot;:330,&quot;width&quot;:880}"/>
</p:tagLst>
</file>

<file path=ppt/tags/tag33.xml><?xml version="1.0" encoding="utf-8"?>
<p:tagLst xmlns:p="http://schemas.openxmlformats.org/presentationml/2006/main">
  <p:tag name="KSO_WM_DIAGRAM_VIRTUALLY_FRAME" val="{&quot;height&quot;:160,&quot;left&quot;:40,&quot;top&quot;:330,&quot;width&quot;:880}"/>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2580</Words>
  <Application>WPS 演示</Application>
  <PresentationFormat>宽屏</PresentationFormat>
  <Paragraphs>212</Paragraphs>
  <Slides>17</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17</vt:i4>
      </vt:variant>
    </vt:vector>
  </HeadingPairs>
  <TitlesOfParts>
    <vt:vector size="38" baseType="lpstr">
      <vt:lpstr>Arial</vt:lpstr>
      <vt:lpstr>宋体</vt:lpstr>
      <vt:lpstr>Wingdings</vt:lpstr>
      <vt:lpstr>Times New Roman</vt:lpstr>
      <vt:lpstr>华文行楷</vt:lpstr>
      <vt:lpstr>微软雅黑</vt:lpstr>
      <vt:lpstr>华文楷体</vt:lpstr>
      <vt:lpstr>方正姚体</vt:lpstr>
      <vt:lpstr>仿宋</vt:lpstr>
      <vt:lpstr>Times New Roman</vt:lpstr>
      <vt:lpstr>Calibri</vt:lpstr>
      <vt:lpstr>Noto Sans SC</vt:lpstr>
      <vt:lpstr>Cambria Math</vt:lpstr>
      <vt:lpstr>MS Mincho</vt:lpstr>
      <vt:lpstr>Segoe Print</vt:lpstr>
      <vt:lpstr>Arial Unicode MS</vt:lpstr>
      <vt:lpstr>Calibri</vt:lpstr>
      <vt:lpstr>华文楷体</vt:lpstr>
      <vt:lpstr>华文行楷</vt:lpstr>
      <vt:lpstr>方正姚体</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PC</dc:creator>
  <cp:lastModifiedBy>R. W. Tian</cp:lastModifiedBy>
  <cp:revision>33</cp:revision>
  <dcterms:created xsi:type="dcterms:W3CDTF">2023-08-09T12:44:00Z</dcterms:created>
  <dcterms:modified xsi:type="dcterms:W3CDTF">2026-07-03T15:36:17Z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ICV">
    <vt:lpwstr>FF893A8EF33F47C6BE4FCA8ECB45213E_12</vt:lpwstr>
  </property>
</Properties>
</file>