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82" r:id="rId5"/>
    <p:sldId id="304" r:id="rId6"/>
    <p:sldId id="303" r:id="rId7"/>
    <p:sldId id="301" r:id="rId8"/>
    <p:sldId id="284" r:id="rId9"/>
    <p:sldId id="285" r:id="rId10"/>
    <p:sldId id="286" r:id="rId11"/>
    <p:sldId id="290" r:id="rId12"/>
    <p:sldId id="295" r:id="rId13"/>
    <p:sldId id="291" r:id="rId14"/>
    <p:sldId id="269" r:id="rId15"/>
    <p:sldId id="270" r:id="rId16"/>
    <p:sldId id="294" r:id="rId17"/>
    <p:sldId id="299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929"/>
    <p:restoredTop sz="81054"/>
  </p:normalViewPr>
  <p:slideViewPr>
    <p:cSldViewPr snapToGrid="0">
      <p:cViewPr>
        <p:scale>
          <a:sx n="74" d="100"/>
          <a:sy n="74" d="100"/>
        </p:scale>
        <p:origin x="272" y="16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C05F6-1CFD-6846-A229-F031BF3833E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各位老师、同学，大家好。</a:t>
            </a:r>
            <a:endParaRPr lang="zh-CN" altLang="zh-CN" dirty="0"/>
          </a:p>
          <a:p>
            <a:r>
              <a:rPr lang="zh-CN" altLang="zh-CN" dirty="0"/>
              <a:t>我今天汇报的题目是：</a:t>
            </a:r>
            <a:endParaRPr lang="zh-CN" altLang="zh-CN" dirty="0"/>
          </a:p>
          <a:p>
            <a:r>
              <a:rPr lang="zh-CN" altLang="zh-CN" b="1" dirty="0"/>
              <a:t>基于深度学习的FRB动态谱RFI抑制。</a:t>
            </a:r>
            <a:endParaRPr lang="zh-CN" altLang="zh-CN" dirty="0"/>
          </a:p>
          <a:p>
            <a:r>
              <a:rPr lang="zh-CN" altLang="zh-CN" dirty="0"/>
              <a:t>本工作的核心问题是：</a:t>
            </a:r>
            <a:endParaRPr lang="zh-CN" altLang="zh-CN" dirty="0"/>
          </a:p>
          <a:p>
            <a:r>
              <a:rPr lang="zh-CN" altLang="zh-CN" b="1" dirty="0"/>
              <a:t>如何在有效抑制复杂RFI的同时，尽量避免损伤FRB信号的时频结构和信噪比。</a:t>
            </a:r>
            <a:endParaRPr lang="zh-CN" altLang="zh-CN" dirty="0"/>
          </a:p>
          <a:p>
            <a:br>
              <a:rPr lang="zh-CN" altLang="zh-CN" dirty="0"/>
            </a:b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射频干扰是指污染射电天文观测、降低数据质量或造成信息损失的不需要的射频信号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RFI</a:t>
            </a:r>
            <a:r>
              <a:rPr kumimoji="1" lang="zh-CN" altLang="en-US" dirty="0"/>
              <a:t>主要来自广播通信、雷达、卫星导航以及望远镜附近的电子设备。</a:t>
            </a:r>
            <a:endParaRPr kumimoji="1" lang="zh-CN" altLang="en-US" dirty="0"/>
          </a:p>
          <a:p>
            <a:r>
              <a:rPr kumimoji="1" lang="zh-CN" altLang="en-US" dirty="0"/>
              <a:t>我们的工作主要是针对</a:t>
            </a:r>
            <a:r>
              <a:rPr kumimoji="1" lang="en-US" altLang="zh-CN" dirty="0"/>
              <a:t>FAST L</a:t>
            </a:r>
            <a:r>
              <a:rPr kumimoji="1" lang="zh-CN" altLang="en-US" dirty="0"/>
              <a:t>波段</a:t>
            </a:r>
            <a:r>
              <a:rPr kumimoji="1" lang="en-US" altLang="zh-CN" dirty="0"/>
              <a:t>，</a:t>
            </a:r>
            <a:r>
              <a:rPr kumimoji="1" lang="zh-CN" altLang="en-US" dirty="0"/>
              <a:t>对于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的</a:t>
            </a:r>
            <a:r>
              <a:rPr kumimoji="1" lang="en-US" altLang="zh-CN" dirty="0"/>
              <a:t>L</a:t>
            </a:r>
            <a:r>
              <a:rPr kumimoji="1" lang="zh-CN" altLang="en-US" dirty="0"/>
              <a:t>波段观测，这些信号与观测频段存在重叠，因此</a:t>
            </a:r>
            <a:r>
              <a:rPr kumimoji="1" lang="en-US" altLang="zh-CN" dirty="0"/>
              <a:t>RFI</a:t>
            </a:r>
            <a:r>
              <a:rPr kumimoji="1" lang="zh-CN" altLang="en-US" dirty="0"/>
              <a:t>几乎不可避免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为什么需要抑制RFI？</a:t>
            </a:r>
            <a:endParaRPr lang="zh-CN" altLang="zh-CN" dirty="0"/>
          </a:p>
          <a:p>
            <a:r>
              <a:rPr lang="zh-CN" altLang="zh-CN" dirty="0"/>
              <a:t>首先，RFI会提高背景波动，从而掩盖较弱的天文信号。其次，一些瞬时RFI可能具有类似天文</a:t>
            </a:r>
            <a:r>
              <a:rPr lang="zh-CN" altLang="en-US" dirty="0"/>
              <a:t>信号的</a:t>
            </a:r>
            <a:r>
              <a:rPr lang="zh-CN" altLang="zh-CN" dirty="0"/>
              <a:t>时频结构，从而产生假的候选体。</a:t>
            </a:r>
            <a:endParaRPr lang="zh-CN" altLang="zh-CN" dirty="0"/>
          </a:p>
          <a:p>
            <a:r>
              <a:rPr lang="zh-CN" altLang="zh-CN" dirty="0"/>
              <a:t>右图是Petroff等人记录到的peryton。它在动态谱中呈现出类似色散信号的扫频结构，曾经容易与天体瞬变信号混淆。研究最终确认，这类信号来自微波炉产生的地面射频干扰。因此，可靠的RFI抑制是FRB搜索和分析的重要步骤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针对</a:t>
            </a:r>
            <a:r>
              <a:rPr lang="en-US" altLang="zh-CN" dirty="0">
                <a:sym typeface="+mn-ea"/>
              </a:rPr>
              <a:t>RFI，</a:t>
            </a:r>
            <a:r>
              <a:rPr lang="zh-CN" altLang="en-US" dirty="0">
                <a:sym typeface="+mn-ea"/>
              </a:rPr>
              <a:t>早</a:t>
            </a:r>
            <a:r>
              <a:rPr lang="zh-CN" altLang="en-US" dirty="0">
                <a:sym typeface="+mn-ea"/>
              </a:rPr>
              <a:t>期采用的是基于统计规则的方法，例如</a:t>
            </a:r>
            <a:r>
              <a:rPr lang="en-US" altLang="zh-CN" dirty="0">
                <a:sym typeface="+mn-ea"/>
              </a:rPr>
              <a:t>SumThreshold。</a:t>
            </a:r>
            <a:endParaRPr lang="en-US" altLang="zh-CN" dirty="0"/>
          </a:p>
          <a:p>
            <a:r>
              <a:rPr lang="zh-CN" altLang="en-US" dirty="0">
                <a:sym typeface="+mn-ea"/>
              </a:rPr>
              <a:t>它利用背景统计信息识别异常区域，并输出</a:t>
            </a:r>
            <a:r>
              <a:rPr lang="en-US" altLang="zh-CN" dirty="0">
                <a:sym typeface="+mn-ea"/>
              </a:rPr>
              <a:t>RFI mask。</a:t>
            </a:r>
            <a:endParaRPr lang="en-US" altLang="zh-CN" dirty="0"/>
          </a:p>
          <a:p>
            <a:r>
              <a:rPr lang="zh-CN" altLang="zh-CN" dirty="0"/>
              <a:t>右图</a:t>
            </a:r>
            <a:r>
              <a:rPr lang="zh-CN" altLang="en-US" dirty="0"/>
              <a:t>横轴是时间，纵轴是频率，图</a:t>
            </a:r>
            <a:r>
              <a:rPr lang="zh-CN" altLang="zh-CN" dirty="0"/>
              <a:t>中黄色区域就是识别并标记出的RFI。</a:t>
            </a:r>
            <a:endParaRPr lang="en-US" altLang="zh-CN" dirty="0"/>
          </a:p>
          <a:p>
            <a:r>
              <a:rPr lang="zh-CN" altLang="zh-CN" dirty="0"/>
              <a:t>该方法最</a:t>
            </a:r>
            <a:r>
              <a:rPr lang="zh-CN" altLang="zh-CN" dirty="0"/>
              <a:t>后输出的是RFI mask，被标记的数据通常会在后续分析中被排除，</a:t>
            </a:r>
            <a:endParaRPr lang="en-US" altLang="zh-CN" dirty="0"/>
          </a:p>
          <a:p>
            <a:r>
              <a:rPr lang="zh-CN" altLang="zh-CN" dirty="0"/>
              <a:t>因此它主要回答的是“RFI在哪里”，而不是直接生成RFI抑制后的完整动态谱。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随着深度学习的发展，RFI检测开始被建模为像素级图像分割问题。</a:t>
            </a:r>
            <a:endParaRPr lang="en-US" altLang="zh-CN" dirty="0"/>
          </a:p>
          <a:p>
            <a:r>
              <a:rPr lang="zh-CN" altLang="zh-CN" dirty="0"/>
              <a:t>这里展示的是Yang等人提出的RFI-Net。上排依次为包含天文信号和RFI的模拟数据、单独的RFI成分以及真实RFI掩膜，其中白色代表RFI。</a:t>
            </a:r>
            <a:endParaRPr lang="en-US" altLang="zh-CN" dirty="0"/>
          </a:p>
          <a:p>
            <a:r>
              <a:rPr lang="zh-CN" altLang="zh-CN" dirty="0"/>
              <a:t>下排比较了SumThreshold、U-Net和RFI-Net的检测结果。</a:t>
            </a:r>
            <a:endParaRPr lang="en-US" altLang="zh-CN" dirty="0"/>
          </a:p>
          <a:p>
            <a:r>
              <a:rPr lang="zh-CN" altLang="zh-CN" dirty="0"/>
              <a:t>SumThreshold漏掉了一些RFI，U-Net存在较多误检，而RFI-Net的结果与ground truth最接近。</a:t>
            </a:r>
            <a:endParaRPr lang="en-US" altLang="zh-CN" dirty="0"/>
          </a:p>
          <a:p>
            <a:r>
              <a:rPr lang="zh-CN" altLang="zh-CN" dirty="0"/>
              <a:t>这表明深度学习可以学习更复杂的RFI形态，并生成更加精细的mask。但是，它的输出仍然是一张mask，主要回答的仍然是“RFI在哪里”。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由于将</a:t>
            </a:r>
            <a:r>
              <a:rPr lang="en-US" altLang="zh-CN" dirty="0" err="1"/>
              <a:t>RFImask</a:t>
            </a:r>
            <a:r>
              <a:rPr lang="zh-CN" altLang="en-US" dirty="0"/>
              <a:t>丢弃，但是这</a:t>
            </a:r>
            <a:r>
              <a:rPr lang="zh-CN" altLang="zh-CN" dirty="0"/>
              <a:t>可能同时损失其中的有效天文信号。Wang等人进一步使用伪逆学习自动编码器，直接学习FAST脉冲星数据中反复出现</a:t>
            </a:r>
            <a:r>
              <a:rPr lang="zh-CN" altLang="en-US" dirty="0"/>
              <a:t>的带通响应和</a:t>
            </a:r>
            <a:r>
              <a:rPr lang="zh-CN" altLang="zh-CN" dirty="0"/>
              <a:t>RFI特征。</a:t>
            </a:r>
            <a:r>
              <a:rPr lang="zh-CN" altLang="en-US" dirty="0"/>
              <a:t>并通过</a:t>
            </a:r>
            <a:r>
              <a:rPr lang="zh-CN" altLang="zh-CN" dirty="0"/>
              <a:t>模型重构出主要的</a:t>
            </a:r>
            <a:r>
              <a:rPr lang="zh-CN" altLang="en-US" dirty="0"/>
              <a:t>带通</a:t>
            </a:r>
            <a:r>
              <a:rPr lang="zh-CN" altLang="zh-CN" dirty="0"/>
              <a:t>响应和RFI成分，再将其从原始数据中减去，</a:t>
            </a:r>
            <a:r>
              <a:rPr lang="zh-CN" altLang="en-US" dirty="0"/>
              <a:t>就得到我们的天文信号</a:t>
            </a:r>
            <a:r>
              <a:rPr lang="en-US" altLang="zh-CN" dirty="0"/>
              <a:t>，</a:t>
            </a:r>
            <a:r>
              <a:rPr lang="zh-CN" altLang="zh-CN" dirty="0"/>
              <a:t>左图是原始数据，存在明显RFI，脉冲星信号很难看清。右图</a:t>
            </a:r>
            <a:r>
              <a:rPr lang="zh-CN" altLang="en-US" dirty="0"/>
              <a:t>模型</a:t>
            </a:r>
            <a:r>
              <a:rPr lang="zh-CN" altLang="zh-CN" dirty="0"/>
              <a:t>处理</a:t>
            </a:r>
            <a:r>
              <a:rPr lang="zh-CN" altLang="en-US" dirty="0"/>
              <a:t>的</a:t>
            </a:r>
            <a:r>
              <a:rPr lang="zh-CN" altLang="zh-CN" dirty="0"/>
              <a:t>结果，色散脉冲轨迹变得更加明显。因此，这一阶段的思想从“检测并丢弃”发展为“学习并减除”。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更进一步，Zhang等人将RFI处理建模为动态谱恢复问题，并提出了RFI-DRUNet。</a:t>
            </a:r>
            <a:endParaRPr lang="en-US" altLang="zh-CN" dirty="0"/>
          </a:p>
          <a:p>
            <a:r>
              <a:rPr lang="zh-CN" altLang="zh-CN" dirty="0"/>
              <a:t>左图是脉冲星B1919+21的真实观测数据，可以看到明显的水平窄带RFI；右图是模型输出的RFI抑制动态谱。与只输出mask的方法不同，RFI-DRUNet不仅判断哪些区域受到污染，还尝试估计这些区域在RFI被抑制后应该具有的信号值。</a:t>
            </a:r>
            <a:endParaRPr lang="en-US" altLang="zh-CN" dirty="0"/>
          </a:p>
          <a:p>
            <a:r>
              <a:rPr lang="zh-CN" altLang="zh-CN" dirty="0"/>
              <a:t>因此，研究问题由“RFI在哪里”进一步发展为“RFI抑制后的动态谱应该是什么样”。</a:t>
            </a:r>
            <a:endParaRPr lang="en-US" altLang="zh-CN" dirty="0"/>
          </a:p>
          <a:p>
            <a:r>
              <a:rPr lang="zh-CN" altLang="zh-CN" dirty="0"/>
              <a:t>受这一思路启发，我们将类似的恢复框架应用到FRB动态谱中，并重点关注RFI抑制后FRB形态和信噪比是否能够得到保留。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我们的研究目标。</a:t>
            </a:r>
            <a:br>
              <a:rPr lang="zh-CN" altLang="zh-CN" dirty="0"/>
            </a:br>
            <a:r>
              <a:rPr lang="zh-CN" altLang="zh-CN" dirty="0"/>
              <a:t>输入是一张受到RFI污染的FRB动态谱，我们将已有的ConvNeXt基本模块适配为一个全分辨率恢复网络，直接预测一张RFI抑制后的完整动态谱。</a:t>
            </a:r>
            <a:br>
              <a:rPr lang="zh-CN" altLang="zh-CN" dirty="0"/>
            </a:b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我们采用监督学习方法，使用成对的dirty动态谱和clean target进行训练。</a:t>
            </a:r>
            <a:r>
              <a:rPr lang="zh-CN" altLang="en-US" dirty="0"/>
              <a:t>首先，我们先对输入数据进行归一化。</a:t>
            </a:r>
            <a:endParaRPr lang="en-US" altLang="zh-CN" dirty="0"/>
          </a:p>
          <a:p>
            <a:r>
              <a:rPr lang="zh-CN" altLang="zh-CN" dirty="0"/>
              <a:t>接下来，归一化后的数据通过输入卷积映射到特征空间，再经过12个连续的ConvNeXt风格模块。ConvNeXt模块来源于Liu等人在2022年提出的架构，我们将其适配为全分辨率恢复网络，整个过程中不进行下采样和上采样，以减少对窄带RFI和FRB精细结构的损失。网络输出一张correction map，并通过残差连接与输入结合，得到RFI抑制后的结果。模型训练完成后，处理真实FAST数据时只需要dirty输入。</a:t>
            </a:r>
            <a:endParaRPr lang="zh-CN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我们的数据由SimulateSearch软件模拟生成，并构造成dirty-clean配对数据。</a:t>
            </a:r>
            <a:endParaRPr lang="zh-CN" altLang="zh-CN" dirty="0"/>
          </a:p>
          <a:p>
            <a:r>
              <a:rPr lang="zh-CN" altLang="zh-CN" dirty="0"/>
              <a:t>数据构造流程主要包括五个步骤。</a:t>
            </a:r>
            <a:endParaRPr lang="zh-CN" altLang="zh-CN" dirty="0"/>
          </a:p>
          <a:p>
            <a:r>
              <a:rPr lang="zh-CN" altLang="zh-CN" dirty="0"/>
              <a:t>第一，模拟不同强度和统计特性的背景噪声；</a:t>
            </a:r>
            <a:endParaRPr lang="zh-CN" altLang="zh-CN" dirty="0"/>
          </a:p>
          <a:p>
            <a:r>
              <a:rPr lang="zh-CN" altLang="zh-CN" dirty="0"/>
              <a:t>第二，模拟具有不同色散量、宽度和到达时间的FRB；</a:t>
            </a:r>
            <a:endParaRPr lang="zh-CN" altLang="zh-CN" dirty="0"/>
          </a:p>
          <a:p>
            <a:r>
              <a:rPr lang="zh-CN" altLang="zh-CN" dirty="0"/>
              <a:t>第三，加入多种RFI，</a:t>
            </a:r>
            <a:r>
              <a:rPr lang="zh-CN" altLang="en-US" dirty="0"/>
              <a:t>例如：</a:t>
            </a:r>
            <a:r>
              <a:rPr lang="en-US" altLang="zh-CN" dirty="0"/>
              <a:t>P2P</a:t>
            </a:r>
            <a:r>
              <a:rPr lang="zh-CN" altLang="en-US" dirty="0"/>
              <a:t>微博链路、卫星</a:t>
            </a:r>
            <a:r>
              <a:rPr lang="en-US" altLang="zh-CN" dirty="0"/>
              <a:t>RFI</a:t>
            </a:r>
            <a:r>
              <a:rPr lang="zh-CN" altLang="en-US" dirty="0"/>
              <a:t>、窄带</a:t>
            </a:r>
            <a:r>
              <a:rPr lang="en-US" altLang="zh-CN" dirty="0"/>
              <a:t>RFI</a:t>
            </a:r>
            <a:r>
              <a:rPr lang="zh-CN" altLang="en-US" dirty="0"/>
              <a:t>，</a:t>
            </a:r>
            <a:r>
              <a:rPr lang="zh-CN" altLang="zh-CN" dirty="0"/>
              <a:t>包括一般RFI和FAST频段相关RFI；</a:t>
            </a:r>
            <a:endParaRPr lang="zh-CN" altLang="zh-CN" dirty="0"/>
          </a:p>
          <a:p>
            <a:r>
              <a:rPr lang="zh-CN" altLang="zh-CN" dirty="0"/>
              <a:t>第四，构造dirty-target配对，使dirty和target包含相同的天文信号，但RFI成分不同；</a:t>
            </a:r>
            <a:endParaRPr lang="zh-CN" altLang="zh-CN" dirty="0"/>
          </a:p>
          <a:p>
            <a:r>
              <a:rPr lang="zh-CN" altLang="zh-CN" dirty="0"/>
              <a:t>最后，将数据处理成512乘512的动态谱patch，用于模型训练。</a:t>
            </a:r>
            <a:endParaRPr lang="zh-CN" altLang="zh-CN" dirty="0"/>
          </a:p>
          <a:p>
            <a:r>
              <a:rPr lang="zh-CN" altLang="zh-CN" dirty="0"/>
              <a:t>训练数据主要包括四类任务。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为了全面评价模型，我们使用三类指标。</a:t>
            </a:r>
            <a:br>
              <a:rPr lang="zh-CN" altLang="zh-CN" dirty="0"/>
            </a:br>
            <a:r>
              <a:rPr lang="zh-CN" altLang="zh-CN" dirty="0"/>
              <a:t>第一类是重建质量指标，包括MAE、MSE和PSNR。MAE表示预测结果与clean target之间的平均绝对误差；MSE对较大的误差更加敏感；PSNR越高，说明prediction整体越接近clean target。</a:t>
            </a:r>
            <a:br>
              <a:rPr lang="zh-CN" altLang="zh-CN" dirty="0"/>
            </a:br>
            <a:r>
              <a:rPr lang="zh-CN" altLang="zh-CN" dirty="0"/>
              <a:t>第二类是RFI去除指标。我们将Dirty减Prediction定义为模型实际去除的成分，将Dirty减Clean定义为真实注入的RFI，然后计算二者的相关系数。相关系数越接近1，说明模型去除的时频结构越接近真实RFI。</a:t>
            </a:r>
            <a:br>
              <a:rPr lang="zh-CN" altLang="zh-CN" dirty="0"/>
            </a:br>
            <a:r>
              <a:rPr lang="zh-CN" altLang="zh-CN" dirty="0"/>
              <a:t>第三类是FRB保持指标。我们使用去色散后时间profile的峰值信噪比，判断模型在抑制RFI之后，FRB是否仍然能够被清楚检测。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每一行从左到右分别是受到RFI污染的dirty输入、模型输出的prediction，以及对应的clean target。</a:t>
            </a:r>
            <a:br>
              <a:rPr lang="zh-CN" altLang="zh-CN" dirty="0"/>
            </a:br>
            <a:r>
              <a:rPr lang="zh-CN" altLang="zh-CN" dirty="0"/>
              <a:t>可以看到，dirty数据中存在明显的水平窄带RFI和局部块状干扰。</a:t>
            </a:r>
            <a:endParaRPr lang="en-US" altLang="zh-CN" dirty="0"/>
          </a:p>
          <a:p>
            <a:r>
              <a:rPr lang="zh-CN" altLang="zh-CN" dirty="0"/>
              <a:t>经过模型处理后，这些结构化RFI大部分被抑制，prediction在背景分布和整体形态上与clean target较为接近。</a:t>
            </a:r>
            <a:br>
              <a:rPr lang="zh-CN" altLang="zh-CN" dirty="0"/>
            </a:br>
            <a:r>
              <a:rPr lang="zh-CN" altLang="zh-CN" dirty="0"/>
              <a:t>这说明模型能够学习并去除模拟数据中的主要RFI成分。</a:t>
            </a:r>
            <a:endParaRPr lang="zh-CN" altLang="zh-CN" dirty="0"/>
          </a:p>
          <a:p>
            <a:r>
              <a:rPr lang="zh-CN" altLang="en-US" dirty="0"/>
              <a:t>与原始</a:t>
            </a:r>
            <a:r>
              <a:rPr lang="en-US" altLang="zh-CN" dirty="0"/>
              <a:t>dirty</a:t>
            </a:r>
            <a:r>
              <a:rPr lang="zh-CN" altLang="en-US" dirty="0"/>
              <a:t>数据相比，模型输出的</a:t>
            </a:r>
            <a:r>
              <a:rPr lang="en-US" altLang="zh-CN" dirty="0"/>
              <a:t>MAE</a:t>
            </a:r>
            <a:r>
              <a:rPr lang="zh-CN" altLang="en-US" dirty="0"/>
              <a:t>下降了92.55%；</a:t>
            </a:r>
            <a:r>
              <a:rPr lang="en-US" altLang="zh-CN" dirty="0"/>
              <a:t>MSE</a:t>
            </a:r>
            <a:r>
              <a:rPr lang="zh-CN" altLang="en-US" dirty="0"/>
              <a:t>下降了99.54%，说明模型明显减少了由高强度</a:t>
            </a:r>
            <a:r>
              <a:rPr lang="en-US" altLang="zh-CN" dirty="0"/>
              <a:t>RFI</a:t>
            </a:r>
            <a:r>
              <a:rPr lang="zh-CN" altLang="en-US" dirty="0"/>
              <a:t>造成的误差。与此同时，</a:t>
            </a:r>
            <a:r>
              <a:rPr lang="en-US" altLang="zh-CN" dirty="0"/>
              <a:t>PSNR</a:t>
            </a:r>
            <a:r>
              <a:rPr lang="zh-CN" altLang="en-US" dirty="0"/>
              <a:t>从25.14 </a:t>
            </a:r>
            <a:r>
              <a:rPr lang="en-US" altLang="zh-CN" dirty="0"/>
              <a:t>dB</a:t>
            </a:r>
            <a:r>
              <a:rPr lang="zh-CN" altLang="en-US" dirty="0"/>
              <a:t>提高到48.49 </a:t>
            </a:r>
            <a:r>
              <a:rPr lang="en-US" altLang="zh-CN" dirty="0"/>
              <a:t>dB，</a:t>
            </a:r>
            <a:r>
              <a:rPr lang="zh-CN" altLang="en-US" dirty="0"/>
              <a:t>表明</a:t>
            </a:r>
            <a:r>
              <a:rPr lang="en-US" altLang="zh-CN" dirty="0"/>
              <a:t>prediction</a:t>
            </a:r>
            <a:r>
              <a:rPr lang="zh-CN" altLang="en-US" dirty="0"/>
              <a:t>整体上更加接近无</a:t>
            </a:r>
            <a:r>
              <a:rPr lang="en-US" altLang="zh-CN" dirty="0"/>
              <a:t>RFI</a:t>
            </a:r>
            <a:r>
              <a:rPr lang="zh-CN" altLang="en-US" dirty="0"/>
              <a:t>的</a:t>
            </a:r>
            <a:r>
              <a:rPr lang="en-US" altLang="zh-CN" dirty="0"/>
              <a:t>clean target。</a:t>
            </a:r>
            <a:r>
              <a:rPr lang="zh-CN" altLang="en-US" dirty="0"/>
              <a:t>最后，模型去除成分与真实注入</a:t>
            </a:r>
            <a:r>
              <a:rPr lang="en-US" altLang="zh-CN" dirty="0"/>
              <a:t>RFI</a:t>
            </a:r>
            <a:r>
              <a:rPr lang="zh-CN" altLang="en-US" dirty="0"/>
              <a:t>之间的相关系数达到0.9974，说明模型去除的时频结构与真实</a:t>
            </a:r>
            <a:r>
              <a:rPr lang="en-US" altLang="zh-CN" dirty="0"/>
              <a:t>RFI</a:t>
            </a:r>
            <a:r>
              <a:rPr lang="zh-CN" altLang="en-US" dirty="0"/>
              <a:t>高度一致。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接下来展示模型在真实FAST观测数据FRB20180301A上的处理结果。</a:t>
            </a:r>
            <a:br>
              <a:rPr lang="zh-CN" altLang="zh-CN" dirty="0"/>
            </a:br>
            <a:r>
              <a:rPr lang="zh-CN" altLang="zh-CN" dirty="0"/>
              <a:t>左图是原始dirty动态谱，中图是模型输出的RFI抑制结果，右图是两者的绝对差值，也就是模型主要修改的位置。</a:t>
            </a:r>
            <a:endParaRPr lang="zh-CN" altLang="zh-CN" dirty="0"/>
          </a:p>
          <a:p>
            <a:r>
              <a:rPr lang="zh-CN" altLang="zh-CN" dirty="0"/>
              <a:t>可以看到，原始数据中存在多条持续的水平窄带结构，经过模型处理后，这些结构的强度明显降低。右侧差值图也表明，模型的主要修改集中在这些水平结构上，而大部分背景区域变化较小。</a:t>
            </a:r>
            <a:endParaRPr lang="zh-CN" altLang="zh-CN" dirty="0"/>
          </a:p>
          <a:p>
            <a:r>
              <a:rPr lang="zh-CN" altLang="zh-CN" dirty="0"/>
              <a:t>这一页只能说明模型主要抑制了部分结构化干扰。FRB信号是否被保留，还需要结合下一页信噪比结果进行判断。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最后总结一下本工作。</a:t>
            </a:r>
            <a:endParaRPr lang="zh-CN" altLang="zh-CN" dirty="0"/>
          </a:p>
          <a:p>
            <a:r>
              <a:rPr lang="zh-CN" altLang="zh-CN" dirty="0"/>
              <a:t>在方法上，我们将已有的ConvNeXt模块适配为全分辨率动态谱恢复网络，通过预测correction map来抑制RFI，同时尽量减少对FRB和正常背景的修改。</a:t>
            </a:r>
            <a:endParaRPr lang="zh-CN" altLang="zh-CN" dirty="0"/>
          </a:p>
          <a:p>
            <a:r>
              <a:rPr lang="zh-CN" altLang="zh-CN" dirty="0"/>
              <a:t>在模拟数据上，模型显著降低了重建误差，模型去除的成分与真实注入RFI高度一致。在所展示的模拟样本和真实FAST样本中，模型处理后也获得了更高的FRB信噪比。</a:t>
            </a:r>
            <a:endParaRPr lang="zh-CN" altLang="zh-CN" dirty="0"/>
          </a:p>
          <a:p>
            <a:r>
              <a:rPr lang="zh-CN" altLang="zh-CN" dirty="0"/>
              <a:t>但目前仍存在一些局限。模型性能依赖训练RFI类型的多样性</a:t>
            </a:r>
            <a:r>
              <a:rPr lang="zh-CN" altLang="en-US" dirty="0"/>
              <a:t>，</a:t>
            </a:r>
            <a:r>
              <a:rPr lang="zh-CN" altLang="zh-CN" dirty="0"/>
              <a:t>在未知或复杂RFI环境下，鲁棒性可能下降。</a:t>
            </a:r>
            <a:endParaRPr lang="en-US" altLang="zh-CN" dirty="0"/>
          </a:p>
          <a:p>
            <a:r>
              <a:rPr lang="zh-CN" altLang="zh-CN" dirty="0"/>
              <a:t>同时，较强的RFI抑制与FRB精细结构保持之间仍然存在一定权衡。</a:t>
            </a:r>
            <a:endParaRPr lang="zh-CN" altLang="zh-CN" dirty="0"/>
          </a:p>
          <a:p>
            <a:r>
              <a:rPr lang="zh-CN" altLang="zh-CN" dirty="0"/>
              <a:t>下一步，我们将增加</a:t>
            </a:r>
            <a:r>
              <a:rPr lang="zh-CN" altLang="en-US" dirty="0"/>
              <a:t>更</a:t>
            </a:r>
            <a:r>
              <a:rPr lang="zh-CN" altLang="zh-CN" dirty="0"/>
              <a:t>多样的训练数据，并在更多真实FRB样本上进行系统验证。</a:t>
            </a:r>
            <a:endParaRPr lang="zh-C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66DBA-2CB8-B745-8CB1-054C1168BE1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140D-BB52-D345-9E78-8AF90226B710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16DD-B2BC-174D-9E86-BD5CDB979098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55157-3E79-2D4F-A3F9-B91070F2F0E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4833A-8999-7447-B2F9-C984F470BFC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7CF1-4CA1-2F41-8F93-200B313B213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9712-F575-D646-B6EB-C4161A9F506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9658-DE61-A740-A62F-39A1F0831CCD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AB653-C5C8-F34C-843F-4024E6A45BE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788A4-785A-CD45-9556-F2AABC3A0E4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87990-6498-144B-896B-0AD9867B0E6A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7089-D36D-2540-9A77-62AAB14C17A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5D3571-D071-734B-8949-D74CA5E7A042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0723B-B26B-5046-A4C7-6654DF640A3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zh-CN" sz="4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Deep Learning-Based RFI Suppression for FRB Dynamic Spectra</a:t>
            </a:r>
            <a:endParaRPr kumimoji="1" lang="zh-CN" altLang="en-US" sz="4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99" y="3602037"/>
            <a:ext cx="9531927" cy="2387599"/>
          </a:xfrm>
        </p:spPr>
        <p:txBody>
          <a:bodyPr>
            <a:noAutofit/>
          </a:bodyPr>
          <a:lstStyle/>
          <a:p>
            <a:endParaRPr kumimoji="1" lang="en-US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Speaker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</a:t>
            </a:r>
            <a:r>
              <a:rPr kumimoji="1" lang="en-US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ing Tian(GZHU)</a:t>
            </a:r>
            <a:endParaRPr kumimoji="1" lang="en-US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Supervisor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：</a:t>
            </a:r>
            <a:r>
              <a:rPr kumimoji="1" lang="en-US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Rui Luo(GZHU)</a:t>
            </a:r>
            <a:r>
              <a:rPr kumimoji="1" lang="zh-CN" altLang="en-US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、</a:t>
            </a:r>
            <a:r>
              <a:rPr kumimoji="1" lang="en-US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Chen Wang(CSIRO)</a:t>
            </a:r>
            <a:endParaRPr kumimoji="1" lang="en-US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kumimoji="1" lang="en-US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98755"/>
            <a:ext cx="1605280" cy="1605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</p:nvPr>
        </p:nvSpPr>
        <p:spPr>
          <a:xfrm>
            <a:off x="839788" y="1989138"/>
            <a:ext cx="5157787" cy="823912"/>
          </a:xfrm>
        </p:spPr>
        <p:txBody>
          <a:bodyPr>
            <a:normAutofit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What Is Radio Frequency Interference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?</a:t>
            </a:r>
            <a:endParaRPr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AutoShape 6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AutoShape 8" descr="射频干扰来源概览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4050" y="1879600"/>
            <a:ext cx="5753100" cy="3708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39788" y="3111500"/>
            <a:ext cx="47380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Radio Frequency Interference (RFI) refers to unwanted radio signals that contaminate radio astronomical observations (Finlay et al. 2023).</a:t>
            </a:r>
            <a:endParaRPr kumimoji="1" lang="zh-CN" altLang="en-US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"/>
          </p:nvPr>
        </p:nvSpPr>
        <p:spPr>
          <a:xfrm>
            <a:off x="938213" y="1660676"/>
            <a:ext cx="5157787" cy="823912"/>
          </a:xfrm>
        </p:spPr>
        <p:txBody>
          <a:bodyPr>
            <a:normAutofit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Where Does 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RFI</a:t>
            </a:r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Come From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?</a:t>
            </a:r>
            <a:endParaRPr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AutoShape 6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AutoShape 8" descr="射频干扰来源概览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196" y="1844976"/>
            <a:ext cx="6712251" cy="377764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3064" y="3029204"/>
            <a:ext cx="362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90204" pitchFamily="34" charset="0"/>
              <a:buChar char="•"/>
            </a:pPr>
            <a:r>
              <a:rPr kumimoji="1"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Broadcasting and communication signals</a:t>
            </a:r>
            <a:endParaRPr kumimoji="1" lang="en-GB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kumimoji="1"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Radar and aviation systems</a:t>
            </a:r>
            <a:endParaRPr kumimoji="1" lang="en-GB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kumimoji="1"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Satellite and navigation systems</a:t>
            </a:r>
            <a:endParaRPr kumimoji="1" lang="en-GB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buFont typeface="Arial" panose="020B0604020202090204" pitchFamily="34" charset="0"/>
              <a:buChar char="•"/>
            </a:pPr>
            <a:r>
              <a:rPr kumimoji="1"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Local electronic devices</a:t>
            </a:r>
            <a:endParaRPr kumimoji="1" lang="en-GB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AutoShape 6"/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AutoShape 8" descr="射频干扰来源概览"/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8400" y="1499306"/>
            <a:ext cx="5183188" cy="385938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995972" y="567285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E. Petroff et al.</a:t>
            </a:r>
            <a:r>
              <a:rPr kumimoji="1"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2015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文本占位符 10"/>
          <p:cNvSpPr>
            <a:spLocks noGrp="1"/>
          </p:cNvSpPr>
          <p:nvPr>
            <p:ph type="body" idx="1"/>
          </p:nvPr>
        </p:nvSpPr>
        <p:spPr>
          <a:xfrm>
            <a:off x="938213" y="1690688"/>
            <a:ext cx="5157787" cy="823912"/>
          </a:xfrm>
        </p:spPr>
        <p:txBody>
          <a:bodyPr>
            <a:normAutofit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Why 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</a:t>
            </a:r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uppress RFI?</a:t>
            </a:r>
            <a:endParaRPr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9788" y="3111500"/>
            <a:ext cx="47380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RFI can obscure weak astronomical signals. </a:t>
            </a:r>
            <a:endParaRPr lang="en-GB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RFI can generate false transient candidates.</a:t>
            </a:r>
            <a:endParaRPr lang="en-GB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GB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RFI contamination can distort the observed time–frequency morphology of FRBs.</a:t>
            </a:r>
            <a:endParaRPr kumimoji="1"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70075"/>
            <a:ext cx="4410456" cy="4486275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Post-correlation statistical flagging — </a:t>
            </a:r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Where is the RFI? </a:t>
            </a:r>
            <a:endParaRPr lang="en-US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Smooth background fitting in the time–frequency plane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Multi-scale thresholding of adjacent samples 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Output: RFI flags / mask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0513" y="1690688"/>
            <a:ext cx="5860173" cy="3764481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65852" y="5721093"/>
            <a:ext cx="3370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Offringa et al. 2010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83071" y="5474672"/>
            <a:ext cx="3370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Yang et al. 2020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9506" y="1690688"/>
            <a:ext cx="6302188" cy="3640970"/>
          </a:xfrm>
          <a:prstGeom prst="rect">
            <a:avLst/>
          </a:prstGeom>
        </p:spPr>
      </p:pic>
      <p:sp>
        <p:nvSpPr>
          <p:cNvPr id="5" name="内容占位符 2"/>
          <p:cNvSpPr txBox="1"/>
          <p:nvPr/>
        </p:nvSpPr>
        <p:spPr>
          <a:xfrm>
            <a:off x="838200" y="1870075"/>
            <a:ext cx="4410456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Deep-learning detection RFI --</a:t>
            </a:r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A better mask.</a:t>
            </a:r>
            <a:endParaRPr lang="en-US" altLang="zh-CN" b="1" dirty="0">
              <a:solidFill>
                <a:schemeClr val="bg1"/>
              </a:solidFill>
              <a:latin typeface="Times New Roman" panose="02020503050405090304" pitchFamily="18" charset="0"/>
              <a:ea typeface="Aptos" pitchFamily="34" charset="-122"/>
              <a:cs typeface="Times New Roman" panose="02020503050405090304" pitchFamily="18" charset="0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Pixel-level RFI segmentation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ea typeface="Aptos" pitchFamily="34" charset="-122"/>
              <a:cs typeface="Times New Roman" panose="02020503050405090304" pitchFamily="18" charset="0"/>
            </a:endParaRPr>
          </a:p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Learns complex RFI patterns from </a:t>
            </a:r>
            <a:r>
              <a:rPr lang="zh-CN" altLang="zh-CN" dirty="0"/>
              <a:t>data</a:t>
            </a:r>
            <a:endParaRPr lang="en-US" altLang="zh-CN" dirty="0"/>
          </a:p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Output: a fine-grained RFI mask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ea typeface="Aptos" pitchFamily="34" charset="-122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67159" y="6171684"/>
            <a:ext cx="3370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</a:t>
            </a:r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ang et al. 2020</a:t>
            </a:r>
            <a:endParaRPr kumimoji="1"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7797" y="3057489"/>
            <a:ext cx="3744468" cy="28697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334" y="3087366"/>
            <a:ext cx="3862778" cy="2869776"/>
          </a:xfrm>
          <a:prstGeom prst="rect">
            <a:avLst/>
          </a:prstGeom>
        </p:spPr>
      </p:pic>
      <p:sp>
        <p:nvSpPr>
          <p:cNvPr id="5" name="内容占位符 2"/>
          <p:cNvSpPr txBox="1"/>
          <p:nvPr/>
        </p:nvSpPr>
        <p:spPr>
          <a:xfrm>
            <a:off x="876479" y="1494761"/>
            <a:ext cx="11005073" cy="1562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Learned RFI Component Removal — Remove, Not Discard</a:t>
            </a:r>
            <a:endParaRPr lang="en-GB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en-GB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Autoencoder learns recurring bandpass and RFI signatures </a:t>
            </a:r>
            <a:endParaRPr lang="en-GB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en-GB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Cleaned data = Original − Reconstructed component </a:t>
            </a:r>
            <a:endParaRPr lang="en-GB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GB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Background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18742" y="5987018"/>
            <a:ext cx="3370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Zhang</a:t>
            </a:r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et al. 202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4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9447" y="2192890"/>
            <a:ext cx="7450791" cy="3556393"/>
          </a:xfrm>
          <a:prstGeom prst="rect">
            <a:avLst/>
          </a:prstGeom>
        </p:spPr>
      </p:pic>
      <p:sp>
        <p:nvSpPr>
          <p:cNvPr id="7" name="内容占位符 2"/>
          <p:cNvSpPr txBox="1"/>
          <p:nvPr/>
        </p:nvSpPr>
        <p:spPr>
          <a:xfrm>
            <a:off x="838200" y="1456486"/>
            <a:ext cx="10866120" cy="841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b="1" dirty="0">
                <a:solidFill>
                  <a:srgbClr val="F6FBFF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Dynamic-Spectrum Restoration — What should the RFI-suppressed spectrum look like? </a:t>
            </a:r>
            <a:endParaRPr lang="en-US" altLang="zh-CN" b="1" dirty="0">
              <a:solidFill>
                <a:srgbClr val="F6FBFF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200" y="2632254"/>
            <a:ext cx="37212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90204" pitchFamily="34" charset="0"/>
              <a:buChar char="•"/>
            </a:pPr>
            <a:r>
              <a:rPr kumimoji="1" lang="en-GB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Joint RFI detection and restoration </a:t>
            </a:r>
            <a:endParaRPr kumimoji="1" lang="en-GB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457200" indent="-457200">
              <a:buFont typeface="Arial" panose="020B0604020202090204" pitchFamily="34" charset="0"/>
              <a:buChar char="•"/>
            </a:pPr>
            <a:r>
              <a:rPr kumimoji="1" lang="en-GB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Predicts a complete RFI-suppressed spectrum </a:t>
            </a:r>
            <a:endParaRPr kumimoji="1" lang="en-GB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457200" indent="-457200">
              <a:buFont typeface="Arial" panose="020B0604020202090204" pitchFamily="34" charset="0"/>
              <a:buChar char="•"/>
            </a:pPr>
            <a:r>
              <a:rPr kumimoji="1" lang="en-GB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Application to pulsar observations</a:t>
            </a:r>
            <a:endParaRPr kumimoji="1" lang="en-GB" altLang="zh-CN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kumimoji="1" lang="zh-CN" altLang="en-US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566928" y="2216174"/>
            <a:ext cx="11064240" cy="2487168"/>
          </a:xfrm>
          <a:prstGeom prst="roundRect">
            <a:avLst>
              <a:gd name="adj" fmla="val 2941"/>
            </a:avLst>
          </a:prstGeom>
          <a:solidFill>
            <a:srgbClr val="0A2231"/>
          </a:solidFill>
          <a:ln w="13970">
            <a:solidFill>
              <a:srgbClr val="35D6E5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50392" y="2517926"/>
            <a:ext cx="2852928" cy="1783080"/>
          </a:xfrm>
          <a:prstGeom prst="roundRect">
            <a:avLst>
              <a:gd name="adj" fmla="val 4103"/>
            </a:avLst>
          </a:prstGeom>
          <a:solidFill>
            <a:srgbClr val="123448"/>
          </a:solidFill>
          <a:ln w="15240">
            <a:solidFill>
              <a:srgbClr val="FF747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00594" y="2216174"/>
            <a:ext cx="252374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Input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995928" y="3185438"/>
            <a:ext cx="603504" cy="420624"/>
          </a:xfrm>
          <a:prstGeom prst="chevron">
            <a:avLst/>
          </a:prstGeom>
          <a:solidFill>
            <a:srgbClr val="35D6E5">
              <a:alpha val="90000"/>
            </a:srgbClr>
          </a:solidFill>
          <a:ln w="12700">
            <a:solidFill>
              <a:srgbClr val="35D6E5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617720" y="2517926"/>
            <a:ext cx="2852928" cy="1783080"/>
          </a:xfrm>
          <a:prstGeom prst="roundRect">
            <a:avLst>
              <a:gd name="adj" fmla="val 4103"/>
            </a:avLst>
          </a:prstGeom>
          <a:solidFill>
            <a:srgbClr val="123448"/>
          </a:solidFill>
          <a:ln w="15240">
            <a:solidFill>
              <a:srgbClr val="35D6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700553" y="2239034"/>
            <a:ext cx="252374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Model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82312" y="3185438"/>
            <a:ext cx="2523744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ConvNexT</a:t>
            </a:r>
            <a:r>
              <a:rPr lang="en-US" sz="1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-based</a:t>
            </a:r>
            <a:endParaRPr lang="en-US" sz="1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restoration network</a:t>
            </a:r>
            <a:endParaRPr lang="en-US" sz="1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763256" y="3185438"/>
            <a:ext cx="603504" cy="420624"/>
          </a:xfrm>
          <a:prstGeom prst="chevron">
            <a:avLst/>
          </a:prstGeom>
          <a:solidFill>
            <a:srgbClr val="35D6E5">
              <a:alpha val="90000"/>
            </a:srgbClr>
          </a:solidFill>
          <a:ln w="12700">
            <a:solidFill>
              <a:srgbClr val="35D6E5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394192" y="2517926"/>
            <a:ext cx="2852928" cy="1783080"/>
          </a:xfrm>
          <a:prstGeom prst="roundRect">
            <a:avLst>
              <a:gd name="adj" fmla="val 4103"/>
            </a:avLst>
          </a:prstGeom>
          <a:solidFill>
            <a:srgbClr val="123448"/>
          </a:solidFill>
          <a:ln w="15240">
            <a:solidFill>
              <a:srgbClr val="59D98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500513" y="2239034"/>
            <a:ext cx="252374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Output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085" y="2517926"/>
            <a:ext cx="2290117" cy="178308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368" y="2533766"/>
            <a:ext cx="2364889" cy="1775865"/>
          </a:xfrm>
          <a:prstGeom prst="rect">
            <a:avLst/>
          </a:prstGeom>
        </p:spPr>
      </p:pic>
      <p:sp>
        <p:nvSpPr>
          <p:cNvPr id="29" name="标题 1"/>
          <p:cNvSpPr txBox="1"/>
          <p:nvPr/>
        </p:nvSpPr>
        <p:spPr>
          <a:xfrm>
            <a:off x="850392" y="71812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ea typeface="Aptos Display" pitchFamily="34" charset="-122"/>
                <a:cs typeface="Times New Roman" panose="02020503050405090304" pitchFamily="18" charset="0"/>
              </a:rPr>
              <a:t>Research objective</a:t>
            </a:r>
            <a:endParaRPr lang="en-US" altLang="zh-CN" b="1" dirty="0">
              <a:solidFill>
                <a:schemeClr val="bg1"/>
              </a:solidFill>
              <a:latin typeface="Times New Roman" panose="02020503050405090304" pitchFamily="18" charset="0"/>
              <a:ea typeface="Aptos Display" pitchFamily="34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Model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5" name="内容占位符 1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3756" y="1690688"/>
            <a:ext cx="8186917" cy="460269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60307" y="2191774"/>
            <a:ext cx="30451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We adapt the existing </a:t>
            </a:r>
            <a:r>
              <a:rPr kumimoji="1" lang="en-GB" altLang="zh-CN" sz="2800" dirty="0" err="1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ConvNeXt</a:t>
            </a:r>
            <a:r>
              <a:rPr kumimoji="1" lang="en-GB" altLang="zh-CN" sz="28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blocks proposed by Liu et al. (2022) to a full-resolution residual network for RFI suppression.</a:t>
            </a:r>
            <a:endParaRPr kumimoji="1" lang="zh-CN" altLang="en-US" sz="28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</a:fld>
            <a:endParaRPr kumimoji="1" lang="zh-CN" altLang="en-US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76072" y="3638725"/>
            <a:ext cx="2660904" cy="2500072"/>
          </a:xfrm>
          <a:prstGeom prst="roundRect">
            <a:avLst>
              <a:gd name="adj" fmla="val 0"/>
            </a:avLst>
          </a:prstGeom>
          <a:solidFill>
            <a:srgbClr val="0E2737"/>
          </a:solidFill>
          <a:ln w="12700">
            <a:solidFill>
              <a:srgbClr val="35D6E5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40664" y="3753830"/>
            <a:ext cx="1993392" cy="292608"/>
          </a:xfrm>
          <a:prstGeom prst="roundRect">
            <a:avLst>
              <a:gd name="adj" fmla="val 46875"/>
            </a:avLst>
          </a:prstGeom>
          <a:solidFill>
            <a:srgbClr val="35D6E5">
              <a:alpha val="18000"/>
            </a:srgbClr>
          </a:solidFill>
          <a:ln w="10160">
            <a:solidFill>
              <a:srgbClr val="35D6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0664" y="3825907"/>
            <a:ext cx="1993392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frb_rfi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483864" y="3638725"/>
            <a:ext cx="2423160" cy="2500072"/>
          </a:xfrm>
          <a:prstGeom prst="roundRect">
            <a:avLst>
              <a:gd name="adj" fmla="val 3636"/>
            </a:avLst>
          </a:prstGeom>
          <a:solidFill>
            <a:srgbClr val="0E2737"/>
          </a:solidFill>
          <a:ln w="12700">
            <a:solidFill>
              <a:srgbClr val="FFB45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648456" y="3753830"/>
            <a:ext cx="1993392" cy="292608"/>
          </a:xfrm>
          <a:prstGeom prst="roundRect">
            <a:avLst>
              <a:gd name="adj" fmla="val 46875"/>
            </a:avLst>
          </a:prstGeom>
          <a:solidFill>
            <a:srgbClr val="FFB45A">
              <a:alpha val="18000"/>
            </a:srgbClr>
          </a:solidFill>
          <a:ln w="10160">
            <a:solidFill>
              <a:srgbClr val="FFB4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48456" y="3825907"/>
            <a:ext cx="1993392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rfi_only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91656" y="3638725"/>
            <a:ext cx="2423160" cy="2500072"/>
          </a:xfrm>
          <a:prstGeom prst="roundRect">
            <a:avLst>
              <a:gd name="adj" fmla="val 3636"/>
            </a:avLst>
          </a:prstGeom>
          <a:solidFill>
            <a:srgbClr val="0E2737"/>
          </a:solidFill>
          <a:ln w="12700">
            <a:solidFill>
              <a:srgbClr val="59D98E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556248" y="3753830"/>
            <a:ext cx="1993392" cy="292608"/>
          </a:xfrm>
          <a:prstGeom prst="roundRect">
            <a:avLst>
              <a:gd name="adj" fmla="val 46875"/>
            </a:avLst>
          </a:prstGeom>
          <a:solidFill>
            <a:srgbClr val="59D98E">
              <a:alpha val="18000"/>
            </a:srgbClr>
          </a:solidFill>
          <a:ln w="10160">
            <a:solidFill>
              <a:srgbClr val="59D98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56248" y="3825907"/>
            <a:ext cx="1993392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 err="1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frb_identity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299448" y="3638724"/>
            <a:ext cx="2423160" cy="2500072"/>
          </a:xfrm>
          <a:prstGeom prst="roundRect">
            <a:avLst>
              <a:gd name="adj" fmla="val 3636"/>
            </a:avLst>
          </a:prstGeom>
          <a:solidFill>
            <a:srgbClr val="0E2737"/>
          </a:solidFill>
          <a:ln w="12700">
            <a:solidFill>
              <a:srgbClr val="DF78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464040" y="3753830"/>
            <a:ext cx="1993392" cy="292608"/>
          </a:xfrm>
          <a:prstGeom prst="roundRect">
            <a:avLst>
              <a:gd name="adj" fmla="val 46875"/>
            </a:avLst>
          </a:prstGeom>
          <a:solidFill>
            <a:srgbClr val="DF78E8">
              <a:alpha val="18000"/>
            </a:srgbClr>
          </a:solidFill>
          <a:ln w="10160">
            <a:solidFill>
              <a:srgbClr val="DF78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464040" y="3807976"/>
            <a:ext cx="1993392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Times New Roman" panose="02020503050405090304" pitchFamily="18" charset="0"/>
                <a:ea typeface="Aptos" pitchFamily="34" charset="-122"/>
                <a:cs typeface="Times New Roman" panose="02020503050405090304" pitchFamily="18" charset="0"/>
              </a:rPr>
              <a:t>noise_identity</a:t>
            </a:r>
            <a:endParaRPr 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76072" y="1296905"/>
            <a:ext cx="11055096" cy="1874520"/>
          </a:xfrm>
          <a:prstGeom prst="roundRect">
            <a:avLst>
              <a:gd name="adj" fmla="val 3902"/>
            </a:avLst>
          </a:prstGeom>
          <a:solidFill>
            <a:srgbClr val="0A2231"/>
          </a:solidFill>
          <a:ln w="10160">
            <a:solidFill>
              <a:srgbClr val="24485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1248" y="1543793"/>
            <a:ext cx="6739128" cy="16082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Paired-data</a:t>
            </a:r>
            <a:r>
              <a:rPr lang="zh-CN" altLang="zh-CN" sz="20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</a:t>
            </a:r>
            <a:r>
              <a:rPr lang="zh-CN" altLang="zh-CN" sz="20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onstruction</a:t>
            </a:r>
            <a:r>
              <a:rPr lang="en-US" altLang="zh-CN" sz="20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---</a:t>
            </a:r>
            <a:r>
              <a:rPr lang="en-US" altLang="zh-CN" sz="2000" b="1" dirty="0" err="1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SimulateSearch</a:t>
            </a:r>
            <a:r>
              <a:rPr lang="en-US" altLang="zh-CN" sz="20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(Luo et al. 2022)</a:t>
            </a:r>
            <a:endParaRPr lang="zh-CN" altLang="zh-CN" sz="20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41248" y="2019281"/>
            <a:ext cx="384048" cy="384048"/>
          </a:xfrm>
          <a:prstGeom prst="ellipse">
            <a:avLst/>
          </a:prstGeom>
          <a:solidFill>
            <a:srgbClr val="35D6E5"/>
          </a:solidFill>
          <a:ln w="12700">
            <a:solidFill>
              <a:srgbClr val="35D6E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1248" y="2119865"/>
            <a:ext cx="384048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1</a:t>
            </a:r>
            <a:endParaRPr lang="en-US" sz="9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94944" y="2531345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Simulate background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1280160" y="2211305"/>
            <a:ext cx="1783080" cy="0"/>
          </a:xfrm>
          <a:prstGeom prst="line">
            <a:avLst/>
          </a:prstGeom>
          <a:noFill/>
          <a:ln w="19050">
            <a:solidFill>
              <a:srgbClr val="24485A"/>
            </a:solidFill>
            <a:prstDash val="solid"/>
            <a:headEnd type="none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3154680" y="2019281"/>
            <a:ext cx="384048" cy="384048"/>
          </a:xfrm>
          <a:prstGeom prst="ellipse">
            <a:avLst/>
          </a:prstGeom>
          <a:solidFill>
            <a:srgbClr val="35D6E5"/>
          </a:solidFill>
          <a:ln w="12700">
            <a:solidFill>
              <a:srgbClr val="35D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154680" y="2119865"/>
            <a:ext cx="384048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2</a:t>
            </a:r>
            <a:endParaRPr lang="en-US" sz="9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3008376" y="2531345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Simulate FRB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593592" y="2211305"/>
            <a:ext cx="1783080" cy="0"/>
          </a:xfrm>
          <a:prstGeom prst="line">
            <a:avLst/>
          </a:prstGeom>
          <a:noFill/>
          <a:ln w="19050">
            <a:solidFill>
              <a:srgbClr val="24485A"/>
            </a:solidFill>
            <a:prstDash val="solid"/>
            <a:headEnd type="none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5468112" y="2019281"/>
            <a:ext cx="384048" cy="384048"/>
          </a:xfrm>
          <a:prstGeom prst="ellipse">
            <a:avLst/>
          </a:prstGeom>
          <a:solidFill>
            <a:srgbClr val="35D6E5"/>
          </a:solidFill>
          <a:ln w="12700">
            <a:solidFill>
              <a:srgbClr val="35D6E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68112" y="2119865"/>
            <a:ext cx="384048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3</a:t>
            </a:r>
            <a:endParaRPr lang="en-US" sz="9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5321808" y="2531345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Simulate diverse RFI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5907024" y="2211305"/>
            <a:ext cx="1783080" cy="0"/>
          </a:xfrm>
          <a:prstGeom prst="line">
            <a:avLst/>
          </a:prstGeom>
          <a:noFill/>
          <a:ln w="19050">
            <a:solidFill>
              <a:srgbClr val="24485A"/>
            </a:solidFill>
            <a:prstDash val="solid"/>
            <a:headEnd type="none"/>
            <a:tailEnd type="triangle"/>
          </a:ln>
        </p:spPr>
      </p:sp>
      <p:sp>
        <p:nvSpPr>
          <p:cNvPr id="42" name="Shape 40"/>
          <p:cNvSpPr/>
          <p:nvPr/>
        </p:nvSpPr>
        <p:spPr>
          <a:xfrm>
            <a:off x="7781544" y="2019281"/>
            <a:ext cx="384048" cy="384048"/>
          </a:xfrm>
          <a:prstGeom prst="ellipse">
            <a:avLst/>
          </a:prstGeom>
          <a:solidFill>
            <a:srgbClr val="35D6E5"/>
          </a:solidFill>
          <a:ln w="12700">
            <a:solidFill>
              <a:srgbClr val="35D6E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781544" y="2119865"/>
            <a:ext cx="384048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4</a:t>
            </a:r>
            <a:endParaRPr lang="en-US" sz="9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635240" y="2531345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Dirty–target pair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8220456" y="2211305"/>
            <a:ext cx="1783080" cy="0"/>
          </a:xfrm>
          <a:prstGeom prst="line">
            <a:avLst/>
          </a:prstGeom>
          <a:noFill/>
          <a:ln w="19050">
            <a:solidFill>
              <a:srgbClr val="24485A"/>
            </a:solidFill>
            <a:prstDash val="solid"/>
            <a:headEnd type="none"/>
            <a:tailEnd type="triangle"/>
          </a:ln>
        </p:spPr>
      </p:sp>
      <p:sp>
        <p:nvSpPr>
          <p:cNvPr id="47" name="Shape 45"/>
          <p:cNvSpPr/>
          <p:nvPr/>
        </p:nvSpPr>
        <p:spPr>
          <a:xfrm>
            <a:off x="10094976" y="2019281"/>
            <a:ext cx="384048" cy="384048"/>
          </a:xfrm>
          <a:prstGeom prst="ellipse">
            <a:avLst/>
          </a:prstGeom>
          <a:solidFill>
            <a:srgbClr val="59D98E"/>
          </a:solidFill>
          <a:ln w="12700">
            <a:solidFill>
              <a:srgbClr val="59D98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0094976" y="2119865"/>
            <a:ext cx="384048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5</a:t>
            </a:r>
            <a:endParaRPr lang="en-US" sz="9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9948672" y="2531345"/>
            <a:ext cx="17830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512 × 512 patches</a:t>
            </a:r>
            <a:endParaRPr lang="en-US" sz="16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2" name="标题 1"/>
          <p:cNvSpPr txBox="1"/>
          <p:nvPr/>
        </p:nvSpPr>
        <p:spPr>
          <a:xfrm>
            <a:off x="796424" y="580961"/>
            <a:ext cx="10515600" cy="8455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Data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53" name="内容占位符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760" y="4638716"/>
            <a:ext cx="2676215" cy="1088600"/>
          </a:xfrm>
          <a:prstGeom prst="rect">
            <a:avLst/>
          </a:prstGeom>
        </p:spPr>
      </p:pic>
      <p:pic>
        <p:nvPicPr>
          <p:cNvPr id="54" name="内容占位符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4638716"/>
            <a:ext cx="2414016" cy="981945"/>
          </a:xfrm>
          <a:prstGeom prst="rect">
            <a:avLst/>
          </a:prstGeom>
        </p:spPr>
      </p:pic>
      <p:pic>
        <p:nvPicPr>
          <p:cNvPr id="55" name="内容占位符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656" y="4638716"/>
            <a:ext cx="2414015" cy="981945"/>
          </a:xfrm>
          <a:prstGeom prst="rect">
            <a:avLst/>
          </a:prstGeom>
        </p:spPr>
      </p:pic>
      <p:pic>
        <p:nvPicPr>
          <p:cNvPr id="56" name="内容占位符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9447" y="4627924"/>
            <a:ext cx="2419493" cy="992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Evaluation Metrics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07795"/>
            <a:ext cx="5181600" cy="4667250"/>
          </a:xfrm>
        </p:spPr>
        <p:txBody>
          <a:bodyPr>
            <a:normAutofit lnSpcReduction="10000"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MAE: mean absolute error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MSE: mean squared error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PSNR: reconstruction quality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>
          <a:xfrm>
            <a:off x="6019800" y="1463673"/>
            <a:ext cx="5181600" cy="4667249"/>
          </a:xfrm>
        </p:spPr>
        <p:txBody>
          <a:bodyPr>
            <a:normAutofit lnSpcReduction="10000"/>
          </a:bodyPr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Correlation between removed component and true RFI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Removed component = Dirty -Prediction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Ture RFI  = Dirty - Clean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RFI Correlation=Corr(Removed component, True RFI)</a:t>
            </a:r>
            <a:endParaRPr lang="en-US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zh-CN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FRB preservation metrics:</a:t>
            </a:r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endParaRPr lang="en-US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FRB 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peak</a:t>
            </a:r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S/N</a:t>
            </a:r>
            <a:endParaRPr lang="zh-CN" altLang="zh-CN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232" y="1975811"/>
            <a:ext cx="3200400" cy="800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232" y="3797298"/>
            <a:ext cx="3098800" cy="7239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357" y="5697460"/>
            <a:ext cx="2978150" cy="617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550"/>
          </a:xfrm>
        </p:spPr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Results on Simulated Data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06748" y="3862991"/>
            <a:ext cx="6784742" cy="24933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48" y="1282548"/>
            <a:ext cx="6784742" cy="2493357"/>
          </a:xfrm>
          <a:prstGeom prst="rect">
            <a:avLst/>
          </a:prstGeom>
        </p:spPr>
      </p:pic>
      <p:pic>
        <p:nvPicPr>
          <p:cNvPr id="4" name="内容占位符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605" y="3173730"/>
            <a:ext cx="4555490" cy="31165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709" y="1259637"/>
            <a:ext cx="4555256" cy="18346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Results on</a:t>
            </a:r>
            <a:r>
              <a:rPr lang="zh-CN" altLang="en-US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FRB20180301A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</a:rPr>
            </a:fld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6263" y="1690688"/>
            <a:ext cx="7336932" cy="2693496"/>
          </a:xfrm>
          <a:prstGeom prst="rect">
            <a:avLst/>
          </a:prstGeom>
        </p:spPr>
      </p:pic>
      <p:pic>
        <p:nvPicPr>
          <p:cNvPr id="4" name="内容占位符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763" y="1460660"/>
            <a:ext cx="4320974" cy="315355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86928" y="4686672"/>
            <a:ext cx="41751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Key finding</a:t>
            </a:r>
            <a:endParaRPr lang="en-US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457200" indent="-457200">
              <a:buFont typeface="Arial" panose="020B0604020202090204" pitchFamily="34" charset="0"/>
              <a:buChar char="•"/>
            </a:pPr>
            <a:r>
              <a:rPr lang="zh-CN" altLang="zh-CN" sz="24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Peak S/N: 14.83</a:t>
            </a:r>
            <a:br>
              <a:rPr lang="zh-CN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</a:br>
            <a:r>
              <a:rPr lang="zh-CN" altLang="zh-CN" sz="24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3.31× Dirty</a:t>
            </a:r>
            <a:br>
              <a:rPr lang="zh-CN" altLang="zh-CN" sz="2400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</a:br>
            <a:r>
              <a:rPr lang="zh-CN" altLang="zh-CN" sz="24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2.55× PRESTO</a:t>
            </a:r>
            <a:endParaRPr lang="zh-CN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zh-CN" sz="2400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Improved FRB detectability</a:t>
            </a:r>
            <a:endParaRPr lang="zh-CN" altLang="zh-CN" sz="2400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Conclusion and Discussion</a:t>
            </a:r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0723B-B26B-5046-A4C7-6654DF640A3B}" type="slidenum">
              <a:rPr kumimoji="1" lang="zh-CN" altLang="en-US" smtClean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</a:fld>
            <a:endParaRPr kumimoji="1" lang="zh-CN" altLang="en-US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90600" y="1690688"/>
            <a:ext cx="105156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Conclusion 1 — Method</a:t>
            </a:r>
            <a:endParaRPr lang="en-GB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 algn="just">
              <a:buFont typeface="Arial" panose="020B060402020209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We adapted existing ConvNeXt blocks into a full-resolution restoration network that predicts a correction map for RFI suppression while preserving FRB signals and background structure.</a:t>
            </a:r>
            <a:endParaRPr lang="en-US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0600" y="4879022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Discussion — Limitations &amp; Insight</a:t>
            </a:r>
            <a:endParaRPr lang="en-GB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GB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Performance depends on the diversity and realism of training RFI types </a:t>
            </a:r>
            <a:endParaRPr lang="en-GB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GB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May show reduced robustness under unseen or complex RFI environments </a:t>
            </a:r>
            <a:endParaRPr lang="en-GB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en-GB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Trade-off exists between strong suppression and fine signal preservation </a:t>
            </a:r>
            <a:endParaRPr lang="en-GB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90600" y="3289495"/>
            <a:ext cx="105156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Conclusion 2 — Results</a:t>
            </a:r>
            <a:endParaRPr lang="en-GB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 algn="just">
              <a:buFont typeface="Arial" panose="020B060402020209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On simulated data, the model substantially reduced reconstruction errors, and the removed component closely matched the injected RFI. In the selected simulated and real FAST examples, it also achieved higher FRB S/N.</a:t>
            </a:r>
            <a:endParaRPr lang="en-US" altLang="zh-CN" b="1" dirty="0">
              <a:solidFill>
                <a:schemeClr val="bg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2999</Words>
  <Application>WPS 演示</Application>
  <PresentationFormat>宽屏</PresentationFormat>
  <Paragraphs>191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Aptos</vt:lpstr>
      <vt:lpstr>Helvetica Neue</vt:lpstr>
      <vt:lpstr>Aptos Display</vt:lpstr>
      <vt:lpstr>等线</vt:lpstr>
      <vt:lpstr>汉仪中等线KW</vt:lpstr>
      <vt:lpstr>微软雅黑</vt:lpstr>
      <vt:lpstr>汉仪旗黑</vt:lpstr>
      <vt:lpstr>宋体</vt:lpstr>
      <vt:lpstr>Arial Unicode MS</vt:lpstr>
      <vt:lpstr>等线 Light</vt:lpstr>
      <vt:lpstr>Calibri</vt:lpstr>
      <vt:lpstr>汉仪书宋二KW</vt:lpstr>
      <vt:lpstr>Aptos</vt:lpstr>
      <vt:lpstr>Aptos Display</vt:lpstr>
      <vt:lpstr>Office 主题​​</vt:lpstr>
      <vt:lpstr>Deep Learning-Based RFI Suppression for FRB Dynamic Spectra</vt:lpstr>
      <vt:lpstr>Background</vt:lpstr>
      <vt:lpstr>Background</vt:lpstr>
      <vt:lpstr>Background</vt:lpstr>
      <vt:lpstr>Background</vt:lpstr>
      <vt:lpstr>Background</vt:lpstr>
      <vt:lpstr>Background</vt:lpstr>
      <vt:lpstr>Background</vt:lpstr>
      <vt:lpstr>PowerPoint 演示文稿</vt:lpstr>
      <vt:lpstr>Model</vt:lpstr>
      <vt:lpstr>PowerPoint 演示文稿</vt:lpstr>
      <vt:lpstr>Evaluation Metrics</vt:lpstr>
      <vt:lpstr>Results on Simulated Data</vt:lpstr>
      <vt:lpstr>Results on FRB20180301A</vt:lpstr>
      <vt:lpstr>Conclusion and 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ting tian</dc:creator>
  <cp:lastModifiedBy>十八</cp:lastModifiedBy>
  <cp:revision>68</cp:revision>
  <dcterms:created xsi:type="dcterms:W3CDTF">2026-07-04T00:37:33Z</dcterms:created>
  <dcterms:modified xsi:type="dcterms:W3CDTF">2026-07-04T00:37:33Z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EB53AB4CAA46F51500A2476A05E1F31D_42</vt:lpwstr>
  </property>
</Properties>
</file>