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3.webp" ContentType="image/webp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4"/>
  </p:notesMasterIdLst>
  <p:sldIdLst>
    <p:sldId id="279" r:id="rId3"/>
    <p:sldId id="257" r:id="rId5"/>
    <p:sldId id="375" r:id="rId6"/>
    <p:sldId id="378" r:id="rId7"/>
    <p:sldId id="381" r:id="rId8"/>
    <p:sldId id="376" r:id="rId9"/>
    <p:sldId id="370" r:id="rId10"/>
    <p:sldId id="374" r:id="rId11"/>
    <p:sldId id="371" r:id="rId12"/>
    <p:sldId id="372" r:id="rId13"/>
    <p:sldId id="373" r:id="rId14"/>
    <p:sldId id="316" r:id="rId15"/>
    <p:sldId id="317" r:id="rId16"/>
    <p:sldId id="318" r:id="rId17"/>
    <p:sldId id="384" r:id="rId18"/>
    <p:sldId id="319" r:id="rId19"/>
    <p:sldId id="320" r:id="rId20"/>
    <p:sldId id="321" r:id="rId21"/>
    <p:sldId id="323" r:id="rId22"/>
    <p:sldId id="322" r:id="rId23"/>
    <p:sldId id="380" r:id="rId24"/>
    <p:sldId id="325" r:id="rId25"/>
    <p:sldId id="387" r:id="rId26"/>
    <p:sldId id="326" r:id="rId27"/>
    <p:sldId id="386" r:id="rId2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ai J T." initials="BJ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019"/>
    <p:restoredTop sz="94694"/>
  </p:normalViewPr>
  <p:slideViewPr>
    <p:cSldViewPr snapToGrid="0">
      <p:cViewPr varScale="1">
        <p:scale>
          <a:sx n="155" d="100"/>
          <a:sy n="155" d="100"/>
        </p:scale>
        <p:origin x="476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2" Type="http://schemas.openxmlformats.org/officeDocument/2006/relationships/commentAuthors" Target="commentAuthors.xml"/><Relationship Id="rId31" Type="http://schemas.openxmlformats.org/officeDocument/2006/relationships/tableStyles" Target="tableStyles.xml"/><Relationship Id="rId30" Type="http://schemas.openxmlformats.org/officeDocument/2006/relationships/viewProps" Target="viewProps.xml"/><Relationship Id="rId3" Type="http://schemas.openxmlformats.org/officeDocument/2006/relationships/slide" Target="slides/slide1.xml"/><Relationship Id="rId29" Type="http://schemas.openxmlformats.org/officeDocument/2006/relationships/presProps" Target="presProps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669DD8-C78B-254B-B453-DDCDF2CE22E0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D7A094-1E72-C744-9EEF-C8F2C6BB9B4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r>
              <a:rPr lang="zh-CN" altLang="en-US"/>
              <a:t>非对称加权惩罚最小二乘</a:t>
            </a:r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AD7A094-1E72-C744-9EEF-C8F2C6BB9B40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B79FE-16E2-FA48-BF8A-4CB9EFF4459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732BD-A973-FB48-A63A-BB57B8A86B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B79FE-16E2-FA48-BF8A-4CB9EFF4459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732BD-A973-FB48-A63A-BB57B8A86B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B79FE-16E2-FA48-BF8A-4CB9EFF4459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732BD-A973-FB48-A63A-BB57B8A86B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B79FE-16E2-FA48-BF8A-4CB9EFF4459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732BD-A973-FB48-A63A-BB57B8A86B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B79FE-16E2-FA48-BF8A-4CB9EFF4459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732BD-A973-FB48-A63A-BB57B8A86B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B79FE-16E2-FA48-BF8A-4CB9EFF4459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732BD-A973-FB48-A63A-BB57B8A86B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B79FE-16E2-FA48-BF8A-4CB9EFF4459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732BD-A973-FB48-A63A-BB57B8A86B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B79FE-16E2-FA48-BF8A-4CB9EFF4459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732BD-A973-FB48-A63A-BB57B8A86B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B79FE-16E2-FA48-BF8A-4CB9EFF4459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732BD-A973-FB48-A63A-BB57B8A86B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B79FE-16E2-FA48-BF8A-4CB9EFF4459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732BD-A973-FB48-A63A-BB57B8A86B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8B79FE-16E2-FA48-BF8A-4CB9EFF4459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F732BD-A973-FB48-A63A-BB57B8A86B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  <a:endParaRPr kumimoji="1"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  <a:endParaRPr kumimoji="1" lang="zh-CN" altLang="en-US"/>
          </a:p>
          <a:p>
            <a:pPr lvl="1"/>
            <a:r>
              <a:rPr kumimoji="1" lang="zh-CN" altLang="en-US"/>
              <a:t>二级</a:t>
            </a:r>
            <a:endParaRPr kumimoji="1" lang="zh-CN" altLang="en-US"/>
          </a:p>
          <a:p>
            <a:pPr lvl="2"/>
            <a:r>
              <a:rPr kumimoji="1" lang="zh-CN" altLang="en-US"/>
              <a:t>三级</a:t>
            </a:r>
            <a:endParaRPr kumimoji="1" lang="zh-CN" altLang="en-US"/>
          </a:p>
          <a:p>
            <a:pPr lvl="3"/>
            <a:r>
              <a:rPr kumimoji="1" lang="zh-CN" altLang="en-US"/>
              <a:t>四级</a:t>
            </a:r>
            <a:endParaRPr kumimoji="1" lang="zh-CN" altLang="en-US"/>
          </a:p>
          <a:p>
            <a:pPr lvl="4"/>
            <a:r>
              <a:rPr kumimoji="1" lang="zh-CN" altLang="en-US"/>
              <a:t>五级</a:t>
            </a:r>
            <a:endParaRPr kumimoji="1"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8B79FE-16E2-FA48-BF8A-4CB9EFF44592}" type="datetimeFigureOut">
              <a:rPr kumimoji="1" lang="zh-CN" altLang="en-US" smtClean="0"/>
            </a:fld>
            <a:endParaRPr kumimoji="1"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F732BD-A973-FB48-A63A-BB57B8A86B19}" type="slidenum">
              <a:rPr kumimoji="1" lang="zh-CN" altLang="en-US" smtClean="0"/>
            </a:fld>
            <a:endParaRPr kumimoji="1"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9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png"/><Relationship Id="rId1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2.jpeg"/><Relationship Id="rId1" Type="http://schemas.openxmlformats.org/officeDocument/2006/relationships/image" Target="../media/image11.png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8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13.webp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9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2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1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png"/><Relationship Id="rId1" Type="http://schemas.openxmlformats.org/officeDocument/2006/relationships/image" Target="../media/image25.pn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7.png"/><Relationship Id="rId1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1.png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0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3.png"/><Relationship Id="rId1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6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38.png"/><Relationship Id="rId1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4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41.png"/><Relationship Id="rId2" Type="http://schemas.openxmlformats.org/officeDocument/2006/relationships/image" Target="../media/image40.png"/><Relationship Id="rId1" Type="http://schemas.openxmlformats.org/officeDocument/2006/relationships/image" Target="../media/image3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星と月が浮かぶ夜空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96" b="36528"/>
          <a:stretch>
            <a:fillRect/>
          </a:stretch>
        </p:blipFill>
        <p:spPr bwMode="auto">
          <a:xfrm>
            <a:off x="0" y="1913255"/>
            <a:ext cx="12192635" cy="2439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文本框 9"/>
          <p:cNvSpPr txBox="1"/>
          <p:nvPr/>
        </p:nvSpPr>
        <p:spPr>
          <a:xfrm>
            <a:off x="632072" y="2221301"/>
            <a:ext cx="11052864" cy="14452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4400" b="1" dirty="0">
                <a:solidFill>
                  <a:srgbClr val="FFFF00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RFI identification using eigenvalue decomposition for multi-beam observations</a:t>
            </a:r>
            <a:endParaRPr lang="en-US" altLang="zh-CN" sz="4400" b="1" dirty="0">
              <a:solidFill>
                <a:srgbClr val="FFFF00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791970" y="4529455"/>
            <a:ext cx="86074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i="1" dirty="0">
                <a:latin typeface="Times New Roman Bold Italic" panose="02020503050405090304" charset="0"/>
                <a:ea typeface="华文楷体" panose="02010600040101010101" pitchFamily="2" charset="-122"/>
                <a:cs typeface="Times New Roman Bold Italic" panose="02020503050405090304" charset="0"/>
              </a:rPr>
              <a:t>Speaker</a:t>
            </a:r>
            <a:r>
              <a:rPr lang="en-US" altLang="zh-CN" sz="2400" b="1" dirty="0">
                <a:latin typeface="Times New Roman Bold" panose="02020503050405090304" charset="0"/>
                <a:ea typeface="华文楷体" panose="02010600040101010101" pitchFamily="2" charset="-122"/>
                <a:cs typeface="Times New Roman Bold" panose="02020503050405090304" charset="0"/>
              </a:rPr>
              <a:t>: Juntao Bai 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503050405090304" pitchFamily="18" charset="0"/>
              </a:rPr>
              <a:t>(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503050405090304" pitchFamily="18" charset="0"/>
              </a:rPr>
              <a:t>白俊涛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503050405090304" pitchFamily="18" charset="0"/>
              </a:rPr>
              <a:t>)</a:t>
            </a:r>
            <a:endParaRPr lang="en-US" altLang="zh-CN" sz="2400" b="1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503050405090304" pitchFamily="18" charset="0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2533015" y="5626735"/>
            <a:ext cx="7125335" cy="4603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cs typeface="Times New Roman" panose="02020503050405090304" pitchFamily="18" charset="0"/>
              </a:rPr>
              <a:t>5 July, 2026 · Guiyang</a:t>
            </a:r>
            <a:endParaRPr lang="zh-CN" altLang="en-US" sz="2400" b="1" dirty="0">
              <a:latin typeface="华文楷体" panose="02010600040101010101" pitchFamily="2" charset="-122"/>
              <a:ea typeface="华文楷体" panose="02010600040101010101" pitchFamily="2" charset="-122"/>
              <a:cs typeface="Times New Roman" panose="0202050305040509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31190" y="4989830"/>
            <a:ext cx="1105344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b="1" i="1" dirty="0">
                <a:latin typeface="Times New Roman Bold Italic" panose="02020503050405090304" charset="0"/>
                <a:ea typeface="华文楷体" panose="02010600040101010101" pitchFamily="2" charset="-122"/>
                <a:cs typeface="Times New Roman Bold Italic" panose="02020503050405090304" charset="0"/>
              </a:rPr>
              <a:t>Supervisor</a:t>
            </a:r>
            <a:r>
              <a:rPr lang="zh-CN" altLang="en-US" sz="2400" b="1" dirty="0">
                <a:latin typeface="Times New Roman Bold" panose="02020503050405090304" charset="0"/>
                <a:ea typeface="华文楷体" panose="02010600040101010101" pitchFamily="2" charset="-122"/>
                <a:cs typeface="Times New Roman Bold" panose="02020503050405090304" charset="0"/>
              </a:rPr>
              <a:t>：</a:t>
            </a:r>
            <a:r>
              <a:rPr lang="en-US" altLang="zh-CN" sz="2400" b="1" dirty="0">
                <a:latin typeface="Times New Roman Bold" panose="02020503050405090304" charset="0"/>
                <a:ea typeface="华文楷体" panose="02010600040101010101" pitchFamily="2" charset="-122"/>
                <a:cs typeface="Times New Roman Bold" panose="02020503050405090304" charset="0"/>
              </a:rPr>
              <a:t>Shi Dai 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(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代实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,CSIRO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</a:rPr>
              <a:t>）</a:t>
            </a:r>
            <a:r>
              <a:rPr lang="zh-CN" altLang="en-US" sz="2400" b="1" dirty="0">
                <a:latin typeface="Times New Roman Bold" panose="02020503050405090304" charset="0"/>
                <a:ea typeface="华文楷体" panose="02010600040101010101" pitchFamily="2" charset="-122"/>
                <a:cs typeface="Times New Roman Bold" panose="02020503050405090304" charset="0"/>
                <a:sym typeface="+mn-ea"/>
              </a:rPr>
              <a:t>、</a:t>
            </a:r>
            <a:r>
              <a:rPr lang="en-US" altLang="zh-CN" sz="2400" b="1" dirty="0">
                <a:latin typeface="Times New Roman Bold" panose="02020503050405090304" charset="0"/>
                <a:ea typeface="华文楷体" panose="02010600040101010101" pitchFamily="2" charset="-122"/>
                <a:cs typeface="Times New Roman Bold" panose="02020503050405090304" charset="0"/>
                <a:sym typeface="+mn-ea"/>
              </a:rPr>
              <a:t>Na Wang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 (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王娜</a:t>
            </a:r>
            <a:r>
              <a:rPr lang="en-US" altLang="zh-CN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,XAO</a:t>
            </a:r>
            <a:r>
              <a:rPr lang="zh-CN" altLang="en-US" sz="2400" b="1" dirty="0">
                <a:latin typeface="华文楷体" panose="02010600040101010101" pitchFamily="2" charset="-122"/>
                <a:ea typeface="华文楷体" panose="02010600040101010101" pitchFamily="2" charset="-122"/>
                <a:sym typeface="+mn-ea"/>
              </a:rPr>
              <a:t>）</a:t>
            </a:r>
            <a:endParaRPr lang="zh-CN" altLang="en-US" sz="2400" b="1" dirty="0">
              <a:latin typeface="华文楷体" panose="02010600040101010101" pitchFamily="2" charset="-122"/>
              <a:ea typeface="华文楷体" panose="02010600040101010101" pitchFamily="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401945" cy="1358265"/>
          </a:xfrm>
          <a:prstGeom prst="rect">
            <a:avLst/>
          </a:prstGeom>
        </p:spPr>
      </p:pic>
      <p:pic>
        <p:nvPicPr>
          <p:cNvPr id="6" name="图片 5"/>
          <p:cNvPicPr/>
          <p:nvPr/>
        </p:nvPicPr>
        <p:blipFill>
          <a:blip r:embed="rId3"/>
          <a:srcRect l="542" t="19543" r="77440" b="21611"/>
          <a:stretch>
            <a:fillRect/>
          </a:stretch>
        </p:blipFill>
        <p:spPr>
          <a:xfrm>
            <a:off x="10078720" y="0"/>
            <a:ext cx="2113915" cy="15544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768090" y="2141220"/>
            <a:ext cx="6136005" cy="4351655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altLang="zh-CN" sz="3200" b="1">
                <a:latin typeface="Times New Roman Bold" panose="02020503050405090304" charset="0"/>
                <a:cs typeface="Times New Roman Bold" panose="02020503050405090304" charset="0"/>
              </a:rPr>
              <a:t>Background</a:t>
            </a:r>
            <a:endParaRPr lang="en-US" altLang="zh-CN" sz="3200" b="1">
              <a:latin typeface="Times New Roman Bold" panose="02020503050405090304" charset="0"/>
              <a:cs typeface="Times New Roman Bold" panose="0202050305040509030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kumimoji="1" lang="en-US" altLang="zh-CN" sz="3200" dirty="0">
              <a:latin typeface="Times New Roman Regular" panose="02020503050405090304" charset="0"/>
              <a:cs typeface="Times New Roman Regular" panose="0202050305040509030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altLang="zh-CN" sz="3200" b="1">
                <a:latin typeface="Times New Roman Bold" panose="02020503050405090304" charset="0"/>
                <a:cs typeface="Times New Roman Bold" panose="02020503050405090304" charset="0"/>
              </a:rPr>
              <a:t>Metho</a:t>
            </a:r>
            <a:r>
              <a:rPr lang="en-US" altLang="zh-CN" sz="3200" b="1">
                <a:latin typeface="Times New Roman Bold" panose="02020503050405090304" charset="0"/>
                <a:cs typeface="Times New Roman Bold" panose="02020503050405090304" charset="0"/>
              </a:rPr>
              <a:t>d and </a:t>
            </a:r>
            <a:r>
              <a:rPr kumimoji="1" lang="en-US" altLang="zh-CN" sz="3200" b="1" dirty="0">
                <a:latin typeface="Times New Roman Bold" panose="02020503050405090304" charset="0"/>
                <a:cs typeface="Times New Roman Bold" panose="02020503050405090304" charset="0"/>
              </a:rPr>
              <a:t>Results</a:t>
            </a:r>
            <a:endParaRPr kumimoji="1" lang="en-US" altLang="zh-CN" sz="3200" b="1" dirty="0">
              <a:latin typeface="Times New Roman Bold" panose="02020503050405090304" charset="0"/>
              <a:cs typeface="Times New Roman Bold" panose="02020503050405090304" charset="0"/>
            </a:endParaRPr>
          </a:p>
          <a:p>
            <a:pPr>
              <a:buFont typeface="Wingdings" panose="05000000000000000000" pitchFamily="2" charset="2"/>
              <a:buChar char="Ø"/>
            </a:pPr>
            <a:endParaRPr kumimoji="1" lang="en-US" altLang="zh-CN" sz="3200" b="1" dirty="0">
              <a:latin typeface="Times New Roman Bold" panose="02020503050405090304" charset="0"/>
              <a:cs typeface="Times New Roman Bold" panose="0202050305040509030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kumimoji="1" lang="en-US" altLang="zh-CN" sz="3200" b="1" dirty="0">
                <a:latin typeface="Times New Roman Bold" panose="02020503050405090304" charset="0"/>
                <a:cs typeface="Times New Roman Bold" panose="02020503050405090304" charset="0"/>
              </a:rPr>
              <a:t>Summary</a:t>
            </a:r>
            <a:endParaRPr kumimoji="1" lang="en-US" altLang="zh-CN" sz="3200" b="1" dirty="0"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  <p:sp>
        <p:nvSpPr>
          <p:cNvPr id="4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023620" y="0"/>
            <a:ext cx="10515600" cy="1114425"/>
          </a:xfrm>
        </p:spPr>
        <p:txBody>
          <a:bodyPr/>
          <a:lstStyle/>
          <a:p>
            <a:r>
              <a:rPr kumimoji="1" lang="en-US" altLang="zh-CN" sz="48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Outline</a:t>
            </a:r>
            <a:endParaRPr kumimoji="1" lang="en-US" altLang="zh-CN" sz="48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8025" y="13838"/>
            <a:ext cx="4690745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 dirty="0"/>
              <a:t>Background</a:t>
            </a:r>
            <a:endParaRPr lang="en-US" altLang="zh-CN" dirty="0"/>
          </a:p>
          <a:p>
            <a:pPr algn="l"/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795" y="1998980"/>
            <a:ext cx="6099175" cy="46736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2190" y="1822450"/>
            <a:ext cx="6099810" cy="46729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7795" y="968375"/>
            <a:ext cx="1177417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400" b="1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Radio frequency interference (RFI)</a:t>
            </a:r>
            <a:endParaRPr lang="en-US" altLang="zh-CN" sz="4400" b="1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4534535" y="64897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>
                <a:solidFill>
                  <a:schemeClr val="accent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from FAST</a:t>
            </a:r>
            <a:endParaRPr lang="en-US" altLang="zh-CN">
              <a:solidFill>
                <a:schemeClr val="accent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8025" y="13838"/>
            <a:ext cx="4690745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 dirty="0"/>
              <a:t>Background</a:t>
            </a:r>
            <a:endParaRPr lang="en-US" altLang="zh-CN" dirty="0"/>
          </a:p>
          <a:p>
            <a:pPr algn="l"/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895" y="1029335"/>
            <a:ext cx="10339070" cy="55448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37795" y="1445260"/>
            <a:ext cx="11774170" cy="14452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400" b="1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Pulsar</a:t>
            </a:r>
            <a:endParaRPr lang="en-US" altLang="zh-CN" sz="4400" b="1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  <a:p>
            <a:r>
              <a:rPr lang="en-US" altLang="zh-CN" sz="4400" b="1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candidates</a:t>
            </a:r>
            <a:endParaRPr lang="en-US" altLang="zh-CN" sz="4400" b="1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8025" y="13838"/>
            <a:ext cx="4690745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 dirty="0"/>
              <a:t>Background</a:t>
            </a:r>
            <a:endParaRPr lang="en-US" altLang="zh-CN" dirty="0"/>
          </a:p>
          <a:p>
            <a:pPr algn="l"/>
            <a:endParaRPr lang="en-US" altLang="zh-CN" dirty="0"/>
          </a:p>
        </p:txBody>
      </p:sp>
      <p:pic>
        <p:nvPicPr>
          <p:cNvPr id="4" name="图片 3" descr="19C140_J0719-05_20231111.fits_DM2.6_P0.004300873_ACCEL_Cand_15.pfd.ps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7795" y="2508885"/>
            <a:ext cx="3695065" cy="2761615"/>
          </a:xfrm>
          <a:prstGeom prst="rect">
            <a:avLst/>
          </a:prstGeom>
        </p:spPr>
      </p:pic>
      <p:pic>
        <p:nvPicPr>
          <p:cNvPr id="5" name="图片 4" descr="uwl_251029_045748_low_01.sf_DM76.4_P0.025598239_ACCEL_Cand_5.pfd.ps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9255" y="2508885"/>
            <a:ext cx="3709670" cy="2762250"/>
          </a:xfrm>
          <a:prstGeom prst="rect">
            <a:avLst/>
          </a:prstGeom>
        </p:spPr>
      </p:pic>
      <p:pic>
        <p:nvPicPr>
          <p:cNvPr id="7" name="图片 6" descr="uwl_251029_045748_low_01.sf_DM81.8_P0.051190533_ACCEL_Cand_27.pfd.ps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75320" y="2508885"/>
            <a:ext cx="3709035" cy="27622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37795" y="1445260"/>
            <a:ext cx="11774170" cy="76835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400" b="1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Pulsar candidates (RFI)</a:t>
            </a:r>
            <a:endParaRPr lang="en-US" altLang="zh-CN" sz="4400" b="1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8025" y="13838"/>
            <a:ext cx="4690745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 dirty="0"/>
              <a:t>Background</a:t>
            </a:r>
            <a:endParaRPr lang="en-US" altLang="zh-CN" dirty="0"/>
          </a:p>
          <a:p>
            <a:pPr algn="l"/>
            <a:endParaRPr lang="en-US" altLang="zh-CN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90620" y="1052195"/>
            <a:ext cx="7583170" cy="572643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87020" y="1579245"/>
            <a:ext cx="6096000" cy="279971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4400" b="1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RFI </a:t>
            </a:r>
            <a:endParaRPr lang="en-US" altLang="zh-CN" sz="4400" b="1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  <a:p>
            <a:r>
              <a:rPr lang="en-US" altLang="zh-CN" sz="4400" b="1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identification </a:t>
            </a:r>
            <a:endParaRPr lang="en-US" altLang="zh-CN" sz="4400" b="1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  <a:p>
            <a:r>
              <a:rPr lang="en-US" altLang="zh-CN" sz="4400" b="1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using </a:t>
            </a:r>
            <a:endParaRPr lang="en-US" altLang="zh-CN" sz="4400" b="1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  <a:p>
            <a:r>
              <a:rPr lang="en-US" altLang="zh-CN" sz="4400" b="1" dirty="0">
                <a:solidFill>
                  <a:schemeClr val="tx1"/>
                </a:solidFill>
                <a:latin typeface="Times New Roman" panose="02020503050405090304" pitchFamily="18" charset="0"/>
                <a:cs typeface="Times New Roman" panose="02020503050405090304" pitchFamily="18" charset="0"/>
                <a:sym typeface="+mn-ea"/>
              </a:rPr>
              <a:t>rfifind</a:t>
            </a:r>
            <a:endParaRPr lang="en-US" altLang="zh-CN" sz="4400" b="1" dirty="0">
              <a:solidFill>
                <a:schemeClr val="tx1"/>
              </a:solidFill>
              <a:latin typeface="Times New Roman" panose="02020503050405090304" pitchFamily="18" charset="0"/>
              <a:cs typeface="Times New Roman" panose="02020503050405090304" pitchFamily="18" charset="0"/>
              <a:sym typeface="+mn-ea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8025" y="13838"/>
            <a:ext cx="4690745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 dirty="0"/>
              <a:t>Background</a:t>
            </a:r>
            <a:endParaRPr lang="en-US" altLang="zh-CN" dirty="0"/>
          </a:p>
          <a:p>
            <a:pPr algn="l"/>
            <a:endParaRPr lang="en-US" altLang="zh-CN" dirty="0"/>
          </a:p>
        </p:txBody>
      </p:sp>
      <p:pic>
        <p:nvPicPr>
          <p:cNvPr id="3" name="图片 2"/>
          <p:cNvPicPr/>
          <p:nvPr/>
        </p:nvPicPr>
        <p:blipFill>
          <a:blip r:embed="rId1"/>
          <a:stretch>
            <a:fillRect/>
          </a:stretch>
        </p:blipFill>
        <p:spPr>
          <a:xfrm>
            <a:off x="6573520" y="1443355"/>
            <a:ext cx="3640455" cy="4801870"/>
          </a:xfrm>
          <a:prstGeom prst="rect">
            <a:avLst/>
          </a:prstGeom>
        </p:spPr>
      </p:pic>
      <p:pic>
        <p:nvPicPr>
          <p:cNvPr id="4" name="图片 3"/>
          <p:cNvPicPr/>
          <p:nvPr/>
        </p:nvPicPr>
        <p:blipFill>
          <a:blip r:embed="rId2"/>
          <a:srcRect l="49177" t="2091" r="2781" b="50525"/>
          <a:stretch>
            <a:fillRect/>
          </a:stretch>
        </p:blipFill>
        <p:spPr>
          <a:xfrm>
            <a:off x="1283335" y="2495550"/>
            <a:ext cx="4058920" cy="2978785"/>
          </a:xfrm>
          <a:prstGeom prst="rect">
            <a:avLst/>
          </a:prstGeom>
        </p:spPr>
      </p:pic>
      <p:sp>
        <p:nvSpPr>
          <p:cNvPr id="7" name="文本框 6"/>
          <p:cNvSpPr txBox="1"/>
          <p:nvPr/>
        </p:nvSpPr>
        <p:spPr>
          <a:xfrm>
            <a:off x="6573520" y="1122045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 b="1">
                <a:latin typeface="Times New Roman" panose="02020503050405090304" pitchFamily="18" charset="0"/>
                <a:cs typeface="Times New Roman" panose="02020503050405090304" pitchFamily="18" charset="0"/>
              </a:rPr>
              <a:t>Parkes   </a:t>
            </a:r>
            <a:endParaRPr lang="en-US" altLang="zh-CN" sz="2400" b="1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83335" y="1808480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400" b="1">
                <a:latin typeface="Times New Roman" panose="02020503050405090304" pitchFamily="18" charset="0"/>
                <a:cs typeface="Times New Roman" panose="02020503050405090304" pitchFamily="18" charset="0"/>
              </a:rPr>
              <a:t>FAST         </a:t>
            </a:r>
            <a:endParaRPr lang="en-US" altLang="zh-CN" sz="2400" b="1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573520" y="587692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>
                <a:solidFill>
                  <a:schemeClr val="accent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from CSIRO</a:t>
            </a:r>
            <a:endParaRPr lang="en-US" altLang="zh-CN">
              <a:solidFill>
                <a:schemeClr val="accent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283335" y="54743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>
                <a:solidFill>
                  <a:schemeClr val="accent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from FAST</a:t>
            </a:r>
            <a:endParaRPr lang="en-US" altLang="zh-CN">
              <a:solidFill>
                <a:schemeClr val="accent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8025" y="13838"/>
            <a:ext cx="4690745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 dirty="0"/>
              <a:t>Background</a:t>
            </a:r>
            <a:endParaRPr lang="en-US" altLang="zh-CN" dirty="0"/>
          </a:p>
          <a:p>
            <a:pPr algn="l"/>
            <a:endParaRPr lang="en-US" altLang="zh-CN" dirty="0"/>
          </a:p>
        </p:txBody>
      </p:sp>
      <p:pic>
        <p:nvPicPr>
          <p:cNvPr id="4" name="图片 3"/>
          <p:cNvPicPr/>
          <p:nvPr/>
        </p:nvPicPr>
        <p:blipFill>
          <a:blip r:embed="rId1"/>
          <a:stretch>
            <a:fillRect/>
          </a:stretch>
        </p:blipFill>
        <p:spPr>
          <a:xfrm>
            <a:off x="492760" y="1480820"/>
            <a:ext cx="5494655" cy="526161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1480820"/>
            <a:ext cx="5434330" cy="4482465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913245" y="596328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>
                <a:solidFill>
                  <a:schemeClr val="accent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Jiang et al. 2020</a:t>
            </a:r>
            <a:endParaRPr lang="en-US" altLang="zh-CN">
              <a:solidFill>
                <a:schemeClr val="accent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7825" y="1122045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latin typeface="Times New Roman" panose="02020503050405090304" pitchFamily="18" charset="0"/>
                <a:cs typeface="Times New Roman" panose="02020503050405090304" pitchFamily="18" charset="0"/>
              </a:rPr>
              <a:t>FAST         19 beam</a:t>
            </a:r>
            <a:endParaRPr lang="en-US" altLang="zh-CN" sz="2400" b="1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8025" y="13838"/>
            <a:ext cx="4690745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 dirty="0"/>
              <a:t>Background</a:t>
            </a:r>
            <a:endParaRPr lang="en-US" altLang="zh-CN" dirty="0"/>
          </a:p>
          <a:p>
            <a:pPr algn="l"/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rcRect l="1954" t="231" r="14748" b="539"/>
          <a:stretch>
            <a:fillRect/>
          </a:stretch>
        </p:blipFill>
        <p:spPr>
          <a:xfrm>
            <a:off x="616585" y="1582420"/>
            <a:ext cx="5494655" cy="490728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064000" y="648970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>
                <a:solidFill>
                  <a:schemeClr val="accent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from CSIRO</a:t>
            </a:r>
            <a:endParaRPr lang="en-US" altLang="zh-CN">
              <a:solidFill>
                <a:schemeClr val="accent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377825" y="1122045"/>
            <a:ext cx="40640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en-US" altLang="zh-CN" sz="2400" b="1">
                <a:latin typeface="Times New Roman" panose="02020503050405090304" pitchFamily="18" charset="0"/>
                <a:cs typeface="Times New Roman" panose="02020503050405090304" pitchFamily="18" charset="0"/>
              </a:rPr>
              <a:t>Parkes         PAF</a:t>
            </a:r>
            <a:endParaRPr lang="en-US" altLang="zh-CN" sz="2400" b="1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3420" y="1467485"/>
            <a:ext cx="4601210" cy="502221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8025" y="13838"/>
            <a:ext cx="4690745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 dirty="0"/>
              <a:t>Background</a:t>
            </a:r>
            <a:endParaRPr lang="en-US" altLang="zh-CN" dirty="0"/>
          </a:p>
          <a:p>
            <a:pPr algn="l"/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8960" y="1666875"/>
            <a:ext cx="7065010" cy="36283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960" y="5379085"/>
            <a:ext cx="7920355" cy="147891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89315" y="1818640"/>
            <a:ext cx="3300730" cy="3896995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82625" y="1083310"/>
            <a:ext cx="11108055" cy="422275"/>
          </a:xfrm>
          <a:prstGeom prst="rect">
            <a:avLst/>
          </a:prstGeom>
        </p:spPr>
        <p:txBody>
          <a:bodyPr wrap="square">
            <a:noAutofit/>
          </a:bodyPr>
          <a:p>
            <a:pPr marL="0" indent="355600"/>
            <a:r>
              <a:rPr lang="en-US" altLang="zh-CN" sz="2800" b="1">
                <a:solidFill>
                  <a:srgbClr val="333333"/>
                </a:solidFill>
                <a:latin typeface="Times New Roman Bold" panose="02020503050405090304" charset="0"/>
                <a:ea typeface="Helvetica Neue" panose="02000503000000020004"/>
                <a:cs typeface="Times New Roman Bold" panose="02020503050405090304" charset="0"/>
                <a:sym typeface="+mn-ea"/>
              </a:rPr>
              <a:t>QiTai radio Telescope</a:t>
            </a:r>
            <a:r>
              <a:rPr lang="zh-CN" altLang="en-US" sz="2800" b="1">
                <a:solidFill>
                  <a:srgbClr val="333333"/>
                </a:solidFill>
                <a:latin typeface="Times New Roman Bold" panose="02020503050405090304" charset="0"/>
                <a:ea typeface="Helvetica Neue" panose="02000503000000020004"/>
                <a:cs typeface="Times New Roman Bold" panose="02020503050405090304" charset="0"/>
                <a:sym typeface="+mn-ea"/>
              </a:rPr>
              <a:t>，</a:t>
            </a:r>
            <a:r>
              <a:rPr lang="en-US" altLang="zh-CN" sz="2800" b="1">
                <a:solidFill>
                  <a:srgbClr val="333333"/>
                </a:solidFill>
                <a:latin typeface="Times New Roman Bold" panose="02020503050405090304" charset="0"/>
                <a:ea typeface="Helvetica Neue" panose="02000503000000020004"/>
                <a:cs typeface="Times New Roman Bold" panose="02020503050405090304" charset="0"/>
                <a:sym typeface="+mn-ea"/>
              </a:rPr>
              <a:t>QTT</a:t>
            </a:r>
            <a:r>
              <a:rPr lang="zh-CN" altLang="en-US" sz="2800" b="1">
                <a:solidFill>
                  <a:srgbClr val="333333"/>
                </a:solidFill>
                <a:latin typeface="Times New Roman Bold" panose="02020503050405090304" charset="0"/>
                <a:ea typeface="Helvetica Neue" panose="02000503000000020004"/>
                <a:cs typeface="Times New Roman Bold" panose="02020503050405090304" charset="0"/>
                <a:sym typeface="+mn-ea"/>
              </a:rPr>
              <a:t>（</a:t>
            </a:r>
            <a:r>
              <a:rPr lang="en-US" altLang="zh-CN" sz="2800" b="1" i="0">
                <a:solidFill>
                  <a:srgbClr val="333333"/>
                </a:solidFill>
                <a:latin typeface="Times New Roman Bold" panose="02020503050405090304" charset="0"/>
                <a:ea typeface="Helvetica Neue" panose="02000503000000020004"/>
                <a:cs typeface="Times New Roman Bold" panose="02020503050405090304" charset="0"/>
              </a:rPr>
              <a:t>110</a:t>
            </a:r>
            <a:r>
              <a:rPr lang="zh-CN" altLang="en-US" sz="2800" b="1" i="0">
                <a:solidFill>
                  <a:srgbClr val="333333"/>
                </a:solidFill>
                <a:latin typeface="Times New Roman Bold" panose="02020503050405090304" charset="0"/>
                <a:ea typeface="Helvetica Neue" panose="02000503000000020004"/>
                <a:cs typeface="Times New Roman Bold" panose="02020503050405090304" charset="0"/>
              </a:rPr>
              <a:t>米口径全向可动射电望远镜）</a:t>
            </a:r>
            <a:endParaRPr lang="zh-CN" altLang="en-US" sz="2800" b="1" i="0">
              <a:solidFill>
                <a:srgbClr val="333333"/>
              </a:solidFill>
              <a:latin typeface="Times New Roman Bold" panose="02020503050405090304" charset="0"/>
              <a:ea typeface="Helvetica Neue" panose="02000503000000020004"/>
              <a:cs typeface="Times New Roman Bold" panose="0202050305040509030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692515" y="6069965"/>
            <a:ext cx="33782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b="1">
                <a:solidFill>
                  <a:schemeClr val="accent1"/>
                </a:solidFill>
                <a:latin typeface="Times New Roman" panose="02020503050405090304" pitchFamily="18" charset="0"/>
                <a:cs typeface="Times New Roman" panose="02020503050405090304" pitchFamily="18" charset="0"/>
              </a:rPr>
              <a:t>from XAO</a:t>
            </a:r>
            <a:endParaRPr lang="en-US" altLang="zh-CN" b="1">
              <a:solidFill>
                <a:schemeClr val="accent1"/>
              </a:solidFill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38025" y="13838"/>
            <a:ext cx="4690745" cy="156845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 dirty="0"/>
              <a:t>Background</a:t>
            </a:r>
            <a:endParaRPr lang="en-US" altLang="zh-CN" dirty="0"/>
          </a:p>
          <a:p>
            <a:pPr algn="l"/>
            <a:endParaRPr lang="en-US" altLang="zh-CN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05890" y="1439545"/>
            <a:ext cx="7846695" cy="541845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35915" y="998855"/>
            <a:ext cx="704342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3200" b="1">
                <a:latin typeface="Times New Roman Bold" panose="02020503050405090304" charset="0"/>
                <a:ea typeface="华文楷体" panose="02010600040101010101" pitchFamily="2" charset="-122"/>
                <a:cs typeface="Times New Roman Bold" panose="02020503050405090304" charset="0"/>
              </a:defRPr>
            </a:lvl1pPr>
          </a:lstStyle>
          <a:p>
            <a:pPr algn="ctr"/>
            <a:r>
              <a:rPr lang="en-US" altLang="zh-CN" dirty="0"/>
              <a:t>FAST 19-beam test observation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9674225" y="3260408"/>
            <a:ext cx="5080000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3200" b="1">
                <a:latin typeface="Times New Roman Bold" panose="02020503050405090304" charset="0"/>
                <a:ea typeface="华文楷体" panose="02010600040101010101" pitchFamily="2" charset="-122"/>
                <a:cs typeface="Times New Roman Bold" panose="02020503050405090304" charset="0"/>
              </a:defRPr>
            </a:lvl1pPr>
          </a:lstStyle>
          <a:p>
            <a:pPr lvl="0" algn="l">
              <a:buClrTx/>
              <a:buSzTx/>
              <a:buFontTx/>
            </a:pPr>
            <a:r>
              <a:rPr lang="en-US" altLang="zh-CN" dirty="0">
                <a:sym typeface="+mn-ea"/>
              </a:rPr>
              <a:t>RFI</a:t>
            </a:r>
            <a:endParaRPr lang="en-US" altLang="zh-CN" dirty="0"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en-US" altLang="zh-CN" dirty="0">
                <a:sym typeface="+mn-ea"/>
              </a:rPr>
              <a:t>h</a:t>
            </a:r>
            <a:r>
              <a:rPr lang="en-US" altLang="zh-CN" dirty="0">
                <a:sym typeface="+mn-ea"/>
              </a:rPr>
              <a:t>ighly </a:t>
            </a:r>
            <a:endParaRPr lang="en-US" altLang="zh-CN" dirty="0">
              <a:sym typeface="+mn-ea"/>
            </a:endParaRPr>
          </a:p>
          <a:p>
            <a:pPr lvl="0" algn="l">
              <a:buClrTx/>
              <a:buSzTx/>
              <a:buFontTx/>
            </a:pPr>
            <a:r>
              <a:rPr lang="en-US" altLang="zh-CN" dirty="0">
                <a:sym typeface="+mn-ea"/>
              </a:rPr>
              <a:t>correlated</a:t>
            </a:r>
            <a:endParaRPr lang="en-US" altLang="zh-CN" dirty="0">
              <a:sym typeface="+mn-ea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66567" y="3263424"/>
            <a:ext cx="6267534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3200" b="1">
                <a:latin typeface="Times New Roman Bold" panose="02020503050405090304" charset="0"/>
                <a:ea typeface="华文楷体" panose="02010600040101010101" pitchFamily="2" charset="-122"/>
                <a:cs typeface="Times New Roman Bold" panose="02020503050405090304" charset="0"/>
              </a:defRPr>
            </a:lvl1pPr>
          </a:lstStyle>
          <a:p>
            <a:r>
              <a:rPr lang="en-US" altLang="zh-CN" dirty="0"/>
              <a:t>Flowchart of mRAID</a:t>
            </a:r>
            <a:endParaRPr lang="en-US" altLang="zh-CN" dirty="0"/>
          </a:p>
        </p:txBody>
      </p:sp>
      <p:sp>
        <p:nvSpPr>
          <p:cNvPr id="11" name="文本框 4"/>
          <p:cNvSpPr txBox="1"/>
          <p:nvPr/>
        </p:nvSpPr>
        <p:spPr>
          <a:xfrm>
            <a:off x="820080" y="1043435"/>
            <a:ext cx="11251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3200" b="1">
                <a:latin typeface="Times New Roman Bold" panose="02020503050405090304" charset="0"/>
                <a:ea typeface="华文楷体" panose="02010600040101010101" pitchFamily="2" charset="-122"/>
                <a:cs typeface="Times New Roman Bold" panose="020205030504050903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dirty="0" err="1"/>
              <a:t>mRAID</a:t>
            </a:r>
            <a:r>
              <a:rPr lang="en-US" altLang="zh-CN" dirty="0"/>
              <a:t> (multi-beam </a:t>
            </a:r>
            <a:r>
              <a:rPr lang="en-US" altLang="zh-CN" dirty="0" err="1"/>
              <a:t>RAdio</a:t>
            </a:r>
            <a:r>
              <a:rPr lang="en-US" altLang="zh-CN" dirty="0"/>
              <a:t> frequency Interference Detector)</a:t>
            </a: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0" y="10795"/>
            <a:ext cx="792861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Method and </a:t>
            </a:r>
            <a:r>
              <a:rPr lang="en-US" altLang="zh-CN" dirty="0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Results</a:t>
            </a:r>
            <a:r>
              <a:rPr lang="zh-CN" altLang="en-US" dirty="0"/>
              <a:t>：</a:t>
            </a:r>
            <a:endParaRPr lang="zh-CN" altLang="en-US" dirty="0"/>
          </a:p>
        </p:txBody>
      </p:sp>
      <p:grpSp>
        <p:nvGrpSpPr>
          <p:cNvPr id="7" name="组合 6"/>
          <p:cNvGrpSpPr/>
          <p:nvPr/>
        </p:nvGrpSpPr>
        <p:grpSpPr>
          <a:xfrm>
            <a:off x="5097780" y="1834515"/>
            <a:ext cx="6579870" cy="5020310"/>
            <a:chOff x="8028" y="2889"/>
            <a:chExt cx="10362" cy="7906"/>
          </a:xfrm>
        </p:grpSpPr>
        <p:grpSp>
          <p:nvGrpSpPr>
            <p:cNvPr id="6" name="组合 5"/>
            <p:cNvGrpSpPr/>
            <p:nvPr/>
          </p:nvGrpSpPr>
          <p:grpSpPr>
            <a:xfrm>
              <a:off x="8028" y="2889"/>
              <a:ext cx="10362" cy="7906"/>
              <a:chOff x="8028" y="2889"/>
              <a:chExt cx="10362" cy="7906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1"/>
              <a:stretch>
                <a:fillRect/>
              </a:stretch>
            </p:blipFill>
            <p:spPr>
              <a:xfrm>
                <a:off x="8028" y="2889"/>
                <a:ext cx="10362" cy="7907"/>
              </a:xfrm>
              <a:prstGeom prst="rect">
                <a:avLst/>
              </a:prstGeom>
            </p:spPr>
          </p:pic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13321" y="8962"/>
                <a:ext cx="1575" cy="675"/>
              </a:xfrm>
              <a:prstGeom prst="rect">
                <a:avLst/>
              </a:prstGeom>
            </p:spPr>
          </p:pic>
        </p:grpSp>
        <p:sp>
          <p:nvSpPr>
            <p:cNvPr id="2" name="文本框 1"/>
            <p:cNvSpPr txBox="1"/>
            <p:nvPr/>
          </p:nvSpPr>
          <p:spPr>
            <a:xfrm>
              <a:off x="13321" y="8962"/>
              <a:ext cx="1782" cy="674"/>
            </a:xfrm>
            <a:prstGeom prst="rect">
              <a:avLst/>
            </a:prstGeom>
            <a:noFill/>
          </p:spPr>
          <p:txBody>
            <a:bodyPr wrap="square" rtlCol="0">
              <a:noAutofit/>
            </a:bodyPr>
            <a:p>
              <a:pPr algn="ctr">
                <a:lnSpc>
                  <a:spcPct val="150000"/>
                </a:lnSpc>
              </a:pPr>
              <a:r>
                <a:rPr lang="en-US" altLang="zh-CN" sz="1400" b="1">
                  <a:latin typeface="Times New Roman" panose="02020503050405090304" pitchFamily="18" charset="0"/>
                  <a:ea typeface="Arial Unicode MS" panose="020B0604020202020204" charset="-122"/>
                  <a:cs typeface="Times New Roman" panose="02020503050405090304" pitchFamily="18" charset="0"/>
                </a:rPr>
                <a:t>EVD</a:t>
              </a:r>
              <a:endParaRPr lang="en-US" altLang="zh-CN" sz="1400" b="1">
                <a:latin typeface="Times New Roman" panose="02020503050405090304" pitchFamily="18" charset="0"/>
                <a:ea typeface="Arial Unicode MS" panose="020B0604020202020204" charset="-122"/>
                <a:cs typeface="Times New Roman" panose="02020503050405090304" pitchFamily="18" charset="0"/>
              </a:endParaRPr>
            </a:p>
          </p:txBody>
        </p: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039" y="2060922"/>
            <a:ext cx="8189840" cy="4339878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0930" y="3162714"/>
            <a:ext cx="4050928" cy="1708135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316230" y="1268095"/>
            <a:ext cx="1150366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3200" b="1">
                <a:latin typeface="Times New Roman Bold" panose="02020503050405090304" charset="0"/>
                <a:ea typeface="华文楷体" panose="02010600040101010101" pitchFamily="2" charset="-122"/>
                <a:cs typeface="Times New Roman Bold" panose="02020503050405090304" charset="0"/>
              </a:defRPr>
            </a:lvl1pPr>
          </a:lstStyle>
          <a:p>
            <a:r>
              <a:rPr lang="en-US" altLang="zh-CN" sz="2400" dirty="0"/>
              <a:t>Baseline removal using ArPLS (the Asymmetric Reweighted Penalized Least Squares)</a:t>
            </a:r>
            <a:endParaRPr lang="zh-CN" altLang="en-US" sz="2400" dirty="0"/>
          </a:p>
        </p:txBody>
      </p:sp>
      <p:sp>
        <p:nvSpPr>
          <p:cNvPr id="10" name="文本框 9"/>
          <p:cNvSpPr txBox="1"/>
          <p:nvPr/>
        </p:nvSpPr>
        <p:spPr>
          <a:xfrm>
            <a:off x="0" y="10795"/>
            <a:ext cx="802386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 dirty="0"/>
              <a:t>Method and Results</a:t>
            </a:r>
            <a:r>
              <a:rPr lang="zh-CN" altLang="en-US" dirty="0"/>
              <a:t>：</a:t>
            </a:r>
            <a:endParaRPr lang="zh-CN" altLang="en-US" dirty="0"/>
          </a:p>
        </p:txBody>
      </p:sp>
      <p:sp>
        <p:nvSpPr>
          <p:cNvPr id="11" name="文本框 10"/>
          <p:cNvSpPr txBox="1"/>
          <p:nvPr/>
        </p:nvSpPr>
        <p:spPr>
          <a:xfrm>
            <a:off x="8023860" y="2629535"/>
            <a:ext cx="4050665" cy="3683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ctr"/>
            <a:r>
              <a:rPr lang="en-US" altLang="zh-CN" b="1">
                <a:latin typeface="Times New Roman Bold" panose="02020503050405090304" charset="0"/>
                <a:cs typeface="Times New Roman Bold" panose="02020503050405090304" charset="0"/>
              </a:rPr>
              <a:t>the cross-correlation matrix (CCM)</a:t>
            </a:r>
            <a:endParaRPr lang="en-US" altLang="zh-CN" b="1"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7" name="文本框 4"/>
          <p:cNvSpPr txBox="1"/>
          <p:nvPr/>
        </p:nvSpPr>
        <p:spPr>
          <a:xfrm>
            <a:off x="505460" y="1463675"/>
            <a:ext cx="111817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3200" b="1">
                <a:latin typeface="Times New Roman Bold" panose="02020503050405090304" charset="0"/>
                <a:ea typeface="华文楷体" panose="02010600040101010101" pitchFamily="2" charset="-122"/>
                <a:cs typeface="Times New Roman Bold" panose="020205030504050903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400" dirty="0"/>
              <a:t>The eigenvalues and its distribution</a:t>
            </a:r>
            <a:endParaRPr lang="en-US" altLang="zh-CN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0" y="10795"/>
            <a:ext cx="798068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 dirty="0"/>
              <a:t>Method and Results</a:t>
            </a:r>
            <a:r>
              <a:rPr lang="zh-CN" altLang="en-US" dirty="0"/>
              <a:t>：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265680"/>
            <a:ext cx="12192000" cy="42094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9655" y="2059305"/>
            <a:ext cx="5963285" cy="441579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7" name="文本框 4"/>
          <p:cNvSpPr txBox="1"/>
          <p:nvPr/>
        </p:nvSpPr>
        <p:spPr>
          <a:xfrm>
            <a:off x="505460" y="1463675"/>
            <a:ext cx="111817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3200" b="1">
                <a:latin typeface="Times New Roman Bold" panose="02020503050405090304" charset="0"/>
                <a:ea typeface="华文楷体" panose="02010600040101010101" pitchFamily="2" charset="-122"/>
                <a:cs typeface="Times New Roman Bold" panose="020205030504050903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zh-CN" sz="2400" dirty="0"/>
              <a:t>The result after masking out RFI </a:t>
            </a:r>
            <a:endParaRPr lang="zh-CN" altLang="en-US" sz="2400" dirty="0"/>
          </a:p>
        </p:txBody>
      </p:sp>
      <p:sp>
        <p:nvSpPr>
          <p:cNvPr id="3" name="文本框 2"/>
          <p:cNvSpPr txBox="1"/>
          <p:nvPr/>
        </p:nvSpPr>
        <p:spPr>
          <a:xfrm>
            <a:off x="0" y="10795"/>
            <a:ext cx="798068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 dirty="0"/>
              <a:t>Method and Results</a:t>
            </a:r>
            <a:r>
              <a:rPr lang="zh-CN" altLang="en-US" dirty="0"/>
              <a:t>：</a:t>
            </a:r>
            <a:endParaRPr lang="zh-CN" alt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265680"/>
            <a:ext cx="12192000" cy="42094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6370" y="2287905"/>
            <a:ext cx="5720080" cy="418719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2711" y="1718477"/>
            <a:ext cx="6778040" cy="4682323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8" name="文本框 4"/>
          <p:cNvSpPr txBox="1"/>
          <p:nvPr/>
        </p:nvSpPr>
        <p:spPr>
          <a:xfrm>
            <a:off x="932815" y="1231265"/>
            <a:ext cx="1100137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3200" b="1">
                <a:latin typeface="Times New Roman Bold" panose="02020503050405090304" charset="0"/>
                <a:ea typeface="华文楷体" panose="02010600040101010101" pitchFamily="2" charset="-122"/>
                <a:cs typeface="Times New Roman Bold" panose="020205030504050903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000" dirty="0"/>
              <a:t>Histogram of eigenvectors of non-RFI channels derived for the FAST 19-beam test observations</a:t>
            </a:r>
            <a:endParaRPr lang="en-US" altLang="zh-CN" sz="2000" dirty="0"/>
          </a:p>
        </p:txBody>
      </p:sp>
      <p:sp>
        <p:nvSpPr>
          <p:cNvPr id="10" name="文本框 9"/>
          <p:cNvSpPr txBox="1"/>
          <p:nvPr/>
        </p:nvSpPr>
        <p:spPr>
          <a:xfrm>
            <a:off x="7610168" y="2568633"/>
            <a:ext cx="439923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[0.01842425 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	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0.0281336  </a:t>
            </a:r>
            <a:endParaRPr lang="en-US" altLang="zh-CN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0.03875579 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	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0.03161817 </a:t>
            </a:r>
            <a:endParaRPr lang="en-US" altLang="zh-CN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0.01889884 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	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0.01745859 </a:t>
            </a:r>
            <a:endParaRPr lang="en-US" altLang="zh-CN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0.02682648 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	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0.02991065 </a:t>
            </a:r>
            <a:endParaRPr lang="en-US" altLang="zh-CN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0.01230798 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	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0.01192893 </a:t>
            </a:r>
            <a:endParaRPr lang="en-US" altLang="zh-CN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0.01964607 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	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0.02123586 </a:t>
            </a:r>
            <a:endParaRPr lang="en-US" altLang="zh-CN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0.03024516 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	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0.03057538 </a:t>
            </a:r>
            <a:endParaRPr lang="en-US" altLang="zh-CN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0.0258399  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	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0.02481017 </a:t>
            </a:r>
            <a:endParaRPr lang="en-US" altLang="zh-CN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0.01794422 </a:t>
            </a:r>
            <a:r>
              <a:rPr lang="en-US" altLang="zh-CN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	</a:t>
            </a:r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0.01385124 </a:t>
            </a:r>
            <a:endParaRPr lang="en-US" altLang="zh-CN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r>
              <a:rPr lang="zh-CN" altLang="en-US" sz="20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0.02592183]</a:t>
            </a:r>
            <a:endParaRPr lang="zh-CN" altLang="en-US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0" y="10795"/>
            <a:ext cx="895413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 dirty="0"/>
              <a:t>Method and Results</a:t>
            </a:r>
            <a:r>
              <a:rPr lang="zh-CN" altLang="en-US" dirty="0"/>
              <a:t>：</a:t>
            </a:r>
            <a:endParaRPr lang="zh-CN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8" name="文本框 4"/>
          <p:cNvSpPr txBox="1"/>
          <p:nvPr/>
        </p:nvSpPr>
        <p:spPr>
          <a:xfrm>
            <a:off x="946150" y="1142365"/>
            <a:ext cx="1035875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3200" b="1">
                <a:latin typeface="Times New Roman Bold" panose="02020503050405090304" charset="0"/>
                <a:ea typeface="华文楷体" panose="02010600040101010101" pitchFamily="2" charset="-122"/>
                <a:cs typeface="Times New Roman Bold" panose="020205030504050903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/>
              <a:t>Time averaged spectrum of each beam of the FAST observation</a:t>
            </a:r>
            <a:endParaRPr lang="en-US" altLang="zh-CN" sz="2400" dirty="0"/>
          </a:p>
        </p:txBody>
      </p:sp>
      <p:sp>
        <p:nvSpPr>
          <p:cNvPr id="9" name="文本框 8"/>
          <p:cNvSpPr txBox="1"/>
          <p:nvPr/>
        </p:nvSpPr>
        <p:spPr>
          <a:xfrm>
            <a:off x="0" y="10795"/>
            <a:ext cx="886587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 dirty="0"/>
              <a:t>Method and Results</a:t>
            </a:r>
            <a:r>
              <a:rPr lang="zh-CN" altLang="en-US" dirty="0"/>
              <a:t>：</a:t>
            </a:r>
            <a:endParaRPr lang="zh-CN" altLang="en-US" dirty="0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45030" y="1967230"/>
            <a:ext cx="7901305" cy="4836795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9" name="文本框 4"/>
          <p:cNvSpPr txBox="1"/>
          <p:nvPr/>
        </p:nvSpPr>
        <p:spPr>
          <a:xfrm>
            <a:off x="615315" y="1047750"/>
            <a:ext cx="1095311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3200" b="1">
                <a:latin typeface="Times New Roman Bold" panose="02020503050405090304" charset="0"/>
                <a:ea typeface="华文楷体" panose="02010600040101010101" pitchFamily="2" charset="-122"/>
                <a:cs typeface="Times New Roman Bold" panose="020205030504050903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/>
              <a:t>RFI masked data of beam 11 of the FAST observation</a:t>
            </a:r>
            <a:endParaRPr lang="en-US" altLang="zh-CN" sz="2400" dirty="0"/>
          </a:p>
        </p:txBody>
      </p:sp>
      <p:sp>
        <p:nvSpPr>
          <p:cNvPr id="10" name="文本框 9"/>
          <p:cNvSpPr txBox="1"/>
          <p:nvPr/>
        </p:nvSpPr>
        <p:spPr>
          <a:xfrm>
            <a:off x="0" y="10795"/>
            <a:ext cx="854265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 dirty="0"/>
              <a:t>Method and Results</a:t>
            </a:r>
            <a:r>
              <a:rPr lang="zh-CN" altLang="en-US" dirty="0"/>
              <a:t>：</a:t>
            </a:r>
            <a:endParaRPr lang="zh-CN" altLang="en-US" dirty="0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/>
          <a:srcRect b="15221"/>
          <a:stretch>
            <a:fillRect/>
          </a:stretch>
        </p:blipFill>
        <p:spPr>
          <a:xfrm>
            <a:off x="0" y="1570990"/>
            <a:ext cx="12192000" cy="511429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3510915" y="1961515"/>
            <a:ext cx="12185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 dirty="0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rfifind</a:t>
            </a:r>
            <a:endParaRPr lang="en-US" altLang="zh-CN" sz="2000" b="1" dirty="0"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9062085" y="1991360"/>
            <a:ext cx="12185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>
                <a:latin typeface="Times New Roman Bold" panose="02020503050405090304" charset="0"/>
                <a:cs typeface="Times New Roman Bold" panose="02020503050405090304" charset="0"/>
              </a:rPr>
              <a:t>mRAID</a:t>
            </a:r>
            <a:endParaRPr lang="en-US" altLang="zh-CN" sz="2000" b="1"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11" name="文本框 4"/>
          <p:cNvSpPr txBox="1"/>
          <p:nvPr/>
        </p:nvSpPr>
        <p:spPr>
          <a:xfrm>
            <a:off x="441960" y="997585"/>
            <a:ext cx="111340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3200" b="1">
                <a:latin typeface="Times New Roman Bold" panose="02020503050405090304" charset="0"/>
                <a:ea typeface="华文楷体" panose="02010600040101010101" pitchFamily="2" charset="-122"/>
                <a:cs typeface="Times New Roman Bold" panose="020205030504050903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/>
              <a:t>RFI masking results of mRAID at different time resolutions</a:t>
            </a:r>
            <a:endParaRPr lang="en-US" altLang="zh-CN" dirty="0"/>
          </a:p>
        </p:txBody>
      </p:sp>
      <p:sp>
        <p:nvSpPr>
          <p:cNvPr id="3" name="文本框 2"/>
          <p:cNvSpPr txBox="1"/>
          <p:nvPr/>
        </p:nvSpPr>
        <p:spPr>
          <a:xfrm>
            <a:off x="0" y="10795"/>
            <a:ext cx="799655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 dirty="0"/>
              <a:t>Method and Results</a:t>
            </a:r>
            <a:r>
              <a:rPr lang="zh-CN" altLang="en-US" dirty="0"/>
              <a:t>：</a:t>
            </a:r>
            <a:endParaRPr lang="zh-CN" altLang="en-US" dirty="0"/>
          </a:p>
        </p:txBody>
      </p:sp>
      <p:pic>
        <p:nvPicPr>
          <p:cNvPr id="9" name="图片 8" descr="/Users/jt/Library/Containers/com.kingsoft.wpsoffice.mac/Data/tmp/picturecompress_20250917124956/output_1.pngoutput_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3240" y="1581150"/>
            <a:ext cx="8605520" cy="5276850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4537075" y="1480820"/>
            <a:ext cx="5430520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indent="0"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>
                <a:latin typeface="Times New Roman Bold" panose="02020503050405090304" charset="0"/>
                <a:cs typeface="Times New Roman Bold" panose="02020503050405090304" charset="0"/>
              </a:rPr>
              <a:t>        0.05 s 	            0.2 s            	                1.0 s</a:t>
            </a:r>
            <a:endParaRPr lang="en-US" altLang="zh-CN" sz="1600" b="1"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5139" y="2122697"/>
            <a:ext cx="5568008" cy="432890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99500" y="2019380"/>
            <a:ext cx="5863146" cy="4330620"/>
          </a:xfrm>
          <a:prstGeom prst="rect">
            <a:avLst/>
          </a:prstGeom>
        </p:spPr>
      </p:pic>
      <p:sp>
        <p:nvSpPr>
          <p:cNvPr id="7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9" name="文本框 4"/>
          <p:cNvSpPr txBox="1"/>
          <p:nvPr/>
        </p:nvSpPr>
        <p:spPr>
          <a:xfrm>
            <a:off x="553085" y="1142365"/>
            <a:ext cx="1108519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3200" b="1">
                <a:latin typeface="Times New Roman Bold" panose="02020503050405090304" charset="0"/>
                <a:ea typeface="华文楷体" panose="02010600040101010101" pitchFamily="2" charset="-122"/>
                <a:cs typeface="Times New Roman Bold" panose="020205030504050903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/>
              <a:t>Comparison of the folded pulsar results after RFI masking </a:t>
            </a:r>
            <a:endParaRPr lang="en-US" altLang="zh-CN" dirty="0"/>
          </a:p>
        </p:txBody>
      </p:sp>
      <p:sp>
        <p:nvSpPr>
          <p:cNvPr id="10" name="文本框 9"/>
          <p:cNvSpPr txBox="1"/>
          <p:nvPr/>
        </p:nvSpPr>
        <p:spPr>
          <a:xfrm>
            <a:off x="0" y="10795"/>
            <a:ext cx="768985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 dirty="0"/>
              <a:t>Method and Results</a:t>
            </a:r>
            <a:r>
              <a:rPr lang="zh-CN" altLang="en-US" dirty="0"/>
              <a:t>：</a:t>
            </a:r>
            <a:endParaRPr lang="zh-CN" altLang="en-US" dirty="0"/>
          </a:p>
        </p:txBody>
      </p:sp>
      <p:sp>
        <p:nvSpPr>
          <p:cNvPr id="12" name="文本框 11"/>
          <p:cNvSpPr txBox="1"/>
          <p:nvPr/>
        </p:nvSpPr>
        <p:spPr>
          <a:xfrm>
            <a:off x="2712085" y="6259830"/>
            <a:ext cx="12185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 dirty="0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rfifind</a:t>
            </a:r>
            <a:endParaRPr lang="en-US" altLang="zh-CN" sz="2000" b="1" dirty="0">
              <a:latin typeface="Times New Roman Bold" panose="02020503050405090304" charset="0"/>
              <a:cs typeface="Times New Roman Bold" panose="02020503050405090304" charset="0"/>
              <a:sym typeface="+mn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8711565" y="6289675"/>
            <a:ext cx="12185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2000" b="1">
                <a:latin typeface="Times New Roman Bold" panose="02020503050405090304" charset="0"/>
                <a:cs typeface="Times New Roman Bold" panose="02020503050405090304" charset="0"/>
              </a:rPr>
              <a:t>mRAID</a:t>
            </a:r>
            <a:endParaRPr lang="en-US" altLang="zh-CN" sz="2000" b="1">
              <a:latin typeface="Times New Roman Bold" panose="02020503050405090304" charset="0"/>
              <a:cs typeface="Times New Roman Bold" panose="0202050305040509030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8" name="文本框 4"/>
          <p:cNvSpPr txBox="1"/>
          <p:nvPr/>
        </p:nvSpPr>
        <p:spPr>
          <a:xfrm>
            <a:off x="946150" y="1142365"/>
            <a:ext cx="10358755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3200" b="1">
                <a:latin typeface="Times New Roman Bold" panose="02020503050405090304" charset="0"/>
                <a:ea typeface="华文楷体" panose="02010600040101010101" pitchFamily="2" charset="-122"/>
                <a:cs typeface="Times New Roman Bold" panose="020205030504050903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sz="2400" dirty="0"/>
              <a:t>Comparison of integrated S/N values for pulse profiles generated by the</a:t>
            </a:r>
            <a:endParaRPr lang="en-US" altLang="zh-CN" sz="2400" dirty="0"/>
          </a:p>
          <a:p>
            <a:pPr algn="ctr"/>
            <a:r>
              <a:rPr lang="en-US" altLang="zh-CN" sz="2400" dirty="0"/>
              <a:t>rfifind and mRAID RFI-mitigation techniques</a:t>
            </a:r>
            <a:endParaRPr lang="en-US" altLang="zh-CN" sz="2400" dirty="0"/>
          </a:p>
        </p:txBody>
      </p:sp>
      <p:sp>
        <p:nvSpPr>
          <p:cNvPr id="9" name="文本框 8"/>
          <p:cNvSpPr txBox="1"/>
          <p:nvPr/>
        </p:nvSpPr>
        <p:spPr>
          <a:xfrm>
            <a:off x="0" y="10795"/>
            <a:ext cx="8268970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 dirty="0"/>
              <a:t>Method and Results</a:t>
            </a:r>
            <a:r>
              <a:rPr lang="zh-CN" altLang="en-US" dirty="0"/>
              <a:t>：</a:t>
            </a:r>
            <a:endParaRPr lang="zh-CN" altLang="en-US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275" y="2172335"/>
            <a:ext cx="6137910" cy="398018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64705" y="2172335"/>
            <a:ext cx="4535170" cy="437007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0" y="10795"/>
            <a:ext cx="820229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 dirty="0"/>
              <a:t>Method and Results</a:t>
            </a:r>
            <a:r>
              <a:rPr lang="zh-CN" altLang="en-US" dirty="0"/>
              <a:t>：</a:t>
            </a:r>
            <a:endParaRPr lang="zh-CN" altLang="en-US" dirty="0"/>
          </a:p>
        </p:txBody>
      </p:sp>
      <p:sp>
        <p:nvSpPr>
          <p:cNvPr id="8" name="文本框 4"/>
          <p:cNvSpPr txBox="1"/>
          <p:nvPr/>
        </p:nvSpPr>
        <p:spPr>
          <a:xfrm>
            <a:off x="305435" y="1136650"/>
            <a:ext cx="1158113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kumimoji="1" sz="3200" b="1">
                <a:latin typeface="Times New Roman Bold" panose="02020503050405090304" charset="0"/>
                <a:ea typeface="华文楷体" panose="02010600040101010101" pitchFamily="2" charset="-122"/>
                <a:cs typeface="Times New Roman Bold" panose="0202050305040509030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altLang="zh-CN" dirty="0"/>
              <a:t>The average percentage of RFI masks </a:t>
            </a:r>
            <a:r>
              <a:rPr lang="en-US" altLang="zh-CN" dirty="0"/>
              <a:t>and the candidates number </a:t>
            </a:r>
            <a:endParaRPr lang="en-US" altLang="zh-CN" dirty="0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5445" y="1720215"/>
            <a:ext cx="8893810" cy="501015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" name="图片 3" descr="mRAID_test_plot_eigvec_masked"/>
          <p:cNvPicPr>
            <a:picLocks noChangeAspect="1"/>
          </p:cNvPicPr>
          <p:nvPr/>
        </p:nvPicPr>
        <p:blipFill>
          <a:blip r:embed="rId1"/>
          <a:srcRect l="7880" t="8706" r="6513" b="9380"/>
          <a:stretch>
            <a:fillRect/>
          </a:stretch>
        </p:blipFill>
        <p:spPr>
          <a:xfrm>
            <a:off x="6264910" y="1245235"/>
            <a:ext cx="5725795" cy="5478780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0" y="10795"/>
            <a:ext cx="820229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 dirty="0"/>
              <a:t>Method and Results</a:t>
            </a:r>
            <a:r>
              <a:rPr lang="zh-CN" altLang="en-US" dirty="0"/>
              <a:t>：</a:t>
            </a:r>
            <a:endParaRPr lang="zh-CN" altLang="en-US" dirty="0"/>
          </a:p>
        </p:txBody>
      </p:sp>
      <p:pic>
        <p:nvPicPr>
          <p:cNvPr id="5" name="图片 4" descr="hextile7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290" y="1529715"/>
            <a:ext cx="5398135" cy="472313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806947" y="1300197"/>
            <a:ext cx="1139763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>
              <a:buFont typeface="Wingdings" panose="05000000000000000000" pitchFamily="2" charset="2"/>
              <a:buNone/>
            </a:pPr>
            <a:endParaRPr lang="en-US" altLang="zh-CN" sz="24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kumimoji="1" lang="en-US" altLang="zh-CN" sz="24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endParaRPr kumimoji="1" lang="en-US" altLang="zh-CN" sz="24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37729" y="1597987"/>
            <a:ext cx="9782644" cy="36614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32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mRAID Summary:</a:t>
            </a:r>
            <a:endParaRPr lang="en-US" altLang="zh-CN" sz="32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endParaRPr lang="en-US" altLang="zh-CN" sz="20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en-US" altLang="zh-CN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Developed for multibeam (</a:t>
            </a:r>
            <a:r>
              <a:rPr lang="en-US" altLang="zh-CN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or PAF) search data</a:t>
            </a:r>
            <a:endParaRPr lang="en-US" altLang="zh-CN" sz="24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en-US" altLang="zh-CN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Uses eigenvalue decomposition on </a:t>
            </a:r>
            <a:r>
              <a:rPr lang="en-US" altLang="zh-CN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CCM to identify and flag RFI</a:t>
            </a:r>
            <a:endParaRPr lang="en-US" altLang="zh-CN" sz="24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en-US" altLang="zh-CN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Outperforms traditional threshold methods (e.g., rfifind)</a:t>
            </a:r>
            <a:endParaRPr lang="en-US" altLang="zh-CN" sz="24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en-US" altLang="zh-CN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Effective for short-duration and weak RFI</a:t>
            </a:r>
            <a:endParaRPr lang="en-US" altLang="zh-CN" sz="24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"/>
            </a:pPr>
            <a:r>
              <a:rPr lang="en-US" altLang="zh-CN" sz="2400" b="1" dirty="0">
                <a:latin typeface="Times New Roman" panose="02020503050405090304" pitchFamily="18" charset="0"/>
                <a:cs typeface="Times New Roman" panose="02020503050405090304" pitchFamily="18" charset="0"/>
              </a:rPr>
              <a:t>Supports multi-CPU parallel processing for faster analysis</a:t>
            </a:r>
            <a:endParaRPr lang="en-US" altLang="zh-CN" sz="2400" b="1" dirty="0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6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0" y="10759"/>
            <a:ext cx="3276356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 dirty="0">
                <a:latin typeface="Times New Roman Bold" panose="02020503050405090304" charset="0"/>
                <a:cs typeface="Times New Roman Bold" panose="02020503050405090304" charset="0"/>
                <a:sym typeface="+mn-ea"/>
              </a:rPr>
              <a:t>Summary</a:t>
            </a:r>
            <a:r>
              <a:rPr lang="zh-CN" altLang="en-US" dirty="0"/>
              <a:t>：</a:t>
            </a:r>
            <a:endParaRPr lang="zh-CN" altLang="en-US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/>
          <p:nvPr/>
        </p:nvPicPr>
        <p:blipFill>
          <a:blip r:embed="rId1"/>
          <a:srcRect l="24297" r="11625"/>
          <a:stretch>
            <a:fillRect/>
          </a:stretch>
        </p:blipFill>
        <p:spPr>
          <a:xfrm>
            <a:off x="0" y="157480"/>
            <a:ext cx="12204700" cy="6700520"/>
          </a:xfrm>
          <a:prstGeom prst="rect">
            <a:avLst/>
          </a:prstGeom>
        </p:spPr>
      </p:pic>
      <p:sp>
        <p:nvSpPr>
          <p:cNvPr id="6" name="标题 1"/>
          <p:cNvSpPr>
            <a:spLocks noGrp="1"/>
          </p:cNvSpPr>
          <p:nvPr/>
        </p:nvSpPr>
        <p:spPr>
          <a:xfrm>
            <a:off x="0" y="0"/>
            <a:ext cx="12204700" cy="882650"/>
          </a:xfrm>
          <a:prstGeom prst="rect">
            <a:avLst/>
          </a:prstGeom>
          <a:solidFill>
            <a:srgbClr val="0070C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none"/>
        </p:style>
        <p:txBody>
          <a:bodyPr vert="horz" lIns="91440" tIns="45720" rIns="91440" bIns="4572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bg1"/>
                </a:solidFill>
                <a:effectLst/>
                <a:latin typeface="华文中宋" panose="02010600040101010101" pitchFamily="2" charset="-122"/>
                <a:ea typeface="华文中宋" panose="02010600040101010101" pitchFamily="2" charset="-122"/>
                <a:cs typeface="+mj-cs"/>
              </a:defRPr>
            </a:lvl1pPr>
          </a:lstStyle>
          <a:p>
            <a:endParaRPr kumimoji="1" lang="zh-CN" altLang="en-US" sz="3200" dirty="0">
              <a:latin typeface="Times New Roman" panose="02020503050405090304" pitchFamily="18" charset="0"/>
              <a:ea typeface="宋体" pitchFamily="2" charset="-122"/>
              <a:cs typeface="Times New Roman" panose="02020503050405090304" pitchFamily="18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0" y="10795"/>
            <a:ext cx="9911715" cy="829945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algn="ctr">
              <a:defRPr kumimoji="1" sz="4800" b="1">
                <a:latin typeface="Times New Roman" panose="02020503050405090304" pitchFamily="18" charset="0"/>
                <a:cs typeface="Times New Roman" panose="02020503050405090304" pitchFamily="18" charset="0"/>
              </a:defRPr>
            </a:lvl1pPr>
          </a:lstStyle>
          <a:p>
            <a:pPr algn="l"/>
            <a:r>
              <a:rPr lang="en-US" altLang="zh-CN" dirty="0"/>
              <a:t>Paper and code:</a:t>
            </a:r>
            <a:endParaRPr lang="en-US" altLang="zh-CN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5785" y="1544320"/>
            <a:ext cx="3485515" cy="348551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17535" y="1544320"/>
            <a:ext cx="3484880" cy="348488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76860" y="5029835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b="1">
                <a:latin typeface="Times New Roman" panose="02020503050405090304" pitchFamily="18" charset="0"/>
                <a:cs typeface="Times New Roman" panose="02020503050405090304" pitchFamily="18" charset="0"/>
              </a:rPr>
              <a:t>Paper</a:t>
            </a:r>
            <a:endParaRPr lang="en-US" altLang="zh-CN" sz="3200" b="1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883525" y="5029200"/>
            <a:ext cx="406400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en-US" altLang="zh-CN" sz="3200" b="1">
                <a:latin typeface="Times New Roman" panose="02020503050405090304" pitchFamily="18" charset="0"/>
                <a:cs typeface="Times New Roman" panose="02020503050405090304" pitchFamily="18" charset="0"/>
              </a:rPr>
              <a:t>Code</a:t>
            </a:r>
            <a:endParaRPr lang="en-US" altLang="zh-CN" sz="3200" b="1">
              <a:latin typeface="Times New Roman" panose="02020503050405090304" pitchFamily="18" charset="0"/>
              <a:cs typeface="Times New Roman" panose="02020503050405090304" pitchFamily="18" charset="0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5010774" y="5354158"/>
            <a:ext cx="2169795" cy="768350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r>
              <a:rPr kumimoji="1" lang="en-US" altLang="zh-CN" sz="4400" b="1" dirty="0">
                <a:latin typeface="Times New Roman Regular" panose="02020503050405090304" charset="0"/>
                <a:cs typeface="Times New Roman Regular" panose="02020503050405090304" charset="0"/>
              </a:rPr>
              <a:t>Th</a:t>
            </a:r>
            <a:r>
              <a:rPr kumimoji="1" lang="en-US" altLang="zh-CN" sz="4400" b="1" dirty="0">
                <a:latin typeface="Times New Roman Regular" panose="02020503050405090304" charset="0"/>
                <a:cs typeface="Times New Roman Regular" panose="02020503050405090304" charset="0"/>
              </a:rPr>
              <a:t>anks!</a:t>
            </a:r>
            <a:endParaRPr kumimoji="1" lang="en-US" altLang="zh-CN" sz="4400" b="1" dirty="0">
              <a:latin typeface="Times New Roman Regular" panose="02020503050405090304" charset="0"/>
              <a:cs typeface="Times New Roman Regular" panose="0202050305040509030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2227</Words>
  <Application>WPS 演示</Application>
  <PresentationFormat>宽屏</PresentationFormat>
  <Paragraphs>178</Paragraphs>
  <Slides>25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21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47" baseType="lpstr">
      <vt:lpstr>Arial</vt:lpstr>
      <vt:lpstr>宋体</vt:lpstr>
      <vt:lpstr>Wingdings</vt:lpstr>
      <vt:lpstr>Times New Roman</vt:lpstr>
      <vt:lpstr>Times New Roman Bold Italic</vt:lpstr>
      <vt:lpstr>华文楷体</vt:lpstr>
      <vt:lpstr>Times New Roman Bold</vt:lpstr>
      <vt:lpstr>华文中宋</vt:lpstr>
      <vt:lpstr>汉仪书宋二KW</vt:lpstr>
      <vt:lpstr>Times New Roman Regular</vt:lpstr>
      <vt:lpstr>微软雅黑</vt:lpstr>
      <vt:lpstr>宋体</vt:lpstr>
      <vt:lpstr>Arial Unicode MS</vt:lpstr>
      <vt:lpstr>等线 Light</vt:lpstr>
      <vt:lpstr>汉仪中等线KW</vt:lpstr>
      <vt:lpstr>等线</vt:lpstr>
      <vt:lpstr>Helvetica Neue</vt:lpstr>
      <vt:lpstr>Wingdings</vt:lpstr>
      <vt:lpstr>Calibri</vt:lpstr>
      <vt:lpstr>Helvetica Neue</vt:lpstr>
      <vt:lpstr>PingFang SC</vt:lpstr>
      <vt:lpstr>Office 主题​​</vt:lpstr>
      <vt:lpstr>PowerPoint 演示文稿</vt:lpstr>
      <vt:lpstr>Outline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Discovery of five pulsars in a pilot survey at intermediate Galactic latitudes with FAST</dc:title>
  <dc:creator>Bai J T.</dc:creator>
  <cp:lastModifiedBy>Mr.Bai</cp:lastModifiedBy>
  <cp:revision>176</cp:revision>
  <dcterms:created xsi:type="dcterms:W3CDTF">2026-07-04T19:03:46Z</dcterms:created>
  <dcterms:modified xsi:type="dcterms:W3CDTF">2026-07-04T19:03:46Z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2C459D5BE3E7401B3BA5CA687FA9105D_43</vt:lpwstr>
  </property>
  <property fmtid="{D5CDD505-2E9C-101B-9397-08002B2CF9AE}" pid="3" name="KSOProductBuildVer">
    <vt:lpwstr>2052-12.1.25895.25895</vt:lpwstr>
  </property>
</Properties>
</file>