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1pPr>
    <a:lvl2pPr marL="0" marR="0" indent="3429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2pPr>
    <a:lvl3pPr marL="0" marR="0" indent="6858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3pPr>
    <a:lvl4pPr marL="0" marR="0" indent="10287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4pPr>
    <a:lvl5pPr marL="0" marR="0" indent="13716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5pPr>
    <a:lvl6pPr marL="0" marR="0" indent="17145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6pPr>
    <a:lvl7pPr marL="0" marR="0" indent="20574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7pPr>
    <a:lvl8pPr marL="0" marR="0" indent="24003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8pPr>
    <a:lvl9pPr marL="0" marR="0" indent="2743200" algn="l" defTabSz="825500" rtl="0" fontAlgn="auto" latinLnBrk="0" hangingPunct="0">
      <a:lnSpc>
        <a:spcPct val="100000"/>
      </a:lnSpc>
      <a:spcBef>
        <a:spcPts val="2000"/>
      </a:spcBef>
      <a:spcAft>
        <a:spcPts val="0"/>
      </a:spcAft>
      <a:buClrTx/>
      <a:buSzTx/>
      <a:buFontTx/>
      <a:buNone/>
      <a:tabLst/>
      <a:defRPr kumimoji="0" sz="4000" b="0" i="1" u="none" strike="noStrike" cap="none" spc="39" normalizeH="0" baseline="0">
        <a:ln>
          <a:noFill/>
        </a:ln>
        <a:solidFill>
          <a:srgbClr val="5C5C5C"/>
        </a:solidFill>
        <a:effectLst/>
        <a:uFillTx/>
        <a:latin typeface="Iowan Old Style Roman"/>
        <a:ea typeface="Iowan Old Style Roman"/>
        <a:cs typeface="Iowan Old Style Roman"/>
        <a:sym typeface="Iowan Old Style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 Roman"/>
          <a:ea typeface="Iowan Old Style Roman"/>
          <a:cs typeface="Iowan Old Style Roman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 Bold"/>
          <a:ea typeface="DIN Alternate Bold"/>
          <a:cs typeface="DIN Alternate Bold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94"/>
  </p:normalViewPr>
  <p:slideViewPr>
    <p:cSldViewPr snapToGrid="0">
      <p:cViewPr varScale="1">
        <p:scale>
          <a:sx n="60" d="100"/>
          <a:sy n="60" d="100"/>
        </p:scale>
        <p:origin x="19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/>
        </p:nvSpPr>
        <p:spPr>
          <a:xfrm>
            <a:off x="1016000" y="7874000"/>
            <a:ext cx="22351997" cy="6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1016000" y="1016000"/>
            <a:ext cx="22352000" cy="70739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016000" y="7975600"/>
            <a:ext cx="22352000" cy="45974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1pPr>
            <a:lvl2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2pPr>
            <a:lvl3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3pPr>
            <a:lvl4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4pPr>
            <a:lvl5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44467" y="12922250"/>
            <a:ext cx="419089" cy="4699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118295074_2675x2907.jpeg"/>
          <p:cNvSpPr>
            <a:spLocks noGrp="1"/>
          </p:cNvSpPr>
          <p:nvPr>
            <p:ph type="pic" idx="21"/>
          </p:nvPr>
        </p:nvSpPr>
        <p:spPr>
          <a:xfrm>
            <a:off x="-38100" y="-4394200"/>
            <a:ext cx="24460199" cy="265749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Rectangle"/>
          <p:cNvSpPr>
            <a:spLocks noGrp="1"/>
          </p:cNvSpPr>
          <p:nvPr>
            <p:ph type="body" sz="half" idx="22"/>
          </p:nvPr>
        </p:nvSpPr>
        <p:spPr>
          <a:xfrm>
            <a:off x="0" y="7620000"/>
            <a:ext cx="24384000" cy="50800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350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sp>
        <p:nvSpPr>
          <p:cNvPr id="23" name="Line"/>
          <p:cNvSpPr/>
          <p:nvPr/>
        </p:nvSpPr>
        <p:spPr>
          <a:xfrm>
            <a:off x="1016000" y="10718800"/>
            <a:ext cx="22352002" cy="6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1016000" y="7823200"/>
            <a:ext cx="22352000" cy="31115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6000" y="10795000"/>
            <a:ext cx="22352000" cy="17272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1pPr>
            <a:lvl2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2pPr>
            <a:lvl3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3pPr>
            <a:lvl4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4pPr>
            <a:lvl5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Text"/>
          <p:cNvSpPr txBox="1">
            <a:spLocks noGrp="1"/>
          </p:cNvSpPr>
          <p:nvPr>
            <p:ph type="title"/>
          </p:nvPr>
        </p:nvSpPr>
        <p:spPr>
          <a:xfrm>
            <a:off x="1016000" y="1016000"/>
            <a:ext cx="22352000" cy="70739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48900" y="12922250"/>
            <a:ext cx="419088" cy="4699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Line"/>
          <p:cNvSpPr/>
          <p:nvPr/>
        </p:nvSpPr>
        <p:spPr>
          <a:xfrm>
            <a:off x="1016000" y="10718800"/>
            <a:ext cx="120904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2" name="182429520_1646x1646.jpeg"/>
          <p:cNvSpPr>
            <a:spLocks noGrp="1"/>
          </p:cNvSpPr>
          <p:nvPr>
            <p:ph type="pic" idx="21"/>
          </p:nvPr>
        </p:nvSpPr>
        <p:spPr>
          <a:xfrm>
            <a:off x="12306300" y="-114300"/>
            <a:ext cx="13931900" cy="13931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1016000" y="1155700"/>
            <a:ext cx="12090400" cy="97790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7100">
                <a:solidFill>
                  <a:srgbClr val="5C5C5C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6000" y="10795000"/>
            <a:ext cx="12090400" cy="19050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1pPr>
            <a:lvl2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2pPr>
            <a:lvl3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3pPr>
            <a:lvl4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4pPr>
            <a:lvl5pPr marL="0" indent="0" algn="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7000" i="1">
                <a:solidFill>
                  <a:srgbClr val="747676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"/>
          <p:cNvSpPr/>
          <p:nvPr/>
        </p:nvSpPr>
        <p:spPr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"/>
          <p:cNvSpPr/>
          <p:nvPr/>
        </p:nvSpPr>
        <p:spPr>
          <a:xfrm>
            <a:off x="1016000" y="2222500"/>
            <a:ext cx="22352000" cy="5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Line"/>
          <p:cNvSpPr/>
          <p:nvPr/>
        </p:nvSpPr>
        <p:spPr>
          <a:xfrm>
            <a:off x="13208000" y="2222500"/>
            <a:ext cx="101600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 i="0" spc="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72" name="118295074_2675x2907.jpeg"/>
          <p:cNvSpPr>
            <a:spLocks noGrp="1"/>
          </p:cNvSpPr>
          <p:nvPr>
            <p:ph type="pic" idx="21"/>
          </p:nvPr>
        </p:nvSpPr>
        <p:spPr>
          <a:xfrm>
            <a:off x="-381000" y="-114300"/>
            <a:ext cx="13931900" cy="151364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13208000" y="1016000"/>
            <a:ext cx="10160000" cy="1016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3208000" y="2540000"/>
            <a:ext cx="10160000" cy="10160000"/>
          </a:xfrm>
          <a:prstGeom prst="rect">
            <a:avLst/>
          </a:prstGeom>
        </p:spPr>
        <p:txBody>
          <a:bodyPr/>
          <a:lstStyle>
            <a:lvl1pPr marL="571500" indent="-571500">
              <a:defRPr sz="4000"/>
            </a:lvl1pPr>
            <a:lvl2pPr marL="1143000" indent="-571500">
              <a:defRPr sz="4000"/>
            </a:lvl2pPr>
            <a:lvl3pPr marL="1714500" indent="-571500">
              <a:defRPr sz="4000"/>
            </a:lvl3pPr>
            <a:lvl4pPr marL="2286000" indent="-571500">
              <a:defRPr sz="4000"/>
            </a:lvl4pPr>
            <a:lvl5pPr marL="2857500" indent="-571500"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118295074_2675x2907.jpeg"/>
          <p:cNvSpPr>
            <a:spLocks noGrp="1"/>
          </p:cNvSpPr>
          <p:nvPr>
            <p:ph type="pic" idx="21"/>
          </p:nvPr>
        </p:nvSpPr>
        <p:spPr>
          <a:xfrm>
            <a:off x="1016000" y="-1333500"/>
            <a:ext cx="13970000" cy="151778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1" name="182741592_1098x949.jpeg"/>
          <p:cNvSpPr>
            <a:spLocks noGrp="1"/>
          </p:cNvSpPr>
          <p:nvPr>
            <p:ph type="pic" sz="half" idx="22"/>
          </p:nvPr>
        </p:nvSpPr>
        <p:spPr>
          <a:xfrm>
            <a:off x="15240000" y="-1130300"/>
            <a:ext cx="9296400" cy="80348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2" name="182429520_1646x1646.jpeg"/>
          <p:cNvSpPr>
            <a:spLocks noGrp="1"/>
          </p:cNvSpPr>
          <p:nvPr>
            <p:ph type="pic" sz="half" idx="23"/>
          </p:nvPr>
        </p:nvSpPr>
        <p:spPr>
          <a:xfrm>
            <a:off x="15240000" y="5778500"/>
            <a:ext cx="8382000" cy="838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016000" y="11137900"/>
            <a:ext cx="22352000" cy="1905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0"/>
              </a:spcBef>
              <a:buSzTx/>
              <a:buFontTx/>
              <a:buNone/>
              <a:defRPr sz="4000" i="1" spc="39"/>
            </a:lvl1pPr>
            <a:lvl2pPr marL="0" indent="0">
              <a:spcBef>
                <a:spcPts val="2000"/>
              </a:spcBef>
              <a:buSzTx/>
              <a:buFontTx/>
              <a:buNone/>
              <a:defRPr sz="4000" i="1" spc="39"/>
            </a:lvl2pPr>
            <a:lvl3pPr marL="0" indent="0">
              <a:spcBef>
                <a:spcPts val="2000"/>
              </a:spcBef>
              <a:buSzTx/>
              <a:buFontTx/>
              <a:buNone/>
              <a:defRPr sz="4000" i="1" spc="39"/>
            </a:lvl3pPr>
            <a:lvl4pPr marL="0" indent="0">
              <a:spcBef>
                <a:spcPts val="2000"/>
              </a:spcBef>
              <a:buSzTx/>
              <a:buFontTx/>
              <a:buNone/>
              <a:defRPr sz="4000" i="1" spc="39"/>
            </a:lvl4pPr>
            <a:lvl5pPr marL="0" indent="0">
              <a:spcBef>
                <a:spcPts val="2000"/>
              </a:spcBef>
              <a:buSzTx/>
              <a:buFontTx/>
              <a:buNone/>
              <a:defRPr sz="4000" i="1" spc="39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965200" y="1041400"/>
            <a:ext cx="3130550" cy="595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0000" b="1" i="0" spc="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“</a:t>
            </a:r>
          </a:p>
        </p:txBody>
      </p:sp>
      <p:sp>
        <p:nvSpPr>
          <p:cNvPr id="102" name="Type a quote here."/>
          <p:cNvSpPr txBox="1">
            <a:spLocks noGrp="1"/>
          </p:cNvSpPr>
          <p:nvPr>
            <p:ph type="body" sz="quarter" idx="21"/>
          </p:nvPr>
        </p:nvSpPr>
        <p:spPr>
          <a:xfrm>
            <a:off x="3632200" y="5442942"/>
            <a:ext cx="19735800" cy="1320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2300"/>
              </a:spcBef>
              <a:buSzTx/>
              <a:buFontTx/>
              <a:buNone/>
              <a:defRPr sz="7000">
                <a:solidFill>
                  <a:srgbClr val="747676"/>
                </a:solidFill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03" name="-Johnny Appleseed"/>
          <p:cNvSpPr txBox="1">
            <a:spLocks noGrp="1"/>
          </p:cNvSpPr>
          <p:nvPr>
            <p:ph type="body" sz="quarter" idx="22"/>
          </p:nvPr>
        </p:nvSpPr>
        <p:spPr>
          <a:xfrm>
            <a:off x="3632200" y="10756900"/>
            <a:ext cx="19735800" cy="1320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2300"/>
              </a:spcBef>
              <a:buSzTx/>
              <a:buFontTx/>
              <a:buNone/>
              <a:defRPr sz="7000" i="1">
                <a:solidFill>
                  <a:srgbClr val="6B6D6D"/>
                </a:solidFill>
              </a:defRPr>
            </a:lvl1pPr>
          </a:lstStyle>
          <a:p>
            <a:r>
              <a:t>-Johnny Appleseed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118295074_2675x2907.jpeg"/>
          <p:cNvSpPr>
            <a:spLocks noGrp="1"/>
          </p:cNvSpPr>
          <p:nvPr>
            <p:ph type="pic" idx="21"/>
          </p:nvPr>
        </p:nvSpPr>
        <p:spPr>
          <a:xfrm>
            <a:off x="-127000" y="-2540000"/>
            <a:ext cx="24637999" cy="267681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016000" y="1016000"/>
            <a:ext cx="22352000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016000" y="2540000"/>
            <a:ext cx="22352000" cy="101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48900" y="12928600"/>
            <a:ext cx="41908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sz="2500" i="0" spc="0">
                <a:solidFill>
                  <a:srgbClr val="747676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1pPr>
      <a:lvl2pPr marL="0" marR="0" indent="3429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2pPr>
      <a:lvl3pPr marL="0" marR="0" indent="6858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3pPr>
      <a:lvl4pPr marL="0" marR="0" indent="10287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4pPr>
      <a:lvl5pPr marL="0" marR="0" indent="13716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5pPr>
      <a:lvl6pPr marL="0" marR="0" indent="17145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6pPr>
      <a:lvl7pPr marL="0" marR="0" indent="20574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7pPr>
      <a:lvl8pPr marL="0" marR="0" indent="24003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8pPr>
      <a:lvl9pPr marL="0" marR="0" indent="2743200" algn="l" defTabSz="825500" rtl="0" latinLnBrk="0">
        <a:lnSpc>
          <a:spcPct val="100000"/>
        </a:lnSpc>
        <a:spcBef>
          <a:spcPts val="3300"/>
        </a:spcBef>
        <a:spcAft>
          <a:spcPts val="0"/>
        </a:spcAft>
        <a:buClrTx/>
        <a:buSzTx/>
        <a:buFontTx/>
        <a:buNone/>
        <a:tabLst/>
        <a:defRPr sz="7500" b="0" i="0" u="none" strike="noStrike" cap="all" spc="0" baseline="0">
          <a:solidFill>
            <a:srgbClr val="747676"/>
          </a:solidFill>
          <a:uFillTx/>
          <a:latin typeface="+mn-lt"/>
          <a:ea typeface="+mn-ea"/>
          <a:cs typeface="+mn-cs"/>
          <a:sym typeface="DIN Condensed Bold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1pPr>
      <a:lvl2pPr marL="127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2pPr>
      <a:lvl3pPr marL="190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3pPr>
      <a:lvl4pPr marL="254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4pPr>
      <a:lvl5pPr marL="317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5pPr>
      <a:lvl6pPr marL="381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6pPr>
      <a:lvl7pPr marL="444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7pPr>
      <a:lvl8pPr marL="5080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8pPr>
      <a:lvl9pPr marL="5715000" marR="0" indent="-635000" algn="l" defTabSz="825500" rtl="0" latinLnBrk="0">
        <a:lnSpc>
          <a:spcPct val="100000"/>
        </a:lnSpc>
        <a:spcBef>
          <a:spcPts val="2500"/>
        </a:spcBef>
        <a:spcAft>
          <a:spcPts val="0"/>
        </a:spcAft>
        <a:buClrTx/>
        <a:buSzPct val="75000"/>
        <a:buFont typeface="Zapf Dingbats"/>
        <a:buChar char="➤"/>
        <a:tabLst/>
        <a:defRPr sz="4500" b="0" i="0" u="none" strike="noStrike" cap="none" spc="0" baseline="0">
          <a:solidFill>
            <a:srgbClr val="5C5C5C"/>
          </a:solidFill>
          <a:uFillTx/>
          <a:latin typeface="Iowan Old Style Roman"/>
          <a:ea typeface="Iowan Old Style Roman"/>
          <a:cs typeface="Iowan Old Style Roman"/>
          <a:sym typeface="Iowan Old Style Roman"/>
        </a:defRPr>
      </a:lvl9pPr>
    </p:bodyStyle>
    <p:otherStyle>
      <a:lvl1pPr marL="0" marR="0" indent="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1pPr>
      <a:lvl2pPr marL="0" marR="0" indent="228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2pPr>
      <a:lvl3pPr marL="0" marR="0" indent="457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3pPr>
      <a:lvl4pPr marL="0" marR="0" indent="685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4pPr>
      <a:lvl5pPr marL="0" marR="0" indent="9144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5pPr>
      <a:lvl6pPr marL="0" marR="0" indent="11430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6pPr>
      <a:lvl7pPr marL="0" marR="0" indent="13716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7pPr>
      <a:lvl8pPr marL="0" marR="0" indent="16002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8pPr>
      <a:lvl9pPr marL="0" marR="0" indent="1828800" algn="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pifr-bonn.mpg.de/pressreleases/2026/twinkling-pulsar-reveals-invisible-structures-in-space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pifr-bonn.mpg.de/pressreleases/2026/twinkling-pulsar-reveals-invisible-structures-in-space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9.pn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562" y="-4012837"/>
            <a:ext cx="24636524" cy="18395272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Rectangle"/>
          <p:cNvSpPr>
            <a:spLocks noGrp="1"/>
          </p:cNvSpPr>
          <p:nvPr>
            <p:ph type="body" idx="22"/>
          </p:nvPr>
        </p:nvSpPr>
        <p:spPr>
          <a:xfrm>
            <a:off x="12699" y="800105"/>
            <a:ext cx="24384001" cy="508000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350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 dirty="0"/>
          </a:p>
        </p:txBody>
      </p:sp>
      <p:sp>
        <p:nvSpPr>
          <p:cNvPr id="130" name="FAST-Effelsberg simultaneous observation of pulsar scintillation screen"/>
          <p:cNvSpPr txBox="1">
            <a:spLocks noGrp="1"/>
          </p:cNvSpPr>
          <p:nvPr>
            <p:ph type="body" sz="half" idx="1"/>
          </p:nvPr>
        </p:nvSpPr>
        <p:spPr>
          <a:xfrm>
            <a:off x="261235" y="1844529"/>
            <a:ext cx="23861530" cy="2991153"/>
          </a:xfrm>
          <a:prstGeom prst="rect">
            <a:avLst/>
          </a:prstGeom>
        </p:spPr>
        <p:txBody>
          <a:bodyPr/>
          <a:lstStyle/>
          <a:p>
            <a:pPr lvl="2" algn="ctr" defTabSz="676909">
              <a:spcBef>
                <a:spcPts val="600"/>
              </a:spcBef>
              <a:defRPr sz="9840" i="0">
                <a:solidFill>
                  <a:srgbClr val="000000"/>
                </a:solidFill>
              </a:defRPr>
            </a:pPr>
            <a:r>
              <a:rPr dirty="0"/>
              <a:t>FAST-</a:t>
            </a:r>
            <a:r>
              <a:rPr dirty="0" err="1"/>
              <a:t>Effelsberg</a:t>
            </a:r>
            <a:r>
              <a:rPr dirty="0"/>
              <a:t> simultaneous observation of pulsar scintillation screen</a:t>
            </a:r>
          </a:p>
        </p:txBody>
      </p:sp>
      <p:sp>
        <p:nvSpPr>
          <p:cNvPr id="131" name="Xun Shi  石洵"/>
          <p:cNvSpPr txBox="1"/>
          <p:nvPr/>
        </p:nvSpPr>
        <p:spPr>
          <a:xfrm>
            <a:off x="1385321" y="7290348"/>
            <a:ext cx="22352001" cy="205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ctr" defTabSz="693419">
              <a:lnSpc>
                <a:spcPct val="70000"/>
              </a:lnSpc>
              <a:spcBef>
                <a:spcPts val="600"/>
              </a:spcBef>
              <a:defRPr sz="6719" b="1" spc="0">
                <a:solidFill>
                  <a:srgbClr val="FFFFFF"/>
                </a:solidFill>
              </a:defRPr>
            </a:lvl1pPr>
          </a:lstStyle>
          <a:p>
            <a:r>
              <a:rPr b="0" i="0" dirty="0" err="1"/>
              <a:t>Xun</a:t>
            </a:r>
            <a:r>
              <a:rPr b="0" i="0" dirty="0"/>
              <a:t> Shi  </a:t>
            </a:r>
            <a:r>
              <a:rPr b="0" i="0" dirty="0" err="1"/>
              <a:t>石洵</a:t>
            </a:r>
            <a:r>
              <a:rPr b="0" i="0" dirty="0"/>
              <a:t> </a:t>
            </a:r>
          </a:p>
        </p:txBody>
      </p:sp>
      <p:sp>
        <p:nvSpPr>
          <p:cNvPr id="132" name="in collaboration with…"/>
          <p:cNvSpPr txBox="1"/>
          <p:nvPr/>
        </p:nvSpPr>
        <p:spPr>
          <a:xfrm>
            <a:off x="4160822" y="9226990"/>
            <a:ext cx="16800999" cy="162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70000"/>
              </a:lnSpc>
              <a:spcBef>
                <a:spcPts val="800"/>
              </a:spcBef>
              <a:defRPr sz="4800" spc="0">
                <a:solidFill>
                  <a:srgbClr val="FFFFFF"/>
                </a:solidFill>
              </a:defRPr>
            </a:pPr>
            <a:r>
              <a:t>in collaboration with</a:t>
            </a:r>
          </a:p>
          <a:p>
            <a:pPr algn="ctr">
              <a:lnSpc>
                <a:spcPct val="70000"/>
              </a:lnSpc>
              <a:spcBef>
                <a:spcPts val="800"/>
              </a:spcBef>
              <a:defRPr sz="4800" spc="0">
                <a:solidFill>
                  <a:srgbClr val="FFFFFF"/>
                </a:solidFill>
              </a:defRPr>
            </a:pPr>
            <a:r>
              <a:t>Tim Sprenger, Olaf Wucknitz(MPIfR, Bonn), Robert Main(McGill)</a:t>
            </a:r>
          </a:p>
        </p:txBody>
      </p:sp>
      <p:sp>
        <p:nvSpPr>
          <p:cNvPr id="133" name="Sprenger, Shi, Wucknitz &amp; Main, A&amp;A, 709, A57 (2026). arXiv:2605.15004…"/>
          <p:cNvSpPr txBox="1"/>
          <p:nvPr/>
        </p:nvSpPr>
        <p:spPr>
          <a:xfrm>
            <a:off x="2995018" y="11796535"/>
            <a:ext cx="19480337" cy="288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1200"/>
              </a:spcBef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Sprenger, Shi, Wucknitz &amp; Main, A&amp;A, 709, A57 (</a:t>
            </a:r>
            <a:r>
              <a:rPr b="1"/>
              <a:t>2026</a:t>
            </a:r>
            <a:r>
              <a:t>). arXiv:2605.15004</a:t>
            </a:r>
          </a:p>
          <a:p>
            <a:pPr algn="ctr" defTabSz="457200">
              <a:spcBef>
                <a:spcPts val="1200"/>
              </a:spcBef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u="sng">
                <a:hlinkClick r:id="rId3"/>
              </a:rPr>
              <a:t>https://www.mpifr-bonn.mpg.de/pressreleases/2026/twinkling-pulsar-reveals-invisible-structures-in-space</a:t>
            </a:r>
          </a:p>
          <a:p>
            <a:pPr algn="ctr" defTabSz="457200">
              <a:spcBef>
                <a:spcPts val="1200"/>
              </a:spcBef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u="sng">
              <a:hlinkClick r:id="rId3"/>
            </a:endParaRPr>
          </a:p>
          <a:p>
            <a:pPr algn="ctr" defTabSz="457200">
              <a:spcBef>
                <a:spcPts val="0"/>
              </a:spcBef>
              <a:defRPr sz="960" i="0" spc="0">
                <a:solidFill>
                  <a:srgbClr val="FFFFFF"/>
                </a:solidFill>
                <a:latin typeface="Lucida Grande"/>
                <a:ea typeface="Lucida Grande"/>
                <a:cs typeface="Lucida Grande"/>
                <a:sym typeface="Lucida Grande"/>
              </a:defRPr>
            </a:pPr>
            <a:endParaRPr u="sng">
              <a:hlinkClick r:id="rId3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562" y="-4012837"/>
            <a:ext cx="24636524" cy="18395272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Rectangle"/>
          <p:cNvSpPr>
            <a:spLocks noGrp="1"/>
          </p:cNvSpPr>
          <p:nvPr>
            <p:ph type="body" idx="22"/>
          </p:nvPr>
        </p:nvSpPr>
        <p:spPr>
          <a:xfrm>
            <a:off x="12699" y="800105"/>
            <a:ext cx="24384001" cy="508000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350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sp>
        <p:nvSpPr>
          <p:cNvPr id="137" name="How 1+1&gt;2"/>
          <p:cNvSpPr txBox="1">
            <a:spLocks noGrp="1"/>
          </p:cNvSpPr>
          <p:nvPr>
            <p:ph type="body" sz="half" idx="1"/>
          </p:nvPr>
        </p:nvSpPr>
        <p:spPr>
          <a:xfrm>
            <a:off x="261235" y="1844529"/>
            <a:ext cx="23861530" cy="2991153"/>
          </a:xfrm>
          <a:prstGeom prst="rect">
            <a:avLst/>
          </a:prstGeom>
        </p:spPr>
        <p:txBody>
          <a:bodyPr/>
          <a:lstStyle/>
          <a:p>
            <a:pPr lvl="2" algn="ctr">
              <a:defRPr sz="16000" i="0">
                <a:solidFill>
                  <a:srgbClr val="000000"/>
                </a:solidFill>
              </a:defRPr>
            </a:pPr>
            <a:r>
              <a:t>How 1+1&gt;2</a:t>
            </a:r>
          </a:p>
        </p:txBody>
      </p:sp>
      <p:sp>
        <p:nvSpPr>
          <p:cNvPr id="138" name="Xun Shi  石洵"/>
          <p:cNvSpPr txBox="1"/>
          <p:nvPr/>
        </p:nvSpPr>
        <p:spPr>
          <a:xfrm>
            <a:off x="1385321" y="7292544"/>
            <a:ext cx="22352001" cy="205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ctr" defTabSz="693419">
              <a:lnSpc>
                <a:spcPct val="70000"/>
              </a:lnSpc>
              <a:spcBef>
                <a:spcPts val="600"/>
              </a:spcBef>
              <a:defRPr sz="6719" b="1" spc="0">
                <a:solidFill>
                  <a:srgbClr val="FFFFFF"/>
                </a:solidFill>
              </a:defRPr>
            </a:lvl1pPr>
          </a:lstStyle>
          <a:p>
            <a:r>
              <a:rPr b="0" i="0" dirty="0" err="1"/>
              <a:t>Xun</a:t>
            </a:r>
            <a:r>
              <a:rPr b="0" i="0" dirty="0"/>
              <a:t> Shi  </a:t>
            </a:r>
            <a:r>
              <a:rPr b="0" i="0" dirty="0" err="1"/>
              <a:t>石洵</a:t>
            </a:r>
            <a:r>
              <a:rPr b="0" i="0" dirty="0"/>
              <a:t> </a:t>
            </a:r>
          </a:p>
        </p:txBody>
      </p:sp>
      <p:sp>
        <p:nvSpPr>
          <p:cNvPr id="139" name="in collaboration with…"/>
          <p:cNvSpPr txBox="1"/>
          <p:nvPr/>
        </p:nvSpPr>
        <p:spPr>
          <a:xfrm>
            <a:off x="4160822" y="9226990"/>
            <a:ext cx="16800999" cy="162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70000"/>
              </a:lnSpc>
              <a:spcBef>
                <a:spcPts val="800"/>
              </a:spcBef>
              <a:defRPr sz="4800" spc="0">
                <a:solidFill>
                  <a:srgbClr val="FFFFFF"/>
                </a:solidFill>
              </a:defRPr>
            </a:pPr>
            <a:r>
              <a:t>in collaboration with</a:t>
            </a:r>
          </a:p>
          <a:p>
            <a:pPr algn="ctr">
              <a:lnSpc>
                <a:spcPct val="70000"/>
              </a:lnSpc>
              <a:spcBef>
                <a:spcPts val="800"/>
              </a:spcBef>
              <a:defRPr sz="4800" spc="0">
                <a:solidFill>
                  <a:srgbClr val="FFFFFF"/>
                </a:solidFill>
              </a:defRPr>
            </a:pPr>
            <a:r>
              <a:t>Tim Sprenger, Olaf Wucknitz(MPIfR, Bonn), Robert Main(McGill)</a:t>
            </a:r>
          </a:p>
        </p:txBody>
      </p:sp>
      <p:sp>
        <p:nvSpPr>
          <p:cNvPr id="140" name="Sprenger, Shi, Wucknitz &amp; Main, A&amp;A, 709, A57 (2026). arXiv:2605.15004…"/>
          <p:cNvSpPr txBox="1"/>
          <p:nvPr/>
        </p:nvSpPr>
        <p:spPr>
          <a:xfrm>
            <a:off x="2995018" y="11796535"/>
            <a:ext cx="19480337" cy="288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spcBef>
                <a:spcPts val="1200"/>
              </a:spcBef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Sprenger, Shi, Wucknitz &amp; Main, A&amp;A, 709, A57 (</a:t>
            </a:r>
            <a:r>
              <a:rPr b="1"/>
              <a:t>2026</a:t>
            </a:r>
            <a:r>
              <a:t>). arXiv:2605.15004</a:t>
            </a:r>
          </a:p>
          <a:p>
            <a:pPr algn="ctr" defTabSz="457200">
              <a:spcBef>
                <a:spcPts val="1200"/>
              </a:spcBef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u="sng">
                <a:hlinkClick r:id="rId3"/>
              </a:rPr>
              <a:t>https://www.mpifr-bonn.mpg.de/pressreleases/2026/twinkling-pulsar-reveals-invisible-structures-in-space</a:t>
            </a:r>
          </a:p>
          <a:p>
            <a:pPr algn="ctr" defTabSz="457200">
              <a:spcBef>
                <a:spcPts val="1200"/>
              </a:spcBef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u="sng">
              <a:hlinkClick r:id="rId3"/>
            </a:endParaRPr>
          </a:p>
          <a:p>
            <a:pPr algn="ctr" defTabSz="457200">
              <a:spcBef>
                <a:spcPts val="0"/>
              </a:spcBef>
              <a:defRPr sz="960" i="0" spc="0">
                <a:solidFill>
                  <a:srgbClr val="FFFFFF"/>
                </a:solidFill>
                <a:latin typeface="Lucida Grande"/>
                <a:ea typeface="Lucida Grande"/>
                <a:cs typeface="Lucida Grande"/>
                <a:sym typeface="Lucida Grande"/>
              </a:defRPr>
            </a:pPr>
            <a:endParaRPr u="sng">
              <a:hlinkClick r:id="rId3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Why study pulsar scintillation"/>
          <p:cNvSpPr txBox="1">
            <a:spLocks noGrp="1"/>
          </p:cNvSpPr>
          <p:nvPr>
            <p:ph type="body" sz="half" idx="4294967295"/>
          </p:nvPr>
        </p:nvSpPr>
        <p:spPr>
          <a:xfrm>
            <a:off x="-482765" y="579940"/>
            <a:ext cx="24893624" cy="2991153"/>
          </a:xfrm>
          <a:prstGeom prst="rect">
            <a:avLst/>
          </a:prstGeom>
        </p:spPr>
        <p:txBody>
          <a:bodyPr/>
          <a:lstStyle/>
          <a:p>
            <a:pPr marL="0" lvl="2" indent="0" algn="ct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9000">
                <a:solidFill>
                  <a:srgbClr val="000000"/>
                </a:solidFill>
              </a:defRPr>
            </a:pPr>
            <a:r>
              <a:t>Why study pulsar scintillation</a:t>
            </a:r>
          </a:p>
        </p:txBody>
      </p:sp>
      <p:sp>
        <p:nvSpPr>
          <p:cNvPr id="143" name="Emission mechanism, EoS, gravity tests are physics, scintillation is stamp collecting??"/>
          <p:cNvSpPr txBox="1"/>
          <p:nvPr/>
        </p:nvSpPr>
        <p:spPr>
          <a:xfrm>
            <a:off x="-1538065" y="2178957"/>
            <a:ext cx="27460130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indent="0" algn="ctr">
              <a:lnSpc>
                <a:spcPct val="70000"/>
              </a:lnSpc>
              <a:spcBef>
                <a:spcPts val="800"/>
              </a:spcBef>
              <a:defRPr sz="4800" i="0" spc="0"/>
            </a:pPr>
            <a:r>
              <a:t>Emission mechanism, EoS, gravity tests are physics, scintillation is stamp collecting??</a:t>
            </a:r>
          </a:p>
        </p:txBody>
      </p:sp>
      <p:pic>
        <p:nvPicPr>
          <p:cNvPr id="14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5290"/>
            <a:ext cx="24384001" cy="18206722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phenomena are messy,…"/>
          <p:cNvSpPr txBox="1"/>
          <p:nvPr/>
        </p:nvSpPr>
        <p:spPr>
          <a:xfrm>
            <a:off x="427447" y="6378317"/>
            <a:ext cx="9763380" cy="3004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phenomena are messy, </a:t>
            </a:r>
          </a:p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physical mechanism is known, </a:t>
            </a:r>
          </a:p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theory is descriptive, </a:t>
            </a:r>
          </a:p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measurement has no precision </a:t>
            </a:r>
          </a:p>
        </p:txBody>
      </p:sp>
      <p:sp>
        <p:nvSpPr>
          <p:cNvPr id="146" name="ISM:"/>
          <p:cNvSpPr txBox="1"/>
          <p:nvPr/>
        </p:nvSpPr>
        <p:spPr>
          <a:xfrm>
            <a:off x="2054089" y="5473834"/>
            <a:ext cx="1544837" cy="162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indent="0" algn="ctr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ISM: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Why study pulsar scintillation"/>
          <p:cNvSpPr txBox="1">
            <a:spLocks noGrp="1"/>
          </p:cNvSpPr>
          <p:nvPr>
            <p:ph type="body" sz="half" idx="4294967295"/>
          </p:nvPr>
        </p:nvSpPr>
        <p:spPr>
          <a:xfrm>
            <a:off x="-482765" y="579940"/>
            <a:ext cx="24893624" cy="2991153"/>
          </a:xfrm>
          <a:prstGeom prst="rect">
            <a:avLst/>
          </a:prstGeom>
        </p:spPr>
        <p:txBody>
          <a:bodyPr/>
          <a:lstStyle/>
          <a:p>
            <a:pPr marL="0" lvl="2" indent="0" algn="ct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9000">
                <a:solidFill>
                  <a:srgbClr val="000000"/>
                </a:solidFill>
              </a:defRPr>
            </a:pPr>
            <a:r>
              <a:t>Why study pulsar scintillation</a:t>
            </a:r>
          </a:p>
        </p:txBody>
      </p:sp>
      <p:sp>
        <p:nvSpPr>
          <p:cNvPr id="149" name="Emission mechanism, EoS, gravity tests are physics, scintillation is stamp collecting??"/>
          <p:cNvSpPr txBox="1"/>
          <p:nvPr/>
        </p:nvSpPr>
        <p:spPr>
          <a:xfrm>
            <a:off x="-1538065" y="2178957"/>
            <a:ext cx="27460130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indent="0" algn="ctr">
              <a:lnSpc>
                <a:spcPct val="70000"/>
              </a:lnSpc>
              <a:spcBef>
                <a:spcPts val="800"/>
              </a:spcBef>
              <a:defRPr sz="4800" i="0" spc="0"/>
            </a:pPr>
            <a:r>
              <a:t>Emission mechanism, EoS, gravity tests are physics, scintillation is stamp collecting??</a:t>
            </a:r>
          </a:p>
        </p:txBody>
      </p:sp>
      <p:pic>
        <p:nvPicPr>
          <p:cNvPr id="15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5290"/>
            <a:ext cx="24384001" cy="18206722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phenomena are messy,…"/>
          <p:cNvSpPr txBox="1"/>
          <p:nvPr/>
        </p:nvSpPr>
        <p:spPr>
          <a:xfrm>
            <a:off x="427447" y="6378317"/>
            <a:ext cx="9763380" cy="3004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phenomena are messy, </a:t>
            </a:r>
          </a:p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physical mechanism is known, </a:t>
            </a:r>
          </a:p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theory is descriptive, </a:t>
            </a:r>
          </a:p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measurement has no precision </a:t>
            </a:r>
          </a:p>
        </p:txBody>
      </p:sp>
      <p:sp>
        <p:nvSpPr>
          <p:cNvPr id="152" name="phenomena are complex, but structured…"/>
          <p:cNvSpPr txBox="1"/>
          <p:nvPr/>
        </p:nvSpPr>
        <p:spPr>
          <a:xfrm>
            <a:off x="10109017" y="6637507"/>
            <a:ext cx="14517526" cy="251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rPr dirty="0"/>
              <a:t>phenomena are complex, but structured </a:t>
            </a:r>
          </a:p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rPr dirty="0"/>
              <a:t>physical mechanism is unknown, possibly new</a:t>
            </a:r>
          </a:p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rPr dirty="0"/>
              <a:t>theory is fun (plasma/MHD, holography, lensing,…) </a:t>
            </a:r>
          </a:p>
          <a:p>
            <a:pPr lvl="2" indent="0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rPr dirty="0"/>
              <a:t>measurement can be very precise</a:t>
            </a:r>
          </a:p>
        </p:txBody>
      </p:sp>
      <p:sp>
        <p:nvSpPr>
          <p:cNvPr id="153" name="?"/>
          <p:cNvSpPr txBox="1"/>
          <p:nvPr/>
        </p:nvSpPr>
        <p:spPr>
          <a:xfrm>
            <a:off x="2901395" y="5226427"/>
            <a:ext cx="1943919" cy="530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0" i="0" spc="300">
                <a:solidFill>
                  <a:schemeClr val="accent4">
                    <a:satOff val="15429"/>
                    <a:lumOff val="5536"/>
                  </a:schemeClr>
                </a:solidFill>
              </a:defRPr>
            </a:lvl1pPr>
          </a:lstStyle>
          <a:p>
            <a:r>
              <a:t>?</a:t>
            </a:r>
          </a:p>
        </p:txBody>
      </p:sp>
      <p:sp>
        <p:nvSpPr>
          <p:cNvPr id="154" name="ISM:"/>
          <p:cNvSpPr txBox="1"/>
          <p:nvPr/>
        </p:nvSpPr>
        <p:spPr>
          <a:xfrm>
            <a:off x="2054089" y="5473834"/>
            <a:ext cx="1544837" cy="162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indent="0" algn="ctr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ISM: </a:t>
            </a:r>
          </a:p>
        </p:txBody>
      </p:sp>
      <p:sp>
        <p:nvSpPr>
          <p:cNvPr id="155" name="Small-scale IISM as revealed by scintillation:"/>
          <p:cNvSpPr txBox="1"/>
          <p:nvPr/>
        </p:nvSpPr>
        <p:spPr>
          <a:xfrm>
            <a:off x="10427136" y="5473834"/>
            <a:ext cx="12300943" cy="162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indent="0" algn="ctr">
              <a:lnSpc>
                <a:spcPct val="70000"/>
              </a:lnSpc>
              <a:spcBef>
                <a:spcPts val="800"/>
              </a:spcBef>
              <a:defRPr sz="4800" i="0" spc="0">
                <a:solidFill>
                  <a:srgbClr val="FFFFFF"/>
                </a:solidFill>
              </a:defRPr>
            </a:pPr>
            <a:r>
              <a:t>Small-scale IISM as revealed by scintillation: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12" y="3819546"/>
            <a:ext cx="12902257" cy="9188498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Why study pulsar scintillation"/>
          <p:cNvSpPr txBox="1">
            <a:spLocks noGrp="1"/>
          </p:cNvSpPr>
          <p:nvPr>
            <p:ph type="body" sz="half" idx="4294967295"/>
          </p:nvPr>
        </p:nvSpPr>
        <p:spPr>
          <a:xfrm>
            <a:off x="-482765" y="579940"/>
            <a:ext cx="24893624" cy="2991153"/>
          </a:xfrm>
          <a:prstGeom prst="rect">
            <a:avLst/>
          </a:prstGeom>
        </p:spPr>
        <p:txBody>
          <a:bodyPr/>
          <a:lstStyle/>
          <a:p>
            <a:pPr marL="0" lvl="2" indent="0" algn="ct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9000">
                <a:solidFill>
                  <a:srgbClr val="000000"/>
                </a:solidFill>
              </a:defRPr>
            </a:pPr>
            <a:r>
              <a:t>Why study pulsar scintillation</a:t>
            </a:r>
          </a:p>
        </p:txBody>
      </p:sp>
      <p:sp>
        <p:nvSpPr>
          <p:cNvPr id="159" name="ISM harbours unexplored physics."/>
          <p:cNvSpPr txBox="1"/>
          <p:nvPr/>
        </p:nvSpPr>
        <p:spPr>
          <a:xfrm>
            <a:off x="1143872" y="2186536"/>
            <a:ext cx="797970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0"/>
              </a:spcBef>
              <a:defRPr i="0"/>
            </a:lvl1pPr>
          </a:lstStyle>
          <a:p>
            <a:r>
              <a:t>ISM harbours unexplored physics.</a:t>
            </a:r>
          </a:p>
        </p:txBody>
      </p:sp>
      <p:sp>
        <p:nvSpPr>
          <p:cNvPr id="160" name="We don’t yet understand the physical origin of scintillation arcs. They have intriguing properties."/>
          <p:cNvSpPr txBox="1"/>
          <p:nvPr/>
        </p:nvSpPr>
        <p:spPr>
          <a:xfrm>
            <a:off x="1155267" y="2890607"/>
            <a:ext cx="2250512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0"/>
              </a:spcBef>
              <a:defRPr i="0"/>
            </a:lvl1pPr>
          </a:lstStyle>
          <a:p>
            <a:r>
              <a:t>We don’t yet understand the physical origin of scintillation arcs. They have intriguing properties.</a:t>
            </a:r>
          </a:p>
        </p:txBody>
      </p:sp>
      <p:sp>
        <p:nvSpPr>
          <p:cNvPr id="161" name="Line"/>
          <p:cNvSpPr/>
          <p:nvPr/>
        </p:nvSpPr>
        <p:spPr>
          <a:xfrm flipH="1">
            <a:off x="11169120" y="5703925"/>
            <a:ext cx="1" cy="5063077"/>
          </a:xfrm>
          <a:prstGeom prst="line">
            <a:avLst/>
          </a:prstGeom>
          <a:ln w="50800">
            <a:solidFill>
              <a:schemeClr val="accent4">
                <a:satOff val="15429"/>
                <a:lumOff val="5536"/>
              </a:schemeClr>
            </a:solidFill>
            <a:miter lim="400000"/>
            <a:headEnd type="triangle" len="sm"/>
            <a:tailEnd type="triangle" len="sm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sp>
        <p:nvSpPr>
          <p:cNvPr id="162" name="Huang+26, ApJ, 997, 131"/>
          <p:cNvSpPr txBox="1"/>
          <p:nvPr/>
        </p:nvSpPr>
        <p:spPr>
          <a:xfrm>
            <a:off x="5030699" y="12792919"/>
            <a:ext cx="6086536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0">
                <a:solidFill>
                  <a:srgbClr val="000000"/>
                </a:solidFill>
              </a:defRPr>
            </a:lvl1pPr>
          </a:lstStyle>
          <a:p>
            <a:r>
              <a:t>Huang+26, ApJ, 997, 131</a:t>
            </a:r>
          </a:p>
        </p:txBody>
      </p:sp>
      <p:sp>
        <p:nvSpPr>
          <p:cNvPr id="163" name="B1237+25 (J1239+2453)"/>
          <p:cNvSpPr txBox="1"/>
          <p:nvPr/>
        </p:nvSpPr>
        <p:spPr>
          <a:xfrm>
            <a:off x="3009542" y="4153807"/>
            <a:ext cx="742385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0">
                <a:solidFill>
                  <a:srgbClr val="FFFFFF"/>
                </a:solidFill>
              </a:defRPr>
            </a:lvl1pPr>
          </a:lstStyle>
          <a:p>
            <a:r>
              <a:t>B1237+25 (J1239+2453)</a:t>
            </a:r>
          </a:p>
        </p:txBody>
      </p:sp>
      <p:sp>
        <p:nvSpPr>
          <p:cNvPr id="164" name="Many discrete scattering screens"/>
          <p:cNvSpPr txBox="1"/>
          <p:nvPr/>
        </p:nvSpPr>
        <p:spPr>
          <a:xfrm>
            <a:off x="11310072" y="7118395"/>
            <a:ext cx="2796087" cy="25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0"/>
              </a:spcBef>
              <a:defRPr sz="3600" i="0" spc="36">
                <a:solidFill>
                  <a:schemeClr val="accent4">
                    <a:satOff val="15429"/>
                    <a:lumOff val="5536"/>
                  </a:schemeClr>
                </a:solidFill>
              </a:defRPr>
            </a:lvl1pPr>
          </a:lstStyle>
          <a:p>
            <a:r>
              <a:t>Many discrete scattering screens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12" y="3819546"/>
            <a:ext cx="12902257" cy="9188498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Why study pulsar scintillation"/>
          <p:cNvSpPr txBox="1">
            <a:spLocks noGrp="1"/>
          </p:cNvSpPr>
          <p:nvPr>
            <p:ph type="body" sz="half" idx="4294967295"/>
          </p:nvPr>
        </p:nvSpPr>
        <p:spPr>
          <a:xfrm>
            <a:off x="-482765" y="579940"/>
            <a:ext cx="24893624" cy="2991153"/>
          </a:xfrm>
          <a:prstGeom prst="rect">
            <a:avLst/>
          </a:prstGeom>
        </p:spPr>
        <p:txBody>
          <a:bodyPr/>
          <a:lstStyle/>
          <a:p>
            <a:pPr marL="0" lvl="2" indent="0" algn="ct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9000">
                <a:solidFill>
                  <a:srgbClr val="000000"/>
                </a:solidFill>
              </a:defRPr>
            </a:pPr>
            <a:r>
              <a:t>Why study pulsar scintillation</a:t>
            </a:r>
          </a:p>
        </p:txBody>
      </p:sp>
      <p:sp>
        <p:nvSpPr>
          <p:cNvPr id="168" name="ISM harbours unexplored physics."/>
          <p:cNvSpPr txBox="1"/>
          <p:nvPr/>
        </p:nvSpPr>
        <p:spPr>
          <a:xfrm>
            <a:off x="1143872" y="2186536"/>
            <a:ext cx="797970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0"/>
              </a:spcBef>
              <a:defRPr i="0"/>
            </a:lvl1pPr>
          </a:lstStyle>
          <a:p>
            <a:r>
              <a:t>ISM harbours unexplored physics.</a:t>
            </a:r>
          </a:p>
        </p:txBody>
      </p:sp>
      <p:sp>
        <p:nvSpPr>
          <p:cNvPr id="169" name="We don’t yet understand the physical origin of scintillation arcs. They have intriguing properties."/>
          <p:cNvSpPr txBox="1"/>
          <p:nvPr/>
        </p:nvSpPr>
        <p:spPr>
          <a:xfrm>
            <a:off x="1155267" y="2890608"/>
            <a:ext cx="2250512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0"/>
              </a:spcBef>
              <a:defRPr i="0"/>
            </a:lvl1pPr>
          </a:lstStyle>
          <a:p>
            <a:r>
              <a:t>We don’t yet understand the physical origin of scintillation arcs. They have intriguing properties.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0" name="Large"/>
              <p:cNvSpPr txBox="1"/>
              <p:nvPr/>
            </p:nvSpPr>
            <p:spPr>
              <a:xfrm>
                <a:off x="5203589" y="8657368"/>
                <a:ext cx="5358572" cy="87066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>
                  <a:spcBef>
                    <a:spcPts val="0"/>
                  </a:spcBef>
                  <a:defRPr i="0">
                    <a:solidFill>
                      <a:schemeClr val="accent3">
                        <a:hueOff val="278599"/>
                        <a:satOff val="19149"/>
                        <a:lumOff val="6862"/>
                      </a:schemeClr>
                    </a:solidFill>
                  </a:defRPr>
                </a:pPr>
                <a:r>
                  <a:t>Large </a:t>
                </a:r>
                <a14:m>
                  <m:oMath xmlns:m="http://schemas.openxmlformats.org/officeDocument/2006/math">
                    <m:r>
                      <a:rPr sz="4400" i="1">
                        <a:solidFill>
                          <a:srgbClr val="E4C97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sSub>
                      <m:sSubPr>
                        <m:ctrl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  <m:r>
                      <a:rPr sz="4400" i="1">
                        <a:solidFill>
                          <a:srgbClr val="E4C972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>
                  <a:solidFill>
                    <a:srgbClr val="E4C973"/>
                  </a:solidFill>
                </a:endParaRPr>
              </a:p>
            </p:txBody>
          </p:sp>
        </mc:Choice>
        <mc:Fallback>
          <p:sp>
            <p:nvSpPr>
              <p:cNvPr id="170" name="Larg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589" y="8657368"/>
                <a:ext cx="5358572" cy="870667"/>
              </a:xfrm>
              <a:prstGeom prst="rect">
                <a:avLst/>
              </a:prstGeom>
              <a:blipFill>
                <a:blip r:embed="rId3"/>
                <a:stretch>
                  <a:fillRect l="-4728" b="-2428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1" name="Line"/>
          <p:cNvSpPr/>
          <p:nvPr/>
        </p:nvSpPr>
        <p:spPr>
          <a:xfrm flipH="1">
            <a:off x="11169120" y="5703926"/>
            <a:ext cx="1" cy="5063076"/>
          </a:xfrm>
          <a:prstGeom prst="line">
            <a:avLst/>
          </a:prstGeom>
          <a:ln w="50800">
            <a:solidFill>
              <a:schemeClr val="accent4">
                <a:satOff val="15429"/>
                <a:lumOff val="5536"/>
              </a:schemeClr>
            </a:solidFill>
            <a:miter lim="400000"/>
            <a:headEnd type="triangle" len="sm"/>
            <a:tailEnd type="triangle" len="sm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sp>
        <p:nvSpPr>
          <p:cNvPr id="172" name="to deflect light across ~mas angle"/>
          <p:cNvSpPr txBox="1"/>
          <p:nvPr/>
        </p:nvSpPr>
        <p:spPr>
          <a:xfrm>
            <a:off x="2758664" y="10686958"/>
            <a:ext cx="5153911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0"/>
              </a:spcBef>
              <a:defRPr sz="3600" i="0" spc="36">
                <a:solidFill>
                  <a:schemeClr val="accent3">
                    <a:hueOff val="278599"/>
                    <a:satOff val="19149"/>
                    <a:lumOff val="6862"/>
                  </a:schemeClr>
                </a:solidFill>
              </a:defRPr>
            </a:lvl1pPr>
          </a:lstStyle>
          <a:p>
            <a:r>
              <a:t>to deflect light across ~mas angle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3" name="(  density of ionized ISM)"/>
              <p:cNvSpPr txBox="1"/>
              <p:nvPr/>
            </p:nvSpPr>
            <p:spPr>
              <a:xfrm>
                <a:off x="4818754" y="9285837"/>
                <a:ext cx="6128243" cy="7937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>
                  <a:spcBef>
                    <a:spcPts val="0"/>
                  </a:spcBef>
                  <a:defRPr sz="3600" i="0" spc="36">
                    <a:solidFill>
                      <a:schemeClr val="accent3">
                        <a:hueOff val="278599"/>
                        <a:satOff val="19149"/>
                        <a:lumOff val="6862"/>
                      </a:schemeClr>
                    </a:solidFill>
                  </a:defRPr>
                </a:pPr>
                <a:r>
                  <a:t>(</a:t>
                </a:r>
                <a14:m>
                  <m:oMath xmlns:m="http://schemas.openxmlformats.org/officeDocument/2006/math">
                    <m:r>
                      <a:rPr sz="3950" i="1">
                        <a:solidFill>
                          <a:srgbClr val="E4C972"/>
                        </a:solidFill>
                        <a:latin typeface="Cambria Math" panose="02040503050406030204" pitchFamily="18" charset="0"/>
                      </a:rPr>
                      <m:t>≫</m:t>
                    </m:r>
                  </m:oMath>
                </a14:m>
                <a:r>
                  <a:t> density of ionized ISM)</a:t>
                </a:r>
                <a:endParaRPr>
                  <a:solidFill>
                    <a:srgbClr val="E4C973"/>
                  </a:solidFill>
                </a:endParaRPr>
              </a:p>
            </p:txBody>
          </p:sp>
        </mc:Choice>
        <mc:Fallback>
          <p:sp>
            <p:nvSpPr>
              <p:cNvPr id="173" name="(  density of ionized ISM)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754" y="9285837"/>
                <a:ext cx="6128243" cy="793761"/>
              </a:xfrm>
              <a:prstGeom prst="rect">
                <a:avLst/>
              </a:prstGeom>
              <a:blipFill>
                <a:blip r:embed="rId4"/>
                <a:stretch>
                  <a:fillRect l="-3719" b="-2222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" name="Huang+26, ApJ, 997, 131"/>
          <p:cNvSpPr txBox="1"/>
          <p:nvPr/>
        </p:nvSpPr>
        <p:spPr>
          <a:xfrm>
            <a:off x="5030699" y="12792919"/>
            <a:ext cx="6086536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0">
                <a:solidFill>
                  <a:srgbClr val="000000"/>
                </a:solidFill>
              </a:defRPr>
            </a:lvl1pPr>
          </a:lstStyle>
          <a:p>
            <a:r>
              <a:t>Huang+26, ApJ, 997, 131</a:t>
            </a:r>
          </a:p>
        </p:txBody>
      </p:sp>
      <p:sp>
        <p:nvSpPr>
          <p:cNvPr id="175" name="B1237+25 (J1239+2453)"/>
          <p:cNvSpPr txBox="1"/>
          <p:nvPr/>
        </p:nvSpPr>
        <p:spPr>
          <a:xfrm>
            <a:off x="3009542" y="4153807"/>
            <a:ext cx="742385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0">
                <a:solidFill>
                  <a:srgbClr val="FFFFFF"/>
                </a:solidFill>
              </a:defRPr>
            </a:lvl1pPr>
          </a:lstStyle>
          <a:p>
            <a:r>
              <a:t>B1237+25 (J1239+2453)</a:t>
            </a:r>
          </a:p>
        </p:txBody>
      </p:sp>
      <p:sp>
        <p:nvSpPr>
          <p:cNvPr id="176" name="Many discrete scattering screens"/>
          <p:cNvSpPr txBox="1"/>
          <p:nvPr/>
        </p:nvSpPr>
        <p:spPr>
          <a:xfrm>
            <a:off x="11310073" y="7118394"/>
            <a:ext cx="2796086" cy="25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0"/>
              </a:spcBef>
              <a:defRPr sz="3600" i="0" spc="36">
                <a:solidFill>
                  <a:schemeClr val="accent4">
                    <a:satOff val="15429"/>
                    <a:lumOff val="5536"/>
                  </a:schemeClr>
                </a:solidFill>
              </a:defRPr>
            </a:lvl1pPr>
          </a:lstStyle>
          <a:p>
            <a:r>
              <a:t>Many discrete scattering screens</a:t>
            </a:r>
          </a:p>
        </p:txBody>
      </p:sp>
      <p:sp>
        <p:nvSpPr>
          <p:cNvPr id="177" name="Line"/>
          <p:cNvSpPr/>
          <p:nvPr/>
        </p:nvSpPr>
        <p:spPr>
          <a:xfrm>
            <a:off x="4990104" y="10659051"/>
            <a:ext cx="5785542" cy="1"/>
          </a:xfrm>
          <a:prstGeom prst="line">
            <a:avLst/>
          </a:prstGeom>
          <a:ln w="50800">
            <a:solidFill>
              <a:schemeClr val="accent3">
                <a:hueOff val="278599"/>
                <a:satOff val="19149"/>
                <a:lumOff val="6862"/>
              </a:schemeClr>
            </a:solidFill>
            <a:prstDash val="sysDot"/>
            <a:miter lim="400000"/>
            <a:headEnd type="triangle" len="sm"/>
            <a:tailEnd type="triangle" len="sm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12" y="3819546"/>
            <a:ext cx="12902257" cy="9188498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Why study pulsar scintillation"/>
          <p:cNvSpPr txBox="1">
            <a:spLocks noGrp="1"/>
          </p:cNvSpPr>
          <p:nvPr>
            <p:ph type="body" sz="half" idx="4294967295"/>
          </p:nvPr>
        </p:nvSpPr>
        <p:spPr>
          <a:xfrm>
            <a:off x="-482765" y="579940"/>
            <a:ext cx="24893624" cy="2991153"/>
          </a:xfrm>
          <a:prstGeom prst="rect">
            <a:avLst/>
          </a:prstGeom>
        </p:spPr>
        <p:txBody>
          <a:bodyPr/>
          <a:lstStyle/>
          <a:p>
            <a:pPr marL="0" lvl="2" indent="0" algn="ctr">
              <a:lnSpc>
                <a:spcPct val="70000"/>
              </a:lnSpc>
              <a:spcBef>
                <a:spcPts val="800"/>
              </a:spcBef>
              <a:buSzTx/>
              <a:buFontTx/>
              <a:buNone/>
              <a:defRPr sz="9000">
                <a:solidFill>
                  <a:srgbClr val="000000"/>
                </a:solidFill>
              </a:defRPr>
            </a:pPr>
            <a:r>
              <a:t>Why study pulsar scintillation</a:t>
            </a:r>
          </a:p>
        </p:txBody>
      </p:sp>
      <p:sp>
        <p:nvSpPr>
          <p:cNvPr id="181" name="ISM harbours unexplored physics."/>
          <p:cNvSpPr txBox="1"/>
          <p:nvPr/>
        </p:nvSpPr>
        <p:spPr>
          <a:xfrm>
            <a:off x="1143872" y="2186536"/>
            <a:ext cx="797970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0"/>
              </a:spcBef>
              <a:defRPr i="0"/>
            </a:lvl1pPr>
          </a:lstStyle>
          <a:p>
            <a:r>
              <a:t>ISM harbours unexplored physics.</a:t>
            </a:r>
          </a:p>
        </p:txBody>
      </p:sp>
      <p:sp>
        <p:nvSpPr>
          <p:cNvPr id="182" name="We don’t yet understand the physical origin of scintillation arcs. They have intriguing properties."/>
          <p:cNvSpPr txBox="1"/>
          <p:nvPr/>
        </p:nvSpPr>
        <p:spPr>
          <a:xfrm>
            <a:off x="1155267" y="2890608"/>
            <a:ext cx="2250512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0"/>
              </a:spcBef>
              <a:defRPr i="0"/>
            </a:lvl1pPr>
          </a:lstStyle>
          <a:p>
            <a:r>
              <a:t>We don’t yet understand the physical origin of scintillation arcs. They have intriguing properties.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3" name="Large"/>
              <p:cNvSpPr txBox="1"/>
              <p:nvPr/>
            </p:nvSpPr>
            <p:spPr>
              <a:xfrm>
                <a:off x="5203589" y="8657368"/>
                <a:ext cx="5358572" cy="87066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>
                  <a:spcBef>
                    <a:spcPts val="0"/>
                  </a:spcBef>
                  <a:defRPr i="0">
                    <a:solidFill>
                      <a:schemeClr val="accent3">
                        <a:hueOff val="278599"/>
                        <a:satOff val="19149"/>
                        <a:lumOff val="6862"/>
                      </a:schemeClr>
                    </a:solidFill>
                  </a:defRPr>
                </a:pPr>
                <a:r>
                  <a:t>Large </a:t>
                </a:r>
                <a14:m>
                  <m:oMath xmlns:m="http://schemas.openxmlformats.org/officeDocument/2006/math">
                    <m:r>
                      <a:rPr sz="4400" i="1">
                        <a:solidFill>
                          <a:srgbClr val="E4C972"/>
                        </a:solidFill>
                        <a:latin typeface="Cambria Math" panose="02040503050406030204" pitchFamily="18" charset="0"/>
                      </a:rPr>
                      <m:t>𝛻</m:t>
                    </m:r>
                    <m:sSub>
                      <m:sSubPr>
                        <m:ctrl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  <m:r>
                      <a:rPr sz="4400" i="1">
                        <a:solidFill>
                          <a:srgbClr val="E4C972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sz="4400" i="1">
                            <a:solidFill>
                              <a:srgbClr val="E4C972"/>
                            </a:solidFill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>
                  <a:solidFill>
                    <a:srgbClr val="E4C973"/>
                  </a:solidFill>
                </a:endParaRPr>
              </a:p>
            </p:txBody>
          </p:sp>
        </mc:Choice>
        <mc:Fallback>
          <p:sp>
            <p:nvSpPr>
              <p:cNvPr id="183" name="Larg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589" y="8657368"/>
                <a:ext cx="5358572" cy="870667"/>
              </a:xfrm>
              <a:prstGeom prst="rect">
                <a:avLst/>
              </a:prstGeom>
              <a:blipFill>
                <a:blip r:embed="rId3"/>
                <a:stretch>
                  <a:fillRect l="-4728" b="-2428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Line"/>
          <p:cNvSpPr/>
          <p:nvPr/>
        </p:nvSpPr>
        <p:spPr>
          <a:xfrm flipH="1">
            <a:off x="11169120" y="5703926"/>
            <a:ext cx="1" cy="5063076"/>
          </a:xfrm>
          <a:prstGeom prst="line">
            <a:avLst/>
          </a:prstGeom>
          <a:ln w="50800">
            <a:solidFill>
              <a:schemeClr val="accent4">
                <a:satOff val="15429"/>
                <a:lumOff val="5536"/>
              </a:schemeClr>
            </a:solidFill>
            <a:miter lim="400000"/>
            <a:headEnd type="triangle" len="sm"/>
            <a:tailEnd type="triangle" len="sm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sp>
        <p:nvSpPr>
          <p:cNvPr id="185" name="to deflect light across ~mas angle"/>
          <p:cNvSpPr txBox="1"/>
          <p:nvPr/>
        </p:nvSpPr>
        <p:spPr>
          <a:xfrm>
            <a:off x="2758664" y="10679371"/>
            <a:ext cx="5153911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0"/>
              </a:spcBef>
              <a:defRPr sz="3600" i="0" spc="36">
                <a:solidFill>
                  <a:schemeClr val="accent3">
                    <a:hueOff val="278599"/>
                    <a:satOff val="19149"/>
                    <a:lumOff val="6862"/>
                  </a:schemeClr>
                </a:solidFill>
              </a:defRPr>
            </a:lvl1pPr>
          </a:lstStyle>
          <a:p>
            <a:r>
              <a:t>to deflect light across ~mas angle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6" name="(  density of ionized ISM)"/>
              <p:cNvSpPr txBox="1"/>
              <p:nvPr/>
            </p:nvSpPr>
            <p:spPr>
              <a:xfrm>
                <a:off x="4818754" y="9285837"/>
                <a:ext cx="6128243" cy="79376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>
                  <a:spcBef>
                    <a:spcPts val="0"/>
                  </a:spcBef>
                  <a:defRPr sz="3600" i="0" spc="36">
                    <a:solidFill>
                      <a:schemeClr val="accent3">
                        <a:hueOff val="278599"/>
                        <a:satOff val="19149"/>
                        <a:lumOff val="6862"/>
                      </a:schemeClr>
                    </a:solidFill>
                  </a:defRPr>
                </a:pPr>
                <a:r>
                  <a:t>(</a:t>
                </a:r>
                <a14:m>
                  <m:oMath xmlns:m="http://schemas.openxmlformats.org/officeDocument/2006/math">
                    <m:r>
                      <a:rPr sz="3950" i="1">
                        <a:solidFill>
                          <a:srgbClr val="E4C972"/>
                        </a:solidFill>
                        <a:latin typeface="Cambria Math" panose="02040503050406030204" pitchFamily="18" charset="0"/>
                      </a:rPr>
                      <m:t>≫</m:t>
                    </m:r>
                  </m:oMath>
                </a14:m>
                <a:r>
                  <a:t> density of ionized ISM)</a:t>
                </a:r>
                <a:endParaRPr>
                  <a:solidFill>
                    <a:srgbClr val="E4C973"/>
                  </a:solidFill>
                </a:endParaRPr>
              </a:p>
            </p:txBody>
          </p:sp>
        </mc:Choice>
        <mc:Fallback>
          <p:sp>
            <p:nvSpPr>
              <p:cNvPr id="186" name="(  density of ionized ISM)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754" y="9285837"/>
                <a:ext cx="6128243" cy="793761"/>
              </a:xfrm>
              <a:prstGeom prst="rect">
                <a:avLst/>
              </a:prstGeom>
              <a:blipFill>
                <a:blip r:embed="rId4"/>
                <a:stretch>
                  <a:fillRect l="-3719" b="-2222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7" name="Huang+26, ApJ, 997, 131"/>
          <p:cNvSpPr txBox="1"/>
          <p:nvPr/>
        </p:nvSpPr>
        <p:spPr>
          <a:xfrm>
            <a:off x="5030699" y="12792919"/>
            <a:ext cx="6086536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0">
                <a:solidFill>
                  <a:srgbClr val="000000"/>
                </a:solidFill>
              </a:defRPr>
            </a:lvl1pPr>
          </a:lstStyle>
          <a:p>
            <a:r>
              <a:t>Huang+26, ApJ, 997, 131</a:t>
            </a:r>
          </a:p>
        </p:txBody>
      </p:sp>
      <p:sp>
        <p:nvSpPr>
          <p:cNvPr id="188" name="B1237+25 (J1239+2453)"/>
          <p:cNvSpPr txBox="1"/>
          <p:nvPr/>
        </p:nvSpPr>
        <p:spPr>
          <a:xfrm>
            <a:off x="3009542" y="4153807"/>
            <a:ext cx="7423854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i="0">
                <a:solidFill>
                  <a:srgbClr val="FFFFFF"/>
                </a:solidFill>
              </a:defRPr>
            </a:lvl1pPr>
          </a:lstStyle>
          <a:p>
            <a:r>
              <a:t>B1237+25 (J1239+2453)</a:t>
            </a:r>
          </a:p>
        </p:txBody>
      </p:sp>
      <p:sp>
        <p:nvSpPr>
          <p:cNvPr id="189" name="Many discrete scattering screens"/>
          <p:cNvSpPr txBox="1"/>
          <p:nvPr/>
        </p:nvSpPr>
        <p:spPr>
          <a:xfrm>
            <a:off x="11310073" y="7118394"/>
            <a:ext cx="2796086" cy="25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spcBef>
                <a:spcPts val="0"/>
              </a:spcBef>
              <a:defRPr sz="3600" i="0" spc="36">
                <a:solidFill>
                  <a:schemeClr val="accent4">
                    <a:satOff val="15429"/>
                    <a:lumOff val="5536"/>
                  </a:schemeClr>
                </a:solidFill>
              </a:defRPr>
            </a:lvl1pPr>
          </a:lstStyle>
          <a:p>
            <a:r>
              <a:t>Many discrete scattering screens</a:t>
            </a:r>
          </a:p>
        </p:txBody>
      </p:sp>
      <p:sp>
        <p:nvSpPr>
          <p:cNvPr id="190" name="Line"/>
          <p:cNvSpPr/>
          <p:nvPr/>
        </p:nvSpPr>
        <p:spPr>
          <a:xfrm>
            <a:off x="4990104" y="10659051"/>
            <a:ext cx="5785542" cy="1"/>
          </a:xfrm>
          <a:prstGeom prst="line">
            <a:avLst/>
          </a:prstGeom>
          <a:ln w="50800">
            <a:solidFill>
              <a:schemeClr val="accent3">
                <a:hueOff val="278599"/>
                <a:satOff val="19149"/>
                <a:lumOff val="6862"/>
              </a:schemeClr>
            </a:solidFill>
            <a:prstDash val="sysDot"/>
            <a:miter lim="400000"/>
            <a:headEnd type="triangle" len="sm"/>
            <a:tailEnd type="triangle" len="sm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pic>
        <p:nvPicPr>
          <p:cNvPr id="191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0431" y="4093388"/>
            <a:ext cx="9001367" cy="5756584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Scattering screens are common and everywhere (even at ~10 kpc above the Galactic plane! See Qiuyi He’s talk; 21 screens in the Local Bubble along 1 l.o.s.! Reardon+25), but in most cases they don’t match to known ISM structures"/>
          <p:cNvSpPr txBox="1"/>
          <p:nvPr/>
        </p:nvSpPr>
        <p:spPr>
          <a:xfrm>
            <a:off x="14005104" y="10541204"/>
            <a:ext cx="9807579" cy="219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sz="3200" i="0" spc="32"/>
            </a:pPr>
            <a:r>
              <a:t>Scattering screens are common and everywhere </a:t>
            </a:r>
            <a:r>
              <a:rPr sz="2400" spc="24"/>
              <a:t>(even at ~10 kpc above the Galactic plane! See Qiuyi He’s talk; 21 screens in the Local Bubble along 1 l.o.s.! Reardon+25)</a:t>
            </a:r>
            <a:r>
              <a:t>, but in most cases they don’t match to known ISM structures</a:t>
            </a:r>
          </a:p>
        </p:txBody>
      </p:sp>
      <p:sp>
        <p:nvSpPr>
          <p:cNvPr id="193" name="Ocker+23, MNRAS, 527, 7568"/>
          <p:cNvSpPr txBox="1"/>
          <p:nvPr/>
        </p:nvSpPr>
        <p:spPr>
          <a:xfrm>
            <a:off x="14815507" y="9854113"/>
            <a:ext cx="7272805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0">
                <a:solidFill>
                  <a:srgbClr val="000000"/>
                </a:solidFill>
              </a:defRPr>
            </a:lvl1pPr>
          </a:lstStyle>
          <a:p>
            <a:r>
              <a:t>Ocker+23, MNRAS, 527, 7568</a:t>
            </a:r>
          </a:p>
        </p:txBody>
      </p:sp>
      <p:sp>
        <p:nvSpPr>
          <p:cNvPr id="194" name="— We rely on scintillation to know more about them."/>
          <p:cNvSpPr txBox="1"/>
          <p:nvPr/>
        </p:nvSpPr>
        <p:spPr>
          <a:xfrm>
            <a:off x="13173073" y="12767519"/>
            <a:ext cx="10809082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0"/>
              </a:spcBef>
              <a:defRPr sz="3200" b="1" i="0" spc="32"/>
            </a:lvl1pPr>
          </a:lstStyle>
          <a:p>
            <a:r>
              <a:t>— We rely on scintillation to know more about them.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ulsar Scintillation observation with 1 dish"/>
          <p:cNvSpPr txBox="1">
            <a:spLocks noGrp="1"/>
          </p:cNvSpPr>
          <p:nvPr>
            <p:ph type="body" sz="half" idx="1"/>
          </p:nvPr>
        </p:nvSpPr>
        <p:spPr>
          <a:xfrm>
            <a:off x="-482765" y="579940"/>
            <a:ext cx="24893624" cy="2991153"/>
          </a:xfrm>
          <a:prstGeom prst="rect">
            <a:avLst/>
          </a:prstGeom>
        </p:spPr>
        <p:txBody>
          <a:bodyPr/>
          <a:lstStyle/>
          <a:p>
            <a:pPr lvl="2" algn="ctr">
              <a:defRPr sz="9000" i="0">
                <a:solidFill>
                  <a:srgbClr val="000000"/>
                </a:solidFill>
              </a:defRPr>
            </a:pPr>
            <a:r>
              <a:t>Pulsar Scintillation observation with 1 dish</a:t>
            </a:r>
          </a:p>
        </p:txBody>
      </p:sp>
      <p:pic>
        <p:nvPicPr>
          <p:cNvPr id="19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84" y="2748481"/>
            <a:ext cx="7881966" cy="4434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" descr="Image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576500" y="5440000"/>
            <a:ext cx="7881965" cy="3749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age" descr="Imag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5556349" y="7053331"/>
            <a:ext cx="8209154" cy="399193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0" name="Dynamic spectrum—…"/>
              <p:cNvSpPr txBox="1"/>
              <p:nvPr/>
            </p:nvSpPr>
            <p:spPr>
              <a:xfrm>
                <a:off x="9030013" y="9231067"/>
                <a:ext cx="4974939" cy="15564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>
                  <a:spcBef>
                    <a:spcPts val="0"/>
                  </a:spcBef>
                  <a:defRPr i="0"/>
                </a:pPr>
                <a:r>
                  <a:t>Dynamic spectrum—</a:t>
                </a:r>
              </a:p>
              <a:p>
                <a:pPr>
                  <a:spcBef>
                    <a:spcPts val="0"/>
                  </a:spcBef>
                  <a:defRPr i="0"/>
                </a:pPr>
                <a:r>
                  <a:t>Flux of pulsar (t, </a:t>
                </a:r>
                <a14:m>
                  <m:oMath xmlns:m="http://schemas.openxmlformats.org/officeDocument/2006/math">
                    <m:r>
                      <a:rPr sz="4400" i="1">
                        <a:solidFill>
                          <a:srgbClr val="5C5C5C"/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t>)</a:t>
                </a:r>
              </a:p>
            </p:txBody>
          </p:sp>
        </mc:Choice>
        <mc:Fallback>
          <p:sp>
            <p:nvSpPr>
              <p:cNvPr id="200" name="Dynamic spectrum—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013" y="9231067"/>
                <a:ext cx="4974939" cy="1556466"/>
              </a:xfrm>
              <a:prstGeom prst="rect">
                <a:avLst/>
              </a:prstGeom>
              <a:blipFill>
                <a:blip r:embed="rId5"/>
                <a:stretch>
                  <a:fillRect l="-5089" b="-1048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1" name="Secondary spectrum—…"/>
          <p:cNvSpPr txBox="1"/>
          <p:nvPr/>
        </p:nvSpPr>
        <p:spPr>
          <a:xfrm>
            <a:off x="16813014" y="10922000"/>
            <a:ext cx="6059488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0"/>
              </a:spcBef>
              <a:defRPr i="0"/>
            </a:pPr>
            <a:r>
              <a:t>Secondary spectrum—</a:t>
            </a:r>
          </a:p>
          <a:p>
            <a:pPr>
              <a:spcBef>
                <a:spcPts val="0"/>
              </a:spcBef>
              <a:defRPr i="0"/>
            </a:pPr>
            <a:r>
              <a:t>Log_Flux (doppler, delay)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"/>
          <p:cNvSpPr txBox="1"/>
          <p:nvPr/>
        </p:nvSpPr>
        <p:spPr>
          <a:xfrm>
            <a:off x="1140329" y="928687"/>
            <a:ext cx="127001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endParaRPr sz="1200" spc="12"/>
          </a:p>
        </p:txBody>
      </p:sp>
      <p:pic>
        <p:nvPicPr>
          <p:cNvPr id="20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252" y="9710511"/>
            <a:ext cx="1091689" cy="13516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575" y="2754317"/>
            <a:ext cx="813610" cy="10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32433" y="5275002"/>
            <a:ext cx="3564155" cy="2683437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Connection Line"/>
          <p:cNvSpPr/>
          <p:nvPr/>
        </p:nvSpPr>
        <p:spPr>
          <a:xfrm>
            <a:off x="2519930" y="3682558"/>
            <a:ext cx="2760049" cy="5877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2111" y="13278"/>
                  <a:pt x="9311" y="6078"/>
                  <a:pt x="21600" y="0"/>
                </a:cubicBezTo>
              </a:path>
            </a:pathLst>
          </a:custGeom>
          <a:ln w="25400">
            <a:solidFill>
              <a:srgbClr val="747676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223" name="Connection Line"/>
          <p:cNvSpPr/>
          <p:nvPr/>
        </p:nvSpPr>
        <p:spPr>
          <a:xfrm>
            <a:off x="3096113" y="3931639"/>
            <a:ext cx="2262313" cy="58135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2146" y="15390"/>
                  <a:pt x="19346" y="8190"/>
                  <a:pt x="21600" y="0"/>
                </a:cubicBezTo>
              </a:path>
            </a:pathLst>
          </a:custGeom>
          <a:ln w="25400">
            <a:solidFill>
              <a:srgbClr val="747676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pic>
        <p:nvPicPr>
          <p:cNvPr id="21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6003" y="10139136"/>
            <a:ext cx="1091689" cy="1351614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Connection Line"/>
          <p:cNvSpPr/>
          <p:nvPr/>
        </p:nvSpPr>
        <p:spPr>
          <a:xfrm>
            <a:off x="4212341" y="3801055"/>
            <a:ext cx="1362535" cy="6338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4151" y="14958"/>
                  <a:pt x="21351" y="7758"/>
                  <a:pt x="21600" y="0"/>
                </a:cubicBezTo>
              </a:path>
            </a:pathLst>
          </a:custGeom>
          <a:ln w="25400">
            <a:solidFill>
              <a:srgbClr val="747676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225" name="Connection Line"/>
          <p:cNvSpPr/>
          <p:nvPr/>
        </p:nvSpPr>
        <p:spPr>
          <a:xfrm>
            <a:off x="4024048" y="3832231"/>
            <a:ext cx="1347981" cy="6245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836" h="21600" extrusionOk="0">
                <a:moveTo>
                  <a:pt x="1195" y="21600"/>
                </a:moveTo>
                <a:cubicBezTo>
                  <a:pt x="-2764" y="13908"/>
                  <a:pt x="3116" y="6708"/>
                  <a:pt x="18836" y="0"/>
                </a:cubicBezTo>
              </a:path>
            </a:pathLst>
          </a:custGeom>
          <a:ln w="25400">
            <a:solidFill>
              <a:srgbClr val="747676"/>
            </a:solidFill>
            <a:miter lim="400000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213" name="Phase information in pulsar scintillation"/>
          <p:cNvSpPr txBox="1"/>
          <p:nvPr/>
        </p:nvSpPr>
        <p:spPr>
          <a:xfrm>
            <a:off x="923905" y="173479"/>
            <a:ext cx="20446604" cy="287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7200" i="0" spc="72"/>
            </a:lvl1pPr>
          </a:lstStyle>
          <a:p>
            <a:r>
              <a:rPr dirty="0"/>
              <a:t>Phase information in pulsar scintillation </a:t>
            </a:r>
          </a:p>
        </p:txBody>
      </p:sp>
      <p:sp>
        <p:nvSpPr>
          <p:cNvPr id="214" name="Simultaneous dynamic spectra taken by two telescopes (“1+1”) can measure differential phases from the slight shifts of the interference patterns."/>
          <p:cNvSpPr txBox="1"/>
          <p:nvPr/>
        </p:nvSpPr>
        <p:spPr>
          <a:xfrm>
            <a:off x="7611995" y="9078218"/>
            <a:ext cx="15715306" cy="261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800" i="0" spc="48"/>
            </a:pPr>
            <a:r>
              <a:rPr>
                <a:solidFill>
                  <a:srgbClr val="FF2600">
                    <a:alpha val="74306"/>
                  </a:srgbClr>
                </a:solidFill>
              </a:rPr>
              <a:t>Simultaneous</a:t>
            </a:r>
            <a:r>
              <a:t> dynamic spectra taken by two telescopes (“1+1”) can measure </a:t>
            </a:r>
            <a:r>
              <a:rPr>
                <a:solidFill>
                  <a:schemeClr val="accent5">
                    <a:satOff val="7361"/>
                    <a:lumOff val="7535"/>
                  </a:schemeClr>
                </a:solidFill>
              </a:rPr>
              <a:t>differential phases</a:t>
            </a:r>
            <a:r>
              <a:t> from the slight shifts of the interference patterns.</a:t>
            </a:r>
          </a:p>
        </p:txBody>
      </p:sp>
      <p:sp>
        <p:nvSpPr>
          <p:cNvPr id="215" name="Idea: Simard+19a,b; Experiment with GMRT(15 * 45m) + ARO(46m): Marthi+11"/>
          <p:cNvSpPr txBox="1"/>
          <p:nvPr/>
        </p:nvSpPr>
        <p:spPr>
          <a:xfrm>
            <a:off x="7924724" y="12019382"/>
            <a:ext cx="12625891" cy="954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1531">
              <a:spcBef>
                <a:spcPts val="0"/>
              </a:spcBef>
              <a:defRPr sz="2800" i="0" spc="0">
                <a:solidFill>
                  <a:srgbClr val="5E5E5E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Idea: Simard+19a,b; Experiment with GMRT(15 * 45m) + ARO(46m): Marthi+11 </a:t>
            </a:r>
          </a:p>
        </p:txBody>
      </p:sp>
      <p:sp>
        <p:nvSpPr>
          <p:cNvPr id="216" name="The dynamic spectrum we measure is an interference pattern of the scattered images"/>
          <p:cNvSpPr txBox="1"/>
          <p:nvPr/>
        </p:nvSpPr>
        <p:spPr>
          <a:xfrm>
            <a:off x="9568786" y="2591056"/>
            <a:ext cx="11801723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i="0"/>
            </a:lvl1pPr>
          </a:lstStyle>
          <a:p>
            <a:r>
              <a:t>The dynamic spectrum we measure is an interference pattern of the scattered images</a:t>
            </a:r>
          </a:p>
        </p:txBody>
      </p:sp>
      <p:pic>
        <p:nvPicPr>
          <p:cNvPr id="21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5098" y="4177193"/>
            <a:ext cx="7810501" cy="4470401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t"/>
          <p:cNvSpPr txBox="1"/>
          <p:nvPr/>
        </p:nvSpPr>
        <p:spPr>
          <a:xfrm>
            <a:off x="16414488" y="8427791"/>
            <a:ext cx="291029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t</a:t>
            </a:r>
          </a:p>
        </p:txBody>
      </p:sp>
      <p:sp>
        <p:nvSpPr>
          <p:cNvPr id="219" name="Line"/>
          <p:cNvSpPr/>
          <p:nvPr/>
        </p:nvSpPr>
        <p:spPr>
          <a:xfrm>
            <a:off x="14040958" y="8821491"/>
            <a:ext cx="1795033" cy="1"/>
          </a:xfrm>
          <a:prstGeom prst="line">
            <a:avLst/>
          </a:prstGeom>
          <a:ln w="25400">
            <a:solidFill>
              <a:srgbClr val="747676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sp>
        <p:nvSpPr>
          <p:cNvPr id="220" name="Line"/>
          <p:cNvSpPr/>
          <p:nvPr/>
        </p:nvSpPr>
        <p:spPr>
          <a:xfrm flipV="1">
            <a:off x="10791294" y="5395758"/>
            <a:ext cx="1" cy="2033272"/>
          </a:xfrm>
          <a:prstGeom prst="line">
            <a:avLst/>
          </a:prstGeom>
          <a:ln w="25400">
            <a:solidFill>
              <a:srgbClr val="747676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500" i="0" spc="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1" name="Text"/>
              <p:cNvSpPr txBox="1"/>
              <p:nvPr/>
            </p:nvSpPr>
            <p:spPr>
              <a:xfrm>
                <a:off x="10601763" y="4434398"/>
                <a:ext cx="379062" cy="87066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5C5C5C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221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1763" y="4434398"/>
                <a:ext cx="379062" cy="870667"/>
              </a:xfrm>
              <a:prstGeom prst="rect">
                <a:avLst/>
              </a:prstGeom>
              <a:blipFill>
                <a:blip r:embed="rId6"/>
                <a:stretch>
                  <a:fillRect l="-19355" r="-2580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872" y="814192"/>
            <a:ext cx="12594789" cy="12087616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Text"/>
          <p:cNvSpPr txBox="1"/>
          <p:nvPr/>
        </p:nvSpPr>
        <p:spPr>
          <a:xfrm>
            <a:off x="1140329" y="928687"/>
            <a:ext cx="127001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endParaRPr sz="1200" spc="12"/>
          </a:p>
        </p:txBody>
      </p:sp>
      <p:pic>
        <p:nvPicPr>
          <p:cNvPr id="22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3759" y="9904131"/>
            <a:ext cx="5310152" cy="29878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8279" y="1266358"/>
            <a:ext cx="3233076" cy="4570901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Effelsberg 100-m Radio Telescope"/>
          <p:cNvSpPr txBox="1"/>
          <p:nvPr/>
        </p:nvSpPr>
        <p:spPr>
          <a:xfrm>
            <a:off x="1227314" y="6038870"/>
            <a:ext cx="4207575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spc="24"/>
            </a:lvl1pPr>
          </a:lstStyle>
          <a:p>
            <a:r>
              <a:t>Effelsberg 100-m Radio Telescope</a:t>
            </a:r>
          </a:p>
        </p:txBody>
      </p:sp>
      <p:sp>
        <p:nvSpPr>
          <p:cNvPr id="232" name="Five-hundred-meter Aperture Spherical radio Telescope"/>
          <p:cNvSpPr txBox="1"/>
          <p:nvPr/>
        </p:nvSpPr>
        <p:spPr>
          <a:xfrm>
            <a:off x="14663298" y="12928404"/>
            <a:ext cx="6771074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spc="24"/>
            </a:lvl1pPr>
          </a:lstStyle>
          <a:p>
            <a:r>
              <a:t>Five-hundred-meter Aperture Spherical radio Telescope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3" name="FAST     Effelsberg…"/>
              <p:cNvSpPr txBox="1"/>
              <p:nvPr/>
            </p:nvSpPr>
            <p:spPr>
              <a:xfrm>
                <a:off x="16609831" y="242264"/>
                <a:ext cx="7500240" cy="24962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>
                  <a:defRPr i="0"/>
                </a:pPr>
                <a:r>
                  <a:t>FAST  </a:t>
                </a:r>
                <a14:m>
                  <m:oMath xmlns:m="http://schemas.openxmlformats.org/officeDocument/2006/math">
                    <m:r>
                      <a:rPr sz="4400" i="1">
                        <a:solidFill>
                          <a:srgbClr val="5C5C5C"/>
                        </a:solidFill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t>  Effelsberg</a:t>
                </a:r>
              </a:p>
              <a:p>
                <a:r>
                  <a:t>4.5-hour simultaneous observation of PSR B1508+55 </a:t>
                </a:r>
              </a:p>
            </p:txBody>
          </p:sp>
        </mc:Choice>
        <mc:Fallback>
          <p:sp>
            <p:nvSpPr>
              <p:cNvPr id="233" name="FAST     Effelsberg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09831" y="242264"/>
                <a:ext cx="7500240" cy="2496266"/>
              </a:xfrm>
              <a:prstGeom prst="rect">
                <a:avLst/>
              </a:prstGeom>
              <a:blipFill>
                <a:blip r:embed="rId5"/>
                <a:stretch>
                  <a:fillRect l="-3553" r="-4061" b="-507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80" y="495299"/>
            <a:ext cx="24384001" cy="12725401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Dynamic spectrum from FAST"/>
          <p:cNvSpPr txBox="1"/>
          <p:nvPr/>
        </p:nvSpPr>
        <p:spPr>
          <a:xfrm>
            <a:off x="8425318" y="325437"/>
            <a:ext cx="7116039" cy="787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0"/>
            </a:lvl1pPr>
          </a:lstStyle>
          <a:p>
            <a:r>
              <a:t>Dynamic spectrum from FAST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0" y="482599"/>
            <a:ext cx="24384001" cy="127254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Dynamic spectrum from Effelsberg"/>
          <p:cNvSpPr txBox="1"/>
          <p:nvPr/>
        </p:nvSpPr>
        <p:spPr>
          <a:xfrm>
            <a:off x="8425318" y="325437"/>
            <a:ext cx="8166488" cy="787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0"/>
            </a:lvl1pPr>
          </a:lstStyle>
          <a:p>
            <a:r>
              <a:t>Dynamic spectrum from Effelsberg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0" y="482599"/>
            <a:ext cx="24384001" cy="1272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" descr="Image"/>
          <p:cNvPicPr>
            <a:picLocks noChangeAspect="1"/>
          </p:cNvPicPr>
          <p:nvPr/>
        </p:nvPicPr>
        <p:blipFill>
          <a:blip r:embed="rId3">
            <a:alphaModFix amt="31205"/>
          </a:blip>
          <a:stretch>
            <a:fillRect/>
          </a:stretch>
        </p:blipFill>
        <p:spPr>
          <a:xfrm>
            <a:off x="154780" y="495300"/>
            <a:ext cx="24384001" cy="1272540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43" name="FAST          Effelsberg"/>
              <p:cNvSpPr txBox="1"/>
              <p:nvPr/>
            </p:nvSpPr>
            <p:spPr>
              <a:xfrm>
                <a:off x="9847356" y="245704"/>
                <a:ext cx="5359375" cy="870667"/>
              </a:xfrm>
              <a:prstGeom prst="rect">
                <a:avLst/>
              </a:prstGeom>
              <a:solidFill>
                <a:srgbClr val="FFFFFF"/>
              </a:solid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>
                  <a:defRPr i="0"/>
                </a:pPr>
                <a:r>
                  <a:t>FAST     </a:t>
                </a:r>
                <a14:m>
                  <m:oMath xmlns:m="http://schemas.openxmlformats.org/officeDocument/2006/math">
                    <m:r>
                      <a:rPr sz="4400" i="1">
                        <a:solidFill>
                          <a:srgbClr val="5C5C5C"/>
                        </a:solidFill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t>    Effelsberg</a:t>
                </a:r>
              </a:p>
            </p:txBody>
          </p:sp>
        </mc:Choice>
        <mc:Fallback>
          <p:sp>
            <p:nvSpPr>
              <p:cNvPr id="243" name="FAST          Effelsberg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7356" y="245704"/>
                <a:ext cx="5359375" cy="870667"/>
              </a:xfrm>
              <a:prstGeom prst="rect">
                <a:avLst/>
              </a:prstGeom>
              <a:blipFill>
                <a:blip r:embed="rId4"/>
                <a:stretch>
                  <a:fillRect l="-4728" b="-2463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4" name="Slight time-varying shifts in interference patterns due to…"/>
          <p:cNvSpPr txBox="1"/>
          <p:nvPr/>
        </p:nvSpPr>
        <p:spPr>
          <a:xfrm>
            <a:off x="7178114" y="7936334"/>
            <a:ext cx="13175719" cy="3352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i="0">
                <a:solidFill>
                  <a:srgbClr val="000000"/>
                </a:solidFill>
              </a:defRPr>
            </a:pPr>
            <a:r>
              <a:t>Slight </a:t>
            </a:r>
            <a:r>
              <a:rPr>
                <a:solidFill>
                  <a:srgbClr val="005493"/>
                </a:solidFill>
              </a:rPr>
              <a:t>time-varying shifts in interference patterns</a:t>
            </a:r>
            <a:r>
              <a:t> due to</a:t>
            </a:r>
          </a:p>
          <a:p>
            <a:pPr algn="ctr">
              <a:defRPr i="0">
                <a:solidFill>
                  <a:srgbClr val="000000"/>
                </a:solidFill>
              </a:defRPr>
            </a:pPr>
            <a:r>
              <a:t>different telescope locations</a:t>
            </a:r>
          </a:p>
          <a:p>
            <a:pPr algn="ctr">
              <a:defRPr i="0">
                <a:solidFill>
                  <a:srgbClr val="000000"/>
                </a:solidFill>
              </a:defRPr>
            </a:pPr>
            <a:r>
              <a:t>(while intrinsic variations of the pulsar should not shift — </a:t>
            </a:r>
            <a:r>
              <a:rPr>
                <a:solidFill>
                  <a:srgbClr val="005493"/>
                </a:solidFill>
              </a:rPr>
              <a:t>distinguish between the two</a:t>
            </a:r>
            <a:r>
              <a:t>)</a:t>
            </a:r>
          </a:p>
        </p:txBody>
      </p:sp>
      <p:sp>
        <p:nvSpPr>
          <p:cNvPr id="245" name="* may be of interest to people studying pulse properties"/>
          <p:cNvSpPr txBox="1"/>
          <p:nvPr/>
        </p:nvSpPr>
        <p:spPr>
          <a:xfrm>
            <a:off x="11572468" y="11241347"/>
            <a:ext cx="8411005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 i="0" spc="24">
                <a:solidFill>
                  <a:srgbClr val="941100"/>
                </a:solidFill>
              </a:defRPr>
            </a:lvl1pPr>
          </a:lstStyle>
          <a:p>
            <a:r>
              <a:t>* may be of interest to people studying pulse properties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48" name="Time shift   scintillation screen parameters"/>
              <p:cNvSpPr txBox="1"/>
              <p:nvPr/>
            </p:nvSpPr>
            <p:spPr>
              <a:xfrm>
                <a:off x="841526" y="92133"/>
                <a:ext cx="20446604" cy="299721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>
                  <a:defRPr sz="7200" i="0" spc="72"/>
                </a:pPr>
                <a:r>
                  <a:rPr dirty="0"/>
                  <a:t>Time shift </a:t>
                </a:r>
                <a14:m>
                  <m:oMath xmlns:m="http://schemas.openxmlformats.org/officeDocument/2006/math">
                    <m:r>
                      <a:rPr sz="7950" i="1">
                        <a:solidFill>
                          <a:srgbClr val="5C5C5C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dirty="0"/>
                  <a:t> scintillation screen parameters </a:t>
                </a:r>
              </a:p>
            </p:txBody>
          </p:sp>
        </mc:Choice>
        <mc:Fallback>
          <p:sp>
            <p:nvSpPr>
              <p:cNvPr id="248" name="Time shift   scintillation screen parameters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526" y="92133"/>
                <a:ext cx="20446604" cy="2997219"/>
              </a:xfrm>
              <a:prstGeom prst="rect">
                <a:avLst/>
              </a:prstGeom>
              <a:blipFill>
                <a:blip r:embed="rId2"/>
                <a:stretch>
                  <a:fillRect l="-248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9" name="Without 1+1, it would require multiple observations to derive these parameters (e.g. Sprenger+22, Huang+25)"/>
          <p:cNvSpPr txBox="1"/>
          <p:nvPr/>
        </p:nvSpPr>
        <p:spPr>
          <a:xfrm>
            <a:off x="448528" y="10845354"/>
            <a:ext cx="2348694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 i="0" spc="36"/>
            </a:lvl1pPr>
          </a:lstStyle>
          <a:p>
            <a:r>
              <a:t>Without 1+1, it would require multiple observations to derive these parameters (e.g. Sprenger+22, Huang+25)</a:t>
            </a:r>
          </a:p>
        </p:txBody>
      </p:sp>
      <p:sp>
        <p:nvSpPr>
          <p:cNvPr id="250" name="Precise screen parameters with only one simultaneous observation!"/>
          <p:cNvSpPr txBox="1"/>
          <p:nvPr/>
        </p:nvSpPr>
        <p:spPr>
          <a:xfrm>
            <a:off x="1064605" y="2613009"/>
            <a:ext cx="14573266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600" i="0" spc="36"/>
            </a:lvl1pPr>
          </a:lstStyle>
          <a:p>
            <a:r>
              <a:t>Precise screen parameters with only one simultaneous observation!</a:t>
            </a:r>
          </a:p>
        </p:txBody>
      </p:sp>
      <p:sp>
        <p:nvSpPr>
          <p:cNvPr id="251" name="Image orientation"/>
          <p:cNvSpPr txBox="1"/>
          <p:nvPr/>
        </p:nvSpPr>
        <p:spPr>
          <a:xfrm>
            <a:off x="2469037" y="8778396"/>
            <a:ext cx="2581449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i="0" spc="24"/>
            </a:lvl1pPr>
          </a:lstStyle>
          <a:p>
            <a:r>
              <a:t>Image orientation</a:t>
            </a:r>
          </a:p>
        </p:txBody>
      </p:sp>
      <p:sp>
        <p:nvSpPr>
          <p:cNvPr id="252" name="Screen distances"/>
          <p:cNvSpPr txBox="1"/>
          <p:nvPr/>
        </p:nvSpPr>
        <p:spPr>
          <a:xfrm>
            <a:off x="7634359" y="8778396"/>
            <a:ext cx="2394002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i="0" spc="24"/>
            </a:lvl1pPr>
          </a:lstStyle>
          <a:p>
            <a:r>
              <a:t>Screen distances</a:t>
            </a:r>
          </a:p>
        </p:txBody>
      </p:sp>
      <p:pic>
        <p:nvPicPr>
          <p:cNvPr id="25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4416" y="3862481"/>
            <a:ext cx="10096501" cy="4914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526" y="3795702"/>
            <a:ext cx="9876314" cy="4914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00" y="3084950"/>
            <a:ext cx="21429051" cy="617234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7" name="1+1 Phase information!"/>
              <p:cNvSpPr txBox="1">
                <a:spLocks noGrp="1"/>
              </p:cNvSpPr>
              <p:nvPr>
                <p:ph type="body" sz="half" idx="4294967295"/>
              </p:nvPr>
            </p:nvSpPr>
            <p:spPr>
              <a:xfrm>
                <a:off x="-230540" y="579940"/>
                <a:ext cx="23861530" cy="2991153"/>
              </a:xfrm>
              <a:prstGeom prst="rect">
                <a:avLst/>
              </a:prstGeom>
            </p:spPr>
            <p:txBody>
              <a:bodyPr/>
              <a:lstStyle/>
              <a:p>
                <a:pPr marL="0" lvl="2" indent="0" algn="ctr">
                  <a:lnSpc>
                    <a:spcPct val="70000"/>
                  </a:lnSpc>
                  <a:spcBef>
                    <a:spcPts val="800"/>
                  </a:spcBef>
                  <a:buSzTx/>
                  <a:buFontTx/>
                  <a:buNone/>
                  <a:defRPr sz="12000">
                    <a:solidFill>
                      <a:srgbClr val="000000"/>
                    </a:solidFill>
                  </a:defRPr>
                </a:pPr>
                <a:r>
                  <a:t>1+1</a:t>
                </a:r>
                <a14:m>
                  <m:oMath xmlns:m="http://schemas.openxmlformats.org/officeDocument/2006/math">
                    <m:r>
                      <a:rPr sz="13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t>Phase information!</a:t>
                </a:r>
              </a:p>
            </p:txBody>
          </p:sp>
        </mc:Choice>
        <mc:Fallback>
          <p:sp>
            <p:nvSpPr>
              <p:cNvPr id="257" name="1+1 Phase information!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4294967295"/>
              </p:nvPr>
            </p:nvSpPr>
            <p:spPr>
              <a:xfrm>
                <a:off x="-230540" y="579940"/>
                <a:ext cx="23861530" cy="2991153"/>
              </a:xfrm>
              <a:prstGeom prst="rect">
                <a:avLst/>
              </a:prstGeom>
              <a:blipFill>
                <a:blip r:embed="rId3"/>
                <a:stretch>
                  <a:fillRect t="-26160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844" y="10523153"/>
            <a:ext cx="6242464" cy="186671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9" name="Measuring   at rotating baseline b   2D image location"/>
              <p:cNvSpPr txBox="1"/>
              <p:nvPr/>
            </p:nvSpPr>
            <p:spPr>
              <a:xfrm>
                <a:off x="10271427" y="11059724"/>
                <a:ext cx="13257881" cy="79376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 anchor="ctr">
                <a:spAutoFit/>
              </a:bodyPr>
              <a:lstStyle/>
              <a:p>
                <a:pPr>
                  <a:defRPr sz="3600" i="0" spc="36"/>
                </a:pPr>
                <a:r>
                  <a:t>Measuring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3950" i="1">
                        <a:solidFill>
                          <a:srgbClr val="5C5C5C"/>
                        </a:solidFill>
                        <a:latin typeface="Cambria Math" panose="02040503050406030204" pitchFamily="18" charset="0"/>
                      </a:rPr>
                      <m:t>Φ</m:t>
                    </m:r>
                  </m:oMath>
                </a14:m>
                <a:r>
                  <a:t> at rotating baseline </a:t>
                </a:r>
                <a:r>
                  <a:rPr b="1"/>
                  <a:t>b</a:t>
                </a:r>
                <a:r>
                  <a:t> </a:t>
                </a:r>
                <a14:m>
                  <m:oMath xmlns:m="http://schemas.openxmlformats.org/officeDocument/2006/math">
                    <m:r>
                      <a:rPr sz="3950" i="1">
                        <a:solidFill>
                          <a:srgbClr val="5C5C5C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t> 2D image location </a:t>
                </a:r>
                <a14:m>
                  <m:oMath xmlns:m="http://schemas.openxmlformats.org/officeDocument/2006/math">
                    <m:r>
                      <a:rPr sz="3950" i="1">
                        <a:solidFill>
                          <a:srgbClr val="5C5C5C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/>
              </a:p>
            </p:txBody>
          </p:sp>
        </mc:Choice>
        <mc:Fallback>
          <p:sp>
            <p:nvSpPr>
              <p:cNvPr id="259" name="Measuring   at rotating baseline b   2D image loc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1427" y="11059724"/>
                <a:ext cx="13257881" cy="793760"/>
              </a:xfrm>
              <a:prstGeom prst="rect">
                <a:avLst/>
              </a:prstGeom>
              <a:blipFill>
                <a:blip r:embed="rId5"/>
                <a:stretch>
                  <a:fillRect l="-1627" b="-2187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0" name="Phase of"/>
              <p:cNvSpPr txBox="1"/>
              <p:nvPr/>
            </p:nvSpPr>
            <p:spPr>
              <a:xfrm>
                <a:off x="19578059" y="8347854"/>
                <a:ext cx="3942998" cy="92115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r>
                  <a:t>Phase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400">
                            <a:solidFill>
                              <a:srgbClr val="5C5C5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limUpp>
                          <m:limUppPr>
                            <m:ctrlPr>
                              <a:rPr sz="4400">
                                <a:solidFill>
                                  <a:srgbClr val="5C5C5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400" i="1">
                                <a:solidFill>
                                  <a:srgbClr val="5C5C5C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lim>
                            <m:r>
                              <a:rPr sz="4400" i="1">
                                <a:solidFill>
                                  <a:srgbClr val="5C5C5C"/>
                                </a:solidFill>
                                <a:latin typeface="Cambria Math" panose="02040503050406030204" pitchFamily="18" charset="0"/>
                              </a:rPr>
                              <m:t>˜</m:t>
                            </m:r>
                          </m:lim>
                        </m:limUpp>
                      </m:e>
                      <m:sub>
                        <m:r>
                          <m:rPr>
                            <m:sty m:val="p"/>
                          </m:rPr>
                          <a:rPr sz="4400" i="1">
                            <a:solidFill>
                              <a:srgbClr val="5C5C5C"/>
                            </a:solidFill>
                            <a:latin typeface="Cambria Math" panose="02040503050406030204" pitchFamily="18" charset="0"/>
                          </a:rPr>
                          <m:t>FAST</m:t>
                        </m:r>
                      </m:sub>
                    </m:sSub>
                    <m:sSubSup>
                      <m:sSubSupPr>
                        <m:ctrlPr>
                          <a:rPr sz="4400" i="1">
                            <a:solidFill>
                              <a:srgbClr val="5C5C5C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limUpp>
                          <m:limUppPr>
                            <m:ctrlPr>
                              <a:rPr sz="4400" i="1">
                                <a:solidFill>
                                  <a:srgbClr val="5C5C5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400" i="1">
                                <a:solidFill>
                                  <a:srgbClr val="5C5C5C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lim>
                            <m:r>
                              <a:rPr sz="4400" i="1">
                                <a:solidFill>
                                  <a:srgbClr val="5C5C5C"/>
                                </a:solidFill>
                                <a:latin typeface="Cambria Math" panose="02040503050406030204" pitchFamily="18" charset="0"/>
                              </a:rPr>
                              <m:t>˜</m:t>
                            </m:r>
                          </m:lim>
                        </m:limUpp>
                      </m:e>
                      <m:sub>
                        <m:r>
                          <m:rPr>
                            <m:sty m:val="p"/>
                          </m:rPr>
                          <a:rPr sz="4400" i="1">
                            <a:solidFill>
                              <a:srgbClr val="5C5C5C"/>
                            </a:solidFill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  <m:sup>
                        <m:r>
                          <a:rPr sz="4400" i="1">
                            <a:solidFill>
                              <a:srgbClr val="5C5C5C"/>
                            </a:solidFill>
                            <a:latin typeface="Cambria Math" panose="02040503050406030204" pitchFamily="18" charset="0"/>
                          </a:rPr>
                          <m:t>†</m:t>
                        </m:r>
                      </m:sup>
                    </m:sSubSup>
                  </m:oMath>
                </a14:m>
                <a:endParaRPr/>
              </a:p>
            </p:txBody>
          </p:sp>
        </mc:Choice>
        <mc:Fallback>
          <p:sp>
            <p:nvSpPr>
              <p:cNvPr id="260" name="Phase of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8059" y="8347854"/>
                <a:ext cx="3942998" cy="921151"/>
              </a:xfrm>
              <a:prstGeom prst="rect">
                <a:avLst/>
              </a:prstGeom>
              <a:blipFill>
                <a:blip r:embed="rId6"/>
                <a:stretch>
                  <a:fillRect l="-6431" t="-5405" r="-11576" b="-3513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imaged_scattering.png" descr="imaged_scatt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633" y="-2551691"/>
            <a:ext cx="24509266" cy="18381950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Scattered image of PSR B1508+55 reconstructed with FAST-Effelsberg simultaneous observation"/>
          <p:cNvSpPr txBox="1"/>
          <p:nvPr/>
        </p:nvSpPr>
        <p:spPr>
          <a:xfrm>
            <a:off x="1189033" y="631583"/>
            <a:ext cx="12716698" cy="246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spcBef>
                <a:spcPts val="1200"/>
              </a:spcBef>
              <a:defRPr sz="48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Scattered image of PSR B1508+55 reconstructed with FAST-Effelsberg simultaneous observation</a:t>
            </a:r>
          </a:p>
        </p:txBody>
      </p:sp>
      <p:sp>
        <p:nvSpPr>
          <p:cNvPr id="264" name="Highly-anisotropic…"/>
          <p:cNvSpPr txBox="1"/>
          <p:nvPr/>
        </p:nvSpPr>
        <p:spPr>
          <a:xfrm>
            <a:off x="13551448" y="9594683"/>
            <a:ext cx="9928655" cy="274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97840" indent="-497840" defTabSz="457200">
              <a:spcBef>
                <a:spcPts val="1200"/>
              </a:spcBef>
              <a:buSzPct val="45000"/>
              <a:buBlip>
                <a:blip r:embed="rId3"/>
              </a:buBlip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Highly-anisotropic </a:t>
            </a:r>
          </a:p>
          <a:p>
            <a:pPr marL="497840" indent="-497840" defTabSz="457200">
              <a:spcBef>
                <a:spcPts val="1200"/>
              </a:spcBef>
              <a:buSzPct val="45000"/>
              <a:buBlip>
                <a:blip r:embed="rId3"/>
              </a:buBlip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Slight deviations from a linear image</a:t>
            </a:r>
          </a:p>
          <a:p>
            <a:pPr marL="497840" indent="-497840" defTabSz="457200">
              <a:spcBef>
                <a:spcPts val="1200"/>
              </a:spcBef>
              <a:buSzPct val="45000"/>
              <a:buBlip>
                <a:blip r:embed="rId3"/>
              </a:buBlip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Scattered light is much fainter than the pulsar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imaged_scattering.png" descr="imaged_scatt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633" y="-2551691"/>
            <a:ext cx="24509266" cy="18381950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Line"/>
          <p:cNvSpPr/>
          <p:nvPr/>
        </p:nvSpPr>
        <p:spPr>
          <a:xfrm>
            <a:off x="7646747" y="3011914"/>
            <a:ext cx="1694529" cy="1"/>
          </a:xfrm>
          <a:prstGeom prst="line">
            <a:avLst/>
          </a:prstGeom>
          <a:ln w="25400">
            <a:solidFill>
              <a:srgbClr val="FFFFFF"/>
            </a:solidFill>
            <a:miter lim="400000"/>
            <a:headEnd type="triangle" len="sm"/>
            <a:tailEnd type="triangle" len="sm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000" b="1" i="0" spc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68" name="1 mas"/>
          <p:cNvSpPr txBox="1"/>
          <p:nvPr/>
        </p:nvSpPr>
        <p:spPr>
          <a:xfrm>
            <a:off x="7658478" y="1918263"/>
            <a:ext cx="1671067" cy="771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4500" i="0" spc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1 mas</a:t>
            </a:r>
          </a:p>
        </p:txBody>
      </p:sp>
      <p:sp>
        <p:nvSpPr>
          <p:cNvPr id="269" name="Super-high resolution comes from scintillation not telescope baseline…"/>
          <p:cNvSpPr txBox="1"/>
          <p:nvPr/>
        </p:nvSpPr>
        <p:spPr>
          <a:xfrm>
            <a:off x="10287449" y="9792561"/>
            <a:ext cx="13613294" cy="25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97840" indent="-497840" defTabSz="457200">
              <a:spcBef>
                <a:spcPts val="1200"/>
              </a:spcBef>
              <a:buSzPct val="45000"/>
              <a:buBlip>
                <a:blip r:embed="rId3"/>
              </a:buBlip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Super-high resolution comes from scintillation not telescope baseline</a:t>
            </a:r>
          </a:p>
          <a:p>
            <a:pPr marL="497840" indent="-497840" defTabSz="457200">
              <a:spcBef>
                <a:spcPts val="1200"/>
              </a:spcBef>
              <a:buSzPct val="45000"/>
              <a:buBlip>
                <a:blip r:embed="rId3"/>
              </a:buBlip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Scatter screen ~ interstellar interferometer</a:t>
            </a:r>
          </a:p>
          <a:p>
            <a:pPr marL="497840" indent="-497840" defTabSz="457200">
              <a:spcBef>
                <a:spcPts val="1200"/>
              </a:spcBef>
              <a:buSzPct val="45000"/>
              <a:buBlip>
                <a:blip r:embed="rId3"/>
              </a:buBlip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Best reconstructed pulsar scattered image ever (more details than reconstructions with Brisken et al. 2010 VLBI data)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imaged_scattering.png" descr="imaged_scatt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633" y="-2551691"/>
            <a:ext cx="24509266" cy="1838195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Line"/>
          <p:cNvSpPr/>
          <p:nvPr/>
        </p:nvSpPr>
        <p:spPr>
          <a:xfrm>
            <a:off x="2438747" y="1547914"/>
            <a:ext cx="13630454" cy="1"/>
          </a:xfrm>
          <a:prstGeom prst="line">
            <a:avLst/>
          </a:prstGeom>
          <a:ln w="25400">
            <a:solidFill>
              <a:srgbClr val="FFFFFF"/>
            </a:solidFill>
            <a:miter lim="400000"/>
            <a:headEnd type="triangle" len="sm"/>
            <a:tailEnd type="triangle" len="sm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3000" b="1" i="0" spc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73" name="1 AU at scattering screen distance"/>
          <p:cNvSpPr txBox="1"/>
          <p:nvPr/>
        </p:nvSpPr>
        <p:spPr>
          <a:xfrm>
            <a:off x="4635989" y="430263"/>
            <a:ext cx="8899970" cy="771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4500" i="0" spc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1 AU at scattering screen distance</a:t>
            </a:r>
          </a:p>
        </p:txBody>
      </p:sp>
      <p:sp>
        <p:nvSpPr>
          <p:cNvPr id="274" name="What physical nature must the screen have to create such an image?…"/>
          <p:cNvSpPr txBox="1"/>
          <p:nvPr/>
        </p:nvSpPr>
        <p:spPr>
          <a:xfrm>
            <a:off x="10527449" y="9888562"/>
            <a:ext cx="13141599" cy="259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97840" indent="-497840" defTabSz="457200">
              <a:spcBef>
                <a:spcPts val="1200"/>
              </a:spcBef>
              <a:buSzPct val="45000"/>
              <a:buBlip>
                <a:blip r:embed="rId3"/>
              </a:buBlip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What physical nature must the screen have to create such an image?</a:t>
            </a:r>
          </a:p>
          <a:p>
            <a:pPr marL="497840" indent="-497840" defTabSz="457200">
              <a:spcBef>
                <a:spcPts val="1200"/>
              </a:spcBef>
              <a:buSzPct val="45000"/>
              <a:buBlip>
                <a:blip r:embed="rId3"/>
              </a:buBlip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It’s hard to see the screen in other types of ISM observations</a:t>
            </a:r>
          </a:p>
          <a:p>
            <a:pPr marL="497840" indent="-497840" defTabSz="457200">
              <a:spcBef>
                <a:spcPts val="1200"/>
              </a:spcBef>
              <a:buSzPct val="45000"/>
              <a:buBlip>
                <a:blip r:embed="rId3"/>
              </a:buBlip>
              <a:defRPr sz="3600" i="0" spc="0">
                <a:solidFill>
                  <a:srgbClr val="FFFFFF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Scattering screens are common — some unknown plasma processes on small (but Maaacroscopic compared to lab) scales?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A simple form of 1+1 (compared to VLBI)"/>
          <p:cNvSpPr txBox="1">
            <a:spLocks noGrp="1"/>
          </p:cNvSpPr>
          <p:nvPr>
            <p:ph type="body" sz="half" idx="1"/>
          </p:nvPr>
        </p:nvSpPr>
        <p:spPr>
          <a:xfrm>
            <a:off x="479147" y="555940"/>
            <a:ext cx="23861530" cy="2991153"/>
          </a:xfrm>
          <a:prstGeom prst="rect">
            <a:avLst/>
          </a:prstGeom>
        </p:spPr>
        <p:txBody>
          <a:bodyPr/>
          <a:lstStyle/>
          <a:p>
            <a:pPr lvl="2" algn="ctr" defTabSz="676909">
              <a:spcBef>
                <a:spcPts val="600"/>
              </a:spcBef>
              <a:defRPr sz="9840" i="0">
                <a:solidFill>
                  <a:srgbClr val="000000"/>
                </a:solidFill>
              </a:defRPr>
            </a:pPr>
            <a:r>
              <a:t>A simple form of 1+1 (compared to VLBI)</a:t>
            </a:r>
          </a:p>
        </p:txBody>
      </p:sp>
      <p:pic>
        <p:nvPicPr>
          <p:cNvPr id="27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4936" y="4425307"/>
            <a:ext cx="12494517" cy="7030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9135" y="4425307"/>
            <a:ext cx="4972615" cy="7030248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Simultaneous scintillation flux observation…"/>
          <p:cNvSpPr txBox="1"/>
          <p:nvPr/>
        </p:nvSpPr>
        <p:spPr>
          <a:xfrm>
            <a:off x="5198049" y="5726339"/>
            <a:ext cx="10247675" cy="510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spcBef>
                <a:spcPts val="500"/>
              </a:spcBef>
              <a:defRPr sz="3800" i="0" spc="38">
                <a:solidFill>
                  <a:schemeClr val="accent5">
                    <a:satOff val="7361"/>
                    <a:lumOff val="7535"/>
                  </a:schemeClr>
                </a:solidFill>
              </a:defRPr>
            </a:pPr>
            <a:r>
              <a:rPr dirty="0"/>
              <a:t>Simultaneous scintillation flux observation </a:t>
            </a:r>
          </a:p>
          <a:p>
            <a:pPr marL="677333" indent="-677333">
              <a:spcBef>
                <a:spcPts val="500"/>
              </a:spcBef>
              <a:buSzPct val="75000"/>
              <a:buFont typeface="Zapf Dingbats"/>
              <a:buChar char="➤"/>
              <a:defRPr sz="3800" b="1" i="0" spc="38"/>
            </a:pPr>
            <a:r>
              <a:rPr dirty="0"/>
              <a:t>2-3 Large telescopes</a:t>
            </a:r>
          </a:p>
          <a:p>
            <a:pPr marL="677333" indent="-677333">
              <a:spcBef>
                <a:spcPts val="500"/>
              </a:spcBef>
              <a:buSzPct val="75000"/>
              <a:buFont typeface="Zapf Dingbats"/>
              <a:buChar char="➤"/>
              <a:defRPr sz="3800" b="1" i="0" spc="38"/>
            </a:pPr>
            <a:r>
              <a:rPr dirty="0"/>
              <a:t>Intensity measurements only</a:t>
            </a:r>
          </a:p>
          <a:p>
            <a:pPr marL="677333" indent="-677333">
              <a:spcBef>
                <a:spcPts val="500"/>
              </a:spcBef>
              <a:buSzPct val="75000"/>
              <a:buFont typeface="Zapf Dingbats"/>
              <a:buChar char="➤"/>
              <a:defRPr sz="3800" b="1" i="0" spc="38"/>
            </a:pPr>
            <a:r>
              <a:rPr dirty="0"/>
              <a:t>No need for baseband data</a:t>
            </a:r>
          </a:p>
          <a:p>
            <a:pPr marL="677333" indent="-677333">
              <a:spcBef>
                <a:spcPts val="500"/>
              </a:spcBef>
              <a:buSzPct val="75000"/>
              <a:buFont typeface="Zapf Dingbats"/>
              <a:buChar char="➤"/>
              <a:defRPr sz="3800" b="1" i="0" spc="38"/>
            </a:pPr>
            <a:r>
              <a:rPr dirty="0"/>
              <a:t>Simple data processing </a:t>
            </a:r>
          </a:p>
          <a:p>
            <a:pPr marL="677333" indent="-677333">
              <a:spcBef>
                <a:spcPts val="500"/>
              </a:spcBef>
              <a:buSzPct val="75000"/>
              <a:buFont typeface="Zapf Dingbats"/>
              <a:buChar char="➤"/>
              <a:defRPr sz="3800" b="1" i="0" spc="38"/>
            </a:pPr>
            <a:r>
              <a:rPr dirty="0"/>
              <a:t>Wide-band </a:t>
            </a:r>
          </a:p>
          <a:p>
            <a:pPr marL="677333" indent="-677333">
              <a:spcBef>
                <a:spcPts val="500"/>
              </a:spcBef>
              <a:buSzPct val="75000"/>
              <a:buFont typeface="Zapf Dingbats"/>
              <a:buChar char="➤"/>
              <a:defRPr sz="3800" b="1" i="0" spc="38"/>
            </a:pPr>
            <a:r>
              <a:rPr dirty="0"/>
              <a:t>Phase information!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ectangle"/>
          <p:cNvSpPr>
            <a:spLocks noGrp="1"/>
          </p:cNvSpPr>
          <p:nvPr>
            <p:ph type="body" idx="22"/>
          </p:nvPr>
        </p:nvSpPr>
        <p:spPr>
          <a:xfrm>
            <a:off x="-1" y="800105"/>
            <a:ext cx="24384001" cy="508000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350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sp>
        <p:nvSpPr>
          <p:cNvPr id="283" name="More simultaneous observations planned"/>
          <p:cNvSpPr txBox="1">
            <a:spLocks noGrp="1"/>
          </p:cNvSpPr>
          <p:nvPr>
            <p:ph type="body" sz="half" idx="1"/>
          </p:nvPr>
        </p:nvSpPr>
        <p:spPr>
          <a:xfrm>
            <a:off x="479147" y="555940"/>
            <a:ext cx="23861530" cy="2991153"/>
          </a:xfrm>
          <a:prstGeom prst="rect">
            <a:avLst/>
          </a:prstGeom>
        </p:spPr>
        <p:txBody>
          <a:bodyPr/>
          <a:lstStyle/>
          <a:p>
            <a:pPr lvl="2" algn="ctr" defTabSz="693419">
              <a:spcBef>
                <a:spcPts val="600"/>
              </a:spcBef>
              <a:defRPr sz="10080" i="0">
                <a:solidFill>
                  <a:srgbClr val="000000"/>
                </a:solidFill>
              </a:defRPr>
            </a:pPr>
            <a:r>
              <a:t>More simultaneous observations planned</a:t>
            </a:r>
          </a:p>
        </p:txBody>
      </p:sp>
      <p:pic>
        <p:nvPicPr>
          <p:cNvPr id="28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4439" y="2649307"/>
            <a:ext cx="6641015" cy="3736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65" y="2889306"/>
            <a:ext cx="3044577" cy="430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4042" y="6518999"/>
            <a:ext cx="4067211" cy="2830354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Effelsberg"/>
          <p:cNvSpPr txBox="1"/>
          <p:nvPr/>
        </p:nvSpPr>
        <p:spPr>
          <a:xfrm>
            <a:off x="1110611" y="7259046"/>
            <a:ext cx="2493085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Effelsberg</a:t>
            </a:r>
          </a:p>
        </p:txBody>
      </p:sp>
      <p:sp>
        <p:nvSpPr>
          <p:cNvPr id="288" name="FAST"/>
          <p:cNvSpPr txBox="1"/>
          <p:nvPr/>
        </p:nvSpPr>
        <p:spPr>
          <a:xfrm>
            <a:off x="20015854" y="6476999"/>
            <a:ext cx="1406321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FAST</a:t>
            </a:r>
          </a:p>
        </p:txBody>
      </p:sp>
      <p:sp>
        <p:nvSpPr>
          <p:cNvPr id="289" name="GMRT"/>
          <p:cNvSpPr txBox="1"/>
          <p:nvPr/>
        </p:nvSpPr>
        <p:spPr>
          <a:xfrm>
            <a:off x="11124072" y="9336551"/>
            <a:ext cx="164715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GMRT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Rectangle"/>
          <p:cNvSpPr>
            <a:spLocks noGrp="1"/>
          </p:cNvSpPr>
          <p:nvPr>
            <p:ph type="body" idx="22"/>
          </p:nvPr>
        </p:nvSpPr>
        <p:spPr>
          <a:xfrm>
            <a:off x="-1" y="800105"/>
            <a:ext cx="24384001" cy="508000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350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sp>
        <p:nvSpPr>
          <p:cNvPr id="292" name="More simultaneous observations planned"/>
          <p:cNvSpPr txBox="1">
            <a:spLocks noGrp="1"/>
          </p:cNvSpPr>
          <p:nvPr>
            <p:ph type="body" sz="half" idx="1"/>
          </p:nvPr>
        </p:nvSpPr>
        <p:spPr>
          <a:xfrm>
            <a:off x="479147" y="555940"/>
            <a:ext cx="23861530" cy="2991153"/>
          </a:xfrm>
          <a:prstGeom prst="rect">
            <a:avLst/>
          </a:prstGeom>
        </p:spPr>
        <p:txBody>
          <a:bodyPr/>
          <a:lstStyle/>
          <a:p>
            <a:pPr lvl="2" algn="ctr" defTabSz="693419">
              <a:spcBef>
                <a:spcPts val="600"/>
              </a:spcBef>
              <a:defRPr sz="10080" i="0">
                <a:solidFill>
                  <a:srgbClr val="000000"/>
                </a:solidFill>
              </a:defRPr>
            </a:pPr>
            <a:r>
              <a:t>More simultaneous observations planned</a:t>
            </a:r>
          </a:p>
        </p:txBody>
      </p:sp>
      <p:pic>
        <p:nvPicPr>
          <p:cNvPr id="29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4439" y="2649307"/>
            <a:ext cx="6641015" cy="3736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65" y="2889306"/>
            <a:ext cx="3044577" cy="430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4042" y="6518999"/>
            <a:ext cx="4067211" cy="2830354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Effelsberg"/>
          <p:cNvSpPr txBox="1"/>
          <p:nvPr/>
        </p:nvSpPr>
        <p:spPr>
          <a:xfrm>
            <a:off x="1110611" y="7259046"/>
            <a:ext cx="2493085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Effelsberg</a:t>
            </a:r>
          </a:p>
        </p:txBody>
      </p:sp>
      <p:sp>
        <p:nvSpPr>
          <p:cNvPr id="297" name="FAST"/>
          <p:cNvSpPr txBox="1"/>
          <p:nvPr/>
        </p:nvSpPr>
        <p:spPr>
          <a:xfrm>
            <a:off x="20015854" y="6476999"/>
            <a:ext cx="1406321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FAST</a:t>
            </a:r>
          </a:p>
        </p:txBody>
      </p:sp>
      <p:sp>
        <p:nvSpPr>
          <p:cNvPr id="298" name="GMRT"/>
          <p:cNvSpPr txBox="1"/>
          <p:nvPr/>
        </p:nvSpPr>
        <p:spPr>
          <a:xfrm>
            <a:off x="11124072" y="9336551"/>
            <a:ext cx="164715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GMRT</a:t>
            </a:r>
          </a:p>
        </p:txBody>
      </p:sp>
      <p:pic>
        <p:nvPicPr>
          <p:cNvPr id="29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19000" y="7684503"/>
            <a:ext cx="4731142" cy="3154095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JRT?"/>
          <p:cNvSpPr txBox="1"/>
          <p:nvPr/>
        </p:nvSpPr>
        <p:spPr>
          <a:xfrm>
            <a:off x="16376964" y="10783551"/>
            <a:ext cx="1215214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JRT?</a:t>
            </a:r>
          </a:p>
        </p:txBody>
      </p:sp>
      <p:pic>
        <p:nvPicPr>
          <p:cNvPr id="301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54970" y="3102469"/>
            <a:ext cx="5035494" cy="2830354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QTT?"/>
          <p:cNvSpPr txBox="1"/>
          <p:nvPr/>
        </p:nvSpPr>
        <p:spPr>
          <a:xfrm>
            <a:off x="13479964" y="5774551"/>
            <a:ext cx="1446145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QTT?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Rectangle"/>
          <p:cNvSpPr>
            <a:spLocks noGrp="1"/>
          </p:cNvSpPr>
          <p:nvPr>
            <p:ph type="body" idx="22"/>
          </p:nvPr>
        </p:nvSpPr>
        <p:spPr>
          <a:xfrm>
            <a:off x="-1" y="800105"/>
            <a:ext cx="24384001" cy="5080001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3500">
                <a:latin typeface="DIN Alternate Bold"/>
                <a:ea typeface="DIN Alternate Bold"/>
                <a:cs typeface="DIN Alternate Bold"/>
                <a:sym typeface="DIN Alternate Bold"/>
              </a:defRPr>
            </a:pPr>
            <a:endParaRPr/>
          </a:p>
        </p:txBody>
      </p:sp>
      <p:sp>
        <p:nvSpPr>
          <p:cNvPr id="305" name="More simultaneous observations planned"/>
          <p:cNvSpPr txBox="1">
            <a:spLocks noGrp="1"/>
          </p:cNvSpPr>
          <p:nvPr>
            <p:ph type="body" sz="half" idx="1"/>
          </p:nvPr>
        </p:nvSpPr>
        <p:spPr>
          <a:xfrm>
            <a:off x="479147" y="555940"/>
            <a:ext cx="23861530" cy="2991153"/>
          </a:xfrm>
          <a:prstGeom prst="rect">
            <a:avLst/>
          </a:prstGeom>
        </p:spPr>
        <p:txBody>
          <a:bodyPr/>
          <a:lstStyle/>
          <a:p>
            <a:pPr lvl="2" algn="ctr" defTabSz="693419">
              <a:spcBef>
                <a:spcPts val="600"/>
              </a:spcBef>
              <a:defRPr sz="10080" i="0">
                <a:solidFill>
                  <a:srgbClr val="000000"/>
                </a:solidFill>
              </a:defRPr>
            </a:pPr>
            <a:r>
              <a:t>More simultaneous observations planned</a:t>
            </a:r>
          </a:p>
        </p:txBody>
      </p:sp>
      <p:pic>
        <p:nvPicPr>
          <p:cNvPr id="30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4439" y="2649307"/>
            <a:ext cx="6641015" cy="3736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65" y="2889306"/>
            <a:ext cx="3044577" cy="430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4042" y="6518999"/>
            <a:ext cx="4067211" cy="2830354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Effelsberg"/>
          <p:cNvSpPr txBox="1"/>
          <p:nvPr/>
        </p:nvSpPr>
        <p:spPr>
          <a:xfrm>
            <a:off x="1110611" y="7259046"/>
            <a:ext cx="2493085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Effelsberg</a:t>
            </a:r>
          </a:p>
        </p:txBody>
      </p:sp>
      <p:sp>
        <p:nvSpPr>
          <p:cNvPr id="310" name="FAST"/>
          <p:cNvSpPr txBox="1"/>
          <p:nvPr/>
        </p:nvSpPr>
        <p:spPr>
          <a:xfrm>
            <a:off x="20015854" y="6476999"/>
            <a:ext cx="1406321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FAST</a:t>
            </a:r>
          </a:p>
        </p:txBody>
      </p:sp>
      <p:sp>
        <p:nvSpPr>
          <p:cNvPr id="311" name="GMRT"/>
          <p:cNvSpPr txBox="1"/>
          <p:nvPr/>
        </p:nvSpPr>
        <p:spPr>
          <a:xfrm>
            <a:off x="11124072" y="9336551"/>
            <a:ext cx="1647150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GMRT</a:t>
            </a:r>
          </a:p>
        </p:txBody>
      </p:sp>
      <p:pic>
        <p:nvPicPr>
          <p:cNvPr id="31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19000" y="7684503"/>
            <a:ext cx="4731142" cy="3154095"/>
          </a:xfrm>
          <a:prstGeom prst="rect">
            <a:avLst/>
          </a:prstGeom>
          <a:ln w="12700">
            <a:miter lim="400000"/>
          </a:ln>
        </p:spPr>
      </p:pic>
      <p:sp>
        <p:nvSpPr>
          <p:cNvPr id="313" name="JRT?"/>
          <p:cNvSpPr txBox="1"/>
          <p:nvPr/>
        </p:nvSpPr>
        <p:spPr>
          <a:xfrm>
            <a:off x="16376964" y="10783551"/>
            <a:ext cx="1215214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JRT?</a:t>
            </a:r>
          </a:p>
        </p:txBody>
      </p:sp>
      <p:pic>
        <p:nvPicPr>
          <p:cNvPr id="314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54970" y="3102469"/>
            <a:ext cx="5035494" cy="2830354"/>
          </a:xfrm>
          <a:prstGeom prst="rect">
            <a:avLst/>
          </a:prstGeom>
          <a:ln w="12700">
            <a:miter lim="400000"/>
          </a:ln>
        </p:spPr>
      </p:pic>
      <p:sp>
        <p:nvSpPr>
          <p:cNvPr id="315" name="QTT?"/>
          <p:cNvSpPr txBox="1"/>
          <p:nvPr/>
        </p:nvSpPr>
        <p:spPr>
          <a:xfrm>
            <a:off x="13479964" y="5774551"/>
            <a:ext cx="1446145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QTT?</a:t>
            </a:r>
          </a:p>
        </p:txBody>
      </p:sp>
      <p:sp>
        <p:nvSpPr>
          <p:cNvPr id="316" name="Simultaneous flux observations still at an early stage of development -"/>
          <p:cNvSpPr txBox="1"/>
          <p:nvPr/>
        </p:nvSpPr>
        <p:spPr>
          <a:xfrm>
            <a:off x="1025273" y="11515049"/>
            <a:ext cx="16881833" cy="148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Simultaneous flux observations still at an early stage of development - </a:t>
            </a:r>
          </a:p>
        </p:txBody>
      </p:sp>
      <p:sp>
        <p:nvSpPr>
          <p:cNvPr id="317" name="Hope 1+1 can bring us a new view of the IISM."/>
          <p:cNvSpPr txBox="1"/>
          <p:nvPr/>
        </p:nvSpPr>
        <p:spPr>
          <a:xfrm>
            <a:off x="9502678" y="12321259"/>
            <a:ext cx="11261371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spcBef>
                <a:spcPts val="500"/>
              </a:spcBef>
              <a:defRPr sz="3800" b="1" i="0" spc="38"/>
            </a:lvl1pPr>
          </a:lstStyle>
          <a:p>
            <a:r>
              <a:t>Hope 1+1 can bring us a new view of the IISM.</a:t>
            </a:r>
          </a:p>
        </p:txBody>
      </p:sp>
      <p:pic>
        <p:nvPicPr>
          <p:cNvPr id="318" name="imaged_scattering.png" descr="imaged_scattering.png"/>
          <p:cNvPicPr>
            <a:picLocks noChangeAspect="1"/>
          </p:cNvPicPr>
          <p:nvPr/>
        </p:nvPicPr>
        <p:blipFill>
          <a:blip r:embed="rId7"/>
          <a:srcRect l="3239" t="4366" r="2701" b="3479"/>
          <a:stretch>
            <a:fillRect/>
          </a:stretch>
        </p:blipFill>
        <p:spPr>
          <a:xfrm>
            <a:off x="1079054" y="3832801"/>
            <a:ext cx="10065942" cy="7396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7" extrusionOk="0">
                <a:moveTo>
                  <a:pt x="20169" y="2"/>
                </a:moveTo>
                <a:cubicBezTo>
                  <a:pt x="20167" y="5"/>
                  <a:pt x="20165" y="17"/>
                  <a:pt x="20164" y="36"/>
                </a:cubicBezTo>
                <a:cubicBezTo>
                  <a:pt x="20163" y="72"/>
                  <a:pt x="20169" y="92"/>
                  <a:pt x="20177" y="80"/>
                </a:cubicBezTo>
                <a:cubicBezTo>
                  <a:pt x="20185" y="69"/>
                  <a:pt x="20186" y="41"/>
                  <a:pt x="20179" y="17"/>
                </a:cubicBezTo>
                <a:cubicBezTo>
                  <a:pt x="20175" y="3"/>
                  <a:pt x="20172" y="-2"/>
                  <a:pt x="20169" y="2"/>
                </a:cubicBezTo>
                <a:close/>
                <a:moveTo>
                  <a:pt x="20739" y="238"/>
                </a:moveTo>
                <a:cubicBezTo>
                  <a:pt x="20736" y="241"/>
                  <a:pt x="20734" y="253"/>
                  <a:pt x="20734" y="273"/>
                </a:cubicBezTo>
                <a:cubicBezTo>
                  <a:pt x="20733" y="308"/>
                  <a:pt x="20739" y="328"/>
                  <a:pt x="20748" y="317"/>
                </a:cubicBezTo>
                <a:cubicBezTo>
                  <a:pt x="20756" y="306"/>
                  <a:pt x="20756" y="276"/>
                  <a:pt x="20749" y="252"/>
                </a:cubicBezTo>
                <a:cubicBezTo>
                  <a:pt x="20745" y="238"/>
                  <a:pt x="20742" y="234"/>
                  <a:pt x="20739" y="238"/>
                </a:cubicBezTo>
                <a:close/>
                <a:moveTo>
                  <a:pt x="21563" y="326"/>
                </a:moveTo>
                <a:cubicBezTo>
                  <a:pt x="21543" y="326"/>
                  <a:pt x="21526" y="341"/>
                  <a:pt x="21526" y="360"/>
                </a:cubicBezTo>
                <a:cubicBezTo>
                  <a:pt x="21526" y="378"/>
                  <a:pt x="21543" y="393"/>
                  <a:pt x="21563" y="393"/>
                </a:cubicBezTo>
                <a:cubicBezTo>
                  <a:pt x="21584" y="393"/>
                  <a:pt x="21600" y="378"/>
                  <a:pt x="21600" y="360"/>
                </a:cubicBezTo>
                <a:cubicBezTo>
                  <a:pt x="21600" y="341"/>
                  <a:pt x="21584" y="326"/>
                  <a:pt x="21563" y="326"/>
                </a:cubicBezTo>
                <a:close/>
                <a:moveTo>
                  <a:pt x="20243" y="378"/>
                </a:moveTo>
                <a:cubicBezTo>
                  <a:pt x="20234" y="380"/>
                  <a:pt x="20234" y="396"/>
                  <a:pt x="20248" y="425"/>
                </a:cubicBezTo>
                <a:cubicBezTo>
                  <a:pt x="20257" y="444"/>
                  <a:pt x="20282" y="460"/>
                  <a:pt x="20305" y="460"/>
                </a:cubicBezTo>
                <a:cubicBezTo>
                  <a:pt x="20339" y="460"/>
                  <a:pt x="20337" y="453"/>
                  <a:pt x="20297" y="413"/>
                </a:cubicBezTo>
                <a:cubicBezTo>
                  <a:pt x="20271" y="387"/>
                  <a:pt x="20252" y="376"/>
                  <a:pt x="20243" y="378"/>
                </a:cubicBezTo>
                <a:close/>
                <a:moveTo>
                  <a:pt x="21017" y="427"/>
                </a:moveTo>
                <a:cubicBezTo>
                  <a:pt x="20997" y="427"/>
                  <a:pt x="20980" y="449"/>
                  <a:pt x="20980" y="476"/>
                </a:cubicBezTo>
                <a:cubicBezTo>
                  <a:pt x="20980" y="502"/>
                  <a:pt x="20974" y="547"/>
                  <a:pt x="20966" y="576"/>
                </a:cubicBezTo>
                <a:cubicBezTo>
                  <a:pt x="20945" y="648"/>
                  <a:pt x="20979" y="644"/>
                  <a:pt x="21020" y="571"/>
                </a:cubicBezTo>
                <a:cubicBezTo>
                  <a:pt x="21064" y="491"/>
                  <a:pt x="21063" y="427"/>
                  <a:pt x="21017" y="427"/>
                </a:cubicBezTo>
                <a:close/>
                <a:moveTo>
                  <a:pt x="20560" y="529"/>
                </a:moveTo>
                <a:cubicBezTo>
                  <a:pt x="20547" y="529"/>
                  <a:pt x="20530" y="544"/>
                  <a:pt x="20522" y="562"/>
                </a:cubicBezTo>
                <a:cubicBezTo>
                  <a:pt x="20513" y="581"/>
                  <a:pt x="20524" y="596"/>
                  <a:pt x="20545" y="596"/>
                </a:cubicBezTo>
                <a:cubicBezTo>
                  <a:pt x="20566" y="596"/>
                  <a:pt x="20583" y="581"/>
                  <a:pt x="20583" y="562"/>
                </a:cubicBezTo>
                <a:cubicBezTo>
                  <a:pt x="20583" y="544"/>
                  <a:pt x="20573" y="529"/>
                  <a:pt x="20560" y="529"/>
                </a:cubicBezTo>
                <a:close/>
                <a:moveTo>
                  <a:pt x="20066" y="597"/>
                </a:moveTo>
                <a:cubicBezTo>
                  <a:pt x="20062" y="599"/>
                  <a:pt x="20065" y="616"/>
                  <a:pt x="20073" y="650"/>
                </a:cubicBezTo>
                <a:cubicBezTo>
                  <a:pt x="20085" y="704"/>
                  <a:pt x="20071" y="744"/>
                  <a:pt x="20018" y="805"/>
                </a:cubicBezTo>
                <a:cubicBezTo>
                  <a:pt x="19978" y="850"/>
                  <a:pt x="19940" y="927"/>
                  <a:pt x="19933" y="977"/>
                </a:cubicBezTo>
                <a:cubicBezTo>
                  <a:pt x="19924" y="1047"/>
                  <a:pt x="19928" y="1060"/>
                  <a:pt x="19951" y="1034"/>
                </a:cubicBezTo>
                <a:cubicBezTo>
                  <a:pt x="19990" y="991"/>
                  <a:pt x="20035" y="1057"/>
                  <a:pt x="20044" y="1172"/>
                </a:cubicBezTo>
                <a:cubicBezTo>
                  <a:pt x="20050" y="1243"/>
                  <a:pt x="20041" y="1252"/>
                  <a:pt x="19978" y="1246"/>
                </a:cubicBezTo>
                <a:cubicBezTo>
                  <a:pt x="19938" y="1242"/>
                  <a:pt x="19890" y="1254"/>
                  <a:pt x="19873" y="1274"/>
                </a:cubicBezTo>
                <a:cubicBezTo>
                  <a:pt x="19802" y="1354"/>
                  <a:pt x="19762" y="1203"/>
                  <a:pt x="19817" y="1063"/>
                </a:cubicBezTo>
                <a:cubicBezTo>
                  <a:pt x="19851" y="975"/>
                  <a:pt x="19833" y="951"/>
                  <a:pt x="19770" y="1004"/>
                </a:cubicBezTo>
                <a:cubicBezTo>
                  <a:pt x="19729" y="1038"/>
                  <a:pt x="19712" y="1038"/>
                  <a:pt x="19680" y="1002"/>
                </a:cubicBezTo>
                <a:cubicBezTo>
                  <a:pt x="19644" y="961"/>
                  <a:pt x="19644" y="951"/>
                  <a:pt x="19678" y="900"/>
                </a:cubicBezTo>
                <a:cubicBezTo>
                  <a:pt x="19713" y="846"/>
                  <a:pt x="19729" y="764"/>
                  <a:pt x="19704" y="764"/>
                </a:cubicBezTo>
                <a:cubicBezTo>
                  <a:pt x="19698" y="764"/>
                  <a:pt x="19665" y="802"/>
                  <a:pt x="19631" y="849"/>
                </a:cubicBezTo>
                <a:cubicBezTo>
                  <a:pt x="19597" y="895"/>
                  <a:pt x="19576" y="933"/>
                  <a:pt x="19585" y="933"/>
                </a:cubicBezTo>
                <a:cubicBezTo>
                  <a:pt x="19594" y="933"/>
                  <a:pt x="19590" y="950"/>
                  <a:pt x="19575" y="970"/>
                </a:cubicBezTo>
                <a:cubicBezTo>
                  <a:pt x="19532" y="1028"/>
                  <a:pt x="19443" y="946"/>
                  <a:pt x="19443" y="850"/>
                </a:cubicBezTo>
                <a:cubicBezTo>
                  <a:pt x="19443" y="771"/>
                  <a:pt x="19386" y="663"/>
                  <a:pt x="19344" y="663"/>
                </a:cubicBezTo>
                <a:cubicBezTo>
                  <a:pt x="19332" y="663"/>
                  <a:pt x="19303" y="653"/>
                  <a:pt x="19280" y="641"/>
                </a:cubicBezTo>
                <a:cubicBezTo>
                  <a:pt x="19240" y="620"/>
                  <a:pt x="19241" y="624"/>
                  <a:pt x="19280" y="706"/>
                </a:cubicBezTo>
                <a:cubicBezTo>
                  <a:pt x="19320" y="790"/>
                  <a:pt x="19320" y="794"/>
                  <a:pt x="19271" y="830"/>
                </a:cubicBezTo>
                <a:cubicBezTo>
                  <a:pt x="19243" y="851"/>
                  <a:pt x="19220" y="883"/>
                  <a:pt x="19220" y="902"/>
                </a:cubicBezTo>
                <a:cubicBezTo>
                  <a:pt x="19220" y="924"/>
                  <a:pt x="19235" y="924"/>
                  <a:pt x="19266" y="902"/>
                </a:cubicBezTo>
                <a:cubicBezTo>
                  <a:pt x="19316" y="865"/>
                  <a:pt x="19369" y="911"/>
                  <a:pt x="19369" y="993"/>
                </a:cubicBezTo>
                <a:cubicBezTo>
                  <a:pt x="19369" y="1023"/>
                  <a:pt x="19383" y="1034"/>
                  <a:pt x="19407" y="1021"/>
                </a:cubicBezTo>
                <a:cubicBezTo>
                  <a:pt x="19478" y="984"/>
                  <a:pt x="19542" y="1061"/>
                  <a:pt x="19542" y="1185"/>
                </a:cubicBezTo>
                <a:cubicBezTo>
                  <a:pt x="19542" y="1273"/>
                  <a:pt x="19525" y="1316"/>
                  <a:pt x="19468" y="1371"/>
                </a:cubicBezTo>
                <a:cubicBezTo>
                  <a:pt x="19382" y="1454"/>
                  <a:pt x="19356" y="1442"/>
                  <a:pt x="19307" y="1294"/>
                </a:cubicBezTo>
                <a:cubicBezTo>
                  <a:pt x="19237" y="1078"/>
                  <a:pt x="19242" y="1081"/>
                  <a:pt x="19098" y="1194"/>
                </a:cubicBezTo>
                <a:cubicBezTo>
                  <a:pt x="19093" y="1198"/>
                  <a:pt x="19103" y="1226"/>
                  <a:pt x="19122" y="1257"/>
                </a:cubicBezTo>
                <a:cubicBezTo>
                  <a:pt x="19151" y="1304"/>
                  <a:pt x="19149" y="1318"/>
                  <a:pt x="19108" y="1359"/>
                </a:cubicBezTo>
                <a:cubicBezTo>
                  <a:pt x="19040" y="1427"/>
                  <a:pt x="19007" y="1416"/>
                  <a:pt x="18957" y="1312"/>
                </a:cubicBezTo>
                <a:lnTo>
                  <a:pt x="18913" y="1221"/>
                </a:lnTo>
                <a:lnTo>
                  <a:pt x="18894" y="1319"/>
                </a:lnTo>
                <a:cubicBezTo>
                  <a:pt x="18882" y="1379"/>
                  <a:pt x="18885" y="1435"/>
                  <a:pt x="18901" y="1462"/>
                </a:cubicBezTo>
                <a:cubicBezTo>
                  <a:pt x="18921" y="1495"/>
                  <a:pt x="18913" y="1513"/>
                  <a:pt x="18865" y="1537"/>
                </a:cubicBezTo>
                <a:cubicBezTo>
                  <a:pt x="18831" y="1555"/>
                  <a:pt x="18795" y="1586"/>
                  <a:pt x="18786" y="1605"/>
                </a:cubicBezTo>
                <a:cubicBezTo>
                  <a:pt x="18777" y="1625"/>
                  <a:pt x="18749" y="1656"/>
                  <a:pt x="18723" y="1675"/>
                </a:cubicBezTo>
                <a:cubicBezTo>
                  <a:pt x="18684" y="1703"/>
                  <a:pt x="18670" y="1693"/>
                  <a:pt x="18639" y="1616"/>
                </a:cubicBezTo>
                <a:cubicBezTo>
                  <a:pt x="18618" y="1565"/>
                  <a:pt x="18601" y="1543"/>
                  <a:pt x="18601" y="1567"/>
                </a:cubicBezTo>
                <a:cubicBezTo>
                  <a:pt x="18600" y="1592"/>
                  <a:pt x="18611" y="1641"/>
                  <a:pt x="18625" y="1677"/>
                </a:cubicBezTo>
                <a:cubicBezTo>
                  <a:pt x="18669" y="1789"/>
                  <a:pt x="18628" y="1819"/>
                  <a:pt x="18534" y="1743"/>
                </a:cubicBezTo>
                <a:cubicBezTo>
                  <a:pt x="18421" y="1652"/>
                  <a:pt x="18408" y="1656"/>
                  <a:pt x="18388" y="1778"/>
                </a:cubicBezTo>
                <a:cubicBezTo>
                  <a:pt x="18379" y="1835"/>
                  <a:pt x="18356" y="1890"/>
                  <a:pt x="18337" y="1900"/>
                </a:cubicBezTo>
                <a:cubicBezTo>
                  <a:pt x="18317" y="1910"/>
                  <a:pt x="18302" y="1953"/>
                  <a:pt x="18302" y="1995"/>
                </a:cubicBezTo>
                <a:cubicBezTo>
                  <a:pt x="18302" y="2088"/>
                  <a:pt x="18242" y="2161"/>
                  <a:pt x="18189" y="2134"/>
                </a:cubicBezTo>
                <a:cubicBezTo>
                  <a:pt x="18168" y="2123"/>
                  <a:pt x="18134" y="2061"/>
                  <a:pt x="18114" y="1996"/>
                </a:cubicBezTo>
                <a:cubicBezTo>
                  <a:pt x="18094" y="1931"/>
                  <a:pt x="18068" y="1878"/>
                  <a:pt x="18055" y="1878"/>
                </a:cubicBezTo>
                <a:cubicBezTo>
                  <a:pt x="18043" y="1878"/>
                  <a:pt x="18015" y="1867"/>
                  <a:pt x="17993" y="1856"/>
                </a:cubicBezTo>
                <a:cubicBezTo>
                  <a:pt x="17968" y="1842"/>
                  <a:pt x="17955" y="1851"/>
                  <a:pt x="17960" y="1879"/>
                </a:cubicBezTo>
                <a:cubicBezTo>
                  <a:pt x="17964" y="1903"/>
                  <a:pt x="17936" y="1944"/>
                  <a:pt x="17899" y="1969"/>
                </a:cubicBezTo>
                <a:cubicBezTo>
                  <a:pt x="17823" y="2021"/>
                  <a:pt x="17805" y="2122"/>
                  <a:pt x="17874" y="2106"/>
                </a:cubicBezTo>
                <a:cubicBezTo>
                  <a:pt x="17906" y="2099"/>
                  <a:pt x="17920" y="2122"/>
                  <a:pt x="17925" y="2200"/>
                </a:cubicBezTo>
                <a:cubicBezTo>
                  <a:pt x="17935" y="2341"/>
                  <a:pt x="17876" y="2410"/>
                  <a:pt x="17795" y="2350"/>
                </a:cubicBezTo>
                <a:cubicBezTo>
                  <a:pt x="17763" y="2327"/>
                  <a:pt x="17724" y="2319"/>
                  <a:pt x="17708" y="2332"/>
                </a:cubicBezTo>
                <a:cubicBezTo>
                  <a:pt x="17692" y="2345"/>
                  <a:pt x="17657" y="2330"/>
                  <a:pt x="17631" y="2297"/>
                </a:cubicBezTo>
                <a:cubicBezTo>
                  <a:pt x="17585" y="2241"/>
                  <a:pt x="17583" y="2241"/>
                  <a:pt x="17583" y="2306"/>
                </a:cubicBezTo>
                <a:cubicBezTo>
                  <a:pt x="17583" y="2347"/>
                  <a:pt x="17603" y="2382"/>
                  <a:pt x="17632" y="2392"/>
                </a:cubicBezTo>
                <a:cubicBezTo>
                  <a:pt x="17660" y="2402"/>
                  <a:pt x="17682" y="2433"/>
                  <a:pt x="17682" y="2461"/>
                </a:cubicBezTo>
                <a:cubicBezTo>
                  <a:pt x="17682" y="2532"/>
                  <a:pt x="17605" y="2642"/>
                  <a:pt x="17538" y="2669"/>
                </a:cubicBezTo>
                <a:cubicBezTo>
                  <a:pt x="17492" y="2687"/>
                  <a:pt x="17477" y="2677"/>
                  <a:pt x="17466" y="2622"/>
                </a:cubicBezTo>
                <a:cubicBezTo>
                  <a:pt x="17447" y="2521"/>
                  <a:pt x="17411" y="2535"/>
                  <a:pt x="17292" y="2684"/>
                </a:cubicBezTo>
                <a:cubicBezTo>
                  <a:pt x="17172" y="2836"/>
                  <a:pt x="17099" y="2877"/>
                  <a:pt x="17050" y="2821"/>
                </a:cubicBezTo>
                <a:cubicBezTo>
                  <a:pt x="17021" y="2788"/>
                  <a:pt x="17014" y="2813"/>
                  <a:pt x="17008" y="2962"/>
                </a:cubicBezTo>
                <a:cubicBezTo>
                  <a:pt x="17001" y="3119"/>
                  <a:pt x="16993" y="3143"/>
                  <a:pt x="16944" y="3152"/>
                </a:cubicBezTo>
                <a:cubicBezTo>
                  <a:pt x="16911" y="3159"/>
                  <a:pt x="16883" y="3142"/>
                  <a:pt x="16874" y="3112"/>
                </a:cubicBezTo>
                <a:cubicBezTo>
                  <a:pt x="16866" y="3082"/>
                  <a:pt x="16843" y="3070"/>
                  <a:pt x="16821" y="3082"/>
                </a:cubicBezTo>
                <a:cubicBezTo>
                  <a:pt x="16787" y="3099"/>
                  <a:pt x="16788" y="3107"/>
                  <a:pt x="16827" y="3145"/>
                </a:cubicBezTo>
                <a:cubicBezTo>
                  <a:pt x="16851" y="3170"/>
                  <a:pt x="16874" y="3237"/>
                  <a:pt x="16877" y="3294"/>
                </a:cubicBezTo>
                <a:cubicBezTo>
                  <a:pt x="16880" y="3351"/>
                  <a:pt x="16902" y="3426"/>
                  <a:pt x="16925" y="3461"/>
                </a:cubicBezTo>
                <a:cubicBezTo>
                  <a:pt x="16952" y="3502"/>
                  <a:pt x="16957" y="3531"/>
                  <a:pt x="16940" y="3545"/>
                </a:cubicBezTo>
                <a:cubicBezTo>
                  <a:pt x="16925" y="3557"/>
                  <a:pt x="16913" y="3595"/>
                  <a:pt x="16913" y="3629"/>
                </a:cubicBezTo>
                <a:cubicBezTo>
                  <a:pt x="16913" y="3727"/>
                  <a:pt x="16845" y="3786"/>
                  <a:pt x="16787" y="3738"/>
                </a:cubicBezTo>
                <a:cubicBezTo>
                  <a:pt x="16761" y="3715"/>
                  <a:pt x="16740" y="3712"/>
                  <a:pt x="16740" y="3728"/>
                </a:cubicBezTo>
                <a:cubicBezTo>
                  <a:pt x="16740" y="3764"/>
                  <a:pt x="16800" y="3799"/>
                  <a:pt x="16862" y="3799"/>
                </a:cubicBezTo>
                <a:cubicBezTo>
                  <a:pt x="16887" y="3799"/>
                  <a:pt x="16922" y="3824"/>
                  <a:pt x="16941" y="3853"/>
                </a:cubicBezTo>
                <a:cubicBezTo>
                  <a:pt x="16969" y="3900"/>
                  <a:pt x="16966" y="3916"/>
                  <a:pt x="16920" y="3967"/>
                </a:cubicBezTo>
                <a:cubicBezTo>
                  <a:pt x="16891" y="4000"/>
                  <a:pt x="16859" y="4066"/>
                  <a:pt x="16850" y="4115"/>
                </a:cubicBezTo>
                <a:cubicBezTo>
                  <a:pt x="16825" y="4249"/>
                  <a:pt x="16770" y="4274"/>
                  <a:pt x="16670" y="4198"/>
                </a:cubicBezTo>
                <a:lnTo>
                  <a:pt x="16585" y="4133"/>
                </a:lnTo>
                <a:lnTo>
                  <a:pt x="16527" y="4207"/>
                </a:lnTo>
                <a:cubicBezTo>
                  <a:pt x="16478" y="4269"/>
                  <a:pt x="16462" y="4274"/>
                  <a:pt x="16429" y="4237"/>
                </a:cubicBezTo>
                <a:cubicBezTo>
                  <a:pt x="16407" y="4213"/>
                  <a:pt x="16396" y="4172"/>
                  <a:pt x="16403" y="4147"/>
                </a:cubicBezTo>
                <a:cubicBezTo>
                  <a:pt x="16411" y="4121"/>
                  <a:pt x="16406" y="4109"/>
                  <a:pt x="16392" y="4120"/>
                </a:cubicBezTo>
                <a:cubicBezTo>
                  <a:pt x="16379" y="4131"/>
                  <a:pt x="16368" y="4162"/>
                  <a:pt x="16368" y="4188"/>
                </a:cubicBezTo>
                <a:cubicBezTo>
                  <a:pt x="16368" y="4215"/>
                  <a:pt x="16345" y="4256"/>
                  <a:pt x="16318" y="4279"/>
                </a:cubicBezTo>
                <a:cubicBezTo>
                  <a:pt x="16291" y="4302"/>
                  <a:pt x="16269" y="4350"/>
                  <a:pt x="16269" y="4384"/>
                </a:cubicBezTo>
                <a:cubicBezTo>
                  <a:pt x="16269" y="4420"/>
                  <a:pt x="16246" y="4455"/>
                  <a:pt x="16216" y="4465"/>
                </a:cubicBezTo>
                <a:lnTo>
                  <a:pt x="16163" y="4484"/>
                </a:lnTo>
                <a:lnTo>
                  <a:pt x="16219" y="4542"/>
                </a:lnTo>
                <a:cubicBezTo>
                  <a:pt x="16274" y="4598"/>
                  <a:pt x="16274" y="4603"/>
                  <a:pt x="16235" y="4711"/>
                </a:cubicBezTo>
                <a:cubicBezTo>
                  <a:pt x="16196" y="4818"/>
                  <a:pt x="16196" y="4826"/>
                  <a:pt x="16244" y="4896"/>
                </a:cubicBezTo>
                <a:cubicBezTo>
                  <a:pt x="16289" y="4962"/>
                  <a:pt x="16291" y="4974"/>
                  <a:pt x="16257" y="5012"/>
                </a:cubicBezTo>
                <a:cubicBezTo>
                  <a:pt x="16236" y="5036"/>
                  <a:pt x="16219" y="5075"/>
                  <a:pt x="16219" y="5099"/>
                </a:cubicBezTo>
                <a:cubicBezTo>
                  <a:pt x="16219" y="5123"/>
                  <a:pt x="16191" y="5173"/>
                  <a:pt x="16157" y="5209"/>
                </a:cubicBezTo>
                <a:cubicBezTo>
                  <a:pt x="16115" y="5254"/>
                  <a:pt x="16095" y="5309"/>
                  <a:pt x="16095" y="5378"/>
                </a:cubicBezTo>
                <a:cubicBezTo>
                  <a:pt x="16095" y="5437"/>
                  <a:pt x="16071" y="5519"/>
                  <a:pt x="16039" y="5570"/>
                </a:cubicBezTo>
                <a:lnTo>
                  <a:pt x="15983" y="5659"/>
                </a:lnTo>
                <a:lnTo>
                  <a:pt x="15916" y="5588"/>
                </a:lnTo>
                <a:lnTo>
                  <a:pt x="15851" y="5518"/>
                </a:lnTo>
                <a:lnTo>
                  <a:pt x="15842" y="5611"/>
                </a:lnTo>
                <a:cubicBezTo>
                  <a:pt x="15836" y="5685"/>
                  <a:pt x="15820" y="5706"/>
                  <a:pt x="15766" y="5715"/>
                </a:cubicBezTo>
                <a:cubicBezTo>
                  <a:pt x="15723" y="5721"/>
                  <a:pt x="15698" y="5745"/>
                  <a:pt x="15698" y="5779"/>
                </a:cubicBezTo>
                <a:cubicBezTo>
                  <a:pt x="15698" y="5845"/>
                  <a:pt x="15627" y="5957"/>
                  <a:pt x="15586" y="5957"/>
                </a:cubicBezTo>
                <a:cubicBezTo>
                  <a:pt x="15569" y="5957"/>
                  <a:pt x="15542" y="5980"/>
                  <a:pt x="15525" y="6008"/>
                </a:cubicBezTo>
                <a:cubicBezTo>
                  <a:pt x="15509" y="6035"/>
                  <a:pt x="15439" y="6067"/>
                  <a:pt x="15372" y="6080"/>
                </a:cubicBezTo>
                <a:cubicBezTo>
                  <a:pt x="15246" y="6102"/>
                  <a:pt x="15230" y="6116"/>
                  <a:pt x="14776" y="6605"/>
                </a:cubicBezTo>
                <a:cubicBezTo>
                  <a:pt x="14685" y="6703"/>
                  <a:pt x="14609" y="6797"/>
                  <a:pt x="14608" y="6813"/>
                </a:cubicBezTo>
                <a:cubicBezTo>
                  <a:pt x="14605" y="6892"/>
                  <a:pt x="14210" y="7358"/>
                  <a:pt x="14061" y="7459"/>
                </a:cubicBezTo>
                <a:cubicBezTo>
                  <a:pt x="13973" y="7519"/>
                  <a:pt x="13864" y="7616"/>
                  <a:pt x="13820" y="7675"/>
                </a:cubicBezTo>
                <a:cubicBezTo>
                  <a:pt x="13743" y="7780"/>
                  <a:pt x="13689" y="7788"/>
                  <a:pt x="13689" y="7694"/>
                </a:cubicBezTo>
                <a:cubicBezTo>
                  <a:pt x="13689" y="7617"/>
                  <a:pt x="13644" y="7602"/>
                  <a:pt x="13572" y="7656"/>
                </a:cubicBezTo>
                <a:cubicBezTo>
                  <a:pt x="13534" y="7683"/>
                  <a:pt x="13442" y="7744"/>
                  <a:pt x="13367" y="7791"/>
                </a:cubicBezTo>
                <a:cubicBezTo>
                  <a:pt x="13292" y="7838"/>
                  <a:pt x="13166" y="7961"/>
                  <a:pt x="13086" y="8063"/>
                </a:cubicBezTo>
                <a:cubicBezTo>
                  <a:pt x="13007" y="8166"/>
                  <a:pt x="12930" y="8250"/>
                  <a:pt x="12914" y="8250"/>
                </a:cubicBezTo>
                <a:cubicBezTo>
                  <a:pt x="12899" y="8250"/>
                  <a:pt x="12855" y="8290"/>
                  <a:pt x="12818" y="8338"/>
                </a:cubicBezTo>
                <a:cubicBezTo>
                  <a:pt x="12757" y="8418"/>
                  <a:pt x="12392" y="8617"/>
                  <a:pt x="12300" y="8621"/>
                </a:cubicBezTo>
                <a:cubicBezTo>
                  <a:pt x="12242" y="8623"/>
                  <a:pt x="11919" y="8963"/>
                  <a:pt x="11782" y="9167"/>
                </a:cubicBezTo>
                <a:cubicBezTo>
                  <a:pt x="11691" y="9303"/>
                  <a:pt x="11662" y="9371"/>
                  <a:pt x="11672" y="9423"/>
                </a:cubicBezTo>
                <a:cubicBezTo>
                  <a:pt x="11682" y="9476"/>
                  <a:pt x="11668" y="9506"/>
                  <a:pt x="11615" y="9544"/>
                </a:cubicBezTo>
                <a:cubicBezTo>
                  <a:pt x="11576" y="9573"/>
                  <a:pt x="11507" y="9657"/>
                  <a:pt x="11460" y="9732"/>
                </a:cubicBezTo>
                <a:cubicBezTo>
                  <a:pt x="11414" y="9808"/>
                  <a:pt x="11364" y="9869"/>
                  <a:pt x="11349" y="9869"/>
                </a:cubicBezTo>
                <a:cubicBezTo>
                  <a:pt x="11307" y="9869"/>
                  <a:pt x="11037" y="10193"/>
                  <a:pt x="10977" y="10315"/>
                </a:cubicBezTo>
                <a:cubicBezTo>
                  <a:pt x="10948" y="10374"/>
                  <a:pt x="10900" y="10430"/>
                  <a:pt x="10871" y="10440"/>
                </a:cubicBezTo>
                <a:cubicBezTo>
                  <a:pt x="10842" y="10450"/>
                  <a:pt x="10790" y="10506"/>
                  <a:pt x="10754" y="10564"/>
                </a:cubicBezTo>
                <a:cubicBezTo>
                  <a:pt x="10713" y="10632"/>
                  <a:pt x="10651" y="10683"/>
                  <a:pt x="10582" y="10707"/>
                </a:cubicBezTo>
                <a:cubicBezTo>
                  <a:pt x="10522" y="10727"/>
                  <a:pt x="10447" y="10779"/>
                  <a:pt x="10414" y="10823"/>
                </a:cubicBezTo>
                <a:cubicBezTo>
                  <a:pt x="10381" y="10866"/>
                  <a:pt x="10279" y="10957"/>
                  <a:pt x="10189" y="11025"/>
                </a:cubicBezTo>
                <a:cubicBezTo>
                  <a:pt x="10098" y="11093"/>
                  <a:pt x="10019" y="11169"/>
                  <a:pt x="10012" y="11193"/>
                </a:cubicBezTo>
                <a:cubicBezTo>
                  <a:pt x="10005" y="11218"/>
                  <a:pt x="9953" y="11282"/>
                  <a:pt x="9894" y="11337"/>
                </a:cubicBezTo>
                <a:cubicBezTo>
                  <a:pt x="9741" y="11481"/>
                  <a:pt x="9652" y="11602"/>
                  <a:pt x="9623" y="11702"/>
                </a:cubicBezTo>
                <a:cubicBezTo>
                  <a:pt x="9605" y="11767"/>
                  <a:pt x="9542" y="11828"/>
                  <a:pt x="9384" y="11933"/>
                </a:cubicBezTo>
                <a:cubicBezTo>
                  <a:pt x="9252" y="12021"/>
                  <a:pt x="9131" y="12131"/>
                  <a:pt x="9069" y="12220"/>
                </a:cubicBezTo>
                <a:cubicBezTo>
                  <a:pt x="9013" y="12300"/>
                  <a:pt x="8955" y="12364"/>
                  <a:pt x="8939" y="12364"/>
                </a:cubicBezTo>
                <a:cubicBezTo>
                  <a:pt x="8923" y="12364"/>
                  <a:pt x="8878" y="12399"/>
                  <a:pt x="8839" y="12440"/>
                </a:cubicBezTo>
                <a:cubicBezTo>
                  <a:pt x="8800" y="12482"/>
                  <a:pt x="8762" y="12512"/>
                  <a:pt x="8755" y="12508"/>
                </a:cubicBezTo>
                <a:cubicBezTo>
                  <a:pt x="8734" y="12495"/>
                  <a:pt x="8430" y="12846"/>
                  <a:pt x="8404" y="12912"/>
                </a:cubicBezTo>
                <a:cubicBezTo>
                  <a:pt x="8391" y="12944"/>
                  <a:pt x="8363" y="12971"/>
                  <a:pt x="8343" y="12971"/>
                </a:cubicBezTo>
                <a:cubicBezTo>
                  <a:pt x="8311" y="12971"/>
                  <a:pt x="8235" y="13025"/>
                  <a:pt x="7885" y="13294"/>
                </a:cubicBezTo>
                <a:cubicBezTo>
                  <a:pt x="7859" y="13314"/>
                  <a:pt x="7814" y="13371"/>
                  <a:pt x="7785" y="13422"/>
                </a:cubicBezTo>
                <a:cubicBezTo>
                  <a:pt x="7741" y="13497"/>
                  <a:pt x="7719" y="13510"/>
                  <a:pt x="7660" y="13493"/>
                </a:cubicBezTo>
                <a:cubicBezTo>
                  <a:pt x="7600" y="13475"/>
                  <a:pt x="7575" y="13489"/>
                  <a:pt x="7517" y="13575"/>
                </a:cubicBezTo>
                <a:cubicBezTo>
                  <a:pt x="7477" y="13632"/>
                  <a:pt x="7437" y="13679"/>
                  <a:pt x="7429" y="13679"/>
                </a:cubicBezTo>
                <a:cubicBezTo>
                  <a:pt x="7420" y="13679"/>
                  <a:pt x="7341" y="13756"/>
                  <a:pt x="7252" y="13848"/>
                </a:cubicBezTo>
                <a:cubicBezTo>
                  <a:pt x="7163" y="13941"/>
                  <a:pt x="7076" y="14016"/>
                  <a:pt x="7058" y="14016"/>
                </a:cubicBezTo>
                <a:cubicBezTo>
                  <a:pt x="7041" y="14016"/>
                  <a:pt x="6982" y="14069"/>
                  <a:pt x="6926" y="14133"/>
                </a:cubicBezTo>
                <a:cubicBezTo>
                  <a:pt x="6793" y="14289"/>
                  <a:pt x="6709" y="14332"/>
                  <a:pt x="6669" y="14267"/>
                </a:cubicBezTo>
                <a:cubicBezTo>
                  <a:pt x="6635" y="14211"/>
                  <a:pt x="6610" y="14231"/>
                  <a:pt x="6610" y="14311"/>
                </a:cubicBezTo>
                <a:cubicBezTo>
                  <a:pt x="6609" y="14340"/>
                  <a:pt x="6587" y="14379"/>
                  <a:pt x="6559" y="14400"/>
                </a:cubicBezTo>
                <a:cubicBezTo>
                  <a:pt x="6532" y="14421"/>
                  <a:pt x="6501" y="14456"/>
                  <a:pt x="6491" y="14478"/>
                </a:cubicBezTo>
                <a:cubicBezTo>
                  <a:pt x="6444" y="14576"/>
                  <a:pt x="5977" y="14927"/>
                  <a:pt x="5892" y="14927"/>
                </a:cubicBezTo>
                <a:cubicBezTo>
                  <a:pt x="5872" y="14927"/>
                  <a:pt x="5849" y="14942"/>
                  <a:pt x="5841" y="14961"/>
                </a:cubicBezTo>
                <a:cubicBezTo>
                  <a:pt x="5832" y="14979"/>
                  <a:pt x="5804" y="14994"/>
                  <a:pt x="5778" y="14994"/>
                </a:cubicBezTo>
                <a:cubicBezTo>
                  <a:pt x="5749" y="14994"/>
                  <a:pt x="5729" y="15022"/>
                  <a:pt x="5724" y="15069"/>
                </a:cubicBezTo>
                <a:cubicBezTo>
                  <a:pt x="5718" y="15120"/>
                  <a:pt x="5669" y="15178"/>
                  <a:pt x="5567" y="15255"/>
                </a:cubicBezTo>
                <a:cubicBezTo>
                  <a:pt x="5485" y="15317"/>
                  <a:pt x="5396" y="15402"/>
                  <a:pt x="5369" y="15444"/>
                </a:cubicBezTo>
                <a:cubicBezTo>
                  <a:pt x="5318" y="15523"/>
                  <a:pt x="5186" y="15616"/>
                  <a:pt x="5165" y="15588"/>
                </a:cubicBezTo>
                <a:cubicBezTo>
                  <a:pt x="5151" y="15569"/>
                  <a:pt x="5009" y="15784"/>
                  <a:pt x="5009" y="15823"/>
                </a:cubicBezTo>
                <a:cubicBezTo>
                  <a:pt x="5009" y="15838"/>
                  <a:pt x="4985" y="15886"/>
                  <a:pt x="4956" y="15928"/>
                </a:cubicBezTo>
                <a:cubicBezTo>
                  <a:pt x="4899" y="16011"/>
                  <a:pt x="4801" y="16032"/>
                  <a:pt x="4772" y="15968"/>
                </a:cubicBezTo>
                <a:cubicBezTo>
                  <a:pt x="4760" y="15942"/>
                  <a:pt x="4747" y="15948"/>
                  <a:pt x="4732" y="15985"/>
                </a:cubicBezTo>
                <a:cubicBezTo>
                  <a:pt x="4718" y="16019"/>
                  <a:pt x="4677" y="16040"/>
                  <a:pt x="4624" y="16040"/>
                </a:cubicBezTo>
                <a:cubicBezTo>
                  <a:pt x="4554" y="16040"/>
                  <a:pt x="4537" y="16054"/>
                  <a:pt x="4524" y="16123"/>
                </a:cubicBezTo>
                <a:cubicBezTo>
                  <a:pt x="4509" y="16202"/>
                  <a:pt x="4395" y="16310"/>
                  <a:pt x="4326" y="16310"/>
                </a:cubicBezTo>
                <a:cubicBezTo>
                  <a:pt x="4287" y="16310"/>
                  <a:pt x="4209" y="16148"/>
                  <a:pt x="4228" y="16106"/>
                </a:cubicBezTo>
                <a:cubicBezTo>
                  <a:pt x="4237" y="16088"/>
                  <a:pt x="4260" y="16073"/>
                  <a:pt x="4281" y="16073"/>
                </a:cubicBezTo>
                <a:cubicBezTo>
                  <a:pt x="4302" y="16073"/>
                  <a:pt x="4315" y="16055"/>
                  <a:pt x="4309" y="16032"/>
                </a:cubicBezTo>
                <a:cubicBezTo>
                  <a:pt x="4288" y="15945"/>
                  <a:pt x="4227" y="15994"/>
                  <a:pt x="4196" y="16123"/>
                </a:cubicBezTo>
                <a:cubicBezTo>
                  <a:pt x="4178" y="16197"/>
                  <a:pt x="4148" y="16281"/>
                  <a:pt x="4128" y="16311"/>
                </a:cubicBezTo>
                <a:cubicBezTo>
                  <a:pt x="4081" y="16381"/>
                  <a:pt x="4081" y="16478"/>
                  <a:pt x="4129" y="16478"/>
                </a:cubicBezTo>
                <a:cubicBezTo>
                  <a:pt x="4149" y="16478"/>
                  <a:pt x="4166" y="16449"/>
                  <a:pt x="4166" y="16413"/>
                </a:cubicBezTo>
                <a:cubicBezTo>
                  <a:pt x="4166" y="16324"/>
                  <a:pt x="4208" y="16295"/>
                  <a:pt x="4236" y="16364"/>
                </a:cubicBezTo>
                <a:cubicBezTo>
                  <a:pt x="4260" y="16422"/>
                  <a:pt x="4228" y="16625"/>
                  <a:pt x="4182" y="16707"/>
                </a:cubicBezTo>
                <a:cubicBezTo>
                  <a:pt x="4163" y="16741"/>
                  <a:pt x="4144" y="16729"/>
                  <a:pt x="4093" y="16654"/>
                </a:cubicBezTo>
                <a:cubicBezTo>
                  <a:pt x="4006" y="16525"/>
                  <a:pt x="3967" y="16546"/>
                  <a:pt x="3995" y="16707"/>
                </a:cubicBezTo>
                <a:cubicBezTo>
                  <a:pt x="4007" y="16776"/>
                  <a:pt x="4017" y="16850"/>
                  <a:pt x="4017" y="16873"/>
                </a:cubicBezTo>
                <a:cubicBezTo>
                  <a:pt x="4018" y="16922"/>
                  <a:pt x="3877" y="17029"/>
                  <a:pt x="3846" y="17003"/>
                </a:cubicBezTo>
                <a:cubicBezTo>
                  <a:pt x="3834" y="16993"/>
                  <a:pt x="3811" y="17007"/>
                  <a:pt x="3794" y="17035"/>
                </a:cubicBezTo>
                <a:cubicBezTo>
                  <a:pt x="3760" y="17091"/>
                  <a:pt x="3656" y="17103"/>
                  <a:pt x="3634" y="17054"/>
                </a:cubicBezTo>
                <a:cubicBezTo>
                  <a:pt x="3613" y="17008"/>
                  <a:pt x="3472" y="16917"/>
                  <a:pt x="3472" y="16949"/>
                </a:cubicBezTo>
                <a:cubicBezTo>
                  <a:pt x="3472" y="16964"/>
                  <a:pt x="3487" y="16985"/>
                  <a:pt x="3506" y="16995"/>
                </a:cubicBezTo>
                <a:cubicBezTo>
                  <a:pt x="3525" y="17004"/>
                  <a:pt x="3557" y="17058"/>
                  <a:pt x="3578" y="17114"/>
                </a:cubicBezTo>
                <a:cubicBezTo>
                  <a:pt x="3612" y="17206"/>
                  <a:pt x="3611" y="17224"/>
                  <a:pt x="3568" y="17319"/>
                </a:cubicBezTo>
                <a:cubicBezTo>
                  <a:pt x="3515" y="17438"/>
                  <a:pt x="3449" y="17455"/>
                  <a:pt x="3430" y="17354"/>
                </a:cubicBezTo>
                <a:lnTo>
                  <a:pt x="3416" y="17284"/>
                </a:lnTo>
                <a:lnTo>
                  <a:pt x="3381" y="17354"/>
                </a:lnTo>
                <a:cubicBezTo>
                  <a:pt x="3361" y="17392"/>
                  <a:pt x="3325" y="17422"/>
                  <a:pt x="3301" y="17422"/>
                </a:cubicBezTo>
                <a:cubicBezTo>
                  <a:pt x="3277" y="17422"/>
                  <a:pt x="3249" y="17433"/>
                  <a:pt x="3240" y="17445"/>
                </a:cubicBezTo>
                <a:cubicBezTo>
                  <a:pt x="3230" y="17458"/>
                  <a:pt x="3185" y="17471"/>
                  <a:pt x="3138" y="17472"/>
                </a:cubicBezTo>
                <a:cubicBezTo>
                  <a:pt x="3092" y="17473"/>
                  <a:pt x="3045" y="17485"/>
                  <a:pt x="3035" y="17499"/>
                </a:cubicBezTo>
                <a:cubicBezTo>
                  <a:pt x="3025" y="17512"/>
                  <a:pt x="2992" y="17523"/>
                  <a:pt x="2962" y="17523"/>
                </a:cubicBezTo>
                <a:cubicBezTo>
                  <a:pt x="2932" y="17523"/>
                  <a:pt x="2901" y="17550"/>
                  <a:pt x="2892" y="17582"/>
                </a:cubicBezTo>
                <a:cubicBezTo>
                  <a:pt x="2884" y="17615"/>
                  <a:pt x="2871" y="17657"/>
                  <a:pt x="2864" y="17676"/>
                </a:cubicBezTo>
                <a:cubicBezTo>
                  <a:pt x="2857" y="17695"/>
                  <a:pt x="2875" y="17713"/>
                  <a:pt x="2905" y="17716"/>
                </a:cubicBezTo>
                <a:cubicBezTo>
                  <a:pt x="2984" y="17725"/>
                  <a:pt x="3019" y="17785"/>
                  <a:pt x="2961" y="17815"/>
                </a:cubicBezTo>
                <a:cubicBezTo>
                  <a:pt x="2935" y="17828"/>
                  <a:pt x="2901" y="17863"/>
                  <a:pt x="2885" y="17891"/>
                </a:cubicBezTo>
                <a:cubicBezTo>
                  <a:pt x="2860" y="17938"/>
                  <a:pt x="2851" y="17937"/>
                  <a:pt x="2804" y="17879"/>
                </a:cubicBezTo>
                <a:cubicBezTo>
                  <a:pt x="2759" y="17824"/>
                  <a:pt x="2742" y="17819"/>
                  <a:pt x="2701" y="17854"/>
                </a:cubicBezTo>
                <a:cubicBezTo>
                  <a:pt x="2673" y="17877"/>
                  <a:pt x="2641" y="17887"/>
                  <a:pt x="2628" y="17876"/>
                </a:cubicBezTo>
                <a:cubicBezTo>
                  <a:pt x="2614" y="17865"/>
                  <a:pt x="2611" y="17898"/>
                  <a:pt x="2620" y="17956"/>
                </a:cubicBezTo>
                <a:cubicBezTo>
                  <a:pt x="2637" y="18075"/>
                  <a:pt x="2600" y="18115"/>
                  <a:pt x="2530" y="18056"/>
                </a:cubicBezTo>
                <a:cubicBezTo>
                  <a:pt x="2463" y="17999"/>
                  <a:pt x="2396" y="18055"/>
                  <a:pt x="2385" y="18178"/>
                </a:cubicBezTo>
                <a:cubicBezTo>
                  <a:pt x="2380" y="18236"/>
                  <a:pt x="2356" y="18279"/>
                  <a:pt x="2320" y="18298"/>
                </a:cubicBezTo>
                <a:cubicBezTo>
                  <a:pt x="2280" y="18319"/>
                  <a:pt x="2263" y="18355"/>
                  <a:pt x="2263" y="18419"/>
                </a:cubicBezTo>
                <a:cubicBezTo>
                  <a:pt x="2263" y="18543"/>
                  <a:pt x="2077" y="18800"/>
                  <a:pt x="2028" y="18744"/>
                </a:cubicBezTo>
                <a:cubicBezTo>
                  <a:pt x="2009" y="18723"/>
                  <a:pt x="1971" y="18715"/>
                  <a:pt x="1943" y="18725"/>
                </a:cubicBezTo>
                <a:cubicBezTo>
                  <a:pt x="1915" y="18735"/>
                  <a:pt x="1853" y="18710"/>
                  <a:pt x="1800" y="18667"/>
                </a:cubicBezTo>
                <a:lnTo>
                  <a:pt x="1705" y="18590"/>
                </a:lnTo>
                <a:lnTo>
                  <a:pt x="1734" y="18664"/>
                </a:lnTo>
                <a:cubicBezTo>
                  <a:pt x="1766" y="18746"/>
                  <a:pt x="1746" y="18818"/>
                  <a:pt x="1666" y="18917"/>
                </a:cubicBezTo>
                <a:cubicBezTo>
                  <a:pt x="1616" y="18978"/>
                  <a:pt x="1616" y="18979"/>
                  <a:pt x="1664" y="19045"/>
                </a:cubicBezTo>
                <a:cubicBezTo>
                  <a:pt x="1717" y="19116"/>
                  <a:pt x="1704" y="19192"/>
                  <a:pt x="1644" y="19160"/>
                </a:cubicBezTo>
                <a:cubicBezTo>
                  <a:pt x="1617" y="19146"/>
                  <a:pt x="1611" y="19157"/>
                  <a:pt x="1622" y="19195"/>
                </a:cubicBezTo>
                <a:cubicBezTo>
                  <a:pt x="1643" y="19272"/>
                  <a:pt x="1614" y="19322"/>
                  <a:pt x="1575" y="19277"/>
                </a:cubicBezTo>
                <a:cubicBezTo>
                  <a:pt x="1551" y="19251"/>
                  <a:pt x="1510" y="19252"/>
                  <a:pt x="1425" y="19281"/>
                </a:cubicBezTo>
                <a:cubicBezTo>
                  <a:pt x="1315" y="19318"/>
                  <a:pt x="1306" y="19316"/>
                  <a:pt x="1267" y="19247"/>
                </a:cubicBezTo>
                <a:lnTo>
                  <a:pt x="1226" y="19173"/>
                </a:lnTo>
                <a:lnTo>
                  <a:pt x="1174" y="19250"/>
                </a:lnTo>
                <a:cubicBezTo>
                  <a:pt x="1087" y="19381"/>
                  <a:pt x="1066" y="19454"/>
                  <a:pt x="1106" y="19494"/>
                </a:cubicBezTo>
                <a:cubicBezTo>
                  <a:pt x="1137" y="19524"/>
                  <a:pt x="1137" y="19540"/>
                  <a:pt x="1104" y="19604"/>
                </a:cubicBezTo>
                <a:cubicBezTo>
                  <a:pt x="1081" y="19647"/>
                  <a:pt x="1050" y="19671"/>
                  <a:pt x="1029" y="19660"/>
                </a:cubicBezTo>
                <a:cubicBezTo>
                  <a:pt x="991" y="19640"/>
                  <a:pt x="979" y="19685"/>
                  <a:pt x="1011" y="19729"/>
                </a:cubicBezTo>
                <a:cubicBezTo>
                  <a:pt x="1021" y="19743"/>
                  <a:pt x="1029" y="19787"/>
                  <a:pt x="1029" y="19827"/>
                </a:cubicBezTo>
                <a:cubicBezTo>
                  <a:pt x="1029" y="19872"/>
                  <a:pt x="1054" y="19917"/>
                  <a:pt x="1098" y="19945"/>
                </a:cubicBezTo>
                <a:cubicBezTo>
                  <a:pt x="1178" y="19997"/>
                  <a:pt x="1168" y="20039"/>
                  <a:pt x="1069" y="20069"/>
                </a:cubicBezTo>
                <a:cubicBezTo>
                  <a:pt x="1030" y="20081"/>
                  <a:pt x="973" y="20126"/>
                  <a:pt x="942" y="20171"/>
                </a:cubicBezTo>
                <a:cubicBezTo>
                  <a:pt x="888" y="20249"/>
                  <a:pt x="888" y="20257"/>
                  <a:pt x="925" y="20362"/>
                </a:cubicBezTo>
                <a:cubicBezTo>
                  <a:pt x="954" y="20443"/>
                  <a:pt x="957" y="20484"/>
                  <a:pt x="937" y="20516"/>
                </a:cubicBezTo>
                <a:cubicBezTo>
                  <a:pt x="915" y="20552"/>
                  <a:pt x="899" y="20546"/>
                  <a:pt x="852" y="20486"/>
                </a:cubicBezTo>
                <a:cubicBezTo>
                  <a:pt x="777" y="20390"/>
                  <a:pt x="759" y="20418"/>
                  <a:pt x="782" y="20598"/>
                </a:cubicBezTo>
                <a:cubicBezTo>
                  <a:pt x="802" y="20760"/>
                  <a:pt x="798" y="20780"/>
                  <a:pt x="745" y="20771"/>
                </a:cubicBezTo>
                <a:cubicBezTo>
                  <a:pt x="704" y="20765"/>
                  <a:pt x="581" y="20845"/>
                  <a:pt x="560" y="20892"/>
                </a:cubicBezTo>
                <a:cubicBezTo>
                  <a:pt x="539" y="20937"/>
                  <a:pt x="571" y="21031"/>
                  <a:pt x="606" y="21031"/>
                </a:cubicBezTo>
                <a:cubicBezTo>
                  <a:pt x="623" y="21031"/>
                  <a:pt x="657" y="21062"/>
                  <a:pt x="682" y="21099"/>
                </a:cubicBezTo>
                <a:cubicBezTo>
                  <a:pt x="716" y="21151"/>
                  <a:pt x="721" y="21176"/>
                  <a:pt x="699" y="21206"/>
                </a:cubicBezTo>
                <a:cubicBezTo>
                  <a:pt x="678" y="21235"/>
                  <a:pt x="659" y="21229"/>
                  <a:pt x="621" y="21183"/>
                </a:cubicBezTo>
                <a:cubicBezTo>
                  <a:pt x="577" y="21128"/>
                  <a:pt x="558" y="21126"/>
                  <a:pt x="473" y="21161"/>
                </a:cubicBezTo>
                <a:cubicBezTo>
                  <a:pt x="394" y="21193"/>
                  <a:pt x="374" y="21218"/>
                  <a:pt x="367" y="21293"/>
                </a:cubicBezTo>
                <a:cubicBezTo>
                  <a:pt x="363" y="21343"/>
                  <a:pt x="367" y="21407"/>
                  <a:pt x="376" y="21435"/>
                </a:cubicBezTo>
                <a:cubicBezTo>
                  <a:pt x="386" y="21463"/>
                  <a:pt x="400" y="21515"/>
                  <a:pt x="408" y="21551"/>
                </a:cubicBezTo>
                <a:cubicBezTo>
                  <a:pt x="415" y="21583"/>
                  <a:pt x="420" y="21598"/>
                  <a:pt x="428" y="21597"/>
                </a:cubicBezTo>
                <a:cubicBezTo>
                  <a:pt x="437" y="21597"/>
                  <a:pt x="450" y="21581"/>
                  <a:pt x="475" y="21546"/>
                </a:cubicBezTo>
                <a:cubicBezTo>
                  <a:pt x="503" y="21508"/>
                  <a:pt x="528" y="21430"/>
                  <a:pt x="530" y="21374"/>
                </a:cubicBezTo>
                <a:cubicBezTo>
                  <a:pt x="535" y="21241"/>
                  <a:pt x="554" y="21218"/>
                  <a:pt x="616" y="21271"/>
                </a:cubicBezTo>
                <a:cubicBezTo>
                  <a:pt x="659" y="21308"/>
                  <a:pt x="672" y="21303"/>
                  <a:pt x="715" y="21232"/>
                </a:cubicBezTo>
                <a:cubicBezTo>
                  <a:pt x="754" y="21166"/>
                  <a:pt x="770" y="21159"/>
                  <a:pt x="799" y="21192"/>
                </a:cubicBezTo>
                <a:cubicBezTo>
                  <a:pt x="849" y="21249"/>
                  <a:pt x="869" y="21208"/>
                  <a:pt x="841" y="21106"/>
                </a:cubicBezTo>
                <a:cubicBezTo>
                  <a:pt x="808" y="20991"/>
                  <a:pt x="835" y="20963"/>
                  <a:pt x="981" y="20957"/>
                </a:cubicBezTo>
                <a:cubicBezTo>
                  <a:pt x="1065" y="20953"/>
                  <a:pt x="1122" y="20930"/>
                  <a:pt x="1160" y="20884"/>
                </a:cubicBezTo>
                <a:cubicBezTo>
                  <a:pt x="1203" y="20831"/>
                  <a:pt x="1222" y="20825"/>
                  <a:pt x="1245" y="20856"/>
                </a:cubicBezTo>
                <a:cubicBezTo>
                  <a:pt x="1286" y="20911"/>
                  <a:pt x="1339" y="20906"/>
                  <a:pt x="1339" y="20848"/>
                </a:cubicBezTo>
                <a:cubicBezTo>
                  <a:pt x="1339" y="20821"/>
                  <a:pt x="1351" y="20756"/>
                  <a:pt x="1366" y="20704"/>
                </a:cubicBezTo>
                <a:cubicBezTo>
                  <a:pt x="1391" y="20614"/>
                  <a:pt x="1395" y="20613"/>
                  <a:pt x="1426" y="20671"/>
                </a:cubicBezTo>
                <a:cubicBezTo>
                  <a:pt x="1478" y="20768"/>
                  <a:pt x="1521" y="20705"/>
                  <a:pt x="1506" y="20554"/>
                </a:cubicBezTo>
                <a:cubicBezTo>
                  <a:pt x="1491" y="20401"/>
                  <a:pt x="1519" y="20360"/>
                  <a:pt x="1571" y="20461"/>
                </a:cubicBezTo>
                <a:cubicBezTo>
                  <a:pt x="1607" y="20530"/>
                  <a:pt x="1679" y="20522"/>
                  <a:pt x="1647" y="20452"/>
                </a:cubicBezTo>
                <a:cubicBezTo>
                  <a:pt x="1639" y="20434"/>
                  <a:pt x="1657" y="20382"/>
                  <a:pt x="1688" y="20337"/>
                </a:cubicBezTo>
                <a:cubicBezTo>
                  <a:pt x="1741" y="20260"/>
                  <a:pt x="1748" y="20259"/>
                  <a:pt x="1790" y="20311"/>
                </a:cubicBezTo>
                <a:cubicBezTo>
                  <a:pt x="1815" y="20342"/>
                  <a:pt x="1835" y="20403"/>
                  <a:pt x="1835" y="20449"/>
                </a:cubicBezTo>
                <a:lnTo>
                  <a:pt x="1835" y="20532"/>
                </a:lnTo>
                <a:lnTo>
                  <a:pt x="1883" y="20452"/>
                </a:lnTo>
                <a:cubicBezTo>
                  <a:pt x="1924" y="20384"/>
                  <a:pt x="1925" y="20369"/>
                  <a:pt x="1893" y="20345"/>
                </a:cubicBezTo>
                <a:cubicBezTo>
                  <a:pt x="1841" y="20305"/>
                  <a:pt x="1811" y="20179"/>
                  <a:pt x="1841" y="20128"/>
                </a:cubicBezTo>
                <a:cubicBezTo>
                  <a:pt x="1859" y="20097"/>
                  <a:pt x="1875" y="20095"/>
                  <a:pt x="1898" y="20121"/>
                </a:cubicBezTo>
                <a:cubicBezTo>
                  <a:pt x="1923" y="20149"/>
                  <a:pt x="1928" y="20142"/>
                  <a:pt x="1918" y="20092"/>
                </a:cubicBezTo>
                <a:cubicBezTo>
                  <a:pt x="1909" y="20047"/>
                  <a:pt x="1928" y="20005"/>
                  <a:pt x="1982" y="19953"/>
                </a:cubicBezTo>
                <a:cubicBezTo>
                  <a:pt x="2051" y="19886"/>
                  <a:pt x="2126" y="19883"/>
                  <a:pt x="2097" y="19948"/>
                </a:cubicBezTo>
                <a:cubicBezTo>
                  <a:pt x="2090" y="19963"/>
                  <a:pt x="2112" y="19968"/>
                  <a:pt x="2146" y="19959"/>
                </a:cubicBezTo>
                <a:cubicBezTo>
                  <a:pt x="2180" y="19950"/>
                  <a:pt x="2223" y="19960"/>
                  <a:pt x="2242" y="19982"/>
                </a:cubicBezTo>
                <a:cubicBezTo>
                  <a:pt x="2270" y="20013"/>
                  <a:pt x="2291" y="20004"/>
                  <a:pt x="2343" y="19938"/>
                </a:cubicBezTo>
                <a:cubicBezTo>
                  <a:pt x="2400" y="19865"/>
                  <a:pt x="2405" y="19844"/>
                  <a:pt x="2379" y="19779"/>
                </a:cubicBezTo>
                <a:cubicBezTo>
                  <a:pt x="2354" y="19714"/>
                  <a:pt x="2358" y="19697"/>
                  <a:pt x="2408" y="19644"/>
                </a:cubicBezTo>
                <a:cubicBezTo>
                  <a:pt x="2441" y="19610"/>
                  <a:pt x="2487" y="19581"/>
                  <a:pt x="2511" y="19581"/>
                </a:cubicBezTo>
                <a:cubicBezTo>
                  <a:pt x="2534" y="19581"/>
                  <a:pt x="2576" y="19551"/>
                  <a:pt x="2603" y="19515"/>
                </a:cubicBezTo>
                <a:cubicBezTo>
                  <a:pt x="2638" y="19467"/>
                  <a:pt x="2673" y="19454"/>
                  <a:pt x="2733" y="19467"/>
                </a:cubicBezTo>
                <a:cubicBezTo>
                  <a:pt x="2782" y="19478"/>
                  <a:pt x="2844" y="19464"/>
                  <a:pt x="2888" y="19433"/>
                </a:cubicBezTo>
                <a:cubicBezTo>
                  <a:pt x="2936" y="19398"/>
                  <a:pt x="2971" y="19391"/>
                  <a:pt x="2990" y="19413"/>
                </a:cubicBezTo>
                <a:cubicBezTo>
                  <a:pt x="3030" y="19458"/>
                  <a:pt x="3083" y="19366"/>
                  <a:pt x="3064" y="19283"/>
                </a:cubicBezTo>
                <a:cubicBezTo>
                  <a:pt x="3046" y="19205"/>
                  <a:pt x="3108" y="19126"/>
                  <a:pt x="3165" y="19156"/>
                </a:cubicBezTo>
                <a:cubicBezTo>
                  <a:pt x="3196" y="19172"/>
                  <a:pt x="3202" y="19204"/>
                  <a:pt x="3192" y="19292"/>
                </a:cubicBezTo>
                <a:cubicBezTo>
                  <a:pt x="3181" y="19388"/>
                  <a:pt x="3187" y="19413"/>
                  <a:pt x="3228" y="19430"/>
                </a:cubicBezTo>
                <a:cubicBezTo>
                  <a:pt x="3255" y="19442"/>
                  <a:pt x="3279" y="19446"/>
                  <a:pt x="3281" y="19440"/>
                </a:cubicBezTo>
                <a:cubicBezTo>
                  <a:pt x="3324" y="19327"/>
                  <a:pt x="3352" y="19291"/>
                  <a:pt x="3418" y="19268"/>
                </a:cubicBezTo>
                <a:cubicBezTo>
                  <a:pt x="3497" y="19240"/>
                  <a:pt x="3498" y="19241"/>
                  <a:pt x="3454" y="19159"/>
                </a:cubicBezTo>
                <a:cubicBezTo>
                  <a:pt x="3430" y="19114"/>
                  <a:pt x="3399" y="19076"/>
                  <a:pt x="3385" y="19075"/>
                </a:cubicBezTo>
                <a:cubicBezTo>
                  <a:pt x="3372" y="19074"/>
                  <a:pt x="3334" y="19035"/>
                  <a:pt x="3301" y="18988"/>
                </a:cubicBezTo>
                <a:cubicBezTo>
                  <a:pt x="3222" y="18875"/>
                  <a:pt x="3261" y="18810"/>
                  <a:pt x="3369" y="18871"/>
                </a:cubicBezTo>
                <a:cubicBezTo>
                  <a:pt x="3425" y="18902"/>
                  <a:pt x="3456" y="18903"/>
                  <a:pt x="3497" y="18873"/>
                </a:cubicBezTo>
                <a:cubicBezTo>
                  <a:pt x="3526" y="18851"/>
                  <a:pt x="3567" y="18842"/>
                  <a:pt x="3587" y="18852"/>
                </a:cubicBezTo>
                <a:cubicBezTo>
                  <a:pt x="3632" y="18876"/>
                  <a:pt x="3751" y="18700"/>
                  <a:pt x="3719" y="18656"/>
                </a:cubicBezTo>
                <a:cubicBezTo>
                  <a:pt x="3706" y="18639"/>
                  <a:pt x="3708" y="18600"/>
                  <a:pt x="3722" y="18565"/>
                </a:cubicBezTo>
                <a:cubicBezTo>
                  <a:pt x="3739" y="18520"/>
                  <a:pt x="3764" y="18508"/>
                  <a:pt x="3814" y="18522"/>
                </a:cubicBezTo>
                <a:cubicBezTo>
                  <a:pt x="3863" y="18535"/>
                  <a:pt x="3895" y="18521"/>
                  <a:pt x="3929" y="18470"/>
                </a:cubicBezTo>
                <a:cubicBezTo>
                  <a:pt x="3954" y="18431"/>
                  <a:pt x="4000" y="18400"/>
                  <a:pt x="4030" y="18400"/>
                </a:cubicBezTo>
                <a:cubicBezTo>
                  <a:pt x="4063" y="18400"/>
                  <a:pt x="4095" y="18369"/>
                  <a:pt x="4112" y="18319"/>
                </a:cubicBezTo>
                <a:cubicBezTo>
                  <a:pt x="4132" y="18259"/>
                  <a:pt x="4153" y="18242"/>
                  <a:pt x="4190" y="18255"/>
                </a:cubicBezTo>
                <a:cubicBezTo>
                  <a:pt x="4230" y="18270"/>
                  <a:pt x="4240" y="18257"/>
                  <a:pt x="4240" y="18199"/>
                </a:cubicBezTo>
                <a:cubicBezTo>
                  <a:pt x="4240" y="18157"/>
                  <a:pt x="4275" y="18076"/>
                  <a:pt x="4316" y="18018"/>
                </a:cubicBezTo>
                <a:cubicBezTo>
                  <a:pt x="4358" y="17959"/>
                  <a:pt x="4416" y="17876"/>
                  <a:pt x="4446" y="17832"/>
                </a:cubicBezTo>
                <a:cubicBezTo>
                  <a:pt x="4489" y="17771"/>
                  <a:pt x="4519" y="17758"/>
                  <a:pt x="4580" y="17771"/>
                </a:cubicBezTo>
                <a:cubicBezTo>
                  <a:pt x="4636" y="17783"/>
                  <a:pt x="4656" y="17776"/>
                  <a:pt x="4648" y="17748"/>
                </a:cubicBezTo>
                <a:cubicBezTo>
                  <a:pt x="4642" y="17725"/>
                  <a:pt x="4652" y="17678"/>
                  <a:pt x="4671" y="17642"/>
                </a:cubicBezTo>
                <a:cubicBezTo>
                  <a:pt x="4702" y="17585"/>
                  <a:pt x="4715" y="17582"/>
                  <a:pt x="4773" y="17618"/>
                </a:cubicBezTo>
                <a:cubicBezTo>
                  <a:pt x="4817" y="17645"/>
                  <a:pt x="4836" y="17677"/>
                  <a:pt x="4827" y="17710"/>
                </a:cubicBezTo>
                <a:cubicBezTo>
                  <a:pt x="4819" y="17739"/>
                  <a:pt x="4827" y="17759"/>
                  <a:pt x="4848" y="17759"/>
                </a:cubicBezTo>
                <a:cubicBezTo>
                  <a:pt x="4905" y="17759"/>
                  <a:pt x="4915" y="17820"/>
                  <a:pt x="4873" y="17908"/>
                </a:cubicBezTo>
                <a:cubicBezTo>
                  <a:pt x="4850" y="17955"/>
                  <a:pt x="4843" y="17997"/>
                  <a:pt x="4857" y="18009"/>
                </a:cubicBezTo>
                <a:cubicBezTo>
                  <a:pt x="4870" y="18019"/>
                  <a:pt x="4899" y="17989"/>
                  <a:pt x="4922" y="17941"/>
                </a:cubicBezTo>
                <a:cubicBezTo>
                  <a:pt x="4960" y="17862"/>
                  <a:pt x="4961" y="17850"/>
                  <a:pt x="4925" y="17796"/>
                </a:cubicBezTo>
                <a:cubicBezTo>
                  <a:pt x="4868" y="17711"/>
                  <a:pt x="4876" y="17606"/>
                  <a:pt x="4947" y="17530"/>
                </a:cubicBezTo>
                <a:cubicBezTo>
                  <a:pt x="5018" y="17454"/>
                  <a:pt x="5027" y="17404"/>
                  <a:pt x="4973" y="17376"/>
                </a:cubicBezTo>
                <a:cubicBezTo>
                  <a:pt x="4869" y="17322"/>
                  <a:pt x="4997" y="17166"/>
                  <a:pt x="5130" y="17185"/>
                </a:cubicBezTo>
                <a:cubicBezTo>
                  <a:pt x="5170" y="17190"/>
                  <a:pt x="5185" y="17178"/>
                  <a:pt x="5177" y="17148"/>
                </a:cubicBezTo>
                <a:cubicBezTo>
                  <a:pt x="5171" y="17123"/>
                  <a:pt x="5139" y="17102"/>
                  <a:pt x="5106" y="17101"/>
                </a:cubicBezTo>
                <a:cubicBezTo>
                  <a:pt x="5026" y="17100"/>
                  <a:pt x="5028" y="17004"/>
                  <a:pt x="5109" y="16989"/>
                </a:cubicBezTo>
                <a:cubicBezTo>
                  <a:pt x="5143" y="16982"/>
                  <a:pt x="5191" y="16954"/>
                  <a:pt x="5215" y="16924"/>
                </a:cubicBezTo>
                <a:cubicBezTo>
                  <a:pt x="5257" y="16874"/>
                  <a:pt x="5261" y="16875"/>
                  <a:pt x="5274" y="16944"/>
                </a:cubicBezTo>
                <a:cubicBezTo>
                  <a:pt x="5282" y="16984"/>
                  <a:pt x="5304" y="17018"/>
                  <a:pt x="5324" y="17018"/>
                </a:cubicBezTo>
                <a:cubicBezTo>
                  <a:pt x="5371" y="17018"/>
                  <a:pt x="5395" y="16922"/>
                  <a:pt x="5360" y="16874"/>
                </a:cubicBezTo>
                <a:cubicBezTo>
                  <a:pt x="5324" y="16825"/>
                  <a:pt x="5323" y="16692"/>
                  <a:pt x="5358" y="16662"/>
                </a:cubicBezTo>
                <a:cubicBezTo>
                  <a:pt x="5373" y="16650"/>
                  <a:pt x="5397" y="16655"/>
                  <a:pt x="5411" y="16674"/>
                </a:cubicBezTo>
                <a:cubicBezTo>
                  <a:pt x="5444" y="16718"/>
                  <a:pt x="5570" y="16661"/>
                  <a:pt x="5589" y="16594"/>
                </a:cubicBezTo>
                <a:cubicBezTo>
                  <a:pt x="5597" y="16567"/>
                  <a:pt x="5594" y="16511"/>
                  <a:pt x="5583" y="16470"/>
                </a:cubicBezTo>
                <a:cubicBezTo>
                  <a:pt x="5553" y="16355"/>
                  <a:pt x="5581" y="16258"/>
                  <a:pt x="5700" y="16074"/>
                </a:cubicBezTo>
                <a:cubicBezTo>
                  <a:pt x="5791" y="15934"/>
                  <a:pt x="5829" y="15902"/>
                  <a:pt x="5944" y="15867"/>
                </a:cubicBezTo>
                <a:cubicBezTo>
                  <a:pt x="6061" y="15831"/>
                  <a:pt x="6078" y="15817"/>
                  <a:pt x="6066" y="15757"/>
                </a:cubicBezTo>
                <a:cubicBezTo>
                  <a:pt x="6047" y="15659"/>
                  <a:pt x="6118" y="15564"/>
                  <a:pt x="6191" y="15589"/>
                </a:cubicBezTo>
                <a:cubicBezTo>
                  <a:pt x="6236" y="15604"/>
                  <a:pt x="6249" y="15595"/>
                  <a:pt x="6249" y="15547"/>
                </a:cubicBezTo>
                <a:cubicBezTo>
                  <a:pt x="6249" y="15459"/>
                  <a:pt x="6397" y="15264"/>
                  <a:pt x="6465" y="15264"/>
                </a:cubicBezTo>
                <a:cubicBezTo>
                  <a:pt x="6496" y="15264"/>
                  <a:pt x="6523" y="15250"/>
                  <a:pt x="6523" y="15233"/>
                </a:cubicBezTo>
                <a:cubicBezTo>
                  <a:pt x="6523" y="15206"/>
                  <a:pt x="6704" y="15007"/>
                  <a:pt x="6817" y="14910"/>
                </a:cubicBezTo>
                <a:cubicBezTo>
                  <a:pt x="6839" y="14891"/>
                  <a:pt x="6870" y="14850"/>
                  <a:pt x="6888" y="14818"/>
                </a:cubicBezTo>
                <a:cubicBezTo>
                  <a:pt x="6906" y="14787"/>
                  <a:pt x="6937" y="14770"/>
                  <a:pt x="6958" y="14781"/>
                </a:cubicBezTo>
                <a:cubicBezTo>
                  <a:pt x="6996" y="14801"/>
                  <a:pt x="7065" y="14707"/>
                  <a:pt x="7067" y="14633"/>
                </a:cubicBezTo>
                <a:cubicBezTo>
                  <a:pt x="7067" y="14610"/>
                  <a:pt x="7117" y="14524"/>
                  <a:pt x="7177" y="14440"/>
                </a:cubicBezTo>
                <a:cubicBezTo>
                  <a:pt x="7290" y="14281"/>
                  <a:pt x="7404" y="14221"/>
                  <a:pt x="7597" y="14219"/>
                </a:cubicBezTo>
                <a:cubicBezTo>
                  <a:pt x="7671" y="14219"/>
                  <a:pt x="7704" y="14197"/>
                  <a:pt x="7753" y="14117"/>
                </a:cubicBezTo>
                <a:cubicBezTo>
                  <a:pt x="7788" y="14062"/>
                  <a:pt x="7831" y="14016"/>
                  <a:pt x="7850" y="14016"/>
                </a:cubicBezTo>
                <a:cubicBezTo>
                  <a:pt x="7948" y="14016"/>
                  <a:pt x="8357" y="13528"/>
                  <a:pt x="8357" y="13410"/>
                </a:cubicBezTo>
                <a:cubicBezTo>
                  <a:pt x="8357" y="13374"/>
                  <a:pt x="8388" y="13318"/>
                  <a:pt x="8425" y="13285"/>
                </a:cubicBezTo>
                <a:cubicBezTo>
                  <a:pt x="8463" y="13253"/>
                  <a:pt x="8585" y="13123"/>
                  <a:pt x="8697" y="12998"/>
                </a:cubicBezTo>
                <a:cubicBezTo>
                  <a:pt x="8809" y="12872"/>
                  <a:pt x="8911" y="12768"/>
                  <a:pt x="8924" y="12768"/>
                </a:cubicBezTo>
                <a:cubicBezTo>
                  <a:pt x="8938" y="12768"/>
                  <a:pt x="8980" y="12717"/>
                  <a:pt x="9019" y="12654"/>
                </a:cubicBezTo>
                <a:cubicBezTo>
                  <a:pt x="9093" y="12531"/>
                  <a:pt x="9409" y="12196"/>
                  <a:pt x="9451" y="12196"/>
                </a:cubicBezTo>
                <a:cubicBezTo>
                  <a:pt x="9485" y="12196"/>
                  <a:pt x="9606" y="12088"/>
                  <a:pt x="9629" y="12036"/>
                </a:cubicBezTo>
                <a:cubicBezTo>
                  <a:pt x="9640" y="12012"/>
                  <a:pt x="9664" y="11993"/>
                  <a:pt x="9682" y="11993"/>
                </a:cubicBezTo>
                <a:cubicBezTo>
                  <a:pt x="9700" y="11993"/>
                  <a:pt x="9729" y="11971"/>
                  <a:pt x="9746" y="11943"/>
                </a:cubicBezTo>
                <a:cubicBezTo>
                  <a:pt x="9763" y="11916"/>
                  <a:pt x="9785" y="11900"/>
                  <a:pt x="9795" y="11908"/>
                </a:cubicBezTo>
                <a:cubicBezTo>
                  <a:pt x="9805" y="11917"/>
                  <a:pt x="9856" y="11841"/>
                  <a:pt x="9907" y="11739"/>
                </a:cubicBezTo>
                <a:cubicBezTo>
                  <a:pt x="10035" y="11486"/>
                  <a:pt x="10262" y="11208"/>
                  <a:pt x="10427" y="11102"/>
                </a:cubicBezTo>
                <a:cubicBezTo>
                  <a:pt x="10503" y="11053"/>
                  <a:pt x="10565" y="11000"/>
                  <a:pt x="10565" y="10984"/>
                </a:cubicBezTo>
                <a:cubicBezTo>
                  <a:pt x="10565" y="10933"/>
                  <a:pt x="10758" y="10742"/>
                  <a:pt x="10828" y="10725"/>
                </a:cubicBezTo>
                <a:cubicBezTo>
                  <a:pt x="10941" y="10697"/>
                  <a:pt x="11050" y="10600"/>
                  <a:pt x="11156" y="10432"/>
                </a:cubicBezTo>
                <a:cubicBezTo>
                  <a:pt x="11213" y="10343"/>
                  <a:pt x="11259" y="10259"/>
                  <a:pt x="11259" y="10246"/>
                </a:cubicBezTo>
                <a:cubicBezTo>
                  <a:pt x="11259" y="10202"/>
                  <a:pt x="11624" y="9802"/>
                  <a:pt x="11664" y="9802"/>
                </a:cubicBezTo>
                <a:cubicBezTo>
                  <a:pt x="11685" y="9802"/>
                  <a:pt x="11709" y="9786"/>
                  <a:pt x="11718" y="9768"/>
                </a:cubicBezTo>
                <a:cubicBezTo>
                  <a:pt x="11726" y="9750"/>
                  <a:pt x="11797" y="9684"/>
                  <a:pt x="11875" y="9621"/>
                </a:cubicBezTo>
                <a:cubicBezTo>
                  <a:pt x="12019" y="9507"/>
                  <a:pt x="12042" y="9482"/>
                  <a:pt x="12272" y="9186"/>
                </a:cubicBezTo>
                <a:cubicBezTo>
                  <a:pt x="12356" y="9078"/>
                  <a:pt x="12417" y="9025"/>
                  <a:pt x="12462" y="9025"/>
                </a:cubicBezTo>
                <a:cubicBezTo>
                  <a:pt x="12498" y="9025"/>
                  <a:pt x="12556" y="8996"/>
                  <a:pt x="12591" y="8959"/>
                </a:cubicBezTo>
                <a:cubicBezTo>
                  <a:pt x="12656" y="8889"/>
                  <a:pt x="12697" y="8896"/>
                  <a:pt x="12697" y="8978"/>
                </a:cubicBezTo>
                <a:cubicBezTo>
                  <a:pt x="12697" y="9005"/>
                  <a:pt x="12708" y="9025"/>
                  <a:pt x="12722" y="9025"/>
                </a:cubicBezTo>
                <a:cubicBezTo>
                  <a:pt x="12735" y="9025"/>
                  <a:pt x="12747" y="9008"/>
                  <a:pt x="12747" y="8986"/>
                </a:cubicBezTo>
                <a:cubicBezTo>
                  <a:pt x="12747" y="8895"/>
                  <a:pt x="12830" y="8824"/>
                  <a:pt x="12934" y="8824"/>
                </a:cubicBezTo>
                <a:cubicBezTo>
                  <a:pt x="13004" y="8824"/>
                  <a:pt x="13044" y="8807"/>
                  <a:pt x="13054" y="8773"/>
                </a:cubicBezTo>
                <a:cubicBezTo>
                  <a:pt x="13062" y="8745"/>
                  <a:pt x="13095" y="8723"/>
                  <a:pt x="13129" y="8723"/>
                </a:cubicBezTo>
                <a:cubicBezTo>
                  <a:pt x="13163" y="8723"/>
                  <a:pt x="13197" y="8707"/>
                  <a:pt x="13205" y="8688"/>
                </a:cubicBezTo>
                <a:cubicBezTo>
                  <a:pt x="13214" y="8670"/>
                  <a:pt x="13241" y="8654"/>
                  <a:pt x="13265" y="8654"/>
                </a:cubicBezTo>
                <a:cubicBezTo>
                  <a:pt x="13289" y="8654"/>
                  <a:pt x="13335" y="8617"/>
                  <a:pt x="13367" y="8571"/>
                </a:cubicBezTo>
                <a:cubicBezTo>
                  <a:pt x="13399" y="8525"/>
                  <a:pt x="13443" y="8486"/>
                  <a:pt x="13466" y="8486"/>
                </a:cubicBezTo>
                <a:cubicBezTo>
                  <a:pt x="13489" y="8486"/>
                  <a:pt x="13520" y="8449"/>
                  <a:pt x="13535" y="8404"/>
                </a:cubicBezTo>
                <a:cubicBezTo>
                  <a:pt x="13553" y="8349"/>
                  <a:pt x="13577" y="8328"/>
                  <a:pt x="13607" y="8339"/>
                </a:cubicBezTo>
                <a:cubicBezTo>
                  <a:pt x="13640" y="8351"/>
                  <a:pt x="13661" y="8327"/>
                  <a:pt x="13682" y="8252"/>
                </a:cubicBezTo>
                <a:cubicBezTo>
                  <a:pt x="13702" y="8178"/>
                  <a:pt x="13721" y="8155"/>
                  <a:pt x="13750" y="8170"/>
                </a:cubicBezTo>
                <a:cubicBezTo>
                  <a:pt x="13773" y="8182"/>
                  <a:pt x="13810" y="8170"/>
                  <a:pt x="13833" y="8143"/>
                </a:cubicBezTo>
                <a:cubicBezTo>
                  <a:pt x="13856" y="8117"/>
                  <a:pt x="13903" y="8076"/>
                  <a:pt x="13937" y="8053"/>
                </a:cubicBezTo>
                <a:cubicBezTo>
                  <a:pt x="14132" y="7922"/>
                  <a:pt x="14454" y="7613"/>
                  <a:pt x="14524" y="7489"/>
                </a:cubicBezTo>
                <a:cubicBezTo>
                  <a:pt x="14559" y="7425"/>
                  <a:pt x="14604" y="7374"/>
                  <a:pt x="14623" y="7374"/>
                </a:cubicBezTo>
                <a:cubicBezTo>
                  <a:pt x="14688" y="7374"/>
                  <a:pt x="14853" y="7239"/>
                  <a:pt x="14894" y="7154"/>
                </a:cubicBezTo>
                <a:cubicBezTo>
                  <a:pt x="14916" y="7108"/>
                  <a:pt x="14948" y="7070"/>
                  <a:pt x="14964" y="7070"/>
                </a:cubicBezTo>
                <a:cubicBezTo>
                  <a:pt x="14980" y="7070"/>
                  <a:pt x="15080" y="6988"/>
                  <a:pt x="15188" y="6887"/>
                </a:cubicBezTo>
                <a:cubicBezTo>
                  <a:pt x="15331" y="6754"/>
                  <a:pt x="15416" y="6698"/>
                  <a:pt x="15502" y="6682"/>
                </a:cubicBezTo>
                <a:cubicBezTo>
                  <a:pt x="15587" y="6666"/>
                  <a:pt x="15645" y="6630"/>
                  <a:pt x="15704" y="6554"/>
                </a:cubicBezTo>
                <a:cubicBezTo>
                  <a:pt x="15931" y="6264"/>
                  <a:pt x="16110" y="6059"/>
                  <a:pt x="16138" y="6059"/>
                </a:cubicBezTo>
                <a:cubicBezTo>
                  <a:pt x="16155" y="6059"/>
                  <a:pt x="16221" y="6005"/>
                  <a:pt x="16284" y="5939"/>
                </a:cubicBezTo>
                <a:cubicBezTo>
                  <a:pt x="16396" y="5823"/>
                  <a:pt x="16578" y="5688"/>
                  <a:pt x="16622" y="5688"/>
                </a:cubicBezTo>
                <a:cubicBezTo>
                  <a:pt x="16634" y="5688"/>
                  <a:pt x="16682" y="5648"/>
                  <a:pt x="16729" y="5600"/>
                </a:cubicBezTo>
                <a:cubicBezTo>
                  <a:pt x="16780" y="5547"/>
                  <a:pt x="16830" y="5520"/>
                  <a:pt x="16854" y="5533"/>
                </a:cubicBezTo>
                <a:cubicBezTo>
                  <a:pt x="16885" y="5549"/>
                  <a:pt x="16892" y="5538"/>
                  <a:pt x="16881" y="5484"/>
                </a:cubicBezTo>
                <a:cubicBezTo>
                  <a:pt x="16867" y="5410"/>
                  <a:pt x="16900" y="5377"/>
                  <a:pt x="16996" y="5370"/>
                </a:cubicBezTo>
                <a:cubicBezTo>
                  <a:pt x="17029" y="5368"/>
                  <a:pt x="17052" y="5341"/>
                  <a:pt x="17057" y="5300"/>
                </a:cubicBezTo>
                <a:cubicBezTo>
                  <a:pt x="17068" y="5216"/>
                  <a:pt x="17130" y="5148"/>
                  <a:pt x="17195" y="5148"/>
                </a:cubicBezTo>
                <a:cubicBezTo>
                  <a:pt x="17272" y="5148"/>
                  <a:pt x="17483" y="5006"/>
                  <a:pt x="17483" y="4954"/>
                </a:cubicBezTo>
                <a:cubicBezTo>
                  <a:pt x="17483" y="4929"/>
                  <a:pt x="17517" y="4893"/>
                  <a:pt x="17558" y="4873"/>
                </a:cubicBezTo>
                <a:cubicBezTo>
                  <a:pt x="17599" y="4854"/>
                  <a:pt x="17632" y="4818"/>
                  <a:pt x="17632" y="4794"/>
                </a:cubicBezTo>
                <a:cubicBezTo>
                  <a:pt x="17632" y="4771"/>
                  <a:pt x="17648" y="4734"/>
                  <a:pt x="17666" y="4713"/>
                </a:cubicBezTo>
                <a:cubicBezTo>
                  <a:pt x="17692" y="4684"/>
                  <a:pt x="17707" y="4687"/>
                  <a:pt x="17731" y="4726"/>
                </a:cubicBezTo>
                <a:cubicBezTo>
                  <a:pt x="17761" y="4776"/>
                  <a:pt x="17906" y="4799"/>
                  <a:pt x="17906" y="4754"/>
                </a:cubicBezTo>
                <a:cubicBezTo>
                  <a:pt x="17906" y="4741"/>
                  <a:pt x="17888" y="4706"/>
                  <a:pt x="17866" y="4674"/>
                </a:cubicBezTo>
                <a:cubicBezTo>
                  <a:pt x="17831" y="4621"/>
                  <a:pt x="17836" y="4610"/>
                  <a:pt x="17915" y="4543"/>
                </a:cubicBezTo>
                <a:cubicBezTo>
                  <a:pt x="17963" y="4502"/>
                  <a:pt x="18004" y="4437"/>
                  <a:pt x="18009" y="4396"/>
                </a:cubicBezTo>
                <a:cubicBezTo>
                  <a:pt x="18015" y="4333"/>
                  <a:pt x="18030" y="4323"/>
                  <a:pt x="18103" y="4331"/>
                </a:cubicBezTo>
                <a:cubicBezTo>
                  <a:pt x="18207" y="4342"/>
                  <a:pt x="18234" y="4320"/>
                  <a:pt x="18279" y="4188"/>
                </a:cubicBezTo>
                <a:cubicBezTo>
                  <a:pt x="18299" y="4133"/>
                  <a:pt x="18342" y="4070"/>
                  <a:pt x="18376" y="4047"/>
                </a:cubicBezTo>
                <a:cubicBezTo>
                  <a:pt x="18409" y="4024"/>
                  <a:pt x="18445" y="3974"/>
                  <a:pt x="18455" y="3936"/>
                </a:cubicBezTo>
                <a:cubicBezTo>
                  <a:pt x="18467" y="3890"/>
                  <a:pt x="18496" y="3866"/>
                  <a:pt x="18538" y="3866"/>
                </a:cubicBezTo>
                <a:cubicBezTo>
                  <a:pt x="18585" y="3866"/>
                  <a:pt x="18600" y="3851"/>
                  <a:pt x="18595" y="3807"/>
                </a:cubicBezTo>
                <a:cubicBezTo>
                  <a:pt x="18583" y="3716"/>
                  <a:pt x="18698" y="3706"/>
                  <a:pt x="18716" y="3797"/>
                </a:cubicBezTo>
                <a:cubicBezTo>
                  <a:pt x="18739" y="3919"/>
                  <a:pt x="18791" y="3878"/>
                  <a:pt x="18791" y="3736"/>
                </a:cubicBezTo>
                <a:cubicBezTo>
                  <a:pt x="18791" y="3569"/>
                  <a:pt x="18815" y="3520"/>
                  <a:pt x="18883" y="3543"/>
                </a:cubicBezTo>
                <a:cubicBezTo>
                  <a:pt x="18928" y="3558"/>
                  <a:pt x="18946" y="3539"/>
                  <a:pt x="18980" y="3442"/>
                </a:cubicBezTo>
                <a:cubicBezTo>
                  <a:pt x="19013" y="3348"/>
                  <a:pt x="19033" y="3327"/>
                  <a:pt x="19071" y="3344"/>
                </a:cubicBezTo>
                <a:cubicBezTo>
                  <a:pt x="19109" y="3360"/>
                  <a:pt x="19119" y="3351"/>
                  <a:pt x="19114" y="3304"/>
                </a:cubicBezTo>
                <a:cubicBezTo>
                  <a:pt x="19105" y="3212"/>
                  <a:pt x="19154" y="3198"/>
                  <a:pt x="19182" y="3284"/>
                </a:cubicBezTo>
                <a:cubicBezTo>
                  <a:pt x="19212" y="3378"/>
                  <a:pt x="19239" y="3380"/>
                  <a:pt x="19362" y="3290"/>
                </a:cubicBezTo>
                <a:lnTo>
                  <a:pt x="19459" y="3220"/>
                </a:lnTo>
                <a:lnTo>
                  <a:pt x="19389" y="3125"/>
                </a:lnTo>
                <a:cubicBezTo>
                  <a:pt x="19306" y="3012"/>
                  <a:pt x="19302" y="2958"/>
                  <a:pt x="19369" y="2880"/>
                </a:cubicBezTo>
                <a:cubicBezTo>
                  <a:pt x="19396" y="2848"/>
                  <a:pt x="19418" y="2792"/>
                  <a:pt x="19418" y="2756"/>
                </a:cubicBezTo>
                <a:cubicBezTo>
                  <a:pt x="19418" y="2670"/>
                  <a:pt x="19454" y="2641"/>
                  <a:pt x="19490" y="2699"/>
                </a:cubicBezTo>
                <a:cubicBezTo>
                  <a:pt x="19518" y="2746"/>
                  <a:pt x="19511" y="2806"/>
                  <a:pt x="19459" y="2952"/>
                </a:cubicBezTo>
                <a:cubicBezTo>
                  <a:pt x="19434" y="3021"/>
                  <a:pt x="19438" y="3039"/>
                  <a:pt x="19486" y="3083"/>
                </a:cubicBezTo>
                <a:cubicBezTo>
                  <a:pt x="19517" y="3110"/>
                  <a:pt x="19542" y="3154"/>
                  <a:pt x="19542" y="3180"/>
                </a:cubicBezTo>
                <a:cubicBezTo>
                  <a:pt x="19542" y="3217"/>
                  <a:pt x="19553" y="3220"/>
                  <a:pt x="19592" y="3192"/>
                </a:cubicBezTo>
                <a:cubicBezTo>
                  <a:pt x="19655" y="3146"/>
                  <a:pt x="19655" y="3078"/>
                  <a:pt x="19591" y="3019"/>
                </a:cubicBezTo>
                <a:cubicBezTo>
                  <a:pt x="19562" y="2993"/>
                  <a:pt x="19538" y="2930"/>
                  <a:pt x="19535" y="2872"/>
                </a:cubicBezTo>
                <a:cubicBezTo>
                  <a:pt x="19531" y="2791"/>
                  <a:pt x="19541" y="2769"/>
                  <a:pt x="19584" y="2761"/>
                </a:cubicBezTo>
                <a:cubicBezTo>
                  <a:pt x="19624" y="2753"/>
                  <a:pt x="19649" y="2778"/>
                  <a:pt x="19678" y="2853"/>
                </a:cubicBezTo>
                <a:cubicBezTo>
                  <a:pt x="19718" y="2958"/>
                  <a:pt x="19776" y="2999"/>
                  <a:pt x="19749" y="2903"/>
                </a:cubicBezTo>
                <a:cubicBezTo>
                  <a:pt x="19728" y="2830"/>
                  <a:pt x="19851" y="2664"/>
                  <a:pt x="19944" y="2639"/>
                </a:cubicBezTo>
                <a:cubicBezTo>
                  <a:pt x="19998" y="2624"/>
                  <a:pt x="20014" y="2605"/>
                  <a:pt x="20003" y="2568"/>
                </a:cubicBezTo>
                <a:cubicBezTo>
                  <a:pt x="19995" y="2540"/>
                  <a:pt x="19981" y="2494"/>
                  <a:pt x="19973" y="2465"/>
                </a:cubicBezTo>
                <a:cubicBezTo>
                  <a:pt x="19962" y="2430"/>
                  <a:pt x="19974" y="2406"/>
                  <a:pt x="20010" y="2393"/>
                </a:cubicBezTo>
                <a:cubicBezTo>
                  <a:pt x="20068" y="2373"/>
                  <a:pt x="20076" y="2346"/>
                  <a:pt x="20039" y="2296"/>
                </a:cubicBezTo>
                <a:cubicBezTo>
                  <a:pt x="20007" y="2253"/>
                  <a:pt x="20068" y="2093"/>
                  <a:pt x="20111" y="2106"/>
                </a:cubicBezTo>
                <a:cubicBezTo>
                  <a:pt x="20129" y="2111"/>
                  <a:pt x="20162" y="2095"/>
                  <a:pt x="20184" y="2069"/>
                </a:cubicBezTo>
                <a:cubicBezTo>
                  <a:pt x="20226" y="2019"/>
                  <a:pt x="20401" y="2011"/>
                  <a:pt x="20453" y="2056"/>
                </a:cubicBezTo>
                <a:cubicBezTo>
                  <a:pt x="20486" y="2086"/>
                  <a:pt x="20558" y="2043"/>
                  <a:pt x="20604" y="1968"/>
                </a:cubicBezTo>
                <a:cubicBezTo>
                  <a:pt x="20627" y="1931"/>
                  <a:pt x="20625" y="1911"/>
                  <a:pt x="20596" y="1878"/>
                </a:cubicBezTo>
                <a:cubicBezTo>
                  <a:pt x="20567" y="1845"/>
                  <a:pt x="20565" y="1823"/>
                  <a:pt x="20586" y="1788"/>
                </a:cubicBezTo>
                <a:cubicBezTo>
                  <a:pt x="20601" y="1763"/>
                  <a:pt x="20624" y="1752"/>
                  <a:pt x="20636" y="1762"/>
                </a:cubicBezTo>
                <a:cubicBezTo>
                  <a:pt x="20648" y="1772"/>
                  <a:pt x="20684" y="1697"/>
                  <a:pt x="20717" y="1596"/>
                </a:cubicBezTo>
                <a:cubicBezTo>
                  <a:pt x="20788" y="1377"/>
                  <a:pt x="20819" y="1345"/>
                  <a:pt x="20883" y="1423"/>
                </a:cubicBezTo>
                <a:cubicBezTo>
                  <a:pt x="20935" y="1487"/>
                  <a:pt x="20983" y="1464"/>
                  <a:pt x="20935" y="1398"/>
                </a:cubicBezTo>
                <a:cubicBezTo>
                  <a:pt x="20919" y="1376"/>
                  <a:pt x="20906" y="1319"/>
                  <a:pt x="20906" y="1272"/>
                </a:cubicBezTo>
                <a:cubicBezTo>
                  <a:pt x="20905" y="1161"/>
                  <a:pt x="20881" y="1112"/>
                  <a:pt x="20819" y="1097"/>
                </a:cubicBezTo>
                <a:cubicBezTo>
                  <a:pt x="20757" y="1081"/>
                  <a:pt x="20737" y="942"/>
                  <a:pt x="20794" y="912"/>
                </a:cubicBezTo>
                <a:cubicBezTo>
                  <a:pt x="20815" y="901"/>
                  <a:pt x="20853" y="914"/>
                  <a:pt x="20876" y="941"/>
                </a:cubicBezTo>
                <a:cubicBezTo>
                  <a:pt x="20926" y="1001"/>
                  <a:pt x="21178" y="1053"/>
                  <a:pt x="21178" y="1004"/>
                </a:cubicBezTo>
                <a:cubicBezTo>
                  <a:pt x="21178" y="986"/>
                  <a:pt x="21167" y="961"/>
                  <a:pt x="21153" y="949"/>
                </a:cubicBezTo>
                <a:cubicBezTo>
                  <a:pt x="21122" y="923"/>
                  <a:pt x="21146" y="804"/>
                  <a:pt x="21198" y="722"/>
                </a:cubicBezTo>
                <a:cubicBezTo>
                  <a:pt x="21219" y="690"/>
                  <a:pt x="21230" y="663"/>
                  <a:pt x="21222" y="663"/>
                </a:cubicBezTo>
                <a:cubicBezTo>
                  <a:pt x="21214" y="663"/>
                  <a:pt x="21191" y="654"/>
                  <a:pt x="21171" y="644"/>
                </a:cubicBezTo>
                <a:cubicBezTo>
                  <a:pt x="21146" y="631"/>
                  <a:pt x="21135" y="645"/>
                  <a:pt x="21138" y="685"/>
                </a:cubicBezTo>
                <a:cubicBezTo>
                  <a:pt x="21140" y="720"/>
                  <a:pt x="21121" y="750"/>
                  <a:pt x="21092" y="758"/>
                </a:cubicBezTo>
                <a:cubicBezTo>
                  <a:pt x="21065" y="766"/>
                  <a:pt x="21031" y="794"/>
                  <a:pt x="21017" y="822"/>
                </a:cubicBezTo>
                <a:cubicBezTo>
                  <a:pt x="20993" y="866"/>
                  <a:pt x="20976" y="866"/>
                  <a:pt x="20873" y="819"/>
                </a:cubicBezTo>
                <a:cubicBezTo>
                  <a:pt x="20713" y="745"/>
                  <a:pt x="20686" y="749"/>
                  <a:pt x="20669" y="857"/>
                </a:cubicBezTo>
                <a:cubicBezTo>
                  <a:pt x="20638" y="1056"/>
                  <a:pt x="20583" y="1108"/>
                  <a:pt x="20496" y="1018"/>
                </a:cubicBezTo>
                <a:cubicBezTo>
                  <a:pt x="20450" y="969"/>
                  <a:pt x="20449" y="964"/>
                  <a:pt x="20490" y="920"/>
                </a:cubicBezTo>
                <a:cubicBezTo>
                  <a:pt x="20538" y="870"/>
                  <a:pt x="20548" y="780"/>
                  <a:pt x="20509" y="748"/>
                </a:cubicBezTo>
                <a:cubicBezTo>
                  <a:pt x="20495" y="736"/>
                  <a:pt x="20484" y="740"/>
                  <a:pt x="20484" y="756"/>
                </a:cubicBezTo>
                <a:cubicBezTo>
                  <a:pt x="20484" y="772"/>
                  <a:pt x="20471" y="811"/>
                  <a:pt x="20454" y="842"/>
                </a:cubicBezTo>
                <a:cubicBezTo>
                  <a:pt x="20429" y="886"/>
                  <a:pt x="20404" y="891"/>
                  <a:pt x="20331" y="868"/>
                </a:cubicBezTo>
                <a:cubicBezTo>
                  <a:pt x="20253" y="844"/>
                  <a:pt x="20238" y="849"/>
                  <a:pt x="20228" y="903"/>
                </a:cubicBezTo>
                <a:cubicBezTo>
                  <a:pt x="20211" y="994"/>
                  <a:pt x="20150" y="981"/>
                  <a:pt x="20099" y="876"/>
                </a:cubicBezTo>
                <a:cubicBezTo>
                  <a:pt x="20058" y="790"/>
                  <a:pt x="20058" y="785"/>
                  <a:pt x="20102" y="742"/>
                </a:cubicBezTo>
                <a:cubicBezTo>
                  <a:pt x="20146" y="698"/>
                  <a:pt x="20145" y="694"/>
                  <a:pt x="20102" y="638"/>
                </a:cubicBezTo>
                <a:cubicBezTo>
                  <a:pt x="20081" y="610"/>
                  <a:pt x="20070" y="595"/>
                  <a:pt x="20066" y="597"/>
                </a:cubicBezTo>
                <a:close/>
                <a:moveTo>
                  <a:pt x="21350" y="1101"/>
                </a:moveTo>
                <a:cubicBezTo>
                  <a:pt x="21319" y="1101"/>
                  <a:pt x="21323" y="1148"/>
                  <a:pt x="21357" y="1195"/>
                </a:cubicBezTo>
                <a:cubicBezTo>
                  <a:pt x="21373" y="1217"/>
                  <a:pt x="21390" y="1230"/>
                  <a:pt x="21395" y="1224"/>
                </a:cubicBezTo>
                <a:cubicBezTo>
                  <a:pt x="21410" y="1204"/>
                  <a:pt x="21372" y="1101"/>
                  <a:pt x="21350" y="1101"/>
                </a:cubicBezTo>
                <a:close/>
                <a:moveTo>
                  <a:pt x="18796" y="1168"/>
                </a:moveTo>
                <a:cubicBezTo>
                  <a:pt x="18764" y="1168"/>
                  <a:pt x="18624" y="1266"/>
                  <a:pt x="18624" y="1288"/>
                </a:cubicBezTo>
                <a:cubicBezTo>
                  <a:pt x="18624" y="1317"/>
                  <a:pt x="18671" y="1304"/>
                  <a:pt x="18687" y="1270"/>
                </a:cubicBezTo>
                <a:cubicBezTo>
                  <a:pt x="18695" y="1252"/>
                  <a:pt x="18729" y="1237"/>
                  <a:pt x="18762" y="1237"/>
                </a:cubicBezTo>
                <a:cubicBezTo>
                  <a:pt x="18796" y="1237"/>
                  <a:pt x="18823" y="1222"/>
                  <a:pt x="18823" y="1203"/>
                </a:cubicBezTo>
                <a:cubicBezTo>
                  <a:pt x="18823" y="1185"/>
                  <a:pt x="18811" y="1168"/>
                  <a:pt x="18796" y="1168"/>
                </a:cubicBezTo>
                <a:close/>
                <a:moveTo>
                  <a:pt x="18419" y="1339"/>
                </a:moveTo>
                <a:cubicBezTo>
                  <a:pt x="18391" y="1342"/>
                  <a:pt x="18352" y="1374"/>
                  <a:pt x="18352" y="1405"/>
                </a:cubicBezTo>
                <a:cubicBezTo>
                  <a:pt x="18352" y="1430"/>
                  <a:pt x="18367" y="1430"/>
                  <a:pt x="18403" y="1404"/>
                </a:cubicBezTo>
                <a:cubicBezTo>
                  <a:pt x="18431" y="1383"/>
                  <a:pt x="18449" y="1358"/>
                  <a:pt x="18441" y="1348"/>
                </a:cubicBezTo>
                <a:cubicBezTo>
                  <a:pt x="18436" y="1341"/>
                  <a:pt x="18429" y="1338"/>
                  <a:pt x="18419" y="1339"/>
                </a:cubicBezTo>
                <a:close/>
                <a:moveTo>
                  <a:pt x="20866" y="1641"/>
                </a:moveTo>
                <a:cubicBezTo>
                  <a:pt x="20817" y="1641"/>
                  <a:pt x="20807" y="1658"/>
                  <a:pt x="20807" y="1742"/>
                </a:cubicBezTo>
                <a:cubicBezTo>
                  <a:pt x="20807" y="1831"/>
                  <a:pt x="20816" y="1843"/>
                  <a:pt x="20877" y="1843"/>
                </a:cubicBezTo>
                <a:cubicBezTo>
                  <a:pt x="20941" y="1843"/>
                  <a:pt x="20946" y="1834"/>
                  <a:pt x="20936" y="1742"/>
                </a:cubicBezTo>
                <a:cubicBezTo>
                  <a:pt x="20927" y="1662"/>
                  <a:pt x="20913" y="1641"/>
                  <a:pt x="20866" y="1641"/>
                </a:cubicBezTo>
                <a:close/>
                <a:moveTo>
                  <a:pt x="18119" y="1746"/>
                </a:moveTo>
                <a:cubicBezTo>
                  <a:pt x="18110" y="1749"/>
                  <a:pt x="18115" y="1770"/>
                  <a:pt x="18141" y="1809"/>
                </a:cubicBezTo>
                <a:cubicBezTo>
                  <a:pt x="18165" y="1846"/>
                  <a:pt x="18194" y="1878"/>
                  <a:pt x="18205" y="1878"/>
                </a:cubicBezTo>
                <a:cubicBezTo>
                  <a:pt x="18246" y="1878"/>
                  <a:pt x="18302" y="1835"/>
                  <a:pt x="18302" y="1802"/>
                </a:cubicBezTo>
                <a:cubicBezTo>
                  <a:pt x="18302" y="1781"/>
                  <a:pt x="18290" y="1781"/>
                  <a:pt x="18269" y="1805"/>
                </a:cubicBezTo>
                <a:cubicBezTo>
                  <a:pt x="18245" y="1832"/>
                  <a:pt x="18224" y="1829"/>
                  <a:pt x="18188" y="1793"/>
                </a:cubicBezTo>
                <a:cubicBezTo>
                  <a:pt x="18153" y="1757"/>
                  <a:pt x="18129" y="1742"/>
                  <a:pt x="18119" y="1746"/>
                </a:cubicBezTo>
                <a:close/>
                <a:moveTo>
                  <a:pt x="17437" y="2200"/>
                </a:moveTo>
                <a:cubicBezTo>
                  <a:pt x="17425" y="2189"/>
                  <a:pt x="17408" y="2203"/>
                  <a:pt x="17401" y="2231"/>
                </a:cubicBezTo>
                <a:cubicBezTo>
                  <a:pt x="17393" y="2259"/>
                  <a:pt x="17396" y="2282"/>
                  <a:pt x="17408" y="2282"/>
                </a:cubicBezTo>
                <a:cubicBezTo>
                  <a:pt x="17442" y="2282"/>
                  <a:pt x="17463" y="2222"/>
                  <a:pt x="17437" y="2200"/>
                </a:cubicBezTo>
                <a:close/>
                <a:moveTo>
                  <a:pt x="20309" y="2214"/>
                </a:moveTo>
                <a:cubicBezTo>
                  <a:pt x="20294" y="2214"/>
                  <a:pt x="20290" y="2230"/>
                  <a:pt x="20299" y="2249"/>
                </a:cubicBezTo>
                <a:cubicBezTo>
                  <a:pt x="20307" y="2267"/>
                  <a:pt x="20318" y="2282"/>
                  <a:pt x="20324" y="2282"/>
                </a:cubicBezTo>
                <a:cubicBezTo>
                  <a:pt x="20330" y="2282"/>
                  <a:pt x="20335" y="2267"/>
                  <a:pt x="20335" y="2249"/>
                </a:cubicBezTo>
                <a:cubicBezTo>
                  <a:pt x="20335" y="2230"/>
                  <a:pt x="20323" y="2214"/>
                  <a:pt x="20309" y="2214"/>
                </a:cubicBezTo>
                <a:close/>
                <a:moveTo>
                  <a:pt x="17303" y="2393"/>
                </a:moveTo>
                <a:cubicBezTo>
                  <a:pt x="17297" y="2391"/>
                  <a:pt x="17288" y="2399"/>
                  <a:pt x="17273" y="2417"/>
                </a:cubicBezTo>
                <a:cubicBezTo>
                  <a:pt x="17252" y="2440"/>
                  <a:pt x="17235" y="2464"/>
                  <a:pt x="17235" y="2471"/>
                </a:cubicBezTo>
                <a:cubicBezTo>
                  <a:pt x="17235" y="2478"/>
                  <a:pt x="17252" y="2484"/>
                  <a:pt x="17273" y="2484"/>
                </a:cubicBezTo>
                <a:cubicBezTo>
                  <a:pt x="17293" y="2484"/>
                  <a:pt x="17310" y="2459"/>
                  <a:pt x="17310" y="2429"/>
                </a:cubicBezTo>
                <a:cubicBezTo>
                  <a:pt x="17310" y="2407"/>
                  <a:pt x="17308" y="2395"/>
                  <a:pt x="17303" y="2393"/>
                </a:cubicBezTo>
                <a:close/>
                <a:moveTo>
                  <a:pt x="20210" y="2517"/>
                </a:moveTo>
                <a:cubicBezTo>
                  <a:pt x="20181" y="2517"/>
                  <a:pt x="20160" y="2571"/>
                  <a:pt x="20179" y="2597"/>
                </a:cubicBezTo>
                <a:cubicBezTo>
                  <a:pt x="20211" y="2640"/>
                  <a:pt x="20259" y="2618"/>
                  <a:pt x="20245" y="2568"/>
                </a:cubicBezTo>
                <a:cubicBezTo>
                  <a:pt x="20237" y="2541"/>
                  <a:pt x="20222" y="2517"/>
                  <a:pt x="20210" y="2517"/>
                </a:cubicBezTo>
                <a:close/>
                <a:moveTo>
                  <a:pt x="20398" y="2551"/>
                </a:moveTo>
                <a:cubicBezTo>
                  <a:pt x="20352" y="2551"/>
                  <a:pt x="20338" y="2624"/>
                  <a:pt x="20370" y="2695"/>
                </a:cubicBezTo>
                <a:cubicBezTo>
                  <a:pt x="20395" y="2748"/>
                  <a:pt x="20399" y="2746"/>
                  <a:pt x="20426" y="2677"/>
                </a:cubicBezTo>
                <a:cubicBezTo>
                  <a:pt x="20458" y="2594"/>
                  <a:pt x="20449" y="2551"/>
                  <a:pt x="20398" y="2551"/>
                </a:cubicBezTo>
                <a:close/>
                <a:moveTo>
                  <a:pt x="20137" y="2687"/>
                </a:moveTo>
                <a:cubicBezTo>
                  <a:pt x="20123" y="2687"/>
                  <a:pt x="20112" y="2702"/>
                  <a:pt x="20112" y="2720"/>
                </a:cubicBezTo>
                <a:cubicBezTo>
                  <a:pt x="20112" y="2739"/>
                  <a:pt x="20123" y="2754"/>
                  <a:pt x="20137" y="2754"/>
                </a:cubicBezTo>
                <a:cubicBezTo>
                  <a:pt x="20151" y="2754"/>
                  <a:pt x="20162" y="2739"/>
                  <a:pt x="20162" y="2720"/>
                </a:cubicBezTo>
                <a:cubicBezTo>
                  <a:pt x="20162" y="2702"/>
                  <a:pt x="20151" y="2687"/>
                  <a:pt x="20137" y="2687"/>
                </a:cubicBezTo>
                <a:close/>
                <a:moveTo>
                  <a:pt x="19990" y="2806"/>
                </a:moveTo>
                <a:cubicBezTo>
                  <a:pt x="19963" y="2783"/>
                  <a:pt x="19815" y="2915"/>
                  <a:pt x="19815" y="2962"/>
                </a:cubicBezTo>
                <a:cubicBezTo>
                  <a:pt x="19815" y="3005"/>
                  <a:pt x="19836" y="2996"/>
                  <a:pt x="19930" y="2909"/>
                </a:cubicBezTo>
                <a:cubicBezTo>
                  <a:pt x="19980" y="2863"/>
                  <a:pt x="20005" y="2818"/>
                  <a:pt x="19990" y="2806"/>
                </a:cubicBezTo>
                <a:close/>
                <a:moveTo>
                  <a:pt x="16712" y="3395"/>
                </a:moveTo>
                <a:cubicBezTo>
                  <a:pt x="16677" y="3395"/>
                  <a:pt x="16661" y="3532"/>
                  <a:pt x="16691" y="3581"/>
                </a:cubicBezTo>
                <a:cubicBezTo>
                  <a:pt x="16754" y="3685"/>
                  <a:pt x="16805" y="3612"/>
                  <a:pt x="16761" y="3481"/>
                </a:cubicBezTo>
                <a:cubicBezTo>
                  <a:pt x="16745" y="3434"/>
                  <a:pt x="16723" y="3395"/>
                  <a:pt x="16712" y="3395"/>
                </a:cubicBezTo>
                <a:close/>
                <a:moveTo>
                  <a:pt x="16543" y="3428"/>
                </a:moveTo>
                <a:cubicBezTo>
                  <a:pt x="16512" y="3428"/>
                  <a:pt x="16489" y="3481"/>
                  <a:pt x="16509" y="3508"/>
                </a:cubicBezTo>
                <a:cubicBezTo>
                  <a:pt x="16537" y="3546"/>
                  <a:pt x="16566" y="3531"/>
                  <a:pt x="16566" y="3479"/>
                </a:cubicBezTo>
                <a:cubicBezTo>
                  <a:pt x="16566" y="3451"/>
                  <a:pt x="16556" y="3428"/>
                  <a:pt x="16543" y="3428"/>
                </a:cubicBezTo>
                <a:close/>
                <a:moveTo>
                  <a:pt x="16740" y="3935"/>
                </a:moveTo>
                <a:cubicBezTo>
                  <a:pt x="16726" y="3935"/>
                  <a:pt x="16715" y="3950"/>
                  <a:pt x="16715" y="3968"/>
                </a:cubicBezTo>
                <a:cubicBezTo>
                  <a:pt x="16715" y="3987"/>
                  <a:pt x="16726" y="4002"/>
                  <a:pt x="16740" y="4002"/>
                </a:cubicBezTo>
                <a:cubicBezTo>
                  <a:pt x="16753" y="4002"/>
                  <a:pt x="16764" y="3987"/>
                  <a:pt x="16764" y="3968"/>
                </a:cubicBezTo>
                <a:cubicBezTo>
                  <a:pt x="16764" y="3950"/>
                  <a:pt x="16753" y="3935"/>
                  <a:pt x="16740" y="3935"/>
                </a:cubicBezTo>
                <a:close/>
                <a:moveTo>
                  <a:pt x="16035" y="4418"/>
                </a:moveTo>
                <a:cubicBezTo>
                  <a:pt x="16005" y="4410"/>
                  <a:pt x="15982" y="4434"/>
                  <a:pt x="15975" y="4485"/>
                </a:cubicBezTo>
                <a:cubicBezTo>
                  <a:pt x="15970" y="4523"/>
                  <a:pt x="15984" y="4541"/>
                  <a:pt x="16018" y="4541"/>
                </a:cubicBezTo>
                <a:cubicBezTo>
                  <a:pt x="16081" y="4541"/>
                  <a:pt x="16112" y="4475"/>
                  <a:pt x="16067" y="4436"/>
                </a:cubicBezTo>
                <a:cubicBezTo>
                  <a:pt x="16055" y="4427"/>
                  <a:pt x="16045" y="4421"/>
                  <a:pt x="16035" y="4418"/>
                </a:cubicBezTo>
                <a:close/>
                <a:moveTo>
                  <a:pt x="15330" y="4849"/>
                </a:moveTo>
                <a:cubicBezTo>
                  <a:pt x="15309" y="4842"/>
                  <a:pt x="15296" y="4871"/>
                  <a:pt x="15313" y="4910"/>
                </a:cubicBezTo>
                <a:cubicBezTo>
                  <a:pt x="15322" y="4930"/>
                  <a:pt x="15341" y="4937"/>
                  <a:pt x="15355" y="4925"/>
                </a:cubicBezTo>
                <a:cubicBezTo>
                  <a:pt x="15372" y="4911"/>
                  <a:pt x="15371" y="4893"/>
                  <a:pt x="15353" y="4869"/>
                </a:cubicBezTo>
                <a:cubicBezTo>
                  <a:pt x="15345" y="4858"/>
                  <a:pt x="15337" y="4851"/>
                  <a:pt x="15330" y="4849"/>
                </a:cubicBezTo>
                <a:close/>
                <a:moveTo>
                  <a:pt x="15838" y="4878"/>
                </a:moveTo>
                <a:cubicBezTo>
                  <a:pt x="15822" y="4878"/>
                  <a:pt x="15824" y="4894"/>
                  <a:pt x="15842" y="4918"/>
                </a:cubicBezTo>
                <a:cubicBezTo>
                  <a:pt x="15858" y="4941"/>
                  <a:pt x="15872" y="4988"/>
                  <a:pt x="15872" y="5024"/>
                </a:cubicBezTo>
                <a:cubicBezTo>
                  <a:pt x="15872" y="5078"/>
                  <a:pt x="15878" y="5082"/>
                  <a:pt x="15909" y="5046"/>
                </a:cubicBezTo>
                <a:cubicBezTo>
                  <a:pt x="15943" y="5008"/>
                  <a:pt x="15943" y="4996"/>
                  <a:pt x="15906" y="4940"/>
                </a:cubicBezTo>
                <a:cubicBezTo>
                  <a:pt x="15883" y="4906"/>
                  <a:pt x="15852" y="4878"/>
                  <a:pt x="15838" y="4878"/>
                </a:cubicBezTo>
                <a:close/>
                <a:moveTo>
                  <a:pt x="15450" y="5282"/>
                </a:moveTo>
                <a:cubicBezTo>
                  <a:pt x="15437" y="5282"/>
                  <a:pt x="15426" y="5299"/>
                  <a:pt x="15426" y="5317"/>
                </a:cubicBezTo>
                <a:cubicBezTo>
                  <a:pt x="15426" y="5336"/>
                  <a:pt x="15437" y="5351"/>
                  <a:pt x="15450" y="5351"/>
                </a:cubicBezTo>
                <a:cubicBezTo>
                  <a:pt x="15464" y="5351"/>
                  <a:pt x="15475" y="5336"/>
                  <a:pt x="15475" y="5317"/>
                </a:cubicBezTo>
                <a:cubicBezTo>
                  <a:pt x="15475" y="5299"/>
                  <a:pt x="15464" y="5282"/>
                  <a:pt x="15450" y="5282"/>
                </a:cubicBezTo>
                <a:close/>
                <a:moveTo>
                  <a:pt x="6026" y="14556"/>
                </a:moveTo>
                <a:cubicBezTo>
                  <a:pt x="6013" y="14556"/>
                  <a:pt x="6001" y="14571"/>
                  <a:pt x="6001" y="14590"/>
                </a:cubicBezTo>
                <a:cubicBezTo>
                  <a:pt x="6001" y="14609"/>
                  <a:pt x="6013" y="14624"/>
                  <a:pt x="6026" y="14624"/>
                </a:cubicBezTo>
                <a:cubicBezTo>
                  <a:pt x="6040" y="14624"/>
                  <a:pt x="6051" y="14609"/>
                  <a:pt x="6051" y="14590"/>
                </a:cubicBezTo>
                <a:cubicBezTo>
                  <a:pt x="6051" y="14571"/>
                  <a:pt x="6040" y="14556"/>
                  <a:pt x="6026" y="14556"/>
                </a:cubicBezTo>
                <a:close/>
                <a:moveTo>
                  <a:pt x="4873" y="15162"/>
                </a:moveTo>
                <a:cubicBezTo>
                  <a:pt x="4869" y="15162"/>
                  <a:pt x="4860" y="15186"/>
                  <a:pt x="4852" y="15213"/>
                </a:cubicBezTo>
                <a:cubicBezTo>
                  <a:pt x="4843" y="15244"/>
                  <a:pt x="4852" y="15264"/>
                  <a:pt x="4873" y="15264"/>
                </a:cubicBezTo>
                <a:cubicBezTo>
                  <a:pt x="4895" y="15264"/>
                  <a:pt x="4903" y="15244"/>
                  <a:pt x="4894" y="15213"/>
                </a:cubicBezTo>
                <a:cubicBezTo>
                  <a:pt x="4886" y="15186"/>
                  <a:pt x="4877" y="15162"/>
                  <a:pt x="4873" y="15162"/>
                </a:cubicBezTo>
                <a:close/>
                <a:moveTo>
                  <a:pt x="4637" y="15635"/>
                </a:moveTo>
                <a:cubicBezTo>
                  <a:pt x="4636" y="15637"/>
                  <a:pt x="4644" y="15650"/>
                  <a:pt x="4658" y="15676"/>
                </a:cubicBezTo>
                <a:cubicBezTo>
                  <a:pt x="4677" y="15707"/>
                  <a:pt x="4684" y="15750"/>
                  <a:pt x="4675" y="15770"/>
                </a:cubicBezTo>
                <a:cubicBezTo>
                  <a:pt x="4665" y="15790"/>
                  <a:pt x="4672" y="15828"/>
                  <a:pt x="4688" y="15855"/>
                </a:cubicBezTo>
                <a:cubicBezTo>
                  <a:pt x="4724" y="15914"/>
                  <a:pt x="4753" y="15919"/>
                  <a:pt x="4776" y="15867"/>
                </a:cubicBezTo>
                <a:cubicBezTo>
                  <a:pt x="4786" y="15846"/>
                  <a:pt x="4774" y="15814"/>
                  <a:pt x="4750" y="15796"/>
                </a:cubicBezTo>
                <a:cubicBezTo>
                  <a:pt x="4710" y="15766"/>
                  <a:pt x="4711" y="15760"/>
                  <a:pt x="4751" y="15699"/>
                </a:cubicBezTo>
                <a:cubicBezTo>
                  <a:pt x="4775" y="15664"/>
                  <a:pt x="4782" y="15635"/>
                  <a:pt x="4767" y="15635"/>
                </a:cubicBezTo>
                <a:cubicBezTo>
                  <a:pt x="4752" y="15635"/>
                  <a:pt x="4732" y="15651"/>
                  <a:pt x="4723" y="15670"/>
                </a:cubicBezTo>
                <a:cubicBezTo>
                  <a:pt x="4712" y="15694"/>
                  <a:pt x="4694" y="15691"/>
                  <a:pt x="4666" y="15662"/>
                </a:cubicBezTo>
                <a:cubicBezTo>
                  <a:pt x="4648" y="15642"/>
                  <a:pt x="4638" y="15633"/>
                  <a:pt x="4637" y="15635"/>
                </a:cubicBezTo>
                <a:close/>
                <a:moveTo>
                  <a:pt x="3647" y="16209"/>
                </a:moveTo>
                <a:cubicBezTo>
                  <a:pt x="3632" y="16209"/>
                  <a:pt x="3620" y="16224"/>
                  <a:pt x="3620" y="16242"/>
                </a:cubicBezTo>
                <a:cubicBezTo>
                  <a:pt x="3620" y="16261"/>
                  <a:pt x="3625" y="16276"/>
                  <a:pt x="3631" y="16276"/>
                </a:cubicBezTo>
                <a:cubicBezTo>
                  <a:pt x="3637" y="16276"/>
                  <a:pt x="3649" y="16261"/>
                  <a:pt x="3658" y="16242"/>
                </a:cubicBezTo>
                <a:cubicBezTo>
                  <a:pt x="3666" y="16224"/>
                  <a:pt x="3661" y="16209"/>
                  <a:pt x="3647" y="16209"/>
                </a:cubicBezTo>
                <a:close/>
                <a:moveTo>
                  <a:pt x="5679" y="16343"/>
                </a:moveTo>
                <a:cubicBezTo>
                  <a:pt x="5665" y="16343"/>
                  <a:pt x="5654" y="16358"/>
                  <a:pt x="5654" y="16377"/>
                </a:cubicBezTo>
                <a:cubicBezTo>
                  <a:pt x="5654" y="16395"/>
                  <a:pt x="5665" y="16411"/>
                  <a:pt x="5679" y="16411"/>
                </a:cubicBezTo>
                <a:cubicBezTo>
                  <a:pt x="5692" y="16411"/>
                  <a:pt x="5704" y="16395"/>
                  <a:pt x="5704" y="16377"/>
                </a:cubicBezTo>
                <a:cubicBezTo>
                  <a:pt x="5704" y="16358"/>
                  <a:pt x="5692" y="16343"/>
                  <a:pt x="5679" y="16343"/>
                </a:cubicBezTo>
                <a:close/>
                <a:moveTo>
                  <a:pt x="3826" y="16534"/>
                </a:moveTo>
                <a:cubicBezTo>
                  <a:pt x="3819" y="16542"/>
                  <a:pt x="3826" y="16567"/>
                  <a:pt x="3843" y="16612"/>
                </a:cubicBezTo>
                <a:cubicBezTo>
                  <a:pt x="3867" y="16671"/>
                  <a:pt x="3879" y="16676"/>
                  <a:pt x="3908" y="16643"/>
                </a:cubicBezTo>
                <a:cubicBezTo>
                  <a:pt x="3939" y="16609"/>
                  <a:pt x="3936" y="16598"/>
                  <a:pt x="3888" y="16563"/>
                </a:cubicBezTo>
                <a:cubicBezTo>
                  <a:pt x="3852" y="16538"/>
                  <a:pt x="3832" y="16527"/>
                  <a:pt x="3826" y="16534"/>
                </a:cubicBezTo>
                <a:close/>
                <a:moveTo>
                  <a:pt x="3653" y="16693"/>
                </a:moveTo>
                <a:cubicBezTo>
                  <a:pt x="3650" y="16697"/>
                  <a:pt x="3648" y="16708"/>
                  <a:pt x="3648" y="16728"/>
                </a:cubicBezTo>
                <a:cubicBezTo>
                  <a:pt x="3646" y="16764"/>
                  <a:pt x="3652" y="16783"/>
                  <a:pt x="3660" y="16772"/>
                </a:cubicBezTo>
                <a:cubicBezTo>
                  <a:pt x="3669" y="16761"/>
                  <a:pt x="3670" y="16733"/>
                  <a:pt x="3663" y="16708"/>
                </a:cubicBezTo>
                <a:cubicBezTo>
                  <a:pt x="3659" y="16695"/>
                  <a:pt x="3655" y="16690"/>
                  <a:pt x="3653" y="16693"/>
                </a:cubicBezTo>
                <a:close/>
                <a:moveTo>
                  <a:pt x="3894" y="16731"/>
                </a:moveTo>
                <a:cubicBezTo>
                  <a:pt x="3880" y="16720"/>
                  <a:pt x="3869" y="16741"/>
                  <a:pt x="3869" y="16779"/>
                </a:cubicBezTo>
                <a:cubicBezTo>
                  <a:pt x="3869" y="16817"/>
                  <a:pt x="3880" y="16849"/>
                  <a:pt x="3894" y="16849"/>
                </a:cubicBezTo>
                <a:cubicBezTo>
                  <a:pt x="3907" y="16849"/>
                  <a:pt x="3918" y="16827"/>
                  <a:pt x="3918" y="16800"/>
                </a:cubicBezTo>
                <a:cubicBezTo>
                  <a:pt x="3918" y="16773"/>
                  <a:pt x="3907" y="16743"/>
                  <a:pt x="3894" y="16731"/>
                </a:cubicBezTo>
                <a:close/>
                <a:moveTo>
                  <a:pt x="3447" y="17119"/>
                </a:moveTo>
                <a:cubicBezTo>
                  <a:pt x="3434" y="17119"/>
                  <a:pt x="3423" y="17134"/>
                  <a:pt x="3423" y="17152"/>
                </a:cubicBezTo>
                <a:cubicBezTo>
                  <a:pt x="3423" y="17171"/>
                  <a:pt x="3434" y="17186"/>
                  <a:pt x="3447" y="17186"/>
                </a:cubicBezTo>
                <a:cubicBezTo>
                  <a:pt x="3461" y="17186"/>
                  <a:pt x="3472" y="17171"/>
                  <a:pt x="3472" y="17152"/>
                </a:cubicBezTo>
                <a:cubicBezTo>
                  <a:pt x="3472" y="17134"/>
                  <a:pt x="3461" y="17119"/>
                  <a:pt x="3447" y="17119"/>
                </a:cubicBezTo>
                <a:close/>
                <a:moveTo>
                  <a:pt x="5276" y="17221"/>
                </a:moveTo>
                <a:cubicBezTo>
                  <a:pt x="5251" y="17227"/>
                  <a:pt x="5233" y="17253"/>
                  <a:pt x="5232" y="17296"/>
                </a:cubicBezTo>
                <a:cubicBezTo>
                  <a:pt x="5232" y="17338"/>
                  <a:pt x="5221" y="17394"/>
                  <a:pt x="5209" y="17421"/>
                </a:cubicBezTo>
                <a:cubicBezTo>
                  <a:pt x="5194" y="17452"/>
                  <a:pt x="5195" y="17486"/>
                  <a:pt x="5212" y="17514"/>
                </a:cubicBezTo>
                <a:cubicBezTo>
                  <a:pt x="5247" y="17572"/>
                  <a:pt x="5291" y="17569"/>
                  <a:pt x="5274" y="17510"/>
                </a:cubicBezTo>
                <a:cubicBezTo>
                  <a:pt x="5267" y="17484"/>
                  <a:pt x="5288" y="17428"/>
                  <a:pt x="5321" y="17386"/>
                </a:cubicBezTo>
                <a:cubicBezTo>
                  <a:pt x="5367" y="17328"/>
                  <a:pt x="5374" y="17299"/>
                  <a:pt x="5353" y="17265"/>
                </a:cubicBezTo>
                <a:cubicBezTo>
                  <a:pt x="5331" y="17227"/>
                  <a:pt x="5300" y="17214"/>
                  <a:pt x="5276" y="17221"/>
                </a:cubicBezTo>
                <a:close/>
                <a:moveTo>
                  <a:pt x="4711" y="18049"/>
                </a:moveTo>
                <a:cubicBezTo>
                  <a:pt x="4697" y="18056"/>
                  <a:pt x="4687" y="18079"/>
                  <a:pt x="4687" y="18113"/>
                </a:cubicBezTo>
                <a:cubicBezTo>
                  <a:pt x="4687" y="18142"/>
                  <a:pt x="4706" y="18151"/>
                  <a:pt x="4738" y="18139"/>
                </a:cubicBezTo>
                <a:cubicBezTo>
                  <a:pt x="4777" y="18126"/>
                  <a:pt x="4781" y="18112"/>
                  <a:pt x="4759" y="18076"/>
                </a:cubicBezTo>
                <a:cubicBezTo>
                  <a:pt x="4743" y="18050"/>
                  <a:pt x="4725" y="18042"/>
                  <a:pt x="4711" y="18049"/>
                </a:cubicBezTo>
                <a:close/>
                <a:moveTo>
                  <a:pt x="5102" y="18108"/>
                </a:moveTo>
                <a:cubicBezTo>
                  <a:pt x="5085" y="18118"/>
                  <a:pt x="5100" y="18126"/>
                  <a:pt x="5134" y="18126"/>
                </a:cubicBezTo>
                <a:cubicBezTo>
                  <a:pt x="5168" y="18126"/>
                  <a:pt x="5181" y="18118"/>
                  <a:pt x="5164" y="18108"/>
                </a:cubicBezTo>
                <a:cubicBezTo>
                  <a:pt x="5147" y="18099"/>
                  <a:pt x="5119" y="18099"/>
                  <a:pt x="5102" y="18108"/>
                </a:cubicBezTo>
                <a:close/>
                <a:moveTo>
                  <a:pt x="4578" y="18110"/>
                </a:moveTo>
                <a:cubicBezTo>
                  <a:pt x="4564" y="18106"/>
                  <a:pt x="4535" y="18122"/>
                  <a:pt x="4499" y="18160"/>
                </a:cubicBezTo>
                <a:cubicBezTo>
                  <a:pt x="4439" y="18224"/>
                  <a:pt x="4437" y="18231"/>
                  <a:pt x="4482" y="18231"/>
                </a:cubicBezTo>
                <a:cubicBezTo>
                  <a:pt x="4510" y="18231"/>
                  <a:pt x="4547" y="18208"/>
                  <a:pt x="4564" y="18180"/>
                </a:cubicBezTo>
                <a:cubicBezTo>
                  <a:pt x="4589" y="18138"/>
                  <a:pt x="4591" y="18115"/>
                  <a:pt x="4578" y="18110"/>
                </a:cubicBezTo>
                <a:close/>
                <a:moveTo>
                  <a:pt x="1977" y="18346"/>
                </a:moveTo>
                <a:cubicBezTo>
                  <a:pt x="1970" y="18345"/>
                  <a:pt x="1962" y="18350"/>
                  <a:pt x="1954" y="18361"/>
                </a:cubicBezTo>
                <a:cubicBezTo>
                  <a:pt x="1940" y="18379"/>
                  <a:pt x="1937" y="18412"/>
                  <a:pt x="1947" y="18434"/>
                </a:cubicBezTo>
                <a:cubicBezTo>
                  <a:pt x="1959" y="18460"/>
                  <a:pt x="1973" y="18462"/>
                  <a:pt x="1989" y="18440"/>
                </a:cubicBezTo>
                <a:cubicBezTo>
                  <a:pt x="2003" y="18421"/>
                  <a:pt x="2006" y="18388"/>
                  <a:pt x="1996" y="18367"/>
                </a:cubicBezTo>
                <a:cubicBezTo>
                  <a:pt x="1990" y="18353"/>
                  <a:pt x="1984" y="18347"/>
                  <a:pt x="1977" y="18346"/>
                </a:cubicBezTo>
                <a:close/>
                <a:moveTo>
                  <a:pt x="4290" y="18451"/>
                </a:moveTo>
                <a:cubicBezTo>
                  <a:pt x="4276" y="18463"/>
                  <a:pt x="4271" y="18486"/>
                  <a:pt x="4279" y="18503"/>
                </a:cubicBezTo>
                <a:cubicBezTo>
                  <a:pt x="4297" y="18544"/>
                  <a:pt x="4365" y="18544"/>
                  <a:pt x="4365" y="18503"/>
                </a:cubicBezTo>
                <a:cubicBezTo>
                  <a:pt x="4365" y="18458"/>
                  <a:pt x="4319" y="18426"/>
                  <a:pt x="4290" y="18451"/>
                </a:cubicBezTo>
                <a:close/>
                <a:moveTo>
                  <a:pt x="4032" y="18568"/>
                </a:moveTo>
                <a:cubicBezTo>
                  <a:pt x="4020" y="18568"/>
                  <a:pt x="3844" y="18807"/>
                  <a:pt x="3844" y="18824"/>
                </a:cubicBezTo>
                <a:cubicBezTo>
                  <a:pt x="3844" y="18832"/>
                  <a:pt x="3867" y="18835"/>
                  <a:pt x="3896" y="18830"/>
                </a:cubicBezTo>
                <a:cubicBezTo>
                  <a:pt x="3948" y="18822"/>
                  <a:pt x="3957" y="18835"/>
                  <a:pt x="4019" y="19016"/>
                </a:cubicBezTo>
                <a:cubicBezTo>
                  <a:pt x="4050" y="19106"/>
                  <a:pt x="4092" y="19140"/>
                  <a:pt x="4092" y="19076"/>
                </a:cubicBezTo>
                <a:cubicBezTo>
                  <a:pt x="4092" y="19026"/>
                  <a:pt x="4036" y="18862"/>
                  <a:pt x="3999" y="18801"/>
                </a:cubicBezTo>
                <a:cubicBezTo>
                  <a:pt x="3972" y="18756"/>
                  <a:pt x="3973" y="18740"/>
                  <a:pt x="4004" y="18704"/>
                </a:cubicBezTo>
                <a:cubicBezTo>
                  <a:pt x="4038" y="18666"/>
                  <a:pt x="4058" y="18568"/>
                  <a:pt x="4032" y="18568"/>
                </a:cubicBezTo>
                <a:close/>
                <a:moveTo>
                  <a:pt x="4216" y="18771"/>
                </a:moveTo>
                <a:cubicBezTo>
                  <a:pt x="4168" y="18771"/>
                  <a:pt x="4148" y="18837"/>
                  <a:pt x="4182" y="18883"/>
                </a:cubicBezTo>
                <a:cubicBezTo>
                  <a:pt x="4201" y="18909"/>
                  <a:pt x="4266" y="18845"/>
                  <a:pt x="4266" y="18801"/>
                </a:cubicBezTo>
                <a:cubicBezTo>
                  <a:pt x="4266" y="18785"/>
                  <a:pt x="4243" y="18771"/>
                  <a:pt x="4216" y="18771"/>
                </a:cubicBezTo>
                <a:close/>
                <a:moveTo>
                  <a:pt x="4326" y="18771"/>
                </a:moveTo>
                <a:cubicBezTo>
                  <a:pt x="4305" y="18771"/>
                  <a:pt x="4294" y="18786"/>
                  <a:pt x="4302" y="18805"/>
                </a:cubicBezTo>
                <a:cubicBezTo>
                  <a:pt x="4311" y="18823"/>
                  <a:pt x="4329" y="18838"/>
                  <a:pt x="4342" y="18838"/>
                </a:cubicBezTo>
                <a:cubicBezTo>
                  <a:pt x="4354" y="18838"/>
                  <a:pt x="4365" y="18823"/>
                  <a:pt x="4365" y="18805"/>
                </a:cubicBezTo>
                <a:cubicBezTo>
                  <a:pt x="4365" y="18786"/>
                  <a:pt x="4348" y="18771"/>
                  <a:pt x="4326" y="18771"/>
                </a:cubicBezTo>
                <a:close/>
                <a:moveTo>
                  <a:pt x="1525" y="18955"/>
                </a:moveTo>
                <a:cubicBezTo>
                  <a:pt x="1521" y="18958"/>
                  <a:pt x="1521" y="18964"/>
                  <a:pt x="1525" y="18974"/>
                </a:cubicBezTo>
                <a:cubicBezTo>
                  <a:pt x="1534" y="18992"/>
                  <a:pt x="1551" y="19007"/>
                  <a:pt x="1564" y="19007"/>
                </a:cubicBezTo>
                <a:cubicBezTo>
                  <a:pt x="1599" y="19007"/>
                  <a:pt x="1591" y="18983"/>
                  <a:pt x="1548" y="18961"/>
                </a:cubicBezTo>
                <a:cubicBezTo>
                  <a:pt x="1537" y="18955"/>
                  <a:pt x="1529" y="18953"/>
                  <a:pt x="1525" y="18955"/>
                </a:cubicBezTo>
                <a:close/>
                <a:moveTo>
                  <a:pt x="1499" y="19075"/>
                </a:moveTo>
                <a:cubicBezTo>
                  <a:pt x="1478" y="19075"/>
                  <a:pt x="1467" y="19090"/>
                  <a:pt x="1476" y="19108"/>
                </a:cubicBezTo>
                <a:cubicBezTo>
                  <a:pt x="1484" y="19127"/>
                  <a:pt x="1501" y="19142"/>
                  <a:pt x="1514" y="19142"/>
                </a:cubicBezTo>
                <a:cubicBezTo>
                  <a:pt x="1527" y="19142"/>
                  <a:pt x="1537" y="19127"/>
                  <a:pt x="1537" y="19108"/>
                </a:cubicBezTo>
                <a:cubicBezTo>
                  <a:pt x="1537" y="19090"/>
                  <a:pt x="1520" y="19075"/>
                  <a:pt x="1499" y="19075"/>
                </a:cubicBezTo>
                <a:close/>
                <a:moveTo>
                  <a:pt x="3639" y="19153"/>
                </a:moveTo>
                <a:cubicBezTo>
                  <a:pt x="3622" y="19163"/>
                  <a:pt x="3636" y="19171"/>
                  <a:pt x="3671" y="19171"/>
                </a:cubicBezTo>
                <a:cubicBezTo>
                  <a:pt x="3705" y="19171"/>
                  <a:pt x="3718" y="19163"/>
                  <a:pt x="3701" y="19153"/>
                </a:cubicBezTo>
                <a:cubicBezTo>
                  <a:pt x="3684" y="19144"/>
                  <a:pt x="3656" y="19144"/>
                  <a:pt x="3639" y="19153"/>
                </a:cubicBezTo>
                <a:close/>
                <a:moveTo>
                  <a:pt x="938" y="19456"/>
                </a:moveTo>
                <a:cubicBezTo>
                  <a:pt x="918" y="19467"/>
                  <a:pt x="924" y="19475"/>
                  <a:pt x="953" y="19477"/>
                </a:cubicBezTo>
                <a:cubicBezTo>
                  <a:pt x="979" y="19478"/>
                  <a:pt x="994" y="19471"/>
                  <a:pt x="985" y="19459"/>
                </a:cubicBezTo>
                <a:cubicBezTo>
                  <a:pt x="977" y="19448"/>
                  <a:pt x="956" y="19446"/>
                  <a:pt x="938" y="19456"/>
                </a:cubicBezTo>
                <a:close/>
                <a:moveTo>
                  <a:pt x="2895" y="19557"/>
                </a:moveTo>
                <a:cubicBezTo>
                  <a:pt x="2891" y="19555"/>
                  <a:pt x="2885" y="19557"/>
                  <a:pt x="2877" y="19564"/>
                </a:cubicBezTo>
                <a:cubicBezTo>
                  <a:pt x="2863" y="19575"/>
                  <a:pt x="2852" y="19610"/>
                  <a:pt x="2852" y="19641"/>
                </a:cubicBezTo>
                <a:cubicBezTo>
                  <a:pt x="2852" y="19690"/>
                  <a:pt x="2856" y="19692"/>
                  <a:pt x="2877" y="19648"/>
                </a:cubicBezTo>
                <a:cubicBezTo>
                  <a:pt x="2900" y="19599"/>
                  <a:pt x="2906" y="19561"/>
                  <a:pt x="2895" y="19557"/>
                </a:cubicBezTo>
                <a:close/>
                <a:moveTo>
                  <a:pt x="2552" y="19749"/>
                </a:moveTo>
                <a:cubicBezTo>
                  <a:pt x="2506" y="19749"/>
                  <a:pt x="2531" y="19847"/>
                  <a:pt x="2595" y="19916"/>
                </a:cubicBezTo>
                <a:cubicBezTo>
                  <a:pt x="2631" y="19955"/>
                  <a:pt x="2666" y="19979"/>
                  <a:pt x="2672" y="19970"/>
                </a:cubicBezTo>
                <a:cubicBezTo>
                  <a:pt x="2688" y="19949"/>
                  <a:pt x="2580" y="19749"/>
                  <a:pt x="2552" y="19749"/>
                </a:cubicBezTo>
                <a:close/>
                <a:moveTo>
                  <a:pt x="397" y="19816"/>
                </a:moveTo>
                <a:cubicBezTo>
                  <a:pt x="383" y="19816"/>
                  <a:pt x="372" y="19831"/>
                  <a:pt x="372" y="19850"/>
                </a:cubicBezTo>
                <a:cubicBezTo>
                  <a:pt x="372" y="19868"/>
                  <a:pt x="383" y="19883"/>
                  <a:pt x="397" y="19883"/>
                </a:cubicBezTo>
                <a:cubicBezTo>
                  <a:pt x="411" y="19883"/>
                  <a:pt x="422" y="19868"/>
                  <a:pt x="422" y="19850"/>
                </a:cubicBezTo>
                <a:cubicBezTo>
                  <a:pt x="422" y="19831"/>
                  <a:pt x="411" y="19816"/>
                  <a:pt x="397" y="19816"/>
                </a:cubicBezTo>
                <a:close/>
                <a:moveTo>
                  <a:pt x="742" y="19885"/>
                </a:moveTo>
                <a:cubicBezTo>
                  <a:pt x="731" y="19885"/>
                  <a:pt x="722" y="19902"/>
                  <a:pt x="704" y="19934"/>
                </a:cubicBezTo>
                <a:cubicBezTo>
                  <a:pt x="684" y="19972"/>
                  <a:pt x="672" y="20027"/>
                  <a:pt x="678" y="20058"/>
                </a:cubicBezTo>
                <a:cubicBezTo>
                  <a:pt x="684" y="20090"/>
                  <a:pt x="668" y="20142"/>
                  <a:pt x="643" y="20173"/>
                </a:cubicBezTo>
                <a:cubicBezTo>
                  <a:pt x="618" y="20205"/>
                  <a:pt x="602" y="20243"/>
                  <a:pt x="610" y="20259"/>
                </a:cubicBezTo>
                <a:cubicBezTo>
                  <a:pt x="634" y="20311"/>
                  <a:pt x="681" y="20288"/>
                  <a:pt x="728" y="20201"/>
                </a:cubicBezTo>
                <a:cubicBezTo>
                  <a:pt x="772" y="20120"/>
                  <a:pt x="771" y="20113"/>
                  <a:pt x="730" y="20072"/>
                </a:cubicBezTo>
                <a:cubicBezTo>
                  <a:pt x="673" y="20016"/>
                  <a:pt x="706" y="19942"/>
                  <a:pt x="777" y="19970"/>
                </a:cubicBezTo>
                <a:cubicBezTo>
                  <a:pt x="829" y="19992"/>
                  <a:pt x="830" y="19990"/>
                  <a:pt x="786" y="19930"/>
                </a:cubicBezTo>
                <a:cubicBezTo>
                  <a:pt x="764" y="19899"/>
                  <a:pt x="752" y="19884"/>
                  <a:pt x="742" y="19885"/>
                </a:cubicBezTo>
                <a:close/>
                <a:moveTo>
                  <a:pt x="276" y="20035"/>
                </a:moveTo>
                <a:lnTo>
                  <a:pt x="290" y="20171"/>
                </a:lnTo>
                <a:cubicBezTo>
                  <a:pt x="307" y="20326"/>
                  <a:pt x="327" y="20352"/>
                  <a:pt x="409" y="20331"/>
                </a:cubicBezTo>
                <a:cubicBezTo>
                  <a:pt x="441" y="20322"/>
                  <a:pt x="493" y="20339"/>
                  <a:pt x="525" y="20369"/>
                </a:cubicBezTo>
                <a:cubicBezTo>
                  <a:pt x="616" y="20456"/>
                  <a:pt x="628" y="20432"/>
                  <a:pt x="556" y="20304"/>
                </a:cubicBezTo>
                <a:cubicBezTo>
                  <a:pt x="495" y="20196"/>
                  <a:pt x="485" y="20190"/>
                  <a:pt x="447" y="20237"/>
                </a:cubicBezTo>
                <a:cubicBezTo>
                  <a:pt x="388" y="20310"/>
                  <a:pt x="379" y="20304"/>
                  <a:pt x="324" y="20162"/>
                </a:cubicBezTo>
                <a:lnTo>
                  <a:pt x="276" y="20035"/>
                </a:lnTo>
                <a:close/>
                <a:moveTo>
                  <a:pt x="2292" y="20106"/>
                </a:moveTo>
                <a:cubicBezTo>
                  <a:pt x="2286" y="20105"/>
                  <a:pt x="2271" y="20119"/>
                  <a:pt x="2244" y="20147"/>
                </a:cubicBezTo>
                <a:cubicBezTo>
                  <a:pt x="2213" y="20178"/>
                  <a:pt x="2192" y="20215"/>
                  <a:pt x="2198" y="20228"/>
                </a:cubicBezTo>
                <a:cubicBezTo>
                  <a:pt x="2216" y="20269"/>
                  <a:pt x="2276" y="20219"/>
                  <a:pt x="2289" y="20152"/>
                </a:cubicBezTo>
                <a:cubicBezTo>
                  <a:pt x="2295" y="20122"/>
                  <a:pt x="2298" y="20107"/>
                  <a:pt x="2292" y="20106"/>
                </a:cubicBezTo>
                <a:close/>
                <a:moveTo>
                  <a:pt x="51" y="20222"/>
                </a:moveTo>
                <a:cubicBezTo>
                  <a:pt x="45" y="20223"/>
                  <a:pt x="37" y="20228"/>
                  <a:pt x="26" y="20237"/>
                </a:cubicBezTo>
                <a:cubicBezTo>
                  <a:pt x="12" y="20249"/>
                  <a:pt x="0" y="20283"/>
                  <a:pt x="0" y="20313"/>
                </a:cubicBezTo>
                <a:cubicBezTo>
                  <a:pt x="0" y="20359"/>
                  <a:pt x="6" y="20358"/>
                  <a:pt x="35" y="20303"/>
                </a:cubicBezTo>
                <a:cubicBezTo>
                  <a:pt x="63" y="20250"/>
                  <a:pt x="68" y="20219"/>
                  <a:pt x="51" y="20222"/>
                </a:cubicBezTo>
                <a:close/>
                <a:moveTo>
                  <a:pt x="2057" y="20273"/>
                </a:moveTo>
                <a:cubicBezTo>
                  <a:pt x="2045" y="20275"/>
                  <a:pt x="2047" y="20302"/>
                  <a:pt x="2061" y="20367"/>
                </a:cubicBezTo>
                <a:cubicBezTo>
                  <a:pt x="2073" y="20426"/>
                  <a:pt x="2083" y="20478"/>
                  <a:pt x="2083" y="20483"/>
                </a:cubicBezTo>
                <a:cubicBezTo>
                  <a:pt x="2083" y="20487"/>
                  <a:pt x="2089" y="20491"/>
                  <a:pt x="2096" y="20491"/>
                </a:cubicBezTo>
                <a:cubicBezTo>
                  <a:pt x="2126" y="20491"/>
                  <a:pt x="2104" y="20294"/>
                  <a:pt x="2073" y="20277"/>
                </a:cubicBezTo>
                <a:cubicBezTo>
                  <a:pt x="2066" y="20274"/>
                  <a:pt x="2061" y="20272"/>
                  <a:pt x="2057" y="20273"/>
                </a:cubicBezTo>
                <a:close/>
                <a:moveTo>
                  <a:pt x="2473" y="20434"/>
                </a:moveTo>
                <a:cubicBezTo>
                  <a:pt x="2468" y="20432"/>
                  <a:pt x="2458" y="20440"/>
                  <a:pt x="2442" y="20457"/>
                </a:cubicBezTo>
                <a:cubicBezTo>
                  <a:pt x="2422" y="20480"/>
                  <a:pt x="2406" y="20505"/>
                  <a:pt x="2406" y="20512"/>
                </a:cubicBezTo>
                <a:cubicBezTo>
                  <a:pt x="2406" y="20519"/>
                  <a:pt x="2422" y="20524"/>
                  <a:pt x="2442" y="20524"/>
                </a:cubicBezTo>
                <a:cubicBezTo>
                  <a:pt x="2463" y="20524"/>
                  <a:pt x="2480" y="20500"/>
                  <a:pt x="2480" y="20470"/>
                </a:cubicBezTo>
                <a:cubicBezTo>
                  <a:pt x="2480" y="20447"/>
                  <a:pt x="2479" y="20436"/>
                  <a:pt x="2473" y="20434"/>
                </a:cubicBezTo>
                <a:close/>
                <a:moveTo>
                  <a:pt x="1697" y="20670"/>
                </a:moveTo>
                <a:cubicBezTo>
                  <a:pt x="1688" y="20680"/>
                  <a:pt x="1687" y="20700"/>
                  <a:pt x="1698" y="20725"/>
                </a:cubicBezTo>
                <a:cubicBezTo>
                  <a:pt x="1719" y="20770"/>
                  <a:pt x="1753" y="20771"/>
                  <a:pt x="1773" y="20727"/>
                </a:cubicBezTo>
                <a:cubicBezTo>
                  <a:pt x="1782" y="20708"/>
                  <a:pt x="1771" y="20683"/>
                  <a:pt x="1749" y="20671"/>
                </a:cubicBezTo>
                <a:cubicBezTo>
                  <a:pt x="1726" y="20659"/>
                  <a:pt x="1707" y="20660"/>
                  <a:pt x="1697" y="20670"/>
                </a:cubicBezTo>
                <a:close/>
                <a:moveTo>
                  <a:pt x="1477" y="20862"/>
                </a:moveTo>
                <a:cubicBezTo>
                  <a:pt x="1472" y="20862"/>
                  <a:pt x="1474" y="20892"/>
                  <a:pt x="1481" y="20929"/>
                </a:cubicBezTo>
                <a:cubicBezTo>
                  <a:pt x="1488" y="20966"/>
                  <a:pt x="1504" y="20997"/>
                  <a:pt x="1517" y="20997"/>
                </a:cubicBezTo>
                <a:cubicBezTo>
                  <a:pt x="1529" y="20997"/>
                  <a:pt x="1527" y="20966"/>
                  <a:pt x="1513" y="20929"/>
                </a:cubicBezTo>
                <a:cubicBezTo>
                  <a:pt x="1498" y="20892"/>
                  <a:pt x="1482" y="20862"/>
                  <a:pt x="1477" y="20862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5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DIN Alternate Bold"/>
            <a:ea typeface="DIN Alternate Bold"/>
            <a:cs typeface="DIN Alternate Bold"/>
            <a:sym typeface="DIN Alternate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2000"/>
          </a:spcBef>
          <a:spcAft>
            <a:spcPts val="0"/>
          </a:spcAft>
          <a:buClrTx/>
          <a:buSzTx/>
          <a:buFontTx/>
          <a:buNone/>
          <a:tabLst/>
          <a:defRPr kumimoji="0" sz="4000" b="0" i="1" u="none" strike="noStrike" cap="none" spc="39" normalizeH="0" baseline="0">
            <a:ln>
              <a:noFill/>
            </a:ln>
            <a:solidFill>
              <a:srgbClr val="5C5C5C"/>
            </a:solidFill>
            <a:effectLst/>
            <a:uFillTx/>
            <a:latin typeface="Iowan Old Style Roman"/>
            <a:ea typeface="Iowan Old Style Roman"/>
            <a:cs typeface="Iowan Old Style Roman"/>
            <a:sym typeface="Iowan Old Style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5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DIN Alternate Bold"/>
            <a:ea typeface="DIN Alternate Bold"/>
            <a:cs typeface="DIN Alternate Bold"/>
            <a:sym typeface="DIN Alternate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2000"/>
          </a:spcBef>
          <a:spcAft>
            <a:spcPts val="0"/>
          </a:spcAft>
          <a:buClrTx/>
          <a:buSzTx/>
          <a:buFontTx/>
          <a:buNone/>
          <a:tabLst/>
          <a:defRPr kumimoji="0" sz="4000" b="0" i="1" u="none" strike="noStrike" cap="none" spc="39" normalizeH="0" baseline="0">
            <a:ln>
              <a:noFill/>
            </a:ln>
            <a:solidFill>
              <a:srgbClr val="5C5C5C"/>
            </a:solidFill>
            <a:effectLst/>
            <a:uFillTx/>
            <a:latin typeface="Iowan Old Style Roman"/>
            <a:ea typeface="Iowan Old Style Roman"/>
            <a:cs typeface="Iowan Old Style Roman"/>
            <a:sym typeface="Iowan Old Style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894</Words>
  <Application>Microsoft Macintosh PowerPoint</Application>
  <PresentationFormat>Custom</PresentationFormat>
  <Paragraphs>127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Iowan Old Style Roman</vt:lpstr>
      <vt:lpstr>Times Roman</vt:lpstr>
      <vt:lpstr>Zapf Dingbats</vt:lpstr>
      <vt:lpstr>Baskerville</vt:lpstr>
      <vt:lpstr>Cambria Math</vt:lpstr>
      <vt:lpstr>DIN Alternate Bold</vt:lpstr>
      <vt:lpstr>DIN Condensed Bold</vt:lpstr>
      <vt:lpstr>Helvetica</vt:lpstr>
      <vt:lpstr>Helvetica Neue</vt:lpstr>
      <vt:lpstr>Helvetica Neue Light</vt:lpstr>
      <vt:lpstr>Lucida Grande</vt:lpstr>
      <vt:lpstr>New_Template9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2</cp:revision>
  <dcterms:modified xsi:type="dcterms:W3CDTF">2026-07-05T05:32:52Z</dcterms:modified>
</cp:coreProperties>
</file>