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271" r:id="rId3"/>
    <p:sldId id="276" r:id="rId4"/>
    <p:sldId id="260" r:id="rId5"/>
    <p:sldId id="261" r:id="rId6"/>
    <p:sldId id="273" r:id="rId7"/>
    <p:sldId id="259" r:id="rId8"/>
    <p:sldId id="262" r:id="rId9"/>
    <p:sldId id="264" r:id="rId10"/>
    <p:sldId id="265" r:id="rId11"/>
    <p:sldId id="266" r:id="rId12"/>
    <p:sldId id="267" r:id="rId13"/>
    <p:sldId id="268" r:id="rId14"/>
    <p:sldId id="272" r:id="rId15"/>
    <p:sldId id="270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32" autoAdjust="0"/>
    <p:restoredTop sz="94660"/>
  </p:normalViewPr>
  <p:slideViewPr>
    <p:cSldViewPr snapToGrid="0">
      <p:cViewPr varScale="1">
        <p:scale>
          <a:sx n="88" d="100"/>
          <a:sy n="88" d="100"/>
        </p:scale>
        <p:origin x="3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1A2551-7E16-4781-97C8-A6858FB11E7B}" type="datetimeFigureOut">
              <a:rPr lang="zh-CN" altLang="en-US" smtClean="0"/>
              <a:t>2026/7/2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DD5F5C-CE20-4338-86F5-54FBF02323B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9070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D5F5C-CE20-4338-86F5-54FBF02323B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862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F5ADC-5996-E261-6E2B-2B09E897A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E755C58-DF97-7827-0A67-8C8972DF9A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B08D658-D9BF-C60A-47BC-00C4AEF2A6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F0FDC7-530E-E232-1820-63222E3433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D5F5C-CE20-4338-86F5-54FBF02323B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242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D5F5C-CE20-4338-86F5-54FBF02323B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3169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DD5F5C-CE20-4338-86F5-54FBF02323B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824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9BF817-53B1-A604-5819-8E6D851856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720B0A6-1F8A-BE0A-1DDE-697776A56E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FF612B5-AFDA-A981-CF36-570C95149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fld id="{5C5F9C62-6AB0-4BEE-AC0E-D4F6293608A9}" type="datetime1">
              <a:rPr lang="zh-CN" altLang="en-US" smtClean="0"/>
              <a:t>2026/7/2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6E7EEB4-FFA7-78CF-B305-00D6778FE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B5CECD6-94E6-2981-73F0-F57C421C5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fld id="{66299313-2F53-4703-8478-3D25196B7E50}" type="slidenum">
              <a:rPr lang="zh-CN" altLang="en-US" smtClean="0"/>
              <a:pPr/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3961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09D27A-B948-7434-25DF-52EEF4306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453FD8-81A9-CD1C-23F5-4F73DFE33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baseline="0"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baseline="0"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baseline="0"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baseline="0">
                <a:latin typeface="Times New Roman" panose="02020603050405020304" pitchFamily="18" charset="0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FF80F77-8EE2-621A-0767-B27EC3A7B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fld id="{5F767F9D-0AF2-4321-962F-242970BC976F}" type="datetime1">
              <a:rPr lang="zh-CN" altLang="en-US" smtClean="0"/>
              <a:t>2026/7/2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9A7343-CB75-4DBB-8863-5F172D933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7E496CE-C531-605E-6319-7B1193737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fld id="{66299313-2F53-4703-8478-3D25196B7E50}" type="slidenum">
              <a:rPr lang="zh-CN" altLang="en-US" smtClean="0"/>
              <a:pPr/>
              <a:t>‹#›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1775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072BFB-967D-80E8-681E-816BE948D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25A1FE0-1F4A-F741-CED6-4BBD57F063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B070B7A-C82A-4129-B973-5397850C6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5BAEA-C368-40A8-ADA2-D13A7489796E}" type="datetime1">
              <a:rPr lang="zh-CN" altLang="en-US" smtClean="0"/>
              <a:t>2026/7/2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72CB78E-1119-A0EF-BC90-FDDBF582D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8D17F8D-AAF0-576C-FCA5-3ADD5C5D1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99313-2F53-4703-8478-3D25196B7E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0174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873638-A17D-8355-BCD1-27F01A13B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11AD67-33D9-4CC2-A0E9-E13F231BF1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1DA64C1-6D2E-3B4E-90F7-3BE1F7DF15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5176AAC-BBF4-DE2E-2DCB-4F2927280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0B612-0C87-4D08-BBA8-021117B8F01C}" type="datetime1">
              <a:rPr lang="zh-CN" altLang="en-US" smtClean="0"/>
              <a:t>2026/7/2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679380C-9509-1B71-6D94-1323AE8D0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AB73B66-824A-6A7B-6CC3-955D55E1A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99313-2F53-4703-8478-3D25196B7E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6024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D180DF-ACDE-DED7-36C6-F2527A67D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A43A44F-449E-A9B1-B7F4-D2FDC03ED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7E91804-E03B-9E86-3215-1ACD4E4264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C2AB4C5-F2B7-ABDB-C704-C43ECBD1A5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BE46361-0DF3-D4BC-E209-63D0487A45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3D9EA0E-7FCE-E28E-DCB9-50B5C8BD7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3EE97-50A6-4D57-B843-4D49A2A9B649}" type="datetime1">
              <a:rPr lang="zh-CN" altLang="en-US" smtClean="0"/>
              <a:t>2026/7/2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ED2A3EE-715B-F7C5-3755-4725C527E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99715C2-BA89-8C4E-7782-7060EF998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99313-2F53-4703-8478-3D25196B7E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638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67CD73-91E3-65B7-D02E-1CEDCB6EA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22D84B7-13E1-6E9E-F08B-AFC4331C3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FA5D9-4C09-4A44-82BF-818B9076FEF7}" type="datetime1">
              <a:rPr lang="zh-CN" altLang="en-US" smtClean="0"/>
              <a:t>2026/7/2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0A95B36-8058-64BD-9C89-742FF8343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0CC7856-5D30-57A1-94E3-03D4F6209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99313-2F53-4703-8478-3D25196B7E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8434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D52BFC8-E729-49E6-0EFA-7922C3E2B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EAF6-A245-4E30-A73F-C8D41DCEE18A}" type="datetime1">
              <a:rPr lang="zh-CN" altLang="en-US" smtClean="0"/>
              <a:t>2026/7/2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7E27671-03A9-0A63-4E5E-D3B540B13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857F38-634D-CAB5-60F9-A65E1A08E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99313-2F53-4703-8478-3D25196B7E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524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CB8842-0B8E-CCC4-30F0-B95AEB096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0E58A5-4775-2DB7-288B-07AF134B2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891FADA-4258-5F7C-321D-CD830C3A50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885DA31-110C-A65F-FD2D-DE3846327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FE82A-F43C-4061-8DB4-429A9B2BE844}" type="datetime1">
              <a:rPr lang="zh-CN" altLang="en-US" smtClean="0"/>
              <a:t>2026/7/2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0A8B8D4-6E76-E002-BE5D-D7D05AE75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676CAFF-EA53-A81F-F824-5CA0A6C7C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99313-2F53-4703-8478-3D25196B7E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3678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40739D-D641-9F84-F0F5-814E2B5B8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3B0675D-3483-C5FB-21B1-374B2C374B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CFF95A4-E7F3-6AED-A607-9F115CB846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1B68440-C944-AE2F-224D-60D738708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794B2-61D6-4B63-9CA3-F4AFBA37BFA5}" type="datetime1">
              <a:rPr lang="zh-CN" altLang="en-US" smtClean="0"/>
              <a:t>2026/7/2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FBFA211-5FD1-D4AC-9A42-58932EE56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4CEDD7B-49FF-1008-5F78-1CF79370B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99313-2F53-4703-8478-3D25196B7E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1453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E2B76E-9AFD-3863-B565-9A4D5171D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292AF23-14EC-C6FC-B062-D9067B7BE0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44E3033-DD78-5DF5-0146-B20993BF1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4FB4F-95BE-417B-9C6D-E0B56233A752}" type="datetime1">
              <a:rPr lang="zh-CN" altLang="en-US" smtClean="0"/>
              <a:t>2026/7/2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0ACCC70-B7DB-29F0-23A7-569D6AC0A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F2689CA-17B7-39E6-D978-E34B4B350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99313-2F53-4703-8478-3D25196B7E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937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8712322-F22A-0BDF-8800-E17B0D57F8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AE6D466-BF29-16A2-2CDF-7E611F1069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B95F90F-FD45-2130-73AE-CA764C322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AAF29-BBB5-4675-AE19-5976B3ED2DC2}" type="datetime1">
              <a:rPr lang="zh-CN" altLang="en-US" smtClean="0"/>
              <a:t>2026/7/2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7A9B86F-0F4A-7482-A0A7-0452E54B4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CEE1CB2-02D2-0117-F2B9-61FAC3BB1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99313-2F53-4703-8478-3D25196B7E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6780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DD3DAAB-11AD-9BF6-7CC4-8256FAFE7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F7532AE-A324-58FE-08FC-879B42F399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366BA3E-FA9B-6F4B-5213-F60545D81F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36E433-B6A3-4E52-B805-ECCE0A4DA345}" type="datetime1">
              <a:rPr lang="zh-CN" altLang="en-US" smtClean="0"/>
              <a:t>2026/7/2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4E1E614-D480-5FE1-83EA-166062E6E8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A655A0B-7F5E-5977-9219-50550FD7D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299313-2F53-4703-8478-3D25196B7E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75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qhy021@pku.edu.c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7" Type="http://schemas.openxmlformats.org/officeDocument/2006/relationships/image" Target="../media/image26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5" Type="http://schemas.openxmlformats.org/officeDocument/2006/relationships/image" Target="../media/image150.png"/><Relationship Id="rId4" Type="http://schemas.openxmlformats.org/officeDocument/2006/relationships/image" Target="../media/image230.png"/><Relationship Id="rId9" Type="http://schemas.openxmlformats.org/officeDocument/2006/relationships/image" Target="../media/image29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D5667463-EB16-6E60-95DE-15B7669C49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6" y="111517"/>
            <a:ext cx="1557723" cy="1557723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13F0FFEF-2CC4-1B11-593B-F7FE29E9C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03576"/>
            <a:ext cx="9144000" cy="1743430"/>
          </a:xfrm>
        </p:spPr>
        <p:txBody>
          <a:bodyPr/>
          <a:lstStyle/>
          <a:p>
            <a:r>
              <a:rPr lang="en-US" altLang="zh-CN" dirty="0"/>
              <a:t>On the survival of strong nuggets in the early Universe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3B031AB-4C1E-6B4C-F27D-FD2D602A2E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628670"/>
            <a:ext cx="10515600" cy="2989844"/>
          </a:xfrm>
        </p:spPr>
        <p:txBody>
          <a:bodyPr>
            <a:normAutofit lnSpcReduction="10000"/>
          </a:bodyPr>
          <a:lstStyle/>
          <a:p>
            <a:r>
              <a:rPr lang="en-US" altLang="zh-CN" sz="2000" dirty="0"/>
              <a:t>Haoyang Qi</a:t>
            </a:r>
          </a:p>
          <a:p>
            <a:r>
              <a:rPr lang="en-US" altLang="zh-CN" sz="2000" dirty="0">
                <a:hlinkClick r:id="rId3"/>
              </a:rPr>
              <a:t>qhy021@pku.edu.cn</a:t>
            </a:r>
            <a:endParaRPr lang="en-US" altLang="zh-CN" sz="2000" dirty="0"/>
          </a:p>
          <a:p>
            <a:r>
              <a:rPr lang="en-US" altLang="zh-CN" sz="2000" dirty="0"/>
              <a:t>Supervisor: </a:t>
            </a:r>
            <a:r>
              <a:rPr lang="en-US" altLang="zh-CN" sz="2000" dirty="0" err="1"/>
              <a:t>Renxin</a:t>
            </a:r>
            <a:r>
              <a:rPr lang="en-US" altLang="zh-CN" sz="2000" dirty="0"/>
              <a:t> Xu</a:t>
            </a:r>
          </a:p>
          <a:p>
            <a:endParaRPr lang="en-US" altLang="zh-CN" sz="2000" dirty="0"/>
          </a:p>
          <a:p>
            <a:r>
              <a:rPr lang="en-US" altLang="zh-CN" sz="2000" dirty="0"/>
              <a:t>H.-Y. Qi, W.-L. Yuan, Y.-D. Luo, C. Chen, S. Pi, and R.-X. Xu, </a:t>
            </a:r>
            <a:r>
              <a:rPr lang="en-US" altLang="zh-CN" sz="2000" dirty="0" err="1"/>
              <a:t>arXiv</a:t>
            </a:r>
            <a:r>
              <a:rPr lang="en-US" altLang="zh-CN" sz="2000" dirty="0"/>
              <a:t>: 2603.16686</a:t>
            </a:r>
          </a:p>
          <a:p>
            <a:endParaRPr lang="en-US" altLang="zh-CN" sz="2000" dirty="0"/>
          </a:p>
          <a:p>
            <a:r>
              <a:rPr lang="en-US" altLang="zh-CN" sz="2000" dirty="0"/>
              <a:t>FAST/Future Pulsar Symposium 15</a:t>
            </a:r>
          </a:p>
          <a:p>
            <a:r>
              <a:rPr lang="en-US" altLang="zh-CN" sz="2000" dirty="0"/>
              <a:t>Guizhou Normal University, </a:t>
            </a:r>
            <a:r>
              <a:rPr lang="en-US" altLang="zh-CN" sz="2000" dirty="0" err="1"/>
              <a:t>Jinyang</a:t>
            </a:r>
            <a:r>
              <a:rPr lang="en-US" altLang="zh-CN" sz="2000" dirty="0"/>
              <a:t> Hotel, Guiyang, 2026.07.03</a:t>
            </a:r>
          </a:p>
        </p:txBody>
      </p:sp>
    </p:spTree>
    <p:extLst>
      <p:ext uri="{BB962C8B-B14F-4D97-AF65-F5344CB8AC3E}">
        <p14:creationId xmlns:p14="http://schemas.microsoft.com/office/powerpoint/2010/main" val="755081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918329-7406-13E0-B027-9CCDA1BE1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BE02D4-F428-817B-0D4F-071B03924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1762"/>
            <a:ext cx="10515600" cy="4351338"/>
          </a:xfrm>
        </p:spPr>
        <p:txBody>
          <a:bodyPr/>
          <a:lstStyle/>
          <a:p>
            <a:r>
              <a:rPr lang="en-US" altLang="zh-CN" dirty="0"/>
              <a:t>Self bound strong matter could form stable small nuggets</a:t>
            </a:r>
          </a:p>
          <a:p>
            <a:endParaRPr lang="en-US" altLang="zh-CN" dirty="0"/>
          </a:p>
          <a:p>
            <a:r>
              <a:rPr lang="en-US" altLang="zh-CN" dirty="0"/>
              <a:t>Strangeon matter could be more stable than quark matter at low density and temperature</a:t>
            </a:r>
          </a:p>
          <a:p>
            <a:endParaRPr lang="en-US" altLang="zh-CN" dirty="0"/>
          </a:p>
          <a:p>
            <a:r>
              <a:rPr lang="en-US" altLang="zh-CN" dirty="0"/>
              <a:t>Strangeon nuggets evaporate slowly and can survive as a kind of cold dark matter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F7D8012-4175-3780-CB37-2C4B4711F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99313-2F53-4703-8478-3D25196B7E50}" type="slidenum">
              <a:rPr lang="zh-CN" altLang="en-US" smtClean="0"/>
              <a:pPr/>
              <a:t>2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17179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2B51A0-161E-63EB-BA1A-56F2F2F3E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Strong nugget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C397FD4-A35E-E189-C512-3C6C31DF76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967357" cy="4351338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dirty="0">
                    <a:ea typeface="Cambria Math" panose="02040503050406030204" pitchFamily="18" charset="0"/>
                    <a:cs typeface="Times New Roman" panose="02020603050405020304" pitchFamily="18" charset="0"/>
                  </a:rPr>
                  <a:t>Could be produced in the cosmic QCD phase transition and compact star merger</a:t>
                </a:r>
              </a:p>
              <a:p>
                <a:endParaRPr lang="en-US" altLang="zh-CN" i="1" dirty="0"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=2.7×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14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US" altLang="zh-CN" dirty="0"/>
                  <a:t>, energy scale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 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F</m:t>
                        </m:r>
                        <m:r>
                          <a:rPr lang="en-US" altLang="zh-CN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Baryon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420</m:t>
                    </m:r>
                    <m:f>
                      <m:fPr>
                        <m:type m:val="lin"/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MeV</m:t>
                        </m:r>
                      </m:num>
                      <m:den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endParaRPr lang="en-US" altLang="zh-CN" dirty="0"/>
              </a:p>
              <a:p>
                <a:endParaRPr lang="en-US" altLang="zh-CN" dirty="0"/>
              </a:p>
              <a:p>
                <a:r>
                  <a:rPr lang="en-US" altLang="zh-CN" dirty="0"/>
                  <a:t>Typical baryon number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~ 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altLang="zh-CN" dirty="0"/>
                  <a:t>, radius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~ 10 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μm</m:t>
                    </m:r>
                  </m:oMath>
                </a14:m>
                <a:endParaRPr lang="en-US" altLang="zh-CN" dirty="0"/>
              </a:p>
              <a:p>
                <a:endParaRPr lang="en-US" altLang="zh-CN" dirty="0"/>
              </a:p>
              <a:p>
                <a:r>
                  <a:rPr lang="en-US" altLang="zh-CN" dirty="0"/>
                  <a:t>Charge-mass ratio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i="0">
                            <a:latin typeface="Cambria Math" panose="02040503050406030204" pitchFamily="18" charset="0"/>
                          </a:rPr>
                          <m:t>e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i="0">
                                <a:latin typeface="Cambria Math" panose="02040503050406030204" pitchFamily="18" charset="0"/>
                              </a:rPr>
                              <m:t>e</m:t>
                            </m:r>
                          </m:sub>
                        </m:sSub>
                      </m:num>
                      <m:den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  <m:r>
                      <a:rPr lang="en-US" altLang="zh-CN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−7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altLang="zh-CN" dirty="0"/>
                  <a:t>, a candidate for dark matter</a:t>
                </a:r>
              </a:p>
              <a:p>
                <a:endParaRPr lang="en-US" altLang="zh-CN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C397FD4-A35E-E189-C512-3C6C31DF76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967357" cy="4351338"/>
              </a:xfrm>
              <a:blipFill>
                <a:blip r:embed="rId2"/>
                <a:stretch>
                  <a:fillRect l="-944" t="-2381" r="-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779FE3E-0E2D-8178-D64C-358A57345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59B79-2CF7-44E4-8F70-50507C797139}" type="slidenum">
              <a:rPr lang="zh-CN" altLang="en-US" smtClean="0"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75720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54A2D-DC1B-4553-8F95-825A2042A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53CB42-303B-F742-A049-4EA3F4B15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Formation: cosmic QCD phase transition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5CC5AC7-9F46-FD0E-6275-FFDF7C8EE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614" y="1825625"/>
            <a:ext cx="3852934" cy="4351338"/>
          </a:xfrm>
        </p:spPr>
        <p:txBody>
          <a:bodyPr/>
          <a:lstStyle/>
          <a:p>
            <a:r>
              <a:rPr lang="en-US" altLang="zh-CN" dirty="0"/>
              <a:t>First order PT, the high-temperature phase is separated and contracts into strong nuggets</a:t>
            </a:r>
          </a:p>
          <a:p>
            <a:endParaRPr lang="en-US" altLang="zh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6DD2D940-9A89-2367-7F07-722E916437A6}"/>
                  </a:ext>
                </a:extLst>
              </p:cNvPr>
              <p:cNvSpPr txBox="1"/>
              <p:nvPr/>
            </p:nvSpPr>
            <p:spPr>
              <a:xfrm>
                <a:off x="4847798" y="5984913"/>
                <a:ext cx="57361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Witten 1984. H: high-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QGP phase, L: low-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hadron phase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6DD2D940-9A89-2367-7F07-722E916437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7798" y="5984913"/>
                <a:ext cx="5736186" cy="369332"/>
              </a:xfrm>
              <a:prstGeom prst="rect">
                <a:avLst/>
              </a:prstGeom>
              <a:blipFill>
                <a:blip r:embed="rId2"/>
                <a:stretch>
                  <a:fillRect l="-850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ECB6F2A-F3E8-4B68-CDD2-937EF99DC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99313-2F53-4703-8478-3D25196B7E50}" type="slidenum">
              <a:rPr lang="zh-CN" altLang="en-US" smtClean="0"/>
              <a:pPr/>
              <a:t>4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3140193D-FA2E-E144-D994-FF5AA3E1DD7D}"/>
              </a:ext>
            </a:extLst>
          </p:cNvPr>
          <p:cNvGrpSpPr/>
          <p:nvPr/>
        </p:nvGrpSpPr>
        <p:grpSpPr>
          <a:xfrm>
            <a:off x="4362013" y="1825577"/>
            <a:ext cx="7744529" cy="3653011"/>
            <a:chOff x="976555" y="2692453"/>
            <a:chExt cx="7744529" cy="3653011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9EBD4F4B-E0EE-A891-3716-8B28CE4D7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6555" y="2692453"/>
              <a:ext cx="3830972" cy="3619447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1C18F51-2F64-05A0-8499-42B93EE41E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07527" y="2726017"/>
              <a:ext cx="3913557" cy="36194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2077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DCB8A-5D42-E07A-4A1B-2BF1841C4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:a16="http://schemas.microsoft.com/office/drawing/2014/main" id="{5DCD440F-EEA7-7132-423B-ABA05130CEDD}"/>
              </a:ext>
            </a:extLst>
          </p:cNvPr>
          <p:cNvGrpSpPr/>
          <p:nvPr/>
        </p:nvGrpSpPr>
        <p:grpSpPr>
          <a:xfrm>
            <a:off x="5175852" y="612321"/>
            <a:ext cx="6623654" cy="3717471"/>
            <a:chOff x="5224837" y="144235"/>
            <a:chExt cx="6623654" cy="3717471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E02E61EF-EB74-37CA-106C-90FFC6604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31020" y="144235"/>
              <a:ext cx="3717471" cy="3717471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5E08C17D-F73B-BC5E-7C14-A86FE82EC8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4053" t="5598" r="5321" b="52991"/>
            <a:stretch>
              <a:fillRect/>
            </a:stretch>
          </p:blipFill>
          <p:spPr>
            <a:xfrm>
              <a:off x="5224837" y="1358045"/>
              <a:ext cx="1589925" cy="1498827"/>
            </a:xfrm>
            <a:prstGeom prst="rect">
              <a:avLst/>
            </a:prstGeom>
          </p:spPr>
        </p:pic>
        <p:cxnSp>
          <p:nvCxnSpPr>
            <p:cNvPr id="21" name="直接箭头连接符 20">
              <a:extLst>
                <a:ext uri="{FF2B5EF4-FFF2-40B4-BE49-F238E27FC236}">
                  <a16:creationId xmlns:a16="http://schemas.microsoft.com/office/drawing/2014/main" id="{298ACB59-D977-B8DD-2F36-042BC9C7DAEC}"/>
                </a:ext>
              </a:extLst>
            </p:cNvPr>
            <p:cNvCxnSpPr>
              <a:cxnSpLocks/>
            </p:cNvCxnSpPr>
            <p:nvPr/>
          </p:nvCxnSpPr>
          <p:spPr>
            <a:xfrm>
              <a:off x="6975762" y="2002971"/>
              <a:ext cx="125730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AE46B086-EF19-8CD4-A3A6-01F9C6F52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Formation: cosmic QCD phase transition</a:t>
            </a:r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BE799C1-697B-0AD3-BF48-86080A07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99313-2F53-4703-8478-3D25196B7E50}" type="slidenum">
              <a:rPr lang="zh-CN" altLang="en-US" smtClean="0"/>
              <a:pPr/>
              <a:t>5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29274C7-E147-739B-55E9-8C3268EB8E3F}"/>
              </a:ext>
            </a:extLst>
          </p:cNvPr>
          <p:cNvSpPr txBox="1"/>
          <p:nvPr/>
        </p:nvSpPr>
        <p:spPr>
          <a:xfrm>
            <a:off x="8184078" y="3329853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Strange quark nugget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7A9EE48F-6E3D-255E-FB2E-D218C9089616}"/>
              </a:ext>
            </a:extLst>
          </p:cNvPr>
          <p:cNvSpPr txBox="1">
            <a:spLocks/>
          </p:cNvSpPr>
          <p:nvPr/>
        </p:nvSpPr>
        <p:spPr>
          <a:xfrm>
            <a:off x="560614" y="1825625"/>
            <a:ext cx="385293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First order PT, the high-temperature phase is separated and contracts into strong nuggets</a:t>
            </a:r>
          </a:p>
          <a:p>
            <a:r>
              <a:rPr lang="en-US" altLang="zh-CN" dirty="0"/>
              <a:t>Nucleon evaporation from quark nuggets</a:t>
            </a:r>
          </a:p>
          <a:p>
            <a:endParaRPr lang="en-US" altLang="zh-CN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0012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A7004-FD2E-0778-B4AE-EA4DEA597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6B9235F7-7ED6-FF60-20DA-8098DB1A8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8" b="4848"/>
          <a:stretch/>
        </p:blipFill>
        <p:spPr>
          <a:xfrm>
            <a:off x="8287492" y="3429000"/>
            <a:ext cx="3717471" cy="3357047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F81BE499-37C6-472F-5729-E12B01E776DA}"/>
              </a:ext>
            </a:extLst>
          </p:cNvPr>
          <p:cNvGrpSpPr/>
          <p:nvPr/>
        </p:nvGrpSpPr>
        <p:grpSpPr>
          <a:xfrm>
            <a:off x="5175852" y="612321"/>
            <a:ext cx="6623654" cy="3717471"/>
            <a:chOff x="5224837" y="144235"/>
            <a:chExt cx="6623654" cy="3717471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4441A81B-A6C9-F205-719E-B900611FB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31020" y="144235"/>
              <a:ext cx="3717471" cy="3717471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3AF7DC76-297A-1732-CC65-F924572EF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54053" t="5598" r="5321" b="52991"/>
            <a:stretch>
              <a:fillRect/>
            </a:stretch>
          </p:blipFill>
          <p:spPr>
            <a:xfrm>
              <a:off x="5224837" y="1358045"/>
              <a:ext cx="1589925" cy="1498827"/>
            </a:xfrm>
            <a:prstGeom prst="rect">
              <a:avLst/>
            </a:prstGeom>
          </p:spPr>
        </p:pic>
        <p:cxnSp>
          <p:nvCxnSpPr>
            <p:cNvPr id="21" name="直接箭头连接符 20">
              <a:extLst>
                <a:ext uri="{FF2B5EF4-FFF2-40B4-BE49-F238E27FC236}">
                  <a16:creationId xmlns:a16="http://schemas.microsoft.com/office/drawing/2014/main" id="{DFD0BE9E-F9BD-DEA3-9A70-72F8DC45D1D7}"/>
                </a:ext>
              </a:extLst>
            </p:cNvPr>
            <p:cNvCxnSpPr>
              <a:cxnSpLocks/>
            </p:cNvCxnSpPr>
            <p:nvPr/>
          </p:nvCxnSpPr>
          <p:spPr>
            <a:xfrm>
              <a:off x="6975762" y="2002971"/>
              <a:ext cx="125730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9148015C-8FD1-CAB4-49EC-C977F31C9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Formation: cosmic QCD phase transition</a:t>
            </a:r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70C2E6A-B0A8-3437-A560-CDA582176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99313-2F53-4703-8478-3D25196B7E50}" type="slidenum">
              <a:rPr lang="zh-CN" altLang="en-US" smtClean="0"/>
              <a:pPr/>
              <a:t>6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9F8B1305-005E-F86A-11B3-402F3D4E0E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93" b="17778"/>
          <a:stretch>
            <a:fillRect/>
          </a:stretch>
        </p:blipFill>
        <p:spPr>
          <a:xfrm flipH="1">
            <a:off x="4642148" y="4257438"/>
            <a:ext cx="3717471" cy="159588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DAD56CBD-37D4-2678-88AD-4B631D069F4E}"/>
              </a:ext>
            </a:extLst>
          </p:cNvPr>
          <p:cNvSpPr txBox="1"/>
          <p:nvPr/>
        </p:nvSpPr>
        <p:spPr>
          <a:xfrm>
            <a:off x="8184078" y="3329853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Strange quark nugget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D488C94-DBE3-C58B-F905-87FCD123A14A}"/>
              </a:ext>
            </a:extLst>
          </p:cNvPr>
          <p:cNvSpPr txBox="1"/>
          <p:nvPr/>
        </p:nvSpPr>
        <p:spPr>
          <a:xfrm>
            <a:off x="8412678" y="5922446"/>
            <a:ext cx="1806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Strangeon nugget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9F4BE9E4-98C6-D764-3F0C-FF97B6A6710B}"/>
              </a:ext>
            </a:extLst>
          </p:cNvPr>
          <p:cNvSpPr txBox="1">
            <a:spLocks/>
          </p:cNvSpPr>
          <p:nvPr/>
        </p:nvSpPr>
        <p:spPr>
          <a:xfrm>
            <a:off x="560614" y="1825625"/>
            <a:ext cx="385293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First order PT, the high-temperature phase is separated and contracts into strong nuggets</a:t>
            </a:r>
          </a:p>
          <a:p>
            <a:r>
              <a:rPr lang="en-US" altLang="zh-CN" dirty="0"/>
              <a:t>Nucleon evaporation from quark nuggets</a:t>
            </a:r>
          </a:p>
          <a:p>
            <a:r>
              <a:rPr lang="en-US" altLang="zh-CN" dirty="0">
                <a:solidFill>
                  <a:srgbClr val="C00000"/>
                </a:solidFill>
              </a:rPr>
              <a:t>Quarks confine to clusters called </a:t>
            </a:r>
            <a:r>
              <a:rPr lang="en-US" altLang="zh-CN" dirty="0" err="1">
                <a:solidFill>
                  <a:srgbClr val="C00000"/>
                </a:solidFill>
              </a:rPr>
              <a:t>strangeons</a:t>
            </a:r>
            <a:r>
              <a:rPr lang="en-US" altLang="zh-CN" dirty="0">
                <a:solidFill>
                  <a:srgbClr val="C00000"/>
                </a:solidFill>
              </a:rPr>
              <a:t> and slow down the evaporation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481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:a16="http://schemas.microsoft.com/office/drawing/2014/main" id="{57C5717D-CC70-2BF7-79E2-0E0B96910CDD}"/>
              </a:ext>
            </a:extLst>
          </p:cNvPr>
          <p:cNvGrpSpPr/>
          <p:nvPr/>
        </p:nvGrpSpPr>
        <p:grpSpPr>
          <a:xfrm>
            <a:off x="627863" y="1752027"/>
            <a:ext cx="10619289" cy="1886213"/>
            <a:chOff x="527247" y="2367210"/>
            <a:chExt cx="10619289" cy="1886213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AA00A239-2470-8141-7048-38DAFEF9D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5369" b="73942"/>
            <a:stretch>
              <a:fillRect/>
            </a:stretch>
          </p:blipFill>
          <p:spPr>
            <a:xfrm>
              <a:off x="578948" y="2528377"/>
              <a:ext cx="5327767" cy="78194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56130BCF-4C28-2FFC-FD09-C0CD48681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31320" y="2367210"/>
              <a:ext cx="3515216" cy="1886213"/>
            </a:xfrm>
            <a:prstGeom prst="rect">
              <a:avLst/>
            </a:prstGeom>
          </p:spPr>
        </p:pic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2F44B207-8D93-A1F3-9682-CB1747594D8C}"/>
                </a:ext>
              </a:extLst>
            </p:cNvPr>
            <p:cNvGrpSpPr/>
            <p:nvPr/>
          </p:nvGrpSpPr>
          <p:grpSpPr>
            <a:xfrm>
              <a:off x="527247" y="3270564"/>
              <a:ext cx="6366531" cy="877442"/>
              <a:chOff x="890481" y="4361220"/>
              <a:chExt cx="6366531" cy="877442"/>
            </a:xfrm>
          </p:grpSpPr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id="{BCFFFF24-9863-C74F-1084-C0CD8CB9FA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t="50782" r="44567" b="24550"/>
              <a:stretch>
                <a:fillRect/>
              </a:stretch>
            </p:blipFill>
            <p:spPr>
              <a:xfrm>
                <a:off x="890481" y="4498432"/>
                <a:ext cx="3120905" cy="740230"/>
              </a:xfrm>
              <a:prstGeom prst="rect">
                <a:avLst/>
              </a:prstGeom>
            </p:spPr>
          </p:pic>
          <p:pic>
            <p:nvPicPr>
              <p:cNvPr id="7" name="图片 6">
                <a:extLst>
                  <a:ext uri="{FF2B5EF4-FFF2-40B4-BE49-F238E27FC236}">
                    <a16:creationId xmlns:a16="http://schemas.microsoft.com/office/drawing/2014/main" id="{1B6091B1-9046-FBD9-175C-795E6E825B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7506" t="73942" r="34229"/>
              <a:stretch>
                <a:fillRect/>
              </a:stretch>
            </p:blipFill>
            <p:spPr>
              <a:xfrm>
                <a:off x="3976722" y="4361220"/>
                <a:ext cx="3280290" cy="781941"/>
              </a:xfrm>
              <a:prstGeom prst="rect">
                <a:avLst/>
              </a:prstGeom>
            </p:spPr>
          </p:pic>
        </p:grp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7768FE5F-9759-4345-C9F7-8547D52F93BC}"/>
              </a:ext>
            </a:extLst>
          </p:cNvPr>
          <p:cNvGrpSpPr/>
          <p:nvPr/>
        </p:nvGrpSpPr>
        <p:grpSpPr>
          <a:xfrm>
            <a:off x="394288" y="3887681"/>
            <a:ext cx="11442533" cy="909541"/>
            <a:chOff x="101872" y="3887681"/>
            <a:chExt cx="11442533" cy="909541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D4964239-AE54-A7B0-304E-521ECBB582E2}"/>
                </a:ext>
              </a:extLst>
            </p:cNvPr>
            <p:cNvGrpSpPr/>
            <p:nvPr/>
          </p:nvGrpSpPr>
          <p:grpSpPr>
            <a:xfrm>
              <a:off x="101872" y="3887681"/>
              <a:ext cx="11442533" cy="909541"/>
              <a:chOff x="917057" y="3888550"/>
              <a:chExt cx="11442533" cy="909541"/>
            </a:xfrm>
          </p:grpSpPr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id="{BC5ED3F3-365F-027D-9613-C85839A3E3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556" r="8996" b="56678"/>
              <a:stretch>
                <a:fillRect/>
              </a:stretch>
            </p:blipFill>
            <p:spPr>
              <a:xfrm>
                <a:off x="7469793" y="4091671"/>
                <a:ext cx="2490832" cy="429201"/>
              </a:xfrm>
              <a:prstGeom prst="rect">
                <a:avLst/>
              </a:prstGeom>
            </p:spPr>
          </p:pic>
          <p:pic>
            <p:nvPicPr>
              <p:cNvPr id="11" name="图片 10">
                <a:extLst>
                  <a:ext uri="{FF2B5EF4-FFF2-40B4-BE49-F238E27FC236}">
                    <a16:creationId xmlns:a16="http://schemas.microsoft.com/office/drawing/2014/main" id="{CB8841F3-1667-89A2-FF4D-5E31B6EB42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-2308" t="7624" r="53431" b="4043"/>
              <a:stretch>
                <a:fillRect/>
              </a:stretch>
            </p:blipFill>
            <p:spPr>
              <a:xfrm>
                <a:off x="4005227" y="4057582"/>
                <a:ext cx="1755378" cy="740509"/>
              </a:xfrm>
              <a:prstGeom prst="rect">
                <a:avLst/>
              </a:prstGeom>
            </p:spPr>
          </p:pic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id="{F958DDE5-60DB-9AF7-E4C1-07F9BC188D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4906" r="7497"/>
              <a:stretch>
                <a:fillRect/>
              </a:stretch>
            </p:blipFill>
            <p:spPr>
              <a:xfrm>
                <a:off x="917057" y="3888550"/>
                <a:ext cx="3120906" cy="809738"/>
              </a:xfrm>
              <a:prstGeom prst="rect">
                <a:avLst/>
              </a:prstGeom>
            </p:spPr>
          </p:pic>
          <p:pic>
            <p:nvPicPr>
              <p:cNvPr id="20" name="图片 19">
                <a:extLst>
                  <a:ext uri="{FF2B5EF4-FFF2-40B4-BE49-F238E27FC236}">
                    <a16:creationId xmlns:a16="http://schemas.microsoft.com/office/drawing/2014/main" id="{EB4BE4B7-B36F-C6E3-801B-3A9CA3D6C4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t="45637" r="17440" b="8239"/>
              <a:stretch>
                <a:fillRect/>
              </a:stretch>
            </p:blipFill>
            <p:spPr>
              <a:xfrm>
                <a:off x="10007994" y="4094014"/>
                <a:ext cx="2351596" cy="456965"/>
              </a:xfrm>
              <a:prstGeom prst="rect">
                <a:avLst/>
              </a:prstGeom>
            </p:spPr>
          </p:pic>
        </p:grpSp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E502C3F4-9C78-4FAA-8D46-2E78054B37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54705" t="5297" r="9616" b="6370"/>
            <a:stretch>
              <a:fillRect/>
            </a:stretch>
          </p:blipFill>
          <p:spPr>
            <a:xfrm>
              <a:off x="5162898" y="4034616"/>
              <a:ext cx="1281373" cy="740509"/>
            </a:xfrm>
            <a:prstGeom prst="rect">
              <a:avLst/>
            </a:prstGeom>
          </p:spPr>
        </p:pic>
      </p:grp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C29E957-2B0D-A3C6-A870-33B682C06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5854"/>
            <a:ext cx="10515600" cy="4351338"/>
          </a:xfrm>
        </p:spPr>
        <p:txBody>
          <a:bodyPr/>
          <a:lstStyle/>
          <a:p>
            <a:r>
              <a:rPr lang="en-US" altLang="zh-CN" dirty="0"/>
              <a:t>Quark matter: MIT bag model (Chodos et al., 1974)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Strangeon matter: temperature-dependent double-Yukawa potential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3A0EEB0-2ED0-2C1C-D176-F5605E261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Finite temperature </a:t>
            </a:r>
            <a:r>
              <a:rPr lang="en-US" altLang="zh-CN" dirty="0" err="1"/>
              <a:t>EoS</a:t>
            </a:r>
            <a:r>
              <a:rPr lang="en-US" altLang="zh-CN" dirty="0"/>
              <a:t> models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825DEB-AAE0-FDB6-0090-93C1712B9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99313-2F53-4703-8478-3D25196B7E50}" type="slidenum">
              <a:rPr lang="zh-CN" altLang="en-US" smtClean="0"/>
              <a:pPr/>
              <a:t>7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B14FF978-9F17-5D0B-DF55-52371DA7D1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4574" y="5914651"/>
            <a:ext cx="3639058" cy="58110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EC3F0F63-A08D-4E8A-7FF3-D25FC0E15C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5853847"/>
            <a:ext cx="3419952" cy="638264"/>
          </a:xfrm>
          <a:prstGeom prst="rect">
            <a:avLst/>
          </a:prstGeom>
        </p:spPr>
      </p:pic>
      <p:grpSp>
        <p:nvGrpSpPr>
          <p:cNvPr id="25" name="组合 24">
            <a:extLst>
              <a:ext uri="{FF2B5EF4-FFF2-40B4-BE49-F238E27FC236}">
                <a16:creationId xmlns:a16="http://schemas.microsoft.com/office/drawing/2014/main" id="{D6DD83D0-1CA9-F7F0-E883-55DCDFA1C2ED}"/>
              </a:ext>
            </a:extLst>
          </p:cNvPr>
          <p:cNvGrpSpPr/>
          <p:nvPr/>
        </p:nvGrpSpPr>
        <p:grpSpPr>
          <a:xfrm>
            <a:off x="278862" y="4775728"/>
            <a:ext cx="11518849" cy="1152686"/>
            <a:chOff x="278862" y="4712257"/>
            <a:chExt cx="11518849" cy="1152686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33571B1A-AC6A-8B01-079A-58F55A2F4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r="2127"/>
            <a:stretch>
              <a:fillRect/>
            </a:stretch>
          </p:blipFill>
          <p:spPr>
            <a:xfrm>
              <a:off x="278862" y="4712257"/>
              <a:ext cx="5528964" cy="1152686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1FAE6B14-4485-6EBD-2409-E247ED2F2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r="13389" b="-120"/>
            <a:stretch>
              <a:fillRect/>
            </a:stretch>
          </p:blipFill>
          <p:spPr>
            <a:xfrm>
              <a:off x="7290256" y="4945817"/>
              <a:ext cx="2161722" cy="429201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6AAA59B6-1430-0988-6475-F5FEE9ACF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13111" y="4844101"/>
              <a:ext cx="1305107" cy="647790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3D29697A-C1DD-04D6-59CC-F5F54659F1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r="83281"/>
            <a:stretch>
              <a:fillRect/>
            </a:stretch>
          </p:blipFill>
          <p:spPr>
            <a:xfrm>
              <a:off x="9694360" y="5013332"/>
              <a:ext cx="519211" cy="314369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8123207A-BE3B-1701-51CD-89C7A93B8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50177" t="-16145" b="-1"/>
            <a:stretch>
              <a:fillRect/>
            </a:stretch>
          </p:blipFill>
          <p:spPr>
            <a:xfrm>
              <a:off x="10250430" y="4977855"/>
              <a:ext cx="1547281" cy="365124"/>
            </a:xfrm>
            <a:prstGeom prst="rect">
              <a:avLst/>
            </a:prstGeom>
          </p:spPr>
        </p:pic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DF7D3A93-AE33-CF71-68CB-888C386F93D9}"/>
              </a:ext>
            </a:extLst>
          </p:cNvPr>
          <p:cNvSpPr txBox="1"/>
          <p:nvPr/>
        </p:nvSpPr>
        <p:spPr>
          <a:xfrm>
            <a:off x="3471729" y="4208385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05D7BCD-6808-7FBF-95EF-14B0BE06AF44}"/>
              </a:ext>
            </a:extLst>
          </p:cNvPr>
          <p:cNvSpPr txBox="1"/>
          <p:nvPr/>
        </p:nvSpPr>
        <p:spPr>
          <a:xfrm>
            <a:off x="5197608" y="4242301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03CDA74-ECEF-7EBC-AE1E-E4755AA555D7}"/>
              </a:ext>
            </a:extLst>
          </p:cNvPr>
          <p:cNvSpPr txBox="1"/>
          <p:nvPr/>
        </p:nvSpPr>
        <p:spPr>
          <a:xfrm>
            <a:off x="6711791" y="4245943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B6E53AA-84D9-A5E1-79BC-B816E75D75DD}"/>
              </a:ext>
            </a:extLst>
          </p:cNvPr>
          <p:cNvSpPr txBox="1"/>
          <p:nvPr/>
        </p:nvSpPr>
        <p:spPr>
          <a:xfrm>
            <a:off x="9394765" y="4256543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8EE4176-A6E6-1B53-A4B8-DA2CFA666986}"/>
              </a:ext>
            </a:extLst>
          </p:cNvPr>
          <p:cNvSpPr txBox="1"/>
          <p:nvPr/>
        </p:nvSpPr>
        <p:spPr>
          <a:xfrm>
            <a:off x="5769038" y="5132279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F5D5512-059E-DDD8-872F-64C4405EA8E5}"/>
              </a:ext>
            </a:extLst>
          </p:cNvPr>
          <p:cNvSpPr txBox="1"/>
          <p:nvPr/>
        </p:nvSpPr>
        <p:spPr>
          <a:xfrm>
            <a:off x="7165457" y="5087485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494EFA82-E1ED-5153-75CC-D05764CA9A23}"/>
              </a:ext>
            </a:extLst>
          </p:cNvPr>
          <p:cNvSpPr txBox="1"/>
          <p:nvPr/>
        </p:nvSpPr>
        <p:spPr>
          <a:xfrm>
            <a:off x="9453921" y="5117887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98FBA2CE-BFFA-A867-E5F2-83FDFC24759E}"/>
              </a:ext>
            </a:extLst>
          </p:cNvPr>
          <p:cNvSpPr txBox="1"/>
          <p:nvPr/>
        </p:nvSpPr>
        <p:spPr>
          <a:xfrm>
            <a:off x="5588352" y="6117063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C6FC8C1-6765-9479-AC60-70CFA066CE21}"/>
              </a:ext>
            </a:extLst>
          </p:cNvPr>
          <p:cNvSpPr/>
          <p:nvPr/>
        </p:nvSpPr>
        <p:spPr>
          <a:xfrm>
            <a:off x="7407831" y="5009288"/>
            <a:ext cx="2077394" cy="42920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194FAC38-0793-C6A6-9F43-D6583A58C5AA}"/>
              </a:ext>
            </a:extLst>
          </p:cNvPr>
          <p:cNvSpPr/>
          <p:nvPr/>
        </p:nvSpPr>
        <p:spPr>
          <a:xfrm>
            <a:off x="6179521" y="5828608"/>
            <a:ext cx="3419952" cy="73077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868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FA561-B32F-8658-118F-8AB1F361A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4DD39CA-1805-22D2-6706-D9D17313F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4143" y="1272907"/>
            <a:ext cx="7461180" cy="54567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B7E13F5E-F2F7-05A6-1874-89A5B53AFA0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EoS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CN" dirty="0"/>
                  <a:t> -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altLang="zh-CN" dirty="0"/>
                  <a:t> plots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2" name="标题 1">
                <a:extLst>
                  <a:ext uri="{FF2B5EF4-FFF2-40B4-BE49-F238E27FC236}">
                    <a16:creationId xmlns:a16="http://schemas.microsoft.com/office/drawing/2014/main" id="{B7E13F5E-F2F7-05A6-1874-89A5B53AFA0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D4DDC2-092C-2612-941D-8454F9296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E21AE8-8FC5-93DC-9EA9-3828B6C7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99313-2F53-4703-8478-3D25196B7E50}" type="slidenum">
              <a:rPr lang="zh-CN" altLang="en-US" smtClean="0"/>
              <a:pPr/>
              <a:t>8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3ED4A72-CBF1-E22D-4979-1DC50A9E9643}"/>
              </a:ext>
            </a:extLst>
          </p:cNvPr>
          <p:cNvSpPr txBox="1">
            <a:spLocks/>
          </p:cNvSpPr>
          <p:nvPr/>
        </p:nvSpPr>
        <p:spPr>
          <a:xfrm>
            <a:off x="873489" y="1738540"/>
            <a:ext cx="353241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Quark matter: MIT bag model</a:t>
            </a:r>
          </a:p>
          <a:p>
            <a:endParaRPr lang="en-US" altLang="zh-CN" dirty="0"/>
          </a:p>
          <a:p>
            <a:r>
              <a:rPr lang="en-US" altLang="zh-CN" dirty="0"/>
              <a:t>Strangeon matter: temperature-dependent double-Yukawa potential </a:t>
            </a:r>
          </a:p>
        </p:txBody>
      </p:sp>
    </p:spTree>
    <p:extLst>
      <p:ext uri="{BB962C8B-B14F-4D97-AF65-F5344CB8AC3E}">
        <p14:creationId xmlns:p14="http://schemas.microsoft.com/office/powerpoint/2010/main" val="4234508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FAC36-BBBE-53C9-EAF8-57DF84F8C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E4F51CC2-3873-85FA-5785-AD531B877D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93" b="17778"/>
          <a:stretch>
            <a:fillRect/>
          </a:stretch>
        </p:blipFill>
        <p:spPr>
          <a:xfrm flipH="1">
            <a:off x="8362093" y="94803"/>
            <a:ext cx="3717471" cy="1595885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CE35F51F-79A0-C6E1-02E6-0075BC31F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Quark-strangeon phase transition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CBBEA24-AE3A-1FF7-0662-F4C112593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AE02777-EE5E-81E5-8CC7-4E74120C5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99313-2F53-4703-8478-3D25196B7E50}" type="slidenum">
              <a:rPr lang="zh-CN" altLang="en-US" smtClean="0"/>
              <a:pPr/>
              <a:t>9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47D0BEB-BBE0-0D55-62BB-13745CBD2E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24737" y="1522294"/>
            <a:ext cx="8773252" cy="489236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B6F516E-D834-4706-CC32-9404E29DEE83}"/>
              </a:ext>
            </a:extLst>
          </p:cNvPr>
          <p:cNvSpPr txBox="1"/>
          <p:nvPr/>
        </p:nvSpPr>
        <p:spPr>
          <a:xfrm>
            <a:off x="1794011" y="6364926"/>
            <a:ext cx="4331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Qi, Yuan, Luo, Chen, Pi, and Xu 2603.16686</a:t>
            </a:r>
          </a:p>
        </p:txBody>
      </p:sp>
    </p:spTree>
    <p:extLst>
      <p:ext uri="{BB962C8B-B14F-4D97-AF65-F5344CB8AC3E}">
        <p14:creationId xmlns:p14="http://schemas.microsoft.com/office/powerpoint/2010/main" val="3693710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7FB822-5E3C-FBFB-C9D5-FC6DB54CE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Survival: evaporation process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0E6804-4F91-17E1-60D8-40AE71631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Low baryon density and high temperature in the early Universe</a:t>
            </a:r>
          </a:p>
          <a:p>
            <a:endParaRPr lang="en-US" altLang="zh-CN" dirty="0"/>
          </a:p>
          <a:p>
            <a:r>
              <a:rPr lang="en-US" altLang="zh-CN" dirty="0"/>
              <a:t>Method in Alcock and Farhi 1985 to calculate the evaporation of strange quark nuggets and strangeon nuggets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67ECF3-C4F4-2EDE-6BDB-020CF4AAE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99313-2F53-4703-8478-3D25196B7E50}" type="slidenum">
              <a:rPr lang="zh-CN" altLang="en-US" smtClean="0"/>
              <a:pPr/>
              <a:t>10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4541777-210F-830E-6000-40A49CEF313B}"/>
              </a:ext>
            </a:extLst>
          </p:cNvPr>
          <p:cNvGrpSpPr/>
          <p:nvPr/>
        </p:nvGrpSpPr>
        <p:grpSpPr>
          <a:xfrm>
            <a:off x="489857" y="4403613"/>
            <a:ext cx="11378441" cy="1863044"/>
            <a:chOff x="838200" y="4485409"/>
            <a:chExt cx="11378441" cy="1863044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1540700A-A1DC-CB2B-68D0-2B3D5820D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4485409"/>
              <a:ext cx="8697539" cy="866896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CE768237-CEA5-4D09-401F-B8A2D4C2DF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4950"/>
            <a:stretch>
              <a:fillRect/>
            </a:stretch>
          </p:blipFill>
          <p:spPr>
            <a:xfrm>
              <a:off x="9815945" y="4836715"/>
              <a:ext cx="1981477" cy="315985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E6A95C69-317D-E385-16C6-76A89D8C76D5}"/>
                </a:ext>
              </a:extLst>
            </p:cNvPr>
            <p:cNvSpPr txBox="1"/>
            <p:nvPr/>
          </p:nvSpPr>
          <p:spPr>
            <a:xfrm>
              <a:off x="1645383" y="5394346"/>
              <a:ext cx="3182281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Neutrino heating</a:t>
              </a:r>
            </a:p>
            <a:p>
              <a:r>
                <a: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Thermal evaporation</a:t>
              </a:r>
              <a:endPara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0C7F5234-97AF-FEC7-067D-75A40DC52D7D}"/>
                </a:ext>
              </a:extLst>
            </p:cNvPr>
            <p:cNvSpPr txBox="1"/>
            <p:nvPr/>
          </p:nvSpPr>
          <p:spPr>
            <a:xfrm>
              <a:off x="5047476" y="5394346"/>
              <a:ext cx="20970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Reabsorption</a:t>
              </a:r>
              <a:endPara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B1220D6E-E4D4-3039-AB7C-0276E078A64A}"/>
                </a:ext>
              </a:extLst>
            </p:cNvPr>
            <p:cNvSpPr txBox="1"/>
            <p:nvPr/>
          </p:nvSpPr>
          <p:spPr>
            <a:xfrm>
              <a:off x="9273207" y="5394743"/>
              <a:ext cx="294343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Evap. cross section</a:t>
              </a:r>
              <a:endPara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8855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39404-8CF6-0A2B-9E41-EA336958F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9ACEF75F-27FB-F001-C39E-435F7DD42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9756" y="1157801"/>
            <a:ext cx="5957223" cy="5220353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A678CBB3-3A69-1136-1F07-4D974EB3A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Survival: evaporation process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D0DB06-6C7C-4B46-1431-A2B3E5931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4E10B2D-E4A1-676D-42E9-FE0CC9593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99313-2F53-4703-8478-3D25196B7E50}" type="slidenum">
              <a:rPr lang="zh-CN" altLang="en-US" smtClean="0"/>
              <a:pPr/>
              <a:t>11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519D90EE-2C89-7FB9-42D3-3688B075AF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9460"/>
          <a:stretch>
            <a:fillRect/>
          </a:stretch>
        </p:blipFill>
        <p:spPr>
          <a:xfrm>
            <a:off x="726657" y="1419577"/>
            <a:ext cx="3525982" cy="86689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90EECB13-6398-0A29-F70E-260632F1CD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540"/>
          <a:stretch>
            <a:fillRect/>
          </a:stretch>
        </p:blipFill>
        <p:spPr>
          <a:xfrm>
            <a:off x="726657" y="2432083"/>
            <a:ext cx="5171557" cy="86689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D32B53E-1F2D-538D-268D-2BDD2F0CB19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950"/>
          <a:stretch>
            <a:fillRect/>
          </a:stretch>
        </p:blipFill>
        <p:spPr>
          <a:xfrm>
            <a:off x="726657" y="3568688"/>
            <a:ext cx="1981477" cy="3159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E28CEFCC-839D-CC56-5215-EB7D3E5681F4}"/>
                  </a:ext>
                </a:extLst>
              </p:cNvPr>
              <p:cNvSpPr txBox="1"/>
              <p:nvPr/>
            </p:nvSpPr>
            <p:spPr>
              <a:xfrm>
                <a:off x="3291008" y="3559022"/>
                <a:ext cx="1346459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~ 1</m:t>
                      </m:r>
                    </m:oMath>
                  </m:oMathPara>
                </a14:m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E28CEFCC-839D-CC56-5215-EB7D3E5681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08" y="3559022"/>
                <a:ext cx="1346459" cy="390748"/>
              </a:xfrm>
              <a:prstGeom prst="rect">
                <a:avLst/>
              </a:prstGeom>
              <a:blipFill>
                <a:blip r:embed="rId5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65E7A6EC-37C6-B9C4-1B41-40EF386F543B}"/>
                  </a:ext>
                </a:extLst>
              </p:cNvPr>
              <p:cNvSpPr txBox="1"/>
              <p:nvPr/>
            </p:nvSpPr>
            <p:spPr>
              <a:xfrm>
                <a:off x="592723" y="5176979"/>
                <a:ext cx="592502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evap. cross section </a:t>
                </a:r>
                <a14:m>
                  <m:oMath xmlns:m="http://schemas.openxmlformats.org/officeDocument/2006/math">
                    <m:r>
                      <a:rPr lang="en-US" altLang="zh-CN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≈</m:t>
                    </m:r>
                  </m:oMath>
                </a14:m>
                <a:r>
                  <a:rPr lang="zh-CN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geometric section</a:t>
                </a:r>
                <a:endParaRPr lang="zh-CN" alt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65E7A6EC-37C6-B9C4-1B41-40EF386F54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723" y="5176979"/>
                <a:ext cx="5925020" cy="523220"/>
              </a:xfrm>
              <a:prstGeom prst="rect">
                <a:avLst/>
              </a:prstGeom>
              <a:blipFill>
                <a:blip r:embed="rId6"/>
                <a:stretch>
                  <a:fillRect l="-2058" t="-11628" b="-313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9B9656BA-0AFD-BAD4-0D19-4C67A8661EB6}"/>
              </a:ext>
            </a:extLst>
          </p:cNvPr>
          <p:cNvSpPr txBox="1"/>
          <p:nvPr/>
        </p:nvSpPr>
        <p:spPr>
          <a:xfrm>
            <a:off x="607848" y="4346726"/>
            <a:ext cx="44871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 interaction evaporation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DECB319-DE2C-7F07-4DC7-C1429E670530}"/>
              </a:ext>
            </a:extLst>
          </p:cNvPr>
          <p:cNvSpPr txBox="1"/>
          <p:nvPr/>
        </p:nvSpPr>
        <p:spPr>
          <a:xfrm>
            <a:off x="7073804" y="6319409"/>
            <a:ext cx="2364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Alcock and Farhi 1985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427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7AD31-5B3E-D278-FA84-AC38B2DA1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9B06F578-5331-8D07-5AD1-B1E0AFC14EDE}"/>
              </a:ext>
            </a:extLst>
          </p:cNvPr>
          <p:cNvGrpSpPr/>
          <p:nvPr/>
        </p:nvGrpSpPr>
        <p:grpSpPr>
          <a:xfrm>
            <a:off x="6010607" y="742406"/>
            <a:ext cx="5950002" cy="5633671"/>
            <a:chOff x="5777345" y="378826"/>
            <a:chExt cx="6269182" cy="5935882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C15EE123-ECF9-3E01-E818-0671696BB83C}"/>
                </a:ext>
              </a:extLst>
            </p:cNvPr>
            <p:cNvGrpSpPr/>
            <p:nvPr/>
          </p:nvGrpSpPr>
          <p:grpSpPr>
            <a:xfrm>
              <a:off x="5777345" y="378826"/>
              <a:ext cx="6269182" cy="5935882"/>
              <a:chOff x="5777345" y="378826"/>
              <a:chExt cx="6269182" cy="5935882"/>
            </a:xfrm>
          </p:grpSpPr>
          <p:grpSp>
            <p:nvGrpSpPr>
              <p:cNvPr id="26" name="组合 25">
                <a:extLst>
                  <a:ext uri="{FF2B5EF4-FFF2-40B4-BE49-F238E27FC236}">
                    <a16:creationId xmlns:a16="http://schemas.microsoft.com/office/drawing/2014/main" id="{40C0497F-D692-AF29-DED8-C21E8BAD1EDB}"/>
                  </a:ext>
                </a:extLst>
              </p:cNvPr>
              <p:cNvGrpSpPr/>
              <p:nvPr/>
            </p:nvGrpSpPr>
            <p:grpSpPr>
              <a:xfrm>
                <a:off x="5777345" y="378826"/>
                <a:ext cx="6269182" cy="5935882"/>
                <a:chOff x="5777345" y="378826"/>
                <a:chExt cx="6269182" cy="5935882"/>
              </a:xfrm>
            </p:grpSpPr>
            <p:pic>
              <p:nvPicPr>
                <p:cNvPr id="5" name="图片 4">
                  <a:extLst>
                    <a:ext uri="{FF2B5EF4-FFF2-40B4-BE49-F238E27FC236}">
                      <a16:creationId xmlns:a16="http://schemas.microsoft.com/office/drawing/2014/main" id="{D65E1AB1-E90C-53E7-1C51-E7F2D236E4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5777345" y="820983"/>
                  <a:ext cx="6269182" cy="5493725"/>
                </a:xfrm>
                <a:prstGeom prst="rect">
                  <a:avLst/>
                </a:prstGeom>
              </p:spPr>
            </p:pic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289C1533-007D-82C5-B1C2-E3E6B953A33F}"/>
                    </a:ext>
                  </a:extLst>
                </p:cNvPr>
                <p:cNvSpPr txBox="1"/>
                <p:nvPr/>
              </p:nvSpPr>
              <p:spPr>
                <a:xfrm>
                  <a:off x="8455980" y="378826"/>
                  <a:ext cx="2951010" cy="68100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Quark-strangeon </a:t>
                  </a:r>
                </a:p>
                <a:p>
                  <a:r>
                    <a:rPr lang="en-US" altLang="zh-CN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phase transition temperature</a:t>
                  </a:r>
                  <a:endParaRPr lang="zh-CN" altLang="en-US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椭圆 14">
                  <a:extLst>
                    <a:ext uri="{FF2B5EF4-FFF2-40B4-BE49-F238E27FC236}">
                      <a16:creationId xmlns:a16="http://schemas.microsoft.com/office/drawing/2014/main" id="{34B0C0BC-E796-8D92-9884-60BA25C3A80E}"/>
                    </a:ext>
                  </a:extLst>
                </p:cNvPr>
                <p:cNvSpPr/>
                <p:nvPr/>
              </p:nvSpPr>
              <p:spPr>
                <a:xfrm>
                  <a:off x="9953101" y="1424250"/>
                  <a:ext cx="55394" cy="55394"/>
                </a:xfrm>
                <a:prstGeom prst="ellipse">
                  <a:avLst/>
                </a:prstGeom>
                <a:solidFill>
                  <a:schemeClr val="tx2">
                    <a:lumMod val="75000"/>
                    <a:lumOff val="25000"/>
                  </a:schemeClr>
                </a:solidFill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椭圆 17">
                  <a:extLst>
                    <a:ext uri="{FF2B5EF4-FFF2-40B4-BE49-F238E27FC236}">
                      <a16:creationId xmlns:a16="http://schemas.microsoft.com/office/drawing/2014/main" id="{92A966A2-F3AC-047C-8521-F0A009E6964B}"/>
                    </a:ext>
                  </a:extLst>
                </p:cNvPr>
                <p:cNvSpPr/>
                <p:nvPr/>
              </p:nvSpPr>
              <p:spPr>
                <a:xfrm>
                  <a:off x="9955872" y="1604360"/>
                  <a:ext cx="55394" cy="55394"/>
                </a:xfrm>
                <a:prstGeom prst="ellipse">
                  <a:avLst/>
                </a:prstGeom>
                <a:solidFill>
                  <a:schemeClr val="tx2">
                    <a:lumMod val="75000"/>
                    <a:lumOff val="25000"/>
                  </a:schemeClr>
                </a:solidFill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" name="椭圆 18">
                  <a:extLst>
                    <a:ext uri="{FF2B5EF4-FFF2-40B4-BE49-F238E27FC236}">
                      <a16:creationId xmlns:a16="http://schemas.microsoft.com/office/drawing/2014/main" id="{68B3853E-54B0-9CFA-9404-BE35DAB782A1}"/>
                    </a:ext>
                  </a:extLst>
                </p:cNvPr>
                <p:cNvSpPr/>
                <p:nvPr/>
              </p:nvSpPr>
              <p:spPr>
                <a:xfrm>
                  <a:off x="9953097" y="1906389"/>
                  <a:ext cx="55394" cy="55394"/>
                </a:xfrm>
                <a:prstGeom prst="ellipse">
                  <a:avLst/>
                </a:prstGeom>
                <a:solidFill>
                  <a:schemeClr val="tx2">
                    <a:lumMod val="75000"/>
                    <a:lumOff val="25000"/>
                  </a:schemeClr>
                </a:solidFill>
                <a:ln>
                  <a:solidFill>
                    <a:schemeClr val="tx2">
                      <a:lumMod val="75000"/>
                      <a:lumOff val="2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8" name="直接连接符 7">
                <a:extLst>
                  <a:ext uri="{FF2B5EF4-FFF2-40B4-BE49-F238E27FC236}">
                    <a16:creationId xmlns:a16="http://schemas.microsoft.com/office/drawing/2014/main" id="{3B4A9C31-582D-1B45-284D-3661BDC4CB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82200" y="1066799"/>
                <a:ext cx="0" cy="464820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107B6E13-56CF-81EC-77E7-DF724DEC23B0}"/>
                </a:ext>
              </a:extLst>
            </p:cNvPr>
            <p:cNvCxnSpPr>
              <a:cxnSpLocks/>
            </p:cNvCxnSpPr>
            <p:nvPr/>
          </p:nvCxnSpPr>
          <p:spPr>
            <a:xfrm>
              <a:off x="6772102" y="1440875"/>
              <a:ext cx="3210098" cy="0"/>
            </a:xfrm>
            <a:prstGeom prst="line">
              <a:avLst/>
            </a:prstGeom>
            <a:ln w="28575"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D1D7EAE1-43C6-F688-40C5-6D7555AA4483}"/>
                </a:ext>
              </a:extLst>
            </p:cNvPr>
            <p:cNvCxnSpPr>
              <a:cxnSpLocks/>
            </p:cNvCxnSpPr>
            <p:nvPr/>
          </p:nvCxnSpPr>
          <p:spPr>
            <a:xfrm>
              <a:off x="6774871" y="1632069"/>
              <a:ext cx="3210098" cy="0"/>
            </a:xfrm>
            <a:prstGeom prst="line">
              <a:avLst/>
            </a:prstGeom>
            <a:ln w="28575"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24425827-47DD-974E-F3DA-7E649233E18D}"/>
                </a:ext>
              </a:extLst>
            </p:cNvPr>
            <p:cNvCxnSpPr>
              <a:cxnSpLocks/>
            </p:cNvCxnSpPr>
            <p:nvPr/>
          </p:nvCxnSpPr>
          <p:spPr>
            <a:xfrm>
              <a:off x="6772097" y="1928558"/>
              <a:ext cx="3210098" cy="0"/>
            </a:xfrm>
            <a:prstGeom prst="line">
              <a:avLst/>
            </a:prstGeom>
            <a:ln w="28575"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E83838C3-DB07-AAC0-8477-10C8B6903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Survival: evaporation process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12D75B7-0601-D7F7-0677-4C6243F37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2423D2-7C7B-315A-A731-8E6AEBCA9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99313-2F53-4703-8478-3D25196B7E50}" type="slidenum">
              <a:rPr lang="zh-CN" altLang="en-US" smtClean="0"/>
              <a:pPr/>
              <a:t>12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C01FF82-EFDB-5804-426E-E3B893BEFA63}"/>
              </a:ext>
            </a:extLst>
          </p:cNvPr>
          <p:cNvSpPr txBox="1"/>
          <p:nvPr/>
        </p:nvSpPr>
        <p:spPr>
          <a:xfrm>
            <a:off x="7073804" y="6319409"/>
            <a:ext cx="2364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Alcock and Farhi 1985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F6FA1B80-7C21-6C06-9360-E536E56D196C}"/>
                  </a:ext>
                </a:extLst>
              </p:cNvPr>
              <p:cNvSpPr txBox="1"/>
              <p:nvPr/>
            </p:nvSpPr>
            <p:spPr>
              <a:xfrm>
                <a:off x="592723" y="5176979"/>
                <a:ext cx="598112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evap. cross section </a:t>
                </a:r>
                <a14:m>
                  <m:oMath xmlns:m="http://schemas.openxmlformats.org/officeDocument/2006/math">
                    <m:r>
                      <a:rPr lang="en-US" altLang="zh-CN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≪</m:t>
                    </m:r>
                  </m:oMath>
                </a14:m>
                <a:r>
                  <a:rPr lang="zh-CN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geometric section</a:t>
                </a:r>
                <a:endParaRPr lang="zh-CN" alt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F6FA1B80-7C21-6C06-9360-E536E56D19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723" y="5176979"/>
                <a:ext cx="5981125" cy="523220"/>
              </a:xfrm>
              <a:prstGeom prst="rect">
                <a:avLst/>
              </a:prstGeom>
              <a:blipFill>
                <a:blip r:embed="rId3"/>
                <a:stretch>
                  <a:fillRect l="-2039" t="-11628" b="-313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图片 19">
            <a:extLst>
              <a:ext uri="{FF2B5EF4-FFF2-40B4-BE49-F238E27FC236}">
                <a16:creationId xmlns:a16="http://schemas.microsoft.com/office/drawing/2014/main" id="{C964E9B0-2865-30BA-15BD-9F79E2E4D6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9460"/>
          <a:stretch>
            <a:fillRect/>
          </a:stretch>
        </p:blipFill>
        <p:spPr>
          <a:xfrm>
            <a:off x="726657" y="1419577"/>
            <a:ext cx="3525982" cy="866896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71FB0C0A-092F-04ED-276B-CB2B310D70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0540"/>
          <a:stretch>
            <a:fillRect/>
          </a:stretch>
        </p:blipFill>
        <p:spPr>
          <a:xfrm>
            <a:off x="726657" y="2432083"/>
            <a:ext cx="5171557" cy="866896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CB1C6652-38D4-E73B-B43B-CE44DED636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4950"/>
          <a:stretch>
            <a:fillRect/>
          </a:stretch>
        </p:blipFill>
        <p:spPr>
          <a:xfrm>
            <a:off x="726657" y="3568688"/>
            <a:ext cx="1981477" cy="31598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2732B2A2-F9D4-D30F-E1A1-254B38DC9931}"/>
                  </a:ext>
                </a:extLst>
              </p:cNvPr>
              <p:cNvSpPr txBox="1"/>
              <p:nvPr/>
            </p:nvSpPr>
            <p:spPr>
              <a:xfrm>
                <a:off x="3291008" y="3559022"/>
                <a:ext cx="1886606" cy="3962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altLang="zh-CN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&lt; </m:t>
                      </m:r>
                      <m:sSup>
                        <m:sSupPr>
                          <m:ctrlPr>
                            <a:rPr lang="en-US" altLang="zh-CN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CN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−13</m:t>
                          </m:r>
                        </m:sup>
                      </m:sSup>
                    </m:oMath>
                  </m:oMathPara>
                </a14:m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2732B2A2-F9D4-D30F-E1A1-254B38DC99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08" y="3559022"/>
                <a:ext cx="1886606" cy="396262"/>
              </a:xfrm>
              <a:prstGeom prst="rect">
                <a:avLst/>
              </a:prstGeom>
              <a:blipFill>
                <a:blip r:embed="rId6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文本框 27">
            <a:extLst>
              <a:ext uri="{FF2B5EF4-FFF2-40B4-BE49-F238E27FC236}">
                <a16:creationId xmlns:a16="http://schemas.microsoft.com/office/drawing/2014/main" id="{320921FB-9D2E-3C7D-B3FE-1FF9751E3165}"/>
              </a:ext>
            </a:extLst>
          </p:cNvPr>
          <p:cNvSpPr txBox="1"/>
          <p:nvPr/>
        </p:nvSpPr>
        <p:spPr>
          <a:xfrm>
            <a:off x="607848" y="4346726"/>
            <a:ext cx="43460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weak interaction evaporation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612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86C2A-1FA6-8CC0-4A21-149D8F253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F006BAC9-8828-DB5E-C0BE-B2E5D53C0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929" y="1196031"/>
            <a:ext cx="5172797" cy="5029902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2B1002CA-1F6F-8A87-616D-3165F79F7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Survival: evaporation process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8D2F45-3EDC-8B07-32CC-7212B11DA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3B8AC0-A998-AD2D-5EDF-AB18F51FD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99313-2F53-4703-8478-3D25196B7E50}" type="slidenum">
              <a:rPr lang="zh-CN" altLang="en-US" smtClean="0"/>
              <a:pPr/>
              <a:t>13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B60685BF-B6F3-198D-0724-4A2271D109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955" y="1326448"/>
            <a:ext cx="4934886" cy="489948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403ECB5-B688-61B8-F0E5-567F0A13DDE4}"/>
              </a:ext>
            </a:extLst>
          </p:cNvPr>
          <p:cNvSpPr txBox="1"/>
          <p:nvPr/>
        </p:nvSpPr>
        <p:spPr>
          <a:xfrm>
            <a:off x="919843" y="6094934"/>
            <a:ext cx="444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Allowed parameter space by DM-baryon ratio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043DCCF-1663-46F0-0095-86533767C6F4}"/>
                  </a:ext>
                </a:extLst>
              </p:cNvPr>
              <p:cNvSpPr txBox="1"/>
              <p:nvPr/>
            </p:nvSpPr>
            <p:spPr>
              <a:xfrm>
                <a:off x="6726172" y="6081639"/>
                <a:ext cx="410035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Bayesian posterior using NICER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𝑀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𝑅</m:t>
                    </m:r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</a:p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LIGO/Virgo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0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Λ</m:t>
                        </m:r>
                      </m:e>
                      <m:sub>
                        <m:r>
                          <a:rPr lang="en-US" altLang="zh-CN" b="0" i="0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1.4</m:t>
                        </m:r>
                      </m:sub>
                    </m:sSub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observations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043DCCF-1663-46F0-0095-86533767C6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6172" y="6081639"/>
                <a:ext cx="4100353" cy="646331"/>
              </a:xfrm>
              <a:prstGeom prst="rect">
                <a:avLst/>
              </a:prstGeom>
              <a:blipFill>
                <a:blip r:embed="rId4"/>
                <a:stretch>
                  <a:fillRect l="-1189" t="-5660" r="-446" b="-14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C260B7E2-B479-9DC1-D43D-70E1B826541B}"/>
              </a:ext>
            </a:extLst>
          </p:cNvPr>
          <p:cNvSpPr txBox="1"/>
          <p:nvPr/>
        </p:nvSpPr>
        <p:spPr>
          <a:xfrm>
            <a:off x="919843" y="6404804"/>
            <a:ext cx="4331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Qi, Yuan, Luo, Chen, Pi, and Xu 2603.16686</a:t>
            </a:r>
          </a:p>
        </p:txBody>
      </p:sp>
    </p:spTree>
    <p:extLst>
      <p:ext uri="{BB962C8B-B14F-4D97-AF65-F5344CB8AC3E}">
        <p14:creationId xmlns:p14="http://schemas.microsoft.com/office/powerpoint/2010/main" val="2069230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382A50-F4C6-6A2C-5F43-58FC276BD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Detection: acoustic array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FCB3CD-B4B3-0269-B539-9BFE261C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99313-2F53-4703-8478-3D25196B7E50}" type="slidenum">
              <a:rPr lang="zh-CN" altLang="en-US" smtClean="0"/>
              <a:pPr/>
              <a:t>14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3C096F7-C96E-FE65-EF44-FEF9575614E0}"/>
              </a:ext>
            </a:extLst>
          </p:cNvPr>
          <p:cNvGrpSpPr/>
          <p:nvPr/>
        </p:nvGrpSpPr>
        <p:grpSpPr>
          <a:xfrm>
            <a:off x="838200" y="1314337"/>
            <a:ext cx="3852585" cy="2445132"/>
            <a:chOff x="1923391" y="2894861"/>
            <a:chExt cx="7966459" cy="2445132"/>
          </a:xfrm>
        </p:grpSpPr>
        <p:cxnSp>
          <p:nvCxnSpPr>
            <p:cNvPr id="6" name="直接箭头连接符 5">
              <a:extLst>
                <a:ext uri="{FF2B5EF4-FFF2-40B4-BE49-F238E27FC236}">
                  <a16:creationId xmlns:a16="http://schemas.microsoft.com/office/drawing/2014/main" id="{16170AAC-3810-FFC3-66C8-4226EACF7E3F}"/>
                </a:ext>
              </a:extLst>
            </p:cNvPr>
            <p:cNvCxnSpPr/>
            <p:nvPr/>
          </p:nvCxnSpPr>
          <p:spPr>
            <a:xfrm>
              <a:off x="1923391" y="4109545"/>
              <a:ext cx="785122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E055D4E4-3FDE-3288-8780-3B0B4D0228C0}"/>
                </a:ext>
              </a:extLst>
            </p:cNvPr>
            <p:cNvCxnSpPr/>
            <p:nvPr/>
          </p:nvCxnSpPr>
          <p:spPr>
            <a:xfrm>
              <a:off x="1975944" y="3289738"/>
              <a:ext cx="7725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754FD017-87EA-51CE-E5AB-AFF5AA4FD0B3}"/>
                </a:ext>
              </a:extLst>
            </p:cNvPr>
            <p:cNvCxnSpPr/>
            <p:nvPr/>
          </p:nvCxnSpPr>
          <p:spPr>
            <a:xfrm>
              <a:off x="1923391" y="4945115"/>
              <a:ext cx="772510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箭头连接符 8">
              <a:extLst>
                <a:ext uri="{FF2B5EF4-FFF2-40B4-BE49-F238E27FC236}">
                  <a16:creationId xmlns:a16="http://schemas.microsoft.com/office/drawing/2014/main" id="{2BF4E2B6-5B78-3671-404E-43ADDD16BC41}"/>
                </a:ext>
              </a:extLst>
            </p:cNvPr>
            <p:cNvCxnSpPr/>
            <p:nvPr/>
          </p:nvCxnSpPr>
          <p:spPr>
            <a:xfrm flipV="1">
              <a:off x="2753710" y="3289738"/>
              <a:ext cx="0" cy="81980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id="{A227B6CD-B77C-1062-520A-1C1EB45BC06D}"/>
                    </a:ext>
                  </a:extLst>
                </p:cNvPr>
                <p:cNvSpPr txBox="1"/>
                <p:nvPr/>
              </p:nvSpPr>
              <p:spPr>
                <a:xfrm>
                  <a:off x="2701159" y="3520967"/>
                  <a:ext cx="40139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8723E858-F672-2AA5-0F42-9C5C1CF3BA8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01159" y="3520967"/>
                  <a:ext cx="401392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直接箭头连接符 10">
              <a:extLst>
                <a:ext uri="{FF2B5EF4-FFF2-40B4-BE49-F238E27FC236}">
                  <a16:creationId xmlns:a16="http://schemas.microsoft.com/office/drawing/2014/main" id="{0F3C1578-5718-3BD5-BFE5-927356761585}"/>
                </a:ext>
              </a:extLst>
            </p:cNvPr>
            <p:cNvCxnSpPr/>
            <p:nvPr/>
          </p:nvCxnSpPr>
          <p:spPr>
            <a:xfrm flipV="1">
              <a:off x="3678621" y="2974428"/>
              <a:ext cx="0" cy="22071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>
              <a:extLst>
                <a:ext uri="{FF2B5EF4-FFF2-40B4-BE49-F238E27FC236}">
                  <a16:creationId xmlns:a16="http://schemas.microsoft.com/office/drawing/2014/main" id="{AAD9E20F-844C-5271-A926-476618445FB9}"/>
                </a:ext>
              </a:extLst>
            </p:cNvPr>
            <p:cNvCxnSpPr/>
            <p:nvPr/>
          </p:nvCxnSpPr>
          <p:spPr>
            <a:xfrm flipV="1">
              <a:off x="6006657" y="2990193"/>
              <a:ext cx="0" cy="22071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>
              <a:extLst>
                <a:ext uri="{FF2B5EF4-FFF2-40B4-BE49-F238E27FC236}">
                  <a16:creationId xmlns:a16="http://schemas.microsoft.com/office/drawing/2014/main" id="{23771E19-3FF8-3ACA-243A-E01F4C9C3517}"/>
                </a:ext>
              </a:extLst>
            </p:cNvPr>
            <p:cNvCxnSpPr/>
            <p:nvPr/>
          </p:nvCxnSpPr>
          <p:spPr>
            <a:xfrm flipV="1">
              <a:off x="8203310" y="3000705"/>
              <a:ext cx="0" cy="22071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13">
              <a:extLst>
                <a:ext uri="{FF2B5EF4-FFF2-40B4-BE49-F238E27FC236}">
                  <a16:creationId xmlns:a16="http://schemas.microsoft.com/office/drawing/2014/main" id="{07687CBB-C388-7285-3A04-8EFCE8E1B2D1}"/>
                </a:ext>
              </a:extLst>
            </p:cNvPr>
            <p:cNvCxnSpPr>
              <a:cxnSpLocks/>
            </p:cNvCxnSpPr>
            <p:nvPr/>
          </p:nvCxnSpPr>
          <p:spPr>
            <a:xfrm>
              <a:off x="5990895" y="5013431"/>
              <a:ext cx="0" cy="22072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>
              <a:extLst>
                <a:ext uri="{FF2B5EF4-FFF2-40B4-BE49-F238E27FC236}">
                  <a16:creationId xmlns:a16="http://schemas.microsoft.com/office/drawing/2014/main" id="{0B4CD5B3-8C13-BA5D-59F5-41C380484543}"/>
                </a:ext>
              </a:extLst>
            </p:cNvPr>
            <p:cNvCxnSpPr>
              <a:cxnSpLocks/>
            </p:cNvCxnSpPr>
            <p:nvPr/>
          </p:nvCxnSpPr>
          <p:spPr>
            <a:xfrm>
              <a:off x="8213822" y="5008181"/>
              <a:ext cx="0" cy="22072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131A74C6-9996-4AE9-7FB3-05FC605E14C1}"/>
                </a:ext>
              </a:extLst>
            </p:cNvPr>
            <p:cNvCxnSpPr>
              <a:cxnSpLocks/>
            </p:cNvCxnSpPr>
            <p:nvPr/>
          </p:nvCxnSpPr>
          <p:spPr>
            <a:xfrm>
              <a:off x="3662859" y="5050221"/>
              <a:ext cx="0" cy="22072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id="{EC95FF9A-8DA9-5A56-8C4C-91ADD14DAEFA}"/>
                    </a:ext>
                  </a:extLst>
                </p:cNvPr>
                <p:cNvSpPr txBox="1"/>
                <p:nvPr/>
              </p:nvSpPr>
              <p:spPr>
                <a:xfrm>
                  <a:off x="6006657" y="2894861"/>
                  <a:ext cx="44210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b="0" i="0" smtClean="0">
                                <a:latin typeface="Cambria Math" panose="02040503050406030204" pitchFamily="18" charset="0"/>
                              </a:rPr>
                              <m:t>s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F6E2ED03-8808-E6C6-E5F9-86FF0DEBCC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06657" y="2894861"/>
                  <a:ext cx="442108" cy="369332"/>
                </a:xfrm>
                <a:prstGeom prst="rect">
                  <a:avLst/>
                </a:prstGeom>
                <a:blipFill>
                  <a:blip r:embed="rId5"/>
                  <a:stretch>
                    <a:fillRect r="-4857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9BBC521D-3612-3C6A-0833-BBAA242B2E2F}"/>
                    </a:ext>
                  </a:extLst>
                </p:cNvPr>
                <p:cNvSpPr txBox="1"/>
                <p:nvPr/>
              </p:nvSpPr>
              <p:spPr>
                <a:xfrm>
                  <a:off x="6006657" y="4970661"/>
                  <a:ext cx="44210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zh-CN" b="0" i="0" smtClean="0">
                                <a:latin typeface="Cambria Math" panose="02040503050406030204" pitchFamily="18" charset="0"/>
                              </a:rPr>
                              <m:t>s</m:t>
                            </m:r>
                          </m:sub>
                        </m:sSub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5A556FF1-B882-99D6-C4F2-4E315592354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06657" y="4970661"/>
                  <a:ext cx="442108" cy="369332"/>
                </a:xfrm>
                <a:prstGeom prst="rect">
                  <a:avLst/>
                </a:prstGeom>
                <a:blipFill>
                  <a:blip r:embed="rId6"/>
                  <a:stretch>
                    <a:fillRect r="-4857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EA0C4FEC-AC5F-8809-33E5-E310CEFF15D7}"/>
                </a:ext>
              </a:extLst>
            </p:cNvPr>
            <p:cNvSpPr txBox="1"/>
            <p:nvPr/>
          </p:nvSpPr>
          <p:spPr>
            <a:xfrm>
              <a:off x="6448765" y="3714961"/>
              <a:ext cx="30369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SN trajectory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3501A1F1-69FA-7EFF-8FB2-DF1FBEC00D45}"/>
                    </a:ext>
                  </a:extLst>
                </p:cNvPr>
                <p:cNvSpPr txBox="1"/>
                <p:nvPr/>
              </p:nvSpPr>
              <p:spPr>
                <a:xfrm>
                  <a:off x="9512246" y="3731174"/>
                  <a:ext cx="37760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188A714B-F3F4-D9C7-F548-E8D8A67C4A3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12246" y="3731174"/>
                  <a:ext cx="377604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43C552B1-CDDF-CB3D-78F3-D8041B5E2E00}"/>
                </a:ext>
              </a:extLst>
            </p:cNvPr>
            <p:cNvSpPr txBox="1"/>
            <p:nvPr/>
          </p:nvSpPr>
          <p:spPr>
            <a:xfrm>
              <a:off x="3662860" y="4546145"/>
              <a:ext cx="41069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Mach shockwave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2" name="内容占位符 6">
            <a:extLst>
              <a:ext uri="{FF2B5EF4-FFF2-40B4-BE49-F238E27FC236}">
                <a16:creationId xmlns:a16="http://schemas.microsoft.com/office/drawing/2014/main" id="{3B71A13F-80DA-FC30-B31B-A56628229A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173" y="3711443"/>
            <a:ext cx="4328285" cy="2907196"/>
          </a:xfrm>
          <a:prstGeom prst="rect">
            <a:avLst/>
          </a:prstGeom>
        </p:spPr>
      </p:pic>
      <p:pic>
        <p:nvPicPr>
          <p:cNvPr id="23" name="图片 22" descr="背景图案&#10;&#10;AI 生成的内容可能不正确。">
            <a:extLst>
              <a:ext uri="{FF2B5EF4-FFF2-40B4-BE49-F238E27FC236}">
                <a16:creationId xmlns:a16="http://schemas.microsoft.com/office/drawing/2014/main" id="{0466EA91-F012-DD16-4203-73C0408D98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629" y="1516133"/>
            <a:ext cx="6143116" cy="4312118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F661B5B7-94E1-35F2-D872-8C490749E181}"/>
              </a:ext>
            </a:extLst>
          </p:cNvPr>
          <p:cNvSpPr txBox="1"/>
          <p:nvPr/>
        </p:nvSpPr>
        <p:spPr>
          <a:xfrm>
            <a:off x="7508375" y="5907634"/>
            <a:ext cx="2204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http://hunt.ihep.ac.cn/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6C02E91-CC2E-50C3-0DF0-08651046A81C}"/>
              </a:ext>
            </a:extLst>
          </p:cNvPr>
          <p:cNvSpPr txBox="1"/>
          <p:nvPr/>
        </p:nvSpPr>
        <p:spPr>
          <a:xfrm>
            <a:off x="1106385" y="6492875"/>
            <a:ext cx="2358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Qi and Xu 2503.20597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457211C-37E3-B130-B58C-F9F4FA756559}"/>
              </a:ext>
            </a:extLst>
          </p:cNvPr>
          <p:cNvSpPr txBox="1"/>
          <p:nvPr/>
        </p:nvSpPr>
        <p:spPr>
          <a:xfrm>
            <a:off x="4800613" y="6015692"/>
            <a:ext cx="2590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~70 dB at 30 km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188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135FE8-C2E5-F6EF-07E4-5A4C12333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7777D0-491D-0E37-8523-58236AC008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128781" cy="4351338"/>
          </a:xfrm>
        </p:spPr>
        <p:txBody>
          <a:bodyPr>
            <a:normAutofit/>
          </a:bodyPr>
          <a:lstStyle/>
          <a:p>
            <a:r>
              <a:rPr lang="en-US" altLang="zh-CN" dirty="0"/>
              <a:t>Strange quark nuggets can stop evaporation by transforming to strangeon nuggets and survive as ultra-heavy dark matter and can be detected using an acoustic array.</a:t>
            </a:r>
          </a:p>
          <a:p>
            <a:endParaRPr lang="en-US" altLang="zh-CN" dirty="0"/>
          </a:p>
          <a:p>
            <a:r>
              <a:rPr lang="en-US" altLang="zh-CN" dirty="0"/>
              <a:t>In the future, the gravitational wave spectrum associated with the phase transitions can be calculated.</a:t>
            </a:r>
          </a:p>
          <a:p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C68D62F-ECBD-6C5E-0C96-BC28B7EE5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299313-2F53-4703-8478-3D25196B7E50}" type="slidenum">
              <a:rPr lang="zh-CN" altLang="en-US" smtClean="0"/>
              <a:pPr/>
              <a:t>15</a:t>
            </a:fld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10A3366-A491-1F87-4371-E59368E073EB}"/>
              </a:ext>
            </a:extLst>
          </p:cNvPr>
          <p:cNvSpPr txBox="1"/>
          <p:nvPr/>
        </p:nvSpPr>
        <p:spPr>
          <a:xfrm>
            <a:off x="8213272" y="5927179"/>
            <a:ext cx="21880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Thanks!</a:t>
            </a:r>
            <a:endParaRPr lang="zh-CN" alt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656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4315</TotalTime>
  <Words>567</Words>
  <Application>Microsoft Office PowerPoint</Application>
  <PresentationFormat>宽屏</PresentationFormat>
  <Paragraphs>120</Paragraphs>
  <Slides>15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等线</vt:lpstr>
      <vt:lpstr>等线 Light</vt:lpstr>
      <vt:lpstr>Arial</vt:lpstr>
      <vt:lpstr>Cambria Math</vt:lpstr>
      <vt:lpstr>Times New Roman</vt:lpstr>
      <vt:lpstr>Office 主题​​</vt:lpstr>
      <vt:lpstr>On the survival of strong nuggets in the early Universe</vt:lpstr>
      <vt:lpstr>Motivations</vt:lpstr>
      <vt:lpstr>Strong nugget</vt:lpstr>
      <vt:lpstr>Formation: cosmic QCD phase transition</vt:lpstr>
      <vt:lpstr>Formation: cosmic QCD phase transition</vt:lpstr>
      <vt:lpstr>Formation: cosmic QCD phase transition</vt:lpstr>
      <vt:lpstr>Finite temperature EoS models</vt:lpstr>
      <vt:lpstr>EoS p - ε plots</vt:lpstr>
      <vt:lpstr>Quark-strangeon phase transition</vt:lpstr>
      <vt:lpstr>Survival: evaporation process</vt:lpstr>
      <vt:lpstr>Survival: evaporation process</vt:lpstr>
      <vt:lpstr>Survival: evaporation process</vt:lpstr>
      <vt:lpstr>Survival: evaporation process</vt:lpstr>
      <vt:lpstr>Detection: acoustic array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Haoyang Qi</dc:creator>
  <cp:lastModifiedBy>Haoyang Qi</cp:lastModifiedBy>
  <cp:revision>68</cp:revision>
  <dcterms:created xsi:type="dcterms:W3CDTF">2026-03-28T15:11:37Z</dcterms:created>
  <dcterms:modified xsi:type="dcterms:W3CDTF">2026-07-03T05:41:17Z</dcterms:modified>
</cp:coreProperties>
</file>