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9" r:id="rId2"/>
    <p:sldId id="263" r:id="rId3"/>
    <p:sldId id="270" r:id="rId4"/>
    <p:sldId id="282" r:id="rId5"/>
    <p:sldId id="299" r:id="rId6"/>
    <p:sldId id="271" r:id="rId7"/>
    <p:sldId id="273" r:id="rId8"/>
    <p:sldId id="277" r:id="rId9"/>
    <p:sldId id="278" r:id="rId10"/>
    <p:sldId id="272" r:id="rId11"/>
    <p:sldId id="275" r:id="rId12"/>
    <p:sldId id="279" r:id="rId13"/>
    <p:sldId id="284" r:id="rId14"/>
    <p:sldId id="280" r:id="rId15"/>
    <p:sldId id="297" r:id="rId16"/>
    <p:sldId id="296" r:id="rId17"/>
    <p:sldId id="300" r:id="rId18"/>
    <p:sldId id="291" r:id="rId19"/>
    <p:sldId id="285" r:id="rId20"/>
    <p:sldId id="295"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4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E21D8-F9C1-4C85-A185-614118F67B03}" type="datetimeFigureOut">
              <a:rPr lang="zh-CN" altLang="en-US" smtClean="0"/>
              <a:t>2026/7/2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5BABBC-AF2B-4271-BAC4-7064F8273F5D}" type="slidenum">
              <a:rPr lang="zh-CN" altLang="en-US" smtClean="0"/>
              <a:t>‹#›</a:t>
            </a:fld>
            <a:endParaRPr lang="zh-CN" altLang="en-US"/>
          </a:p>
        </p:txBody>
      </p:sp>
    </p:spTree>
    <p:extLst>
      <p:ext uri="{BB962C8B-B14F-4D97-AF65-F5344CB8AC3E}">
        <p14:creationId xmlns:p14="http://schemas.microsoft.com/office/powerpoint/2010/main" val="3472349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65787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13F1-4C6D-6011-9A75-23253C5161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FA04C45-1B81-4E67-6EA2-84BE76AD7F1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E389E3-978A-BD6D-14A3-EBC91680E87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2096DF5-8890-B2DF-636F-D426D42478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41102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24255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48EF4-A659-9F43-66CF-B21D2F1E7B7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B4C6EFE-0B85-6754-A654-46C25EA24A9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65D2FB9-9C13-BE13-2221-622300A81AD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7F1E8AD-C2A1-E0C3-575B-BFBD576EAC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01649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B57A3-BCAD-E039-D2B1-AD05258FAC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64FE00-A8E3-8B4D-E5AD-384FF3E7CCA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7617B1D-06A0-B06F-FE3E-147888395EC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0EE39BC-13D7-93EA-5F1E-8725F5BCBC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2700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E4DE-14FE-BE2D-0886-731870A08A8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7437199-1F52-DDF8-6B6A-5E4059D2606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39308AF-0363-A33D-6248-6256C116DC3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9979946-ADD0-DB36-B1AF-539FED49E3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47723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1E7C9-ADF1-F811-3FDF-FDFF5E942A2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8621C3D-7FE3-EB5D-AC62-730EB64CAD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47DF790-B798-762B-1E10-2AE65D5D145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0485D2F-FAA3-2222-1866-7E34FA0D0C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17120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BEAF-78CD-4448-839F-67F6979A3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68FEB79-316C-16FF-4523-58ABA8FAB0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50120A-35FA-525F-6D39-F7BDA0858C76}"/>
              </a:ext>
            </a:extLst>
          </p:cNvPr>
          <p:cNvSpPr>
            <a:spLocks noGrp="1"/>
          </p:cNvSpPr>
          <p:nvPr>
            <p:ph type="body" idx="1"/>
          </p:nvPr>
        </p:nvSpPr>
        <p:spPr/>
        <p:txBody>
          <a:bodyPr/>
          <a:lstStyle/>
          <a:p>
            <a:r>
              <a:rPr lang="en-US" altLang="zh-CN" dirty="0"/>
              <a:t>Crab~1.2kyr</a:t>
            </a:r>
            <a:r>
              <a:rPr lang="zh-CN" altLang="en-US" dirty="0"/>
              <a:t>，</a:t>
            </a:r>
            <a:r>
              <a:rPr lang="en-US" altLang="zh-CN" dirty="0"/>
              <a:t>vela~11.3kyr</a:t>
            </a:r>
            <a:endParaRPr lang="zh-CN" altLang="en-US" dirty="0"/>
          </a:p>
        </p:txBody>
      </p:sp>
      <p:sp>
        <p:nvSpPr>
          <p:cNvPr id="4" name="灯片编号占位符 3">
            <a:extLst>
              <a:ext uri="{FF2B5EF4-FFF2-40B4-BE49-F238E27FC236}">
                <a16:creationId xmlns:a16="http://schemas.microsoft.com/office/drawing/2014/main" id="{496A19EC-0D0A-F7B8-8BEC-EA4B0F7E9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3164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B26E8A-0314-4FCE-AAD4-FFF5C89EB5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02890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024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640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2831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0530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9724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773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563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3122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493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0256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8636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49367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0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0.png"/><Relationship Id="rId4" Type="http://schemas.openxmlformats.org/officeDocument/2006/relationships/image" Target="../media/image13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p:cNvGrpSpPr/>
        <p:nvPr/>
      </p:nvGrpSpPr>
      <p:grpSpPr>
        <a:xfrm>
          <a:off x="0" y="0"/>
          <a:ext cx="0" cy="0"/>
          <a:chOff x="0" y="0"/>
          <a:chExt cx="0" cy="0"/>
        </a:xfrm>
      </p:grpSpPr>
      <p:grpSp>
        <p:nvGrpSpPr>
          <p:cNvPr id="2" name="Group 2"/>
          <p:cNvGrpSpPr/>
          <p:nvPr/>
        </p:nvGrpSpPr>
        <p:grpSpPr>
          <a:xfrm>
            <a:off x="0" y="722035"/>
            <a:ext cx="12192000" cy="5413930"/>
            <a:chOff x="0" y="0"/>
            <a:chExt cx="4816593" cy="2138837"/>
          </a:xfrm>
        </p:grpSpPr>
        <p:sp>
          <p:nvSpPr>
            <p:cNvPr id="3" name="Freeform 3"/>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p:cNvSpPr txBox="1"/>
            <p:nvPr/>
          </p:nvSpPr>
          <p:spPr>
            <a:xfrm>
              <a:off x="0" y="0"/>
              <a:ext cx="4816593" cy="2138837"/>
            </a:xfrm>
            <a:prstGeom prst="rect">
              <a:avLst/>
            </a:prstGeom>
          </p:spPr>
          <p:txBody>
            <a:bodyPr lIns="33867" tIns="33867" rIns="33867" bIns="33867" rtlCol="0" anchor="ctr"/>
            <a:lstStyle/>
            <a:p>
              <a:pPr algn="ctr" defTabSz="609630">
                <a:lnSpc>
                  <a:spcPts val="1813"/>
                </a:lnSpc>
              </a:pPr>
              <a:endParaRPr sz="1200">
                <a:solidFill>
                  <a:prstClr val="black"/>
                </a:solidFill>
                <a:latin typeface="Calibri"/>
              </a:endParaRPr>
            </a:p>
          </p:txBody>
        </p:sp>
      </p:grpSp>
      <p:grpSp>
        <p:nvGrpSpPr>
          <p:cNvPr id="5" name="Group 5"/>
          <p:cNvGrpSpPr/>
          <p:nvPr/>
        </p:nvGrpSpPr>
        <p:grpSpPr>
          <a:xfrm>
            <a:off x="0" y="1180616"/>
            <a:ext cx="12192000" cy="4496769"/>
            <a:chOff x="0" y="0"/>
            <a:chExt cx="4816593" cy="1776502"/>
          </a:xfrm>
        </p:grpSpPr>
        <p:sp>
          <p:nvSpPr>
            <p:cNvPr id="6" name="Freeform 6"/>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p:cNvSpPr txBox="1"/>
            <p:nvPr/>
          </p:nvSpPr>
          <p:spPr>
            <a:xfrm>
              <a:off x="0" y="0"/>
              <a:ext cx="4816593" cy="1776502"/>
            </a:xfrm>
            <a:prstGeom prst="rect">
              <a:avLst/>
            </a:prstGeom>
          </p:spPr>
          <p:txBody>
            <a:bodyPr lIns="33867" tIns="33867" rIns="33867" bIns="33867" rtlCol="0" anchor="ctr"/>
            <a:lstStyle/>
            <a:p>
              <a:pPr algn="ctr" defTabSz="609630">
                <a:lnSpc>
                  <a:spcPts val="1813"/>
                </a:lnSpc>
              </a:pPr>
              <a:endParaRPr sz="1200">
                <a:solidFill>
                  <a:prstClr val="black"/>
                </a:solidFill>
                <a:latin typeface="Calibri"/>
              </a:endParaRPr>
            </a:p>
          </p:txBody>
        </p:sp>
      </p:grpSp>
      <p:sp>
        <p:nvSpPr>
          <p:cNvPr id="10" name="TextBox 10"/>
          <p:cNvSpPr txBox="1"/>
          <p:nvPr/>
        </p:nvSpPr>
        <p:spPr>
          <a:xfrm>
            <a:off x="405244" y="1481009"/>
            <a:ext cx="11381508" cy="2439514"/>
          </a:xfrm>
          <a:prstGeom prst="rect">
            <a:avLst/>
          </a:prstGeom>
        </p:spPr>
        <p:txBody>
          <a:bodyPr wrap="square" lIns="0" tIns="0" rIns="0" bIns="0" rtlCol="0" anchor="t">
            <a:spAutoFit/>
          </a:bodyPr>
          <a:lstStyle/>
          <a:p>
            <a:pPr algn="ctr" defTabSz="609630">
              <a:lnSpc>
                <a:spcPts val="9970"/>
              </a:lnSpc>
            </a:pPr>
            <a:r>
              <a:rPr lang="zh-CN" altLang="en-US" sz="6400" b="1" dirty="0">
                <a:solidFill>
                  <a:srgbClr val="1E1E1E"/>
                </a:solidFill>
                <a:latin typeface="微软雅黑" panose="020B0503020204020204" pitchFamily="34" charset="-122"/>
                <a:ea typeface="微软雅黑" panose="020B0503020204020204" pitchFamily="34" charset="-122"/>
                <a:cs typeface="思源黑体 2 Bold"/>
                <a:sym typeface="思源黑体 2 Bold"/>
              </a:rPr>
              <a:t>年轻脉冲星</a:t>
            </a:r>
            <a:r>
              <a:rPr lang="en-US" altLang="zh-CN" sz="6400" b="1" dirty="0">
                <a:solidFill>
                  <a:srgbClr val="1E1E1E"/>
                </a:solidFill>
                <a:latin typeface="微软雅黑" panose="020B0503020204020204" pitchFamily="34" charset="-122"/>
                <a:ea typeface="微软雅黑" panose="020B0503020204020204" pitchFamily="34" charset="-122"/>
                <a:cs typeface="思源黑体 2 Bold"/>
                <a:sym typeface="思源黑体 2 Bold"/>
              </a:rPr>
              <a:t>PSR J2022+3842</a:t>
            </a:r>
            <a:r>
              <a:rPr lang="zh-CN" altLang="en-US" sz="6400" b="1" dirty="0">
                <a:solidFill>
                  <a:srgbClr val="1E1E1E"/>
                </a:solidFill>
                <a:latin typeface="微软雅黑" panose="020B0503020204020204" pitchFamily="34" charset="-122"/>
                <a:ea typeface="微软雅黑" panose="020B0503020204020204" pitchFamily="34" charset="-122"/>
                <a:cs typeface="思源黑体 2 Bold"/>
                <a:sym typeface="思源黑体 2 Bold"/>
              </a:rPr>
              <a:t>的计时和能谱研究</a:t>
            </a:r>
            <a:endParaRPr lang="en-US" sz="6400" b="1" dirty="0">
              <a:solidFill>
                <a:srgbClr val="1E1E1E"/>
              </a:solidFill>
              <a:latin typeface="微软雅黑" panose="020B0503020204020204" pitchFamily="34" charset="-122"/>
              <a:ea typeface="微软雅黑" panose="020B0503020204020204" pitchFamily="34" charset="-122"/>
              <a:cs typeface="思源黑体 2 Bold"/>
              <a:sym typeface="思源黑体 2 Bold"/>
            </a:endParaRPr>
          </a:p>
        </p:txBody>
      </p:sp>
      <p:grpSp>
        <p:nvGrpSpPr>
          <p:cNvPr id="19" name="组合 18">
            <a:extLst>
              <a:ext uri="{FF2B5EF4-FFF2-40B4-BE49-F238E27FC236}">
                <a16:creationId xmlns:a16="http://schemas.microsoft.com/office/drawing/2014/main" id="{05ACE349-5AAE-3B93-EA4E-BE7847C4FE75}"/>
              </a:ext>
            </a:extLst>
          </p:cNvPr>
          <p:cNvGrpSpPr/>
          <p:nvPr/>
        </p:nvGrpSpPr>
        <p:grpSpPr>
          <a:xfrm>
            <a:off x="3654683" y="4220915"/>
            <a:ext cx="4882630" cy="880185"/>
            <a:chOff x="5482025" y="5780652"/>
            <a:chExt cx="7323945" cy="1320277"/>
          </a:xfrm>
        </p:grpSpPr>
        <p:sp>
          <p:nvSpPr>
            <p:cNvPr id="12" name="TextBox 12"/>
            <p:cNvSpPr txBox="1"/>
            <p:nvPr/>
          </p:nvSpPr>
          <p:spPr>
            <a:xfrm>
              <a:off x="7458856" y="5780652"/>
              <a:ext cx="3370286" cy="357310"/>
            </a:xfrm>
            <a:prstGeom prst="rect">
              <a:avLst/>
            </a:prstGeom>
          </p:spPr>
          <p:txBody>
            <a:bodyPr wrap="square" lIns="0" tIns="0" rIns="0" bIns="0" rtlCol="0" anchor="t">
              <a:spAutoFit/>
            </a:bodyPr>
            <a:lstStyle/>
            <a:p>
              <a:pPr defTabSz="609630">
                <a:lnSpc>
                  <a:spcPts val="1813"/>
                </a:lnSpc>
                <a:spcBef>
                  <a:spcPct val="0"/>
                </a:spcBef>
              </a:pP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报告人</a:t>
              </a:r>
              <a:r>
                <a:rPr 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胡加宁</a:t>
              </a:r>
              <a:endParaRPr 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endParaRPr>
            </a:p>
          </p:txBody>
        </p:sp>
        <p:sp>
          <p:nvSpPr>
            <p:cNvPr id="13" name="TextBox 13"/>
            <p:cNvSpPr txBox="1"/>
            <p:nvPr/>
          </p:nvSpPr>
          <p:spPr>
            <a:xfrm>
              <a:off x="5482025" y="6743618"/>
              <a:ext cx="7323945" cy="357311"/>
            </a:xfrm>
            <a:prstGeom prst="rect">
              <a:avLst/>
            </a:prstGeom>
          </p:spPr>
          <p:txBody>
            <a:bodyPr wrap="square" lIns="0" tIns="0" rIns="0" bIns="0" rtlCol="0" anchor="t">
              <a:spAutoFit/>
            </a:bodyPr>
            <a:lstStyle/>
            <a:p>
              <a:pPr defTabSz="609630">
                <a:lnSpc>
                  <a:spcPts val="1813"/>
                </a:lnSpc>
                <a:spcBef>
                  <a:spcPct val="0"/>
                </a:spcBef>
              </a:pPr>
              <a:endParaRPr 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endParaRPr>
            </a:p>
          </p:txBody>
        </p:sp>
      </p:grpSp>
      <p:sp>
        <p:nvSpPr>
          <p:cNvPr id="14" name="TextBox 14"/>
          <p:cNvSpPr txBox="1"/>
          <p:nvPr/>
        </p:nvSpPr>
        <p:spPr>
          <a:xfrm>
            <a:off x="3403419" y="6420632"/>
            <a:ext cx="5385155" cy="230832"/>
          </a:xfrm>
          <a:prstGeom prst="rect">
            <a:avLst/>
          </a:prstGeom>
        </p:spPr>
        <p:txBody>
          <a:bodyPr wrap="square" lIns="0" tIns="0" rIns="0" bIns="0" rtlCol="0" anchor="t">
            <a:spAutoFit/>
          </a:bodyPr>
          <a:lstStyle/>
          <a:p>
            <a:pPr algn="ctr" defTabSz="609630">
              <a:lnSpc>
                <a:spcPts val="1760"/>
              </a:lnSpc>
            </a:pPr>
            <a:r>
              <a:rPr lang="zh-CN" alt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第十五届全国脉冲星研讨会 </a:t>
            </a:r>
            <a:r>
              <a:rPr lang="en-US" altLang="zh-CN"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FPS15  2026</a:t>
            </a:r>
            <a:endParaRPr 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endParaRPr>
          </a:p>
        </p:txBody>
      </p:sp>
      <p:pic>
        <p:nvPicPr>
          <p:cNvPr id="18" name="图片 17">
            <a:extLst>
              <a:ext uri="{FF2B5EF4-FFF2-40B4-BE49-F238E27FC236}">
                <a16:creationId xmlns:a16="http://schemas.microsoft.com/office/drawing/2014/main" id="{0C43EBF5-DF18-B0F4-2E8B-4B1CBE17F101}"/>
              </a:ext>
            </a:extLst>
          </p:cNvPr>
          <p:cNvPicPr>
            <a:picLocks noChangeAspect="1"/>
          </p:cNvPicPr>
          <p:nvPr/>
        </p:nvPicPr>
        <p:blipFill>
          <a:blip r:embed="rId3"/>
          <a:stretch>
            <a:fillRect/>
          </a:stretch>
        </p:blipFill>
        <p:spPr>
          <a:xfrm>
            <a:off x="0" y="0"/>
            <a:ext cx="2235200" cy="722034"/>
          </a:xfrm>
          <a:prstGeom prst="rect">
            <a:avLst/>
          </a:prstGeom>
        </p:spPr>
      </p:pic>
      <p:sp>
        <p:nvSpPr>
          <p:cNvPr id="8" name="TextBox 12">
            <a:extLst>
              <a:ext uri="{FF2B5EF4-FFF2-40B4-BE49-F238E27FC236}">
                <a16:creationId xmlns:a16="http://schemas.microsoft.com/office/drawing/2014/main" id="{729AD007-26BA-7E3D-5375-9106A7DEA6FD}"/>
              </a:ext>
            </a:extLst>
          </p:cNvPr>
          <p:cNvSpPr txBox="1"/>
          <p:nvPr/>
        </p:nvSpPr>
        <p:spPr>
          <a:xfrm>
            <a:off x="4320578" y="5101100"/>
            <a:ext cx="3550836" cy="238207"/>
          </a:xfrm>
          <a:prstGeom prst="rect">
            <a:avLst/>
          </a:prstGeom>
        </p:spPr>
        <p:txBody>
          <a:bodyPr wrap="square" lIns="0" tIns="0" rIns="0" bIns="0" rtlCol="0" anchor="t">
            <a:spAutoFit/>
          </a:bodyPr>
          <a:lstStyle/>
          <a:p>
            <a:pPr defTabSz="609630">
              <a:lnSpc>
                <a:spcPts val="1813"/>
              </a:lnSpc>
              <a:spcBef>
                <a:spcPct val="0"/>
              </a:spcBef>
            </a:pP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2026</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年</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7</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月</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3</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日  贵州，贵阳</a:t>
            </a:r>
            <a:endParaRPr 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endParaRPr>
          </a:p>
        </p:txBody>
      </p:sp>
      <p:sp>
        <p:nvSpPr>
          <p:cNvPr id="9" name="TextBox 12">
            <a:extLst>
              <a:ext uri="{FF2B5EF4-FFF2-40B4-BE49-F238E27FC236}">
                <a16:creationId xmlns:a16="http://schemas.microsoft.com/office/drawing/2014/main" id="{5DC94E1E-BC15-DA52-981B-292E8E08E105}"/>
              </a:ext>
            </a:extLst>
          </p:cNvPr>
          <p:cNvSpPr txBox="1"/>
          <p:nvPr/>
        </p:nvSpPr>
        <p:spPr>
          <a:xfrm>
            <a:off x="3324067" y="4633602"/>
            <a:ext cx="5543858" cy="238207"/>
          </a:xfrm>
          <a:prstGeom prst="rect">
            <a:avLst/>
          </a:prstGeom>
        </p:spPr>
        <p:txBody>
          <a:bodyPr wrap="square" lIns="0" tIns="0" rIns="0" bIns="0" rtlCol="0" anchor="t">
            <a:spAutoFit/>
          </a:bodyPr>
          <a:lstStyle/>
          <a:p>
            <a:pPr defTabSz="609630">
              <a:lnSpc>
                <a:spcPts val="1813"/>
              </a:lnSpc>
              <a:spcBef>
                <a:spcPct val="0"/>
              </a:spcBef>
            </a:pP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导师：李向华 </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云南大学</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  </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葛明玉 </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a:t>
            </a:r>
            <a:r>
              <a:rPr lang="zh-CN" alt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高能所</a:t>
            </a:r>
            <a:r>
              <a:rPr lang="en-US" altLang="zh-CN"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rPr>
              <a:t>)</a:t>
            </a:r>
            <a:endParaRPr lang="en-US" sz="2133" b="1" dirty="0">
              <a:solidFill>
                <a:srgbClr val="1E1E1E"/>
              </a:solidFill>
              <a:latin typeface="微软雅黑" panose="020B0503020204020204" pitchFamily="34" charset="-122"/>
              <a:ea typeface="微软雅黑" panose="020B0503020204020204" pitchFamily="34" charset="-122"/>
              <a:cs typeface="思源黑体 1 Medium"/>
              <a:sym typeface="思源黑体 1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a:extLst>
            <a:ext uri="{FF2B5EF4-FFF2-40B4-BE49-F238E27FC236}">
              <a16:creationId xmlns:a16="http://schemas.microsoft.com/office/drawing/2014/main" id="{0AAC5231-5818-9AA2-9EE6-138862ADDE9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1F79BFB-5E30-E513-F954-9B93E21CEB83}"/>
              </a:ext>
            </a:extLst>
          </p:cNvPr>
          <p:cNvGrpSpPr/>
          <p:nvPr/>
        </p:nvGrpSpPr>
        <p:grpSpPr>
          <a:xfrm>
            <a:off x="0" y="722035"/>
            <a:ext cx="12192000" cy="5413930"/>
            <a:chOff x="0" y="0"/>
            <a:chExt cx="4816593" cy="2138837"/>
          </a:xfrm>
        </p:grpSpPr>
        <p:sp>
          <p:nvSpPr>
            <p:cNvPr id="3" name="Freeform 3">
              <a:extLst>
                <a:ext uri="{FF2B5EF4-FFF2-40B4-BE49-F238E27FC236}">
                  <a16:creationId xmlns:a16="http://schemas.microsoft.com/office/drawing/2014/main" id="{D641DE70-79EF-F548-5963-3694DCD9CD5E}"/>
                </a:ext>
              </a:extLst>
            </p:cNvPr>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a:extLst>
                <a:ext uri="{FF2B5EF4-FFF2-40B4-BE49-F238E27FC236}">
                  <a16:creationId xmlns:a16="http://schemas.microsoft.com/office/drawing/2014/main" id="{88DEE73D-3870-C4C3-8BD2-6424823B6411}"/>
                </a:ext>
              </a:extLst>
            </p:cNvPr>
            <p:cNvSpPr txBox="1"/>
            <p:nvPr/>
          </p:nvSpPr>
          <p:spPr>
            <a:xfrm>
              <a:off x="0" y="0"/>
              <a:ext cx="4816593" cy="2138837"/>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52CFD192-32DC-07F7-9CA5-BDFD4799BD4D}"/>
              </a:ext>
            </a:extLst>
          </p:cNvPr>
          <p:cNvGrpSpPr/>
          <p:nvPr/>
        </p:nvGrpSpPr>
        <p:grpSpPr>
          <a:xfrm>
            <a:off x="0" y="1180616"/>
            <a:ext cx="12192000" cy="4496769"/>
            <a:chOff x="0" y="0"/>
            <a:chExt cx="4816593" cy="1776502"/>
          </a:xfrm>
        </p:grpSpPr>
        <p:sp>
          <p:nvSpPr>
            <p:cNvPr id="6" name="Freeform 6">
              <a:extLst>
                <a:ext uri="{FF2B5EF4-FFF2-40B4-BE49-F238E27FC236}">
                  <a16:creationId xmlns:a16="http://schemas.microsoft.com/office/drawing/2014/main" id="{0E27A55F-1322-C0C2-851B-1A14718243A5}"/>
                </a:ext>
              </a:extLst>
            </p:cNvPr>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a:extLst>
                <a:ext uri="{FF2B5EF4-FFF2-40B4-BE49-F238E27FC236}">
                  <a16:creationId xmlns:a16="http://schemas.microsoft.com/office/drawing/2014/main" id="{D809BE3F-DCB5-8B81-52EE-202ED5731AEE}"/>
                </a:ext>
              </a:extLst>
            </p:cNvPr>
            <p:cNvSpPr txBox="1"/>
            <p:nvPr/>
          </p:nvSpPr>
          <p:spPr>
            <a:xfrm>
              <a:off x="0" y="0"/>
              <a:ext cx="4816593" cy="1776502"/>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图片 17">
            <a:extLst>
              <a:ext uri="{FF2B5EF4-FFF2-40B4-BE49-F238E27FC236}">
                <a16:creationId xmlns:a16="http://schemas.microsoft.com/office/drawing/2014/main" id="{8C7531F6-D8F0-CAA9-380F-4BBE84173B48}"/>
              </a:ext>
            </a:extLst>
          </p:cNvPr>
          <p:cNvPicPr>
            <a:picLocks noChangeAspect="1"/>
          </p:cNvPicPr>
          <p:nvPr/>
        </p:nvPicPr>
        <p:blipFill>
          <a:blip r:embed="rId3"/>
          <a:stretch>
            <a:fillRect/>
          </a:stretch>
        </p:blipFill>
        <p:spPr>
          <a:xfrm>
            <a:off x="0" y="0"/>
            <a:ext cx="2235200" cy="722034"/>
          </a:xfrm>
          <a:prstGeom prst="rect">
            <a:avLst/>
          </a:prstGeom>
        </p:spPr>
      </p:pic>
      <p:sp>
        <p:nvSpPr>
          <p:cNvPr id="15" name="TextBox 8">
            <a:extLst>
              <a:ext uri="{FF2B5EF4-FFF2-40B4-BE49-F238E27FC236}">
                <a16:creationId xmlns:a16="http://schemas.microsoft.com/office/drawing/2014/main" id="{D739884C-189C-B63D-E4E4-7088940F0F90}"/>
              </a:ext>
            </a:extLst>
          </p:cNvPr>
          <p:cNvSpPr txBox="1"/>
          <p:nvPr/>
        </p:nvSpPr>
        <p:spPr>
          <a:xfrm>
            <a:off x="264251" y="3205568"/>
            <a:ext cx="11663490" cy="14071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2634"/>
              </a:lnSpc>
            </a:pPr>
            <a:r>
              <a:rPr lang="zh-CN" altLang="en-US" sz="6400" b="1" dirty="0">
                <a:solidFill>
                  <a:srgbClr val="1E1E1E"/>
                </a:solidFill>
                <a:latin typeface="微软雅黑" panose="020B0503020204020204" pitchFamily="34" charset="-122"/>
                <a:ea typeface="微软雅黑" panose="020B0503020204020204" pitchFamily="34" charset="-122"/>
                <a:sym typeface="思源黑体 2 Bold"/>
              </a:rPr>
              <a:t>背景介绍</a:t>
            </a:r>
            <a:endParaRPr lang="en-US" sz="6400" b="1" dirty="0">
              <a:solidFill>
                <a:srgbClr val="1E1E1E"/>
              </a:solidFill>
              <a:latin typeface="微软雅黑" panose="020B0503020204020204" pitchFamily="34" charset="-122"/>
              <a:ea typeface="微软雅黑" panose="020B0503020204020204" pitchFamily="34" charset="-122"/>
              <a:sym typeface="思源黑体 2 Bold"/>
            </a:endParaRPr>
          </a:p>
        </p:txBody>
      </p:sp>
      <p:sp>
        <p:nvSpPr>
          <p:cNvPr id="16" name="TextBox 9">
            <a:extLst>
              <a:ext uri="{FF2B5EF4-FFF2-40B4-BE49-F238E27FC236}">
                <a16:creationId xmlns:a16="http://schemas.microsoft.com/office/drawing/2014/main" id="{F2778478-D5D3-085A-6842-25D1CC0E205D}"/>
              </a:ext>
            </a:extLst>
          </p:cNvPr>
          <p:cNvSpPr txBox="1"/>
          <p:nvPr/>
        </p:nvSpPr>
        <p:spPr>
          <a:xfrm>
            <a:off x="3521401" y="1562375"/>
            <a:ext cx="5149199" cy="198573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581"/>
              </a:lnSpc>
            </a:pPr>
            <a:r>
              <a:rPr lang="en-US" sz="9600" b="1" dirty="0">
                <a:solidFill>
                  <a:srgbClr val="0070C0"/>
                </a:solidFill>
                <a:latin typeface="微软雅黑" panose="020B0503020204020204" pitchFamily="34" charset="-122"/>
                <a:ea typeface="微软雅黑" panose="020B0503020204020204" pitchFamily="34" charset="-122"/>
                <a:sym typeface="Akzidenz-Grotesk Bold"/>
              </a:rPr>
              <a:t>01</a:t>
            </a:r>
          </a:p>
        </p:txBody>
      </p:sp>
      <p:sp>
        <p:nvSpPr>
          <p:cNvPr id="8" name="TextBox 14">
            <a:extLst>
              <a:ext uri="{FF2B5EF4-FFF2-40B4-BE49-F238E27FC236}">
                <a16:creationId xmlns:a16="http://schemas.microsoft.com/office/drawing/2014/main" id="{20463F4E-3387-7277-0103-97977A156D89}"/>
              </a:ext>
            </a:extLst>
          </p:cNvPr>
          <p:cNvSpPr txBox="1"/>
          <p:nvPr/>
        </p:nvSpPr>
        <p:spPr>
          <a:xfrm>
            <a:off x="3403419" y="6420632"/>
            <a:ext cx="5385155" cy="230832"/>
          </a:xfrm>
          <a:prstGeom prst="rect">
            <a:avLst/>
          </a:prstGeom>
        </p:spPr>
        <p:txBody>
          <a:bodyPr wrap="square" lIns="0" tIns="0" rIns="0" bIns="0" rtlCol="0" anchor="t">
            <a:spAutoFit/>
          </a:bodyPr>
          <a:lstStyle/>
          <a:p>
            <a:pPr algn="ctr" defTabSz="609630">
              <a:lnSpc>
                <a:spcPts val="1760"/>
              </a:lnSpc>
            </a:pPr>
            <a:r>
              <a:rPr lang="zh-CN" alt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第十五届全国脉冲星研讨会 </a:t>
            </a:r>
            <a:r>
              <a:rPr lang="en-US" altLang="zh-CN"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FPS15  2026</a:t>
            </a:r>
            <a:endParaRPr 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endParaRPr>
          </a:p>
        </p:txBody>
      </p:sp>
    </p:spTree>
    <p:extLst>
      <p:ext uri="{BB962C8B-B14F-4D97-AF65-F5344CB8AC3E}">
        <p14:creationId xmlns:p14="http://schemas.microsoft.com/office/powerpoint/2010/main" val="751255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959476"/>
            <a:chOff x="0" y="0"/>
            <a:chExt cx="4816593" cy="379052"/>
          </a:xfrm>
        </p:grpSpPr>
        <p:sp>
          <p:nvSpPr>
            <p:cNvPr id="3" name="Freeform 3"/>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p:cNvSpPr txBox="1"/>
            <p:nvPr/>
          </p:nvSpPr>
          <p:spPr>
            <a:xfrm>
              <a:off x="0" y="-38100"/>
              <a:ext cx="4816593" cy="417152"/>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5" name="TextBox 5"/>
          <p:cNvSpPr txBox="1"/>
          <p:nvPr/>
        </p:nvSpPr>
        <p:spPr>
          <a:xfrm>
            <a:off x="3755679" y="236300"/>
            <a:ext cx="4680642" cy="509691"/>
          </a:xfrm>
          <a:prstGeom prst="rect">
            <a:avLst/>
          </a:prstGeom>
        </p:spPr>
        <p:txBody>
          <a:bodyPr lIns="0" tIns="0" rIns="0" bIns="0" rtlCol="0" anchor="t">
            <a:spAutoFit/>
          </a:bodyPr>
          <a:lstStyle/>
          <a:p>
            <a:pPr algn="ctr" defTabSz="609630">
              <a:lnSpc>
                <a:spcPts val="4160"/>
              </a:lnSpc>
            </a:pPr>
            <a:r>
              <a:rPr lang="zh-CN" alt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rPr>
              <a:t>背景介绍</a:t>
            </a:r>
            <a:endParaRPr 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p:cNvGrpSpPr/>
          <p:nvPr/>
        </p:nvGrpSpPr>
        <p:grpSpPr>
          <a:xfrm>
            <a:off x="0" y="6707356"/>
            <a:ext cx="12192000" cy="150644"/>
            <a:chOff x="0" y="0"/>
            <a:chExt cx="4816593" cy="59514"/>
          </a:xfrm>
        </p:grpSpPr>
        <p:sp>
          <p:nvSpPr>
            <p:cNvPr id="7" name="Freeform 7"/>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p:cNvSpPr txBox="1"/>
            <p:nvPr/>
          </p:nvSpPr>
          <p:spPr>
            <a:xfrm>
              <a:off x="0" y="-38100"/>
              <a:ext cx="4816593" cy="97614"/>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pic>
        <p:nvPicPr>
          <p:cNvPr id="25" name="图片 24">
            <a:extLst>
              <a:ext uri="{FF2B5EF4-FFF2-40B4-BE49-F238E27FC236}">
                <a16:creationId xmlns:a16="http://schemas.microsoft.com/office/drawing/2014/main" id="{7380A041-B61F-0359-CD52-17A7F6A94C45}"/>
              </a:ext>
            </a:extLst>
          </p:cNvPr>
          <p:cNvPicPr>
            <a:picLocks noChangeAspect="1"/>
          </p:cNvPicPr>
          <p:nvPr/>
        </p:nvPicPr>
        <p:blipFill>
          <a:blip r:embed="rId3"/>
          <a:srcRect l="4260" t="2134" r="1569" b="1652"/>
          <a:stretch>
            <a:fillRect/>
          </a:stretch>
        </p:blipFill>
        <p:spPr>
          <a:xfrm>
            <a:off x="1712684" y="1207507"/>
            <a:ext cx="3785651" cy="3802719"/>
          </a:xfrm>
          <a:prstGeom prst="rect">
            <a:avLst/>
          </a:prstGeom>
        </p:spPr>
      </p:pic>
      <p:pic>
        <p:nvPicPr>
          <p:cNvPr id="27" name="图片 26">
            <a:extLst>
              <a:ext uri="{FF2B5EF4-FFF2-40B4-BE49-F238E27FC236}">
                <a16:creationId xmlns:a16="http://schemas.microsoft.com/office/drawing/2014/main" id="{0A19FD09-3390-15C8-0D18-2E6A93EA6B7A}"/>
              </a:ext>
            </a:extLst>
          </p:cNvPr>
          <p:cNvPicPr>
            <a:picLocks noChangeAspect="1"/>
          </p:cNvPicPr>
          <p:nvPr/>
        </p:nvPicPr>
        <p:blipFill>
          <a:blip r:embed="rId4"/>
          <a:stretch>
            <a:fillRect/>
          </a:stretch>
        </p:blipFill>
        <p:spPr>
          <a:xfrm>
            <a:off x="6439284" y="1248045"/>
            <a:ext cx="3873137" cy="3796840"/>
          </a:xfrm>
          <a:prstGeom prst="rect">
            <a:avLst/>
          </a:prstGeom>
        </p:spPr>
      </p:pic>
      <p:grpSp>
        <p:nvGrpSpPr>
          <p:cNvPr id="9" name="组合 8">
            <a:extLst>
              <a:ext uri="{FF2B5EF4-FFF2-40B4-BE49-F238E27FC236}">
                <a16:creationId xmlns:a16="http://schemas.microsoft.com/office/drawing/2014/main" id="{D53BA7DF-82C2-33E9-A73F-8585D35BFF8A}"/>
              </a:ext>
            </a:extLst>
          </p:cNvPr>
          <p:cNvGrpSpPr/>
          <p:nvPr/>
        </p:nvGrpSpPr>
        <p:grpSpPr>
          <a:xfrm>
            <a:off x="1294451" y="5162912"/>
            <a:ext cx="9603094" cy="1376137"/>
            <a:chOff x="1747961" y="5573214"/>
            <a:chExt cx="9603094" cy="1376137"/>
          </a:xfrm>
        </p:grpSpPr>
        <p:grpSp>
          <p:nvGrpSpPr>
            <p:cNvPr id="34" name="Group 11">
              <a:extLst>
                <a:ext uri="{FF2B5EF4-FFF2-40B4-BE49-F238E27FC236}">
                  <a16:creationId xmlns:a16="http://schemas.microsoft.com/office/drawing/2014/main" id="{54D30D26-519D-660A-876F-138BAFBAF71F}"/>
                </a:ext>
              </a:extLst>
            </p:cNvPr>
            <p:cNvGrpSpPr/>
            <p:nvPr/>
          </p:nvGrpSpPr>
          <p:grpSpPr>
            <a:xfrm>
              <a:off x="1747961" y="5573214"/>
              <a:ext cx="9603094" cy="1376137"/>
              <a:chOff x="-118617" y="-221625"/>
              <a:chExt cx="2261014" cy="1332728"/>
            </a:xfrm>
          </p:grpSpPr>
          <p:sp>
            <p:nvSpPr>
              <p:cNvPr id="36" name="Freeform 12">
                <a:extLst>
                  <a:ext uri="{FF2B5EF4-FFF2-40B4-BE49-F238E27FC236}">
                    <a16:creationId xmlns:a16="http://schemas.microsoft.com/office/drawing/2014/main" id="{7E7BB10D-5EBF-BC75-D7F8-5CD6D84BCF85}"/>
                  </a:ext>
                </a:extLst>
              </p:cNvPr>
              <p:cNvSpPr/>
              <p:nvPr/>
            </p:nvSpPr>
            <p:spPr>
              <a:xfrm>
                <a:off x="-118617" y="-221625"/>
                <a:ext cx="2261014" cy="1256578"/>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37" name="TextBox 13">
                <a:extLst>
                  <a:ext uri="{FF2B5EF4-FFF2-40B4-BE49-F238E27FC236}">
                    <a16:creationId xmlns:a16="http://schemas.microsoft.com/office/drawing/2014/main" id="{F73043C3-188C-D293-E476-001FFA7521FF}"/>
                  </a:ext>
                </a:extLst>
              </p:cNvPr>
              <p:cNvSpPr txBox="1"/>
              <p:nvPr/>
            </p:nvSpPr>
            <p:spPr>
              <a:xfrm>
                <a:off x="0" y="-28575"/>
                <a:ext cx="1953847" cy="1139678"/>
              </a:xfrm>
              <a:prstGeom prst="rect">
                <a:avLst/>
              </a:prstGeom>
            </p:spPr>
            <p:txBody>
              <a:bodyPr lIns="33867" tIns="33867" rIns="33867" bIns="33867" rtlCol="0" anchor="ctr"/>
              <a:lstStyle/>
              <a:p>
                <a:pPr algn="ctr" defTabSz="609630">
                  <a:lnSpc>
                    <a:spcPts val="1773"/>
                  </a:lnSpc>
                </a:pPr>
                <a:endParaRPr sz="1200">
                  <a:solidFill>
                    <a:prstClr val="black"/>
                  </a:solidFill>
                  <a:latin typeface="微软雅黑" panose="020B0503020204020204" pitchFamily="34" charset="-122"/>
                  <a:ea typeface="微软雅黑" panose="020B0503020204020204" pitchFamily="34" charset="-122"/>
                </a:endParaRPr>
              </a:p>
            </p:txBody>
          </p:sp>
        </p:grpSp>
        <mc:AlternateContent xmlns:mc="http://schemas.openxmlformats.org/markup-compatibility/2006" xmlns:a14="http://schemas.microsoft.com/office/drawing/2010/main">
          <mc:Choice Requires="a14">
            <p:sp>
              <p:nvSpPr>
                <p:cNvPr id="35" name="TextBox 21">
                  <a:extLst>
                    <a:ext uri="{FF2B5EF4-FFF2-40B4-BE49-F238E27FC236}">
                      <a16:creationId xmlns:a16="http://schemas.microsoft.com/office/drawing/2014/main" id="{6494268E-F168-A2C7-D33A-07A9E89E8F43}"/>
                    </a:ext>
                  </a:extLst>
                </p:cNvPr>
                <p:cNvSpPr txBox="1"/>
                <p:nvPr/>
              </p:nvSpPr>
              <p:spPr>
                <a:xfrm>
                  <a:off x="1951952" y="5599841"/>
                  <a:ext cx="9110313" cy="1244251"/>
                </a:xfrm>
                <a:prstGeom prst="rect">
                  <a:avLst/>
                </a:prstGeom>
              </p:spPr>
              <p:txBody>
                <a:bodyPr wrap="square" lIns="0" tIns="0" rIns="0" bIns="0" rtlCol="0" anchor="t">
                  <a:spAutoFit/>
                </a:bodyPr>
                <a:lstStyle/>
                <a:p>
                  <a:pPr defTabSz="609630">
                    <a:lnSpc>
                      <a:spcPct val="114000"/>
                    </a:lnSpc>
                    <a:spcBef>
                      <a:spcPct val="0"/>
                    </a:spcBef>
                  </a:pP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PSR J2022+3842</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于</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2010</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年在超新星遗迹</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G76.9+1.0</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中心发现，其自转能损率</a:t>
                  </a:r>
                  <a14:m>
                    <m:oMath xmlns:m="http://schemas.openxmlformats.org/officeDocument/2006/math">
                      <m:acc>
                        <m:accPr>
                          <m:chr m:val="̇"/>
                          <m:ctrlPr>
                            <a:rPr lang="zh-CN" altLang="en-US" sz="2400" i="1" smtClean="0">
                              <a:solidFill>
                                <a:srgbClr val="100F0D"/>
                              </a:solidFill>
                              <a:latin typeface="Cambria Math" panose="02040503050406030204" pitchFamily="18" charset="0"/>
                              <a:ea typeface="微软雅黑" panose="020B0503020204020204" pitchFamily="34" charset="-122"/>
                              <a:sym typeface="思源黑体 1"/>
                            </a:rPr>
                          </m:ctrlPr>
                        </m:accPr>
                        <m:e>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𝐸</m:t>
                          </m:r>
                        </m:e>
                      </m:acc>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=3.0</m:t>
                      </m:r>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m:t>
                      </m:r>
                      <m:sSup>
                        <m:sSupPr>
                          <m:ctrlPr>
                            <a:rPr lang="en-US" altLang="zh-CN" sz="2400" b="0" i="1" smtClean="0">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10</m:t>
                          </m:r>
                        </m:e>
                        <m: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37</m:t>
                          </m:r>
                        </m:sup>
                      </m:s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𝑒𝑟𝑔</m:t>
                      </m:r>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 </m:t>
                      </m:r>
                      <m:sSup>
                        <m:sSupPr>
                          <m:ctrlPr>
                            <a:rPr lang="en-US" altLang="zh-CN" sz="2400" b="0" i="1" smtClean="0">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𝑠</m:t>
                          </m:r>
                        </m:e>
                        <m: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−1</m:t>
                          </m:r>
                        </m:sup>
                      </m:sSup>
                    </m:oMath>
                  </a14:m>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，磁场强度</a:t>
                  </a:r>
                  <a14:m>
                    <m:oMath xmlns:m="http://schemas.openxmlformats.org/officeDocument/2006/math">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𝐵</m:t>
                      </m:r>
                      <m:r>
                        <a:rPr lang="en-US" altLang="zh-CN" sz="2400" i="1">
                          <a:solidFill>
                            <a:srgbClr val="100F0D"/>
                          </a:solidFill>
                          <a:latin typeface="Cambria Math" panose="02040503050406030204" pitchFamily="18" charset="0"/>
                          <a:ea typeface="微软雅黑" panose="020B0503020204020204" pitchFamily="34" charset="-122"/>
                          <a:sym typeface="思源黑体 1"/>
                        </a:rPr>
                        <m:t>=</m:t>
                      </m:r>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2.1</m:t>
                      </m:r>
                      <m:r>
                        <a:rPr lang="en-US" altLang="zh-CN" sz="2400" i="1">
                          <a:solidFill>
                            <a:srgbClr val="100F0D"/>
                          </a:solidFill>
                          <a:latin typeface="Cambria Math" panose="02040503050406030204" pitchFamily="18" charset="0"/>
                          <a:ea typeface="Cambria Math" panose="02040503050406030204" pitchFamily="18" charset="0"/>
                          <a:sym typeface="思源黑体 1"/>
                        </a:rPr>
                        <m:t>×</m:t>
                      </m:r>
                      <m:sSup>
                        <m:sSupPr>
                          <m:ctrlPr>
                            <a:rPr lang="en-US" altLang="zh-CN" sz="2400" i="1">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i="1">
                              <a:solidFill>
                                <a:srgbClr val="100F0D"/>
                              </a:solidFill>
                              <a:latin typeface="Cambria Math" panose="02040503050406030204" pitchFamily="18" charset="0"/>
                              <a:ea typeface="Cambria Math" panose="02040503050406030204" pitchFamily="18" charset="0"/>
                              <a:sym typeface="思源黑体 1"/>
                            </a:rPr>
                            <m:t>10</m:t>
                          </m:r>
                        </m:e>
                        <m: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12</m:t>
                          </m:r>
                        </m:sup>
                      </m:s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𝐺</m:t>
                      </m:r>
                    </m:oMath>
                  </a14:m>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，特征年龄</a:t>
                  </a:r>
                  <a14:m>
                    <m:oMath xmlns:m="http://schemas.openxmlformats.org/officeDocument/2006/math">
                      <m:r>
                        <a:rPr lang="en-US" altLang="zh-CN" sz="2400" b="0" i="0" smtClean="0">
                          <a:solidFill>
                            <a:srgbClr val="100F0D"/>
                          </a:solidFill>
                          <a:latin typeface="Cambria Math" panose="02040503050406030204" pitchFamily="18" charset="0"/>
                          <a:ea typeface="Cambria Math" panose="02040503050406030204" pitchFamily="18" charset="0"/>
                          <a:sym typeface="思源黑体 1"/>
                        </a:rPr>
                        <m:t>8.9</m:t>
                      </m:r>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𝑘𝑦𝑟</m:t>
                      </m:r>
                    </m:oMath>
                  </a14:m>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，为一颗</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Crab-like</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自转供能脉冲星。</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mc:Choice>
          <mc:Fallback xmlns="">
            <p:sp>
              <p:nvSpPr>
                <p:cNvPr id="35" name="TextBox 21">
                  <a:extLst>
                    <a:ext uri="{FF2B5EF4-FFF2-40B4-BE49-F238E27FC236}">
                      <a16:creationId xmlns:a16="http://schemas.microsoft.com/office/drawing/2014/main" id="{6494268E-F168-A2C7-D33A-07A9E89E8F43}"/>
                    </a:ext>
                  </a:extLst>
                </p:cNvPr>
                <p:cNvSpPr txBox="1">
                  <a:spLocks noRot="1" noChangeAspect="1" noMove="1" noResize="1" noEditPoints="1" noAdjustHandles="1" noChangeArrowheads="1" noChangeShapeType="1" noTextEdit="1"/>
                </p:cNvSpPr>
                <p:nvPr/>
              </p:nvSpPr>
              <p:spPr>
                <a:xfrm>
                  <a:off x="1951952" y="5599841"/>
                  <a:ext cx="9110313" cy="1244251"/>
                </a:xfrm>
                <a:prstGeom prst="rect">
                  <a:avLst/>
                </a:prstGeom>
                <a:blipFill>
                  <a:blip r:embed="rId5"/>
                  <a:stretch>
                    <a:fillRect l="-2075" t="-5882" r="-1874" b="-14216"/>
                  </a:stretch>
                </a:blipFill>
              </p:spPr>
              <p:txBody>
                <a:bodyPr/>
                <a:lstStyle/>
                <a:p>
                  <a:r>
                    <a:rPr lang="zh-CN" altLang="en-US">
                      <a:noFill/>
                    </a:rPr>
                    <a:t> </a:t>
                  </a:r>
                </a:p>
              </p:txBody>
            </p:sp>
          </mc:Fallback>
        </mc:AlternateContent>
      </p:grpSp>
      <p:sp>
        <p:nvSpPr>
          <p:cNvPr id="40" name="文本框 39">
            <a:extLst>
              <a:ext uri="{FF2B5EF4-FFF2-40B4-BE49-F238E27FC236}">
                <a16:creationId xmlns:a16="http://schemas.microsoft.com/office/drawing/2014/main" id="{B16292FE-8F0A-45D6-D84B-078F64194E3D}"/>
              </a:ext>
            </a:extLst>
          </p:cNvPr>
          <p:cNvSpPr txBox="1"/>
          <p:nvPr/>
        </p:nvSpPr>
        <p:spPr>
          <a:xfrm>
            <a:off x="2951752" y="961842"/>
            <a:ext cx="5997921" cy="297454"/>
          </a:xfrm>
          <a:prstGeom prst="rect">
            <a:avLst/>
          </a:prstGeom>
          <a:noFill/>
        </p:spPr>
        <p:txBody>
          <a:bodyPr wrap="square">
            <a:spAutoFit/>
          </a:bodyPr>
          <a:lstStyle/>
          <a:p>
            <a:pPr defTabSz="609630"/>
            <a:r>
              <a:rPr lang="da-DK" altLang="zh-CN" sz="1333" dirty="0">
                <a:solidFill>
                  <a:srgbClr val="0070C0"/>
                </a:solidFill>
                <a:latin typeface="微软雅黑" panose="020B0503020204020204" pitchFamily="34" charset="-122"/>
                <a:ea typeface="微软雅黑" panose="020B0503020204020204" pitchFamily="34" charset="-122"/>
              </a:rPr>
              <a:t>Arzoumanian, Z., Gotthelf, E. V., Ransom, S. M., et al. 2011, ApJ, 739, 39</a:t>
            </a:r>
            <a:endParaRPr lang="zh-CN" altLang="en-US" sz="1333" dirty="0">
              <a:solidFill>
                <a:srgbClr val="0070C0"/>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62196F89-561D-5C1E-ACB7-3246C879ED83}"/>
              </a:ext>
            </a:extLst>
          </p:cNvPr>
          <p:cNvSpPr txBox="1"/>
          <p:nvPr/>
        </p:nvSpPr>
        <p:spPr>
          <a:xfrm>
            <a:off x="943242" y="4195250"/>
            <a:ext cx="1872673" cy="400110"/>
          </a:xfrm>
          <a:prstGeom prst="rect">
            <a:avLst/>
          </a:prstGeom>
          <a:noFill/>
        </p:spPr>
        <p:txBody>
          <a:bodyPr wrap="square">
            <a:spAutoFit/>
          </a:bodyPr>
          <a:lstStyle/>
          <a:p>
            <a:pPr defTabSz="609630"/>
            <a:r>
              <a:rPr lang="da-DK" altLang="zh-CN" sz="2000" dirty="0">
                <a:solidFill>
                  <a:srgbClr val="0070C0"/>
                </a:solidFill>
                <a:latin typeface="微软雅黑" panose="020B0503020204020204" pitchFamily="34" charset="-122"/>
                <a:ea typeface="微软雅黑" panose="020B0503020204020204" pitchFamily="34" charset="-122"/>
              </a:rPr>
              <a:t>Chandra</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6189EF7A-2FE0-EB70-5250-A9038DAA4D71}"/>
              </a:ext>
            </a:extLst>
          </p:cNvPr>
          <p:cNvSpPr txBox="1"/>
          <p:nvPr/>
        </p:nvSpPr>
        <p:spPr>
          <a:xfrm>
            <a:off x="10312421" y="4197828"/>
            <a:ext cx="1598732" cy="400110"/>
          </a:xfrm>
          <a:prstGeom prst="rect">
            <a:avLst/>
          </a:prstGeom>
          <a:noFill/>
        </p:spPr>
        <p:txBody>
          <a:bodyPr wrap="square">
            <a:spAutoFit/>
          </a:bodyPr>
          <a:lstStyle/>
          <a:p>
            <a:pPr defTabSz="609630"/>
            <a:r>
              <a:rPr lang="da-DK" altLang="zh-CN" sz="2000" dirty="0">
                <a:solidFill>
                  <a:srgbClr val="0070C0"/>
                </a:solidFill>
                <a:latin typeface="微软雅黑" panose="020B0503020204020204" pitchFamily="34" charset="-122"/>
                <a:ea typeface="微软雅黑" panose="020B0503020204020204" pitchFamily="34" charset="-122"/>
              </a:rPr>
              <a:t>Green Bank</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959476"/>
            <a:chOff x="0" y="0"/>
            <a:chExt cx="4816593" cy="379052"/>
          </a:xfrm>
        </p:grpSpPr>
        <p:sp>
          <p:nvSpPr>
            <p:cNvPr id="3" name="Freeform 3"/>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p:cNvSpPr txBox="1"/>
            <p:nvPr/>
          </p:nvSpPr>
          <p:spPr>
            <a:xfrm>
              <a:off x="0" y="-38100"/>
              <a:ext cx="4816593" cy="417152"/>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grpSp>
        <p:nvGrpSpPr>
          <p:cNvPr id="5" name="Group 5"/>
          <p:cNvGrpSpPr/>
          <p:nvPr/>
        </p:nvGrpSpPr>
        <p:grpSpPr>
          <a:xfrm>
            <a:off x="0" y="6707356"/>
            <a:ext cx="12192000" cy="150644"/>
            <a:chOff x="0" y="0"/>
            <a:chExt cx="4816593" cy="59514"/>
          </a:xfrm>
        </p:grpSpPr>
        <p:sp>
          <p:nvSpPr>
            <p:cNvPr id="6" name="Freeform 6"/>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7" name="TextBox 7"/>
            <p:cNvSpPr txBox="1"/>
            <p:nvPr/>
          </p:nvSpPr>
          <p:spPr>
            <a:xfrm>
              <a:off x="0" y="-38100"/>
              <a:ext cx="4816593" cy="97614"/>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sp>
        <p:nvSpPr>
          <p:cNvPr id="20" name="TextBox 20"/>
          <p:cNvSpPr txBox="1"/>
          <p:nvPr/>
        </p:nvSpPr>
        <p:spPr>
          <a:xfrm>
            <a:off x="3755679" y="236300"/>
            <a:ext cx="4680642" cy="509691"/>
          </a:xfrm>
          <a:prstGeom prst="rect">
            <a:avLst/>
          </a:prstGeom>
        </p:spPr>
        <p:txBody>
          <a:bodyPr lIns="0" tIns="0" rIns="0" bIns="0" rtlCol="0" anchor="t">
            <a:spAutoFit/>
          </a:bodyPr>
          <a:lstStyle/>
          <a:p>
            <a:pPr algn="ctr">
              <a:lnSpc>
                <a:spcPts val="4160"/>
              </a:lnSpc>
            </a:pPr>
            <a:r>
              <a:rPr lang="zh-CN" alt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rPr>
              <a:t>背景介绍</a:t>
            </a:r>
            <a:endParaRPr 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endParaRPr>
          </a:p>
        </p:txBody>
      </p:sp>
      <p:pic>
        <p:nvPicPr>
          <p:cNvPr id="29" name="图片 28">
            <a:extLst>
              <a:ext uri="{FF2B5EF4-FFF2-40B4-BE49-F238E27FC236}">
                <a16:creationId xmlns:a16="http://schemas.microsoft.com/office/drawing/2014/main" id="{D99FEA45-7F9F-B2B2-31DE-7C747475D08E}"/>
              </a:ext>
            </a:extLst>
          </p:cNvPr>
          <p:cNvPicPr>
            <a:picLocks noChangeAspect="1"/>
          </p:cNvPicPr>
          <p:nvPr/>
        </p:nvPicPr>
        <p:blipFill>
          <a:blip r:embed="rId2"/>
          <a:srcRect l="1877" t="206" r="2747" b="1197"/>
          <a:stretch>
            <a:fillRect/>
          </a:stretch>
        </p:blipFill>
        <p:spPr>
          <a:xfrm>
            <a:off x="577045" y="2669088"/>
            <a:ext cx="4979940" cy="3232305"/>
          </a:xfrm>
          <a:prstGeom prst="rect">
            <a:avLst/>
          </a:prstGeom>
        </p:spPr>
      </p:pic>
      <p:grpSp>
        <p:nvGrpSpPr>
          <p:cNvPr id="33" name="组合 32">
            <a:extLst>
              <a:ext uri="{FF2B5EF4-FFF2-40B4-BE49-F238E27FC236}">
                <a16:creationId xmlns:a16="http://schemas.microsoft.com/office/drawing/2014/main" id="{29DF61A1-692A-593D-0D05-5ADCC9AEF58A}"/>
              </a:ext>
            </a:extLst>
          </p:cNvPr>
          <p:cNvGrpSpPr/>
          <p:nvPr/>
        </p:nvGrpSpPr>
        <p:grpSpPr>
          <a:xfrm>
            <a:off x="2046861" y="5960492"/>
            <a:ext cx="2392527" cy="420739"/>
            <a:chOff x="2366699" y="3464570"/>
            <a:chExt cx="5476953" cy="900230"/>
          </a:xfrm>
        </p:grpSpPr>
        <p:grpSp>
          <p:nvGrpSpPr>
            <p:cNvPr id="34" name="Group 8">
              <a:extLst>
                <a:ext uri="{FF2B5EF4-FFF2-40B4-BE49-F238E27FC236}">
                  <a16:creationId xmlns:a16="http://schemas.microsoft.com/office/drawing/2014/main" id="{8F46FEBA-835D-B4E3-9C3F-3ECF37751AEF}"/>
                </a:ext>
              </a:extLst>
            </p:cNvPr>
            <p:cNvGrpSpPr/>
            <p:nvPr/>
          </p:nvGrpSpPr>
          <p:grpSpPr>
            <a:xfrm>
              <a:off x="2366699" y="3464570"/>
              <a:ext cx="5476953" cy="900230"/>
              <a:chOff x="0" y="0"/>
              <a:chExt cx="1442490" cy="237098"/>
            </a:xfrm>
          </p:grpSpPr>
          <p:sp>
            <p:nvSpPr>
              <p:cNvPr id="36" name="Freeform 9">
                <a:extLst>
                  <a:ext uri="{FF2B5EF4-FFF2-40B4-BE49-F238E27FC236}">
                    <a16:creationId xmlns:a16="http://schemas.microsoft.com/office/drawing/2014/main" id="{B98615F6-8B32-0315-72F2-837FD77C8C4B}"/>
                  </a:ext>
                </a:extLst>
              </p:cNvPr>
              <p:cNvSpPr/>
              <p:nvPr/>
            </p:nvSpPr>
            <p:spPr>
              <a:xfrm>
                <a:off x="0" y="0"/>
                <a:ext cx="1442490" cy="237098"/>
              </a:xfrm>
              <a:custGeom>
                <a:avLst/>
                <a:gdLst/>
                <a:ahLst/>
                <a:cxnLst/>
                <a:rect l="l" t="t" r="r" b="b"/>
                <a:pathLst>
                  <a:path w="1442490" h="237098">
                    <a:moveTo>
                      <a:pt x="0" y="0"/>
                    </a:moveTo>
                    <a:lnTo>
                      <a:pt x="1442490" y="0"/>
                    </a:lnTo>
                    <a:lnTo>
                      <a:pt x="1442490" y="237098"/>
                    </a:lnTo>
                    <a:lnTo>
                      <a:pt x="0" y="237098"/>
                    </a:lnTo>
                    <a:close/>
                  </a:path>
                </a:pathLst>
              </a:custGeom>
              <a:solidFill>
                <a:srgbClr val="6390C7"/>
              </a:solidFill>
              <a:ln cap="sq">
                <a:noFill/>
                <a:prstDash val="solid"/>
                <a:miter/>
              </a:ln>
            </p:spPr>
          </p:sp>
          <p:sp>
            <p:nvSpPr>
              <p:cNvPr id="37" name="TextBox 10">
                <a:extLst>
                  <a:ext uri="{FF2B5EF4-FFF2-40B4-BE49-F238E27FC236}">
                    <a16:creationId xmlns:a16="http://schemas.microsoft.com/office/drawing/2014/main" id="{F18A275E-845D-C4C0-2D31-83A45C376B87}"/>
                  </a:ext>
                </a:extLst>
              </p:cNvPr>
              <p:cNvSpPr txBox="1"/>
              <p:nvPr/>
            </p:nvSpPr>
            <p:spPr>
              <a:xfrm>
                <a:off x="0" y="-38100"/>
                <a:ext cx="1442490" cy="275198"/>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sp>
          <p:nvSpPr>
            <p:cNvPr id="35" name="TextBox 22">
              <a:extLst>
                <a:ext uri="{FF2B5EF4-FFF2-40B4-BE49-F238E27FC236}">
                  <a16:creationId xmlns:a16="http://schemas.microsoft.com/office/drawing/2014/main" id="{1ED6E709-1061-DBCA-9A9D-3566F4D1342B}"/>
                </a:ext>
              </a:extLst>
            </p:cNvPr>
            <p:cNvSpPr txBox="1"/>
            <p:nvPr/>
          </p:nvSpPr>
          <p:spPr>
            <a:xfrm>
              <a:off x="2877793" y="3575838"/>
              <a:ext cx="4454763" cy="753470"/>
            </a:xfrm>
            <a:prstGeom prst="rect">
              <a:avLst/>
            </a:prstGeom>
          </p:spPr>
          <p:txBody>
            <a:bodyPr wrap="square" lIns="0" tIns="0" rIns="0" bIns="0" rtlCol="0" anchor="t">
              <a:spAutoFit/>
            </a:bodyPr>
            <a:lstStyle/>
            <a:p>
              <a:pPr algn="ctr">
                <a:lnSpc>
                  <a:spcPts val="2912"/>
                </a:lnSpc>
              </a:pPr>
              <a:r>
                <a:rPr lang="en-US" sz="2400" b="1" spc="99" dirty="0">
                  <a:solidFill>
                    <a:srgbClr val="FFFFFF"/>
                  </a:solidFill>
                  <a:latin typeface="微软雅黑" panose="020B0503020204020204" pitchFamily="34" charset="-122"/>
                  <a:ea typeface="微软雅黑" panose="020B0503020204020204" pitchFamily="34" charset="-122"/>
                  <a:cs typeface="思源黑体 1 Bold"/>
                  <a:sym typeface="思源黑体 1 Bold"/>
                </a:rPr>
                <a:t>G</a:t>
              </a:r>
              <a:r>
                <a:rPr lang="en-US" altLang="zh-CN" sz="2400" b="1" spc="99" dirty="0">
                  <a:solidFill>
                    <a:srgbClr val="FFFFFF"/>
                  </a:solidFill>
                  <a:latin typeface="微软雅黑" panose="020B0503020204020204" pitchFamily="34" charset="-122"/>
                  <a:ea typeface="微软雅黑" panose="020B0503020204020204" pitchFamily="34" charset="-122"/>
                  <a:cs typeface="思源黑体 1 Bold"/>
                  <a:sym typeface="思源黑体 1 Bold"/>
                </a:rPr>
                <a:t>litch</a:t>
              </a:r>
              <a:endParaRPr lang="en-US" sz="2400" b="1" spc="99" dirty="0">
                <a:solidFill>
                  <a:srgbClr val="FFFFFF"/>
                </a:solidFill>
                <a:latin typeface="微软雅黑" panose="020B0503020204020204" pitchFamily="34" charset="-122"/>
                <a:ea typeface="微软雅黑" panose="020B0503020204020204" pitchFamily="34" charset="-122"/>
                <a:cs typeface="思源黑体 1 Bold"/>
                <a:sym typeface="思源黑体 1 Bold"/>
              </a:endParaRPr>
            </a:p>
          </p:txBody>
        </p:sp>
      </p:grpSp>
      <p:grpSp>
        <p:nvGrpSpPr>
          <p:cNvPr id="38" name="组合 37">
            <a:extLst>
              <a:ext uri="{FF2B5EF4-FFF2-40B4-BE49-F238E27FC236}">
                <a16:creationId xmlns:a16="http://schemas.microsoft.com/office/drawing/2014/main" id="{CDEBA9A2-742F-15FB-9B74-F952C7E50D81}"/>
              </a:ext>
            </a:extLst>
          </p:cNvPr>
          <p:cNvGrpSpPr/>
          <p:nvPr/>
        </p:nvGrpSpPr>
        <p:grpSpPr>
          <a:xfrm>
            <a:off x="212137" y="1192378"/>
            <a:ext cx="11760793" cy="1403605"/>
            <a:chOff x="9423162" y="3432796"/>
            <a:chExt cx="8140830" cy="2582007"/>
          </a:xfrm>
        </p:grpSpPr>
        <p:grpSp>
          <p:nvGrpSpPr>
            <p:cNvPr id="39" name="Group 11">
              <a:extLst>
                <a:ext uri="{FF2B5EF4-FFF2-40B4-BE49-F238E27FC236}">
                  <a16:creationId xmlns:a16="http://schemas.microsoft.com/office/drawing/2014/main" id="{81F83F6A-D810-5A50-E4BD-EF90A95B5169}"/>
                </a:ext>
              </a:extLst>
            </p:cNvPr>
            <p:cNvGrpSpPr/>
            <p:nvPr/>
          </p:nvGrpSpPr>
          <p:grpSpPr>
            <a:xfrm>
              <a:off x="9423162" y="3432796"/>
              <a:ext cx="8140830" cy="2582007"/>
              <a:chOff x="0" y="-28575"/>
              <a:chExt cx="2019997" cy="1816921"/>
            </a:xfrm>
          </p:grpSpPr>
          <p:sp>
            <p:nvSpPr>
              <p:cNvPr id="41" name="Freeform 12">
                <a:extLst>
                  <a:ext uri="{FF2B5EF4-FFF2-40B4-BE49-F238E27FC236}">
                    <a16:creationId xmlns:a16="http://schemas.microsoft.com/office/drawing/2014/main" id="{0481DDA6-8502-9419-7D7F-EEB105D08988}"/>
                  </a:ext>
                </a:extLst>
              </p:cNvPr>
              <p:cNvSpPr/>
              <p:nvPr/>
            </p:nvSpPr>
            <p:spPr>
              <a:xfrm>
                <a:off x="0" y="0"/>
                <a:ext cx="2019997" cy="1788346"/>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42" name="TextBox 13">
                <a:extLst>
                  <a:ext uri="{FF2B5EF4-FFF2-40B4-BE49-F238E27FC236}">
                    <a16:creationId xmlns:a16="http://schemas.microsoft.com/office/drawing/2014/main" id="{92408476-A17F-27FE-E688-E1C9C608F35D}"/>
                  </a:ext>
                </a:extLst>
              </p:cNvPr>
              <p:cNvSpPr txBox="1"/>
              <p:nvPr/>
            </p:nvSpPr>
            <p:spPr>
              <a:xfrm>
                <a:off x="0" y="-28575"/>
                <a:ext cx="1953847" cy="1139678"/>
              </a:xfrm>
              <a:prstGeom prst="rect">
                <a:avLst/>
              </a:prstGeom>
            </p:spPr>
            <p:txBody>
              <a:bodyPr lIns="33867" tIns="33867" rIns="33867" bIns="33867" rtlCol="0" anchor="ctr"/>
              <a:lstStyle/>
              <a:p>
                <a:pPr algn="ctr">
                  <a:lnSpc>
                    <a:spcPts val="1773"/>
                  </a:lnSpc>
                </a:pPr>
                <a:endParaRPr sz="1200">
                  <a:latin typeface="微软雅黑" panose="020B0503020204020204" pitchFamily="34" charset="-122"/>
                  <a:ea typeface="微软雅黑" panose="020B0503020204020204" pitchFamily="34" charset="-122"/>
                </a:endParaRPr>
              </a:p>
            </p:txBody>
          </p:sp>
        </p:grpSp>
        <p:sp>
          <p:nvSpPr>
            <p:cNvPr id="40" name="TextBox 21">
              <a:extLst>
                <a:ext uri="{FF2B5EF4-FFF2-40B4-BE49-F238E27FC236}">
                  <a16:creationId xmlns:a16="http://schemas.microsoft.com/office/drawing/2014/main" id="{D9FB4033-E674-5880-8283-9453A66CBDCD}"/>
                </a:ext>
              </a:extLst>
            </p:cNvPr>
            <p:cNvSpPr txBox="1"/>
            <p:nvPr/>
          </p:nvSpPr>
          <p:spPr>
            <a:xfrm>
              <a:off x="9594926" y="3602953"/>
              <a:ext cx="7797301" cy="2264570"/>
            </a:xfrm>
            <a:prstGeom prst="rect">
              <a:avLst/>
            </a:prstGeom>
          </p:spPr>
          <p:txBody>
            <a:bodyPr wrap="square" lIns="0" tIns="0" rIns="0" bIns="0" rtlCol="0" anchor="t">
              <a:spAutoFit/>
            </a:bodyPr>
            <a:lstStyle/>
            <a:p>
              <a:pPr>
                <a:lnSpc>
                  <a:spcPct val="114000"/>
                </a:lnSpc>
                <a:spcBef>
                  <a:spcPct val="0"/>
                </a:spcBef>
              </a:pPr>
              <a:r>
                <a:rPr lang="zh-CN" altLang="en-US" sz="2400" dirty="0">
                  <a:latin typeface="微软雅黑" panose="020B0503020204020204" pitchFamily="34" charset="-122"/>
                  <a:ea typeface="微软雅黑" panose="020B0503020204020204" pitchFamily="34" charset="-122"/>
                  <a:cs typeface="思源黑体 1"/>
                  <a:sym typeface="思源黑体 1"/>
                </a:rPr>
                <a:t>自转供能脉冲星频率演化非常</a:t>
              </a:r>
              <a:r>
                <a:rPr lang="zh-CN" altLang="en-US" sz="2400" dirty="0">
                  <a:solidFill>
                    <a:srgbClr val="0070C0"/>
                  </a:solidFill>
                  <a:latin typeface="微软雅黑" panose="020B0503020204020204" pitchFamily="34" charset="-122"/>
                  <a:ea typeface="微软雅黑" panose="020B0503020204020204" pitchFamily="34" charset="-122"/>
                  <a:cs typeface="思源黑体 1"/>
                  <a:sym typeface="思源黑体 1"/>
                </a:rPr>
                <a:t>稳定</a:t>
              </a:r>
              <a:r>
                <a:rPr lang="zh-CN" altLang="en-US" sz="2400" dirty="0">
                  <a:latin typeface="微软雅黑" panose="020B0503020204020204" pitchFamily="34" charset="-122"/>
                  <a:ea typeface="微软雅黑" panose="020B0503020204020204" pitchFamily="34" charset="-122"/>
                  <a:cs typeface="思源黑体 1"/>
                  <a:sym typeface="思源黑体 1"/>
                </a:rPr>
                <a:t>，但观测到的频率常伴随不规则变化：</a:t>
              </a:r>
              <a:endParaRPr lang="en-US" altLang="zh-CN" sz="2400" dirty="0">
                <a:latin typeface="微软雅黑" panose="020B0503020204020204" pitchFamily="34" charset="-122"/>
                <a:ea typeface="微软雅黑" panose="020B0503020204020204" pitchFamily="34" charset="-122"/>
                <a:cs typeface="思源黑体 1"/>
                <a:sym typeface="思源黑体 1"/>
              </a:endParaRPr>
            </a:p>
            <a:p>
              <a:pPr marL="342917" indent="-342917">
                <a:lnSpc>
                  <a:spcPct val="114000"/>
                </a:lnSpc>
                <a:spcBef>
                  <a:spcPct val="0"/>
                </a:spcBef>
                <a:buAutoNum type="arabicPeriod"/>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周期跃变 </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(glitch) </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：频率的突然变化； </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2.  </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计时噪声：年轻脉冲星中显著的红噪声，</a:t>
              </a:r>
              <a:r>
                <a:rPr lang="zh-CN" altLang="en-US" sz="2400" dirty="0">
                  <a:solidFill>
                    <a:srgbClr val="0070C0"/>
                  </a:solidFill>
                  <a:latin typeface="微软雅黑" panose="020B0503020204020204" pitchFamily="34" charset="-122"/>
                  <a:ea typeface="微软雅黑" panose="020B0503020204020204" pitchFamily="34" charset="-122"/>
                  <a:cs typeface="思源黑体 1"/>
                  <a:sym typeface="思源黑体 1"/>
                </a:rPr>
                <a:t>计时残差</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准周期长期变化。</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p:grpSp>
      <p:grpSp>
        <p:nvGrpSpPr>
          <p:cNvPr id="47" name="组合 46">
            <a:extLst>
              <a:ext uri="{FF2B5EF4-FFF2-40B4-BE49-F238E27FC236}">
                <a16:creationId xmlns:a16="http://schemas.microsoft.com/office/drawing/2014/main" id="{C629B1F2-F3A4-8003-B42E-322D131DAB5A}"/>
              </a:ext>
            </a:extLst>
          </p:cNvPr>
          <p:cNvGrpSpPr/>
          <p:nvPr/>
        </p:nvGrpSpPr>
        <p:grpSpPr>
          <a:xfrm>
            <a:off x="5689600" y="2760769"/>
            <a:ext cx="6127901" cy="3186691"/>
            <a:chOff x="7772400" y="4008381"/>
            <a:chExt cx="9553575" cy="4983790"/>
          </a:xfrm>
        </p:grpSpPr>
        <p:pic>
          <p:nvPicPr>
            <p:cNvPr id="44" name="图片 43">
              <a:extLst>
                <a:ext uri="{FF2B5EF4-FFF2-40B4-BE49-F238E27FC236}">
                  <a16:creationId xmlns:a16="http://schemas.microsoft.com/office/drawing/2014/main" id="{B9411883-47CA-991F-9CA9-7F42B8D204D8}"/>
                </a:ext>
              </a:extLst>
            </p:cNvPr>
            <p:cNvPicPr>
              <a:picLocks noChangeAspect="1"/>
            </p:cNvPicPr>
            <p:nvPr/>
          </p:nvPicPr>
          <p:blipFill>
            <a:blip r:embed="rId3"/>
            <a:srcRect l="2176" r="1313"/>
            <a:stretch>
              <a:fillRect/>
            </a:stretch>
          </p:blipFill>
          <p:spPr>
            <a:xfrm>
              <a:off x="7772400" y="4008381"/>
              <a:ext cx="9220200" cy="4238625"/>
            </a:xfrm>
            <a:prstGeom prst="rect">
              <a:avLst/>
            </a:prstGeom>
          </p:spPr>
        </p:pic>
        <p:pic>
          <p:nvPicPr>
            <p:cNvPr id="46" name="图片 45">
              <a:extLst>
                <a:ext uri="{FF2B5EF4-FFF2-40B4-BE49-F238E27FC236}">
                  <a16:creationId xmlns:a16="http://schemas.microsoft.com/office/drawing/2014/main" id="{FCAB3275-F1FF-1967-0B11-492A3796088C}"/>
                </a:ext>
              </a:extLst>
            </p:cNvPr>
            <p:cNvPicPr>
              <a:picLocks noChangeAspect="1"/>
            </p:cNvPicPr>
            <p:nvPr/>
          </p:nvPicPr>
          <p:blipFill>
            <a:blip r:embed="rId4"/>
            <a:stretch>
              <a:fillRect/>
            </a:stretch>
          </p:blipFill>
          <p:spPr>
            <a:xfrm>
              <a:off x="8229600" y="8230171"/>
              <a:ext cx="9096375" cy="762000"/>
            </a:xfrm>
            <a:prstGeom prst="rect">
              <a:avLst/>
            </a:prstGeom>
          </p:spPr>
        </p:pic>
      </p:grpSp>
      <p:grpSp>
        <p:nvGrpSpPr>
          <p:cNvPr id="53" name="组合 52">
            <a:extLst>
              <a:ext uri="{FF2B5EF4-FFF2-40B4-BE49-F238E27FC236}">
                <a16:creationId xmlns:a16="http://schemas.microsoft.com/office/drawing/2014/main" id="{6C027ADC-2C52-4640-F762-AE884E728D76}"/>
              </a:ext>
            </a:extLst>
          </p:cNvPr>
          <p:cNvGrpSpPr/>
          <p:nvPr/>
        </p:nvGrpSpPr>
        <p:grpSpPr>
          <a:xfrm>
            <a:off x="7010400" y="5957275"/>
            <a:ext cx="3674831" cy="420739"/>
            <a:chOff x="2366699" y="3464570"/>
            <a:chExt cx="5476953" cy="900230"/>
          </a:xfrm>
        </p:grpSpPr>
        <p:grpSp>
          <p:nvGrpSpPr>
            <p:cNvPr id="54" name="Group 8">
              <a:extLst>
                <a:ext uri="{FF2B5EF4-FFF2-40B4-BE49-F238E27FC236}">
                  <a16:creationId xmlns:a16="http://schemas.microsoft.com/office/drawing/2014/main" id="{9B5D7394-8401-7936-5199-104EDA6A7ACB}"/>
                </a:ext>
              </a:extLst>
            </p:cNvPr>
            <p:cNvGrpSpPr/>
            <p:nvPr/>
          </p:nvGrpSpPr>
          <p:grpSpPr>
            <a:xfrm>
              <a:off x="2366699" y="3464570"/>
              <a:ext cx="5476953" cy="900230"/>
              <a:chOff x="0" y="0"/>
              <a:chExt cx="1442490" cy="237098"/>
            </a:xfrm>
          </p:grpSpPr>
          <p:sp>
            <p:nvSpPr>
              <p:cNvPr id="56" name="Freeform 9">
                <a:extLst>
                  <a:ext uri="{FF2B5EF4-FFF2-40B4-BE49-F238E27FC236}">
                    <a16:creationId xmlns:a16="http://schemas.microsoft.com/office/drawing/2014/main" id="{0919A382-87D6-02B9-501B-FA6776BD9444}"/>
                  </a:ext>
                </a:extLst>
              </p:cNvPr>
              <p:cNvSpPr/>
              <p:nvPr/>
            </p:nvSpPr>
            <p:spPr>
              <a:xfrm>
                <a:off x="0" y="0"/>
                <a:ext cx="1442490" cy="237098"/>
              </a:xfrm>
              <a:custGeom>
                <a:avLst/>
                <a:gdLst/>
                <a:ahLst/>
                <a:cxnLst/>
                <a:rect l="l" t="t" r="r" b="b"/>
                <a:pathLst>
                  <a:path w="1442490" h="237098">
                    <a:moveTo>
                      <a:pt x="0" y="0"/>
                    </a:moveTo>
                    <a:lnTo>
                      <a:pt x="1442490" y="0"/>
                    </a:lnTo>
                    <a:lnTo>
                      <a:pt x="1442490" y="237098"/>
                    </a:lnTo>
                    <a:lnTo>
                      <a:pt x="0" y="237098"/>
                    </a:lnTo>
                    <a:close/>
                  </a:path>
                </a:pathLst>
              </a:custGeom>
              <a:solidFill>
                <a:srgbClr val="6390C7"/>
              </a:solidFill>
              <a:ln cap="sq">
                <a:noFill/>
                <a:prstDash val="solid"/>
                <a:miter/>
              </a:ln>
            </p:spPr>
          </p:sp>
          <p:sp>
            <p:nvSpPr>
              <p:cNvPr id="57" name="TextBox 10">
                <a:extLst>
                  <a:ext uri="{FF2B5EF4-FFF2-40B4-BE49-F238E27FC236}">
                    <a16:creationId xmlns:a16="http://schemas.microsoft.com/office/drawing/2014/main" id="{2BE87236-8426-9C39-1DF9-CF310F71981B}"/>
                  </a:ext>
                </a:extLst>
              </p:cNvPr>
              <p:cNvSpPr txBox="1"/>
              <p:nvPr/>
            </p:nvSpPr>
            <p:spPr>
              <a:xfrm>
                <a:off x="0" y="-38100"/>
                <a:ext cx="1442490" cy="275198"/>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sp>
          <p:nvSpPr>
            <p:cNvPr id="55" name="TextBox 22">
              <a:extLst>
                <a:ext uri="{FF2B5EF4-FFF2-40B4-BE49-F238E27FC236}">
                  <a16:creationId xmlns:a16="http://schemas.microsoft.com/office/drawing/2014/main" id="{FFB4F992-B4C2-1EF9-6EA5-EF4B2A40416F}"/>
                </a:ext>
              </a:extLst>
            </p:cNvPr>
            <p:cNvSpPr txBox="1"/>
            <p:nvPr/>
          </p:nvSpPr>
          <p:spPr>
            <a:xfrm>
              <a:off x="2877793" y="3575838"/>
              <a:ext cx="4454763" cy="753470"/>
            </a:xfrm>
            <a:prstGeom prst="rect">
              <a:avLst/>
            </a:prstGeom>
          </p:spPr>
          <p:txBody>
            <a:bodyPr wrap="square" lIns="0" tIns="0" rIns="0" bIns="0" rtlCol="0" anchor="t">
              <a:spAutoFit/>
            </a:bodyPr>
            <a:lstStyle/>
            <a:p>
              <a:pPr algn="ctr">
                <a:lnSpc>
                  <a:spcPts val="2912"/>
                </a:lnSpc>
              </a:pPr>
              <a:r>
                <a:rPr lang="en-US" sz="2400" b="1" spc="99" dirty="0">
                  <a:solidFill>
                    <a:srgbClr val="FFFFFF"/>
                  </a:solidFill>
                  <a:latin typeface="微软雅黑" panose="020B0503020204020204" pitchFamily="34" charset="-122"/>
                  <a:ea typeface="微软雅黑" panose="020B0503020204020204" pitchFamily="34" charset="-122"/>
                  <a:cs typeface="思源黑体 1 Bold"/>
                  <a:sym typeface="思源黑体 1 Bold"/>
                </a:rPr>
                <a:t>Timing noise</a:t>
              </a:r>
            </a:p>
          </p:txBody>
        </p:sp>
      </p:grpSp>
      <p:sp>
        <p:nvSpPr>
          <p:cNvPr id="59" name="文本框 58">
            <a:extLst>
              <a:ext uri="{FF2B5EF4-FFF2-40B4-BE49-F238E27FC236}">
                <a16:creationId xmlns:a16="http://schemas.microsoft.com/office/drawing/2014/main" id="{5731C430-AB52-6400-772C-15FBB22AEC99}"/>
              </a:ext>
            </a:extLst>
          </p:cNvPr>
          <p:cNvSpPr txBox="1"/>
          <p:nvPr/>
        </p:nvSpPr>
        <p:spPr>
          <a:xfrm>
            <a:off x="516075" y="6395551"/>
            <a:ext cx="5914066" cy="297454"/>
          </a:xfrm>
          <a:prstGeom prst="rect">
            <a:avLst/>
          </a:prstGeom>
          <a:noFill/>
        </p:spPr>
        <p:txBody>
          <a:bodyPr wrap="square">
            <a:spAutoFit/>
          </a:bodyPr>
          <a:lstStyle/>
          <a:p>
            <a:r>
              <a:rPr lang="en-US" altLang="zh-CN" sz="1333" dirty="0">
                <a:solidFill>
                  <a:srgbClr val="0070C0"/>
                </a:solidFill>
                <a:latin typeface="微软雅黑" panose="020B0503020204020204" pitchFamily="34" charset="-122"/>
                <a:ea typeface="微软雅黑" panose="020B0503020204020204" pitchFamily="34" charset="-122"/>
              </a:rPr>
              <a:t>Zhou, S. Q., </a:t>
            </a:r>
            <a:r>
              <a:rPr lang="en-US" altLang="zh-CN" sz="1333" dirty="0" err="1">
                <a:solidFill>
                  <a:srgbClr val="0070C0"/>
                </a:solidFill>
                <a:latin typeface="微软雅黑" panose="020B0503020204020204" pitchFamily="34" charset="-122"/>
                <a:ea typeface="微软雅黑" panose="020B0503020204020204" pitchFamily="34" charset="-122"/>
              </a:rPr>
              <a:t>Gügercinoğlu</a:t>
            </a:r>
            <a:r>
              <a:rPr lang="en-US" altLang="zh-CN" sz="1333" dirty="0">
                <a:solidFill>
                  <a:srgbClr val="0070C0"/>
                </a:solidFill>
                <a:latin typeface="微软雅黑" panose="020B0503020204020204" pitchFamily="34" charset="-122"/>
                <a:ea typeface="微软雅黑" panose="020B0503020204020204" pitchFamily="34" charset="-122"/>
              </a:rPr>
              <a:t>, E., Yuan, J. P., et al. 2023, MNRAS, 519, 74</a:t>
            </a:r>
            <a:endParaRPr lang="zh-CN" altLang="en-US" sz="1333" dirty="0">
              <a:solidFill>
                <a:srgbClr val="0070C0"/>
              </a:solidFill>
              <a:latin typeface="微软雅黑" panose="020B0503020204020204" pitchFamily="34" charset="-122"/>
              <a:ea typeface="微软雅黑" panose="020B0503020204020204" pitchFamily="34" charset="-122"/>
            </a:endParaRPr>
          </a:p>
        </p:txBody>
      </p:sp>
      <p:sp>
        <p:nvSpPr>
          <p:cNvPr id="61" name="文本框 60">
            <a:extLst>
              <a:ext uri="{FF2B5EF4-FFF2-40B4-BE49-F238E27FC236}">
                <a16:creationId xmlns:a16="http://schemas.microsoft.com/office/drawing/2014/main" id="{5C09EB8B-84EE-8CFF-7D32-BC22502DD9E7}"/>
              </a:ext>
            </a:extLst>
          </p:cNvPr>
          <p:cNvSpPr txBox="1"/>
          <p:nvPr/>
        </p:nvSpPr>
        <p:spPr>
          <a:xfrm>
            <a:off x="7606625" y="6418083"/>
            <a:ext cx="3165284" cy="297454"/>
          </a:xfrm>
          <a:prstGeom prst="rect">
            <a:avLst/>
          </a:prstGeom>
          <a:noFill/>
        </p:spPr>
        <p:txBody>
          <a:bodyPr wrap="square">
            <a:spAutoFit/>
          </a:bodyPr>
          <a:lstStyle/>
          <a:p>
            <a:r>
              <a:rPr lang="en-US" altLang="zh-CN" sz="1333" dirty="0">
                <a:solidFill>
                  <a:srgbClr val="0070C0"/>
                </a:solidFill>
                <a:latin typeface="微软雅黑" panose="020B0503020204020204" pitchFamily="34" charset="-122"/>
                <a:ea typeface="微软雅黑" panose="020B0503020204020204" pitchFamily="34" charset="-122"/>
              </a:rPr>
              <a:t>arXiv:2405.14351v2 [astro-</a:t>
            </a:r>
            <a:r>
              <a:rPr lang="en-US" altLang="zh-CN" sz="1333" dirty="0" err="1">
                <a:solidFill>
                  <a:srgbClr val="0070C0"/>
                </a:solidFill>
                <a:latin typeface="微软雅黑" panose="020B0503020204020204" pitchFamily="34" charset="-122"/>
                <a:ea typeface="微软雅黑" panose="020B0503020204020204" pitchFamily="34" charset="-122"/>
              </a:rPr>
              <a:t>ph.HE</a:t>
            </a:r>
            <a:r>
              <a:rPr lang="en-US" altLang="zh-CN" sz="1333" dirty="0">
                <a:solidFill>
                  <a:srgbClr val="0070C0"/>
                </a:solidFill>
                <a:latin typeface="微软雅黑" panose="020B0503020204020204" pitchFamily="34" charset="-122"/>
                <a:ea typeface="微软雅黑" panose="020B0503020204020204" pitchFamily="34" charset="-122"/>
              </a:rPr>
              <a:t>]</a:t>
            </a:r>
            <a:endParaRPr lang="zh-CN" altLang="en-US" sz="1333"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C0C5B-FF6E-8BD9-700A-2EE3BDD2296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34162A2-94F4-C6E6-1FAB-D192B9C2F96E}"/>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B3761E6B-90F4-E30E-B121-D76076D6CDD4}"/>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5C7326F-0186-48F9-26D9-94266CD45C87}"/>
                </a:ext>
              </a:extLst>
            </p:cNvPr>
            <p:cNvSpPr txBox="1"/>
            <p:nvPr/>
          </p:nvSpPr>
          <p:spPr>
            <a:xfrm>
              <a:off x="0" y="-38100"/>
              <a:ext cx="4816593" cy="417152"/>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grpSp>
        <p:nvGrpSpPr>
          <p:cNvPr id="5" name="Group 5">
            <a:extLst>
              <a:ext uri="{FF2B5EF4-FFF2-40B4-BE49-F238E27FC236}">
                <a16:creationId xmlns:a16="http://schemas.microsoft.com/office/drawing/2014/main" id="{B8C009F6-A33D-1C1F-0EFE-B6F531F9EAF8}"/>
              </a:ext>
            </a:extLst>
          </p:cNvPr>
          <p:cNvGrpSpPr/>
          <p:nvPr/>
        </p:nvGrpSpPr>
        <p:grpSpPr>
          <a:xfrm>
            <a:off x="0" y="6707356"/>
            <a:ext cx="12192000" cy="150644"/>
            <a:chOff x="0" y="0"/>
            <a:chExt cx="4816593" cy="59514"/>
          </a:xfrm>
        </p:grpSpPr>
        <p:sp>
          <p:nvSpPr>
            <p:cNvPr id="6" name="Freeform 6">
              <a:extLst>
                <a:ext uri="{FF2B5EF4-FFF2-40B4-BE49-F238E27FC236}">
                  <a16:creationId xmlns:a16="http://schemas.microsoft.com/office/drawing/2014/main" id="{B98B9845-668A-971E-64D4-E791FA6BA12C}"/>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7" name="TextBox 7">
              <a:extLst>
                <a:ext uri="{FF2B5EF4-FFF2-40B4-BE49-F238E27FC236}">
                  <a16:creationId xmlns:a16="http://schemas.microsoft.com/office/drawing/2014/main" id="{C6520FD5-4942-76DA-32CD-8138F71076E2}"/>
                </a:ext>
              </a:extLst>
            </p:cNvPr>
            <p:cNvSpPr txBox="1"/>
            <p:nvPr/>
          </p:nvSpPr>
          <p:spPr>
            <a:xfrm>
              <a:off x="0" y="-38100"/>
              <a:ext cx="4816593" cy="97614"/>
            </a:xfrm>
            <a:prstGeom prst="rect">
              <a:avLst/>
            </a:prstGeom>
          </p:spPr>
          <p:txBody>
            <a:bodyPr lIns="33867" tIns="33867" rIns="33867" bIns="33867" rtlCol="0" anchor="ctr"/>
            <a:lstStyle/>
            <a:p>
              <a:pPr algn="ctr">
                <a:lnSpc>
                  <a:spcPts val="1773"/>
                </a:lnSpc>
                <a:spcBef>
                  <a:spcPct val="0"/>
                </a:spcBef>
              </a:pPr>
              <a:endParaRPr sz="1200">
                <a:latin typeface="微软雅黑" panose="020B0503020204020204" pitchFamily="34" charset="-122"/>
                <a:ea typeface="微软雅黑" panose="020B0503020204020204" pitchFamily="34" charset="-122"/>
              </a:endParaRPr>
            </a:p>
          </p:txBody>
        </p:sp>
      </p:grpSp>
      <p:sp>
        <p:nvSpPr>
          <p:cNvPr id="20" name="TextBox 20">
            <a:extLst>
              <a:ext uri="{FF2B5EF4-FFF2-40B4-BE49-F238E27FC236}">
                <a16:creationId xmlns:a16="http://schemas.microsoft.com/office/drawing/2014/main" id="{A83E51A6-6513-A330-23D6-6717F1DCBC45}"/>
              </a:ext>
            </a:extLst>
          </p:cNvPr>
          <p:cNvSpPr txBox="1"/>
          <p:nvPr/>
        </p:nvSpPr>
        <p:spPr>
          <a:xfrm>
            <a:off x="3755679" y="236300"/>
            <a:ext cx="4680642" cy="509691"/>
          </a:xfrm>
          <a:prstGeom prst="rect">
            <a:avLst/>
          </a:prstGeom>
        </p:spPr>
        <p:txBody>
          <a:bodyPr lIns="0" tIns="0" rIns="0" bIns="0" rtlCol="0" anchor="t">
            <a:spAutoFit/>
          </a:bodyPr>
          <a:lstStyle/>
          <a:p>
            <a:pPr algn="ctr">
              <a:lnSpc>
                <a:spcPts val="4160"/>
              </a:lnSpc>
            </a:pPr>
            <a:r>
              <a:rPr lang="zh-CN" alt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rPr>
              <a:t>背景介绍</a:t>
            </a:r>
            <a:endParaRPr 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endParaRPr>
          </a:p>
        </p:txBody>
      </p:sp>
      <p:grpSp>
        <p:nvGrpSpPr>
          <p:cNvPr id="8" name="组合 7">
            <a:extLst>
              <a:ext uri="{FF2B5EF4-FFF2-40B4-BE49-F238E27FC236}">
                <a16:creationId xmlns:a16="http://schemas.microsoft.com/office/drawing/2014/main" id="{4A9CBBFD-FBF5-BF25-830B-264CA419372D}"/>
              </a:ext>
            </a:extLst>
          </p:cNvPr>
          <p:cNvGrpSpPr/>
          <p:nvPr/>
        </p:nvGrpSpPr>
        <p:grpSpPr>
          <a:xfrm>
            <a:off x="457444" y="1744865"/>
            <a:ext cx="5439923" cy="2422306"/>
            <a:chOff x="2251757" y="5736683"/>
            <a:chExt cx="9632936" cy="1212668"/>
          </a:xfrm>
        </p:grpSpPr>
        <p:grpSp>
          <p:nvGrpSpPr>
            <p:cNvPr id="9" name="Group 11">
              <a:extLst>
                <a:ext uri="{FF2B5EF4-FFF2-40B4-BE49-F238E27FC236}">
                  <a16:creationId xmlns:a16="http://schemas.microsoft.com/office/drawing/2014/main" id="{8A4EEEED-FF65-07AE-121B-7666BE87DB58}"/>
                </a:ext>
              </a:extLst>
            </p:cNvPr>
            <p:cNvGrpSpPr/>
            <p:nvPr/>
          </p:nvGrpSpPr>
          <p:grpSpPr>
            <a:xfrm>
              <a:off x="2251757" y="5772552"/>
              <a:ext cx="9632936" cy="1176799"/>
              <a:chOff x="0" y="-28575"/>
              <a:chExt cx="2268040" cy="1139678"/>
            </a:xfrm>
          </p:grpSpPr>
          <p:sp>
            <p:nvSpPr>
              <p:cNvPr id="11" name="Freeform 12">
                <a:extLst>
                  <a:ext uri="{FF2B5EF4-FFF2-40B4-BE49-F238E27FC236}">
                    <a16:creationId xmlns:a16="http://schemas.microsoft.com/office/drawing/2014/main" id="{8BB138D8-CB91-4982-578A-ECA4D053AD3D}"/>
                  </a:ext>
                </a:extLst>
              </p:cNvPr>
              <p:cNvSpPr/>
              <p:nvPr/>
            </p:nvSpPr>
            <p:spPr>
              <a:xfrm>
                <a:off x="39063" y="-28575"/>
                <a:ext cx="2228977" cy="1132272"/>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12" name="TextBox 13">
                <a:extLst>
                  <a:ext uri="{FF2B5EF4-FFF2-40B4-BE49-F238E27FC236}">
                    <a16:creationId xmlns:a16="http://schemas.microsoft.com/office/drawing/2014/main" id="{0AB03FB0-56BA-A596-65FC-8C6F833EC868}"/>
                  </a:ext>
                </a:extLst>
              </p:cNvPr>
              <p:cNvSpPr txBox="1"/>
              <p:nvPr/>
            </p:nvSpPr>
            <p:spPr>
              <a:xfrm>
                <a:off x="0" y="-28575"/>
                <a:ext cx="1953847" cy="1139678"/>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0" name="TextBox 21">
              <a:extLst>
                <a:ext uri="{FF2B5EF4-FFF2-40B4-BE49-F238E27FC236}">
                  <a16:creationId xmlns:a16="http://schemas.microsoft.com/office/drawing/2014/main" id="{4D43064B-C627-FC37-90A2-66BCC5A3DE76}"/>
                </a:ext>
              </a:extLst>
            </p:cNvPr>
            <p:cNvSpPr txBox="1"/>
            <p:nvPr/>
          </p:nvSpPr>
          <p:spPr>
            <a:xfrm>
              <a:off x="2567803" y="5736683"/>
              <a:ext cx="9166754" cy="1169152"/>
            </a:xfrm>
            <a:prstGeom prst="rect">
              <a:avLst/>
            </a:prstGeom>
          </p:spPr>
          <p:txBody>
            <a:bodyPr wrap="square" lIns="0" tIns="0" rIns="0" bIns="0" rtlCol="0" anchor="t">
              <a:spAutoFit/>
            </a:bodyPr>
            <a:lstStyle/>
            <a:p>
              <a:pPr lvl="0" defTabSz="609630">
                <a:lnSpc>
                  <a:spcPct val="150000"/>
                </a:lnSpc>
                <a:spcBef>
                  <a:spcPct val="0"/>
                </a:spcBef>
              </a:pPr>
              <a:r>
                <a:rPr lang="zh-CN" altLang="en-US" sz="3200" dirty="0">
                  <a:solidFill>
                    <a:srgbClr val="100F0D"/>
                  </a:solidFill>
                  <a:latin typeface="微软雅黑" panose="020B0503020204020204" pitchFamily="34" charset="-122"/>
                  <a:ea typeface="微软雅黑" panose="020B0503020204020204" pitchFamily="34" charset="-122"/>
                </a:rPr>
                <a:t>热辐射：</a:t>
              </a:r>
              <a:br>
                <a:rPr lang="en-US" altLang="zh-CN" sz="2400" dirty="0">
                  <a:solidFill>
                    <a:srgbClr val="100F0D"/>
                  </a:solidFill>
                  <a:latin typeface="微软雅黑" panose="020B0503020204020204" pitchFamily="34" charset="-122"/>
                  <a:ea typeface="微软雅黑" panose="020B0503020204020204" pitchFamily="34" charset="-122"/>
                </a:rPr>
              </a:br>
              <a:r>
                <a:rPr lang="zh-CN" altLang="en-US" sz="2400" dirty="0">
                  <a:solidFill>
                    <a:srgbClr val="100F0D"/>
                  </a:solidFill>
                  <a:latin typeface="微软雅黑" panose="020B0503020204020204" pitchFamily="34" charset="-122"/>
                  <a:ea typeface="微软雅黑" panose="020B0503020204020204" pitchFamily="34" charset="-122"/>
                </a:rPr>
                <a:t>该辐射主要起源于中子星表面极冠区，能量较低，无法达到硬</a:t>
              </a:r>
              <a:r>
                <a:rPr lang="en-US" altLang="zh-CN" sz="2400" dirty="0">
                  <a:solidFill>
                    <a:srgbClr val="100F0D"/>
                  </a:solidFill>
                  <a:latin typeface="微软雅黑" panose="020B0503020204020204" pitchFamily="34" charset="-122"/>
                  <a:ea typeface="微软雅黑" panose="020B0503020204020204" pitchFamily="34" charset="-122"/>
                </a:rPr>
                <a:t>X-ray</a:t>
              </a:r>
              <a:r>
                <a:rPr lang="zh-CN" altLang="en-US" sz="2400" dirty="0">
                  <a:solidFill>
                    <a:srgbClr val="100F0D"/>
                  </a:solidFill>
                  <a:latin typeface="微软雅黑" panose="020B0503020204020204" pitchFamily="34" charset="-122"/>
                  <a:ea typeface="微软雅黑" panose="020B0503020204020204" pitchFamily="34" charset="-122"/>
                </a:rPr>
                <a:t>，可用一个或多个黑体谱描述，常见于磁星</a:t>
              </a:r>
              <a:endParaRPr lang="en-US" altLang="zh-CN" sz="2400" dirty="0">
                <a:solidFill>
                  <a:srgbClr val="100F0D"/>
                </a:solidFill>
                <a:latin typeface="微软雅黑" panose="020B0503020204020204" pitchFamily="34" charset="-122"/>
                <a:ea typeface="微软雅黑" panose="020B0503020204020204" pitchFamily="34" charset="-122"/>
                <a:sym typeface="思源黑体 1"/>
              </a:endParaRPr>
            </a:p>
          </p:txBody>
        </p:sp>
      </p:grpSp>
      <p:grpSp>
        <p:nvGrpSpPr>
          <p:cNvPr id="13" name="组合 12">
            <a:extLst>
              <a:ext uri="{FF2B5EF4-FFF2-40B4-BE49-F238E27FC236}">
                <a16:creationId xmlns:a16="http://schemas.microsoft.com/office/drawing/2014/main" id="{46B69215-85FF-5B3B-2EEE-510356A02C61}"/>
              </a:ext>
            </a:extLst>
          </p:cNvPr>
          <p:cNvGrpSpPr/>
          <p:nvPr/>
        </p:nvGrpSpPr>
        <p:grpSpPr>
          <a:xfrm>
            <a:off x="6200940" y="1744864"/>
            <a:ext cx="5439923" cy="2421328"/>
            <a:chOff x="2251757" y="5737173"/>
            <a:chExt cx="9632936" cy="1212178"/>
          </a:xfrm>
        </p:grpSpPr>
        <p:grpSp>
          <p:nvGrpSpPr>
            <p:cNvPr id="14" name="Group 11">
              <a:extLst>
                <a:ext uri="{FF2B5EF4-FFF2-40B4-BE49-F238E27FC236}">
                  <a16:creationId xmlns:a16="http://schemas.microsoft.com/office/drawing/2014/main" id="{9D4AFE3F-0847-E2CD-E903-C963CF8FA32C}"/>
                </a:ext>
              </a:extLst>
            </p:cNvPr>
            <p:cNvGrpSpPr/>
            <p:nvPr/>
          </p:nvGrpSpPr>
          <p:grpSpPr>
            <a:xfrm>
              <a:off x="2251757" y="5772552"/>
              <a:ext cx="9632936" cy="1176799"/>
              <a:chOff x="0" y="-28575"/>
              <a:chExt cx="2268040" cy="1139678"/>
            </a:xfrm>
          </p:grpSpPr>
          <p:sp>
            <p:nvSpPr>
              <p:cNvPr id="16" name="Freeform 12">
                <a:extLst>
                  <a:ext uri="{FF2B5EF4-FFF2-40B4-BE49-F238E27FC236}">
                    <a16:creationId xmlns:a16="http://schemas.microsoft.com/office/drawing/2014/main" id="{FB18FC08-BC8C-B629-43BA-E64542134952}"/>
                  </a:ext>
                </a:extLst>
              </p:cNvPr>
              <p:cNvSpPr/>
              <p:nvPr/>
            </p:nvSpPr>
            <p:spPr>
              <a:xfrm>
                <a:off x="39063" y="-28575"/>
                <a:ext cx="2228977" cy="1132746"/>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17" name="TextBox 13">
                <a:extLst>
                  <a:ext uri="{FF2B5EF4-FFF2-40B4-BE49-F238E27FC236}">
                    <a16:creationId xmlns:a16="http://schemas.microsoft.com/office/drawing/2014/main" id="{F189D783-9830-521E-F814-95706EC6311C}"/>
                  </a:ext>
                </a:extLst>
              </p:cNvPr>
              <p:cNvSpPr txBox="1"/>
              <p:nvPr/>
            </p:nvSpPr>
            <p:spPr>
              <a:xfrm>
                <a:off x="0" y="-28575"/>
                <a:ext cx="1953847" cy="1139678"/>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21">
              <a:extLst>
                <a:ext uri="{FF2B5EF4-FFF2-40B4-BE49-F238E27FC236}">
                  <a16:creationId xmlns:a16="http://schemas.microsoft.com/office/drawing/2014/main" id="{CBDD86DF-7F5A-77F1-34FC-CDAF56B15AEA}"/>
                </a:ext>
              </a:extLst>
            </p:cNvPr>
            <p:cNvSpPr txBox="1"/>
            <p:nvPr/>
          </p:nvSpPr>
          <p:spPr>
            <a:xfrm>
              <a:off x="2646283" y="5737173"/>
              <a:ext cx="9166754" cy="1169152"/>
            </a:xfrm>
            <a:prstGeom prst="rect">
              <a:avLst/>
            </a:prstGeom>
          </p:spPr>
          <p:txBody>
            <a:bodyPr wrap="square" lIns="0" tIns="0" rIns="0" bIns="0" rtlCol="0" anchor="t">
              <a:spAutoFit/>
            </a:bodyPr>
            <a:lstStyle/>
            <a:p>
              <a:pPr lvl="0" defTabSz="609630">
                <a:lnSpc>
                  <a:spcPct val="150000"/>
                </a:lnSpc>
                <a:spcBef>
                  <a:spcPct val="0"/>
                </a:spcBef>
              </a:pPr>
              <a:r>
                <a:rPr lang="zh-CN" altLang="en-US" sz="3200" dirty="0">
                  <a:solidFill>
                    <a:srgbClr val="100F0D"/>
                  </a:solidFill>
                  <a:latin typeface="微软雅黑" panose="020B0503020204020204" pitchFamily="34" charset="-122"/>
                  <a:ea typeface="微软雅黑" panose="020B0503020204020204" pitchFamily="34" charset="-122"/>
                </a:rPr>
                <a:t>非热辐射：</a:t>
              </a:r>
              <a:br>
                <a:rPr lang="en-US" altLang="zh-CN" sz="2400" dirty="0">
                  <a:solidFill>
                    <a:srgbClr val="100F0D"/>
                  </a:solidFill>
                  <a:latin typeface="微软雅黑" panose="020B0503020204020204" pitchFamily="34" charset="-122"/>
                  <a:ea typeface="微软雅黑" panose="020B0503020204020204" pitchFamily="34" charset="-122"/>
                </a:rPr>
              </a:br>
              <a:r>
                <a:rPr lang="zh-CN" altLang="en-US" sz="2400" dirty="0">
                  <a:solidFill>
                    <a:srgbClr val="100F0D"/>
                  </a:solidFill>
                  <a:latin typeface="微软雅黑" panose="020B0503020204020204" pitchFamily="34" charset="-122"/>
                  <a:ea typeface="微软雅黑" panose="020B0503020204020204" pitchFamily="34" charset="-122"/>
                </a:rPr>
                <a:t>该辐射主要起源于中子星磁层，能量覆盖软硬</a:t>
              </a:r>
              <a:r>
                <a:rPr lang="en-US" altLang="zh-CN" sz="2400" dirty="0">
                  <a:solidFill>
                    <a:srgbClr val="100F0D"/>
                  </a:solidFill>
                  <a:latin typeface="微软雅黑" panose="020B0503020204020204" pitchFamily="34" charset="-122"/>
                  <a:ea typeface="微软雅黑" panose="020B0503020204020204" pitchFamily="34" charset="-122"/>
                </a:rPr>
                <a:t>X-ray</a:t>
              </a:r>
              <a:r>
                <a:rPr lang="zh-CN" altLang="en-US" sz="2400" dirty="0">
                  <a:solidFill>
                    <a:srgbClr val="100F0D"/>
                  </a:solidFill>
                  <a:latin typeface="微软雅黑" panose="020B0503020204020204" pitchFamily="34" charset="-122"/>
                  <a:ea typeface="微软雅黑" panose="020B0503020204020204" pitchFamily="34" charset="-122"/>
                </a:rPr>
                <a:t>范围，通常使用幂律谱描述</a:t>
              </a:r>
              <a:endParaRPr lang="en-US" altLang="zh-CN" sz="2400" dirty="0">
                <a:solidFill>
                  <a:srgbClr val="100F0D"/>
                </a:solidFill>
                <a:latin typeface="微软雅黑" panose="020B0503020204020204" pitchFamily="34" charset="-122"/>
                <a:ea typeface="微软雅黑" panose="020B0503020204020204" pitchFamily="34" charset="-122"/>
              </a:endParaRPr>
            </a:p>
          </p:txBody>
        </p:sp>
      </p:grpSp>
      <p:sp>
        <p:nvSpPr>
          <p:cNvPr id="24" name="TextBox 21">
            <a:extLst>
              <a:ext uri="{FF2B5EF4-FFF2-40B4-BE49-F238E27FC236}">
                <a16:creationId xmlns:a16="http://schemas.microsoft.com/office/drawing/2014/main" id="{B097E8D8-FD67-E353-E83F-96580453D530}"/>
              </a:ext>
            </a:extLst>
          </p:cNvPr>
          <p:cNvSpPr txBox="1"/>
          <p:nvPr/>
        </p:nvSpPr>
        <p:spPr>
          <a:xfrm>
            <a:off x="457444" y="1160823"/>
            <a:ext cx="11264508" cy="453907"/>
          </a:xfrm>
          <a:prstGeom prst="rect">
            <a:avLst/>
          </a:prstGeom>
        </p:spPr>
        <p:txBody>
          <a:bodyPr wrap="square" lIns="0" tIns="0" rIns="0" bIns="0" rtlCol="0" anchor="t">
            <a:spAutoFit/>
          </a:bodyPr>
          <a:lstStyle/>
          <a:p>
            <a:pPr>
              <a:lnSpc>
                <a:spcPct val="114000"/>
              </a:lnSpc>
              <a:spcBef>
                <a:spcPct val="0"/>
              </a:spcBef>
            </a:pP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脉冲星</a:t>
            </a:r>
            <a:r>
              <a:rPr lang="en-US" altLang="zh-CN" sz="2800" dirty="0">
                <a:solidFill>
                  <a:srgbClr val="100F0D"/>
                </a:solidFill>
                <a:latin typeface="微软雅黑" panose="020B0503020204020204" pitchFamily="34" charset="-122"/>
                <a:ea typeface="微软雅黑" panose="020B0503020204020204" pitchFamily="34" charset="-122"/>
                <a:cs typeface="思源黑体 1"/>
                <a:sym typeface="思源黑体 1"/>
              </a:rPr>
              <a:t>X-ray</a:t>
            </a: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波段辐射可分为两类：热辐射与非热辐射</a:t>
            </a:r>
            <a:endParaRPr lang="en-US" altLang="zh-CN" sz="28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p:grpSp>
        <p:nvGrpSpPr>
          <p:cNvPr id="26" name="组合 25">
            <a:extLst>
              <a:ext uri="{FF2B5EF4-FFF2-40B4-BE49-F238E27FC236}">
                <a16:creationId xmlns:a16="http://schemas.microsoft.com/office/drawing/2014/main" id="{BCADEE96-0E1F-30E1-FB55-B7D94E15086D}"/>
              </a:ext>
            </a:extLst>
          </p:cNvPr>
          <p:cNvGrpSpPr/>
          <p:nvPr/>
        </p:nvGrpSpPr>
        <p:grpSpPr>
          <a:xfrm>
            <a:off x="2922439" y="4193619"/>
            <a:ext cx="6227783" cy="2465517"/>
            <a:chOff x="3221357" y="4492564"/>
            <a:chExt cx="6227783" cy="2465517"/>
          </a:xfrm>
        </p:grpSpPr>
        <p:pic>
          <p:nvPicPr>
            <p:cNvPr id="25" name="图片 24">
              <a:extLst>
                <a:ext uri="{FF2B5EF4-FFF2-40B4-BE49-F238E27FC236}">
                  <a16:creationId xmlns:a16="http://schemas.microsoft.com/office/drawing/2014/main" id="{FDF6F920-B6BE-6823-CC58-61849BB6A594}"/>
                </a:ext>
              </a:extLst>
            </p:cNvPr>
            <p:cNvPicPr>
              <a:picLocks noChangeAspect="1"/>
            </p:cNvPicPr>
            <p:nvPr/>
          </p:nvPicPr>
          <p:blipFill>
            <a:blip r:embed="rId2"/>
            <a:srcRect l="2075" t="4502" r="2992" b="4587"/>
            <a:stretch>
              <a:fillRect/>
            </a:stretch>
          </p:blipFill>
          <p:spPr>
            <a:xfrm>
              <a:off x="3276776" y="5537964"/>
              <a:ext cx="6094598" cy="1420117"/>
            </a:xfrm>
            <a:prstGeom prst="rect">
              <a:avLst/>
            </a:prstGeom>
          </p:spPr>
        </p:pic>
        <p:pic>
          <p:nvPicPr>
            <p:cNvPr id="22" name="图片 21">
              <a:extLst>
                <a:ext uri="{FF2B5EF4-FFF2-40B4-BE49-F238E27FC236}">
                  <a16:creationId xmlns:a16="http://schemas.microsoft.com/office/drawing/2014/main" id="{631EB2C0-9440-1DDB-9EDA-CBB5E1C26FA7}"/>
                </a:ext>
              </a:extLst>
            </p:cNvPr>
            <p:cNvPicPr>
              <a:picLocks noChangeAspect="1"/>
            </p:cNvPicPr>
            <p:nvPr/>
          </p:nvPicPr>
          <p:blipFill>
            <a:blip r:embed="rId3"/>
            <a:srcRect l="2889" t="5104" r="3438"/>
            <a:stretch>
              <a:fillRect/>
            </a:stretch>
          </p:blipFill>
          <p:spPr>
            <a:xfrm>
              <a:off x="3221357" y="4492564"/>
              <a:ext cx="6227783" cy="1066579"/>
            </a:xfrm>
            <a:prstGeom prst="rect">
              <a:avLst/>
            </a:prstGeom>
          </p:spPr>
        </p:pic>
      </p:grpSp>
      <p:sp>
        <p:nvSpPr>
          <p:cNvPr id="30" name="文本框 29">
            <a:extLst>
              <a:ext uri="{FF2B5EF4-FFF2-40B4-BE49-F238E27FC236}">
                <a16:creationId xmlns:a16="http://schemas.microsoft.com/office/drawing/2014/main" id="{AD872717-B966-D537-F7F4-23F6E8857E69}"/>
              </a:ext>
            </a:extLst>
          </p:cNvPr>
          <p:cNvSpPr txBox="1"/>
          <p:nvPr/>
        </p:nvSpPr>
        <p:spPr>
          <a:xfrm>
            <a:off x="7418239" y="6237435"/>
            <a:ext cx="4545161" cy="502573"/>
          </a:xfrm>
          <a:prstGeom prst="rect">
            <a:avLst/>
          </a:prstGeom>
          <a:noFill/>
        </p:spPr>
        <p:txBody>
          <a:bodyPr wrap="square">
            <a:spAutoFit/>
          </a:bodyPr>
          <a:lstStyle/>
          <a:p>
            <a:r>
              <a:rPr lang="en-US" altLang="zh-CN" sz="1333" dirty="0">
                <a:solidFill>
                  <a:srgbClr val="0070C0"/>
                </a:solidFill>
                <a:latin typeface="微软雅黑" panose="020B0503020204020204" pitchFamily="34" charset="-122"/>
                <a:ea typeface="微软雅黑" panose="020B0503020204020204" pitchFamily="34" charset="-122"/>
              </a:rPr>
              <a:t>Chin-Ping Hu, Takuto Narita, Teruaki </a:t>
            </a:r>
            <a:r>
              <a:rPr lang="en-US" altLang="zh-CN" sz="1333" dirty="0" err="1">
                <a:solidFill>
                  <a:srgbClr val="0070C0"/>
                </a:solidFill>
                <a:latin typeface="微软雅黑" panose="020B0503020204020204" pitchFamily="34" charset="-122"/>
                <a:ea typeface="微软雅黑" panose="020B0503020204020204" pitchFamily="34" charset="-122"/>
              </a:rPr>
              <a:t>Enoto</a:t>
            </a:r>
            <a:r>
              <a:rPr lang="en-US" altLang="zh-CN" sz="1333" dirty="0">
                <a:solidFill>
                  <a:srgbClr val="0070C0"/>
                </a:solidFill>
                <a:latin typeface="微软雅黑" panose="020B0503020204020204" pitchFamily="34" charset="-122"/>
                <a:ea typeface="微软雅黑" panose="020B0503020204020204" pitchFamily="34" charset="-122"/>
              </a:rPr>
              <a:t> et al. Nature, Volume 626, Issue 7999, p.500-504</a:t>
            </a:r>
            <a:endParaRPr lang="zh-CN" altLang="en-US" sz="1333"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2059612"/>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9CA39-1A9A-E974-F2BB-DB9CA9D6297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B473315-5FAB-0328-D0DC-2FB52624037C}"/>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EB241E4C-AD74-6024-DC87-35ACBB1EB6D0}"/>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A9103485-8134-40BC-E58D-EF84D92CFA73}"/>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1AC1FF67-C8C4-FADF-9665-A3405DAA01D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背景介绍</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F6D0A879-8EBD-D1E6-8C0C-E599BAC47ABD}"/>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1EFBEB0C-8E97-2E99-087E-36A59C91B42E}"/>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73992B20-2B75-767E-65A7-C53D870CB22A}"/>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组合 8">
            <a:extLst>
              <a:ext uri="{FF2B5EF4-FFF2-40B4-BE49-F238E27FC236}">
                <a16:creationId xmlns:a16="http://schemas.microsoft.com/office/drawing/2014/main" id="{08102294-8557-3C70-CE93-97D1DB0CEA35}"/>
              </a:ext>
            </a:extLst>
          </p:cNvPr>
          <p:cNvGrpSpPr/>
          <p:nvPr/>
        </p:nvGrpSpPr>
        <p:grpSpPr>
          <a:xfrm>
            <a:off x="1279532" y="1641741"/>
            <a:ext cx="9632936" cy="1832880"/>
            <a:chOff x="2251757" y="5772552"/>
            <a:chExt cx="9632936" cy="1832880"/>
          </a:xfrm>
        </p:grpSpPr>
        <p:grpSp>
          <p:nvGrpSpPr>
            <p:cNvPr id="34" name="Group 11">
              <a:extLst>
                <a:ext uri="{FF2B5EF4-FFF2-40B4-BE49-F238E27FC236}">
                  <a16:creationId xmlns:a16="http://schemas.microsoft.com/office/drawing/2014/main" id="{DCCFFDA5-D237-1D25-6766-3D19C1E76188}"/>
                </a:ext>
              </a:extLst>
            </p:cNvPr>
            <p:cNvGrpSpPr/>
            <p:nvPr/>
          </p:nvGrpSpPr>
          <p:grpSpPr>
            <a:xfrm>
              <a:off x="2251757" y="5772552"/>
              <a:ext cx="9632936" cy="1832880"/>
              <a:chOff x="0" y="-28575"/>
              <a:chExt cx="2268040" cy="1775064"/>
            </a:xfrm>
          </p:grpSpPr>
          <p:sp>
            <p:nvSpPr>
              <p:cNvPr id="36" name="Freeform 12">
                <a:extLst>
                  <a:ext uri="{FF2B5EF4-FFF2-40B4-BE49-F238E27FC236}">
                    <a16:creationId xmlns:a16="http://schemas.microsoft.com/office/drawing/2014/main" id="{97861B30-0C58-7716-8330-8C537EC679C0}"/>
                  </a:ext>
                </a:extLst>
              </p:cNvPr>
              <p:cNvSpPr/>
              <p:nvPr/>
            </p:nvSpPr>
            <p:spPr>
              <a:xfrm>
                <a:off x="39063" y="-28575"/>
                <a:ext cx="2228977" cy="1775064"/>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37" name="TextBox 13">
                <a:extLst>
                  <a:ext uri="{FF2B5EF4-FFF2-40B4-BE49-F238E27FC236}">
                    <a16:creationId xmlns:a16="http://schemas.microsoft.com/office/drawing/2014/main" id="{E09947FB-AB47-3D51-2EDF-745B22D43875}"/>
                  </a:ext>
                </a:extLst>
              </p:cNvPr>
              <p:cNvSpPr txBox="1"/>
              <p:nvPr/>
            </p:nvSpPr>
            <p:spPr>
              <a:xfrm>
                <a:off x="0" y="-28575"/>
                <a:ext cx="1953847" cy="1139678"/>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5" name="TextBox 21">
              <a:extLst>
                <a:ext uri="{FF2B5EF4-FFF2-40B4-BE49-F238E27FC236}">
                  <a16:creationId xmlns:a16="http://schemas.microsoft.com/office/drawing/2014/main" id="{58C4B99C-DD11-891E-B668-EF9BA832D85B}"/>
                </a:ext>
              </a:extLst>
            </p:cNvPr>
            <p:cNvSpPr txBox="1"/>
            <p:nvPr/>
          </p:nvSpPr>
          <p:spPr>
            <a:xfrm>
              <a:off x="2597059" y="5860226"/>
              <a:ext cx="9166754" cy="1652055"/>
            </a:xfrm>
            <a:prstGeom prst="rect">
              <a:avLst/>
            </a:prstGeom>
          </p:spPr>
          <p:txBody>
            <a:bodyPr wrap="square" lIns="0" tIns="0" rIns="0" bIns="0" rtlCol="0" anchor="t">
              <a:spAutoFit/>
            </a:bodyPr>
            <a:lstStyle/>
            <a:p>
              <a:pPr lvl="0" defTabSz="609630">
                <a:lnSpc>
                  <a:spcPct val="114000"/>
                </a:lnSpc>
                <a:spcBef>
                  <a:spcPct val="0"/>
                </a:spcBef>
              </a:pPr>
              <a:r>
                <a:rPr lang="en-US" altLang="zh-CN" sz="2400" dirty="0">
                  <a:solidFill>
                    <a:srgbClr val="100F0D"/>
                  </a:solidFill>
                  <a:latin typeface="微软雅黑" panose="020B0503020204020204" pitchFamily="34" charset="-122"/>
                  <a:ea typeface="微软雅黑" panose="020B0503020204020204" pitchFamily="34" charset="-122"/>
                </a:rPr>
                <a:t>The Neutron Star Interior Composition Explorer (NICER) X</a:t>
              </a:r>
              <a:r>
                <a:rPr lang="zh-CN" altLang="en-US" sz="2400" dirty="0">
                  <a:solidFill>
                    <a:srgbClr val="100F0D"/>
                  </a:solidFill>
                  <a:latin typeface="微软雅黑" panose="020B0503020204020204" pitchFamily="34" charset="-122"/>
                  <a:ea typeface="微软雅黑" panose="020B0503020204020204" pitchFamily="34" charset="-122"/>
                </a:rPr>
                <a:t>射线望远镜有效能段</a:t>
              </a:r>
              <a:r>
                <a:rPr lang="en-US" altLang="zh-CN" sz="2400" dirty="0">
                  <a:solidFill>
                    <a:srgbClr val="100F0D"/>
                  </a:solidFill>
                  <a:latin typeface="微软雅黑" panose="020B0503020204020204" pitchFamily="34" charset="-122"/>
                  <a:ea typeface="微软雅黑" panose="020B0503020204020204" pitchFamily="34" charset="-122"/>
                </a:rPr>
                <a:t>0.2-12keV</a:t>
              </a:r>
              <a:r>
                <a:rPr lang="zh-CN" altLang="en-US" sz="2400" dirty="0">
                  <a:solidFill>
                    <a:srgbClr val="100F0D"/>
                  </a:solidFill>
                  <a:latin typeface="微软雅黑" panose="020B0503020204020204" pitchFamily="34" charset="-122"/>
                  <a:ea typeface="微软雅黑" panose="020B0503020204020204" pitchFamily="34" charset="-122"/>
                </a:rPr>
                <a:t>，时间分辨率优于</a:t>
              </a:r>
              <a:r>
                <a:rPr lang="en-US" altLang="zh-CN" sz="2400" dirty="0">
                  <a:solidFill>
                    <a:srgbClr val="100F0D"/>
                  </a:solidFill>
                  <a:latin typeface="微软雅黑" panose="020B0503020204020204" pitchFamily="34" charset="-122"/>
                  <a:ea typeface="微软雅黑" panose="020B0503020204020204" pitchFamily="34" charset="-122"/>
                </a:rPr>
                <a:t>300ns</a:t>
              </a:r>
              <a:r>
                <a:rPr lang="zh-CN" altLang="en-US" sz="2400" dirty="0">
                  <a:solidFill>
                    <a:srgbClr val="100F0D"/>
                  </a:solidFill>
                  <a:latin typeface="微软雅黑" panose="020B0503020204020204" pitchFamily="34" charset="-122"/>
                  <a:ea typeface="微软雅黑" panose="020B0503020204020204" pitchFamily="34" charset="-122"/>
                </a:rPr>
                <a:t>；</a:t>
              </a:r>
              <a:r>
                <a:rPr lang="en-US" altLang="zh-CN" sz="2400" dirty="0">
                  <a:solidFill>
                    <a:srgbClr val="100F0D"/>
                  </a:solidFill>
                  <a:latin typeface="微软雅黑" panose="020B0503020204020204" pitchFamily="34" charset="-122"/>
                  <a:ea typeface="微软雅黑" panose="020B0503020204020204" pitchFamily="34" charset="-122"/>
                </a:rPr>
                <a:t> </a:t>
              </a:r>
            </a:p>
            <a:p>
              <a:pPr lvl="0" defTabSz="609630">
                <a:lnSpc>
                  <a:spcPct val="114000"/>
                </a:lnSpc>
                <a:spcBef>
                  <a:spcPct val="0"/>
                </a:spcBef>
              </a:pPr>
              <a:r>
                <a:rPr lang="en-US" altLang="zh-CN" sz="2400" dirty="0">
                  <a:solidFill>
                    <a:srgbClr val="100F0D"/>
                  </a:solidFill>
                  <a:latin typeface="微软雅黑" panose="020B0503020204020204" pitchFamily="34" charset="-122"/>
                  <a:ea typeface="微软雅黑" panose="020B0503020204020204" pitchFamily="34" charset="-122"/>
                </a:rPr>
                <a:t>The Nuclear Spectroscopic Telescope Array (</a:t>
              </a:r>
              <a:r>
                <a:rPr lang="en-US" altLang="zh-CN" sz="2400" dirty="0" err="1">
                  <a:solidFill>
                    <a:srgbClr val="100F0D"/>
                  </a:solidFill>
                  <a:latin typeface="微软雅黑" panose="020B0503020204020204" pitchFamily="34" charset="-122"/>
                  <a:ea typeface="微软雅黑" panose="020B0503020204020204" pitchFamily="34" charset="-122"/>
                </a:rPr>
                <a:t>NuSTAR</a:t>
              </a:r>
              <a:r>
                <a:rPr lang="en-US" altLang="zh-CN" sz="2400" dirty="0">
                  <a:solidFill>
                    <a:srgbClr val="100F0D"/>
                  </a:solidFill>
                  <a:latin typeface="微软雅黑" panose="020B0503020204020204" pitchFamily="34" charset="-122"/>
                  <a:ea typeface="微软雅黑" panose="020B0503020204020204" pitchFamily="34" charset="-122"/>
                </a:rPr>
                <a:t>) X</a:t>
              </a:r>
              <a:r>
                <a:rPr lang="zh-CN" altLang="en-US" sz="2400" dirty="0">
                  <a:solidFill>
                    <a:srgbClr val="100F0D"/>
                  </a:solidFill>
                  <a:latin typeface="微软雅黑" panose="020B0503020204020204" pitchFamily="34" charset="-122"/>
                  <a:ea typeface="微软雅黑" panose="020B0503020204020204" pitchFamily="34" charset="-122"/>
                </a:rPr>
                <a:t>射线望远镜有效能段</a:t>
              </a:r>
              <a:r>
                <a:rPr lang="en-US" altLang="zh-CN" sz="2400" dirty="0">
                  <a:solidFill>
                    <a:srgbClr val="100F0D"/>
                  </a:solidFill>
                  <a:latin typeface="微软雅黑" panose="020B0503020204020204" pitchFamily="34" charset="-122"/>
                  <a:ea typeface="微软雅黑" panose="020B0503020204020204" pitchFamily="34" charset="-122"/>
                </a:rPr>
                <a:t>3-79keV</a:t>
              </a:r>
              <a:r>
                <a:rPr lang="zh-CN" altLang="en-US" sz="2400" dirty="0">
                  <a:solidFill>
                    <a:srgbClr val="100F0D"/>
                  </a:solidFill>
                  <a:latin typeface="微软雅黑" panose="020B0503020204020204" pitchFamily="34" charset="-122"/>
                  <a:ea typeface="微软雅黑" panose="020B0503020204020204" pitchFamily="34" charset="-122"/>
                </a:rPr>
                <a:t>，时间分辨率</a:t>
              </a:r>
              <a:r>
                <a:rPr lang="en-US" altLang="zh-CN" sz="2400" dirty="0">
                  <a:solidFill>
                    <a:srgbClr val="100F0D"/>
                  </a:solidFill>
                  <a:latin typeface="微软雅黑" panose="020B0503020204020204" pitchFamily="34" charset="-122"/>
                  <a:ea typeface="微软雅黑" panose="020B0503020204020204" pitchFamily="34" charset="-122"/>
                </a:rPr>
                <a:t>~2μs</a:t>
              </a:r>
              <a:endParaRPr lang="en-US" altLang="zh-CN" sz="2400" dirty="0">
                <a:solidFill>
                  <a:srgbClr val="100F0D"/>
                </a:solidFill>
                <a:latin typeface="微软雅黑" panose="020B0503020204020204" pitchFamily="34" charset="-122"/>
                <a:ea typeface="微软雅黑" panose="020B0503020204020204" pitchFamily="34" charset="-122"/>
                <a:sym typeface="思源黑体 1"/>
              </a:endParaRPr>
            </a:p>
          </p:txBody>
        </p:sp>
      </p:grpSp>
      <p:grpSp>
        <p:nvGrpSpPr>
          <p:cNvPr id="10" name="组合 9">
            <a:extLst>
              <a:ext uri="{FF2B5EF4-FFF2-40B4-BE49-F238E27FC236}">
                <a16:creationId xmlns:a16="http://schemas.microsoft.com/office/drawing/2014/main" id="{CFF9D1CA-6ED0-9929-C61E-97EF7D6BBFE3}"/>
              </a:ext>
            </a:extLst>
          </p:cNvPr>
          <p:cNvGrpSpPr/>
          <p:nvPr/>
        </p:nvGrpSpPr>
        <p:grpSpPr>
          <a:xfrm>
            <a:off x="1335137" y="4039461"/>
            <a:ext cx="9577331" cy="1800756"/>
            <a:chOff x="2251757" y="5772552"/>
            <a:chExt cx="9577331" cy="1800756"/>
          </a:xfrm>
        </p:grpSpPr>
        <p:grpSp>
          <p:nvGrpSpPr>
            <p:cNvPr id="13" name="Group 11">
              <a:extLst>
                <a:ext uri="{FF2B5EF4-FFF2-40B4-BE49-F238E27FC236}">
                  <a16:creationId xmlns:a16="http://schemas.microsoft.com/office/drawing/2014/main" id="{0DE46C36-2E39-0032-6B96-8AA1BB5C5DA3}"/>
                </a:ext>
              </a:extLst>
            </p:cNvPr>
            <p:cNvGrpSpPr/>
            <p:nvPr/>
          </p:nvGrpSpPr>
          <p:grpSpPr>
            <a:xfrm>
              <a:off x="2251757" y="5772552"/>
              <a:ext cx="9577331" cy="1800756"/>
              <a:chOff x="0" y="-28575"/>
              <a:chExt cx="2254948" cy="1743952"/>
            </a:xfrm>
          </p:grpSpPr>
          <p:sp>
            <p:nvSpPr>
              <p:cNvPr id="15" name="Freeform 12">
                <a:extLst>
                  <a:ext uri="{FF2B5EF4-FFF2-40B4-BE49-F238E27FC236}">
                    <a16:creationId xmlns:a16="http://schemas.microsoft.com/office/drawing/2014/main" id="{F5B04319-10E9-68EF-D649-AC086D695D5C}"/>
                  </a:ext>
                </a:extLst>
              </p:cNvPr>
              <p:cNvSpPr/>
              <p:nvPr/>
            </p:nvSpPr>
            <p:spPr>
              <a:xfrm>
                <a:off x="25971" y="-2771"/>
                <a:ext cx="2228977" cy="1718148"/>
              </a:xfrm>
              <a:custGeom>
                <a:avLst/>
                <a:gdLst/>
                <a:ahLst/>
                <a:cxnLst/>
                <a:rect l="l" t="t" r="r" b="b"/>
                <a:pathLst>
                  <a:path w="1953847" h="1111103">
                    <a:moveTo>
                      <a:pt x="0" y="0"/>
                    </a:moveTo>
                    <a:lnTo>
                      <a:pt x="1953847" y="0"/>
                    </a:lnTo>
                    <a:lnTo>
                      <a:pt x="1953847" y="1111103"/>
                    </a:lnTo>
                    <a:lnTo>
                      <a:pt x="0" y="1111103"/>
                    </a:lnTo>
                    <a:close/>
                  </a:path>
                </a:pathLst>
              </a:custGeom>
              <a:solidFill>
                <a:srgbClr val="000000">
                  <a:alpha val="0"/>
                </a:srgbClr>
              </a:solidFill>
              <a:ln w="19050" cap="sq">
                <a:solidFill>
                  <a:srgbClr val="6390C7"/>
                </a:solidFill>
                <a:prstDash val="solid"/>
                <a:miter/>
              </a:ln>
            </p:spPr>
          </p:sp>
          <p:sp>
            <p:nvSpPr>
              <p:cNvPr id="16" name="TextBox 13">
                <a:extLst>
                  <a:ext uri="{FF2B5EF4-FFF2-40B4-BE49-F238E27FC236}">
                    <a16:creationId xmlns:a16="http://schemas.microsoft.com/office/drawing/2014/main" id="{AC687E89-D7E1-721D-1655-039B6DE941C3}"/>
                  </a:ext>
                </a:extLst>
              </p:cNvPr>
              <p:cNvSpPr txBox="1"/>
              <p:nvPr/>
            </p:nvSpPr>
            <p:spPr>
              <a:xfrm>
                <a:off x="0" y="-28575"/>
                <a:ext cx="1953847" cy="1139678"/>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mc:AlternateContent xmlns:mc="http://schemas.openxmlformats.org/markup-compatibility/2006" xmlns:a14="http://schemas.microsoft.com/office/drawing/2010/main">
          <mc:Choice Requires="a14">
            <p:sp>
              <p:nvSpPr>
                <p:cNvPr id="14" name="TextBox 21">
                  <a:extLst>
                    <a:ext uri="{FF2B5EF4-FFF2-40B4-BE49-F238E27FC236}">
                      <a16:creationId xmlns:a16="http://schemas.microsoft.com/office/drawing/2014/main" id="{E8A5229E-6D10-2895-531A-B85D8E60241A}"/>
                    </a:ext>
                  </a:extLst>
                </p:cNvPr>
                <p:cNvSpPr txBox="1"/>
                <p:nvPr/>
              </p:nvSpPr>
              <p:spPr>
                <a:xfrm>
                  <a:off x="2541454" y="5860224"/>
                  <a:ext cx="9166754" cy="1652055"/>
                </a:xfrm>
                <a:prstGeom prst="rect">
                  <a:avLst/>
                </a:prstGeom>
              </p:spPr>
              <p:txBody>
                <a:bodyPr wrap="square" lIns="0" tIns="0" rIns="0" bIns="0" rtlCol="0" anchor="t">
                  <a:spAutoFit/>
                </a:bodyPr>
                <a:lstStyle/>
                <a:p>
                  <a:pPr defTabSz="609630">
                    <a:lnSpc>
                      <a:spcPct val="114000"/>
                    </a:lnSpc>
                    <a:spcBef>
                      <a:spcPct val="0"/>
                    </a:spcBef>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截至本研究前，</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PSR J2022+3842</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已报道的周期跃变事件只有一次：</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MJD 54680</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a:t>
                  </a:r>
                  <a14:m>
                    <m:oMath xmlns:m="http://schemas.openxmlformats.org/officeDocument/2006/math">
                      <m:f>
                        <m:fPr>
                          <m:type m:val="lin"/>
                          <m:ctrlPr>
                            <a:rPr lang="en-US" altLang="zh-CN" sz="2400" i="1" smtClean="0">
                              <a:solidFill>
                                <a:srgbClr val="100F0D"/>
                              </a:solidFill>
                              <a:latin typeface="Cambria Math" panose="02040503050406030204" pitchFamily="18" charset="0"/>
                              <a:ea typeface="微软雅黑" panose="020B0503020204020204" pitchFamily="34" charset="-122"/>
                              <a:sym typeface="思源黑体 1"/>
                            </a:rPr>
                          </m:ctrlPr>
                        </m:fPr>
                        <m:num>
                          <m:r>
                            <a:rPr lang="en-US" altLang="zh-CN" sz="2400" i="1" smtClean="0">
                              <a:solidFill>
                                <a:srgbClr val="100F0D"/>
                              </a:solidFill>
                              <a:latin typeface="Cambria Math" panose="02040503050406030204" pitchFamily="18" charset="0"/>
                              <a:ea typeface="Cambria Math" panose="02040503050406030204" pitchFamily="18" charset="0"/>
                              <a:sym typeface="思源黑体 1"/>
                            </a:rPr>
                            <m:t>∆</m:t>
                          </m:r>
                          <m:r>
                            <a:rPr lang="zh-CN" altLang="en-US" sz="2400" i="1" smtClean="0">
                              <a:solidFill>
                                <a:srgbClr val="100F0D"/>
                              </a:solidFill>
                              <a:latin typeface="Cambria Math" panose="02040503050406030204" pitchFamily="18" charset="0"/>
                              <a:ea typeface="Cambria Math" panose="02040503050406030204" pitchFamily="18" charset="0"/>
                              <a:sym typeface="思源黑体 1"/>
                            </a:rPr>
                            <m:t>𝜈</m:t>
                          </m:r>
                        </m:num>
                        <m:den>
                          <m:r>
                            <a:rPr lang="zh-CN" altLang="en-US" sz="2400" i="1" smtClean="0">
                              <a:solidFill>
                                <a:srgbClr val="100F0D"/>
                              </a:solidFill>
                              <a:latin typeface="Cambria Math" panose="02040503050406030204" pitchFamily="18" charset="0"/>
                              <a:ea typeface="微软雅黑" panose="020B0503020204020204" pitchFamily="34" charset="-122"/>
                              <a:sym typeface="思源黑体 1"/>
                            </a:rPr>
                            <m:t>𝜈</m:t>
                          </m:r>
                        </m:den>
                      </m:f>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~1900</m:t>
                      </m:r>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m:t>
                      </m:r>
                      <m:sSup>
                        <m:sSupPr>
                          <m:ctrlPr>
                            <a:rPr lang="en-US" altLang="zh-CN" sz="2400" b="0" i="1" smtClean="0">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10</m:t>
                          </m:r>
                        </m:e>
                        <m:sup>
                          <m:r>
                            <a:rPr lang="en-US" altLang="zh-CN" sz="2400" b="0" i="1" smtClean="0">
                              <a:solidFill>
                                <a:srgbClr val="100F0D"/>
                              </a:solidFill>
                              <a:latin typeface="Cambria Math" panose="02040503050406030204" pitchFamily="18" charset="0"/>
                              <a:ea typeface="Cambria Math" panose="02040503050406030204" pitchFamily="18" charset="0"/>
                              <a:sym typeface="思源黑体 1"/>
                            </a:rPr>
                            <m:t>−9</m:t>
                          </m:r>
                        </m:sup>
                      </m:sSup>
                    </m:oMath>
                  </a14:m>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本研究使用</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NICER</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和</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NUSTAR</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两个</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X</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射线望远镜在</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MJD 58000</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至</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MJD 60500</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之间的所有数据进行计时分析，共</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609ks</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Choice>
          <mc:Fallback xmlns="">
            <p:sp>
              <p:nvSpPr>
                <p:cNvPr id="14" name="TextBox 21">
                  <a:extLst>
                    <a:ext uri="{FF2B5EF4-FFF2-40B4-BE49-F238E27FC236}">
                      <a16:creationId xmlns:a16="http://schemas.microsoft.com/office/drawing/2014/main" id="{E8A5229E-6D10-2895-531A-B85D8E60241A}"/>
                    </a:ext>
                  </a:extLst>
                </p:cNvPr>
                <p:cNvSpPr txBox="1">
                  <a:spLocks noRot="1" noChangeAspect="1" noMove="1" noResize="1" noEditPoints="1" noAdjustHandles="1" noChangeArrowheads="1" noChangeShapeType="1" noTextEdit="1"/>
                </p:cNvSpPr>
                <p:nvPr/>
              </p:nvSpPr>
              <p:spPr>
                <a:xfrm>
                  <a:off x="2541454" y="5860224"/>
                  <a:ext cx="9166754" cy="1652055"/>
                </a:xfrm>
                <a:prstGeom prst="rect">
                  <a:avLst/>
                </a:prstGeom>
                <a:blipFill>
                  <a:blip r:embed="rId3"/>
                  <a:stretch>
                    <a:fillRect l="-2063" t="-10701" r="-1530" b="-10332"/>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102722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a:extLst>
            <a:ext uri="{FF2B5EF4-FFF2-40B4-BE49-F238E27FC236}">
              <a16:creationId xmlns:a16="http://schemas.microsoft.com/office/drawing/2014/main" id="{C601177C-E397-C557-B4B4-4224A82A992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C50BC2E-E636-A30B-DA46-434C97DFF7AC}"/>
              </a:ext>
            </a:extLst>
          </p:cNvPr>
          <p:cNvGrpSpPr/>
          <p:nvPr/>
        </p:nvGrpSpPr>
        <p:grpSpPr>
          <a:xfrm>
            <a:off x="0" y="722035"/>
            <a:ext cx="12192000" cy="5413930"/>
            <a:chOff x="0" y="0"/>
            <a:chExt cx="4816593" cy="2138837"/>
          </a:xfrm>
        </p:grpSpPr>
        <p:sp>
          <p:nvSpPr>
            <p:cNvPr id="3" name="Freeform 3">
              <a:extLst>
                <a:ext uri="{FF2B5EF4-FFF2-40B4-BE49-F238E27FC236}">
                  <a16:creationId xmlns:a16="http://schemas.microsoft.com/office/drawing/2014/main" id="{FEDD0E25-91AD-FF9F-AF7E-E1015874BB93}"/>
                </a:ext>
              </a:extLst>
            </p:cNvPr>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a:extLst>
                <a:ext uri="{FF2B5EF4-FFF2-40B4-BE49-F238E27FC236}">
                  <a16:creationId xmlns:a16="http://schemas.microsoft.com/office/drawing/2014/main" id="{D4266A63-6EF2-EA5E-845A-3039436F00DA}"/>
                </a:ext>
              </a:extLst>
            </p:cNvPr>
            <p:cNvSpPr txBox="1"/>
            <p:nvPr/>
          </p:nvSpPr>
          <p:spPr>
            <a:xfrm>
              <a:off x="0" y="0"/>
              <a:ext cx="4816593" cy="2138837"/>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F516A9D-449E-F6E2-9289-D5F5F82FAAC5}"/>
              </a:ext>
            </a:extLst>
          </p:cNvPr>
          <p:cNvGrpSpPr/>
          <p:nvPr/>
        </p:nvGrpSpPr>
        <p:grpSpPr>
          <a:xfrm>
            <a:off x="0" y="1180616"/>
            <a:ext cx="12192000" cy="4496769"/>
            <a:chOff x="0" y="0"/>
            <a:chExt cx="4816593" cy="1776502"/>
          </a:xfrm>
        </p:grpSpPr>
        <p:sp>
          <p:nvSpPr>
            <p:cNvPr id="6" name="Freeform 6">
              <a:extLst>
                <a:ext uri="{FF2B5EF4-FFF2-40B4-BE49-F238E27FC236}">
                  <a16:creationId xmlns:a16="http://schemas.microsoft.com/office/drawing/2014/main" id="{F3263F65-999A-79E5-248F-8BF45BD086EC}"/>
                </a:ext>
              </a:extLst>
            </p:cNvPr>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a:extLst>
                <a:ext uri="{FF2B5EF4-FFF2-40B4-BE49-F238E27FC236}">
                  <a16:creationId xmlns:a16="http://schemas.microsoft.com/office/drawing/2014/main" id="{E9D8322D-CABA-DF04-721E-BF1B91A0F1F7}"/>
                </a:ext>
              </a:extLst>
            </p:cNvPr>
            <p:cNvSpPr txBox="1"/>
            <p:nvPr/>
          </p:nvSpPr>
          <p:spPr>
            <a:xfrm>
              <a:off x="0" y="0"/>
              <a:ext cx="4816593" cy="1776502"/>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图片 17">
            <a:extLst>
              <a:ext uri="{FF2B5EF4-FFF2-40B4-BE49-F238E27FC236}">
                <a16:creationId xmlns:a16="http://schemas.microsoft.com/office/drawing/2014/main" id="{74DA1AD7-F8DA-E6F7-6266-41DC63FF64C4}"/>
              </a:ext>
            </a:extLst>
          </p:cNvPr>
          <p:cNvPicPr>
            <a:picLocks noChangeAspect="1"/>
          </p:cNvPicPr>
          <p:nvPr/>
        </p:nvPicPr>
        <p:blipFill>
          <a:blip r:embed="rId3"/>
          <a:stretch>
            <a:fillRect/>
          </a:stretch>
        </p:blipFill>
        <p:spPr>
          <a:xfrm>
            <a:off x="0" y="0"/>
            <a:ext cx="2235200" cy="722034"/>
          </a:xfrm>
          <a:prstGeom prst="rect">
            <a:avLst/>
          </a:prstGeom>
        </p:spPr>
      </p:pic>
      <p:sp>
        <p:nvSpPr>
          <p:cNvPr id="15" name="TextBox 8">
            <a:extLst>
              <a:ext uri="{FF2B5EF4-FFF2-40B4-BE49-F238E27FC236}">
                <a16:creationId xmlns:a16="http://schemas.microsoft.com/office/drawing/2014/main" id="{5AE56354-9FDF-67AE-4C43-40F429ADC1BE}"/>
              </a:ext>
            </a:extLst>
          </p:cNvPr>
          <p:cNvSpPr txBox="1"/>
          <p:nvPr/>
        </p:nvSpPr>
        <p:spPr>
          <a:xfrm>
            <a:off x="264251" y="3205568"/>
            <a:ext cx="11663490" cy="14071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2634"/>
              </a:lnSpc>
              <a:spcBef>
                <a:spcPts val="0"/>
              </a:spcBef>
              <a:spcAft>
                <a:spcPts val="0"/>
              </a:spcAft>
              <a:buClrTx/>
              <a:buSzTx/>
              <a:buFontTx/>
              <a:buNone/>
              <a:tabLst/>
              <a:defRPr/>
            </a:pPr>
            <a:r>
              <a:rPr kumimoji="0" lang="zh-CN" altLang="en-US" sz="6400" b="1" i="0" u="none" strike="noStrike" kern="1200" cap="none" spc="0" normalizeH="0" baseline="0" noProof="0" dirty="0">
                <a:ln>
                  <a:noFill/>
                </a:ln>
                <a:solidFill>
                  <a:srgbClr val="1E1E1E"/>
                </a:solidFill>
                <a:effectLst/>
                <a:uLnTx/>
                <a:uFillTx/>
                <a:latin typeface="微软雅黑" panose="020B0503020204020204" pitchFamily="34" charset="-122"/>
                <a:ea typeface="微软雅黑" panose="020B0503020204020204" pitchFamily="34" charset="-122"/>
                <a:cs typeface="+mn-cs"/>
                <a:sym typeface="思源黑体 2 Bold"/>
              </a:rPr>
              <a:t>计时结果</a:t>
            </a:r>
            <a:endParaRPr kumimoji="0" lang="en-US" sz="6400" b="1" i="0" u="none" strike="noStrike" kern="1200" cap="none" spc="0" normalizeH="0" baseline="0" noProof="0" dirty="0">
              <a:ln>
                <a:noFill/>
              </a:ln>
              <a:solidFill>
                <a:srgbClr val="1E1E1E"/>
              </a:solidFill>
              <a:effectLst/>
              <a:uLnTx/>
              <a:uFillTx/>
              <a:latin typeface="微软雅黑" panose="020B0503020204020204" pitchFamily="34" charset="-122"/>
              <a:ea typeface="微软雅黑" panose="020B0503020204020204" pitchFamily="34" charset="-122"/>
              <a:cs typeface="+mn-cs"/>
              <a:sym typeface="思源黑体 2 Bold"/>
            </a:endParaRPr>
          </a:p>
        </p:txBody>
      </p:sp>
      <p:sp>
        <p:nvSpPr>
          <p:cNvPr id="16" name="TextBox 9">
            <a:extLst>
              <a:ext uri="{FF2B5EF4-FFF2-40B4-BE49-F238E27FC236}">
                <a16:creationId xmlns:a16="http://schemas.microsoft.com/office/drawing/2014/main" id="{2B2B5E8C-CC6A-78A9-902B-A08AADD0E86F}"/>
              </a:ext>
            </a:extLst>
          </p:cNvPr>
          <p:cNvSpPr txBox="1"/>
          <p:nvPr/>
        </p:nvSpPr>
        <p:spPr>
          <a:xfrm>
            <a:off x="3521401" y="1562375"/>
            <a:ext cx="5149199" cy="198573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7581"/>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kzidenz-Grotesk Bold"/>
              </a:rPr>
              <a:t>02</a:t>
            </a:r>
          </a:p>
        </p:txBody>
      </p:sp>
      <p:sp>
        <p:nvSpPr>
          <p:cNvPr id="8" name="TextBox 14">
            <a:extLst>
              <a:ext uri="{FF2B5EF4-FFF2-40B4-BE49-F238E27FC236}">
                <a16:creationId xmlns:a16="http://schemas.microsoft.com/office/drawing/2014/main" id="{C355A548-6933-FF2F-FE46-5DF41B99B1E4}"/>
              </a:ext>
            </a:extLst>
          </p:cNvPr>
          <p:cNvSpPr txBox="1"/>
          <p:nvPr/>
        </p:nvSpPr>
        <p:spPr>
          <a:xfrm>
            <a:off x="3403419" y="6420632"/>
            <a:ext cx="5385155" cy="230832"/>
          </a:xfrm>
          <a:prstGeom prst="rect">
            <a:avLst/>
          </a:prstGeom>
        </p:spPr>
        <p:txBody>
          <a:bodyPr wrap="square" lIns="0" tIns="0" rIns="0" bIns="0" rtlCol="0" anchor="t">
            <a:spAutoFit/>
          </a:bodyPr>
          <a:lstStyle/>
          <a:p>
            <a:pPr algn="ctr" defTabSz="609630">
              <a:lnSpc>
                <a:spcPts val="1760"/>
              </a:lnSpc>
            </a:pPr>
            <a:r>
              <a:rPr lang="zh-CN" alt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第十五届全国脉冲星研讨会 </a:t>
            </a:r>
            <a:r>
              <a:rPr lang="en-US" altLang="zh-CN"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FPS15  2026</a:t>
            </a:r>
            <a:endParaRPr 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endParaRPr>
          </a:p>
        </p:txBody>
      </p:sp>
    </p:spTree>
    <p:extLst>
      <p:ext uri="{BB962C8B-B14F-4D97-AF65-F5344CB8AC3E}">
        <p14:creationId xmlns:p14="http://schemas.microsoft.com/office/powerpoint/2010/main" val="318298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组合 16">
            <a:extLst>
              <a:ext uri="{FF2B5EF4-FFF2-40B4-BE49-F238E27FC236}">
                <a16:creationId xmlns:a16="http://schemas.microsoft.com/office/drawing/2014/main" id="{5045E153-F724-90BA-25B1-6A5322FCFA3F}"/>
              </a:ext>
            </a:extLst>
          </p:cNvPr>
          <p:cNvGrpSpPr/>
          <p:nvPr/>
        </p:nvGrpSpPr>
        <p:grpSpPr>
          <a:xfrm>
            <a:off x="716854" y="1546504"/>
            <a:ext cx="11572443" cy="2911822"/>
            <a:chOff x="460230" y="2536107"/>
            <a:chExt cx="11572443" cy="2911822"/>
          </a:xfrm>
        </p:grpSpPr>
        <mc:AlternateContent xmlns:mc="http://schemas.openxmlformats.org/markup-compatibility/2006" xmlns:a14="http://schemas.microsoft.com/office/drawing/2010/main">
          <mc:Choice Requires="a14">
            <p:sp>
              <p:nvSpPr>
                <p:cNvPr id="9" name="TextBox 21">
                  <a:extLst>
                    <a:ext uri="{FF2B5EF4-FFF2-40B4-BE49-F238E27FC236}">
                      <a16:creationId xmlns:a16="http://schemas.microsoft.com/office/drawing/2014/main" id="{1C34858C-0E91-AACE-0AD8-35DC2CF0BF70}"/>
                    </a:ext>
                  </a:extLst>
                </p:cNvPr>
                <p:cNvSpPr txBox="1"/>
                <p:nvPr/>
              </p:nvSpPr>
              <p:spPr>
                <a:xfrm>
                  <a:off x="460230" y="2599178"/>
                  <a:ext cx="7607874" cy="502510"/>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周期折叠 →→ </a:t>
                  </a:r>
                  <a14:m>
                    <m:oMath xmlns:m="http://schemas.openxmlformats.org/officeDocument/2006/math">
                      <m:r>
                        <a:rPr kumimoji="0" lang="zh-CN" altLang="en-US" sz="3200" b="0" i="1"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cs typeface="思源黑体 1"/>
                          <a:sym typeface="思源黑体 1"/>
                        </a:rPr>
                        <m:t>𝜈</m:t>
                      </m:r>
                      <m:r>
                        <a:rPr kumimoji="0" lang="en-US" altLang="zh-CN" sz="3200" b="0" i="0"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cs typeface="思源黑体 1"/>
                          <a:sym typeface="思源黑体 1"/>
                        </a:rPr>
                        <m:t>,  </m:t>
                      </m:r>
                      <m:acc>
                        <m:accPr>
                          <m:chr m:val="̇"/>
                          <m:ctrlPr>
                            <a:rPr kumimoji="0" lang="en-US" altLang="zh-CN" sz="3200" b="0" i="1" u="none" strike="noStrike" kern="1200" cap="none" spc="0" normalizeH="0" baseline="0" noProof="0" dirty="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ctrlPr>
                        </m:accPr>
                        <m:e>
                          <m:r>
                            <a:rPr kumimoji="0" lang="zh-CN" altLang="en-US" sz="3200" b="0" i="1" u="none" strike="noStrike" kern="1200" cap="none" spc="0" normalizeH="0" baseline="0" noProof="0" dirty="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𝜈</m:t>
                          </m:r>
                        </m:e>
                      </m:acc>
                      <m:r>
                        <a:rPr kumimoji="0" lang="en-US" altLang="zh-CN" sz="3200" b="0" i="1" u="none" strike="noStrike" kern="1200" cap="none" spc="0" normalizeH="0" baseline="0" noProof="0" dirty="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  </m:t>
                      </m:r>
                      <m:acc>
                        <m:accPr>
                          <m:chr m:val="̈"/>
                          <m:ctrlPr>
                            <a:rPr kumimoji="0" lang="en-US" altLang="zh-CN" sz="3200" b="0" i="1" u="none" strike="noStrike" kern="1200" cap="none" spc="0" normalizeH="0" baseline="0" noProof="0" dirty="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ctrlPr>
                        </m:accPr>
                        <m:e>
                          <m:r>
                            <a:rPr kumimoji="0" lang="zh-CN" altLang="en-US" sz="3200" b="0" i="1" u="none" strike="noStrike" kern="1200" cap="none" spc="0" normalizeH="0" baseline="0" noProof="0" dirty="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𝜈</m:t>
                          </m:r>
                        </m:e>
                      </m:acc>
                    </m:oMath>
                  </a14:m>
                  <a:r>
                    <a:rPr kumimoji="0" lang="zh-CN" altLang="en-US"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a:t>
                  </a: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标准轮廓</a:t>
                  </a:r>
                  <a:endPar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Choice>
          <mc:Fallback xmlns="">
            <p:sp>
              <p:nvSpPr>
                <p:cNvPr id="9" name="TextBox 21">
                  <a:extLst>
                    <a:ext uri="{FF2B5EF4-FFF2-40B4-BE49-F238E27FC236}">
                      <a16:creationId xmlns:a16="http://schemas.microsoft.com/office/drawing/2014/main" id="{1C34858C-0E91-AACE-0AD8-35DC2CF0BF70}"/>
                    </a:ext>
                  </a:extLst>
                </p:cNvPr>
                <p:cNvSpPr txBox="1">
                  <a:spLocks noRot="1" noChangeAspect="1" noMove="1" noResize="1" noEditPoints="1" noAdjustHandles="1" noChangeArrowheads="1" noChangeShapeType="1" noTextEdit="1"/>
                </p:cNvSpPr>
                <p:nvPr/>
              </p:nvSpPr>
              <p:spPr>
                <a:xfrm>
                  <a:off x="460230" y="2599178"/>
                  <a:ext cx="7607874" cy="502510"/>
                </a:xfrm>
                <a:prstGeom prst="rect">
                  <a:avLst/>
                </a:prstGeom>
                <a:blipFill>
                  <a:blip r:embed="rId3"/>
                  <a:stretch>
                    <a:fillRect l="-2885" t="-8537" b="-42683"/>
                  </a:stretch>
                </a:blipFill>
              </p:spPr>
              <p:txBody>
                <a:bodyPr/>
                <a:lstStyle/>
                <a:p>
                  <a:r>
                    <a:rPr lang="zh-CN" altLang="en-US">
                      <a:noFill/>
                    </a:rPr>
                    <a:t> </a:t>
                  </a:r>
                </a:p>
              </p:txBody>
            </p:sp>
          </mc:Fallback>
        </mc:AlternateContent>
        <p:sp>
          <p:nvSpPr>
            <p:cNvPr id="11" name="TextBox 21">
              <a:extLst>
                <a:ext uri="{FF2B5EF4-FFF2-40B4-BE49-F238E27FC236}">
                  <a16:creationId xmlns:a16="http://schemas.microsoft.com/office/drawing/2014/main" id="{503FE2C7-A424-939F-DA5D-A8692F4C8E2C}"/>
                </a:ext>
              </a:extLst>
            </p:cNvPr>
            <p:cNvSpPr txBox="1"/>
            <p:nvPr/>
          </p:nvSpPr>
          <p:spPr>
            <a:xfrm>
              <a:off x="460230" y="3804915"/>
              <a:ext cx="7607874"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交叉相关</a:t>
              </a:r>
              <a:r>
                <a:rPr kumimoji="0" lang="zh-CN" altLang="en-US"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 →→ 脉冲到达时间</a:t>
              </a:r>
              <a:r>
                <a:rPr kumimoji="0" lang="en-US" altLang="zh-CN" sz="2800" b="0" i="0" u="none" strike="noStrike" kern="1200" cap="none" spc="0" normalizeH="0" baseline="0" noProof="0" dirty="0" err="1">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ToA</a:t>
              </a:r>
              <a:endPar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sp>
          <p:nvSpPr>
            <p:cNvPr id="12" name="右大括号 11">
              <a:extLst>
                <a:ext uri="{FF2B5EF4-FFF2-40B4-BE49-F238E27FC236}">
                  <a16:creationId xmlns:a16="http://schemas.microsoft.com/office/drawing/2014/main" id="{E459B0D1-BC33-CC15-44F2-BDAE865127F7}"/>
                </a:ext>
              </a:extLst>
            </p:cNvPr>
            <p:cNvSpPr/>
            <p:nvPr/>
          </p:nvSpPr>
          <p:spPr>
            <a:xfrm>
              <a:off x="5891645" y="2536107"/>
              <a:ext cx="408709" cy="1785786"/>
            </a:xfrm>
            <a:prstGeom prst="rightBrace">
              <a:avLst/>
            </a:prstGeom>
            <a:ln w="38100">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13" name="TextBox 21">
              <a:extLst>
                <a:ext uri="{FF2B5EF4-FFF2-40B4-BE49-F238E27FC236}">
                  <a16:creationId xmlns:a16="http://schemas.microsoft.com/office/drawing/2014/main" id="{3D724683-AB71-ACD1-7BE6-75E967CB6BB3}"/>
                </a:ext>
              </a:extLst>
            </p:cNvPr>
            <p:cNvSpPr txBox="1"/>
            <p:nvPr/>
          </p:nvSpPr>
          <p:spPr>
            <a:xfrm>
              <a:off x="6611648" y="3202046"/>
              <a:ext cx="5421025"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脉冲星计时软件</a:t>
              </a:r>
              <a:r>
                <a:rPr lang="en-US" altLang="zh-CN" sz="2800" dirty="0">
                  <a:solidFill>
                    <a:srgbClr val="100F0D"/>
                  </a:solidFill>
                  <a:latin typeface="微软雅黑" panose="020B0503020204020204" pitchFamily="34" charset="-122"/>
                  <a:ea typeface="微软雅黑" panose="020B0503020204020204" pitchFamily="34" charset="-122"/>
                  <a:cs typeface="思源黑体 1"/>
                  <a:sym typeface="思源黑体 1"/>
                </a:rPr>
                <a:t>tempo2</a:t>
              </a: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拟合</a:t>
              </a:r>
              <a:endPar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cxnSp>
          <p:nvCxnSpPr>
            <p:cNvPr id="15" name="直接箭头连接符 14">
              <a:extLst>
                <a:ext uri="{FF2B5EF4-FFF2-40B4-BE49-F238E27FC236}">
                  <a16:creationId xmlns:a16="http://schemas.microsoft.com/office/drawing/2014/main" id="{F562AF06-61D4-4711-A0F6-8AAF7F6B6A5B}"/>
                </a:ext>
              </a:extLst>
            </p:cNvPr>
            <p:cNvCxnSpPr>
              <a:stCxn id="13" idx="2"/>
            </p:cNvCxnSpPr>
            <p:nvPr/>
          </p:nvCxnSpPr>
          <p:spPr>
            <a:xfrm flipH="1">
              <a:off x="9322160" y="3655953"/>
              <a:ext cx="1" cy="12416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21">
              <a:extLst>
                <a:ext uri="{FF2B5EF4-FFF2-40B4-BE49-F238E27FC236}">
                  <a16:creationId xmlns:a16="http://schemas.microsoft.com/office/drawing/2014/main" id="{D36F03C6-AC75-7AF7-F6EA-4F4E30C10DDD}"/>
                </a:ext>
              </a:extLst>
            </p:cNvPr>
            <p:cNvSpPr txBox="1"/>
            <p:nvPr/>
          </p:nvSpPr>
          <p:spPr>
            <a:xfrm>
              <a:off x="7633420" y="4994022"/>
              <a:ext cx="3377479"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最佳星历参数及</a:t>
              </a:r>
              <a:r>
                <a:rPr lang="en-US" altLang="zh-CN" sz="2800" dirty="0" err="1">
                  <a:solidFill>
                    <a:srgbClr val="100F0D"/>
                  </a:solidFill>
                  <a:latin typeface="微软雅黑" panose="020B0503020204020204" pitchFamily="34" charset="-122"/>
                  <a:ea typeface="微软雅黑" panose="020B0503020204020204" pitchFamily="34" charset="-122"/>
                  <a:cs typeface="思源黑体 1"/>
                  <a:sym typeface="思源黑体 1"/>
                </a:rPr>
                <a:t>ToA</a:t>
              </a:r>
              <a:endPar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grpSp>
      <p:pic>
        <p:nvPicPr>
          <p:cNvPr id="10" name="图片 9">
            <a:extLst>
              <a:ext uri="{FF2B5EF4-FFF2-40B4-BE49-F238E27FC236}">
                <a16:creationId xmlns:a16="http://schemas.microsoft.com/office/drawing/2014/main" id="{2915AC41-4701-2A2C-7BD2-1443CC3396E3}"/>
              </a:ext>
            </a:extLst>
          </p:cNvPr>
          <p:cNvPicPr>
            <a:picLocks noChangeAspect="1"/>
          </p:cNvPicPr>
          <p:nvPr/>
        </p:nvPicPr>
        <p:blipFill>
          <a:blip r:embed="rId4"/>
          <a:stretch>
            <a:fillRect/>
          </a:stretch>
        </p:blipFill>
        <p:spPr>
          <a:xfrm>
            <a:off x="432361" y="3588782"/>
            <a:ext cx="7132910" cy="2834827"/>
          </a:xfrm>
          <a:prstGeom prst="rect">
            <a:avLst/>
          </a:prstGeom>
        </p:spPr>
      </p:pic>
    </p:spTree>
    <p:extLst>
      <p:ext uri="{BB962C8B-B14F-4D97-AF65-F5344CB8AC3E}">
        <p14:creationId xmlns:p14="http://schemas.microsoft.com/office/powerpoint/2010/main" val="1316884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1" name="图片 10">
            <a:extLst>
              <a:ext uri="{FF2B5EF4-FFF2-40B4-BE49-F238E27FC236}">
                <a16:creationId xmlns:a16="http://schemas.microsoft.com/office/drawing/2014/main" id="{7B0758B7-4A52-2783-42F3-11D032D01615}"/>
              </a:ext>
            </a:extLst>
          </p:cNvPr>
          <p:cNvPicPr>
            <a:picLocks noChangeAspect="1"/>
          </p:cNvPicPr>
          <p:nvPr/>
        </p:nvPicPr>
        <p:blipFill>
          <a:blip r:embed="rId3"/>
          <a:stretch>
            <a:fillRect/>
          </a:stretch>
        </p:blipFill>
        <p:spPr>
          <a:xfrm>
            <a:off x="1052943" y="2123347"/>
            <a:ext cx="10086109" cy="2959566"/>
          </a:xfrm>
          <a:prstGeom prst="rect">
            <a:avLst/>
          </a:prstGeom>
        </p:spPr>
      </p:pic>
      <p:sp>
        <p:nvSpPr>
          <p:cNvPr id="12" name="TextBox 21">
            <a:extLst>
              <a:ext uri="{FF2B5EF4-FFF2-40B4-BE49-F238E27FC236}">
                <a16:creationId xmlns:a16="http://schemas.microsoft.com/office/drawing/2014/main" id="{BF2AAE68-A20F-A6DB-261E-E45E38BEEF00}"/>
              </a:ext>
            </a:extLst>
          </p:cNvPr>
          <p:cNvSpPr txBox="1"/>
          <p:nvPr/>
        </p:nvSpPr>
        <p:spPr>
          <a:xfrm>
            <a:off x="538375" y="1394857"/>
            <a:ext cx="10810443"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最终确定</a:t>
            </a: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所用数据共分为</a:t>
            </a:r>
            <a:r>
              <a:rPr lang="en-US" altLang="zh-CN" sz="2800" dirty="0">
                <a:solidFill>
                  <a:srgbClr val="100F0D"/>
                </a:solidFill>
                <a:latin typeface="微软雅黑" panose="020B0503020204020204" pitchFamily="34" charset="-122"/>
                <a:ea typeface="微软雅黑" panose="020B0503020204020204" pitchFamily="34" charset="-122"/>
                <a:cs typeface="思源黑体 1"/>
                <a:sym typeface="思源黑体 1"/>
              </a:rPr>
              <a:t>5</a:t>
            </a:r>
            <a:r>
              <a:rPr lang="zh-CN" altLang="en-US" sz="2800" dirty="0">
                <a:solidFill>
                  <a:srgbClr val="100F0D"/>
                </a:solidFill>
                <a:latin typeface="微软雅黑" panose="020B0503020204020204" pitchFamily="34" charset="-122"/>
                <a:ea typeface="微软雅黑" panose="020B0503020204020204" pitchFamily="34" charset="-122"/>
                <a:cs typeface="思源黑体 1"/>
                <a:sym typeface="思源黑体 1"/>
              </a:rPr>
              <a:t>段星历，各段星历最佳拟合参数如下：</a:t>
            </a:r>
            <a:endPar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889ABB3D-6C82-50C9-089E-8D431255E0CE}"/>
                  </a:ext>
                </a:extLst>
              </p:cNvPr>
              <p:cNvSpPr txBox="1"/>
              <p:nvPr/>
            </p:nvSpPr>
            <p:spPr>
              <a:xfrm>
                <a:off x="1819345" y="5473002"/>
                <a:ext cx="8553304" cy="4972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400" i="1" smtClean="0">
                          <a:latin typeface="Cambria Math" panose="02040503050406030204" pitchFamily="18" charset="0"/>
                        </a:rPr>
                        <m:t>𝜈</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zh-CN" altLang="en-US" sz="2400" b="0" i="1" smtClean="0">
                              <a:latin typeface="Cambria Math" panose="02040503050406030204" pitchFamily="18" charset="0"/>
                            </a:rPr>
                            <m:t>𝜈</m:t>
                          </m:r>
                        </m:e>
                        <m:sub>
                          <m:r>
                            <m:rPr>
                              <m:sty m:val="p"/>
                            </m:rPr>
                            <a:rPr lang="en-US" altLang="zh-CN" sz="2400" i="1">
                              <a:latin typeface="Cambria Math" panose="02040503050406030204" pitchFamily="18" charset="0"/>
                            </a:rPr>
                            <m:t>e</m:t>
                          </m:r>
                          <m:r>
                            <a:rPr lang="en-US" altLang="zh-CN" sz="2400" b="0" i="1" smtClean="0">
                              <a:latin typeface="Cambria Math" panose="02040503050406030204" pitchFamily="18" charset="0"/>
                            </a:rPr>
                            <m:t>𝑝𝑜𝑐h</m:t>
                          </m:r>
                        </m:sub>
                      </m:sSub>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acc>
                            <m:accPr>
                              <m:chr m:val="̇"/>
                              <m:ctrlPr>
                                <a:rPr lang="en-US" altLang="zh-CN" sz="2400" b="0" i="1" smtClean="0">
                                  <a:latin typeface="Cambria Math" panose="02040503050406030204" pitchFamily="18" charset="0"/>
                                </a:rPr>
                              </m:ctrlPr>
                            </m:accPr>
                            <m:e>
                              <m:r>
                                <a:rPr lang="zh-CN" altLang="en-US" sz="2400" b="0" i="1" smtClean="0">
                                  <a:latin typeface="Cambria Math" panose="02040503050406030204" pitchFamily="18" charset="0"/>
                                </a:rPr>
                                <m:t>𝜈</m:t>
                              </m:r>
                            </m:e>
                          </m:acc>
                        </m:e>
                        <m:sub>
                          <m:r>
                            <a:rPr lang="en-US" altLang="zh-CN" sz="2400" b="0" i="1" smtClean="0">
                              <a:latin typeface="Cambria Math" panose="02040503050406030204" pitchFamily="18" charset="0"/>
                            </a:rPr>
                            <m:t>𝑒𝑝𝑜𝑐h</m:t>
                          </m:r>
                        </m:sub>
                      </m:sSub>
                      <m:r>
                        <a:rPr lang="en-US" altLang="zh-CN" sz="2400" b="0" i="1" smtClean="0">
                          <a:latin typeface="Cambria Math" panose="02040503050406030204" pitchFamily="18" charset="0"/>
                          <a:ea typeface="Cambria Math" panose="02040503050406030204" pitchFamily="18" charset="0"/>
                        </a:rPr>
                        <m:t>×</m:t>
                      </m:r>
                      <m:d>
                        <m:dPr>
                          <m:ctrlPr>
                            <a:rPr lang="en-US" altLang="zh-CN" sz="2400" b="0" i="1" smtClean="0">
                              <a:latin typeface="Cambria Math" panose="02040503050406030204" pitchFamily="18" charset="0"/>
                              <a:ea typeface="Cambria Math" panose="02040503050406030204" pitchFamily="18" charset="0"/>
                            </a:rPr>
                          </m:ctrlPr>
                        </m:dPr>
                        <m:e>
                          <m:r>
                            <a:rPr lang="en-US" altLang="zh-CN" sz="2400" b="0" i="1" smtClean="0">
                              <a:latin typeface="Cambria Math" panose="02040503050406030204" pitchFamily="18" charset="0"/>
                              <a:ea typeface="Cambria Math" panose="02040503050406030204" pitchFamily="18" charset="0"/>
                            </a:rPr>
                            <m:t>𝑡</m:t>
                          </m: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𝑡</m:t>
                              </m:r>
                            </m:e>
                            <m:sub>
                              <m:r>
                                <a:rPr lang="en-US" altLang="zh-CN" sz="2400" b="0" i="1" smtClean="0">
                                  <a:latin typeface="Cambria Math" panose="02040503050406030204" pitchFamily="18" charset="0"/>
                                  <a:ea typeface="Cambria Math" panose="02040503050406030204" pitchFamily="18" charset="0"/>
                                </a:rPr>
                                <m:t>𝑒𝑝𝑜𝑐h</m:t>
                              </m:r>
                            </m:sub>
                          </m:sSub>
                        </m:e>
                      </m:d>
                      <m:r>
                        <a:rPr lang="en-US" altLang="zh-CN" sz="2400" b="0" i="1" smtClean="0">
                          <a:latin typeface="Cambria Math" panose="02040503050406030204" pitchFamily="18" charset="0"/>
                          <a:ea typeface="Cambria Math" panose="02040503050406030204" pitchFamily="18" charset="0"/>
                        </a:rPr>
                        <m:t>+0.5×</m:t>
                      </m:r>
                      <m:sSub>
                        <m:sSubPr>
                          <m:ctrlPr>
                            <a:rPr lang="en-US" altLang="zh-CN" sz="2400" i="1">
                              <a:latin typeface="Cambria Math" panose="02040503050406030204" pitchFamily="18" charset="0"/>
                            </a:rPr>
                          </m:ctrlPr>
                        </m:sSubPr>
                        <m:e>
                          <m:acc>
                            <m:accPr>
                              <m:chr m:val="̈"/>
                              <m:ctrlPr>
                                <a:rPr lang="en-US" altLang="zh-CN" sz="2400" i="1" smtClean="0">
                                  <a:latin typeface="Cambria Math" panose="02040503050406030204" pitchFamily="18" charset="0"/>
                                </a:rPr>
                              </m:ctrlPr>
                            </m:accPr>
                            <m:e>
                              <m:r>
                                <a:rPr lang="zh-CN" altLang="en-US" sz="2400" i="1" smtClean="0">
                                  <a:latin typeface="Cambria Math" panose="02040503050406030204" pitchFamily="18" charset="0"/>
                                </a:rPr>
                                <m:t>𝜈</m:t>
                              </m:r>
                            </m:e>
                          </m:acc>
                        </m:e>
                        <m:sub>
                          <m:r>
                            <a:rPr lang="en-US" altLang="zh-CN" sz="2400" i="1">
                              <a:latin typeface="Cambria Math" panose="02040503050406030204" pitchFamily="18" charset="0"/>
                            </a:rPr>
                            <m:t>𝑒𝑝𝑜𝑐h</m:t>
                          </m:r>
                        </m:sub>
                      </m:sSub>
                      <m:r>
                        <a:rPr lang="en-US" altLang="zh-CN" sz="2400" i="1">
                          <a:latin typeface="Cambria Math" panose="02040503050406030204" pitchFamily="18" charset="0"/>
                          <a:ea typeface="Cambria Math" panose="02040503050406030204" pitchFamily="18" charset="0"/>
                        </a:rPr>
                        <m:t>×</m:t>
                      </m:r>
                      <m:sSup>
                        <m:sSupPr>
                          <m:ctrlPr>
                            <a:rPr lang="en-US" altLang="zh-CN" sz="2400" i="1" smtClean="0">
                              <a:latin typeface="Cambria Math" panose="02040503050406030204" pitchFamily="18" charset="0"/>
                              <a:ea typeface="Cambria Math" panose="02040503050406030204" pitchFamily="18" charset="0"/>
                            </a:rPr>
                          </m:ctrlPr>
                        </m:sSupPr>
                        <m:e>
                          <m:d>
                            <m:dPr>
                              <m:ctrlPr>
                                <a:rPr lang="en-US" altLang="zh-CN" sz="2400" i="1">
                                  <a:latin typeface="Cambria Math" panose="02040503050406030204" pitchFamily="18" charset="0"/>
                                  <a:ea typeface="Cambria Math" panose="02040503050406030204" pitchFamily="18" charset="0"/>
                                </a:rPr>
                              </m:ctrlPr>
                            </m:dPr>
                            <m:e>
                              <m:r>
                                <a:rPr lang="en-US" altLang="zh-CN" sz="2400" i="1">
                                  <a:latin typeface="Cambria Math" panose="02040503050406030204" pitchFamily="18" charset="0"/>
                                  <a:ea typeface="Cambria Math" panose="02040503050406030204" pitchFamily="18" charset="0"/>
                                </a:rPr>
                                <m:t>𝑡</m:t>
                              </m:r>
                              <m:r>
                                <a:rPr lang="en-US" altLang="zh-CN" sz="2400" i="1">
                                  <a:latin typeface="Cambria Math" panose="02040503050406030204" pitchFamily="18" charset="0"/>
                                  <a:ea typeface="Cambria Math" panose="02040503050406030204" pitchFamily="18" charset="0"/>
                                </a:rPr>
                                <m:t>−</m:t>
                              </m:r>
                              <m:sSub>
                                <m:sSubPr>
                                  <m:ctrlPr>
                                    <a:rPr lang="en-US" altLang="zh-CN" sz="2400" i="1">
                                      <a:latin typeface="Cambria Math" panose="02040503050406030204" pitchFamily="18" charset="0"/>
                                      <a:ea typeface="Cambria Math" panose="02040503050406030204" pitchFamily="18" charset="0"/>
                                    </a:rPr>
                                  </m:ctrlPr>
                                </m:sSubPr>
                                <m:e>
                                  <m:r>
                                    <a:rPr lang="en-US" altLang="zh-CN" sz="2400" i="1">
                                      <a:latin typeface="Cambria Math" panose="02040503050406030204" pitchFamily="18" charset="0"/>
                                      <a:ea typeface="Cambria Math" panose="02040503050406030204" pitchFamily="18" charset="0"/>
                                    </a:rPr>
                                    <m:t>𝑡</m:t>
                                  </m:r>
                                </m:e>
                                <m:sub>
                                  <m:r>
                                    <a:rPr lang="en-US" altLang="zh-CN" sz="2400" i="1">
                                      <a:latin typeface="Cambria Math" panose="02040503050406030204" pitchFamily="18" charset="0"/>
                                      <a:ea typeface="Cambria Math" panose="02040503050406030204" pitchFamily="18" charset="0"/>
                                    </a:rPr>
                                    <m:t>𝑒𝑝𝑜𝑐h</m:t>
                                  </m:r>
                                </m:sub>
                              </m:sSub>
                            </m:e>
                          </m:d>
                        </m:e>
                        <m:sup>
                          <m:r>
                            <a:rPr lang="en-US" altLang="zh-CN" sz="2400" b="0" i="1" smtClean="0">
                              <a:latin typeface="Cambria Math" panose="02040503050406030204" pitchFamily="18" charset="0"/>
                              <a:ea typeface="Cambria Math" panose="02040503050406030204" pitchFamily="18" charset="0"/>
                            </a:rPr>
                            <m:t>2</m:t>
                          </m:r>
                        </m:sup>
                      </m:sSup>
                    </m:oMath>
                  </m:oMathPara>
                </a14:m>
                <a:endParaRPr lang="zh-CN" altLang="en-US" sz="2400" dirty="0"/>
              </a:p>
            </p:txBody>
          </p:sp>
        </mc:Choice>
        <mc:Fallback xmlns="">
          <p:sp>
            <p:nvSpPr>
              <p:cNvPr id="13" name="文本框 12">
                <a:extLst>
                  <a:ext uri="{FF2B5EF4-FFF2-40B4-BE49-F238E27FC236}">
                    <a16:creationId xmlns:a16="http://schemas.microsoft.com/office/drawing/2014/main" id="{889ABB3D-6C82-50C9-089E-8D431255E0CE}"/>
                  </a:ext>
                </a:extLst>
              </p:cNvPr>
              <p:cNvSpPr txBox="1">
                <a:spLocks noRot="1" noChangeAspect="1" noMove="1" noResize="1" noEditPoints="1" noAdjustHandles="1" noChangeArrowheads="1" noChangeShapeType="1" noTextEdit="1"/>
              </p:cNvSpPr>
              <p:nvPr/>
            </p:nvSpPr>
            <p:spPr>
              <a:xfrm>
                <a:off x="1819345" y="5473002"/>
                <a:ext cx="8553304" cy="497252"/>
              </a:xfrm>
              <a:prstGeom prst="rect">
                <a:avLst/>
              </a:prstGeom>
              <a:blipFill>
                <a:blip r:embed="rId4"/>
                <a:stretch>
                  <a:fillRect/>
                </a:stretch>
              </a:blipFill>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2F742410-81BF-2939-D1B2-6D2890B5DC0A}"/>
              </a:ext>
            </a:extLst>
          </p:cNvPr>
          <p:cNvPicPr>
            <a:picLocks noChangeAspect="1"/>
          </p:cNvPicPr>
          <p:nvPr/>
        </p:nvPicPr>
        <p:blipFill>
          <a:blip r:embed="rId5"/>
          <a:stretch>
            <a:fillRect/>
          </a:stretch>
        </p:blipFill>
        <p:spPr>
          <a:xfrm>
            <a:off x="3303443" y="2892608"/>
            <a:ext cx="255732" cy="242272"/>
          </a:xfrm>
          <a:prstGeom prst="rect">
            <a:avLst/>
          </a:prstGeom>
        </p:spPr>
      </p:pic>
      <p:pic>
        <p:nvPicPr>
          <p:cNvPr id="14" name="图片 13">
            <a:extLst>
              <a:ext uri="{FF2B5EF4-FFF2-40B4-BE49-F238E27FC236}">
                <a16:creationId xmlns:a16="http://schemas.microsoft.com/office/drawing/2014/main" id="{62B408C9-A1FC-5A39-A1D8-2CC88AD02A14}"/>
              </a:ext>
            </a:extLst>
          </p:cNvPr>
          <p:cNvPicPr>
            <a:picLocks noChangeAspect="1"/>
          </p:cNvPicPr>
          <p:nvPr/>
        </p:nvPicPr>
        <p:blipFill>
          <a:blip r:embed="rId5"/>
          <a:srcRect l="1" r="5705"/>
          <a:stretch>
            <a:fillRect/>
          </a:stretch>
        </p:blipFill>
        <p:spPr>
          <a:xfrm>
            <a:off x="2622983" y="3352309"/>
            <a:ext cx="236105" cy="237213"/>
          </a:xfrm>
          <a:prstGeom prst="rect">
            <a:avLst/>
          </a:prstGeom>
        </p:spPr>
      </p:pic>
    </p:spTree>
    <p:extLst>
      <p:ext uri="{BB962C8B-B14F-4D97-AF65-F5344CB8AC3E}">
        <p14:creationId xmlns:p14="http://schemas.microsoft.com/office/powerpoint/2010/main" val="288721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0" name="图片 9">
            <a:extLst>
              <a:ext uri="{FF2B5EF4-FFF2-40B4-BE49-F238E27FC236}">
                <a16:creationId xmlns:a16="http://schemas.microsoft.com/office/drawing/2014/main" id="{3480A352-E91E-8A7B-6542-CFA340A0C14E}"/>
              </a:ext>
            </a:extLst>
          </p:cNvPr>
          <p:cNvPicPr>
            <a:picLocks noChangeAspect="1"/>
          </p:cNvPicPr>
          <p:nvPr/>
        </p:nvPicPr>
        <p:blipFill>
          <a:blip r:embed="rId3"/>
          <a:stretch>
            <a:fillRect/>
          </a:stretch>
        </p:blipFill>
        <p:spPr>
          <a:xfrm>
            <a:off x="848589" y="1055917"/>
            <a:ext cx="10494818" cy="5611499"/>
          </a:xfrm>
          <a:prstGeom prst="rect">
            <a:avLst/>
          </a:prstGeom>
        </p:spPr>
      </p:pic>
    </p:spTree>
    <p:extLst>
      <p:ext uri="{BB962C8B-B14F-4D97-AF65-F5344CB8AC3E}">
        <p14:creationId xmlns:p14="http://schemas.microsoft.com/office/powerpoint/2010/main" val="2315475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图片 8">
            <a:extLst>
              <a:ext uri="{FF2B5EF4-FFF2-40B4-BE49-F238E27FC236}">
                <a16:creationId xmlns:a16="http://schemas.microsoft.com/office/drawing/2014/main" id="{665471C3-59A9-E91C-81A4-E2D1035B4F99}"/>
              </a:ext>
            </a:extLst>
          </p:cNvPr>
          <p:cNvPicPr>
            <a:picLocks noChangeAspect="1"/>
          </p:cNvPicPr>
          <p:nvPr/>
        </p:nvPicPr>
        <p:blipFill>
          <a:blip r:embed="rId3"/>
          <a:stretch>
            <a:fillRect/>
          </a:stretch>
        </p:blipFill>
        <p:spPr>
          <a:xfrm>
            <a:off x="460230" y="1949161"/>
            <a:ext cx="10654145" cy="1729777"/>
          </a:xfrm>
          <a:prstGeom prst="rect">
            <a:avLst/>
          </a:prstGeom>
        </p:spPr>
      </p:pic>
      <p:sp>
        <p:nvSpPr>
          <p:cNvPr id="11" name="TextBox 21">
            <a:extLst>
              <a:ext uri="{FF2B5EF4-FFF2-40B4-BE49-F238E27FC236}">
                <a16:creationId xmlns:a16="http://schemas.microsoft.com/office/drawing/2014/main" id="{1F94A594-7583-EE67-D03A-D1EDC2943F66}"/>
              </a:ext>
            </a:extLst>
          </p:cNvPr>
          <p:cNvSpPr txBox="1"/>
          <p:nvPr/>
        </p:nvSpPr>
        <p:spPr>
          <a:xfrm>
            <a:off x="354804" y="1346659"/>
            <a:ext cx="7607874" cy="38901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本研究中发现的两次大型周期跃变的参数：</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AlternateContent xmlns:mc="http://schemas.openxmlformats.org/markup-compatibility/2006" xmlns:a14="http://schemas.microsoft.com/office/drawing/2010/main">
        <mc:Choice Requires="a14">
          <p:sp>
            <p:nvSpPr>
              <p:cNvPr id="12" name="TextBox 21">
                <a:extLst>
                  <a:ext uri="{FF2B5EF4-FFF2-40B4-BE49-F238E27FC236}">
                    <a16:creationId xmlns:a16="http://schemas.microsoft.com/office/drawing/2014/main" id="{86E6529D-77C0-DD3C-BF89-AB7D42889FFC}"/>
                  </a:ext>
                </a:extLst>
              </p:cNvPr>
              <p:cNvSpPr txBox="1"/>
              <p:nvPr/>
            </p:nvSpPr>
            <p:spPr>
              <a:xfrm>
                <a:off x="354804" y="4139277"/>
                <a:ext cx="11271541" cy="911724"/>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609630">
                  <a:lnSpc>
                    <a:spcPct val="114000"/>
                  </a:lnSpc>
                  <a:spcBef>
                    <a:spcPct val="0"/>
                  </a:spcBef>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本研究包含的时间范围内周期跃变的活动因子</a:t>
                </a:r>
                <a14:m>
                  <m:oMath xmlns:m="http://schemas.openxmlformats.org/officeDocument/2006/math">
                    <m:sSub>
                      <m:sSubPr>
                        <m:ctrlP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ctrlPr>
                      </m:sSubPr>
                      <m:e>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𝐴</m:t>
                        </m:r>
                      </m:e>
                      <m:sub>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𝑔</m:t>
                        </m:r>
                      </m:sub>
                    </m:sSub>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微软雅黑" panose="020B0503020204020204" pitchFamily="34" charset="-122"/>
                        <a:sym typeface="思源黑体 1"/>
                      </a:rPr>
                      <m:t>~7</m:t>
                    </m:r>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t>×</m:t>
                    </m:r>
                    <m:sSup>
                      <m:sSupPr>
                        <m:ctrlP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ctrlPr>
                      </m:sSupPr>
                      <m:e>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t>10</m:t>
                        </m:r>
                      </m:e>
                      <m:sup>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t>−7</m:t>
                        </m:r>
                      </m:sup>
                    </m:sSup>
                    <m:sSup>
                      <m:sSupPr>
                        <m:ctrlP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ctrlPr>
                      </m:sSupPr>
                      <m:e>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t>𝑦𝑟</m:t>
                        </m:r>
                      </m:e>
                      <m:sup>
                        <m:r>
                          <a:rPr kumimoji="0" lang="en-US" altLang="zh-CN" sz="2400" b="0" i="1" u="none" strike="noStrike" kern="1200" cap="none" spc="0" normalizeH="0" baseline="0" noProof="0" smtClean="0">
                            <a:ln>
                              <a:noFill/>
                            </a:ln>
                            <a:solidFill>
                              <a:srgbClr val="100F0D"/>
                            </a:solidFill>
                            <a:effectLst/>
                            <a:uLnTx/>
                            <a:uFillTx/>
                            <a:latin typeface="Cambria Math" panose="02040503050406030204" pitchFamily="18" charset="0"/>
                            <a:ea typeface="Cambria Math" panose="02040503050406030204" pitchFamily="18" charset="0"/>
                            <a:sym typeface="思源黑体 1"/>
                          </a:rPr>
                          <m:t>−1</m:t>
                        </m:r>
                      </m:sup>
                    </m:sSup>
                  </m:oMath>
                </a14:m>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，与</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Crab</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脉冲星的</a:t>
                </a:r>
                <a14:m>
                  <m:oMath xmlns:m="http://schemas.openxmlformats.org/officeDocument/2006/math">
                    <m:sSub>
                      <m:sSubPr>
                        <m:ctrlPr>
                          <a:rPr lang="en-US" altLang="zh-CN" sz="2400" i="1">
                            <a:solidFill>
                              <a:srgbClr val="100F0D"/>
                            </a:solidFill>
                            <a:latin typeface="Cambria Math" panose="02040503050406030204" pitchFamily="18" charset="0"/>
                            <a:ea typeface="微软雅黑" panose="020B0503020204020204" pitchFamily="34" charset="-122"/>
                            <a:sym typeface="思源黑体 1"/>
                          </a:rPr>
                        </m:ctrlPr>
                      </m:sSubPr>
                      <m:e>
                        <m:r>
                          <a:rPr lang="en-US" altLang="zh-CN" sz="2400" i="1">
                            <a:solidFill>
                              <a:srgbClr val="100F0D"/>
                            </a:solidFill>
                            <a:latin typeface="Cambria Math" panose="02040503050406030204" pitchFamily="18" charset="0"/>
                            <a:ea typeface="微软雅黑" panose="020B0503020204020204" pitchFamily="34" charset="-122"/>
                            <a:sym typeface="思源黑体 1"/>
                          </a:rPr>
                          <m:t>𝐴</m:t>
                        </m:r>
                      </m:e>
                      <m:sub>
                        <m:r>
                          <a:rPr lang="en-US" altLang="zh-CN" sz="2400" i="1">
                            <a:solidFill>
                              <a:srgbClr val="100F0D"/>
                            </a:solidFill>
                            <a:latin typeface="Cambria Math" panose="02040503050406030204" pitchFamily="18" charset="0"/>
                            <a:ea typeface="微软雅黑" panose="020B0503020204020204" pitchFamily="34" charset="-122"/>
                            <a:sym typeface="思源黑体 1"/>
                          </a:rPr>
                          <m:t>𝑔</m:t>
                        </m:r>
                      </m:sub>
                    </m:sSub>
                    <m:r>
                      <a:rPr lang="en-US" altLang="zh-CN" sz="2400" i="1">
                        <a:solidFill>
                          <a:srgbClr val="100F0D"/>
                        </a:solidFill>
                        <a:latin typeface="Cambria Math" panose="02040503050406030204" pitchFamily="18" charset="0"/>
                        <a:ea typeface="微软雅黑" panose="020B0503020204020204" pitchFamily="34" charset="-122"/>
                        <a:sym typeface="思源黑体 1"/>
                      </a:rPr>
                      <m:t>~</m:t>
                    </m:r>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0.1</m:t>
                    </m:r>
                    <m:r>
                      <a:rPr lang="en-US" altLang="zh-CN" sz="2400" i="1">
                        <a:solidFill>
                          <a:srgbClr val="100F0D"/>
                        </a:solidFill>
                        <a:latin typeface="Cambria Math" panose="02040503050406030204" pitchFamily="18" charset="0"/>
                        <a:ea typeface="Cambria Math" panose="02040503050406030204" pitchFamily="18" charset="0"/>
                        <a:sym typeface="思源黑体 1"/>
                      </a:rPr>
                      <m:t>×</m:t>
                    </m:r>
                    <m:sSup>
                      <m:sSupPr>
                        <m:ctrlPr>
                          <a:rPr lang="en-US" altLang="zh-CN" sz="2400" i="1">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i="1">
                            <a:solidFill>
                              <a:srgbClr val="100F0D"/>
                            </a:solidFill>
                            <a:latin typeface="Cambria Math" panose="02040503050406030204" pitchFamily="18" charset="0"/>
                            <a:ea typeface="Cambria Math" panose="02040503050406030204" pitchFamily="18" charset="0"/>
                            <a:sym typeface="思源黑体 1"/>
                          </a:rPr>
                          <m:t>10</m:t>
                        </m:r>
                      </m:e>
                      <m:sup>
                        <m:r>
                          <a:rPr lang="en-US" altLang="zh-CN" sz="2400" i="1">
                            <a:solidFill>
                              <a:srgbClr val="100F0D"/>
                            </a:solidFill>
                            <a:latin typeface="Cambria Math" panose="02040503050406030204" pitchFamily="18" charset="0"/>
                            <a:ea typeface="Cambria Math" panose="02040503050406030204" pitchFamily="18" charset="0"/>
                            <a:sym typeface="思源黑体 1"/>
                          </a:rPr>
                          <m:t>−7</m:t>
                        </m:r>
                      </m:sup>
                    </m:sSup>
                    <m:sSup>
                      <m:sSupPr>
                        <m:ctrlPr>
                          <a:rPr lang="en-US" altLang="zh-CN" sz="2400" i="1">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i="1">
                            <a:solidFill>
                              <a:srgbClr val="100F0D"/>
                            </a:solidFill>
                            <a:latin typeface="Cambria Math" panose="02040503050406030204" pitchFamily="18" charset="0"/>
                            <a:ea typeface="Cambria Math" panose="02040503050406030204" pitchFamily="18" charset="0"/>
                            <a:sym typeface="思源黑体 1"/>
                          </a:rPr>
                          <m:t>𝑦𝑟</m:t>
                        </m:r>
                      </m:e>
                      <m:sup>
                        <m:r>
                          <a:rPr lang="en-US" altLang="zh-CN" sz="2400" i="1">
                            <a:solidFill>
                              <a:srgbClr val="100F0D"/>
                            </a:solidFill>
                            <a:latin typeface="Cambria Math" panose="02040503050406030204" pitchFamily="18" charset="0"/>
                            <a:ea typeface="Cambria Math" panose="02040503050406030204" pitchFamily="18" charset="0"/>
                            <a:sym typeface="思源黑体 1"/>
                          </a:rPr>
                          <m:t>−1</m:t>
                        </m:r>
                      </m:sup>
                    </m:sSup>
                  </m:oMath>
                </a14:m>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相比，更接近</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Vela</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脉冲星的</a:t>
                </a:r>
                <a14:m>
                  <m:oMath xmlns:m="http://schemas.openxmlformats.org/officeDocument/2006/math">
                    <m:sSub>
                      <m:sSubPr>
                        <m:ctrlPr>
                          <a:rPr lang="en-US" altLang="zh-CN" sz="2400" i="1">
                            <a:solidFill>
                              <a:srgbClr val="100F0D"/>
                            </a:solidFill>
                            <a:latin typeface="Cambria Math" panose="02040503050406030204" pitchFamily="18" charset="0"/>
                            <a:ea typeface="微软雅黑" panose="020B0503020204020204" pitchFamily="34" charset="-122"/>
                            <a:sym typeface="思源黑体 1"/>
                          </a:rPr>
                        </m:ctrlPr>
                      </m:sSubPr>
                      <m:e>
                        <m:r>
                          <a:rPr lang="en-US" altLang="zh-CN" sz="2400" i="1">
                            <a:solidFill>
                              <a:srgbClr val="100F0D"/>
                            </a:solidFill>
                            <a:latin typeface="Cambria Math" panose="02040503050406030204" pitchFamily="18" charset="0"/>
                            <a:ea typeface="微软雅黑" panose="020B0503020204020204" pitchFamily="34" charset="-122"/>
                            <a:sym typeface="思源黑体 1"/>
                          </a:rPr>
                          <m:t>𝐴</m:t>
                        </m:r>
                      </m:e>
                      <m:sub>
                        <m:r>
                          <a:rPr lang="en-US" altLang="zh-CN" sz="2400" i="1">
                            <a:solidFill>
                              <a:srgbClr val="100F0D"/>
                            </a:solidFill>
                            <a:latin typeface="Cambria Math" panose="02040503050406030204" pitchFamily="18" charset="0"/>
                            <a:ea typeface="微软雅黑" panose="020B0503020204020204" pitchFamily="34" charset="-122"/>
                            <a:sym typeface="思源黑体 1"/>
                          </a:rPr>
                          <m:t>𝑔</m:t>
                        </m:r>
                      </m:sub>
                    </m:sSub>
                    <m:r>
                      <a:rPr lang="en-US" altLang="zh-CN" sz="2400" i="1">
                        <a:solidFill>
                          <a:srgbClr val="100F0D"/>
                        </a:solidFill>
                        <a:latin typeface="Cambria Math" panose="02040503050406030204" pitchFamily="18" charset="0"/>
                        <a:ea typeface="微软雅黑" panose="020B0503020204020204" pitchFamily="34" charset="-122"/>
                        <a:sym typeface="思源黑体 1"/>
                      </a:rPr>
                      <m:t>~</m:t>
                    </m:r>
                    <m:r>
                      <a:rPr lang="en-US" altLang="zh-CN" sz="2400" b="0" i="1" smtClean="0">
                        <a:solidFill>
                          <a:srgbClr val="100F0D"/>
                        </a:solidFill>
                        <a:latin typeface="Cambria Math" panose="02040503050406030204" pitchFamily="18" charset="0"/>
                        <a:ea typeface="微软雅黑" panose="020B0503020204020204" pitchFamily="34" charset="-122"/>
                        <a:sym typeface="思源黑体 1"/>
                      </a:rPr>
                      <m:t>8</m:t>
                    </m:r>
                    <m:r>
                      <a:rPr lang="en-US" altLang="zh-CN" sz="2400" i="1">
                        <a:solidFill>
                          <a:srgbClr val="100F0D"/>
                        </a:solidFill>
                        <a:latin typeface="Cambria Math" panose="02040503050406030204" pitchFamily="18" charset="0"/>
                        <a:ea typeface="Cambria Math" panose="02040503050406030204" pitchFamily="18" charset="0"/>
                        <a:sym typeface="思源黑体 1"/>
                      </a:rPr>
                      <m:t>×</m:t>
                    </m:r>
                    <m:sSup>
                      <m:sSupPr>
                        <m:ctrlPr>
                          <a:rPr lang="en-US" altLang="zh-CN" sz="2400" i="1">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i="1">
                            <a:solidFill>
                              <a:srgbClr val="100F0D"/>
                            </a:solidFill>
                            <a:latin typeface="Cambria Math" panose="02040503050406030204" pitchFamily="18" charset="0"/>
                            <a:ea typeface="Cambria Math" panose="02040503050406030204" pitchFamily="18" charset="0"/>
                            <a:sym typeface="思源黑体 1"/>
                          </a:rPr>
                          <m:t>10</m:t>
                        </m:r>
                      </m:e>
                      <m:sup>
                        <m:r>
                          <a:rPr lang="en-US" altLang="zh-CN" sz="2400" i="1">
                            <a:solidFill>
                              <a:srgbClr val="100F0D"/>
                            </a:solidFill>
                            <a:latin typeface="Cambria Math" panose="02040503050406030204" pitchFamily="18" charset="0"/>
                            <a:ea typeface="Cambria Math" panose="02040503050406030204" pitchFamily="18" charset="0"/>
                            <a:sym typeface="思源黑体 1"/>
                          </a:rPr>
                          <m:t>−7</m:t>
                        </m:r>
                      </m:sup>
                    </m:sSup>
                    <m:sSup>
                      <m:sSupPr>
                        <m:ctrlPr>
                          <a:rPr lang="en-US" altLang="zh-CN" sz="2400" i="1">
                            <a:solidFill>
                              <a:srgbClr val="100F0D"/>
                            </a:solidFill>
                            <a:latin typeface="Cambria Math" panose="02040503050406030204" pitchFamily="18" charset="0"/>
                            <a:ea typeface="Cambria Math" panose="02040503050406030204" pitchFamily="18" charset="0"/>
                            <a:sym typeface="思源黑体 1"/>
                          </a:rPr>
                        </m:ctrlPr>
                      </m:sSupPr>
                      <m:e>
                        <m:r>
                          <a:rPr lang="en-US" altLang="zh-CN" sz="2400" i="1">
                            <a:solidFill>
                              <a:srgbClr val="100F0D"/>
                            </a:solidFill>
                            <a:latin typeface="Cambria Math" panose="02040503050406030204" pitchFamily="18" charset="0"/>
                            <a:ea typeface="Cambria Math" panose="02040503050406030204" pitchFamily="18" charset="0"/>
                            <a:sym typeface="思源黑体 1"/>
                          </a:rPr>
                          <m:t>𝑦𝑟</m:t>
                        </m:r>
                      </m:e>
                      <m:sup>
                        <m:r>
                          <a:rPr lang="en-US" altLang="zh-CN" sz="2400" i="1">
                            <a:solidFill>
                              <a:srgbClr val="100F0D"/>
                            </a:solidFill>
                            <a:latin typeface="Cambria Math" panose="02040503050406030204" pitchFamily="18" charset="0"/>
                            <a:ea typeface="Cambria Math" panose="02040503050406030204" pitchFamily="18" charset="0"/>
                            <a:sym typeface="思源黑体 1"/>
                          </a:rPr>
                          <m:t>−1</m:t>
                        </m:r>
                      </m:sup>
                    </m:sSup>
                  </m:oMath>
                </a14:m>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Choice>
        <mc:Fallback xmlns="">
          <p:sp>
            <p:nvSpPr>
              <p:cNvPr id="12" name="TextBox 21">
                <a:extLst>
                  <a:ext uri="{FF2B5EF4-FFF2-40B4-BE49-F238E27FC236}">
                    <a16:creationId xmlns:a16="http://schemas.microsoft.com/office/drawing/2014/main" id="{86E6529D-77C0-DD3C-BF89-AB7D42889FFC}"/>
                  </a:ext>
                </a:extLst>
              </p:cNvPr>
              <p:cNvSpPr txBox="1">
                <a:spLocks noRot="1" noChangeAspect="1" noMove="1" noResize="1" noEditPoints="1" noAdjustHandles="1" noChangeArrowheads="1" noChangeShapeType="1" noTextEdit="1"/>
              </p:cNvSpPr>
              <p:nvPr/>
            </p:nvSpPr>
            <p:spPr>
              <a:xfrm>
                <a:off x="354804" y="4139277"/>
                <a:ext cx="11271541" cy="911724"/>
              </a:xfrm>
              <a:prstGeom prst="rect">
                <a:avLst/>
              </a:prstGeom>
              <a:blipFill>
                <a:blip r:embed="rId4"/>
                <a:stretch>
                  <a:fillRect l="-1622" t="-4667" b="-16000"/>
                </a:stretch>
              </a:blipFill>
            </p:spPr>
            <p:txBody>
              <a:bodyPr/>
              <a:lstStyle/>
              <a:p>
                <a:r>
                  <a:rPr lang="zh-CN" altLang="en-US">
                    <a:noFill/>
                  </a:rPr>
                  <a:t> </a:t>
                </a:r>
              </a:p>
            </p:txBody>
          </p:sp>
        </mc:Fallback>
      </mc:AlternateContent>
      <p:sp>
        <p:nvSpPr>
          <p:cNvPr id="13" name="TextBox 21">
            <a:extLst>
              <a:ext uri="{FF2B5EF4-FFF2-40B4-BE49-F238E27FC236}">
                <a16:creationId xmlns:a16="http://schemas.microsoft.com/office/drawing/2014/main" id="{176FE591-C439-887A-2C11-C7B075D09459}"/>
              </a:ext>
            </a:extLst>
          </p:cNvPr>
          <p:cNvSpPr txBox="1"/>
          <p:nvPr/>
        </p:nvSpPr>
        <p:spPr>
          <a:xfrm>
            <a:off x="354804" y="5511341"/>
            <a:ext cx="11482388" cy="38901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609630">
              <a:lnSpc>
                <a:spcPct val="114000"/>
              </a:lnSpc>
              <a:spcBef>
                <a:spcPct val="0"/>
              </a:spcBef>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对脉冲轮廓的研究</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表明其跃变前后轮廓并未发生变化，与</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Crab</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脉冲星特征一致</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2424CC7A-58DE-61AC-E378-91182B986950}"/>
                  </a:ext>
                </a:extLst>
              </p:cNvPr>
              <p:cNvSpPr txBox="1"/>
              <p:nvPr/>
            </p:nvSpPr>
            <p:spPr>
              <a:xfrm>
                <a:off x="6289624" y="1279557"/>
                <a:ext cx="350368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type m:val="lin"/>
                          <m:ctrlPr>
                            <a:rPr lang="en-US" altLang="zh-CN" sz="2800" i="1" smtClean="0">
                              <a:solidFill>
                                <a:srgbClr val="100F0D"/>
                              </a:solidFill>
                              <a:latin typeface="Cambria Math" panose="02040503050406030204" pitchFamily="18" charset="0"/>
                              <a:ea typeface="微软雅黑" panose="020B0503020204020204" pitchFamily="34" charset="-122"/>
                              <a:sym typeface="思源黑体 1"/>
                            </a:rPr>
                          </m:ctrlPr>
                        </m:fPr>
                        <m:num>
                          <m:r>
                            <a:rPr lang="en-US" altLang="zh-CN" sz="2800" i="1" smtClean="0">
                              <a:solidFill>
                                <a:srgbClr val="100F0D"/>
                              </a:solidFill>
                              <a:latin typeface="Cambria Math" panose="02040503050406030204" pitchFamily="18" charset="0"/>
                              <a:ea typeface="Cambria Math" panose="02040503050406030204" pitchFamily="18" charset="0"/>
                              <a:sym typeface="思源黑体 1"/>
                            </a:rPr>
                            <m:t>∆</m:t>
                          </m:r>
                          <m:r>
                            <a:rPr lang="zh-CN" altLang="en-US" sz="2800" i="1" smtClean="0">
                              <a:solidFill>
                                <a:srgbClr val="100F0D"/>
                              </a:solidFill>
                              <a:latin typeface="Cambria Math" panose="02040503050406030204" pitchFamily="18" charset="0"/>
                              <a:ea typeface="Cambria Math" panose="02040503050406030204" pitchFamily="18" charset="0"/>
                              <a:sym typeface="思源黑体 1"/>
                            </a:rPr>
                            <m:t>𝜈</m:t>
                          </m:r>
                        </m:num>
                        <m:den>
                          <m:r>
                            <a:rPr lang="zh-CN" altLang="en-US" sz="2800" i="1" smtClean="0">
                              <a:solidFill>
                                <a:srgbClr val="100F0D"/>
                              </a:solidFill>
                              <a:latin typeface="Cambria Math" panose="02040503050406030204" pitchFamily="18" charset="0"/>
                              <a:ea typeface="微软雅黑" panose="020B0503020204020204" pitchFamily="34" charset="-122"/>
                              <a:sym typeface="思源黑体 1"/>
                            </a:rPr>
                            <m:t>𝜈</m:t>
                          </m:r>
                        </m:den>
                      </m:f>
                      <m:r>
                        <a:rPr lang="en-US" altLang="zh-CN" sz="2800" b="0" i="1" smtClean="0">
                          <a:solidFill>
                            <a:srgbClr val="100F0D"/>
                          </a:solidFill>
                          <a:latin typeface="Cambria Math" panose="02040503050406030204" pitchFamily="18" charset="0"/>
                          <a:ea typeface="微软雅黑" panose="020B0503020204020204" pitchFamily="34" charset="-122"/>
                          <a:sym typeface="思源黑体 1"/>
                        </a:rPr>
                        <m:t>&gt;</m:t>
                      </m:r>
                      <m:sSup>
                        <m:sSupPr>
                          <m:ctrlPr>
                            <a:rPr lang="en-US" altLang="zh-CN" sz="2800" b="0" i="1" smtClean="0">
                              <a:solidFill>
                                <a:srgbClr val="100F0D"/>
                              </a:solidFill>
                              <a:latin typeface="Cambria Math" panose="02040503050406030204" pitchFamily="18" charset="0"/>
                              <a:ea typeface="Cambria Math" panose="02040503050406030204" pitchFamily="18" charset="0"/>
                              <a:sym typeface="思源黑体 1"/>
                            </a:rPr>
                          </m:ctrlPr>
                        </m:sSupPr>
                        <m:e>
                          <m:r>
                            <a:rPr lang="en-US" altLang="zh-CN" sz="2800" b="0" i="1" smtClean="0">
                              <a:solidFill>
                                <a:srgbClr val="100F0D"/>
                              </a:solidFill>
                              <a:latin typeface="Cambria Math" panose="02040503050406030204" pitchFamily="18" charset="0"/>
                              <a:ea typeface="Cambria Math" panose="02040503050406030204" pitchFamily="18" charset="0"/>
                              <a:sym typeface="思源黑体 1"/>
                            </a:rPr>
                            <m:t>10</m:t>
                          </m:r>
                        </m:e>
                        <m:sup>
                          <m:r>
                            <a:rPr lang="en-US" altLang="zh-CN" sz="2800" b="0" i="1" smtClean="0">
                              <a:solidFill>
                                <a:srgbClr val="100F0D"/>
                              </a:solidFill>
                              <a:latin typeface="Cambria Math" panose="02040503050406030204" pitchFamily="18" charset="0"/>
                              <a:ea typeface="Cambria Math" panose="02040503050406030204" pitchFamily="18" charset="0"/>
                              <a:sym typeface="思源黑体 1"/>
                            </a:rPr>
                            <m:t>−7</m:t>
                          </m:r>
                        </m:sup>
                      </m:sSup>
                    </m:oMath>
                  </m:oMathPara>
                </a14:m>
                <a:endParaRPr lang="zh-CN" altLang="en-US" sz="2800" dirty="0"/>
              </a:p>
            </p:txBody>
          </p:sp>
        </mc:Choice>
        <mc:Fallback xmlns="">
          <p:sp>
            <p:nvSpPr>
              <p:cNvPr id="15" name="文本框 14">
                <a:extLst>
                  <a:ext uri="{FF2B5EF4-FFF2-40B4-BE49-F238E27FC236}">
                    <a16:creationId xmlns:a16="http://schemas.microsoft.com/office/drawing/2014/main" id="{2424CC7A-58DE-61AC-E378-91182B986950}"/>
                  </a:ext>
                </a:extLst>
              </p:cNvPr>
              <p:cNvSpPr txBox="1">
                <a:spLocks noRot="1" noChangeAspect="1" noMove="1" noResize="1" noEditPoints="1" noAdjustHandles="1" noChangeArrowheads="1" noChangeShapeType="1" noTextEdit="1"/>
              </p:cNvSpPr>
              <p:nvPr/>
            </p:nvSpPr>
            <p:spPr>
              <a:xfrm>
                <a:off x="6289624" y="1279557"/>
                <a:ext cx="3503683" cy="523220"/>
              </a:xfrm>
              <a:prstGeom prst="rect">
                <a:avLst/>
              </a:prstGeom>
              <a:blipFill>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00280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组合 12">
            <a:extLst>
              <a:ext uri="{FF2B5EF4-FFF2-40B4-BE49-F238E27FC236}">
                <a16:creationId xmlns:a16="http://schemas.microsoft.com/office/drawing/2014/main" id="{74C7B12F-2003-8E1A-E41F-50BA82B720E5}"/>
              </a:ext>
            </a:extLst>
          </p:cNvPr>
          <p:cNvGrpSpPr/>
          <p:nvPr/>
        </p:nvGrpSpPr>
        <p:grpSpPr>
          <a:xfrm>
            <a:off x="514987" y="2051788"/>
            <a:ext cx="8060978" cy="4141429"/>
            <a:chOff x="307168" y="1686298"/>
            <a:chExt cx="8565571" cy="4579945"/>
          </a:xfrm>
        </p:grpSpPr>
        <p:pic>
          <p:nvPicPr>
            <p:cNvPr id="10" name="图片 9">
              <a:extLst>
                <a:ext uri="{FF2B5EF4-FFF2-40B4-BE49-F238E27FC236}">
                  <a16:creationId xmlns:a16="http://schemas.microsoft.com/office/drawing/2014/main" id="{3480A352-E91E-8A7B-6542-CFA340A0C14E}"/>
                </a:ext>
              </a:extLst>
            </p:cNvPr>
            <p:cNvPicPr>
              <a:picLocks noChangeAspect="1"/>
            </p:cNvPicPr>
            <p:nvPr/>
          </p:nvPicPr>
          <p:blipFill>
            <a:blip r:embed="rId3"/>
            <a:stretch>
              <a:fillRect/>
            </a:stretch>
          </p:blipFill>
          <p:spPr>
            <a:xfrm>
              <a:off x="307168" y="1686298"/>
              <a:ext cx="8565571" cy="4579945"/>
            </a:xfrm>
            <a:prstGeom prst="rect">
              <a:avLst/>
            </a:prstGeom>
          </p:spPr>
        </p:pic>
        <p:sp>
          <p:nvSpPr>
            <p:cNvPr id="9" name="矩形: 圆角 8">
              <a:extLst>
                <a:ext uri="{FF2B5EF4-FFF2-40B4-BE49-F238E27FC236}">
                  <a16:creationId xmlns:a16="http://schemas.microsoft.com/office/drawing/2014/main" id="{667ED8BB-3733-DF10-5D65-8A49276DDD34}"/>
                </a:ext>
              </a:extLst>
            </p:cNvPr>
            <p:cNvSpPr/>
            <p:nvPr/>
          </p:nvSpPr>
          <p:spPr>
            <a:xfrm>
              <a:off x="4876800" y="3262745"/>
              <a:ext cx="3470564" cy="112914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id="{BE18F8E2-FB30-43AD-303F-88161211E599}"/>
                </a:ext>
              </a:extLst>
            </p:cNvPr>
            <p:cNvSpPr/>
            <p:nvPr/>
          </p:nvSpPr>
          <p:spPr>
            <a:xfrm>
              <a:off x="4876800" y="1777115"/>
              <a:ext cx="3470564" cy="41190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21">
            <a:extLst>
              <a:ext uri="{FF2B5EF4-FFF2-40B4-BE49-F238E27FC236}">
                <a16:creationId xmlns:a16="http://schemas.microsoft.com/office/drawing/2014/main" id="{6FBABEE5-AC4F-5A73-A753-7E06540BE1E8}"/>
              </a:ext>
            </a:extLst>
          </p:cNvPr>
          <p:cNvSpPr txBox="1"/>
          <p:nvPr/>
        </p:nvSpPr>
        <p:spPr>
          <a:xfrm>
            <a:off x="411738" y="1245073"/>
            <a:ext cx="10290897" cy="38901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第三段与第四段数据频率随时间</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基本</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连续变化，但频率一阶导发生变化</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sp>
        <p:nvSpPr>
          <p:cNvPr id="14" name="TextBox 21">
            <a:extLst>
              <a:ext uri="{FF2B5EF4-FFF2-40B4-BE49-F238E27FC236}">
                <a16:creationId xmlns:a16="http://schemas.microsoft.com/office/drawing/2014/main" id="{6842227A-7186-013F-EA8E-EC4666AE3813}"/>
              </a:ext>
            </a:extLst>
          </p:cNvPr>
          <p:cNvSpPr txBox="1"/>
          <p:nvPr/>
        </p:nvSpPr>
        <p:spPr>
          <a:xfrm>
            <a:off x="8950696" y="3114256"/>
            <a:ext cx="2726317" cy="1231043"/>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这里的变化：</a:t>
            </a:r>
            <a:b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b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1. </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小型周期跃变？</a:t>
            </a:r>
            <a:b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b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2. </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计时噪声？</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spTree>
    <p:extLst>
      <p:ext uri="{BB962C8B-B14F-4D97-AF65-F5344CB8AC3E}">
        <p14:creationId xmlns:p14="http://schemas.microsoft.com/office/powerpoint/2010/main" val="2505041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21">
            <a:extLst>
              <a:ext uri="{FF2B5EF4-FFF2-40B4-BE49-F238E27FC236}">
                <a16:creationId xmlns:a16="http://schemas.microsoft.com/office/drawing/2014/main" id="{23049457-2F56-B738-5E8B-5CAFCB8DF4BE}"/>
              </a:ext>
            </a:extLst>
          </p:cNvPr>
          <p:cNvSpPr txBox="1"/>
          <p:nvPr/>
        </p:nvSpPr>
        <p:spPr>
          <a:xfrm>
            <a:off x="583403" y="1573016"/>
            <a:ext cx="11025189" cy="810030"/>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目视</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：使用一个跨越第三、第四段数据的星历去拟合分段计算得到的</a:t>
            </a:r>
            <a:r>
              <a:rPr kumimoji="0" lang="en-US" altLang="zh-CN" sz="2400" b="0" i="0" u="none" strike="noStrike" kern="1200" cap="none" spc="0" normalizeH="0" baseline="0" noProof="0" dirty="0" err="1">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ToA</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，若计时残差呈现一个长期正弦形式的连续震荡，则为计时噪声；</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p:grpSp>
        <p:nvGrpSpPr>
          <p:cNvPr id="13" name="组合 12">
            <a:extLst>
              <a:ext uri="{FF2B5EF4-FFF2-40B4-BE49-F238E27FC236}">
                <a16:creationId xmlns:a16="http://schemas.microsoft.com/office/drawing/2014/main" id="{1AE6D53A-CF87-136D-4918-758BAE04A486}"/>
              </a:ext>
            </a:extLst>
          </p:cNvPr>
          <p:cNvGrpSpPr/>
          <p:nvPr/>
        </p:nvGrpSpPr>
        <p:grpSpPr>
          <a:xfrm>
            <a:off x="1496288" y="2771168"/>
            <a:ext cx="9199418" cy="2732644"/>
            <a:chOff x="2517355" y="3664787"/>
            <a:chExt cx="6298306" cy="1782996"/>
          </a:xfrm>
        </p:grpSpPr>
        <p:pic>
          <p:nvPicPr>
            <p:cNvPr id="11" name="图片 10">
              <a:extLst>
                <a:ext uri="{FF2B5EF4-FFF2-40B4-BE49-F238E27FC236}">
                  <a16:creationId xmlns:a16="http://schemas.microsoft.com/office/drawing/2014/main" id="{F04613CA-E2C3-01D8-3336-186F7E45F72B}"/>
                </a:ext>
              </a:extLst>
            </p:cNvPr>
            <p:cNvPicPr>
              <a:picLocks noChangeAspect="1"/>
            </p:cNvPicPr>
            <p:nvPr/>
          </p:nvPicPr>
          <p:blipFill>
            <a:blip r:embed="rId3"/>
            <a:srcRect b="69071"/>
            <a:stretch>
              <a:fillRect/>
            </a:stretch>
          </p:blipFill>
          <p:spPr>
            <a:xfrm>
              <a:off x="2517355" y="3664787"/>
              <a:ext cx="6298306" cy="1454467"/>
            </a:xfrm>
            <a:prstGeom prst="rect">
              <a:avLst/>
            </a:prstGeom>
          </p:spPr>
        </p:pic>
        <p:pic>
          <p:nvPicPr>
            <p:cNvPr id="12" name="图片 11">
              <a:extLst>
                <a:ext uri="{FF2B5EF4-FFF2-40B4-BE49-F238E27FC236}">
                  <a16:creationId xmlns:a16="http://schemas.microsoft.com/office/drawing/2014/main" id="{F04613CA-E2C3-01D8-3336-186F7E45F72B}"/>
                </a:ext>
              </a:extLst>
            </p:cNvPr>
            <p:cNvPicPr>
              <a:picLocks noChangeAspect="1"/>
            </p:cNvPicPr>
            <p:nvPr/>
          </p:nvPicPr>
          <p:blipFill>
            <a:blip r:embed="rId3"/>
            <a:srcRect t="93014"/>
            <a:stretch>
              <a:fillRect/>
            </a:stretch>
          </p:blipFill>
          <p:spPr>
            <a:xfrm>
              <a:off x="2517355" y="5119254"/>
              <a:ext cx="6298306" cy="328529"/>
            </a:xfrm>
            <a:prstGeom prst="rect">
              <a:avLst/>
            </a:prstGeom>
          </p:spPr>
        </p:pic>
      </p:grpSp>
    </p:spTree>
    <p:extLst>
      <p:ext uri="{BB962C8B-B14F-4D97-AF65-F5344CB8AC3E}">
        <p14:creationId xmlns:p14="http://schemas.microsoft.com/office/powerpoint/2010/main" val="2825852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计时结果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图片 11">
            <a:extLst>
              <a:ext uri="{FF2B5EF4-FFF2-40B4-BE49-F238E27FC236}">
                <a16:creationId xmlns:a16="http://schemas.microsoft.com/office/drawing/2014/main" id="{F04613CA-E2C3-01D8-3336-186F7E45F72B}"/>
              </a:ext>
            </a:extLst>
          </p:cNvPr>
          <p:cNvPicPr>
            <a:picLocks noChangeAspect="1"/>
          </p:cNvPicPr>
          <p:nvPr/>
        </p:nvPicPr>
        <p:blipFill>
          <a:blip r:embed="rId3"/>
          <a:srcRect t="31005"/>
          <a:stretch>
            <a:fillRect/>
          </a:stretch>
        </p:blipFill>
        <p:spPr>
          <a:xfrm>
            <a:off x="2331613" y="2732520"/>
            <a:ext cx="7528767" cy="3878396"/>
          </a:xfrm>
          <a:prstGeom prst="rect">
            <a:avLst/>
          </a:prstGeom>
        </p:spPr>
      </p:pic>
      <p:sp>
        <p:nvSpPr>
          <p:cNvPr id="16" name="文本框 15">
            <a:extLst>
              <a:ext uri="{FF2B5EF4-FFF2-40B4-BE49-F238E27FC236}">
                <a16:creationId xmlns:a16="http://schemas.microsoft.com/office/drawing/2014/main" id="{94B6F56C-F7E3-21EE-E362-8A99033E1D04}"/>
              </a:ext>
            </a:extLst>
          </p:cNvPr>
          <p:cNvSpPr txBox="1"/>
          <p:nvPr/>
        </p:nvSpPr>
        <p:spPr>
          <a:xfrm>
            <a:off x="498761" y="1265645"/>
            <a:ext cx="11194473" cy="1323376"/>
          </a:xfrm>
          <a:prstGeom prst="rect">
            <a:avLst/>
          </a:prstGeom>
          <a:noFill/>
        </p:spPr>
        <p:txBody>
          <a:bodyPr wrap="square">
            <a:spAutoFit/>
          </a:body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建模</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：使用</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python</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库</a:t>
            </a:r>
            <a:r>
              <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ENTERPRISE</a:t>
            </a: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对第三、第四段数据的计时噪声进行建模，并将噪声残差从总残差中剔除，得到不考虑噪声的净残差。根据净残差变化判断是否为小型周期跃变。</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spTree>
    <p:extLst>
      <p:ext uri="{BB962C8B-B14F-4D97-AF65-F5344CB8AC3E}">
        <p14:creationId xmlns:p14="http://schemas.microsoft.com/office/powerpoint/2010/main" val="808542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a:extLst>
            <a:ext uri="{FF2B5EF4-FFF2-40B4-BE49-F238E27FC236}">
              <a16:creationId xmlns:a16="http://schemas.microsoft.com/office/drawing/2014/main" id="{D63D08F0-864E-64F1-613E-727E44165EE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E7C68AE-FCBA-CFD4-E7E0-05398C47608F}"/>
              </a:ext>
            </a:extLst>
          </p:cNvPr>
          <p:cNvGrpSpPr/>
          <p:nvPr/>
        </p:nvGrpSpPr>
        <p:grpSpPr>
          <a:xfrm>
            <a:off x="0" y="722035"/>
            <a:ext cx="12192000" cy="5413930"/>
            <a:chOff x="0" y="0"/>
            <a:chExt cx="4816593" cy="2138837"/>
          </a:xfrm>
        </p:grpSpPr>
        <p:sp>
          <p:nvSpPr>
            <p:cNvPr id="3" name="Freeform 3">
              <a:extLst>
                <a:ext uri="{FF2B5EF4-FFF2-40B4-BE49-F238E27FC236}">
                  <a16:creationId xmlns:a16="http://schemas.microsoft.com/office/drawing/2014/main" id="{D795097A-EA0E-64B0-4605-A8D3FA8DAFDE}"/>
                </a:ext>
              </a:extLst>
            </p:cNvPr>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a:extLst>
                <a:ext uri="{FF2B5EF4-FFF2-40B4-BE49-F238E27FC236}">
                  <a16:creationId xmlns:a16="http://schemas.microsoft.com/office/drawing/2014/main" id="{3C6DC4AC-5103-51E1-9A5E-45A709B53430}"/>
                </a:ext>
              </a:extLst>
            </p:cNvPr>
            <p:cNvSpPr txBox="1"/>
            <p:nvPr/>
          </p:nvSpPr>
          <p:spPr>
            <a:xfrm>
              <a:off x="0" y="0"/>
              <a:ext cx="4816593" cy="2138837"/>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78861F6-2ABD-9B10-16F8-C12DA26B9D66}"/>
              </a:ext>
            </a:extLst>
          </p:cNvPr>
          <p:cNvGrpSpPr/>
          <p:nvPr/>
        </p:nvGrpSpPr>
        <p:grpSpPr>
          <a:xfrm>
            <a:off x="0" y="1180616"/>
            <a:ext cx="12192000" cy="4496769"/>
            <a:chOff x="0" y="0"/>
            <a:chExt cx="4816593" cy="1776502"/>
          </a:xfrm>
        </p:grpSpPr>
        <p:sp>
          <p:nvSpPr>
            <p:cNvPr id="6" name="Freeform 6">
              <a:extLst>
                <a:ext uri="{FF2B5EF4-FFF2-40B4-BE49-F238E27FC236}">
                  <a16:creationId xmlns:a16="http://schemas.microsoft.com/office/drawing/2014/main" id="{FD1183A3-46E5-E6D5-3860-AF2D0FAC04F2}"/>
                </a:ext>
              </a:extLst>
            </p:cNvPr>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a:extLst>
                <a:ext uri="{FF2B5EF4-FFF2-40B4-BE49-F238E27FC236}">
                  <a16:creationId xmlns:a16="http://schemas.microsoft.com/office/drawing/2014/main" id="{CFF38A0A-EFDA-5C4A-CB2E-B2CA2779408D}"/>
                </a:ext>
              </a:extLst>
            </p:cNvPr>
            <p:cNvSpPr txBox="1"/>
            <p:nvPr/>
          </p:nvSpPr>
          <p:spPr>
            <a:xfrm>
              <a:off x="0" y="0"/>
              <a:ext cx="4816593" cy="1776502"/>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图片 17">
            <a:extLst>
              <a:ext uri="{FF2B5EF4-FFF2-40B4-BE49-F238E27FC236}">
                <a16:creationId xmlns:a16="http://schemas.microsoft.com/office/drawing/2014/main" id="{3F8E4B8A-DE3E-4072-1CF3-F672CDF1E91B}"/>
              </a:ext>
            </a:extLst>
          </p:cNvPr>
          <p:cNvPicPr>
            <a:picLocks noChangeAspect="1"/>
          </p:cNvPicPr>
          <p:nvPr/>
        </p:nvPicPr>
        <p:blipFill>
          <a:blip r:embed="rId3"/>
          <a:stretch>
            <a:fillRect/>
          </a:stretch>
        </p:blipFill>
        <p:spPr>
          <a:xfrm>
            <a:off x="0" y="0"/>
            <a:ext cx="2235200" cy="722034"/>
          </a:xfrm>
          <a:prstGeom prst="rect">
            <a:avLst/>
          </a:prstGeom>
        </p:spPr>
      </p:pic>
      <p:sp>
        <p:nvSpPr>
          <p:cNvPr id="15" name="TextBox 8">
            <a:extLst>
              <a:ext uri="{FF2B5EF4-FFF2-40B4-BE49-F238E27FC236}">
                <a16:creationId xmlns:a16="http://schemas.microsoft.com/office/drawing/2014/main" id="{0A27AC0B-27CD-90DB-9160-D02674A40B4E}"/>
              </a:ext>
            </a:extLst>
          </p:cNvPr>
          <p:cNvSpPr txBox="1"/>
          <p:nvPr/>
        </p:nvSpPr>
        <p:spPr>
          <a:xfrm>
            <a:off x="264251" y="3205568"/>
            <a:ext cx="11663490" cy="14071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2634"/>
              </a:lnSpc>
              <a:spcBef>
                <a:spcPts val="0"/>
              </a:spcBef>
              <a:spcAft>
                <a:spcPts val="0"/>
              </a:spcAft>
              <a:buClrTx/>
              <a:buSzTx/>
              <a:buFontTx/>
              <a:buNone/>
              <a:tabLst/>
              <a:defRPr/>
            </a:pPr>
            <a:r>
              <a:rPr kumimoji="0" lang="zh-CN" altLang="en-US" sz="6400" b="1" i="0" u="none" strike="noStrike" kern="1200" cap="none" spc="0" normalizeH="0" baseline="0" noProof="0" dirty="0">
                <a:ln>
                  <a:noFill/>
                </a:ln>
                <a:solidFill>
                  <a:srgbClr val="1E1E1E"/>
                </a:solidFill>
                <a:effectLst/>
                <a:uLnTx/>
                <a:uFillTx/>
                <a:latin typeface="微软雅黑" panose="020B0503020204020204" pitchFamily="34" charset="-122"/>
                <a:ea typeface="微软雅黑" panose="020B0503020204020204" pitchFamily="34" charset="-122"/>
                <a:cs typeface="+mn-cs"/>
                <a:sym typeface="思源黑体 2 Bold"/>
              </a:rPr>
              <a:t>能谱结果</a:t>
            </a:r>
            <a:endParaRPr kumimoji="0" lang="en-US" sz="6400" b="1" i="0" u="none" strike="noStrike" kern="1200" cap="none" spc="0" normalizeH="0" baseline="0" noProof="0" dirty="0">
              <a:ln>
                <a:noFill/>
              </a:ln>
              <a:solidFill>
                <a:srgbClr val="1E1E1E"/>
              </a:solidFill>
              <a:effectLst/>
              <a:uLnTx/>
              <a:uFillTx/>
              <a:latin typeface="微软雅黑" panose="020B0503020204020204" pitchFamily="34" charset="-122"/>
              <a:ea typeface="微软雅黑" panose="020B0503020204020204" pitchFamily="34" charset="-122"/>
              <a:cs typeface="+mn-cs"/>
              <a:sym typeface="思源黑体 2 Bold"/>
            </a:endParaRPr>
          </a:p>
        </p:txBody>
      </p:sp>
      <p:sp>
        <p:nvSpPr>
          <p:cNvPr id="16" name="TextBox 9">
            <a:extLst>
              <a:ext uri="{FF2B5EF4-FFF2-40B4-BE49-F238E27FC236}">
                <a16:creationId xmlns:a16="http://schemas.microsoft.com/office/drawing/2014/main" id="{CD2FBCB2-0D57-F072-2D0A-2E0CCA6BD28C}"/>
              </a:ext>
            </a:extLst>
          </p:cNvPr>
          <p:cNvSpPr txBox="1"/>
          <p:nvPr/>
        </p:nvSpPr>
        <p:spPr>
          <a:xfrm>
            <a:off x="3521401" y="1562375"/>
            <a:ext cx="5149199" cy="198573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7581"/>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kzidenz-Grotesk Bold"/>
              </a:rPr>
              <a:t>03</a:t>
            </a:r>
          </a:p>
        </p:txBody>
      </p:sp>
      <p:sp>
        <p:nvSpPr>
          <p:cNvPr id="8" name="TextBox 14">
            <a:extLst>
              <a:ext uri="{FF2B5EF4-FFF2-40B4-BE49-F238E27FC236}">
                <a16:creationId xmlns:a16="http://schemas.microsoft.com/office/drawing/2014/main" id="{D2C23A69-E1FF-5213-606A-6D76D310BF2E}"/>
              </a:ext>
            </a:extLst>
          </p:cNvPr>
          <p:cNvSpPr txBox="1"/>
          <p:nvPr/>
        </p:nvSpPr>
        <p:spPr>
          <a:xfrm>
            <a:off x="3403419" y="6420632"/>
            <a:ext cx="5385155" cy="230832"/>
          </a:xfrm>
          <a:prstGeom prst="rect">
            <a:avLst/>
          </a:prstGeom>
        </p:spPr>
        <p:txBody>
          <a:bodyPr wrap="square" lIns="0" tIns="0" rIns="0" bIns="0" rtlCol="0" anchor="t">
            <a:spAutoFit/>
          </a:bodyPr>
          <a:lstStyle/>
          <a:p>
            <a:pPr marL="0" marR="0" lvl="0" indent="0" algn="ctr" defTabSz="609630" rtl="0" eaLnBrk="1" fontAlgn="auto" latinLnBrk="0" hangingPunct="1">
              <a:lnSpc>
                <a:spcPts val="1760"/>
              </a:lnSpc>
              <a:spcBef>
                <a:spcPts val="0"/>
              </a:spcBef>
              <a:spcAft>
                <a:spcPts val="0"/>
              </a:spcAft>
              <a:buClrTx/>
              <a:buSzTx/>
              <a:buFontTx/>
              <a:buNone/>
              <a:tabLst/>
              <a:defRPr/>
            </a:pPr>
            <a:r>
              <a:rPr kumimoji="0" lang="zh-CN" altLang="en-US" sz="1867" b="0" i="0" u="none" strike="noStrike" kern="1200" cap="none" spc="131"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2"/>
                <a:sym typeface="思源黑体 2"/>
              </a:rPr>
              <a:t>第十五届全国脉冲星研讨会 </a:t>
            </a:r>
            <a:r>
              <a:rPr kumimoji="0" lang="en-US" altLang="zh-CN" sz="1867" b="0" i="0" u="none" strike="noStrike" kern="1200" cap="none" spc="131"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2"/>
                <a:sym typeface="思源黑体 2"/>
              </a:rPr>
              <a:t>FPS15  2026</a:t>
            </a:r>
            <a:endParaRPr kumimoji="0" lang="en-US" sz="1867" b="0" i="0" u="none" strike="noStrike" kern="1200" cap="none" spc="131"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2"/>
              <a:sym typeface="思源黑体 2"/>
            </a:endParaRPr>
          </a:p>
        </p:txBody>
      </p:sp>
    </p:spTree>
    <p:extLst>
      <p:ext uri="{BB962C8B-B14F-4D97-AF65-F5344CB8AC3E}">
        <p14:creationId xmlns:p14="http://schemas.microsoft.com/office/powerpoint/2010/main" val="3602374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CDAFBE06-626E-2849-35B8-392F24166629}"/>
              </a:ext>
            </a:extLst>
          </p:cNvPr>
          <p:cNvGrpSpPr/>
          <p:nvPr/>
        </p:nvGrpSpPr>
        <p:grpSpPr>
          <a:xfrm>
            <a:off x="0" y="0"/>
            <a:ext cx="12192000" cy="959476"/>
            <a:chOff x="0" y="0"/>
            <a:chExt cx="4816593" cy="379052"/>
          </a:xfrm>
        </p:grpSpPr>
        <p:sp>
          <p:nvSpPr>
            <p:cNvPr id="7" name="Freeform 3">
              <a:extLst>
                <a:ext uri="{FF2B5EF4-FFF2-40B4-BE49-F238E27FC236}">
                  <a16:creationId xmlns:a16="http://schemas.microsoft.com/office/drawing/2014/main" id="{A0B33EC4-FE94-6F5E-287A-E4CC47670319}"/>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8" name="TextBox 4">
              <a:extLst>
                <a:ext uri="{FF2B5EF4-FFF2-40B4-BE49-F238E27FC236}">
                  <a16:creationId xmlns:a16="http://schemas.microsoft.com/office/drawing/2014/main" id="{95D8899F-D333-217E-7903-B003E62E5B47}"/>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5">
            <a:extLst>
              <a:ext uri="{FF2B5EF4-FFF2-40B4-BE49-F238E27FC236}">
                <a16:creationId xmlns:a16="http://schemas.microsoft.com/office/drawing/2014/main" id="{8C033806-FB98-D533-D490-07A0A34E2EEA}"/>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lang="zh-CN" alt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rPr>
              <a:t>能谱</a:t>
            </a: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pic>
        <p:nvPicPr>
          <p:cNvPr id="11" name="图片 10">
            <a:extLst>
              <a:ext uri="{FF2B5EF4-FFF2-40B4-BE49-F238E27FC236}">
                <a16:creationId xmlns:a16="http://schemas.microsoft.com/office/drawing/2014/main" id="{A1045A53-F538-3A10-2B70-6F4038CFA321}"/>
              </a:ext>
            </a:extLst>
          </p:cNvPr>
          <p:cNvPicPr>
            <a:picLocks noChangeAspect="1"/>
          </p:cNvPicPr>
          <p:nvPr/>
        </p:nvPicPr>
        <p:blipFill>
          <a:blip r:embed="rId2"/>
          <a:srcRect t="2480" b="2139"/>
          <a:stretch>
            <a:fillRect/>
          </a:stretch>
        </p:blipFill>
        <p:spPr>
          <a:xfrm>
            <a:off x="6251943" y="1880650"/>
            <a:ext cx="5479311" cy="4370054"/>
          </a:xfrm>
          <a:prstGeom prst="rect">
            <a:avLst/>
          </a:prstGeom>
        </p:spPr>
      </p:pic>
      <p:sp>
        <p:nvSpPr>
          <p:cNvPr id="3" name="TextBox 21">
            <a:extLst>
              <a:ext uri="{FF2B5EF4-FFF2-40B4-BE49-F238E27FC236}">
                <a16:creationId xmlns:a16="http://schemas.microsoft.com/office/drawing/2014/main" id="{3BA9F29B-6213-6F31-B8A9-6D1F2EECF24B}"/>
              </a:ext>
            </a:extLst>
          </p:cNvPr>
          <p:cNvSpPr txBox="1"/>
          <p:nvPr/>
        </p:nvSpPr>
        <p:spPr>
          <a:xfrm>
            <a:off x="2589932" y="1195776"/>
            <a:ext cx="7012131" cy="421462"/>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en-US" altLang="zh-CN" sz="260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well fitted with one single power-law model</a:t>
            </a:r>
            <a:endParaRPr lang="en-US" altLang="zh-CN" sz="26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p:pic>
        <p:nvPicPr>
          <p:cNvPr id="4" name="图片 3">
            <a:extLst>
              <a:ext uri="{FF2B5EF4-FFF2-40B4-BE49-F238E27FC236}">
                <a16:creationId xmlns:a16="http://schemas.microsoft.com/office/drawing/2014/main" id="{0FBD4AF3-06CC-417E-558C-CF632D072835}"/>
              </a:ext>
            </a:extLst>
          </p:cNvPr>
          <p:cNvPicPr>
            <a:picLocks noChangeAspect="1"/>
          </p:cNvPicPr>
          <p:nvPr/>
        </p:nvPicPr>
        <p:blipFill>
          <a:blip r:embed="rId3"/>
          <a:stretch>
            <a:fillRect/>
          </a:stretch>
        </p:blipFill>
        <p:spPr>
          <a:xfrm>
            <a:off x="250825" y="1565542"/>
            <a:ext cx="4823195" cy="2688432"/>
          </a:xfrm>
          <a:prstGeom prst="rect">
            <a:avLst/>
          </a:prstGeom>
        </p:spPr>
      </p:pic>
      <p:pic>
        <p:nvPicPr>
          <p:cNvPr id="12" name="图片 11">
            <a:extLst>
              <a:ext uri="{FF2B5EF4-FFF2-40B4-BE49-F238E27FC236}">
                <a16:creationId xmlns:a16="http://schemas.microsoft.com/office/drawing/2014/main" id="{0D4B219F-9CDE-8209-B677-003D9F4E4EEE}"/>
              </a:ext>
            </a:extLst>
          </p:cNvPr>
          <p:cNvPicPr>
            <a:picLocks noChangeAspect="1"/>
          </p:cNvPicPr>
          <p:nvPr/>
        </p:nvPicPr>
        <p:blipFill>
          <a:blip r:embed="rId4"/>
          <a:stretch>
            <a:fillRect/>
          </a:stretch>
        </p:blipFill>
        <p:spPr>
          <a:xfrm>
            <a:off x="1272802" y="4065677"/>
            <a:ext cx="4823195" cy="2672004"/>
          </a:xfrm>
          <a:prstGeom prst="rect">
            <a:avLst/>
          </a:prstGeom>
        </p:spPr>
      </p:pic>
    </p:spTree>
    <p:extLst>
      <p:ext uri="{BB962C8B-B14F-4D97-AF65-F5344CB8AC3E}">
        <p14:creationId xmlns:p14="http://schemas.microsoft.com/office/powerpoint/2010/main" val="398212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C365158-65BB-91CB-E620-73902E3F272F}"/>
              </a:ext>
            </a:extLst>
          </p:cNvPr>
          <p:cNvPicPr>
            <a:picLocks noChangeAspect="1"/>
          </p:cNvPicPr>
          <p:nvPr/>
        </p:nvPicPr>
        <p:blipFill>
          <a:blip r:embed="rId2"/>
          <a:stretch>
            <a:fillRect/>
          </a:stretch>
        </p:blipFill>
        <p:spPr>
          <a:xfrm>
            <a:off x="0" y="1460529"/>
            <a:ext cx="12192000" cy="3549016"/>
          </a:xfrm>
          <a:prstGeom prst="rect">
            <a:avLst/>
          </a:prstGeom>
        </p:spPr>
      </p:pic>
      <p:sp>
        <p:nvSpPr>
          <p:cNvPr id="4" name="TextBox 21">
            <a:extLst>
              <a:ext uri="{FF2B5EF4-FFF2-40B4-BE49-F238E27FC236}">
                <a16:creationId xmlns:a16="http://schemas.microsoft.com/office/drawing/2014/main" id="{2787A6AD-CCEF-5B14-A77A-AC5F7562358B}"/>
              </a:ext>
            </a:extLst>
          </p:cNvPr>
          <p:cNvSpPr txBox="1"/>
          <p:nvPr/>
        </p:nvSpPr>
        <p:spPr>
          <a:xfrm>
            <a:off x="800154" y="5321727"/>
            <a:ext cx="10591687" cy="816506"/>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5000"/>
              </a:lnSpc>
              <a:spcBef>
                <a:spcPct val="0"/>
              </a:spcBef>
              <a:spcAft>
                <a:spcPts val="0"/>
              </a:spcAft>
              <a:buClrTx/>
              <a:buSzTx/>
              <a:buFontTx/>
              <a:buNone/>
              <a:tabLst/>
              <a:defRPr/>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次峰谱指数</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&lt;</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主峰谱指数，且两峰之间的相位间隔随能量有下降趋势，与</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Crab</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脉冲星类似，可用外间隙模型解释</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p:txBody>
      </p:sp>
      <p:grpSp>
        <p:nvGrpSpPr>
          <p:cNvPr id="5" name="Group 2">
            <a:extLst>
              <a:ext uri="{FF2B5EF4-FFF2-40B4-BE49-F238E27FC236}">
                <a16:creationId xmlns:a16="http://schemas.microsoft.com/office/drawing/2014/main" id="{F6EF16CC-17EE-F18F-A60C-7547E9FADA6E}"/>
              </a:ext>
            </a:extLst>
          </p:cNvPr>
          <p:cNvGrpSpPr/>
          <p:nvPr/>
        </p:nvGrpSpPr>
        <p:grpSpPr>
          <a:xfrm>
            <a:off x="0" y="0"/>
            <a:ext cx="12192000" cy="959476"/>
            <a:chOff x="0" y="0"/>
            <a:chExt cx="4816593" cy="379052"/>
          </a:xfrm>
        </p:grpSpPr>
        <p:sp>
          <p:nvSpPr>
            <p:cNvPr id="6" name="Freeform 3">
              <a:extLst>
                <a:ext uri="{FF2B5EF4-FFF2-40B4-BE49-F238E27FC236}">
                  <a16:creationId xmlns:a16="http://schemas.microsoft.com/office/drawing/2014/main" id="{2B6896A0-D195-8F57-8366-015CDAA7D55E}"/>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7" name="TextBox 4">
              <a:extLst>
                <a:ext uri="{FF2B5EF4-FFF2-40B4-BE49-F238E27FC236}">
                  <a16:creationId xmlns:a16="http://schemas.microsoft.com/office/drawing/2014/main" id="{80F5255A-CBC8-BC08-F0A0-CFAEEA588F63}"/>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5">
            <a:extLst>
              <a:ext uri="{FF2B5EF4-FFF2-40B4-BE49-F238E27FC236}">
                <a16:creationId xmlns:a16="http://schemas.microsoft.com/office/drawing/2014/main" id="{A58635C7-DE93-1F99-5AE8-B0FE7E06B8AB}"/>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lang="zh-CN" altLang="en-US" sz="3466" b="1" dirty="0">
                <a:solidFill>
                  <a:srgbClr val="FFFFFF"/>
                </a:solidFill>
                <a:latin typeface="微软雅黑" panose="020B0503020204020204" pitchFamily="34" charset="-122"/>
                <a:ea typeface="微软雅黑" panose="020B0503020204020204" pitchFamily="34" charset="-122"/>
                <a:cs typeface="思源黑体 1 Bold"/>
                <a:sym typeface="思源黑体 1 Bold"/>
              </a:rPr>
              <a:t>能谱</a:t>
            </a: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结果</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spTree>
    <p:extLst>
      <p:ext uri="{BB962C8B-B14F-4D97-AF65-F5344CB8AC3E}">
        <p14:creationId xmlns:p14="http://schemas.microsoft.com/office/powerpoint/2010/main" val="188398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a:extLst>
            <a:ext uri="{FF2B5EF4-FFF2-40B4-BE49-F238E27FC236}">
              <a16:creationId xmlns:a16="http://schemas.microsoft.com/office/drawing/2014/main" id="{8EC54789-A5D3-8229-2267-F8802F76C3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4E57CB5-4966-CC18-3927-E302CEE3B89F}"/>
              </a:ext>
            </a:extLst>
          </p:cNvPr>
          <p:cNvGrpSpPr/>
          <p:nvPr/>
        </p:nvGrpSpPr>
        <p:grpSpPr>
          <a:xfrm>
            <a:off x="0" y="722035"/>
            <a:ext cx="12192000" cy="5413930"/>
            <a:chOff x="0" y="0"/>
            <a:chExt cx="4816593" cy="2138837"/>
          </a:xfrm>
        </p:grpSpPr>
        <p:sp>
          <p:nvSpPr>
            <p:cNvPr id="3" name="Freeform 3">
              <a:extLst>
                <a:ext uri="{FF2B5EF4-FFF2-40B4-BE49-F238E27FC236}">
                  <a16:creationId xmlns:a16="http://schemas.microsoft.com/office/drawing/2014/main" id="{E9B2BCC6-C131-1BA1-B26B-9FD1AA2B54A5}"/>
                </a:ext>
              </a:extLst>
            </p:cNvPr>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a:extLst>
                <a:ext uri="{FF2B5EF4-FFF2-40B4-BE49-F238E27FC236}">
                  <a16:creationId xmlns:a16="http://schemas.microsoft.com/office/drawing/2014/main" id="{E7ABB3B6-AEF9-B09A-B2E6-F4D85FDEC14A}"/>
                </a:ext>
              </a:extLst>
            </p:cNvPr>
            <p:cNvSpPr txBox="1"/>
            <p:nvPr/>
          </p:nvSpPr>
          <p:spPr>
            <a:xfrm>
              <a:off x="0" y="0"/>
              <a:ext cx="4816593" cy="2138837"/>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9AC20C28-127C-165C-9B4F-186D5C8BE675}"/>
              </a:ext>
            </a:extLst>
          </p:cNvPr>
          <p:cNvGrpSpPr/>
          <p:nvPr/>
        </p:nvGrpSpPr>
        <p:grpSpPr>
          <a:xfrm>
            <a:off x="0" y="1180616"/>
            <a:ext cx="12192000" cy="4496769"/>
            <a:chOff x="0" y="0"/>
            <a:chExt cx="4816593" cy="1776502"/>
          </a:xfrm>
        </p:grpSpPr>
        <p:sp>
          <p:nvSpPr>
            <p:cNvPr id="6" name="Freeform 6">
              <a:extLst>
                <a:ext uri="{FF2B5EF4-FFF2-40B4-BE49-F238E27FC236}">
                  <a16:creationId xmlns:a16="http://schemas.microsoft.com/office/drawing/2014/main" id="{25877110-263F-F363-83D7-1F744C8FF89C}"/>
                </a:ext>
              </a:extLst>
            </p:cNvPr>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a:extLst>
                <a:ext uri="{FF2B5EF4-FFF2-40B4-BE49-F238E27FC236}">
                  <a16:creationId xmlns:a16="http://schemas.microsoft.com/office/drawing/2014/main" id="{DF0CF70B-0922-9263-71AF-07EB4F962225}"/>
                </a:ext>
              </a:extLst>
            </p:cNvPr>
            <p:cNvSpPr txBox="1"/>
            <p:nvPr/>
          </p:nvSpPr>
          <p:spPr>
            <a:xfrm>
              <a:off x="0" y="0"/>
              <a:ext cx="4816593" cy="1776502"/>
            </a:xfrm>
            <a:prstGeom prst="rect">
              <a:avLst/>
            </a:prstGeom>
          </p:spPr>
          <p:txBody>
            <a:bodyPr lIns="33867" tIns="33867" rIns="33867" bIns="33867" rtlCol="0" anchor="ctr"/>
            <a:lstStyle/>
            <a:p>
              <a:pPr marL="0" marR="0" lvl="0" indent="0" algn="ctr" defTabSz="609630" rtl="0" eaLnBrk="1" fontAlgn="auto" latinLnBrk="0" hangingPunct="1">
                <a:lnSpc>
                  <a:spcPts val="181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图片 17">
            <a:extLst>
              <a:ext uri="{FF2B5EF4-FFF2-40B4-BE49-F238E27FC236}">
                <a16:creationId xmlns:a16="http://schemas.microsoft.com/office/drawing/2014/main" id="{08A61AAD-2586-F6DF-C2F3-895947DF617B}"/>
              </a:ext>
            </a:extLst>
          </p:cNvPr>
          <p:cNvPicPr>
            <a:picLocks noChangeAspect="1"/>
          </p:cNvPicPr>
          <p:nvPr/>
        </p:nvPicPr>
        <p:blipFill>
          <a:blip r:embed="rId3"/>
          <a:stretch>
            <a:fillRect/>
          </a:stretch>
        </p:blipFill>
        <p:spPr>
          <a:xfrm>
            <a:off x="0" y="0"/>
            <a:ext cx="2235200" cy="722034"/>
          </a:xfrm>
          <a:prstGeom prst="rect">
            <a:avLst/>
          </a:prstGeom>
        </p:spPr>
      </p:pic>
      <p:sp>
        <p:nvSpPr>
          <p:cNvPr id="15" name="TextBox 8">
            <a:extLst>
              <a:ext uri="{FF2B5EF4-FFF2-40B4-BE49-F238E27FC236}">
                <a16:creationId xmlns:a16="http://schemas.microsoft.com/office/drawing/2014/main" id="{E6F8DCEC-6FCA-4E4D-04DC-D3C83FCF5D12}"/>
              </a:ext>
            </a:extLst>
          </p:cNvPr>
          <p:cNvSpPr txBox="1"/>
          <p:nvPr/>
        </p:nvSpPr>
        <p:spPr>
          <a:xfrm>
            <a:off x="264251" y="3205568"/>
            <a:ext cx="11663490" cy="14071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2634"/>
              </a:lnSpc>
              <a:spcBef>
                <a:spcPts val="0"/>
              </a:spcBef>
              <a:spcAft>
                <a:spcPts val="0"/>
              </a:spcAft>
              <a:buClrTx/>
              <a:buSzTx/>
              <a:buFontTx/>
              <a:buNone/>
              <a:tabLst/>
              <a:defRPr/>
            </a:pPr>
            <a:r>
              <a:rPr lang="zh-CN" altLang="en-US" sz="6400" b="1" dirty="0">
                <a:solidFill>
                  <a:srgbClr val="1E1E1E"/>
                </a:solidFill>
                <a:latin typeface="微软雅黑" panose="020B0503020204020204" pitchFamily="34" charset="-122"/>
                <a:ea typeface="微软雅黑" panose="020B0503020204020204" pitchFamily="34" charset="-122"/>
                <a:sym typeface="思源黑体 2 Bold"/>
              </a:rPr>
              <a:t>讨论与展望</a:t>
            </a:r>
            <a:endParaRPr kumimoji="0" lang="en-US" sz="6400" b="1" i="0" u="none" strike="noStrike" kern="1200" cap="none" spc="0" normalizeH="0" baseline="0" noProof="0" dirty="0">
              <a:ln>
                <a:noFill/>
              </a:ln>
              <a:solidFill>
                <a:srgbClr val="1E1E1E"/>
              </a:solidFill>
              <a:effectLst/>
              <a:uLnTx/>
              <a:uFillTx/>
              <a:latin typeface="微软雅黑" panose="020B0503020204020204" pitchFamily="34" charset="-122"/>
              <a:ea typeface="微软雅黑" panose="020B0503020204020204" pitchFamily="34" charset="-122"/>
              <a:cs typeface="+mn-cs"/>
              <a:sym typeface="思源黑体 2 Bold"/>
            </a:endParaRPr>
          </a:p>
        </p:txBody>
      </p:sp>
      <p:sp>
        <p:nvSpPr>
          <p:cNvPr id="16" name="TextBox 9">
            <a:extLst>
              <a:ext uri="{FF2B5EF4-FFF2-40B4-BE49-F238E27FC236}">
                <a16:creationId xmlns:a16="http://schemas.microsoft.com/office/drawing/2014/main" id="{E3AB3875-F192-D48F-03AE-9D61D7771FEB}"/>
              </a:ext>
            </a:extLst>
          </p:cNvPr>
          <p:cNvSpPr txBox="1"/>
          <p:nvPr/>
        </p:nvSpPr>
        <p:spPr>
          <a:xfrm>
            <a:off x="3521401" y="1562375"/>
            <a:ext cx="5149199" cy="198573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7581"/>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kzidenz-Grotesk Bold"/>
              </a:rPr>
              <a:t>04</a:t>
            </a:r>
          </a:p>
        </p:txBody>
      </p:sp>
      <p:sp>
        <p:nvSpPr>
          <p:cNvPr id="8" name="TextBox 14">
            <a:extLst>
              <a:ext uri="{FF2B5EF4-FFF2-40B4-BE49-F238E27FC236}">
                <a16:creationId xmlns:a16="http://schemas.microsoft.com/office/drawing/2014/main" id="{E751B45A-0F49-D8CD-48BE-C50C1A92CC1F}"/>
              </a:ext>
            </a:extLst>
          </p:cNvPr>
          <p:cNvSpPr txBox="1"/>
          <p:nvPr/>
        </p:nvSpPr>
        <p:spPr>
          <a:xfrm>
            <a:off x="3403419" y="6420632"/>
            <a:ext cx="5385155" cy="230832"/>
          </a:xfrm>
          <a:prstGeom prst="rect">
            <a:avLst/>
          </a:prstGeom>
        </p:spPr>
        <p:txBody>
          <a:bodyPr wrap="square" lIns="0" tIns="0" rIns="0" bIns="0" rtlCol="0" anchor="t">
            <a:spAutoFit/>
          </a:bodyPr>
          <a:lstStyle/>
          <a:p>
            <a:pPr algn="ctr" defTabSz="609630">
              <a:lnSpc>
                <a:spcPts val="1760"/>
              </a:lnSpc>
            </a:pPr>
            <a:r>
              <a:rPr lang="zh-CN" alt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第十五届全国脉冲星研讨会 </a:t>
            </a:r>
            <a:r>
              <a:rPr lang="en-US" altLang="zh-CN"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FPS15  2026</a:t>
            </a:r>
            <a:endParaRPr 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endParaRPr>
          </a:p>
        </p:txBody>
      </p:sp>
    </p:spTree>
    <p:extLst>
      <p:ext uri="{BB962C8B-B14F-4D97-AF65-F5344CB8AC3E}">
        <p14:creationId xmlns:p14="http://schemas.microsoft.com/office/powerpoint/2010/main" val="1488241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3EC4-4CD4-8CC3-9727-7F71E6146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EFC977F-3247-AB93-5811-8238105FBA60}"/>
              </a:ext>
            </a:extLst>
          </p:cNvPr>
          <p:cNvGrpSpPr/>
          <p:nvPr/>
        </p:nvGrpSpPr>
        <p:grpSpPr>
          <a:xfrm>
            <a:off x="0" y="0"/>
            <a:ext cx="12192000" cy="959476"/>
            <a:chOff x="0" y="0"/>
            <a:chExt cx="4816593" cy="379052"/>
          </a:xfrm>
        </p:grpSpPr>
        <p:sp>
          <p:nvSpPr>
            <p:cNvPr id="3" name="Freeform 3">
              <a:extLst>
                <a:ext uri="{FF2B5EF4-FFF2-40B4-BE49-F238E27FC236}">
                  <a16:creationId xmlns:a16="http://schemas.microsoft.com/office/drawing/2014/main" id="{5E637DCC-CD67-8FAE-F824-10D4E3F5DF56}"/>
                </a:ext>
              </a:extLst>
            </p:cNvPr>
            <p:cNvSpPr/>
            <p:nvPr/>
          </p:nvSpPr>
          <p:spPr>
            <a:xfrm>
              <a:off x="0" y="0"/>
              <a:ext cx="4816592" cy="379052"/>
            </a:xfrm>
            <a:custGeom>
              <a:avLst/>
              <a:gdLst/>
              <a:ahLst/>
              <a:cxnLst/>
              <a:rect l="l" t="t" r="r" b="b"/>
              <a:pathLst>
                <a:path w="4816592" h="379052">
                  <a:moveTo>
                    <a:pt x="0" y="0"/>
                  </a:moveTo>
                  <a:lnTo>
                    <a:pt x="4816592" y="0"/>
                  </a:lnTo>
                  <a:lnTo>
                    <a:pt x="4816592" y="379052"/>
                  </a:lnTo>
                  <a:lnTo>
                    <a:pt x="0" y="379052"/>
                  </a:lnTo>
                  <a:close/>
                </a:path>
              </a:pathLst>
            </a:custGeom>
            <a:solidFill>
              <a:srgbClr val="4576B2"/>
            </a:solidFill>
          </p:spPr>
        </p:sp>
        <p:sp>
          <p:nvSpPr>
            <p:cNvPr id="4" name="TextBox 4">
              <a:extLst>
                <a:ext uri="{FF2B5EF4-FFF2-40B4-BE49-F238E27FC236}">
                  <a16:creationId xmlns:a16="http://schemas.microsoft.com/office/drawing/2014/main" id="{ECFB972F-ED91-FBE8-6B5E-C26FADA1218E}"/>
                </a:ext>
              </a:extLst>
            </p:cNvPr>
            <p:cNvSpPr txBox="1"/>
            <p:nvPr/>
          </p:nvSpPr>
          <p:spPr>
            <a:xfrm>
              <a:off x="0" y="-38100"/>
              <a:ext cx="4816593" cy="417152"/>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E0884CD-E744-BA64-8DF7-7E85118B3C50}"/>
              </a:ext>
            </a:extLst>
          </p:cNvPr>
          <p:cNvSpPr txBox="1"/>
          <p:nvPr/>
        </p:nvSpPr>
        <p:spPr>
          <a:xfrm>
            <a:off x="3755679" y="236300"/>
            <a:ext cx="4680642" cy="509691"/>
          </a:xfrm>
          <a:prstGeom prst="rect">
            <a:avLst/>
          </a:prstGeom>
        </p:spPr>
        <p:txBody>
          <a:bodyPr lIns="0" tIns="0" rIns="0" bIns="0" rtlCol="0" anchor="t">
            <a:spAutoFit/>
          </a:bodyPr>
          <a:lstStyle/>
          <a:p>
            <a:pPr marL="0" marR="0" lvl="0" indent="0" algn="ctr" defTabSz="609630" rtl="0" eaLnBrk="1" fontAlgn="auto" latinLnBrk="0" hangingPunct="1">
              <a:lnSpc>
                <a:spcPts val="4160"/>
              </a:lnSpc>
              <a:spcBef>
                <a:spcPts val="0"/>
              </a:spcBef>
              <a:spcAft>
                <a:spcPts val="0"/>
              </a:spcAft>
              <a:buClrTx/>
              <a:buSzTx/>
              <a:buFontTx/>
              <a:buNone/>
              <a:tabLst/>
              <a:defRPr/>
            </a:pPr>
            <a:r>
              <a:rPr kumimoji="0" lang="zh-CN" alt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rPr>
              <a:t>讨论与展望</a:t>
            </a:r>
            <a:endParaRPr kumimoji="0" lang="en-US" sz="3466"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思源黑体 1 Bold"/>
              <a:sym typeface="思源黑体 1 Bold"/>
            </a:endParaRPr>
          </a:p>
        </p:txBody>
      </p:sp>
      <p:grpSp>
        <p:nvGrpSpPr>
          <p:cNvPr id="6" name="Group 6">
            <a:extLst>
              <a:ext uri="{FF2B5EF4-FFF2-40B4-BE49-F238E27FC236}">
                <a16:creationId xmlns:a16="http://schemas.microsoft.com/office/drawing/2014/main" id="{6B7CD12A-2500-5E7D-A06A-71F2A4E47D2C}"/>
              </a:ext>
            </a:extLst>
          </p:cNvPr>
          <p:cNvGrpSpPr/>
          <p:nvPr/>
        </p:nvGrpSpPr>
        <p:grpSpPr>
          <a:xfrm>
            <a:off x="0" y="6707356"/>
            <a:ext cx="12192000" cy="150644"/>
            <a:chOff x="0" y="0"/>
            <a:chExt cx="4816593" cy="59514"/>
          </a:xfrm>
        </p:grpSpPr>
        <p:sp>
          <p:nvSpPr>
            <p:cNvPr id="7" name="Freeform 7">
              <a:extLst>
                <a:ext uri="{FF2B5EF4-FFF2-40B4-BE49-F238E27FC236}">
                  <a16:creationId xmlns:a16="http://schemas.microsoft.com/office/drawing/2014/main" id="{E8D66F3C-45EE-CDA6-AC4B-BBA24F7ADDC1}"/>
                </a:ext>
              </a:extLst>
            </p:cNvPr>
            <p:cNvSpPr/>
            <p:nvPr/>
          </p:nvSpPr>
          <p:spPr>
            <a:xfrm>
              <a:off x="0" y="0"/>
              <a:ext cx="4816592" cy="59514"/>
            </a:xfrm>
            <a:custGeom>
              <a:avLst/>
              <a:gdLst/>
              <a:ahLst/>
              <a:cxnLst/>
              <a:rect l="l" t="t" r="r" b="b"/>
              <a:pathLst>
                <a:path w="4816592" h="59514">
                  <a:moveTo>
                    <a:pt x="0" y="0"/>
                  </a:moveTo>
                  <a:lnTo>
                    <a:pt x="4816592" y="0"/>
                  </a:lnTo>
                  <a:lnTo>
                    <a:pt x="4816592" y="59514"/>
                  </a:lnTo>
                  <a:lnTo>
                    <a:pt x="0" y="59514"/>
                  </a:lnTo>
                  <a:close/>
                </a:path>
              </a:pathLst>
            </a:custGeom>
            <a:solidFill>
              <a:srgbClr val="4576B2"/>
            </a:solidFill>
          </p:spPr>
        </p:sp>
        <p:sp>
          <p:nvSpPr>
            <p:cNvPr id="8" name="TextBox 8">
              <a:extLst>
                <a:ext uri="{FF2B5EF4-FFF2-40B4-BE49-F238E27FC236}">
                  <a16:creationId xmlns:a16="http://schemas.microsoft.com/office/drawing/2014/main" id="{2A06C291-6943-1D81-FC21-F3E31EAA31A5}"/>
                </a:ext>
              </a:extLst>
            </p:cNvPr>
            <p:cNvSpPr txBox="1"/>
            <p:nvPr/>
          </p:nvSpPr>
          <p:spPr>
            <a:xfrm>
              <a:off x="0" y="-38100"/>
              <a:ext cx="4816593" cy="97614"/>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21">
            <a:extLst>
              <a:ext uri="{FF2B5EF4-FFF2-40B4-BE49-F238E27FC236}">
                <a16:creationId xmlns:a16="http://schemas.microsoft.com/office/drawing/2014/main" id="{2F4C95C3-B3CC-FBD5-36A4-F4E5274A0477}"/>
              </a:ext>
            </a:extLst>
          </p:cNvPr>
          <p:cNvSpPr txBox="1"/>
          <p:nvPr/>
        </p:nvSpPr>
        <p:spPr>
          <a:xfrm>
            <a:off x="508720" y="1314346"/>
            <a:ext cx="1922753"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Crab-like</a:t>
            </a:r>
          </a:p>
        </p:txBody>
      </p:sp>
      <p:cxnSp>
        <p:nvCxnSpPr>
          <p:cNvPr id="12" name="直接连接符 11">
            <a:extLst>
              <a:ext uri="{FF2B5EF4-FFF2-40B4-BE49-F238E27FC236}">
                <a16:creationId xmlns:a16="http://schemas.microsoft.com/office/drawing/2014/main" id="{ED3BA5A1-06D7-41FF-8585-FC051AD06BB0}"/>
              </a:ext>
            </a:extLst>
          </p:cNvPr>
          <p:cNvCxnSpPr>
            <a:cxnSpLocks/>
          </p:cNvCxnSpPr>
          <p:nvPr/>
        </p:nvCxnSpPr>
        <p:spPr>
          <a:xfrm>
            <a:off x="4869873" y="959476"/>
            <a:ext cx="0" cy="262921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21">
            <a:extLst>
              <a:ext uri="{FF2B5EF4-FFF2-40B4-BE49-F238E27FC236}">
                <a16:creationId xmlns:a16="http://schemas.microsoft.com/office/drawing/2014/main" id="{2F4C95C3-B3CC-FBD5-36A4-F4E5274A0477}"/>
              </a:ext>
            </a:extLst>
          </p:cNvPr>
          <p:cNvSpPr txBox="1"/>
          <p:nvPr/>
        </p:nvSpPr>
        <p:spPr>
          <a:xfrm>
            <a:off x="508720" y="2038264"/>
            <a:ext cx="5233984" cy="1231043"/>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能谱可用单一幂律谱描述；</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a:p>
            <a:pPr marL="0" marR="0" lvl="0" indent="0" algn="l" defTabSz="609630" rtl="0" eaLnBrk="1" fontAlgn="auto" latinLnBrk="0" hangingPunct="1">
              <a:lnSpc>
                <a:spcPct val="114000"/>
              </a:lnSpc>
              <a:spcBef>
                <a:spcPct val="0"/>
              </a:spcBef>
              <a:spcAft>
                <a:spcPts val="0"/>
              </a:spcAft>
              <a:buClrTx/>
              <a:buSzTx/>
              <a:buFontTx/>
              <a:buNone/>
              <a:tabLst/>
              <a:defRPr/>
            </a:pP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跃变前后脉冲轮廓不发生变化</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sp>
        <p:nvSpPr>
          <p:cNvPr id="14" name="TextBox 21">
            <a:extLst>
              <a:ext uri="{FF2B5EF4-FFF2-40B4-BE49-F238E27FC236}">
                <a16:creationId xmlns:a16="http://schemas.microsoft.com/office/drawing/2014/main" id="{C0B495E7-653E-258A-DE21-E4568D1B1358}"/>
              </a:ext>
            </a:extLst>
          </p:cNvPr>
          <p:cNvSpPr txBox="1"/>
          <p:nvPr/>
        </p:nvSpPr>
        <p:spPr>
          <a:xfrm>
            <a:off x="5424056" y="1309184"/>
            <a:ext cx="1922753" cy="453907"/>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14000"/>
              </a:lnSpc>
              <a:spcBef>
                <a:spcPct val="0"/>
              </a:spcBef>
              <a:spcAft>
                <a:spcPts val="0"/>
              </a:spcAft>
              <a:buClrTx/>
              <a:buSzTx/>
              <a:buFontTx/>
              <a:buNone/>
              <a:tabLst/>
              <a:defRPr/>
            </a:pPr>
            <a:r>
              <a:rPr kumimoji="0" lang="en-US" altLang="zh-CN" sz="28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Vela-like</a:t>
            </a:r>
          </a:p>
        </p:txBody>
      </p:sp>
      <p:sp>
        <p:nvSpPr>
          <p:cNvPr id="15" name="TextBox 21">
            <a:extLst>
              <a:ext uri="{FF2B5EF4-FFF2-40B4-BE49-F238E27FC236}">
                <a16:creationId xmlns:a16="http://schemas.microsoft.com/office/drawing/2014/main" id="{3D14F487-0849-3F1F-B290-D3ECDC158E57}"/>
              </a:ext>
            </a:extLst>
          </p:cNvPr>
          <p:cNvSpPr txBox="1"/>
          <p:nvPr/>
        </p:nvSpPr>
        <p:spPr>
          <a:xfrm>
            <a:off x="5424056" y="2038264"/>
            <a:ext cx="6213757" cy="1231043"/>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609630">
              <a:lnSpc>
                <a:spcPct val="114000"/>
              </a:lnSpc>
              <a:spcBef>
                <a:spcPct val="0"/>
              </a:spcBef>
              <a:defRPr/>
            </a:pPr>
            <a:r>
              <a:rPr lang="zh-CN" altLang="en-US" sz="2400" dirty="0">
                <a:solidFill>
                  <a:srgbClr val="100F0D"/>
                </a:solidFill>
                <a:latin typeface="微软雅黑" panose="020B0503020204020204" pitchFamily="34" charset="-122"/>
                <a:ea typeface="微软雅黑" panose="020B0503020204020204" pitchFamily="34" charset="-122"/>
              </a:rPr>
              <a:t>最小可探测普通</a:t>
            </a:r>
            <a:r>
              <a:rPr lang="en-US" altLang="zh-CN" sz="2400" dirty="0">
                <a:solidFill>
                  <a:srgbClr val="100F0D"/>
                </a:solidFill>
                <a:latin typeface="微软雅黑" panose="020B0503020204020204" pitchFamily="34" charset="-122"/>
                <a:ea typeface="微软雅黑" panose="020B0503020204020204" pitchFamily="34" charset="-122"/>
              </a:rPr>
              <a:t>glitch ~ 6.75 × 10</a:t>
            </a:r>
            <a:r>
              <a:rPr lang="en-US" altLang="zh-CN" sz="2400" baseline="30000" dirty="0">
                <a:solidFill>
                  <a:srgbClr val="100F0D"/>
                </a:solidFill>
                <a:latin typeface="微软雅黑" panose="020B0503020204020204" pitchFamily="34" charset="-122"/>
                <a:ea typeface="微软雅黑" panose="020B0503020204020204" pitchFamily="34" charset="-122"/>
              </a:rPr>
              <a:t>-8</a:t>
            </a:r>
            <a:r>
              <a:rPr lang="en-US" altLang="zh-CN" sz="2400" dirty="0">
                <a:solidFill>
                  <a:srgbClr val="100F0D"/>
                </a:solidFill>
                <a:latin typeface="微软雅黑" panose="020B0503020204020204" pitchFamily="34" charset="-122"/>
                <a:ea typeface="微软雅黑" panose="020B0503020204020204" pitchFamily="34" charset="-122"/>
              </a:rPr>
              <a:t> Hz</a:t>
            </a:r>
          </a:p>
          <a:p>
            <a:pPr lvl="0" defTabSz="609630">
              <a:lnSpc>
                <a:spcPct val="114000"/>
              </a:lnSpc>
              <a:spcBef>
                <a:spcPct val="0"/>
              </a:spcBef>
              <a:defRPr/>
            </a:pP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a:p>
            <a:pPr marL="0" marR="0" lvl="0" indent="0" algn="l" defTabSz="609630" rtl="0" eaLnBrk="1" fontAlgn="auto" latinLnBrk="0" hangingPunct="1">
              <a:lnSpc>
                <a:spcPct val="114000"/>
              </a:lnSpc>
              <a:spcBef>
                <a:spcPct val="0"/>
              </a:spcBef>
              <a:spcAft>
                <a:spcPts val="0"/>
              </a:spcAft>
              <a:buClrTx/>
              <a:buSzTx/>
              <a:buFontTx/>
              <a:buNone/>
              <a:tabLst/>
              <a:defRPr/>
            </a:pP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周期跃变活动因子大</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cxnSp>
        <p:nvCxnSpPr>
          <p:cNvPr id="17" name="直接连接符 16">
            <a:extLst>
              <a:ext uri="{FF2B5EF4-FFF2-40B4-BE49-F238E27FC236}">
                <a16:creationId xmlns:a16="http://schemas.microsoft.com/office/drawing/2014/main" id="{84653C24-6C47-44E7-F7E2-EDBAAE3E9C56}"/>
              </a:ext>
            </a:extLst>
          </p:cNvPr>
          <p:cNvCxnSpPr>
            <a:cxnSpLocks/>
          </p:cNvCxnSpPr>
          <p:nvPr/>
        </p:nvCxnSpPr>
        <p:spPr>
          <a:xfrm>
            <a:off x="0" y="3609476"/>
            <a:ext cx="121920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6" name="TextBox 21">
            <a:extLst>
              <a:ext uri="{FF2B5EF4-FFF2-40B4-BE49-F238E27FC236}">
                <a16:creationId xmlns:a16="http://schemas.microsoft.com/office/drawing/2014/main" id="{72B870CF-AC77-227F-9C62-87FFD8153FD7}"/>
              </a:ext>
            </a:extLst>
          </p:cNvPr>
          <p:cNvSpPr txBox="1"/>
          <p:nvPr/>
        </p:nvSpPr>
        <p:spPr>
          <a:xfrm>
            <a:off x="294408" y="4058887"/>
            <a:ext cx="11603180" cy="2012218"/>
          </a:xfrm>
          <a:prstGeom prst="rect">
            <a:avLst/>
          </a:prstGeom>
        </p:spPr>
        <p:txBody>
          <a:bodyPr wrap="square" lIns="0" tIns="0" r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ct val="140000"/>
              </a:lnSpc>
              <a:spcBef>
                <a:spcPct val="0"/>
              </a:spcBef>
              <a:spcAft>
                <a:spcPts val="0"/>
              </a:spcAft>
              <a:buClrTx/>
              <a:buSzTx/>
              <a:buFontTx/>
              <a:buNone/>
              <a:tabLst/>
              <a:defRPr/>
            </a:pP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PSR J2022+3842 </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正处于从年轻脉冲星演化至中年脉冲星的阶段，其辐射特征与</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Crab</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脉冲星一致，而周期跃变特征更倾向</a:t>
            </a:r>
            <a:r>
              <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rPr>
              <a:t>Vela</a:t>
            </a:r>
            <a:r>
              <a:rPr lang="zh-CN" altLang="en-US" sz="2400" dirty="0">
                <a:solidFill>
                  <a:srgbClr val="100F0D"/>
                </a:solidFill>
                <a:latin typeface="微软雅黑" panose="020B0503020204020204" pitchFamily="34" charset="-122"/>
                <a:ea typeface="微软雅黑" panose="020B0503020204020204" pitchFamily="34" charset="-122"/>
                <a:cs typeface="思源黑体 1"/>
                <a:sym typeface="思源黑体 1"/>
              </a:rPr>
              <a:t>脉冲星。</a:t>
            </a:r>
            <a:endParaRPr lang="en-US" altLang="zh-CN" sz="2400" dirty="0">
              <a:solidFill>
                <a:srgbClr val="100F0D"/>
              </a:solidFill>
              <a:latin typeface="微软雅黑" panose="020B0503020204020204" pitchFamily="34" charset="-122"/>
              <a:ea typeface="微软雅黑" panose="020B0503020204020204" pitchFamily="34" charset="-122"/>
              <a:cs typeface="思源黑体 1"/>
              <a:sym typeface="思源黑体 1"/>
            </a:endParaRPr>
          </a:p>
          <a:p>
            <a:pPr marL="0" marR="0" lvl="0" indent="0" algn="l" defTabSz="609630" rtl="0" eaLnBrk="1" fontAlgn="auto" latinLnBrk="0" hangingPunct="1">
              <a:lnSpc>
                <a:spcPct val="140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rPr>
              <a:t>该脉冲星跃变活跃且计时噪声很大，通过长期连续观测可以为脉冲星计时噪声来源以及脉冲星在变老变冷过程中辐射等物理过程的演化提供更多数据样本。</a:t>
            </a:r>
            <a:endParaRPr kumimoji="0" lang="en-US" altLang="zh-CN" sz="2400" b="0" i="0" u="none" strike="noStrike" kern="1200" cap="none" spc="0" normalizeH="0" baseline="0" noProof="0" dirty="0">
              <a:ln>
                <a:noFill/>
              </a:ln>
              <a:solidFill>
                <a:srgbClr val="100F0D"/>
              </a:solidFill>
              <a:effectLst/>
              <a:uLnTx/>
              <a:uFillTx/>
              <a:latin typeface="微软雅黑" panose="020B0503020204020204" pitchFamily="34" charset="-122"/>
              <a:ea typeface="微软雅黑" panose="020B0503020204020204" pitchFamily="34" charset="-122"/>
              <a:cs typeface="思源黑体 1"/>
              <a:sym typeface="思源黑体 1"/>
            </a:endParaRPr>
          </a:p>
        </p:txBody>
      </p:sp>
      <p:pic>
        <p:nvPicPr>
          <p:cNvPr id="11" name="图片 10">
            <a:extLst>
              <a:ext uri="{FF2B5EF4-FFF2-40B4-BE49-F238E27FC236}">
                <a16:creationId xmlns:a16="http://schemas.microsoft.com/office/drawing/2014/main" id="{FDEB978E-F76D-A10C-455A-E0DA2819AD03}"/>
              </a:ext>
            </a:extLst>
          </p:cNvPr>
          <p:cNvPicPr>
            <a:picLocks noChangeAspect="1"/>
          </p:cNvPicPr>
          <p:nvPr/>
        </p:nvPicPr>
        <p:blipFill>
          <a:blip r:embed="rId3"/>
          <a:stretch>
            <a:fillRect/>
          </a:stretch>
        </p:blipFill>
        <p:spPr>
          <a:xfrm>
            <a:off x="7632678" y="1258383"/>
            <a:ext cx="4214137" cy="476829"/>
          </a:xfrm>
          <a:prstGeom prst="rect">
            <a:avLst/>
          </a:prstGeom>
        </p:spPr>
      </p:pic>
      <p:sp>
        <p:nvSpPr>
          <p:cNvPr id="18" name="文本框 17">
            <a:extLst>
              <a:ext uri="{FF2B5EF4-FFF2-40B4-BE49-F238E27FC236}">
                <a16:creationId xmlns:a16="http://schemas.microsoft.com/office/drawing/2014/main" id="{2E3F5259-F475-46CD-7A42-8D9D9C224246}"/>
              </a:ext>
            </a:extLst>
          </p:cNvPr>
          <p:cNvSpPr txBox="1"/>
          <p:nvPr/>
        </p:nvSpPr>
        <p:spPr>
          <a:xfrm>
            <a:off x="6792626" y="988348"/>
            <a:ext cx="5489654" cy="297454"/>
          </a:xfrm>
          <a:prstGeom prst="rect">
            <a:avLst/>
          </a:prstGeom>
          <a:noFill/>
        </p:spPr>
        <p:txBody>
          <a:bodyPr wrap="square">
            <a:spAutoFit/>
          </a:bodyPr>
          <a:lstStyle/>
          <a:p>
            <a:r>
              <a:rPr lang="en-US" altLang="zh-CN" sz="1333" dirty="0">
                <a:solidFill>
                  <a:srgbClr val="0070C0"/>
                </a:solidFill>
                <a:latin typeface="微软雅黑" panose="020B0503020204020204" pitchFamily="34" charset="-122"/>
                <a:ea typeface="微软雅黑" panose="020B0503020204020204" pitchFamily="34" charset="-122"/>
              </a:rPr>
              <a:t>Zubieta, E., </a:t>
            </a:r>
            <a:r>
              <a:rPr lang="en-US" altLang="zh-CN" sz="1333" dirty="0" err="1">
                <a:solidFill>
                  <a:srgbClr val="0070C0"/>
                </a:solidFill>
                <a:latin typeface="微软雅黑" panose="020B0503020204020204" pitchFamily="34" charset="-122"/>
                <a:ea typeface="微软雅黑" panose="020B0503020204020204" pitchFamily="34" charset="-122"/>
              </a:rPr>
              <a:t>Garc´ıa</a:t>
            </a:r>
            <a:r>
              <a:rPr lang="en-US" altLang="zh-CN" sz="1333" dirty="0">
                <a:solidFill>
                  <a:srgbClr val="0070C0"/>
                </a:solidFill>
                <a:latin typeface="微软雅黑" panose="020B0503020204020204" pitchFamily="34" charset="-122"/>
                <a:ea typeface="微软雅黑" panose="020B0503020204020204" pitchFamily="34" charset="-122"/>
              </a:rPr>
              <a:t>, F., del Palacio, S., et al. 2024, A&amp;A, 689, A191 </a:t>
            </a:r>
            <a:endParaRPr lang="zh-CN" altLang="en-US" sz="1333"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359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576B2"/>
        </a:solidFill>
        <a:effectLst/>
      </p:bgPr>
    </p:bg>
    <p:spTree>
      <p:nvGrpSpPr>
        <p:cNvPr id="1" name=""/>
        <p:cNvGrpSpPr/>
        <p:nvPr/>
      </p:nvGrpSpPr>
      <p:grpSpPr>
        <a:xfrm>
          <a:off x="0" y="0"/>
          <a:ext cx="0" cy="0"/>
          <a:chOff x="0" y="0"/>
          <a:chExt cx="0" cy="0"/>
        </a:xfrm>
      </p:grpSpPr>
      <p:grpSp>
        <p:nvGrpSpPr>
          <p:cNvPr id="2" name="Group 2"/>
          <p:cNvGrpSpPr/>
          <p:nvPr/>
        </p:nvGrpSpPr>
        <p:grpSpPr>
          <a:xfrm>
            <a:off x="0" y="722035"/>
            <a:ext cx="12192000" cy="5413930"/>
            <a:chOff x="0" y="0"/>
            <a:chExt cx="4816593" cy="2138837"/>
          </a:xfrm>
        </p:grpSpPr>
        <p:sp>
          <p:nvSpPr>
            <p:cNvPr id="3" name="Freeform 3"/>
            <p:cNvSpPr/>
            <p:nvPr/>
          </p:nvSpPr>
          <p:spPr>
            <a:xfrm>
              <a:off x="0" y="0"/>
              <a:ext cx="4816592" cy="2138837"/>
            </a:xfrm>
            <a:custGeom>
              <a:avLst/>
              <a:gdLst/>
              <a:ahLst/>
              <a:cxnLst/>
              <a:rect l="l" t="t" r="r" b="b"/>
              <a:pathLst>
                <a:path w="4816592" h="2138837">
                  <a:moveTo>
                    <a:pt x="0" y="0"/>
                  </a:moveTo>
                  <a:lnTo>
                    <a:pt x="4816592" y="0"/>
                  </a:lnTo>
                  <a:lnTo>
                    <a:pt x="4816592" y="2138837"/>
                  </a:lnTo>
                  <a:lnTo>
                    <a:pt x="0" y="2138837"/>
                  </a:lnTo>
                  <a:close/>
                </a:path>
              </a:pathLst>
            </a:custGeom>
            <a:solidFill>
              <a:srgbClr val="EBEBEB"/>
            </a:solidFill>
          </p:spPr>
        </p:sp>
        <p:sp>
          <p:nvSpPr>
            <p:cNvPr id="4" name="TextBox 4"/>
            <p:cNvSpPr txBox="1"/>
            <p:nvPr/>
          </p:nvSpPr>
          <p:spPr>
            <a:xfrm>
              <a:off x="0" y="0"/>
              <a:ext cx="4816593" cy="2138837"/>
            </a:xfrm>
            <a:prstGeom prst="rect">
              <a:avLst/>
            </a:prstGeom>
          </p:spPr>
          <p:txBody>
            <a:bodyPr lIns="33867" tIns="33867" rIns="33867" bIns="33867" rtlCol="0" anchor="ctr"/>
            <a:lstStyle/>
            <a:p>
              <a:pPr algn="ctr" defTabSz="609630">
                <a:lnSpc>
                  <a:spcPts val="1813"/>
                </a:lnSpc>
              </a:pPr>
              <a:endParaRPr sz="1200">
                <a:solidFill>
                  <a:prstClr val="black"/>
                </a:solidFill>
                <a:latin typeface="Calibri"/>
              </a:endParaRPr>
            </a:p>
          </p:txBody>
        </p:sp>
      </p:grpSp>
      <p:grpSp>
        <p:nvGrpSpPr>
          <p:cNvPr id="5" name="Group 5"/>
          <p:cNvGrpSpPr/>
          <p:nvPr/>
        </p:nvGrpSpPr>
        <p:grpSpPr>
          <a:xfrm>
            <a:off x="0" y="1180616"/>
            <a:ext cx="12192000" cy="4496769"/>
            <a:chOff x="0" y="0"/>
            <a:chExt cx="4816593" cy="1776502"/>
          </a:xfrm>
        </p:grpSpPr>
        <p:sp>
          <p:nvSpPr>
            <p:cNvPr id="6" name="Freeform 6"/>
            <p:cNvSpPr/>
            <p:nvPr/>
          </p:nvSpPr>
          <p:spPr>
            <a:xfrm>
              <a:off x="0" y="0"/>
              <a:ext cx="4816592" cy="1776502"/>
            </a:xfrm>
            <a:custGeom>
              <a:avLst/>
              <a:gdLst/>
              <a:ahLst/>
              <a:cxnLst/>
              <a:rect l="l" t="t" r="r" b="b"/>
              <a:pathLst>
                <a:path w="4816592" h="1776502">
                  <a:moveTo>
                    <a:pt x="0" y="0"/>
                  </a:moveTo>
                  <a:lnTo>
                    <a:pt x="4816592" y="0"/>
                  </a:lnTo>
                  <a:lnTo>
                    <a:pt x="4816592" y="1776502"/>
                  </a:lnTo>
                  <a:lnTo>
                    <a:pt x="0" y="1776502"/>
                  </a:lnTo>
                  <a:close/>
                </a:path>
              </a:pathLst>
            </a:custGeom>
            <a:solidFill>
              <a:srgbClr val="FFFFFF"/>
            </a:solidFill>
          </p:spPr>
        </p:sp>
        <p:sp>
          <p:nvSpPr>
            <p:cNvPr id="7" name="TextBox 7"/>
            <p:cNvSpPr txBox="1"/>
            <p:nvPr/>
          </p:nvSpPr>
          <p:spPr>
            <a:xfrm>
              <a:off x="0" y="0"/>
              <a:ext cx="4816593" cy="1776502"/>
            </a:xfrm>
            <a:prstGeom prst="rect">
              <a:avLst/>
            </a:prstGeom>
          </p:spPr>
          <p:txBody>
            <a:bodyPr lIns="33867" tIns="33867" rIns="33867" bIns="33867" rtlCol="0" anchor="ctr"/>
            <a:lstStyle/>
            <a:p>
              <a:pPr algn="ctr" defTabSz="609630">
                <a:lnSpc>
                  <a:spcPts val="1813"/>
                </a:lnSpc>
              </a:pPr>
              <a:endParaRPr sz="1200">
                <a:solidFill>
                  <a:prstClr val="black"/>
                </a:solidFill>
                <a:latin typeface="Calibri"/>
              </a:endParaRPr>
            </a:p>
          </p:txBody>
        </p:sp>
      </p:grpSp>
      <p:sp>
        <p:nvSpPr>
          <p:cNvPr id="9" name="TextBox 9"/>
          <p:cNvSpPr txBox="1"/>
          <p:nvPr/>
        </p:nvSpPr>
        <p:spPr>
          <a:xfrm>
            <a:off x="3518961" y="4012351"/>
            <a:ext cx="5154069" cy="490134"/>
          </a:xfrm>
          <a:prstGeom prst="rect">
            <a:avLst/>
          </a:prstGeom>
        </p:spPr>
        <p:txBody>
          <a:bodyPr lIns="0" tIns="0" rIns="0" bIns="0" rtlCol="0" anchor="t">
            <a:spAutoFit/>
          </a:bodyPr>
          <a:lstStyle/>
          <a:p>
            <a:pPr algn="ctr" defTabSz="609630">
              <a:lnSpc>
                <a:spcPts val="3666"/>
              </a:lnSpc>
            </a:pPr>
            <a:r>
              <a:rPr lang="en-US" sz="3200" b="1" dirty="0">
                <a:solidFill>
                  <a:srgbClr val="0070C0"/>
                </a:solidFill>
                <a:latin typeface="微软雅黑" panose="020B0503020204020204" pitchFamily="34" charset="-122"/>
                <a:ea typeface="微软雅黑" panose="020B0503020204020204" pitchFamily="34" charset="-122"/>
                <a:sym typeface="Akzidenz-Grotesk Medium"/>
              </a:rPr>
              <a:t>THANK YOU</a:t>
            </a:r>
          </a:p>
        </p:txBody>
      </p:sp>
      <p:sp>
        <p:nvSpPr>
          <p:cNvPr id="10" name="TextBox 10"/>
          <p:cNvSpPr txBox="1"/>
          <p:nvPr/>
        </p:nvSpPr>
        <p:spPr>
          <a:xfrm>
            <a:off x="745446" y="2712906"/>
            <a:ext cx="10701098" cy="1157112"/>
          </a:xfrm>
          <a:prstGeom prst="rect">
            <a:avLst/>
          </a:prstGeom>
        </p:spPr>
        <p:txBody>
          <a:bodyPr lIns="0" tIns="0" rIns="0" bIns="0" rtlCol="0" anchor="t">
            <a:spAutoFit/>
          </a:bodyPr>
          <a:lstStyle/>
          <a:p>
            <a:pPr algn="ctr" defTabSz="609630">
              <a:lnSpc>
                <a:spcPts val="9970"/>
              </a:lnSpc>
            </a:pPr>
            <a:r>
              <a:rPr lang="zh-CN" altLang="en-US" sz="6400" b="1" dirty="0">
                <a:solidFill>
                  <a:srgbClr val="1E1E1E"/>
                </a:solidFill>
                <a:latin typeface="微软雅黑" panose="020B0503020204020204" pitchFamily="34" charset="-122"/>
                <a:ea typeface="微软雅黑" panose="020B0503020204020204" pitchFamily="34" charset="-122"/>
                <a:sym typeface="思源黑体 2 Bold"/>
              </a:rPr>
              <a:t>谢谢</a:t>
            </a:r>
            <a:endParaRPr lang="en-US" sz="6400" b="1" dirty="0">
              <a:solidFill>
                <a:srgbClr val="1E1E1E"/>
              </a:solidFill>
              <a:latin typeface="微软雅黑" panose="020B0503020204020204" pitchFamily="34" charset="-122"/>
              <a:ea typeface="微软雅黑" panose="020B0503020204020204" pitchFamily="34" charset="-122"/>
              <a:sym typeface="思源黑体 2 Bold"/>
            </a:endParaRPr>
          </a:p>
        </p:txBody>
      </p:sp>
      <p:pic>
        <p:nvPicPr>
          <p:cNvPr id="20" name="图片 19">
            <a:extLst>
              <a:ext uri="{FF2B5EF4-FFF2-40B4-BE49-F238E27FC236}">
                <a16:creationId xmlns:a16="http://schemas.microsoft.com/office/drawing/2014/main" id="{CE83397A-38CE-CEDC-94F9-16174993EB44}"/>
              </a:ext>
            </a:extLst>
          </p:cNvPr>
          <p:cNvPicPr>
            <a:picLocks noChangeAspect="1"/>
          </p:cNvPicPr>
          <p:nvPr/>
        </p:nvPicPr>
        <p:blipFill>
          <a:blip r:embed="rId3"/>
          <a:stretch>
            <a:fillRect/>
          </a:stretch>
        </p:blipFill>
        <p:spPr>
          <a:xfrm>
            <a:off x="0" y="0"/>
            <a:ext cx="2235200" cy="722034"/>
          </a:xfrm>
          <a:prstGeom prst="rect">
            <a:avLst/>
          </a:prstGeom>
        </p:spPr>
      </p:pic>
      <p:sp>
        <p:nvSpPr>
          <p:cNvPr id="8" name="TextBox 14">
            <a:extLst>
              <a:ext uri="{FF2B5EF4-FFF2-40B4-BE49-F238E27FC236}">
                <a16:creationId xmlns:a16="http://schemas.microsoft.com/office/drawing/2014/main" id="{F26C7FF0-71D8-E2E1-D451-DEC6A5CC166C}"/>
              </a:ext>
            </a:extLst>
          </p:cNvPr>
          <p:cNvSpPr txBox="1"/>
          <p:nvPr/>
        </p:nvSpPr>
        <p:spPr>
          <a:xfrm>
            <a:off x="3403419" y="6420632"/>
            <a:ext cx="5385155" cy="230832"/>
          </a:xfrm>
          <a:prstGeom prst="rect">
            <a:avLst/>
          </a:prstGeom>
        </p:spPr>
        <p:txBody>
          <a:bodyPr wrap="square" lIns="0" tIns="0" rIns="0" bIns="0" rtlCol="0" anchor="t">
            <a:spAutoFit/>
          </a:bodyPr>
          <a:lstStyle/>
          <a:p>
            <a:pPr algn="ctr" defTabSz="609630">
              <a:lnSpc>
                <a:spcPts val="1760"/>
              </a:lnSpc>
            </a:pPr>
            <a:r>
              <a:rPr lang="zh-CN" alt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第十五届全国脉冲星研讨会 </a:t>
            </a:r>
            <a:r>
              <a:rPr lang="en-US" altLang="zh-CN" sz="1867" spc="131" dirty="0">
                <a:solidFill>
                  <a:srgbClr val="FFFFFF"/>
                </a:solidFill>
                <a:latin typeface="微软雅黑" panose="020B0503020204020204" pitchFamily="34" charset="-122"/>
                <a:ea typeface="微软雅黑" panose="020B0503020204020204" pitchFamily="34" charset="-122"/>
                <a:cs typeface="思源黑体 2"/>
                <a:sym typeface="思源黑体 2"/>
              </a:rPr>
              <a:t>FPS15  2026</a:t>
            </a:r>
            <a:endParaRPr lang="en-US" sz="1867" spc="131" dirty="0">
              <a:solidFill>
                <a:srgbClr val="FFFFFF"/>
              </a:solidFill>
              <a:latin typeface="微软雅黑" panose="020B0503020204020204" pitchFamily="34" charset="-122"/>
              <a:ea typeface="微软雅黑" panose="020B0503020204020204" pitchFamily="34" charset="-122"/>
              <a:cs typeface="思源黑体 2"/>
              <a:sym typeface="思源黑体 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1176</TotalTime>
  <Words>916</Words>
  <Application>Microsoft Office PowerPoint</Application>
  <PresentationFormat>宽屏</PresentationFormat>
  <Paragraphs>96</Paragraphs>
  <Slides>20</Slides>
  <Notes>16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等线</vt:lpstr>
      <vt:lpstr>微软雅黑</vt:lpstr>
      <vt:lpstr>Arial</vt:lpstr>
      <vt:lpstr>Calibri</vt:lpstr>
      <vt:lpstr>Cambria Math</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jianing hu</dc:creator>
  <cp:lastModifiedBy>jianing hu</cp:lastModifiedBy>
  <cp:revision>27</cp:revision>
  <dcterms:created xsi:type="dcterms:W3CDTF">2026-03-05T03:06:53Z</dcterms:created>
  <dcterms:modified xsi:type="dcterms:W3CDTF">2026-07-02T13:47:55Z</dcterms:modified>
</cp:coreProperties>
</file>