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493" r:id="rId2"/>
    <p:sldId id="517" r:id="rId3"/>
    <p:sldId id="518" r:id="rId4"/>
    <p:sldId id="492" r:id="rId5"/>
    <p:sldId id="501" r:id="rId6"/>
    <p:sldId id="500" r:id="rId7"/>
    <p:sldId id="503" r:id="rId8"/>
    <p:sldId id="504" r:id="rId9"/>
    <p:sldId id="505" r:id="rId10"/>
    <p:sldId id="506" r:id="rId11"/>
    <p:sldId id="507" r:id="rId12"/>
    <p:sldId id="509" r:id="rId13"/>
    <p:sldId id="510" r:id="rId14"/>
    <p:sldId id="511" r:id="rId15"/>
    <p:sldId id="513" r:id="rId16"/>
    <p:sldId id="487" r:id="rId17"/>
    <p:sldId id="515" r:id="rId18"/>
    <p:sldId id="496" r:id="rId19"/>
    <p:sldId id="498" r:id="rId20"/>
    <p:sldId id="499" r:id="rId21"/>
    <p:sldId id="508" r:id="rId22"/>
    <p:sldId id="512"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胡 宸然" initials="胡" lastIdx="2" clrIdx="0">
    <p:extLst>
      <p:ext uri="{19B8F6BF-5375-455C-9EA6-DF929625EA0E}">
        <p15:presenceInfo xmlns:p15="http://schemas.microsoft.com/office/powerpoint/2012/main" userId="449a07d07fc51a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7E269A"/>
    <a:srgbClr val="F9CF37"/>
    <a:srgbClr val="33CCCC"/>
    <a:srgbClr val="00FFFF"/>
    <a:srgbClr val="00FFCC"/>
    <a:srgbClr val="66FFFF"/>
    <a:srgbClr val="0099CC"/>
    <a:srgbClr val="94322B"/>
    <a:srgbClr val="A544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82129" autoAdjust="0"/>
  </p:normalViewPr>
  <p:slideViewPr>
    <p:cSldViewPr snapToGrid="0">
      <p:cViewPr varScale="1">
        <p:scale>
          <a:sx n="70" d="100"/>
          <a:sy n="70" d="100"/>
        </p:scale>
        <p:origin x="116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1644FF-28D8-41E5-8BA4-899F00F78B59}" type="datetimeFigureOut">
              <a:rPr lang="zh-CN" altLang="en-US" smtClean="0"/>
              <a:pPr/>
              <a:t>2026/7/2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6B7AFC-2395-4441-B2CC-3CBD92D6103A}" type="slidenum">
              <a:rPr lang="zh-CN" altLang="en-US" smtClean="0"/>
              <a:pPr/>
              <a:t>‹#›</a:t>
            </a:fld>
            <a:endParaRPr lang="zh-CN" altLang="en-US"/>
          </a:p>
        </p:txBody>
      </p:sp>
    </p:spTree>
    <p:extLst>
      <p:ext uri="{BB962C8B-B14F-4D97-AF65-F5344CB8AC3E}">
        <p14:creationId xmlns:p14="http://schemas.microsoft.com/office/powerpoint/2010/main" val="2354797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6B7AFC-2395-4441-B2CC-3CBD92D6103A}" type="slidenum">
              <a:rPr lang="zh-CN" altLang="en-US" smtClean="0"/>
              <a:pPr/>
              <a:t>1</a:t>
            </a:fld>
            <a:endParaRPr lang="zh-CN" altLang="en-US"/>
          </a:p>
        </p:txBody>
      </p:sp>
    </p:spTree>
    <p:extLst>
      <p:ext uri="{BB962C8B-B14F-4D97-AF65-F5344CB8AC3E}">
        <p14:creationId xmlns:p14="http://schemas.microsoft.com/office/powerpoint/2010/main" val="354901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80CA-502E-D389-8C2C-519A58FBF9D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4F3B311-F14E-C2A3-0779-C46F925074C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88F6768-D8AE-93EB-D2EE-C3AF965D31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2891992D-4A64-FC29-23E3-B94F7AFB3F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18213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6E54D-A29A-5AC6-A5BF-E6321F06734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3C2E46-08E1-4129-536F-AFA0FEF6C3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81EAC76-4B94-07D1-ECA6-DB323390D0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将一个光变曲线自己和自己比较那就是自相关函数</a:t>
            </a:r>
            <a:r>
              <a:rPr lang="en-US" altLang="zh-CN" b="1" dirty="0"/>
              <a:t>ACF</a:t>
            </a:r>
            <a:r>
              <a:rPr lang="zh-CN" altLang="en-US" b="1" dirty="0"/>
              <a:t>，将两个光变曲线互相之间比较那就是</a:t>
            </a:r>
            <a:r>
              <a:rPr lang="en-US" altLang="zh-CN" b="1" dirty="0"/>
              <a:t>CCF</a:t>
            </a:r>
            <a:r>
              <a:rPr lang="zh-CN" altLang="en-US" b="1" dirty="0"/>
              <a:t>，本质上原理是一样的</a:t>
            </a:r>
          </a:p>
        </p:txBody>
      </p:sp>
      <p:sp>
        <p:nvSpPr>
          <p:cNvPr id="4" name="灯片编号占位符 3">
            <a:extLst>
              <a:ext uri="{FF2B5EF4-FFF2-40B4-BE49-F238E27FC236}">
                <a16:creationId xmlns:a16="http://schemas.microsoft.com/office/drawing/2014/main" id="{7517D430-6AB8-2D6B-7473-A8FC2F415B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0849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F21D6-2D26-5EED-6D43-BBBB4AB62E9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6E4E19-4C7D-62EE-D0B4-E211A01062B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C7BAA98-2898-EAF1-7D77-F092F08F90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945E5411-7862-EA8A-8FFD-99BE47A052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0730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C1B62-3942-AC82-F8A3-35249E9A319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8F2FB0A-8977-D086-99D3-0A54CEE09CB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0E737D-C3FC-13B2-F4C5-31A0158E7A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solidFill>
                  <a:srgbClr val="FFC000"/>
                </a:solidFill>
                <a:latin typeface="微软雅黑" panose="020B0503020204020204" pitchFamily="34" charset="-122"/>
                <a:ea typeface="微软雅黑" panose="020B0503020204020204" pitchFamily="34" charset="-122"/>
              </a:rPr>
              <a:t>传统的插值、分</a:t>
            </a:r>
            <a:r>
              <a:rPr lang="en-US" altLang="zh-CN" b="1" dirty="0">
                <a:solidFill>
                  <a:srgbClr val="FFC000"/>
                </a:solidFill>
                <a:latin typeface="微软雅黑" panose="020B0503020204020204" pitchFamily="34" charset="-122"/>
                <a:ea typeface="微软雅黑" panose="020B0503020204020204" pitchFamily="34" charset="-122"/>
              </a:rPr>
              <a:t>bin</a:t>
            </a:r>
            <a:r>
              <a:rPr lang="zh-CN" altLang="en-US" b="1" dirty="0">
                <a:solidFill>
                  <a:srgbClr val="FFC000"/>
                </a:solidFill>
                <a:latin typeface="微软雅黑" panose="020B0503020204020204" pitchFamily="34" charset="-122"/>
                <a:ea typeface="微软雅黑" panose="020B0503020204020204" pitchFamily="34" charset="-122"/>
              </a:rPr>
              <a:t>方法是“拆了东墙补西墙“的做法！其通过人为方式消除时间不均匀性，但在引入新的人为误差的同时又对其无法量化估计！</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852AE6B2-C3B3-493F-1002-1AFA9A3DB8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29553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E6B25-D336-7561-A193-22A32574529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FA01556-2AA2-0A06-59BB-37CCC381D9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34159E7-AFC1-5483-8222-63E8A7ACF1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“对不齐惩罚权重”和“离散权重因子”</a:t>
            </a:r>
          </a:p>
        </p:txBody>
      </p:sp>
      <p:sp>
        <p:nvSpPr>
          <p:cNvPr id="4" name="灯片编号占位符 3">
            <a:extLst>
              <a:ext uri="{FF2B5EF4-FFF2-40B4-BE49-F238E27FC236}">
                <a16:creationId xmlns:a16="http://schemas.microsoft.com/office/drawing/2014/main" id="{AE74C004-7294-0699-ADE3-80A78493BE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37577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3FE20-7D88-1A7D-1836-F90AABF92E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41252E8-6BC5-F464-7935-80E6B2CC75F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4C2CB30-F7B6-A6FF-BFE4-4E7436B81D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这里我们将非均匀采样过程先考虑为随机泊松过程，并引入排队论中经典的</a:t>
            </a:r>
            <a:r>
              <a:rPr lang="en-US" altLang="zh-CN" b="1" dirty="0"/>
              <a:t>Erlang</a:t>
            </a:r>
            <a:r>
              <a:rPr lang="zh-CN" altLang="en-US" b="1" dirty="0"/>
              <a:t>分布</a:t>
            </a:r>
          </a:p>
        </p:txBody>
      </p:sp>
      <p:sp>
        <p:nvSpPr>
          <p:cNvPr id="4" name="灯片编号占位符 3">
            <a:extLst>
              <a:ext uri="{FF2B5EF4-FFF2-40B4-BE49-F238E27FC236}">
                <a16:creationId xmlns:a16="http://schemas.microsoft.com/office/drawing/2014/main" id="{3CF818A5-EF3D-C387-6B81-23EC7C855E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51311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53E87-29D0-4C35-C115-FE05D2D41E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189EA7B-ADAF-4175-000A-B3E1B79B914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713AB48-F640-46EE-943F-E51200110B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刚才提到，我们将时间序列的流量测值全部视为随机的白噪声，而左边是将测量时间点也完全随机化（按照随机泊松过程生成），右边是将测量时间点固定下来；对于现实观测而言，流量测值是可根据其误差而进行撒点的，但是测量时间点可认为是精确的，无法进行随机化</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这也是时间这个物理量特殊的地方，于是基于左右两图的比较，我们在实际应用中采用</a:t>
            </a:r>
            <a:r>
              <a:rPr lang="en-US" altLang="zh-CN" b="1" dirty="0"/>
              <a:t>MC</a:t>
            </a:r>
            <a:r>
              <a:rPr lang="zh-CN" altLang="en-US" b="1" dirty="0"/>
              <a:t>模拟得到的置信带</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理论推导并不是完全无用的，因为我们需要先根据模型假设推导一个预期的东西出来，才能跟真实观测进行比较，进而选择使用模拟还是其它什么手段来照顾细节</a:t>
            </a:r>
          </a:p>
        </p:txBody>
      </p:sp>
      <p:sp>
        <p:nvSpPr>
          <p:cNvPr id="4" name="灯片编号占位符 3">
            <a:extLst>
              <a:ext uri="{FF2B5EF4-FFF2-40B4-BE49-F238E27FC236}">
                <a16:creationId xmlns:a16="http://schemas.microsoft.com/office/drawing/2014/main" id="{1E851C20-6C09-65BF-C722-20DB557387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9972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5EC8-7B54-985C-ABC6-00A4904411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DC46691-A28C-386E-3075-4A3AA8B86C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DA74A56-B350-3454-511E-8D2A8E7CAB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传统方法给出的实际上是一个形式误差；而我们的方法由于保留了解析性，所以可以给出时间延迟的完备误差</a:t>
            </a:r>
          </a:p>
        </p:txBody>
      </p:sp>
      <p:sp>
        <p:nvSpPr>
          <p:cNvPr id="4" name="灯片编号占位符 3">
            <a:extLst>
              <a:ext uri="{FF2B5EF4-FFF2-40B4-BE49-F238E27FC236}">
                <a16:creationId xmlns:a16="http://schemas.microsoft.com/office/drawing/2014/main" id="{D58E1D5D-92CB-03AD-DBA1-6F98429ABC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6032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DBD20-577F-39F3-0C9C-21158EE11F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0F07E97-396A-0F5D-6413-C4B39FCE394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50A6C1D-DC57-88A4-CFD4-1C84DF36FE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讲了这么多，相信大家已经迫不及待想要看一下我们这个</a:t>
            </a:r>
            <a:r>
              <a:rPr lang="en-US" altLang="zh-CN" b="1" dirty="0"/>
              <a:t>NUACF</a:t>
            </a:r>
            <a:r>
              <a:rPr lang="zh-CN" altLang="en-US" b="1" dirty="0"/>
              <a:t>框架的实战效果</a:t>
            </a:r>
          </a:p>
        </p:txBody>
      </p:sp>
      <p:sp>
        <p:nvSpPr>
          <p:cNvPr id="4" name="灯片编号占位符 3">
            <a:extLst>
              <a:ext uri="{FF2B5EF4-FFF2-40B4-BE49-F238E27FC236}">
                <a16:creationId xmlns:a16="http://schemas.microsoft.com/office/drawing/2014/main" id="{85AE3CF9-115E-6BAC-3353-D62E50684F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36093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5EC5D-25B4-308A-2E68-B326777BF20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31843CF-446A-C98B-B9D7-403E261A0CB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09AADF2-6054-C4A2-E52F-03B6E1CA2F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NUACF</a:t>
            </a:r>
            <a:r>
              <a:rPr lang="zh-CN" altLang="en-US" b="1" dirty="0"/>
              <a:t>并不是用来找周期的，它本质上不是一个频域方法而是一个时域方法，用来寻找重复出现的光变模式和相应的时间延迟</a:t>
            </a:r>
          </a:p>
        </p:txBody>
      </p:sp>
      <p:sp>
        <p:nvSpPr>
          <p:cNvPr id="4" name="灯片编号占位符 3">
            <a:extLst>
              <a:ext uri="{FF2B5EF4-FFF2-40B4-BE49-F238E27FC236}">
                <a16:creationId xmlns:a16="http://schemas.microsoft.com/office/drawing/2014/main" id="{5D0D7208-EB65-D37E-4A59-5A9DDAD84F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90803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F2A76-0F32-723B-FB7E-3763D8C963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09E841-EEFB-52CB-4E23-8F370E3453C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C41962-23DD-4AD2-58EE-064CC62853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除了一个光变曲线自己和自己比较，在现在的多波段多信使天文学里，大家也会关注不同波段光变曲线之间的比较</a:t>
            </a:r>
          </a:p>
        </p:txBody>
      </p:sp>
      <p:sp>
        <p:nvSpPr>
          <p:cNvPr id="4" name="灯片编号占位符 3">
            <a:extLst>
              <a:ext uri="{FF2B5EF4-FFF2-40B4-BE49-F238E27FC236}">
                <a16:creationId xmlns:a16="http://schemas.microsoft.com/office/drawing/2014/main" id="{0BC6B091-48B8-3910-B9C2-79489D440F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50982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6623C-D928-1DEB-7D52-5A5E70855D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C445F8-93B7-27FA-7E6A-239A420A7A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08E3B0-D609-5612-DFF1-604ADB74E1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AGN</a:t>
            </a:r>
            <a:r>
              <a:rPr lang="zh-CN" altLang="en-US" b="1" dirty="0"/>
              <a:t>反响映射通过测量两个波段光变的时间延迟来刻画宽线区的尺度和</a:t>
            </a:r>
            <a:r>
              <a:rPr lang="en-US" altLang="zh-CN" b="1" dirty="0"/>
              <a:t>SMBH</a:t>
            </a:r>
            <a:r>
              <a:rPr lang="zh-CN" altLang="en-US" b="1" dirty="0"/>
              <a:t>的质量</a:t>
            </a: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和传统方法的重要区别：解析性的保留让</a:t>
            </a:r>
            <a:r>
              <a:rPr lang="en-US" altLang="zh-CN" b="1" dirty="0"/>
              <a:t>NUCCF</a:t>
            </a:r>
            <a:r>
              <a:rPr lang="zh-CN" altLang="en-US" b="1" dirty="0"/>
              <a:t>可提供时间延迟测量的显著性评估及其完备误差</a:t>
            </a:r>
            <a:r>
              <a:rPr lang="en-US" altLang="zh-CN" b="1" dirty="0"/>
              <a:t>——</a:t>
            </a:r>
            <a:r>
              <a:rPr lang="zh-CN" altLang="en-US" b="1" dirty="0"/>
              <a:t>让我们评估我们得到的观测特征是否是真的</a:t>
            </a:r>
          </a:p>
        </p:txBody>
      </p:sp>
      <p:sp>
        <p:nvSpPr>
          <p:cNvPr id="4" name="灯片编号占位符 3">
            <a:extLst>
              <a:ext uri="{FF2B5EF4-FFF2-40B4-BE49-F238E27FC236}">
                <a16:creationId xmlns:a16="http://schemas.microsoft.com/office/drawing/2014/main" id="{91D680B8-7C67-646F-40DF-4E14A263CB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7951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E8486-F730-A159-E008-70179DF718C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83FCB21-0BC7-C2F5-20DB-4CD780CAC2E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95117C6-7EA3-4FEA-C81A-3F2E8C2082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AGN</a:t>
            </a:r>
            <a:r>
              <a:rPr lang="zh-CN" altLang="en-US" sz="12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密集多波段反响映射通过多个波段之间的时间延迟</a:t>
            </a:r>
            <a:r>
              <a:rPr lang="zh-CN" altLang="en-US" b="1" dirty="0"/>
              <a:t>来刻画更小尺度上的盘区物理</a:t>
            </a:r>
          </a:p>
        </p:txBody>
      </p:sp>
      <p:sp>
        <p:nvSpPr>
          <p:cNvPr id="4" name="灯片编号占位符 3">
            <a:extLst>
              <a:ext uri="{FF2B5EF4-FFF2-40B4-BE49-F238E27FC236}">
                <a16:creationId xmlns:a16="http://schemas.microsoft.com/office/drawing/2014/main" id="{B511DF45-69E1-D7BC-A25C-AC4C47CAA5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5895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196C5-887C-EC14-27DA-CDAD0E781E4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6BD3FA2-6A03-D9FB-1B9E-B53E32F8B4C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0A5536B-7A49-9887-F8E4-9167A15890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多像引力透镜的不同像的光变之间的时间延迟，可以帮助我们测定宇宙学常数和宇宙学模型参量</a:t>
            </a:r>
          </a:p>
        </p:txBody>
      </p:sp>
      <p:sp>
        <p:nvSpPr>
          <p:cNvPr id="4" name="灯片编号占位符 3">
            <a:extLst>
              <a:ext uri="{FF2B5EF4-FFF2-40B4-BE49-F238E27FC236}">
                <a16:creationId xmlns:a16="http://schemas.microsoft.com/office/drawing/2014/main" id="{26DA980E-F27A-00B0-2080-4206E232BD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6452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17895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DC545-676A-3060-CE50-AA40022C9EB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DBD27EF-CF91-9170-C118-BD9F51F0B67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5C06EF7-9829-CC41-7D37-CA5D89DF060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B44F396-EF5E-5A0B-AF93-94D34EC32B40}"/>
              </a:ext>
            </a:extLst>
          </p:cNvPr>
          <p:cNvSpPr>
            <a:spLocks noGrp="1"/>
          </p:cNvSpPr>
          <p:nvPr>
            <p:ph type="sldNum" sz="quarter" idx="5"/>
          </p:nvPr>
        </p:nvSpPr>
        <p:spPr/>
        <p:txBody>
          <a:bodyPr/>
          <a:lstStyle/>
          <a:p>
            <a:fld id="{946B7AFC-2395-4441-B2CC-3CBD92D6103A}" type="slidenum">
              <a:rPr lang="zh-CN" altLang="en-US" smtClean="0"/>
              <a:pPr/>
              <a:t>17</a:t>
            </a:fld>
            <a:endParaRPr lang="zh-CN" altLang="en-US"/>
          </a:p>
        </p:txBody>
      </p:sp>
    </p:spTree>
    <p:extLst>
      <p:ext uri="{BB962C8B-B14F-4D97-AF65-F5344CB8AC3E}">
        <p14:creationId xmlns:p14="http://schemas.microsoft.com/office/powerpoint/2010/main" val="3071170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AE85C-740B-7502-4D03-F6B35B85CEC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E74DFBB-5AD3-44DA-28D2-6B542B28C38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328F224-67D6-88E6-5131-77D01703BC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920E8817-C079-3FE0-2D50-6983DC8999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34051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8ECC1-B736-98C6-6125-EB89E111BA9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037FD93-3890-6C44-F880-97E990C146F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ABE8FB8-E72D-B116-DBCC-8C90D2096D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1283FF75-04E0-4078-4ABF-1F67CDE65A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47344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B8B7-7146-72B8-6098-BE3AEDC0CE8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5800B3-730A-4DC4-4872-FA70F31344A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8EDC532-4CA8-48CE-E44D-69C3CEDF52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t>注意，这里我们讨论的是“连续变量在时间上的方差”，而不是“一群人的身高体重差异”那样多个变量之间的种群方差</a:t>
            </a:r>
          </a:p>
        </p:txBody>
      </p:sp>
      <p:sp>
        <p:nvSpPr>
          <p:cNvPr id="4" name="灯片编号占位符 3">
            <a:extLst>
              <a:ext uri="{FF2B5EF4-FFF2-40B4-BE49-F238E27FC236}">
                <a16:creationId xmlns:a16="http://schemas.microsoft.com/office/drawing/2014/main" id="{34251B02-B407-40D1-4B02-93E1EBED78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68356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3CDE-A4A3-47FB-2D4D-35BCED79B60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45EFAD4-C231-366A-C36F-46BBF18ED34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61C51FD-C9C0-0AE7-5C3D-C73432095C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CC08A685-EF2D-0950-0618-A0C689B55D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880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79276-8ED3-CE1F-B908-7106E2C5841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F5AF4A1-F4F0-4E10-69E1-EC26F80A9B4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5715CB5-F398-48A1-EA34-15B66A73AA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A9BD1A72-300B-C034-6407-0F476DB332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0B011-F892-4CCD-8C76-FA034D8CAF2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6472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292272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185410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1020105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58501D6-5144-4AF0-B9F0-B33598604C83}"/>
              </a:ext>
            </a:extLst>
          </p:cNvPr>
          <p:cNvPicPr>
            <a:picLocks noChangeAspect="1"/>
          </p:cNvPicPr>
          <p:nvPr userDrawn="1"/>
        </p:nvPicPr>
        <p:blipFill>
          <a:blip r:embed="rId2">
            <a:extLst>
              <a:ext uri="{28A0092B-C50C-407E-A947-70E740481C1C}">
                <a14:useLocalDpi xmlns:a14="http://schemas.microsoft.com/office/drawing/2010/main" val="0"/>
              </a:ext>
            </a:extLst>
          </a:blip>
          <a:srcRect l="338" r="338"/>
          <a:stretch/>
        </p:blipFill>
        <p:spPr>
          <a:xfrm>
            <a:off x="0" y="-65314"/>
            <a:ext cx="12192000" cy="6923314"/>
          </a:xfrm>
          <a:prstGeom prst="rect">
            <a:avLst/>
          </a:prstGeom>
        </p:spPr>
      </p:pic>
      <p:sp>
        <p:nvSpPr>
          <p:cNvPr id="17" name="流程图: 过程 16" hidden="1">
            <a:extLst>
              <a:ext uri="{FF2B5EF4-FFF2-40B4-BE49-F238E27FC236}">
                <a16:creationId xmlns:a16="http://schemas.microsoft.com/office/drawing/2014/main" id="{5009DF7D-77F1-464D-8FFA-4EACF111B5F0}"/>
              </a:ext>
            </a:extLst>
          </p:cNvPr>
          <p:cNvSpPr/>
          <p:nvPr userDrawn="1"/>
        </p:nvSpPr>
        <p:spPr>
          <a:xfrm>
            <a:off x="-3175" y="0"/>
            <a:ext cx="12192000" cy="6858000"/>
          </a:xfrm>
          <a:prstGeom prst="flowChartProcess">
            <a:avLst/>
          </a:prstGeom>
          <a:solidFill>
            <a:srgbClr val="014273">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流程图: 过程 17">
            <a:extLst>
              <a:ext uri="{FF2B5EF4-FFF2-40B4-BE49-F238E27FC236}">
                <a16:creationId xmlns:a16="http://schemas.microsoft.com/office/drawing/2014/main" id="{014E9E72-3C5B-4744-BBFE-1EF7C1B00FFE}"/>
              </a:ext>
            </a:extLst>
          </p:cNvPr>
          <p:cNvSpPr/>
          <p:nvPr userDrawn="1"/>
        </p:nvSpPr>
        <p:spPr>
          <a:xfrm>
            <a:off x="355475" y="398033"/>
            <a:ext cx="11596271" cy="6131847"/>
          </a:xfrm>
          <a:prstGeom prst="flowChartProcess">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a16="http://schemas.microsoft.com/office/drawing/2014/main" id="{0D5F9DA0-B7F2-4DF7-A427-9AA7FF41C9FD}"/>
              </a:ext>
            </a:extLst>
          </p:cNvPr>
          <p:cNvSpPr/>
          <p:nvPr userDrawn="1"/>
        </p:nvSpPr>
        <p:spPr>
          <a:xfrm>
            <a:off x="457120" y="393949"/>
            <a:ext cx="144049" cy="504056"/>
          </a:xfrm>
          <a:prstGeom prst="rect">
            <a:avLst/>
          </a:prstGeom>
          <a:solidFill>
            <a:srgbClr val="1A578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Tree>
    <p:extLst>
      <p:ext uri="{BB962C8B-B14F-4D97-AF65-F5344CB8AC3E}">
        <p14:creationId xmlns:p14="http://schemas.microsoft.com/office/powerpoint/2010/main" val="554208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671624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63601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2181774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420492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1419983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58097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EDFFC36-3684-4FA5-91E9-B2147189F88B}" type="datetimeFigureOut">
              <a:rPr lang="zh-CN" altLang="en-US" smtClean="0"/>
              <a:pPr/>
              <a:t>2026/7/2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4026390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2026/7/2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extLst>
      <p:ext uri="{BB962C8B-B14F-4D97-AF65-F5344CB8AC3E}">
        <p14:creationId xmlns:p14="http://schemas.microsoft.com/office/powerpoint/2010/main" val="44570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FFC36-3684-4FA5-91E9-B2147189F88B}" type="datetimeFigureOut">
              <a:rPr lang="zh-CN" altLang="en-US" smtClean="0"/>
              <a:pPr/>
              <a:t>2026/7/2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1FF37-A178-4420-AA6F-022FBF8F0482}" type="slidenum">
              <a:rPr lang="zh-CN" altLang="en-US" smtClean="0"/>
              <a:pPr/>
              <a:t>‹#›</a:t>
            </a:fld>
            <a:endParaRPr lang="zh-CN" altLang="en-US"/>
          </a:p>
        </p:txBody>
      </p:sp>
    </p:spTree>
    <p:extLst>
      <p:ext uri="{BB962C8B-B14F-4D97-AF65-F5344CB8AC3E}">
        <p14:creationId xmlns:p14="http://schemas.microsoft.com/office/powerpoint/2010/main" val="2188505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1"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9.png"/><Relationship Id="rId5" Type="http://schemas.openxmlformats.org/officeDocument/2006/relationships/image" Target="../media/image18.png"/><Relationship Id="rId10" Type="http://schemas.openxmlformats.org/officeDocument/2006/relationships/image" Target="../media/image28.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2.png"/><Relationship Id="rId11" Type="http://schemas.openxmlformats.org/officeDocument/2006/relationships/image" Target="../media/image5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7.xml"/><Relationship Id="rId7"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10.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170.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54.png"/><Relationship Id="rId4" Type="http://schemas.openxmlformats.org/officeDocument/2006/relationships/image" Target="../media/image140.png"/><Relationship Id="rId9" Type="http://schemas.openxmlformats.org/officeDocument/2006/relationships/image" Target="../media/image190.png"/></Relationships>
</file>

<file path=ppt/slides/_rels/slide2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3.png"/><Relationship Id="rId7"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BE41A9D8-CC79-4C96-AE7A-37534E73985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p:spPr>
      </p:pic>
      <p:sp>
        <p:nvSpPr>
          <p:cNvPr id="26" name="矩形 25">
            <a:extLst>
              <a:ext uri="{FF2B5EF4-FFF2-40B4-BE49-F238E27FC236}">
                <a16:creationId xmlns:a16="http://schemas.microsoft.com/office/drawing/2014/main" id="{D0079DF4-FFBE-49D0-B62A-CC249755EBFA}"/>
              </a:ext>
            </a:extLst>
          </p:cNvPr>
          <p:cNvSpPr/>
          <p:nvPr/>
        </p:nvSpPr>
        <p:spPr>
          <a:xfrm>
            <a:off x="-4762" y="-54430"/>
            <a:ext cx="12201525" cy="6912430"/>
          </a:xfrm>
          <a:prstGeom prst="rect">
            <a:avLst/>
          </a:prstGeom>
          <a:gradFill>
            <a:gsLst>
              <a:gs pos="0">
                <a:srgbClr val="0070C0">
                  <a:alpha val="95000"/>
                </a:srgbClr>
              </a:gs>
              <a:gs pos="100000">
                <a:srgbClr val="0070C0">
                  <a:alpha val="80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G:\2021\校庆\PPT\logo-08.pnglogo-08">
            <a:extLst>
              <a:ext uri="{FF2B5EF4-FFF2-40B4-BE49-F238E27FC236}">
                <a16:creationId xmlns:a16="http://schemas.microsoft.com/office/drawing/2014/main" id="{5659240F-4E8C-4211-924C-4E391C434CFB}"/>
              </a:ext>
            </a:extLst>
          </p:cNvPr>
          <p:cNvPicPr>
            <a:picLocks noChangeAspect="1"/>
          </p:cNvPicPr>
          <p:nvPr/>
        </p:nvPicPr>
        <p:blipFill>
          <a:blip r:embed="rId6"/>
          <a:srcRect/>
          <a:stretch>
            <a:fillRect/>
          </a:stretch>
        </p:blipFill>
        <p:spPr>
          <a:xfrm rot="9900000">
            <a:off x="-225425" y="3722007"/>
            <a:ext cx="4442460" cy="4091940"/>
          </a:xfrm>
          <a:prstGeom prst="rect">
            <a:avLst/>
          </a:prstGeom>
        </p:spPr>
      </p:pic>
      <p:pic>
        <p:nvPicPr>
          <p:cNvPr id="23" name="图片 22" descr="G:\2021\校庆\PPT\logo-08.pnglogo-08">
            <a:extLst>
              <a:ext uri="{FF2B5EF4-FFF2-40B4-BE49-F238E27FC236}">
                <a16:creationId xmlns:a16="http://schemas.microsoft.com/office/drawing/2014/main" id="{0624F7C2-D5D0-4CB3-B0FE-B327C4DA2FDA}"/>
              </a:ext>
            </a:extLst>
          </p:cNvPr>
          <p:cNvPicPr>
            <a:picLocks noChangeAspect="1"/>
          </p:cNvPicPr>
          <p:nvPr/>
        </p:nvPicPr>
        <p:blipFill>
          <a:blip r:embed="rId6"/>
          <a:srcRect/>
          <a:stretch>
            <a:fillRect/>
          </a:stretch>
        </p:blipFill>
        <p:spPr>
          <a:xfrm rot="20316380">
            <a:off x="8076749" y="-1207408"/>
            <a:ext cx="4442460" cy="4091940"/>
          </a:xfrm>
          <a:prstGeom prst="rect">
            <a:avLst/>
          </a:prstGeom>
        </p:spPr>
      </p:pic>
      <p:sp>
        <p:nvSpPr>
          <p:cNvPr id="24" name="矩形 23">
            <a:extLst>
              <a:ext uri="{FF2B5EF4-FFF2-40B4-BE49-F238E27FC236}">
                <a16:creationId xmlns:a16="http://schemas.microsoft.com/office/drawing/2014/main" id="{AAA3EE25-75B2-4273-BE38-52B41A149417}"/>
              </a:ext>
            </a:extLst>
          </p:cNvPr>
          <p:cNvSpPr/>
          <p:nvPr/>
        </p:nvSpPr>
        <p:spPr>
          <a:xfrm>
            <a:off x="-13366" y="1171055"/>
            <a:ext cx="12201525" cy="4533401"/>
          </a:xfrm>
          <a:prstGeom prst="rect">
            <a:avLst/>
          </a:prstGeom>
          <a:solidFill>
            <a:schemeClr val="bg1"/>
          </a:solidFill>
          <a:ln>
            <a:noFill/>
          </a:ln>
          <a:effectLst>
            <a:outerShdw blurRad="101600" sx="103000" sy="103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第十三届全国脉冲星研讨会（</a:t>
            </a:r>
            <a:r>
              <a:rPr lang="en-US" altLang="zh-CN" b="1">
                <a:latin typeface="微软雅黑" panose="020B0503020204020204" pitchFamily="34" charset="-122"/>
                <a:ea typeface="微软雅黑" panose="020B0503020204020204" pitchFamily="34" charset="-122"/>
                <a:cs typeface="微软雅黑" panose="020B0503020204020204" pitchFamily="34" charset="-122"/>
              </a:rPr>
              <a:t>FPS13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extBox 5">
            <a:extLst>
              <a:ext uri="{FF2B5EF4-FFF2-40B4-BE49-F238E27FC236}">
                <a16:creationId xmlns:a16="http://schemas.microsoft.com/office/drawing/2014/main" id="{4E23A0A9-5AE7-2D05-01D9-499C63C579B3}"/>
              </a:ext>
            </a:extLst>
          </p:cNvPr>
          <p:cNvSpPr txBox="1"/>
          <p:nvPr/>
        </p:nvSpPr>
        <p:spPr>
          <a:xfrm>
            <a:off x="2831562" y="2683792"/>
            <a:ext cx="6703049" cy="500137"/>
          </a:xfrm>
          <a:prstGeom prst="rect">
            <a:avLst/>
          </a:prstGeom>
          <a:noFill/>
        </p:spPr>
        <p:txBody>
          <a:bodyPr wrap="square" lIns="68580" tIns="34290" rIns="68580" bIns="34290" rtlCol="0">
            <a:spAutoFit/>
          </a:bodyPr>
          <a:lstStyle/>
          <a:p>
            <a:pPr algn="ct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第十五届全国脉冲星研讨会（</a:t>
            </a:r>
            <a:r>
              <a:rPr lang="en-US" altLang="zh-CN" sz="2800" b="1" dirty="0">
                <a:latin typeface="微软雅黑" panose="020B0503020204020204" pitchFamily="34" charset="-122"/>
                <a:ea typeface="微软雅黑" panose="020B0503020204020204" pitchFamily="34" charset="-122"/>
                <a:cs typeface="微软雅黑" panose="020B0503020204020204" pitchFamily="34" charset="-122"/>
              </a:rPr>
              <a:t>FPS15</a:t>
            </a: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a:t>
            </a:r>
          </a:p>
        </p:txBody>
      </p:sp>
      <p:cxnSp>
        <p:nvCxnSpPr>
          <p:cNvPr id="15" name="直接连接符 14">
            <a:extLst>
              <a:ext uri="{FF2B5EF4-FFF2-40B4-BE49-F238E27FC236}">
                <a16:creationId xmlns:a16="http://schemas.microsoft.com/office/drawing/2014/main" id="{B9D7FFC8-52A3-BEAE-CE7D-5C3A5697078A}"/>
              </a:ext>
            </a:extLst>
          </p:cNvPr>
          <p:cNvCxnSpPr>
            <a:cxnSpLocks/>
          </p:cNvCxnSpPr>
          <p:nvPr/>
        </p:nvCxnSpPr>
        <p:spPr>
          <a:xfrm flipH="1">
            <a:off x="3070386" y="2596245"/>
            <a:ext cx="6008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D25B1B7B-7C54-C1EF-6423-952F37EEF158}"/>
              </a:ext>
            </a:extLst>
          </p:cNvPr>
          <p:cNvSpPr/>
          <p:nvPr/>
        </p:nvSpPr>
        <p:spPr>
          <a:xfrm>
            <a:off x="1825664" y="1359761"/>
            <a:ext cx="8540671" cy="1177245"/>
          </a:xfrm>
          <a:prstGeom prst="rect">
            <a:avLst/>
          </a:prstGeom>
        </p:spPr>
        <p:txBody>
          <a:bodyPr wrap="square" lIns="68580" tIns="34290" rIns="68580" bIns="34290">
            <a:spAutoFit/>
          </a:bodyPr>
          <a:lstStyle/>
          <a:p>
            <a:pPr algn="ctr"/>
            <a:r>
              <a:rPr lang="zh-CN" altLang="en-US" sz="3600" b="1" dirty="0">
                <a:latin typeface="微软雅黑" panose="020B0503020204020204" pitchFamily="34" charset="-122"/>
                <a:ea typeface="微软雅黑" panose="020B0503020204020204" pitchFamily="34" charset="-122"/>
              </a:rPr>
              <a:t>长久以来的缺失工具：衡量非均匀采样下自相关</a:t>
            </a:r>
            <a:r>
              <a:rPr lang="en-US" altLang="zh-CN" sz="3600" b="1" dirty="0">
                <a:latin typeface="微软雅黑" panose="020B0503020204020204" pitchFamily="34" charset="-122"/>
                <a:ea typeface="微软雅黑" panose="020B0503020204020204" pitchFamily="34" charset="-122"/>
              </a:rPr>
              <a:t>/</a:t>
            </a:r>
            <a:r>
              <a:rPr lang="zh-CN" altLang="en-US" sz="3600" b="1" dirty="0">
                <a:latin typeface="微软雅黑" panose="020B0503020204020204" pitchFamily="34" charset="-122"/>
                <a:ea typeface="微软雅黑" panose="020B0503020204020204" pitchFamily="34" charset="-122"/>
              </a:rPr>
              <a:t>互相关的解析框架</a:t>
            </a:r>
          </a:p>
        </p:txBody>
      </p:sp>
      <p:sp>
        <p:nvSpPr>
          <p:cNvPr id="8" name="TextBox 5">
            <a:extLst>
              <a:ext uri="{FF2B5EF4-FFF2-40B4-BE49-F238E27FC236}">
                <a16:creationId xmlns:a16="http://schemas.microsoft.com/office/drawing/2014/main" id="{8FBF5D5E-D04C-1E45-90D3-974E92BFB3FF}"/>
              </a:ext>
            </a:extLst>
          </p:cNvPr>
          <p:cNvSpPr txBox="1"/>
          <p:nvPr/>
        </p:nvSpPr>
        <p:spPr>
          <a:xfrm>
            <a:off x="4208413" y="3548191"/>
            <a:ext cx="4059445" cy="623248"/>
          </a:xfrm>
          <a:prstGeom prst="rect">
            <a:avLst/>
          </a:prstGeom>
          <a:noFill/>
        </p:spPr>
        <p:txBody>
          <a:bodyPr wrap="none" lIns="68580" tIns="34290" rIns="68580" bIns="34290" rtlCol="0">
            <a:spAutoFit/>
          </a:bodyPr>
          <a:lstStyle/>
          <a:p>
            <a:pPr algn="ctr"/>
            <a:r>
              <a:rPr lang="zh-CN" altLang="en-US" sz="36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胡宸然    南京大学 </a:t>
            </a:r>
            <a:endParaRPr lang="en-US" altLang="zh-CN" sz="36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TextBox 5">
            <a:extLst>
              <a:ext uri="{FF2B5EF4-FFF2-40B4-BE49-F238E27FC236}">
                <a16:creationId xmlns:a16="http://schemas.microsoft.com/office/drawing/2014/main" id="{E682C61A-E0D2-F709-5193-2C381B6776C6}"/>
              </a:ext>
            </a:extLst>
          </p:cNvPr>
          <p:cNvSpPr txBox="1"/>
          <p:nvPr/>
        </p:nvSpPr>
        <p:spPr>
          <a:xfrm>
            <a:off x="1564792" y="4564095"/>
            <a:ext cx="9105960" cy="931024"/>
          </a:xfrm>
          <a:prstGeom prst="rect">
            <a:avLst/>
          </a:prstGeom>
          <a:noFill/>
        </p:spPr>
        <p:txBody>
          <a:bodyPr wrap="square" lIns="68580" tIns="34290" rIns="68580" bIns="34290" rtlCol="0">
            <a:spAutoFit/>
          </a:bodyPr>
          <a:lstStyle/>
          <a:p>
            <a:pPr algn="ct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  合作者：黄永锋</a:t>
            </a:r>
            <a:r>
              <a:rPr lang="en-US" altLang="zh-CN"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，耿金军，吾热卡西，邹泽城，邓晨，</a:t>
            </a:r>
            <a:endParaRPr lang="en-US" altLang="zh-CN"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许帆，董小飞，杜琛，努尔曼古丽，王培，崔朗，李程明</a:t>
            </a:r>
          </a:p>
        </p:txBody>
      </p:sp>
      <p:sp>
        <p:nvSpPr>
          <p:cNvPr id="5" name="文本框 4">
            <a:extLst>
              <a:ext uri="{FF2B5EF4-FFF2-40B4-BE49-F238E27FC236}">
                <a16:creationId xmlns:a16="http://schemas.microsoft.com/office/drawing/2014/main" id="{2F339420-664B-A0B1-8697-597CB3CA9738}"/>
              </a:ext>
            </a:extLst>
          </p:cNvPr>
          <p:cNvSpPr txBox="1"/>
          <p:nvPr/>
        </p:nvSpPr>
        <p:spPr>
          <a:xfrm>
            <a:off x="4814437" y="6041656"/>
            <a:ext cx="2737302" cy="461665"/>
          </a:xfrm>
          <a:prstGeom prst="rect">
            <a:avLst/>
          </a:prstGeom>
          <a:noFill/>
        </p:spPr>
        <p:txBody>
          <a:bodyPr wrap="square">
            <a:spAutoFit/>
          </a:bodyPr>
          <a:lstStyle/>
          <a:p>
            <a:pPr algn="ctr"/>
            <a:r>
              <a:rPr lang="en-US" altLang="zh-CN"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2026.07.03   </a:t>
            </a:r>
            <a:r>
              <a:rPr lang="zh-CN" altLang="en-US"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贵阳</a:t>
            </a:r>
            <a:endParaRPr lang="en-US" altLang="zh-CN"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3" name="图片 12">
            <a:extLst>
              <a:ext uri="{FF2B5EF4-FFF2-40B4-BE49-F238E27FC236}">
                <a16:creationId xmlns:a16="http://schemas.microsoft.com/office/drawing/2014/main" id="{32C342C3-2346-E0A9-216B-D1663B7B3EEF}"/>
              </a:ext>
            </a:extLst>
          </p:cNvPr>
          <p:cNvPicPr>
            <a:picLocks noChangeAspect="1"/>
          </p:cNvPicPr>
          <p:nvPr/>
        </p:nvPicPr>
        <p:blipFill>
          <a:blip r:embed="rId7"/>
          <a:stretch>
            <a:fillRect/>
          </a:stretch>
        </p:blipFill>
        <p:spPr>
          <a:xfrm>
            <a:off x="62834" y="195941"/>
            <a:ext cx="1033733" cy="777495"/>
          </a:xfrm>
          <a:prstGeom prst="rect">
            <a:avLst/>
          </a:prstGeom>
        </p:spPr>
      </p:pic>
      <p:pic>
        <p:nvPicPr>
          <p:cNvPr id="16" name="图片 15">
            <a:extLst>
              <a:ext uri="{FF2B5EF4-FFF2-40B4-BE49-F238E27FC236}">
                <a16:creationId xmlns:a16="http://schemas.microsoft.com/office/drawing/2014/main" id="{C4588B71-DE45-C95B-A822-9A47AB4FD5D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4085" y="150180"/>
            <a:ext cx="832685" cy="828904"/>
          </a:xfrm>
          <a:prstGeom prst="rect">
            <a:avLst/>
          </a:prstGeom>
        </p:spPr>
      </p:pic>
      <p:pic>
        <p:nvPicPr>
          <p:cNvPr id="32" name="图片 31">
            <a:extLst>
              <a:ext uri="{FF2B5EF4-FFF2-40B4-BE49-F238E27FC236}">
                <a16:creationId xmlns:a16="http://schemas.microsoft.com/office/drawing/2014/main" id="{468A9FC8-5D16-3777-6F59-D93D2F236E79}"/>
              </a:ext>
            </a:extLst>
          </p:cNvPr>
          <p:cNvPicPr>
            <a:picLocks noChangeAspect="1"/>
          </p:cNvPicPr>
          <p:nvPr/>
        </p:nvPicPr>
        <p:blipFill>
          <a:blip r:embed="rId9"/>
          <a:stretch>
            <a:fillRect/>
          </a:stretch>
        </p:blipFill>
        <p:spPr>
          <a:xfrm>
            <a:off x="2099203" y="118303"/>
            <a:ext cx="1054699" cy="932769"/>
          </a:xfrm>
          <a:prstGeom prst="rect">
            <a:avLst/>
          </a:prstGeom>
        </p:spPr>
      </p:pic>
      <p:pic>
        <p:nvPicPr>
          <p:cNvPr id="11" name="图片 10">
            <a:extLst>
              <a:ext uri="{FF2B5EF4-FFF2-40B4-BE49-F238E27FC236}">
                <a16:creationId xmlns:a16="http://schemas.microsoft.com/office/drawing/2014/main" id="{14E1E735-227C-B022-BD52-490E2C9A36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50198" y="99827"/>
            <a:ext cx="1319356" cy="893052"/>
          </a:xfrm>
          <a:prstGeom prst="rect">
            <a:avLst/>
          </a:prstGeom>
        </p:spPr>
      </p:pic>
      <p:pic>
        <p:nvPicPr>
          <p:cNvPr id="14" name="图片 13">
            <a:extLst>
              <a:ext uri="{FF2B5EF4-FFF2-40B4-BE49-F238E27FC236}">
                <a16:creationId xmlns:a16="http://schemas.microsoft.com/office/drawing/2014/main" id="{39246A2B-0150-6397-994D-939D59BA61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98513" y="164683"/>
            <a:ext cx="816042" cy="81604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8"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0E90B-332D-4C72-ACF3-503FAB9D72B4}"/>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42A792BB-72E3-8EEB-6361-E876912D5E4E}"/>
              </a:ext>
            </a:extLst>
          </p:cNvPr>
          <p:cNvSpPr txBox="1"/>
          <p:nvPr/>
        </p:nvSpPr>
        <p:spPr>
          <a:xfrm>
            <a:off x="603227" y="506187"/>
            <a:ext cx="1158877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自相关</a:t>
            </a:r>
            <a:r>
              <a:rPr lang="en-US" altLang="zh-CN"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互相关函数（</a:t>
            </a:r>
            <a:r>
              <a:rPr lang="en-US" altLang="zh-CN"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Auto/Cross- Correlation Function</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0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应用场景广泛的时域分析工具</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a:extLst>
              <a:ext uri="{FF2B5EF4-FFF2-40B4-BE49-F238E27FC236}">
                <a16:creationId xmlns:a16="http://schemas.microsoft.com/office/drawing/2014/main" id="{813E4DB3-388D-4EC2-CE0C-EDBE34B36A46}"/>
              </a:ext>
            </a:extLst>
          </p:cNvPr>
          <p:cNvSpPr txBox="1"/>
          <p:nvPr/>
        </p:nvSpPr>
        <p:spPr>
          <a:xfrm>
            <a:off x="820754" y="1466468"/>
            <a:ext cx="6062003" cy="4129144"/>
          </a:xfrm>
          <a:prstGeom prst="rect">
            <a:avLst/>
          </a:prstGeom>
          <a:noFill/>
        </p:spPr>
        <p:txBody>
          <a:bodyPr wrap="square" rtlCol="0">
            <a:spAutoFit/>
          </a:bodyPr>
          <a:lstStyle/>
          <a:p>
            <a:pPr algn="just">
              <a:lnSpc>
                <a:spcPct val="250000"/>
              </a:lnSpc>
            </a:pPr>
            <a:r>
              <a:rPr lang="zh-CN" altLang="en-US" b="1" dirty="0">
                <a:latin typeface="微软雅黑" panose="020B0503020204020204" pitchFamily="34" charset="-122"/>
                <a:ea typeface="微软雅黑" panose="020B0503020204020204" pitchFamily="34" charset="-122"/>
              </a:rPr>
              <a:t>自相关函数（</a:t>
            </a:r>
            <a:r>
              <a:rPr lang="en-US" altLang="zh-CN" b="1" dirty="0">
                <a:solidFill>
                  <a:srgbClr val="FF0000"/>
                </a:solidFill>
                <a:latin typeface="微软雅黑" panose="020B0503020204020204" pitchFamily="34" charset="-122"/>
                <a:ea typeface="微软雅黑" panose="020B0503020204020204" pitchFamily="34" charset="-122"/>
              </a:rPr>
              <a:t>ACF</a:t>
            </a:r>
            <a:r>
              <a:rPr lang="zh-CN" altLang="en-US" b="1" dirty="0">
                <a:latin typeface="微软雅黑" panose="020B0503020204020204" pitchFamily="34" charset="-122"/>
                <a:ea typeface="微软雅黑" panose="020B0503020204020204" pitchFamily="34" charset="-122"/>
              </a:rPr>
              <a:t>）和互相关函数（</a:t>
            </a:r>
            <a:r>
              <a:rPr lang="en-US" altLang="zh-CN" b="1" dirty="0">
                <a:solidFill>
                  <a:srgbClr val="FF0000"/>
                </a:solidFill>
                <a:latin typeface="微软雅黑" panose="020B0503020204020204" pitchFamily="34" charset="-122"/>
                <a:ea typeface="微软雅黑" panose="020B0503020204020204" pitchFamily="34" charset="-122"/>
              </a:rPr>
              <a:t>CCF</a:t>
            </a:r>
            <a:r>
              <a:rPr lang="zh-CN" altLang="en-US" b="1" dirty="0">
                <a:latin typeface="微软雅黑" panose="020B0503020204020204" pitchFamily="34" charset="-122"/>
                <a:ea typeface="微软雅黑" panose="020B0503020204020204" pitchFamily="34" charset="-122"/>
              </a:rPr>
              <a:t>）在天体物理中有广泛的应用，</a:t>
            </a:r>
            <a:r>
              <a:rPr lang="zh-CN" altLang="en-US" b="1" dirty="0">
                <a:solidFill>
                  <a:srgbClr val="002060"/>
                </a:solidFill>
                <a:latin typeface="微软雅黑" panose="020B0503020204020204" pitchFamily="34" charset="-122"/>
                <a:ea typeface="微软雅黑" panose="020B0503020204020204" pitchFamily="34" charset="-122"/>
              </a:rPr>
              <a:t>比如利用</a:t>
            </a:r>
            <a:r>
              <a:rPr lang="en-US" altLang="zh-CN" b="1" dirty="0">
                <a:solidFill>
                  <a:srgbClr val="002060"/>
                </a:solidFill>
                <a:latin typeface="微软雅黑" panose="020B0503020204020204" pitchFamily="34" charset="-122"/>
                <a:ea typeface="微软雅黑" panose="020B0503020204020204" pitchFamily="34" charset="-122"/>
              </a:rPr>
              <a:t>ACF</a:t>
            </a:r>
            <a:r>
              <a:rPr lang="zh-CN" altLang="en-US" b="1" dirty="0">
                <a:solidFill>
                  <a:srgbClr val="002060"/>
                </a:solidFill>
                <a:latin typeface="微软雅黑" panose="020B0503020204020204" pitchFamily="34" charset="-122"/>
                <a:ea typeface="微软雅黑" panose="020B0503020204020204" pitchFamily="34" charset="-122"/>
              </a:rPr>
              <a:t>来寻找变星和</a:t>
            </a:r>
            <a:r>
              <a:rPr lang="en-US" altLang="zh-CN" b="1" dirty="0">
                <a:solidFill>
                  <a:srgbClr val="002060"/>
                </a:solidFill>
                <a:latin typeface="微软雅黑" panose="020B0503020204020204" pitchFamily="34" charset="-122"/>
                <a:ea typeface="微软雅黑" panose="020B0503020204020204" pitchFamily="34" charset="-122"/>
              </a:rPr>
              <a:t>FRB</a:t>
            </a:r>
            <a:r>
              <a:rPr lang="zh-CN" altLang="en-US" b="1" dirty="0">
                <a:solidFill>
                  <a:srgbClr val="002060"/>
                </a:solidFill>
                <a:latin typeface="微软雅黑" panose="020B0503020204020204" pitchFamily="34" charset="-122"/>
                <a:ea typeface="微软雅黑" panose="020B0503020204020204" pitchFamily="34" charset="-122"/>
              </a:rPr>
              <a:t>等的光变周期 </a:t>
            </a:r>
            <a:r>
              <a:rPr lang="en-US" altLang="zh-CN" b="1" dirty="0">
                <a:solidFill>
                  <a:srgbClr val="002060"/>
                </a:solidFill>
                <a:latin typeface="微软雅黑" panose="020B0503020204020204" pitchFamily="34" charset="-122"/>
                <a:ea typeface="微软雅黑" panose="020B0503020204020204" pitchFamily="34" charset="-122"/>
              </a:rPr>
              <a:t>(McQuillan et al. 2013</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Pal 2025)</a:t>
            </a:r>
            <a:r>
              <a:rPr lang="zh-CN" altLang="en-US" b="1" dirty="0">
                <a:solidFill>
                  <a:srgbClr val="002060"/>
                </a:solidFill>
                <a:latin typeface="微软雅黑" panose="020B0503020204020204" pitchFamily="34" charset="-122"/>
                <a:ea typeface="微软雅黑" panose="020B0503020204020204" pitchFamily="34" charset="-122"/>
              </a:rPr>
              <a:t>，以及利用</a:t>
            </a:r>
            <a:r>
              <a:rPr lang="en-US" altLang="zh-CN" b="1" dirty="0">
                <a:solidFill>
                  <a:srgbClr val="002060"/>
                </a:solidFill>
                <a:latin typeface="微软雅黑" panose="020B0503020204020204" pitchFamily="34" charset="-122"/>
                <a:ea typeface="微软雅黑" panose="020B0503020204020204" pitchFamily="34" charset="-122"/>
              </a:rPr>
              <a:t>CCF</a:t>
            </a:r>
            <a:r>
              <a:rPr lang="zh-CN" altLang="en-US" b="1" dirty="0">
                <a:solidFill>
                  <a:srgbClr val="002060"/>
                </a:solidFill>
                <a:latin typeface="微软雅黑" panose="020B0503020204020204" pitchFamily="34" charset="-122"/>
                <a:ea typeface="微软雅黑" panose="020B0503020204020204" pitchFamily="34" charset="-122"/>
              </a:rPr>
              <a:t>来确定</a:t>
            </a:r>
            <a:r>
              <a:rPr lang="en-US" altLang="zh-CN" b="1" dirty="0">
                <a:solidFill>
                  <a:srgbClr val="002060"/>
                </a:solidFill>
                <a:latin typeface="微软雅黑" panose="020B0503020204020204" pitchFamily="34" charset="-122"/>
                <a:ea typeface="微软雅黑" panose="020B0503020204020204" pitchFamily="34" charset="-122"/>
              </a:rPr>
              <a:t>AGN</a:t>
            </a:r>
            <a:r>
              <a:rPr lang="zh-CN" altLang="en-US" b="1" dirty="0">
                <a:solidFill>
                  <a:srgbClr val="002060"/>
                </a:solidFill>
                <a:latin typeface="微软雅黑" panose="020B0503020204020204" pitchFamily="34" charset="-122"/>
                <a:ea typeface="微软雅黑" panose="020B0503020204020204" pitchFamily="34" charset="-122"/>
              </a:rPr>
              <a:t>多波段相应光变曲线之间的时间延迟继而刻画超大质量黑洞的质量 </a:t>
            </a:r>
            <a:r>
              <a:rPr lang="en-US" altLang="zh-CN" b="1" dirty="0">
                <a:solidFill>
                  <a:srgbClr val="002060"/>
                </a:solidFill>
                <a:latin typeface="微软雅黑" panose="020B0503020204020204" pitchFamily="34" charset="-122"/>
                <a:ea typeface="微软雅黑" panose="020B0503020204020204" pitchFamily="34" charset="-122"/>
              </a:rPr>
              <a:t>(Pal et al.2017)</a:t>
            </a:r>
            <a:r>
              <a:rPr lang="zh-CN" altLang="en-US" b="1" dirty="0">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其本质是通过寻找光变曲线中重复出现的行为模式及相应的时间延迟</a:t>
            </a:r>
            <a:endParaRPr lang="en-US" altLang="zh-CN" b="1" dirty="0">
              <a:solidFill>
                <a:srgbClr val="FF0000"/>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F4A81769-7FFC-1AF6-55E9-D13048B609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31594" y="1195900"/>
            <a:ext cx="3776786" cy="2158163"/>
          </a:xfrm>
          <a:prstGeom prst="rect">
            <a:avLst/>
          </a:prstGeom>
        </p:spPr>
      </p:pic>
      <p:sp>
        <p:nvSpPr>
          <p:cNvPr id="10" name="文本框 9">
            <a:extLst>
              <a:ext uri="{FF2B5EF4-FFF2-40B4-BE49-F238E27FC236}">
                <a16:creationId xmlns:a16="http://schemas.microsoft.com/office/drawing/2014/main" id="{BE604645-840A-B1D7-784D-1ECC3A55A993}"/>
              </a:ext>
            </a:extLst>
          </p:cNvPr>
          <p:cNvSpPr txBox="1"/>
          <p:nvPr/>
        </p:nvSpPr>
        <p:spPr>
          <a:xfrm rot="5400000">
            <a:off x="10798340" y="4517572"/>
            <a:ext cx="1175657" cy="523220"/>
          </a:xfrm>
          <a:prstGeom prst="rect">
            <a:avLst/>
          </a:prstGeom>
          <a:noFill/>
        </p:spPr>
        <p:txBody>
          <a:bodyPr wrap="square" rtlCol="0">
            <a:spAutoFit/>
          </a:bodyPr>
          <a:lstStyle/>
          <a:p>
            <a:r>
              <a:rPr lang="en-US" altLang="zh-CN" sz="2800" b="1" dirty="0">
                <a:solidFill>
                  <a:srgbClr val="FF0000"/>
                </a:solidFill>
                <a:latin typeface="微软雅黑" panose="020B0503020204020204" pitchFamily="34" charset="-122"/>
                <a:ea typeface="微软雅黑" panose="020B0503020204020204" pitchFamily="34" charset="-122"/>
              </a:rPr>
              <a:t>ACF</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C1F23AE9-CA57-AB57-6716-1F06AB5CF3EB}"/>
              </a:ext>
            </a:extLst>
          </p:cNvPr>
          <p:cNvSpPr txBox="1"/>
          <p:nvPr/>
        </p:nvSpPr>
        <p:spPr>
          <a:xfrm rot="5400000">
            <a:off x="10798341" y="2079172"/>
            <a:ext cx="1175657" cy="523220"/>
          </a:xfrm>
          <a:prstGeom prst="rect">
            <a:avLst/>
          </a:prstGeom>
          <a:noFill/>
        </p:spPr>
        <p:txBody>
          <a:bodyPr wrap="square" rtlCol="0">
            <a:spAutoFit/>
          </a:bodyPr>
          <a:lstStyle/>
          <a:p>
            <a:r>
              <a:rPr lang="en-US" altLang="zh-CN" sz="2800" b="1" dirty="0">
                <a:solidFill>
                  <a:srgbClr val="FF0000"/>
                </a:solidFill>
                <a:latin typeface="微软雅黑" panose="020B0503020204020204" pitchFamily="34" charset="-122"/>
                <a:ea typeface="微软雅黑" panose="020B0503020204020204" pitchFamily="34" charset="-122"/>
              </a:rPr>
              <a:t>CCF</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9BF50956-BE47-70B4-08B4-AB8A29632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8838" y="3570445"/>
            <a:ext cx="3719542" cy="2211620"/>
          </a:xfrm>
          <a:prstGeom prst="rect">
            <a:avLst/>
          </a:prstGeom>
        </p:spPr>
      </p:pic>
    </p:spTree>
    <p:extLst>
      <p:ext uri="{BB962C8B-B14F-4D97-AF65-F5344CB8AC3E}">
        <p14:creationId xmlns:p14="http://schemas.microsoft.com/office/powerpoint/2010/main" val="2002306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640D4-5491-F48D-68EA-957CFDC58B7D}"/>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A26CF847-2C4A-4D5A-0CBD-0A2699DADEBA}"/>
              </a:ext>
            </a:extLst>
          </p:cNvPr>
          <p:cNvSpPr txBox="1"/>
          <p:nvPr/>
        </p:nvSpPr>
        <p:spPr>
          <a:xfrm>
            <a:off x="603227" y="506187"/>
            <a:ext cx="1158877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自相关函数（</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ACF</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）和互相关函数（</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CCF</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）的工作原理</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图片 7">
            <a:extLst>
              <a:ext uri="{FF2B5EF4-FFF2-40B4-BE49-F238E27FC236}">
                <a16:creationId xmlns:a16="http://schemas.microsoft.com/office/drawing/2014/main" id="{C48829C2-269E-2ABE-FF58-958409E663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57259" y="1393371"/>
            <a:ext cx="5245375" cy="4579191"/>
          </a:xfrm>
          <a:prstGeom prst="rect">
            <a:avLst/>
          </a:prstGeom>
        </p:spPr>
      </p:pic>
      <p:sp>
        <p:nvSpPr>
          <p:cNvPr id="9" name="文本框 8">
            <a:extLst>
              <a:ext uri="{FF2B5EF4-FFF2-40B4-BE49-F238E27FC236}">
                <a16:creationId xmlns:a16="http://schemas.microsoft.com/office/drawing/2014/main" id="{903C0E60-9CB9-057B-6F82-BC9C00DACE6E}"/>
              </a:ext>
            </a:extLst>
          </p:cNvPr>
          <p:cNvSpPr txBox="1"/>
          <p:nvPr/>
        </p:nvSpPr>
        <p:spPr>
          <a:xfrm>
            <a:off x="751114" y="1412038"/>
            <a:ext cx="5344887" cy="4129144"/>
          </a:xfrm>
          <a:prstGeom prst="rect">
            <a:avLst/>
          </a:prstGeom>
          <a:noFill/>
        </p:spPr>
        <p:txBody>
          <a:bodyPr wrap="square" rtlCol="0">
            <a:spAutoFit/>
          </a:bodyPr>
          <a:lstStyle/>
          <a:p>
            <a:pPr algn="just">
              <a:lnSpc>
                <a:spcPct val="250000"/>
              </a:lnSpc>
            </a:pPr>
            <a:r>
              <a:rPr lang="zh-CN" altLang="en-US" b="1" dirty="0">
                <a:latin typeface="微软雅黑" panose="020B0503020204020204" pitchFamily="34" charset="-122"/>
                <a:ea typeface="微软雅黑" panose="020B0503020204020204" pitchFamily="34" charset="-122"/>
              </a:rPr>
              <a:t>给定不同的试探时间延迟，自相关函数（</a:t>
            </a:r>
            <a:r>
              <a:rPr lang="en-US" altLang="zh-CN" b="1" dirty="0">
                <a:solidFill>
                  <a:srgbClr val="FF0000"/>
                </a:solidFill>
                <a:latin typeface="微软雅黑" panose="020B0503020204020204" pitchFamily="34" charset="-122"/>
                <a:ea typeface="微软雅黑" panose="020B0503020204020204" pitchFamily="34" charset="-122"/>
              </a:rPr>
              <a:t>ACF</a:t>
            </a:r>
            <a:r>
              <a:rPr lang="zh-CN" altLang="en-US" b="1" dirty="0">
                <a:latin typeface="微软雅黑" panose="020B0503020204020204" pitchFamily="34" charset="-122"/>
                <a:ea typeface="微软雅黑" panose="020B0503020204020204" pitchFamily="34" charset="-122"/>
              </a:rPr>
              <a:t>）通过逐点比较原光变曲线与延迟后的光变曲线，给出一个对应的匹配度值，从而量化其与自身历史的相似性。</a:t>
            </a:r>
            <a:r>
              <a:rPr lang="en-US" altLang="zh-CN" b="1" dirty="0">
                <a:solidFill>
                  <a:srgbClr val="7030A0"/>
                </a:solidFill>
                <a:latin typeface="微软雅黑" panose="020B0503020204020204" pitchFamily="34" charset="-122"/>
                <a:ea typeface="微软雅黑" panose="020B0503020204020204" pitchFamily="34" charset="-122"/>
              </a:rPr>
              <a:t>ACF</a:t>
            </a:r>
            <a:r>
              <a:rPr lang="zh-CN" altLang="en-US" b="1" dirty="0">
                <a:solidFill>
                  <a:srgbClr val="7030A0"/>
                </a:solidFill>
                <a:latin typeface="微软雅黑" panose="020B0503020204020204" pitchFamily="34" charset="-122"/>
                <a:ea typeface="微软雅黑" panose="020B0503020204020204" pitchFamily="34" charset="-122"/>
              </a:rPr>
              <a:t>的函数峰值（要求在非置信带以外）对应的延迟即为光变中的主导重复时标，其对应着我们感兴趣的辐射过程的时间空间尺度。</a:t>
            </a:r>
            <a:endParaRPr lang="en-US" altLang="zh-CN" b="1" dirty="0">
              <a:solidFill>
                <a:srgbClr val="7030A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266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FCA3-7937-BEDA-8F53-C311D7056779}"/>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D6040CEB-70AF-5D89-34F1-AF38CD3075BA}"/>
              </a:ext>
            </a:extLst>
          </p:cNvPr>
          <p:cNvSpPr txBox="1"/>
          <p:nvPr/>
        </p:nvSpPr>
        <p:spPr>
          <a:xfrm>
            <a:off x="603227" y="506187"/>
            <a:ext cx="527505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自相关</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互相关函数所面临的非均匀采样困境</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a:extLst>
              <a:ext uri="{FF2B5EF4-FFF2-40B4-BE49-F238E27FC236}">
                <a16:creationId xmlns:a16="http://schemas.microsoft.com/office/drawing/2014/main" id="{743337FB-C9C6-897B-88CA-8DFD60681C4A}"/>
              </a:ext>
            </a:extLst>
          </p:cNvPr>
          <p:cNvSpPr txBox="1"/>
          <p:nvPr/>
        </p:nvSpPr>
        <p:spPr>
          <a:xfrm>
            <a:off x="940035" y="1489735"/>
            <a:ext cx="6037707" cy="4129144"/>
          </a:xfrm>
          <a:prstGeom prst="rect">
            <a:avLst/>
          </a:prstGeom>
          <a:noFill/>
        </p:spPr>
        <p:txBody>
          <a:bodyPr wrap="square" rtlCol="0">
            <a:spAutoFit/>
          </a:bodyPr>
          <a:lstStyle/>
          <a:p>
            <a:pPr algn="just">
              <a:lnSpc>
                <a:spcPct val="250000"/>
              </a:lnSpc>
            </a:pPr>
            <a:r>
              <a:rPr lang="zh-CN" altLang="en-US" b="1" dirty="0">
                <a:latin typeface="微软雅黑" panose="020B0503020204020204" pitchFamily="34" charset="-122"/>
                <a:ea typeface="微软雅黑" panose="020B0503020204020204" pitchFamily="34" charset="-122"/>
              </a:rPr>
              <a:t>然而，在天文观测中，</a:t>
            </a:r>
            <a:r>
              <a:rPr lang="zh-CN" altLang="en-US" b="1" dirty="0">
                <a:solidFill>
                  <a:srgbClr val="FF3300"/>
                </a:solidFill>
                <a:latin typeface="微软雅黑" panose="020B0503020204020204" pitchFamily="34" charset="-122"/>
                <a:ea typeface="微软雅黑" panose="020B0503020204020204" pitchFamily="34" charset="-122"/>
              </a:rPr>
              <a:t>时间序列常是非均匀采样的</a:t>
            </a:r>
            <a:r>
              <a:rPr lang="en-US" altLang="zh-CN" b="1" dirty="0">
                <a:solidFill>
                  <a:srgbClr val="FF3300"/>
                </a:solidFill>
                <a:latin typeface="微软雅黑" panose="020B0503020204020204" pitchFamily="34" charset="-122"/>
                <a:ea typeface="微软雅黑" panose="020B0503020204020204" pitchFamily="34" charset="-122"/>
              </a:rPr>
              <a:t>(non-uniformly sampled)</a:t>
            </a:r>
            <a:r>
              <a:rPr lang="zh-CN" altLang="en-US" b="1" dirty="0">
                <a:solidFill>
                  <a:srgbClr val="FF3300"/>
                </a:solidFill>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为了使传统</a:t>
            </a:r>
            <a:r>
              <a:rPr lang="en-US" altLang="zh-CN" b="1" dirty="0">
                <a:latin typeface="微软雅黑" panose="020B0503020204020204" pitchFamily="34" charset="-122"/>
                <a:ea typeface="微软雅黑" panose="020B0503020204020204" pitchFamily="34" charset="-122"/>
              </a:rPr>
              <a:t>ACF/CCF</a:t>
            </a:r>
            <a:r>
              <a:rPr lang="zh-CN" altLang="en-US" b="1" dirty="0">
                <a:latin typeface="微软雅黑" panose="020B0503020204020204" pitchFamily="34" charset="-122"/>
                <a:ea typeface="微软雅黑" panose="020B0503020204020204" pitchFamily="34" charset="-122"/>
              </a:rPr>
              <a:t>可以适用，</a:t>
            </a:r>
            <a:r>
              <a:rPr lang="zh-CN" altLang="en-US" b="1" dirty="0">
                <a:solidFill>
                  <a:srgbClr val="002060"/>
                </a:solidFill>
                <a:latin typeface="微软雅黑" panose="020B0503020204020204" pitchFamily="34" charset="-122"/>
                <a:ea typeface="微软雅黑" panose="020B0503020204020204" pitchFamily="34" charset="-122"/>
              </a:rPr>
              <a:t>大家会选择对时间进行插值 </a:t>
            </a:r>
            <a:r>
              <a:rPr lang="en-US" altLang="zh-CN" b="1" dirty="0">
                <a:solidFill>
                  <a:srgbClr val="002060"/>
                </a:solidFill>
                <a:latin typeface="微软雅黑" panose="020B0503020204020204" pitchFamily="34" charset="-122"/>
                <a:ea typeface="微软雅黑" panose="020B0503020204020204" pitchFamily="34" charset="-122"/>
              </a:rPr>
              <a:t>(e.g. ICCF) </a:t>
            </a:r>
            <a:r>
              <a:rPr lang="zh-CN" altLang="en-US" b="1" dirty="0">
                <a:solidFill>
                  <a:srgbClr val="002060"/>
                </a:solidFill>
                <a:latin typeface="微软雅黑" panose="020B0503020204020204" pitchFamily="34" charset="-122"/>
                <a:ea typeface="微软雅黑" panose="020B0503020204020204" pitchFamily="34" charset="-122"/>
              </a:rPr>
              <a:t>或分</a:t>
            </a:r>
            <a:r>
              <a:rPr lang="en-US" altLang="zh-CN" b="1" dirty="0">
                <a:solidFill>
                  <a:srgbClr val="002060"/>
                </a:solidFill>
                <a:latin typeface="微软雅黑" panose="020B0503020204020204" pitchFamily="34" charset="-122"/>
                <a:ea typeface="微软雅黑" panose="020B0503020204020204" pitchFamily="34" charset="-122"/>
              </a:rPr>
              <a:t>bin (e.g. DCF) </a:t>
            </a:r>
            <a:r>
              <a:rPr lang="zh-CN" altLang="en-US" b="1" dirty="0">
                <a:solidFill>
                  <a:srgbClr val="002060"/>
                </a:solidFill>
                <a:latin typeface="微软雅黑" panose="020B0503020204020204" pitchFamily="34" charset="-122"/>
                <a:ea typeface="微软雅黑" panose="020B0503020204020204" pitchFamily="34" charset="-122"/>
              </a:rPr>
              <a:t>的处理方式，这无疑会引入主观误差并使分析过程丧失可解析性与可评估性</a:t>
            </a:r>
            <a:r>
              <a:rPr lang="zh-CN" altLang="en-US" b="1" dirty="0">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我们提出一种可直接应用在非均匀采样序列上的解析的非均匀自相关</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互相关函数</a:t>
            </a: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5B77D540-0669-1AF3-9238-F50450B0AC3F}"/>
              </a:ext>
            </a:extLst>
          </p:cNvPr>
          <p:cNvSpPr txBox="1"/>
          <p:nvPr/>
        </p:nvSpPr>
        <p:spPr>
          <a:xfrm rot="5400000">
            <a:off x="10440990" y="4686877"/>
            <a:ext cx="1828803" cy="461665"/>
          </a:xfrm>
          <a:prstGeom prst="rect">
            <a:avLst/>
          </a:prstGeom>
          <a:noFill/>
        </p:spPr>
        <p:txBody>
          <a:bodyPr wrap="square" rtlCol="0">
            <a:spAutoFit/>
          </a:bodyPr>
          <a:lstStyle/>
          <a:p>
            <a:r>
              <a:rPr lang="zh-CN" altLang="en-US" sz="2400" b="1" dirty="0">
                <a:solidFill>
                  <a:srgbClr val="FF0000"/>
                </a:solidFill>
                <a:latin typeface="微软雅黑" panose="020B0503020204020204" pitchFamily="34" charset="-122"/>
                <a:ea typeface="微软雅黑" panose="020B0503020204020204" pitchFamily="34" charset="-122"/>
              </a:rPr>
              <a:t>非均匀采样</a:t>
            </a:r>
          </a:p>
        </p:txBody>
      </p:sp>
      <p:sp>
        <p:nvSpPr>
          <p:cNvPr id="11" name="文本框 10">
            <a:extLst>
              <a:ext uri="{FF2B5EF4-FFF2-40B4-BE49-F238E27FC236}">
                <a16:creationId xmlns:a16="http://schemas.microsoft.com/office/drawing/2014/main" id="{722AC04B-E7FD-2712-CE7F-76332E1F30B1}"/>
              </a:ext>
            </a:extLst>
          </p:cNvPr>
          <p:cNvSpPr txBox="1"/>
          <p:nvPr/>
        </p:nvSpPr>
        <p:spPr>
          <a:xfrm rot="5400000">
            <a:off x="10635952" y="1978341"/>
            <a:ext cx="1438876"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均匀采样</a:t>
            </a:r>
          </a:p>
        </p:txBody>
      </p:sp>
      <p:pic>
        <p:nvPicPr>
          <p:cNvPr id="15" name="图片 14">
            <a:extLst>
              <a:ext uri="{FF2B5EF4-FFF2-40B4-BE49-F238E27FC236}">
                <a16:creationId xmlns:a16="http://schemas.microsoft.com/office/drawing/2014/main" id="{ACAEB707-7067-B47C-158C-AC3A0D28E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2347" y="1226227"/>
            <a:ext cx="3162360" cy="2366059"/>
          </a:xfrm>
          <a:prstGeom prst="rect">
            <a:avLst/>
          </a:prstGeom>
        </p:spPr>
      </p:pic>
      <p:pic>
        <p:nvPicPr>
          <p:cNvPr id="17" name="图片 16">
            <a:extLst>
              <a:ext uri="{FF2B5EF4-FFF2-40B4-BE49-F238E27FC236}">
                <a16:creationId xmlns:a16="http://schemas.microsoft.com/office/drawing/2014/main" id="{6E389218-A024-A5C3-F73D-679C95CA0D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2347" y="3857127"/>
            <a:ext cx="3162360" cy="2366059"/>
          </a:xfrm>
          <a:prstGeom prst="rect">
            <a:avLst/>
          </a:prstGeom>
        </p:spPr>
      </p:pic>
    </p:spTree>
    <p:extLst>
      <p:ext uri="{BB962C8B-B14F-4D97-AF65-F5344CB8AC3E}">
        <p14:creationId xmlns:p14="http://schemas.microsoft.com/office/powerpoint/2010/main" val="4224163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07514-01FA-136E-645A-DBC0B99D1806}"/>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3F2F3CDD-F4F0-FCB3-317E-E751D1F7CF2A}"/>
              </a:ext>
            </a:extLst>
          </p:cNvPr>
          <p:cNvSpPr txBox="1"/>
          <p:nvPr/>
        </p:nvSpPr>
        <p:spPr>
          <a:xfrm>
            <a:off x="603226" y="506187"/>
            <a:ext cx="10881203"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传统插值或分箱方法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导致解析性丧失！</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a:extLst>
              <a:ext uri="{FF2B5EF4-FFF2-40B4-BE49-F238E27FC236}">
                <a16:creationId xmlns:a16="http://schemas.microsoft.com/office/drawing/2014/main" id="{7F671393-92C6-1D16-D086-0525B541E2AE}"/>
              </a:ext>
            </a:extLst>
          </p:cNvPr>
          <p:cNvSpPr txBox="1"/>
          <p:nvPr/>
        </p:nvSpPr>
        <p:spPr>
          <a:xfrm>
            <a:off x="604624" y="1247813"/>
            <a:ext cx="6862976" cy="4388509"/>
          </a:xfrm>
          <a:prstGeom prst="rect">
            <a:avLst/>
          </a:prstGeom>
          <a:noFill/>
        </p:spPr>
        <p:txBody>
          <a:bodyPr wrap="square">
            <a:spAutoFit/>
          </a:bodyPr>
          <a:lstStyle/>
          <a:p>
            <a:pPr algn="just">
              <a:lnSpc>
                <a:spcPct val="150000"/>
              </a:lnSpc>
            </a:pPr>
            <a:r>
              <a:rPr lang="zh-CN" altLang="en-US" b="1" dirty="0">
                <a:solidFill>
                  <a:srgbClr val="0070C0"/>
                </a:solidFill>
                <a:latin typeface="微软雅黑" panose="020B0503020204020204" pitchFamily="34" charset="-122"/>
                <a:ea typeface="微软雅黑" panose="020B0503020204020204" pitchFamily="34" charset="-122"/>
              </a:rPr>
              <a:t>传统方法对非均匀时间序列采用插值或分</a:t>
            </a:r>
            <a:r>
              <a:rPr lang="en-US" altLang="zh-CN" b="1" dirty="0">
                <a:solidFill>
                  <a:srgbClr val="0070C0"/>
                </a:solidFill>
                <a:latin typeface="微软雅黑" panose="020B0503020204020204" pitchFamily="34" charset="-122"/>
                <a:ea typeface="微软雅黑" panose="020B0503020204020204" pitchFamily="34" charset="-122"/>
              </a:rPr>
              <a:t>bin</a:t>
            </a:r>
            <a:r>
              <a:rPr lang="zh-CN" altLang="en-US" b="1" dirty="0">
                <a:solidFill>
                  <a:srgbClr val="0070C0"/>
                </a:solidFill>
                <a:latin typeface="微软雅黑" panose="020B0503020204020204" pitchFamily="34" charset="-122"/>
                <a:ea typeface="微软雅黑" panose="020B0503020204020204" pitchFamily="34" charset="-122"/>
              </a:rPr>
              <a:t>的方式来“妥协性”地回避采样时间点是非均匀的问题，这会带来以下不足：</a:t>
            </a:r>
            <a:endParaRPr lang="en-US" altLang="zh-CN" b="1" dirty="0">
              <a:solidFill>
                <a:srgbClr val="0070C0"/>
              </a:solidFill>
              <a:latin typeface="微软雅黑" panose="020B0503020204020204" pitchFamily="34" charset="-122"/>
              <a:ea typeface="微软雅黑" panose="020B0503020204020204" pitchFamily="34" charset="-122"/>
            </a:endParaRPr>
          </a:p>
          <a:p>
            <a:pPr algn="just">
              <a:lnSpc>
                <a:spcPct val="150000"/>
              </a:lnSpc>
            </a:pPr>
            <a:endParaRPr lang="en-US" altLang="zh-CN" b="1" dirty="0">
              <a:solidFill>
                <a:srgbClr val="0070C0"/>
              </a:solidFill>
              <a:latin typeface="微软雅黑" panose="020B0503020204020204" pitchFamily="34" charset="-122"/>
              <a:ea typeface="微软雅黑" panose="020B0503020204020204" pitchFamily="34" charset="-122"/>
            </a:endParaRPr>
          </a:p>
          <a:p>
            <a:pPr marL="342900" indent="-342900" algn="just">
              <a:lnSpc>
                <a:spcPct val="150000"/>
              </a:lnSpc>
              <a:buAutoNum type="arabicParenR"/>
            </a:pPr>
            <a:r>
              <a:rPr lang="zh-CN" altLang="en-US" b="1" dirty="0">
                <a:solidFill>
                  <a:srgbClr val="FF0000"/>
                </a:solidFill>
                <a:latin typeface="微软雅黑" panose="020B0503020204020204" pitchFamily="34" charset="-122"/>
                <a:ea typeface="微软雅黑" panose="020B0503020204020204" pitchFamily="34" charset="-122"/>
              </a:rPr>
              <a:t>置信带及置信水平的缺失</a:t>
            </a:r>
            <a:r>
              <a:rPr lang="en-US" altLang="zh-CN" b="1" dirty="0">
                <a:solidFill>
                  <a:srgbClr val="FF0000"/>
                </a:solidFill>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在标准的均匀采样</a:t>
            </a:r>
            <a:r>
              <a:rPr lang="en-US" altLang="zh-CN" sz="1600" b="1" dirty="0">
                <a:latin typeface="微软雅黑" panose="020B0503020204020204" pitchFamily="34" charset="-122"/>
                <a:ea typeface="微软雅黑" panose="020B0503020204020204" pitchFamily="34" charset="-122"/>
              </a:rPr>
              <a:t>ACF</a:t>
            </a:r>
            <a:r>
              <a:rPr lang="zh-CN" altLang="en-US" sz="1600" b="1" dirty="0">
                <a:latin typeface="微软雅黑" panose="020B0503020204020204" pitchFamily="34" charset="-122"/>
                <a:ea typeface="微软雅黑" panose="020B0503020204020204" pitchFamily="34" charset="-122"/>
              </a:rPr>
              <a:t>中，是存在置信带及相应地置信水平评估的，而由于插值、分</a:t>
            </a:r>
            <a:r>
              <a:rPr lang="en-US" altLang="zh-CN" sz="1600" b="1" dirty="0">
                <a:latin typeface="微软雅黑" panose="020B0503020204020204" pitchFamily="34" charset="-122"/>
                <a:ea typeface="微软雅黑" panose="020B0503020204020204" pitchFamily="34" charset="-122"/>
              </a:rPr>
              <a:t>bin</a:t>
            </a:r>
            <a:r>
              <a:rPr lang="zh-CN" altLang="en-US" sz="1600" b="1" dirty="0">
                <a:latin typeface="微软雅黑" panose="020B0503020204020204" pitchFamily="34" charset="-122"/>
                <a:ea typeface="微软雅黑" panose="020B0503020204020204" pitchFamily="34" charset="-122"/>
              </a:rPr>
              <a:t>方法引入的人工误差是无法参与误差传递的，于是导致可解析性丢失，进而丢失严谨的置信水平评估</a:t>
            </a:r>
            <a:endParaRPr lang="en-US" altLang="zh-CN" b="1" dirty="0">
              <a:latin typeface="微软雅黑" panose="020B0503020204020204" pitchFamily="34" charset="-122"/>
              <a:ea typeface="微软雅黑" panose="020B0503020204020204" pitchFamily="34" charset="-122"/>
            </a:endParaRPr>
          </a:p>
          <a:p>
            <a:pPr marL="342900" indent="-342900" algn="just">
              <a:lnSpc>
                <a:spcPct val="150000"/>
              </a:lnSpc>
              <a:buAutoNum type="arabicParenR"/>
            </a:pPr>
            <a:r>
              <a:rPr lang="zh-CN" altLang="en-US" b="1" dirty="0">
                <a:solidFill>
                  <a:srgbClr val="FF0000"/>
                </a:solidFill>
                <a:latin typeface="微软雅黑" panose="020B0503020204020204" pitchFamily="34" charset="-122"/>
                <a:ea typeface="微软雅黑" panose="020B0503020204020204" pitchFamily="34" charset="-122"/>
              </a:rPr>
              <a:t>无法完整考量“采样不均匀性”本身对时间延迟测量带来的误差 </a:t>
            </a: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传统的插值、分</a:t>
            </a:r>
            <a:r>
              <a:rPr lang="en-US" altLang="zh-CN" sz="1600" b="1" dirty="0">
                <a:latin typeface="微软雅黑" panose="020B0503020204020204" pitchFamily="34" charset="-122"/>
                <a:ea typeface="微软雅黑" panose="020B0503020204020204" pitchFamily="34" charset="-122"/>
              </a:rPr>
              <a:t>bin</a:t>
            </a:r>
            <a:r>
              <a:rPr lang="zh-CN" altLang="en-US" sz="1600" b="1" dirty="0">
                <a:latin typeface="微软雅黑" panose="020B0503020204020204" pitchFamily="34" charset="-122"/>
                <a:ea typeface="微软雅黑" panose="020B0503020204020204" pitchFamily="34" charset="-122"/>
              </a:rPr>
              <a:t>方法，可以通过</a:t>
            </a:r>
            <a:r>
              <a:rPr lang="en-US" altLang="zh-CN" sz="1600" b="1" dirty="0">
                <a:latin typeface="微软雅黑" panose="020B0503020204020204" pitchFamily="34" charset="-122"/>
                <a:ea typeface="微软雅黑" panose="020B0503020204020204" pitchFamily="34" charset="-122"/>
              </a:rPr>
              <a:t>MC</a:t>
            </a:r>
            <a:r>
              <a:rPr lang="zh-CN" altLang="en-US" sz="1600" b="1" dirty="0">
                <a:latin typeface="微软雅黑" panose="020B0503020204020204" pitchFamily="34" charset="-122"/>
                <a:ea typeface="微软雅黑" panose="020B0503020204020204" pitchFamily="34" charset="-122"/>
              </a:rPr>
              <a:t>模拟对流量测量进行撒点，进而考虑流量误差对时间延迟测量带来的误差，但却对时间不均匀性本身带来的误差无能为力</a:t>
            </a:r>
            <a:endParaRPr lang="zh-CN" altLang="en-US" b="1" dirty="0">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06E524EE-A978-F211-9CD3-A8E375E6D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56" y="4689267"/>
            <a:ext cx="2716458" cy="766180"/>
          </a:xfrm>
          <a:prstGeom prst="rect">
            <a:avLst/>
          </a:prstGeom>
        </p:spPr>
      </p:pic>
      <p:pic>
        <p:nvPicPr>
          <p:cNvPr id="23" name="图片 22">
            <a:extLst>
              <a:ext uri="{FF2B5EF4-FFF2-40B4-BE49-F238E27FC236}">
                <a16:creationId xmlns:a16="http://schemas.microsoft.com/office/drawing/2014/main" id="{24DDA9CD-5C46-E641-874D-F7601552FC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9115" y="706241"/>
            <a:ext cx="4000243" cy="3952653"/>
          </a:xfrm>
          <a:prstGeom prst="rect">
            <a:avLst/>
          </a:prstGeom>
        </p:spPr>
      </p:pic>
      <p:sp>
        <p:nvSpPr>
          <p:cNvPr id="27" name="文本框 26">
            <a:extLst>
              <a:ext uri="{FF2B5EF4-FFF2-40B4-BE49-F238E27FC236}">
                <a16:creationId xmlns:a16="http://schemas.microsoft.com/office/drawing/2014/main" id="{C9201FC6-0899-250C-9DDE-CB5F5C85DDF6}"/>
              </a:ext>
            </a:extLst>
          </p:cNvPr>
          <p:cNvSpPr txBox="1"/>
          <p:nvPr/>
        </p:nvSpPr>
        <p:spPr>
          <a:xfrm>
            <a:off x="8545284" y="5621076"/>
            <a:ext cx="2492828" cy="338554"/>
          </a:xfrm>
          <a:prstGeom prst="rect">
            <a:avLst/>
          </a:prstGeom>
          <a:noFill/>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rPr>
              <a:t>标准均匀</a:t>
            </a:r>
            <a:r>
              <a:rPr lang="en-US" altLang="zh-CN" sz="1600" b="1" dirty="0">
                <a:latin typeface="微软雅黑" panose="020B0503020204020204" pitchFamily="34" charset="-122"/>
                <a:ea typeface="微软雅黑" panose="020B0503020204020204" pitchFamily="34" charset="-122"/>
              </a:rPr>
              <a:t>ACF</a:t>
            </a:r>
            <a:r>
              <a:rPr lang="zh-CN" altLang="en-US" sz="1600" b="1" dirty="0">
                <a:latin typeface="微软雅黑" panose="020B0503020204020204" pitchFamily="34" charset="-122"/>
                <a:ea typeface="微软雅黑" panose="020B0503020204020204" pitchFamily="34" charset="-122"/>
              </a:rPr>
              <a:t>的置信带</a:t>
            </a:r>
            <a:endParaRPr lang="zh-CN" altLang="en-US" sz="1600" dirty="0"/>
          </a:p>
        </p:txBody>
      </p:sp>
    </p:spTree>
    <p:extLst>
      <p:ext uri="{BB962C8B-B14F-4D97-AF65-F5344CB8AC3E}">
        <p14:creationId xmlns:p14="http://schemas.microsoft.com/office/powerpoint/2010/main" val="87921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29A0-D07E-6EBD-E88F-5E799FE5063E}"/>
            </a:ext>
          </a:extLst>
        </p:cNvPr>
        <p:cNvGrpSpPr/>
        <p:nvPr/>
      </p:nvGrpSpPr>
      <p:grpSpPr>
        <a:xfrm>
          <a:off x="0" y="0"/>
          <a:ext cx="0" cy="0"/>
          <a:chOff x="0" y="0"/>
          <a:chExt cx="0" cy="0"/>
        </a:xfrm>
      </p:grpSpPr>
      <p:sp>
        <p:nvSpPr>
          <p:cNvPr id="26" name="矩形: 圆角 25">
            <a:extLst>
              <a:ext uri="{FF2B5EF4-FFF2-40B4-BE49-F238E27FC236}">
                <a16:creationId xmlns:a16="http://schemas.microsoft.com/office/drawing/2014/main" id="{6BE2BC4B-CC11-FA46-5628-13DE9736106F}"/>
              </a:ext>
            </a:extLst>
          </p:cNvPr>
          <p:cNvSpPr/>
          <p:nvPr/>
        </p:nvSpPr>
        <p:spPr>
          <a:xfrm>
            <a:off x="5924080" y="3486710"/>
            <a:ext cx="5799833" cy="2919532"/>
          </a:xfrm>
          <a:prstGeom prst="roundRect">
            <a:avLst/>
          </a:prstGeom>
          <a:noFill/>
          <a:ln w="381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FF04E755-5B53-E805-C9D3-47438989A48F}"/>
              </a:ext>
            </a:extLst>
          </p:cNvPr>
          <p:cNvSpPr txBox="1"/>
          <p:nvPr/>
        </p:nvSpPr>
        <p:spPr>
          <a:xfrm>
            <a:off x="603226" y="506187"/>
            <a:ext cx="10881203"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NUACF</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从连续域到均匀离散域，再到非均匀离散域的延拓</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a:extLst>
              <a:ext uri="{FF2B5EF4-FFF2-40B4-BE49-F238E27FC236}">
                <a16:creationId xmlns:a16="http://schemas.microsoft.com/office/drawing/2014/main" id="{80063B39-F280-371E-6B9E-0CAB9515AA55}"/>
              </a:ext>
            </a:extLst>
          </p:cNvPr>
          <p:cNvPicPr>
            <a:picLocks noChangeAspect="1"/>
          </p:cNvPicPr>
          <p:nvPr/>
        </p:nvPicPr>
        <p:blipFill>
          <a:blip r:embed="rId3">
            <a:extLst>
              <a:ext uri="{28A0092B-C50C-407E-A947-70E740481C1C}">
                <a14:useLocalDpi xmlns:a14="http://schemas.microsoft.com/office/drawing/2010/main" val="0"/>
              </a:ext>
            </a:extLst>
          </a:blip>
          <a:srcRect r="33451"/>
          <a:stretch>
            <a:fillRect/>
          </a:stretch>
        </p:blipFill>
        <p:spPr>
          <a:xfrm>
            <a:off x="627928" y="1612119"/>
            <a:ext cx="4056369" cy="952381"/>
          </a:xfrm>
          <a:prstGeom prst="rect">
            <a:avLst/>
          </a:prstGeom>
        </p:spPr>
      </p:pic>
      <p:pic>
        <p:nvPicPr>
          <p:cNvPr id="3" name="图片 2">
            <a:extLst>
              <a:ext uri="{FF2B5EF4-FFF2-40B4-BE49-F238E27FC236}">
                <a16:creationId xmlns:a16="http://schemas.microsoft.com/office/drawing/2014/main" id="{E58B32AA-8A7A-D499-8D6C-7929B6F403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064" y="2745186"/>
            <a:ext cx="1438095" cy="523810"/>
          </a:xfrm>
          <a:prstGeom prst="rect">
            <a:avLst/>
          </a:prstGeom>
        </p:spPr>
      </p:pic>
      <p:sp>
        <p:nvSpPr>
          <p:cNvPr id="5" name="文本框 4">
            <a:extLst>
              <a:ext uri="{FF2B5EF4-FFF2-40B4-BE49-F238E27FC236}">
                <a16:creationId xmlns:a16="http://schemas.microsoft.com/office/drawing/2014/main" id="{2E9323E8-B198-C474-0366-A6AA71D544DF}"/>
              </a:ext>
            </a:extLst>
          </p:cNvPr>
          <p:cNvSpPr txBox="1"/>
          <p:nvPr/>
        </p:nvSpPr>
        <p:spPr>
          <a:xfrm>
            <a:off x="863834" y="906297"/>
            <a:ext cx="3533995" cy="666657"/>
          </a:xfrm>
          <a:prstGeom prst="rect">
            <a:avLst/>
          </a:prstGeom>
          <a:noFill/>
        </p:spPr>
        <p:txBody>
          <a:bodyPr wrap="square" rtlCol="0">
            <a:spAutoFit/>
          </a:bodyPr>
          <a:lstStyle/>
          <a:p>
            <a:pPr algn="ctr">
              <a:lnSpc>
                <a:spcPct val="250000"/>
              </a:lnSpc>
            </a:pPr>
            <a:r>
              <a:rPr lang="en-US" altLang="zh-CN" b="1" dirty="0">
                <a:solidFill>
                  <a:srgbClr val="0070C0"/>
                </a:solidFill>
                <a:latin typeface="微软雅黑" panose="020B0503020204020204" pitchFamily="34" charset="-122"/>
                <a:ea typeface="微软雅黑" panose="020B0503020204020204" pitchFamily="34" charset="-122"/>
              </a:rPr>
              <a:t>ACF</a:t>
            </a:r>
            <a:r>
              <a:rPr lang="zh-CN" altLang="en-US" b="1" dirty="0">
                <a:solidFill>
                  <a:srgbClr val="0070C0"/>
                </a:solidFill>
                <a:latin typeface="微软雅黑" panose="020B0503020204020204" pitchFamily="34" charset="-122"/>
                <a:ea typeface="微软雅黑" panose="020B0503020204020204" pitchFamily="34" charset="-122"/>
              </a:rPr>
              <a:t>及其时间延迟</a:t>
            </a:r>
            <a:endParaRPr lang="en-US" altLang="zh-CN" b="1" dirty="0">
              <a:solidFill>
                <a:srgbClr val="0070C0"/>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34408168-15FF-F92E-C1E4-071E7CE4BB2C}"/>
              </a:ext>
            </a:extLst>
          </p:cNvPr>
          <p:cNvPicPr>
            <a:picLocks noChangeAspect="1"/>
          </p:cNvPicPr>
          <p:nvPr/>
        </p:nvPicPr>
        <p:blipFill>
          <a:blip r:embed="rId5">
            <a:extLst>
              <a:ext uri="{28A0092B-C50C-407E-A947-70E740481C1C}">
                <a14:useLocalDpi xmlns:a14="http://schemas.microsoft.com/office/drawing/2010/main" val="0"/>
              </a:ext>
            </a:extLst>
          </a:blip>
          <a:srcRect r="26953"/>
          <a:stretch>
            <a:fillRect/>
          </a:stretch>
        </p:blipFill>
        <p:spPr>
          <a:xfrm>
            <a:off x="6376493" y="1771206"/>
            <a:ext cx="4586863" cy="720584"/>
          </a:xfrm>
          <a:prstGeom prst="rect">
            <a:avLst/>
          </a:prstGeom>
        </p:spPr>
      </p:pic>
      <p:pic>
        <p:nvPicPr>
          <p:cNvPr id="12" name="图片 11">
            <a:extLst>
              <a:ext uri="{FF2B5EF4-FFF2-40B4-BE49-F238E27FC236}">
                <a16:creationId xmlns:a16="http://schemas.microsoft.com/office/drawing/2014/main" id="{84BC153F-F032-93ED-4DEC-C22BADC1A6C2}"/>
              </a:ext>
            </a:extLst>
          </p:cNvPr>
          <p:cNvPicPr>
            <a:picLocks noChangeAspect="1"/>
          </p:cNvPicPr>
          <p:nvPr/>
        </p:nvPicPr>
        <p:blipFill>
          <a:blip r:embed="rId6">
            <a:extLst>
              <a:ext uri="{28A0092B-C50C-407E-A947-70E740481C1C}">
                <a14:useLocalDpi xmlns:a14="http://schemas.microsoft.com/office/drawing/2010/main" val="0"/>
              </a:ext>
            </a:extLst>
          </a:blip>
          <a:srcRect l="19719" r="15349" b="67451"/>
          <a:stretch>
            <a:fillRect/>
          </a:stretch>
        </p:blipFill>
        <p:spPr>
          <a:xfrm>
            <a:off x="6000283" y="4577526"/>
            <a:ext cx="2192036" cy="1424076"/>
          </a:xfrm>
          <a:prstGeom prst="rect">
            <a:avLst/>
          </a:prstGeom>
        </p:spPr>
      </p:pic>
      <p:pic>
        <p:nvPicPr>
          <p:cNvPr id="16" name="图片 15">
            <a:extLst>
              <a:ext uri="{FF2B5EF4-FFF2-40B4-BE49-F238E27FC236}">
                <a16:creationId xmlns:a16="http://schemas.microsoft.com/office/drawing/2014/main" id="{41D56A5E-BFEF-62F8-176B-279E2CA9B752}"/>
              </a:ext>
            </a:extLst>
          </p:cNvPr>
          <p:cNvPicPr>
            <a:picLocks noChangeAspect="1"/>
          </p:cNvPicPr>
          <p:nvPr/>
        </p:nvPicPr>
        <p:blipFill>
          <a:blip r:embed="rId6">
            <a:extLst>
              <a:ext uri="{28A0092B-C50C-407E-A947-70E740481C1C}">
                <a14:useLocalDpi xmlns:a14="http://schemas.microsoft.com/office/drawing/2010/main" val="0"/>
              </a:ext>
            </a:extLst>
          </a:blip>
          <a:srcRect t="39503" r="-116" b="32943"/>
          <a:stretch>
            <a:fillRect/>
          </a:stretch>
        </p:blipFill>
        <p:spPr>
          <a:xfrm>
            <a:off x="8183856" y="4769977"/>
            <a:ext cx="3452969" cy="1231624"/>
          </a:xfrm>
          <a:prstGeom prst="rect">
            <a:avLst/>
          </a:prstGeom>
        </p:spPr>
      </p:pic>
      <p:pic>
        <p:nvPicPr>
          <p:cNvPr id="18" name="图片 17">
            <a:extLst>
              <a:ext uri="{FF2B5EF4-FFF2-40B4-BE49-F238E27FC236}">
                <a16:creationId xmlns:a16="http://schemas.microsoft.com/office/drawing/2014/main" id="{8E8A5853-E5D4-5A63-28FD-71168FA253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5431" y="2698878"/>
            <a:ext cx="3448986" cy="749780"/>
          </a:xfrm>
          <a:prstGeom prst="rect">
            <a:avLst/>
          </a:prstGeom>
        </p:spPr>
      </p:pic>
      <p:pic>
        <p:nvPicPr>
          <p:cNvPr id="19" name="图片 18">
            <a:extLst>
              <a:ext uri="{FF2B5EF4-FFF2-40B4-BE49-F238E27FC236}">
                <a16:creationId xmlns:a16="http://schemas.microsoft.com/office/drawing/2014/main" id="{FB833658-8A16-2B26-1F79-B153A62813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4396" y="3666560"/>
            <a:ext cx="2529428" cy="773069"/>
          </a:xfrm>
          <a:prstGeom prst="rect">
            <a:avLst/>
          </a:prstGeom>
        </p:spPr>
      </p:pic>
      <p:sp>
        <p:nvSpPr>
          <p:cNvPr id="21" name="文本框 20">
            <a:extLst>
              <a:ext uri="{FF2B5EF4-FFF2-40B4-BE49-F238E27FC236}">
                <a16:creationId xmlns:a16="http://schemas.microsoft.com/office/drawing/2014/main" id="{1D960556-43D6-3B7F-13ED-9F07CBC3B152}"/>
              </a:ext>
            </a:extLst>
          </p:cNvPr>
          <p:cNvSpPr txBox="1"/>
          <p:nvPr/>
        </p:nvSpPr>
        <p:spPr>
          <a:xfrm>
            <a:off x="6529741" y="925367"/>
            <a:ext cx="4192688" cy="666657"/>
          </a:xfrm>
          <a:prstGeom prst="rect">
            <a:avLst/>
          </a:prstGeom>
          <a:noFill/>
        </p:spPr>
        <p:txBody>
          <a:bodyPr wrap="square" rtlCol="0">
            <a:spAutoFit/>
          </a:bodyPr>
          <a:lstStyle/>
          <a:p>
            <a:pPr algn="ctr">
              <a:lnSpc>
                <a:spcPct val="250000"/>
              </a:lnSpc>
            </a:pPr>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及其时间延迟</a:t>
            </a:r>
            <a:endParaRPr lang="en-US" altLang="zh-CN" b="1" dirty="0">
              <a:solidFill>
                <a:srgbClr val="FF0000"/>
              </a:solidFill>
              <a:latin typeface="微软雅黑" panose="020B0503020204020204" pitchFamily="34" charset="-122"/>
              <a:ea typeface="微软雅黑" panose="020B0503020204020204" pitchFamily="34" charset="-122"/>
            </a:endParaRPr>
          </a:p>
        </p:txBody>
      </p:sp>
      <p:pic>
        <p:nvPicPr>
          <p:cNvPr id="25" name="图片 24">
            <a:extLst>
              <a:ext uri="{FF2B5EF4-FFF2-40B4-BE49-F238E27FC236}">
                <a16:creationId xmlns:a16="http://schemas.microsoft.com/office/drawing/2014/main" id="{24CF17A6-9CB3-6D7F-1E54-4EE855C764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66344" y="3791189"/>
            <a:ext cx="1309524" cy="523810"/>
          </a:xfrm>
          <a:prstGeom prst="rect">
            <a:avLst/>
          </a:prstGeom>
        </p:spPr>
      </p:pic>
      <p:sp>
        <p:nvSpPr>
          <p:cNvPr id="33" name="箭头: 右 32">
            <a:extLst>
              <a:ext uri="{FF2B5EF4-FFF2-40B4-BE49-F238E27FC236}">
                <a16:creationId xmlns:a16="http://schemas.microsoft.com/office/drawing/2014/main" id="{16F79F09-352E-44B9-2B17-322E602BC495}"/>
              </a:ext>
            </a:extLst>
          </p:cNvPr>
          <p:cNvSpPr/>
          <p:nvPr/>
        </p:nvSpPr>
        <p:spPr>
          <a:xfrm>
            <a:off x="5105403" y="2416629"/>
            <a:ext cx="892629" cy="489077"/>
          </a:xfrm>
          <a:prstGeom prst="rightArrow">
            <a:avLst/>
          </a:prstGeom>
          <a:solidFill>
            <a:srgbClr val="FF00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id="{53A48CA0-F747-9DEF-FB59-A5400FD3C0FC}"/>
              </a:ext>
            </a:extLst>
          </p:cNvPr>
          <p:cNvSpPr/>
          <p:nvPr/>
        </p:nvSpPr>
        <p:spPr>
          <a:xfrm>
            <a:off x="10405303" y="1823790"/>
            <a:ext cx="568939" cy="36561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a16="http://schemas.microsoft.com/office/drawing/2014/main" id="{871D0936-5629-2ACB-7883-287A833DE3E8}"/>
              </a:ext>
            </a:extLst>
          </p:cNvPr>
          <p:cNvSpPr/>
          <p:nvPr/>
        </p:nvSpPr>
        <p:spPr>
          <a:xfrm>
            <a:off x="10125971" y="2209801"/>
            <a:ext cx="367858" cy="28198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对话气泡: 圆角矩形 39">
            <a:extLst>
              <a:ext uri="{FF2B5EF4-FFF2-40B4-BE49-F238E27FC236}">
                <a16:creationId xmlns:a16="http://schemas.microsoft.com/office/drawing/2014/main" id="{2170ADA4-E023-268A-5BA2-68C6837E8227}"/>
              </a:ext>
            </a:extLst>
          </p:cNvPr>
          <p:cNvSpPr/>
          <p:nvPr/>
        </p:nvSpPr>
        <p:spPr>
          <a:xfrm>
            <a:off x="989913" y="3459543"/>
            <a:ext cx="3872564" cy="1107200"/>
          </a:xfrm>
          <a:prstGeom prst="wedgeRoundRectCallout">
            <a:avLst>
              <a:gd name="adj1" fmla="val 35554"/>
              <a:gd name="adj2" fmla="val -7149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CN" altLang="en-US" b="1" dirty="0">
                <a:latin typeface="微软雅黑" panose="020B0503020204020204" pitchFamily="34" charset="-122"/>
                <a:ea typeface="微软雅黑" panose="020B0503020204020204" pitchFamily="34" charset="-122"/>
              </a:rPr>
              <a:t>通过引入两个新的项（右下），我们延拓得到非均匀自相关函数 </a:t>
            </a:r>
            <a:r>
              <a:rPr lang="en-US" altLang="zh-CN" b="1" dirty="0">
                <a:latin typeface="微软雅黑" panose="020B0503020204020204" pitchFamily="34" charset="-122"/>
                <a:ea typeface="微软雅黑" panose="020B0503020204020204" pitchFamily="34" charset="-122"/>
              </a:rPr>
              <a:t>(Non-uniform ACF, NUACF)</a:t>
            </a:r>
            <a:endParaRPr lang="zh-CN" altLang="en-US" dirty="0"/>
          </a:p>
        </p:txBody>
      </p:sp>
      <p:sp>
        <p:nvSpPr>
          <p:cNvPr id="42" name="文本框 41">
            <a:extLst>
              <a:ext uri="{FF2B5EF4-FFF2-40B4-BE49-F238E27FC236}">
                <a16:creationId xmlns:a16="http://schemas.microsoft.com/office/drawing/2014/main" id="{E4BC1146-0B6E-336B-2CE9-786AD80FB222}"/>
              </a:ext>
            </a:extLst>
          </p:cNvPr>
          <p:cNvSpPr txBox="1"/>
          <p:nvPr/>
        </p:nvSpPr>
        <p:spPr>
          <a:xfrm>
            <a:off x="559682" y="4850513"/>
            <a:ext cx="5219234" cy="1289905"/>
          </a:xfrm>
          <a:prstGeom prst="rect">
            <a:avLst/>
          </a:prstGeom>
          <a:noFill/>
        </p:spPr>
        <p:txBody>
          <a:bodyPr wrap="square">
            <a:spAutoFit/>
          </a:bodyPr>
          <a:lstStyle/>
          <a:p>
            <a:pPr algn="just">
              <a:lnSpc>
                <a:spcPct val="150000"/>
              </a:lnSpc>
            </a:pPr>
            <a:r>
              <a:rPr lang="en-US" altLang="zh-CN" b="1" dirty="0">
                <a:solidFill>
                  <a:srgbClr val="002060"/>
                </a:solidFill>
                <a:latin typeface="微软雅黑" panose="020B0503020204020204" pitchFamily="34" charset="-122"/>
                <a:ea typeface="微软雅黑" panose="020B0503020204020204" pitchFamily="34" charset="-122"/>
              </a:rPr>
              <a:t>NUACF</a:t>
            </a:r>
            <a:r>
              <a:rPr lang="zh-CN" altLang="en-US" b="1" dirty="0">
                <a:solidFill>
                  <a:srgbClr val="002060"/>
                </a:solidFill>
                <a:latin typeface="微软雅黑" panose="020B0503020204020204" pitchFamily="34" charset="-122"/>
                <a:ea typeface="微软雅黑" panose="020B0503020204020204" pitchFamily="34" charset="-122"/>
              </a:rPr>
              <a:t>可以直接应用在非均匀序列上！无需引入插值、分</a:t>
            </a:r>
            <a:r>
              <a:rPr lang="en-US" altLang="zh-CN" b="1" dirty="0">
                <a:solidFill>
                  <a:srgbClr val="002060"/>
                </a:solidFill>
                <a:latin typeface="微软雅黑" panose="020B0503020204020204" pitchFamily="34" charset="-122"/>
                <a:ea typeface="微软雅黑" panose="020B0503020204020204" pitchFamily="34" charset="-122"/>
              </a:rPr>
              <a:t>bin</a:t>
            </a:r>
            <a:r>
              <a:rPr lang="zh-CN" altLang="en-US" b="1" dirty="0">
                <a:solidFill>
                  <a:srgbClr val="002060"/>
                </a:solidFill>
                <a:latin typeface="微软雅黑" panose="020B0503020204020204" pitchFamily="34" charset="-122"/>
                <a:ea typeface="微软雅黑" panose="020B0503020204020204" pitchFamily="34" charset="-122"/>
              </a:rPr>
              <a:t>等任何人为误差，并可以在均匀采样情形下直接退化为传统</a:t>
            </a:r>
            <a:r>
              <a:rPr lang="en-US" altLang="zh-CN" b="1" dirty="0">
                <a:solidFill>
                  <a:srgbClr val="002060"/>
                </a:solidFill>
                <a:latin typeface="微软雅黑" panose="020B0503020204020204" pitchFamily="34" charset="-122"/>
                <a:ea typeface="微软雅黑" panose="020B0503020204020204" pitchFamily="34" charset="-122"/>
              </a:rPr>
              <a:t>ACF</a:t>
            </a:r>
            <a:endParaRPr lang="zh-CN" altLang="en-US" b="1" dirty="0">
              <a:solidFill>
                <a:srgbClr val="002060"/>
              </a:solidFill>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F3FFAE55-8858-4618-D7AB-251964D450E0}"/>
                  </a:ext>
                </a:extLst>
              </p:cNvPr>
              <p:cNvSpPr txBox="1"/>
              <p:nvPr/>
            </p:nvSpPr>
            <p:spPr>
              <a:xfrm>
                <a:off x="6728496" y="5962466"/>
                <a:ext cx="4191000" cy="443776"/>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discrete weight factors </a:t>
                </a:r>
                <a14:m>
                  <m:oMath xmlns:m="http://schemas.openxmlformats.org/officeDocument/2006/math">
                    <m:sSubSup>
                      <m:sSubSupPr>
                        <m:ctrlPr>
                          <a:rPr lang="zh-CN" altLang="en-US" b="1" i="1" smtClean="0">
                            <a:solidFill>
                              <a:srgbClr val="FF0000"/>
                            </a:solidFill>
                            <a:latin typeface="Cambria Math" panose="02040503050406030204" pitchFamily="18" charset="0"/>
                          </a:rPr>
                        </m:ctrlPr>
                      </m:sSubSupPr>
                      <m:e>
                        <m:r>
                          <a:rPr lang="zh-CN" altLang="en-US" b="1" i="1" smtClean="0">
                            <a:solidFill>
                              <a:srgbClr val="FF0000"/>
                            </a:solidFill>
                            <a:latin typeface="Cambria Math" panose="02040503050406030204" pitchFamily="18" charset="0"/>
                          </a:rPr>
                          <m:t>𝑯</m:t>
                        </m:r>
                      </m:e>
                      <m:sub>
                        <m:r>
                          <a:rPr lang="en-US" altLang="zh-CN" b="1" i="1" smtClean="0">
                            <a:solidFill>
                              <a:srgbClr val="FF0000"/>
                            </a:solidFill>
                            <a:latin typeface="Cambria Math" panose="02040503050406030204" pitchFamily="18" charset="0"/>
                          </a:rPr>
                          <m:t>𝒊</m:t>
                        </m:r>
                      </m:sub>
                      <m:sup>
                        <m:r>
                          <a:rPr lang="en-US" altLang="zh-CN" b="1" i="0" smtClean="0">
                            <a:solidFill>
                              <a:srgbClr val="FF0000"/>
                            </a:solidFill>
                            <a:latin typeface="Cambria Math" panose="02040503050406030204" pitchFamily="18" charset="0"/>
                          </a:rPr>
                          <m:t>(</m:t>
                        </m:r>
                        <m:r>
                          <a:rPr lang="en-US" altLang="zh-CN" b="1" i="0" smtClean="0">
                            <a:solidFill>
                              <a:srgbClr val="FF0000"/>
                            </a:solidFill>
                            <a:latin typeface="Cambria Math" panose="02040503050406030204" pitchFamily="18" charset="0"/>
                          </a:rPr>
                          <m:t>𝟏</m:t>
                        </m:r>
                        <m:r>
                          <a:rPr lang="en-US" altLang="zh-CN" b="1" i="0" smtClean="0">
                            <a:solidFill>
                              <a:srgbClr val="FF0000"/>
                            </a:solidFill>
                            <a:latin typeface="Cambria Math" panose="02040503050406030204" pitchFamily="18" charset="0"/>
                          </a:rPr>
                          <m:t>)</m:t>
                        </m:r>
                      </m:sup>
                    </m:sSubSup>
                  </m:oMath>
                </a14:m>
                <a:r>
                  <a:rPr lang="zh-CN" altLang="en-US"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rPr>
                  <a:t> </a:t>
                </a:r>
                <a14:m>
                  <m:oMath xmlns:m="http://schemas.openxmlformats.org/officeDocument/2006/math">
                    <m:sSubSup>
                      <m:sSubSupPr>
                        <m:ctrlPr>
                          <a:rPr lang="zh-CN" altLang="en-US" b="1" i="1">
                            <a:solidFill>
                              <a:srgbClr val="FF0000"/>
                            </a:solidFill>
                            <a:latin typeface="Cambria Math" panose="02040503050406030204" pitchFamily="18" charset="0"/>
                          </a:rPr>
                        </m:ctrlPr>
                      </m:sSubSupPr>
                      <m:e>
                        <m:r>
                          <a:rPr lang="zh-CN" altLang="en-US" b="1" i="1">
                            <a:solidFill>
                              <a:srgbClr val="FF0000"/>
                            </a:solidFill>
                            <a:latin typeface="Cambria Math" panose="02040503050406030204" pitchFamily="18" charset="0"/>
                          </a:rPr>
                          <m:t>𝑯</m:t>
                        </m:r>
                      </m:e>
                      <m:sub>
                        <m:r>
                          <a:rPr lang="en-US" altLang="zh-CN" b="1" i="1">
                            <a:solidFill>
                              <a:srgbClr val="FF0000"/>
                            </a:solidFill>
                            <a:latin typeface="Cambria Math" panose="02040503050406030204" pitchFamily="18" charset="0"/>
                          </a:rPr>
                          <m:t>𝒊</m:t>
                        </m:r>
                      </m:sub>
                      <m:sup>
                        <m:r>
                          <a:rPr lang="en-US" altLang="zh-CN" b="1">
                            <a:solidFill>
                              <a:srgbClr val="FF0000"/>
                            </a:solidFill>
                            <a:latin typeface="Cambria Math" panose="02040503050406030204" pitchFamily="18" charset="0"/>
                          </a:rPr>
                          <m:t>(</m:t>
                        </m:r>
                        <m:r>
                          <a:rPr lang="en-US" altLang="zh-CN" b="1" i="0" smtClean="0">
                            <a:solidFill>
                              <a:srgbClr val="FF0000"/>
                            </a:solidFill>
                            <a:latin typeface="Cambria Math" panose="02040503050406030204" pitchFamily="18" charset="0"/>
                          </a:rPr>
                          <m:t>𝟐</m:t>
                        </m:r>
                        <m:r>
                          <a:rPr lang="en-US" altLang="zh-CN" b="1">
                            <a:solidFill>
                              <a:srgbClr val="FF0000"/>
                            </a:solidFill>
                            <a:latin typeface="Cambria Math" panose="02040503050406030204" pitchFamily="18" charset="0"/>
                          </a:rPr>
                          <m:t>)</m:t>
                        </m:r>
                      </m:sup>
                    </m:sSubSup>
                  </m:oMath>
                </a14:m>
                <a:endParaRPr lang="zh-CN" altLang="en-US" dirty="0"/>
              </a:p>
            </p:txBody>
          </p:sp>
        </mc:Choice>
        <mc:Fallback xmlns="">
          <p:sp>
            <p:nvSpPr>
              <p:cNvPr id="44" name="文本框 43">
                <a:extLst>
                  <a:ext uri="{FF2B5EF4-FFF2-40B4-BE49-F238E27FC236}">
                    <a16:creationId xmlns:a16="http://schemas.microsoft.com/office/drawing/2014/main" id="{F3FFAE55-8858-4618-D7AB-251964D450E0}"/>
                  </a:ext>
                </a:extLst>
              </p:cNvPr>
              <p:cNvSpPr txBox="1">
                <a:spLocks noRot="1" noChangeAspect="1" noMove="1" noResize="1" noEditPoints="1" noAdjustHandles="1" noChangeArrowheads="1" noChangeShapeType="1" noTextEdit="1"/>
              </p:cNvSpPr>
              <p:nvPr/>
            </p:nvSpPr>
            <p:spPr>
              <a:xfrm>
                <a:off x="6728496" y="5962466"/>
                <a:ext cx="4191000" cy="443776"/>
              </a:xfrm>
              <a:prstGeom prst="rect">
                <a:avLst/>
              </a:prstGeom>
              <a:blipFill>
                <a:blip r:embed="rId10"/>
                <a:stretch>
                  <a:fillRect l="-1310" b="-164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2F588837-B09D-21A4-C9F9-7386572DAF30}"/>
                  </a:ext>
                </a:extLst>
              </p:cNvPr>
              <p:cNvSpPr txBox="1"/>
              <p:nvPr/>
            </p:nvSpPr>
            <p:spPr>
              <a:xfrm>
                <a:off x="7225587" y="4416801"/>
                <a:ext cx="3095199" cy="369332"/>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misalignment weight </a:t>
                </a:r>
                <a14:m>
                  <m:oMath xmlns:m="http://schemas.openxmlformats.org/officeDocument/2006/math">
                    <m:sSub>
                      <m:sSubPr>
                        <m:ctrlPr>
                          <a:rPr lang="zh-CN" altLang="en-US" b="1" i="1" dirty="0" smtClean="0">
                            <a:solidFill>
                              <a:srgbClr val="FF0000"/>
                            </a:solidFill>
                            <a:latin typeface="Cambria Math" panose="02040503050406030204" pitchFamily="18" charset="0"/>
                          </a:rPr>
                        </m:ctrlPr>
                      </m:sSubPr>
                      <m:e>
                        <m:r>
                          <a:rPr lang="zh-CN" altLang="en-US" b="1" i="1" dirty="0">
                            <a:solidFill>
                              <a:srgbClr val="FF0000"/>
                            </a:solidFill>
                            <a:latin typeface="Cambria Math" panose="02040503050406030204" pitchFamily="18" charset="0"/>
                          </a:rPr>
                          <m:t>𝒘</m:t>
                        </m:r>
                      </m:e>
                      <m:sub>
                        <m:r>
                          <a:rPr lang="zh-CN" altLang="en-US" b="1" i="1" dirty="0">
                            <a:solidFill>
                              <a:srgbClr val="FF0000"/>
                            </a:solidFill>
                            <a:latin typeface="Cambria Math" panose="02040503050406030204" pitchFamily="18" charset="0"/>
                          </a:rPr>
                          <m:t>𝒊</m:t>
                        </m:r>
                      </m:sub>
                    </m:sSub>
                    <m:r>
                      <a:rPr lang="zh-CN" altLang="en-US" b="1" i="1" dirty="0">
                        <a:solidFill>
                          <a:srgbClr val="FF0000"/>
                        </a:solidFill>
                        <a:latin typeface="Cambria Math" panose="02040503050406030204" pitchFamily="18" charset="0"/>
                      </a:rPr>
                      <m:t> </m:t>
                    </m:r>
                  </m:oMath>
                </a14:m>
                <a:endParaRPr lang="zh-CN" altLang="en-US" dirty="0"/>
              </a:p>
            </p:txBody>
          </p:sp>
        </mc:Choice>
        <mc:Fallback xmlns="">
          <p:sp>
            <p:nvSpPr>
              <p:cNvPr id="46" name="文本框 45">
                <a:extLst>
                  <a:ext uri="{FF2B5EF4-FFF2-40B4-BE49-F238E27FC236}">
                    <a16:creationId xmlns:a16="http://schemas.microsoft.com/office/drawing/2014/main" id="{2F588837-B09D-21A4-C9F9-7386572DAF30}"/>
                  </a:ext>
                </a:extLst>
              </p:cNvPr>
              <p:cNvSpPr txBox="1">
                <a:spLocks noRot="1" noChangeAspect="1" noMove="1" noResize="1" noEditPoints="1" noAdjustHandles="1" noChangeArrowheads="1" noChangeShapeType="1" noTextEdit="1"/>
              </p:cNvSpPr>
              <p:nvPr/>
            </p:nvSpPr>
            <p:spPr>
              <a:xfrm>
                <a:off x="7225587" y="4416801"/>
                <a:ext cx="3095199" cy="369332"/>
              </a:xfrm>
              <a:prstGeom prst="rect">
                <a:avLst/>
              </a:prstGeom>
              <a:blipFill>
                <a:blip r:embed="rId11"/>
                <a:stretch>
                  <a:fillRect l="-1575" t="-11667" b="-25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1162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861B-EEC8-2E40-B497-699CEF855276}"/>
            </a:ext>
          </a:extLst>
        </p:cNvPr>
        <p:cNvGrpSpPr/>
        <p:nvPr/>
      </p:nvGrpSpPr>
      <p:grpSpPr>
        <a:xfrm>
          <a:off x="0" y="0"/>
          <a:ext cx="0" cy="0"/>
          <a:chOff x="0" y="0"/>
          <a:chExt cx="0" cy="0"/>
        </a:xfrm>
      </p:grpSpPr>
      <p:pic>
        <p:nvPicPr>
          <p:cNvPr id="14" name="图片 13">
            <a:extLst>
              <a:ext uri="{FF2B5EF4-FFF2-40B4-BE49-F238E27FC236}">
                <a16:creationId xmlns:a16="http://schemas.microsoft.com/office/drawing/2014/main" id="{460BF922-C09F-8FE9-2B7B-C759BDE65C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5343" y="1104019"/>
            <a:ext cx="4988033" cy="5029950"/>
          </a:xfrm>
          <a:prstGeom prst="rect">
            <a:avLst/>
          </a:prstGeom>
        </p:spPr>
      </p:pic>
      <p:sp>
        <p:nvSpPr>
          <p:cNvPr id="13" name="文本框 12">
            <a:extLst>
              <a:ext uri="{FF2B5EF4-FFF2-40B4-BE49-F238E27FC236}">
                <a16:creationId xmlns:a16="http://schemas.microsoft.com/office/drawing/2014/main" id="{32CC9EF6-3FE6-CA99-CF1E-10ADE22BCF18}"/>
              </a:ext>
            </a:extLst>
          </p:cNvPr>
          <p:cNvSpPr txBox="1"/>
          <p:nvPr/>
        </p:nvSpPr>
        <p:spPr>
          <a:xfrm>
            <a:off x="603226" y="506187"/>
            <a:ext cx="6222117"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置信带的构建</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A76CA882-29EA-356F-B9B0-D5978EBC37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018" y="2440203"/>
            <a:ext cx="4047619" cy="723810"/>
          </a:xfrm>
          <a:prstGeom prst="rect">
            <a:avLst/>
          </a:prstGeom>
        </p:spPr>
      </p:pic>
      <p:pic>
        <p:nvPicPr>
          <p:cNvPr id="5" name="图片 4">
            <a:extLst>
              <a:ext uri="{FF2B5EF4-FFF2-40B4-BE49-F238E27FC236}">
                <a16:creationId xmlns:a16="http://schemas.microsoft.com/office/drawing/2014/main" id="{51BD9C04-AEDD-4DD7-87CC-31A0A598FB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702" y="3811024"/>
            <a:ext cx="3476190" cy="771429"/>
          </a:xfrm>
          <a:prstGeom prst="rect">
            <a:avLst/>
          </a:prstGeom>
        </p:spPr>
      </p:pic>
      <p:pic>
        <p:nvPicPr>
          <p:cNvPr id="7" name="图片 6">
            <a:extLst>
              <a:ext uri="{FF2B5EF4-FFF2-40B4-BE49-F238E27FC236}">
                <a16:creationId xmlns:a16="http://schemas.microsoft.com/office/drawing/2014/main" id="{FB4406F2-A0B3-35D9-6458-38CEB77A97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8018" y="4602719"/>
            <a:ext cx="5247754" cy="1613774"/>
          </a:xfrm>
          <a:prstGeom prst="rect">
            <a:avLst/>
          </a:prstGeom>
        </p:spPr>
      </p:pic>
      <p:sp>
        <p:nvSpPr>
          <p:cNvPr id="8" name="箭头: 下 7">
            <a:extLst>
              <a:ext uri="{FF2B5EF4-FFF2-40B4-BE49-F238E27FC236}">
                <a16:creationId xmlns:a16="http://schemas.microsoft.com/office/drawing/2014/main" id="{E31D94B4-8240-ED30-AD94-73F00ED648BC}"/>
              </a:ext>
            </a:extLst>
          </p:cNvPr>
          <p:cNvSpPr/>
          <p:nvPr/>
        </p:nvSpPr>
        <p:spPr>
          <a:xfrm>
            <a:off x="2590797" y="3341916"/>
            <a:ext cx="293917" cy="532385"/>
          </a:xfrm>
          <a:prstGeom prst="downArrow">
            <a:avLst>
              <a:gd name="adj1" fmla="val 50000"/>
              <a:gd name="adj2" fmla="val 797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7349BC59-2158-379E-9238-95AD48B4886A}"/>
              </a:ext>
            </a:extLst>
          </p:cNvPr>
          <p:cNvSpPr txBox="1"/>
          <p:nvPr/>
        </p:nvSpPr>
        <p:spPr>
          <a:xfrm>
            <a:off x="852702" y="1001303"/>
            <a:ext cx="6096000" cy="1294585"/>
          </a:xfrm>
          <a:prstGeom prst="rect">
            <a:avLst/>
          </a:prstGeom>
          <a:noFill/>
        </p:spPr>
        <p:txBody>
          <a:bodyPr wrap="square">
            <a:spAutoFit/>
          </a:bodyPr>
          <a:lstStyle/>
          <a:p>
            <a:pPr>
              <a:lnSpc>
                <a:spcPct val="150000"/>
              </a:lnSpc>
            </a:pPr>
            <a:r>
              <a:rPr lang="en-US" altLang="zh-CN" b="1" dirty="0">
                <a:latin typeface="微软雅黑" panose="020B0503020204020204" pitchFamily="34" charset="-122"/>
                <a:ea typeface="微软雅黑" panose="020B0503020204020204" pitchFamily="34" charset="-122"/>
              </a:rPr>
              <a:t>NUACF</a:t>
            </a:r>
            <a:r>
              <a:rPr lang="zh-CN" altLang="en-US" b="1" dirty="0">
                <a:latin typeface="微软雅黑" panose="020B0503020204020204" pitchFamily="34" charset="-122"/>
                <a:ea typeface="微软雅黑" panose="020B0503020204020204" pitchFamily="34" charset="-122"/>
              </a:rPr>
              <a:t>置信带的构建同标准均匀</a:t>
            </a:r>
            <a:r>
              <a:rPr lang="en-US" altLang="zh-CN" b="1" dirty="0">
                <a:latin typeface="微软雅黑" panose="020B0503020204020204" pitchFamily="34" charset="-122"/>
                <a:ea typeface="微软雅黑" panose="020B0503020204020204" pitchFamily="34" charset="-122"/>
              </a:rPr>
              <a:t>ACF</a:t>
            </a:r>
            <a:r>
              <a:rPr lang="zh-CN" altLang="en-US" b="1" dirty="0">
                <a:latin typeface="微软雅黑" panose="020B0503020204020204" pitchFamily="34" charset="-122"/>
                <a:ea typeface="微软雅黑" panose="020B0503020204020204" pitchFamily="34" charset="-122"/>
              </a:rPr>
              <a:t>是一样的，即将时间序列的流量测值替换为完全随机的白噪声，并计算不同序列数延迟下的自相关函数值的分布范围</a:t>
            </a:r>
            <a:endParaRPr lang="zh-CN" altLang="en-US" dirty="0"/>
          </a:p>
        </p:txBody>
      </p:sp>
    </p:spTree>
    <p:extLst>
      <p:ext uri="{BB962C8B-B14F-4D97-AF65-F5344CB8AC3E}">
        <p14:creationId xmlns:p14="http://schemas.microsoft.com/office/powerpoint/2010/main" val="2226693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5240-E901-6EBA-154E-BDDBF726DAA0}"/>
            </a:ext>
          </a:extLst>
        </p:cNvPr>
        <p:cNvGrpSpPr/>
        <p:nvPr/>
      </p:nvGrpSpPr>
      <p:grpSpPr>
        <a:xfrm>
          <a:off x="0" y="0"/>
          <a:ext cx="0" cy="0"/>
          <a:chOff x="0" y="0"/>
          <a:chExt cx="0" cy="0"/>
        </a:xfrm>
      </p:grpSpPr>
      <p:pic>
        <p:nvPicPr>
          <p:cNvPr id="14" name="图片 13">
            <a:extLst>
              <a:ext uri="{FF2B5EF4-FFF2-40B4-BE49-F238E27FC236}">
                <a16:creationId xmlns:a16="http://schemas.microsoft.com/office/drawing/2014/main" id="{2EBD8C5D-A11F-0E5F-7BCA-68721BC1A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114" y="1376161"/>
            <a:ext cx="4988033" cy="5029950"/>
          </a:xfrm>
          <a:prstGeom prst="rect">
            <a:avLst/>
          </a:prstGeom>
        </p:spPr>
      </p:pic>
      <p:sp>
        <p:nvSpPr>
          <p:cNvPr id="13" name="文本框 12">
            <a:extLst>
              <a:ext uri="{FF2B5EF4-FFF2-40B4-BE49-F238E27FC236}">
                <a16:creationId xmlns:a16="http://schemas.microsoft.com/office/drawing/2014/main" id="{FCD20D9C-378D-8EFD-9857-0547AFFF56FC}"/>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置信带的构建（应该采用</a:t>
            </a:r>
            <a:r>
              <a:rPr lang="en-US" altLang="zh-CN"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MC</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模拟得到的置信带！）</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D049F032-E0E1-8A5E-A9A2-F09F8574C3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6371" y="1453582"/>
            <a:ext cx="4811486" cy="4805204"/>
          </a:xfrm>
          <a:prstGeom prst="rect">
            <a:avLst/>
          </a:prstGeom>
        </p:spPr>
      </p:pic>
      <p:sp>
        <p:nvSpPr>
          <p:cNvPr id="9" name="文本框 8">
            <a:extLst>
              <a:ext uri="{FF2B5EF4-FFF2-40B4-BE49-F238E27FC236}">
                <a16:creationId xmlns:a16="http://schemas.microsoft.com/office/drawing/2014/main" id="{9A2551D8-4C5B-B9D4-E9A3-7236F0E616A2}"/>
              </a:ext>
            </a:extLst>
          </p:cNvPr>
          <p:cNvSpPr txBox="1"/>
          <p:nvPr/>
        </p:nvSpPr>
        <p:spPr>
          <a:xfrm>
            <a:off x="1741714" y="956563"/>
            <a:ext cx="3418114" cy="369332"/>
          </a:xfrm>
          <a:prstGeom prst="rect">
            <a:avLst/>
          </a:prstGeom>
          <a:noFill/>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测量时间点完全随机化（理想）</a:t>
            </a:r>
            <a:endParaRPr lang="zh-CN" altLang="en-US" dirty="0">
              <a:solidFill>
                <a:srgbClr val="002060"/>
              </a:solidFill>
            </a:endParaRPr>
          </a:p>
        </p:txBody>
      </p:sp>
      <p:sp>
        <p:nvSpPr>
          <p:cNvPr id="12" name="文本框 11">
            <a:extLst>
              <a:ext uri="{FF2B5EF4-FFF2-40B4-BE49-F238E27FC236}">
                <a16:creationId xmlns:a16="http://schemas.microsoft.com/office/drawing/2014/main" id="{779B72A4-041D-7D8B-841E-FDAF65AE94D0}"/>
              </a:ext>
            </a:extLst>
          </p:cNvPr>
          <p:cNvSpPr txBox="1"/>
          <p:nvPr/>
        </p:nvSpPr>
        <p:spPr>
          <a:xfrm>
            <a:off x="7815942" y="961906"/>
            <a:ext cx="2721429" cy="369332"/>
          </a:xfrm>
          <a:prstGeom prst="rect">
            <a:avLst/>
          </a:prstGeom>
          <a:noFill/>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测量时间点固定（现实）</a:t>
            </a:r>
            <a:endParaRPr lang="zh-CN" altLang="en-US" dirty="0">
              <a:solidFill>
                <a:srgbClr val="002060"/>
              </a:solidFill>
            </a:endParaRPr>
          </a:p>
        </p:txBody>
      </p:sp>
      <p:sp>
        <p:nvSpPr>
          <p:cNvPr id="16" name="文本框 15">
            <a:extLst>
              <a:ext uri="{FF2B5EF4-FFF2-40B4-BE49-F238E27FC236}">
                <a16:creationId xmlns:a16="http://schemas.microsoft.com/office/drawing/2014/main" id="{7A4E75CC-F420-9BDF-6036-EEFAA7D7A6B2}"/>
              </a:ext>
            </a:extLst>
          </p:cNvPr>
          <p:cNvSpPr txBox="1"/>
          <p:nvPr/>
        </p:nvSpPr>
        <p:spPr>
          <a:xfrm>
            <a:off x="5956861" y="956563"/>
            <a:ext cx="607224" cy="369332"/>
          </a:xfrm>
          <a:prstGeom prst="rect">
            <a:avLst/>
          </a:prstGeom>
          <a:noFill/>
        </p:spPr>
        <p:txBody>
          <a:bodyPr wrap="square">
            <a:spAutoFit/>
          </a:bodyPr>
          <a:lstStyle/>
          <a:p>
            <a:r>
              <a:rPr lang="en-US" altLang="zh-CN" b="1" dirty="0">
                <a:solidFill>
                  <a:srgbClr val="002060"/>
                </a:solidFill>
                <a:latin typeface="微软雅黑" panose="020B0503020204020204" pitchFamily="34" charset="-122"/>
                <a:ea typeface="微软雅黑" panose="020B0503020204020204" pitchFamily="34" charset="-122"/>
              </a:rPr>
              <a:t>VS.</a:t>
            </a:r>
            <a:endParaRPr lang="zh-CN" altLang="en-US" dirty="0"/>
          </a:p>
        </p:txBody>
      </p:sp>
    </p:spTree>
    <p:extLst>
      <p:ext uri="{BB962C8B-B14F-4D97-AF65-F5344CB8AC3E}">
        <p14:creationId xmlns:p14="http://schemas.microsoft.com/office/powerpoint/2010/main" val="7466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80124-8D82-3776-2944-0667F5EBAB5A}"/>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5103778A-AB07-BC1B-9BF4-7223DD3EA4F5}"/>
              </a:ext>
            </a:extLst>
          </p:cNvPr>
          <p:cNvSpPr txBox="1"/>
          <p:nvPr/>
        </p:nvSpPr>
        <p:spPr>
          <a:xfrm>
            <a:off x="5638798" y="3312641"/>
            <a:ext cx="2901041" cy="369332"/>
          </a:xfrm>
          <a:prstGeom prst="rect">
            <a:avLst/>
          </a:prstGeom>
          <a:noFill/>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② 时间不均匀性误差项</a:t>
            </a:r>
            <a:endParaRPr lang="zh-CN" altLang="en-US" dirty="0"/>
          </a:p>
        </p:txBody>
      </p:sp>
      <p:sp>
        <p:nvSpPr>
          <p:cNvPr id="13" name="文本框 12">
            <a:extLst>
              <a:ext uri="{FF2B5EF4-FFF2-40B4-BE49-F238E27FC236}">
                <a16:creationId xmlns:a16="http://schemas.microsoft.com/office/drawing/2014/main" id="{38C80B88-339A-3E0F-713C-E582C2CC8BB8}"/>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时间延迟测量的完备误差估计</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8446EFEE-7F2A-603C-928B-E5D0BAF290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541" y="1994200"/>
            <a:ext cx="7000000" cy="1171429"/>
          </a:xfrm>
          <a:prstGeom prst="rect">
            <a:avLst/>
          </a:prstGeom>
        </p:spPr>
      </p:pic>
      <p:sp>
        <p:nvSpPr>
          <p:cNvPr id="6" name="文本框 5">
            <a:extLst>
              <a:ext uri="{FF2B5EF4-FFF2-40B4-BE49-F238E27FC236}">
                <a16:creationId xmlns:a16="http://schemas.microsoft.com/office/drawing/2014/main" id="{11223A61-BB0A-ED00-9273-4D0BFBF89BA7}"/>
              </a:ext>
            </a:extLst>
          </p:cNvPr>
          <p:cNvSpPr txBox="1"/>
          <p:nvPr/>
        </p:nvSpPr>
        <p:spPr>
          <a:xfrm>
            <a:off x="936171" y="1358111"/>
            <a:ext cx="6096000"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完整的</a:t>
            </a:r>
            <a:r>
              <a:rPr lang="en-US" altLang="zh-CN" b="1" dirty="0">
                <a:latin typeface="微软雅黑" panose="020B0503020204020204" pitchFamily="34" charset="-122"/>
                <a:ea typeface="微软雅黑" panose="020B0503020204020204" pitchFamily="34" charset="-122"/>
              </a:rPr>
              <a:t>NUACF</a:t>
            </a:r>
            <a:r>
              <a:rPr lang="zh-CN" altLang="en-US" b="1" dirty="0">
                <a:latin typeface="微软雅黑" panose="020B0503020204020204" pitchFamily="34" charset="-122"/>
                <a:ea typeface="微软雅黑" panose="020B0503020204020204" pitchFamily="34" charset="-122"/>
              </a:rPr>
              <a:t>时间延迟误差由两部分组成：</a:t>
            </a:r>
            <a:endParaRPr lang="zh-CN" altLang="en-US" dirty="0"/>
          </a:p>
        </p:txBody>
      </p:sp>
      <p:cxnSp>
        <p:nvCxnSpPr>
          <p:cNvPr id="8" name="直接连接符 7">
            <a:extLst>
              <a:ext uri="{FF2B5EF4-FFF2-40B4-BE49-F238E27FC236}">
                <a16:creationId xmlns:a16="http://schemas.microsoft.com/office/drawing/2014/main" id="{02C081E9-D257-5B21-780C-2859AC6B302B}"/>
              </a:ext>
            </a:extLst>
          </p:cNvPr>
          <p:cNvCxnSpPr/>
          <p:nvPr/>
        </p:nvCxnSpPr>
        <p:spPr>
          <a:xfrm>
            <a:off x="2950027" y="3320143"/>
            <a:ext cx="2808514"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752AB29C-B8AB-FAE4-C475-1F0DD841533A}"/>
              </a:ext>
            </a:extLst>
          </p:cNvPr>
          <p:cNvCxnSpPr>
            <a:cxnSpLocks/>
          </p:cNvCxnSpPr>
          <p:nvPr/>
        </p:nvCxnSpPr>
        <p:spPr>
          <a:xfrm>
            <a:off x="6085112" y="3309257"/>
            <a:ext cx="1567544"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536FB857-EA05-26B9-6866-E0E50B3B7016}"/>
                  </a:ext>
                </a:extLst>
              </p:cNvPr>
              <p:cNvSpPr txBox="1"/>
              <p:nvPr/>
            </p:nvSpPr>
            <p:spPr>
              <a:xfrm>
                <a:off x="936171" y="3909446"/>
                <a:ext cx="10646229" cy="2010294"/>
              </a:xfrm>
              <a:prstGeom prst="rect">
                <a:avLst/>
              </a:prstGeom>
              <a:noFill/>
            </p:spPr>
            <p:txBody>
              <a:bodyPr wrap="square">
                <a:spAutoFit/>
              </a:bodyPr>
              <a:lstStyle/>
              <a:p>
                <a:endParaRPr lang="en-US" altLang="zh-CN" b="1" dirty="0">
                  <a:solidFill>
                    <a:srgbClr val="002060"/>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002060"/>
                    </a:solidFill>
                    <a:latin typeface="微软雅黑" panose="020B0503020204020204" pitchFamily="34" charset="-122"/>
                    <a:ea typeface="微软雅黑" panose="020B0503020204020204" pitchFamily="34" charset="-122"/>
                  </a:rPr>
                  <a:t>通过</a:t>
                </a:r>
                <a:r>
                  <a:rPr lang="en-US" altLang="zh-CN" b="1" dirty="0">
                    <a:solidFill>
                      <a:srgbClr val="002060"/>
                    </a:solidFill>
                    <a:latin typeface="微软雅黑" panose="020B0503020204020204" pitchFamily="34" charset="-122"/>
                    <a:ea typeface="微软雅黑" panose="020B0503020204020204" pitchFamily="34" charset="-122"/>
                  </a:rPr>
                  <a:t>MC</a:t>
                </a:r>
                <a:r>
                  <a:rPr lang="zh-CN" altLang="en-US" b="1" dirty="0">
                    <a:solidFill>
                      <a:srgbClr val="002060"/>
                    </a:solidFill>
                    <a:latin typeface="微软雅黑" panose="020B0503020204020204" pitchFamily="34" charset="-122"/>
                    <a:ea typeface="微软雅黑" panose="020B0503020204020204" pitchFamily="34" charset="-122"/>
                  </a:rPr>
                  <a:t>模拟对流量测量误差进行撒点，在第 </a:t>
                </a:r>
                <a14:m>
                  <m:oMath xmlns:m="http://schemas.openxmlformats.org/officeDocument/2006/math">
                    <m:r>
                      <a:rPr lang="zh-CN" altLang="en-US" i="1" dirty="0" smtClean="0">
                        <a:solidFill>
                          <a:srgbClr val="002060"/>
                        </a:solidFill>
                        <a:latin typeface="Cambria Math" panose="02040503050406030204" pitchFamily="18" charset="0"/>
                      </a:rPr>
                      <m:t>𝜑</m:t>
                    </m:r>
                  </m:oMath>
                </a14:m>
                <a:r>
                  <a:rPr lang="zh-CN" altLang="en-US" b="1" dirty="0">
                    <a:solidFill>
                      <a:srgbClr val="002060"/>
                    </a:solidFill>
                    <a:latin typeface="微软雅黑" panose="020B0503020204020204" pitchFamily="34" charset="-122"/>
                    <a:ea typeface="微软雅黑" panose="020B0503020204020204" pitchFamily="34" charset="-122"/>
                  </a:rPr>
                  <a:t> 个潜在</a:t>
                </a:r>
                <a:r>
                  <a:rPr lang="en-US" altLang="zh-CN" b="1" dirty="0">
                    <a:solidFill>
                      <a:srgbClr val="002060"/>
                    </a:solidFill>
                    <a:latin typeface="微软雅黑" panose="020B0503020204020204" pitchFamily="34" charset="-122"/>
                    <a:ea typeface="微软雅黑" panose="020B0503020204020204" pitchFamily="34" charset="-122"/>
                  </a:rPr>
                  <a:t>NUACF</a:t>
                </a:r>
                <a:r>
                  <a:rPr lang="zh-CN" altLang="en-US" b="1" dirty="0">
                    <a:solidFill>
                      <a:srgbClr val="002060"/>
                    </a:solidFill>
                    <a:latin typeface="微软雅黑" panose="020B0503020204020204" pitchFamily="34" charset="-122"/>
                    <a:ea typeface="微软雅黑" panose="020B0503020204020204" pitchFamily="34" charset="-122"/>
                  </a:rPr>
                  <a:t>峰 </a:t>
                </a:r>
                <a14:m>
                  <m:oMath xmlns:m="http://schemas.openxmlformats.org/officeDocument/2006/math">
                    <m:sSub>
                      <m:sSubPr>
                        <m:ctrlPr>
                          <a:rPr lang="zh-CN" altLang="en-US" b="1" i="1" smtClean="0">
                            <a:solidFill>
                              <a:srgbClr val="002060"/>
                            </a:solidFill>
                            <a:latin typeface="Cambria Math" panose="02040503050406030204" pitchFamily="18" charset="0"/>
                          </a:rPr>
                        </m:ctrlPr>
                      </m:sSubPr>
                      <m:e>
                        <m:r>
                          <a:rPr lang="zh-CN" altLang="en-US" b="1" i="0" smtClean="0">
                            <a:solidFill>
                              <a:srgbClr val="002060"/>
                            </a:solidFill>
                            <a:latin typeface="Cambria Math" panose="02040503050406030204" pitchFamily="18" charset="0"/>
                          </a:rPr>
                          <m:t>𝐏</m:t>
                        </m:r>
                      </m:e>
                      <m:sub>
                        <m:r>
                          <a:rPr lang="zh-CN" altLang="en-US" b="1" i="1" smtClean="0">
                            <a:solidFill>
                              <a:srgbClr val="002060"/>
                            </a:solidFill>
                            <a:latin typeface="Cambria Math" panose="02040503050406030204" pitchFamily="18" charset="0"/>
                          </a:rPr>
                          <m:t>𝜑</m:t>
                        </m:r>
                      </m:sub>
                    </m:sSub>
                  </m:oMath>
                </a14:m>
                <a:r>
                  <a:rPr lang="zh-CN" altLang="en-US" b="1" dirty="0">
                    <a:solidFill>
                      <a:srgbClr val="002060"/>
                    </a:solidFill>
                    <a:latin typeface="微软雅黑" panose="020B0503020204020204" pitchFamily="34" charset="-122"/>
                    <a:ea typeface="微软雅黑" panose="020B0503020204020204" pitchFamily="34" charset="-122"/>
                  </a:rPr>
                  <a:t> 附近，模拟完成后我们可以得到一组时间延迟 </a:t>
                </a:r>
                <a14:m>
                  <m:oMath xmlns:m="http://schemas.openxmlformats.org/officeDocument/2006/math">
                    <m:d>
                      <m:dPr>
                        <m:begChr m:val="{"/>
                        <m:endChr m:val="}"/>
                        <m:ctrlPr>
                          <a:rPr lang="zh-CN" altLang="en-US" b="1" i="1" dirty="0" smtClean="0">
                            <a:solidFill>
                              <a:srgbClr val="002060"/>
                            </a:solidFill>
                            <a:latin typeface="Cambria Math" panose="02040503050406030204" pitchFamily="18" charset="0"/>
                          </a:rPr>
                        </m:ctrlPr>
                      </m:dPr>
                      <m:e>
                        <m:sSubSup>
                          <m:sSubSupPr>
                            <m:ctrlPr>
                              <a:rPr lang="zh-CN" altLang="en-US" b="1" i="1" dirty="0">
                                <a:solidFill>
                                  <a:srgbClr val="002060"/>
                                </a:solidFill>
                                <a:latin typeface="Cambria Math" panose="02040503050406030204" pitchFamily="18" charset="0"/>
                              </a:rPr>
                            </m:ctrlPr>
                          </m:sSubSupPr>
                          <m:e>
                            <m:r>
                              <a:rPr lang="zh-CN" altLang="en-US" b="1" i="1" dirty="0">
                                <a:solidFill>
                                  <a:srgbClr val="002060"/>
                                </a:solidFill>
                                <a:latin typeface="Cambria Math" panose="02040503050406030204" pitchFamily="18" charset="0"/>
                              </a:rPr>
                              <m:t>𝝉</m:t>
                            </m:r>
                          </m:e>
                          <m:sub>
                            <m:r>
                              <a:rPr lang="en-US" altLang="zh-CN" b="1" i="0" dirty="0" smtClean="0">
                                <a:solidFill>
                                  <a:srgbClr val="002060"/>
                                </a:solidFill>
                                <a:latin typeface="Cambria Math" panose="02040503050406030204" pitchFamily="18" charset="0"/>
                              </a:rPr>
                              <m:t>𝐃</m:t>
                            </m:r>
                            <m:r>
                              <a:rPr lang="en-US" altLang="zh-CN" b="1" i="0" dirty="0" smtClean="0">
                                <a:solidFill>
                                  <a:srgbClr val="002060"/>
                                </a:solidFill>
                                <a:latin typeface="Cambria Math" panose="02040503050406030204" pitchFamily="18" charset="0"/>
                              </a:rPr>
                              <m:t>,</m:t>
                            </m:r>
                            <m:r>
                              <a:rPr lang="en-US" altLang="zh-CN" b="1" i="0" dirty="0" smtClean="0">
                                <a:solidFill>
                                  <a:srgbClr val="002060"/>
                                </a:solidFill>
                                <a:latin typeface="Cambria Math" panose="02040503050406030204" pitchFamily="18" charset="0"/>
                              </a:rPr>
                              <m:t>𝐍𝐔</m:t>
                            </m:r>
                          </m:sub>
                          <m:sup>
                            <m:r>
                              <a:rPr lang="en-US" altLang="zh-CN" b="1" i="1" dirty="0" smtClean="0">
                                <a:solidFill>
                                  <a:srgbClr val="002060"/>
                                </a:solidFill>
                                <a:latin typeface="Cambria Math" panose="02040503050406030204" pitchFamily="18" charset="0"/>
                              </a:rPr>
                              <m:t>(</m:t>
                            </m:r>
                            <m:r>
                              <a:rPr lang="zh-CN" altLang="en-US" b="1" i="1" dirty="0">
                                <a:solidFill>
                                  <a:srgbClr val="002060"/>
                                </a:solidFill>
                                <a:latin typeface="Cambria Math" panose="02040503050406030204" pitchFamily="18" charset="0"/>
                              </a:rPr>
                              <m:t>𝝃</m:t>
                            </m:r>
                            <m:r>
                              <a:rPr lang="en-US" altLang="zh-CN" b="1" i="1" dirty="0" smtClean="0">
                                <a:solidFill>
                                  <a:srgbClr val="002060"/>
                                </a:solidFill>
                                <a:latin typeface="Cambria Math" panose="02040503050406030204" pitchFamily="18" charset="0"/>
                              </a:rPr>
                              <m:t>)</m:t>
                            </m:r>
                          </m:sup>
                        </m:sSubSup>
                        <m:d>
                          <m:dPr>
                            <m:begChr m:val=""/>
                            <m:endChr m:val="|"/>
                            <m:ctrlPr>
                              <a:rPr lang="zh-CN" altLang="en-US" b="1" i="1" dirty="0">
                                <a:solidFill>
                                  <a:srgbClr val="002060"/>
                                </a:solidFill>
                                <a:latin typeface="Cambria Math" panose="02040503050406030204" pitchFamily="18" charset="0"/>
                              </a:rPr>
                            </m:ctrlPr>
                          </m:dPr>
                          <m:e>
                            <m:d>
                              <m:dPr>
                                <m:ctrlPr>
                                  <a:rPr lang="zh-CN" altLang="en-US" b="1" i="1" dirty="0">
                                    <a:solidFill>
                                      <a:srgbClr val="002060"/>
                                    </a:solidFill>
                                    <a:latin typeface="Cambria Math" panose="02040503050406030204" pitchFamily="18" charset="0"/>
                                  </a:rPr>
                                </m:ctrlPr>
                              </m:dPr>
                              <m:e>
                                <m:sSub>
                                  <m:sSubPr>
                                    <m:ctrlPr>
                                      <a:rPr lang="zh-CN" altLang="en-US" b="1" i="1" dirty="0" smtClean="0">
                                        <a:solidFill>
                                          <a:srgbClr val="002060"/>
                                        </a:solidFill>
                                        <a:latin typeface="Cambria Math" panose="02040503050406030204" pitchFamily="18" charset="0"/>
                                      </a:rPr>
                                    </m:ctrlPr>
                                  </m:sSubPr>
                                  <m:e>
                                    <m:r>
                                      <a:rPr lang="zh-CN" altLang="en-US" b="1" i="0" dirty="0">
                                        <a:solidFill>
                                          <a:srgbClr val="002060"/>
                                        </a:solidFill>
                                        <a:latin typeface="Cambria Math" panose="02040503050406030204" pitchFamily="18" charset="0"/>
                                      </a:rPr>
                                      <m:t>𝐤</m:t>
                                    </m:r>
                                  </m:e>
                                  <m:sub>
                                    <m:sSub>
                                      <m:sSubPr>
                                        <m:ctrlPr>
                                          <a:rPr lang="zh-CN" altLang="en-US" b="1" i="1">
                                            <a:solidFill>
                                              <a:srgbClr val="002060"/>
                                            </a:solidFill>
                                            <a:latin typeface="Cambria Math" panose="02040503050406030204" pitchFamily="18" charset="0"/>
                                          </a:rPr>
                                        </m:ctrlPr>
                                      </m:sSubPr>
                                      <m:e>
                                        <m:r>
                                          <a:rPr lang="zh-CN" altLang="en-US" b="1">
                                            <a:solidFill>
                                              <a:srgbClr val="002060"/>
                                            </a:solidFill>
                                            <a:latin typeface="Cambria Math" panose="02040503050406030204" pitchFamily="18" charset="0"/>
                                          </a:rPr>
                                          <m:t>𝐏</m:t>
                                        </m:r>
                                      </m:e>
                                      <m:sub>
                                        <m:r>
                                          <a:rPr lang="zh-CN" altLang="en-US" b="1" i="1">
                                            <a:solidFill>
                                              <a:srgbClr val="002060"/>
                                            </a:solidFill>
                                            <a:latin typeface="Cambria Math" panose="02040503050406030204" pitchFamily="18" charset="0"/>
                                          </a:rPr>
                                          <m:t>𝝋</m:t>
                                        </m:r>
                                      </m:sub>
                                    </m:sSub>
                                  </m:sub>
                                </m:sSub>
                              </m:e>
                            </m:d>
                          </m:e>
                        </m:d>
                        <m:r>
                          <a:rPr lang="zh-CN" altLang="en-US" b="1" i="1" dirty="0">
                            <a:solidFill>
                              <a:srgbClr val="002060"/>
                            </a:solidFill>
                            <a:latin typeface="Cambria Math" panose="02040503050406030204" pitchFamily="18" charset="0"/>
                          </a:rPr>
                          <m:t>𝝃</m:t>
                        </m:r>
                        <m:r>
                          <a:rPr lang="zh-CN" altLang="en-US" b="1" i="0" dirty="0">
                            <a:solidFill>
                              <a:srgbClr val="002060"/>
                            </a:solidFill>
                            <a:latin typeface="Cambria Math" panose="02040503050406030204" pitchFamily="18" charset="0"/>
                          </a:rPr>
                          <m:t>=</m:t>
                        </m:r>
                        <m:r>
                          <a:rPr lang="zh-CN" altLang="en-US" b="1" i="0" dirty="0">
                            <a:solidFill>
                              <a:srgbClr val="002060"/>
                            </a:solidFill>
                            <a:latin typeface="Cambria Math" panose="02040503050406030204" pitchFamily="18" charset="0"/>
                          </a:rPr>
                          <m:t>𝟏</m:t>
                        </m:r>
                        <m:r>
                          <a:rPr lang="en-US" altLang="zh-CN" b="1" i="0" dirty="0" smtClean="0">
                            <a:solidFill>
                              <a:srgbClr val="002060"/>
                            </a:solidFill>
                            <a:latin typeface="Cambria Math" panose="02040503050406030204" pitchFamily="18" charset="0"/>
                          </a:rPr>
                          <m:t>,</m:t>
                        </m:r>
                        <m:r>
                          <a:rPr lang="en-US" altLang="zh-CN" b="1" i="0" dirty="0" smtClean="0">
                            <a:solidFill>
                              <a:srgbClr val="002060"/>
                            </a:solidFill>
                            <a:latin typeface="Cambria Math" panose="02040503050406030204" pitchFamily="18" charset="0"/>
                          </a:rPr>
                          <m:t>𝟐</m:t>
                        </m:r>
                        <m:r>
                          <a:rPr lang="en-US" altLang="zh-CN" b="1" i="0" dirty="0" smtClean="0">
                            <a:solidFill>
                              <a:srgbClr val="002060"/>
                            </a:solidFill>
                            <a:latin typeface="Cambria Math" panose="02040503050406030204" pitchFamily="18" charset="0"/>
                          </a:rPr>
                          <m:t>,…,</m:t>
                        </m:r>
                        <m:r>
                          <a:rPr lang="en-US" altLang="zh-CN" b="1" i="1" dirty="0" smtClean="0">
                            <a:solidFill>
                              <a:srgbClr val="002060"/>
                            </a:solidFill>
                            <a:latin typeface="Cambria Math" panose="02040503050406030204" pitchFamily="18" charset="0"/>
                          </a:rPr>
                          <m:t>𝑺</m:t>
                        </m:r>
                      </m:e>
                    </m:d>
                  </m:oMath>
                </a14:m>
                <a:r>
                  <a:rPr lang="zh-CN" altLang="en-US" b="1" dirty="0">
                    <a:solidFill>
                      <a:srgbClr val="002060"/>
                    </a:solidFill>
                    <a:latin typeface="微软雅黑" panose="020B0503020204020204" pitchFamily="34" charset="-122"/>
                    <a:ea typeface="微软雅黑" panose="020B0503020204020204" pitchFamily="34" charset="-122"/>
                  </a:rPr>
                  <a:t> ，及它们分别所对应的时间不均匀误差 </a:t>
                </a:r>
                <a14:m>
                  <m:oMath xmlns:m="http://schemas.openxmlformats.org/officeDocument/2006/math">
                    <m:d>
                      <m:dPr>
                        <m:begChr m:val="{"/>
                        <m:endChr m:val="}"/>
                        <m:ctrlPr>
                          <a:rPr lang="zh-CN" altLang="en-US" b="1" i="1" dirty="0">
                            <a:solidFill>
                              <a:srgbClr val="002060"/>
                            </a:solidFill>
                            <a:latin typeface="Cambria Math" panose="02040503050406030204" pitchFamily="18" charset="0"/>
                          </a:rPr>
                        </m:ctrlPr>
                      </m:dPr>
                      <m:e>
                        <m:sSub>
                          <m:sSubPr>
                            <m:ctrlPr>
                              <a:rPr lang="zh-CN" altLang="en-US" b="1" i="1" dirty="0" smtClean="0">
                                <a:solidFill>
                                  <a:srgbClr val="002060"/>
                                </a:solidFill>
                                <a:latin typeface="Cambria Math" panose="02040503050406030204" pitchFamily="18" charset="0"/>
                              </a:rPr>
                            </m:ctrlPr>
                          </m:sSubPr>
                          <m:e>
                            <m:r>
                              <a:rPr lang="zh-CN" altLang="en-US" b="1" i="1" dirty="0">
                                <a:solidFill>
                                  <a:srgbClr val="002060"/>
                                </a:solidFill>
                                <a:latin typeface="Cambria Math" panose="02040503050406030204" pitchFamily="18" charset="0"/>
                              </a:rPr>
                              <m:t>𝜀</m:t>
                            </m:r>
                          </m:e>
                          <m:sub>
                            <m:r>
                              <a:rPr lang="zh-CN" altLang="en-US" b="1" i="1" dirty="0">
                                <a:solidFill>
                                  <a:srgbClr val="002060"/>
                                </a:solidFill>
                                <a:latin typeface="Cambria Math" panose="02040503050406030204" pitchFamily="18" charset="0"/>
                              </a:rPr>
                              <m:t>𝑡</m:t>
                            </m:r>
                          </m:sub>
                        </m:sSub>
                        <m:d>
                          <m:dPr>
                            <m:begChr m:val="["/>
                            <m:endChr m:val="]"/>
                            <m:ctrlPr>
                              <a:rPr lang="zh-CN" altLang="en-US" b="1" i="1" dirty="0">
                                <a:solidFill>
                                  <a:srgbClr val="002060"/>
                                </a:solidFill>
                                <a:latin typeface="Cambria Math" panose="02040503050406030204" pitchFamily="18" charset="0"/>
                              </a:rPr>
                            </m:ctrlPr>
                          </m:dPr>
                          <m:e>
                            <m:sSubSup>
                              <m:sSubSupPr>
                                <m:ctrlPr>
                                  <a:rPr lang="zh-CN" altLang="en-US" b="1" i="1" dirty="0">
                                    <a:solidFill>
                                      <a:srgbClr val="002060"/>
                                    </a:solidFill>
                                    <a:latin typeface="Cambria Math" panose="02040503050406030204" pitchFamily="18" charset="0"/>
                                  </a:rPr>
                                </m:ctrlPr>
                              </m:sSubSupPr>
                              <m:e>
                                <m:r>
                                  <a:rPr lang="zh-CN" altLang="en-US" b="1" i="1" dirty="0">
                                    <a:solidFill>
                                      <a:srgbClr val="002060"/>
                                    </a:solidFill>
                                    <a:latin typeface="Cambria Math" panose="02040503050406030204" pitchFamily="18" charset="0"/>
                                  </a:rPr>
                                  <m:t>𝝉</m:t>
                                </m:r>
                              </m:e>
                              <m:sub>
                                <m:r>
                                  <a:rPr lang="en-US" altLang="zh-CN" b="1" dirty="0">
                                    <a:solidFill>
                                      <a:srgbClr val="002060"/>
                                    </a:solidFill>
                                    <a:latin typeface="Cambria Math" panose="02040503050406030204" pitchFamily="18" charset="0"/>
                                  </a:rPr>
                                  <m:t>𝐃</m:t>
                                </m:r>
                                <m:r>
                                  <a:rPr lang="en-US" altLang="zh-CN" b="1" dirty="0">
                                    <a:solidFill>
                                      <a:srgbClr val="002060"/>
                                    </a:solidFill>
                                    <a:latin typeface="Cambria Math" panose="02040503050406030204" pitchFamily="18" charset="0"/>
                                  </a:rPr>
                                  <m:t>,</m:t>
                                </m:r>
                                <m:r>
                                  <a:rPr lang="en-US" altLang="zh-CN" b="1" dirty="0">
                                    <a:solidFill>
                                      <a:srgbClr val="002060"/>
                                    </a:solidFill>
                                    <a:latin typeface="Cambria Math" panose="02040503050406030204" pitchFamily="18" charset="0"/>
                                  </a:rPr>
                                  <m:t>𝐍𝐔</m:t>
                                </m:r>
                              </m:sub>
                              <m:sup>
                                <m:r>
                                  <a:rPr lang="en-US" altLang="zh-CN" b="1" i="1" dirty="0">
                                    <a:solidFill>
                                      <a:srgbClr val="002060"/>
                                    </a:solidFill>
                                    <a:latin typeface="Cambria Math" panose="02040503050406030204" pitchFamily="18" charset="0"/>
                                  </a:rPr>
                                  <m:t>(</m:t>
                                </m:r>
                                <m:r>
                                  <a:rPr lang="zh-CN" altLang="en-US" b="1" i="1" dirty="0">
                                    <a:solidFill>
                                      <a:srgbClr val="002060"/>
                                    </a:solidFill>
                                    <a:latin typeface="Cambria Math" panose="02040503050406030204" pitchFamily="18" charset="0"/>
                                  </a:rPr>
                                  <m:t>𝝃</m:t>
                                </m:r>
                                <m:r>
                                  <a:rPr lang="en-US" altLang="zh-CN" b="1" i="1" dirty="0">
                                    <a:solidFill>
                                      <a:srgbClr val="002060"/>
                                    </a:solidFill>
                                    <a:latin typeface="Cambria Math" panose="02040503050406030204" pitchFamily="18" charset="0"/>
                                  </a:rPr>
                                  <m:t>)</m:t>
                                </m:r>
                              </m:sup>
                            </m:sSubSup>
                            <m:d>
                              <m:dPr>
                                <m:ctrlPr>
                                  <a:rPr lang="zh-CN" altLang="en-US" b="1" i="1" dirty="0">
                                    <a:solidFill>
                                      <a:srgbClr val="002060"/>
                                    </a:solidFill>
                                    <a:latin typeface="Cambria Math" panose="02040503050406030204" pitchFamily="18" charset="0"/>
                                  </a:rPr>
                                </m:ctrlPr>
                              </m:dPr>
                              <m:e>
                                <m:sSub>
                                  <m:sSubPr>
                                    <m:ctrlPr>
                                      <a:rPr lang="zh-CN" altLang="en-US" b="1" i="1" dirty="0">
                                        <a:solidFill>
                                          <a:srgbClr val="002060"/>
                                        </a:solidFill>
                                        <a:latin typeface="Cambria Math" panose="02040503050406030204" pitchFamily="18" charset="0"/>
                                      </a:rPr>
                                    </m:ctrlPr>
                                  </m:sSubPr>
                                  <m:e>
                                    <m:r>
                                      <a:rPr lang="zh-CN" altLang="en-US" b="1" dirty="0">
                                        <a:solidFill>
                                          <a:srgbClr val="002060"/>
                                        </a:solidFill>
                                        <a:latin typeface="Cambria Math" panose="02040503050406030204" pitchFamily="18" charset="0"/>
                                      </a:rPr>
                                      <m:t>𝐤</m:t>
                                    </m:r>
                                  </m:e>
                                  <m:sub>
                                    <m:sSub>
                                      <m:sSubPr>
                                        <m:ctrlPr>
                                          <a:rPr lang="zh-CN" altLang="en-US" b="1" i="1">
                                            <a:solidFill>
                                              <a:srgbClr val="002060"/>
                                            </a:solidFill>
                                            <a:latin typeface="Cambria Math" panose="02040503050406030204" pitchFamily="18" charset="0"/>
                                          </a:rPr>
                                        </m:ctrlPr>
                                      </m:sSubPr>
                                      <m:e>
                                        <m:r>
                                          <a:rPr lang="zh-CN" altLang="en-US" b="1">
                                            <a:solidFill>
                                              <a:srgbClr val="002060"/>
                                            </a:solidFill>
                                            <a:latin typeface="Cambria Math" panose="02040503050406030204" pitchFamily="18" charset="0"/>
                                          </a:rPr>
                                          <m:t>𝐏</m:t>
                                        </m:r>
                                      </m:e>
                                      <m:sub>
                                        <m:r>
                                          <a:rPr lang="zh-CN" altLang="en-US" b="1" i="1">
                                            <a:solidFill>
                                              <a:srgbClr val="002060"/>
                                            </a:solidFill>
                                            <a:latin typeface="Cambria Math" panose="02040503050406030204" pitchFamily="18" charset="0"/>
                                          </a:rPr>
                                          <m:t>𝝋</m:t>
                                        </m:r>
                                      </m:sub>
                                    </m:sSub>
                                  </m:sub>
                                </m:sSub>
                              </m:e>
                            </m:d>
                          </m:e>
                        </m:d>
                        <m:d>
                          <m:dPr>
                            <m:begChr m:val="|"/>
                            <m:endChr m:val=""/>
                            <m:ctrlPr>
                              <a:rPr lang="zh-CN" altLang="en-US" b="1" i="1" dirty="0" smtClean="0">
                                <a:solidFill>
                                  <a:srgbClr val="002060"/>
                                </a:solidFill>
                                <a:latin typeface="Cambria Math" panose="02040503050406030204" pitchFamily="18" charset="0"/>
                              </a:rPr>
                            </m:ctrlPr>
                          </m:dPr>
                          <m:e>
                            <m:d>
                              <m:dPr>
                                <m:begChr m:val=""/>
                                <m:endChr m:val=""/>
                                <m:ctrlPr>
                                  <a:rPr lang="zh-CN" altLang="en-US" b="1" i="1" dirty="0">
                                    <a:solidFill>
                                      <a:srgbClr val="002060"/>
                                    </a:solidFill>
                                    <a:latin typeface="Cambria Math" panose="02040503050406030204" pitchFamily="18" charset="0"/>
                                  </a:rPr>
                                </m:ctrlPr>
                              </m:dPr>
                              <m:e>
                                <m:r>
                                  <a:rPr lang="zh-CN" altLang="en-US" b="1" i="1" dirty="0">
                                    <a:solidFill>
                                      <a:srgbClr val="002060"/>
                                    </a:solidFill>
                                    <a:latin typeface="Cambria Math" panose="02040503050406030204" pitchFamily="18" charset="0"/>
                                  </a:rPr>
                                  <m:t>𝝃</m:t>
                                </m:r>
                              </m:e>
                            </m:d>
                          </m:e>
                        </m:d>
                        <m:r>
                          <a:rPr lang="zh-CN" altLang="en-US" b="1" dirty="0">
                            <a:solidFill>
                              <a:srgbClr val="002060"/>
                            </a:solidFill>
                            <a:latin typeface="Cambria Math" panose="02040503050406030204" pitchFamily="18" charset="0"/>
                          </a:rPr>
                          <m:t>=</m:t>
                        </m:r>
                        <m:r>
                          <a:rPr lang="zh-CN" altLang="en-US" b="1" dirty="0">
                            <a:solidFill>
                              <a:srgbClr val="002060"/>
                            </a:solidFill>
                            <a:latin typeface="Cambria Math" panose="02040503050406030204" pitchFamily="18" charset="0"/>
                          </a:rPr>
                          <m:t>𝟏</m:t>
                        </m:r>
                        <m:r>
                          <a:rPr lang="en-US" altLang="zh-CN" b="1" dirty="0">
                            <a:solidFill>
                              <a:srgbClr val="002060"/>
                            </a:solidFill>
                            <a:latin typeface="Cambria Math" panose="02040503050406030204" pitchFamily="18" charset="0"/>
                          </a:rPr>
                          <m:t>,</m:t>
                        </m:r>
                        <m:r>
                          <a:rPr lang="en-US" altLang="zh-CN" b="1" dirty="0">
                            <a:solidFill>
                              <a:srgbClr val="002060"/>
                            </a:solidFill>
                            <a:latin typeface="Cambria Math" panose="02040503050406030204" pitchFamily="18" charset="0"/>
                          </a:rPr>
                          <m:t>𝟐</m:t>
                        </m:r>
                        <m:r>
                          <a:rPr lang="en-US" altLang="zh-CN" b="1" dirty="0">
                            <a:solidFill>
                              <a:srgbClr val="002060"/>
                            </a:solidFill>
                            <a:latin typeface="Cambria Math" panose="02040503050406030204" pitchFamily="18" charset="0"/>
                          </a:rPr>
                          <m:t>,…,</m:t>
                        </m:r>
                        <m:r>
                          <a:rPr lang="en-US" altLang="zh-CN" b="1" i="1" dirty="0">
                            <a:solidFill>
                              <a:srgbClr val="002060"/>
                            </a:solidFill>
                            <a:latin typeface="Cambria Math" panose="02040503050406030204" pitchFamily="18" charset="0"/>
                          </a:rPr>
                          <m:t>𝑺</m:t>
                        </m:r>
                      </m:e>
                    </m:d>
                  </m:oMath>
                </a14:m>
                <a:r>
                  <a:rPr lang="zh-CN" altLang="en-US" b="1" dirty="0">
                    <a:solidFill>
                      <a:srgbClr val="002060"/>
                    </a:solidFill>
                    <a:latin typeface="微软雅黑" panose="020B0503020204020204" pitchFamily="34" charset="-122"/>
                    <a:ea typeface="微软雅黑" panose="020B0503020204020204" pitchFamily="34" charset="-122"/>
                  </a:rPr>
                  <a:t>。于是我们可根据上式给出</a:t>
                </a:r>
                <a14:m>
                  <m:oMath xmlns:m="http://schemas.openxmlformats.org/officeDocument/2006/math">
                    <m:sSub>
                      <m:sSubPr>
                        <m:ctrlPr>
                          <a:rPr lang="zh-CN" altLang="en-US" b="1" i="1">
                            <a:solidFill>
                              <a:srgbClr val="002060"/>
                            </a:solidFill>
                            <a:latin typeface="Cambria Math" panose="02040503050406030204" pitchFamily="18" charset="0"/>
                          </a:rPr>
                        </m:ctrlPr>
                      </m:sSubPr>
                      <m:e>
                        <m:r>
                          <a:rPr lang="zh-CN" altLang="en-US" b="1">
                            <a:solidFill>
                              <a:srgbClr val="002060"/>
                            </a:solidFill>
                            <a:latin typeface="Cambria Math" panose="02040503050406030204" pitchFamily="18" charset="0"/>
                          </a:rPr>
                          <m:t>𝐏</m:t>
                        </m:r>
                      </m:e>
                      <m:sub>
                        <m:r>
                          <a:rPr lang="zh-CN" altLang="en-US" b="1" i="1">
                            <a:solidFill>
                              <a:srgbClr val="002060"/>
                            </a:solidFill>
                            <a:latin typeface="Cambria Math" panose="02040503050406030204" pitchFamily="18" charset="0"/>
                          </a:rPr>
                          <m:t>𝜑</m:t>
                        </m:r>
                      </m:sub>
                    </m:sSub>
                  </m:oMath>
                </a14:m>
                <a:r>
                  <a:rPr lang="zh-CN" altLang="en-US" b="1" dirty="0">
                    <a:solidFill>
                      <a:srgbClr val="002060"/>
                    </a:solidFill>
                    <a:latin typeface="微软雅黑" panose="020B0503020204020204" pitchFamily="34" charset="-122"/>
                    <a:ea typeface="微软雅黑" panose="020B0503020204020204" pitchFamily="34" charset="-122"/>
                  </a:rPr>
                  <a:t>的时间延迟的完备误差</a:t>
                </a:r>
                <a:endParaRPr lang="zh-CN" altLang="en-US" b="1" dirty="0">
                  <a:solidFill>
                    <a:srgbClr val="002060"/>
                  </a:solidFill>
                </a:endParaRPr>
              </a:p>
            </p:txBody>
          </p:sp>
        </mc:Choice>
        <mc:Fallback xmlns="">
          <p:sp>
            <p:nvSpPr>
              <p:cNvPr id="15" name="文本框 14">
                <a:extLst>
                  <a:ext uri="{FF2B5EF4-FFF2-40B4-BE49-F238E27FC236}">
                    <a16:creationId xmlns:a16="http://schemas.microsoft.com/office/drawing/2014/main" id="{536FB857-EA05-26B9-6866-E0E50B3B7016}"/>
                  </a:ext>
                </a:extLst>
              </p:cNvPr>
              <p:cNvSpPr txBox="1">
                <a:spLocks noRot="1" noChangeAspect="1" noMove="1" noResize="1" noEditPoints="1" noAdjustHandles="1" noChangeArrowheads="1" noChangeShapeType="1" noTextEdit="1"/>
              </p:cNvSpPr>
              <p:nvPr/>
            </p:nvSpPr>
            <p:spPr>
              <a:xfrm>
                <a:off x="936171" y="3909446"/>
                <a:ext cx="10646229" cy="2010294"/>
              </a:xfrm>
              <a:prstGeom prst="rect">
                <a:avLst/>
              </a:prstGeom>
              <a:blipFill>
                <a:blip r:embed="rId4"/>
                <a:stretch>
                  <a:fillRect l="-515" b="-62727"/>
                </a:stretch>
              </a:blipFill>
            </p:spPr>
            <p:txBody>
              <a:bodyPr/>
              <a:lstStyle/>
              <a:p>
                <a:r>
                  <a:rPr lang="zh-CN" altLang="en-US">
                    <a:noFill/>
                  </a:rPr>
                  <a:t> </a:t>
                </a:r>
              </a:p>
            </p:txBody>
          </p:sp>
        </mc:Fallback>
      </mc:AlternateContent>
      <p:sp>
        <p:nvSpPr>
          <p:cNvPr id="18" name="文本框 17">
            <a:extLst>
              <a:ext uri="{FF2B5EF4-FFF2-40B4-BE49-F238E27FC236}">
                <a16:creationId xmlns:a16="http://schemas.microsoft.com/office/drawing/2014/main" id="{24684267-CD00-87DA-ECC8-E2CDE6BB98E3}"/>
              </a:ext>
            </a:extLst>
          </p:cNvPr>
          <p:cNvSpPr txBox="1"/>
          <p:nvPr/>
        </p:nvSpPr>
        <p:spPr>
          <a:xfrm>
            <a:off x="3352798" y="3331811"/>
            <a:ext cx="2286000" cy="369332"/>
          </a:xfrm>
          <a:prstGeom prst="rect">
            <a:avLst/>
          </a:prstGeom>
          <a:noFill/>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① 流量测量误差项</a:t>
            </a:r>
            <a:endParaRPr lang="zh-CN" altLang="en-US" dirty="0"/>
          </a:p>
        </p:txBody>
      </p:sp>
      <p:pic>
        <p:nvPicPr>
          <p:cNvPr id="23" name="图片 22">
            <a:extLst>
              <a:ext uri="{FF2B5EF4-FFF2-40B4-BE49-F238E27FC236}">
                <a16:creationId xmlns:a16="http://schemas.microsoft.com/office/drawing/2014/main" id="{553E7D47-2632-F035-B4A0-FD6FDCB96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7524" y="2188173"/>
            <a:ext cx="3414876" cy="896995"/>
          </a:xfrm>
          <a:prstGeom prst="rect">
            <a:avLst/>
          </a:prstGeom>
        </p:spPr>
      </p:pic>
    </p:spTree>
    <p:extLst>
      <p:ext uri="{BB962C8B-B14F-4D97-AF65-F5344CB8AC3E}">
        <p14:creationId xmlns:p14="http://schemas.microsoft.com/office/powerpoint/2010/main" val="2973038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ED0E-F8E9-2153-F189-654AD4CFA3E4}"/>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BB7DD05A-8A51-83CD-87B8-8D558F71CBC2}"/>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非均匀自相关函数（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NUACF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）的实战表现：造父变星</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FC04BD34-56FA-5DF6-FCD9-F6BFAA878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558" y="1184156"/>
            <a:ext cx="4933755" cy="4993485"/>
          </a:xfrm>
          <a:prstGeom prst="rect">
            <a:avLst/>
          </a:prstGeom>
        </p:spPr>
      </p:pic>
      <p:sp>
        <p:nvSpPr>
          <p:cNvPr id="7" name="文本框 6">
            <a:extLst>
              <a:ext uri="{FF2B5EF4-FFF2-40B4-BE49-F238E27FC236}">
                <a16:creationId xmlns:a16="http://schemas.microsoft.com/office/drawing/2014/main" id="{C0907E32-1654-CCB8-15B4-970FED88E3F1}"/>
              </a:ext>
            </a:extLst>
          </p:cNvPr>
          <p:cNvSpPr txBox="1"/>
          <p:nvPr/>
        </p:nvSpPr>
        <p:spPr>
          <a:xfrm>
            <a:off x="749850" y="1666346"/>
            <a:ext cx="1915886"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周期性光变曲线</a:t>
            </a:r>
            <a:endParaRPr lang="zh-CN" altLang="en-US" dirty="0"/>
          </a:p>
        </p:txBody>
      </p:sp>
      <p:sp>
        <p:nvSpPr>
          <p:cNvPr id="9" name="文本框 8">
            <a:extLst>
              <a:ext uri="{FF2B5EF4-FFF2-40B4-BE49-F238E27FC236}">
                <a16:creationId xmlns:a16="http://schemas.microsoft.com/office/drawing/2014/main" id="{DC4106B2-D8C6-CCE2-7B64-185617304850}"/>
              </a:ext>
            </a:extLst>
          </p:cNvPr>
          <p:cNvSpPr txBox="1"/>
          <p:nvPr/>
        </p:nvSpPr>
        <p:spPr>
          <a:xfrm>
            <a:off x="749850" y="5101089"/>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周期性光变曲线的功率谱</a:t>
            </a:r>
            <a:endParaRPr lang="zh-CN" altLang="en-US" dirty="0"/>
          </a:p>
        </p:txBody>
      </p:sp>
      <p:sp>
        <p:nvSpPr>
          <p:cNvPr id="11" name="文本框 10">
            <a:extLst>
              <a:ext uri="{FF2B5EF4-FFF2-40B4-BE49-F238E27FC236}">
                <a16:creationId xmlns:a16="http://schemas.microsoft.com/office/drawing/2014/main" id="{51FE1A86-8293-E377-7C4A-8CFE723EB2A8}"/>
              </a:ext>
            </a:extLst>
          </p:cNvPr>
          <p:cNvSpPr txBox="1"/>
          <p:nvPr/>
        </p:nvSpPr>
        <p:spPr>
          <a:xfrm>
            <a:off x="772883" y="2887199"/>
            <a:ext cx="1915886" cy="369332"/>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检测图</a:t>
            </a:r>
            <a:endParaRPr lang="zh-CN" altLang="en-US" dirty="0">
              <a:solidFill>
                <a:srgbClr val="FF0000"/>
              </a:solidFill>
            </a:endParaRPr>
          </a:p>
        </p:txBody>
      </p:sp>
      <p:sp>
        <p:nvSpPr>
          <p:cNvPr id="12" name="文本框 11">
            <a:extLst>
              <a:ext uri="{FF2B5EF4-FFF2-40B4-BE49-F238E27FC236}">
                <a16:creationId xmlns:a16="http://schemas.microsoft.com/office/drawing/2014/main" id="{7C6A8323-2D0D-8379-ABD2-91E837A20C91}"/>
              </a:ext>
            </a:extLst>
          </p:cNvPr>
          <p:cNvSpPr txBox="1"/>
          <p:nvPr/>
        </p:nvSpPr>
        <p:spPr>
          <a:xfrm>
            <a:off x="749850" y="4018506"/>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时间延迟的完备误差分析（</a:t>
            </a:r>
            <a:r>
              <a:rPr lang="en-US" altLang="zh-CN" b="1" dirty="0">
                <a:latin typeface="微软雅黑" panose="020B0503020204020204" pitchFamily="34" charset="-122"/>
                <a:ea typeface="微软雅黑" panose="020B0503020204020204" pitchFamily="34" charset="-122"/>
              </a:rPr>
              <a:t>MC</a:t>
            </a:r>
            <a:r>
              <a:rPr lang="zh-CN" altLang="en-US" b="1" dirty="0">
                <a:latin typeface="微软雅黑" panose="020B0503020204020204" pitchFamily="34" charset="-122"/>
                <a:ea typeface="微软雅黑" panose="020B0503020204020204" pitchFamily="34" charset="-122"/>
              </a:rPr>
              <a:t>）</a:t>
            </a:r>
            <a:endParaRPr lang="zh-CN" altLang="en-US" dirty="0"/>
          </a:p>
        </p:txBody>
      </p:sp>
      <p:pic>
        <p:nvPicPr>
          <p:cNvPr id="22" name="图片 21">
            <a:extLst>
              <a:ext uri="{FF2B5EF4-FFF2-40B4-BE49-F238E27FC236}">
                <a16:creationId xmlns:a16="http://schemas.microsoft.com/office/drawing/2014/main" id="{88B77F1E-7C36-DF8C-6482-C2E75978FDB5}"/>
              </a:ext>
            </a:extLst>
          </p:cNvPr>
          <p:cNvPicPr>
            <a:picLocks noChangeAspect="1"/>
          </p:cNvPicPr>
          <p:nvPr/>
        </p:nvPicPr>
        <p:blipFill>
          <a:blip r:embed="rId4">
            <a:extLst>
              <a:ext uri="{28A0092B-C50C-407E-A947-70E740481C1C}">
                <a14:useLocalDpi xmlns:a14="http://schemas.microsoft.com/office/drawing/2010/main" val="0"/>
              </a:ext>
            </a:extLst>
          </a:blip>
          <a:srcRect r="2694"/>
          <a:stretch>
            <a:fillRect/>
          </a:stretch>
        </p:blipFill>
        <p:spPr>
          <a:xfrm>
            <a:off x="7774504" y="2079171"/>
            <a:ext cx="4090925" cy="1676400"/>
          </a:xfrm>
          <a:prstGeom prst="rect">
            <a:avLst/>
          </a:prstGeom>
        </p:spPr>
      </p:pic>
      <p:pic>
        <p:nvPicPr>
          <p:cNvPr id="25" name="图片 24">
            <a:extLst>
              <a:ext uri="{FF2B5EF4-FFF2-40B4-BE49-F238E27FC236}">
                <a16:creationId xmlns:a16="http://schemas.microsoft.com/office/drawing/2014/main" id="{24E8AA5E-2718-65F2-C403-EF75FBCFC3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8935" y="4200805"/>
            <a:ext cx="3926226" cy="1566016"/>
          </a:xfrm>
          <a:prstGeom prst="rect">
            <a:avLst/>
          </a:prstGeom>
        </p:spPr>
      </p:pic>
      <p:cxnSp>
        <p:nvCxnSpPr>
          <p:cNvPr id="27" name="直接连接符 26">
            <a:extLst>
              <a:ext uri="{FF2B5EF4-FFF2-40B4-BE49-F238E27FC236}">
                <a16:creationId xmlns:a16="http://schemas.microsoft.com/office/drawing/2014/main" id="{FDFCE134-5C08-43AE-1F51-F45AC90BC470}"/>
              </a:ext>
            </a:extLst>
          </p:cNvPr>
          <p:cNvCxnSpPr>
            <a:cxnSpLocks/>
          </p:cNvCxnSpPr>
          <p:nvPr/>
        </p:nvCxnSpPr>
        <p:spPr>
          <a:xfrm flipV="1">
            <a:off x="7554686" y="2579914"/>
            <a:ext cx="478971" cy="11974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7D89A748-9516-B0B8-B272-08B865A709AD}"/>
              </a:ext>
            </a:extLst>
          </p:cNvPr>
          <p:cNvCxnSpPr>
            <a:cxnSpLocks/>
          </p:cNvCxnSpPr>
          <p:nvPr/>
        </p:nvCxnSpPr>
        <p:spPr>
          <a:xfrm>
            <a:off x="7554686" y="3439886"/>
            <a:ext cx="478971" cy="7609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4DD65DF6-86BD-B62F-1C8D-F8B2612CE52C}"/>
              </a:ext>
            </a:extLst>
          </p:cNvPr>
          <p:cNvSpPr txBox="1"/>
          <p:nvPr/>
        </p:nvSpPr>
        <p:spPr>
          <a:xfrm>
            <a:off x="7868235" y="819775"/>
            <a:ext cx="3903461" cy="923330"/>
          </a:xfrm>
          <a:prstGeom prst="rect">
            <a:avLst/>
          </a:prstGeom>
          <a:noFill/>
        </p:spPr>
        <p:txBody>
          <a:bodyPr wrap="square" rtlCol="0">
            <a:spAutoFit/>
          </a:bodyPr>
          <a:lstStyle/>
          <a:p>
            <a:r>
              <a:rPr lang="zh-CN" altLang="en-US" b="1" dirty="0">
                <a:solidFill>
                  <a:srgbClr val="FF0000"/>
                </a:solidFill>
                <a:latin typeface="微软雅黑" panose="020B0503020204020204" pitchFamily="34" charset="-122"/>
                <a:ea typeface="微软雅黑" panose="020B0503020204020204" pitchFamily="34" charset="-122"/>
              </a:rPr>
              <a:t>与插值和分</a:t>
            </a:r>
            <a:r>
              <a:rPr lang="en-US" altLang="zh-CN" b="1" dirty="0">
                <a:solidFill>
                  <a:srgbClr val="FF0000"/>
                </a:solidFill>
                <a:latin typeface="微软雅黑" panose="020B0503020204020204" pitchFamily="34" charset="-122"/>
                <a:ea typeface="微软雅黑" panose="020B0503020204020204" pitchFamily="34" charset="-122"/>
              </a:rPr>
              <a:t>bin</a:t>
            </a:r>
            <a:r>
              <a:rPr lang="zh-CN" altLang="en-US" b="1" dirty="0">
                <a:solidFill>
                  <a:srgbClr val="FF0000"/>
                </a:solidFill>
                <a:latin typeface="微软雅黑" panose="020B0503020204020204" pitchFamily="34" charset="-122"/>
                <a:ea typeface="微软雅黑" panose="020B0503020204020204" pitchFamily="34" charset="-122"/>
              </a:rPr>
              <a:t>等传统方法的区别在于，</a:t>
            </a:r>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先通过置信带分辨出显著峰和谷，再看其是否具有周期性！</a:t>
            </a:r>
          </a:p>
        </p:txBody>
      </p:sp>
    </p:spTree>
    <p:extLst>
      <p:ext uri="{BB962C8B-B14F-4D97-AF65-F5344CB8AC3E}">
        <p14:creationId xmlns:p14="http://schemas.microsoft.com/office/powerpoint/2010/main" val="3863830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3F18-F7C7-9A2F-79E2-77CBA585B015}"/>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97FC96F3-573A-B158-B35A-EF18B622594D}"/>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非均匀自相关函数（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NUACF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）的实战表现：盾牌座</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δ</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型变星</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EE7B4D30-2D6B-E4BE-6794-D019D7B66B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69250" y="1184156"/>
            <a:ext cx="4898370" cy="4993485"/>
          </a:xfrm>
          <a:prstGeom prst="rect">
            <a:avLst/>
          </a:prstGeom>
        </p:spPr>
      </p:pic>
      <p:sp>
        <p:nvSpPr>
          <p:cNvPr id="7" name="文本框 6">
            <a:extLst>
              <a:ext uri="{FF2B5EF4-FFF2-40B4-BE49-F238E27FC236}">
                <a16:creationId xmlns:a16="http://schemas.microsoft.com/office/drawing/2014/main" id="{BA1F1F6F-A503-1DFF-0CA3-74F1579D61BD}"/>
              </a:ext>
            </a:extLst>
          </p:cNvPr>
          <p:cNvSpPr txBox="1"/>
          <p:nvPr/>
        </p:nvSpPr>
        <p:spPr>
          <a:xfrm>
            <a:off x="749850" y="1666346"/>
            <a:ext cx="2145750" cy="369332"/>
          </a:xfrm>
          <a:prstGeom prst="rect">
            <a:avLst/>
          </a:prstGeom>
          <a:noFill/>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复杂周期光变曲线</a:t>
            </a:r>
            <a:endParaRPr lang="zh-CN" altLang="en-US" dirty="0">
              <a:solidFill>
                <a:srgbClr val="FF0000"/>
              </a:solidFill>
            </a:endParaRPr>
          </a:p>
        </p:txBody>
      </p:sp>
      <p:sp>
        <p:nvSpPr>
          <p:cNvPr id="9" name="文本框 8">
            <a:extLst>
              <a:ext uri="{FF2B5EF4-FFF2-40B4-BE49-F238E27FC236}">
                <a16:creationId xmlns:a16="http://schemas.microsoft.com/office/drawing/2014/main" id="{E9862F34-DAEF-00F4-9254-CFD77566A60C}"/>
              </a:ext>
            </a:extLst>
          </p:cNvPr>
          <p:cNvSpPr txBox="1"/>
          <p:nvPr/>
        </p:nvSpPr>
        <p:spPr>
          <a:xfrm>
            <a:off x="749850" y="5101089"/>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复杂周期光变曲线的功率谱</a:t>
            </a:r>
            <a:endParaRPr lang="zh-CN" altLang="en-US" dirty="0"/>
          </a:p>
        </p:txBody>
      </p:sp>
      <p:sp>
        <p:nvSpPr>
          <p:cNvPr id="11" name="文本框 10">
            <a:extLst>
              <a:ext uri="{FF2B5EF4-FFF2-40B4-BE49-F238E27FC236}">
                <a16:creationId xmlns:a16="http://schemas.microsoft.com/office/drawing/2014/main" id="{56BF466D-FC83-BE80-A925-034578B61B9C}"/>
              </a:ext>
            </a:extLst>
          </p:cNvPr>
          <p:cNvSpPr txBox="1"/>
          <p:nvPr/>
        </p:nvSpPr>
        <p:spPr>
          <a:xfrm>
            <a:off x="772883" y="2887199"/>
            <a:ext cx="1915886" cy="369332"/>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检测图</a:t>
            </a:r>
            <a:endParaRPr lang="zh-CN" altLang="en-US" dirty="0">
              <a:solidFill>
                <a:srgbClr val="FF0000"/>
              </a:solidFill>
            </a:endParaRPr>
          </a:p>
        </p:txBody>
      </p:sp>
      <p:sp>
        <p:nvSpPr>
          <p:cNvPr id="12" name="文本框 11">
            <a:extLst>
              <a:ext uri="{FF2B5EF4-FFF2-40B4-BE49-F238E27FC236}">
                <a16:creationId xmlns:a16="http://schemas.microsoft.com/office/drawing/2014/main" id="{C49316B8-E63C-6F92-C8A9-1E0F8AE0A85F}"/>
              </a:ext>
            </a:extLst>
          </p:cNvPr>
          <p:cNvSpPr txBox="1"/>
          <p:nvPr/>
        </p:nvSpPr>
        <p:spPr>
          <a:xfrm>
            <a:off x="749850" y="4018506"/>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时间延迟的完备误差分析（</a:t>
            </a:r>
            <a:r>
              <a:rPr lang="en-US" altLang="zh-CN" b="1" dirty="0">
                <a:latin typeface="微软雅黑" panose="020B0503020204020204" pitchFamily="34" charset="-122"/>
                <a:ea typeface="微软雅黑" panose="020B0503020204020204" pitchFamily="34" charset="-122"/>
              </a:rPr>
              <a:t>MC</a:t>
            </a:r>
            <a:r>
              <a:rPr lang="zh-CN" altLang="en-US" b="1" dirty="0">
                <a:latin typeface="微软雅黑" panose="020B0503020204020204" pitchFamily="34" charset="-122"/>
                <a:ea typeface="微软雅黑" panose="020B0503020204020204" pitchFamily="34" charset="-122"/>
              </a:rPr>
              <a:t>）</a:t>
            </a:r>
            <a:endParaRPr lang="zh-CN" altLang="en-US" dirty="0"/>
          </a:p>
        </p:txBody>
      </p:sp>
      <p:cxnSp>
        <p:nvCxnSpPr>
          <p:cNvPr id="27" name="直接连接符 26">
            <a:extLst>
              <a:ext uri="{FF2B5EF4-FFF2-40B4-BE49-F238E27FC236}">
                <a16:creationId xmlns:a16="http://schemas.microsoft.com/office/drawing/2014/main" id="{F4AE0E91-C83B-A8CA-90DD-F818E2B997EA}"/>
              </a:ext>
            </a:extLst>
          </p:cNvPr>
          <p:cNvCxnSpPr>
            <a:cxnSpLocks/>
          </p:cNvCxnSpPr>
          <p:nvPr/>
        </p:nvCxnSpPr>
        <p:spPr>
          <a:xfrm>
            <a:off x="7554686" y="2035678"/>
            <a:ext cx="478971" cy="544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B80DAD11-6F99-2F8C-17D0-74AEE6576C4D}"/>
              </a:ext>
            </a:extLst>
          </p:cNvPr>
          <p:cNvCxnSpPr>
            <a:cxnSpLocks/>
          </p:cNvCxnSpPr>
          <p:nvPr/>
        </p:nvCxnSpPr>
        <p:spPr>
          <a:xfrm>
            <a:off x="7554686" y="3439886"/>
            <a:ext cx="478971" cy="76091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E19ECDE9-9F79-B55C-067F-E00AA83EAA31}"/>
              </a:ext>
            </a:extLst>
          </p:cNvPr>
          <p:cNvSpPr txBox="1"/>
          <p:nvPr/>
        </p:nvSpPr>
        <p:spPr>
          <a:xfrm>
            <a:off x="7868235" y="819775"/>
            <a:ext cx="3903461" cy="923330"/>
          </a:xfrm>
          <a:prstGeom prst="rect">
            <a:avLst/>
          </a:prstGeom>
          <a:noFill/>
        </p:spPr>
        <p:txBody>
          <a:bodyPr wrap="square" rtlCol="0">
            <a:spAutoFit/>
          </a:bodyPr>
          <a:lstStyle/>
          <a:p>
            <a:r>
              <a:rPr lang="en-US" altLang="zh-CN" b="1" dirty="0">
                <a:solidFill>
                  <a:srgbClr val="7030A0"/>
                </a:solidFill>
                <a:latin typeface="微软雅黑" panose="020B0503020204020204" pitchFamily="34" charset="-122"/>
                <a:ea typeface="微软雅黑" panose="020B0503020204020204" pitchFamily="34" charset="-122"/>
              </a:rPr>
              <a:t>NUACF</a:t>
            </a:r>
            <a:r>
              <a:rPr lang="zh-CN" altLang="en-US" b="1" dirty="0">
                <a:solidFill>
                  <a:srgbClr val="7030A0"/>
                </a:solidFill>
                <a:latin typeface="微软雅黑" panose="020B0503020204020204" pitchFamily="34" charset="-122"/>
                <a:ea typeface="微软雅黑" panose="020B0503020204020204" pitchFamily="34" charset="-122"/>
              </a:rPr>
              <a:t>与传统方法的分别，赋予其寻找复杂周期光变的重复行为模式，甚至非周期性光变的重复行为模式</a:t>
            </a:r>
          </a:p>
        </p:txBody>
      </p:sp>
      <p:pic>
        <p:nvPicPr>
          <p:cNvPr id="5" name="图片 4">
            <a:extLst>
              <a:ext uri="{FF2B5EF4-FFF2-40B4-BE49-F238E27FC236}">
                <a16:creationId xmlns:a16="http://schemas.microsoft.com/office/drawing/2014/main" id="{21B8A223-73EA-1B43-F6AC-746CF746CE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5730" y="2195289"/>
            <a:ext cx="3714823" cy="1767707"/>
          </a:xfrm>
          <a:prstGeom prst="rect">
            <a:avLst/>
          </a:prstGeom>
        </p:spPr>
      </p:pic>
      <p:pic>
        <p:nvPicPr>
          <p:cNvPr id="8" name="图片 7">
            <a:extLst>
              <a:ext uri="{FF2B5EF4-FFF2-40B4-BE49-F238E27FC236}">
                <a16:creationId xmlns:a16="http://schemas.microsoft.com/office/drawing/2014/main" id="{A7C3FB97-2A54-D47C-F37F-16E8BB89F7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3045" y="4374223"/>
            <a:ext cx="4351241" cy="1569476"/>
          </a:xfrm>
          <a:prstGeom prst="rect">
            <a:avLst/>
          </a:prstGeom>
        </p:spPr>
      </p:pic>
    </p:spTree>
    <p:extLst>
      <p:ext uri="{BB962C8B-B14F-4D97-AF65-F5344CB8AC3E}">
        <p14:creationId xmlns:p14="http://schemas.microsoft.com/office/powerpoint/2010/main" val="2064868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418E4-A65D-241C-0E41-20BA70DFE722}"/>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1A4E845A-A6E4-0744-F545-C0C3C540FAAC}"/>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延拓至非均匀互相关函数（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NUCCF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a:extLst>
              <a:ext uri="{FF2B5EF4-FFF2-40B4-BE49-F238E27FC236}">
                <a16:creationId xmlns:a16="http://schemas.microsoft.com/office/drawing/2014/main" id="{911D4724-94D2-6BCF-F694-43D7F0119402}"/>
              </a:ext>
            </a:extLst>
          </p:cNvPr>
          <p:cNvSpPr txBox="1"/>
          <p:nvPr/>
        </p:nvSpPr>
        <p:spPr>
          <a:xfrm>
            <a:off x="1193365" y="805624"/>
            <a:ext cx="4192688" cy="666657"/>
          </a:xfrm>
          <a:prstGeom prst="rect">
            <a:avLst/>
          </a:prstGeom>
          <a:noFill/>
        </p:spPr>
        <p:txBody>
          <a:bodyPr wrap="square" rtlCol="0">
            <a:spAutoFit/>
          </a:bodyPr>
          <a:lstStyle/>
          <a:p>
            <a:pPr algn="ctr">
              <a:lnSpc>
                <a:spcPct val="250000"/>
              </a:lnSpc>
            </a:pPr>
            <a:r>
              <a:rPr lang="en-US" altLang="zh-CN" b="1" dirty="0">
                <a:solidFill>
                  <a:srgbClr val="FF0000"/>
                </a:solidFill>
                <a:latin typeface="微软雅黑" panose="020B0503020204020204" pitchFamily="34" charset="-122"/>
                <a:ea typeface="微软雅黑" panose="020B0503020204020204" pitchFamily="34" charset="-122"/>
              </a:rPr>
              <a:t>NUCCF</a:t>
            </a:r>
            <a:r>
              <a:rPr lang="zh-CN" altLang="en-US" b="1" dirty="0">
                <a:solidFill>
                  <a:srgbClr val="FF0000"/>
                </a:solidFill>
                <a:latin typeface="微软雅黑" panose="020B0503020204020204" pitchFamily="34" charset="-122"/>
                <a:ea typeface="微软雅黑" panose="020B0503020204020204" pitchFamily="34" charset="-122"/>
              </a:rPr>
              <a:t>及其时间延迟</a:t>
            </a:r>
            <a:endParaRPr lang="en-US" altLang="zh-CN" b="1" dirty="0">
              <a:solidFill>
                <a:srgbClr val="FF0000"/>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F1BB438F-0ABA-C54A-12EE-61A8C6FCC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97" y="1556664"/>
            <a:ext cx="5471003" cy="926881"/>
          </a:xfrm>
          <a:prstGeom prst="rect">
            <a:avLst/>
          </a:prstGeom>
        </p:spPr>
      </p:pic>
      <p:pic>
        <p:nvPicPr>
          <p:cNvPr id="10" name="图片 9">
            <a:extLst>
              <a:ext uri="{FF2B5EF4-FFF2-40B4-BE49-F238E27FC236}">
                <a16:creationId xmlns:a16="http://schemas.microsoft.com/office/drawing/2014/main" id="{BDEC4F48-9AA7-2F7B-D398-9EC5099F1A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7818" y="2497062"/>
            <a:ext cx="3783781" cy="616251"/>
          </a:xfrm>
          <a:prstGeom prst="rect">
            <a:avLst/>
          </a:prstGeom>
        </p:spPr>
      </p:pic>
      <p:pic>
        <p:nvPicPr>
          <p:cNvPr id="16" name="图片 15">
            <a:extLst>
              <a:ext uri="{FF2B5EF4-FFF2-40B4-BE49-F238E27FC236}">
                <a16:creationId xmlns:a16="http://schemas.microsoft.com/office/drawing/2014/main" id="{DBF10B80-A2C7-48A0-722A-48739E849A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680" y="3875525"/>
            <a:ext cx="991867" cy="370381"/>
          </a:xfrm>
          <a:prstGeom prst="rect">
            <a:avLst/>
          </a:prstGeom>
        </p:spPr>
      </p:pic>
      <p:pic>
        <p:nvPicPr>
          <p:cNvPr id="18" name="图片 17">
            <a:extLst>
              <a:ext uri="{FF2B5EF4-FFF2-40B4-BE49-F238E27FC236}">
                <a16:creationId xmlns:a16="http://schemas.microsoft.com/office/drawing/2014/main" id="{3AE6ECA2-1CCB-5368-D6FF-E9C97F6BA8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5124" y="3387799"/>
            <a:ext cx="1004423" cy="376659"/>
          </a:xfrm>
          <a:prstGeom prst="rect">
            <a:avLst/>
          </a:prstGeom>
        </p:spPr>
      </p:pic>
      <p:pic>
        <p:nvPicPr>
          <p:cNvPr id="20" name="图片 19">
            <a:extLst>
              <a:ext uri="{FF2B5EF4-FFF2-40B4-BE49-F238E27FC236}">
                <a16:creationId xmlns:a16="http://schemas.microsoft.com/office/drawing/2014/main" id="{85C9698E-B29B-F61D-E49F-75716A8B95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3332" y="3387799"/>
            <a:ext cx="3393924" cy="908610"/>
          </a:xfrm>
          <a:prstGeom prst="rect">
            <a:avLst/>
          </a:prstGeom>
        </p:spPr>
      </p:pic>
      <p:pic>
        <p:nvPicPr>
          <p:cNvPr id="22" name="图片 21">
            <a:extLst>
              <a:ext uri="{FF2B5EF4-FFF2-40B4-BE49-F238E27FC236}">
                <a16:creationId xmlns:a16="http://schemas.microsoft.com/office/drawing/2014/main" id="{4D268164-6C5E-8E19-9D3D-09A7D77232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97674" y="4551119"/>
            <a:ext cx="2719582" cy="1103141"/>
          </a:xfrm>
          <a:prstGeom prst="rect">
            <a:avLst/>
          </a:prstGeom>
        </p:spPr>
      </p:pic>
      <p:pic>
        <p:nvPicPr>
          <p:cNvPr id="24" name="图片 23">
            <a:extLst>
              <a:ext uri="{FF2B5EF4-FFF2-40B4-BE49-F238E27FC236}">
                <a16:creationId xmlns:a16="http://schemas.microsoft.com/office/drawing/2014/main" id="{191E80A6-A368-BDEE-5850-0CF9ADF281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5987" y="4313549"/>
            <a:ext cx="1846074" cy="990576"/>
          </a:xfrm>
          <a:prstGeom prst="rect">
            <a:avLst/>
          </a:prstGeom>
        </p:spPr>
      </p:pic>
      <p:pic>
        <p:nvPicPr>
          <p:cNvPr id="26" name="图片 25">
            <a:extLst>
              <a:ext uri="{FF2B5EF4-FFF2-40B4-BE49-F238E27FC236}">
                <a16:creationId xmlns:a16="http://schemas.microsoft.com/office/drawing/2014/main" id="{F58102D2-D2CB-95AE-DFF7-30B73D846D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0722" y="5301335"/>
            <a:ext cx="1823561" cy="1058116"/>
          </a:xfrm>
          <a:prstGeom prst="rect">
            <a:avLst/>
          </a:prstGeom>
        </p:spPr>
      </p:pic>
      <p:sp>
        <p:nvSpPr>
          <p:cNvPr id="28" name="矩形: 圆角 27">
            <a:extLst>
              <a:ext uri="{FF2B5EF4-FFF2-40B4-BE49-F238E27FC236}">
                <a16:creationId xmlns:a16="http://schemas.microsoft.com/office/drawing/2014/main" id="{A7C94DAB-7A7D-379B-25D6-079D804E3692}"/>
              </a:ext>
            </a:extLst>
          </p:cNvPr>
          <p:cNvSpPr/>
          <p:nvPr/>
        </p:nvSpPr>
        <p:spPr>
          <a:xfrm>
            <a:off x="840451" y="3309257"/>
            <a:ext cx="5799833" cy="3050194"/>
          </a:xfrm>
          <a:prstGeom prst="roundRect">
            <a:avLst/>
          </a:prstGeom>
          <a:noFill/>
          <a:ln w="381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931119AA-7377-4B34-3F23-A1A6E0CEF9C6}"/>
                  </a:ext>
                </a:extLst>
              </p:cNvPr>
              <p:cNvSpPr txBox="1"/>
              <p:nvPr/>
            </p:nvSpPr>
            <p:spPr>
              <a:xfrm>
                <a:off x="2932358" y="5651911"/>
                <a:ext cx="2936769" cy="720775"/>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discrete weight factors </a:t>
                </a:r>
                <a14:m>
                  <m:oMath xmlns:m="http://schemas.openxmlformats.org/officeDocument/2006/math">
                    <m:sSubSup>
                      <m:sSubSupPr>
                        <m:ctrlPr>
                          <a:rPr lang="zh-CN" altLang="en-US" b="1" i="1" smtClean="0">
                            <a:solidFill>
                              <a:srgbClr val="FF0000"/>
                            </a:solidFill>
                            <a:latin typeface="Cambria Math" panose="02040503050406030204" pitchFamily="18" charset="0"/>
                          </a:rPr>
                        </m:ctrlPr>
                      </m:sSubSupPr>
                      <m:e>
                        <m:r>
                          <a:rPr lang="zh-CN" altLang="en-US" b="1" i="1" smtClean="0">
                            <a:solidFill>
                              <a:srgbClr val="FF0000"/>
                            </a:solidFill>
                            <a:latin typeface="Cambria Math" panose="02040503050406030204" pitchFamily="18" charset="0"/>
                          </a:rPr>
                          <m:t>𝑯</m:t>
                        </m:r>
                      </m:e>
                      <m:sub>
                        <m:r>
                          <a:rPr lang="en-US" altLang="zh-CN" b="1" i="1" smtClean="0">
                            <a:solidFill>
                              <a:srgbClr val="FF0000"/>
                            </a:solidFill>
                            <a:latin typeface="Cambria Math" panose="02040503050406030204" pitchFamily="18" charset="0"/>
                          </a:rPr>
                          <m:t>𝒊</m:t>
                        </m:r>
                      </m:sub>
                      <m:sup>
                        <m:r>
                          <a:rPr lang="en-US" altLang="zh-CN" b="1" i="0" smtClean="0">
                            <a:solidFill>
                              <a:srgbClr val="FF0000"/>
                            </a:solidFill>
                            <a:latin typeface="Cambria Math" panose="02040503050406030204" pitchFamily="18" charset="0"/>
                          </a:rPr>
                          <m:t>(</m:t>
                        </m:r>
                        <m:r>
                          <a:rPr lang="en-US" altLang="zh-CN" b="1" i="0" smtClean="0">
                            <a:solidFill>
                              <a:srgbClr val="FF0000"/>
                            </a:solidFill>
                            <a:latin typeface="Cambria Math" panose="02040503050406030204" pitchFamily="18" charset="0"/>
                          </a:rPr>
                          <m:t>𝟏</m:t>
                        </m:r>
                        <m:r>
                          <a:rPr lang="en-US" altLang="zh-CN" b="1" i="0" smtClean="0">
                            <a:solidFill>
                              <a:srgbClr val="FF0000"/>
                            </a:solidFill>
                            <a:latin typeface="Cambria Math" panose="02040503050406030204" pitchFamily="18" charset="0"/>
                          </a:rPr>
                          <m:t>)</m:t>
                        </m:r>
                      </m:sup>
                    </m:sSubSup>
                  </m:oMath>
                </a14:m>
                <a:r>
                  <a:rPr lang="zh-CN" altLang="en-US"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rPr>
                  <a:t> </a:t>
                </a:r>
                <a14:m>
                  <m:oMath xmlns:m="http://schemas.openxmlformats.org/officeDocument/2006/math">
                    <m:sSubSup>
                      <m:sSubSupPr>
                        <m:ctrlPr>
                          <a:rPr lang="zh-CN" altLang="en-US" b="1" i="1">
                            <a:solidFill>
                              <a:srgbClr val="FF0000"/>
                            </a:solidFill>
                            <a:latin typeface="Cambria Math" panose="02040503050406030204" pitchFamily="18" charset="0"/>
                          </a:rPr>
                        </m:ctrlPr>
                      </m:sSubSupPr>
                      <m:e>
                        <m:r>
                          <a:rPr lang="zh-CN" altLang="en-US" b="1" i="1">
                            <a:solidFill>
                              <a:srgbClr val="FF0000"/>
                            </a:solidFill>
                            <a:latin typeface="Cambria Math" panose="02040503050406030204" pitchFamily="18" charset="0"/>
                          </a:rPr>
                          <m:t>𝑯</m:t>
                        </m:r>
                      </m:e>
                      <m:sub>
                        <m:r>
                          <a:rPr lang="en-US" altLang="zh-CN" b="1" i="1">
                            <a:solidFill>
                              <a:srgbClr val="FF0000"/>
                            </a:solidFill>
                            <a:latin typeface="Cambria Math" panose="02040503050406030204" pitchFamily="18" charset="0"/>
                          </a:rPr>
                          <m:t>𝒊</m:t>
                        </m:r>
                      </m:sub>
                      <m:sup>
                        <m:r>
                          <a:rPr lang="en-US" altLang="zh-CN" b="1">
                            <a:solidFill>
                              <a:srgbClr val="FF0000"/>
                            </a:solidFill>
                            <a:latin typeface="Cambria Math" panose="02040503050406030204" pitchFamily="18" charset="0"/>
                          </a:rPr>
                          <m:t>(</m:t>
                        </m:r>
                        <m:r>
                          <a:rPr lang="en-US" altLang="zh-CN" b="1" i="0" smtClean="0">
                            <a:solidFill>
                              <a:srgbClr val="FF0000"/>
                            </a:solidFill>
                            <a:latin typeface="Cambria Math" panose="02040503050406030204" pitchFamily="18" charset="0"/>
                          </a:rPr>
                          <m:t>𝟐</m:t>
                        </m:r>
                        <m:r>
                          <a:rPr lang="en-US" altLang="zh-CN" b="1">
                            <a:solidFill>
                              <a:srgbClr val="FF0000"/>
                            </a:solidFill>
                            <a:latin typeface="Cambria Math" panose="02040503050406030204" pitchFamily="18" charset="0"/>
                          </a:rPr>
                          <m:t>)</m:t>
                        </m:r>
                      </m:sup>
                    </m:sSubSup>
                  </m:oMath>
                </a14:m>
                <a:endParaRPr lang="zh-CN" altLang="en-US" dirty="0"/>
              </a:p>
            </p:txBody>
          </p:sp>
        </mc:Choice>
        <mc:Fallback xmlns="">
          <p:sp>
            <p:nvSpPr>
              <p:cNvPr id="29" name="文本框 28">
                <a:extLst>
                  <a:ext uri="{FF2B5EF4-FFF2-40B4-BE49-F238E27FC236}">
                    <a16:creationId xmlns:a16="http://schemas.microsoft.com/office/drawing/2014/main" id="{931119AA-7377-4B34-3F23-A1A6E0CEF9C6}"/>
                  </a:ext>
                </a:extLst>
              </p:cNvPr>
              <p:cNvSpPr txBox="1">
                <a:spLocks noRot="1" noChangeAspect="1" noMove="1" noResize="1" noEditPoints="1" noAdjustHandles="1" noChangeArrowheads="1" noChangeShapeType="1" noTextEdit="1"/>
              </p:cNvSpPr>
              <p:nvPr/>
            </p:nvSpPr>
            <p:spPr>
              <a:xfrm>
                <a:off x="2932358" y="5651911"/>
                <a:ext cx="2936769" cy="720775"/>
              </a:xfrm>
              <a:prstGeom prst="rect">
                <a:avLst/>
              </a:prstGeom>
              <a:blipFill>
                <a:blip r:embed="rId11"/>
                <a:stretch>
                  <a:fillRect l="-1660" t="-4237" b="-1016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8D459E25-A793-DA15-9B8F-DD7B00D41429}"/>
                  </a:ext>
                </a:extLst>
              </p:cNvPr>
              <p:cNvSpPr txBox="1"/>
              <p:nvPr/>
            </p:nvSpPr>
            <p:spPr>
              <a:xfrm>
                <a:off x="2877597" y="4236463"/>
                <a:ext cx="3095199" cy="369332"/>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misalignment weight </a:t>
                </a:r>
                <a14:m>
                  <m:oMath xmlns:m="http://schemas.openxmlformats.org/officeDocument/2006/math">
                    <m:sSub>
                      <m:sSubPr>
                        <m:ctrlPr>
                          <a:rPr lang="zh-CN" altLang="en-US" b="1" i="1" dirty="0" smtClean="0">
                            <a:solidFill>
                              <a:srgbClr val="FF0000"/>
                            </a:solidFill>
                            <a:latin typeface="Cambria Math" panose="02040503050406030204" pitchFamily="18" charset="0"/>
                          </a:rPr>
                        </m:ctrlPr>
                      </m:sSubPr>
                      <m:e>
                        <m:r>
                          <a:rPr lang="zh-CN" altLang="en-US" b="1" i="1" dirty="0">
                            <a:solidFill>
                              <a:srgbClr val="FF0000"/>
                            </a:solidFill>
                            <a:latin typeface="Cambria Math" panose="02040503050406030204" pitchFamily="18" charset="0"/>
                          </a:rPr>
                          <m:t>𝒘</m:t>
                        </m:r>
                      </m:e>
                      <m:sub>
                        <m:r>
                          <a:rPr lang="zh-CN" altLang="en-US" b="1" i="1" dirty="0">
                            <a:solidFill>
                              <a:srgbClr val="FF0000"/>
                            </a:solidFill>
                            <a:latin typeface="Cambria Math" panose="02040503050406030204" pitchFamily="18" charset="0"/>
                          </a:rPr>
                          <m:t>𝒊</m:t>
                        </m:r>
                      </m:sub>
                    </m:sSub>
                    <m:r>
                      <a:rPr lang="zh-CN" altLang="en-US" b="1" i="1" dirty="0">
                        <a:solidFill>
                          <a:srgbClr val="FF0000"/>
                        </a:solidFill>
                        <a:latin typeface="Cambria Math" panose="02040503050406030204" pitchFamily="18" charset="0"/>
                      </a:rPr>
                      <m:t> </m:t>
                    </m:r>
                  </m:oMath>
                </a14:m>
                <a:endParaRPr lang="zh-CN" altLang="en-US" dirty="0"/>
              </a:p>
            </p:txBody>
          </p:sp>
        </mc:Choice>
        <mc:Fallback xmlns="">
          <p:sp>
            <p:nvSpPr>
              <p:cNvPr id="30" name="文本框 29">
                <a:extLst>
                  <a:ext uri="{FF2B5EF4-FFF2-40B4-BE49-F238E27FC236}">
                    <a16:creationId xmlns:a16="http://schemas.microsoft.com/office/drawing/2014/main" id="{8D459E25-A793-DA15-9B8F-DD7B00D41429}"/>
                  </a:ext>
                </a:extLst>
              </p:cNvPr>
              <p:cNvSpPr txBox="1">
                <a:spLocks noRot="1" noChangeAspect="1" noMove="1" noResize="1" noEditPoints="1" noAdjustHandles="1" noChangeArrowheads="1" noChangeShapeType="1" noTextEdit="1"/>
              </p:cNvSpPr>
              <p:nvPr/>
            </p:nvSpPr>
            <p:spPr>
              <a:xfrm>
                <a:off x="2877597" y="4236463"/>
                <a:ext cx="3095199" cy="369332"/>
              </a:xfrm>
              <a:prstGeom prst="rect">
                <a:avLst/>
              </a:prstGeom>
              <a:blipFill>
                <a:blip r:embed="rId12"/>
                <a:stretch>
                  <a:fillRect l="-1575" t="-11475" b="-22951"/>
                </a:stretch>
              </a:blipFill>
            </p:spPr>
            <p:txBody>
              <a:bodyPr/>
              <a:lstStyle/>
              <a:p>
                <a:r>
                  <a:rPr lang="zh-CN" altLang="en-US">
                    <a:noFill/>
                  </a:rPr>
                  <a:t> </a:t>
                </a:r>
              </a:p>
            </p:txBody>
          </p:sp>
        </mc:Fallback>
      </mc:AlternateContent>
      <p:sp>
        <p:nvSpPr>
          <p:cNvPr id="32" name="矩形: 圆角 31">
            <a:extLst>
              <a:ext uri="{FF2B5EF4-FFF2-40B4-BE49-F238E27FC236}">
                <a16:creationId xmlns:a16="http://schemas.microsoft.com/office/drawing/2014/main" id="{5DFB3D0F-9343-D1EC-279B-FDCD31CEC76F}"/>
              </a:ext>
            </a:extLst>
          </p:cNvPr>
          <p:cNvSpPr/>
          <p:nvPr/>
        </p:nvSpPr>
        <p:spPr>
          <a:xfrm>
            <a:off x="5148317" y="1668225"/>
            <a:ext cx="720810" cy="34317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id="{11DF1499-04BA-2EEE-A6D8-F5D229071996}"/>
              </a:ext>
            </a:extLst>
          </p:cNvPr>
          <p:cNvSpPr/>
          <p:nvPr/>
        </p:nvSpPr>
        <p:spPr>
          <a:xfrm>
            <a:off x="4333052" y="2092177"/>
            <a:ext cx="413119" cy="29069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a16="http://schemas.microsoft.com/office/drawing/2014/main" id="{2DD2884A-31E1-07D4-5994-44E065B21869}"/>
              </a:ext>
            </a:extLst>
          </p:cNvPr>
          <p:cNvSpPr/>
          <p:nvPr/>
        </p:nvSpPr>
        <p:spPr>
          <a:xfrm>
            <a:off x="5706370" y="2092177"/>
            <a:ext cx="413119" cy="29069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678E6BED-4029-C192-B70A-F5D2EA90339F}"/>
              </a:ext>
            </a:extLst>
          </p:cNvPr>
          <p:cNvSpPr txBox="1"/>
          <p:nvPr/>
        </p:nvSpPr>
        <p:spPr>
          <a:xfrm>
            <a:off x="7228737" y="751202"/>
            <a:ext cx="4192688" cy="666657"/>
          </a:xfrm>
          <a:prstGeom prst="rect">
            <a:avLst/>
          </a:prstGeom>
          <a:noFill/>
        </p:spPr>
        <p:txBody>
          <a:bodyPr wrap="square" rtlCol="0">
            <a:spAutoFit/>
          </a:bodyPr>
          <a:lstStyle/>
          <a:p>
            <a:pPr algn="ctr">
              <a:lnSpc>
                <a:spcPct val="250000"/>
              </a:lnSpc>
            </a:pPr>
            <a:r>
              <a:rPr lang="en-US" altLang="zh-CN" b="1" dirty="0">
                <a:solidFill>
                  <a:srgbClr val="002060"/>
                </a:solidFill>
                <a:latin typeface="微软雅黑" panose="020B0503020204020204" pitchFamily="34" charset="-122"/>
                <a:ea typeface="微软雅黑" panose="020B0503020204020204" pitchFamily="34" charset="-122"/>
              </a:rPr>
              <a:t>NUCCF</a:t>
            </a:r>
            <a:r>
              <a:rPr lang="zh-CN" altLang="en-US" b="1" dirty="0">
                <a:solidFill>
                  <a:srgbClr val="002060"/>
                </a:solidFill>
                <a:latin typeface="微软雅黑" panose="020B0503020204020204" pitchFamily="34" charset="-122"/>
                <a:ea typeface="微软雅黑" panose="020B0503020204020204" pitchFamily="34" charset="-122"/>
              </a:rPr>
              <a:t>的完整解析分析框架</a:t>
            </a:r>
            <a:endParaRPr lang="en-US" altLang="zh-CN" b="1" dirty="0">
              <a:solidFill>
                <a:srgbClr val="002060"/>
              </a:solidFill>
              <a:latin typeface="微软雅黑" panose="020B0503020204020204" pitchFamily="34" charset="-122"/>
              <a:ea typeface="微软雅黑" panose="020B0503020204020204" pitchFamily="34" charset="-122"/>
            </a:endParaRPr>
          </a:p>
        </p:txBody>
      </p:sp>
      <p:pic>
        <p:nvPicPr>
          <p:cNvPr id="38" name="图片 37">
            <a:extLst>
              <a:ext uri="{FF2B5EF4-FFF2-40B4-BE49-F238E27FC236}">
                <a16:creationId xmlns:a16="http://schemas.microsoft.com/office/drawing/2014/main" id="{7AE13FEA-CA60-530B-7FAF-1E54C56AAF7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56199" y="3282052"/>
            <a:ext cx="4066346" cy="646592"/>
          </a:xfrm>
          <a:prstGeom prst="rect">
            <a:avLst/>
          </a:prstGeom>
        </p:spPr>
      </p:pic>
      <p:pic>
        <p:nvPicPr>
          <p:cNvPr id="40" name="图片 39">
            <a:extLst>
              <a:ext uri="{FF2B5EF4-FFF2-40B4-BE49-F238E27FC236}">
                <a16:creationId xmlns:a16="http://schemas.microsoft.com/office/drawing/2014/main" id="{98CEC109-8CA6-3C36-370C-0C0313EFD94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10453" y="4659974"/>
            <a:ext cx="2757838" cy="786532"/>
          </a:xfrm>
          <a:prstGeom prst="rect">
            <a:avLst/>
          </a:prstGeom>
        </p:spPr>
      </p:pic>
      <p:sp>
        <p:nvSpPr>
          <p:cNvPr id="42" name="文本框 41">
            <a:extLst>
              <a:ext uri="{FF2B5EF4-FFF2-40B4-BE49-F238E27FC236}">
                <a16:creationId xmlns:a16="http://schemas.microsoft.com/office/drawing/2014/main" id="{E10C93DC-371E-B8BC-2728-C6A6256BADE6}"/>
              </a:ext>
            </a:extLst>
          </p:cNvPr>
          <p:cNvSpPr txBox="1"/>
          <p:nvPr/>
        </p:nvSpPr>
        <p:spPr>
          <a:xfrm>
            <a:off x="6856481" y="1630512"/>
            <a:ext cx="4066346" cy="923330"/>
          </a:xfrm>
          <a:prstGeom prst="rect">
            <a:avLst/>
          </a:prstGeom>
          <a:noFill/>
        </p:spPr>
        <p:txBody>
          <a:bodyPr wrap="square">
            <a:spAutoFit/>
          </a:bodyPr>
          <a:lstStyle/>
          <a:p>
            <a:r>
              <a:rPr lang="en-US" altLang="zh-CN" b="1" dirty="0">
                <a:solidFill>
                  <a:srgbClr val="002060"/>
                </a:solidFill>
                <a:latin typeface="微软雅黑" panose="020B0503020204020204" pitchFamily="34" charset="-122"/>
                <a:ea typeface="微软雅黑" panose="020B0503020204020204" pitchFamily="34" charset="-122"/>
              </a:rPr>
              <a:t>1) </a:t>
            </a:r>
            <a:r>
              <a:rPr lang="zh-CN" altLang="en-US" b="1" dirty="0">
                <a:solidFill>
                  <a:srgbClr val="002060"/>
                </a:solidFill>
                <a:latin typeface="微软雅黑" panose="020B0503020204020204" pitchFamily="34" charset="-122"/>
                <a:ea typeface="微软雅黑" panose="020B0503020204020204" pitchFamily="34" charset="-122"/>
              </a:rPr>
              <a:t>置信带：依然通过</a:t>
            </a:r>
            <a:r>
              <a:rPr lang="en-US" altLang="zh-CN" b="1" dirty="0">
                <a:solidFill>
                  <a:srgbClr val="002060"/>
                </a:solidFill>
                <a:latin typeface="微软雅黑" panose="020B0503020204020204" pitchFamily="34" charset="-122"/>
                <a:ea typeface="微软雅黑" panose="020B0503020204020204" pitchFamily="34" charset="-122"/>
              </a:rPr>
              <a:t>MC</a:t>
            </a:r>
            <a:r>
              <a:rPr lang="zh-CN" altLang="en-US" b="1" dirty="0">
                <a:solidFill>
                  <a:srgbClr val="002060"/>
                </a:solidFill>
                <a:latin typeface="微软雅黑" panose="020B0503020204020204" pitchFamily="34" charset="-122"/>
                <a:ea typeface="微软雅黑" panose="020B0503020204020204" pitchFamily="34" charset="-122"/>
              </a:rPr>
              <a:t>模拟构建，解析置信带无法兼顾细节轮廓，因为时间测量点无法被随机化</a:t>
            </a:r>
            <a:endParaRPr lang="zh-CN" altLang="en-US" dirty="0"/>
          </a:p>
        </p:txBody>
      </p:sp>
      <p:sp>
        <p:nvSpPr>
          <p:cNvPr id="43" name="文本框 42">
            <a:extLst>
              <a:ext uri="{FF2B5EF4-FFF2-40B4-BE49-F238E27FC236}">
                <a16:creationId xmlns:a16="http://schemas.microsoft.com/office/drawing/2014/main" id="{B7E5626C-ED22-DA60-F0B1-A9823F4ACB30}"/>
              </a:ext>
            </a:extLst>
          </p:cNvPr>
          <p:cNvSpPr txBox="1"/>
          <p:nvPr/>
        </p:nvSpPr>
        <p:spPr>
          <a:xfrm>
            <a:off x="6889138" y="2697312"/>
            <a:ext cx="4066346" cy="369332"/>
          </a:xfrm>
          <a:prstGeom prst="rect">
            <a:avLst/>
          </a:prstGeom>
          <a:noFill/>
        </p:spPr>
        <p:txBody>
          <a:bodyPr wrap="square">
            <a:spAutoFit/>
          </a:bodyPr>
          <a:lstStyle/>
          <a:p>
            <a:r>
              <a:rPr lang="en-US" altLang="zh-CN" b="1" dirty="0">
                <a:solidFill>
                  <a:srgbClr val="002060"/>
                </a:solidFill>
                <a:latin typeface="微软雅黑" panose="020B0503020204020204" pitchFamily="34" charset="-122"/>
                <a:ea typeface="微软雅黑" panose="020B0503020204020204" pitchFamily="34" charset="-122"/>
              </a:rPr>
              <a:t>2) </a:t>
            </a:r>
            <a:r>
              <a:rPr lang="zh-CN" altLang="en-US" b="1" dirty="0">
                <a:solidFill>
                  <a:srgbClr val="002060"/>
                </a:solidFill>
                <a:latin typeface="微软雅黑" panose="020B0503020204020204" pitchFamily="34" charset="-122"/>
                <a:ea typeface="微软雅黑" panose="020B0503020204020204" pitchFamily="34" charset="-122"/>
              </a:rPr>
              <a:t>显著峰</a:t>
            </a:r>
            <a:r>
              <a:rPr lang="en-US" altLang="zh-CN" b="1" dirty="0">
                <a:solidFill>
                  <a:srgbClr val="002060"/>
                </a:solidFill>
                <a:latin typeface="微软雅黑" panose="020B0503020204020204" pitchFamily="34" charset="-122"/>
                <a:ea typeface="微软雅黑" panose="020B0503020204020204" pitchFamily="34" charset="-122"/>
              </a:rPr>
              <a:t>/</a:t>
            </a:r>
            <a:r>
              <a:rPr lang="zh-CN" altLang="en-US" b="1" dirty="0">
                <a:solidFill>
                  <a:srgbClr val="002060"/>
                </a:solidFill>
                <a:latin typeface="微软雅黑" panose="020B0503020204020204" pitchFamily="34" charset="-122"/>
                <a:ea typeface="微软雅黑" panose="020B0503020204020204" pitchFamily="34" charset="-122"/>
              </a:rPr>
              <a:t>谷的时间延迟的完备误差</a:t>
            </a:r>
            <a:endParaRPr lang="zh-CN" altLang="en-US" dirty="0"/>
          </a:p>
        </p:txBody>
      </p:sp>
      <p:sp>
        <p:nvSpPr>
          <p:cNvPr id="44" name="文本框 43">
            <a:extLst>
              <a:ext uri="{FF2B5EF4-FFF2-40B4-BE49-F238E27FC236}">
                <a16:creationId xmlns:a16="http://schemas.microsoft.com/office/drawing/2014/main" id="{B77363A2-1B55-327A-DFFD-DED8D52FBC54}"/>
              </a:ext>
            </a:extLst>
          </p:cNvPr>
          <p:cNvSpPr txBox="1"/>
          <p:nvPr/>
        </p:nvSpPr>
        <p:spPr>
          <a:xfrm>
            <a:off x="9853236" y="3990383"/>
            <a:ext cx="1555127" cy="646331"/>
          </a:xfrm>
          <a:prstGeom prst="rect">
            <a:avLst/>
          </a:prstGeom>
          <a:noFill/>
        </p:spPr>
        <p:txBody>
          <a:bodyPr wrap="square">
            <a:spAutoFit/>
          </a:bodyPr>
          <a:lstStyle/>
          <a:p>
            <a:pPr algn="ctr"/>
            <a:r>
              <a:rPr lang="zh-CN" altLang="en-US" b="1" dirty="0">
                <a:solidFill>
                  <a:srgbClr val="002060"/>
                </a:solidFill>
                <a:latin typeface="微软雅黑" panose="020B0503020204020204" pitchFamily="34" charset="-122"/>
                <a:ea typeface="微软雅黑" panose="020B0503020204020204" pitchFamily="34" charset="-122"/>
              </a:rPr>
              <a:t>② 时间不均匀性误差项</a:t>
            </a:r>
            <a:endParaRPr lang="zh-CN" altLang="en-US" dirty="0"/>
          </a:p>
        </p:txBody>
      </p:sp>
      <p:cxnSp>
        <p:nvCxnSpPr>
          <p:cNvPr id="45" name="直接连接符 44">
            <a:extLst>
              <a:ext uri="{FF2B5EF4-FFF2-40B4-BE49-F238E27FC236}">
                <a16:creationId xmlns:a16="http://schemas.microsoft.com/office/drawing/2014/main" id="{059B0D91-4F3F-0DA4-FB1E-BEFF385473D7}"/>
              </a:ext>
            </a:extLst>
          </p:cNvPr>
          <p:cNvCxnSpPr>
            <a:cxnSpLocks/>
          </p:cNvCxnSpPr>
          <p:nvPr/>
        </p:nvCxnSpPr>
        <p:spPr>
          <a:xfrm>
            <a:off x="8371737" y="3928644"/>
            <a:ext cx="1555126"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E66E23A7-6E81-8CBE-DB3E-7D1AD11FDC3A}"/>
              </a:ext>
            </a:extLst>
          </p:cNvPr>
          <p:cNvCxnSpPr>
            <a:cxnSpLocks/>
          </p:cNvCxnSpPr>
          <p:nvPr/>
        </p:nvCxnSpPr>
        <p:spPr>
          <a:xfrm>
            <a:off x="10139055" y="3928644"/>
            <a:ext cx="98349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CBBCD50D-47CC-8654-84E1-A16B30F02A1F}"/>
              </a:ext>
            </a:extLst>
          </p:cNvPr>
          <p:cNvSpPr txBox="1"/>
          <p:nvPr/>
        </p:nvSpPr>
        <p:spPr>
          <a:xfrm>
            <a:off x="8419975" y="3990383"/>
            <a:ext cx="1448693" cy="646331"/>
          </a:xfrm>
          <a:prstGeom prst="rect">
            <a:avLst/>
          </a:prstGeom>
          <a:noFill/>
        </p:spPr>
        <p:txBody>
          <a:bodyPr wrap="square">
            <a:spAutoFit/>
          </a:bodyPr>
          <a:lstStyle/>
          <a:p>
            <a:pPr algn="ctr"/>
            <a:r>
              <a:rPr lang="zh-CN" altLang="en-US" b="1" dirty="0">
                <a:solidFill>
                  <a:srgbClr val="002060"/>
                </a:solidFill>
                <a:latin typeface="微软雅黑" panose="020B0503020204020204" pitchFamily="34" charset="-122"/>
                <a:ea typeface="微软雅黑" panose="020B0503020204020204" pitchFamily="34" charset="-122"/>
              </a:rPr>
              <a:t>① 流量测量误差项</a:t>
            </a:r>
            <a:endParaRPr lang="zh-CN" altLang="en-US" dirty="0"/>
          </a:p>
        </p:txBody>
      </p:sp>
      <p:sp>
        <p:nvSpPr>
          <p:cNvPr id="51" name="对话气泡: 圆角矩形 50">
            <a:extLst>
              <a:ext uri="{FF2B5EF4-FFF2-40B4-BE49-F238E27FC236}">
                <a16:creationId xmlns:a16="http://schemas.microsoft.com/office/drawing/2014/main" id="{BDC82A14-8A05-7D91-CB93-709B1D6FFE62}"/>
              </a:ext>
            </a:extLst>
          </p:cNvPr>
          <p:cNvSpPr/>
          <p:nvPr/>
        </p:nvSpPr>
        <p:spPr>
          <a:xfrm>
            <a:off x="7056199" y="5432341"/>
            <a:ext cx="4624172" cy="799926"/>
          </a:xfrm>
          <a:prstGeom prst="wedgeRoundRectCallout">
            <a:avLst>
              <a:gd name="adj1" fmla="val -24385"/>
              <a:gd name="adj2" fmla="val -6547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CN" altLang="en-US" b="1" dirty="0">
                <a:solidFill>
                  <a:srgbClr val="FFC000"/>
                </a:solidFill>
                <a:latin typeface="微软雅黑" panose="020B0503020204020204" pitchFamily="34" charset="-122"/>
                <a:ea typeface="微软雅黑" panose="020B0503020204020204" pitchFamily="34" charset="-122"/>
              </a:rPr>
              <a:t>需要二层嵌套的</a:t>
            </a:r>
            <a:r>
              <a:rPr lang="en-US" altLang="zh-CN" b="1" dirty="0">
                <a:solidFill>
                  <a:srgbClr val="FFC000"/>
                </a:solidFill>
                <a:latin typeface="微软雅黑" panose="020B0503020204020204" pitchFamily="34" charset="-122"/>
                <a:ea typeface="微软雅黑" panose="020B0503020204020204" pitchFamily="34" charset="-122"/>
              </a:rPr>
              <a:t>MC</a:t>
            </a:r>
            <a:r>
              <a:rPr lang="zh-CN" altLang="en-US" b="1" dirty="0">
                <a:solidFill>
                  <a:srgbClr val="FFC000"/>
                </a:solidFill>
                <a:latin typeface="微软雅黑" panose="020B0503020204020204" pitchFamily="34" charset="-122"/>
                <a:ea typeface="微软雅黑" panose="020B0503020204020204" pitchFamily="34" charset="-122"/>
              </a:rPr>
              <a:t>模拟，对算力要求较大！也许未来深度学习可帮助直接预测完备误差</a:t>
            </a:r>
          </a:p>
        </p:txBody>
      </p:sp>
    </p:spTree>
    <p:extLst>
      <p:ext uri="{BB962C8B-B14F-4D97-AF65-F5344CB8AC3E}">
        <p14:creationId xmlns:p14="http://schemas.microsoft.com/office/powerpoint/2010/main" val="291524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74668-B9CB-8AAD-B38D-BBAD9EB1CD06}"/>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2F7609C4-A5FE-876C-F339-BF75E0D0279C}"/>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非均匀互相关函数（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NUCCF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AGN</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反响映射模拟数据</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图片 4">
            <a:extLst>
              <a:ext uri="{FF2B5EF4-FFF2-40B4-BE49-F238E27FC236}">
                <a16:creationId xmlns:a16="http://schemas.microsoft.com/office/drawing/2014/main" id="{4FD24F9D-FDC2-9D9F-EF28-CA5C5443A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523" y="1027689"/>
            <a:ext cx="10106811" cy="5324124"/>
          </a:xfrm>
          <a:prstGeom prst="rect">
            <a:avLst/>
          </a:prstGeom>
        </p:spPr>
      </p:pic>
      <p:sp>
        <p:nvSpPr>
          <p:cNvPr id="6" name="矩形: 圆角 5">
            <a:extLst>
              <a:ext uri="{FF2B5EF4-FFF2-40B4-BE49-F238E27FC236}">
                <a16:creationId xmlns:a16="http://schemas.microsoft.com/office/drawing/2014/main" id="{C51E6D90-8D42-CF63-1A1A-CB4F11A0E675}"/>
              </a:ext>
            </a:extLst>
          </p:cNvPr>
          <p:cNvSpPr/>
          <p:nvPr/>
        </p:nvSpPr>
        <p:spPr>
          <a:xfrm>
            <a:off x="5892809" y="3733799"/>
            <a:ext cx="1128477" cy="209651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6031784D-A988-3100-6D28-3BA862BFA1C0}"/>
              </a:ext>
            </a:extLst>
          </p:cNvPr>
          <p:cNvSpPr txBox="1"/>
          <p:nvPr/>
        </p:nvSpPr>
        <p:spPr>
          <a:xfrm>
            <a:off x="7391399" y="3722916"/>
            <a:ext cx="1128477" cy="1200329"/>
          </a:xfrm>
          <a:prstGeom prst="rect">
            <a:avLst/>
          </a:prstGeom>
          <a:noFill/>
        </p:spPr>
        <p:txBody>
          <a:bodyPr wrap="square" rtlCol="0">
            <a:spAutoFit/>
          </a:bodyPr>
          <a:lstStyle/>
          <a:p>
            <a:r>
              <a:rPr lang="en-US" altLang="zh-CN" b="1" dirty="0">
                <a:solidFill>
                  <a:srgbClr val="FF0000"/>
                </a:solidFill>
                <a:latin typeface="微软雅黑" panose="020B0503020204020204" pitchFamily="34" charset="-122"/>
                <a:ea typeface="微软雅黑" panose="020B0503020204020204" pitchFamily="34" charset="-122"/>
              </a:rPr>
              <a:t>NUCCF</a:t>
            </a:r>
            <a:r>
              <a:rPr lang="zh-CN" altLang="en-US" b="1" dirty="0">
                <a:solidFill>
                  <a:srgbClr val="FF0000"/>
                </a:solidFill>
                <a:latin typeface="微软雅黑" panose="020B0503020204020204" pitchFamily="34" charset="-122"/>
                <a:ea typeface="微软雅黑" panose="020B0503020204020204" pitchFamily="34" charset="-122"/>
              </a:rPr>
              <a:t>直接应用在非均匀序列上！</a:t>
            </a:r>
          </a:p>
        </p:txBody>
      </p:sp>
      <p:sp>
        <p:nvSpPr>
          <p:cNvPr id="15" name="文本框 14">
            <a:extLst>
              <a:ext uri="{FF2B5EF4-FFF2-40B4-BE49-F238E27FC236}">
                <a16:creationId xmlns:a16="http://schemas.microsoft.com/office/drawing/2014/main" id="{470182FA-2398-B73F-CCFF-39A528417142}"/>
              </a:ext>
            </a:extLst>
          </p:cNvPr>
          <p:cNvSpPr txBox="1"/>
          <p:nvPr/>
        </p:nvSpPr>
        <p:spPr>
          <a:xfrm>
            <a:off x="7391399" y="5268197"/>
            <a:ext cx="2525485" cy="369332"/>
          </a:xfrm>
          <a:prstGeom prst="rect">
            <a:avLst/>
          </a:prstGeom>
          <a:noFill/>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显著性评估</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完备误差</a:t>
            </a:r>
          </a:p>
        </p:txBody>
      </p:sp>
    </p:spTree>
    <p:extLst>
      <p:ext uri="{BB962C8B-B14F-4D97-AF65-F5344CB8AC3E}">
        <p14:creationId xmlns:p14="http://schemas.microsoft.com/office/powerpoint/2010/main" val="2721922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6470D-AF0B-8FE4-B6F6-E759AE31161C}"/>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E14BD616-450B-FB12-8C0B-C73C4FB75DAC}"/>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非均匀互相关函数（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NUCCF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AGN</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密集多波段反响映射</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图片 16">
            <a:extLst>
              <a:ext uri="{FF2B5EF4-FFF2-40B4-BE49-F238E27FC236}">
                <a16:creationId xmlns:a16="http://schemas.microsoft.com/office/drawing/2014/main" id="{222A084F-9BC4-8D64-5056-687852EDF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01" y="1234458"/>
            <a:ext cx="5642858" cy="2314286"/>
          </a:xfrm>
          <a:prstGeom prst="rect">
            <a:avLst/>
          </a:prstGeom>
        </p:spPr>
      </p:pic>
      <p:pic>
        <p:nvPicPr>
          <p:cNvPr id="19" name="图片 18">
            <a:extLst>
              <a:ext uri="{FF2B5EF4-FFF2-40B4-BE49-F238E27FC236}">
                <a16:creationId xmlns:a16="http://schemas.microsoft.com/office/drawing/2014/main" id="{4E94963B-6985-023C-3E95-3A59556D2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4699" y="1404256"/>
            <a:ext cx="5375816" cy="4310743"/>
          </a:xfrm>
          <a:prstGeom prst="rect">
            <a:avLst/>
          </a:prstGeom>
        </p:spPr>
      </p:pic>
      <p:sp>
        <p:nvSpPr>
          <p:cNvPr id="20" name="文本框 19">
            <a:extLst>
              <a:ext uri="{FF2B5EF4-FFF2-40B4-BE49-F238E27FC236}">
                <a16:creationId xmlns:a16="http://schemas.microsoft.com/office/drawing/2014/main" id="{D95BE2B9-6DC2-F0FF-673B-464B2B667033}"/>
              </a:ext>
            </a:extLst>
          </p:cNvPr>
          <p:cNvSpPr txBox="1"/>
          <p:nvPr/>
        </p:nvSpPr>
        <p:spPr>
          <a:xfrm>
            <a:off x="693720" y="3766456"/>
            <a:ext cx="5430428" cy="2120902"/>
          </a:xfrm>
          <a:prstGeom prst="rect">
            <a:avLst/>
          </a:prstGeom>
          <a:noFill/>
        </p:spPr>
        <p:txBody>
          <a:bodyPr wrap="square" rtlCol="0">
            <a:spAutoFit/>
          </a:bodyPr>
          <a:lstStyle/>
          <a:p>
            <a:pPr marL="342900" indent="-342900" algn="just">
              <a:lnSpc>
                <a:spcPct val="150000"/>
              </a:lnSpc>
              <a:buAutoNum type="arabicParenR"/>
            </a:pPr>
            <a:r>
              <a:rPr lang="en-US" altLang="zh-CN" b="1" dirty="0">
                <a:latin typeface="微软雅黑" panose="020B0503020204020204" pitchFamily="34" charset="-122"/>
                <a:ea typeface="微软雅黑" panose="020B0503020204020204" pitchFamily="34" charset="-122"/>
              </a:rPr>
              <a:t>DCF</a:t>
            </a:r>
            <a:r>
              <a:rPr lang="zh-CN" altLang="en-US" b="1" dirty="0">
                <a:latin typeface="微软雅黑" panose="020B0503020204020204" pitchFamily="34" charset="-122"/>
                <a:ea typeface="微软雅黑" panose="020B0503020204020204" pitchFamily="34" charset="-122"/>
              </a:rPr>
              <a:t>失效，不同波段的时间延迟测量结果都为</a:t>
            </a:r>
            <a:r>
              <a:rPr lang="en-US" altLang="zh-CN" b="1" dirty="0">
                <a:latin typeface="微软雅黑" panose="020B0503020204020204" pitchFamily="34" charset="-122"/>
                <a:ea typeface="微软雅黑" panose="020B0503020204020204" pitchFamily="34" charset="-122"/>
              </a:rPr>
              <a:t>0</a:t>
            </a:r>
          </a:p>
          <a:p>
            <a:pPr marL="342900" indent="-342900" algn="just">
              <a:lnSpc>
                <a:spcPct val="150000"/>
              </a:lnSpc>
              <a:buAutoNum type="arabicParenR"/>
            </a:pPr>
            <a:r>
              <a:rPr lang="zh-CN" altLang="en-US" b="1" dirty="0">
                <a:latin typeface="微软雅黑" panose="020B0503020204020204" pitchFamily="34" charset="-122"/>
                <a:ea typeface="微软雅黑" panose="020B0503020204020204" pitchFamily="34" charset="-122"/>
              </a:rPr>
              <a:t>对于两种将时间延迟内置为拟合参数的拟合方法（原文使用），</a:t>
            </a:r>
            <a:r>
              <a:rPr lang="en-US" altLang="zh-CN" b="1" dirty="0">
                <a:solidFill>
                  <a:srgbClr val="FF0000"/>
                </a:solidFill>
                <a:latin typeface="微软雅黑" panose="020B0503020204020204" pitchFamily="34" charset="-122"/>
                <a:ea typeface="微软雅黑" panose="020B0503020204020204" pitchFamily="34" charset="-122"/>
              </a:rPr>
              <a:t>13</a:t>
            </a:r>
            <a:r>
              <a:rPr lang="zh-CN" altLang="en-US" b="1" dirty="0">
                <a:solidFill>
                  <a:srgbClr val="FF0000"/>
                </a:solidFill>
                <a:latin typeface="微软雅黑" panose="020B0503020204020204" pitchFamily="34" charset="-122"/>
                <a:ea typeface="微软雅黑" panose="020B0503020204020204" pitchFamily="34" charset="-122"/>
              </a:rPr>
              <a:t>个波段中有</a:t>
            </a:r>
            <a:r>
              <a:rPr lang="en-US" altLang="zh-CN" b="1" dirty="0">
                <a:solidFill>
                  <a:srgbClr val="FF0000"/>
                </a:solidFill>
                <a:latin typeface="微软雅黑" panose="020B0503020204020204" pitchFamily="34" charset="-122"/>
                <a:ea typeface="微软雅黑" panose="020B0503020204020204" pitchFamily="34" charset="-122"/>
              </a:rPr>
              <a:t>7</a:t>
            </a:r>
            <a:r>
              <a:rPr lang="zh-CN" altLang="en-US" b="1" dirty="0">
                <a:solidFill>
                  <a:srgbClr val="FF0000"/>
                </a:solidFill>
                <a:latin typeface="微软雅黑" panose="020B0503020204020204" pitchFamily="34" charset="-122"/>
                <a:ea typeface="微软雅黑" panose="020B0503020204020204" pitchFamily="34" charset="-122"/>
              </a:rPr>
              <a:t>个波段的结果和</a:t>
            </a:r>
            <a:r>
              <a:rPr lang="en-US" altLang="zh-CN" b="1" dirty="0">
                <a:solidFill>
                  <a:srgbClr val="FF0000"/>
                </a:solidFill>
                <a:latin typeface="微软雅黑" panose="020B0503020204020204" pitchFamily="34" charset="-122"/>
                <a:ea typeface="微软雅黑" panose="020B0503020204020204" pitchFamily="34" charset="-122"/>
              </a:rPr>
              <a:t>NUCCF</a:t>
            </a:r>
            <a:r>
              <a:rPr lang="zh-CN" altLang="en-US" b="1" dirty="0">
                <a:solidFill>
                  <a:srgbClr val="FF0000"/>
                </a:solidFill>
                <a:latin typeface="微软雅黑" panose="020B0503020204020204" pitchFamily="34" charset="-122"/>
                <a:ea typeface="微软雅黑" panose="020B0503020204020204" pitchFamily="34" charset="-122"/>
              </a:rPr>
              <a:t>一致</a:t>
            </a:r>
            <a:r>
              <a:rPr lang="zh-CN" altLang="en-US" b="1" dirty="0">
                <a:latin typeface="微软雅黑" panose="020B0503020204020204" pitchFamily="34" charset="-122"/>
                <a:ea typeface="微软雅黑" panose="020B0503020204020204" pitchFamily="34" charset="-122"/>
              </a:rPr>
              <a:t>；其余波段有反号情况，但</a:t>
            </a:r>
            <a:r>
              <a:rPr lang="en-US" altLang="zh-CN" b="1" dirty="0">
                <a:latin typeface="微软雅黑" panose="020B0503020204020204" pitchFamily="34" charset="-122"/>
                <a:ea typeface="微软雅黑" panose="020B0503020204020204" pitchFamily="34" charset="-122"/>
              </a:rPr>
              <a:t>NUCCF</a:t>
            </a:r>
            <a:r>
              <a:rPr lang="zh-CN" altLang="en-US" b="1" dirty="0">
                <a:latin typeface="微软雅黑" panose="020B0503020204020204" pitchFamily="34" charset="-122"/>
                <a:ea typeface="微软雅黑" panose="020B0503020204020204" pitchFamily="34" charset="-122"/>
              </a:rPr>
              <a:t>是忠于数据本身的，所以需要未来进一步验证</a:t>
            </a:r>
          </a:p>
        </p:txBody>
      </p:sp>
    </p:spTree>
    <p:extLst>
      <p:ext uri="{BB962C8B-B14F-4D97-AF65-F5344CB8AC3E}">
        <p14:creationId xmlns:p14="http://schemas.microsoft.com/office/powerpoint/2010/main" val="2542538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AA133-3188-604E-1764-2487409A4FE3}"/>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B98E084D-5FE9-4406-D16A-87F762FDC808}"/>
              </a:ext>
            </a:extLst>
          </p:cNvPr>
          <p:cNvSpPr txBox="1"/>
          <p:nvPr/>
        </p:nvSpPr>
        <p:spPr>
          <a:xfrm>
            <a:off x="603226" y="506187"/>
            <a:ext cx="10826774"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非均匀互相关函数（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NUCCF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）的实战表现：著名的四像引力透镜 </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Quasar HE0435-1223</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2A881A20-9AC1-DE07-EDE9-3FF640596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273" y="1224642"/>
            <a:ext cx="5032584" cy="4219869"/>
          </a:xfrm>
          <a:prstGeom prst="rect">
            <a:avLst/>
          </a:prstGeom>
        </p:spPr>
      </p:pic>
      <p:pic>
        <p:nvPicPr>
          <p:cNvPr id="5" name="图片 4">
            <a:extLst>
              <a:ext uri="{FF2B5EF4-FFF2-40B4-BE49-F238E27FC236}">
                <a16:creationId xmlns:a16="http://schemas.microsoft.com/office/drawing/2014/main" id="{8405C07F-5611-1F01-F899-9A725F01A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7595" y="1224642"/>
            <a:ext cx="5075247" cy="4219869"/>
          </a:xfrm>
          <a:prstGeom prst="rect">
            <a:avLst/>
          </a:prstGeom>
        </p:spPr>
      </p:pic>
      <p:sp>
        <p:nvSpPr>
          <p:cNvPr id="7" name="文本框 6">
            <a:extLst>
              <a:ext uri="{FF2B5EF4-FFF2-40B4-BE49-F238E27FC236}">
                <a16:creationId xmlns:a16="http://schemas.microsoft.com/office/drawing/2014/main" id="{D6781FA7-1C63-B363-17B6-48A5F0D9C16F}"/>
              </a:ext>
            </a:extLst>
          </p:cNvPr>
          <p:cNvSpPr txBox="1"/>
          <p:nvPr/>
        </p:nvSpPr>
        <p:spPr>
          <a:xfrm>
            <a:off x="1153886" y="974663"/>
            <a:ext cx="1186543"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模拟数据</a:t>
            </a:r>
            <a:endParaRPr lang="zh-CN" altLang="en-US" dirty="0"/>
          </a:p>
        </p:txBody>
      </p:sp>
      <p:sp>
        <p:nvSpPr>
          <p:cNvPr id="8" name="文本框 7">
            <a:extLst>
              <a:ext uri="{FF2B5EF4-FFF2-40B4-BE49-F238E27FC236}">
                <a16:creationId xmlns:a16="http://schemas.microsoft.com/office/drawing/2014/main" id="{C61D870F-1DFF-9E42-C08A-41CF6E300FAD}"/>
              </a:ext>
            </a:extLst>
          </p:cNvPr>
          <p:cNvSpPr txBox="1"/>
          <p:nvPr/>
        </p:nvSpPr>
        <p:spPr>
          <a:xfrm>
            <a:off x="6683829" y="974663"/>
            <a:ext cx="1186543"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真实数据</a:t>
            </a:r>
            <a:endParaRPr lang="zh-CN" altLang="en-US" dirty="0"/>
          </a:p>
        </p:txBody>
      </p:sp>
      <p:sp>
        <p:nvSpPr>
          <p:cNvPr id="10" name="文本框 9">
            <a:extLst>
              <a:ext uri="{FF2B5EF4-FFF2-40B4-BE49-F238E27FC236}">
                <a16:creationId xmlns:a16="http://schemas.microsoft.com/office/drawing/2014/main" id="{54EB10BA-130B-6A34-485A-3062162979B8}"/>
              </a:ext>
            </a:extLst>
          </p:cNvPr>
          <p:cNvSpPr txBox="1"/>
          <p:nvPr/>
        </p:nvSpPr>
        <p:spPr>
          <a:xfrm>
            <a:off x="1325335" y="5633358"/>
            <a:ext cx="9541329" cy="646331"/>
          </a:xfrm>
          <a:prstGeom prst="rect">
            <a:avLst/>
          </a:prstGeom>
          <a:noFill/>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对于像这样有长期观测基础（＞</a:t>
            </a:r>
            <a:r>
              <a:rPr lang="en-US" altLang="zh-CN" b="1" dirty="0">
                <a:solidFill>
                  <a:srgbClr val="002060"/>
                </a:solidFill>
                <a:latin typeface="微软雅黑" panose="020B0503020204020204" pitchFamily="34" charset="-122"/>
                <a:ea typeface="微软雅黑" panose="020B0503020204020204" pitchFamily="34" charset="-122"/>
              </a:rPr>
              <a:t>10 yr</a:t>
            </a:r>
            <a:r>
              <a:rPr lang="zh-CN" altLang="en-US" b="1" dirty="0">
                <a:solidFill>
                  <a:srgbClr val="002060"/>
                </a:solidFill>
                <a:latin typeface="微软雅黑" panose="020B0503020204020204" pitchFamily="34" charset="-122"/>
                <a:ea typeface="微软雅黑" panose="020B0503020204020204" pitchFamily="34" charset="-122"/>
              </a:rPr>
              <a:t>）的天体，量身定制的、将时间延迟内置为拟合参数的拟合方法能给出更精确的时间延迟测量，</a:t>
            </a:r>
            <a:r>
              <a:rPr lang="zh-CN" altLang="en-US" b="1" dirty="0">
                <a:solidFill>
                  <a:srgbClr val="FF0000"/>
                </a:solidFill>
                <a:latin typeface="微软雅黑" panose="020B0503020204020204" pitchFamily="34" charset="-122"/>
                <a:ea typeface="微软雅黑" panose="020B0503020204020204" pitchFamily="34" charset="-122"/>
              </a:rPr>
              <a:t>但</a:t>
            </a:r>
            <a:r>
              <a:rPr lang="en-US" altLang="zh-CN" b="1" dirty="0">
                <a:solidFill>
                  <a:srgbClr val="FF0000"/>
                </a:solidFill>
                <a:latin typeface="微软雅黑" panose="020B0503020204020204" pitchFamily="34" charset="-122"/>
                <a:ea typeface="微软雅黑" panose="020B0503020204020204" pitchFamily="34" charset="-122"/>
              </a:rPr>
              <a:t>NUCCF</a:t>
            </a:r>
            <a:r>
              <a:rPr lang="zh-CN" altLang="en-US" b="1" dirty="0">
                <a:solidFill>
                  <a:srgbClr val="FF0000"/>
                </a:solidFill>
                <a:latin typeface="微软雅黑" panose="020B0503020204020204" pitchFamily="34" charset="-122"/>
                <a:ea typeface="微软雅黑" panose="020B0503020204020204" pitchFamily="34" charset="-122"/>
              </a:rPr>
              <a:t>依然可为其结果提供显著性评估</a:t>
            </a:r>
            <a:endParaRPr lang="zh-CN" altLang="en-US" dirty="0">
              <a:solidFill>
                <a:srgbClr val="FF0000"/>
              </a:solidFill>
            </a:endParaRPr>
          </a:p>
        </p:txBody>
      </p:sp>
    </p:spTree>
    <p:extLst>
      <p:ext uri="{BB962C8B-B14F-4D97-AF65-F5344CB8AC3E}">
        <p14:creationId xmlns:p14="http://schemas.microsoft.com/office/powerpoint/2010/main" val="3653774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68619D3-72F0-BFC0-9686-AD9BE6506AC5}"/>
              </a:ext>
            </a:extLst>
          </p:cNvPr>
          <p:cNvSpPr/>
          <p:nvPr/>
        </p:nvSpPr>
        <p:spPr>
          <a:xfrm>
            <a:off x="679306" y="459566"/>
            <a:ext cx="4959494" cy="461665"/>
          </a:xfrm>
          <a:prstGeom prst="rect">
            <a:avLst/>
          </a:prstGeom>
        </p:spPr>
        <p:txBody>
          <a:bodyPr wrap="square">
            <a:spAutoFit/>
          </a:bodyPr>
          <a:lstStyle/>
          <a:p>
            <a:pPr lvl="0"/>
            <a:r>
              <a:rPr lang="zh-CN" altLang="en-US" sz="2400" b="1" dirty="0">
                <a:solidFill>
                  <a:srgbClr val="002060"/>
                </a:solidFill>
                <a:latin typeface="微软雅黑" panose="020B0503020204020204" pitchFamily="34" charset="-122"/>
                <a:ea typeface="微软雅黑" panose="020B0503020204020204" pitchFamily="34" charset="-122"/>
              </a:rPr>
              <a:t>主要结论</a:t>
            </a:r>
            <a:endParaRPr lang="en-US" altLang="zh-CN" sz="2400" b="1" dirty="0">
              <a:solidFill>
                <a:srgbClr val="002060"/>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CDA88BE1-4B5F-4025-7ABA-BDAE18C3C566}"/>
              </a:ext>
            </a:extLst>
          </p:cNvPr>
          <p:cNvSpPr txBox="1"/>
          <p:nvPr/>
        </p:nvSpPr>
        <p:spPr>
          <a:xfrm>
            <a:off x="843643" y="1251285"/>
            <a:ext cx="10504713" cy="4577663"/>
          </a:xfrm>
          <a:prstGeom prst="rect">
            <a:avLst/>
          </a:prstGeom>
          <a:noFill/>
        </p:spPr>
        <p:txBody>
          <a:bodyPr wrap="square" rtlCol="0">
            <a:spAutoFit/>
          </a:bodyPr>
          <a:lstStyle/>
          <a:p>
            <a:pPr algn="just">
              <a:lnSpc>
                <a:spcPct val="250000"/>
              </a:lnSpc>
            </a:pPr>
            <a:r>
              <a:rPr lang="en-US" altLang="zh-CN" sz="2000" b="1" dirty="0">
                <a:solidFill>
                  <a:srgbClr val="002060"/>
                </a:solidFill>
                <a:latin typeface="微软雅黑" panose="020B0503020204020204" pitchFamily="34" charset="-122"/>
                <a:ea typeface="微软雅黑" panose="020B0503020204020204" pitchFamily="34" charset="-122"/>
              </a:rPr>
              <a:t>1. </a:t>
            </a:r>
            <a:r>
              <a:rPr lang="en-US" altLang="zh-CN" sz="2000" b="1" dirty="0">
                <a:solidFill>
                  <a:srgbClr val="FF0000"/>
                </a:solidFill>
                <a:latin typeface="微软雅黑" panose="020B0503020204020204" pitchFamily="34" charset="-122"/>
                <a:ea typeface="微软雅黑" panose="020B0503020204020204" pitchFamily="34" charset="-122"/>
              </a:rPr>
              <a:t>NUACF/NUCCF</a:t>
            </a:r>
            <a:r>
              <a:rPr lang="zh-CN" altLang="en-US" sz="2000" b="1" dirty="0">
                <a:solidFill>
                  <a:srgbClr val="FF0000"/>
                </a:solidFill>
                <a:latin typeface="微软雅黑" panose="020B0503020204020204" pitchFamily="34" charset="-122"/>
                <a:ea typeface="微软雅黑" panose="020B0503020204020204" pitchFamily="34" charset="-122"/>
              </a:rPr>
              <a:t>框架是保留解析性质的强力时域分析工具</a:t>
            </a:r>
            <a:r>
              <a:rPr lang="zh-CN" altLang="en-US" sz="2000" b="1" dirty="0">
                <a:solidFill>
                  <a:srgbClr val="002060"/>
                </a:solidFill>
                <a:latin typeface="微软雅黑" panose="020B0503020204020204" pitchFamily="34" charset="-122"/>
                <a:ea typeface="微软雅黑" panose="020B0503020204020204" pitchFamily="34" charset="-122"/>
              </a:rPr>
              <a:t>，直接应用于非均匀序列，旨在搜寻光变曲线中的重复模式（非周期性重复光变也适用）及其时间延迟</a:t>
            </a:r>
            <a:endParaRPr lang="en-US" altLang="zh-CN" sz="2000" b="1" dirty="0">
              <a:solidFill>
                <a:srgbClr val="002060"/>
              </a:solidFill>
              <a:latin typeface="微软雅黑" panose="020B0503020204020204" pitchFamily="34" charset="-122"/>
              <a:ea typeface="微软雅黑" panose="020B0503020204020204" pitchFamily="34" charset="-122"/>
            </a:endParaRPr>
          </a:p>
          <a:p>
            <a:pPr algn="just">
              <a:lnSpc>
                <a:spcPct val="250000"/>
              </a:lnSpc>
            </a:pPr>
            <a:r>
              <a:rPr lang="en-US" altLang="zh-CN" sz="2000" b="1" dirty="0">
                <a:solidFill>
                  <a:srgbClr val="002060"/>
                </a:solidFill>
                <a:latin typeface="微软雅黑" panose="020B0503020204020204" pitchFamily="34" charset="-122"/>
                <a:ea typeface="微软雅黑" panose="020B0503020204020204" pitchFamily="34" charset="-122"/>
              </a:rPr>
              <a:t>2. </a:t>
            </a:r>
            <a:r>
              <a:rPr lang="zh-CN" altLang="en-US" sz="2000" b="1" dirty="0">
                <a:solidFill>
                  <a:srgbClr val="002060"/>
                </a:solidFill>
                <a:latin typeface="微软雅黑" panose="020B0503020204020204" pitchFamily="34" charset="-122"/>
                <a:ea typeface="微软雅黑" panose="020B0503020204020204" pitchFamily="34" charset="-122"/>
              </a:rPr>
              <a:t>相较于插值和分</a:t>
            </a:r>
            <a:r>
              <a:rPr lang="en-US" altLang="zh-CN" sz="2000" b="1" dirty="0">
                <a:solidFill>
                  <a:srgbClr val="002060"/>
                </a:solidFill>
                <a:latin typeface="微软雅黑" panose="020B0503020204020204" pitchFamily="34" charset="-122"/>
                <a:ea typeface="微软雅黑" panose="020B0503020204020204" pitchFamily="34" charset="-122"/>
              </a:rPr>
              <a:t>bin</a:t>
            </a:r>
            <a:r>
              <a:rPr lang="zh-CN" altLang="en-US" sz="2000" b="1" dirty="0">
                <a:solidFill>
                  <a:srgbClr val="002060"/>
                </a:solidFill>
                <a:latin typeface="微软雅黑" panose="020B0503020204020204" pitchFamily="34" charset="-122"/>
                <a:ea typeface="微软雅黑" panose="020B0503020204020204" pitchFamily="34" charset="-122"/>
              </a:rPr>
              <a:t>的传统方法，</a:t>
            </a:r>
            <a:r>
              <a:rPr lang="en-US" altLang="zh-CN" sz="2000" b="1" dirty="0">
                <a:solidFill>
                  <a:srgbClr val="002060"/>
                </a:solidFill>
                <a:latin typeface="微软雅黑" panose="020B0503020204020204" pitchFamily="34" charset="-122"/>
                <a:ea typeface="微软雅黑" panose="020B0503020204020204" pitchFamily="34" charset="-122"/>
              </a:rPr>
              <a:t> NUACF/NUCCF</a:t>
            </a:r>
            <a:r>
              <a:rPr lang="zh-CN" altLang="en-US" sz="2000" b="1" dirty="0">
                <a:solidFill>
                  <a:srgbClr val="002060"/>
                </a:solidFill>
                <a:latin typeface="微软雅黑" panose="020B0503020204020204" pitchFamily="34" charset="-122"/>
                <a:ea typeface="微软雅黑" panose="020B0503020204020204" pitchFamily="34" charset="-122"/>
              </a:rPr>
              <a:t>并不会引入人为误差，通过其解析性可以对结果提供显著性估计和完备误差</a:t>
            </a:r>
            <a:endParaRPr lang="en-US" altLang="zh-CN" sz="2000" b="1" dirty="0">
              <a:solidFill>
                <a:srgbClr val="002060"/>
              </a:solidFill>
              <a:latin typeface="微软雅黑" panose="020B0503020204020204" pitchFamily="34" charset="-122"/>
              <a:ea typeface="微软雅黑" panose="020B0503020204020204" pitchFamily="34" charset="-122"/>
            </a:endParaRPr>
          </a:p>
          <a:p>
            <a:pPr algn="just">
              <a:lnSpc>
                <a:spcPct val="250000"/>
              </a:lnSpc>
            </a:pPr>
            <a:r>
              <a:rPr lang="en-US" altLang="zh-CN" sz="2000" b="1" dirty="0">
                <a:solidFill>
                  <a:srgbClr val="002060"/>
                </a:solidFill>
                <a:latin typeface="微软雅黑" panose="020B0503020204020204" pitchFamily="34" charset="-122"/>
                <a:ea typeface="微软雅黑" panose="020B0503020204020204" pitchFamily="34" charset="-122"/>
              </a:rPr>
              <a:t>3. NUACF/NUCCF</a:t>
            </a:r>
            <a:r>
              <a:rPr lang="zh-CN" altLang="en-US" sz="2000" b="1" dirty="0">
                <a:solidFill>
                  <a:srgbClr val="002060"/>
                </a:solidFill>
                <a:latin typeface="微软雅黑" panose="020B0503020204020204" pitchFamily="34" charset="-122"/>
                <a:ea typeface="微软雅黑" panose="020B0503020204020204" pitchFamily="34" charset="-122"/>
              </a:rPr>
              <a:t>框架是多目标导向的，使其亦能够服务于暂现源这样本身爆发时间就不均匀的天体，如</a:t>
            </a:r>
            <a:r>
              <a:rPr lang="en-US" altLang="zh-CN" sz="2000" b="1" dirty="0">
                <a:solidFill>
                  <a:srgbClr val="FF0000"/>
                </a:solidFill>
                <a:latin typeface="微软雅黑" panose="020B0503020204020204" pitchFamily="34" charset="-122"/>
                <a:ea typeface="微软雅黑" panose="020B0503020204020204" pitchFamily="34" charset="-122"/>
              </a:rPr>
              <a:t>FRB</a:t>
            </a:r>
            <a:r>
              <a:rPr lang="zh-CN" altLang="en-US" sz="2000" b="1" dirty="0">
                <a:solidFill>
                  <a:srgbClr val="FF0000"/>
                </a:solidFill>
                <a:latin typeface="微软雅黑" panose="020B0503020204020204" pitchFamily="34" charset="-122"/>
                <a:ea typeface="微软雅黑" panose="020B0503020204020204" pitchFamily="34" charset="-122"/>
              </a:rPr>
              <a:t>中不同物理量时变间的比较，或</a:t>
            </a:r>
            <a:r>
              <a:rPr lang="en-US" altLang="zh-CN" sz="2000" b="1" dirty="0">
                <a:solidFill>
                  <a:srgbClr val="FF0000"/>
                </a:solidFill>
                <a:latin typeface="微软雅黑" panose="020B0503020204020204" pitchFamily="34" charset="-122"/>
                <a:ea typeface="微软雅黑" panose="020B0503020204020204" pitchFamily="34" charset="-122"/>
              </a:rPr>
              <a:t>FRB</a:t>
            </a:r>
            <a:r>
              <a:rPr lang="zh-CN" altLang="en-US" sz="2000" b="1" dirty="0">
                <a:solidFill>
                  <a:srgbClr val="FF0000"/>
                </a:solidFill>
                <a:latin typeface="微软雅黑" panose="020B0503020204020204" pitchFamily="34" charset="-122"/>
                <a:ea typeface="微软雅黑" panose="020B0503020204020204" pitchFamily="34" charset="-122"/>
              </a:rPr>
              <a:t>与成协</a:t>
            </a:r>
            <a:r>
              <a:rPr lang="en-US" altLang="zh-CN" sz="2000" b="1" dirty="0">
                <a:solidFill>
                  <a:srgbClr val="FF0000"/>
                </a:solidFill>
                <a:latin typeface="微软雅黑" panose="020B0503020204020204" pitchFamily="34" charset="-122"/>
                <a:ea typeface="微软雅黑" panose="020B0503020204020204" pitchFamily="34" charset="-122"/>
              </a:rPr>
              <a:t>PRS</a:t>
            </a:r>
            <a:r>
              <a:rPr lang="zh-CN" altLang="en-US" sz="2000" b="1" dirty="0">
                <a:solidFill>
                  <a:srgbClr val="FF0000"/>
                </a:solidFill>
                <a:latin typeface="微软雅黑" panose="020B0503020204020204" pitchFamily="34" charset="-122"/>
                <a:ea typeface="微软雅黑" panose="020B0503020204020204" pitchFamily="34" charset="-122"/>
              </a:rPr>
              <a:t>间物理量变化的比较</a:t>
            </a:r>
          </a:p>
        </p:txBody>
      </p:sp>
    </p:spTree>
    <p:extLst>
      <p:ext uri="{BB962C8B-B14F-4D97-AF65-F5344CB8AC3E}">
        <p14:creationId xmlns:p14="http://schemas.microsoft.com/office/powerpoint/2010/main" val="272968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4.58333E-6 -2.96296E-6 L -4.58333E-6 -0.07222 " pathEditMode="relative" rAng="0" ptsTypes="AA">
                                      <p:cBhvr>
                                        <p:cTn id="6" dur="250" accel="50000" decel="50000" autoRev="1" fill="hold">
                                          <p:stCondLst>
                                            <p:cond delay="0"/>
                                          </p:stCondLst>
                                        </p:cTn>
                                        <p:tgtEl>
                                          <p:spTgt spid="4"/>
                                        </p:tgtEl>
                                        <p:attrNameLst>
                                          <p:attrName>ppt_x</p:attrName>
                                          <p:attrName>ppt_y</p:attrName>
                                        </p:attrNameLst>
                                      </p:cBhvr>
                                      <p:rCtr x="0" y="-3611"/>
                                    </p:animMotion>
                                    <p:animRot by="1500000">
                                      <p:cBhvr>
                                        <p:cTn id="7" dur="125" fill="hold">
                                          <p:stCondLst>
                                            <p:cond delay="0"/>
                                          </p:stCondLst>
                                        </p:cTn>
                                        <p:tgtEl>
                                          <p:spTgt spid="4"/>
                                        </p:tgtEl>
                                        <p:attrNameLst>
                                          <p:attrName>r</p:attrName>
                                        </p:attrNameLst>
                                      </p:cBhvr>
                                    </p:animRot>
                                    <p:animRot by="-1500000">
                                      <p:cBhvr>
                                        <p:cTn id="8" dur="125" fill="hold">
                                          <p:stCondLst>
                                            <p:cond delay="125"/>
                                          </p:stCondLst>
                                        </p:cTn>
                                        <p:tgtEl>
                                          <p:spTgt spid="4"/>
                                        </p:tgtEl>
                                        <p:attrNameLst>
                                          <p:attrName>r</p:attrName>
                                        </p:attrNameLst>
                                      </p:cBhvr>
                                    </p:animRot>
                                    <p:animRot by="-1500000">
                                      <p:cBhvr>
                                        <p:cTn id="9" dur="125" fill="hold">
                                          <p:stCondLst>
                                            <p:cond delay="250"/>
                                          </p:stCondLst>
                                        </p:cTn>
                                        <p:tgtEl>
                                          <p:spTgt spid="4"/>
                                        </p:tgtEl>
                                        <p:attrNameLst>
                                          <p:attrName>r</p:attrName>
                                        </p:attrNameLst>
                                      </p:cBhvr>
                                    </p:animRot>
                                    <p:animRot by="1500000">
                                      <p:cBhvr>
                                        <p:cTn id="10"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6917-D9C8-E97C-0430-E861EE68E25A}"/>
            </a:ext>
          </a:extLst>
        </p:cNvPr>
        <p:cNvGrpSpPr/>
        <p:nvPr/>
      </p:nvGrpSpPr>
      <p:grpSpPr>
        <a:xfrm>
          <a:off x="0" y="0"/>
          <a:ext cx="0" cy="0"/>
          <a:chOff x="0" y="0"/>
          <a:chExt cx="0" cy="0"/>
        </a:xfrm>
      </p:grpSpPr>
      <p:pic>
        <p:nvPicPr>
          <p:cNvPr id="25" name="图片 24">
            <a:extLst>
              <a:ext uri="{FF2B5EF4-FFF2-40B4-BE49-F238E27FC236}">
                <a16:creationId xmlns:a16="http://schemas.microsoft.com/office/drawing/2014/main" id="{61527FDE-D8C1-9209-4B60-1421CA5FB2A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effectLst/>
        </p:spPr>
      </p:pic>
      <p:sp>
        <p:nvSpPr>
          <p:cNvPr id="26" name="矩形 25">
            <a:extLst>
              <a:ext uri="{FF2B5EF4-FFF2-40B4-BE49-F238E27FC236}">
                <a16:creationId xmlns:a16="http://schemas.microsoft.com/office/drawing/2014/main" id="{9CF52FFD-FCFB-2686-32C3-B34E751F3349}"/>
              </a:ext>
            </a:extLst>
          </p:cNvPr>
          <p:cNvSpPr/>
          <p:nvPr/>
        </p:nvSpPr>
        <p:spPr>
          <a:xfrm>
            <a:off x="-4762" y="-54430"/>
            <a:ext cx="12201525" cy="6912430"/>
          </a:xfrm>
          <a:prstGeom prst="rect">
            <a:avLst/>
          </a:prstGeom>
          <a:gradFill>
            <a:gsLst>
              <a:gs pos="0">
                <a:srgbClr val="0070C0">
                  <a:alpha val="95000"/>
                </a:srgbClr>
              </a:gs>
              <a:gs pos="100000">
                <a:srgbClr val="0070C0">
                  <a:alpha val="80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descr="G:\2021\校庆\PPT\logo-08.pnglogo-08">
            <a:extLst>
              <a:ext uri="{FF2B5EF4-FFF2-40B4-BE49-F238E27FC236}">
                <a16:creationId xmlns:a16="http://schemas.microsoft.com/office/drawing/2014/main" id="{7BF1C573-926D-9877-85EA-5F4BCD3487D0}"/>
              </a:ext>
            </a:extLst>
          </p:cNvPr>
          <p:cNvPicPr>
            <a:picLocks noChangeAspect="1"/>
          </p:cNvPicPr>
          <p:nvPr/>
        </p:nvPicPr>
        <p:blipFill>
          <a:blip r:embed="rId6"/>
          <a:srcRect/>
          <a:stretch>
            <a:fillRect/>
          </a:stretch>
        </p:blipFill>
        <p:spPr>
          <a:xfrm rot="9900000">
            <a:off x="-225425" y="3722007"/>
            <a:ext cx="4442460" cy="4091940"/>
          </a:xfrm>
          <a:prstGeom prst="rect">
            <a:avLst/>
          </a:prstGeom>
        </p:spPr>
      </p:pic>
      <p:pic>
        <p:nvPicPr>
          <p:cNvPr id="23" name="图片 22" descr="G:\2021\校庆\PPT\logo-08.pnglogo-08">
            <a:extLst>
              <a:ext uri="{FF2B5EF4-FFF2-40B4-BE49-F238E27FC236}">
                <a16:creationId xmlns:a16="http://schemas.microsoft.com/office/drawing/2014/main" id="{7CB0E0A5-5CFA-E647-06AA-2496388409CB}"/>
              </a:ext>
            </a:extLst>
          </p:cNvPr>
          <p:cNvPicPr>
            <a:picLocks noChangeAspect="1"/>
          </p:cNvPicPr>
          <p:nvPr/>
        </p:nvPicPr>
        <p:blipFill>
          <a:blip r:embed="rId6"/>
          <a:srcRect/>
          <a:stretch>
            <a:fillRect/>
          </a:stretch>
        </p:blipFill>
        <p:spPr>
          <a:xfrm rot="20316380">
            <a:off x="8076749" y="-1207408"/>
            <a:ext cx="4442460" cy="4091940"/>
          </a:xfrm>
          <a:prstGeom prst="rect">
            <a:avLst/>
          </a:prstGeom>
        </p:spPr>
      </p:pic>
      <p:sp>
        <p:nvSpPr>
          <p:cNvPr id="24" name="矩形 23">
            <a:extLst>
              <a:ext uri="{FF2B5EF4-FFF2-40B4-BE49-F238E27FC236}">
                <a16:creationId xmlns:a16="http://schemas.microsoft.com/office/drawing/2014/main" id="{C7CA7A02-9933-E7DE-5BC6-4EA369CEBD89}"/>
              </a:ext>
            </a:extLst>
          </p:cNvPr>
          <p:cNvSpPr/>
          <p:nvPr/>
        </p:nvSpPr>
        <p:spPr>
          <a:xfrm>
            <a:off x="-13366" y="1171055"/>
            <a:ext cx="12201525" cy="4533401"/>
          </a:xfrm>
          <a:prstGeom prst="rect">
            <a:avLst/>
          </a:prstGeom>
          <a:solidFill>
            <a:schemeClr val="bg1"/>
          </a:solidFill>
          <a:ln>
            <a:noFill/>
          </a:ln>
          <a:effectLst>
            <a:outerShdw blurRad="101600" sx="103000" sy="103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a:latin typeface="微软雅黑" panose="020B0503020204020204" pitchFamily="34" charset="-122"/>
                <a:ea typeface="微软雅黑" panose="020B0503020204020204" pitchFamily="34" charset="-122"/>
                <a:cs typeface="微软雅黑" panose="020B0503020204020204" pitchFamily="34" charset="-122"/>
              </a:rPr>
              <a:t>第十三届全国脉冲星研讨会（</a:t>
            </a:r>
            <a:r>
              <a:rPr lang="en-US" altLang="zh-CN" b="1">
                <a:latin typeface="微软雅黑" panose="020B0503020204020204" pitchFamily="34" charset="-122"/>
                <a:ea typeface="微软雅黑" panose="020B0503020204020204" pitchFamily="34" charset="-122"/>
                <a:cs typeface="微软雅黑" panose="020B0503020204020204" pitchFamily="34" charset="-122"/>
              </a:rPr>
              <a:t>FPS13</a:t>
            </a:r>
            <a:r>
              <a:rPr lang="zh-CN" altLang="en-US" b="1">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extBox 5">
            <a:extLst>
              <a:ext uri="{FF2B5EF4-FFF2-40B4-BE49-F238E27FC236}">
                <a16:creationId xmlns:a16="http://schemas.microsoft.com/office/drawing/2014/main" id="{7631D12C-5A30-81ED-BE6D-74BC7E6BF6F1}"/>
              </a:ext>
            </a:extLst>
          </p:cNvPr>
          <p:cNvSpPr txBox="1"/>
          <p:nvPr/>
        </p:nvSpPr>
        <p:spPr>
          <a:xfrm>
            <a:off x="2831562" y="2542274"/>
            <a:ext cx="6703049" cy="500137"/>
          </a:xfrm>
          <a:prstGeom prst="rect">
            <a:avLst/>
          </a:prstGeom>
          <a:noFill/>
        </p:spPr>
        <p:txBody>
          <a:bodyPr wrap="square" lIns="68580" tIns="34290" rIns="68580" bIns="34290" rtlCol="0">
            <a:spAutoFit/>
          </a:bodyPr>
          <a:lstStyle/>
          <a:p>
            <a:pPr algn="ct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第十五届全国脉冲星研讨会（</a:t>
            </a:r>
            <a:r>
              <a:rPr lang="en-US" altLang="zh-CN" sz="2800" b="1" dirty="0">
                <a:latin typeface="微软雅黑" panose="020B0503020204020204" pitchFamily="34" charset="-122"/>
                <a:ea typeface="微软雅黑" panose="020B0503020204020204" pitchFamily="34" charset="-122"/>
                <a:cs typeface="微软雅黑" panose="020B0503020204020204" pitchFamily="34" charset="-122"/>
              </a:rPr>
              <a:t>FPS15</a:t>
            </a: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a:t>
            </a:r>
          </a:p>
        </p:txBody>
      </p:sp>
      <p:cxnSp>
        <p:nvCxnSpPr>
          <p:cNvPr id="15" name="直接连接符 14">
            <a:extLst>
              <a:ext uri="{FF2B5EF4-FFF2-40B4-BE49-F238E27FC236}">
                <a16:creationId xmlns:a16="http://schemas.microsoft.com/office/drawing/2014/main" id="{366BD7B2-E3C2-C21A-0321-850F2A993B73}"/>
              </a:ext>
            </a:extLst>
          </p:cNvPr>
          <p:cNvCxnSpPr>
            <a:cxnSpLocks/>
          </p:cNvCxnSpPr>
          <p:nvPr/>
        </p:nvCxnSpPr>
        <p:spPr>
          <a:xfrm flipH="1">
            <a:off x="3070386" y="2454727"/>
            <a:ext cx="6008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ACC449F3-E7DD-A6BD-A814-D4377BA107D2}"/>
              </a:ext>
            </a:extLst>
          </p:cNvPr>
          <p:cNvSpPr/>
          <p:nvPr/>
        </p:nvSpPr>
        <p:spPr>
          <a:xfrm>
            <a:off x="1825664" y="1218243"/>
            <a:ext cx="8540671" cy="1177245"/>
          </a:xfrm>
          <a:prstGeom prst="rect">
            <a:avLst/>
          </a:prstGeom>
        </p:spPr>
        <p:txBody>
          <a:bodyPr wrap="square" lIns="68580" tIns="34290" rIns="68580" bIns="34290">
            <a:spAutoFit/>
          </a:bodyPr>
          <a:lstStyle/>
          <a:p>
            <a:pPr algn="ctr"/>
            <a:r>
              <a:rPr lang="zh-CN" altLang="en-US" sz="3600" b="1" dirty="0">
                <a:latin typeface="微软雅黑" panose="020B0503020204020204" pitchFamily="34" charset="-122"/>
                <a:ea typeface="微软雅黑" panose="020B0503020204020204" pitchFamily="34" charset="-122"/>
              </a:rPr>
              <a:t>长久以来的缺失工具：衡量非均匀采样下自相关</a:t>
            </a:r>
            <a:r>
              <a:rPr lang="en-US" altLang="zh-CN" sz="3600" b="1" dirty="0">
                <a:latin typeface="微软雅黑" panose="020B0503020204020204" pitchFamily="34" charset="-122"/>
                <a:ea typeface="微软雅黑" panose="020B0503020204020204" pitchFamily="34" charset="-122"/>
              </a:rPr>
              <a:t>/</a:t>
            </a:r>
            <a:r>
              <a:rPr lang="zh-CN" altLang="en-US" sz="3600" b="1" dirty="0">
                <a:latin typeface="微软雅黑" panose="020B0503020204020204" pitchFamily="34" charset="-122"/>
                <a:ea typeface="微软雅黑" panose="020B0503020204020204" pitchFamily="34" charset="-122"/>
              </a:rPr>
              <a:t>互相关的解析框架</a:t>
            </a:r>
          </a:p>
        </p:txBody>
      </p:sp>
      <p:sp>
        <p:nvSpPr>
          <p:cNvPr id="8" name="TextBox 5">
            <a:extLst>
              <a:ext uri="{FF2B5EF4-FFF2-40B4-BE49-F238E27FC236}">
                <a16:creationId xmlns:a16="http://schemas.microsoft.com/office/drawing/2014/main" id="{F5D497A9-774C-5BC8-4FEB-48979C123D51}"/>
              </a:ext>
            </a:extLst>
          </p:cNvPr>
          <p:cNvSpPr txBox="1"/>
          <p:nvPr/>
        </p:nvSpPr>
        <p:spPr>
          <a:xfrm>
            <a:off x="4208413" y="3308704"/>
            <a:ext cx="4059445" cy="623248"/>
          </a:xfrm>
          <a:prstGeom prst="rect">
            <a:avLst/>
          </a:prstGeom>
          <a:noFill/>
        </p:spPr>
        <p:txBody>
          <a:bodyPr wrap="none" lIns="68580" tIns="34290" rIns="68580" bIns="34290" rtlCol="0">
            <a:spAutoFit/>
          </a:bodyPr>
          <a:lstStyle/>
          <a:p>
            <a:pPr algn="ctr"/>
            <a:r>
              <a:rPr lang="zh-CN" altLang="en-US" sz="36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胡宸然    南京大学 </a:t>
            </a:r>
            <a:endParaRPr lang="en-US" altLang="zh-CN" sz="36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TextBox 5">
            <a:extLst>
              <a:ext uri="{FF2B5EF4-FFF2-40B4-BE49-F238E27FC236}">
                <a16:creationId xmlns:a16="http://schemas.microsoft.com/office/drawing/2014/main" id="{31610C73-F219-520D-7240-7630AD932061}"/>
              </a:ext>
            </a:extLst>
          </p:cNvPr>
          <p:cNvSpPr txBox="1"/>
          <p:nvPr/>
        </p:nvSpPr>
        <p:spPr>
          <a:xfrm>
            <a:off x="1564792" y="4716499"/>
            <a:ext cx="9105960" cy="931024"/>
          </a:xfrm>
          <a:prstGeom prst="rect">
            <a:avLst/>
          </a:prstGeom>
          <a:noFill/>
        </p:spPr>
        <p:txBody>
          <a:bodyPr wrap="square" lIns="68580" tIns="34290" rIns="68580" bIns="34290" rtlCol="0">
            <a:spAutoFit/>
          </a:bodyPr>
          <a:lstStyle/>
          <a:p>
            <a:pPr algn="ct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  合作者：黄永锋</a:t>
            </a:r>
            <a:r>
              <a:rPr lang="en-US" altLang="zh-CN"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，耿金军，吾热卡西，邹泽城，邓晨，</a:t>
            </a:r>
            <a:endParaRPr lang="en-US" altLang="zh-CN"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800" b="1" dirty="0">
                <a:solidFill>
                  <a:srgbClr val="071F65"/>
                </a:solidFill>
                <a:latin typeface="微软雅黑" panose="020B0503020204020204" pitchFamily="34" charset="-122"/>
                <a:ea typeface="微软雅黑" panose="020B0503020204020204" pitchFamily="34" charset="-122"/>
                <a:cs typeface="微软雅黑" panose="020B0503020204020204" pitchFamily="34" charset="-122"/>
              </a:rPr>
              <a:t>许帆，董小飞，杜琛，努尔曼古丽，王培，崔朗，李程明</a:t>
            </a:r>
          </a:p>
        </p:txBody>
      </p:sp>
      <p:sp>
        <p:nvSpPr>
          <p:cNvPr id="5" name="文本框 4">
            <a:extLst>
              <a:ext uri="{FF2B5EF4-FFF2-40B4-BE49-F238E27FC236}">
                <a16:creationId xmlns:a16="http://schemas.microsoft.com/office/drawing/2014/main" id="{E1D5271E-9DFE-1481-40CE-EC64AE78B541}"/>
              </a:ext>
            </a:extLst>
          </p:cNvPr>
          <p:cNvSpPr txBox="1"/>
          <p:nvPr/>
        </p:nvSpPr>
        <p:spPr>
          <a:xfrm>
            <a:off x="4814437" y="6041656"/>
            <a:ext cx="2737302" cy="461665"/>
          </a:xfrm>
          <a:prstGeom prst="rect">
            <a:avLst/>
          </a:prstGeom>
          <a:noFill/>
        </p:spPr>
        <p:txBody>
          <a:bodyPr wrap="square">
            <a:spAutoFit/>
          </a:bodyPr>
          <a:lstStyle/>
          <a:p>
            <a:pPr algn="ctr"/>
            <a:r>
              <a:rPr lang="en-US" altLang="zh-CN"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2026.07.03   </a:t>
            </a:r>
            <a:r>
              <a:rPr lang="zh-CN" altLang="en-US"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贵阳</a:t>
            </a:r>
            <a:endParaRPr lang="en-US" altLang="zh-CN" sz="2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3" name="图片 12">
            <a:extLst>
              <a:ext uri="{FF2B5EF4-FFF2-40B4-BE49-F238E27FC236}">
                <a16:creationId xmlns:a16="http://schemas.microsoft.com/office/drawing/2014/main" id="{1C866881-4595-E7B1-20E2-DAC824CE7102}"/>
              </a:ext>
            </a:extLst>
          </p:cNvPr>
          <p:cNvPicPr>
            <a:picLocks noChangeAspect="1"/>
          </p:cNvPicPr>
          <p:nvPr/>
        </p:nvPicPr>
        <p:blipFill>
          <a:blip r:embed="rId7"/>
          <a:stretch>
            <a:fillRect/>
          </a:stretch>
        </p:blipFill>
        <p:spPr>
          <a:xfrm>
            <a:off x="62834" y="195941"/>
            <a:ext cx="1033733" cy="777495"/>
          </a:xfrm>
          <a:prstGeom prst="rect">
            <a:avLst/>
          </a:prstGeom>
        </p:spPr>
      </p:pic>
      <p:pic>
        <p:nvPicPr>
          <p:cNvPr id="16" name="图片 15">
            <a:extLst>
              <a:ext uri="{FF2B5EF4-FFF2-40B4-BE49-F238E27FC236}">
                <a16:creationId xmlns:a16="http://schemas.microsoft.com/office/drawing/2014/main" id="{073EF050-B647-4CE3-8AC8-FAEDDCF4AF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4085" y="150180"/>
            <a:ext cx="832685" cy="828904"/>
          </a:xfrm>
          <a:prstGeom prst="rect">
            <a:avLst/>
          </a:prstGeom>
        </p:spPr>
      </p:pic>
      <p:pic>
        <p:nvPicPr>
          <p:cNvPr id="32" name="图片 31">
            <a:extLst>
              <a:ext uri="{FF2B5EF4-FFF2-40B4-BE49-F238E27FC236}">
                <a16:creationId xmlns:a16="http://schemas.microsoft.com/office/drawing/2014/main" id="{2C7746A6-E9DF-82BF-96F9-3155085F7787}"/>
              </a:ext>
            </a:extLst>
          </p:cNvPr>
          <p:cNvPicPr>
            <a:picLocks noChangeAspect="1"/>
          </p:cNvPicPr>
          <p:nvPr/>
        </p:nvPicPr>
        <p:blipFill>
          <a:blip r:embed="rId9"/>
          <a:stretch>
            <a:fillRect/>
          </a:stretch>
        </p:blipFill>
        <p:spPr>
          <a:xfrm>
            <a:off x="2099203" y="118303"/>
            <a:ext cx="1054699" cy="932769"/>
          </a:xfrm>
          <a:prstGeom prst="rect">
            <a:avLst/>
          </a:prstGeom>
        </p:spPr>
      </p:pic>
      <p:pic>
        <p:nvPicPr>
          <p:cNvPr id="11" name="图片 10">
            <a:extLst>
              <a:ext uri="{FF2B5EF4-FFF2-40B4-BE49-F238E27FC236}">
                <a16:creationId xmlns:a16="http://schemas.microsoft.com/office/drawing/2014/main" id="{4A76151E-A964-83F8-2CF8-DE400A53335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50198" y="99827"/>
            <a:ext cx="1319356" cy="893052"/>
          </a:xfrm>
          <a:prstGeom prst="rect">
            <a:avLst/>
          </a:prstGeom>
        </p:spPr>
      </p:pic>
      <p:pic>
        <p:nvPicPr>
          <p:cNvPr id="14" name="图片 13">
            <a:extLst>
              <a:ext uri="{FF2B5EF4-FFF2-40B4-BE49-F238E27FC236}">
                <a16:creationId xmlns:a16="http://schemas.microsoft.com/office/drawing/2014/main" id="{B61C1701-505B-6A1D-CE92-2AD0EB099B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98513" y="164683"/>
            <a:ext cx="816042" cy="816042"/>
          </a:xfrm>
          <a:prstGeom prst="rect">
            <a:avLst/>
          </a:prstGeom>
        </p:spPr>
      </p:pic>
      <p:sp>
        <p:nvSpPr>
          <p:cNvPr id="2" name="TextBox 5">
            <a:extLst>
              <a:ext uri="{FF2B5EF4-FFF2-40B4-BE49-F238E27FC236}">
                <a16:creationId xmlns:a16="http://schemas.microsoft.com/office/drawing/2014/main" id="{9B489A7A-4DC2-1350-256E-A9F40D745507}"/>
              </a:ext>
            </a:extLst>
          </p:cNvPr>
          <p:cNvSpPr txBox="1"/>
          <p:nvPr/>
        </p:nvSpPr>
        <p:spPr>
          <a:xfrm>
            <a:off x="4458488" y="4049829"/>
            <a:ext cx="3455113" cy="438582"/>
          </a:xfrm>
          <a:prstGeom prst="rect">
            <a:avLst/>
          </a:prstGeom>
          <a:noFill/>
        </p:spPr>
        <p:txBody>
          <a:bodyPr wrap="none" lIns="68580" tIns="34290" rIns="68580" bIns="34290" rtlCol="0">
            <a:spAutoFit/>
          </a:bodyPr>
          <a:lstStyle/>
          <a:p>
            <a:pPr algn="ctr"/>
            <a:r>
              <a:rPr lang="en-US"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hcr@smail.nju.edu.cn</a:t>
            </a:r>
          </a:p>
        </p:txBody>
      </p:sp>
    </p:spTree>
    <p:custDataLst>
      <p:tags r:id="rId1"/>
    </p:custDataLst>
    <p:extLst>
      <p:ext uri="{BB962C8B-B14F-4D97-AF65-F5344CB8AC3E}">
        <p14:creationId xmlns:p14="http://schemas.microsoft.com/office/powerpoint/2010/main" val="69850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8" grpId="0"/>
      <p:bldP spid="3" grpId="0"/>
      <p:bldP spid="5"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7EDD2-0F72-624E-AE62-1BD66D3E1AE4}"/>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C1B6D55D-4B00-F285-FB97-380E44343FBC}"/>
              </a:ext>
            </a:extLst>
          </p:cNvPr>
          <p:cNvSpPr txBox="1"/>
          <p:nvPr/>
        </p:nvSpPr>
        <p:spPr>
          <a:xfrm>
            <a:off x="603227" y="506187"/>
            <a:ext cx="755017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非均匀采样带来的问题</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9">
            <a:extLst>
              <a:ext uri="{FF2B5EF4-FFF2-40B4-BE49-F238E27FC236}">
                <a16:creationId xmlns:a16="http://schemas.microsoft.com/office/drawing/2014/main" id="{D2EE9A99-11A3-9C1F-F948-2D84ADC4DFB8}"/>
              </a:ext>
            </a:extLst>
          </p:cNvPr>
          <p:cNvSpPr txBox="1"/>
          <p:nvPr/>
        </p:nvSpPr>
        <p:spPr>
          <a:xfrm rot="5400000">
            <a:off x="10440990" y="4686877"/>
            <a:ext cx="1828803" cy="461665"/>
          </a:xfrm>
          <a:prstGeom prst="rect">
            <a:avLst/>
          </a:prstGeom>
          <a:noFill/>
        </p:spPr>
        <p:txBody>
          <a:bodyPr wrap="square" rtlCol="0">
            <a:spAutoFit/>
          </a:bodyPr>
          <a:lstStyle/>
          <a:p>
            <a:r>
              <a:rPr lang="zh-CN" altLang="en-US" sz="2400" b="1" dirty="0">
                <a:solidFill>
                  <a:srgbClr val="FF0000"/>
                </a:solidFill>
                <a:latin typeface="微软雅黑" panose="020B0503020204020204" pitchFamily="34" charset="-122"/>
                <a:ea typeface="微软雅黑" panose="020B0503020204020204" pitchFamily="34" charset="-122"/>
              </a:rPr>
              <a:t>非均匀采样</a:t>
            </a:r>
          </a:p>
        </p:txBody>
      </p:sp>
      <p:sp>
        <p:nvSpPr>
          <p:cNvPr id="11" name="文本框 10">
            <a:extLst>
              <a:ext uri="{FF2B5EF4-FFF2-40B4-BE49-F238E27FC236}">
                <a16:creationId xmlns:a16="http://schemas.microsoft.com/office/drawing/2014/main" id="{D7D2604D-2A34-2897-0BD0-A447C0680D18}"/>
              </a:ext>
            </a:extLst>
          </p:cNvPr>
          <p:cNvSpPr txBox="1"/>
          <p:nvPr/>
        </p:nvSpPr>
        <p:spPr>
          <a:xfrm rot="5400000">
            <a:off x="10635952" y="1978341"/>
            <a:ext cx="1438876"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均匀采样</a:t>
            </a:r>
          </a:p>
        </p:txBody>
      </p:sp>
      <p:pic>
        <p:nvPicPr>
          <p:cNvPr id="15" name="图片 14">
            <a:extLst>
              <a:ext uri="{FF2B5EF4-FFF2-40B4-BE49-F238E27FC236}">
                <a16:creationId xmlns:a16="http://schemas.microsoft.com/office/drawing/2014/main" id="{BEA9821F-F9B7-6925-CA31-AF2F9A308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2347" y="1226227"/>
            <a:ext cx="3162360" cy="2366059"/>
          </a:xfrm>
          <a:prstGeom prst="rect">
            <a:avLst/>
          </a:prstGeom>
        </p:spPr>
      </p:pic>
      <p:pic>
        <p:nvPicPr>
          <p:cNvPr id="17" name="图片 16">
            <a:extLst>
              <a:ext uri="{FF2B5EF4-FFF2-40B4-BE49-F238E27FC236}">
                <a16:creationId xmlns:a16="http://schemas.microsoft.com/office/drawing/2014/main" id="{5A3A2A76-3C89-337F-C441-CDD21F4A3C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2347" y="3857127"/>
            <a:ext cx="3162360" cy="2366059"/>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5E16F873-F97B-8CF9-1B8B-15C15DEDD9E6}"/>
                  </a:ext>
                </a:extLst>
              </p:cNvPr>
              <p:cNvSpPr txBox="1"/>
              <p:nvPr/>
            </p:nvSpPr>
            <p:spPr>
              <a:xfrm>
                <a:off x="863833" y="3668488"/>
                <a:ext cx="6037707" cy="2051652"/>
              </a:xfrm>
              <a:prstGeom prst="rect">
                <a:avLst/>
              </a:prstGeom>
              <a:noFill/>
            </p:spPr>
            <p:txBody>
              <a:bodyPr wrap="square" rtlCol="0">
                <a:spAutoFit/>
              </a:bodyPr>
              <a:lstStyle/>
              <a:p>
                <a:pPr algn="just">
                  <a:lnSpc>
                    <a:spcPct val="250000"/>
                  </a:lnSpc>
                </a:pPr>
                <a:r>
                  <a:rPr lang="zh-CN" altLang="en-US" b="1" dirty="0">
                    <a:solidFill>
                      <a:srgbClr val="002060"/>
                    </a:solidFill>
                    <a:latin typeface="微软雅黑" panose="020B0503020204020204" pitchFamily="34" charset="-122"/>
                    <a:ea typeface="微软雅黑" panose="020B0503020204020204" pitchFamily="34" charset="-122"/>
                  </a:rPr>
                  <a:t>面对非均匀采样下的自相关</a:t>
                </a:r>
                <a:r>
                  <a:rPr lang="en-US" altLang="zh-CN" b="1" dirty="0">
                    <a:solidFill>
                      <a:srgbClr val="002060"/>
                    </a:solidFill>
                    <a:latin typeface="微软雅黑" panose="020B0503020204020204" pitchFamily="34" charset="-122"/>
                    <a:ea typeface="微软雅黑" panose="020B0503020204020204" pitchFamily="34" charset="-122"/>
                  </a:rPr>
                  <a:t>/</a:t>
                </a:r>
                <a:r>
                  <a:rPr lang="zh-CN" altLang="en-US" b="1" dirty="0">
                    <a:solidFill>
                      <a:srgbClr val="002060"/>
                    </a:solidFill>
                    <a:latin typeface="微软雅黑" panose="020B0503020204020204" pitchFamily="34" charset="-122"/>
                    <a:ea typeface="微软雅黑" panose="020B0503020204020204" pitchFamily="34" charset="-122"/>
                  </a:rPr>
                  <a:t>互相关分析，我们要解决两个难点</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b="1" dirty="0" err="1">
                    <a:solidFill>
                      <a:srgbClr val="002060"/>
                    </a:solidFill>
                    <a:latin typeface="微软雅黑" panose="020B0503020204020204" pitchFamily="34" charset="-122"/>
                    <a:ea typeface="微软雅黑" panose="020B0503020204020204" pitchFamily="34" charset="-122"/>
                    <a:sym typeface="Wingdings" panose="05000000000000000000" pitchFamily="2" charset="2"/>
                  </a:rPr>
                  <a:t>i</a:t>
                </a:r>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如何确定给定序列数延迟 </a:t>
                </a:r>
                <a14:m>
                  <m:oMath xmlns:m="http://schemas.openxmlformats.org/officeDocument/2006/math">
                    <m:r>
                      <a:rPr lang="zh-CN" altLang="en-US" b="1" i="1" dirty="0" smtClean="0">
                        <a:solidFill>
                          <a:srgbClr val="002060"/>
                        </a:solidFill>
                        <a:latin typeface="Cambria Math" panose="02040503050406030204" pitchFamily="18" charset="0"/>
                        <a:sym typeface="Wingdings" panose="05000000000000000000" pitchFamily="2" charset="2"/>
                      </a:rPr>
                      <m:t>𝑘</m:t>
                    </m:r>
                    <m:r>
                      <a:rPr lang="en-US" altLang="zh-CN" b="1" i="1" dirty="0" smtClean="0">
                        <a:solidFill>
                          <a:srgbClr val="002060"/>
                        </a:solidFill>
                        <a:latin typeface="Cambria Math" panose="02040503050406030204" pitchFamily="18" charset="0"/>
                        <a:sym typeface="Wingdings" panose="05000000000000000000" pitchFamily="2" charset="2"/>
                      </a:rPr>
                      <m:t> </m:t>
                    </m:r>
                  </m:oMath>
                </a14:m>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下对应的时间延迟 </a:t>
                </a:r>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(ii) </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在无法一一对齐的情况下，如何考虑两序列间的相关</a:t>
                </a:r>
                <a:endParaRPr lang="en-US" altLang="zh-CN" b="1" dirty="0">
                  <a:solidFill>
                    <a:srgbClr val="002060"/>
                  </a:solidFill>
                  <a:latin typeface="微软雅黑" panose="020B0503020204020204" pitchFamily="34" charset="-122"/>
                  <a:ea typeface="微软雅黑" panose="020B0503020204020204" pitchFamily="34" charset="-122"/>
                </a:endParaRPr>
              </a:p>
            </p:txBody>
          </p:sp>
        </mc:Choice>
        <mc:Fallback xmlns="">
          <p:sp>
            <p:nvSpPr>
              <p:cNvPr id="5" name="文本框 4">
                <a:extLst>
                  <a:ext uri="{FF2B5EF4-FFF2-40B4-BE49-F238E27FC236}">
                    <a16:creationId xmlns:a16="http://schemas.microsoft.com/office/drawing/2014/main" id="{5E16F873-F97B-8CF9-1B8B-15C15DEDD9E6}"/>
                  </a:ext>
                </a:extLst>
              </p:cNvPr>
              <p:cNvSpPr txBox="1">
                <a:spLocks noRot="1" noChangeAspect="1" noMove="1" noResize="1" noEditPoints="1" noAdjustHandles="1" noChangeArrowheads="1" noChangeShapeType="1" noTextEdit="1"/>
              </p:cNvSpPr>
              <p:nvPr/>
            </p:nvSpPr>
            <p:spPr>
              <a:xfrm>
                <a:off x="863833" y="3668488"/>
                <a:ext cx="6037707" cy="2051652"/>
              </a:xfrm>
              <a:prstGeom prst="rect">
                <a:avLst/>
              </a:prstGeom>
              <a:blipFill>
                <a:blip r:embed="rId5"/>
                <a:stretch>
                  <a:fillRect l="-909" r="-808" b="-3869"/>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94637C40-BB11-AF9A-BEE8-2F3DA8517D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259" y="1933065"/>
            <a:ext cx="6095238" cy="952381"/>
          </a:xfrm>
          <a:prstGeom prst="rect">
            <a:avLst/>
          </a:prstGeom>
        </p:spPr>
      </p:pic>
      <p:pic>
        <p:nvPicPr>
          <p:cNvPr id="9" name="图片 8">
            <a:extLst>
              <a:ext uri="{FF2B5EF4-FFF2-40B4-BE49-F238E27FC236}">
                <a16:creationId xmlns:a16="http://schemas.microsoft.com/office/drawing/2014/main" id="{B11D9AFB-727B-1330-118C-08C257C63C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62352" y="3068476"/>
            <a:ext cx="1438095" cy="523810"/>
          </a:xfrm>
          <a:prstGeom prst="rect">
            <a:avLst/>
          </a:prstGeom>
        </p:spPr>
      </p:pic>
      <p:sp>
        <p:nvSpPr>
          <p:cNvPr id="12" name="文本框 11">
            <a:extLst>
              <a:ext uri="{FF2B5EF4-FFF2-40B4-BE49-F238E27FC236}">
                <a16:creationId xmlns:a16="http://schemas.microsoft.com/office/drawing/2014/main" id="{2AB30517-B9E4-E468-4D27-BB80B2076422}"/>
              </a:ext>
            </a:extLst>
          </p:cNvPr>
          <p:cNvSpPr txBox="1"/>
          <p:nvPr/>
        </p:nvSpPr>
        <p:spPr>
          <a:xfrm>
            <a:off x="863834" y="906297"/>
            <a:ext cx="6037707" cy="666657"/>
          </a:xfrm>
          <a:prstGeom prst="rect">
            <a:avLst/>
          </a:prstGeom>
          <a:noFill/>
        </p:spPr>
        <p:txBody>
          <a:bodyPr wrap="square" rtlCol="0">
            <a:spAutoFit/>
          </a:bodyPr>
          <a:lstStyle/>
          <a:p>
            <a:pPr algn="just">
              <a:lnSpc>
                <a:spcPct val="250000"/>
              </a:lnSpc>
            </a:pPr>
            <a:r>
              <a:rPr lang="zh-CN" altLang="en-US" b="1" dirty="0">
                <a:latin typeface="微软雅黑" panose="020B0503020204020204" pitchFamily="34" charset="-122"/>
                <a:ea typeface="微软雅黑" panose="020B0503020204020204" pitchFamily="34" charset="-122"/>
              </a:rPr>
              <a:t>均匀采样下的</a:t>
            </a:r>
            <a:r>
              <a:rPr lang="en-US" altLang="zh-CN" b="1" dirty="0">
                <a:latin typeface="微软雅黑" panose="020B0503020204020204" pitchFamily="34" charset="-122"/>
                <a:ea typeface="微软雅黑" panose="020B0503020204020204" pitchFamily="34" charset="-122"/>
              </a:rPr>
              <a:t>ACF</a:t>
            </a:r>
            <a:r>
              <a:rPr lang="zh-CN" altLang="en-US" b="1" dirty="0">
                <a:latin typeface="微软雅黑" panose="020B0503020204020204" pitchFamily="34" charset="-122"/>
                <a:ea typeface="微软雅黑" panose="020B0503020204020204" pitchFamily="34" charset="-122"/>
              </a:rPr>
              <a:t>及其时间延迟：</a:t>
            </a:r>
            <a:endParaRPr lang="en-US" altLang="zh-CN" b="1" dirty="0">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EC79EF86-92F6-3705-4924-99099DB026C2}"/>
              </a:ext>
            </a:extLst>
          </p:cNvPr>
          <p:cNvSpPr/>
          <p:nvPr/>
        </p:nvSpPr>
        <p:spPr>
          <a:xfrm>
            <a:off x="7358743" y="3668488"/>
            <a:ext cx="4354286" cy="255469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9766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A5E15-7F38-2C29-E849-4EB0FC1A7901}"/>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DAA555BF-E4FD-5C11-F19F-897D2A7470BB}"/>
              </a:ext>
            </a:extLst>
          </p:cNvPr>
          <p:cNvSpPr txBox="1"/>
          <p:nvPr/>
        </p:nvSpPr>
        <p:spPr>
          <a:xfrm>
            <a:off x="603226" y="506187"/>
            <a:ext cx="10881203"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非均匀采样带来的问题</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9">
            <a:extLst>
              <a:ext uri="{FF2B5EF4-FFF2-40B4-BE49-F238E27FC236}">
                <a16:creationId xmlns:a16="http://schemas.microsoft.com/office/drawing/2014/main" id="{A8DD3989-A2C7-7D8A-23B7-1A4FC0CFA881}"/>
              </a:ext>
            </a:extLst>
          </p:cNvPr>
          <p:cNvSpPr txBox="1"/>
          <p:nvPr/>
        </p:nvSpPr>
        <p:spPr>
          <a:xfrm rot="5400000">
            <a:off x="9808809" y="1922928"/>
            <a:ext cx="1828803" cy="461665"/>
          </a:xfrm>
          <a:prstGeom prst="rect">
            <a:avLst/>
          </a:prstGeom>
          <a:noFill/>
        </p:spPr>
        <p:txBody>
          <a:bodyPr wrap="square" rtlCol="0">
            <a:spAutoFit/>
          </a:bodyPr>
          <a:lstStyle/>
          <a:p>
            <a:r>
              <a:rPr lang="zh-CN" altLang="en-US" sz="2400" b="1" dirty="0">
                <a:solidFill>
                  <a:srgbClr val="FF0000"/>
                </a:solidFill>
                <a:latin typeface="微软雅黑" panose="020B0503020204020204" pitchFamily="34" charset="-122"/>
                <a:ea typeface="微软雅黑" panose="020B0503020204020204" pitchFamily="34" charset="-122"/>
              </a:rPr>
              <a:t>非均匀采样</a:t>
            </a:r>
          </a:p>
        </p:txBody>
      </p:sp>
      <p:pic>
        <p:nvPicPr>
          <p:cNvPr id="17" name="图片 16">
            <a:extLst>
              <a:ext uri="{FF2B5EF4-FFF2-40B4-BE49-F238E27FC236}">
                <a16:creationId xmlns:a16="http://schemas.microsoft.com/office/drawing/2014/main" id="{C0E5A440-7F4E-2AF8-3292-12DA55E809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8921" y="1266329"/>
            <a:ext cx="2439853" cy="1825484"/>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13A4033-C03A-046D-47DB-FE095209B1A8}"/>
                  </a:ext>
                </a:extLst>
              </p:cNvPr>
              <p:cNvSpPr txBox="1"/>
              <p:nvPr/>
            </p:nvSpPr>
            <p:spPr>
              <a:xfrm>
                <a:off x="657005" y="1110346"/>
                <a:ext cx="6037707" cy="1396280"/>
              </a:xfrm>
              <a:prstGeom prst="rect">
                <a:avLst/>
              </a:prstGeom>
              <a:noFill/>
            </p:spPr>
            <p:txBody>
              <a:bodyPr wrap="square" rtlCol="0">
                <a:spAutoFit/>
              </a:bodyPr>
              <a:lstStyle/>
              <a:p>
                <a:pPr algn="just">
                  <a:lnSpc>
                    <a:spcPct val="250000"/>
                  </a:lnSpc>
                </a:pPr>
                <a:r>
                  <a:rPr lang="zh-CN" altLang="en-US" b="1" dirty="0">
                    <a:solidFill>
                      <a:srgbClr val="002060"/>
                    </a:solidFill>
                    <a:latin typeface="微软雅黑" panose="020B0503020204020204" pitchFamily="34" charset="-122"/>
                    <a:ea typeface="微软雅黑" panose="020B0503020204020204" pitchFamily="34" charset="-122"/>
                  </a:rPr>
                  <a:t>针对这两个由非均匀采样带来的问题，我们给出方案：</a:t>
                </a:r>
                <a:endParaRPr lang="en-US" altLang="zh-CN" b="1" dirty="0">
                  <a:solidFill>
                    <a:srgbClr val="002060"/>
                  </a:solidFill>
                  <a:latin typeface="微软雅黑" panose="020B0503020204020204" pitchFamily="34" charset="-122"/>
                  <a:ea typeface="微软雅黑" panose="020B0503020204020204" pitchFamily="34" charset="-122"/>
                </a:endParaRPr>
              </a:p>
              <a:p>
                <a:pPr algn="just">
                  <a:lnSpc>
                    <a:spcPct val="250000"/>
                  </a:lnSpc>
                </a:pPr>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b="1" dirty="0" err="1">
                    <a:solidFill>
                      <a:srgbClr val="002060"/>
                    </a:solidFill>
                    <a:latin typeface="微软雅黑" panose="020B0503020204020204" pitchFamily="34" charset="-122"/>
                    <a:ea typeface="微软雅黑" panose="020B0503020204020204" pitchFamily="34" charset="-122"/>
                    <a:sym typeface="Wingdings" panose="05000000000000000000" pitchFamily="2" charset="2"/>
                  </a:rPr>
                  <a:t>i</a:t>
                </a:r>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如何确定给定序列数延迟 </a:t>
                </a:r>
                <a14:m>
                  <m:oMath xmlns:m="http://schemas.openxmlformats.org/officeDocument/2006/math">
                    <m:r>
                      <a:rPr lang="zh-CN" altLang="en-US" b="1" i="1" dirty="0" smtClean="0">
                        <a:solidFill>
                          <a:srgbClr val="002060"/>
                        </a:solidFill>
                        <a:latin typeface="Cambria Math" panose="02040503050406030204" pitchFamily="18" charset="0"/>
                        <a:sym typeface="Wingdings" panose="05000000000000000000" pitchFamily="2" charset="2"/>
                      </a:rPr>
                      <m:t>𝑘</m:t>
                    </m:r>
                    <m:r>
                      <a:rPr lang="en-US" altLang="zh-CN" b="1" i="1" dirty="0" smtClean="0">
                        <a:solidFill>
                          <a:srgbClr val="002060"/>
                        </a:solidFill>
                        <a:latin typeface="Cambria Math" panose="02040503050406030204" pitchFamily="18" charset="0"/>
                        <a:sym typeface="Wingdings" panose="05000000000000000000" pitchFamily="2" charset="2"/>
                      </a:rPr>
                      <m:t> </m:t>
                    </m:r>
                  </m:oMath>
                </a14:m>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下对应的时间延迟 </a:t>
                </a:r>
                <a14:m>
                  <m:oMath xmlns:m="http://schemas.openxmlformats.org/officeDocument/2006/math">
                    <m:sSub>
                      <m:sSubPr>
                        <m:ctrlPr>
                          <a:rPr lang="zh-CN" altLang="en-US" b="1" i="1" dirty="0" smtClean="0">
                            <a:solidFill>
                              <a:srgbClr val="002060"/>
                            </a:solidFill>
                            <a:latin typeface="Cambria Math" panose="02040503050406030204" pitchFamily="18" charset="0"/>
                            <a:sym typeface="Wingdings" panose="05000000000000000000" pitchFamily="2" charset="2"/>
                          </a:rPr>
                        </m:ctrlPr>
                      </m:sSubPr>
                      <m:e>
                        <m:r>
                          <a:rPr lang="zh-CN" altLang="en-US" b="1" i="1" dirty="0" smtClean="0">
                            <a:solidFill>
                              <a:srgbClr val="002060"/>
                            </a:solidFill>
                            <a:latin typeface="Cambria Math" panose="02040503050406030204" pitchFamily="18" charset="0"/>
                            <a:sym typeface="Wingdings" panose="05000000000000000000" pitchFamily="2" charset="2"/>
                          </a:rPr>
                          <m:t>𝝉</m:t>
                        </m:r>
                      </m:e>
                      <m:sub>
                        <m:r>
                          <a:rPr lang="en-US" altLang="zh-CN" b="1" i="0" dirty="0" smtClean="0">
                            <a:solidFill>
                              <a:srgbClr val="002060"/>
                            </a:solidFill>
                            <a:latin typeface="Cambria Math" panose="02040503050406030204" pitchFamily="18" charset="0"/>
                            <a:sym typeface="Wingdings" panose="05000000000000000000" pitchFamily="2" charset="2"/>
                          </a:rPr>
                          <m:t>𝐃</m:t>
                        </m:r>
                        <m:r>
                          <a:rPr lang="en-US" altLang="zh-CN" b="1" i="0" dirty="0" smtClean="0">
                            <a:solidFill>
                              <a:srgbClr val="002060"/>
                            </a:solidFill>
                            <a:latin typeface="Cambria Math" panose="02040503050406030204" pitchFamily="18" charset="0"/>
                            <a:sym typeface="Wingdings" panose="05000000000000000000" pitchFamily="2" charset="2"/>
                          </a:rPr>
                          <m:t>,</m:t>
                        </m:r>
                        <m:r>
                          <a:rPr lang="en-US" altLang="zh-CN" b="1" i="0" dirty="0" smtClean="0">
                            <a:solidFill>
                              <a:srgbClr val="002060"/>
                            </a:solidFill>
                            <a:latin typeface="Cambria Math" panose="02040503050406030204" pitchFamily="18" charset="0"/>
                            <a:sym typeface="Wingdings" panose="05000000000000000000" pitchFamily="2" charset="2"/>
                          </a:rPr>
                          <m:t>𝐍𝐔</m:t>
                        </m:r>
                      </m:sub>
                    </m:sSub>
                    <m:d>
                      <m:dPr>
                        <m:ctrlPr>
                          <a:rPr lang="zh-CN" altLang="en-US" b="1" i="1" dirty="0" smtClean="0">
                            <a:solidFill>
                              <a:srgbClr val="002060"/>
                            </a:solidFill>
                            <a:latin typeface="Cambria Math" panose="02040503050406030204" pitchFamily="18" charset="0"/>
                            <a:sym typeface="Wingdings" panose="05000000000000000000" pitchFamily="2" charset="2"/>
                          </a:rPr>
                        </m:ctrlPr>
                      </m:dPr>
                      <m:e>
                        <m:r>
                          <a:rPr lang="zh-CN" altLang="en-US" b="1" i="1" dirty="0" smtClean="0">
                            <a:solidFill>
                              <a:srgbClr val="002060"/>
                            </a:solidFill>
                            <a:latin typeface="Cambria Math" panose="02040503050406030204" pitchFamily="18" charset="0"/>
                            <a:sym typeface="Wingdings" panose="05000000000000000000" pitchFamily="2" charset="2"/>
                          </a:rPr>
                          <m:t>𝒌</m:t>
                        </m:r>
                      </m:e>
                    </m:d>
                  </m:oMath>
                </a14:m>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endParaRPr>
              </a:p>
            </p:txBody>
          </p:sp>
        </mc:Choice>
        <mc:Fallback xmlns="">
          <p:sp>
            <p:nvSpPr>
              <p:cNvPr id="5" name="文本框 4">
                <a:extLst>
                  <a:ext uri="{FF2B5EF4-FFF2-40B4-BE49-F238E27FC236}">
                    <a16:creationId xmlns:a16="http://schemas.microsoft.com/office/drawing/2014/main" id="{B13A4033-C03A-046D-47DB-FE095209B1A8}"/>
                  </a:ext>
                </a:extLst>
              </p:cNvPr>
              <p:cNvSpPr txBox="1">
                <a:spLocks noRot="1" noChangeAspect="1" noMove="1" noResize="1" noEditPoints="1" noAdjustHandles="1" noChangeArrowheads="1" noChangeShapeType="1" noTextEdit="1"/>
              </p:cNvSpPr>
              <p:nvPr/>
            </p:nvSpPr>
            <p:spPr>
              <a:xfrm>
                <a:off x="657005" y="1110346"/>
                <a:ext cx="6037707" cy="1396280"/>
              </a:xfrm>
              <a:prstGeom prst="rect">
                <a:avLst/>
              </a:prstGeom>
              <a:blipFill>
                <a:blip r:embed="rId4"/>
                <a:stretch>
                  <a:fillRect l="-909" r="-4646" b="-5240"/>
                </a:stretch>
              </a:blipFill>
            </p:spPr>
            <p:txBody>
              <a:bodyPr/>
              <a:lstStyle/>
              <a:p>
                <a:r>
                  <a:rPr lang="zh-CN" altLang="en-US">
                    <a:noFill/>
                  </a:rPr>
                  <a:t> </a:t>
                </a:r>
              </a:p>
            </p:txBody>
          </p:sp>
        </mc:Fallback>
      </mc:AlternateContent>
      <p:sp>
        <p:nvSpPr>
          <p:cNvPr id="14" name="矩形 13">
            <a:extLst>
              <a:ext uri="{FF2B5EF4-FFF2-40B4-BE49-F238E27FC236}">
                <a16:creationId xmlns:a16="http://schemas.microsoft.com/office/drawing/2014/main" id="{526F8078-9B64-FDD9-36F0-97ED837B5A5A}"/>
              </a:ext>
            </a:extLst>
          </p:cNvPr>
          <p:cNvSpPr/>
          <p:nvPr/>
        </p:nvSpPr>
        <p:spPr>
          <a:xfrm>
            <a:off x="7685316" y="1077689"/>
            <a:ext cx="3483429" cy="20118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30936473-7B1F-506F-D425-1C97F8539C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787" y="3442864"/>
            <a:ext cx="5484410" cy="1855912"/>
          </a:xfrm>
          <a:prstGeom prst="rect">
            <a:avLst/>
          </a:prstGeom>
        </p:spPr>
      </p:pic>
      <p:pic>
        <p:nvPicPr>
          <p:cNvPr id="6" name="图片 5">
            <a:extLst>
              <a:ext uri="{FF2B5EF4-FFF2-40B4-BE49-F238E27FC236}">
                <a16:creationId xmlns:a16="http://schemas.microsoft.com/office/drawing/2014/main" id="{359F554F-617D-5C9F-4F76-934CC33166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0971" y="2525684"/>
            <a:ext cx="3942857" cy="857143"/>
          </a:xfrm>
          <a:prstGeom prst="rect">
            <a:avLst/>
          </a:prstGeom>
        </p:spPr>
      </p:pic>
      <p:sp>
        <p:nvSpPr>
          <p:cNvPr id="16" name="文本框 15">
            <a:extLst>
              <a:ext uri="{FF2B5EF4-FFF2-40B4-BE49-F238E27FC236}">
                <a16:creationId xmlns:a16="http://schemas.microsoft.com/office/drawing/2014/main" id="{73A6C0F9-B1FD-A21C-3A56-6584B949D8AC}"/>
              </a:ext>
            </a:extLst>
          </p:cNvPr>
          <p:cNvSpPr txBox="1"/>
          <p:nvPr/>
        </p:nvSpPr>
        <p:spPr>
          <a:xfrm>
            <a:off x="6966828" y="3334077"/>
            <a:ext cx="4746201" cy="646331"/>
          </a:xfrm>
          <a:prstGeom prst="rect">
            <a:avLst/>
          </a:prstGeom>
          <a:noFill/>
        </p:spPr>
        <p:txBody>
          <a:bodyPr wrap="square">
            <a:spAutoFit/>
          </a:bodyPr>
          <a:lstStyle/>
          <a:p>
            <a:pPr algn="just"/>
            <a:r>
              <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(ii) </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在无法一一对齐的情况下，如何考虑两序列间的相关：</a:t>
            </a:r>
            <a:endParaRPr lang="en-US" altLang="zh-CN"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endParaRPr>
          </a:p>
        </p:txBody>
      </p: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72CD9F4A-3A5A-F88F-9A02-126BB1ADAE29}"/>
                  </a:ext>
                </a:extLst>
              </p:cNvPr>
              <p:cNvSpPr txBox="1"/>
              <p:nvPr/>
            </p:nvSpPr>
            <p:spPr>
              <a:xfrm>
                <a:off x="664000" y="5275653"/>
                <a:ext cx="5943629" cy="658514"/>
              </a:xfrm>
              <a:prstGeom prst="rect">
                <a:avLst/>
              </a:prstGeom>
              <a:noFill/>
            </p:spPr>
            <p:txBody>
              <a:bodyPr wrap="square">
                <a:spAutoFit/>
              </a:bodyPr>
              <a:lstStyle/>
              <a:p>
                <a:pPr algn="just"/>
                <a:r>
                  <a:rPr lang="zh-CN" altLang="en-US" b="1" dirty="0">
                    <a:solidFill>
                      <a:srgbClr val="002060"/>
                    </a:solidFill>
                    <a:latin typeface="微软雅黑" panose="020B0503020204020204" pitchFamily="34" charset="-122"/>
                    <a:ea typeface="微软雅黑" panose="020B0503020204020204" pitchFamily="34" charset="-122"/>
                  </a:rPr>
                  <a:t>如此可确保，</a:t>
                </a:r>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给定 </a:t>
                </a:r>
                <a14:m>
                  <m:oMath xmlns:m="http://schemas.openxmlformats.org/officeDocument/2006/math">
                    <m:r>
                      <a:rPr lang="zh-CN" altLang="en-US" b="1" i="1" dirty="0">
                        <a:solidFill>
                          <a:srgbClr val="002060"/>
                        </a:solidFill>
                        <a:latin typeface="Cambria Math" panose="02040503050406030204" pitchFamily="18" charset="0"/>
                        <a:sym typeface="Wingdings" panose="05000000000000000000" pitchFamily="2" charset="2"/>
                      </a:rPr>
                      <m:t>𝑘</m:t>
                    </m:r>
                    <m:r>
                      <a:rPr lang="en-US" altLang="zh-CN" b="1" i="1" dirty="0">
                        <a:solidFill>
                          <a:srgbClr val="002060"/>
                        </a:solidFill>
                        <a:latin typeface="Cambria Math" panose="02040503050406030204" pitchFamily="18" charset="0"/>
                        <a:sym typeface="Wingdings" panose="05000000000000000000" pitchFamily="2" charset="2"/>
                      </a:rPr>
                      <m:t> </m:t>
                    </m:r>
                  </m:oMath>
                </a14:m>
                <a:r>
                  <a:rPr lang="zh-CN" altLang="en-US" b="1"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下的</a:t>
                </a:r>
                <a14:m>
                  <m:oMath xmlns:m="http://schemas.openxmlformats.org/officeDocument/2006/math">
                    <m:r>
                      <a:rPr lang="en-US" altLang="zh-CN" b="1" i="0" dirty="0" smtClean="0">
                        <a:solidFill>
                          <a:srgbClr val="002060"/>
                        </a:solidFill>
                        <a:latin typeface="Cambria Math" panose="02040503050406030204" pitchFamily="18" charset="0"/>
                        <a:sym typeface="Wingdings" panose="05000000000000000000" pitchFamily="2" charset="2"/>
                      </a:rPr>
                      <m:t> </m:t>
                    </m:r>
                    <m:sSub>
                      <m:sSubPr>
                        <m:ctrlPr>
                          <a:rPr lang="zh-CN" altLang="en-US" b="1" i="1" dirty="0">
                            <a:solidFill>
                              <a:srgbClr val="002060"/>
                            </a:solidFill>
                            <a:latin typeface="Cambria Math" panose="02040503050406030204" pitchFamily="18" charset="0"/>
                            <a:sym typeface="Wingdings" panose="05000000000000000000" pitchFamily="2" charset="2"/>
                          </a:rPr>
                        </m:ctrlPr>
                      </m:sSubPr>
                      <m:e>
                        <m:r>
                          <a:rPr lang="zh-CN" altLang="en-US" b="1" i="1" dirty="0">
                            <a:solidFill>
                              <a:srgbClr val="002060"/>
                            </a:solidFill>
                            <a:latin typeface="Cambria Math" panose="02040503050406030204" pitchFamily="18" charset="0"/>
                            <a:sym typeface="Wingdings" panose="05000000000000000000" pitchFamily="2" charset="2"/>
                          </a:rPr>
                          <m:t>𝝉</m:t>
                        </m:r>
                      </m:e>
                      <m:sub>
                        <m:r>
                          <a:rPr lang="en-US" altLang="zh-CN" b="1" dirty="0">
                            <a:solidFill>
                              <a:srgbClr val="002060"/>
                            </a:solidFill>
                            <a:latin typeface="Cambria Math" panose="02040503050406030204" pitchFamily="18" charset="0"/>
                            <a:sym typeface="Wingdings" panose="05000000000000000000" pitchFamily="2" charset="2"/>
                          </a:rPr>
                          <m:t>𝐃</m:t>
                        </m:r>
                        <m:r>
                          <a:rPr lang="en-US" altLang="zh-CN" b="1" dirty="0">
                            <a:solidFill>
                              <a:srgbClr val="002060"/>
                            </a:solidFill>
                            <a:latin typeface="Cambria Math" panose="02040503050406030204" pitchFamily="18" charset="0"/>
                            <a:sym typeface="Wingdings" panose="05000000000000000000" pitchFamily="2" charset="2"/>
                          </a:rPr>
                          <m:t>,</m:t>
                        </m:r>
                        <m:r>
                          <a:rPr lang="en-US" altLang="zh-CN" b="1" dirty="0">
                            <a:solidFill>
                              <a:srgbClr val="002060"/>
                            </a:solidFill>
                            <a:latin typeface="Cambria Math" panose="02040503050406030204" pitchFamily="18" charset="0"/>
                            <a:sym typeface="Wingdings" panose="05000000000000000000" pitchFamily="2" charset="2"/>
                          </a:rPr>
                          <m:t>𝐍𝐔</m:t>
                        </m:r>
                      </m:sub>
                    </m:sSub>
                    <m:d>
                      <m:dPr>
                        <m:ctrlPr>
                          <a:rPr lang="zh-CN" altLang="en-US" b="1" i="1" dirty="0">
                            <a:solidFill>
                              <a:srgbClr val="002060"/>
                            </a:solidFill>
                            <a:latin typeface="Cambria Math" panose="02040503050406030204" pitchFamily="18" charset="0"/>
                            <a:sym typeface="Wingdings" panose="05000000000000000000" pitchFamily="2" charset="2"/>
                          </a:rPr>
                        </m:ctrlPr>
                      </m:dPr>
                      <m:e>
                        <m:r>
                          <a:rPr lang="zh-CN" altLang="en-US" b="1" i="1" dirty="0">
                            <a:solidFill>
                              <a:srgbClr val="002060"/>
                            </a:solidFill>
                            <a:latin typeface="Cambria Math" panose="02040503050406030204" pitchFamily="18" charset="0"/>
                            <a:sym typeface="Wingdings" panose="05000000000000000000" pitchFamily="2" charset="2"/>
                          </a:rPr>
                          <m:t>𝒌</m:t>
                        </m:r>
                      </m:e>
                    </m:d>
                  </m:oMath>
                </a14:m>
                <a:r>
                  <a:rPr lang="zh-CN" altLang="en-US" b="1" dirty="0">
                    <a:solidFill>
                      <a:srgbClr val="002060"/>
                    </a:solidFill>
                    <a:latin typeface="微软雅黑" panose="020B0503020204020204" pitchFamily="34" charset="-122"/>
                    <a:ea typeface="微软雅黑" panose="020B0503020204020204" pitchFamily="34" charset="-122"/>
                  </a:rPr>
                  <a:t>能使延迟序列与原序列之间的“不对齐”总体降到最低</a:t>
                </a:r>
                <a:endParaRPr lang="en-US" altLang="zh-CN" b="1" dirty="0">
                  <a:solidFill>
                    <a:srgbClr val="002060"/>
                  </a:solidFill>
                  <a:latin typeface="微软雅黑" panose="020B0503020204020204" pitchFamily="34" charset="-122"/>
                  <a:ea typeface="微软雅黑" panose="020B0503020204020204" pitchFamily="34" charset="-122"/>
                </a:endParaRPr>
              </a:p>
            </p:txBody>
          </p:sp>
        </mc:Choice>
        <mc:Fallback xmlns="">
          <p:sp>
            <p:nvSpPr>
              <p:cNvPr id="19" name="文本框 18">
                <a:extLst>
                  <a:ext uri="{FF2B5EF4-FFF2-40B4-BE49-F238E27FC236}">
                    <a16:creationId xmlns:a16="http://schemas.microsoft.com/office/drawing/2014/main" id="{72CD9F4A-3A5A-F88F-9A02-126BB1ADAE29}"/>
                  </a:ext>
                </a:extLst>
              </p:cNvPr>
              <p:cNvSpPr txBox="1">
                <a:spLocks noRot="1" noChangeAspect="1" noMove="1" noResize="1" noEditPoints="1" noAdjustHandles="1" noChangeArrowheads="1" noChangeShapeType="1" noTextEdit="1"/>
              </p:cNvSpPr>
              <p:nvPr/>
            </p:nvSpPr>
            <p:spPr>
              <a:xfrm>
                <a:off x="664000" y="5275653"/>
                <a:ext cx="5943629" cy="658514"/>
              </a:xfrm>
              <a:prstGeom prst="rect">
                <a:avLst/>
              </a:prstGeom>
              <a:blipFill>
                <a:blip r:embed="rId7"/>
                <a:stretch>
                  <a:fillRect l="-923" t="-4630" r="-821" b="-13889"/>
                </a:stretch>
              </a:blipFill>
            </p:spPr>
            <p:txBody>
              <a:bodyPr/>
              <a:lstStyle/>
              <a:p>
                <a:r>
                  <a:rPr lang="zh-CN" altLang="en-US">
                    <a:noFill/>
                  </a:rPr>
                  <a:t> </a:t>
                </a:r>
              </a:p>
            </p:txBody>
          </p:sp>
        </mc:Fallback>
      </mc:AlternateContent>
      <p:pic>
        <p:nvPicPr>
          <p:cNvPr id="25" name="图片 24">
            <a:extLst>
              <a:ext uri="{FF2B5EF4-FFF2-40B4-BE49-F238E27FC236}">
                <a16:creationId xmlns:a16="http://schemas.microsoft.com/office/drawing/2014/main" id="{A40A7D4D-B3F2-F8C9-A85D-C0DA3F39C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3737" y="3933900"/>
            <a:ext cx="3552381" cy="1085714"/>
          </a:xfrm>
          <a:prstGeom prst="rect">
            <a:avLst/>
          </a:prstGeom>
        </p:spPr>
      </p:pic>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223DFCA1-3FD3-B00F-1FB4-6C12FB2174FB}"/>
                  </a:ext>
                </a:extLst>
              </p:cNvPr>
              <p:cNvSpPr txBox="1"/>
              <p:nvPr/>
            </p:nvSpPr>
            <p:spPr>
              <a:xfrm>
                <a:off x="6966828" y="5000311"/>
                <a:ext cx="4746201" cy="923330"/>
              </a:xfrm>
              <a:prstGeom prst="rect">
                <a:avLst/>
              </a:prstGeom>
              <a:noFill/>
            </p:spPr>
            <p:txBody>
              <a:bodyPr wrap="square">
                <a:spAutoFit/>
              </a:bodyPr>
              <a:lstStyle/>
              <a:p>
                <a:pPr algn="just"/>
                <a:r>
                  <a:rPr lang="en-US" altLang="zh-CN" b="1" dirty="0">
                    <a:solidFill>
                      <a:srgbClr val="002060"/>
                    </a:solidFill>
                    <a:latin typeface="微软雅黑" panose="020B0503020204020204" pitchFamily="34" charset="-122"/>
                    <a:ea typeface="微软雅黑" panose="020B0503020204020204" pitchFamily="34" charset="-122"/>
                  </a:rPr>
                  <a:t>misalignment  weight </a:t>
                </a:r>
                <a14:m>
                  <m:oMath xmlns:m="http://schemas.openxmlformats.org/officeDocument/2006/math">
                    <m:sSub>
                      <m:sSubPr>
                        <m:ctrlPr>
                          <a:rPr lang="zh-CN" altLang="en-US" b="1" i="1" dirty="0" smtClean="0">
                            <a:solidFill>
                              <a:srgbClr val="002060"/>
                            </a:solidFill>
                            <a:latin typeface="Cambria Math" panose="02040503050406030204" pitchFamily="18" charset="0"/>
                          </a:rPr>
                        </m:ctrlPr>
                      </m:sSubPr>
                      <m:e>
                        <m:r>
                          <a:rPr lang="zh-CN" altLang="en-US" b="1" i="1" dirty="0" smtClean="0">
                            <a:solidFill>
                              <a:srgbClr val="002060"/>
                            </a:solidFill>
                            <a:latin typeface="Cambria Math" panose="02040503050406030204" pitchFamily="18" charset="0"/>
                          </a:rPr>
                          <m:t>𝒘</m:t>
                        </m:r>
                      </m:e>
                      <m:sub>
                        <m:r>
                          <a:rPr lang="zh-CN" altLang="en-US" b="1" i="1" dirty="0" smtClean="0">
                            <a:solidFill>
                              <a:srgbClr val="002060"/>
                            </a:solidFill>
                            <a:latin typeface="Cambria Math" panose="02040503050406030204" pitchFamily="18" charset="0"/>
                          </a:rPr>
                          <m:t>𝒊</m:t>
                        </m:r>
                      </m:sub>
                    </m:sSub>
                  </m:oMath>
                </a14:m>
                <a:r>
                  <a:rPr lang="zh-CN" altLang="en-US" b="1" dirty="0">
                    <a:solidFill>
                      <a:srgbClr val="002060"/>
                    </a:solidFill>
                    <a:latin typeface="微软雅黑" panose="020B0503020204020204" pitchFamily="34" charset="-122"/>
                    <a:ea typeface="微软雅黑" panose="020B0503020204020204" pitchFamily="34" charset="-122"/>
                  </a:rPr>
                  <a:t>的引入，使延迟序列与原序列之间的点对比较成为可能，其在点对内两点完全对齐时为</a:t>
                </a:r>
                <a:r>
                  <a:rPr lang="en-US" altLang="zh-CN" b="1" dirty="0">
                    <a:solidFill>
                      <a:srgbClr val="002060"/>
                    </a:solidFill>
                    <a:latin typeface="微软雅黑" panose="020B0503020204020204" pitchFamily="34" charset="-122"/>
                    <a:ea typeface="微软雅黑" panose="020B0503020204020204" pitchFamily="34" charset="-122"/>
                  </a:rPr>
                  <a:t>1</a:t>
                </a:r>
              </a:p>
            </p:txBody>
          </p:sp>
        </mc:Choice>
        <mc:Fallback xmlns="">
          <p:sp>
            <p:nvSpPr>
              <p:cNvPr id="26" name="文本框 25">
                <a:extLst>
                  <a:ext uri="{FF2B5EF4-FFF2-40B4-BE49-F238E27FC236}">
                    <a16:creationId xmlns:a16="http://schemas.microsoft.com/office/drawing/2014/main" id="{223DFCA1-3FD3-B00F-1FB4-6C12FB2174FB}"/>
                  </a:ext>
                </a:extLst>
              </p:cNvPr>
              <p:cNvSpPr txBox="1">
                <a:spLocks noRot="1" noChangeAspect="1" noMove="1" noResize="1" noEditPoints="1" noAdjustHandles="1" noChangeArrowheads="1" noChangeShapeType="1" noTextEdit="1"/>
              </p:cNvSpPr>
              <p:nvPr/>
            </p:nvSpPr>
            <p:spPr>
              <a:xfrm>
                <a:off x="6966828" y="5000311"/>
                <a:ext cx="4746201" cy="923330"/>
              </a:xfrm>
              <a:prstGeom prst="rect">
                <a:avLst/>
              </a:prstGeom>
              <a:blipFill>
                <a:blip r:embed="rId9"/>
                <a:stretch>
                  <a:fillRect l="-1157" t="-3289" r="-1028" b="-92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2186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A0D92-E0DD-612E-D89E-75DF5900720C}"/>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E653CD82-EA54-DD9F-3A3C-4ABA4D679C39}"/>
              </a:ext>
            </a:extLst>
          </p:cNvPr>
          <p:cNvSpPr txBox="1"/>
          <p:nvPr/>
        </p:nvSpPr>
        <p:spPr>
          <a:xfrm>
            <a:off x="603226" y="506187"/>
            <a:ext cx="10881203" cy="400110"/>
          </a:xfrm>
          <a:prstGeom prst="rect">
            <a:avLst/>
          </a:prstGeom>
          <a:noFill/>
        </p:spPr>
        <p:txBody>
          <a:bodyPr wrap="square" rtlCol="0">
            <a:spAutoFit/>
          </a:bodyPr>
          <a:lstStyle/>
          <a:p>
            <a:pPr lvl="0">
              <a:defRPr/>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非均匀自相关函数的构建 </a:t>
            </a:r>
            <a:r>
              <a:rPr lang="en-US" altLang="zh-CN" sz="2000" b="1" dirty="0">
                <a:latin typeface="微软雅黑" panose="020B0503020204020204" pitchFamily="34" charset="-122"/>
                <a:ea typeface="微软雅黑" panose="020B0503020204020204" pitchFamily="34" charset="-122"/>
                <a:cs typeface="Arial" panose="020B0604020202020204" pitchFamily="34" charset="0"/>
              </a:rPr>
              <a:t>—— </a:t>
            </a: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从连续域到均匀离散域，再到非均匀离散域的延拓</a:t>
            </a:r>
            <a:endParaRPr kumimoji="0" lang="en-US" altLang="zh-CN"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9">
            <a:extLst>
              <a:ext uri="{FF2B5EF4-FFF2-40B4-BE49-F238E27FC236}">
                <a16:creationId xmlns:a16="http://schemas.microsoft.com/office/drawing/2014/main" id="{5513B738-8F9A-D4F5-FF38-32E31C1B559C}"/>
              </a:ext>
            </a:extLst>
          </p:cNvPr>
          <p:cNvSpPr txBox="1"/>
          <p:nvPr/>
        </p:nvSpPr>
        <p:spPr>
          <a:xfrm rot="5400000">
            <a:off x="9808809" y="2031785"/>
            <a:ext cx="1828803" cy="461665"/>
          </a:xfrm>
          <a:prstGeom prst="rect">
            <a:avLst/>
          </a:prstGeom>
          <a:noFill/>
        </p:spPr>
        <p:txBody>
          <a:bodyPr wrap="square" rtlCol="0">
            <a:spAutoFit/>
          </a:bodyPr>
          <a:lstStyle/>
          <a:p>
            <a:r>
              <a:rPr lang="zh-CN" altLang="en-US" sz="2400" b="1" dirty="0">
                <a:solidFill>
                  <a:srgbClr val="FF0000"/>
                </a:solidFill>
                <a:latin typeface="微软雅黑" panose="020B0503020204020204" pitchFamily="34" charset="-122"/>
                <a:ea typeface="微软雅黑" panose="020B0503020204020204" pitchFamily="34" charset="-122"/>
              </a:rPr>
              <a:t>非均匀采样</a:t>
            </a:r>
          </a:p>
        </p:txBody>
      </p:sp>
      <p:pic>
        <p:nvPicPr>
          <p:cNvPr id="17" name="图片 16">
            <a:extLst>
              <a:ext uri="{FF2B5EF4-FFF2-40B4-BE49-F238E27FC236}">
                <a16:creationId xmlns:a16="http://schemas.microsoft.com/office/drawing/2014/main" id="{9FE58479-A9F3-E1E9-CDBF-3331D9BC9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8921" y="1375186"/>
            <a:ext cx="2439853" cy="1825484"/>
          </a:xfrm>
          <a:prstGeom prst="rect">
            <a:avLst/>
          </a:prstGeom>
        </p:spPr>
      </p:pic>
      <p:sp>
        <p:nvSpPr>
          <p:cNvPr id="14" name="矩形 13">
            <a:extLst>
              <a:ext uri="{FF2B5EF4-FFF2-40B4-BE49-F238E27FC236}">
                <a16:creationId xmlns:a16="http://schemas.microsoft.com/office/drawing/2014/main" id="{1CFE597A-0DDE-F2BF-85A4-BE6D9187CB12}"/>
              </a:ext>
            </a:extLst>
          </p:cNvPr>
          <p:cNvSpPr/>
          <p:nvPr/>
        </p:nvSpPr>
        <p:spPr>
          <a:xfrm>
            <a:off x="7685316" y="1186546"/>
            <a:ext cx="3483429" cy="20118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195CFD76-26C7-9AB6-074C-4BB6F0DB6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879" y="2959860"/>
            <a:ext cx="2444289" cy="576483"/>
          </a:xfrm>
          <a:prstGeom prst="rect">
            <a:avLst/>
          </a:prstGeom>
        </p:spPr>
      </p:pic>
      <p:pic>
        <p:nvPicPr>
          <p:cNvPr id="8" name="图片 7">
            <a:extLst>
              <a:ext uri="{FF2B5EF4-FFF2-40B4-BE49-F238E27FC236}">
                <a16:creationId xmlns:a16="http://schemas.microsoft.com/office/drawing/2014/main" id="{7B2E3B11-C2D4-E1D5-9674-A10DCA3D8D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5397" y="3805359"/>
            <a:ext cx="1879335" cy="570718"/>
          </a:xfrm>
          <a:prstGeom prst="rect">
            <a:avLst/>
          </a:prstGeom>
        </p:spPr>
      </p:pic>
      <p:sp>
        <p:nvSpPr>
          <p:cNvPr id="11" name="文本框 10">
            <a:extLst>
              <a:ext uri="{FF2B5EF4-FFF2-40B4-BE49-F238E27FC236}">
                <a16:creationId xmlns:a16="http://schemas.microsoft.com/office/drawing/2014/main" id="{34A9EFA0-2A03-C848-CCA2-A57511467166}"/>
              </a:ext>
            </a:extLst>
          </p:cNvPr>
          <p:cNvSpPr txBox="1"/>
          <p:nvPr/>
        </p:nvSpPr>
        <p:spPr>
          <a:xfrm>
            <a:off x="799121" y="1233676"/>
            <a:ext cx="6096000" cy="1289905"/>
          </a:xfrm>
          <a:prstGeom prst="rect">
            <a:avLst/>
          </a:prstGeom>
          <a:noFill/>
        </p:spPr>
        <p:txBody>
          <a:bodyPr wrap="square">
            <a:spAutoFit/>
          </a:bodyPr>
          <a:lstStyle/>
          <a:p>
            <a:pPr algn="just">
              <a:lnSpc>
                <a:spcPct val="150000"/>
              </a:lnSpc>
            </a:pPr>
            <a:r>
              <a:rPr lang="zh-CN" altLang="en-US" b="1" dirty="0">
                <a:solidFill>
                  <a:srgbClr val="002060"/>
                </a:solidFill>
                <a:latin typeface="微软雅黑" panose="020B0503020204020204" pitchFamily="34" charset="-122"/>
                <a:ea typeface="微软雅黑" panose="020B0503020204020204" pitchFamily="34" charset="-122"/>
              </a:rPr>
              <a:t>最后，我们该如何将传统的自相关函数 </a:t>
            </a:r>
            <a:r>
              <a:rPr lang="en-US" altLang="zh-CN" b="1" dirty="0">
                <a:solidFill>
                  <a:srgbClr val="002060"/>
                </a:solidFill>
                <a:latin typeface="微软雅黑" panose="020B0503020204020204" pitchFamily="34" charset="-122"/>
                <a:ea typeface="微软雅黑" panose="020B0503020204020204" pitchFamily="34" charset="-122"/>
              </a:rPr>
              <a:t>(ACF)</a:t>
            </a:r>
            <a:r>
              <a:rPr lang="zh-CN" altLang="en-US" b="1" dirty="0">
                <a:solidFill>
                  <a:srgbClr val="002060"/>
                </a:solidFill>
                <a:latin typeface="微软雅黑" panose="020B0503020204020204" pitchFamily="34" charset="-122"/>
                <a:ea typeface="微软雅黑" panose="020B0503020204020204" pitchFamily="34" charset="-122"/>
              </a:rPr>
              <a:t> 向</a:t>
            </a:r>
            <a:r>
              <a:rPr lang="zh-CN" altLang="en-US" b="1" dirty="0">
                <a:solidFill>
                  <a:srgbClr val="FF0000"/>
                </a:solidFill>
                <a:latin typeface="微软雅黑" panose="020B0503020204020204" pitchFamily="34" charset="-122"/>
                <a:ea typeface="微软雅黑" panose="020B0503020204020204" pitchFamily="34" charset="-122"/>
              </a:rPr>
              <a:t>非均匀自相关函数 </a:t>
            </a:r>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 </a:t>
            </a:r>
            <a:r>
              <a:rPr lang="zh-CN" altLang="en-US" b="1" dirty="0">
                <a:solidFill>
                  <a:srgbClr val="002060"/>
                </a:solidFill>
                <a:latin typeface="微软雅黑" panose="020B0503020204020204" pitchFamily="34" charset="-122"/>
                <a:ea typeface="微软雅黑" panose="020B0503020204020204" pitchFamily="34" charset="-122"/>
              </a:rPr>
              <a:t>延拓呢？不妨先来看一下连续变化量在时间上的方差：</a:t>
            </a:r>
            <a:endParaRPr lang="en-US" altLang="zh-CN" b="1" dirty="0">
              <a:solidFill>
                <a:srgbClr val="002060"/>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a16="http://schemas.microsoft.com/office/drawing/2014/main" id="{DCCC14CA-CCC2-32DB-FAB7-C22EB631D7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2998" y="4867635"/>
            <a:ext cx="2081104" cy="536129"/>
          </a:xfrm>
          <a:prstGeom prst="rect">
            <a:avLst/>
          </a:prstGeom>
        </p:spPr>
      </p:pic>
      <p:pic>
        <p:nvPicPr>
          <p:cNvPr id="20" name="图片 19">
            <a:extLst>
              <a:ext uri="{FF2B5EF4-FFF2-40B4-BE49-F238E27FC236}">
                <a16:creationId xmlns:a16="http://schemas.microsoft.com/office/drawing/2014/main" id="{1759E12C-29F3-71FA-7346-102B334E05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8847" y="3783776"/>
            <a:ext cx="1925454" cy="605307"/>
          </a:xfrm>
          <a:prstGeom prst="rect">
            <a:avLst/>
          </a:prstGeom>
        </p:spPr>
      </p:pic>
      <p:sp>
        <p:nvSpPr>
          <p:cNvPr id="24" name="文本框 23">
            <a:extLst>
              <a:ext uri="{FF2B5EF4-FFF2-40B4-BE49-F238E27FC236}">
                <a16:creationId xmlns:a16="http://schemas.microsoft.com/office/drawing/2014/main" id="{73A7AA19-4C99-2579-9A73-E3B6117EFD56}"/>
              </a:ext>
            </a:extLst>
          </p:cNvPr>
          <p:cNvSpPr txBox="1"/>
          <p:nvPr/>
        </p:nvSpPr>
        <p:spPr>
          <a:xfrm>
            <a:off x="799121" y="3035211"/>
            <a:ext cx="2335769"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连续变量的时间方差</a:t>
            </a:r>
            <a:endParaRPr lang="zh-CN" altLang="en-US" dirty="0"/>
          </a:p>
        </p:txBody>
      </p:sp>
      <p:sp>
        <p:nvSpPr>
          <p:cNvPr id="27" name="文本框 26">
            <a:extLst>
              <a:ext uri="{FF2B5EF4-FFF2-40B4-BE49-F238E27FC236}">
                <a16:creationId xmlns:a16="http://schemas.microsoft.com/office/drawing/2014/main" id="{ED16B1AE-9235-BFE7-459F-3723E4E10B26}"/>
              </a:ext>
            </a:extLst>
          </p:cNvPr>
          <p:cNvSpPr txBox="1"/>
          <p:nvPr/>
        </p:nvSpPr>
        <p:spPr>
          <a:xfrm>
            <a:off x="799121" y="3945800"/>
            <a:ext cx="249078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考虑现实观测时间有限</a:t>
            </a:r>
            <a:endParaRPr lang="zh-CN" altLang="en-US" dirty="0"/>
          </a:p>
        </p:txBody>
      </p:sp>
      <p:sp>
        <p:nvSpPr>
          <p:cNvPr id="28" name="文本框 27">
            <a:extLst>
              <a:ext uri="{FF2B5EF4-FFF2-40B4-BE49-F238E27FC236}">
                <a16:creationId xmlns:a16="http://schemas.microsoft.com/office/drawing/2014/main" id="{DD29E959-B732-6E9B-443D-3CE99554C45D}"/>
              </a:ext>
            </a:extLst>
          </p:cNvPr>
          <p:cNvSpPr txBox="1"/>
          <p:nvPr/>
        </p:nvSpPr>
        <p:spPr>
          <a:xfrm>
            <a:off x="799121" y="4997904"/>
            <a:ext cx="249078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离散化处理</a:t>
            </a:r>
            <a:endParaRPr lang="zh-CN" altLang="en-US" dirty="0"/>
          </a:p>
        </p:txBody>
      </p:sp>
      <p:sp>
        <p:nvSpPr>
          <p:cNvPr id="29" name="文本框 28">
            <a:extLst>
              <a:ext uri="{FF2B5EF4-FFF2-40B4-BE49-F238E27FC236}">
                <a16:creationId xmlns:a16="http://schemas.microsoft.com/office/drawing/2014/main" id="{5A27CD1E-425C-740B-DD8E-E332F3DD13B1}"/>
              </a:ext>
            </a:extLst>
          </p:cNvPr>
          <p:cNvSpPr txBox="1"/>
          <p:nvPr/>
        </p:nvSpPr>
        <p:spPr>
          <a:xfrm>
            <a:off x="6895121" y="3887887"/>
            <a:ext cx="249078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均匀离散域</a:t>
            </a:r>
            <a:endParaRPr lang="zh-CN" altLang="en-US" dirty="0"/>
          </a:p>
        </p:txBody>
      </p:sp>
      <p:sp>
        <p:nvSpPr>
          <p:cNvPr id="30" name="文本框 29">
            <a:extLst>
              <a:ext uri="{FF2B5EF4-FFF2-40B4-BE49-F238E27FC236}">
                <a16:creationId xmlns:a16="http://schemas.microsoft.com/office/drawing/2014/main" id="{79166045-6248-9218-25E7-349F34B6939D}"/>
              </a:ext>
            </a:extLst>
          </p:cNvPr>
          <p:cNvSpPr txBox="1"/>
          <p:nvPr/>
        </p:nvSpPr>
        <p:spPr>
          <a:xfrm>
            <a:off x="6895121" y="4997904"/>
            <a:ext cx="249078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非均匀离散域</a:t>
            </a:r>
            <a:endParaRPr lang="zh-CN" altLang="en-US" dirty="0"/>
          </a:p>
        </p:txBody>
      </p:sp>
      <p:grpSp>
        <p:nvGrpSpPr>
          <p:cNvPr id="32" name="组合 31">
            <a:extLst>
              <a:ext uri="{FF2B5EF4-FFF2-40B4-BE49-F238E27FC236}">
                <a16:creationId xmlns:a16="http://schemas.microsoft.com/office/drawing/2014/main" id="{81880BD8-9BD8-2260-2F9D-FF8C5124DF64}"/>
              </a:ext>
            </a:extLst>
          </p:cNvPr>
          <p:cNvGrpSpPr/>
          <p:nvPr/>
        </p:nvGrpSpPr>
        <p:grpSpPr>
          <a:xfrm>
            <a:off x="8530948" y="4744539"/>
            <a:ext cx="3345314" cy="1239469"/>
            <a:chOff x="2746498" y="5112344"/>
            <a:chExt cx="3345314" cy="1239469"/>
          </a:xfrm>
        </p:grpSpPr>
        <p:pic>
          <p:nvPicPr>
            <p:cNvPr id="22" name="图片 21">
              <a:extLst>
                <a:ext uri="{FF2B5EF4-FFF2-40B4-BE49-F238E27FC236}">
                  <a16:creationId xmlns:a16="http://schemas.microsoft.com/office/drawing/2014/main" id="{32262131-EB54-E3EE-1EF0-C3020533F41C}"/>
                </a:ext>
              </a:extLst>
            </p:cNvPr>
            <p:cNvPicPr>
              <a:picLocks noChangeAspect="1"/>
            </p:cNvPicPr>
            <p:nvPr/>
          </p:nvPicPr>
          <p:blipFill>
            <a:blip r:embed="rId8">
              <a:extLst>
                <a:ext uri="{28A0092B-C50C-407E-A947-70E740481C1C}">
                  <a14:useLocalDpi xmlns:a14="http://schemas.microsoft.com/office/drawing/2010/main" val="0"/>
                </a:ext>
              </a:extLst>
            </a:blip>
            <a:srcRect t="-2075" r="48063"/>
            <a:stretch>
              <a:fillRect/>
            </a:stretch>
          </p:blipFill>
          <p:spPr>
            <a:xfrm>
              <a:off x="2746498" y="5112344"/>
              <a:ext cx="2892302" cy="700251"/>
            </a:xfrm>
            <a:prstGeom prst="rect">
              <a:avLst/>
            </a:prstGeom>
          </p:spPr>
        </p:pic>
        <p:pic>
          <p:nvPicPr>
            <p:cNvPr id="31" name="图片 30">
              <a:extLst>
                <a:ext uri="{FF2B5EF4-FFF2-40B4-BE49-F238E27FC236}">
                  <a16:creationId xmlns:a16="http://schemas.microsoft.com/office/drawing/2014/main" id="{EFD570E5-1C5D-4316-9BFD-C91912DDACD9}"/>
                </a:ext>
              </a:extLst>
            </p:cNvPr>
            <p:cNvPicPr>
              <a:picLocks noChangeAspect="1"/>
            </p:cNvPicPr>
            <p:nvPr/>
          </p:nvPicPr>
          <p:blipFill>
            <a:blip r:embed="rId8">
              <a:extLst>
                <a:ext uri="{28A0092B-C50C-407E-A947-70E740481C1C}">
                  <a14:useLocalDpi xmlns:a14="http://schemas.microsoft.com/office/drawing/2010/main" val="0"/>
                </a:ext>
              </a:extLst>
            </a:blip>
            <a:srcRect l="51937" t="15966"/>
            <a:stretch>
              <a:fillRect/>
            </a:stretch>
          </p:blipFill>
          <p:spPr>
            <a:xfrm>
              <a:off x="3415287" y="5775330"/>
              <a:ext cx="2676525" cy="576483"/>
            </a:xfrm>
            <a:prstGeom prst="rect">
              <a:avLst/>
            </a:prstGeom>
          </p:spPr>
        </p:pic>
      </p:grpSp>
      <p:sp>
        <p:nvSpPr>
          <p:cNvPr id="34" name="箭头: 下 33">
            <a:extLst>
              <a:ext uri="{FF2B5EF4-FFF2-40B4-BE49-F238E27FC236}">
                <a16:creationId xmlns:a16="http://schemas.microsoft.com/office/drawing/2014/main" id="{DC6F78C1-6A3A-7E87-804B-2262F3869C62}"/>
              </a:ext>
            </a:extLst>
          </p:cNvPr>
          <p:cNvSpPr/>
          <p:nvPr/>
        </p:nvSpPr>
        <p:spPr>
          <a:xfrm rot="13804831">
            <a:off x="6204179" y="4006470"/>
            <a:ext cx="287029" cy="990887"/>
          </a:xfrm>
          <a:prstGeom prst="downArrow">
            <a:avLst>
              <a:gd name="adj1" fmla="val 50000"/>
              <a:gd name="adj2" fmla="val 797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箭头: 下 34">
            <a:extLst>
              <a:ext uri="{FF2B5EF4-FFF2-40B4-BE49-F238E27FC236}">
                <a16:creationId xmlns:a16="http://schemas.microsoft.com/office/drawing/2014/main" id="{2DF16C80-16B3-735C-C518-A5A011C3731E}"/>
              </a:ext>
            </a:extLst>
          </p:cNvPr>
          <p:cNvSpPr/>
          <p:nvPr/>
        </p:nvSpPr>
        <p:spPr>
          <a:xfrm rot="16200000">
            <a:off x="6259340" y="4786721"/>
            <a:ext cx="277119" cy="791697"/>
          </a:xfrm>
          <a:prstGeom prst="downArrow">
            <a:avLst>
              <a:gd name="adj1" fmla="val 50000"/>
              <a:gd name="adj2" fmla="val 797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6247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DB0A0-F7A3-7D9E-7E80-5F13562B2B77}"/>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3A8D6781-CF5E-96B2-B62C-E6BB36DD9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3946" y="2353601"/>
            <a:ext cx="3903461" cy="1608967"/>
          </a:xfrm>
          <a:prstGeom prst="rect">
            <a:avLst/>
          </a:prstGeom>
        </p:spPr>
      </p:pic>
      <p:sp>
        <p:nvSpPr>
          <p:cNvPr id="13" name="文本框 12">
            <a:extLst>
              <a:ext uri="{FF2B5EF4-FFF2-40B4-BE49-F238E27FC236}">
                <a16:creationId xmlns:a16="http://schemas.microsoft.com/office/drawing/2014/main" id="{1F7EA4AE-D083-76AD-AED2-DE29BABEB0BD}"/>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非均匀自相关函数（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NUACF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）的实战表现：非变星</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5501844A-ABCC-6AB4-3165-1431F8753F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69250" y="1187183"/>
            <a:ext cx="4898370" cy="4987431"/>
          </a:xfrm>
          <a:prstGeom prst="rect">
            <a:avLst/>
          </a:prstGeom>
        </p:spPr>
      </p:pic>
      <p:sp>
        <p:nvSpPr>
          <p:cNvPr id="7" name="文本框 6">
            <a:extLst>
              <a:ext uri="{FF2B5EF4-FFF2-40B4-BE49-F238E27FC236}">
                <a16:creationId xmlns:a16="http://schemas.microsoft.com/office/drawing/2014/main" id="{6B33161A-24B0-CADA-47FB-C37A629CE0DB}"/>
              </a:ext>
            </a:extLst>
          </p:cNvPr>
          <p:cNvSpPr txBox="1"/>
          <p:nvPr/>
        </p:nvSpPr>
        <p:spPr>
          <a:xfrm>
            <a:off x="749850" y="1666346"/>
            <a:ext cx="2145750" cy="369332"/>
          </a:xfrm>
          <a:prstGeom prst="rect">
            <a:avLst/>
          </a:prstGeom>
          <a:noFill/>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非周期光变曲线</a:t>
            </a:r>
            <a:endParaRPr lang="zh-CN" altLang="en-US" dirty="0">
              <a:solidFill>
                <a:srgbClr val="FF0000"/>
              </a:solidFill>
            </a:endParaRPr>
          </a:p>
        </p:txBody>
      </p:sp>
      <p:sp>
        <p:nvSpPr>
          <p:cNvPr id="9" name="文本框 8">
            <a:extLst>
              <a:ext uri="{FF2B5EF4-FFF2-40B4-BE49-F238E27FC236}">
                <a16:creationId xmlns:a16="http://schemas.microsoft.com/office/drawing/2014/main" id="{6DF71880-F339-5765-181A-2FB2E00258FC}"/>
              </a:ext>
            </a:extLst>
          </p:cNvPr>
          <p:cNvSpPr txBox="1"/>
          <p:nvPr/>
        </p:nvSpPr>
        <p:spPr>
          <a:xfrm>
            <a:off x="749850" y="5101089"/>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非周期光变曲线的功率谱</a:t>
            </a:r>
            <a:endParaRPr lang="zh-CN" altLang="en-US" dirty="0"/>
          </a:p>
        </p:txBody>
      </p:sp>
      <p:sp>
        <p:nvSpPr>
          <p:cNvPr id="11" name="文本框 10">
            <a:extLst>
              <a:ext uri="{FF2B5EF4-FFF2-40B4-BE49-F238E27FC236}">
                <a16:creationId xmlns:a16="http://schemas.microsoft.com/office/drawing/2014/main" id="{D8662ECE-EE25-2F8C-C1EE-D1A37D95B466}"/>
              </a:ext>
            </a:extLst>
          </p:cNvPr>
          <p:cNvSpPr txBox="1"/>
          <p:nvPr/>
        </p:nvSpPr>
        <p:spPr>
          <a:xfrm>
            <a:off x="772883" y="2887199"/>
            <a:ext cx="1915886" cy="369332"/>
          </a:xfrm>
          <a:prstGeom prst="rect">
            <a:avLst/>
          </a:prstGeom>
          <a:noFill/>
        </p:spPr>
        <p:txBody>
          <a:bodyPr wrap="square">
            <a:spAutoFit/>
          </a:bodyPr>
          <a:lstStyle/>
          <a:p>
            <a:r>
              <a:rPr lang="en-US" altLang="zh-CN" b="1" dirty="0">
                <a:solidFill>
                  <a:srgbClr val="FF0000"/>
                </a:solidFill>
                <a:latin typeface="微软雅黑" panose="020B0503020204020204" pitchFamily="34" charset="-122"/>
                <a:ea typeface="微软雅黑" panose="020B0503020204020204" pitchFamily="34" charset="-122"/>
              </a:rPr>
              <a:t>NUACF</a:t>
            </a:r>
            <a:r>
              <a:rPr lang="zh-CN" altLang="en-US" b="1" dirty="0">
                <a:solidFill>
                  <a:srgbClr val="FF0000"/>
                </a:solidFill>
                <a:latin typeface="微软雅黑" panose="020B0503020204020204" pitchFamily="34" charset="-122"/>
                <a:ea typeface="微软雅黑" panose="020B0503020204020204" pitchFamily="34" charset="-122"/>
              </a:rPr>
              <a:t>检测图</a:t>
            </a:r>
            <a:endParaRPr lang="zh-CN" altLang="en-US" dirty="0">
              <a:solidFill>
                <a:srgbClr val="FF0000"/>
              </a:solidFill>
            </a:endParaRPr>
          </a:p>
        </p:txBody>
      </p:sp>
      <p:sp>
        <p:nvSpPr>
          <p:cNvPr id="12" name="文本框 11">
            <a:extLst>
              <a:ext uri="{FF2B5EF4-FFF2-40B4-BE49-F238E27FC236}">
                <a16:creationId xmlns:a16="http://schemas.microsoft.com/office/drawing/2014/main" id="{2BB52F02-238A-57FD-AABB-9C5F76C9060B}"/>
              </a:ext>
            </a:extLst>
          </p:cNvPr>
          <p:cNvSpPr txBox="1"/>
          <p:nvPr/>
        </p:nvSpPr>
        <p:spPr>
          <a:xfrm>
            <a:off x="749850" y="4018506"/>
            <a:ext cx="1915886" cy="646331"/>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时间延迟的完备误差分析（</a:t>
            </a:r>
            <a:r>
              <a:rPr lang="en-US" altLang="zh-CN" b="1" dirty="0">
                <a:latin typeface="微软雅黑" panose="020B0503020204020204" pitchFamily="34" charset="-122"/>
                <a:ea typeface="微软雅黑" panose="020B0503020204020204" pitchFamily="34" charset="-122"/>
              </a:rPr>
              <a:t>MC</a:t>
            </a:r>
            <a:r>
              <a:rPr lang="zh-CN" altLang="en-US" b="1" dirty="0">
                <a:latin typeface="微软雅黑" panose="020B0503020204020204" pitchFamily="34" charset="-122"/>
                <a:ea typeface="微软雅黑" panose="020B0503020204020204" pitchFamily="34" charset="-122"/>
              </a:rPr>
              <a:t>）</a:t>
            </a:r>
            <a:endParaRPr lang="zh-CN" altLang="en-US" dirty="0"/>
          </a:p>
        </p:txBody>
      </p:sp>
      <p:cxnSp>
        <p:nvCxnSpPr>
          <p:cNvPr id="27" name="直接连接符 26">
            <a:extLst>
              <a:ext uri="{FF2B5EF4-FFF2-40B4-BE49-F238E27FC236}">
                <a16:creationId xmlns:a16="http://schemas.microsoft.com/office/drawing/2014/main" id="{E910BFEC-ACFC-C8E4-B51C-BF1C66860DBD}"/>
              </a:ext>
            </a:extLst>
          </p:cNvPr>
          <p:cNvCxnSpPr>
            <a:cxnSpLocks/>
          </p:cNvCxnSpPr>
          <p:nvPr/>
        </p:nvCxnSpPr>
        <p:spPr>
          <a:xfrm>
            <a:off x="7554686" y="2035678"/>
            <a:ext cx="478971" cy="544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2A786B04-D125-24D4-BD6F-8B1AFC0E8CF2}"/>
              </a:ext>
            </a:extLst>
          </p:cNvPr>
          <p:cNvCxnSpPr>
            <a:cxnSpLocks/>
          </p:cNvCxnSpPr>
          <p:nvPr/>
        </p:nvCxnSpPr>
        <p:spPr>
          <a:xfrm>
            <a:off x="7554686" y="3439886"/>
            <a:ext cx="478971" cy="105591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08368306-ABA0-4086-1D0A-981CB319FB55}"/>
              </a:ext>
            </a:extLst>
          </p:cNvPr>
          <p:cNvSpPr txBox="1"/>
          <p:nvPr/>
        </p:nvSpPr>
        <p:spPr>
          <a:xfrm>
            <a:off x="7868235" y="819775"/>
            <a:ext cx="3903461" cy="923330"/>
          </a:xfrm>
          <a:prstGeom prst="rect">
            <a:avLst/>
          </a:prstGeom>
          <a:noFill/>
        </p:spPr>
        <p:txBody>
          <a:bodyPr wrap="square" rtlCol="0">
            <a:spAutoFit/>
          </a:bodyPr>
          <a:lstStyle/>
          <a:p>
            <a:r>
              <a:rPr lang="en-US" altLang="zh-CN" b="1" dirty="0">
                <a:solidFill>
                  <a:srgbClr val="7030A0"/>
                </a:solidFill>
                <a:latin typeface="微软雅黑" panose="020B0503020204020204" pitchFamily="34" charset="-122"/>
                <a:ea typeface="微软雅黑" panose="020B0503020204020204" pitchFamily="34" charset="-122"/>
              </a:rPr>
              <a:t>NUACF</a:t>
            </a:r>
            <a:r>
              <a:rPr lang="zh-CN" altLang="en-US" b="1" dirty="0">
                <a:solidFill>
                  <a:srgbClr val="7030A0"/>
                </a:solidFill>
                <a:latin typeface="微软雅黑" panose="020B0503020204020204" pitchFamily="34" charset="-122"/>
                <a:ea typeface="微软雅黑" panose="020B0503020204020204" pitchFamily="34" charset="-122"/>
              </a:rPr>
              <a:t>与传统方法的分别，赋予其寻找复杂周期光变的重复行为模式，甚至非周期性光变的重复行为模式</a:t>
            </a:r>
          </a:p>
        </p:txBody>
      </p:sp>
      <p:pic>
        <p:nvPicPr>
          <p:cNvPr id="14" name="图片 13">
            <a:extLst>
              <a:ext uri="{FF2B5EF4-FFF2-40B4-BE49-F238E27FC236}">
                <a16:creationId xmlns:a16="http://schemas.microsoft.com/office/drawing/2014/main" id="{2EB3543D-6656-980C-2DFA-596A1F3472C4}"/>
              </a:ext>
            </a:extLst>
          </p:cNvPr>
          <p:cNvPicPr>
            <a:picLocks noChangeAspect="1"/>
          </p:cNvPicPr>
          <p:nvPr/>
        </p:nvPicPr>
        <p:blipFill>
          <a:blip r:embed="rId5">
            <a:extLst>
              <a:ext uri="{28A0092B-C50C-407E-A947-70E740481C1C}">
                <a14:useLocalDpi xmlns:a14="http://schemas.microsoft.com/office/drawing/2010/main" val="0"/>
              </a:ext>
            </a:extLst>
          </a:blip>
          <a:srcRect l="-470" r="6051"/>
          <a:stretch>
            <a:fillRect/>
          </a:stretch>
        </p:blipFill>
        <p:spPr>
          <a:xfrm>
            <a:off x="7554689" y="4545193"/>
            <a:ext cx="4336754" cy="1599385"/>
          </a:xfrm>
          <a:prstGeom prst="rect">
            <a:avLst/>
          </a:prstGeom>
        </p:spPr>
      </p:pic>
    </p:spTree>
    <p:extLst>
      <p:ext uri="{BB962C8B-B14F-4D97-AF65-F5344CB8AC3E}">
        <p14:creationId xmlns:p14="http://schemas.microsoft.com/office/powerpoint/2010/main" val="103655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EE50-7F45-47F3-D27F-D80119483C6F}"/>
            </a:ext>
          </a:extLst>
        </p:cNvPr>
        <p:cNvGrpSpPr/>
        <p:nvPr/>
      </p:nvGrpSpPr>
      <p:grpSpPr>
        <a:xfrm>
          <a:off x="0" y="0"/>
          <a:ext cx="0" cy="0"/>
          <a:chOff x="0" y="0"/>
          <a:chExt cx="0" cy="0"/>
        </a:xfrm>
      </p:grpSpPr>
      <p:sp>
        <p:nvSpPr>
          <p:cNvPr id="13" name="文本框 12">
            <a:extLst>
              <a:ext uri="{FF2B5EF4-FFF2-40B4-BE49-F238E27FC236}">
                <a16:creationId xmlns:a16="http://schemas.microsoft.com/office/drawing/2014/main" id="{F11D936E-47B2-3697-A2D3-59B81CAF41E1}"/>
              </a:ext>
            </a:extLst>
          </p:cNvPr>
          <p:cNvSpPr txBox="1"/>
          <p:nvPr/>
        </p:nvSpPr>
        <p:spPr>
          <a:xfrm>
            <a:off x="603226" y="506187"/>
            <a:ext cx="10228060" cy="400110"/>
          </a:xfrm>
          <a:prstGeom prst="rect">
            <a:avLst/>
          </a:prstGeom>
          <a:noFill/>
        </p:spPr>
        <p:txBody>
          <a:bodyPr wrap="square" rtlCol="0">
            <a:spAutoFit/>
          </a:bodyPr>
          <a:lstStyle/>
          <a:p>
            <a:pPr lvl="0">
              <a:defRPr/>
            </a:pP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非均匀互相关函数（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 NUCCF </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）的实战表现：</a:t>
            </a:r>
            <a:r>
              <a:rPr lang="en-US" altLang="zh-CN"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AGN</a:t>
            </a:r>
            <a:r>
              <a:rPr lang="zh-CN" altLang="en-US" sz="20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反响映射模拟数据</a:t>
            </a:r>
            <a:endPar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5778F63A-66EB-9969-CE40-A0E1FA0FF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09" y="1958923"/>
            <a:ext cx="5556391" cy="2940153"/>
          </a:xfrm>
          <a:prstGeom prst="rect">
            <a:avLst/>
          </a:prstGeom>
        </p:spPr>
      </p:pic>
      <p:pic>
        <p:nvPicPr>
          <p:cNvPr id="7" name="图片 6">
            <a:extLst>
              <a:ext uri="{FF2B5EF4-FFF2-40B4-BE49-F238E27FC236}">
                <a16:creationId xmlns:a16="http://schemas.microsoft.com/office/drawing/2014/main" id="{06CBCB68-3BBC-A921-C9BB-A71A1CF38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706" y="1958923"/>
            <a:ext cx="5631140" cy="2865403"/>
          </a:xfrm>
          <a:prstGeom prst="rect">
            <a:avLst/>
          </a:prstGeom>
        </p:spPr>
      </p:pic>
      <p:sp>
        <p:nvSpPr>
          <p:cNvPr id="10" name="文本框 9">
            <a:extLst>
              <a:ext uri="{FF2B5EF4-FFF2-40B4-BE49-F238E27FC236}">
                <a16:creationId xmlns:a16="http://schemas.microsoft.com/office/drawing/2014/main" id="{8DCF1D85-50EE-C0CB-5C78-B8AD059036A0}"/>
              </a:ext>
            </a:extLst>
          </p:cNvPr>
          <p:cNvSpPr txBox="1"/>
          <p:nvPr/>
        </p:nvSpPr>
        <p:spPr>
          <a:xfrm>
            <a:off x="7456716" y="1367687"/>
            <a:ext cx="3429000"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只降低一条光变曲线的采样点</a:t>
            </a:r>
            <a:endParaRPr lang="zh-CN" altLang="en-US" dirty="0"/>
          </a:p>
        </p:txBody>
      </p:sp>
      <p:sp>
        <p:nvSpPr>
          <p:cNvPr id="11" name="文本框 10">
            <a:extLst>
              <a:ext uri="{FF2B5EF4-FFF2-40B4-BE49-F238E27FC236}">
                <a16:creationId xmlns:a16="http://schemas.microsoft.com/office/drawing/2014/main" id="{02007462-51B9-8C5E-C72E-22BB69DCAB4A}"/>
              </a:ext>
            </a:extLst>
          </p:cNvPr>
          <p:cNvSpPr txBox="1"/>
          <p:nvPr/>
        </p:nvSpPr>
        <p:spPr>
          <a:xfrm>
            <a:off x="1603304" y="5167147"/>
            <a:ext cx="3429000" cy="646331"/>
          </a:xfrm>
          <a:prstGeom prst="rect">
            <a:avLst/>
          </a:prstGeom>
          <a:noFill/>
        </p:spPr>
        <p:txBody>
          <a:bodyPr wrap="square">
            <a:spAutoFit/>
          </a:bodyPr>
          <a:lstStyle/>
          <a:p>
            <a:pPr algn="ctr"/>
            <a:r>
              <a:rPr lang="zh-CN" altLang="en-US" b="1" dirty="0">
                <a:solidFill>
                  <a:srgbClr val="002060"/>
                </a:solidFill>
                <a:latin typeface="微软雅黑" panose="020B0503020204020204" pitchFamily="34" charset="-122"/>
                <a:ea typeface="微软雅黑" panose="020B0503020204020204" pitchFamily="34" charset="-122"/>
              </a:rPr>
              <a:t>总采样点的减少会</a:t>
            </a:r>
            <a:r>
              <a:rPr lang="zh-CN" altLang="en-US" b="1" dirty="0">
                <a:solidFill>
                  <a:srgbClr val="FF0000"/>
                </a:solidFill>
                <a:latin typeface="微软雅黑" panose="020B0503020204020204" pitchFamily="34" charset="-122"/>
                <a:ea typeface="微软雅黑" panose="020B0503020204020204" pitchFamily="34" charset="-122"/>
              </a:rPr>
              <a:t>增大</a:t>
            </a:r>
            <a:r>
              <a:rPr lang="zh-CN" altLang="en-US" b="1" dirty="0">
                <a:solidFill>
                  <a:srgbClr val="002060"/>
                </a:solidFill>
                <a:latin typeface="微软雅黑" panose="020B0503020204020204" pitchFamily="34" charset="-122"/>
                <a:ea typeface="微软雅黑" panose="020B0503020204020204" pitchFamily="34" charset="-122"/>
              </a:rPr>
              <a:t>时间延迟测量的</a:t>
            </a:r>
            <a:r>
              <a:rPr lang="zh-CN" altLang="en-US" b="1" dirty="0">
                <a:solidFill>
                  <a:srgbClr val="FF0000"/>
                </a:solidFill>
                <a:latin typeface="微软雅黑" panose="020B0503020204020204" pitchFamily="34" charset="-122"/>
                <a:ea typeface="微软雅黑" panose="020B0503020204020204" pitchFamily="34" charset="-122"/>
              </a:rPr>
              <a:t>误差范围</a:t>
            </a:r>
            <a:endParaRPr lang="zh-CN" altLang="en-US" dirty="0">
              <a:solidFill>
                <a:srgbClr val="FF0000"/>
              </a:solidFill>
            </a:endParaRPr>
          </a:p>
        </p:txBody>
      </p:sp>
      <p:sp>
        <p:nvSpPr>
          <p:cNvPr id="12" name="文本框 11">
            <a:extLst>
              <a:ext uri="{FF2B5EF4-FFF2-40B4-BE49-F238E27FC236}">
                <a16:creationId xmlns:a16="http://schemas.microsoft.com/office/drawing/2014/main" id="{54BD0B12-8074-83A4-D8FB-94B80CDA0517}"/>
              </a:ext>
            </a:extLst>
          </p:cNvPr>
          <p:cNvSpPr txBox="1"/>
          <p:nvPr/>
        </p:nvSpPr>
        <p:spPr>
          <a:xfrm>
            <a:off x="7456716" y="5167146"/>
            <a:ext cx="3429000" cy="646331"/>
          </a:xfrm>
          <a:prstGeom prst="rect">
            <a:avLst/>
          </a:prstGeom>
          <a:noFill/>
        </p:spPr>
        <p:txBody>
          <a:bodyPr wrap="square">
            <a:spAutoFit/>
          </a:bodyPr>
          <a:lstStyle/>
          <a:p>
            <a:pPr algn="ctr"/>
            <a:r>
              <a:rPr lang="zh-CN" altLang="en-US" b="1" dirty="0">
                <a:solidFill>
                  <a:srgbClr val="002060"/>
                </a:solidFill>
                <a:latin typeface="微软雅黑" panose="020B0503020204020204" pitchFamily="34" charset="-122"/>
                <a:ea typeface="微软雅黑" panose="020B0503020204020204" pitchFamily="34" charset="-122"/>
              </a:rPr>
              <a:t>两光变曲线采样点数量差异的增大会</a:t>
            </a:r>
            <a:r>
              <a:rPr lang="zh-CN" altLang="en-US" b="1" dirty="0">
                <a:solidFill>
                  <a:srgbClr val="FF0000"/>
                </a:solidFill>
                <a:latin typeface="微软雅黑" panose="020B0503020204020204" pitchFamily="34" charset="-122"/>
                <a:ea typeface="微软雅黑" panose="020B0503020204020204" pitchFamily="34" charset="-122"/>
              </a:rPr>
              <a:t>降低</a:t>
            </a:r>
            <a:r>
              <a:rPr lang="zh-CN" altLang="en-US" b="1" dirty="0">
                <a:solidFill>
                  <a:srgbClr val="002060"/>
                </a:solidFill>
                <a:latin typeface="微软雅黑" panose="020B0503020204020204" pitchFamily="34" charset="-122"/>
                <a:ea typeface="微软雅黑" panose="020B0503020204020204" pitchFamily="34" charset="-122"/>
              </a:rPr>
              <a:t>时间延迟测量的</a:t>
            </a:r>
            <a:r>
              <a:rPr lang="zh-CN" altLang="en-US" b="1" dirty="0">
                <a:solidFill>
                  <a:srgbClr val="FF0000"/>
                </a:solidFill>
                <a:latin typeface="微软雅黑" panose="020B0503020204020204" pitchFamily="34" charset="-122"/>
                <a:ea typeface="微软雅黑" panose="020B0503020204020204" pitchFamily="34" charset="-122"/>
              </a:rPr>
              <a:t>显著性</a:t>
            </a:r>
            <a:endParaRPr lang="zh-CN" altLang="en-US" dirty="0">
              <a:solidFill>
                <a:srgbClr val="FF0000"/>
              </a:solidFill>
            </a:endParaRPr>
          </a:p>
        </p:txBody>
      </p:sp>
      <p:sp>
        <p:nvSpPr>
          <p:cNvPr id="2" name="文本框 1">
            <a:extLst>
              <a:ext uri="{FF2B5EF4-FFF2-40B4-BE49-F238E27FC236}">
                <a16:creationId xmlns:a16="http://schemas.microsoft.com/office/drawing/2014/main" id="{3F5C2EA7-E6D4-F885-B71B-D78A015AD451}"/>
              </a:ext>
            </a:extLst>
          </p:cNvPr>
          <p:cNvSpPr txBox="1"/>
          <p:nvPr/>
        </p:nvSpPr>
        <p:spPr>
          <a:xfrm>
            <a:off x="1603304" y="1367687"/>
            <a:ext cx="3429000"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同时降低两条光变曲线的采样点</a:t>
            </a:r>
            <a:endParaRPr lang="zh-CN" altLang="en-US" dirty="0"/>
          </a:p>
        </p:txBody>
      </p:sp>
    </p:spTree>
    <p:extLst>
      <p:ext uri="{BB962C8B-B14F-4D97-AF65-F5344CB8AC3E}">
        <p14:creationId xmlns:p14="http://schemas.microsoft.com/office/powerpoint/2010/main" val="26522691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23795</TotalTime>
  <Words>2292</Words>
  <Application>Microsoft Office PowerPoint</Application>
  <PresentationFormat>宽屏</PresentationFormat>
  <Paragraphs>158</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微软雅黑</vt:lpstr>
      <vt:lpstr>Arial</vt:lpstr>
      <vt:lpstr>Calibri</vt:lpstr>
      <vt:lpstr>Calibri Light</vt:lpstr>
      <vt:lpstr>Cambria Math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tukuppt</dc:title>
  <dc:subject>tukuppt</dc:subject>
  <dc:creator>www.tukuppt.com</dc:creator>
  <cp:keywords>tukuppt</cp:keywords>
  <cp:lastModifiedBy>宸然 胡</cp:lastModifiedBy>
  <cp:revision>325</cp:revision>
  <dcterms:created xsi:type="dcterms:W3CDTF">2015-12-29T07:55:29Z</dcterms:created>
  <dcterms:modified xsi:type="dcterms:W3CDTF">2026-07-03T01:51:47Z</dcterms:modified>
</cp:coreProperties>
</file>