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6"/>
  </p:notesMasterIdLst>
  <p:handoutMasterIdLst>
    <p:handoutMasterId r:id="rId27"/>
  </p:handoutMasterIdLst>
  <p:sldIdLst>
    <p:sldId id="3211" r:id="rId2"/>
    <p:sldId id="2147475183" r:id="rId3"/>
    <p:sldId id="2147474995" r:id="rId4"/>
    <p:sldId id="2147475204" r:id="rId5"/>
    <p:sldId id="2147475208" r:id="rId6"/>
    <p:sldId id="1152" r:id="rId7"/>
    <p:sldId id="2147474998" r:id="rId8"/>
    <p:sldId id="2147475015" r:id="rId9"/>
    <p:sldId id="2147475014" r:id="rId10"/>
    <p:sldId id="2147474999" r:id="rId11"/>
    <p:sldId id="2147475007" r:id="rId12"/>
    <p:sldId id="2147475009" r:id="rId13"/>
    <p:sldId id="2147475210" r:id="rId14"/>
    <p:sldId id="2147475215" r:id="rId15"/>
    <p:sldId id="2147475212" r:id="rId16"/>
    <p:sldId id="2147475207" r:id="rId17"/>
    <p:sldId id="1135" r:id="rId18"/>
    <p:sldId id="2147474993" r:id="rId19"/>
    <p:sldId id="16768568" r:id="rId20"/>
    <p:sldId id="16768570" r:id="rId21"/>
    <p:sldId id="2147475213" r:id="rId22"/>
    <p:sldId id="1150" r:id="rId23"/>
    <p:sldId id="2147475203" r:id="rId24"/>
    <p:sldId id="1154" r:id="rId25"/>
  </p:sldIdLst>
  <p:sldSz cx="9144000" cy="5143500" type="screen16x9"/>
  <p:notesSz cx="6858000" cy="9144000"/>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407D303F-92EF-4DF8-9845-DE391CD38CA7}">
          <p14:sldIdLst>
            <p14:sldId id="3211"/>
            <p14:sldId id="2147475183"/>
            <p14:sldId id="2147474995"/>
            <p14:sldId id="2147475204"/>
            <p14:sldId id="2147475208"/>
            <p14:sldId id="1152"/>
            <p14:sldId id="2147474998"/>
            <p14:sldId id="2147475015"/>
            <p14:sldId id="2147475014"/>
            <p14:sldId id="2147474999"/>
            <p14:sldId id="2147475007"/>
            <p14:sldId id="2147475009"/>
            <p14:sldId id="2147475210"/>
            <p14:sldId id="2147475215"/>
            <p14:sldId id="2147475212"/>
            <p14:sldId id="2147475207"/>
            <p14:sldId id="1135"/>
            <p14:sldId id="2147474993"/>
            <p14:sldId id="16768568"/>
            <p14:sldId id="16768570"/>
            <p14:sldId id="2147475213"/>
            <p14:sldId id="1150"/>
            <p14:sldId id="2147475203"/>
            <p14:sldId id="1154"/>
          </p14:sldIdLst>
        </p14:section>
      </p14:sectionLst>
    </p:ext>
    <p:ext uri="{EFAFB233-063F-42B5-8137-9DF3F51BA10A}">
      <p15:sldGuideLst xmlns:p15="http://schemas.microsoft.com/office/powerpoint/2012/main">
        <p15:guide id="1" orient="horz" pos="1711">
          <p15:clr>
            <a:srgbClr val="A4A3A4"/>
          </p15:clr>
        </p15:guide>
        <p15:guide id="2" pos="281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DA2"/>
    <a:srgbClr val="FF0000"/>
    <a:srgbClr val="0000FF"/>
    <a:srgbClr val="2F497D"/>
    <a:srgbClr val="1E77B4"/>
    <a:srgbClr val="FF9300"/>
    <a:srgbClr val="F4F4F4"/>
    <a:srgbClr val="C6B5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75" autoAdjust="0"/>
    <p:restoredTop sz="82139" autoAdjust="0"/>
  </p:normalViewPr>
  <p:slideViewPr>
    <p:cSldViewPr snapToGrid="0" snapToObjects="1">
      <p:cViewPr varScale="1">
        <p:scale>
          <a:sx n="98" d="100"/>
          <a:sy n="98" d="100"/>
        </p:scale>
        <p:origin x="924" y="68"/>
      </p:cViewPr>
      <p:guideLst>
        <p:guide orient="horz" pos="1711"/>
        <p:guide pos="2813"/>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DB40990-AD7E-CC43-B90B-7EDC77E8E280}" type="datetime1">
              <a:rPr kumimoji="1" lang="zh-CN" altLang="en-US" smtClean="0"/>
              <a:t>2026/7/5</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E0CAEE8-9918-CC46-B0D1-6C6A76F64331}" type="slidenum">
              <a:rPr kumimoji="1" lang="zh-CN" altLang="en-US" smtClean="0"/>
              <a:t>‹#›</a:t>
            </a:fld>
            <a:endParaRPr kumimoji="1"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A3E289-24FD-6242-B768-F53462ADB8DA}" type="datetime1">
              <a:rPr kumimoji="1" lang="zh-CN" altLang="en-US" smtClean="0"/>
              <a:t>2026/7/4</a:t>
            </a:fld>
            <a:endParaRPr kumimoji="1"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96B16B-12C8-4444-BC4F-F0C62E85BFB2}" type="slidenum">
              <a:rPr kumimoji="1" lang="zh-CN" altLang="en-US" smtClean="0"/>
              <a:t>‹#›</a:t>
            </a:fld>
            <a:endParaRPr kumimoji="1" lang="zh-CN" alt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596B16B-12C8-4444-BC4F-F0C62E85BFB2}" type="slidenum">
              <a:rPr kumimoji="1" lang="zh-CN" altLang="en-US" smtClean="0"/>
              <a:t>1</a:t>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20000"/>
              </a:lnSpc>
              <a:spcAft>
                <a:spcPts val="0"/>
              </a:spcAft>
            </a:pPr>
            <a:endParaRPr lang="zh-CN" altLang="en-US" dirty="0"/>
          </a:p>
        </p:txBody>
      </p:sp>
      <p:sp>
        <p:nvSpPr>
          <p:cNvPr id="4" name="灯片编号占位符 3"/>
          <p:cNvSpPr>
            <a:spLocks noGrp="1"/>
          </p:cNvSpPr>
          <p:nvPr>
            <p:ph type="sldNum" sz="quarter" idx="10"/>
          </p:nvPr>
        </p:nvSpPr>
        <p:spPr/>
        <p:txBody>
          <a:bodyPr/>
          <a:lstStyle/>
          <a:p>
            <a:pPr>
              <a:defRPr/>
            </a:pPr>
            <a:fld id="{7F2B8DAC-3AB4-4949-A719-142BB2B923E4}" type="slidenum">
              <a:rPr lang="zh-CN" altLang="en-US" smtClean="0"/>
              <a:t>2</a:t>
            </a:fld>
            <a:endParaRPr lang="en-US" altLang="zh-CN"/>
          </a:p>
        </p:txBody>
      </p:sp>
    </p:spTree>
    <p:extLst>
      <p:ext uri="{BB962C8B-B14F-4D97-AF65-F5344CB8AC3E}">
        <p14:creationId xmlns:p14="http://schemas.microsoft.com/office/powerpoint/2010/main" val="2645796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There are two basic questions: (1) where are the pulsation come from ? (2) What is inner composition of NS?</a:t>
            </a:r>
          </a:p>
          <a:p>
            <a:endParaRPr kumimoji="1" lang="en-US" altLang="zh-CN" dirty="0"/>
          </a:p>
          <a:p>
            <a:r>
              <a:rPr kumimoji="1" lang="en-US" altLang="zh-CN" dirty="0"/>
              <a:t>This the P-</a:t>
            </a:r>
            <a:r>
              <a:rPr kumimoji="1" lang="en-US" altLang="zh-CN" dirty="0" err="1"/>
              <a:t>Pdot</a:t>
            </a:r>
            <a:r>
              <a:rPr kumimoji="1" lang="en-US" altLang="zh-CN" dirty="0"/>
              <a:t> diagram in. There are several types of pulsars, most of them are rotation powered objects.. MSP and magnetars. Magnetars are very special, which show strong activities in time such Giant flare, intermediate flare and short bursts. Some of them are correlated with FRB or RB.  For accreting pulsars including the ULX pulsars are not belong to this </a:t>
            </a:r>
            <a:r>
              <a:rPr kumimoji="1" lang="en-US" altLang="zh-CN" dirty="0" err="1"/>
              <a:t>PPDot</a:t>
            </a:r>
            <a:r>
              <a:rPr kumimoji="1" lang="en-US" altLang="zh-CN" dirty="0"/>
              <a:t> g, however, it special stage for the pulsar evolution , such as the formation of MSP. </a:t>
            </a:r>
          </a:p>
          <a:p>
            <a:endParaRPr kumimoji="1" lang="en-US" altLang="zh-CN" dirty="0"/>
          </a:p>
          <a:p>
            <a:r>
              <a:rPr kumimoji="1" lang="en-US" altLang="zh-CN" dirty="0"/>
              <a:t>Pulsar types</a:t>
            </a:r>
          </a:p>
          <a:p>
            <a:endParaRPr kumimoji="1" lang="en-US" altLang="zh-CN" dirty="0"/>
          </a:p>
          <a:p>
            <a:endParaRPr kumimoji="1" lang="zh-CN" altLang="en-US" dirty="0"/>
          </a:p>
        </p:txBody>
      </p:sp>
      <p:sp>
        <p:nvSpPr>
          <p:cNvPr id="4" name="灯片编号占位符 3"/>
          <p:cNvSpPr>
            <a:spLocks noGrp="1"/>
          </p:cNvSpPr>
          <p:nvPr>
            <p:ph type="sldNum" sz="quarter" idx="5"/>
          </p:nvPr>
        </p:nvSpPr>
        <p:spPr/>
        <p:txBody>
          <a:bodyPr/>
          <a:lstStyle/>
          <a:p>
            <a:fld id="{34EA1CAF-F3E5-4995-B5A9-F6F823E8D197}" type="slidenum">
              <a:rPr lang="zh-CN" altLang="en-US" smtClean="0"/>
              <a:t>3</a:t>
            </a:fld>
            <a:endParaRPr lang="zh-CN" altLang="en-US"/>
          </a:p>
        </p:txBody>
      </p:sp>
    </p:spTree>
    <p:extLst>
      <p:ext uri="{BB962C8B-B14F-4D97-AF65-F5344CB8AC3E}">
        <p14:creationId xmlns:p14="http://schemas.microsoft.com/office/powerpoint/2010/main" val="3312856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There are two basic questions: (1) where are the pulsation come from ? (2) What is inner composition of NS?</a:t>
            </a:r>
          </a:p>
          <a:p>
            <a:endParaRPr kumimoji="1" lang="en-US" altLang="zh-CN" dirty="0"/>
          </a:p>
          <a:p>
            <a:r>
              <a:rPr kumimoji="1" lang="en-US" altLang="zh-CN" dirty="0"/>
              <a:t>This the P-</a:t>
            </a:r>
            <a:r>
              <a:rPr kumimoji="1" lang="en-US" altLang="zh-CN" dirty="0" err="1"/>
              <a:t>Pdot</a:t>
            </a:r>
            <a:r>
              <a:rPr kumimoji="1" lang="en-US" altLang="zh-CN" dirty="0"/>
              <a:t> diagram in. There are several types of pulsars, most of them are rotation powered objects.. MSP and magnetars. Magnetars are very special, which show strong activities in time such Giant flare, intermediate flare and short bursts. Some of them are correlated with FRB or RB.  For accreting pulsars including the ULX pulsars are not belong to this </a:t>
            </a:r>
            <a:r>
              <a:rPr kumimoji="1" lang="en-US" altLang="zh-CN" dirty="0" err="1"/>
              <a:t>PPDot</a:t>
            </a:r>
            <a:r>
              <a:rPr kumimoji="1" lang="en-US" altLang="zh-CN" dirty="0"/>
              <a:t> g, however, it special stage for the pulsar evolution , such as the formation of MSP. </a:t>
            </a:r>
          </a:p>
          <a:p>
            <a:endParaRPr kumimoji="1" lang="en-US" altLang="zh-CN" dirty="0"/>
          </a:p>
          <a:p>
            <a:r>
              <a:rPr kumimoji="1" lang="en-US" altLang="zh-CN" dirty="0"/>
              <a:t>Pulsar types</a:t>
            </a:r>
          </a:p>
          <a:p>
            <a:endParaRPr kumimoji="1" lang="en-US" altLang="zh-CN" dirty="0"/>
          </a:p>
          <a:p>
            <a:endParaRPr kumimoji="1" lang="zh-CN" altLang="en-US" dirty="0"/>
          </a:p>
        </p:txBody>
      </p:sp>
      <p:sp>
        <p:nvSpPr>
          <p:cNvPr id="4" name="灯片编号占位符 3"/>
          <p:cNvSpPr>
            <a:spLocks noGrp="1"/>
          </p:cNvSpPr>
          <p:nvPr>
            <p:ph type="sldNum" sz="quarter" idx="5"/>
          </p:nvPr>
        </p:nvSpPr>
        <p:spPr/>
        <p:txBody>
          <a:bodyPr/>
          <a:lstStyle/>
          <a:p>
            <a:fld id="{34EA1CAF-F3E5-4995-B5A9-F6F823E8D197}" type="slidenum">
              <a:rPr lang="zh-CN" altLang="en-US" smtClean="0"/>
              <a:t>4</a:t>
            </a:fld>
            <a:endParaRPr lang="zh-CN" altLang="en-US"/>
          </a:p>
        </p:txBody>
      </p:sp>
    </p:spTree>
    <p:extLst>
      <p:ext uri="{BB962C8B-B14F-4D97-AF65-F5344CB8AC3E}">
        <p14:creationId xmlns:p14="http://schemas.microsoft.com/office/powerpoint/2010/main" val="2709646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Here, I  want to show the X-ray telescopes in China, which could be used to study the features of pulsars. Insight-HXMT launched in 2017, covering 1-250keV. GECAM </a:t>
            </a:r>
            <a:r>
              <a:rPr kumimoji="1" lang="en-US" altLang="zh-CN" dirty="0" err="1"/>
              <a:t>lauched</a:t>
            </a:r>
            <a:r>
              <a:rPr kumimoji="1" lang="en-US" altLang="zh-CN" dirty="0"/>
              <a:t> in 2020 for </a:t>
            </a:r>
            <a:r>
              <a:rPr kumimoji="1" lang="en-US" altLang="zh-CN" dirty="0" err="1"/>
              <a:t>mornitoring</a:t>
            </a:r>
            <a:r>
              <a:rPr kumimoji="1" lang="en-US" altLang="zh-CN" dirty="0"/>
              <a:t> transients, such as GRB. EP and SVOM launched in this years.</a:t>
            </a:r>
            <a:endParaRPr kumimoji="1" lang="zh-CN" altLang="en-US" dirty="0"/>
          </a:p>
        </p:txBody>
      </p:sp>
      <p:sp>
        <p:nvSpPr>
          <p:cNvPr id="4" name="灯片编号占位符 3"/>
          <p:cNvSpPr>
            <a:spLocks noGrp="1"/>
          </p:cNvSpPr>
          <p:nvPr>
            <p:ph type="sldNum" sz="quarter" idx="5"/>
          </p:nvPr>
        </p:nvSpPr>
        <p:spPr/>
        <p:txBody>
          <a:bodyPr/>
          <a:lstStyle/>
          <a:p>
            <a:fld id="{34EA1CAF-F3E5-4995-B5A9-F6F823E8D197}" type="slidenum">
              <a:rPr lang="zh-CN" altLang="en-US" smtClean="0"/>
              <a:t>5</a:t>
            </a:fld>
            <a:endParaRPr lang="zh-CN" altLang="en-US"/>
          </a:p>
        </p:txBody>
      </p:sp>
    </p:spTree>
    <p:extLst>
      <p:ext uri="{BB962C8B-B14F-4D97-AF65-F5344CB8AC3E}">
        <p14:creationId xmlns:p14="http://schemas.microsoft.com/office/powerpoint/2010/main" val="2750182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Glitches are abnormal events in the timing behavior, especially in normal and magnetars. Until now, many glitches have been detected. Most of them quick rise in several seconds and experience with one or several exponential decay components. In crab pulsar, there is special one called delayed spin-up component with time scale of 1 day.  Another type is anti-</a:t>
            </a:r>
            <a:r>
              <a:rPr kumimoji="1" lang="en-US" altLang="zh-CN" dirty="0" err="1"/>
              <a:t>glicth</a:t>
            </a:r>
            <a:r>
              <a:rPr kumimoji="1" lang="en-US" altLang="zh-CN" dirty="0"/>
              <a:t> or spin-down glitch, which happened in a magnetar.  Does it possible happen in normal or even I young pulsar?</a:t>
            </a:r>
            <a:endParaRPr kumimoji="1" lang="zh-CN" altLang="en-US" dirty="0"/>
          </a:p>
        </p:txBody>
      </p:sp>
      <p:sp>
        <p:nvSpPr>
          <p:cNvPr id="4" name="灯片编号占位符 3"/>
          <p:cNvSpPr>
            <a:spLocks noGrp="1"/>
          </p:cNvSpPr>
          <p:nvPr>
            <p:ph type="sldNum" sz="quarter" idx="5"/>
          </p:nvPr>
        </p:nvSpPr>
        <p:spPr/>
        <p:txBody>
          <a:bodyPr/>
          <a:lstStyle/>
          <a:p>
            <a:fld id="{34EA1CAF-F3E5-4995-B5A9-F6F823E8D197}" type="slidenum">
              <a:rPr lang="zh-CN" altLang="en-US" smtClean="0"/>
              <a:t>7</a:t>
            </a:fld>
            <a:endParaRPr lang="zh-CN" altLang="en-US"/>
          </a:p>
        </p:txBody>
      </p:sp>
    </p:spTree>
    <p:extLst>
      <p:ext uri="{BB962C8B-B14F-4D97-AF65-F5344CB8AC3E}">
        <p14:creationId xmlns:p14="http://schemas.microsoft.com/office/powerpoint/2010/main" val="3410710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Pulsars show many faces, one of them is the state transition. This is the first pulsar show switch on and off phenomenon, the change time is very quick.</a:t>
            </a:r>
          </a:p>
          <a:p>
            <a:r>
              <a:rPr kumimoji="1" lang="en-US" altLang="zh-CN" dirty="0" err="1"/>
              <a:t>Lyne</a:t>
            </a:r>
            <a:r>
              <a:rPr kumimoji="1" lang="en-US" altLang="zh-CN" dirty="0"/>
              <a:t> also reports many radio pulsar the similar variations.  This pulsar the first gamma-ray pulsar show flux variations. This is the first young show similar show similar behavior. </a:t>
            </a:r>
            <a:endParaRPr kumimoji="1" lang="zh-CN" altLang="en-US" dirty="0"/>
          </a:p>
        </p:txBody>
      </p:sp>
      <p:sp>
        <p:nvSpPr>
          <p:cNvPr id="4" name="灯片编号占位符 3"/>
          <p:cNvSpPr>
            <a:spLocks noGrp="1"/>
          </p:cNvSpPr>
          <p:nvPr>
            <p:ph type="sldNum" sz="quarter" idx="5"/>
          </p:nvPr>
        </p:nvSpPr>
        <p:spPr/>
        <p:txBody>
          <a:bodyPr/>
          <a:lstStyle/>
          <a:p>
            <a:fld id="{34EA1CAF-F3E5-4995-B5A9-F6F823E8D197}" type="slidenum">
              <a:rPr lang="zh-CN" altLang="en-US" smtClean="0"/>
              <a:t>8</a:t>
            </a:fld>
            <a:endParaRPr lang="zh-CN" altLang="en-US"/>
          </a:p>
        </p:txBody>
      </p:sp>
    </p:spTree>
    <p:extLst>
      <p:ext uri="{BB962C8B-B14F-4D97-AF65-F5344CB8AC3E}">
        <p14:creationId xmlns:p14="http://schemas.microsoft.com/office/powerpoint/2010/main" val="3701130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Here, I  want to show the X-ray telescopes in China, which could be used to study the features of pulsars. Insight-HXMT launched in 2017, covering 1-250keV. GECAM </a:t>
            </a:r>
            <a:r>
              <a:rPr kumimoji="1" lang="en-US" altLang="zh-CN" dirty="0" err="1"/>
              <a:t>lauched</a:t>
            </a:r>
            <a:r>
              <a:rPr kumimoji="1" lang="en-US" altLang="zh-CN" dirty="0"/>
              <a:t> in 2020 for monitoring transients, such as GRB. EP and SVOM launched in this years.</a:t>
            </a:r>
            <a:endParaRPr kumimoji="1" lang="zh-CN" altLang="en-US" dirty="0"/>
          </a:p>
        </p:txBody>
      </p:sp>
      <p:sp>
        <p:nvSpPr>
          <p:cNvPr id="4" name="灯片编号占位符 3"/>
          <p:cNvSpPr>
            <a:spLocks noGrp="1"/>
          </p:cNvSpPr>
          <p:nvPr>
            <p:ph type="sldNum" sz="quarter" idx="5"/>
          </p:nvPr>
        </p:nvSpPr>
        <p:spPr/>
        <p:txBody>
          <a:bodyPr/>
          <a:lstStyle/>
          <a:p>
            <a:fld id="{34EA1CAF-F3E5-4995-B5A9-F6F823E8D197}" type="slidenum">
              <a:rPr lang="zh-CN" altLang="en-US" smtClean="0"/>
              <a:t>9</a:t>
            </a:fld>
            <a:endParaRPr lang="zh-CN" altLang="en-US"/>
          </a:p>
        </p:txBody>
      </p:sp>
    </p:spTree>
    <p:extLst>
      <p:ext uri="{BB962C8B-B14F-4D97-AF65-F5344CB8AC3E}">
        <p14:creationId xmlns:p14="http://schemas.microsoft.com/office/powerpoint/2010/main" val="2133566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Crab pulse is famous star in each wavelength, which is born in SN1054 recorded by China ancient scientist. This </a:t>
            </a:r>
            <a:r>
              <a:rPr lang="en-US" altLang="zh-CN" dirty="0" err="1"/>
              <a:t>anamination</a:t>
            </a:r>
            <a:r>
              <a:rPr lang="en-US" altLang="zh-CN" dirty="0"/>
              <a:t> is form EP-FXT team, which real time records from the imaging </a:t>
            </a:r>
            <a:r>
              <a:rPr lang="en-US" altLang="zh-CN" dirty="0" err="1"/>
              <a:t>X_ray</a:t>
            </a:r>
            <a:r>
              <a:rPr lang="en-US" altLang="zh-CN" dirty="0"/>
              <a:t> telescope.</a:t>
            </a:r>
            <a:endParaRPr lang="zh-CN" altLang="en-US" dirty="0"/>
          </a:p>
        </p:txBody>
      </p:sp>
      <p:sp>
        <p:nvSpPr>
          <p:cNvPr id="4" name="灯片编号占位符 3"/>
          <p:cNvSpPr>
            <a:spLocks noGrp="1"/>
          </p:cNvSpPr>
          <p:nvPr>
            <p:ph type="sldNum" sz="quarter" idx="5"/>
          </p:nvPr>
        </p:nvSpPr>
        <p:spPr/>
        <p:txBody>
          <a:bodyPr/>
          <a:lstStyle/>
          <a:p>
            <a:fld id="{34EA1CAF-F3E5-4995-B5A9-F6F823E8D197}" type="slidenum">
              <a:rPr lang="zh-CN" altLang="en-US" smtClean="0"/>
              <a:t>10</a:t>
            </a:fld>
            <a:endParaRPr lang="zh-CN" altLang="en-US"/>
          </a:p>
        </p:txBody>
      </p:sp>
    </p:spTree>
    <p:extLst>
      <p:ext uri="{BB962C8B-B14F-4D97-AF65-F5344CB8AC3E}">
        <p14:creationId xmlns:p14="http://schemas.microsoft.com/office/powerpoint/2010/main" val="2395861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Crab pulsar is first pulsar showing steady evolution in radio and X-ray pulsations. It indicates the magnetic axis might move toward to the equator.</a:t>
            </a:r>
            <a:endParaRPr lang="zh-CN" altLang="en-US" dirty="0"/>
          </a:p>
        </p:txBody>
      </p:sp>
      <p:sp>
        <p:nvSpPr>
          <p:cNvPr id="4" name="灯片编号占位符 3"/>
          <p:cNvSpPr>
            <a:spLocks noGrp="1"/>
          </p:cNvSpPr>
          <p:nvPr>
            <p:ph type="sldNum" sz="quarter" idx="5"/>
          </p:nvPr>
        </p:nvSpPr>
        <p:spPr/>
        <p:txBody>
          <a:bodyPr/>
          <a:lstStyle/>
          <a:p>
            <a:fld id="{34EA1CAF-F3E5-4995-B5A9-F6F823E8D197}" type="slidenum">
              <a:rPr lang="zh-CN" altLang="en-US" smtClean="0"/>
              <a:t>11</a:t>
            </a:fld>
            <a:endParaRPr lang="zh-CN" altLang="en-US"/>
          </a:p>
        </p:txBody>
      </p:sp>
    </p:spTree>
    <p:extLst>
      <p:ext uri="{BB962C8B-B14F-4D97-AF65-F5344CB8AC3E}">
        <p14:creationId xmlns:p14="http://schemas.microsoft.com/office/powerpoint/2010/main" val="4208914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PSR B0540-69 is young pulsar located in LMC and also energetic pulsar. At the end of 2011, state transition happened, the spin-down luminosity increases 38%. However, the pulsed X-ray flux does not change. Where is the enhancement of spin-down energy? The converted to more particles and injected to PWN. We could see the gradually increasing with time. The time scale is 143 days, means the magnetic field is about 0.8mG.</a:t>
            </a:r>
            <a:endParaRPr lang="zh-CN" altLang="en-US" dirty="0"/>
          </a:p>
        </p:txBody>
      </p:sp>
      <p:sp>
        <p:nvSpPr>
          <p:cNvPr id="4" name="灯片编号占位符 3"/>
          <p:cNvSpPr>
            <a:spLocks noGrp="1"/>
          </p:cNvSpPr>
          <p:nvPr>
            <p:ph type="sldNum" sz="quarter" idx="5"/>
          </p:nvPr>
        </p:nvSpPr>
        <p:spPr/>
        <p:txBody>
          <a:bodyPr/>
          <a:lstStyle/>
          <a:p>
            <a:fld id="{34EA1CAF-F3E5-4995-B5A9-F6F823E8D197}" type="slidenum">
              <a:rPr lang="zh-CN" altLang="en-US" smtClean="0"/>
              <a:t>12</a:t>
            </a:fld>
            <a:endParaRPr lang="zh-CN" altLang="en-US"/>
          </a:p>
        </p:txBody>
      </p:sp>
    </p:spTree>
    <p:extLst>
      <p:ext uri="{BB962C8B-B14F-4D97-AF65-F5344CB8AC3E}">
        <p14:creationId xmlns:p14="http://schemas.microsoft.com/office/powerpoint/2010/main" val="2969053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PSR B0540-69 is young pulsar located in LMC and also energetic pulsar. At the end of 2011, state transition happened, the spin-down luminosity increases 38%. However, the pulsed X-ray flux does not change. Where is the enhancement of spin-down energy? The converted to more particles and injected to PWN. We could see the gradually increasing with time. The time scale is 143 days, means the magnetic field is about 0.8mG.</a:t>
            </a:r>
            <a:endParaRPr lang="zh-CN" altLang="en-US" dirty="0"/>
          </a:p>
        </p:txBody>
      </p:sp>
      <p:sp>
        <p:nvSpPr>
          <p:cNvPr id="4" name="灯片编号占位符 3"/>
          <p:cNvSpPr>
            <a:spLocks noGrp="1"/>
          </p:cNvSpPr>
          <p:nvPr>
            <p:ph type="sldNum" sz="quarter" idx="5"/>
          </p:nvPr>
        </p:nvSpPr>
        <p:spPr/>
        <p:txBody>
          <a:bodyPr/>
          <a:lstStyle/>
          <a:p>
            <a:fld id="{34EA1CAF-F3E5-4995-B5A9-F6F823E8D197}" type="slidenum">
              <a:rPr lang="zh-CN" altLang="en-US" smtClean="0"/>
              <a:t>13</a:t>
            </a:fld>
            <a:endParaRPr lang="zh-CN" altLang="en-US"/>
          </a:p>
        </p:txBody>
      </p:sp>
    </p:spTree>
    <p:extLst>
      <p:ext uri="{BB962C8B-B14F-4D97-AF65-F5344CB8AC3E}">
        <p14:creationId xmlns:p14="http://schemas.microsoft.com/office/powerpoint/2010/main" val="582911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PSR B0540-69 is young pulsar located in LMC and also energetic pulsar. At the end of 2011, state transition happened, the spin-down luminosity increases 38%. However, the pulsed X-ray flux does not change. Where is the enhancement of spin-down energy? The converted to more particles and injected to PWN. We could see the gradually increasing with time. The time scale is 143 days, means the magnetic field is about 0.8mG.</a:t>
            </a:r>
            <a:endParaRPr lang="zh-CN" altLang="en-US" dirty="0"/>
          </a:p>
        </p:txBody>
      </p:sp>
      <p:sp>
        <p:nvSpPr>
          <p:cNvPr id="4" name="灯片编号占位符 3"/>
          <p:cNvSpPr>
            <a:spLocks noGrp="1"/>
          </p:cNvSpPr>
          <p:nvPr>
            <p:ph type="sldNum" sz="quarter" idx="5"/>
          </p:nvPr>
        </p:nvSpPr>
        <p:spPr/>
        <p:txBody>
          <a:bodyPr/>
          <a:lstStyle/>
          <a:p>
            <a:fld id="{34EA1CAF-F3E5-4995-B5A9-F6F823E8D197}" type="slidenum">
              <a:rPr lang="zh-CN" altLang="en-US" smtClean="0"/>
              <a:t>14</a:t>
            </a:fld>
            <a:endParaRPr lang="zh-CN" altLang="en-US"/>
          </a:p>
        </p:txBody>
      </p:sp>
    </p:spTree>
    <p:extLst>
      <p:ext uri="{BB962C8B-B14F-4D97-AF65-F5344CB8AC3E}">
        <p14:creationId xmlns:p14="http://schemas.microsoft.com/office/powerpoint/2010/main" val="2450467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PSR B0540-69 is young pulsar located in LMC and also energetic pulsar. At the end of 2011, state transition happened, the spin-down luminosity increases 38%. However, the pulsed X-ray flux does not change. Where is the enhancement of spin-down energy? The converted to more particles and injected to PWN. We could see the gradually increasing with time. The time scale is 143 days, means the magnetic field is about 0.8mG.</a:t>
            </a:r>
            <a:endParaRPr lang="zh-CN" altLang="en-US" dirty="0"/>
          </a:p>
        </p:txBody>
      </p:sp>
      <p:sp>
        <p:nvSpPr>
          <p:cNvPr id="4" name="灯片编号占位符 3"/>
          <p:cNvSpPr>
            <a:spLocks noGrp="1"/>
          </p:cNvSpPr>
          <p:nvPr>
            <p:ph type="sldNum" sz="quarter" idx="5"/>
          </p:nvPr>
        </p:nvSpPr>
        <p:spPr/>
        <p:txBody>
          <a:bodyPr/>
          <a:lstStyle/>
          <a:p>
            <a:fld id="{34EA1CAF-F3E5-4995-B5A9-F6F823E8D197}" type="slidenum">
              <a:rPr lang="zh-CN" altLang="en-US" smtClean="0"/>
              <a:t>15</a:t>
            </a:fld>
            <a:endParaRPr lang="zh-CN" altLang="en-US"/>
          </a:p>
        </p:txBody>
      </p:sp>
    </p:spTree>
    <p:extLst>
      <p:ext uri="{BB962C8B-B14F-4D97-AF65-F5344CB8AC3E}">
        <p14:creationId xmlns:p14="http://schemas.microsoft.com/office/powerpoint/2010/main" val="3194685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SGR J1935+2154 is the first magnetar connection with FRB 200428, which proves it origin of FRB</a:t>
            </a:r>
            <a:r>
              <a:rPr lang="en-US" altLang="zh-CN"/>
              <a:t>. </a:t>
            </a:r>
            <a:endParaRPr lang="zh-CN" altLang="en-US" dirty="0"/>
          </a:p>
        </p:txBody>
      </p:sp>
      <p:sp>
        <p:nvSpPr>
          <p:cNvPr id="4" name="灯片编号占位符 3"/>
          <p:cNvSpPr>
            <a:spLocks noGrp="1"/>
          </p:cNvSpPr>
          <p:nvPr>
            <p:ph type="sldNum" sz="quarter" idx="5"/>
          </p:nvPr>
        </p:nvSpPr>
        <p:spPr/>
        <p:txBody>
          <a:bodyPr/>
          <a:lstStyle/>
          <a:p>
            <a:fld id="{34EA1CAF-F3E5-4995-B5A9-F6F823E8D197}" type="slidenum">
              <a:rPr lang="zh-CN" altLang="en-US" smtClean="0"/>
              <a:t>17</a:t>
            </a:fld>
            <a:endParaRPr lang="zh-CN" altLang="en-US"/>
          </a:p>
        </p:txBody>
      </p:sp>
    </p:spTree>
    <p:extLst>
      <p:ext uri="{BB962C8B-B14F-4D97-AF65-F5344CB8AC3E}">
        <p14:creationId xmlns:p14="http://schemas.microsoft.com/office/powerpoint/2010/main" val="11185043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4EA1CAF-F3E5-4995-B5A9-F6F823E8D197}" type="slidenum">
              <a:rPr lang="zh-CN" altLang="en-US" smtClean="0"/>
              <a:t>18</a:t>
            </a:fld>
            <a:endParaRPr lang="zh-CN" altLang="en-US"/>
          </a:p>
        </p:txBody>
      </p:sp>
    </p:spTree>
    <p:extLst>
      <p:ext uri="{BB962C8B-B14F-4D97-AF65-F5344CB8AC3E}">
        <p14:creationId xmlns:p14="http://schemas.microsoft.com/office/powerpoint/2010/main" val="34032900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The </a:t>
            </a:r>
            <a:r>
              <a:rPr kumimoji="1" lang="en-US" altLang="zh-CN" dirty="0" err="1"/>
              <a:t>characertis</a:t>
            </a:r>
            <a:r>
              <a:rPr kumimoji="1" lang="en-US" altLang="zh-CN" dirty="0"/>
              <a:t> age is young, call young pulsar, which are the central </a:t>
            </a:r>
            <a:r>
              <a:rPr kumimoji="1" lang="en-US" altLang="zh-CN" dirty="0" err="1"/>
              <a:t>enegines</a:t>
            </a:r>
            <a:r>
              <a:rPr kumimoji="1" lang="en-US" altLang="zh-CN" dirty="0"/>
              <a:t> of pulsar wind nebula. The connection between them are from the image, correlation between  </a:t>
            </a:r>
            <a:r>
              <a:rPr kumimoji="1" lang="en-US" altLang="zh-CN" dirty="0" err="1"/>
              <a:t>lumninostity</a:t>
            </a:r>
            <a:r>
              <a:rPr kumimoji="1" lang="en-US" altLang="zh-CN" dirty="0"/>
              <a:t> and spin-down </a:t>
            </a:r>
            <a:r>
              <a:rPr kumimoji="1" lang="en-US" altLang="zh-CN" dirty="0" err="1"/>
              <a:t>lumninostity</a:t>
            </a:r>
            <a:r>
              <a:rPr kumimoji="1" lang="en-US" altLang="zh-CN" b="1" dirty="0"/>
              <a:t>. Is it possible for find more direct evidence to study the nature between PWN and central.</a:t>
            </a:r>
            <a:endParaRPr kumimoji="1" lang="zh-CN" altLang="en-US" dirty="0"/>
          </a:p>
        </p:txBody>
      </p:sp>
      <p:sp>
        <p:nvSpPr>
          <p:cNvPr id="4" name="灯片编号占位符 3"/>
          <p:cNvSpPr>
            <a:spLocks noGrp="1"/>
          </p:cNvSpPr>
          <p:nvPr>
            <p:ph type="sldNum" sz="quarter" idx="5"/>
          </p:nvPr>
        </p:nvSpPr>
        <p:spPr/>
        <p:txBody>
          <a:bodyPr/>
          <a:lstStyle/>
          <a:p>
            <a:fld id="{34EA1CAF-F3E5-4995-B5A9-F6F823E8D197}" type="slidenum">
              <a:rPr lang="zh-CN" altLang="en-US" smtClean="0"/>
              <a:t>19</a:t>
            </a:fld>
            <a:endParaRPr lang="zh-CN" altLang="en-US"/>
          </a:p>
        </p:txBody>
      </p:sp>
    </p:spTree>
    <p:extLst>
      <p:ext uri="{BB962C8B-B14F-4D97-AF65-F5344CB8AC3E}">
        <p14:creationId xmlns:p14="http://schemas.microsoft.com/office/powerpoint/2010/main" val="25705800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The </a:t>
            </a:r>
            <a:r>
              <a:rPr kumimoji="1" lang="en-US" altLang="zh-CN" dirty="0" err="1"/>
              <a:t>characertis</a:t>
            </a:r>
            <a:r>
              <a:rPr kumimoji="1" lang="en-US" altLang="zh-CN" dirty="0"/>
              <a:t> age is young, call young pulsar, which are the central </a:t>
            </a:r>
            <a:r>
              <a:rPr kumimoji="1" lang="en-US" altLang="zh-CN" dirty="0" err="1"/>
              <a:t>enegines</a:t>
            </a:r>
            <a:r>
              <a:rPr kumimoji="1" lang="en-US" altLang="zh-CN" dirty="0"/>
              <a:t> of pulsar wind nebula. The connection between them are from the image, correlation between  </a:t>
            </a:r>
            <a:r>
              <a:rPr kumimoji="1" lang="en-US" altLang="zh-CN" dirty="0" err="1"/>
              <a:t>lumninostity</a:t>
            </a:r>
            <a:r>
              <a:rPr kumimoji="1" lang="en-US" altLang="zh-CN" dirty="0"/>
              <a:t> and spin-down </a:t>
            </a:r>
            <a:r>
              <a:rPr kumimoji="1" lang="en-US" altLang="zh-CN" dirty="0" err="1"/>
              <a:t>lumninostity</a:t>
            </a:r>
            <a:r>
              <a:rPr kumimoji="1" lang="en-US" altLang="zh-CN" b="1" dirty="0"/>
              <a:t>. Is it possible for find more direct evidence to study the nature between PWN and central.</a:t>
            </a:r>
            <a:endParaRPr kumimoji="1" lang="zh-CN" altLang="en-US" dirty="0"/>
          </a:p>
        </p:txBody>
      </p:sp>
      <p:sp>
        <p:nvSpPr>
          <p:cNvPr id="4" name="灯片编号占位符 3"/>
          <p:cNvSpPr>
            <a:spLocks noGrp="1"/>
          </p:cNvSpPr>
          <p:nvPr>
            <p:ph type="sldNum" sz="quarter" idx="5"/>
          </p:nvPr>
        </p:nvSpPr>
        <p:spPr/>
        <p:txBody>
          <a:bodyPr/>
          <a:lstStyle/>
          <a:p>
            <a:fld id="{34EA1CAF-F3E5-4995-B5A9-F6F823E8D197}" type="slidenum">
              <a:rPr lang="zh-CN" altLang="en-US" smtClean="0"/>
              <a:t>20</a:t>
            </a:fld>
            <a:endParaRPr lang="zh-CN" altLang="en-US"/>
          </a:p>
        </p:txBody>
      </p:sp>
    </p:spTree>
    <p:extLst>
      <p:ext uri="{BB962C8B-B14F-4D97-AF65-F5344CB8AC3E}">
        <p14:creationId xmlns:p14="http://schemas.microsoft.com/office/powerpoint/2010/main" val="1849425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The </a:t>
            </a:r>
            <a:r>
              <a:rPr kumimoji="1" lang="en-US" altLang="zh-CN" dirty="0" err="1"/>
              <a:t>characertis</a:t>
            </a:r>
            <a:r>
              <a:rPr kumimoji="1" lang="en-US" altLang="zh-CN" dirty="0"/>
              <a:t> age is young, call young pulsar, which are the central </a:t>
            </a:r>
            <a:r>
              <a:rPr kumimoji="1" lang="en-US" altLang="zh-CN" dirty="0" err="1"/>
              <a:t>enegines</a:t>
            </a:r>
            <a:r>
              <a:rPr kumimoji="1" lang="en-US" altLang="zh-CN" dirty="0"/>
              <a:t> of pulsar wind nebula. The connection between them are from the image, correlation between  </a:t>
            </a:r>
            <a:r>
              <a:rPr kumimoji="1" lang="en-US" altLang="zh-CN" dirty="0" err="1"/>
              <a:t>lumninostity</a:t>
            </a:r>
            <a:r>
              <a:rPr kumimoji="1" lang="en-US" altLang="zh-CN" dirty="0"/>
              <a:t> and spin-down </a:t>
            </a:r>
            <a:r>
              <a:rPr kumimoji="1" lang="en-US" altLang="zh-CN" dirty="0" err="1"/>
              <a:t>lumninostity</a:t>
            </a:r>
            <a:r>
              <a:rPr kumimoji="1" lang="en-US" altLang="zh-CN" b="1" dirty="0"/>
              <a:t>. Is it possible for find more direct evidence to study the nature between PWN and central.</a:t>
            </a:r>
            <a:endParaRPr kumimoji="1" lang="zh-CN" altLang="en-US" dirty="0"/>
          </a:p>
        </p:txBody>
      </p:sp>
      <p:sp>
        <p:nvSpPr>
          <p:cNvPr id="4" name="灯片编号占位符 3"/>
          <p:cNvSpPr>
            <a:spLocks noGrp="1"/>
          </p:cNvSpPr>
          <p:nvPr>
            <p:ph type="sldNum" sz="quarter" idx="5"/>
          </p:nvPr>
        </p:nvSpPr>
        <p:spPr/>
        <p:txBody>
          <a:bodyPr/>
          <a:lstStyle/>
          <a:p>
            <a:fld id="{34EA1CAF-F3E5-4995-B5A9-F6F823E8D197}" type="slidenum">
              <a:rPr lang="zh-CN" altLang="en-US" smtClean="0"/>
              <a:t>21</a:t>
            </a:fld>
            <a:endParaRPr lang="zh-CN" altLang="en-US"/>
          </a:p>
        </p:txBody>
      </p:sp>
    </p:spTree>
    <p:extLst>
      <p:ext uri="{BB962C8B-B14F-4D97-AF65-F5344CB8AC3E}">
        <p14:creationId xmlns:p14="http://schemas.microsoft.com/office/powerpoint/2010/main" val="122604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596B16B-12C8-4444-BC4F-F0C62E85BFB2}" type="slidenum">
              <a:rPr kumimoji="1" lang="zh-CN" altLang="en-US" smtClean="0"/>
              <a:t>24</a:t>
            </a:fld>
            <a:endParaRPr kumimoji="1" lang="zh-CN" altLang="en-US"/>
          </a:p>
        </p:txBody>
      </p:sp>
    </p:spTree>
    <p:extLst>
      <p:ext uri="{BB962C8B-B14F-4D97-AF65-F5344CB8AC3E}">
        <p14:creationId xmlns:p14="http://schemas.microsoft.com/office/powerpoint/2010/main" val="26972514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0625" y="69044"/>
            <a:ext cx="7882594" cy="494732"/>
          </a:xfrm>
          <a:prstGeom prst="rect">
            <a:avLst/>
          </a:prstGeom>
        </p:spPr>
        <p:txBody>
          <a:bodyPr lIns="91418" tIns="45709" rIns="91418" bIns="45709"/>
          <a:lstStyle>
            <a:lvl1pPr algn="l">
              <a:defRPr sz="3000" b="1" baseline="0">
                <a:solidFill>
                  <a:srgbClr val="005DA2"/>
                </a:solidFill>
                <a:latin typeface="Arial" panose="020B0604020202020204" pitchFamily="34" charset="0"/>
                <a:ea typeface="Microsoft YaHei" charset="-122"/>
              </a:defRPr>
            </a:lvl1pPr>
          </a:lstStyle>
          <a:p>
            <a:r>
              <a:rPr lang="zh-CN" altLang="en-US" dirty="0"/>
              <a:t>单击此处编辑母版标题样式</a:t>
            </a:r>
          </a:p>
        </p:txBody>
      </p:sp>
      <p:sp>
        <p:nvSpPr>
          <p:cNvPr id="5" name="灯片编号占位符 4"/>
          <p:cNvSpPr>
            <a:spLocks noGrp="1"/>
          </p:cNvSpPr>
          <p:nvPr>
            <p:ph type="sldNum" sz="quarter" idx="12"/>
          </p:nvPr>
        </p:nvSpPr>
        <p:spPr>
          <a:xfrm>
            <a:off x="8100000" y="270000"/>
            <a:ext cx="810000" cy="270000"/>
          </a:xfrm>
          <a:prstGeom prst="rect">
            <a:avLst/>
          </a:prstGeom>
        </p:spPr>
        <p:txBody>
          <a:bodyPr lIns="91418" tIns="45709" rIns="91418" bIns="45709"/>
          <a:lstStyle>
            <a:lvl1pPr algn="r">
              <a:defRPr/>
            </a:lvl1pPr>
          </a:lstStyle>
          <a:p>
            <a:fld id="{E077DA78-E013-4A8C-AD75-63A150561B10}" type="slidenum">
              <a:rPr lang="zh-CN" altLang="en-US" smtClean="0">
                <a:solidFill>
                  <a:prstClr val="black">
                    <a:tint val="75000"/>
                  </a:prstClr>
                </a:solidFill>
              </a:rPr>
              <a:t>‹#›</a:t>
            </a:fld>
            <a:endParaRPr lang="zh-CN" altLang="en-US">
              <a:solidFill>
                <a:prstClr val="black">
                  <a:tint val="75000"/>
                </a:prstClr>
              </a:solidFill>
            </a:endParaRPr>
          </a:p>
        </p:txBody>
      </p:sp>
      <p:cxnSp>
        <p:nvCxnSpPr>
          <p:cNvPr id="9" name="直接连接符 8"/>
          <p:cNvCxnSpPr/>
          <p:nvPr userDrawn="1"/>
        </p:nvCxnSpPr>
        <p:spPr>
          <a:xfrm>
            <a:off x="790843" y="608563"/>
            <a:ext cx="8349621" cy="0"/>
          </a:xfrm>
          <a:prstGeom prst="line">
            <a:avLst/>
          </a:prstGeom>
          <a:ln w="158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文本占位符 2"/>
          <p:cNvSpPr>
            <a:spLocks noGrp="1"/>
          </p:cNvSpPr>
          <p:nvPr>
            <p:ph idx="1" hasCustomPrompt="1"/>
            <p:custDataLst>
              <p:tags r:id="rId1"/>
            </p:custDataLst>
          </p:nvPr>
        </p:nvSpPr>
        <p:spPr>
          <a:xfrm>
            <a:off x="253770" y="721049"/>
            <a:ext cx="8459450" cy="4041680"/>
          </a:xfrm>
          <a:prstGeom prst="rect">
            <a:avLst/>
          </a:prstGeom>
        </p:spPr>
        <p:txBody>
          <a:bodyPr vert="horz" wrap="square" lIns="90170" tIns="46990" rIns="90170" bIns="46990" rtlCol="0">
            <a:normAutofit/>
          </a:bodyPr>
          <a:lstStyle>
            <a:lvl1pPr marL="215900" indent="-215900">
              <a:lnSpc>
                <a:spcPct val="100000"/>
              </a:lnSpc>
              <a:spcBef>
                <a:spcPts val="450"/>
              </a:spcBef>
              <a:spcAft>
                <a:spcPts val="0"/>
              </a:spcAft>
              <a:buSzPct val="70000"/>
              <a:buFont typeface="Wingdings" panose="05000000000000000000" pitchFamily="2" charset="2"/>
              <a:buChar char="l"/>
              <a:defRPr sz="1800" b="1" baseline="0">
                <a:solidFill>
                  <a:srgbClr val="005DA2"/>
                </a:solidFill>
                <a:latin typeface="Times New Roman" panose="02020603050405020304" pitchFamily="18" charset="0"/>
                <a:ea typeface="Microsoft YaHei" charset="-122"/>
              </a:defRPr>
            </a:lvl1pPr>
            <a:lvl2pPr marL="539750" indent="-215900">
              <a:lnSpc>
                <a:spcPct val="100000"/>
              </a:lnSpc>
              <a:spcBef>
                <a:spcPts val="450"/>
              </a:spcBef>
              <a:spcAft>
                <a:spcPts val="0"/>
              </a:spcAft>
              <a:buFont typeface="Arial" panose="020B0604020202020204" pitchFamily="34" charset="0"/>
              <a:buChar char="•"/>
              <a:defRPr sz="1500" baseline="0">
                <a:latin typeface="Times New Roman" panose="02020603050405020304" pitchFamily="18" charset="0"/>
                <a:ea typeface="Microsoft YaHei" charset="-122"/>
              </a:defRPr>
            </a:lvl2pPr>
            <a:lvl3pPr>
              <a:lnSpc>
                <a:spcPct val="100000"/>
              </a:lnSpc>
              <a:defRPr>
                <a:latin typeface="Microsoft YaHei" charset="-122"/>
                <a:ea typeface="Microsoft YaHei" charset="-122"/>
              </a:defRPr>
            </a:lvl3pPr>
            <a:lvl4pPr>
              <a:defRPr>
                <a:latin typeface="Microsoft YaHei" charset="-122"/>
                <a:ea typeface="Microsoft YaHei" charset="-122"/>
              </a:defRPr>
            </a:lvl4pPr>
            <a:lvl5pPr>
              <a:defRPr>
                <a:latin typeface="Microsoft YaHei" charset="-122"/>
                <a:ea typeface="Microsoft YaHei" charset="-122"/>
              </a:defRPr>
            </a:lvl5pPr>
          </a:lstStyle>
          <a:p>
            <a:pPr lvl="0"/>
            <a:r>
              <a:rPr lang="zh-CN" altLang="en-US" dirty="0"/>
              <a:t>编辑母版文本样式</a:t>
            </a:r>
          </a:p>
          <a:p>
            <a:pPr lvl="1"/>
            <a:r>
              <a:rPr lang="zh-CN" altLang="en-US" dirty="0"/>
              <a:t>第二级</a:t>
            </a:r>
            <a:endParaRPr lang="en-US" altLang="zh-CN" dirty="0"/>
          </a:p>
          <a:p>
            <a:pPr lvl="2"/>
            <a:r>
              <a:rPr lang="zh-CN" altLang="en-US" dirty="0"/>
              <a:t>第三级</a:t>
            </a:r>
          </a:p>
        </p:txBody>
      </p:sp>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56" y="91763"/>
            <a:ext cx="731625" cy="49465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0625" y="69044"/>
            <a:ext cx="7882594" cy="494732"/>
          </a:xfrm>
          <a:prstGeom prst="rect">
            <a:avLst/>
          </a:prstGeom>
        </p:spPr>
        <p:txBody>
          <a:bodyPr lIns="91418" tIns="45709" rIns="91418" bIns="45709"/>
          <a:lstStyle>
            <a:lvl1pPr algn="l">
              <a:defRPr sz="3200" b="1" baseline="0">
                <a:solidFill>
                  <a:srgbClr val="005DA2"/>
                </a:solidFill>
                <a:latin typeface="Arial" panose="020B0604020202020204" pitchFamily="34" charset="0"/>
                <a:ea typeface="Microsoft YaHei" charset="-122"/>
              </a:defRPr>
            </a:lvl1pPr>
          </a:lstStyle>
          <a:p>
            <a:r>
              <a:rPr lang="zh-CN" altLang="en-US" dirty="0"/>
              <a:t>单击此处编辑母版标题样式</a:t>
            </a:r>
          </a:p>
        </p:txBody>
      </p:sp>
      <p:sp>
        <p:nvSpPr>
          <p:cNvPr id="5" name="灯片编号占位符 4"/>
          <p:cNvSpPr>
            <a:spLocks noGrp="1"/>
          </p:cNvSpPr>
          <p:nvPr>
            <p:ph type="sldNum" sz="quarter" idx="12"/>
          </p:nvPr>
        </p:nvSpPr>
        <p:spPr>
          <a:xfrm>
            <a:off x="8100000" y="270000"/>
            <a:ext cx="810000" cy="270000"/>
          </a:xfrm>
          <a:prstGeom prst="rect">
            <a:avLst/>
          </a:prstGeom>
        </p:spPr>
        <p:txBody>
          <a:bodyPr lIns="91418" tIns="45709" rIns="91418" bIns="45709"/>
          <a:lstStyle>
            <a:lvl1pPr algn="r">
              <a:defRPr/>
            </a:lvl1pPr>
          </a:lstStyle>
          <a:p>
            <a:fld id="{E077DA78-E013-4A8C-AD75-63A150561B10}" type="slidenum">
              <a:rPr lang="zh-CN" altLang="en-US" smtClean="0">
                <a:solidFill>
                  <a:prstClr val="black">
                    <a:tint val="75000"/>
                  </a:prstClr>
                </a:solidFill>
              </a:rPr>
              <a:t>‹#›</a:t>
            </a:fld>
            <a:endParaRPr lang="zh-CN" altLang="en-US">
              <a:solidFill>
                <a:prstClr val="black">
                  <a:tint val="75000"/>
                </a:prstClr>
              </a:solidFill>
            </a:endParaRPr>
          </a:p>
        </p:txBody>
      </p:sp>
      <p:cxnSp>
        <p:nvCxnSpPr>
          <p:cNvPr id="9" name="直接连接符 8"/>
          <p:cNvCxnSpPr/>
          <p:nvPr userDrawn="1"/>
        </p:nvCxnSpPr>
        <p:spPr>
          <a:xfrm>
            <a:off x="790843" y="608563"/>
            <a:ext cx="8349621" cy="0"/>
          </a:xfrm>
          <a:prstGeom prst="line">
            <a:avLst/>
          </a:prstGeom>
          <a:ln w="15875">
            <a:solidFill>
              <a:srgbClr val="0070C0"/>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256" y="91763"/>
            <a:ext cx="731625" cy="494659"/>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3" name="副标题 2"/>
          <p:cNvSpPr>
            <a:spLocks noGrp="1"/>
          </p:cNvSpPr>
          <p:nvPr>
            <p:ph type="subTitle" idx="1" hasCustomPrompt="1"/>
          </p:nvPr>
        </p:nvSpPr>
        <p:spPr>
          <a:xfrm>
            <a:off x="1981200" y="931062"/>
            <a:ext cx="5130800" cy="1026221"/>
          </a:xfrm>
          <a:ln>
            <a:noFill/>
          </a:ln>
        </p:spPr>
        <p:txBody>
          <a:bodyPr anchor="ctr">
            <a:noAutofit/>
          </a:bodyPr>
          <a:lstStyle>
            <a:lvl1pPr marL="0" indent="0" algn="ctr">
              <a:lnSpc>
                <a:spcPct val="100000"/>
              </a:lnSpc>
              <a:buNone/>
              <a:defRPr sz="6600" b="1" baseline="0">
                <a:solidFill>
                  <a:schemeClr val="bg1">
                    <a:lumMod val="8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en-US" altLang="zh-CN" dirty="0"/>
              <a:t>PART ONE</a:t>
            </a:r>
            <a:endParaRPr kumimoji="1" lang="zh-CN" altLang="en-US" dirty="0"/>
          </a:p>
        </p:txBody>
      </p:sp>
      <p:sp>
        <p:nvSpPr>
          <p:cNvPr id="2" name="标题 1"/>
          <p:cNvSpPr>
            <a:spLocks noGrp="1"/>
          </p:cNvSpPr>
          <p:nvPr>
            <p:ph type="ctrTitle" hasCustomPrompt="1"/>
          </p:nvPr>
        </p:nvSpPr>
        <p:spPr>
          <a:xfrm>
            <a:off x="1187450" y="2532256"/>
            <a:ext cx="6718300" cy="902495"/>
          </a:xfrm>
          <a:noFill/>
          <a:ln>
            <a:noFill/>
          </a:ln>
        </p:spPr>
        <p:txBody>
          <a:bodyPr anchor="ctr"/>
          <a:lstStyle>
            <a:lvl1pPr algn="ctr">
              <a:defRPr sz="6000" baseline="0">
                <a:latin typeface="Arial Black" panose="020B0A04020102020204" pitchFamily="34" charset="0"/>
                <a:ea typeface="SimHei" panose="02010609060101010101" pitchFamily="49" charset="-122"/>
                <a:cs typeface="Arial" panose="020B0604020202020204" pitchFamily="34" charset="0"/>
              </a:defRPr>
            </a:lvl1pPr>
          </a:lstStyle>
          <a:p>
            <a:r>
              <a:rPr kumimoji="1" lang="zh-CN" altLang="en-US"/>
              <a:t>节标题</a:t>
            </a:r>
            <a:endParaRPr kumimoji="1" lang="zh-CN" altLang="en-US" dirty="0"/>
          </a:p>
        </p:txBody>
      </p:sp>
      <p:cxnSp>
        <p:nvCxnSpPr>
          <p:cNvPr id="19" name="直线连接符 18"/>
          <p:cNvCxnSpPr/>
          <p:nvPr userDrawn="1"/>
        </p:nvCxnSpPr>
        <p:spPr>
          <a:xfrm>
            <a:off x="1981200" y="1957283"/>
            <a:ext cx="5130800" cy="0"/>
          </a:xfrm>
          <a:prstGeom prst="line">
            <a:avLst/>
          </a:prstGeom>
          <a:ln>
            <a:solidFill>
              <a:schemeClr val="accent4"/>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kumimoji="1" lang="zh-CN" altLang="en-US" dirty="0"/>
              <a:t>单击此处编辑母版标题样式</a:t>
            </a:r>
          </a:p>
        </p:txBody>
      </p:sp>
      <p:sp>
        <p:nvSpPr>
          <p:cNvPr id="3" name="内容占位符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3801C849-5C79-2E4D-9B9D-4C2B457AC4C0}" type="slidenum">
              <a:rPr kumimoji="1" lang="zh-CN" altLang="en-US" smtClean="0"/>
              <a:t>‹#›</a:t>
            </a:fld>
            <a:endParaRPr kumimoji="1" lang="zh-CN" altLang="en-US"/>
          </a:p>
        </p:txBody>
      </p:sp>
      <p:sp>
        <p:nvSpPr>
          <p:cNvPr id="7" name="矩形 6"/>
          <p:cNvSpPr/>
          <p:nvPr userDrawn="1"/>
        </p:nvSpPr>
        <p:spPr>
          <a:xfrm>
            <a:off x="121534" y="512181"/>
            <a:ext cx="8860419" cy="34289"/>
          </a:xfrm>
          <a:prstGeom prst="rect">
            <a:avLst/>
          </a:prstGeom>
          <a:gradFill flip="none" rotWithShape="1">
            <a:gsLst>
              <a:gs pos="11000">
                <a:schemeClr val="bg1"/>
              </a:gs>
              <a:gs pos="100000">
                <a:schemeClr val="accent4"/>
              </a:gs>
              <a:gs pos="41000">
                <a:schemeClr val="accent4">
                  <a:lumMod val="30000"/>
                  <a:lumOff val="70000"/>
                </a:schemeClr>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8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kumimoji="1" lang="zh-CN" altLang="en-US" dirty="0"/>
              <a:t>单击此处编辑母版标题样式</a:t>
            </a:r>
          </a:p>
        </p:txBody>
      </p:sp>
      <p:sp>
        <p:nvSpPr>
          <p:cNvPr id="3" name="日期占位符 2"/>
          <p:cNvSpPr>
            <a:spLocks noGrp="1"/>
          </p:cNvSpPr>
          <p:nvPr>
            <p:ph type="dt" sz="half" idx="10"/>
          </p:nvPr>
        </p:nvSpPr>
        <p:spPr/>
        <p:txBody>
          <a:bodyPr/>
          <a:lstStyle/>
          <a:p>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3801C849-5C79-2E4D-9B9D-4C2B457AC4C0}" type="slidenum">
              <a:rPr kumimoji="1" lang="zh-CN" altLang="en-US" smtClean="0"/>
              <a:t>‹#›</a:t>
            </a:fld>
            <a:endParaRPr kumimoji="1" lang="zh-CN" altLang="en-US"/>
          </a:p>
        </p:txBody>
      </p:sp>
      <p:sp>
        <p:nvSpPr>
          <p:cNvPr id="7" name="矩形 6"/>
          <p:cNvSpPr/>
          <p:nvPr userDrawn="1"/>
        </p:nvSpPr>
        <p:spPr>
          <a:xfrm>
            <a:off x="121534" y="512181"/>
            <a:ext cx="8860419" cy="34289"/>
          </a:xfrm>
          <a:prstGeom prst="rect">
            <a:avLst/>
          </a:prstGeom>
          <a:gradFill flip="none" rotWithShape="1">
            <a:gsLst>
              <a:gs pos="11000">
                <a:schemeClr val="bg1"/>
              </a:gs>
              <a:gs pos="100000">
                <a:schemeClr val="accent4"/>
              </a:gs>
              <a:gs pos="41000">
                <a:schemeClr val="accent4">
                  <a:lumMod val="30000"/>
                  <a:lumOff val="70000"/>
                </a:schemeClr>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8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3801C849-5C79-2E4D-9B9D-4C2B457AC4C0}" type="slidenum">
              <a:rPr kumimoji="1" lang="zh-CN" altLang="en-US" smtClean="0"/>
              <a:t>‹#›</a:t>
            </a:fld>
            <a:endParaRPr kumimoji="1"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39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121535" y="84445"/>
            <a:ext cx="8860419" cy="427736"/>
          </a:xfrm>
          <a:prstGeom prst="rect">
            <a:avLst/>
          </a:prstGeom>
        </p:spPr>
        <p:txBody>
          <a:bodyPr vert="horz" lIns="91440" tIns="45720" rIns="91440" bIns="45720" rtlCol="0" anchor="ctr">
            <a:noAutofit/>
          </a:bodyPr>
          <a:lstStyle/>
          <a:p>
            <a:r>
              <a:rPr kumimoji="1" lang="zh-CN" altLang="en-US" dirty="0"/>
              <a:t>单击此处编辑母版标题样式</a:t>
            </a:r>
          </a:p>
        </p:txBody>
      </p:sp>
      <p:sp>
        <p:nvSpPr>
          <p:cNvPr id="3" name="文本占位符 2"/>
          <p:cNvSpPr>
            <a:spLocks noGrp="1"/>
          </p:cNvSpPr>
          <p:nvPr>
            <p:ph type="body" idx="1"/>
          </p:nvPr>
        </p:nvSpPr>
        <p:spPr>
          <a:xfrm>
            <a:off x="121534" y="705332"/>
            <a:ext cx="8860419" cy="3930329"/>
          </a:xfrm>
          <a:prstGeom prst="rect">
            <a:avLst/>
          </a:prstGeom>
        </p:spPr>
        <p:txBody>
          <a:bodyPr vert="horz" lIns="91440" tIns="45720" rIns="91440" bIns="45720" rtlCol="0">
            <a:normAutofit/>
          </a:bodyPr>
          <a:lstStyle/>
          <a:p>
            <a:pPr lvl="0"/>
            <a:r>
              <a:rPr kumimoji="1" lang="zh-CN" altLang="en-US" dirty="0"/>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ea typeface="黑体"/>
              </a:defRPr>
            </a:lvl1pPr>
          </a:lstStyle>
          <a:p>
            <a:endParaRPr kumimoji="1" lang="zh-CN" altLang="en-US"/>
          </a:p>
        </p:txBody>
      </p:sp>
      <p:sp>
        <p:nvSpPr>
          <p:cNvPr id="6" name="幻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3801C849-5C79-2E4D-9B9D-4C2B457AC4C0}" type="slidenum">
              <a:rPr kumimoji="1" lang="zh-CN" altLang="en-US" smtClean="0"/>
              <a:t>‹#›</a:t>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dt="0"/>
  <p:txStyles>
    <p:titleStyle>
      <a:lvl1pPr algn="l" defTabSz="457200" rtl="0" eaLnBrk="1" latinLnBrk="0" hangingPunct="1">
        <a:spcBef>
          <a:spcPct val="0"/>
        </a:spcBef>
        <a:buNone/>
        <a:defRPr sz="3200" kern="1200" baseline="0">
          <a:solidFill>
            <a:schemeClr val="tx1"/>
          </a:solidFill>
          <a:latin typeface="Arial" panose="020B0604020202020204" pitchFamily="34" charset="0"/>
          <a:ea typeface="黑体"/>
          <a:cs typeface="Arial" panose="020B0604020202020204" pitchFamily="34" charset="0"/>
        </a:defRPr>
      </a:lvl1pPr>
    </p:titleStyle>
    <p:bodyStyle>
      <a:lvl1pPr marL="342900" indent="-342900" algn="l" defTabSz="457200" rtl="0" eaLnBrk="1" latinLnBrk="0" hangingPunct="1">
        <a:spcBef>
          <a:spcPct val="20000"/>
        </a:spcBef>
        <a:buFont typeface="Arial" panose="020B0604020202020204"/>
        <a:buChar char="•"/>
        <a:defRPr sz="3200" kern="1200" baseline="0">
          <a:solidFill>
            <a:schemeClr val="tx1"/>
          </a:solidFill>
          <a:latin typeface="Arial" panose="020B0604020202020204" pitchFamily="34" charset="0"/>
          <a:ea typeface="黑体"/>
          <a:cs typeface="Arial" panose="020B0604020202020204" pitchFamily="34" charset="0"/>
        </a:defRPr>
      </a:lvl1pPr>
      <a:lvl2pPr marL="742950" indent="-285750" algn="l" defTabSz="457200" rtl="0" eaLnBrk="1" latinLnBrk="0" hangingPunct="1">
        <a:spcBef>
          <a:spcPct val="20000"/>
        </a:spcBef>
        <a:buFont typeface="Arial" panose="020B0604020202020204"/>
        <a:buChar char="–"/>
        <a:defRPr sz="3200" kern="1200" baseline="0">
          <a:solidFill>
            <a:schemeClr val="tx1"/>
          </a:solidFill>
          <a:latin typeface="Arial" panose="020B0604020202020204" pitchFamily="34" charset="0"/>
          <a:ea typeface="黑体"/>
          <a:cs typeface="Arial" panose="020B0604020202020204" pitchFamily="34" charset="0"/>
        </a:defRPr>
      </a:lvl2pPr>
      <a:lvl3pPr marL="1143000" indent="-228600" algn="l" defTabSz="457200" rtl="0" eaLnBrk="1" latinLnBrk="0" hangingPunct="1">
        <a:spcBef>
          <a:spcPct val="20000"/>
        </a:spcBef>
        <a:buFont typeface="Arial" panose="020B0604020202020204"/>
        <a:buChar char="•"/>
        <a:defRPr sz="3200" kern="1200" baseline="0">
          <a:solidFill>
            <a:schemeClr val="tx1"/>
          </a:solidFill>
          <a:latin typeface="Arial" panose="020B0604020202020204" pitchFamily="34" charset="0"/>
          <a:ea typeface="黑体"/>
          <a:cs typeface="Arial" panose="020B0604020202020204" pitchFamily="34" charset="0"/>
        </a:defRPr>
      </a:lvl3pPr>
      <a:lvl4pPr marL="1600200" indent="-228600" algn="l" defTabSz="457200" rtl="0" eaLnBrk="1" latinLnBrk="0" hangingPunct="1">
        <a:spcBef>
          <a:spcPct val="20000"/>
        </a:spcBef>
        <a:buFont typeface="Arial" panose="020B0604020202020204"/>
        <a:buChar char="–"/>
        <a:defRPr sz="3200" kern="1200" baseline="0">
          <a:solidFill>
            <a:schemeClr val="tx1"/>
          </a:solidFill>
          <a:latin typeface="Arial" panose="020B0604020202020204" pitchFamily="34" charset="0"/>
          <a:ea typeface="黑体"/>
          <a:cs typeface="Arial" panose="020B0604020202020204" pitchFamily="34" charset="0"/>
        </a:defRPr>
      </a:lvl4pPr>
      <a:lvl5pPr marL="2057400" indent="-228600" algn="l" defTabSz="457200" rtl="0" eaLnBrk="1" latinLnBrk="0" hangingPunct="1">
        <a:spcBef>
          <a:spcPct val="20000"/>
        </a:spcBef>
        <a:buFont typeface="Arial" panose="020B0604020202020204"/>
        <a:buChar char="»"/>
        <a:defRPr sz="3200" kern="1200" baseline="0">
          <a:solidFill>
            <a:schemeClr val="tx1"/>
          </a:solidFill>
          <a:latin typeface="Arial" panose="020B0604020202020204" pitchFamily="34" charset="0"/>
          <a:ea typeface="黑体"/>
          <a:cs typeface="Arial" panose="020B0604020202020204" pitchFamily="34" charset="0"/>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gif"/><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jpeg"/><Relationship Id="rId7" Type="http://schemas.openxmlformats.org/officeDocument/2006/relationships/image" Target="../media/image19.png"/><Relationship Id="rId2"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emf"/><Relationship Id="rId10" Type="http://schemas.openxmlformats.org/officeDocument/2006/relationships/image" Target="../media/image22.png"/><Relationship Id="rId4" Type="http://schemas.openxmlformats.org/officeDocument/2006/relationships/hyperlink" Target="https://www.physics.mcgill.ca/~pulsar/magnetar/main.html" TargetMode="External"/><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2.png"/><Relationship Id="rId7"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3.png"/><Relationship Id="rId9" Type="http://schemas.openxmlformats.org/officeDocument/2006/relationships/image" Target="../media/image56.png"/></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58.png"/><Relationship Id="rId7" Type="http://schemas.openxmlformats.org/officeDocument/2006/relationships/image" Target="../media/image65.png"/><Relationship Id="rId2" Type="http://schemas.openxmlformats.org/officeDocument/2006/relationships/image" Target="../media/image57.png"/><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69.png"/><Relationship Id="rId4" Type="http://schemas.openxmlformats.org/officeDocument/2006/relationships/image" Target="../media/image68.png"/></Relationships>
</file>

<file path=ppt/slides/_rels/slide1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19.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20.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83.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2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86.png"/><Relationship Id="rId4" Type="http://schemas.openxmlformats.org/officeDocument/2006/relationships/image" Target="../media/image85.png"/></Relationships>
</file>

<file path=ppt/slides/_rels/slide2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91.png"/><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bwMode="auto">
          <a:xfrm>
            <a:off x="0" y="1325880"/>
            <a:ext cx="9144000" cy="1250315"/>
          </a:xfrm>
          <a:prstGeom prst="rect">
            <a:avLst/>
          </a:prstGeom>
          <a:solidFill>
            <a:schemeClr val="tx2"/>
          </a:solidFill>
          <a:ln w="9525">
            <a:noFill/>
            <a:miter lim="800000"/>
          </a:ln>
        </p:spPr>
        <p:txBody>
          <a:bodyPr wrap="square" rtlCol="0" anchor="ctr">
            <a:noAutofit/>
          </a:bodyPr>
          <a:lstStyle/>
          <a:p>
            <a:pPr algn="ctr"/>
            <a:r>
              <a:rPr kumimoji="1" lang="en-US" altLang="zh-CN" sz="3200" b="1" dirty="0">
                <a:solidFill>
                  <a:schemeClr val="bg1"/>
                </a:solidFill>
                <a:latin typeface="Arial" panose="020B0604020202020204" pitchFamily="34" charset="0"/>
                <a:ea typeface="Microsoft YaHei" charset="-122"/>
                <a:cs typeface="Arial" panose="020B0604020202020204" pitchFamily="34" charset="0"/>
              </a:rPr>
              <a:t>The recent progresses of normal pulsars and magnetars</a:t>
            </a:r>
            <a:endParaRPr kumimoji="1" lang="zh-CN" altLang="en-US" sz="3200" b="1" dirty="0">
              <a:solidFill>
                <a:schemeClr val="bg1"/>
              </a:solidFill>
              <a:latin typeface="Arial" panose="020B0604020202020204" pitchFamily="34" charset="0"/>
              <a:ea typeface="Microsoft YaHei" charset="-122"/>
              <a:cs typeface="Arial" panose="020B0604020202020204" pitchFamily="34" charset="0"/>
            </a:endParaRPr>
          </a:p>
        </p:txBody>
      </p:sp>
      <p:sp>
        <p:nvSpPr>
          <p:cNvPr id="3" name="灯片编号占位符 2"/>
          <p:cNvSpPr>
            <a:spLocks noGrp="1"/>
          </p:cNvSpPr>
          <p:nvPr>
            <p:ph type="sldNum" sz="quarter" idx="12"/>
          </p:nvPr>
        </p:nvSpPr>
        <p:spPr/>
        <p:txBody>
          <a:bodyPr/>
          <a:lstStyle/>
          <a:p>
            <a:fld id="{E077DA78-E013-4A8C-AD75-63A150561B10}" type="slidenum">
              <a:rPr lang="zh-CN" altLang="en-US" smtClean="0">
                <a:solidFill>
                  <a:prstClr val="black">
                    <a:tint val="75000"/>
                  </a:prstClr>
                </a:solidFill>
              </a:rPr>
              <a:t>1</a:t>
            </a:fld>
            <a:endParaRPr lang="zh-CN" altLang="en-US" dirty="0">
              <a:solidFill>
                <a:prstClr val="black">
                  <a:tint val="75000"/>
                </a:prstClr>
              </a:solidFill>
            </a:endParaRPr>
          </a:p>
        </p:txBody>
      </p:sp>
      <p:sp>
        <p:nvSpPr>
          <p:cNvPr id="13" name="文本框 12"/>
          <p:cNvSpPr txBox="1"/>
          <p:nvPr/>
        </p:nvSpPr>
        <p:spPr>
          <a:xfrm>
            <a:off x="979805" y="3026410"/>
            <a:ext cx="7185025" cy="1443344"/>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en-US" altLang="zh-CN" b="1" dirty="0">
                <a:solidFill>
                  <a:schemeClr val="tx2">
                    <a:lumMod val="75000"/>
                  </a:schemeClr>
                </a:solidFill>
                <a:latin typeface="Arial" panose="020B0604020202020204" pitchFamily="34" charset="0"/>
                <a:ea typeface="+mj-ea"/>
                <a:cs typeface="Arial" panose="020B0604020202020204" pitchFamily="34" charset="0"/>
              </a:rPr>
              <a:t>Mingyu Ge</a:t>
            </a:r>
          </a:p>
          <a:p>
            <a:pPr algn="ctr">
              <a:lnSpc>
                <a:spcPct val="125000"/>
              </a:lnSpc>
            </a:pPr>
            <a:r>
              <a:rPr lang="en-US" altLang="zh-CN" b="1" dirty="0">
                <a:solidFill>
                  <a:schemeClr val="tx2">
                    <a:lumMod val="75000"/>
                  </a:schemeClr>
                </a:solidFill>
                <a:latin typeface="Arial" panose="020B0604020202020204" pitchFamily="34" charset="0"/>
                <a:ea typeface="+mj-ea"/>
                <a:cs typeface="Arial" panose="020B0604020202020204" pitchFamily="34" charset="0"/>
              </a:rPr>
              <a:t>Collaborators: </a:t>
            </a:r>
            <a:r>
              <a:rPr lang="en-US" altLang="zh-CN" b="1" dirty="0" err="1">
                <a:solidFill>
                  <a:schemeClr val="tx2">
                    <a:lumMod val="75000"/>
                  </a:schemeClr>
                </a:solidFill>
                <a:latin typeface="Arial" panose="020B0604020202020204" pitchFamily="34" charset="0"/>
                <a:ea typeface="+mj-ea"/>
                <a:cs typeface="Arial" panose="020B0604020202020204" pitchFamily="34" charset="0"/>
              </a:rPr>
              <a:t>Wentao</a:t>
            </a:r>
            <a:r>
              <a:rPr lang="en-US" altLang="zh-CN" b="1" dirty="0">
                <a:solidFill>
                  <a:schemeClr val="tx2">
                    <a:lumMod val="75000"/>
                  </a:schemeClr>
                </a:solidFill>
                <a:latin typeface="Arial" panose="020B0604020202020204" pitchFamily="34" charset="0"/>
                <a:ea typeface="+mj-ea"/>
                <a:cs typeface="Arial" panose="020B0604020202020204" pitchFamily="34" charset="0"/>
              </a:rPr>
              <a:t> Ye, </a:t>
            </a:r>
            <a:r>
              <a:rPr lang="en-US" altLang="zh-CN" b="1" dirty="0" err="1">
                <a:solidFill>
                  <a:schemeClr val="tx2">
                    <a:lumMod val="75000"/>
                  </a:schemeClr>
                </a:solidFill>
                <a:latin typeface="Arial" panose="020B0604020202020204" pitchFamily="34" charset="0"/>
                <a:ea typeface="+mj-ea"/>
                <a:cs typeface="Arial" panose="020B0604020202020204" pitchFamily="34" charset="0"/>
              </a:rPr>
              <a:t>Hanlong</a:t>
            </a:r>
            <a:r>
              <a:rPr lang="en-US" altLang="zh-CN" b="1" dirty="0">
                <a:solidFill>
                  <a:schemeClr val="tx2">
                    <a:lumMod val="75000"/>
                  </a:schemeClr>
                </a:solidFill>
                <a:latin typeface="Arial" panose="020B0604020202020204" pitchFamily="34" charset="0"/>
                <a:ea typeface="+mj-ea"/>
                <a:cs typeface="Arial" panose="020B0604020202020204" pitchFamily="34" charset="0"/>
              </a:rPr>
              <a:t> Peng, </a:t>
            </a:r>
            <a:r>
              <a:rPr lang="en-US" altLang="zh-CN" b="1" dirty="0" err="1">
                <a:solidFill>
                  <a:schemeClr val="tx2">
                    <a:lumMod val="75000"/>
                  </a:schemeClr>
                </a:solidFill>
                <a:latin typeface="Arial" panose="020B0604020202020204" pitchFamily="34" charset="0"/>
                <a:ea typeface="+mj-ea"/>
                <a:cs typeface="Arial" panose="020B0604020202020204" pitchFamily="34" charset="0"/>
              </a:rPr>
              <a:t>Xianao</a:t>
            </a:r>
            <a:r>
              <a:rPr lang="en-US" altLang="zh-CN" b="1" dirty="0">
                <a:solidFill>
                  <a:schemeClr val="tx2">
                    <a:lumMod val="75000"/>
                  </a:schemeClr>
                </a:solidFill>
                <a:latin typeface="Arial" panose="020B0604020202020204" pitchFamily="34" charset="0"/>
                <a:ea typeface="+mj-ea"/>
                <a:cs typeface="Arial" panose="020B0604020202020204" pitchFamily="34" charset="0"/>
              </a:rPr>
              <a:t> Wang, </a:t>
            </a:r>
            <a:r>
              <a:rPr lang="en-US" altLang="zh-CN" b="1" dirty="0" err="1">
                <a:solidFill>
                  <a:schemeClr val="tx2">
                    <a:lumMod val="75000"/>
                  </a:schemeClr>
                </a:solidFill>
                <a:latin typeface="Arial" panose="020B0604020202020204" pitchFamily="34" charset="0"/>
                <a:ea typeface="+mj-ea"/>
                <a:cs typeface="Arial" panose="020B0604020202020204" pitchFamily="34" charset="0"/>
              </a:rPr>
              <a:t>Yujia</a:t>
            </a:r>
            <a:r>
              <a:rPr lang="en-US" altLang="zh-CN" b="1" dirty="0">
                <a:solidFill>
                  <a:schemeClr val="tx2">
                    <a:lumMod val="75000"/>
                  </a:schemeClr>
                </a:solidFill>
                <a:latin typeface="Arial" panose="020B0604020202020204" pitchFamily="34" charset="0"/>
                <a:ea typeface="+mj-ea"/>
                <a:cs typeface="Arial" panose="020B0604020202020204" pitchFamily="34" charset="0"/>
              </a:rPr>
              <a:t> Zheng, </a:t>
            </a:r>
            <a:r>
              <a:rPr lang="en-US" altLang="zh-CN" b="1" dirty="0" err="1">
                <a:solidFill>
                  <a:schemeClr val="tx2">
                    <a:lumMod val="75000"/>
                  </a:schemeClr>
                </a:solidFill>
                <a:latin typeface="Arial" panose="020B0604020202020204" pitchFamily="34" charset="0"/>
                <a:ea typeface="+mj-ea"/>
                <a:cs typeface="Arial" panose="020B0604020202020204" pitchFamily="34" charset="0"/>
              </a:rPr>
              <a:t>Shiqi</a:t>
            </a:r>
            <a:r>
              <a:rPr lang="en-US" altLang="zh-CN" b="1" dirty="0">
                <a:solidFill>
                  <a:schemeClr val="tx2">
                    <a:lumMod val="75000"/>
                  </a:schemeClr>
                </a:solidFill>
                <a:latin typeface="Arial" panose="020B0604020202020204" pitchFamily="34" charset="0"/>
                <a:ea typeface="+mj-ea"/>
                <a:cs typeface="Arial" panose="020B0604020202020204" pitchFamily="34" charset="0"/>
              </a:rPr>
              <a:t> Zhou, </a:t>
            </a:r>
            <a:r>
              <a:rPr lang="en-US" altLang="zh-CN" b="1" dirty="0" err="1">
                <a:solidFill>
                  <a:schemeClr val="tx2">
                    <a:lumMod val="75000"/>
                  </a:schemeClr>
                </a:solidFill>
                <a:latin typeface="Arial" panose="020B0604020202020204" pitchFamily="34" charset="0"/>
                <a:ea typeface="+mj-ea"/>
                <a:cs typeface="Arial" panose="020B0604020202020204" pitchFamily="34" charset="0"/>
              </a:rPr>
              <a:t>Jianing</a:t>
            </a:r>
            <a:r>
              <a:rPr lang="en-US" altLang="zh-CN" b="1" dirty="0">
                <a:solidFill>
                  <a:schemeClr val="tx2">
                    <a:lumMod val="75000"/>
                  </a:schemeClr>
                </a:solidFill>
                <a:latin typeface="Arial" panose="020B0604020202020204" pitchFamily="34" charset="0"/>
                <a:ea typeface="+mj-ea"/>
                <a:cs typeface="Arial" panose="020B0604020202020204" pitchFamily="34" charset="0"/>
              </a:rPr>
              <a:t> Hu, Shanshan Weng, </a:t>
            </a:r>
            <a:r>
              <a:rPr lang="en-US" altLang="zh-CN" b="1" dirty="0" err="1">
                <a:solidFill>
                  <a:schemeClr val="tx2">
                    <a:lumMod val="75000"/>
                  </a:schemeClr>
                </a:solidFill>
                <a:latin typeface="Arial" panose="020B0604020202020204" pitchFamily="34" charset="0"/>
                <a:ea typeface="+mj-ea"/>
                <a:cs typeface="Arial" panose="020B0604020202020204" pitchFamily="34" charset="0"/>
              </a:rPr>
              <a:t>Xianghua</a:t>
            </a:r>
            <a:r>
              <a:rPr lang="en-US" altLang="zh-CN" b="1" dirty="0">
                <a:solidFill>
                  <a:schemeClr val="tx2">
                    <a:lumMod val="75000"/>
                  </a:schemeClr>
                </a:solidFill>
                <a:latin typeface="Arial" panose="020B0604020202020204" pitchFamily="34" charset="0"/>
                <a:ea typeface="+mj-ea"/>
                <a:cs typeface="Arial" panose="020B0604020202020204" pitchFamily="34" charset="0"/>
              </a:rPr>
              <a:t> Li</a:t>
            </a:r>
          </a:p>
          <a:p>
            <a:pPr algn="ctr">
              <a:lnSpc>
                <a:spcPct val="125000"/>
              </a:lnSpc>
            </a:pPr>
            <a:r>
              <a:rPr lang="en-US" altLang="zh-CN" b="1" dirty="0">
                <a:solidFill>
                  <a:schemeClr val="tx2">
                    <a:lumMod val="75000"/>
                  </a:schemeClr>
                </a:solidFill>
                <a:latin typeface="Arial" panose="020B0604020202020204" pitchFamily="34" charset="0"/>
                <a:ea typeface="+mj-ea"/>
                <a:cs typeface="Arial" panose="020B0604020202020204" pitchFamily="34" charset="0"/>
              </a:rPr>
              <a:t>2026.07@</a:t>
            </a:r>
            <a:r>
              <a:rPr lang="en-US" altLang="zh-CN" b="1" dirty="0">
                <a:solidFill>
                  <a:schemeClr val="tx2">
                    <a:lumMod val="75000"/>
                  </a:schemeClr>
                </a:solidFill>
                <a:latin typeface="Arial" panose="020B0604020202020204" pitchFamily="34" charset="0"/>
                <a:ea typeface="+mj-ea"/>
                <a:cs typeface="Arial" panose="020B0604020202020204" pitchFamily="34" charset="0"/>
                <a:sym typeface="+mn-ea"/>
              </a:rPr>
              <a:t>GuiYang</a:t>
            </a:r>
            <a:endParaRPr lang="en-US" altLang="zh-CN" b="1" dirty="0">
              <a:solidFill>
                <a:schemeClr val="tx2">
                  <a:lumMod val="75000"/>
                </a:schemeClr>
              </a:solidFill>
              <a:latin typeface="Arial" panose="020B0604020202020204" pitchFamily="34" charset="0"/>
              <a:ea typeface="+mj-ea"/>
              <a:cs typeface="Arial" panose="020B0604020202020204" pitchFamily="34" charset="0"/>
            </a:endParaRPr>
          </a:p>
        </p:txBody>
      </p:sp>
      <p:pic>
        <p:nvPicPr>
          <p:cNvPr id="14" name="图片 13" descr="logo111"/>
          <p:cNvPicPr>
            <a:picLocks noChangeAspect="1"/>
          </p:cNvPicPr>
          <p:nvPr>
            <p:custDataLst>
              <p:tags r:id="rId1"/>
            </p:custDataLst>
          </p:nvPr>
        </p:nvPicPr>
        <p:blipFill>
          <a:blip r:embed="rId4"/>
          <a:stretch>
            <a:fillRect/>
          </a:stretch>
        </p:blipFill>
        <p:spPr>
          <a:xfrm>
            <a:off x="12306" y="13156"/>
            <a:ext cx="3525542" cy="677788"/>
          </a:xfrm>
          <a:prstGeom prst="rect">
            <a:avLst/>
          </a:prstGeom>
        </p:spPr>
      </p:pic>
      <p:pic>
        <p:nvPicPr>
          <p:cNvPr id="5" name="图片 4">
            <a:extLst>
              <a:ext uri="{FF2B5EF4-FFF2-40B4-BE49-F238E27FC236}">
                <a16:creationId xmlns:a16="http://schemas.microsoft.com/office/drawing/2014/main" id="{8536A686-B838-4B90-A4FF-4CA2B20553CD}"/>
              </a:ext>
            </a:extLst>
          </p:cNvPr>
          <p:cNvPicPr>
            <a:picLocks noChangeAspect="1"/>
          </p:cNvPicPr>
          <p:nvPr/>
        </p:nvPicPr>
        <p:blipFill>
          <a:blip r:embed="rId5"/>
          <a:stretch>
            <a:fillRect/>
          </a:stretch>
        </p:blipFill>
        <p:spPr>
          <a:xfrm>
            <a:off x="7253792" y="33607"/>
            <a:ext cx="1822076" cy="95265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7CD2BFE-DE1F-4B3A-8C20-088AD85D20E1}"/>
              </a:ext>
            </a:extLst>
          </p:cNvPr>
          <p:cNvSpPr>
            <a:spLocks noGrp="1"/>
          </p:cNvSpPr>
          <p:nvPr>
            <p:ph type="title"/>
          </p:nvPr>
        </p:nvSpPr>
        <p:spPr/>
        <p:txBody>
          <a:bodyPr/>
          <a:lstStyle/>
          <a:p>
            <a:r>
              <a:rPr lang="en-US" altLang="zh-CN" dirty="0"/>
              <a:t>Outline</a:t>
            </a:r>
            <a:endParaRPr lang="zh-CN" altLang="en-US" b="1" dirty="0">
              <a:solidFill>
                <a:schemeClr val="tx1"/>
              </a:solidFill>
            </a:endParaRPr>
          </a:p>
        </p:txBody>
      </p:sp>
      <p:sp>
        <p:nvSpPr>
          <p:cNvPr id="3" name="内容占位符 2">
            <a:extLst>
              <a:ext uri="{FF2B5EF4-FFF2-40B4-BE49-F238E27FC236}">
                <a16:creationId xmlns:a16="http://schemas.microsoft.com/office/drawing/2014/main" id="{5B7A13FF-73F2-4B4D-B972-D67836A54159}"/>
              </a:ext>
            </a:extLst>
          </p:cNvPr>
          <p:cNvSpPr>
            <a:spLocks noGrp="1"/>
          </p:cNvSpPr>
          <p:nvPr>
            <p:ph idx="1"/>
          </p:nvPr>
        </p:nvSpPr>
        <p:spPr>
          <a:xfrm>
            <a:off x="769947" y="624677"/>
            <a:ext cx="7882594" cy="3105286"/>
          </a:xfrm>
        </p:spPr>
        <p:txBody>
          <a:bodyPr>
            <a:noAutofit/>
          </a:bodyPr>
          <a:lstStyle/>
          <a:p>
            <a:pPr>
              <a:lnSpc>
                <a:spcPct val="150000"/>
              </a:lnSpc>
              <a:buFont typeface="Wingdings" panose="05000000000000000000" pitchFamily="2" charset="2"/>
              <a:buChar char="n"/>
            </a:pPr>
            <a:r>
              <a:rPr lang="en-US" altLang="zh-CN" sz="2800" dirty="0">
                <a:latin typeface="Arial" panose="020B0604020202020204" pitchFamily="34" charset="0"/>
                <a:cs typeface="Arial" panose="020B0604020202020204" pitchFamily="34" charset="0"/>
              </a:rPr>
              <a:t>Introduction</a:t>
            </a:r>
          </a:p>
          <a:p>
            <a:pPr>
              <a:lnSpc>
                <a:spcPct val="150000"/>
              </a:lnSpc>
              <a:buFont typeface="Wingdings" panose="05000000000000000000" pitchFamily="2" charset="2"/>
              <a:buChar char="n"/>
            </a:pPr>
            <a:r>
              <a:rPr lang="en-US" altLang="zh-CN" sz="2800" dirty="0">
                <a:latin typeface="Arial" panose="020B0604020202020204" pitchFamily="34" charset="0"/>
                <a:cs typeface="Arial" panose="020B0604020202020204" pitchFamily="34" charset="0"/>
              </a:rPr>
              <a:t>Progresses in normal pulsars</a:t>
            </a:r>
          </a:p>
          <a:p>
            <a:pPr>
              <a:lnSpc>
                <a:spcPct val="150000"/>
              </a:lnSpc>
              <a:buFont typeface="Wingdings" panose="05000000000000000000" pitchFamily="2" charset="2"/>
              <a:buChar char="n"/>
            </a:pPr>
            <a:r>
              <a:rPr lang="en-US" altLang="zh-CN" sz="2800" dirty="0">
                <a:latin typeface="Arial" panose="020B0604020202020204" pitchFamily="34" charset="0"/>
                <a:cs typeface="Arial" panose="020B0604020202020204" pitchFamily="34" charset="0"/>
              </a:rPr>
              <a:t>Progresses in magnetars</a:t>
            </a:r>
          </a:p>
          <a:p>
            <a:pPr>
              <a:buFont typeface="Wingdings" panose="05000000000000000000" pitchFamily="2" charset="2"/>
              <a:buChar char="n"/>
            </a:pPr>
            <a:r>
              <a:rPr lang="en-US" altLang="zh-CN" sz="2800" dirty="0">
                <a:latin typeface="Arial" panose="020B0604020202020204" pitchFamily="34" charset="0"/>
                <a:cs typeface="Arial" panose="020B0604020202020204" pitchFamily="34" charset="0"/>
              </a:rPr>
              <a:t>Summary</a:t>
            </a:r>
          </a:p>
          <a:p>
            <a:pPr>
              <a:buFont typeface="Wingdings" panose="05000000000000000000" pitchFamily="2" charset="2"/>
              <a:buChar char="n"/>
            </a:pPr>
            <a:endParaRPr lang="en-US" altLang="zh-CN" sz="2800" dirty="0">
              <a:solidFill>
                <a:srgbClr val="0070C0"/>
              </a:solidFill>
              <a:latin typeface="Arial" panose="020B0604020202020204" pitchFamily="34" charset="0"/>
            </a:endParaRPr>
          </a:p>
          <a:p>
            <a:pPr>
              <a:buFont typeface="Wingdings" panose="05000000000000000000" pitchFamily="2" charset="2"/>
              <a:buChar char="n"/>
            </a:pPr>
            <a:endParaRPr lang="en-US" altLang="zh-CN" sz="2800" dirty="0">
              <a:solidFill>
                <a:srgbClr val="0070C0"/>
              </a:solidFill>
              <a:latin typeface="Arial" panose="020B0604020202020204" pitchFamily="34" charset="0"/>
            </a:endParaRPr>
          </a:p>
        </p:txBody>
      </p:sp>
      <p:sp>
        <p:nvSpPr>
          <p:cNvPr id="7" name="灯片编号占位符 6">
            <a:extLst>
              <a:ext uri="{FF2B5EF4-FFF2-40B4-BE49-F238E27FC236}">
                <a16:creationId xmlns:a16="http://schemas.microsoft.com/office/drawing/2014/main" id="{F2A2CDF2-0673-ADC4-0D9A-9CD54ACA9E11}"/>
              </a:ext>
            </a:extLst>
          </p:cNvPr>
          <p:cNvSpPr>
            <a:spLocks noGrp="1"/>
          </p:cNvSpPr>
          <p:nvPr>
            <p:ph type="sldNum" sz="quarter" idx="12"/>
          </p:nvPr>
        </p:nvSpPr>
        <p:spPr/>
        <p:txBody>
          <a:bodyPr/>
          <a:lstStyle/>
          <a:p>
            <a:fld id="{E077DA78-E013-4A8C-AD75-63A150561B10}" type="slidenum">
              <a:rPr lang="zh-CN" altLang="en-US" smtClean="0">
                <a:solidFill>
                  <a:prstClr val="black">
                    <a:tint val="75000"/>
                  </a:prstClr>
                </a:solidFill>
              </a:rPr>
              <a:pPr/>
              <a:t>2</a:t>
            </a:fld>
            <a:endParaRPr lang="zh-CN" altLang="en-US">
              <a:solidFill>
                <a:prstClr val="black">
                  <a:tint val="75000"/>
                </a:prstClr>
              </a:solidFill>
            </a:endParaRPr>
          </a:p>
        </p:txBody>
      </p:sp>
    </p:spTree>
    <p:extLst>
      <p:ext uri="{BB962C8B-B14F-4D97-AF65-F5344CB8AC3E}">
        <p14:creationId xmlns:p14="http://schemas.microsoft.com/office/powerpoint/2010/main" val="3610519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内容占位符 14">
            <a:extLst>
              <a:ext uri="{FF2B5EF4-FFF2-40B4-BE49-F238E27FC236}">
                <a16:creationId xmlns:a16="http://schemas.microsoft.com/office/drawing/2014/main" id="{5EC60090-EFDE-43B8-AA40-AAD0AEB8CBAB}"/>
              </a:ext>
            </a:extLst>
          </p:cNvPr>
          <p:cNvPicPr>
            <a:picLocks noGrp="1" noChangeAspect="1"/>
          </p:cNvPicPr>
          <p:nvPr>
            <p:ph idx="1"/>
          </p:nvPr>
        </p:nvPicPr>
        <p:blipFill>
          <a:blip r:embed="rId3"/>
          <a:stretch>
            <a:fillRect/>
          </a:stretch>
        </p:blipFill>
        <p:spPr>
          <a:xfrm>
            <a:off x="648153" y="658249"/>
            <a:ext cx="3814828" cy="3759137"/>
          </a:xfrm>
          <a:prstGeom prst="rect">
            <a:avLst/>
          </a:prstGeom>
        </p:spPr>
      </p:pic>
      <p:sp>
        <p:nvSpPr>
          <p:cNvPr id="2" name="标题 1">
            <a:extLst>
              <a:ext uri="{FF2B5EF4-FFF2-40B4-BE49-F238E27FC236}">
                <a16:creationId xmlns:a16="http://schemas.microsoft.com/office/drawing/2014/main" id="{E16047B4-83E3-11C5-7564-EFF87C190184}"/>
              </a:ext>
            </a:extLst>
          </p:cNvPr>
          <p:cNvSpPr>
            <a:spLocks noGrp="1"/>
          </p:cNvSpPr>
          <p:nvPr>
            <p:ph type="title"/>
          </p:nvPr>
        </p:nvSpPr>
        <p:spPr/>
        <p:txBody>
          <a:bodyPr/>
          <a:lstStyle/>
          <a:p>
            <a:r>
              <a:rPr lang="en-US" altLang="zh-CN" dirty="0"/>
              <a:t>Introduction</a:t>
            </a:r>
            <a:endParaRPr lang="zh-CN" altLang="en-US" dirty="0"/>
          </a:p>
        </p:txBody>
      </p:sp>
      <p:pic>
        <p:nvPicPr>
          <p:cNvPr id="16" name="Picture 2">
            <a:extLst>
              <a:ext uri="{FF2B5EF4-FFF2-40B4-BE49-F238E27FC236}">
                <a16:creationId xmlns:a16="http://schemas.microsoft.com/office/drawing/2014/main" id="{2BBED042-A856-45F2-9A38-143B74DE66B7}"/>
              </a:ext>
            </a:extLst>
          </p:cNvPr>
          <p:cNvPicPr>
            <a:picLocks noChangeAspect="1" noChangeArrowheads="1"/>
          </p:cNvPicPr>
          <p:nvPr/>
        </p:nvPicPr>
        <p:blipFill>
          <a:blip r:embed="rId4" cstate="print"/>
          <a:srcRect/>
          <a:stretch>
            <a:fillRect/>
          </a:stretch>
        </p:blipFill>
        <p:spPr bwMode="auto">
          <a:xfrm>
            <a:off x="4588815" y="681397"/>
            <a:ext cx="2064904" cy="1890000"/>
          </a:xfrm>
          <a:prstGeom prst="rect">
            <a:avLst/>
          </a:prstGeom>
          <a:noFill/>
          <a:ln w="9525">
            <a:noFill/>
            <a:miter lim="800000"/>
            <a:headEnd/>
            <a:tailEnd/>
          </a:ln>
        </p:spPr>
      </p:pic>
      <p:pic>
        <p:nvPicPr>
          <p:cNvPr id="12" name="内容占位符 18">
            <a:extLst>
              <a:ext uri="{FF2B5EF4-FFF2-40B4-BE49-F238E27FC236}">
                <a16:creationId xmlns:a16="http://schemas.microsoft.com/office/drawing/2014/main" id="{0DB20D3F-69D6-4A94-A7FC-1CADE7C6147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4037" t="12968" r="20429" b="13684"/>
          <a:stretch/>
        </p:blipFill>
        <p:spPr>
          <a:xfrm>
            <a:off x="4588815" y="2580651"/>
            <a:ext cx="2012711" cy="1515190"/>
          </a:xfrm>
          <a:prstGeom prst="rect">
            <a:avLst/>
          </a:prstGeom>
        </p:spPr>
      </p:pic>
      <p:sp>
        <p:nvSpPr>
          <p:cNvPr id="13" name="文本框 12">
            <a:extLst>
              <a:ext uri="{FF2B5EF4-FFF2-40B4-BE49-F238E27FC236}">
                <a16:creationId xmlns:a16="http://schemas.microsoft.com/office/drawing/2014/main" id="{F037F7BC-9C90-4392-8953-0360D5D9D7C4}"/>
              </a:ext>
            </a:extLst>
          </p:cNvPr>
          <p:cNvSpPr txBox="1"/>
          <p:nvPr/>
        </p:nvSpPr>
        <p:spPr>
          <a:xfrm>
            <a:off x="948148" y="4218754"/>
            <a:ext cx="1500188" cy="276999"/>
          </a:xfrm>
          <a:prstGeom prst="rect">
            <a:avLst/>
          </a:prstGeom>
          <a:noFill/>
        </p:spPr>
        <p:txBody>
          <a:bodyPr wrap="square" rtlCol="0">
            <a:spAutoFit/>
          </a:bodyPr>
          <a:lstStyle/>
          <a:p>
            <a:r>
              <a:rPr lang="en-US" altLang="zh-CN" sz="1200" dirty="0"/>
              <a:t>Tong H. et al. 2022</a:t>
            </a:r>
            <a:endParaRPr lang="zh-CN" altLang="en-US" sz="1200" dirty="0"/>
          </a:p>
        </p:txBody>
      </p:sp>
      <p:sp>
        <p:nvSpPr>
          <p:cNvPr id="9" name="灯片编号占位符 6">
            <a:extLst>
              <a:ext uri="{FF2B5EF4-FFF2-40B4-BE49-F238E27FC236}">
                <a16:creationId xmlns:a16="http://schemas.microsoft.com/office/drawing/2014/main" id="{D57C5253-8F7F-426E-A72B-83C73B1D55F6}"/>
              </a:ext>
            </a:extLst>
          </p:cNvPr>
          <p:cNvSpPr>
            <a:spLocks noGrp="1"/>
          </p:cNvSpPr>
          <p:nvPr>
            <p:ph type="sldNum" sz="quarter" idx="12"/>
          </p:nvPr>
        </p:nvSpPr>
        <p:spPr>
          <a:xfrm>
            <a:off x="8100000" y="270000"/>
            <a:ext cx="810000" cy="270000"/>
          </a:xfrm>
        </p:spPr>
        <p:txBody>
          <a:bodyPr/>
          <a:lstStyle/>
          <a:p>
            <a:fld id="{E077DA78-E013-4A8C-AD75-63A150561B10}" type="slidenum">
              <a:rPr lang="zh-CN" altLang="en-US" smtClean="0">
                <a:solidFill>
                  <a:prstClr val="black">
                    <a:tint val="75000"/>
                  </a:prstClr>
                </a:solidFill>
              </a:rPr>
              <a:pPr/>
              <a:t>3</a:t>
            </a:fld>
            <a:endParaRPr lang="zh-CN" altLang="en-US">
              <a:solidFill>
                <a:prstClr val="black">
                  <a:tint val="75000"/>
                </a:prstClr>
              </a:solidFill>
            </a:endParaRPr>
          </a:p>
        </p:txBody>
      </p:sp>
      <p:sp>
        <p:nvSpPr>
          <p:cNvPr id="3" name="文本框 2">
            <a:extLst>
              <a:ext uri="{FF2B5EF4-FFF2-40B4-BE49-F238E27FC236}">
                <a16:creationId xmlns:a16="http://schemas.microsoft.com/office/drawing/2014/main" id="{F0C3CA6B-95C4-4595-9E4B-FD73BAEF89AE}"/>
              </a:ext>
            </a:extLst>
          </p:cNvPr>
          <p:cNvSpPr txBox="1"/>
          <p:nvPr/>
        </p:nvSpPr>
        <p:spPr bwMode="auto">
          <a:xfrm>
            <a:off x="4588815" y="681044"/>
            <a:ext cx="823609" cy="307777"/>
          </a:xfrm>
          <a:prstGeom prst="rect">
            <a:avLst/>
          </a:prstGeom>
          <a:noFill/>
          <a:ln w="9525">
            <a:noFill/>
            <a:miter lim="800000"/>
          </a:ln>
        </p:spPr>
        <p:txBody>
          <a:bodyPr wrap="square" rtlCol="0">
            <a:spAutoFit/>
          </a:bodyPr>
          <a:lstStyle/>
          <a:p>
            <a:pPr algn="l"/>
            <a:r>
              <a:rPr kumimoji="1" lang="en-US" altLang="zh-CN" sz="1400" dirty="0">
                <a:solidFill>
                  <a:srgbClr val="FFFF00"/>
                </a:solidFill>
                <a:latin typeface="Arial" panose="020B0604020202020204" pitchFamily="34" charset="0"/>
                <a:ea typeface="Microsoft YaHei" charset="-122"/>
                <a:cs typeface="Arial" panose="020B0604020202020204" pitchFamily="34" charset="0"/>
              </a:rPr>
              <a:t>PWN</a:t>
            </a:r>
            <a:endParaRPr kumimoji="1" lang="zh-CN" altLang="en-US" sz="1400" dirty="0">
              <a:solidFill>
                <a:srgbClr val="FFFF00"/>
              </a:solidFill>
              <a:latin typeface="Arial" panose="020B0604020202020204" pitchFamily="34" charset="0"/>
              <a:ea typeface="Microsoft YaHei" charset="-122"/>
              <a:cs typeface="Arial" panose="020B0604020202020204" pitchFamily="34" charset="0"/>
            </a:endParaRPr>
          </a:p>
        </p:txBody>
      </p:sp>
      <p:sp>
        <p:nvSpPr>
          <p:cNvPr id="11" name="文本框 10">
            <a:extLst>
              <a:ext uri="{FF2B5EF4-FFF2-40B4-BE49-F238E27FC236}">
                <a16:creationId xmlns:a16="http://schemas.microsoft.com/office/drawing/2014/main" id="{AAE650E5-1D1D-4579-B7E3-7EAA3AA6B0B3}"/>
              </a:ext>
            </a:extLst>
          </p:cNvPr>
          <p:cNvSpPr txBox="1"/>
          <p:nvPr/>
        </p:nvSpPr>
        <p:spPr bwMode="auto">
          <a:xfrm>
            <a:off x="6548698" y="681750"/>
            <a:ext cx="949443" cy="307777"/>
          </a:xfrm>
          <a:prstGeom prst="rect">
            <a:avLst/>
          </a:prstGeom>
          <a:noFill/>
          <a:ln w="9525">
            <a:noFill/>
            <a:miter lim="800000"/>
          </a:ln>
        </p:spPr>
        <p:txBody>
          <a:bodyPr wrap="square" rtlCol="0">
            <a:spAutoFit/>
          </a:bodyPr>
          <a:lstStyle/>
          <a:p>
            <a:pPr algn="l"/>
            <a:r>
              <a:rPr kumimoji="1" lang="en-US" altLang="zh-CN" sz="1400" dirty="0">
                <a:solidFill>
                  <a:srgbClr val="FFFF00"/>
                </a:solidFill>
                <a:latin typeface="Arial" panose="020B0604020202020204" pitchFamily="34" charset="0"/>
                <a:ea typeface="Microsoft YaHei" charset="-122"/>
                <a:cs typeface="Arial" panose="020B0604020202020204" pitchFamily="34" charset="0"/>
              </a:rPr>
              <a:t>Magnetar</a:t>
            </a:r>
            <a:endParaRPr kumimoji="1" lang="zh-CN" altLang="en-US" sz="1400" dirty="0">
              <a:solidFill>
                <a:srgbClr val="FFFF00"/>
              </a:solidFill>
              <a:latin typeface="Arial" panose="020B0604020202020204" pitchFamily="34" charset="0"/>
              <a:ea typeface="Microsoft YaHei" charset="-122"/>
              <a:cs typeface="Arial" panose="020B0604020202020204" pitchFamily="34" charset="0"/>
            </a:endParaRPr>
          </a:p>
        </p:txBody>
      </p:sp>
      <p:pic>
        <p:nvPicPr>
          <p:cNvPr id="14" name="图片 13">
            <a:extLst>
              <a:ext uri="{FF2B5EF4-FFF2-40B4-BE49-F238E27FC236}">
                <a16:creationId xmlns:a16="http://schemas.microsoft.com/office/drawing/2014/main" id="{AA8949DF-1CF5-4D4F-BB58-967CA07F1FF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01526" y="680899"/>
            <a:ext cx="2111694" cy="1889999"/>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文本框 17">
            <a:extLst>
              <a:ext uri="{FF2B5EF4-FFF2-40B4-BE49-F238E27FC236}">
                <a16:creationId xmlns:a16="http://schemas.microsoft.com/office/drawing/2014/main" id="{4CB14523-42CE-439A-8165-B940CF1E49C3}"/>
              </a:ext>
            </a:extLst>
          </p:cNvPr>
          <p:cNvSpPr txBox="1"/>
          <p:nvPr/>
        </p:nvSpPr>
        <p:spPr bwMode="auto">
          <a:xfrm>
            <a:off x="7242323" y="667110"/>
            <a:ext cx="1549941" cy="307777"/>
          </a:xfrm>
          <a:prstGeom prst="rect">
            <a:avLst/>
          </a:prstGeom>
          <a:noFill/>
          <a:ln w="9525">
            <a:noFill/>
            <a:miter lim="800000"/>
          </a:ln>
        </p:spPr>
        <p:txBody>
          <a:bodyPr wrap="square" rtlCol="0">
            <a:spAutoFit/>
          </a:bodyPr>
          <a:lstStyle/>
          <a:p>
            <a:pPr algn="l"/>
            <a:r>
              <a:rPr kumimoji="1" lang="en-US" altLang="zh-CN" sz="1400" dirty="0">
                <a:solidFill>
                  <a:srgbClr val="FFFF00"/>
                </a:solidFill>
                <a:latin typeface="Arial" panose="020B0604020202020204" pitchFamily="34" charset="0"/>
                <a:ea typeface="Microsoft YaHei" charset="-122"/>
                <a:cs typeface="Arial" panose="020B0604020202020204" pitchFamily="34" charset="0"/>
              </a:rPr>
              <a:t>Magnetar &amp; FRB</a:t>
            </a:r>
            <a:endParaRPr kumimoji="1" lang="zh-CN" altLang="en-US" sz="1400" dirty="0">
              <a:solidFill>
                <a:srgbClr val="FFFF00"/>
              </a:solidFill>
              <a:latin typeface="Arial" panose="020B0604020202020204" pitchFamily="34" charset="0"/>
              <a:ea typeface="Microsoft YaHei" charset="-122"/>
              <a:cs typeface="Arial" panose="020B0604020202020204" pitchFamily="34" charset="0"/>
            </a:endParaRPr>
          </a:p>
        </p:txBody>
      </p:sp>
      <p:sp>
        <p:nvSpPr>
          <p:cNvPr id="19" name="文本框 18">
            <a:extLst>
              <a:ext uri="{FF2B5EF4-FFF2-40B4-BE49-F238E27FC236}">
                <a16:creationId xmlns:a16="http://schemas.microsoft.com/office/drawing/2014/main" id="{71292882-2CD9-4068-8761-E906A3EFAA43}"/>
              </a:ext>
            </a:extLst>
          </p:cNvPr>
          <p:cNvSpPr txBox="1"/>
          <p:nvPr/>
        </p:nvSpPr>
        <p:spPr bwMode="auto">
          <a:xfrm>
            <a:off x="4549955" y="2505616"/>
            <a:ext cx="1260700" cy="307777"/>
          </a:xfrm>
          <a:prstGeom prst="rect">
            <a:avLst/>
          </a:prstGeom>
          <a:noFill/>
          <a:ln w="9525">
            <a:noFill/>
            <a:miter lim="800000"/>
          </a:ln>
        </p:spPr>
        <p:txBody>
          <a:bodyPr wrap="square" rtlCol="0">
            <a:spAutoFit/>
          </a:bodyPr>
          <a:lstStyle/>
          <a:p>
            <a:pPr algn="l"/>
            <a:r>
              <a:rPr kumimoji="1" lang="el-GR" altLang="zh-CN" sz="1400" dirty="0">
                <a:solidFill>
                  <a:srgbClr val="FFFF00"/>
                </a:solidFill>
                <a:latin typeface="Arial" panose="020B0604020202020204" pitchFamily="34" charset="0"/>
                <a:ea typeface="Microsoft YaHei" charset="-122"/>
                <a:cs typeface="Arial" panose="020B0604020202020204" pitchFamily="34" charset="0"/>
              </a:rPr>
              <a:t>γ</a:t>
            </a:r>
            <a:r>
              <a:rPr kumimoji="1" lang="en-US" altLang="zh-CN" sz="1400" dirty="0">
                <a:solidFill>
                  <a:srgbClr val="FFFF00"/>
                </a:solidFill>
                <a:latin typeface="Arial" panose="020B0604020202020204" pitchFamily="34" charset="0"/>
                <a:ea typeface="Microsoft YaHei" charset="-122"/>
                <a:cs typeface="Arial" panose="020B0604020202020204" pitchFamily="34" charset="0"/>
              </a:rPr>
              <a:t>-ray</a:t>
            </a:r>
            <a:endParaRPr kumimoji="1" lang="zh-CN" altLang="en-US" sz="1400" dirty="0">
              <a:solidFill>
                <a:srgbClr val="FFFF00"/>
              </a:solidFill>
              <a:latin typeface="Arial" panose="020B0604020202020204" pitchFamily="34" charset="0"/>
              <a:ea typeface="Microsoft YaHei" charset="-122"/>
              <a:cs typeface="Arial" panose="020B0604020202020204" pitchFamily="34" charset="0"/>
            </a:endParaRPr>
          </a:p>
        </p:txBody>
      </p:sp>
      <p:sp>
        <p:nvSpPr>
          <p:cNvPr id="20" name="内容占位符 3">
            <a:extLst>
              <a:ext uri="{FF2B5EF4-FFF2-40B4-BE49-F238E27FC236}">
                <a16:creationId xmlns:a16="http://schemas.microsoft.com/office/drawing/2014/main" id="{8B95E3C9-BAE3-48AC-856C-865B023C3365}"/>
              </a:ext>
            </a:extLst>
          </p:cNvPr>
          <p:cNvSpPr txBox="1">
            <a:spLocks/>
          </p:cNvSpPr>
          <p:nvPr/>
        </p:nvSpPr>
        <p:spPr>
          <a:xfrm>
            <a:off x="5726336" y="4167085"/>
            <a:ext cx="1432475" cy="470527"/>
          </a:xfrm>
          <a:prstGeom prst="rect">
            <a:avLst/>
          </a:prstGeom>
        </p:spPr>
        <p:txBody>
          <a:bodyPr vert="horz" wrap="square" lIns="67628" tIns="35243" rIns="67628" bIns="35243" rtlCol="0">
            <a:noAutofit/>
          </a:bodyPr>
          <a:lstStyle>
            <a:lvl1pPr marL="288000" indent="-288000" algn="l" defTabSz="914400" rtl="0" eaLnBrk="1" fontAlgn="auto" latinLnBrk="0" hangingPunct="1">
              <a:lnSpc>
                <a:spcPct val="100000"/>
              </a:lnSpc>
              <a:spcBef>
                <a:spcPts val="600"/>
              </a:spcBef>
              <a:spcAft>
                <a:spcPts val="0"/>
              </a:spcAft>
              <a:buSzPct val="70000"/>
              <a:buFont typeface="Wingdings" panose="05000000000000000000" pitchFamily="2" charset="2"/>
              <a:buChar char="l"/>
              <a:defRPr lang="zh-CN" altLang="en-US" sz="2400" b="1" u="none" strike="noStrike" kern="0" cap="none" spc="0" normalizeH="0" baseline="0">
                <a:solidFill>
                  <a:srgbClr val="005DA2"/>
                </a:solidFill>
                <a:uFillTx/>
                <a:latin typeface="Times New Roman" panose="02020603050405020304" pitchFamily="18" charset="0"/>
                <a:ea typeface="微软雅黑" panose="020B0503020204020204" pitchFamily="34" charset="-122"/>
                <a:cs typeface="+mn-cs"/>
              </a:defRPr>
            </a:lvl1pPr>
            <a:lvl2pPr marL="720000" indent="-288000" algn="l" defTabSz="914400" rtl="0" eaLnBrk="1" fontAlgn="auto" latinLnBrk="0" hangingPunct="1">
              <a:lnSpc>
                <a:spcPct val="100000"/>
              </a:lnSpc>
              <a:spcBef>
                <a:spcPts val="600"/>
              </a:spcBef>
              <a:spcAft>
                <a:spcPts val="0"/>
              </a:spcAft>
              <a:buFont typeface="Arial" panose="020B0604020202020204" pitchFamily="34" charset="0"/>
              <a:buChar char="•"/>
              <a:tabLst>
                <a:tab pos="1609725" algn="l"/>
              </a:tabLst>
              <a:defRPr lang="zh-CN" altLang="en-US" sz="2000" u="none" strike="noStrike" kern="0" cap="none" spc="0" normalizeH="0" baseline="0">
                <a:solidFill>
                  <a:schemeClr val="tx1"/>
                </a:solidFill>
                <a:uFillTx/>
                <a:latin typeface="Times New Roman" panose="02020603050405020304" pitchFamily="18" charset="0"/>
                <a:ea typeface="微软雅黑" panose="020B0503020204020204" pitchFamily="34" charset="-122"/>
                <a:cs typeface="+mn-cs"/>
              </a:defRPr>
            </a:lvl2pPr>
            <a:lvl3pPr marL="1143000" indent="-228600" algn="l" defTabSz="914400" rtl="0" eaLnBrk="1" fontAlgn="auto" latinLnBrk="0" hangingPunct="1">
              <a:lnSpc>
                <a:spcPct val="10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SzPct val="100000"/>
              <a:buNone/>
            </a:pPr>
            <a:r>
              <a:rPr lang="en-US" altLang="zh-CN" sz="1600" dirty="0">
                <a:latin typeface="微软雅黑" panose="020B0503020204020204" pitchFamily="34" charset="-122"/>
                <a:cs typeface="+mj-cs"/>
              </a:rPr>
              <a:t>B</a:t>
            </a:r>
            <a:r>
              <a:rPr lang="en-US" altLang="zh-CN" sz="1600" b="0" dirty="0">
                <a:latin typeface="微软雅黑" panose="020B0503020204020204" pitchFamily="34" charset="-122"/>
                <a:cs typeface="+mj-cs"/>
              </a:rPr>
              <a:t>:</a:t>
            </a:r>
            <a:r>
              <a:rPr lang="zh-CN" altLang="en-US" sz="1600" b="0" dirty="0">
                <a:latin typeface="微软雅黑" panose="020B0503020204020204" pitchFamily="34" charset="-122"/>
                <a:cs typeface="+mj-cs"/>
              </a:rPr>
              <a:t> </a:t>
            </a:r>
            <a:r>
              <a:rPr lang="en-US" altLang="zh-CN" sz="1600" b="0" dirty="0">
                <a:latin typeface="微软雅黑" panose="020B0503020204020204" pitchFamily="34" charset="-122"/>
                <a:cs typeface="+mj-cs"/>
              </a:rPr>
              <a:t>~10</a:t>
            </a:r>
            <a:r>
              <a:rPr lang="en-US" altLang="zh-CN" sz="1600" b="0" baseline="30000" dirty="0">
                <a:latin typeface="微软雅黑" panose="020B0503020204020204" pitchFamily="34" charset="-122"/>
                <a:cs typeface="+mj-cs"/>
              </a:rPr>
              <a:t>8-15</a:t>
            </a:r>
            <a:r>
              <a:rPr lang="en-US" altLang="zh-CN" sz="1600" b="0" dirty="0">
                <a:latin typeface="微软雅黑" panose="020B0503020204020204" pitchFamily="34" charset="-122"/>
                <a:cs typeface="+mj-cs"/>
              </a:rPr>
              <a:t>G</a:t>
            </a:r>
            <a:endParaRPr lang="en-US" altLang="zh-CN" sz="2000" b="0" dirty="0">
              <a:latin typeface="微软雅黑" panose="020B0503020204020204" pitchFamily="34" charset="-122"/>
              <a:cs typeface="+mj-cs"/>
            </a:endParaRPr>
          </a:p>
        </p:txBody>
      </p:sp>
      <p:sp>
        <p:nvSpPr>
          <p:cNvPr id="21" name="内容占位符 3">
            <a:extLst>
              <a:ext uri="{FF2B5EF4-FFF2-40B4-BE49-F238E27FC236}">
                <a16:creationId xmlns:a16="http://schemas.microsoft.com/office/drawing/2014/main" id="{75C64934-F89C-451C-B0CC-38617D8E58FF}"/>
              </a:ext>
            </a:extLst>
          </p:cNvPr>
          <p:cNvSpPr txBox="1">
            <a:spLocks/>
          </p:cNvSpPr>
          <p:nvPr/>
        </p:nvSpPr>
        <p:spPr>
          <a:xfrm>
            <a:off x="7115925" y="4121989"/>
            <a:ext cx="1950254" cy="470527"/>
          </a:xfrm>
          <a:prstGeom prst="rect">
            <a:avLst/>
          </a:prstGeom>
        </p:spPr>
        <p:txBody>
          <a:bodyPr vert="horz" wrap="square" lIns="67628" tIns="35243" rIns="67628" bIns="35243" rtlCol="0">
            <a:noAutofit/>
          </a:bodyPr>
          <a:lstStyle>
            <a:lvl1pPr marL="288000" indent="-288000" algn="l" defTabSz="914400" rtl="0" eaLnBrk="1" fontAlgn="auto" latinLnBrk="0" hangingPunct="1">
              <a:lnSpc>
                <a:spcPct val="100000"/>
              </a:lnSpc>
              <a:spcBef>
                <a:spcPts val="600"/>
              </a:spcBef>
              <a:spcAft>
                <a:spcPts val="0"/>
              </a:spcAft>
              <a:buSzPct val="70000"/>
              <a:buFont typeface="Wingdings" panose="05000000000000000000" pitchFamily="2" charset="2"/>
              <a:buChar char="l"/>
              <a:defRPr lang="zh-CN" altLang="en-US" sz="2400" b="1" u="none" strike="noStrike" kern="0" cap="none" spc="0" normalizeH="0" baseline="0">
                <a:solidFill>
                  <a:srgbClr val="005DA2"/>
                </a:solidFill>
                <a:uFillTx/>
                <a:latin typeface="Times New Roman" panose="02020603050405020304" pitchFamily="18" charset="0"/>
                <a:ea typeface="微软雅黑" panose="020B0503020204020204" pitchFamily="34" charset="-122"/>
                <a:cs typeface="+mn-cs"/>
              </a:defRPr>
            </a:lvl1pPr>
            <a:lvl2pPr marL="720000" indent="-288000" algn="l" defTabSz="914400" rtl="0" eaLnBrk="1" fontAlgn="auto" latinLnBrk="0" hangingPunct="1">
              <a:lnSpc>
                <a:spcPct val="100000"/>
              </a:lnSpc>
              <a:spcBef>
                <a:spcPts val="600"/>
              </a:spcBef>
              <a:spcAft>
                <a:spcPts val="0"/>
              </a:spcAft>
              <a:buFont typeface="Arial" panose="020B0604020202020204" pitchFamily="34" charset="0"/>
              <a:buChar char="•"/>
              <a:tabLst>
                <a:tab pos="1609725" algn="l"/>
              </a:tabLst>
              <a:defRPr lang="zh-CN" altLang="en-US" sz="2000" u="none" strike="noStrike" kern="0" cap="none" spc="0" normalizeH="0" baseline="0">
                <a:solidFill>
                  <a:schemeClr val="tx1"/>
                </a:solidFill>
                <a:uFillTx/>
                <a:latin typeface="Times New Roman" panose="02020603050405020304" pitchFamily="18" charset="0"/>
                <a:ea typeface="微软雅黑" panose="020B0503020204020204" pitchFamily="34" charset="-122"/>
                <a:cs typeface="+mn-cs"/>
              </a:defRPr>
            </a:lvl2pPr>
            <a:lvl3pPr marL="1143000" indent="-228600" algn="l" defTabSz="914400" rtl="0" eaLnBrk="1" fontAlgn="auto" latinLnBrk="0" hangingPunct="1">
              <a:lnSpc>
                <a:spcPct val="10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SzPct val="100000"/>
              <a:buNone/>
            </a:pPr>
            <a:r>
              <a:rPr lang="el-GR" altLang="zh-CN" sz="1600" dirty="0">
                <a:latin typeface="微软雅黑" panose="020B0503020204020204" pitchFamily="34" charset="-122"/>
                <a:cs typeface="+mj-cs"/>
              </a:rPr>
              <a:t>ρ</a:t>
            </a:r>
            <a:r>
              <a:rPr lang="en-US" altLang="zh-CN" sz="1600" b="0" dirty="0">
                <a:latin typeface="微软雅黑" panose="020B0503020204020204" pitchFamily="34" charset="-122"/>
                <a:cs typeface="+mj-cs"/>
              </a:rPr>
              <a:t>: ~10</a:t>
            </a:r>
            <a:r>
              <a:rPr lang="en-US" altLang="zh-CN" sz="1600" b="0" baseline="30000" dirty="0">
                <a:latin typeface="微软雅黑" panose="020B0503020204020204" pitchFamily="34" charset="-122"/>
                <a:cs typeface="+mj-cs"/>
              </a:rPr>
              <a:t>14-15</a:t>
            </a:r>
            <a:r>
              <a:rPr lang="en-US" altLang="zh-CN" sz="1600" b="0" dirty="0">
                <a:latin typeface="微软雅黑" panose="020B0503020204020204" pitchFamily="34" charset="-122"/>
                <a:cs typeface="+mj-cs"/>
              </a:rPr>
              <a:t>gcm</a:t>
            </a:r>
            <a:r>
              <a:rPr lang="en-US" altLang="zh-CN" sz="1600" b="0" baseline="30000" dirty="0">
                <a:latin typeface="微软雅黑" panose="020B0503020204020204" pitchFamily="34" charset="-122"/>
                <a:cs typeface="+mj-cs"/>
              </a:rPr>
              <a:t>-3</a:t>
            </a:r>
            <a:endParaRPr lang="en-US" altLang="zh-CN" sz="2000" b="0" baseline="30000" dirty="0">
              <a:latin typeface="微软雅黑" panose="020B0503020204020204" pitchFamily="34" charset="-122"/>
              <a:cs typeface="+mj-cs"/>
            </a:endParaRPr>
          </a:p>
        </p:txBody>
      </p:sp>
      <p:sp>
        <p:nvSpPr>
          <p:cNvPr id="22" name="内容占位符 3">
            <a:extLst>
              <a:ext uri="{FF2B5EF4-FFF2-40B4-BE49-F238E27FC236}">
                <a16:creationId xmlns:a16="http://schemas.microsoft.com/office/drawing/2014/main" id="{F5F1DDA8-96B0-4C66-AA1A-7764A61597A6}"/>
              </a:ext>
            </a:extLst>
          </p:cNvPr>
          <p:cNvSpPr txBox="1">
            <a:spLocks/>
          </p:cNvSpPr>
          <p:nvPr/>
        </p:nvSpPr>
        <p:spPr>
          <a:xfrm>
            <a:off x="4506468" y="4169466"/>
            <a:ext cx="1176381" cy="465763"/>
          </a:xfrm>
          <a:prstGeom prst="rect">
            <a:avLst/>
          </a:prstGeom>
        </p:spPr>
        <p:txBody>
          <a:bodyPr vert="horz" wrap="square" lIns="67628" tIns="35243" rIns="67628" bIns="35243" rtlCol="0">
            <a:noAutofit/>
          </a:bodyPr>
          <a:lstStyle>
            <a:lvl1pPr marL="288000" indent="-288000" algn="l" defTabSz="914400" rtl="0" eaLnBrk="1" fontAlgn="auto" latinLnBrk="0" hangingPunct="1">
              <a:lnSpc>
                <a:spcPct val="100000"/>
              </a:lnSpc>
              <a:spcBef>
                <a:spcPts val="600"/>
              </a:spcBef>
              <a:spcAft>
                <a:spcPts val="0"/>
              </a:spcAft>
              <a:buSzPct val="70000"/>
              <a:buFont typeface="Wingdings" panose="05000000000000000000" pitchFamily="2" charset="2"/>
              <a:buChar char="l"/>
              <a:defRPr lang="zh-CN" altLang="en-US" sz="2400" b="1" u="none" strike="noStrike" kern="0" cap="none" spc="0" normalizeH="0" baseline="0">
                <a:solidFill>
                  <a:srgbClr val="005DA2"/>
                </a:solidFill>
                <a:uFillTx/>
                <a:latin typeface="Times New Roman" panose="02020603050405020304" pitchFamily="18" charset="0"/>
                <a:ea typeface="微软雅黑" panose="020B0503020204020204" pitchFamily="34" charset="-122"/>
                <a:cs typeface="+mn-cs"/>
              </a:defRPr>
            </a:lvl1pPr>
            <a:lvl2pPr marL="720000" indent="-288000" algn="l" defTabSz="914400" rtl="0" eaLnBrk="1" fontAlgn="auto" latinLnBrk="0" hangingPunct="1">
              <a:lnSpc>
                <a:spcPct val="100000"/>
              </a:lnSpc>
              <a:spcBef>
                <a:spcPts val="600"/>
              </a:spcBef>
              <a:spcAft>
                <a:spcPts val="0"/>
              </a:spcAft>
              <a:buFont typeface="Arial" panose="020B0604020202020204" pitchFamily="34" charset="0"/>
              <a:buChar char="•"/>
              <a:tabLst>
                <a:tab pos="1609725" algn="l"/>
              </a:tabLst>
              <a:defRPr lang="zh-CN" altLang="en-US" sz="2000" u="none" strike="noStrike" kern="0" cap="none" spc="0" normalizeH="0" baseline="0">
                <a:solidFill>
                  <a:schemeClr val="tx1"/>
                </a:solidFill>
                <a:uFillTx/>
                <a:latin typeface="Times New Roman" panose="02020603050405020304" pitchFamily="18" charset="0"/>
                <a:ea typeface="微软雅黑" panose="020B0503020204020204" pitchFamily="34" charset="-122"/>
                <a:cs typeface="+mn-cs"/>
              </a:defRPr>
            </a:lvl2pPr>
            <a:lvl3pPr marL="1143000" indent="-228600" algn="l" defTabSz="914400" rtl="0" eaLnBrk="1" fontAlgn="auto" latinLnBrk="0" hangingPunct="1">
              <a:lnSpc>
                <a:spcPct val="10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SzPct val="100000"/>
              <a:buNone/>
            </a:pPr>
            <a:r>
              <a:rPr lang="en-US" altLang="zh-CN" sz="1600" dirty="0">
                <a:latin typeface="微软雅黑" panose="020B0503020204020204" pitchFamily="34" charset="-122"/>
                <a:cs typeface="+mj-cs"/>
              </a:rPr>
              <a:t>R</a:t>
            </a:r>
            <a:r>
              <a:rPr lang="en-US" altLang="zh-CN" sz="1600" b="0" dirty="0">
                <a:latin typeface="微软雅黑" panose="020B0503020204020204" pitchFamily="34" charset="-122"/>
                <a:cs typeface="+mj-cs"/>
              </a:rPr>
              <a:t>:</a:t>
            </a:r>
            <a:r>
              <a:rPr lang="zh-CN" altLang="en-US" sz="1600" b="0" dirty="0">
                <a:latin typeface="微软雅黑" panose="020B0503020204020204" pitchFamily="34" charset="-122"/>
                <a:cs typeface="+mj-cs"/>
              </a:rPr>
              <a:t> </a:t>
            </a:r>
            <a:r>
              <a:rPr lang="en-US" altLang="zh-CN" sz="1600" b="0" dirty="0">
                <a:latin typeface="微软雅黑" panose="020B0503020204020204" pitchFamily="34" charset="-122"/>
                <a:cs typeface="+mj-cs"/>
              </a:rPr>
              <a:t>~12km</a:t>
            </a:r>
            <a:endParaRPr lang="en-US" altLang="zh-CN" sz="2000" b="0" dirty="0">
              <a:latin typeface="微软雅黑" panose="020B0503020204020204" pitchFamily="34" charset="-122"/>
              <a:cs typeface="+mj-cs"/>
            </a:endParaRPr>
          </a:p>
        </p:txBody>
      </p:sp>
      <p:pic>
        <p:nvPicPr>
          <p:cNvPr id="23" name="Picture 4" descr="Discovery of a radiation component from the Vela pulsar reaching 20 ...">
            <a:extLst>
              <a:ext uri="{FF2B5EF4-FFF2-40B4-BE49-F238E27FC236}">
                <a16:creationId xmlns:a16="http://schemas.microsoft.com/office/drawing/2014/main" id="{D501DB6E-EFE1-48A6-83A4-2E676CF3810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01526" y="2577084"/>
            <a:ext cx="2111693" cy="1659863"/>
          </a:xfrm>
          <a:prstGeom prst="rect">
            <a:avLst/>
          </a:prstGeom>
          <a:noFill/>
          <a:extLst>
            <a:ext uri="{909E8E84-426E-40DD-AFC4-6F175D3DCCD1}">
              <a14:hiddenFill xmlns:a14="http://schemas.microsoft.com/office/drawing/2010/main">
                <a:solidFill>
                  <a:srgbClr val="FFFFFF"/>
                </a:solidFill>
              </a14:hiddenFill>
            </a:ext>
          </a:extLst>
        </p:spPr>
      </p:pic>
      <p:sp>
        <p:nvSpPr>
          <p:cNvPr id="24" name="文本框 23">
            <a:extLst>
              <a:ext uri="{FF2B5EF4-FFF2-40B4-BE49-F238E27FC236}">
                <a16:creationId xmlns:a16="http://schemas.microsoft.com/office/drawing/2014/main" id="{46914714-46D5-4544-8FE5-7B5A79D807ED}"/>
              </a:ext>
            </a:extLst>
          </p:cNvPr>
          <p:cNvSpPr txBox="1"/>
          <p:nvPr/>
        </p:nvSpPr>
        <p:spPr>
          <a:xfrm>
            <a:off x="6791122" y="2519792"/>
            <a:ext cx="1458162" cy="276999"/>
          </a:xfrm>
          <a:prstGeom prst="rect">
            <a:avLst/>
          </a:prstGeom>
          <a:noFill/>
        </p:spPr>
        <p:txBody>
          <a:bodyPr wrap="square" rtlCol="0">
            <a:spAutoFit/>
          </a:bodyPr>
          <a:lstStyle/>
          <a:p>
            <a:r>
              <a:rPr lang="en-US" altLang="zh-CN" sz="1200" dirty="0">
                <a:solidFill>
                  <a:srgbClr val="002060"/>
                </a:solidFill>
                <a:ea typeface="黑体" panose="02010609060101010101" pitchFamily="49" charset="-122"/>
                <a:cs typeface="Arial" panose="020B0604020202020204" pitchFamily="34" charset="0"/>
              </a:rPr>
              <a:t>HESS 2023</a:t>
            </a:r>
            <a:endParaRPr lang="zh-CN" altLang="en-US" sz="1200" dirty="0">
              <a:solidFill>
                <a:srgbClr val="002060"/>
              </a:solidFill>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591199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内容占位符 14">
            <a:extLst>
              <a:ext uri="{FF2B5EF4-FFF2-40B4-BE49-F238E27FC236}">
                <a16:creationId xmlns:a16="http://schemas.microsoft.com/office/drawing/2014/main" id="{5EC60090-EFDE-43B8-AA40-AAD0AEB8CBAB}"/>
              </a:ext>
            </a:extLst>
          </p:cNvPr>
          <p:cNvPicPr>
            <a:picLocks noGrp="1" noChangeAspect="1"/>
          </p:cNvPicPr>
          <p:nvPr>
            <p:ph idx="1"/>
          </p:nvPr>
        </p:nvPicPr>
        <p:blipFill>
          <a:blip r:embed="rId3"/>
          <a:stretch>
            <a:fillRect/>
          </a:stretch>
        </p:blipFill>
        <p:spPr>
          <a:xfrm>
            <a:off x="648153" y="658249"/>
            <a:ext cx="3814828" cy="3759137"/>
          </a:xfrm>
          <a:prstGeom prst="rect">
            <a:avLst/>
          </a:prstGeom>
        </p:spPr>
      </p:pic>
      <p:sp>
        <p:nvSpPr>
          <p:cNvPr id="2" name="标题 1">
            <a:extLst>
              <a:ext uri="{FF2B5EF4-FFF2-40B4-BE49-F238E27FC236}">
                <a16:creationId xmlns:a16="http://schemas.microsoft.com/office/drawing/2014/main" id="{E16047B4-83E3-11C5-7564-EFF87C190184}"/>
              </a:ext>
            </a:extLst>
          </p:cNvPr>
          <p:cNvSpPr>
            <a:spLocks noGrp="1"/>
          </p:cNvSpPr>
          <p:nvPr>
            <p:ph type="title"/>
          </p:nvPr>
        </p:nvSpPr>
        <p:spPr/>
        <p:txBody>
          <a:bodyPr/>
          <a:lstStyle/>
          <a:p>
            <a:r>
              <a:rPr lang="en-US" altLang="zh-CN" dirty="0"/>
              <a:t>Introduction</a:t>
            </a:r>
            <a:endParaRPr lang="zh-CN" altLang="en-US" dirty="0"/>
          </a:p>
        </p:txBody>
      </p:sp>
      <p:sp>
        <p:nvSpPr>
          <p:cNvPr id="13" name="文本框 12">
            <a:extLst>
              <a:ext uri="{FF2B5EF4-FFF2-40B4-BE49-F238E27FC236}">
                <a16:creationId xmlns:a16="http://schemas.microsoft.com/office/drawing/2014/main" id="{F037F7BC-9C90-4392-8953-0360D5D9D7C4}"/>
              </a:ext>
            </a:extLst>
          </p:cNvPr>
          <p:cNvSpPr txBox="1"/>
          <p:nvPr/>
        </p:nvSpPr>
        <p:spPr>
          <a:xfrm>
            <a:off x="948148" y="4218754"/>
            <a:ext cx="1500188" cy="276999"/>
          </a:xfrm>
          <a:prstGeom prst="rect">
            <a:avLst/>
          </a:prstGeom>
          <a:noFill/>
        </p:spPr>
        <p:txBody>
          <a:bodyPr wrap="square" rtlCol="0">
            <a:spAutoFit/>
          </a:bodyPr>
          <a:lstStyle/>
          <a:p>
            <a:r>
              <a:rPr lang="en-US" altLang="zh-CN" sz="1200" dirty="0"/>
              <a:t>Tong H. et al. 2022</a:t>
            </a:r>
            <a:endParaRPr lang="zh-CN" altLang="en-US" sz="1200" dirty="0"/>
          </a:p>
        </p:txBody>
      </p:sp>
      <p:sp>
        <p:nvSpPr>
          <p:cNvPr id="9" name="灯片编号占位符 6">
            <a:extLst>
              <a:ext uri="{FF2B5EF4-FFF2-40B4-BE49-F238E27FC236}">
                <a16:creationId xmlns:a16="http://schemas.microsoft.com/office/drawing/2014/main" id="{D57C5253-8F7F-426E-A72B-83C73B1D55F6}"/>
              </a:ext>
            </a:extLst>
          </p:cNvPr>
          <p:cNvSpPr>
            <a:spLocks noGrp="1"/>
          </p:cNvSpPr>
          <p:nvPr>
            <p:ph type="sldNum" sz="quarter" idx="12"/>
          </p:nvPr>
        </p:nvSpPr>
        <p:spPr>
          <a:xfrm>
            <a:off x="8100000" y="270000"/>
            <a:ext cx="810000" cy="270000"/>
          </a:xfrm>
        </p:spPr>
        <p:txBody>
          <a:bodyPr/>
          <a:lstStyle/>
          <a:p>
            <a:fld id="{E077DA78-E013-4A8C-AD75-63A150561B10}" type="slidenum">
              <a:rPr lang="zh-CN" altLang="en-US" smtClean="0">
                <a:solidFill>
                  <a:prstClr val="black">
                    <a:tint val="75000"/>
                  </a:prstClr>
                </a:solidFill>
              </a:rPr>
              <a:pPr/>
              <a:t>4</a:t>
            </a:fld>
            <a:endParaRPr lang="zh-CN" altLang="en-US">
              <a:solidFill>
                <a:prstClr val="black">
                  <a:tint val="75000"/>
                </a:prstClr>
              </a:solidFill>
            </a:endParaRPr>
          </a:p>
        </p:txBody>
      </p:sp>
      <p:pic>
        <p:nvPicPr>
          <p:cNvPr id="23" name="图片 22">
            <a:extLst>
              <a:ext uri="{FF2B5EF4-FFF2-40B4-BE49-F238E27FC236}">
                <a16:creationId xmlns:a16="http://schemas.microsoft.com/office/drawing/2014/main" id="{4E9C9B99-ED93-4C68-A23C-6674161EED87}"/>
              </a:ext>
            </a:extLst>
          </p:cNvPr>
          <p:cNvPicPr/>
          <p:nvPr/>
        </p:nvPicPr>
        <p:blipFill rotWithShape="1">
          <a:blip r:embed="rId4">
            <a:extLst>
              <a:ext uri="{28A0092B-C50C-407E-A947-70E740481C1C}">
                <a14:useLocalDpi xmlns:a14="http://schemas.microsoft.com/office/drawing/2010/main" val="0"/>
              </a:ext>
            </a:extLst>
          </a:blip>
          <a:srcRect l="7744" t="8699" b="4574"/>
          <a:stretch/>
        </p:blipFill>
        <p:spPr bwMode="auto">
          <a:xfrm>
            <a:off x="4462981" y="658249"/>
            <a:ext cx="4507149" cy="3388457"/>
          </a:xfrm>
          <a:prstGeom prst="rect">
            <a:avLst/>
          </a:prstGeom>
          <a:noFill/>
          <a:ln>
            <a:noFill/>
          </a:ln>
        </p:spPr>
      </p:pic>
    </p:spTree>
    <p:extLst>
      <p:ext uri="{BB962C8B-B14F-4D97-AF65-F5344CB8AC3E}">
        <p14:creationId xmlns:p14="http://schemas.microsoft.com/office/powerpoint/2010/main" val="3112456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3">
            <a:extLst>
              <a:ext uri="{FF2B5EF4-FFF2-40B4-BE49-F238E27FC236}">
                <a16:creationId xmlns:a16="http://schemas.microsoft.com/office/drawing/2014/main" id="{F3C553EE-F817-4EC2-AA50-F9743408BE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39189" y="736827"/>
            <a:ext cx="1639229" cy="1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a:extLst>
              <a:ext uri="{FF2B5EF4-FFF2-40B4-BE49-F238E27FC236}">
                <a16:creationId xmlns:a16="http://schemas.microsoft.com/office/drawing/2014/main" id="{E16047B4-83E3-11C5-7564-EFF87C190184}"/>
              </a:ext>
            </a:extLst>
          </p:cNvPr>
          <p:cNvSpPr>
            <a:spLocks noGrp="1"/>
          </p:cNvSpPr>
          <p:nvPr>
            <p:ph type="title"/>
          </p:nvPr>
        </p:nvSpPr>
        <p:spPr/>
        <p:txBody>
          <a:bodyPr/>
          <a:lstStyle/>
          <a:p>
            <a:r>
              <a:rPr lang="en-US" altLang="zh-CN" dirty="0"/>
              <a:t>Introduction - Normal pulsar</a:t>
            </a:r>
            <a:endParaRPr lang="zh-CN" altLang="en-US" dirty="0"/>
          </a:p>
        </p:txBody>
      </p:sp>
      <p:pic>
        <p:nvPicPr>
          <p:cNvPr id="13" name="图片 4" descr="屏幕快照 2020-10-12 下午2.38.51.png">
            <a:extLst>
              <a:ext uri="{FF2B5EF4-FFF2-40B4-BE49-F238E27FC236}">
                <a16:creationId xmlns:a16="http://schemas.microsoft.com/office/drawing/2014/main" id="{5D7E3471-702B-4756-850D-0EA44ED87D1A}"/>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0" y="2347378"/>
            <a:ext cx="4911052" cy="1646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9" descr="屏幕快照 2018-06-20 下午2.12.24.png">
            <a:extLst>
              <a:ext uri="{FF2B5EF4-FFF2-40B4-BE49-F238E27FC236}">
                <a16:creationId xmlns:a16="http://schemas.microsoft.com/office/drawing/2014/main" id="{60A418FF-EA7D-450D-9079-9573F133ED0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378418" y="716870"/>
            <a:ext cx="1620000" cy="1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1">
            <a:extLst>
              <a:ext uri="{FF2B5EF4-FFF2-40B4-BE49-F238E27FC236}">
                <a16:creationId xmlns:a16="http://schemas.microsoft.com/office/drawing/2014/main" id="{1030685F-04FE-4BBF-8C82-5F4C9B71FE9A}"/>
              </a:ext>
            </a:extLst>
          </p:cNvPr>
          <p:cNvSpPr txBox="1">
            <a:spLocks noChangeArrowheads="1"/>
          </p:cNvSpPr>
          <p:nvPr/>
        </p:nvSpPr>
        <p:spPr bwMode="auto">
          <a:xfrm>
            <a:off x="1647196" y="708933"/>
            <a:ext cx="1295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99"/>
                </a:solidFill>
                <a:latin typeface="Arial" panose="020B0604020202020204" pitchFamily="34" charset="0"/>
                <a:ea typeface="宋体" panose="02010600030101010101" pitchFamily="2" charset="-122"/>
              </a:defRPr>
            </a:lvl1pPr>
            <a:lvl2pPr marL="742950" indent="-285750">
              <a:defRPr>
                <a:solidFill>
                  <a:srgbClr val="000099"/>
                </a:solidFill>
                <a:latin typeface="Arial" panose="020B0604020202020204" pitchFamily="34" charset="0"/>
                <a:ea typeface="宋体" panose="02010600030101010101" pitchFamily="2" charset="-122"/>
              </a:defRPr>
            </a:lvl2pPr>
            <a:lvl3pPr marL="1143000" indent="-228600">
              <a:defRPr>
                <a:solidFill>
                  <a:srgbClr val="000099"/>
                </a:solidFill>
                <a:latin typeface="Arial" panose="020B0604020202020204" pitchFamily="34" charset="0"/>
                <a:ea typeface="宋体" panose="02010600030101010101" pitchFamily="2" charset="-122"/>
              </a:defRPr>
            </a:lvl3pPr>
            <a:lvl4pPr marL="1600200" indent="-228600">
              <a:defRPr>
                <a:solidFill>
                  <a:srgbClr val="000099"/>
                </a:solidFill>
                <a:latin typeface="Arial" panose="020B0604020202020204" pitchFamily="34" charset="0"/>
                <a:ea typeface="宋体" panose="02010600030101010101" pitchFamily="2" charset="-122"/>
              </a:defRPr>
            </a:lvl4pPr>
            <a:lvl5pPr marL="2057400" indent="-228600">
              <a:defRPr>
                <a:solidFill>
                  <a:srgbClr val="000099"/>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9pPr>
          </a:lstStyle>
          <a:p>
            <a:r>
              <a:rPr lang="en-US" altLang="zh-CN" sz="1400" b="1" dirty="0">
                <a:solidFill>
                  <a:srgbClr val="FF0000"/>
                </a:solidFill>
                <a:ea typeface="黑体" panose="02010609060101010101" pitchFamily="49" charset="-122"/>
                <a:cs typeface="Arial" panose="020B0604020202020204" pitchFamily="34" charset="0"/>
              </a:rPr>
              <a:t>J0205+6449</a:t>
            </a:r>
            <a:endParaRPr lang="zh-CN" altLang="en-US" sz="1400" b="1" dirty="0">
              <a:solidFill>
                <a:srgbClr val="FF0000"/>
              </a:solidFill>
              <a:ea typeface="黑体" panose="02010609060101010101" pitchFamily="49" charset="-122"/>
              <a:cs typeface="Arial" panose="020B0604020202020204" pitchFamily="34" charset="0"/>
            </a:endParaRPr>
          </a:p>
        </p:txBody>
      </p:sp>
      <p:sp>
        <p:nvSpPr>
          <p:cNvPr id="18" name="TextBox 11">
            <a:extLst>
              <a:ext uri="{FF2B5EF4-FFF2-40B4-BE49-F238E27FC236}">
                <a16:creationId xmlns:a16="http://schemas.microsoft.com/office/drawing/2014/main" id="{45C66CB8-64D7-4387-97A0-CF439665F28B}"/>
              </a:ext>
            </a:extLst>
          </p:cNvPr>
          <p:cNvSpPr txBox="1">
            <a:spLocks noChangeArrowheads="1"/>
          </p:cNvSpPr>
          <p:nvPr/>
        </p:nvSpPr>
        <p:spPr bwMode="auto">
          <a:xfrm>
            <a:off x="3429590" y="683415"/>
            <a:ext cx="114538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99"/>
                </a:solidFill>
                <a:latin typeface="Arial" panose="020B0604020202020204" pitchFamily="34" charset="0"/>
                <a:ea typeface="宋体" panose="02010600030101010101" pitchFamily="2" charset="-122"/>
              </a:defRPr>
            </a:lvl1pPr>
            <a:lvl2pPr marL="742950" indent="-285750">
              <a:defRPr>
                <a:solidFill>
                  <a:srgbClr val="000099"/>
                </a:solidFill>
                <a:latin typeface="Arial" panose="020B0604020202020204" pitchFamily="34" charset="0"/>
                <a:ea typeface="宋体" panose="02010600030101010101" pitchFamily="2" charset="-122"/>
              </a:defRPr>
            </a:lvl2pPr>
            <a:lvl3pPr marL="1143000" indent="-228600">
              <a:defRPr>
                <a:solidFill>
                  <a:srgbClr val="000099"/>
                </a:solidFill>
                <a:latin typeface="Arial" panose="020B0604020202020204" pitchFamily="34" charset="0"/>
                <a:ea typeface="宋体" panose="02010600030101010101" pitchFamily="2" charset="-122"/>
              </a:defRPr>
            </a:lvl3pPr>
            <a:lvl4pPr marL="1600200" indent="-228600">
              <a:defRPr>
                <a:solidFill>
                  <a:srgbClr val="000099"/>
                </a:solidFill>
                <a:latin typeface="Arial" panose="020B0604020202020204" pitchFamily="34" charset="0"/>
                <a:ea typeface="宋体" panose="02010600030101010101" pitchFamily="2" charset="-122"/>
              </a:defRPr>
            </a:lvl4pPr>
            <a:lvl5pPr marL="2057400" indent="-228600">
              <a:defRPr>
                <a:solidFill>
                  <a:srgbClr val="000099"/>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9pPr>
          </a:lstStyle>
          <a:p>
            <a:r>
              <a:rPr lang="en-US" altLang="zh-CN" sz="1500" b="1" dirty="0">
                <a:solidFill>
                  <a:srgbClr val="FF0000"/>
                </a:solidFill>
                <a:ea typeface="黑体" panose="02010609060101010101" pitchFamily="49" charset="-122"/>
                <a:cs typeface="Arial" panose="020B0604020202020204" pitchFamily="34" charset="0"/>
              </a:rPr>
              <a:t>B0540-69</a:t>
            </a:r>
          </a:p>
        </p:txBody>
      </p:sp>
      <p:pic>
        <p:nvPicPr>
          <p:cNvPr id="19" name="Picture 2">
            <a:extLst>
              <a:ext uri="{FF2B5EF4-FFF2-40B4-BE49-F238E27FC236}">
                <a16:creationId xmlns:a16="http://schemas.microsoft.com/office/drawing/2014/main" id="{6D108AB9-C302-4C44-97E5-EB671CDC32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565" y="736827"/>
            <a:ext cx="1680624" cy="16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矩形 11">
            <a:extLst>
              <a:ext uri="{FF2B5EF4-FFF2-40B4-BE49-F238E27FC236}">
                <a16:creationId xmlns:a16="http://schemas.microsoft.com/office/drawing/2014/main" id="{A0CD5A90-5072-4E6C-83A9-FA84CB4775CE}"/>
              </a:ext>
            </a:extLst>
          </p:cNvPr>
          <p:cNvSpPr>
            <a:spLocks noChangeArrowheads="1"/>
          </p:cNvSpPr>
          <p:nvPr/>
        </p:nvSpPr>
        <p:spPr bwMode="auto">
          <a:xfrm>
            <a:off x="23315" y="726319"/>
            <a:ext cx="5934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99"/>
                </a:solidFill>
                <a:latin typeface="Arial" panose="020B0604020202020204" pitchFamily="34" charset="0"/>
                <a:ea typeface="宋体" panose="02010600030101010101" pitchFamily="2" charset="-122"/>
              </a:defRPr>
            </a:lvl1pPr>
            <a:lvl2pPr marL="742950" indent="-285750">
              <a:defRPr>
                <a:solidFill>
                  <a:srgbClr val="000099"/>
                </a:solidFill>
                <a:latin typeface="Arial" panose="020B0604020202020204" pitchFamily="34" charset="0"/>
                <a:ea typeface="宋体" panose="02010600030101010101" pitchFamily="2" charset="-122"/>
              </a:defRPr>
            </a:lvl2pPr>
            <a:lvl3pPr marL="1143000" indent="-228600">
              <a:defRPr>
                <a:solidFill>
                  <a:srgbClr val="000099"/>
                </a:solidFill>
                <a:latin typeface="Arial" panose="020B0604020202020204" pitchFamily="34" charset="0"/>
                <a:ea typeface="宋体" panose="02010600030101010101" pitchFamily="2" charset="-122"/>
              </a:defRPr>
            </a:lvl3pPr>
            <a:lvl4pPr marL="1600200" indent="-228600">
              <a:defRPr>
                <a:solidFill>
                  <a:srgbClr val="000099"/>
                </a:solidFill>
                <a:latin typeface="Arial" panose="020B0604020202020204" pitchFamily="34" charset="0"/>
                <a:ea typeface="宋体" panose="02010600030101010101" pitchFamily="2" charset="-122"/>
              </a:defRPr>
            </a:lvl4pPr>
            <a:lvl5pPr marL="2057400" indent="-228600">
              <a:defRPr>
                <a:solidFill>
                  <a:srgbClr val="000099"/>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9pPr>
          </a:lstStyle>
          <a:p>
            <a:r>
              <a:rPr lang="en-US" altLang="zh-CN" sz="1400" b="1" dirty="0">
                <a:solidFill>
                  <a:srgbClr val="FF0000"/>
                </a:solidFill>
                <a:ea typeface="黑体" panose="02010609060101010101" pitchFamily="49" charset="-122"/>
                <a:cs typeface="Arial" panose="020B0604020202020204" pitchFamily="34" charset="0"/>
              </a:rPr>
              <a:t>Crab</a:t>
            </a:r>
            <a:endParaRPr lang="zh-CN" altLang="en-US" sz="1100" dirty="0">
              <a:ea typeface="黑体" panose="02010609060101010101" pitchFamily="49" charset="-122"/>
              <a:cs typeface="Arial" panose="020B0604020202020204" pitchFamily="34" charset="0"/>
            </a:endParaRPr>
          </a:p>
        </p:txBody>
      </p:sp>
      <p:pic>
        <p:nvPicPr>
          <p:cNvPr id="25" name="内容占位符 3">
            <a:extLst>
              <a:ext uri="{FF2B5EF4-FFF2-40B4-BE49-F238E27FC236}">
                <a16:creationId xmlns:a16="http://schemas.microsoft.com/office/drawing/2014/main" id="{CD4198CF-D93C-404A-BE09-4294A10E3D9B}"/>
              </a:ext>
            </a:extLst>
          </p:cNvPr>
          <p:cNvPicPr>
            <a:picLocks noChangeAspect="1"/>
          </p:cNvPicPr>
          <p:nvPr/>
        </p:nvPicPr>
        <p:blipFill>
          <a:blip r:embed="rId7"/>
          <a:stretch>
            <a:fillRect/>
          </a:stretch>
        </p:blipFill>
        <p:spPr>
          <a:xfrm>
            <a:off x="4998418" y="683415"/>
            <a:ext cx="4060476" cy="3310011"/>
          </a:xfrm>
          <a:prstGeom prst="rect">
            <a:avLst/>
          </a:prstGeom>
        </p:spPr>
      </p:pic>
      <p:sp>
        <p:nvSpPr>
          <p:cNvPr id="26" name="矩形 25">
            <a:extLst>
              <a:ext uri="{FF2B5EF4-FFF2-40B4-BE49-F238E27FC236}">
                <a16:creationId xmlns:a16="http://schemas.microsoft.com/office/drawing/2014/main" id="{80CADDD3-D9F1-49B1-885D-99BA15A802E6}"/>
              </a:ext>
            </a:extLst>
          </p:cNvPr>
          <p:cNvSpPr/>
          <p:nvPr/>
        </p:nvSpPr>
        <p:spPr>
          <a:xfrm>
            <a:off x="6276328" y="3993426"/>
            <a:ext cx="2862367" cy="307777"/>
          </a:xfrm>
          <a:prstGeom prst="rect">
            <a:avLst/>
          </a:prstGeom>
        </p:spPr>
        <p:txBody>
          <a:bodyPr wrap="square">
            <a:spAutoFit/>
          </a:bodyPr>
          <a:lstStyle/>
          <a:p>
            <a:r>
              <a:rPr lang="en-US" altLang="zh-CN" sz="1400" dirty="0" err="1"/>
              <a:t>Kargaltsev</a:t>
            </a:r>
            <a:r>
              <a:rPr lang="en-US" altLang="zh-CN" sz="1400" dirty="0"/>
              <a:t> et al. 2015</a:t>
            </a:r>
            <a:endParaRPr lang="zh-CN" altLang="en-US" sz="1400" dirty="0"/>
          </a:p>
        </p:txBody>
      </p:sp>
      <p:sp>
        <p:nvSpPr>
          <p:cNvPr id="12" name="灯片编号占位符 6">
            <a:extLst>
              <a:ext uri="{FF2B5EF4-FFF2-40B4-BE49-F238E27FC236}">
                <a16:creationId xmlns:a16="http://schemas.microsoft.com/office/drawing/2014/main" id="{E47E3B9B-DC6A-4271-8907-40FE46C0A878}"/>
              </a:ext>
            </a:extLst>
          </p:cNvPr>
          <p:cNvSpPr>
            <a:spLocks noGrp="1"/>
          </p:cNvSpPr>
          <p:nvPr>
            <p:ph type="sldNum" sz="quarter" idx="12"/>
          </p:nvPr>
        </p:nvSpPr>
        <p:spPr>
          <a:xfrm>
            <a:off x="8100000" y="270000"/>
            <a:ext cx="810000" cy="270000"/>
          </a:xfrm>
        </p:spPr>
        <p:txBody>
          <a:bodyPr/>
          <a:lstStyle/>
          <a:p>
            <a:fld id="{E077DA78-E013-4A8C-AD75-63A150561B10}" type="slidenum">
              <a:rPr lang="zh-CN" altLang="en-US" smtClean="0">
                <a:solidFill>
                  <a:prstClr val="black">
                    <a:tint val="75000"/>
                  </a:prstClr>
                </a:solidFill>
              </a:rPr>
              <a:pPr/>
              <a:t>5</a:t>
            </a:fld>
            <a:endParaRPr lang="zh-CN" altLang="en-US">
              <a:solidFill>
                <a:prstClr val="black">
                  <a:tint val="75000"/>
                </a:prstClr>
              </a:solidFill>
            </a:endParaRPr>
          </a:p>
        </p:txBody>
      </p:sp>
    </p:spTree>
    <p:extLst>
      <p:ext uri="{BB962C8B-B14F-4D97-AF65-F5344CB8AC3E}">
        <p14:creationId xmlns:p14="http://schemas.microsoft.com/office/powerpoint/2010/main" val="2227494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6FF5AB5-3CAE-4D6E-88DB-B4F86FBA36F3}"/>
              </a:ext>
            </a:extLst>
          </p:cNvPr>
          <p:cNvSpPr>
            <a:spLocks noGrp="1"/>
          </p:cNvSpPr>
          <p:nvPr>
            <p:ph type="title"/>
          </p:nvPr>
        </p:nvSpPr>
        <p:spPr/>
        <p:txBody>
          <a:bodyPr/>
          <a:lstStyle/>
          <a:p>
            <a:r>
              <a:rPr lang="en-US" altLang="zh-CN" dirty="0"/>
              <a:t>Introduction - Magnetar</a:t>
            </a:r>
            <a:endParaRPr lang="zh-CN" altLang="en-US" dirty="0"/>
          </a:p>
        </p:txBody>
      </p:sp>
      <p:sp>
        <p:nvSpPr>
          <p:cNvPr id="2" name="灯片编号占位符 1">
            <a:extLst>
              <a:ext uri="{FF2B5EF4-FFF2-40B4-BE49-F238E27FC236}">
                <a16:creationId xmlns:a16="http://schemas.microsoft.com/office/drawing/2014/main" id="{7071E823-F717-4A24-8497-F07205410AE5}"/>
              </a:ext>
            </a:extLst>
          </p:cNvPr>
          <p:cNvSpPr>
            <a:spLocks noGrp="1"/>
          </p:cNvSpPr>
          <p:nvPr>
            <p:ph type="sldNum" sz="quarter" idx="12"/>
          </p:nvPr>
        </p:nvSpPr>
        <p:spPr/>
        <p:txBody>
          <a:bodyPr>
            <a:normAutofit lnSpcReduction="10000"/>
          </a:bodyPr>
          <a:lstStyle/>
          <a:p>
            <a:fld id="{49AE70B2-8BF9-45C0-BB95-33D1B9D3A854}" type="slidenum">
              <a:rPr lang="zh-CN" altLang="en-US" smtClean="0">
                <a:solidFill>
                  <a:prstClr val="black">
                    <a:tint val="75000"/>
                  </a:prstClr>
                </a:solidFill>
              </a:rPr>
              <a:pPr/>
              <a:t>6</a:t>
            </a:fld>
            <a:endParaRPr lang="zh-CN" altLang="en-US">
              <a:solidFill>
                <a:prstClr val="black">
                  <a:tint val="75000"/>
                </a:prstClr>
              </a:solidFill>
            </a:endParaRPr>
          </a:p>
        </p:txBody>
      </p:sp>
      <p:pic>
        <p:nvPicPr>
          <p:cNvPr id="5" name="Picture 6" descr="Probing magnetar at the center of our galaxy | Space | EarthSky">
            <a:extLst>
              <a:ext uri="{FF2B5EF4-FFF2-40B4-BE49-F238E27FC236}">
                <a16:creationId xmlns:a16="http://schemas.microsoft.com/office/drawing/2014/main" id="{E90F623C-1147-4C67-A369-C9C5884A47F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753" y="849289"/>
            <a:ext cx="2091486" cy="150325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0" descr="RHESSI observes a magnetar - RHESSI Wiki">
            <a:extLst>
              <a:ext uri="{FF2B5EF4-FFF2-40B4-BE49-F238E27FC236}">
                <a16:creationId xmlns:a16="http://schemas.microsoft.com/office/drawing/2014/main" id="{1D243A7D-B052-49DB-99B2-4671130CB2C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409"/>
          <a:stretch/>
        </p:blipFill>
        <p:spPr bwMode="auto">
          <a:xfrm>
            <a:off x="-2764" y="2418532"/>
            <a:ext cx="2269319" cy="1702705"/>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a:extLst>
              <a:ext uri="{FF2B5EF4-FFF2-40B4-BE49-F238E27FC236}">
                <a16:creationId xmlns:a16="http://schemas.microsoft.com/office/drawing/2014/main" id="{5C6DF530-BDD9-4DC7-AC1F-221691A0CF6C}"/>
              </a:ext>
            </a:extLst>
          </p:cNvPr>
          <p:cNvSpPr txBox="1"/>
          <p:nvPr/>
        </p:nvSpPr>
        <p:spPr>
          <a:xfrm>
            <a:off x="23358" y="4010189"/>
            <a:ext cx="3437717" cy="300082"/>
          </a:xfrm>
          <a:prstGeom prst="rect">
            <a:avLst/>
          </a:prstGeom>
          <a:noFill/>
        </p:spPr>
        <p:txBody>
          <a:bodyPr wrap="square">
            <a:spAutoFit/>
          </a:bodyPr>
          <a:lstStyle/>
          <a:p>
            <a:r>
              <a:rPr lang="zh-CN" altLang="en-US" sz="1350" dirty="0">
                <a:hlinkClick r:id="rId4"/>
              </a:rPr>
              <a:t>磁星星表：</a:t>
            </a:r>
            <a:r>
              <a:rPr lang="en-US" altLang="zh-CN" sz="1350" dirty="0">
                <a:hlinkClick r:id="rId4"/>
              </a:rPr>
              <a:t>www.physics.mcgill.ca</a:t>
            </a:r>
            <a:endParaRPr lang="zh-CN" altLang="en-US" sz="1350" dirty="0"/>
          </a:p>
        </p:txBody>
      </p:sp>
      <p:pic>
        <p:nvPicPr>
          <p:cNvPr id="9" name="图片 8">
            <a:extLst>
              <a:ext uri="{FF2B5EF4-FFF2-40B4-BE49-F238E27FC236}">
                <a16:creationId xmlns:a16="http://schemas.microsoft.com/office/drawing/2014/main" id="{8D9D5860-3972-4E70-B134-AB6DBED9A63B}"/>
              </a:ext>
            </a:extLst>
          </p:cNvPr>
          <p:cNvPicPr>
            <a:picLocks noChangeAspect="1"/>
          </p:cNvPicPr>
          <p:nvPr/>
        </p:nvPicPr>
        <p:blipFill rotWithShape="1">
          <a:blip r:embed="rId5"/>
          <a:srcRect t="3216" r="5027"/>
          <a:stretch/>
        </p:blipFill>
        <p:spPr>
          <a:xfrm>
            <a:off x="2323104" y="844682"/>
            <a:ext cx="2093180" cy="1599830"/>
          </a:xfrm>
          <a:prstGeom prst="rect">
            <a:avLst/>
          </a:prstGeom>
        </p:spPr>
      </p:pic>
      <p:sp>
        <p:nvSpPr>
          <p:cNvPr id="13" name="文本框 12">
            <a:extLst>
              <a:ext uri="{FF2B5EF4-FFF2-40B4-BE49-F238E27FC236}">
                <a16:creationId xmlns:a16="http://schemas.microsoft.com/office/drawing/2014/main" id="{74748F29-5AB7-428C-9511-565D6A789B6E}"/>
              </a:ext>
            </a:extLst>
          </p:cNvPr>
          <p:cNvSpPr txBox="1"/>
          <p:nvPr/>
        </p:nvSpPr>
        <p:spPr>
          <a:xfrm>
            <a:off x="2549830" y="844682"/>
            <a:ext cx="1386552" cy="276999"/>
          </a:xfrm>
          <a:prstGeom prst="rect">
            <a:avLst/>
          </a:prstGeom>
          <a:noFill/>
        </p:spPr>
        <p:txBody>
          <a:bodyPr wrap="square" rtlCol="0">
            <a:spAutoFit/>
          </a:bodyPr>
          <a:lstStyle/>
          <a:p>
            <a:r>
              <a:rPr lang="en-US" altLang="zh-CN" sz="1200" dirty="0"/>
              <a:t>SGR J1935+2154</a:t>
            </a:r>
            <a:endParaRPr lang="zh-CN" altLang="en-US" sz="1200" dirty="0"/>
          </a:p>
        </p:txBody>
      </p:sp>
      <p:pic>
        <p:nvPicPr>
          <p:cNvPr id="15" name="内容占位符 5">
            <a:extLst>
              <a:ext uri="{FF2B5EF4-FFF2-40B4-BE49-F238E27FC236}">
                <a16:creationId xmlns:a16="http://schemas.microsoft.com/office/drawing/2014/main" id="{499C5F8A-8DFB-45AC-8A60-C23B76090DC4}"/>
              </a:ext>
            </a:extLst>
          </p:cNvPr>
          <p:cNvPicPr>
            <a:picLocks noChangeAspect="1"/>
          </p:cNvPicPr>
          <p:nvPr/>
        </p:nvPicPr>
        <p:blipFill rotWithShape="1">
          <a:blip r:embed="rId6"/>
          <a:srcRect t="3301"/>
          <a:stretch/>
        </p:blipFill>
        <p:spPr>
          <a:xfrm>
            <a:off x="4509726" y="871806"/>
            <a:ext cx="2175878" cy="1462074"/>
          </a:xfrm>
          <a:prstGeom prst="rect">
            <a:avLst/>
          </a:prstGeom>
        </p:spPr>
      </p:pic>
      <p:pic>
        <p:nvPicPr>
          <p:cNvPr id="16" name="内容占位符 5">
            <a:extLst>
              <a:ext uri="{FF2B5EF4-FFF2-40B4-BE49-F238E27FC236}">
                <a16:creationId xmlns:a16="http://schemas.microsoft.com/office/drawing/2014/main" id="{2C488B18-AA30-4F2C-959D-63C6CF691744}"/>
              </a:ext>
            </a:extLst>
          </p:cNvPr>
          <p:cNvPicPr>
            <a:picLocks noChangeAspect="1"/>
          </p:cNvPicPr>
          <p:nvPr/>
        </p:nvPicPr>
        <p:blipFill rotWithShape="1">
          <a:blip r:embed="rId7"/>
          <a:srcRect l="1706" t="5271"/>
          <a:stretch/>
        </p:blipFill>
        <p:spPr bwMode="auto">
          <a:xfrm>
            <a:off x="4359735" y="2467138"/>
            <a:ext cx="2409247" cy="16527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 name="图片 21">
            <a:extLst>
              <a:ext uri="{FF2B5EF4-FFF2-40B4-BE49-F238E27FC236}">
                <a16:creationId xmlns:a16="http://schemas.microsoft.com/office/drawing/2014/main" id="{DF59E725-8753-4780-8007-19C7AF933DDB}"/>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629055" y="853897"/>
            <a:ext cx="2245445" cy="149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矩形 23">
            <a:extLst>
              <a:ext uri="{FF2B5EF4-FFF2-40B4-BE49-F238E27FC236}">
                <a16:creationId xmlns:a16="http://schemas.microsoft.com/office/drawing/2014/main" id="{367155EC-6EFE-4313-896C-4049A04F8504}"/>
              </a:ext>
            </a:extLst>
          </p:cNvPr>
          <p:cNvSpPr/>
          <p:nvPr/>
        </p:nvSpPr>
        <p:spPr>
          <a:xfrm>
            <a:off x="918113" y="4369040"/>
            <a:ext cx="7181887" cy="323165"/>
          </a:xfrm>
          <a:prstGeom prst="rect">
            <a:avLst/>
          </a:prstGeom>
        </p:spPr>
        <p:txBody>
          <a:bodyPr wrap="square">
            <a:spAutoFit/>
          </a:bodyPr>
          <a:lstStyle/>
          <a:p>
            <a:r>
              <a:rPr lang="en-US" altLang="zh-CN" sz="1500" dirty="0">
                <a:solidFill>
                  <a:srgbClr val="002347"/>
                </a:solidFill>
              </a:rPr>
              <a:t>Li et al. 2020, Li et al. 2023,</a:t>
            </a:r>
            <a:r>
              <a:rPr lang="zh-CN" altLang="en-US" sz="1500" dirty="0">
                <a:solidFill>
                  <a:srgbClr val="002347"/>
                </a:solidFill>
              </a:rPr>
              <a:t> </a:t>
            </a:r>
            <a:r>
              <a:rPr lang="en-US" altLang="zh-CN" sz="1500" dirty="0">
                <a:solidFill>
                  <a:srgbClr val="002347"/>
                </a:solidFill>
              </a:rPr>
              <a:t>Ge et al. 2023,</a:t>
            </a:r>
            <a:r>
              <a:rPr lang="zh-CN" altLang="en-US" sz="1500" dirty="0">
                <a:solidFill>
                  <a:srgbClr val="002347"/>
                </a:solidFill>
              </a:rPr>
              <a:t> Archibald </a:t>
            </a:r>
            <a:r>
              <a:rPr lang="en-US" altLang="zh-CN" sz="1500" dirty="0">
                <a:solidFill>
                  <a:srgbClr val="002347"/>
                </a:solidFill>
              </a:rPr>
              <a:t>et</a:t>
            </a:r>
            <a:r>
              <a:rPr lang="zh-CN" altLang="en-US" sz="1500" dirty="0">
                <a:solidFill>
                  <a:srgbClr val="002347"/>
                </a:solidFill>
              </a:rPr>
              <a:t> </a:t>
            </a:r>
            <a:r>
              <a:rPr lang="en-US" altLang="zh-CN" sz="1500" dirty="0">
                <a:solidFill>
                  <a:srgbClr val="002347"/>
                </a:solidFill>
              </a:rPr>
              <a:t>al.</a:t>
            </a:r>
            <a:r>
              <a:rPr lang="zh-CN" altLang="en-US" sz="1500" dirty="0">
                <a:solidFill>
                  <a:srgbClr val="002347"/>
                </a:solidFill>
              </a:rPr>
              <a:t> </a:t>
            </a:r>
            <a:r>
              <a:rPr lang="en-US" altLang="zh-CN" sz="1500" dirty="0">
                <a:solidFill>
                  <a:srgbClr val="002347"/>
                </a:solidFill>
              </a:rPr>
              <a:t>2013, 2020, </a:t>
            </a:r>
            <a:r>
              <a:rPr lang="en-US" altLang="zh-CN" sz="1500" dirty="0" err="1">
                <a:solidFill>
                  <a:srgbClr val="002347"/>
                </a:solidFill>
              </a:rPr>
              <a:t>Rigoselli</a:t>
            </a:r>
            <a:r>
              <a:rPr lang="en-US" altLang="zh-CN" sz="1500" dirty="0">
                <a:solidFill>
                  <a:srgbClr val="002347"/>
                </a:solidFill>
              </a:rPr>
              <a:t> et al. 2025</a:t>
            </a:r>
            <a:endParaRPr lang="zh-CN" altLang="en-US" sz="1500" dirty="0">
              <a:solidFill>
                <a:srgbClr val="002347"/>
              </a:solidFill>
            </a:endParaRPr>
          </a:p>
        </p:txBody>
      </p:sp>
      <p:pic>
        <p:nvPicPr>
          <p:cNvPr id="25" name="Picture 8" descr="Flux evolution over the first ∼ 200 days of all magnetar outbursts ...">
            <a:extLst>
              <a:ext uri="{FF2B5EF4-FFF2-40B4-BE49-F238E27FC236}">
                <a16:creationId xmlns:a16="http://schemas.microsoft.com/office/drawing/2014/main" id="{7391229F-9AAE-4511-B061-D2B0BAE43403}"/>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4640" t="13078" r="10867" b="5124"/>
          <a:stretch/>
        </p:blipFill>
        <p:spPr bwMode="auto">
          <a:xfrm>
            <a:off x="6717000" y="2513398"/>
            <a:ext cx="2145162" cy="1560271"/>
          </a:xfrm>
          <a:prstGeom prst="rect">
            <a:avLst/>
          </a:prstGeom>
          <a:noFill/>
          <a:extLst>
            <a:ext uri="{909E8E84-426E-40DD-AFC4-6F175D3DCCD1}">
              <a14:hiddenFill xmlns:a14="http://schemas.microsoft.com/office/drawing/2010/main">
                <a:solidFill>
                  <a:srgbClr val="FFFFFF"/>
                </a:solidFill>
              </a14:hiddenFill>
            </a:ext>
          </a:extLst>
        </p:spPr>
      </p:pic>
      <p:sp>
        <p:nvSpPr>
          <p:cNvPr id="26" name="文本框 25">
            <a:extLst>
              <a:ext uri="{FF2B5EF4-FFF2-40B4-BE49-F238E27FC236}">
                <a16:creationId xmlns:a16="http://schemas.microsoft.com/office/drawing/2014/main" id="{50D5BAA2-B77D-449A-BE02-CE3920480F2A}"/>
              </a:ext>
            </a:extLst>
          </p:cNvPr>
          <p:cNvSpPr txBox="1"/>
          <p:nvPr/>
        </p:nvSpPr>
        <p:spPr bwMode="auto">
          <a:xfrm>
            <a:off x="4591581" y="878347"/>
            <a:ext cx="1557572" cy="276999"/>
          </a:xfrm>
          <a:prstGeom prst="rect">
            <a:avLst/>
          </a:prstGeom>
          <a:noFill/>
          <a:ln w="9525">
            <a:noFill/>
            <a:miter lim="800000"/>
          </a:ln>
        </p:spPr>
        <p:txBody>
          <a:bodyPr wrap="square">
            <a:spAutoFit/>
          </a:bodyPr>
          <a:lstStyle/>
          <a:p>
            <a:r>
              <a:rPr lang="en-US" altLang="zh-CN" sz="1200" dirty="0">
                <a:solidFill>
                  <a:srgbClr val="FF0000"/>
                </a:solidFill>
                <a:ea typeface="黑体" panose="02010609060101010101" pitchFamily="49" charset="-122"/>
                <a:cs typeface="Arial" panose="020B0604020202020204" pitchFamily="34" charset="0"/>
              </a:rPr>
              <a:t>1E 1048.1-5937</a:t>
            </a:r>
          </a:p>
        </p:txBody>
      </p:sp>
      <p:sp>
        <p:nvSpPr>
          <p:cNvPr id="28" name="文本框 27">
            <a:extLst>
              <a:ext uri="{FF2B5EF4-FFF2-40B4-BE49-F238E27FC236}">
                <a16:creationId xmlns:a16="http://schemas.microsoft.com/office/drawing/2014/main" id="{5C6CE729-710F-4ABE-8C3B-75DF7E41BCEB}"/>
              </a:ext>
            </a:extLst>
          </p:cNvPr>
          <p:cNvSpPr txBox="1"/>
          <p:nvPr/>
        </p:nvSpPr>
        <p:spPr>
          <a:xfrm>
            <a:off x="5635611" y="2543734"/>
            <a:ext cx="993443" cy="276999"/>
          </a:xfrm>
          <a:prstGeom prst="rect">
            <a:avLst/>
          </a:prstGeom>
          <a:noFill/>
        </p:spPr>
        <p:txBody>
          <a:bodyPr wrap="square" rtlCol="0">
            <a:spAutoFit/>
          </a:bodyPr>
          <a:lstStyle/>
          <a:p>
            <a:r>
              <a:rPr lang="en-US" altLang="zh-CN" sz="1200" dirty="0">
                <a:solidFill>
                  <a:srgbClr val="FF0000"/>
                </a:solidFill>
                <a:ea typeface="黑体" panose="02010609060101010101" pitchFamily="49" charset="-122"/>
                <a:cs typeface="Arial" panose="020B0604020202020204" pitchFamily="34" charset="0"/>
              </a:rPr>
              <a:t>1E 2259+586</a:t>
            </a:r>
          </a:p>
        </p:txBody>
      </p:sp>
      <p:sp>
        <p:nvSpPr>
          <p:cNvPr id="29" name="文本框 28">
            <a:extLst>
              <a:ext uri="{FF2B5EF4-FFF2-40B4-BE49-F238E27FC236}">
                <a16:creationId xmlns:a16="http://schemas.microsoft.com/office/drawing/2014/main" id="{185C18E4-DC7E-4BEB-943D-AB3C6860131F}"/>
              </a:ext>
            </a:extLst>
          </p:cNvPr>
          <p:cNvSpPr txBox="1"/>
          <p:nvPr/>
        </p:nvSpPr>
        <p:spPr>
          <a:xfrm>
            <a:off x="6767459" y="909125"/>
            <a:ext cx="993443" cy="276999"/>
          </a:xfrm>
          <a:prstGeom prst="rect">
            <a:avLst/>
          </a:prstGeom>
          <a:noFill/>
        </p:spPr>
        <p:txBody>
          <a:bodyPr wrap="square" rtlCol="0">
            <a:spAutoFit/>
          </a:bodyPr>
          <a:lstStyle/>
          <a:p>
            <a:r>
              <a:rPr lang="en-US" altLang="zh-CN" sz="1200" dirty="0">
                <a:solidFill>
                  <a:srgbClr val="FF0000"/>
                </a:solidFill>
                <a:ea typeface="黑体" panose="02010609060101010101" pitchFamily="49" charset="-122"/>
                <a:cs typeface="Arial" panose="020B0604020202020204" pitchFamily="34" charset="0"/>
              </a:rPr>
              <a:t>FRB 200428</a:t>
            </a:r>
          </a:p>
        </p:txBody>
      </p:sp>
      <p:pic>
        <p:nvPicPr>
          <p:cNvPr id="30" name="图片 29">
            <a:extLst>
              <a:ext uri="{FF2B5EF4-FFF2-40B4-BE49-F238E27FC236}">
                <a16:creationId xmlns:a16="http://schemas.microsoft.com/office/drawing/2014/main" id="{CC5DF23A-36C8-434F-B502-AD19CEAD0B75}"/>
              </a:ext>
            </a:extLst>
          </p:cNvPr>
          <p:cNvPicPr>
            <a:picLocks noChangeAspect="1"/>
          </p:cNvPicPr>
          <p:nvPr/>
        </p:nvPicPr>
        <p:blipFill rotWithShape="1">
          <a:blip r:embed="rId10"/>
          <a:srcRect r="51319"/>
          <a:stretch/>
        </p:blipFill>
        <p:spPr>
          <a:xfrm>
            <a:off x="2588059" y="2492080"/>
            <a:ext cx="1657692" cy="16291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66264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6047B4-83E3-11C5-7564-EFF87C190184}"/>
              </a:ext>
            </a:extLst>
          </p:cNvPr>
          <p:cNvSpPr>
            <a:spLocks noGrp="1"/>
          </p:cNvSpPr>
          <p:nvPr>
            <p:ph type="title"/>
          </p:nvPr>
        </p:nvSpPr>
        <p:spPr/>
        <p:txBody>
          <a:bodyPr/>
          <a:lstStyle/>
          <a:p>
            <a:r>
              <a:rPr lang="en-US" altLang="zh-CN" dirty="0"/>
              <a:t>Introduction - Glitch</a:t>
            </a:r>
            <a:endParaRPr lang="zh-CN" altLang="en-US" dirty="0"/>
          </a:p>
        </p:txBody>
      </p:sp>
      <p:grpSp>
        <p:nvGrpSpPr>
          <p:cNvPr id="17" name="组合 16">
            <a:extLst>
              <a:ext uri="{FF2B5EF4-FFF2-40B4-BE49-F238E27FC236}">
                <a16:creationId xmlns:a16="http://schemas.microsoft.com/office/drawing/2014/main" id="{D07894DD-E818-4A21-94B4-7E2BEDA4878F}"/>
              </a:ext>
            </a:extLst>
          </p:cNvPr>
          <p:cNvGrpSpPr/>
          <p:nvPr/>
        </p:nvGrpSpPr>
        <p:grpSpPr>
          <a:xfrm>
            <a:off x="512825" y="841487"/>
            <a:ext cx="8272121" cy="3223951"/>
            <a:chOff x="764236" y="1401671"/>
            <a:chExt cx="11029494" cy="4298602"/>
          </a:xfrm>
        </p:grpSpPr>
        <p:pic>
          <p:nvPicPr>
            <p:cNvPr id="23" name="图片 22">
              <a:extLst>
                <a:ext uri="{FF2B5EF4-FFF2-40B4-BE49-F238E27FC236}">
                  <a16:creationId xmlns:a16="http://schemas.microsoft.com/office/drawing/2014/main" id="{D10BDEB0-7116-402E-9868-27FB62D4216A}"/>
                </a:ext>
              </a:extLst>
            </p:cNvPr>
            <p:cNvPicPr>
              <a:picLocks noChangeAspect="1"/>
            </p:cNvPicPr>
            <p:nvPr/>
          </p:nvPicPr>
          <p:blipFill>
            <a:blip r:embed="rId3"/>
            <a:stretch>
              <a:fillRect/>
            </a:stretch>
          </p:blipFill>
          <p:spPr>
            <a:xfrm>
              <a:off x="859872" y="3478646"/>
              <a:ext cx="2969702" cy="1540713"/>
            </a:xfrm>
            <a:prstGeom prst="rect">
              <a:avLst/>
            </a:prstGeom>
          </p:spPr>
        </p:pic>
        <p:pic>
          <p:nvPicPr>
            <p:cNvPr id="12" name="图片 11" descr="屏幕快照 2018-01-11 下午6.25.39.png">
              <a:extLst>
                <a:ext uri="{FF2B5EF4-FFF2-40B4-BE49-F238E27FC236}">
                  <a16:creationId xmlns:a16="http://schemas.microsoft.com/office/drawing/2014/main" id="{376B0D91-7177-41D9-B37D-673393AAD6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4236" y="1435076"/>
              <a:ext cx="3121556" cy="2109071"/>
            </a:xfrm>
            <a:prstGeom prst="rect">
              <a:avLst/>
            </a:prstGeom>
          </p:spPr>
        </p:pic>
        <p:pic>
          <p:nvPicPr>
            <p:cNvPr id="13" name="图片 12" descr="屏幕快照 2018-03-09 上午8.57.09.png">
              <a:extLst>
                <a:ext uri="{FF2B5EF4-FFF2-40B4-BE49-F238E27FC236}">
                  <a16:creationId xmlns:a16="http://schemas.microsoft.com/office/drawing/2014/main" id="{67D761C7-E600-4319-8FC4-3C87724F61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7032" y="1401671"/>
              <a:ext cx="3487199" cy="3294042"/>
            </a:xfrm>
            <a:prstGeom prst="rect">
              <a:avLst/>
            </a:prstGeom>
          </p:spPr>
        </p:pic>
        <p:sp>
          <p:nvSpPr>
            <p:cNvPr id="30" name="文本框 29">
              <a:extLst>
                <a:ext uri="{FF2B5EF4-FFF2-40B4-BE49-F238E27FC236}">
                  <a16:creationId xmlns:a16="http://schemas.microsoft.com/office/drawing/2014/main" id="{0FE4BDE5-0779-4562-9480-5DD1BBF42F04}"/>
                </a:ext>
              </a:extLst>
            </p:cNvPr>
            <p:cNvSpPr txBox="1"/>
            <p:nvPr/>
          </p:nvSpPr>
          <p:spPr>
            <a:xfrm>
              <a:off x="1033325" y="4961609"/>
              <a:ext cx="2969702" cy="738664"/>
            </a:xfrm>
            <a:prstGeom prst="rect">
              <a:avLst/>
            </a:prstGeom>
            <a:noFill/>
          </p:spPr>
          <p:txBody>
            <a:bodyPr wrap="square" rtlCol="0">
              <a:spAutoFit/>
            </a:bodyPr>
            <a:lstStyle/>
            <a:p>
              <a:r>
                <a:rPr lang="en-US" altLang="zh-CN" sz="1500" dirty="0"/>
                <a:t>Dodson et al. 2002</a:t>
              </a:r>
            </a:p>
            <a:p>
              <a:r>
                <a:rPr lang="en-US" altLang="zh-CN" sz="1500" dirty="0"/>
                <a:t>Ashton et al. 2019</a:t>
              </a:r>
              <a:endParaRPr lang="zh-CN" altLang="en-US" sz="1500" dirty="0"/>
            </a:p>
          </p:txBody>
        </p:sp>
        <p:pic>
          <p:nvPicPr>
            <p:cNvPr id="20" name="内容占位符 5">
              <a:extLst>
                <a:ext uri="{FF2B5EF4-FFF2-40B4-BE49-F238E27FC236}">
                  <a16:creationId xmlns:a16="http://schemas.microsoft.com/office/drawing/2014/main" id="{2E72FB0A-525D-4D8F-BE03-7D83FB27A402}"/>
                </a:ext>
              </a:extLst>
            </p:cNvPr>
            <p:cNvPicPr>
              <a:picLocks noChangeAspect="1"/>
            </p:cNvPicPr>
            <p:nvPr/>
          </p:nvPicPr>
          <p:blipFill rotWithShape="1">
            <a:blip r:embed="rId6"/>
            <a:srcRect l="1706" t="5271"/>
            <a:stretch/>
          </p:blipFill>
          <p:spPr bwMode="auto">
            <a:xfrm>
              <a:off x="7539126" y="1413454"/>
              <a:ext cx="4254604" cy="28634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文本框 15">
              <a:extLst>
                <a:ext uri="{FF2B5EF4-FFF2-40B4-BE49-F238E27FC236}">
                  <a16:creationId xmlns:a16="http://schemas.microsoft.com/office/drawing/2014/main" id="{91E7C420-4677-4674-B834-1042F744C719}"/>
                </a:ext>
              </a:extLst>
            </p:cNvPr>
            <p:cNvSpPr txBox="1"/>
            <p:nvPr/>
          </p:nvSpPr>
          <p:spPr>
            <a:xfrm>
              <a:off x="8181576" y="4197426"/>
              <a:ext cx="2997372" cy="430887"/>
            </a:xfrm>
            <a:prstGeom prst="rect">
              <a:avLst/>
            </a:prstGeom>
            <a:noFill/>
          </p:spPr>
          <p:txBody>
            <a:bodyPr wrap="square">
              <a:spAutoFit/>
            </a:bodyPr>
            <a:lstStyle/>
            <a:p>
              <a:r>
                <a:rPr kumimoji="1" lang="en-US" altLang="zh-CN" sz="1500" b="1" dirty="0">
                  <a:ea typeface="黑体" panose="02010609060101010101" pitchFamily="49" charset="-122"/>
                  <a:cs typeface="Arial" panose="020B0604020202020204" pitchFamily="34" charset="0"/>
                </a:rPr>
                <a:t>Anti-glitch in magnetar</a:t>
              </a:r>
              <a:endParaRPr lang="zh-CN" altLang="en-US" sz="1500" b="1" dirty="0"/>
            </a:p>
          </p:txBody>
        </p:sp>
        <p:sp>
          <p:nvSpPr>
            <p:cNvPr id="18" name="文本框 17">
              <a:extLst>
                <a:ext uri="{FF2B5EF4-FFF2-40B4-BE49-F238E27FC236}">
                  <a16:creationId xmlns:a16="http://schemas.microsoft.com/office/drawing/2014/main" id="{94812714-7CE9-4496-A0C0-539BF0ABF482}"/>
                </a:ext>
              </a:extLst>
            </p:cNvPr>
            <p:cNvSpPr txBox="1"/>
            <p:nvPr/>
          </p:nvSpPr>
          <p:spPr>
            <a:xfrm>
              <a:off x="4385762" y="4695713"/>
              <a:ext cx="2249595" cy="430887"/>
            </a:xfrm>
            <a:prstGeom prst="rect">
              <a:avLst/>
            </a:prstGeom>
            <a:noFill/>
          </p:spPr>
          <p:txBody>
            <a:bodyPr wrap="square">
              <a:spAutoFit/>
            </a:bodyPr>
            <a:lstStyle/>
            <a:p>
              <a:r>
                <a:rPr kumimoji="1" lang="en-US" altLang="zh-CN" sz="1500" dirty="0" err="1">
                  <a:solidFill>
                    <a:srgbClr val="002347"/>
                  </a:solidFill>
                  <a:ea typeface="黑体" panose="02010609060101010101" pitchFamily="49" charset="-122"/>
                  <a:cs typeface="Arial" panose="020B0604020202020204" pitchFamily="34" charset="0"/>
                </a:rPr>
                <a:t>Lyne</a:t>
              </a:r>
              <a:r>
                <a:rPr kumimoji="1" lang="en-US" altLang="zh-CN" sz="1500" dirty="0">
                  <a:solidFill>
                    <a:srgbClr val="002347"/>
                  </a:solidFill>
                  <a:ea typeface="黑体" panose="02010609060101010101" pitchFamily="49" charset="-122"/>
                  <a:cs typeface="Arial" panose="020B0604020202020204" pitchFamily="34" charset="0"/>
                </a:rPr>
                <a:t> et al. 1992</a:t>
              </a:r>
            </a:p>
          </p:txBody>
        </p:sp>
        <p:sp>
          <p:nvSpPr>
            <p:cNvPr id="22" name="文本框 21">
              <a:extLst>
                <a:ext uri="{FF2B5EF4-FFF2-40B4-BE49-F238E27FC236}">
                  <a16:creationId xmlns:a16="http://schemas.microsoft.com/office/drawing/2014/main" id="{BDD89737-ABBF-4B43-8091-3058AF9BEEAB}"/>
                </a:ext>
              </a:extLst>
            </p:cNvPr>
            <p:cNvSpPr txBox="1"/>
            <p:nvPr/>
          </p:nvSpPr>
          <p:spPr>
            <a:xfrm>
              <a:off x="8181576" y="4675258"/>
              <a:ext cx="3100686" cy="430887"/>
            </a:xfrm>
            <a:prstGeom prst="rect">
              <a:avLst/>
            </a:prstGeom>
            <a:noFill/>
          </p:spPr>
          <p:txBody>
            <a:bodyPr wrap="square">
              <a:spAutoFit/>
            </a:bodyPr>
            <a:lstStyle/>
            <a:p>
              <a:r>
                <a:rPr lang="zh-CN" altLang="en-US" sz="1500" dirty="0"/>
                <a:t>Archibald </a:t>
              </a:r>
              <a:r>
                <a:rPr lang="en-US" altLang="zh-CN" sz="1500" dirty="0"/>
                <a:t>et</a:t>
              </a:r>
              <a:r>
                <a:rPr lang="zh-CN" altLang="en-US" sz="1500" dirty="0"/>
                <a:t> </a:t>
              </a:r>
              <a:r>
                <a:rPr lang="en-US" altLang="zh-CN" sz="1500" dirty="0"/>
                <a:t>al.</a:t>
              </a:r>
              <a:r>
                <a:rPr lang="zh-CN" altLang="en-US" sz="1500" dirty="0"/>
                <a:t> </a:t>
              </a:r>
              <a:r>
                <a:rPr lang="en-US" altLang="zh-CN" sz="1500" dirty="0"/>
                <a:t>2013 </a:t>
              </a:r>
            </a:p>
          </p:txBody>
        </p:sp>
        <p:cxnSp>
          <p:nvCxnSpPr>
            <p:cNvPr id="8" name="直接箭头连接符 7">
              <a:extLst>
                <a:ext uri="{FF2B5EF4-FFF2-40B4-BE49-F238E27FC236}">
                  <a16:creationId xmlns:a16="http://schemas.microsoft.com/office/drawing/2014/main" id="{9CDDF3D2-9EFA-4765-BB68-588C1871E4EB}"/>
                </a:ext>
              </a:extLst>
            </p:cNvPr>
            <p:cNvCxnSpPr>
              <a:cxnSpLocks/>
            </p:cNvCxnSpPr>
            <p:nvPr/>
          </p:nvCxnSpPr>
          <p:spPr>
            <a:xfrm>
              <a:off x="2564072" y="3203907"/>
              <a:ext cx="0" cy="360000"/>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E8543358-D4FB-4749-90DE-8DB8C8E0D4F5}"/>
                </a:ext>
              </a:extLst>
            </p:cNvPr>
            <p:cNvSpPr txBox="1"/>
            <p:nvPr/>
          </p:nvSpPr>
          <p:spPr>
            <a:xfrm>
              <a:off x="8181576" y="5140732"/>
              <a:ext cx="2969702" cy="430887"/>
            </a:xfrm>
            <a:prstGeom prst="rect">
              <a:avLst/>
            </a:prstGeom>
            <a:noFill/>
          </p:spPr>
          <p:txBody>
            <a:bodyPr wrap="square" rtlCol="0">
              <a:spAutoFit/>
            </a:bodyPr>
            <a:lstStyle/>
            <a:p>
              <a:r>
                <a:rPr lang="en-US" altLang="zh-CN" sz="1500" b="1" dirty="0">
                  <a:solidFill>
                    <a:srgbClr val="C00000"/>
                  </a:solidFill>
                </a:rPr>
                <a:t>In normal pulsar?</a:t>
              </a:r>
              <a:endParaRPr lang="zh-CN" altLang="en-US" sz="1500" b="1" dirty="0">
                <a:solidFill>
                  <a:srgbClr val="C00000"/>
                </a:solidFill>
              </a:endParaRPr>
            </a:p>
          </p:txBody>
        </p:sp>
        <p:sp>
          <p:nvSpPr>
            <p:cNvPr id="25" name="文本框 24">
              <a:extLst>
                <a:ext uri="{FF2B5EF4-FFF2-40B4-BE49-F238E27FC236}">
                  <a16:creationId xmlns:a16="http://schemas.microsoft.com/office/drawing/2014/main" id="{44D3BCF0-42F8-412F-B4A8-88D83189978E}"/>
                </a:ext>
              </a:extLst>
            </p:cNvPr>
            <p:cNvSpPr txBox="1"/>
            <p:nvPr/>
          </p:nvSpPr>
          <p:spPr>
            <a:xfrm>
              <a:off x="3014765" y="1435076"/>
              <a:ext cx="785935" cy="430887"/>
            </a:xfrm>
            <a:prstGeom prst="rect">
              <a:avLst/>
            </a:prstGeom>
            <a:noFill/>
          </p:spPr>
          <p:txBody>
            <a:bodyPr wrap="square">
              <a:spAutoFit/>
            </a:bodyPr>
            <a:lstStyle/>
            <a:p>
              <a:r>
                <a:rPr lang="en-US" altLang="zh-CN" sz="1500" b="1" dirty="0"/>
                <a:t>Vela</a:t>
              </a:r>
              <a:endParaRPr lang="en-US" altLang="zh-CN" sz="1350" dirty="0"/>
            </a:p>
          </p:txBody>
        </p:sp>
        <p:sp>
          <p:nvSpPr>
            <p:cNvPr id="26" name="文本框 25">
              <a:extLst>
                <a:ext uri="{FF2B5EF4-FFF2-40B4-BE49-F238E27FC236}">
                  <a16:creationId xmlns:a16="http://schemas.microsoft.com/office/drawing/2014/main" id="{E0504C15-5A37-45FA-8333-6B6C979D607E}"/>
                </a:ext>
              </a:extLst>
            </p:cNvPr>
            <p:cNvSpPr txBox="1"/>
            <p:nvPr/>
          </p:nvSpPr>
          <p:spPr>
            <a:xfrm>
              <a:off x="6624432" y="1435076"/>
              <a:ext cx="814939" cy="430887"/>
            </a:xfrm>
            <a:prstGeom prst="rect">
              <a:avLst/>
            </a:prstGeom>
            <a:noFill/>
          </p:spPr>
          <p:txBody>
            <a:bodyPr wrap="square">
              <a:spAutoFit/>
            </a:bodyPr>
            <a:lstStyle/>
            <a:p>
              <a:r>
                <a:rPr lang="en-US" altLang="zh-CN" sz="1500" b="1" dirty="0"/>
                <a:t>Crab</a:t>
              </a:r>
              <a:endParaRPr lang="en-US" altLang="zh-CN" sz="1350" dirty="0"/>
            </a:p>
          </p:txBody>
        </p:sp>
        <p:sp>
          <p:nvSpPr>
            <p:cNvPr id="28" name="文本框 27">
              <a:extLst>
                <a:ext uri="{FF2B5EF4-FFF2-40B4-BE49-F238E27FC236}">
                  <a16:creationId xmlns:a16="http://schemas.microsoft.com/office/drawing/2014/main" id="{1EAED6D4-2B03-4FDE-A156-16BBA4EDB4A4}"/>
                </a:ext>
              </a:extLst>
            </p:cNvPr>
            <p:cNvSpPr txBox="1"/>
            <p:nvPr/>
          </p:nvSpPr>
          <p:spPr>
            <a:xfrm>
              <a:off x="9982103" y="1549440"/>
              <a:ext cx="1790299" cy="400109"/>
            </a:xfrm>
            <a:prstGeom prst="rect">
              <a:avLst/>
            </a:prstGeom>
            <a:noFill/>
          </p:spPr>
          <p:txBody>
            <a:bodyPr wrap="square">
              <a:spAutoFit/>
            </a:bodyPr>
            <a:lstStyle/>
            <a:p>
              <a:r>
                <a:rPr lang="en-US" altLang="zh-CN" sz="1350" b="1" dirty="0"/>
                <a:t>1E 2259+586</a:t>
              </a:r>
            </a:p>
          </p:txBody>
        </p:sp>
      </p:grpSp>
      <p:sp>
        <p:nvSpPr>
          <p:cNvPr id="32" name="文本框 31">
            <a:extLst>
              <a:ext uri="{FF2B5EF4-FFF2-40B4-BE49-F238E27FC236}">
                <a16:creationId xmlns:a16="http://schemas.microsoft.com/office/drawing/2014/main" id="{544735D6-271E-44DB-B361-C9A31C969167}"/>
              </a:ext>
            </a:extLst>
          </p:cNvPr>
          <p:cNvSpPr txBox="1"/>
          <p:nvPr/>
        </p:nvSpPr>
        <p:spPr>
          <a:xfrm>
            <a:off x="3228970" y="3665863"/>
            <a:ext cx="3043833" cy="323165"/>
          </a:xfrm>
          <a:prstGeom prst="rect">
            <a:avLst/>
          </a:prstGeom>
          <a:noFill/>
        </p:spPr>
        <p:txBody>
          <a:bodyPr wrap="square" rtlCol="0">
            <a:spAutoFit/>
          </a:bodyPr>
          <a:lstStyle/>
          <a:p>
            <a:r>
              <a:rPr lang="en-US" altLang="zh-CN" sz="1500" b="1" dirty="0"/>
              <a:t>Delayed spin-up component</a:t>
            </a:r>
            <a:endParaRPr lang="zh-CN" altLang="en-US" sz="1500" b="1" dirty="0"/>
          </a:p>
        </p:txBody>
      </p:sp>
      <p:sp>
        <p:nvSpPr>
          <p:cNvPr id="21" name="灯片编号占位符 6">
            <a:extLst>
              <a:ext uri="{FF2B5EF4-FFF2-40B4-BE49-F238E27FC236}">
                <a16:creationId xmlns:a16="http://schemas.microsoft.com/office/drawing/2014/main" id="{5EE72C75-78C9-445A-B6D8-5C58BE01805B}"/>
              </a:ext>
            </a:extLst>
          </p:cNvPr>
          <p:cNvSpPr>
            <a:spLocks noGrp="1"/>
          </p:cNvSpPr>
          <p:nvPr>
            <p:ph type="sldNum" sz="quarter" idx="12"/>
          </p:nvPr>
        </p:nvSpPr>
        <p:spPr>
          <a:xfrm>
            <a:off x="8100000" y="270000"/>
            <a:ext cx="810000" cy="270000"/>
          </a:xfrm>
        </p:spPr>
        <p:txBody>
          <a:bodyPr/>
          <a:lstStyle/>
          <a:p>
            <a:fld id="{E077DA78-E013-4A8C-AD75-63A150561B10}" type="slidenum">
              <a:rPr lang="zh-CN" altLang="en-US" smtClean="0">
                <a:solidFill>
                  <a:prstClr val="black">
                    <a:tint val="75000"/>
                  </a:prstClr>
                </a:solidFill>
              </a:rPr>
              <a:pPr/>
              <a:t>7</a:t>
            </a:fld>
            <a:endParaRPr lang="zh-CN" altLang="en-US">
              <a:solidFill>
                <a:prstClr val="black">
                  <a:tint val="75000"/>
                </a:prstClr>
              </a:solidFill>
            </a:endParaRPr>
          </a:p>
        </p:txBody>
      </p:sp>
    </p:spTree>
    <p:extLst>
      <p:ext uri="{BB962C8B-B14F-4D97-AF65-F5344CB8AC3E}">
        <p14:creationId xmlns:p14="http://schemas.microsoft.com/office/powerpoint/2010/main" val="164768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6047B4-83E3-11C5-7564-EFF87C190184}"/>
              </a:ext>
            </a:extLst>
          </p:cNvPr>
          <p:cNvSpPr>
            <a:spLocks noGrp="1"/>
          </p:cNvSpPr>
          <p:nvPr>
            <p:ph type="title"/>
          </p:nvPr>
        </p:nvSpPr>
        <p:spPr/>
        <p:txBody>
          <a:bodyPr/>
          <a:lstStyle/>
          <a:p>
            <a:r>
              <a:rPr lang="en-US" altLang="zh-CN" dirty="0"/>
              <a:t>Introduction - State transition</a:t>
            </a:r>
            <a:endParaRPr lang="zh-CN" altLang="en-US" dirty="0"/>
          </a:p>
        </p:txBody>
      </p:sp>
      <p:grpSp>
        <p:nvGrpSpPr>
          <p:cNvPr id="7" name="组合 6">
            <a:extLst>
              <a:ext uri="{FF2B5EF4-FFF2-40B4-BE49-F238E27FC236}">
                <a16:creationId xmlns:a16="http://schemas.microsoft.com/office/drawing/2014/main" id="{278A149D-853A-4CA0-B46D-8C893A6F186A}"/>
              </a:ext>
            </a:extLst>
          </p:cNvPr>
          <p:cNvGrpSpPr/>
          <p:nvPr/>
        </p:nvGrpSpPr>
        <p:grpSpPr>
          <a:xfrm>
            <a:off x="253771" y="1066780"/>
            <a:ext cx="8760179" cy="3285879"/>
            <a:chOff x="511761" y="1422373"/>
            <a:chExt cx="11680239" cy="4381172"/>
          </a:xfrm>
        </p:grpSpPr>
        <p:pic>
          <p:nvPicPr>
            <p:cNvPr id="24" name="图片 23">
              <a:extLst>
                <a:ext uri="{FF2B5EF4-FFF2-40B4-BE49-F238E27FC236}">
                  <a16:creationId xmlns:a16="http://schemas.microsoft.com/office/drawing/2014/main" id="{9084D1A6-CF55-448C-AF14-10A44D4A372B}"/>
                </a:ext>
              </a:extLst>
            </p:cNvPr>
            <p:cNvPicPr>
              <a:picLocks noChangeAspect="1"/>
            </p:cNvPicPr>
            <p:nvPr/>
          </p:nvPicPr>
          <p:blipFill>
            <a:blip r:embed="rId3"/>
            <a:stretch>
              <a:fillRect/>
            </a:stretch>
          </p:blipFill>
          <p:spPr>
            <a:xfrm>
              <a:off x="511761" y="1750968"/>
              <a:ext cx="3512925" cy="3010401"/>
            </a:xfrm>
            <a:prstGeom prst="rect">
              <a:avLst/>
            </a:prstGeom>
          </p:spPr>
        </p:pic>
        <p:sp>
          <p:nvSpPr>
            <p:cNvPr id="22" name="矩形 21">
              <a:extLst>
                <a:ext uri="{FF2B5EF4-FFF2-40B4-BE49-F238E27FC236}">
                  <a16:creationId xmlns:a16="http://schemas.microsoft.com/office/drawing/2014/main" id="{AC4D336D-37D7-4A69-8F20-BD1401590291}"/>
                </a:ext>
              </a:extLst>
            </p:cNvPr>
            <p:cNvSpPr/>
            <p:nvPr/>
          </p:nvSpPr>
          <p:spPr>
            <a:xfrm>
              <a:off x="889430" y="4784605"/>
              <a:ext cx="1967889" cy="400109"/>
            </a:xfrm>
            <a:prstGeom prst="rect">
              <a:avLst/>
            </a:prstGeom>
          </p:spPr>
          <p:txBody>
            <a:bodyPr wrap="none">
              <a:spAutoFit/>
            </a:bodyPr>
            <a:lstStyle/>
            <a:p>
              <a:r>
                <a:rPr kumimoji="1" lang="en-US" altLang="zh-CN" sz="1350" dirty="0">
                  <a:ea typeface="黑体" panose="02010609060101010101" pitchFamily="49" charset="-122"/>
                  <a:cs typeface="Arial" panose="020B0604020202020204" pitchFamily="34" charset="0"/>
                </a:rPr>
                <a:t>Kramer et al. 2006</a:t>
              </a:r>
            </a:p>
          </p:txBody>
        </p:sp>
        <p:sp>
          <p:nvSpPr>
            <p:cNvPr id="25" name="矩形 24">
              <a:extLst>
                <a:ext uri="{FF2B5EF4-FFF2-40B4-BE49-F238E27FC236}">
                  <a16:creationId xmlns:a16="http://schemas.microsoft.com/office/drawing/2014/main" id="{B248EDE9-4708-4CB8-8844-7762F56C3B69}"/>
                </a:ext>
              </a:extLst>
            </p:cNvPr>
            <p:cNvSpPr/>
            <p:nvPr/>
          </p:nvSpPr>
          <p:spPr>
            <a:xfrm>
              <a:off x="1658638" y="1422373"/>
              <a:ext cx="2012089" cy="430887"/>
            </a:xfrm>
            <a:prstGeom prst="rect">
              <a:avLst/>
            </a:prstGeom>
          </p:spPr>
          <p:txBody>
            <a:bodyPr wrap="square">
              <a:spAutoFit/>
            </a:bodyPr>
            <a:lstStyle/>
            <a:p>
              <a:r>
                <a:rPr kumimoji="1" lang="en-US" altLang="zh-CN" sz="1500" b="1" dirty="0">
                  <a:solidFill>
                    <a:srgbClr val="002060"/>
                  </a:solidFill>
                  <a:ea typeface="黑体" panose="02010609060101010101" pitchFamily="49" charset="-122"/>
                  <a:cs typeface="Arial" panose="020B0604020202020204" pitchFamily="34" charset="0"/>
                </a:rPr>
                <a:t>PSR B1931+24</a:t>
              </a:r>
            </a:p>
          </p:txBody>
        </p:sp>
        <p:sp>
          <p:nvSpPr>
            <p:cNvPr id="13" name="文本框 12">
              <a:extLst>
                <a:ext uri="{FF2B5EF4-FFF2-40B4-BE49-F238E27FC236}">
                  <a16:creationId xmlns:a16="http://schemas.microsoft.com/office/drawing/2014/main" id="{549C682C-EE74-4346-9930-CEF016FDA035}"/>
                </a:ext>
              </a:extLst>
            </p:cNvPr>
            <p:cNvSpPr txBox="1"/>
            <p:nvPr/>
          </p:nvSpPr>
          <p:spPr>
            <a:xfrm>
              <a:off x="3291126" y="5311102"/>
              <a:ext cx="2694963" cy="492443"/>
            </a:xfrm>
            <a:prstGeom prst="rect">
              <a:avLst/>
            </a:prstGeom>
            <a:noFill/>
          </p:spPr>
          <p:txBody>
            <a:bodyPr wrap="square">
              <a:spAutoFit/>
            </a:bodyPr>
            <a:lstStyle/>
            <a:p>
              <a:r>
                <a:rPr kumimoji="1" lang="el-GR" altLang="zh-CN" dirty="0">
                  <a:solidFill>
                    <a:srgbClr val="002060"/>
                  </a:solidFill>
                  <a:ea typeface="黑体" panose="02010609060101010101" pitchFamily="49" charset="-122"/>
                  <a:cs typeface="Arial" panose="020B0604020202020204" pitchFamily="34" charset="0"/>
                </a:rPr>
                <a:t>τ</a:t>
              </a:r>
              <a:r>
                <a:rPr kumimoji="1" lang="en-US" altLang="zh-CN" baseline="-25000" dirty="0">
                  <a:solidFill>
                    <a:srgbClr val="002060"/>
                  </a:solidFill>
                  <a:ea typeface="黑体" panose="02010609060101010101" pitchFamily="49" charset="-122"/>
                  <a:cs typeface="Arial" panose="020B0604020202020204" pitchFamily="34" charset="0"/>
                </a:rPr>
                <a:t>c</a:t>
              </a:r>
              <a:r>
                <a:rPr kumimoji="1" lang="en-US" altLang="zh-CN" dirty="0">
                  <a:solidFill>
                    <a:srgbClr val="002060"/>
                  </a:solidFill>
                  <a:ea typeface="黑体" panose="02010609060101010101" pitchFamily="49" charset="-122"/>
                  <a:cs typeface="Arial" panose="020B0604020202020204" pitchFamily="34" charset="0"/>
                </a:rPr>
                <a:t>~10</a:t>
              </a:r>
              <a:r>
                <a:rPr kumimoji="1" lang="en-US" altLang="zh-CN" baseline="30000" dirty="0">
                  <a:solidFill>
                    <a:srgbClr val="002060"/>
                  </a:solidFill>
                  <a:ea typeface="黑体" panose="02010609060101010101" pitchFamily="49" charset="-122"/>
                  <a:cs typeface="Arial" panose="020B0604020202020204" pitchFamily="34" charset="0"/>
                </a:rPr>
                <a:t>5</a:t>
              </a:r>
              <a:r>
                <a:rPr kumimoji="1" lang="en-US" altLang="zh-CN" dirty="0">
                  <a:solidFill>
                    <a:srgbClr val="002060"/>
                  </a:solidFill>
                  <a:ea typeface="黑体" panose="02010609060101010101" pitchFamily="49" charset="-122"/>
                  <a:cs typeface="Arial" panose="020B0604020202020204" pitchFamily="34" charset="0"/>
                </a:rPr>
                <a:t>-10</a:t>
              </a:r>
              <a:r>
                <a:rPr kumimoji="1" lang="en-US" altLang="zh-CN" baseline="30000" dirty="0">
                  <a:solidFill>
                    <a:srgbClr val="002060"/>
                  </a:solidFill>
                  <a:ea typeface="黑体" panose="02010609060101010101" pitchFamily="49" charset="-122"/>
                  <a:cs typeface="Arial" panose="020B0604020202020204" pitchFamily="34" charset="0"/>
                </a:rPr>
                <a:t>6 </a:t>
              </a:r>
              <a:r>
                <a:rPr kumimoji="1" lang="en-US" altLang="zh-CN" dirty="0" err="1">
                  <a:solidFill>
                    <a:srgbClr val="002060"/>
                  </a:solidFill>
                  <a:ea typeface="黑体" panose="02010609060101010101" pitchFamily="49" charset="-122"/>
                  <a:cs typeface="Arial" panose="020B0604020202020204" pitchFamily="34" charset="0"/>
                </a:rPr>
                <a:t>yr</a:t>
              </a:r>
              <a:endParaRPr lang="zh-CN" altLang="en-US" dirty="0"/>
            </a:p>
          </p:txBody>
        </p:sp>
        <p:sp>
          <p:nvSpPr>
            <p:cNvPr id="14" name="文本框 13">
              <a:extLst>
                <a:ext uri="{FF2B5EF4-FFF2-40B4-BE49-F238E27FC236}">
                  <a16:creationId xmlns:a16="http://schemas.microsoft.com/office/drawing/2014/main" id="{A9CFBBE9-0757-47AF-AE60-6F3E84A7AA01}"/>
                </a:ext>
              </a:extLst>
            </p:cNvPr>
            <p:cNvSpPr txBox="1"/>
            <p:nvPr/>
          </p:nvSpPr>
          <p:spPr>
            <a:xfrm>
              <a:off x="5089954" y="4785514"/>
              <a:ext cx="2012089" cy="400109"/>
            </a:xfrm>
            <a:prstGeom prst="rect">
              <a:avLst/>
            </a:prstGeom>
            <a:noFill/>
          </p:spPr>
          <p:txBody>
            <a:bodyPr wrap="square">
              <a:spAutoFit/>
            </a:bodyPr>
            <a:lstStyle/>
            <a:p>
              <a:r>
                <a:rPr kumimoji="1" lang="en-US" altLang="zh-CN" sz="1350" dirty="0">
                  <a:ea typeface="黑体" panose="02010609060101010101" pitchFamily="49" charset="-122"/>
                  <a:cs typeface="Arial" panose="020B0604020202020204" pitchFamily="34" charset="0"/>
                </a:rPr>
                <a:t>Takata et al. 2020</a:t>
              </a:r>
              <a:endParaRPr lang="zh-CN" altLang="en-US" sz="1350" dirty="0"/>
            </a:p>
          </p:txBody>
        </p:sp>
        <p:sp>
          <p:nvSpPr>
            <p:cNvPr id="3" name="文本框 2">
              <a:extLst>
                <a:ext uri="{FF2B5EF4-FFF2-40B4-BE49-F238E27FC236}">
                  <a16:creationId xmlns:a16="http://schemas.microsoft.com/office/drawing/2014/main" id="{F0953E40-CA55-429A-94D5-412B9E15E8B9}"/>
                </a:ext>
              </a:extLst>
            </p:cNvPr>
            <p:cNvSpPr txBox="1"/>
            <p:nvPr/>
          </p:nvSpPr>
          <p:spPr>
            <a:xfrm>
              <a:off x="8218724" y="5183516"/>
              <a:ext cx="3973276" cy="430887"/>
            </a:xfrm>
            <a:prstGeom prst="rect">
              <a:avLst/>
            </a:prstGeom>
            <a:noFill/>
          </p:spPr>
          <p:txBody>
            <a:bodyPr wrap="square" rtlCol="0">
              <a:spAutoFit/>
            </a:bodyPr>
            <a:lstStyle/>
            <a:p>
              <a:r>
                <a:rPr lang="en-US" altLang="zh-CN" sz="1500" b="1" dirty="0" err="1"/>
                <a:t>L</a:t>
              </a:r>
              <a:r>
                <a:rPr lang="en-US" altLang="zh-CN" sz="1500" b="1" baseline="-25000" dirty="0" err="1"/>
                <a:t>sd</a:t>
              </a:r>
              <a:r>
                <a:rPr lang="en-US" altLang="zh-CN" sz="1500" b="1" dirty="0"/>
                <a:t> of young pulsar increases 38%</a:t>
              </a:r>
              <a:endParaRPr lang="zh-CN" altLang="en-US" sz="1500" b="1" dirty="0"/>
            </a:p>
          </p:txBody>
        </p:sp>
        <p:pic>
          <p:nvPicPr>
            <p:cNvPr id="21" name="图片 20" descr="屏幕快照 2020-10-14 上午9.25.39.png">
              <a:extLst>
                <a:ext uri="{FF2B5EF4-FFF2-40B4-BE49-F238E27FC236}">
                  <a16:creationId xmlns:a16="http://schemas.microsoft.com/office/drawing/2014/main" id="{41292194-ADCA-426C-8491-A193A8DAB2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03292" y="1763099"/>
              <a:ext cx="3947034" cy="2965307"/>
            </a:xfrm>
            <a:prstGeom prst="rect">
              <a:avLst/>
            </a:prstGeom>
          </p:spPr>
        </p:pic>
        <p:sp>
          <p:nvSpPr>
            <p:cNvPr id="15" name="矩形 14">
              <a:extLst>
                <a:ext uri="{FF2B5EF4-FFF2-40B4-BE49-F238E27FC236}">
                  <a16:creationId xmlns:a16="http://schemas.microsoft.com/office/drawing/2014/main" id="{145F8062-0D41-4367-90FF-172F55EF99B0}"/>
                </a:ext>
              </a:extLst>
            </p:cNvPr>
            <p:cNvSpPr/>
            <p:nvPr/>
          </p:nvSpPr>
          <p:spPr>
            <a:xfrm>
              <a:off x="5227306" y="1462062"/>
              <a:ext cx="2395048" cy="430887"/>
            </a:xfrm>
            <a:prstGeom prst="rect">
              <a:avLst/>
            </a:prstGeom>
          </p:spPr>
          <p:txBody>
            <a:bodyPr wrap="square">
              <a:spAutoFit/>
            </a:bodyPr>
            <a:lstStyle/>
            <a:p>
              <a:r>
                <a:rPr kumimoji="1" lang="en-US" altLang="zh-CN" sz="1500" b="1" dirty="0">
                  <a:solidFill>
                    <a:srgbClr val="002060"/>
                  </a:solidFill>
                  <a:ea typeface="黑体" panose="02010609060101010101" pitchFamily="49" charset="-122"/>
                  <a:cs typeface="Arial" panose="020B0604020202020204" pitchFamily="34" charset="0"/>
                </a:rPr>
                <a:t>PSR J2021+4026</a:t>
              </a:r>
            </a:p>
          </p:txBody>
        </p:sp>
        <p:pic>
          <p:nvPicPr>
            <p:cNvPr id="6" name="图片 5">
              <a:extLst>
                <a:ext uri="{FF2B5EF4-FFF2-40B4-BE49-F238E27FC236}">
                  <a16:creationId xmlns:a16="http://schemas.microsoft.com/office/drawing/2014/main" id="{E1FE72D7-A104-499E-9D7D-3A0C6194573C}"/>
                </a:ext>
              </a:extLst>
            </p:cNvPr>
            <p:cNvPicPr>
              <a:picLocks noChangeAspect="1"/>
            </p:cNvPicPr>
            <p:nvPr/>
          </p:nvPicPr>
          <p:blipFill>
            <a:blip r:embed="rId5"/>
            <a:stretch>
              <a:fillRect/>
            </a:stretch>
          </p:blipFill>
          <p:spPr>
            <a:xfrm>
              <a:off x="8104738" y="1827228"/>
              <a:ext cx="4087262" cy="2751865"/>
            </a:xfrm>
            <a:prstGeom prst="rect">
              <a:avLst/>
            </a:prstGeom>
          </p:spPr>
        </p:pic>
        <p:sp>
          <p:nvSpPr>
            <p:cNvPr id="17" name="文本框 16">
              <a:extLst>
                <a:ext uri="{FF2B5EF4-FFF2-40B4-BE49-F238E27FC236}">
                  <a16:creationId xmlns:a16="http://schemas.microsoft.com/office/drawing/2014/main" id="{7BBB725A-00F7-4E95-BE78-34E4264A4FA2}"/>
                </a:ext>
              </a:extLst>
            </p:cNvPr>
            <p:cNvSpPr txBox="1"/>
            <p:nvPr/>
          </p:nvSpPr>
          <p:spPr>
            <a:xfrm>
              <a:off x="8697825" y="4784605"/>
              <a:ext cx="2437960" cy="400109"/>
            </a:xfrm>
            <a:prstGeom prst="rect">
              <a:avLst/>
            </a:prstGeom>
            <a:noFill/>
          </p:spPr>
          <p:txBody>
            <a:bodyPr wrap="square">
              <a:spAutoFit/>
            </a:bodyPr>
            <a:lstStyle/>
            <a:p>
              <a:r>
                <a:rPr lang="en-US" altLang="zh-CN" sz="1350" dirty="0">
                  <a:latin typeface="Arial" panose="020B0604020202020204" pitchFamily="34" charset="0"/>
                </a:rPr>
                <a:t>Marshall</a:t>
              </a:r>
              <a:r>
                <a:rPr kumimoji="1" lang="en-US" altLang="zh-CN" sz="1350" dirty="0">
                  <a:ea typeface="黑体" panose="02010609060101010101" pitchFamily="49" charset="-122"/>
                  <a:cs typeface="Arial" panose="020B0604020202020204" pitchFamily="34" charset="0"/>
                </a:rPr>
                <a:t> et al. 2020</a:t>
              </a:r>
              <a:endParaRPr lang="zh-CN" altLang="en-US" sz="1350" dirty="0"/>
            </a:p>
          </p:txBody>
        </p:sp>
        <p:sp>
          <p:nvSpPr>
            <p:cNvPr id="19" name="矩形 18">
              <a:extLst>
                <a:ext uri="{FF2B5EF4-FFF2-40B4-BE49-F238E27FC236}">
                  <a16:creationId xmlns:a16="http://schemas.microsoft.com/office/drawing/2014/main" id="{82CA0059-733D-4AAF-BAA9-5E412C93D244}"/>
                </a:ext>
              </a:extLst>
            </p:cNvPr>
            <p:cNvSpPr/>
            <p:nvPr/>
          </p:nvSpPr>
          <p:spPr>
            <a:xfrm>
              <a:off x="9302263" y="1462062"/>
              <a:ext cx="2395048" cy="430887"/>
            </a:xfrm>
            <a:prstGeom prst="rect">
              <a:avLst/>
            </a:prstGeom>
          </p:spPr>
          <p:txBody>
            <a:bodyPr wrap="square">
              <a:spAutoFit/>
            </a:bodyPr>
            <a:lstStyle/>
            <a:p>
              <a:r>
                <a:rPr kumimoji="1" lang="en-US" altLang="zh-CN" sz="1500" b="1" dirty="0">
                  <a:solidFill>
                    <a:srgbClr val="002060"/>
                  </a:solidFill>
                  <a:ea typeface="黑体" panose="02010609060101010101" pitchFamily="49" charset="-122"/>
                  <a:cs typeface="Arial" panose="020B0604020202020204" pitchFamily="34" charset="0"/>
                </a:rPr>
                <a:t>PSR B0540-69</a:t>
              </a:r>
            </a:p>
          </p:txBody>
        </p:sp>
      </p:grpSp>
      <p:sp>
        <p:nvSpPr>
          <p:cNvPr id="5" name="文本框 4">
            <a:extLst>
              <a:ext uri="{FF2B5EF4-FFF2-40B4-BE49-F238E27FC236}">
                <a16:creationId xmlns:a16="http://schemas.microsoft.com/office/drawing/2014/main" id="{0226CB25-9974-45AB-87DE-E3CEA8AF4B5E}"/>
              </a:ext>
            </a:extLst>
          </p:cNvPr>
          <p:cNvSpPr txBox="1"/>
          <p:nvPr/>
        </p:nvSpPr>
        <p:spPr bwMode="auto">
          <a:xfrm>
            <a:off x="5196483" y="697538"/>
            <a:ext cx="2592417" cy="400110"/>
          </a:xfrm>
          <a:prstGeom prst="rect">
            <a:avLst/>
          </a:prstGeom>
          <a:noFill/>
          <a:ln w="9525">
            <a:noFill/>
            <a:miter lim="800000"/>
          </a:ln>
        </p:spPr>
        <p:txBody>
          <a:bodyPr wrap="square" rtlCol="0">
            <a:spAutoFit/>
          </a:bodyPr>
          <a:lstStyle/>
          <a:p>
            <a:pPr algn="l"/>
            <a:r>
              <a:rPr kumimoji="1" lang="en-US" altLang="zh-CN" sz="2000" dirty="0">
                <a:latin typeface="Arial" panose="020B0604020202020204" pitchFamily="34" charset="0"/>
                <a:ea typeface="Microsoft YaHei" charset="-122"/>
                <a:cs typeface="Arial" panose="020B0604020202020204" pitchFamily="34" charset="0"/>
              </a:rPr>
              <a:t>X-ray or </a:t>
            </a:r>
            <a:r>
              <a:rPr kumimoji="1" lang="el-GR" altLang="zh-CN" sz="2000" dirty="0">
                <a:latin typeface="Arial" panose="020B0604020202020204" pitchFamily="34" charset="0"/>
                <a:ea typeface="Microsoft YaHei" charset="-122"/>
                <a:cs typeface="Arial" panose="020B0604020202020204" pitchFamily="34" charset="0"/>
              </a:rPr>
              <a:t>γ</a:t>
            </a:r>
            <a:r>
              <a:rPr kumimoji="1" lang="en-US" altLang="zh-CN" sz="2000" dirty="0">
                <a:latin typeface="Arial" panose="020B0604020202020204" pitchFamily="34" charset="0"/>
                <a:ea typeface="Microsoft YaHei" charset="-122"/>
                <a:cs typeface="Arial" panose="020B0604020202020204" pitchFamily="34" charset="0"/>
              </a:rPr>
              <a:t>-ray</a:t>
            </a:r>
            <a:endParaRPr kumimoji="1" lang="zh-CN" altLang="en-US" sz="2000" dirty="0">
              <a:latin typeface="Arial" panose="020B0604020202020204" pitchFamily="34" charset="0"/>
              <a:ea typeface="Microsoft YaHei" charset="-122"/>
              <a:cs typeface="Arial" panose="020B0604020202020204" pitchFamily="34" charset="0"/>
            </a:endParaRPr>
          </a:p>
        </p:txBody>
      </p:sp>
      <p:sp>
        <p:nvSpPr>
          <p:cNvPr id="20" name="灯片编号占位符 6">
            <a:extLst>
              <a:ext uri="{FF2B5EF4-FFF2-40B4-BE49-F238E27FC236}">
                <a16:creationId xmlns:a16="http://schemas.microsoft.com/office/drawing/2014/main" id="{3C7197E6-44CA-4363-9204-06B15D0D80BD}"/>
              </a:ext>
            </a:extLst>
          </p:cNvPr>
          <p:cNvSpPr>
            <a:spLocks noGrp="1"/>
          </p:cNvSpPr>
          <p:nvPr>
            <p:ph type="sldNum" sz="quarter" idx="12"/>
          </p:nvPr>
        </p:nvSpPr>
        <p:spPr>
          <a:xfrm>
            <a:off x="8100000" y="270000"/>
            <a:ext cx="810000" cy="270000"/>
          </a:xfrm>
        </p:spPr>
        <p:txBody>
          <a:bodyPr/>
          <a:lstStyle/>
          <a:p>
            <a:fld id="{E077DA78-E013-4A8C-AD75-63A150561B10}" type="slidenum">
              <a:rPr lang="zh-CN" altLang="en-US" smtClean="0">
                <a:solidFill>
                  <a:prstClr val="black">
                    <a:tint val="75000"/>
                  </a:prstClr>
                </a:solidFill>
              </a:rPr>
              <a:pPr/>
              <a:t>8</a:t>
            </a:fld>
            <a:endParaRPr lang="zh-CN" altLang="en-US">
              <a:solidFill>
                <a:prstClr val="black">
                  <a:tint val="75000"/>
                </a:prstClr>
              </a:solidFill>
            </a:endParaRPr>
          </a:p>
        </p:txBody>
      </p:sp>
    </p:spTree>
    <p:extLst>
      <p:ext uri="{BB962C8B-B14F-4D97-AF65-F5344CB8AC3E}">
        <p14:creationId xmlns:p14="http://schemas.microsoft.com/office/powerpoint/2010/main" val="948102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6047B4-83E3-11C5-7564-EFF87C190184}"/>
              </a:ext>
            </a:extLst>
          </p:cNvPr>
          <p:cNvSpPr>
            <a:spLocks noGrp="1"/>
          </p:cNvSpPr>
          <p:nvPr>
            <p:ph type="title"/>
          </p:nvPr>
        </p:nvSpPr>
        <p:spPr/>
        <p:txBody>
          <a:bodyPr/>
          <a:lstStyle/>
          <a:p>
            <a:r>
              <a:rPr lang="en-US" altLang="zh-CN" dirty="0"/>
              <a:t>Introduction</a:t>
            </a:r>
            <a:endParaRPr lang="zh-CN" altLang="en-US" dirty="0"/>
          </a:p>
        </p:txBody>
      </p:sp>
      <p:pic>
        <p:nvPicPr>
          <p:cNvPr id="7" name="图片 6">
            <a:extLst>
              <a:ext uri="{FF2B5EF4-FFF2-40B4-BE49-F238E27FC236}">
                <a16:creationId xmlns:a16="http://schemas.microsoft.com/office/drawing/2014/main" id="{E70E6D8E-50A2-466B-926D-0331C14AFA95}"/>
              </a:ext>
            </a:extLst>
          </p:cNvPr>
          <p:cNvPicPr>
            <a:picLocks noChangeAspect="1"/>
          </p:cNvPicPr>
          <p:nvPr/>
        </p:nvPicPr>
        <p:blipFill rotWithShape="1">
          <a:blip r:embed="rId3"/>
          <a:srcRect l="23081"/>
          <a:stretch/>
        </p:blipFill>
        <p:spPr>
          <a:xfrm>
            <a:off x="6733569" y="681541"/>
            <a:ext cx="2378279" cy="2006789"/>
          </a:xfrm>
          <a:prstGeom prst="rect">
            <a:avLst/>
          </a:prstGeom>
        </p:spPr>
      </p:pic>
      <p:pic>
        <p:nvPicPr>
          <p:cNvPr id="12" name="图片 3">
            <a:extLst>
              <a:ext uri="{FF2B5EF4-FFF2-40B4-BE49-F238E27FC236}">
                <a16:creationId xmlns:a16="http://schemas.microsoft.com/office/drawing/2014/main" id="{C2224263-9BC8-4727-8ACD-E0421668DAC8}"/>
              </a:ext>
            </a:extLst>
          </p:cNvPr>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15844" t="915" r="8531" b="1999"/>
          <a:stretch/>
        </p:blipFill>
        <p:spPr bwMode="auto">
          <a:xfrm>
            <a:off x="4406470" y="681540"/>
            <a:ext cx="2327100" cy="2002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内容占位符 3">
            <a:extLst>
              <a:ext uri="{FF2B5EF4-FFF2-40B4-BE49-F238E27FC236}">
                <a16:creationId xmlns:a16="http://schemas.microsoft.com/office/drawing/2014/main" id="{0F41AF36-BDBF-47AD-A22D-B99F509BCD95}"/>
              </a:ext>
            </a:extLst>
          </p:cNvPr>
          <p:cNvSpPr txBox="1">
            <a:spLocks/>
          </p:cNvSpPr>
          <p:nvPr/>
        </p:nvSpPr>
        <p:spPr>
          <a:xfrm>
            <a:off x="560758" y="643019"/>
            <a:ext cx="3857706" cy="4353408"/>
          </a:xfrm>
          <a:prstGeom prst="rect">
            <a:avLst/>
          </a:prstGeom>
        </p:spPr>
        <p:txBody>
          <a:bodyPr vert="horz" wrap="square" lIns="67628" tIns="35243" rIns="67628" bIns="35243" rtlCol="0">
            <a:noAutofit/>
          </a:bodyPr>
          <a:lstStyle>
            <a:lvl1pPr marL="288000" indent="-288000" algn="l" defTabSz="914400" rtl="0" eaLnBrk="1" fontAlgn="auto" latinLnBrk="0" hangingPunct="1">
              <a:lnSpc>
                <a:spcPct val="100000"/>
              </a:lnSpc>
              <a:spcBef>
                <a:spcPts val="600"/>
              </a:spcBef>
              <a:spcAft>
                <a:spcPts val="0"/>
              </a:spcAft>
              <a:buSzPct val="70000"/>
              <a:buFont typeface="Wingdings" panose="05000000000000000000" pitchFamily="2" charset="2"/>
              <a:buChar char="l"/>
              <a:defRPr lang="zh-CN" altLang="en-US" sz="2400" b="1" u="none" strike="noStrike" kern="0" cap="none" spc="0" normalizeH="0" baseline="0">
                <a:solidFill>
                  <a:srgbClr val="005DA2"/>
                </a:solidFill>
                <a:uFillTx/>
                <a:latin typeface="Times New Roman" panose="02020603050405020304" pitchFamily="18" charset="0"/>
                <a:ea typeface="微软雅黑" panose="020B0503020204020204" pitchFamily="34" charset="-122"/>
                <a:cs typeface="+mn-cs"/>
              </a:defRPr>
            </a:lvl1pPr>
            <a:lvl2pPr marL="720000" indent="-288000" algn="l" defTabSz="914400" rtl="0" eaLnBrk="1" fontAlgn="auto" latinLnBrk="0" hangingPunct="1">
              <a:lnSpc>
                <a:spcPct val="100000"/>
              </a:lnSpc>
              <a:spcBef>
                <a:spcPts val="600"/>
              </a:spcBef>
              <a:spcAft>
                <a:spcPts val="0"/>
              </a:spcAft>
              <a:buFont typeface="Arial" panose="020B0604020202020204" pitchFamily="34" charset="0"/>
              <a:buChar char="•"/>
              <a:tabLst>
                <a:tab pos="1609725" algn="l"/>
              </a:tabLst>
              <a:defRPr lang="zh-CN" altLang="en-US" sz="2000" u="none" strike="noStrike" kern="0" cap="none" spc="0" normalizeH="0" baseline="0">
                <a:solidFill>
                  <a:schemeClr val="tx1"/>
                </a:solidFill>
                <a:uFillTx/>
                <a:latin typeface="Times New Roman" panose="02020603050405020304" pitchFamily="18" charset="0"/>
                <a:ea typeface="微软雅黑" panose="020B0503020204020204" pitchFamily="34" charset="-122"/>
                <a:cs typeface="+mn-cs"/>
              </a:defRPr>
            </a:lvl2pPr>
            <a:lvl3pPr marL="1143000" indent="-228600" algn="l" defTabSz="914400" rtl="0" eaLnBrk="1" fontAlgn="auto" latinLnBrk="0" hangingPunct="1">
              <a:lnSpc>
                <a:spcPct val="10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n"/>
            </a:pPr>
            <a:r>
              <a:rPr kumimoji="1" lang="en-US" altLang="zh-CN" sz="2100" dirty="0">
                <a:latin typeface="+mn-lt"/>
              </a:rPr>
              <a:t>Insight-HXMT</a:t>
            </a:r>
          </a:p>
          <a:p>
            <a:pPr>
              <a:buFont typeface="Wingdings" panose="05000000000000000000" pitchFamily="2" charset="2"/>
              <a:buChar char="n"/>
            </a:pPr>
            <a:r>
              <a:rPr kumimoji="1" lang="en-US" altLang="zh-CN" sz="2100" dirty="0">
                <a:latin typeface="+mn-lt"/>
              </a:rPr>
              <a:t>NICER</a:t>
            </a:r>
          </a:p>
          <a:p>
            <a:pPr>
              <a:buFont typeface="Wingdings" panose="05000000000000000000" pitchFamily="2" charset="2"/>
              <a:buChar char="n"/>
            </a:pPr>
            <a:r>
              <a:rPr kumimoji="1" lang="en-US" altLang="zh-CN" sz="2100" dirty="0">
                <a:latin typeface="+mn-lt"/>
              </a:rPr>
              <a:t>Einstein Probe </a:t>
            </a:r>
          </a:p>
          <a:p>
            <a:pPr>
              <a:buFont typeface="Wingdings" panose="05000000000000000000" pitchFamily="2" charset="2"/>
              <a:buChar char="n"/>
            </a:pPr>
            <a:r>
              <a:rPr lang="en-US" sz="2100" dirty="0">
                <a:latin typeface="+mn-lt"/>
              </a:rPr>
              <a:t>IXPE</a:t>
            </a:r>
          </a:p>
          <a:p>
            <a:pPr>
              <a:buFont typeface="Wingdings" panose="05000000000000000000" pitchFamily="2" charset="2"/>
              <a:buChar char="n"/>
            </a:pPr>
            <a:r>
              <a:rPr lang="en-US" sz="2100" dirty="0">
                <a:latin typeface="+mn-lt"/>
              </a:rPr>
              <a:t>Fermi-LAT</a:t>
            </a:r>
          </a:p>
        </p:txBody>
      </p:sp>
      <p:sp>
        <p:nvSpPr>
          <p:cNvPr id="5" name="文本框 4">
            <a:extLst>
              <a:ext uri="{FF2B5EF4-FFF2-40B4-BE49-F238E27FC236}">
                <a16:creationId xmlns:a16="http://schemas.microsoft.com/office/drawing/2014/main" id="{2352A28E-2302-489C-86B5-DF461D12516D}"/>
              </a:ext>
            </a:extLst>
          </p:cNvPr>
          <p:cNvSpPr txBox="1"/>
          <p:nvPr/>
        </p:nvSpPr>
        <p:spPr>
          <a:xfrm>
            <a:off x="6733568" y="667645"/>
            <a:ext cx="2170651" cy="323165"/>
          </a:xfrm>
          <a:prstGeom prst="rect">
            <a:avLst/>
          </a:prstGeom>
          <a:noFill/>
        </p:spPr>
        <p:txBody>
          <a:bodyPr wrap="square" rtlCol="0">
            <a:spAutoFit/>
          </a:bodyPr>
          <a:lstStyle/>
          <a:p>
            <a:r>
              <a:rPr lang="en-US" altLang="zh-CN" sz="1500" dirty="0">
                <a:solidFill>
                  <a:srgbClr val="C00000"/>
                </a:solidFill>
              </a:rPr>
              <a:t>Einstein Probe,  </a:t>
            </a:r>
            <a:r>
              <a:rPr lang="zh-CN" altLang="en-US" sz="1500" dirty="0">
                <a:solidFill>
                  <a:srgbClr val="C00000"/>
                </a:solidFill>
              </a:rPr>
              <a:t>天关</a:t>
            </a:r>
            <a:endParaRPr lang="zh-CN" altLang="en-US" sz="1350" dirty="0">
              <a:solidFill>
                <a:srgbClr val="C00000"/>
              </a:solidFill>
            </a:endParaRPr>
          </a:p>
        </p:txBody>
      </p:sp>
      <p:sp>
        <p:nvSpPr>
          <p:cNvPr id="17" name="文本框 16">
            <a:extLst>
              <a:ext uri="{FF2B5EF4-FFF2-40B4-BE49-F238E27FC236}">
                <a16:creationId xmlns:a16="http://schemas.microsoft.com/office/drawing/2014/main" id="{19E57963-D771-455B-A0DA-E8E64F6F7BAD}"/>
              </a:ext>
            </a:extLst>
          </p:cNvPr>
          <p:cNvSpPr txBox="1"/>
          <p:nvPr/>
        </p:nvSpPr>
        <p:spPr>
          <a:xfrm>
            <a:off x="6035047" y="674971"/>
            <a:ext cx="781803" cy="323165"/>
          </a:xfrm>
          <a:prstGeom prst="rect">
            <a:avLst/>
          </a:prstGeom>
          <a:noFill/>
        </p:spPr>
        <p:txBody>
          <a:bodyPr wrap="square" rtlCol="0">
            <a:spAutoFit/>
          </a:bodyPr>
          <a:lstStyle/>
          <a:p>
            <a:r>
              <a:rPr lang="en-US" altLang="zh-CN" sz="1500" dirty="0">
                <a:solidFill>
                  <a:srgbClr val="C00000"/>
                </a:solidFill>
              </a:rPr>
              <a:t>HXMT</a:t>
            </a:r>
            <a:endParaRPr lang="zh-CN" altLang="en-US" sz="1350" dirty="0">
              <a:solidFill>
                <a:srgbClr val="C00000"/>
              </a:solidFill>
            </a:endParaRPr>
          </a:p>
        </p:txBody>
      </p:sp>
      <p:pic>
        <p:nvPicPr>
          <p:cNvPr id="4" name="图片 3">
            <a:extLst>
              <a:ext uri="{FF2B5EF4-FFF2-40B4-BE49-F238E27FC236}">
                <a16:creationId xmlns:a16="http://schemas.microsoft.com/office/drawing/2014/main" id="{02408B48-4019-45FF-905A-2008D1471436}"/>
              </a:ext>
            </a:extLst>
          </p:cNvPr>
          <p:cNvPicPr>
            <a:picLocks noChangeAspect="1"/>
          </p:cNvPicPr>
          <p:nvPr/>
        </p:nvPicPr>
        <p:blipFill>
          <a:blip r:embed="rId5"/>
          <a:stretch>
            <a:fillRect/>
          </a:stretch>
        </p:blipFill>
        <p:spPr>
          <a:xfrm>
            <a:off x="75167" y="2792201"/>
            <a:ext cx="2642878" cy="2162868"/>
          </a:xfrm>
          <a:prstGeom prst="rect">
            <a:avLst/>
          </a:prstGeom>
        </p:spPr>
      </p:pic>
      <p:pic>
        <p:nvPicPr>
          <p:cNvPr id="9" name="图片 8">
            <a:extLst>
              <a:ext uri="{FF2B5EF4-FFF2-40B4-BE49-F238E27FC236}">
                <a16:creationId xmlns:a16="http://schemas.microsoft.com/office/drawing/2014/main" id="{BD6A6432-FE99-4305-8D86-67FF88C1F1C0}"/>
              </a:ext>
            </a:extLst>
          </p:cNvPr>
          <p:cNvPicPr>
            <a:picLocks noChangeAspect="1"/>
          </p:cNvPicPr>
          <p:nvPr/>
        </p:nvPicPr>
        <p:blipFill>
          <a:blip r:embed="rId6"/>
          <a:stretch>
            <a:fillRect/>
          </a:stretch>
        </p:blipFill>
        <p:spPr>
          <a:xfrm>
            <a:off x="2769443" y="2792199"/>
            <a:ext cx="2723138" cy="2153444"/>
          </a:xfrm>
          <a:prstGeom prst="rect">
            <a:avLst/>
          </a:prstGeom>
        </p:spPr>
      </p:pic>
      <p:pic>
        <p:nvPicPr>
          <p:cNvPr id="11" name="图片 10">
            <a:extLst>
              <a:ext uri="{FF2B5EF4-FFF2-40B4-BE49-F238E27FC236}">
                <a16:creationId xmlns:a16="http://schemas.microsoft.com/office/drawing/2014/main" id="{A0B4B961-13BB-44C5-9C56-1BBBFFB8794B}"/>
              </a:ext>
            </a:extLst>
          </p:cNvPr>
          <p:cNvPicPr>
            <a:picLocks noChangeAspect="1"/>
          </p:cNvPicPr>
          <p:nvPr/>
        </p:nvPicPr>
        <p:blipFill>
          <a:blip r:embed="rId7"/>
          <a:stretch>
            <a:fillRect/>
          </a:stretch>
        </p:blipFill>
        <p:spPr>
          <a:xfrm>
            <a:off x="5543979" y="2792199"/>
            <a:ext cx="3583592" cy="2153443"/>
          </a:xfrm>
          <a:prstGeom prst="rect">
            <a:avLst/>
          </a:prstGeom>
        </p:spPr>
      </p:pic>
      <p:sp>
        <p:nvSpPr>
          <p:cNvPr id="21" name="文本框 20">
            <a:extLst>
              <a:ext uri="{FF2B5EF4-FFF2-40B4-BE49-F238E27FC236}">
                <a16:creationId xmlns:a16="http://schemas.microsoft.com/office/drawing/2014/main" id="{BC3C2A43-F77C-47FC-9C30-21832AE3EEB6}"/>
              </a:ext>
            </a:extLst>
          </p:cNvPr>
          <p:cNvSpPr txBox="1"/>
          <p:nvPr/>
        </p:nvSpPr>
        <p:spPr>
          <a:xfrm>
            <a:off x="2002938" y="2786862"/>
            <a:ext cx="703196" cy="323165"/>
          </a:xfrm>
          <a:prstGeom prst="rect">
            <a:avLst/>
          </a:prstGeom>
          <a:noFill/>
        </p:spPr>
        <p:txBody>
          <a:bodyPr wrap="square" rtlCol="0">
            <a:spAutoFit/>
          </a:bodyPr>
          <a:lstStyle/>
          <a:p>
            <a:r>
              <a:rPr lang="en-US" altLang="zh-CN" sz="1500" dirty="0">
                <a:solidFill>
                  <a:srgbClr val="C00000"/>
                </a:solidFill>
              </a:rPr>
              <a:t>NICER</a:t>
            </a:r>
            <a:endParaRPr lang="zh-CN" altLang="en-US" sz="1350" dirty="0">
              <a:solidFill>
                <a:srgbClr val="C00000"/>
              </a:solidFill>
            </a:endParaRPr>
          </a:p>
        </p:txBody>
      </p:sp>
      <p:sp>
        <p:nvSpPr>
          <p:cNvPr id="22" name="文本框 16">
            <a:extLst>
              <a:ext uri="{FF2B5EF4-FFF2-40B4-BE49-F238E27FC236}">
                <a16:creationId xmlns:a16="http://schemas.microsoft.com/office/drawing/2014/main" id="{19E57963-D771-455B-A0DA-E8E64F6F7BAD}"/>
              </a:ext>
            </a:extLst>
          </p:cNvPr>
          <p:cNvSpPr txBox="1"/>
          <p:nvPr/>
        </p:nvSpPr>
        <p:spPr>
          <a:xfrm>
            <a:off x="2767338" y="2795303"/>
            <a:ext cx="781803" cy="323165"/>
          </a:xfrm>
          <a:prstGeom prst="rect">
            <a:avLst/>
          </a:prstGeom>
          <a:noFill/>
        </p:spPr>
        <p:txBody>
          <a:bodyPr wrap="square" rtlCol="0">
            <a:spAutoFit/>
          </a:bodyPr>
          <a:ls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1500" dirty="0">
                <a:solidFill>
                  <a:srgbClr val="C00000"/>
                </a:solidFill>
              </a:rPr>
              <a:t>IXPE</a:t>
            </a:r>
            <a:endParaRPr lang="zh-CN" altLang="en-US" sz="1350" dirty="0">
              <a:solidFill>
                <a:srgbClr val="C00000"/>
              </a:solidFill>
            </a:endParaRPr>
          </a:p>
        </p:txBody>
      </p:sp>
      <p:sp>
        <p:nvSpPr>
          <p:cNvPr id="23" name="文本框 16">
            <a:extLst>
              <a:ext uri="{FF2B5EF4-FFF2-40B4-BE49-F238E27FC236}">
                <a16:creationId xmlns:a16="http://schemas.microsoft.com/office/drawing/2014/main" id="{19E57963-D771-455B-A0DA-E8E64F6F7BAD}"/>
              </a:ext>
            </a:extLst>
          </p:cNvPr>
          <p:cNvSpPr txBox="1"/>
          <p:nvPr/>
        </p:nvSpPr>
        <p:spPr>
          <a:xfrm>
            <a:off x="5541874" y="2787730"/>
            <a:ext cx="781803" cy="323165"/>
          </a:xfrm>
          <a:prstGeom prst="rect">
            <a:avLst/>
          </a:prstGeom>
          <a:noFill/>
        </p:spPr>
        <p:txBody>
          <a:bodyPr wrap="square" rtlCol="0">
            <a:spAutoFit/>
          </a:bodyPr>
          <a:ls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CN" sz="1500" dirty="0">
                <a:solidFill>
                  <a:srgbClr val="C00000"/>
                </a:solidFill>
              </a:rPr>
              <a:t>Fermi</a:t>
            </a:r>
            <a:endParaRPr lang="zh-CN" altLang="en-US" sz="1350" dirty="0">
              <a:solidFill>
                <a:srgbClr val="C00000"/>
              </a:solidFill>
            </a:endParaRPr>
          </a:p>
        </p:txBody>
      </p:sp>
      <p:sp>
        <p:nvSpPr>
          <p:cNvPr id="14" name="灯片编号占位符 6">
            <a:extLst>
              <a:ext uri="{FF2B5EF4-FFF2-40B4-BE49-F238E27FC236}">
                <a16:creationId xmlns:a16="http://schemas.microsoft.com/office/drawing/2014/main" id="{DC658D14-6A54-4A7C-9F52-2D3ADEEAE35F}"/>
              </a:ext>
            </a:extLst>
          </p:cNvPr>
          <p:cNvSpPr>
            <a:spLocks noGrp="1"/>
          </p:cNvSpPr>
          <p:nvPr>
            <p:ph type="sldNum" sz="quarter" idx="12"/>
          </p:nvPr>
        </p:nvSpPr>
        <p:spPr>
          <a:xfrm>
            <a:off x="8100000" y="270000"/>
            <a:ext cx="810000" cy="270000"/>
          </a:xfrm>
        </p:spPr>
        <p:txBody>
          <a:bodyPr/>
          <a:lstStyle/>
          <a:p>
            <a:fld id="{E077DA78-E013-4A8C-AD75-63A150561B10}" type="slidenum">
              <a:rPr lang="zh-CN" altLang="en-US" smtClean="0">
                <a:solidFill>
                  <a:prstClr val="black">
                    <a:tint val="75000"/>
                  </a:prstClr>
                </a:solidFill>
              </a:rPr>
              <a:pPr/>
              <a:t>9</a:t>
            </a:fld>
            <a:endParaRPr lang="zh-CN" altLang="en-US">
              <a:solidFill>
                <a:prstClr val="black">
                  <a:tint val="75000"/>
                </a:prstClr>
              </a:solidFill>
            </a:endParaRPr>
          </a:p>
        </p:txBody>
      </p:sp>
    </p:spTree>
    <p:extLst>
      <p:ext uri="{BB962C8B-B14F-4D97-AF65-F5344CB8AC3E}">
        <p14:creationId xmlns:p14="http://schemas.microsoft.com/office/powerpoint/2010/main" val="964276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6FF5AB5-3CAE-4D6E-88DB-B4F86FBA36F3}"/>
              </a:ext>
            </a:extLst>
          </p:cNvPr>
          <p:cNvSpPr>
            <a:spLocks noGrp="1"/>
          </p:cNvSpPr>
          <p:nvPr>
            <p:ph type="title"/>
          </p:nvPr>
        </p:nvSpPr>
        <p:spPr/>
        <p:txBody>
          <a:bodyPr/>
          <a:lstStyle/>
          <a:p>
            <a:r>
              <a:rPr lang="en-US" altLang="zh-CN" dirty="0"/>
              <a:t>Progresses in normal pulsars</a:t>
            </a:r>
            <a:endParaRPr lang="zh-CN" altLang="en-US" dirty="0"/>
          </a:p>
        </p:txBody>
      </p:sp>
      <p:sp>
        <p:nvSpPr>
          <p:cNvPr id="2" name="灯片编号占位符 1">
            <a:extLst>
              <a:ext uri="{FF2B5EF4-FFF2-40B4-BE49-F238E27FC236}">
                <a16:creationId xmlns:a16="http://schemas.microsoft.com/office/drawing/2014/main" id="{7071E823-F717-4A24-8497-F07205410AE5}"/>
              </a:ext>
            </a:extLst>
          </p:cNvPr>
          <p:cNvSpPr>
            <a:spLocks noGrp="1"/>
          </p:cNvSpPr>
          <p:nvPr>
            <p:ph type="sldNum" sz="quarter" idx="12"/>
          </p:nvPr>
        </p:nvSpPr>
        <p:spPr/>
        <p:txBody>
          <a:bodyPr>
            <a:normAutofit lnSpcReduction="10000"/>
          </a:bodyPr>
          <a:lstStyle/>
          <a:p>
            <a:fld id="{49AE70B2-8BF9-45C0-BB95-33D1B9D3A854}" type="slidenum">
              <a:rPr lang="zh-CN" altLang="en-US" smtClean="0">
                <a:solidFill>
                  <a:prstClr val="black">
                    <a:tint val="75000"/>
                  </a:prstClr>
                </a:solidFill>
              </a:rPr>
              <a:pPr/>
              <a:t>10</a:t>
            </a:fld>
            <a:endParaRPr lang="zh-CN" altLang="en-US">
              <a:solidFill>
                <a:prstClr val="black">
                  <a:tint val="75000"/>
                </a:prstClr>
              </a:solidFill>
            </a:endParaRPr>
          </a:p>
        </p:txBody>
      </p:sp>
      <p:sp>
        <p:nvSpPr>
          <p:cNvPr id="14" name="内容占位符 3">
            <a:extLst>
              <a:ext uri="{FF2B5EF4-FFF2-40B4-BE49-F238E27FC236}">
                <a16:creationId xmlns:a16="http://schemas.microsoft.com/office/drawing/2014/main" id="{869145E1-B1E7-4CC3-9823-636B92E45C67}"/>
              </a:ext>
            </a:extLst>
          </p:cNvPr>
          <p:cNvSpPr>
            <a:spLocks noGrp="1"/>
          </p:cNvSpPr>
          <p:nvPr>
            <p:ph idx="1"/>
          </p:nvPr>
        </p:nvSpPr>
        <p:spPr>
          <a:xfrm>
            <a:off x="253770" y="721049"/>
            <a:ext cx="7434740" cy="394156"/>
          </a:xfrm>
        </p:spPr>
        <p:txBody>
          <a:bodyPr>
            <a:normAutofit fontScale="85000" lnSpcReduction="20000"/>
          </a:bodyPr>
          <a:lstStyle/>
          <a:p>
            <a:pPr>
              <a:lnSpc>
                <a:spcPct val="150000"/>
              </a:lnSpc>
              <a:buFont typeface="Wingdings" panose="05000000000000000000" pitchFamily="2" charset="2"/>
              <a:buChar char="n"/>
            </a:pPr>
            <a:r>
              <a:rPr lang="en-US" altLang="zh-CN" b="1" dirty="0">
                <a:latin typeface="微软雅黑" panose="020B0503020204020204" pitchFamily="34" charset="-122"/>
                <a:ea typeface="微软雅黑" panose="020B0503020204020204" pitchFamily="34" charset="-122"/>
                <a:cs typeface="+mj-cs"/>
              </a:rPr>
              <a:t>Crab pulsar: from radio to gamma</a:t>
            </a:r>
          </a:p>
          <a:p>
            <a:pPr>
              <a:lnSpc>
                <a:spcPct val="150000"/>
              </a:lnSpc>
            </a:pPr>
            <a:endParaRPr lang="zh-CN" altLang="en-US" sz="1350" dirty="0"/>
          </a:p>
        </p:txBody>
      </p:sp>
      <p:grpSp>
        <p:nvGrpSpPr>
          <p:cNvPr id="4" name="组合 3">
            <a:extLst>
              <a:ext uri="{FF2B5EF4-FFF2-40B4-BE49-F238E27FC236}">
                <a16:creationId xmlns:a16="http://schemas.microsoft.com/office/drawing/2014/main" id="{E775D906-1901-4E93-ADF6-EBD4D1B2A0CD}"/>
              </a:ext>
            </a:extLst>
          </p:cNvPr>
          <p:cNvGrpSpPr/>
          <p:nvPr/>
        </p:nvGrpSpPr>
        <p:grpSpPr>
          <a:xfrm>
            <a:off x="543190" y="1145880"/>
            <a:ext cx="8198783" cy="3720302"/>
            <a:chOff x="724253" y="1527839"/>
            <a:chExt cx="10931711" cy="4960403"/>
          </a:xfrm>
        </p:grpSpPr>
        <p:pic>
          <p:nvPicPr>
            <p:cNvPr id="19" name="71ad132dba0faaa58f1638174f589f20">
              <a:hlinkClick r:id="" action="ppaction://media"/>
              <a:extLst>
                <a:ext uri="{FF2B5EF4-FFF2-40B4-BE49-F238E27FC236}">
                  <a16:creationId xmlns:a16="http://schemas.microsoft.com/office/drawing/2014/main" id="{AF188490-1796-454B-9E04-822B5460506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35010" y="1551354"/>
              <a:ext cx="4063272" cy="4521833"/>
            </a:xfrm>
            <a:prstGeom prst="rect">
              <a:avLst/>
            </a:prstGeom>
          </p:spPr>
        </p:pic>
        <p:grpSp>
          <p:nvGrpSpPr>
            <p:cNvPr id="8" name="组合 7">
              <a:extLst>
                <a:ext uri="{FF2B5EF4-FFF2-40B4-BE49-F238E27FC236}">
                  <a16:creationId xmlns:a16="http://schemas.microsoft.com/office/drawing/2014/main" id="{2AB6A705-443A-4AE3-B2ED-1BA7FA73481B}"/>
                </a:ext>
              </a:extLst>
            </p:cNvPr>
            <p:cNvGrpSpPr/>
            <p:nvPr/>
          </p:nvGrpSpPr>
          <p:grpSpPr>
            <a:xfrm>
              <a:off x="724253" y="1527839"/>
              <a:ext cx="10931711" cy="4960403"/>
              <a:chOff x="850088" y="1536228"/>
              <a:chExt cx="10931711" cy="4960403"/>
            </a:xfrm>
          </p:grpSpPr>
          <p:grpSp>
            <p:nvGrpSpPr>
              <p:cNvPr id="12" name="组合 9">
                <a:extLst>
                  <a:ext uri="{FF2B5EF4-FFF2-40B4-BE49-F238E27FC236}">
                    <a16:creationId xmlns:a16="http://schemas.microsoft.com/office/drawing/2014/main" id="{4E3BB5F9-F211-480E-BA4D-B8A1F2C59F72}"/>
                  </a:ext>
                </a:extLst>
              </p:cNvPr>
              <p:cNvGrpSpPr>
                <a:grpSpLocks/>
              </p:cNvGrpSpPr>
              <p:nvPr/>
            </p:nvGrpSpPr>
            <p:grpSpPr bwMode="auto">
              <a:xfrm>
                <a:off x="7324118" y="1536228"/>
                <a:ext cx="4457681" cy="4960403"/>
                <a:chOff x="4521176" y="2162790"/>
                <a:chExt cx="3799224" cy="3499553"/>
              </a:xfrm>
            </p:grpSpPr>
            <p:pic>
              <p:nvPicPr>
                <p:cNvPr id="13" name="Picture 2">
                  <a:extLst>
                    <a:ext uri="{FF2B5EF4-FFF2-40B4-BE49-F238E27FC236}">
                      <a16:creationId xmlns:a16="http://schemas.microsoft.com/office/drawing/2014/main" id="{D8F1AC8E-EF54-4B0F-B48B-CC2DF9BCEDB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1176" y="2162790"/>
                  <a:ext cx="3799224" cy="3325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7">
                  <a:extLst>
                    <a:ext uri="{FF2B5EF4-FFF2-40B4-BE49-F238E27FC236}">
                      <a16:creationId xmlns:a16="http://schemas.microsoft.com/office/drawing/2014/main" id="{C583DCF4-2A51-4367-A6C2-72E15C309757}"/>
                    </a:ext>
                  </a:extLst>
                </p:cNvPr>
                <p:cNvSpPr>
                  <a:spLocks noChangeArrowheads="1"/>
                </p:cNvSpPr>
                <p:nvPr/>
              </p:nvSpPr>
              <p:spPr bwMode="auto">
                <a:xfrm>
                  <a:off x="6608577" y="5445208"/>
                  <a:ext cx="1164382" cy="217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rgbClr val="000099"/>
                      </a:solidFill>
                      <a:latin typeface="Arial" panose="020B0604020202020204" pitchFamily="34" charset="0"/>
                      <a:ea typeface="宋体" panose="02010600030101010101" pitchFamily="2" charset="-122"/>
                    </a:defRPr>
                  </a:lvl1pPr>
                  <a:lvl2pPr marL="742950" indent="-285750">
                    <a:defRPr>
                      <a:solidFill>
                        <a:srgbClr val="000099"/>
                      </a:solidFill>
                      <a:latin typeface="Arial" panose="020B0604020202020204" pitchFamily="34" charset="0"/>
                      <a:ea typeface="宋体" panose="02010600030101010101" pitchFamily="2" charset="-122"/>
                    </a:defRPr>
                  </a:lvl2pPr>
                  <a:lvl3pPr marL="1143000" indent="-228600">
                    <a:defRPr>
                      <a:solidFill>
                        <a:srgbClr val="000099"/>
                      </a:solidFill>
                      <a:latin typeface="Arial" panose="020B0604020202020204" pitchFamily="34" charset="0"/>
                      <a:ea typeface="宋体" panose="02010600030101010101" pitchFamily="2" charset="-122"/>
                    </a:defRPr>
                  </a:lvl3pPr>
                  <a:lvl4pPr marL="1600200" indent="-228600">
                    <a:defRPr>
                      <a:solidFill>
                        <a:srgbClr val="000099"/>
                      </a:solidFill>
                      <a:latin typeface="Arial" panose="020B0604020202020204" pitchFamily="34" charset="0"/>
                      <a:ea typeface="宋体" panose="02010600030101010101" pitchFamily="2" charset="-122"/>
                    </a:defRPr>
                  </a:lvl4pPr>
                  <a:lvl5pPr marL="2057400" indent="-228600">
                    <a:defRPr>
                      <a:solidFill>
                        <a:srgbClr val="000099"/>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9pPr>
                </a:lstStyle>
                <a:p>
                  <a:r>
                    <a:rPr lang="zh-CN" altLang="en-US" sz="900" dirty="0"/>
                    <a:t>Abdo et al. 2010</a:t>
                  </a:r>
                </a:p>
              </p:txBody>
            </p:sp>
          </p:grpSp>
          <p:pic>
            <p:nvPicPr>
              <p:cNvPr id="18" name="Picture 2">
                <a:extLst>
                  <a:ext uri="{FF2B5EF4-FFF2-40B4-BE49-F238E27FC236}">
                    <a16:creationId xmlns:a16="http://schemas.microsoft.com/office/drawing/2014/main" id="{44EE7C09-ACAC-45AB-BEE5-1D7E0B48FB9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1168"/>
              <a:stretch/>
            </p:blipFill>
            <p:spPr bwMode="auto">
              <a:xfrm>
                <a:off x="850088" y="1536228"/>
                <a:ext cx="2392731" cy="4552566"/>
              </a:xfrm>
              <a:prstGeom prst="rect">
                <a:avLst/>
              </a:prstGeom>
              <a:noFill/>
              <a:extLst>
                <a:ext uri="{909E8E84-426E-40DD-AFC4-6F175D3DCCD1}">
                  <a14:hiddenFill xmlns:a14="http://schemas.microsoft.com/office/drawing/2010/main">
                    <a:solidFill>
                      <a:srgbClr val="FFFFFF"/>
                    </a:solidFill>
                  </a14:hiddenFill>
                </a:ext>
              </a:extLst>
            </p:spPr>
          </p:pic>
          <p:cxnSp>
            <p:nvCxnSpPr>
              <p:cNvPr id="7" name="直接连接符 6">
                <a:extLst>
                  <a:ext uri="{FF2B5EF4-FFF2-40B4-BE49-F238E27FC236}">
                    <a16:creationId xmlns:a16="http://schemas.microsoft.com/office/drawing/2014/main" id="{B98B2B62-32F8-4CCB-B2D3-AC8A5FD8A533}"/>
                  </a:ext>
                </a:extLst>
              </p:cNvPr>
              <p:cNvCxnSpPr/>
              <p:nvPr/>
            </p:nvCxnSpPr>
            <p:spPr>
              <a:xfrm>
                <a:off x="1887523" y="1736521"/>
                <a:ext cx="0" cy="4352273"/>
              </a:xfrm>
              <a:prstGeom prst="line">
                <a:avLst/>
              </a:prstGeom>
              <a:ln w="28575">
                <a:solidFill>
                  <a:srgbClr val="C00000"/>
                </a:solidFill>
                <a:tailEnd type="none"/>
              </a:ln>
            </p:spPr>
            <p:style>
              <a:lnRef idx="1">
                <a:schemeClr val="accent1"/>
              </a:lnRef>
              <a:fillRef idx="0">
                <a:schemeClr val="accent1"/>
              </a:fillRef>
              <a:effectRef idx="0">
                <a:schemeClr val="accent1"/>
              </a:effectRef>
              <a:fontRef idx="minor">
                <a:schemeClr val="tx1"/>
              </a:fontRef>
            </p:style>
          </p:cxnSp>
        </p:grpSp>
      </p:grpSp>
      <p:sp>
        <p:nvSpPr>
          <p:cNvPr id="9" name="文本框 8">
            <a:extLst>
              <a:ext uri="{FF2B5EF4-FFF2-40B4-BE49-F238E27FC236}">
                <a16:creationId xmlns:a16="http://schemas.microsoft.com/office/drawing/2014/main" id="{56EDCECF-8C48-4ED3-9225-241843F4B14A}"/>
              </a:ext>
            </a:extLst>
          </p:cNvPr>
          <p:cNvSpPr txBox="1"/>
          <p:nvPr/>
        </p:nvSpPr>
        <p:spPr>
          <a:xfrm>
            <a:off x="4372762" y="754073"/>
            <a:ext cx="1208014" cy="369332"/>
          </a:xfrm>
          <a:prstGeom prst="rect">
            <a:avLst/>
          </a:prstGeom>
          <a:noFill/>
        </p:spPr>
        <p:txBody>
          <a:bodyPr wrap="square" rtlCol="0">
            <a:spAutoFit/>
          </a:bodyPr>
          <a:lstStyle/>
          <a:p>
            <a:r>
              <a:rPr lang="zh-CN" altLang="en-US" dirty="0"/>
              <a:t>天关客星</a:t>
            </a:r>
          </a:p>
        </p:txBody>
      </p:sp>
      <p:sp>
        <p:nvSpPr>
          <p:cNvPr id="20" name="文本框 19">
            <a:extLst>
              <a:ext uri="{FF2B5EF4-FFF2-40B4-BE49-F238E27FC236}">
                <a16:creationId xmlns:a16="http://schemas.microsoft.com/office/drawing/2014/main" id="{F59AF469-F741-4365-98D2-C8939B6B4763}"/>
              </a:ext>
            </a:extLst>
          </p:cNvPr>
          <p:cNvSpPr txBox="1"/>
          <p:nvPr/>
        </p:nvSpPr>
        <p:spPr>
          <a:xfrm>
            <a:off x="2432114" y="4152038"/>
            <a:ext cx="1574400" cy="369332"/>
          </a:xfrm>
          <a:prstGeom prst="rect">
            <a:avLst/>
          </a:prstGeom>
          <a:noFill/>
        </p:spPr>
        <p:txBody>
          <a:bodyPr wrap="square" rtlCol="0">
            <a:spAutoFit/>
          </a:bodyPr>
          <a:lstStyle/>
          <a:p>
            <a:r>
              <a:rPr lang="en-US" altLang="zh-CN" dirty="0">
                <a:solidFill>
                  <a:schemeClr val="bg1">
                    <a:lumMod val="50000"/>
                  </a:schemeClr>
                </a:solidFill>
              </a:rPr>
              <a:t>EP-FXT team</a:t>
            </a:r>
            <a:endParaRPr lang="zh-CN" altLang="en-US" dirty="0">
              <a:solidFill>
                <a:schemeClr val="bg1">
                  <a:lumMod val="50000"/>
                </a:schemeClr>
              </a:solidFill>
            </a:endParaRPr>
          </a:p>
        </p:txBody>
      </p:sp>
    </p:spTree>
    <p:extLst>
      <p:ext uri="{BB962C8B-B14F-4D97-AF65-F5344CB8AC3E}">
        <p14:creationId xmlns:p14="http://schemas.microsoft.com/office/powerpoint/2010/main" val="1027191404"/>
      </p:ext>
    </p:extLst>
  </p:cSld>
  <p:clrMapOvr>
    <a:masterClrMapping/>
  </p:clrMapOvr>
  <p:timing>
    <p:tnLst>
      <p:par>
        <p:cTn id="1" dur="indefinite" restart="never" nodeType="tmRoot">
          <p:childTnLst>
            <p:video>
              <p:cMediaNode vol="20000" mute="1">
                <p:cTn id="2" fill="hold" display="0">
                  <p:stCondLst>
                    <p:cond delay="indefinite"/>
                  </p:stCondLst>
                </p:cTn>
                <p:tgtEl>
                  <p:spTgt spid="19"/>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6FF5AB5-3CAE-4D6E-88DB-B4F86FBA36F3}"/>
              </a:ext>
            </a:extLst>
          </p:cNvPr>
          <p:cNvSpPr>
            <a:spLocks noGrp="1"/>
          </p:cNvSpPr>
          <p:nvPr>
            <p:ph type="title"/>
          </p:nvPr>
        </p:nvSpPr>
        <p:spPr/>
        <p:txBody>
          <a:bodyPr/>
          <a:lstStyle/>
          <a:p>
            <a:r>
              <a:rPr lang="en-US" altLang="zh-CN" dirty="0"/>
              <a:t>Progresses in normal pulsars</a:t>
            </a:r>
            <a:endParaRPr lang="zh-CN" altLang="en-US" dirty="0"/>
          </a:p>
        </p:txBody>
      </p:sp>
      <p:sp>
        <p:nvSpPr>
          <p:cNvPr id="2" name="灯片编号占位符 1">
            <a:extLst>
              <a:ext uri="{FF2B5EF4-FFF2-40B4-BE49-F238E27FC236}">
                <a16:creationId xmlns:a16="http://schemas.microsoft.com/office/drawing/2014/main" id="{7071E823-F717-4A24-8497-F07205410AE5}"/>
              </a:ext>
            </a:extLst>
          </p:cNvPr>
          <p:cNvSpPr>
            <a:spLocks noGrp="1"/>
          </p:cNvSpPr>
          <p:nvPr>
            <p:ph type="sldNum" sz="quarter" idx="12"/>
          </p:nvPr>
        </p:nvSpPr>
        <p:spPr/>
        <p:txBody>
          <a:bodyPr>
            <a:normAutofit lnSpcReduction="10000"/>
          </a:bodyPr>
          <a:lstStyle/>
          <a:p>
            <a:fld id="{49AE70B2-8BF9-45C0-BB95-33D1B9D3A854}" type="slidenum">
              <a:rPr lang="zh-CN" altLang="en-US" smtClean="0">
                <a:solidFill>
                  <a:prstClr val="black">
                    <a:tint val="75000"/>
                  </a:prstClr>
                </a:solidFill>
              </a:rPr>
              <a:pPr/>
              <a:t>11</a:t>
            </a:fld>
            <a:endParaRPr lang="zh-CN" altLang="en-US">
              <a:solidFill>
                <a:prstClr val="black">
                  <a:tint val="75000"/>
                </a:prstClr>
              </a:solidFill>
            </a:endParaRPr>
          </a:p>
        </p:txBody>
      </p:sp>
      <p:sp>
        <p:nvSpPr>
          <p:cNvPr id="19" name="内容占位符 3">
            <a:extLst>
              <a:ext uri="{FF2B5EF4-FFF2-40B4-BE49-F238E27FC236}">
                <a16:creationId xmlns:a16="http://schemas.microsoft.com/office/drawing/2014/main" id="{77187189-40DB-4622-A564-86FF6CAB8C3B}"/>
              </a:ext>
            </a:extLst>
          </p:cNvPr>
          <p:cNvSpPr txBox="1">
            <a:spLocks/>
          </p:cNvSpPr>
          <p:nvPr/>
        </p:nvSpPr>
        <p:spPr>
          <a:xfrm>
            <a:off x="253770" y="721049"/>
            <a:ext cx="7434740" cy="394156"/>
          </a:xfrm>
          <a:prstGeom prst="rect">
            <a:avLst/>
          </a:prstGeom>
        </p:spPr>
        <p:txBody>
          <a:bodyPr vert="horz" wrap="square" lIns="67628" tIns="35243" rIns="67628" bIns="35243" rtlCol="0">
            <a:normAutofit fontScale="77500" lnSpcReduction="20000"/>
          </a:bodyPr>
          <a:lstStyle>
            <a:lvl1pPr marL="288000" indent="-288000" algn="l" defTabSz="914400" rtl="0" eaLnBrk="1" fontAlgn="auto" latinLnBrk="0" hangingPunct="1">
              <a:lnSpc>
                <a:spcPct val="100000"/>
              </a:lnSpc>
              <a:spcBef>
                <a:spcPts val="600"/>
              </a:spcBef>
              <a:spcAft>
                <a:spcPts val="0"/>
              </a:spcAft>
              <a:buSzPct val="70000"/>
              <a:buFont typeface="Wingdings" panose="05000000000000000000" pitchFamily="2" charset="2"/>
              <a:buChar char="l"/>
              <a:defRPr lang="zh-CN" altLang="en-US" sz="2400" b="1" u="none" strike="noStrike" kern="0" cap="none" spc="0" normalizeH="0" baseline="0">
                <a:solidFill>
                  <a:srgbClr val="005DA2"/>
                </a:solidFill>
                <a:uFillTx/>
                <a:latin typeface="Times New Roman" panose="02020603050405020304" pitchFamily="18" charset="0"/>
                <a:ea typeface="微软雅黑" panose="020B0503020204020204" pitchFamily="34" charset="-122"/>
                <a:cs typeface="+mn-cs"/>
              </a:defRPr>
            </a:lvl1pPr>
            <a:lvl2pPr marL="720000" indent="-288000" algn="l" defTabSz="914400" rtl="0" eaLnBrk="1" fontAlgn="auto" latinLnBrk="0" hangingPunct="1">
              <a:lnSpc>
                <a:spcPct val="100000"/>
              </a:lnSpc>
              <a:spcBef>
                <a:spcPts val="600"/>
              </a:spcBef>
              <a:spcAft>
                <a:spcPts val="0"/>
              </a:spcAft>
              <a:buFont typeface="Arial" panose="020B0604020202020204" pitchFamily="34" charset="0"/>
              <a:buChar char="•"/>
              <a:tabLst>
                <a:tab pos="1609725" algn="l"/>
              </a:tabLst>
              <a:defRPr lang="zh-CN" altLang="en-US" sz="2000" u="none" strike="noStrike" kern="0" cap="none" spc="0" normalizeH="0" baseline="0">
                <a:solidFill>
                  <a:schemeClr val="tx1"/>
                </a:solidFill>
                <a:uFillTx/>
                <a:latin typeface="Times New Roman" panose="02020603050405020304" pitchFamily="18" charset="0"/>
                <a:ea typeface="微软雅黑" panose="020B0503020204020204" pitchFamily="34" charset="-122"/>
                <a:cs typeface="+mn-cs"/>
              </a:defRPr>
            </a:lvl2pPr>
            <a:lvl3pPr marL="1143000" indent="-228600" algn="l" defTabSz="914400" rtl="0" eaLnBrk="1" fontAlgn="auto" latinLnBrk="0" hangingPunct="1">
              <a:lnSpc>
                <a:spcPct val="10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n"/>
            </a:pPr>
            <a:r>
              <a:rPr lang="en-US" altLang="zh-CN" sz="2100" dirty="0">
                <a:latin typeface="微软雅黑" panose="020B0503020204020204" pitchFamily="34" charset="-122"/>
                <a:cs typeface="+mj-cs"/>
              </a:rPr>
              <a:t>Crab pulsar: X-ray polarization</a:t>
            </a:r>
          </a:p>
          <a:p>
            <a:pPr>
              <a:lnSpc>
                <a:spcPct val="150000"/>
              </a:lnSpc>
            </a:pPr>
            <a:endParaRPr lang="en-US" sz="1350" dirty="0"/>
          </a:p>
        </p:txBody>
      </p:sp>
      <p:sp>
        <p:nvSpPr>
          <p:cNvPr id="32" name="文本框 31">
            <a:extLst>
              <a:ext uri="{FF2B5EF4-FFF2-40B4-BE49-F238E27FC236}">
                <a16:creationId xmlns:a16="http://schemas.microsoft.com/office/drawing/2014/main" id="{01BB5F13-5D63-4694-AA99-D279C13951DF}"/>
              </a:ext>
            </a:extLst>
          </p:cNvPr>
          <p:cNvSpPr txBox="1"/>
          <p:nvPr/>
        </p:nvSpPr>
        <p:spPr>
          <a:xfrm>
            <a:off x="2184675" y="4690361"/>
            <a:ext cx="2587247" cy="338554"/>
          </a:xfrm>
          <a:prstGeom prst="rect">
            <a:avLst/>
          </a:prstGeom>
          <a:noFill/>
        </p:spPr>
        <p:txBody>
          <a:bodyPr wrap="square" rtlCol="0">
            <a:spAutoFit/>
          </a:bodyPr>
          <a:lstStyle/>
          <a:p>
            <a:r>
              <a:rPr lang="en-US" altLang="zh-CN" sz="1600" dirty="0" err="1"/>
              <a:t>Bucciantini</a:t>
            </a:r>
            <a:r>
              <a:rPr lang="en-US" altLang="zh-CN" sz="1500" dirty="0"/>
              <a:t> et al. 2023</a:t>
            </a:r>
            <a:endParaRPr lang="zh-CN" altLang="en-US" sz="1500" dirty="0"/>
          </a:p>
        </p:txBody>
      </p:sp>
      <p:pic>
        <p:nvPicPr>
          <p:cNvPr id="16" name="内容占位符 15">
            <a:extLst>
              <a:ext uri="{FF2B5EF4-FFF2-40B4-BE49-F238E27FC236}">
                <a16:creationId xmlns:a16="http://schemas.microsoft.com/office/drawing/2014/main" id="{9806C66C-5BBE-4BF4-B8A6-704489FF65A1}"/>
              </a:ext>
            </a:extLst>
          </p:cNvPr>
          <p:cNvPicPr>
            <a:picLocks noGrp="1" noChangeAspect="1"/>
          </p:cNvPicPr>
          <p:nvPr>
            <p:ph idx="1"/>
          </p:nvPr>
        </p:nvPicPr>
        <p:blipFill rotWithShape="1">
          <a:blip r:embed="rId3"/>
          <a:srcRect b="120"/>
          <a:stretch/>
        </p:blipFill>
        <p:spPr>
          <a:xfrm>
            <a:off x="2912311" y="1081699"/>
            <a:ext cx="3174149" cy="3621431"/>
          </a:xfrm>
          <a:prstGeom prst="rect">
            <a:avLst/>
          </a:prstGeom>
        </p:spPr>
      </p:pic>
      <p:pic>
        <p:nvPicPr>
          <p:cNvPr id="9" name="图片 8">
            <a:extLst>
              <a:ext uri="{FF2B5EF4-FFF2-40B4-BE49-F238E27FC236}">
                <a16:creationId xmlns:a16="http://schemas.microsoft.com/office/drawing/2014/main" id="{45E48A3B-3863-4350-A577-A4FDBBC1CC3F}"/>
              </a:ext>
            </a:extLst>
          </p:cNvPr>
          <p:cNvPicPr>
            <a:picLocks noChangeAspect="1"/>
          </p:cNvPicPr>
          <p:nvPr/>
        </p:nvPicPr>
        <p:blipFill>
          <a:blip r:embed="rId4"/>
          <a:stretch>
            <a:fillRect/>
          </a:stretch>
        </p:blipFill>
        <p:spPr>
          <a:xfrm>
            <a:off x="637711" y="2944481"/>
            <a:ext cx="2163929" cy="1787593"/>
          </a:xfrm>
          <a:prstGeom prst="rect">
            <a:avLst/>
          </a:prstGeom>
        </p:spPr>
      </p:pic>
      <p:pic>
        <p:nvPicPr>
          <p:cNvPr id="20" name="图片 19">
            <a:extLst>
              <a:ext uri="{FF2B5EF4-FFF2-40B4-BE49-F238E27FC236}">
                <a16:creationId xmlns:a16="http://schemas.microsoft.com/office/drawing/2014/main" id="{AE60898E-A583-469A-806C-93808DC97AAF}"/>
              </a:ext>
            </a:extLst>
          </p:cNvPr>
          <p:cNvPicPr>
            <a:picLocks noChangeAspect="1"/>
          </p:cNvPicPr>
          <p:nvPr/>
        </p:nvPicPr>
        <p:blipFill>
          <a:blip r:embed="rId5"/>
          <a:stretch>
            <a:fillRect/>
          </a:stretch>
        </p:blipFill>
        <p:spPr>
          <a:xfrm>
            <a:off x="6249105" y="2944481"/>
            <a:ext cx="2501257" cy="1723298"/>
          </a:xfrm>
          <a:prstGeom prst="rect">
            <a:avLst/>
          </a:prstGeom>
        </p:spPr>
      </p:pic>
      <p:sp>
        <p:nvSpPr>
          <p:cNvPr id="21" name="文本框 20">
            <a:extLst>
              <a:ext uri="{FF2B5EF4-FFF2-40B4-BE49-F238E27FC236}">
                <a16:creationId xmlns:a16="http://schemas.microsoft.com/office/drawing/2014/main" id="{7892363F-6D70-420B-8C01-77B59BD92E1E}"/>
              </a:ext>
            </a:extLst>
          </p:cNvPr>
          <p:cNvSpPr txBox="1"/>
          <p:nvPr/>
        </p:nvSpPr>
        <p:spPr bwMode="auto">
          <a:xfrm>
            <a:off x="6171727" y="4690361"/>
            <a:ext cx="2894895" cy="276999"/>
          </a:xfrm>
          <a:prstGeom prst="rect">
            <a:avLst/>
          </a:prstGeom>
          <a:noFill/>
          <a:ln w="9525">
            <a:noFill/>
            <a:miter lim="800000"/>
            <a:headEnd/>
            <a:tailEnd/>
          </a:ln>
        </p:spPr>
        <p:txBody>
          <a:bodyPr wrap="square">
            <a:spAutoFit/>
          </a:bodyPr>
          <a:lstStyle/>
          <a:p>
            <a:pPr algn="l"/>
            <a:r>
              <a:rPr kumimoji="1" lang="en-US" altLang="zh-CN" sz="1200" dirty="0">
                <a:latin typeface="Arial" panose="020B0604020202020204" pitchFamily="34" charset="0"/>
                <a:ea typeface="Microsoft YaHei" charset="-122"/>
                <a:cs typeface="Arial" panose="020B0604020202020204" pitchFamily="34" charset="0"/>
              </a:rPr>
              <a:t>Deng et al. 2025, </a:t>
            </a:r>
            <a:r>
              <a:rPr kumimoji="1" lang="en-US" altLang="zh-CN" sz="1200" dirty="0" err="1">
                <a:latin typeface="Arial" panose="020B0604020202020204" pitchFamily="34" charset="0"/>
                <a:ea typeface="Microsoft YaHei" charset="-122"/>
                <a:cs typeface="Arial" panose="020B0604020202020204" pitchFamily="34" charset="0"/>
              </a:rPr>
              <a:t>Soffitta</a:t>
            </a:r>
            <a:r>
              <a:rPr kumimoji="1" lang="en-US" altLang="zh-CN" sz="1200" dirty="0">
                <a:latin typeface="Arial" panose="020B0604020202020204" pitchFamily="34" charset="0"/>
                <a:ea typeface="Microsoft YaHei" charset="-122"/>
                <a:cs typeface="Arial" panose="020B0604020202020204" pitchFamily="34" charset="0"/>
              </a:rPr>
              <a:t> et al. 2026</a:t>
            </a:r>
            <a:endParaRPr kumimoji="1" lang="zh-CN" altLang="en-US" sz="1200" dirty="0">
              <a:latin typeface="Arial" panose="020B0604020202020204" pitchFamily="34" charset="0"/>
              <a:ea typeface="Microsoft YaHei" charset="-122"/>
              <a:cs typeface="Arial" panose="020B0604020202020204" pitchFamily="34" charset="0"/>
            </a:endParaRPr>
          </a:p>
        </p:txBody>
      </p:sp>
      <p:pic>
        <p:nvPicPr>
          <p:cNvPr id="13" name="图片 12">
            <a:extLst>
              <a:ext uri="{FF2B5EF4-FFF2-40B4-BE49-F238E27FC236}">
                <a16:creationId xmlns:a16="http://schemas.microsoft.com/office/drawing/2014/main" id="{CE2F39E2-B6B1-4E27-9265-4B609D4A0370}"/>
              </a:ext>
            </a:extLst>
          </p:cNvPr>
          <p:cNvPicPr>
            <a:picLocks noChangeAspect="1"/>
          </p:cNvPicPr>
          <p:nvPr/>
        </p:nvPicPr>
        <p:blipFill>
          <a:blip r:embed="rId6"/>
          <a:stretch>
            <a:fillRect/>
          </a:stretch>
        </p:blipFill>
        <p:spPr>
          <a:xfrm>
            <a:off x="592862" y="1081699"/>
            <a:ext cx="2353574" cy="1862782"/>
          </a:xfrm>
          <a:prstGeom prst="rect">
            <a:avLst/>
          </a:prstGeom>
        </p:spPr>
      </p:pic>
      <p:pic>
        <p:nvPicPr>
          <p:cNvPr id="15" name="图片 14">
            <a:extLst>
              <a:ext uri="{FF2B5EF4-FFF2-40B4-BE49-F238E27FC236}">
                <a16:creationId xmlns:a16="http://schemas.microsoft.com/office/drawing/2014/main" id="{966C4132-DF4C-491F-8153-60761971D379}"/>
              </a:ext>
            </a:extLst>
          </p:cNvPr>
          <p:cNvPicPr>
            <a:picLocks noChangeAspect="1"/>
          </p:cNvPicPr>
          <p:nvPr/>
        </p:nvPicPr>
        <p:blipFill>
          <a:blip r:embed="rId7"/>
          <a:stretch>
            <a:fillRect/>
          </a:stretch>
        </p:blipFill>
        <p:spPr>
          <a:xfrm>
            <a:off x="6171727" y="992287"/>
            <a:ext cx="2427523" cy="1846216"/>
          </a:xfrm>
          <a:prstGeom prst="rect">
            <a:avLst/>
          </a:prstGeom>
        </p:spPr>
      </p:pic>
    </p:spTree>
    <p:extLst>
      <p:ext uri="{BB962C8B-B14F-4D97-AF65-F5344CB8AC3E}">
        <p14:creationId xmlns:p14="http://schemas.microsoft.com/office/powerpoint/2010/main" val="2091552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6FF5AB5-3CAE-4D6E-88DB-B4F86FBA36F3}"/>
              </a:ext>
            </a:extLst>
          </p:cNvPr>
          <p:cNvSpPr>
            <a:spLocks noGrp="1"/>
          </p:cNvSpPr>
          <p:nvPr>
            <p:ph type="title"/>
          </p:nvPr>
        </p:nvSpPr>
        <p:spPr/>
        <p:txBody>
          <a:bodyPr/>
          <a:lstStyle/>
          <a:p>
            <a:r>
              <a:rPr lang="en-US" altLang="zh-CN" dirty="0"/>
              <a:t>Progresses in normal pulsars</a:t>
            </a:r>
            <a:endParaRPr lang="zh-CN" altLang="en-US" dirty="0"/>
          </a:p>
        </p:txBody>
      </p:sp>
      <p:sp>
        <p:nvSpPr>
          <p:cNvPr id="2" name="灯片编号占位符 1">
            <a:extLst>
              <a:ext uri="{FF2B5EF4-FFF2-40B4-BE49-F238E27FC236}">
                <a16:creationId xmlns:a16="http://schemas.microsoft.com/office/drawing/2014/main" id="{7071E823-F717-4A24-8497-F07205410AE5}"/>
              </a:ext>
            </a:extLst>
          </p:cNvPr>
          <p:cNvSpPr>
            <a:spLocks noGrp="1"/>
          </p:cNvSpPr>
          <p:nvPr>
            <p:ph type="sldNum" sz="quarter" idx="12"/>
          </p:nvPr>
        </p:nvSpPr>
        <p:spPr/>
        <p:txBody>
          <a:bodyPr>
            <a:normAutofit lnSpcReduction="10000"/>
          </a:bodyPr>
          <a:lstStyle/>
          <a:p>
            <a:fld id="{49AE70B2-8BF9-45C0-BB95-33D1B9D3A854}" type="slidenum">
              <a:rPr lang="zh-CN" altLang="en-US" smtClean="0">
                <a:solidFill>
                  <a:prstClr val="black">
                    <a:tint val="75000"/>
                  </a:prstClr>
                </a:solidFill>
              </a:rPr>
              <a:pPr/>
              <a:t>12</a:t>
            </a:fld>
            <a:endParaRPr lang="zh-CN" altLang="en-US">
              <a:solidFill>
                <a:prstClr val="black">
                  <a:tint val="75000"/>
                </a:prstClr>
              </a:solidFill>
            </a:endParaRPr>
          </a:p>
        </p:txBody>
      </p:sp>
      <p:sp>
        <p:nvSpPr>
          <p:cNvPr id="4" name="内容占位符 3">
            <a:extLst>
              <a:ext uri="{FF2B5EF4-FFF2-40B4-BE49-F238E27FC236}">
                <a16:creationId xmlns:a16="http://schemas.microsoft.com/office/drawing/2014/main" id="{4E9D4062-52CD-4D52-A274-5EF6FBCFDD6D}"/>
              </a:ext>
            </a:extLst>
          </p:cNvPr>
          <p:cNvSpPr>
            <a:spLocks noGrp="1"/>
          </p:cNvSpPr>
          <p:nvPr>
            <p:ph idx="1"/>
          </p:nvPr>
        </p:nvSpPr>
        <p:spPr>
          <a:xfrm>
            <a:off x="253770" y="721049"/>
            <a:ext cx="3439320" cy="1546385"/>
          </a:xfrm>
        </p:spPr>
        <p:txBody>
          <a:bodyPr>
            <a:normAutofit/>
          </a:bodyPr>
          <a:lstStyle/>
          <a:p>
            <a:pPr>
              <a:spcBef>
                <a:spcPts val="0"/>
              </a:spcBef>
              <a:spcAft>
                <a:spcPts val="900"/>
              </a:spcAft>
              <a:buFont typeface="Wingdings" panose="05000000000000000000" pitchFamily="2" charset="2"/>
              <a:buChar char="n"/>
            </a:pPr>
            <a:r>
              <a:rPr lang="en-US" altLang="zh-CN" sz="2000" dirty="0">
                <a:latin typeface="Arial-BoldMT"/>
              </a:rPr>
              <a:t>PSR B0540-69</a:t>
            </a:r>
          </a:p>
          <a:p>
            <a:pPr marL="469106" lvl="2" indent="-202406">
              <a:buSzPct val="80000"/>
              <a:buFont typeface="Wingdings" panose="05000000000000000000" pitchFamily="2" charset="2"/>
              <a:buChar char="n"/>
            </a:pPr>
            <a:r>
              <a:rPr lang="en-US" altLang="zh-CN" sz="1800" b="1" dirty="0">
                <a:solidFill>
                  <a:srgbClr val="005DA2"/>
                </a:solidFill>
                <a:latin typeface="Arial-BoldMT"/>
              </a:rPr>
              <a:t>Spin-down glitch</a:t>
            </a:r>
          </a:p>
          <a:p>
            <a:pPr marL="469106" lvl="2" indent="-202406">
              <a:spcBef>
                <a:spcPts val="750"/>
              </a:spcBef>
              <a:buSzPct val="80000"/>
              <a:buFont typeface="Wingdings" panose="05000000000000000000" pitchFamily="2" charset="2"/>
              <a:buChar char="n"/>
            </a:pPr>
            <a:r>
              <a:rPr lang="en-US" altLang="zh-CN" sz="1800" b="1" dirty="0">
                <a:solidFill>
                  <a:srgbClr val="005DA2"/>
                </a:solidFill>
                <a:latin typeface="Arial-BoldMT"/>
              </a:rPr>
              <a:t>Synchrotron spectrum? </a:t>
            </a:r>
          </a:p>
        </p:txBody>
      </p:sp>
      <p:sp>
        <p:nvSpPr>
          <p:cNvPr id="9" name="文本框 8">
            <a:extLst>
              <a:ext uri="{FF2B5EF4-FFF2-40B4-BE49-F238E27FC236}">
                <a16:creationId xmlns:a16="http://schemas.microsoft.com/office/drawing/2014/main" id="{F29FA652-C529-4051-8900-8F6AE3F2360C}"/>
              </a:ext>
            </a:extLst>
          </p:cNvPr>
          <p:cNvSpPr txBox="1"/>
          <p:nvPr/>
        </p:nvSpPr>
        <p:spPr>
          <a:xfrm>
            <a:off x="2825193" y="4635681"/>
            <a:ext cx="4480382" cy="323165"/>
          </a:xfrm>
          <a:prstGeom prst="rect">
            <a:avLst/>
          </a:prstGeom>
          <a:noFill/>
        </p:spPr>
        <p:txBody>
          <a:bodyPr wrap="square" rtlCol="0">
            <a:spAutoFit/>
          </a:bodyPr>
          <a:lstStyle/>
          <a:p>
            <a:r>
              <a:rPr lang="en-US" altLang="zh-CN" sz="1500" dirty="0"/>
              <a:t>Ge et al. 2019,</a:t>
            </a:r>
            <a:r>
              <a:rPr lang="zh-CN" altLang="en-US" sz="1500" dirty="0"/>
              <a:t> </a:t>
            </a:r>
            <a:r>
              <a:rPr lang="en-US" altLang="zh-CN" sz="1500" dirty="0" err="1"/>
              <a:t>Tuo</a:t>
            </a:r>
            <a:r>
              <a:rPr lang="en-US" altLang="zh-CN" sz="1500" dirty="0"/>
              <a:t> et al. 2024, Zhang</a:t>
            </a:r>
            <a:r>
              <a:rPr lang="zh-CN" altLang="en-US" sz="1500" dirty="0"/>
              <a:t> </a:t>
            </a:r>
            <a:r>
              <a:rPr lang="en-US" altLang="zh-CN" sz="1500" dirty="0"/>
              <a:t>et al. prepared</a:t>
            </a:r>
            <a:endParaRPr lang="zh-CN" altLang="en-US" sz="1500" dirty="0"/>
          </a:p>
        </p:txBody>
      </p:sp>
      <p:pic>
        <p:nvPicPr>
          <p:cNvPr id="6" name="图片 5">
            <a:extLst>
              <a:ext uri="{FF2B5EF4-FFF2-40B4-BE49-F238E27FC236}">
                <a16:creationId xmlns:a16="http://schemas.microsoft.com/office/drawing/2014/main" id="{0D2B35CA-155B-4D26-8264-7CEC9E67308E}"/>
              </a:ext>
            </a:extLst>
          </p:cNvPr>
          <p:cNvPicPr>
            <a:picLocks noChangeAspect="1"/>
          </p:cNvPicPr>
          <p:nvPr/>
        </p:nvPicPr>
        <p:blipFill>
          <a:blip r:embed="rId3"/>
          <a:stretch>
            <a:fillRect/>
          </a:stretch>
        </p:blipFill>
        <p:spPr>
          <a:xfrm>
            <a:off x="3515679" y="676711"/>
            <a:ext cx="2748060" cy="2199355"/>
          </a:xfrm>
          <a:prstGeom prst="rect">
            <a:avLst/>
          </a:prstGeom>
        </p:spPr>
      </p:pic>
      <p:pic>
        <p:nvPicPr>
          <p:cNvPr id="8" name="图片 7">
            <a:extLst>
              <a:ext uri="{FF2B5EF4-FFF2-40B4-BE49-F238E27FC236}">
                <a16:creationId xmlns:a16="http://schemas.microsoft.com/office/drawing/2014/main" id="{1268AA30-C491-4EE3-988D-4F9C7FAF7696}"/>
              </a:ext>
            </a:extLst>
          </p:cNvPr>
          <p:cNvPicPr>
            <a:picLocks noChangeAspect="1"/>
          </p:cNvPicPr>
          <p:nvPr/>
        </p:nvPicPr>
        <p:blipFill>
          <a:blip r:embed="rId4"/>
          <a:stretch>
            <a:fillRect/>
          </a:stretch>
        </p:blipFill>
        <p:spPr>
          <a:xfrm>
            <a:off x="3515679" y="2876066"/>
            <a:ext cx="2671012" cy="1788377"/>
          </a:xfrm>
          <a:prstGeom prst="rect">
            <a:avLst/>
          </a:prstGeom>
        </p:spPr>
      </p:pic>
      <p:pic>
        <p:nvPicPr>
          <p:cNvPr id="12" name="图片 11">
            <a:extLst>
              <a:ext uri="{FF2B5EF4-FFF2-40B4-BE49-F238E27FC236}">
                <a16:creationId xmlns:a16="http://schemas.microsoft.com/office/drawing/2014/main" id="{57AD49F1-6057-4423-A4AB-1F8CEB3329BC}"/>
              </a:ext>
            </a:extLst>
          </p:cNvPr>
          <p:cNvPicPr>
            <a:picLocks noChangeAspect="1"/>
          </p:cNvPicPr>
          <p:nvPr/>
        </p:nvPicPr>
        <p:blipFill>
          <a:blip r:embed="rId5"/>
          <a:stretch>
            <a:fillRect/>
          </a:stretch>
        </p:blipFill>
        <p:spPr>
          <a:xfrm>
            <a:off x="6263739" y="3058024"/>
            <a:ext cx="2846962" cy="1475892"/>
          </a:xfrm>
          <a:prstGeom prst="rect">
            <a:avLst/>
          </a:prstGeom>
        </p:spPr>
      </p:pic>
      <p:pic>
        <p:nvPicPr>
          <p:cNvPr id="17" name="图片 16">
            <a:extLst>
              <a:ext uri="{FF2B5EF4-FFF2-40B4-BE49-F238E27FC236}">
                <a16:creationId xmlns:a16="http://schemas.microsoft.com/office/drawing/2014/main" id="{2A769FA5-E5EA-4125-AB38-8A02CFFC8BF6}"/>
              </a:ext>
            </a:extLst>
          </p:cNvPr>
          <p:cNvPicPr>
            <a:picLocks noChangeAspect="1"/>
          </p:cNvPicPr>
          <p:nvPr/>
        </p:nvPicPr>
        <p:blipFill rotWithShape="1">
          <a:blip r:embed="rId6"/>
          <a:srcRect r="12488"/>
          <a:stretch/>
        </p:blipFill>
        <p:spPr>
          <a:xfrm>
            <a:off x="6263739" y="683672"/>
            <a:ext cx="2846964" cy="2072498"/>
          </a:xfrm>
          <a:prstGeom prst="rect">
            <a:avLst/>
          </a:prstGeom>
        </p:spPr>
      </p:pic>
      <p:sp>
        <p:nvSpPr>
          <p:cNvPr id="19" name="文本框 18">
            <a:extLst>
              <a:ext uri="{FF2B5EF4-FFF2-40B4-BE49-F238E27FC236}">
                <a16:creationId xmlns:a16="http://schemas.microsoft.com/office/drawing/2014/main" id="{13AB7E37-1982-4928-BD81-759185649C6C}"/>
              </a:ext>
            </a:extLst>
          </p:cNvPr>
          <p:cNvSpPr txBox="1"/>
          <p:nvPr/>
        </p:nvSpPr>
        <p:spPr bwMode="auto">
          <a:xfrm>
            <a:off x="8100000" y="786475"/>
            <a:ext cx="1018162" cy="276999"/>
          </a:xfrm>
          <a:prstGeom prst="rect">
            <a:avLst/>
          </a:prstGeom>
          <a:noFill/>
          <a:ln w="9525">
            <a:noFill/>
            <a:miter lim="800000"/>
          </a:ln>
        </p:spPr>
        <p:txBody>
          <a:bodyPr wrap="square" rtlCol="0">
            <a:spAutoFit/>
          </a:bodyPr>
          <a:lstStyle/>
          <a:p>
            <a:pPr algn="l"/>
            <a:r>
              <a:rPr kumimoji="1" lang="en-US" altLang="zh-CN" sz="1200" dirty="0">
                <a:latin typeface="Arial" panose="020B0604020202020204" pitchFamily="34" charset="0"/>
                <a:ea typeface="Microsoft YaHei" charset="-122"/>
                <a:cs typeface="Arial" panose="020B0604020202020204" pitchFamily="34" charset="0"/>
              </a:rPr>
              <a:t>Crab PWN</a:t>
            </a:r>
            <a:endParaRPr kumimoji="1" lang="zh-CN" altLang="en-US" sz="1200" dirty="0">
              <a:latin typeface="Arial" panose="020B0604020202020204" pitchFamily="34" charset="0"/>
              <a:ea typeface="Microsoft YaHei" charset="-122"/>
              <a:cs typeface="Arial" panose="020B0604020202020204" pitchFamily="34" charset="0"/>
            </a:endParaRPr>
          </a:p>
        </p:txBody>
      </p:sp>
      <p:pic>
        <p:nvPicPr>
          <p:cNvPr id="21" name="图片 20">
            <a:extLst>
              <a:ext uri="{FF2B5EF4-FFF2-40B4-BE49-F238E27FC236}">
                <a16:creationId xmlns:a16="http://schemas.microsoft.com/office/drawing/2014/main" id="{230AD038-FC50-48FB-941C-A988AC2A3F41}"/>
              </a:ext>
            </a:extLst>
          </p:cNvPr>
          <p:cNvPicPr>
            <a:picLocks noChangeAspect="1"/>
          </p:cNvPicPr>
          <p:nvPr/>
        </p:nvPicPr>
        <p:blipFill>
          <a:blip r:embed="rId7"/>
          <a:stretch>
            <a:fillRect/>
          </a:stretch>
        </p:blipFill>
        <p:spPr>
          <a:xfrm>
            <a:off x="283226" y="2223096"/>
            <a:ext cx="3070989" cy="2199355"/>
          </a:xfrm>
          <a:prstGeom prst="rect">
            <a:avLst/>
          </a:prstGeom>
        </p:spPr>
      </p:pic>
    </p:spTree>
    <p:extLst>
      <p:ext uri="{BB962C8B-B14F-4D97-AF65-F5344CB8AC3E}">
        <p14:creationId xmlns:p14="http://schemas.microsoft.com/office/powerpoint/2010/main" val="1667212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6FF5AB5-3CAE-4D6E-88DB-B4F86FBA36F3}"/>
              </a:ext>
            </a:extLst>
          </p:cNvPr>
          <p:cNvSpPr>
            <a:spLocks noGrp="1"/>
          </p:cNvSpPr>
          <p:nvPr>
            <p:ph type="title"/>
          </p:nvPr>
        </p:nvSpPr>
        <p:spPr/>
        <p:txBody>
          <a:bodyPr/>
          <a:lstStyle/>
          <a:p>
            <a:r>
              <a:rPr lang="en-US" altLang="zh-CN" dirty="0"/>
              <a:t>Progresses in normal pulsars</a:t>
            </a:r>
            <a:endParaRPr lang="zh-CN" altLang="en-US" dirty="0"/>
          </a:p>
        </p:txBody>
      </p:sp>
      <p:sp>
        <p:nvSpPr>
          <p:cNvPr id="2" name="灯片编号占位符 1">
            <a:extLst>
              <a:ext uri="{FF2B5EF4-FFF2-40B4-BE49-F238E27FC236}">
                <a16:creationId xmlns:a16="http://schemas.microsoft.com/office/drawing/2014/main" id="{7071E823-F717-4A24-8497-F07205410AE5}"/>
              </a:ext>
            </a:extLst>
          </p:cNvPr>
          <p:cNvSpPr>
            <a:spLocks noGrp="1"/>
          </p:cNvSpPr>
          <p:nvPr>
            <p:ph type="sldNum" sz="quarter" idx="12"/>
          </p:nvPr>
        </p:nvSpPr>
        <p:spPr/>
        <p:txBody>
          <a:bodyPr>
            <a:normAutofit lnSpcReduction="10000"/>
          </a:bodyPr>
          <a:lstStyle/>
          <a:p>
            <a:fld id="{49AE70B2-8BF9-45C0-BB95-33D1B9D3A854}" type="slidenum">
              <a:rPr lang="zh-CN" altLang="en-US" smtClean="0">
                <a:solidFill>
                  <a:prstClr val="black">
                    <a:tint val="75000"/>
                  </a:prstClr>
                </a:solidFill>
              </a:rPr>
              <a:pPr/>
              <a:t>13</a:t>
            </a:fld>
            <a:endParaRPr lang="zh-CN" altLang="en-US">
              <a:solidFill>
                <a:prstClr val="black">
                  <a:tint val="75000"/>
                </a:prstClr>
              </a:solidFill>
            </a:endParaRPr>
          </a:p>
        </p:txBody>
      </p:sp>
      <p:sp>
        <p:nvSpPr>
          <p:cNvPr id="7" name="内容占位符 6">
            <a:extLst>
              <a:ext uri="{FF2B5EF4-FFF2-40B4-BE49-F238E27FC236}">
                <a16:creationId xmlns:a16="http://schemas.microsoft.com/office/drawing/2014/main" id="{879563EE-E43B-49D4-8821-5E8981F3D7A8}"/>
              </a:ext>
            </a:extLst>
          </p:cNvPr>
          <p:cNvSpPr>
            <a:spLocks noGrp="1"/>
          </p:cNvSpPr>
          <p:nvPr>
            <p:ph idx="1"/>
          </p:nvPr>
        </p:nvSpPr>
        <p:spPr>
          <a:xfrm>
            <a:off x="253770" y="637682"/>
            <a:ext cx="3544320" cy="2106457"/>
          </a:xfrm>
        </p:spPr>
        <p:txBody>
          <a:bodyPr>
            <a:noAutofit/>
          </a:bodyPr>
          <a:lstStyle/>
          <a:p>
            <a:pPr>
              <a:buFont typeface="Wingdings" panose="05000000000000000000" pitchFamily="2" charset="2"/>
              <a:buChar char="n"/>
            </a:pPr>
            <a:r>
              <a:rPr lang="en-US" altLang="zh-CN" sz="2000" dirty="0">
                <a:latin typeface="Arial" panose="020B0604020202020204" pitchFamily="34" charset="0"/>
              </a:rPr>
              <a:t>PSR B1509-58</a:t>
            </a:r>
          </a:p>
          <a:p>
            <a:pPr marL="538163" indent="-273050">
              <a:buFont typeface="Wingdings" panose="05000000000000000000" pitchFamily="2" charset="2"/>
              <a:buChar char="n"/>
            </a:pPr>
            <a:r>
              <a:rPr lang="en-US" altLang="zh-CN" sz="1600" b="0" dirty="0">
                <a:latin typeface="Arial" panose="020B0604020202020204" pitchFamily="34" charset="0"/>
                <a:ea typeface="Times New Roman"/>
              </a:rPr>
              <a:t>Broadband spectrum: peak luminosity at Emax ≈ 2.1 MeV</a:t>
            </a:r>
            <a:endParaRPr lang="en-US" altLang="zh-CN" sz="1600" b="0" dirty="0">
              <a:latin typeface="Arial" panose="020B0604020202020204" pitchFamily="34" charset="0"/>
            </a:endParaRPr>
          </a:p>
          <a:p>
            <a:pPr marL="538163" indent="-273050">
              <a:buFont typeface="Wingdings" panose="05000000000000000000" pitchFamily="2" charset="2"/>
              <a:buChar char="n"/>
            </a:pPr>
            <a:r>
              <a:rPr lang="en-US" altLang="zh-CN" sz="1600" b="0" dirty="0">
                <a:latin typeface="Arial" panose="020B0604020202020204" pitchFamily="34" charset="0"/>
                <a:ea typeface="Times New Roman"/>
              </a:rPr>
              <a:t>Annular gap model: emission angle moves away from B-axis at higher energies</a:t>
            </a:r>
            <a:endParaRPr lang="en-US" altLang="zh-CN" sz="1600" b="0" dirty="0">
              <a:latin typeface="Arial" panose="020B0604020202020204" pitchFamily="34" charset="0"/>
            </a:endParaRPr>
          </a:p>
        </p:txBody>
      </p:sp>
      <p:sp>
        <p:nvSpPr>
          <p:cNvPr id="14" name="灯片编号占位符 4">
            <a:extLst>
              <a:ext uri="{FF2B5EF4-FFF2-40B4-BE49-F238E27FC236}">
                <a16:creationId xmlns:a16="http://schemas.microsoft.com/office/drawing/2014/main" id="{40094746-B62E-4828-8F34-C748CDA691D7}"/>
              </a:ext>
            </a:extLst>
          </p:cNvPr>
          <p:cNvSpPr txBox="1">
            <a:spLocks/>
          </p:cNvSpPr>
          <p:nvPr/>
        </p:nvSpPr>
        <p:spPr>
          <a:xfrm>
            <a:off x="6553200" y="4767263"/>
            <a:ext cx="2133600" cy="273844"/>
          </a:xfrm>
          <a:prstGeom prst="rect">
            <a:avLst/>
          </a:prstGeom>
        </p:spPr>
        <p:txBody>
          <a:bodyPr vert="horz" lIns="68564" tIns="34282" rIns="68564" bIns="34282" rtlCol="0" anchor="ctr"/>
          <a:lstStyle>
            <a:defPPr>
              <a:defRPr lang="zh-CN"/>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077DA78-E013-4A8C-AD75-63A150561B10}" type="slidenum">
              <a:rPr lang="zh-CN" altLang="en-US" smtClean="0">
                <a:solidFill>
                  <a:prstClr val="black">
                    <a:tint val="75000"/>
                    <a:tint val="75000"/>
                  </a:prstClr>
                </a:solidFill>
              </a:rPr>
              <a:pPr/>
              <a:t>13</a:t>
            </a:fld>
            <a:endParaRPr lang="zh-CN" altLang="en-US">
              <a:solidFill>
                <a:prstClr val="black">
                  <a:tint val="75000"/>
                </a:prstClr>
              </a:solidFill>
            </a:endParaRPr>
          </a:p>
        </p:txBody>
      </p:sp>
      <p:pic>
        <p:nvPicPr>
          <p:cNvPr id="16" name="图片 15">
            <a:extLst>
              <a:ext uri="{FF2B5EF4-FFF2-40B4-BE49-F238E27FC236}">
                <a16:creationId xmlns:a16="http://schemas.microsoft.com/office/drawing/2014/main" id="{7D11E3B8-2A11-49E7-8E09-034A2C228C06}"/>
              </a:ext>
            </a:extLst>
          </p:cNvPr>
          <p:cNvPicPr>
            <a:picLocks noChangeAspect="1"/>
          </p:cNvPicPr>
          <p:nvPr/>
        </p:nvPicPr>
        <p:blipFill>
          <a:blip r:embed="rId3"/>
          <a:stretch>
            <a:fillRect/>
          </a:stretch>
        </p:blipFill>
        <p:spPr>
          <a:xfrm>
            <a:off x="7319611" y="692703"/>
            <a:ext cx="1560777" cy="1526581"/>
          </a:xfrm>
          <a:prstGeom prst="rect">
            <a:avLst/>
          </a:prstGeom>
        </p:spPr>
      </p:pic>
      <p:pic>
        <p:nvPicPr>
          <p:cNvPr id="18" name="图片 17">
            <a:extLst>
              <a:ext uri="{FF2B5EF4-FFF2-40B4-BE49-F238E27FC236}">
                <a16:creationId xmlns:a16="http://schemas.microsoft.com/office/drawing/2014/main" id="{F0EED15A-0148-4FE9-9AEE-AFD3095EF023}"/>
              </a:ext>
            </a:extLst>
          </p:cNvPr>
          <p:cNvPicPr>
            <a:picLocks noChangeAspect="1"/>
          </p:cNvPicPr>
          <p:nvPr/>
        </p:nvPicPr>
        <p:blipFill rotWithShape="1">
          <a:blip r:embed="rId4"/>
          <a:srcRect l="50889"/>
          <a:stretch/>
        </p:blipFill>
        <p:spPr>
          <a:xfrm>
            <a:off x="5752289" y="648687"/>
            <a:ext cx="1502621" cy="1614615"/>
          </a:xfrm>
          <a:prstGeom prst="rect">
            <a:avLst/>
          </a:prstGeom>
        </p:spPr>
      </p:pic>
      <p:pic>
        <p:nvPicPr>
          <p:cNvPr id="20" name="图片 19">
            <a:extLst>
              <a:ext uri="{FF2B5EF4-FFF2-40B4-BE49-F238E27FC236}">
                <a16:creationId xmlns:a16="http://schemas.microsoft.com/office/drawing/2014/main" id="{13C91BAB-C846-4260-8B5F-839E7FBD93D9}"/>
              </a:ext>
            </a:extLst>
          </p:cNvPr>
          <p:cNvPicPr>
            <a:picLocks noChangeAspect="1"/>
          </p:cNvPicPr>
          <p:nvPr/>
        </p:nvPicPr>
        <p:blipFill>
          <a:blip r:embed="rId5"/>
          <a:stretch>
            <a:fillRect/>
          </a:stretch>
        </p:blipFill>
        <p:spPr>
          <a:xfrm>
            <a:off x="3798090" y="648688"/>
            <a:ext cx="1954199" cy="1750674"/>
          </a:xfrm>
          <a:prstGeom prst="rect">
            <a:avLst/>
          </a:prstGeom>
        </p:spPr>
      </p:pic>
      <p:sp>
        <p:nvSpPr>
          <p:cNvPr id="32" name="文本框 31">
            <a:extLst>
              <a:ext uri="{FF2B5EF4-FFF2-40B4-BE49-F238E27FC236}">
                <a16:creationId xmlns:a16="http://schemas.microsoft.com/office/drawing/2014/main" id="{D85889B0-73B0-4691-BA86-89DCA235E6EC}"/>
              </a:ext>
            </a:extLst>
          </p:cNvPr>
          <p:cNvSpPr txBox="1"/>
          <p:nvPr/>
        </p:nvSpPr>
        <p:spPr>
          <a:xfrm>
            <a:off x="403317" y="4819485"/>
            <a:ext cx="3120647" cy="276999"/>
          </a:xfrm>
          <a:prstGeom prst="rect">
            <a:avLst/>
          </a:prstGeom>
        </p:spPr>
        <p:txBody>
          <a:bodyPr wrap="square">
            <a:spAutoFit/>
          </a:bodyPr>
          <a:lstStyle/>
          <a:p>
            <a:pPr lvl="0"/>
            <a:r>
              <a:rPr lang="en-US" sz="1200" dirty="0">
                <a:latin typeface="Arial" panose="020B0604020202020204" pitchFamily="34" charset="0"/>
                <a:ea typeface="Times New Roman"/>
                <a:cs typeface="Arial" panose="020B0604020202020204" pitchFamily="34" charset="0"/>
              </a:rPr>
              <a:t>Ye W.T. et al. 2025, 2026</a:t>
            </a:r>
            <a:endParaRPr sz="1100" dirty="0">
              <a:latin typeface="Arial" panose="020B0604020202020204" pitchFamily="34" charset="0"/>
              <a:cs typeface="Arial" panose="020B0604020202020204" pitchFamily="34" charset="0"/>
            </a:endParaRPr>
          </a:p>
        </p:txBody>
      </p:sp>
      <p:pic>
        <p:nvPicPr>
          <p:cNvPr id="11" name="图片 10">
            <a:extLst>
              <a:ext uri="{FF2B5EF4-FFF2-40B4-BE49-F238E27FC236}">
                <a16:creationId xmlns:a16="http://schemas.microsoft.com/office/drawing/2014/main" id="{1D003066-F6D4-4598-B999-4BC85D687817}"/>
              </a:ext>
            </a:extLst>
          </p:cNvPr>
          <p:cNvPicPr>
            <a:picLocks noChangeAspect="1"/>
          </p:cNvPicPr>
          <p:nvPr/>
        </p:nvPicPr>
        <p:blipFill>
          <a:blip r:embed="rId6"/>
          <a:stretch>
            <a:fillRect/>
          </a:stretch>
        </p:blipFill>
        <p:spPr>
          <a:xfrm>
            <a:off x="3798089" y="2491101"/>
            <a:ext cx="4228427" cy="2456239"/>
          </a:xfrm>
          <a:prstGeom prst="rect">
            <a:avLst/>
          </a:prstGeom>
        </p:spPr>
      </p:pic>
      <p:sp>
        <p:nvSpPr>
          <p:cNvPr id="12" name="内容占位符 6">
            <a:extLst>
              <a:ext uri="{FF2B5EF4-FFF2-40B4-BE49-F238E27FC236}">
                <a16:creationId xmlns:a16="http://schemas.microsoft.com/office/drawing/2014/main" id="{D47F8F42-49F4-4527-8BB1-2627C7625E4D}"/>
              </a:ext>
            </a:extLst>
          </p:cNvPr>
          <p:cNvSpPr txBox="1">
            <a:spLocks/>
          </p:cNvSpPr>
          <p:nvPr/>
        </p:nvSpPr>
        <p:spPr>
          <a:xfrm>
            <a:off x="253770" y="2667089"/>
            <a:ext cx="3497454" cy="2100173"/>
          </a:xfrm>
          <a:prstGeom prst="rect">
            <a:avLst/>
          </a:prstGeom>
        </p:spPr>
        <p:txBody>
          <a:bodyPr vert="horz" wrap="square" lIns="90170" tIns="46990" rIns="90170" bIns="46990" rtlCol="0">
            <a:noAutofit/>
          </a:bodyPr>
          <a:lstStyle>
            <a:lvl1pPr marL="215900" indent="-215900" algn="l" defTabSz="457200" rtl="0" eaLnBrk="1" latinLnBrk="0" hangingPunct="1">
              <a:lnSpc>
                <a:spcPct val="100000"/>
              </a:lnSpc>
              <a:spcBef>
                <a:spcPts val="450"/>
              </a:spcBef>
              <a:spcAft>
                <a:spcPts val="0"/>
              </a:spcAft>
              <a:buSzPct val="70000"/>
              <a:buFont typeface="Wingdings" panose="05000000000000000000" pitchFamily="2" charset="2"/>
              <a:buChar char="l"/>
              <a:defRPr sz="1800" b="1" kern="1200" baseline="0">
                <a:solidFill>
                  <a:srgbClr val="005DA2"/>
                </a:solidFill>
                <a:latin typeface="Times New Roman" panose="02020603050405020304" pitchFamily="18" charset="0"/>
                <a:ea typeface="Microsoft YaHei" charset="-122"/>
                <a:cs typeface="Arial" panose="020B0604020202020204" pitchFamily="34" charset="0"/>
              </a:defRPr>
            </a:lvl1pPr>
            <a:lvl2pPr marL="539750" indent="-215900" algn="l" defTabSz="457200" rtl="0" eaLnBrk="1" latinLnBrk="0" hangingPunct="1">
              <a:lnSpc>
                <a:spcPct val="100000"/>
              </a:lnSpc>
              <a:spcBef>
                <a:spcPts val="450"/>
              </a:spcBef>
              <a:spcAft>
                <a:spcPts val="0"/>
              </a:spcAft>
              <a:buFont typeface="Arial" panose="020B0604020202020204" pitchFamily="34" charset="0"/>
              <a:buChar char="•"/>
              <a:defRPr sz="1500" kern="1200" baseline="0">
                <a:solidFill>
                  <a:schemeClr val="tx1"/>
                </a:solidFill>
                <a:latin typeface="Times New Roman" panose="02020603050405020304" pitchFamily="18" charset="0"/>
                <a:ea typeface="Microsoft YaHei" charset="-122"/>
                <a:cs typeface="Arial" panose="020B0604020202020204" pitchFamily="34" charset="0"/>
              </a:defRPr>
            </a:lvl2pPr>
            <a:lvl3pPr marL="1143000" indent="-228600" algn="l" defTabSz="457200" rtl="0" eaLnBrk="1" latinLnBrk="0" hangingPunct="1">
              <a:lnSpc>
                <a:spcPct val="100000"/>
              </a:lnSpc>
              <a:spcBef>
                <a:spcPct val="20000"/>
              </a:spcBef>
              <a:buFont typeface="Arial" panose="020B0604020202020204"/>
              <a:buChar char="•"/>
              <a:defRPr sz="3200" kern="1200" baseline="0">
                <a:solidFill>
                  <a:schemeClr val="tx1"/>
                </a:solidFill>
                <a:latin typeface="Microsoft YaHei" charset="-122"/>
                <a:ea typeface="Microsoft YaHei" charset="-122"/>
                <a:cs typeface="Arial" panose="020B0604020202020204" pitchFamily="34" charset="0"/>
              </a:defRPr>
            </a:lvl3pPr>
            <a:lvl4pPr marL="1600200" indent="-228600" algn="l" defTabSz="457200" rtl="0" eaLnBrk="1" latinLnBrk="0" hangingPunct="1">
              <a:spcBef>
                <a:spcPct val="20000"/>
              </a:spcBef>
              <a:buFont typeface="Arial" panose="020B0604020202020204"/>
              <a:buChar char="–"/>
              <a:defRPr sz="3200" kern="1200" baseline="0">
                <a:solidFill>
                  <a:schemeClr val="tx1"/>
                </a:solidFill>
                <a:latin typeface="Microsoft YaHei" charset="-122"/>
                <a:ea typeface="Microsoft YaHei" charset="-122"/>
                <a:cs typeface="Arial" panose="020B0604020202020204" pitchFamily="34" charset="0"/>
              </a:defRPr>
            </a:lvl4pPr>
            <a:lvl5pPr marL="2057400" indent="-228600" algn="l" defTabSz="457200" rtl="0" eaLnBrk="1" latinLnBrk="0" hangingPunct="1">
              <a:spcBef>
                <a:spcPct val="20000"/>
              </a:spcBef>
              <a:buFont typeface="Arial" panose="020B0604020202020204"/>
              <a:buChar char="»"/>
              <a:defRPr sz="3200" kern="1200" baseline="0">
                <a:solidFill>
                  <a:schemeClr val="tx1"/>
                </a:solidFill>
                <a:latin typeface="Microsoft YaHei" charset="-122"/>
                <a:ea typeface="Microsoft YaHei" charset="-122"/>
                <a:cs typeface="Arial" panose="020B0604020202020204" pitchFamily="34" charset="0"/>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buFont typeface="Wingdings" panose="05000000000000000000" pitchFamily="2" charset="2"/>
              <a:buChar char="n"/>
            </a:pPr>
            <a:r>
              <a:rPr lang="en-US" altLang="zh-CN" sz="2000" dirty="0">
                <a:latin typeface="Arial" panose="020B0604020202020204" pitchFamily="34" charset="0"/>
              </a:rPr>
              <a:t>PSR J0205+6449</a:t>
            </a:r>
          </a:p>
          <a:p>
            <a:pPr marL="357188" indent="-176213">
              <a:buFont typeface="Wingdings" panose="05000000000000000000" pitchFamily="2" charset="2"/>
              <a:buChar char="n"/>
            </a:pPr>
            <a:r>
              <a:rPr lang="en-US" altLang="zh-CN" sz="1600" b="0" dirty="0">
                <a:latin typeface="Arial" panose="020B0604020202020204" pitchFamily="34" charset="0"/>
                <a:ea typeface="Times New Roman"/>
              </a:rPr>
              <a:t>MJD 54940–55000: P2/P1 peak separation decreases (&gt;5</a:t>
            </a:r>
            <a:r>
              <a:rPr lang="el-GR" altLang="zh-CN" sz="1600" b="0" dirty="0">
                <a:latin typeface="Arial" panose="020B0604020202020204" pitchFamily="34" charset="0"/>
                <a:ea typeface="Times New Roman"/>
              </a:rPr>
              <a:t>σ)</a:t>
            </a:r>
            <a:endParaRPr lang="el-GR" altLang="zh-CN" sz="1600" b="0" dirty="0">
              <a:latin typeface="Arial" panose="020B0604020202020204" pitchFamily="34" charset="0"/>
            </a:endParaRPr>
          </a:p>
          <a:p>
            <a:pPr marL="357188" indent="-176213">
              <a:buFont typeface="Wingdings" panose="05000000000000000000" pitchFamily="2" charset="2"/>
              <a:buChar char="n"/>
            </a:pPr>
            <a:r>
              <a:rPr lang="en-US" altLang="zh-CN" sz="1600" b="0" dirty="0">
                <a:latin typeface="Arial" panose="020B0604020202020204" pitchFamily="34" charset="0"/>
                <a:ea typeface="Times New Roman"/>
              </a:rPr>
              <a:t>MJD 55000–55160: amplitude ratio P2/P1 increases (~3</a:t>
            </a:r>
            <a:r>
              <a:rPr lang="el-GR" altLang="zh-CN" sz="1600" b="0" dirty="0">
                <a:latin typeface="Arial" panose="020B0604020202020204" pitchFamily="34" charset="0"/>
                <a:ea typeface="Times New Roman"/>
              </a:rPr>
              <a:t>σ)</a:t>
            </a:r>
            <a:endParaRPr lang="el-GR" altLang="zh-CN" sz="1600" b="0" dirty="0">
              <a:latin typeface="Arial" panose="020B0604020202020204" pitchFamily="34" charset="0"/>
            </a:endParaRPr>
          </a:p>
          <a:p>
            <a:pPr marL="357188" indent="-176213">
              <a:buFont typeface="Wingdings" panose="05000000000000000000" pitchFamily="2" charset="2"/>
              <a:buChar char="n"/>
            </a:pPr>
            <a:r>
              <a:rPr lang="en-US" altLang="zh-CN" sz="1600" b="0" dirty="0">
                <a:latin typeface="Arial" panose="020B0604020202020204" pitchFamily="34" charset="0"/>
                <a:ea typeface="Times New Roman"/>
              </a:rPr>
              <a:t>Profile reverts to normal state afterward</a:t>
            </a:r>
            <a:endParaRPr lang="en-US" altLang="zh-CN" sz="1600" b="0" dirty="0">
              <a:latin typeface="Arial" panose="020B0604020202020204" pitchFamily="34" charset="0"/>
            </a:endParaRPr>
          </a:p>
        </p:txBody>
      </p:sp>
    </p:spTree>
    <p:extLst>
      <p:ext uri="{BB962C8B-B14F-4D97-AF65-F5344CB8AC3E}">
        <p14:creationId xmlns:p14="http://schemas.microsoft.com/office/powerpoint/2010/main" val="30361826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6FF5AB5-3CAE-4D6E-88DB-B4F86FBA36F3}"/>
              </a:ext>
            </a:extLst>
          </p:cNvPr>
          <p:cNvSpPr>
            <a:spLocks noGrp="1"/>
          </p:cNvSpPr>
          <p:nvPr>
            <p:ph type="title"/>
          </p:nvPr>
        </p:nvSpPr>
        <p:spPr/>
        <p:txBody>
          <a:bodyPr/>
          <a:lstStyle/>
          <a:p>
            <a:r>
              <a:rPr lang="en-US" altLang="zh-CN" dirty="0"/>
              <a:t>Progresses in normal pulsars</a:t>
            </a:r>
            <a:endParaRPr lang="zh-CN" altLang="en-US" dirty="0"/>
          </a:p>
        </p:txBody>
      </p:sp>
      <p:sp>
        <p:nvSpPr>
          <p:cNvPr id="2" name="灯片编号占位符 1">
            <a:extLst>
              <a:ext uri="{FF2B5EF4-FFF2-40B4-BE49-F238E27FC236}">
                <a16:creationId xmlns:a16="http://schemas.microsoft.com/office/drawing/2014/main" id="{7071E823-F717-4A24-8497-F07205410AE5}"/>
              </a:ext>
            </a:extLst>
          </p:cNvPr>
          <p:cNvSpPr>
            <a:spLocks noGrp="1"/>
          </p:cNvSpPr>
          <p:nvPr>
            <p:ph type="sldNum" sz="quarter" idx="12"/>
          </p:nvPr>
        </p:nvSpPr>
        <p:spPr/>
        <p:txBody>
          <a:bodyPr>
            <a:normAutofit lnSpcReduction="10000"/>
          </a:bodyPr>
          <a:lstStyle/>
          <a:p>
            <a:fld id="{49AE70B2-8BF9-45C0-BB95-33D1B9D3A854}" type="slidenum">
              <a:rPr lang="zh-CN" altLang="en-US" smtClean="0">
                <a:solidFill>
                  <a:prstClr val="black">
                    <a:tint val="75000"/>
                  </a:prstClr>
                </a:solidFill>
              </a:rPr>
              <a:pPr/>
              <a:t>14</a:t>
            </a:fld>
            <a:endParaRPr lang="zh-CN" altLang="en-US">
              <a:solidFill>
                <a:prstClr val="black">
                  <a:tint val="75000"/>
                </a:prstClr>
              </a:solidFill>
            </a:endParaRPr>
          </a:p>
        </p:txBody>
      </p:sp>
      <p:sp>
        <p:nvSpPr>
          <p:cNvPr id="14" name="灯片编号占位符 4">
            <a:extLst>
              <a:ext uri="{FF2B5EF4-FFF2-40B4-BE49-F238E27FC236}">
                <a16:creationId xmlns:a16="http://schemas.microsoft.com/office/drawing/2014/main" id="{40094746-B62E-4828-8F34-C748CDA691D7}"/>
              </a:ext>
            </a:extLst>
          </p:cNvPr>
          <p:cNvSpPr txBox="1">
            <a:spLocks/>
          </p:cNvSpPr>
          <p:nvPr/>
        </p:nvSpPr>
        <p:spPr>
          <a:xfrm>
            <a:off x="6379120" y="4767263"/>
            <a:ext cx="2133600" cy="273844"/>
          </a:xfrm>
          <a:prstGeom prst="rect">
            <a:avLst/>
          </a:prstGeom>
        </p:spPr>
        <p:txBody>
          <a:bodyPr vert="horz" lIns="68564" tIns="34282" rIns="68564" bIns="34282" rtlCol="0" anchor="ctr"/>
          <a:lstStyle>
            <a:defPPr>
              <a:defRPr lang="zh-CN"/>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077DA78-E013-4A8C-AD75-63A150561B10}" type="slidenum">
              <a:rPr lang="zh-CN" altLang="en-US" smtClean="0">
                <a:solidFill>
                  <a:prstClr val="black">
                    <a:tint val="75000"/>
                    <a:tint val="75000"/>
                  </a:prstClr>
                </a:solidFill>
              </a:rPr>
              <a:pPr/>
              <a:t>14</a:t>
            </a:fld>
            <a:endParaRPr lang="zh-CN" altLang="en-US">
              <a:solidFill>
                <a:prstClr val="black">
                  <a:tint val="75000"/>
                </a:prstClr>
              </a:solidFill>
            </a:endParaRPr>
          </a:p>
        </p:txBody>
      </p:sp>
      <mc:AlternateContent xmlns:mc="http://schemas.openxmlformats.org/markup-compatibility/2006" xmlns:a14="http://schemas.microsoft.com/office/drawing/2010/main">
        <mc:Choice Requires="a14">
          <p:sp>
            <p:nvSpPr>
              <p:cNvPr id="6" name="内容占位符 5">
                <a:extLst>
                  <a:ext uri="{FF2B5EF4-FFF2-40B4-BE49-F238E27FC236}">
                    <a16:creationId xmlns:a16="http://schemas.microsoft.com/office/drawing/2014/main" id="{7E89A506-CEE1-4F61-BE9B-9BE98C69522A}"/>
                  </a:ext>
                </a:extLst>
              </p:cNvPr>
              <p:cNvSpPr>
                <a:spLocks noGrp="1"/>
              </p:cNvSpPr>
              <p:nvPr>
                <p:ph idx="1"/>
              </p:nvPr>
            </p:nvSpPr>
            <p:spPr>
              <a:xfrm>
                <a:off x="253769" y="721049"/>
                <a:ext cx="4394777" cy="4320058"/>
              </a:xfrm>
            </p:spPr>
            <p:txBody>
              <a:bodyPr>
                <a:noAutofit/>
              </a:bodyPr>
              <a:lstStyle/>
              <a:p>
                <a:pPr>
                  <a:buFont typeface="Wingdings" panose="05000000000000000000" pitchFamily="2" charset="2"/>
                  <a:buChar char="n"/>
                </a:pPr>
                <a:r>
                  <a:rPr lang="en-US" altLang="zh-CN" sz="2000" dirty="0">
                    <a:latin typeface="Arial" panose="020B0604020202020204" pitchFamily="34" charset="0"/>
                  </a:rPr>
                  <a:t>PSR J2021+4026: </a:t>
                </a:r>
              </a:p>
              <a:p>
                <a:pPr marL="447675" indent="-266700">
                  <a:lnSpc>
                    <a:spcPts val="2600"/>
                  </a:lnSpc>
                  <a:buFont typeface="Wingdings" panose="05000000000000000000" pitchFamily="2" charset="2"/>
                  <a:buChar char="n"/>
                </a:pPr>
                <a:r>
                  <a:rPr lang="en-US" altLang="zh-CN" b="0" dirty="0">
                    <a:latin typeface="Arial" panose="020B0604020202020204" pitchFamily="34" charset="0"/>
                  </a:rPr>
                  <a:t>S</a:t>
                </a:r>
                <a:r>
                  <a:rPr lang="zh-CN" altLang="zh-CN" b="0" dirty="0">
                    <a:latin typeface="Arial" panose="020B0604020202020204" pitchFamily="34" charset="0"/>
                  </a:rPr>
                  <a:t>tate </a:t>
                </a:r>
                <a:r>
                  <a:rPr lang="en-US" altLang="zh-CN" b="0" dirty="0">
                    <a:latin typeface="Arial" panose="020B0604020202020204" pitchFamily="34" charset="0"/>
                  </a:rPr>
                  <a:t>transitions:</a:t>
                </a:r>
                <a:r>
                  <a:rPr lang="zh-CN" altLang="zh-CN" b="0" dirty="0">
                    <a:latin typeface="Arial" panose="020B0604020202020204" pitchFamily="34" charset="0"/>
                  </a:rPr>
                  <a:t> in </a:t>
                </a:r>
                <a14:m>
                  <m:oMath xmlns:m="http://schemas.openxmlformats.org/officeDocument/2006/math">
                    <m:sSub>
                      <m:sSubPr>
                        <m:ctrlPr>
                          <a:rPr lang="en-US" altLang="zh-CN" b="0" i="1">
                            <a:latin typeface="Cambria Math" panose="02040503050406030204" pitchFamily="18" charset="0"/>
                          </a:rPr>
                        </m:ctrlPr>
                      </m:sSubPr>
                      <m:e>
                        <m:r>
                          <m:rPr>
                            <m:sty m:val="p"/>
                          </m:rPr>
                          <a:rPr lang="en-US" altLang="zh-CN" b="0" i="1">
                            <a:latin typeface="Cambria Math" panose="02040503050406030204" pitchFamily="18" charset="0"/>
                          </a:rPr>
                          <m:t>F</m:t>
                        </m:r>
                      </m:e>
                      <m:sub>
                        <m:r>
                          <m:rPr>
                            <m:sty m:val="p"/>
                          </m:rPr>
                          <a:rPr lang="en-US" altLang="zh-CN" b="0" i="1">
                            <a:latin typeface="Cambria Math" panose="02040503050406030204" pitchFamily="18" charset="0"/>
                          </a:rPr>
                          <m:t>γ</m:t>
                        </m:r>
                      </m:sub>
                    </m:sSub>
                    <m:r>
                      <a:rPr lang="en-US" altLang="zh-CN" b="0">
                        <a:latin typeface="Cambria Math" panose="02040503050406030204" pitchFamily="18" charset="0"/>
                      </a:rPr>
                      <m:t> </m:t>
                    </m:r>
                  </m:oMath>
                </a14:m>
                <a:r>
                  <a:rPr lang="zh-CN" altLang="zh-CN" b="0" dirty="0">
                    <a:latin typeface="Arial" panose="020B0604020202020204" pitchFamily="34" charset="0"/>
                  </a:rPr>
                  <a:t>, </a:t>
                </a:r>
                <a14:m>
                  <m:oMath xmlns:m="http://schemas.openxmlformats.org/officeDocument/2006/math">
                    <m:acc>
                      <m:accPr>
                        <m:chr m:val="̇"/>
                        <m:ctrlPr>
                          <a:rPr lang="zh-CN" altLang="en-US" b="0" i="1" dirty="0">
                            <a:latin typeface="Cambria Math" panose="02040503050406030204" pitchFamily="18" charset="0"/>
                          </a:rPr>
                        </m:ctrlPr>
                      </m:accPr>
                      <m:e>
                        <m:r>
                          <m:rPr>
                            <m:sty m:val="p"/>
                          </m:rPr>
                          <a:rPr lang="en-US" altLang="zh-CN" b="0" i="1" dirty="0">
                            <a:latin typeface="Cambria Math" panose="02040503050406030204" pitchFamily="18" charset="0"/>
                          </a:rPr>
                          <m:t>ν</m:t>
                        </m:r>
                      </m:e>
                    </m:acc>
                  </m:oMath>
                </a14:m>
                <a:r>
                  <a:rPr lang="zh-CN" altLang="zh-CN" b="0" dirty="0">
                    <a:latin typeface="Arial" panose="020B0604020202020204" pitchFamily="34" charset="0"/>
                  </a:rPr>
                  <a:t>, and profile</a:t>
                </a:r>
                <a:endParaRPr lang="en-US" altLang="zh-CN" b="0" dirty="0">
                  <a:latin typeface="Arial" panose="020B0604020202020204" pitchFamily="34" charset="0"/>
                </a:endParaRPr>
              </a:p>
              <a:p>
                <a:pPr marL="447675" indent="-266700">
                  <a:lnSpc>
                    <a:spcPts val="2600"/>
                  </a:lnSpc>
                  <a:buFont typeface="Wingdings" panose="05000000000000000000" pitchFamily="2" charset="2"/>
                  <a:buChar char="n"/>
                </a:pPr>
                <a:r>
                  <a:rPr lang="zh-CN" altLang="zh-CN" sz="1800" b="0" dirty="0">
                    <a:solidFill>
                      <a:srgbClr val="005DA2"/>
                    </a:solidFill>
                    <a:latin typeface="Arial" panose="020B0604020202020204" pitchFamily="34" charset="0"/>
                  </a:rPr>
                  <a:t>Flux: Long‑term intra‑state evolution emerges</a:t>
                </a:r>
                <a:endParaRPr lang="en-US" altLang="zh-CN" sz="1800" b="0" dirty="0">
                  <a:solidFill>
                    <a:srgbClr val="005DA2"/>
                  </a:solidFill>
                  <a:latin typeface="Arial" panose="020B0604020202020204" pitchFamily="34" charset="0"/>
                </a:endParaRPr>
              </a:p>
              <a:p>
                <a:pPr marL="447675" indent="-266700">
                  <a:lnSpc>
                    <a:spcPts val="2600"/>
                  </a:lnSpc>
                  <a:buFont typeface="Wingdings" panose="05000000000000000000" pitchFamily="2" charset="2"/>
                  <a:buChar char="n"/>
                </a:pPr>
                <a:r>
                  <a:rPr lang="zh-CN" altLang="zh-CN" sz="1800" b="0" dirty="0">
                    <a:solidFill>
                      <a:srgbClr val="005DA2"/>
                    </a:solidFill>
                    <a:latin typeface="Arial" panose="020B0604020202020204" pitchFamily="34" charset="0"/>
                  </a:rPr>
                  <a:t>Timing: Activity intensifies during flux decline</a:t>
                </a:r>
                <a:endParaRPr lang="en-US" altLang="zh-CN" sz="1800" b="0" dirty="0">
                  <a:solidFill>
                    <a:srgbClr val="005DA2"/>
                  </a:solidFill>
                  <a:latin typeface="Arial" panose="020B0604020202020204" pitchFamily="34" charset="0"/>
                </a:endParaRPr>
              </a:p>
              <a:p>
                <a:pPr marL="447675" indent="-266700">
                  <a:lnSpc>
                    <a:spcPts val="2600"/>
                  </a:lnSpc>
                  <a:spcAft>
                    <a:spcPts val="1350"/>
                  </a:spcAft>
                  <a:buFont typeface="Wingdings" panose="05000000000000000000" pitchFamily="2" charset="2"/>
                  <a:buChar char="n"/>
                </a:pPr>
                <a:r>
                  <a:rPr lang="zh-CN" altLang="zh-CN" b="0" dirty="0">
                    <a:latin typeface="Arial" panose="020B0604020202020204" pitchFamily="34" charset="0"/>
                  </a:rPr>
                  <a:t>Abrupt changes and long‑term evolution coexist and are couple</a:t>
                </a:r>
                <a:r>
                  <a:rPr lang="en-US" altLang="zh-CN" b="0" dirty="0">
                    <a:latin typeface="Arial" panose="020B0604020202020204" pitchFamily="34" charset="0"/>
                  </a:rPr>
                  <a:t>d</a:t>
                </a:r>
                <a:endParaRPr lang="zh-CN" altLang="en-US" b="0" dirty="0">
                  <a:latin typeface="Arial" panose="020B0604020202020204" pitchFamily="34" charset="0"/>
                </a:endParaRPr>
              </a:p>
            </p:txBody>
          </p:sp>
        </mc:Choice>
        <mc:Fallback xmlns="">
          <p:sp>
            <p:nvSpPr>
              <p:cNvPr id="6" name="内容占位符 5">
                <a:extLst>
                  <a:ext uri="{FF2B5EF4-FFF2-40B4-BE49-F238E27FC236}">
                    <a16:creationId xmlns:a16="http://schemas.microsoft.com/office/drawing/2014/main" id="{7E89A506-CEE1-4F61-BE9B-9BE98C69522A}"/>
                  </a:ext>
                </a:extLst>
              </p:cNvPr>
              <p:cNvSpPr>
                <a:spLocks noGrp="1" noRot="1" noChangeAspect="1" noMove="1" noResize="1" noEditPoints="1" noAdjustHandles="1" noChangeArrowheads="1" noChangeShapeType="1" noTextEdit="1"/>
              </p:cNvSpPr>
              <p:nvPr>
                <p:ph idx="1"/>
              </p:nvPr>
            </p:nvSpPr>
            <p:spPr>
              <a:xfrm>
                <a:off x="253769" y="721049"/>
                <a:ext cx="4394777" cy="4320058"/>
              </a:xfrm>
              <a:blipFill>
                <a:blip r:embed="rId3"/>
                <a:stretch>
                  <a:fillRect l="-277" t="-564" r="-1248"/>
                </a:stretch>
              </a:blipFill>
            </p:spPr>
            <p:txBody>
              <a:bodyPr/>
              <a:lstStyle/>
              <a:p>
                <a:r>
                  <a:rPr lang="zh-CN" altLang="en-US">
                    <a:noFill/>
                  </a:rPr>
                  <a:t> </a:t>
                </a:r>
              </a:p>
            </p:txBody>
          </p:sp>
        </mc:Fallback>
      </mc:AlternateContent>
      <p:sp>
        <p:nvSpPr>
          <p:cNvPr id="18" name="矩形 17">
            <a:extLst>
              <a:ext uri="{FF2B5EF4-FFF2-40B4-BE49-F238E27FC236}">
                <a16:creationId xmlns:a16="http://schemas.microsoft.com/office/drawing/2014/main" id="{C93F8B27-598D-4EBE-9D93-36247DE3E30B}"/>
              </a:ext>
            </a:extLst>
          </p:cNvPr>
          <p:cNvSpPr/>
          <p:nvPr/>
        </p:nvSpPr>
        <p:spPr>
          <a:xfrm>
            <a:off x="6041194" y="4790066"/>
            <a:ext cx="1404726" cy="323165"/>
          </a:xfrm>
          <a:prstGeom prst="rect">
            <a:avLst/>
          </a:prstGeom>
        </p:spPr>
        <p:txBody>
          <a:bodyPr wrap="square">
            <a:spAutoFit/>
          </a:bodyPr>
          <a:lstStyle/>
          <a:p>
            <a:r>
              <a:rPr lang="en-US" altLang="zh-CN" sz="1500" dirty="0"/>
              <a:t>Liu et al. 2026</a:t>
            </a:r>
            <a:endParaRPr lang="zh-CN" altLang="en-US" sz="1500" dirty="0"/>
          </a:p>
        </p:txBody>
      </p:sp>
      <p:grpSp>
        <p:nvGrpSpPr>
          <p:cNvPr id="24" name="组合 23">
            <a:extLst>
              <a:ext uri="{FF2B5EF4-FFF2-40B4-BE49-F238E27FC236}">
                <a16:creationId xmlns:a16="http://schemas.microsoft.com/office/drawing/2014/main" id="{613DE091-2A6D-405E-BD4F-D097130A554B}"/>
              </a:ext>
            </a:extLst>
          </p:cNvPr>
          <p:cNvGrpSpPr/>
          <p:nvPr/>
        </p:nvGrpSpPr>
        <p:grpSpPr>
          <a:xfrm>
            <a:off x="4915209" y="686032"/>
            <a:ext cx="3940720" cy="3936172"/>
            <a:chOff x="91635" y="786829"/>
            <a:chExt cx="5930474" cy="5964469"/>
          </a:xfrm>
        </p:grpSpPr>
        <p:grpSp>
          <p:nvGrpSpPr>
            <p:cNvPr id="26" name="组合 25">
              <a:extLst>
                <a:ext uri="{FF2B5EF4-FFF2-40B4-BE49-F238E27FC236}">
                  <a16:creationId xmlns:a16="http://schemas.microsoft.com/office/drawing/2014/main" id="{78010B9B-1E9F-4099-9F62-0B69CDF3749E}"/>
                </a:ext>
              </a:extLst>
            </p:cNvPr>
            <p:cNvGrpSpPr/>
            <p:nvPr/>
          </p:nvGrpSpPr>
          <p:grpSpPr>
            <a:xfrm>
              <a:off x="91635" y="786829"/>
              <a:ext cx="5930474" cy="5964469"/>
              <a:chOff x="6261526" y="801473"/>
              <a:chExt cx="5930474" cy="5964469"/>
            </a:xfrm>
          </p:grpSpPr>
          <p:grpSp>
            <p:nvGrpSpPr>
              <p:cNvPr id="30" name="组合 29">
                <a:extLst>
                  <a:ext uri="{FF2B5EF4-FFF2-40B4-BE49-F238E27FC236}">
                    <a16:creationId xmlns:a16="http://schemas.microsoft.com/office/drawing/2014/main" id="{5ABC0A93-2BBA-4FF6-9444-CA1563DF7BC3}"/>
                  </a:ext>
                </a:extLst>
              </p:cNvPr>
              <p:cNvGrpSpPr/>
              <p:nvPr/>
            </p:nvGrpSpPr>
            <p:grpSpPr>
              <a:xfrm>
                <a:off x="6261526" y="801473"/>
                <a:ext cx="5930474" cy="5964469"/>
                <a:chOff x="6261526" y="801473"/>
                <a:chExt cx="5930474" cy="5964469"/>
              </a:xfrm>
            </p:grpSpPr>
            <p:grpSp>
              <p:nvGrpSpPr>
                <p:cNvPr id="32" name="组合 31">
                  <a:extLst>
                    <a:ext uri="{FF2B5EF4-FFF2-40B4-BE49-F238E27FC236}">
                      <a16:creationId xmlns:a16="http://schemas.microsoft.com/office/drawing/2014/main" id="{DA65DEBF-6F63-4C79-9961-1C174824B549}"/>
                    </a:ext>
                  </a:extLst>
                </p:cNvPr>
                <p:cNvGrpSpPr/>
                <p:nvPr/>
              </p:nvGrpSpPr>
              <p:grpSpPr>
                <a:xfrm>
                  <a:off x="6261526" y="801473"/>
                  <a:ext cx="5930474" cy="5964469"/>
                  <a:chOff x="6189084" y="754565"/>
                  <a:chExt cx="5930474" cy="5964469"/>
                </a:xfrm>
              </p:grpSpPr>
              <p:grpSp>
                <p:nvGrpSpPr>
                  <p:cNvPr id="34" name="组合 33">
                    <a:extLst>
                      <a:ext uri="{FF2B5EF4-FFF2-40B4-BE49-F238E27FC236}">
                        <a16:creationId xmlns:a16="http://schemas.microsoft.com/office/drawing/2014/main" id="{3E6B1CCD-0BD7-4AA1-A114-0EC1825AFB7D}"/>
                      </a:ext>
                    </a:extLst>
                  </p:cNvPr>
                  <p:cNvGrpSpPr/>
                  <p:nvPr/>
                </p:nvGrpSpPr>
                <p:grpSpPr>
                  <a:xfrm>
                    <a:off x="6189084" y="754565"/>
                    <a:ext cx="5930474" cy="5964469"/>
                    <a:chOff x="6395273" y="693897"/>
                    <a:chExt cx="5930474" cy="5964469"/>
                  </a:xfrm>
                </p:grpSpPr>
                <p:grpSp>
                  <p:nvGrpSpPr>
                    <p:cNvPr id="37" name="组合 36">
                      <a:extLst>
                        <a:ext uri="{FF2B5EF4-FFF2-40B4-BE49-F238E27FC236}">
                          <a16:creationId xmlns:a16="http://schemas.microsoft.com/office/drawing/2014/main" id="{9BAC9C94-8C06-4823-9592-00E9344AE790}"/>
                        </a:ext>
                      </a:extLst>
                    </p:cNvPr>
                    <p:cNvGrpSpPr/>
                    <p:nvPr/>
                  </p:nvGrpSpPr>
                  <p:grpSpPr>
                    <a:xfrm>
                      <a:off x="6395273" y="1280378"/>
                      <a:ext cx="5608468" cy="5377988"/>
                      <a:chOff x="6595644" y="1120012"/>
                      <a:chExt cx="5608468" cy="5377988"/>
                    </a:xfrm>
                  </p:grpSpPr>
                  <p:pic>
                    <p:nvPicPr>
                      <p:cNvPr id="39" name="图片 38">
                        <a:extLst>
                          <a:ext uri="{FF2B5EF4-FFF2-40B4-BE49-F238E27FC236}">
                            <a16:creationId xmlns:a16="http://schemas.microsoft.com/office/drawing/2014/main" id="{B5F63CB4-B6BE-468E-888C-E499B36B04BA}"/>
                          </a:ext>
                        </a:extLst>
                      </p:cNvPr>
                      <p:cNvPicPr>
                        <a:picLocks noChangeAspect="1"/>
                      </p:cNvPicPr>
                      <p:nvPr/>
                    </p:nvPicPr>
                    <p:blipFill>
                      <a:blip r:embed="rId4"/>
                      <a:stretch>
                        <a:fillRect/>
                      </a:stretch>
                    </p:blipFill>
                    <p:spPr>
                      <a:xfrm>
                        <a:off x="6604609" y="1325366"/>
                        <a:ext cx="5078906" cy="5172634"/>
                      </a:xfrm>
                      <a:prstGeom prst="rect">
                        <a:avLst/>
                      </a:prstGeom>
                    </p:spPr>
                  </p:pic>
                  <p:grpSp>
                    <p:nvGrpSpPr>
                      <p:cNvPr id="40" name="组合 39">
                        <a:extLst>
                          <a:ext uri="{FF2B5EF4-FFF2-40B4-BE49-F238E27FC236}">
                            <a16:creationId xmlns:a16="http://schemas.microsoft.com/office/drawing/2014/main" id="{5D3716C5-EC1B-4848-9BB7-4BD4C1ECA493}"/>
                          </a:ext>
                        </a:extLst>
                      </p:cNvPr>
                      <p:cNvGrpSpPr/>
                      <p:nvPr/>
                    </p:nvGrpSpPr>
                    <p:grpSpPr>
                      <a:xfrm>
                        <a:off x="6595644" y="1120012"/>
                        <a:ext cx="5608468" cy="5351929"/>
                        <a:chOff x="6788403" y="1246094"/>
                        <a:chExt cx="5608468" cy="5351929"/>
                      </a:xfrm>
                    </p:grpSpPr>
                    <p:grpSp>
                      <p:nvGrpSpPr>
                        <p:cNvPr id="41" name="组合 40">
                          <a:extLst>
                            <a:ext uri="{FF2B5EF4-FFF2-40B4-BE49-F238E27FC236}">
                              <a16:creationId xmlns:a16="http://schemas.microsoft.com/office/drawing/2014/main" id="{D7E86ED7-52F1-40F2-857E-E130CE811354}"/>
                            </a:ext>
                          </a:extLst>
                        </p:cNvPr>
                        <p:cNvGrpSpPr/>
                        <p:nvPr/>
                      </p:nvGrpSpPr>
                      <p:grpSpPr>
                        <a:xfrm>
                          <a:off x="6788403" y="1425388"/>
                          <a:ext cx="5020513" cy="5172635"/>
                          <a:chOff x="6788403" y="1149157"/>
                          <a:chExt cx="5020513" cy="5172635"/>
                        </a:xfrm>
                      </p:grpSpPr>
                      <p:sp>
                        <p:nvSpPr>
                          <p:cNvPr id="45" name="矩形 44">
                            <a:extLst>
                              <a:ext uri="{FF2B5EF4-FFF2-40B4-BE49-F238E27FC236}">
                                <a16:creationId xmlns:a16="http://schemas.microsoft.com/office/drawing/2014/main" id="{836CBEAC-DA51-4916-A88C-2C490E11117E}"/>
                              </a:ext>
                            </a:extLst>
                          </p:cNvPr>
                          <p:cNvSpPr/>
                          <p:nvPr/>
                        </p:nvSpPr>
                        <p:spPr>
                          <a:xfrm>
                            <a:off x="9957413" y="1149158"/>
                            <a:ext cx="1450198" cy="5172634"/>
                          </a:xfrm>
                          <a:prstGeom prst="rect">
                            <a:avLst/>
                          </a:prstGeom>
                          <a:noFill/>
                          <a:ln w="28575">
                            <a:solidFill>
                              <a:srgbClr val="005DA2"/>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46" name="矩形 45">
                            <a:extLst>
                              <a:ext uri="{FF2B5EF4-FFF2-40B4-BE49-F238E27FC236}">
                                <a16:creationId xmlns:a16="http://schemas.microsoft.com/office/drawing/2014/main" id="{35663D2D-9821-4734-9527-745632DB2C56}"/>
                              </a:ext>
                            </a:extLst>
                          </p:cNvPr>
                          <p:cNvSpPr/>
                          <p:nvPr/>
                        </p:nvSpPr>
                        <p:spPr>
                          <a:xfrm>
                            <a:off x="7633472" y="1149157"/>
                            <a:ext cx="2323940" cy="5172635"/>
                          </a:xfrm>
                          <a:prstGeom prst="rect">
                            <a:avLst/>
                          </a:prstGeom>
                          <a:noFill/>
                          <a:ln w="28575">
                            <a:solidFill>
                              <a:srgbClr val="005DA2"/>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47" name="矩形 46">
                            <a:extLst>
                              <a:ext uri="{FF2B5EF4-FFF2-40B4-BE49-F238E27FC236}">
                                <a16:creationId xmlns:a16="http://schemas.microsoft.com/office/drawing/2014/main" id="{9FE3CAE9-7E49-42E9-8BE3-CB19319CA401}"/>
                              </a:ext>
                            </a:extLst>
                          </p:cNvPr>
                          <p:cNvSpPr/>
                          <p:nvPr/>
                        </p:nvSpPr>
                        <p:spPr>
                          <a:xfrm>
                            <a:off x="11407610" y="1149158"/>
                            <a:ext cx="401306" cy="5172634"/>
                          </a:xfrm>
                          <a:prstGeom prst="rect">
                            <a:avLst/>
                          </a:prstGeom>
                          <a:noFill/>
                          <a:ln w="28575">
                            <a:solidFill>
                              <a:srgbClr val="005DA2"/>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350" dirty="0"/>
                              <a:t>0</a:t>
                            </a:r>
                            <a:endParaRPr lang="zh-CN" altLang="en-US" sz="1350" dirty="0"/>
                          </a:p>
                        </p:txBody>
                      </p:sp>
                      <p:grpSp>
                        <p:nvGrpSpPr>
                          <p:cNvPr id="48" name="组合 47">
                            <a:extLst>
                              <a:ext uri="{FF2B5EF4-FFF2-40B4-BE49-F238E27FC236}">
                                <a16:creationId xmlns:a16="http://schemas.microsoft.com/office/drawing/2014/main" id="{EE65662E-8D44-4D8D-BDF0-5079DC885357}"/>
                              </a:ext>
                            </a:extLst>
                          </p:cNvPr>
                          <p:cNvGrpSpPr/>
                          <p:nvPr/>
                        </p:nvGrpSpPr>
                        <p:grpSpPr>
                          <a:xfrm>
                            <a:off x="6788403" y="1842416"/>
                            <a:ext cx="288248" cy="2151268"/>
                            <a:chOff x="6501774" y="2277323"/>
                            <a:chExt cx="332676" cy="2151268"/>
                          </a:xfrm>
                        </p:grpSpPr>
                        <p:sp>
                          <p:nvSpPr>
                            <p:cNvPr id="50" name="椭圆 49">
                              <a:extLst>
                                <a:ext uri="{FF2B5EF4-FFF2-40B4-BE49-F238E27FC236}">
                                  <a16:creationId xmlns:a16="http://schemas.microsoft.com/office/drawing/2014/main" id="{6EB2661C-C88F-420B-9B12-E1126FD7D1FA}"/>
                                </a:ext>
                              </a:extLst>
                            </p:cNvPr>
                            <p:cNvSpPr/>
                            <p:nvPr/>
                          </p:nvSpPr>
                          <p:spPr>
                            <a:xfrm>
                              <a:off x="6501774" y="3713271"/>
                              <a:ext cx="332676" cy="71532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FFAE19"/>
                                </a:solidFill>
                              </a:endParaRPr>
                            </a:p>
                          </p:txBody>
                        </p:sp>
                        <p:sp>
                          <p:nvSpPr>
                            <p:cNvPr id="51" name="椭圆 50">
                              <a:extLst>
                                <a:ext uri="{FF2B5EF4-FFF2-40B4-BE49-F238E27FC236}">
                                  <a16:creationId xmlns:a16="http://schemas.microsoft.com/office/drawing/2014/main" id="{86F0AED6-6698-458C-B45B-D6314729FDC9}"/>
                                </a:ext>
                              </a:extLst>
                            </p:cNvPr>
                            <p:cNvSpPr/>
                            <p:nvPr/>
                          </p:nvSpPr>
                          <p:spPr>
                            <a:xfrm>
                              <a:off x="6501774" y="2277323"/>
                              <a:ext cx="332676" cy="71532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cxnSp>
                        <p:nvCxnSpPr>
                          <p:cNvPr id="49" name="直接箭头连接符 48">
                            <a:extLst>
                              <a:ext uri="{FF2B5EF4-FFF2-40B4-BE49-F238E27FC236}">
                                <a16:creationId xmlns:a16="http://schemas.microsoft.com/office/drawing/2014/main" id="{A5D00729-0D65-4826-B3F7-97EBC567ABFC}"/>
                              </a:ext>
                            </a:extLst>
                          </p:cNvPr>
                          <p:cNvCxnSpPr>
                            <a:cxnSpLocks/>
                            <a:stCxn id="51" idx="4"/>
                            <a:endCxn id="50" idx="0"/>
                          </p:cNvCxnSpPr>
                          <p:nvPr/>
                        </p:nvCxnSpPr>
                        <p:spPr>
                          <a:xfrm>
                            <a:off x="6932527" y="2557736"/>
                            <a:ext cx="0" cy="720628"/>
                          </a:xfrm>
                          <a:prstGeom prst="straightConnector1">
                            <a:avLst/>
                          </a:prstGeom>
                          <a:ln w="38100">
                            <a:solidFill>
                              <a:srgbClr val="005DA2"/>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2" name="组合 41">
                          <a:extLst>
                            <a:ext uri="{FF2B5EF4-FFF2-40B4-BE49-F238E27FC236}">
                              <a16:creationId xmlns:a16="http://schemas.microsoft.com/office/drawing/2014/main" id="{552C7C1D-0F2D-46AA-93E8-3785C4C54563}"/>
                            </a:ext>
                          </a:extLst>
                        </p:cNvPr>
                        <p:cNvGrpSpPr/>
                        <p:nvPr/>
                      </p:nvGrpSpPr>
                      <p:grpSpPr>
                        <a:xfrm>
                          <a:off x="11321394" y="1246094"/>
                          <a:ext cx="1075477" cy="179294"/>
                          <a:chOff x="11340000" y="1165485"/>
                          <a:chExt cx="1075477" cy="179294"/>
                        </a:xfrm>
                      </p:grpSpPr>
                      <p:cxnSp>
                        <p:nvCxnSpPr>
                          <p:cNvPr id="43" name="直接箭头连接符 42">
                            <a:extLst>
                              <a:ext uri="{FF2B5EF4-FFF2-40B4-BE49-F238E27FC236}">
                                <a16:creationId xmlns:a16="http://schemas.microsoft.com/office/drawing/2014/main" id="{C283923C-0785-479D-BEC8-3E54CA2C1B05}"/>
                              </a:ext>
                            </a:extLst>
                          </p:cNvPr>
                          <p:cNvCxnSpPr>
                            <a:cxnSpLocks/>
                          </p:cNvCxnSpPr>
                          <p:nvPr/>
                        </p:nvCxnSpPr>
                        <p:spPr>
                          <a:xfrm>
                            <a:off x="11340000" y="1255059"/>
                            <a:ext cx="1075477" cy="0"/>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a16="http://schemas.microsoft.com/office/drawing/2014/main" id="{8E57CB47-03F6-415A-A740-7B3AA41E34C8}"/>
                              </a:ext>
                            </a:extLst>
                          </p:cNvPr>
                          <p:cNvCxnSpPr>
                            <a:cxnSpLocks/>
                          </p:cNvCxnSpPr>
                          <p:nvPr/>
                        </p:nvCxnSpPr>
                        <p:spPr>
                          <a:xfrm>
                            <a:off x="11340000" y="1165485"/>
                            <a:ext cx="0" cy="179294"/>
                          </a:xfrm>
                          <a:prstGeom prst="line">
                            <a:avLst/>
                          </a:prstGeom>
                          <a:ln w="38100">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sp>
                  <p:nvSpPr>
                    <p:cNvPr id="38" name="文本框 37">
                      <a:extLst>
                        <a:ext uri="{FF2B5EF4-FFF2-40B4-BE49-F238E27FC236}">
                          <a16:creationId xmlns:a16="http://schemas.microsoft.com/office/drawing/2014/main" id="{74FC2DFC-A17D-46A6-B0E7-4FC4680FE5FA}"/>
                        </a:ext>
                      </a:extLst>
                    </p:cNvPr>
                    <p:cNvSpPr txBox="1"/>
                    <p:nvPr/>
                  </p:nvSpPr>
                  <p:spPr>
                    <a:xfrm>
                      <a:off x="10799277" y="693897"/>
                      <a:ext cx="1526470" cy="738664"/>
                    </a:xfrm>
                    <a:prstGeom prst="rect">
                      <a:avLst/>
                    </a:prstGeom>
                    <a:noFill/>
                  </p:spPr>
                  <p:txBody>
                    <a:bodyPr wrap="square" rtlCol="0">
                      <a:spAutoFit/>
                    </a:bodyPr>
                    <a:lstStyle/>
                    <a:p>
                      <a:r>
                        <a:rPr lang="en-US" altLang="zh-CN" sz="1500" b="1" dirty="0"/>
                        <a:t>New Data</a:t>
                      </a:r>
                    </a:p>
                    <a:p>
                      <a:r>
                        <a:rPr lang="en-US" altLang="zh-CN" sz="1500" b="1" dirty="0"/>
                        <a:t>New Rise !</a:t>
                      </a:r>
                      <a:endParaRPr lang="zh-CN" altLang="en-US" sz="1500" b="1" dirty="0"/>
                    </a:p>
                  </p:txBody>
                </p:sp>
              </p:grpSp>
              <p:sp>
                <p:nvSpPr>
                  <p:cNvPr id="35" name="任意多边形: 形状 34">
                    <a:extLst>
                      <a:ext uri="{FF2B5EF4-FFF2-40B4-BE49-F238E27FC236}">
                        <a16:creationId xmlns:a16="http://schemas.microsoft.com/office/drawing/2014/main" id="{A6CD3CD5-8BC3-4300-B19E-53C070676B2E}"/>
                      </a:ext>
                    </a:extLst>
                  </p:cNvPr>
                  <p:cNvSpPr/>
                  <p:nvPr/>
                </p:nvSpPr>
                <p:spPr>
                  <a:xfrm>
                    <a:off x="7063095" y="1101744"/>
                    <a:ext cx="3594848" cy="380905"/>
                  </a:xfrm>
                  <a:custGeom>
                    <a:avLst/>
                    <a:gdLst>
                      <a:gd name="csX0" fmla="*/ 0 w 3550024"/>
                      <a:gd name="csY0" fmla="*/ 80205 h 381364"/>
                      <a:gd name="csX1" fmla="*/ 618565 w 3550024"/>
                      <a:gd name="csY1" fmla="*/ 17452 h 381364"/>
                      <a:gd name="csX2" fmla="*/ 788894 w 3550024"/>
                      <a:gd name="csY2" fmla="*/ 358111 h 381364"/>
                      <a:gd name="csX3" fmla="*/ 1479177 w 3550024"/>
                      <a:gd name="csY3" fmla="*/ 322252 h 381364"/>
                      <a:gd name="csX4" fmla="*/ 1550894 w 3550024"/>
                      <a:gd name="csY4" fmla="*/ 89170 h 381364"/>
                      <a:gd name="csX5" fmla="*/ 2303930 w 3550024"/>
                      <a:gd name="csY5" fmla="*/ 53311 h 381364"/>
                      <a:gd name="csX6" fmla="*/ 2348753 w 3550024"/>
                      <a:gd name="csY6" fmla="*/ 205711 h 381364"/>
                      <a:gd name="csX7" fmla="*/ 2796989 w 3550024"/>
                      <a:gd name="csY7" fmla="*/ 214676 h 381364"/>
                      <a:gd name="csX8" fmla="*/ 2841812 w 3550024"/>
                      <a:gd name="csY8" fmla="*/ 62276 h 381364"/>
                      <a:gd name="csX9" fmla="*/ 3191436 w 3550024"/>
                      <a:gd name="csY9" fmla="*/ 53311 h 381364"/>
                      <a:gd name="csX10" fmla="*/ 3227294 w 3550024"/>
                      <a:gd name="csY10" fmla="*/ 205711 h 381364"/>
                      <a:gd name="csX11" fmla="*/ 3550024 w 3550024"/>
                      <a:gd name="csY11" fmla="*/ 214676 h 381364"/>
                      <a:gd name="csX0" fmla="*/ 0 w 3550024"/>
                      <a:gd name="csY0" fmla="*/ 80205 h 396341"/>
                      <a:gd name="csX1" fmla="*/ 618565 w 3550024"/>
                      <a:gd name="csY1" fmla="*/ 17452 h 396341"/>
                      <a:gd name="csX2" fmla="*/ 788894 w 3550024"/>
                      <a:gd name="csY2" fmla="*/ 358111 h 396341"/>
                      <a:gd name="csX3" fmla="*/ 1434354 w 3550024"/>
                      <a:gd name="csY3" fmla="*/ 358110 h 396341"/>
                      <a:gd name="csX4" fmla="*/ 1550894 w 3550024"/>
                      <a:gd name="csY4" fmla="*/ 89170 h 396341"/>
                      <a:gd name="csX5" fmla="*/ 2303930 w 3550024"/>
                      <a:gd name="csY5" fmla="*/ 53311 h 396341"/>
                      <a:gd name="csX6" fmla="*/ 2348753 w 3550024"/>
                      <a:gd name="csY6" fmla="*/ 205711 h 396341"/>
                      <a:gd name="csX7" fmla="*/ 2796989 w 3550024"/>
                      <a:gd name="csY7" fmla="*/ 214676 h 396341"/>
                      <a:gd name="csX8" fmla="*/ 2841812 w 3550024"/>
                      <a:gd name="csY8" fmla="*/ 62276 h 396341"/>
                      <a:gd name="csX9" fmla="*/ 3191436 w 3550024"/>
                      <a:gd name="csY9" fmla="*/ 53311 h 396341"/>
                      <a:gd name="csX10" fmla="*/ 3227294 w 3550024"/>
                      <a:gd name="csY10" fmla="*/ 205711 h 396341"/>
                      <a:gd name="csX11" fmla="*/ 3550024 w 3550024"/>
                      <a:gd name="csY11" fmla="*/ 214676 h 396341"/>
                      <a:gd name="csX0" fmla="*/ 0 w 3550024"/>
                      <a:gd name="csY0" fmla="*/ 80205 h 396341"/>
                      <a:gd name="csX1" fmla="*/ 618565 w 3550024"/>
                      <a:gd name="csY1" fmla="*/ 17452 h 396341"/>
                      <a:gd name="csX2" fmla="*/ 788894 w 3550024"/>
                      <a:gd name="csY2" fmla="*/ 358111 h 396341"/>
                      <a:gd name="csX3" fmla="*/ 1434354 w 3550024"/>
                      <a:gd name="csY3" fmla="*/ 358110 h 396341"/>
                      <a:gd name="csX4" fmla="*/ 1550894 w 3550024"/>
                      <a:gd name="csY4" fmla="*/ 89170 h 396341"/>
                      <a:gd name="csX5" fmla="*/ 2303930 w 3550024"/>
                      <a:gd name="csY5" fmla="*/ 53311 h 396341"/>
                      <a:gd name="csX6" fmla="*/ 2429435 w 3550024"/>
                      <a:gd name="csY6" fmla="*/ 259500 h 396341"/>
                      <a:gd name="csX7" fmla="*/ 2796989 w 3550024"/>
                      <a:gd name="csY7" fmla="*/ 214676 h 396341"/>
                      <a:gd name="csX8" fmla="*/ 2841812 w 3550024"/>
                      <a:gd name="csY8" fmla="*/ 62276 h 396341"/>
                      <a:gd name="csX9" fmla="*/ 3191436 w 3550024"/>
                      <a:gd name="csY9" fmla="*/ 53311 h 396341"/>
                      <a:gd name="csX10" fmla="*/ 3227294 w 3550024"/>
                      <a:gd name="csY10" fmla="*/ 205711 h 396341"/>
                      <a:gd name="csX11" fmla="*/ 3550024 w 3550024"/>
                      <a:gd name="csY11" fmla="*/ 214676 h 396341"/>
                      <a:gd name="csX0" fmla="*/ 0 w 3550024"/>
                      <a:gd name="csY0" fmla="*/ 80205 h 396341"/>
                      <a:gd name="csX1" fmla="*/ 618565 w 3550024"/>
                      <a:gd name="csY1" fmla="*/ 17452 h 396341"/>
                      <a:gd name="csX2" fmla="*/ 788894 w 3550024"/>
                      <a:gd name="csY2" fmla="*/ 358111 h 396341"/>
                      <a:gd name="csX3" fmla="*/ 1434354 w 3550024"/>
                      <a:gd name="csY3" fmla="*/ 358110 h 396341"/>
                      <a:gd name="csX4" fmla="*/ 1550894 w 3550024"/>
                      <a:gd name="csY4" fmla="*/ 89170 h 396341"/>
                      <a:gd name="csX5" fmla="*/ 2303930 w 3550024"/>
                      <a:gd name="csY5" fmla="*/ 53311 h 396341"/>
                      <a:gd name="csX6" fmla="*/ 2375646 w 3550024"/>
                      <a:gd name="csY6" fmla="*/ 268465 h 396341"/>
                      <a:gd name="csX7" fmla="*/ 2796989 w 3550024"/>
                      <a:gd name="csY7" fmla="*/ 214676 h 396341"/>
                      <a:gd name="csX8" fmla="*/ 2841812 w 3550024"/>
                      <a:gd name="csY8" fmla="*/ 62276 h 396341"/>
                      <a:gd name="csX9" fmla="*/ 3191436 w 3550024"/>
                      <a:gd name="csY9" fmla="*/ 53311 h 396341"/>
                      <a:gd name="csX10" fmla="*/ 3227294 w 3550024"/>
                      <a:gd name="csY10" fmla="*/ 205711 h 396341"/>
                      <a:gd name="csX11" fmla="*/ 3550024 w 3550024"/>
                      <a:gd name="csY11" fmla="*/ 214676 h 396341"/>
                      <a:gd name="csX0" fmla="*/ 0 w 3594848"/>
                      <a:gd name="csY0" fmla="*/ 80205 h 396341"/>
                      <a:gd name="csX1" fmla="*/ 618565 w 3594848"/>
                      <a:gd name="csY1" fmla="*/ 17452 h 396341"/>
                      <a:gd name="csX2" fmla="*/ 788894 w 3594848"/>
                      <a:gd name="csY2" fmla="*/ 358111 h 396341"/>
                      <a:gd name="csX3" fmla="*/ 1434354 w 3594848"/>
                      <a:gd name="csY3" fmla="*/ 358110 h 396341"/>
                      <a:gd name="csX4" fmla="*/ 1550894 w 3594848"/>
                      <a:gd name="csY4" fmla="*/ 89170 h 396341"/>
                      <a:gd name="csX5" fmla="*/ 2303930 w 3594848"/>
                      <a:gd name="csY5" fmla="*/ 53311 h 396341"/>
                      <a:gd name="csX6" fmla="*/ 2375646 w 3594848"/>
                      <a:gd name="csY6" fmla="*/ 268465 h 396341"/>
                      <a:gd name="csX7" fmla="*/ 2796989 w 3594848"/>
                      <a:gd name="csY7" fmla="*/ 214676 h 396341"/>
                      <a:gd name="csX8" fmla="*/ 2841812 w 3594848"/>
                      <a:gd name="csY8" fmla="*/ 62276 h 396341"/>
                      <a:gd name="csX9" fmla="*/ 3191436 w 3594848"/>
                      <a:gd name="csY9" fmla="*/ 53311 h 396341"/>
                      <a:gd name="csX10" fmla="*/ 3227294 w 3594848"/>
                      <a:gd name="csY10" fmla="*/ 205711 h 396341"/>
                      <a:gd name="csX11" fmla="*/ 3594848 w 3594848"/>
                      <a:gd name="csY11" fmla="*/ 178817 h 396341"/>
                      <a:gd name="csX0" fmla="*/ 0 w 3594848"/>
                      <a:gd name="csY0" fmla="*/ 80205 h 396341"/>
                      <a:gd name="csX1" fmla="*/ 618565 w 3594848"/>
                      <a:gd name="csY1" fmla="*/ 17452 h 396341"/>
                      <a:gd name="csX2" fmla="*/ 788894 w 3594848"/>
                      <a:gd name="csY2" fmla="*/ 358111 h 396341"/>
                      <a:gd name="csX3" fmla="*/ 1434354 w 3594848"/>
                      <a:gd name="csY3" fmla="*/ 358110 h 396341"/>
                      <a:gd name="csX4" fmla="*/ 1550894 w 3594848"/>
                      <a:gd name="csY4" fmla="*/ 89170 h 396341"/>
                      <a:gd name="csX5" fmla="*/ 2241177 w 3594848"/>
                      <a:gd name="csY5" fmla="*/ 44346 h 396341"/>
                      <a:gd name="csX6" fmla="*/ 2375646 w 3594848"/>
                      <a:gd name="csY6" fmla="*/ 268465 h 396341"/>
                      <a:gd name="csX7" fmla="*/ 2796989 w 3594848"/>
                      <a:gd name="csY7" fmla="*/ 214676 h 396341"/>
                      <a:gd name="csX8" fmla="*/ 2841812 w 3594848"/>
                      <a:gd name="csY8" fmla="*/ 62276 h 396341"/>
                      <a:gd name="csX9" fmla="*/ 3191436 w 3594848"/>
                      <a:gd name="csY9" fmla="*/ 53311 h 396341"/>
                      <a:gd name="csX10" fmla="*/ 3227294 w 3594848"/>
                      <a:gd name="csY10" fmla="*/ 205711 h 396341"/>
                      <a:gd name="csX11" fmla="*/ 3594848 w 3594848"/>
                      <a:gd name="csY11" fmla="*/ 178817 h 396341"/>
                      <a:gd name="csX0" fmla="*/ 0 w 3594848"/>
                      <a:gd name="csY0" fmla="*/ 80205 h 396341"/>
                      <a:gd name="csX1" fmla="*/ 618565 w 3594848"/>
                      <a:gd name="csY1" fmla="*/ 17452 h 396341"/>
                      <a:gd name="csX2" fmla="*/ 788894 w 3594848"/>
                      <a:gd name="csY2" fmla="*/ 358111 h 396341"/>
                      <a:gd name="csX3" fmla="*/ 1434354 w 3594848"/>
                      <a:gd name="csY3" fmla="*/ 358110 h 396341"/>
                      <a:gd name="csX4" fmla="*/ 1550894 w 3594848"/>
                      <a:gd name="csY4" fmla="*/ 89170 h 396341"/>
                      <a:gd name="csX5" fmla="*/ 2321859 w 3594848"/>
                      <a:gd name="csY5" fmla="*/ 62276 h 396341"/>
                      <a:gd name="csX6" fmla="*/ 2375646 w 3594848"/>
                      <a:gd name="csY6" fmla="*/ 268465 h 396341"/>
                      <a:gd name="csX7" fmla="*/ 2796989 w 3594848"/>
                      <a:gd name="csY7" fmla="*/ 214676 h 396341"/>
                      <a:gd name="csX8" fmla="*/ 2841812 w 3594848"/>
                      <a:gd name="csY8" fmla="*/ 62276 h 396341"/>
                      <a:gd name="csX9" fmla="*/ 3191436 w 3594848"/>
                      <a:gd name="csY9" fmla="*/ 53311 h 396341"/>
                      <a:gd name="csX10" fmla="*/ 3227294 w 3594848"/>
                      <a:gd name="csY10" fmla="*/ 205711 h 396341"/>
                      <a:gd name="csX11" fmla="*/ 3594848 w 3594848"/>
                      <a:gd name="csY11" fmla="*/ 178817 h 396341"/>
                      <a:gd name="csX0" fmla="*/ 0 w 3594848"/>
                      <a:gd name="csY0" fmla="*/ 80205 h 396341"/>
                      <a:gd name="csX1" fmla="*/ 618565 w 3594848"/>
                      <a:gd name="csY1" fmla="*/ 17452 h 396341"/>
                      <a:gd name="csX2" fmla="*/ 788894 w 3594848"/>
                      <a:gd name="csY2" fmla="*/ 358111 h 396341"/>
                      <a:gd name="csX3" fmla="*/ 1434354 w 3594848"/>
                      <a:gd name="csY3" fmla="*/ 358110 h 396341"/>
                      <a:gd name="csX4" fmla="*/ 1550894 w 3594848"/>
                      <a:gd name="csY4" fmla="*/ 89170 h 396341"/>
                      <a:gd name="csX5" fmla="*/ 2277036 w 3594848"/>
                      <a:gd name="csY5" fmla="*/ 62276 h 396341"/>
                      <a:gd name="csX6" fmla="*/ 2375646 w 3594848"/>
                      <a:gd name="csY6" fmla="*/ 268465 h 396341"/>
                      <a:gd name="csX7" fmla="*/ 2796989 w 3594848"/>
                      <a:gd name="csY7" fmla="*/ 214676 h 396341"/>
                      <a:gd name="csX8" fmla="*/ 2841812 w 3594848"/>
                      <a:gd name="csY8" fmla="*/ 62276 h 396341"/>
                      <a:gd name="csX9" fmla="*/ 3191436 w 3594848"/>
                      <a:gd name="csY9" fmla="*/ 53311 h 396341"/>
                      <a:gd name="csX10" fmla="*/ 3227294 w 3594848"/>
                      <a:gd name="csY10" fmla="*/ 205711 h 396341"/>
                      <a:gd name="csX11" fmla="*/ 3594848 w 3594848"/>
                      <a:gd name="csY11" fmla="*/ 178817 h 396341"/>
                      <a:gd name="csX0" fmla="*/ 0 w 3594848"/>
                      <a:gd name="csY0" fmla="*/ 87734 h 404462"/>
                      <a:gd name="csX1" fmla="*/ 681318 w 3594848"/>
                      <a:gd name="csY1" fmla="*/ 16016 h 404462"/>
                      <a:gd name="csX2" fmla="*/ 788894 w 3594848"/>
                      <a:gd name="csY2" fmla="*/ 365640 h 404462"/>
                      <a:gd name="csX3" fmla="*/ 1434354 w 3594848"/>
                      <a:gd name="csY3" fmla="*/ 365639 h 404462"/>
                      <a:gd name="csX4" fmla="*/ 1550894 w 3594848"/>
                      <a:gd name="csY4" fmla="*/ 96699 h 404462"/>
                      <a:gd name="csX5" fmla="*/ 2277036 w 3594848"/>
                      <a:gd name="csY5" fmla="*/ 69805 h 404462"/>
                      <a:gd name="csX6" fmla="*/ 2375646 w 3594848"/>
                      <a:gd name="csY6" fmla="*/ 275994 h 404462"/>
                      <a:gd name="csX7" fmla="*/ 2796989 w 3594848"/>
                      <a:gd name="csY7" fmla="*/ 222205 h 404462"/>
                      <a:gd name="csX8" fmla="*/ 2841812 w 3594848"/>
                      <a:gd name="csY8" fmla="*/ 69805 h 404462"/>
                      <a:gd name="csX9" fmla="*/ 3191436 w 3594848"/>
                      <a:gd name="csY9" fmla="*/ 60840 h 404462"/>
                      <a:gd name="csX10" fmla="*/ 3227294 w 3594848"/>
                      <a:gd name="csY10" fmla="*/ 213240 h 404462"/>
                      <a:gd name="csX11" fmla="*/ 3594848 w 3594848"/>
                      <a:gd name="csY11" fmla="*/ 186346 h 404462"/>
                      <a:gd name="csX0" fmla="*/ 0 w 3594848"/>
                      <a:gd name="csY0" fmla="*/ 65945 h 380905"/>
                      <a:gd name="csX1" fmla="*/ 672353 w 3594848"/>
                      <a:gd name="csY1" fmla="*/ 21121 h 380905"/>
                      <a:gd name="csX2" fmla="*/ 788894 w 3594848"/>
                      <a:gd name="csY2" fmla="*/ 343851 h 380905"/>
                      <a:gd name="csX3" fmla="*/ 1434354 w 3594848"/>
                      <a:gd name="csY3" fmla="*/ 343850 h 380905"/>
                      <a:gd name="csX4" fmla="*/ 1550894 w 3594848"/>
                      <a:gd name="csY4" fmla="*/ 74910 h 380905"/>
                      <a:gd name="csX5" fmla="*/ 2277036 w 3594848"/>
                      <a:gd name="csY5" fmla="*/ 48016 h 380905"/>
                      <a:gd name="csX6" fmla="*/ 2375646 w 3594848"/>
                      <a:gd name="csY6" fmla="*/ 254205 h 380905"/>
                      <a:gd name="csX7" fmla="*/ 2796989 w 3594848"/>
                      <a:gd name="csY7" fmla="*/ 200416 h 380905"/>
                      <a:gd name="csX8" fmla="*/ 2841812 w 3594848"/>
                      <a:gd name="csY8" fmla="*/ 48016 h 380905"/>
                      <a:gd name="csX9" fmla="*/ 3191436 w 3594848"/>
                      <a:gd name="csY9" fmla="*/ 39051 h 380905"/>
                      <a:gd name="csX10" fmla="*/ 3227294 w 3594848"/>
                      <a:gd name="csY10" fmla="*/ 191451 h 380905"/>
                      <a:gd name="csX11" fmla="*/ 3594848 w 3594848"/>
                      <a:gd name="csY11" fmla="*/ 164557 h 380905"/>
                      <a:gd name="csX0" fmla="*/ 0 w 3594848"/>
                      <a:gd name="csY0" fmla="*/ 65945 h 380905"/>
                      <a:gd name="csX1" fmla="*/ 672353 w 3594848"/>
                      <a:gd name="csY1" fmla="*/ 21121 h 380905"/>
                      <a:gd name="csX2" fmla="*/ 788894 w 3594848"/>
                      <a:gd name="csY2" fmla="*/ 343851 h 380905"/>
                      <a:gd name="csX3" fmla="*/ 1434354 w 3594848"/>
                      <a:gd name="csY3" fmla="*/ 343850 h 380905"/>
                      <a:gd name="csX4" fmla="*/ 1550894 w 3594848"/>
                      <a:gd name="csY4" fmla="*/ 74910 h 380905"/>
                      <a:gd name="csX5" fmla="*/ 2277036 w 3594848"/>
                      <a:gd name="csY5" fmla="*/ 48016 h 380905"/>
                      <a:gd name="csX6" fmla="*/ 2375646 w 3594848"/>
                      <a:gd name="csY6" fmla="*/ 254205 h 380905"/>
                      <a:gd name="csX7" fmla="*/ 2823883 w 3594848"/>
                      <a:gd name="csY7" fmla="*/ 227310 h 380905"/>
                      <a:gd name="csX8" fmla="*/ 2841812 w 3594848"/>
                      <a:gd name="csY8" fmla="*/ 48016 h 380905"/>
                      <a:gd name="csX9" fmla="*/ 3191436 w 3594848"/>
                      <a:gd name="csY9" fmla="*/ 39051 h 380905"/>
                      <a:gd name="csX10" fmla="*/ 3227294 w 3594848"/>
                      <a:gd name="csY10" fmla="*/ 191451 h 380905"/>
                      <a:gd name="csX11" fmla="*/ 3594848 w 3594848"/>
                      <a:gd name="csY11" fmla="*/ 164557 h 380905"/>
                      <a:gd name="csX0" fmla="*/ 0 w 3594848"/>
                      <a:gd name="csY0" fmla="*/ 65945 h 380905"/>
                      <a:gd name="csX1" fmla="*/ 672353 w 3594848"/>
                      <a:gd name="csY1" fmla="*/ 21121 h 380905"/>
                      <a:gd name="csX2" fmla="*/ 788894 w 3594848"/>
                      <a:gd name="csY2" fmla="*/ 343851 h 380905"/>
                      <a:gd name="csX3" fmla="*/ 1434354 w 3594848"/>
                      <a:gd name="csY3" fmla="*/ 343850 h 380905"/>
                      <a:gd name="csX4" fmla="*/ 1550894 w 3594848"/>
                      <a:gd name="csY4" fmla="*/ 74910 h 380905"/>
                      <a:gd name="csX5" fmla="*/ 2277036 w 3594848"/>
                      <a:gd name="csY5" fmla="*/ 48016 h 380905"/>
                      <a:gd name="csX6" fmla="*/ 2375646 w 3594848"/>
                      <a:gd name="csY6" fmla="*/ 254205 h 380905"/>
                      <a:gd name="csX7" fmla="*/ 2779059 w 3594848"/>
                      <a:gd name="csY7" fmla="*/ 227310 h 380905"/>
                      <a:gd name="csX8" fmla="*/ 2841812 w 3594848"/>
                      <a:gd name="csY8" fmla="*/ 48016 h 380905"/>
                      <a:gd name="csX9" fmla="*/ 3191436 w 3594848"/>
                      <a:gd name="csY9" fmla="*/ 39051 h 380905"/>
                      <a:gd name="csX10" fmla="*/ 3227294 w 3594848"/>
                      <a:gd name="csY10" fmla="*/ 191451 h 380905"/>
                      <a:gd name="csX11" fmla="*/ 3594848 w 3594848"/>
                      <a:gd name="csY11" fmla="*/ 164557 h 380905"/>
                      <a:gd name="csX0" fmla="*/ 0 w 3594848"/>
                      <a:gd name="csY0" fmla="*/ 65945 h 380905"/>
                      <a:gd name="csX1" fmla="*/ 672353 w 3594848"/>
                      <a:gd name="csY1" fmla="*/ 21121 h 380905"/>
                      <a:gd name="csX2" fmla="*/ 788894 w 3594848"/>
                      <a:gd name="csY2" fmla="*/ 343851 h 380905"/>
                      <a:gd name="csX3" fmla="*/ 1434354 w 3594848"/>
                      <a:gd name="csY3" fmla="*/ 343850 h 380905"/>
                      <a:gd name="csX4" fmla="*/ 1550894 w 3594848"/>
                      <a:gd name="csY4" fmla="*/ 74910 h 380905"/>
                      <a:gd name="csX5" fmla="*/ 2277036 w 3594848"/>
                      <a:gd name="csY5" fmla="*/ 48016 h 380905"/>
                      <a:gd name="csX6" fmla="*/ 2375646 w 3594848"/>
                      <a:gd name="csY6" fmla="*/ 254205 h 380905"/>
                      <a:gd name="csX7" fmla="*/ 2805953 w 3594848"/>
                      <a:gd name="csY7" fmla="*/ 236275 h 380905"/>
                      <a:gd name="csX8" fmla="*/ 2841812 w 3594848"/>
                      <a:gd name="csY8" fmla="*/ 48016 h 380905"/>
                      <a:gd name="csX9" fmla="*/ 3191436 w 3594848"/>
                      <a:gd name="csY9" fmla="*/ 39051 h 380905"/>
                      <a:gd name="csX10" fmla="*/ 3227294 w 3594848"/>
                      <a:gd name="csY10" fmla="*/ 191451 h 380905"/>
                      <a:gd name="csX11" fmla="*/ 3594848 w 3594848"/>
                      <a:gd name="csY11" fmla="*/ 164557 h 380905"/>
                      <a:gd name="csX0" fmla="*/ 0 w 3594848"/>
                      <a:gd name="csY0" fmla="*/ 65945 h 380905"/>
                      <a:gd name="csX1" fmla="*/ 672353 w 3594848"/>
                      <a:gd name="csY1" fmla="*/ 21121 h 380905"/>
                      <a:gd name="csX2" fmla="*/ 788894 w 3594848"/>
                      <a:gd name="csY2" fmla="*/ 343851 h 380905"/>
                      <a:gd name="csX3" fmla="*/ 1434354 w 3594848"/>
                      <a:gd name="csY3" fmla="*/ 343850 h 380905"/>
                      <a:gd name="csX4" fmla="*/ 1550894 w 3594848"/>
                      <a:gd name="csY4" fmla="*/ 74910 h 380905"/>
                      <a:gd name="csX5" fmla="*/ 2277036 w 3594848"/>
                      <a:gd name="csY5" fmla="*/ 48016 h 380905"/>
                      <a:gd name="csX6" fmla="*/ 2375646 w 3594848"/>
                      <a:gd name="csY6" fmla="*/ 254205 h 380905"/>
                      <a:gd name="csX7" fmla="*/ 2788023 w 3594848"/>
                      <a:gd name="csY7" fmla="*/ 227310 h 380905"/>
                      <a:gd name="csX8" fmla="*/ 2841812 w 3594848"/>
                      <a:gd name="csY8" fmla="*/ 48016 h 380905"/>
                      <a:gd name="csX9" fmla="*/ 3191436 w 3594848"/>
                      <a:gd name="csY9" fmla="*/ 39051 h 380905"/>
                      <a:gd name="csX10" fmla="*/ 3227294 w 3594848"/>
                      <a:gd name="csY10" fmla="*/ 191451 h 380905"/>
                      <a:gd name="csX11" fmla="*/ 3594848 w 3594848"/>
                      <a:gd name="csY11" fmla="*/ 164557 h 380905"/>
                      <a:gd name="csX0" fmla="*/ 0 w 3594848"/>
                      <a:gd name="csY0" fmla="*/ 65945 h 380905"/>
                      <a:gd name="csX1" fmla="*/ 672353 w 3594848"/>
                      <a:gd name="csY1" fmla="*/ 21121 h 380905"/>
                      <a:gd name="csX2" fmla="*/ 788894 w 3594848"/>
                      <a:gd name="csY2" fmla="*/ 343851 h 380905"/>
                      <a:gd name="csX3" fmla="*/ 1434354 w 3594848"/>
                      <a:gd name="csY3" fmla="*/ 343850 h 380905"/>
                      <a:gd name="csX4" fmla="*/ 1550894 w 3594848"/>
                      <a:gd name="csY4" fmla="*/ 74910 h 380905"/>
                      <a:gd name="csX5" fmla="*/ 2277036 w 3594848"/>
                      <a:gd name="csY5" fmla="*/ 48016 h 380905"/>
                      <a:gd name="csX6" fmla="*/ 2375646 w 3594848"/>
                      <a:gd name="csY6" fmla="*/ 254205 h 380905"/>
                      <a:gd name="csX7" fmla="*/ 2761129 w 3594848"/>
                      <a:gd name="csY7" fmla="*/ 227310 h 380905"/>
                      <a:gd name="csX8" fmla="*/ 2841812 w 3594848"/>
                      <a:gd name="csY8" fmla="*/ 48016 h 380905"/>
                      <a:gd name="csX9" fmla="*/ 3191436 w 3594848"/>
                      <a:gd name="csY9" fmla="*/ 39051 h 380905"/>
                      <a:gd name="csX10" fmla="*/ 3227294 w 3594848"/>
                      <a:gd name="csY10" fmla="*/ 191451 h 380905"/>
                      <a:gd name="csX11" fmla="*/ 3594848 w 3594848"/>
                      <a:gd name="csY11" fmla="*/ 164557 h 380905"/>
                      <a:gd name="csX0" fmla="*/ 0 w 3594848"/>
                      <a:gd name="csY0" fmla="*/ 65945 h 380905"/>
                      <a:gd name="csX1" fmla="*/ 672353 w 3594848"/>
                      <a:gd name="csY1" fmla="*/ 21121 h 380905"/>
                      <a:gd name="csX2" fmla="*/ 788894 w 3594848"/>
                      <a:gd name="csY2" fmla="*/ 343851 h 380905"/>
                      <a:gd name="csX3" fmla="*/ 1434354 w 3594848"/>
                      <a:gd name="csY3" fmla="*/ 343850 h 380905"/>
                      <a:gd name="csX4" fmla="*/ 1550894 w 3594848"/>
                      <a:gd name="csY4" fmla="*/ 74910 h 380905"/>
                      <a:gd name="csX5" fmla="*/ 2277036 w 3594848"/>
                      <a:gd name="csY5" fmla="*/ 48016 h 380905"/>
                      <a:gd name="csX6" fmla="*/ 2375646 w 3594848"/>
                      <a:gd name="csY6" fmla="*/ 254205 h 380905"/>
                      <a:gd name="csX7" fmla="*/ 2761129 w 3594848"/>
                      <a:gd name="csY7" fmla="*/ 227310 h 380905"/>
                      <a:gd name="csX8" fmla="*/ 2805953 w 3594848"/>
                      <a:gd name="csY8" fmla="*/ 65945 h 380905"/>
                      <a:gd name="csX9" fmla="*/ 3191436 w 3594848"/>
                      <a:gd name="csY9" fmla="*/ 39051 h 380905"/>
                      <a:gd name="csX10" fmla="*/ 3227294 w 3594848"/>
                      <a:gd name="csY10" fmla="*/ 191451 h 380905"/>
                      <a:gd name="csX11" fmla="*/ 3594848 w 3594848"/>
                      <a:gd name="csY11" fmla="*/ 164557 h 380905"/>
                      <a:gd name="csX0" fmla="*/ 0 w 3594848"/>
                      <a:gd name="csY0" fmla="*/ 65945 h 380905"/>
                      <a:gd name="csX1" fmla="*/ 672353 w 3594848"/>
                      <a:gd name="csY1" fmla="*/ 21121 h 380905"/>
                      <a:gd name="csX2" fmla="*/ 788894 w 3594848"/>
                      <a:gd name="csY2" fmla="*/ 343851 h 380905"/>
                      <a:gd name="csX3" fmla="*/ 1434354 w 3594848"/>
                      <a:gd name="csY3" fmla="*/ 343850 h 380905"/>
                      <a:gd name="csX4" fmla="*/ 1550894 w 3594848"/>
                      <a:gd name="csY4" fmla="*/ 74910 h 380905"/>
                      <a:gd name="csX5" fmla="*/ 2277036 w 3594848"/>
                      <a:gd name="csY5" fmla="*/ 48016 h 380905"/>
                      <a:gd name="csX6" fmla="*/ 2375646 w 3594848"/>
                      <a:gd name="csY6" fmla="*/ 254205 h 380905"/>
                      <a:gd name="csX7" fmla="*/ 2761129 w 3594848"/>
                      <a:gd name="csY7" fmla="*/ 227310 h 380905"/>
                      <a:gd name="csX8" fmla="*/ 2805953 w 3594848"/>
                      <a:gd name="csY8" fmla="*/ 65945 h 380905"/>
                      <a:gd name="csX9" fmla="*/ 3182472 w 3594848"/>
                      <a:gd name="csY9" fmla="*/ 56980 h 380905"/>
                      <a:gd name="csX10" fmla="*/ 3227294 w 3594848"/>
                      <a:gd name="csY10" fmla="*/ 191451 h 380905"/>
                      <a:gd name="csX11" fmla="*/ 3594848 w 3594848"/>
                      <a:gd name="csY11" fmla="*/ 164557 h 3809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594848" h="380905">
                        <a:moveTo>
                          <a:pt x="0" y="65945"/>
                        </a:moveTo>
                        <a:cubicBezTo>
                          <a:pt x="243541" y="11409"/>
                          <a:pt x="540871" y="-25197"/>
                          <a:pt x="672353" y="21121"/>
                        </a:cubicBezTo>
                        <a:cubicBezTo>
                          <a:pt x="803835" y="67439"/>
                          <a:pt x="661894" y="290063"/>
                          <a:pt x="788894" y="343851"/>
                        </a:cubicBezTo>
                        <a:cubicBezTo>
                          <a:pt x="915894" y="397639"/>
                          <a:pt x="1307354" y="388673"/>
                          <a:pt x="1434354" y="343850"/>
                        </a:cubicBezTo>
                        <a:cubicBezTo>
                          <a:pt x="1561354" y="299027"/>
                          <a:pt x="1410447" y="124216"/>
                          <a:pt x="1550894" y="74910"/>
                        </a:cubicBezTo>
                        <a:cubicBezTo>
                          <a:pt x="1691341" y="25604"/>
                          <a:pt x="2139577" y="18133"/>
                          <a:pt x="2277036" y="48016"/>
                        </a:cubicBezTo>
                        <a:cubicBezTo>
                          <a:pt x="2414495" y="77899"/>
                          <a:pt x="2294964" y="224323"/>
                          <a:pt x="2375646" y="254205"/>
                        </a:cubicBezTo>
                        <a:cubicBezTo>
                          <a:pt x="2456328" y="284087"/>
                          <a:pt x="2689411" y="258687"/>
                          <a:pt x="2761129" y="227310"/>
                        </a:cubicBezTo>
                        <a:cubicBezTo>
                          <a:pt x="2832847" y="195933"/>
                          <a:pt x="2735729" y="94333"/>
                          <a:pt x="2805953" y="65945"/>
                        </a:cubicBezTo>
                        <a:cubicBezTo>
                          <a:pt x="2876177" y="37557"/>
                          <a:pt x="3112248" y="36062"/>
                          <a:pt x="3182472" y="56980"/>
                        </a:cubicBezTo>
                        <a:cubicBezTo>
                          <a:pt x="3252696" y="77898"/>
                          <a:pt x="3167529" y="164557"/>
                          <a:pt x="3227294" y="191451"/>
                        </a:cubicBezTo>
                        <a:cubicBezTo>
                          <a:pt x="3287059" y="218345"/>
                          <a:pt x="3536577" y="169039"/>
                          <a:pt x="3594848" y="164557"/>
                        </a:cubicBezTo>
                      </a:path>
                    </a:pathLst>
                  </a:custGeom>
                  <a:noFill/>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50" dirty="0"/>
                  </a:p>
                </p:txBody>
              </p:sp>
              <p:sp>
                <p:nvSpPr>
                  <p:cNvPr id="36" name="文本框 35">
                    <a:extLst>
                      <a:ext uri="{FF2B5EF4-FFF2-40B4-BE49-F238E27FC236}">
                        <a16:creationId xmlns:a16="http://schemas.microsoft.com/office/drawing/2014/main" id="{EA193795-854D-4A9E-B9E0-DCCAC8924A92}"/>
                      </a:ext>
                    </a:extLst>
                  </p:cNvPr>
                  <p:cNvSpPr txBox="1"/>
                  <p:nvPr/>
                </p:nvSpPr>
                <p:spPr>
                  <a:xfrm>
                    <a:off x="6998240" y="754565"/>
                    <a:ext cx="3370476" cy="430887"/>
                  </a:xfrm>
                  <a:prstGeom prst="rect">
                    <a:avLst/>
                  </a:prstGeom>
                  <a:noFill/>
                </p:spPr>
                <p:txBody>
                  <a:bodyPr wrap="square" rtlCol="0">
                    <a:spAutoFit/>
                  </a:bodyPr>
                  <a:lstStyle/>
                  <a:p>
                    <a:r>
                      <a:rPr lang="en-US" altLang="zh-CN" sz="1500" b="1" dirty="0"/>
                      <a:t>Original:</a:t>
                    </a:r>
                    <a:r>
                      <a:rPr lang="zh-CN" altLang="en-US" sz="1500" b="1" dirty="0"/>
                      <a:t> </a:t>
                    </a:r>
                    <a:r>
                      <a:rPr lang="en-US" altLang="zh-CN" sz="1500" b="1" dirty="0"/>
                      <a:t>Oscillation?</a:t>
                    </a:r>
                  </a:p>
                </p:txBody>
              </p:sp>
            </p:grpSp>
            <p:sp>
              <p:nvSpPr>
                <p:cNvPr id="33" name="左大括号 32">
                  <a:extLst>
                    <a:ext uri="{FF2B5EF4-FFF2-40B4-BE49-F238E27FC236}">
                      <a16:creationId xmlns:a16="http://schemas.microsoft.com/office/drawing/2014/main" id="{C041A1CD-50F6-45CD-995B-22F2D345FD92}"/>
                    </a:ext>
                  </a:extLst>
                </p:cNvPr>
                <p:cNvSpPr/>
                <p:nvPr/>
              </p:nvSpPr>
              <p:spPr>
                <a:xfrm>
                  <a:off x="7664823" y="2260507"/>
                  <a:ext cx="224117" cy="715320"/>
                </a:xfrm>
                <a:prstGeom prst="leftBrace">
                  <a:avLst>
                    <a:gd name="adj1" fmla="val 48654"/>
                    <a:gd name="adj2" fmla="val 50000"/>
                  </a:avLst>
                </a:prstGeom>
                <a:ln w="38100">
                  <a:solidFill>
                    <a:schemeClr val="tx2"/>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350">
                    <a:ln>
                      <a:solidFill>
                        <a:schemeClr val="tx1"/>
                      </a:solidFill>
                      <a:prstDash val="solid"/>
                    </a:ln>
                  </a:endParaRPr>
                </a:p>
              </p:txBody>
            </p:sp>
          </p:grpSp>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AAF7BD6D-2525-451A-B46E-6AA13F6A0477}"/>
                      </a:ext>
                    </a:extLst>
                  </p:cNvPr>
                  <p:cNvSpPr txBox="1"/>
                  <p:nvPr/>
                </p:nvSpPr>
                <p:spPr>
                  <a:xfrm>
                    <a:off x="7201781" y="2619336"/>
                    <a:ext cx="749929" cy="45106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zh-CN" altLang="en-US" sz="1350" b="1" i="1">
                                  <a:latin typeface="Cambria Math" panose="02040503050406030204" pitchFamily="18" charset="0"/>
                                  <a:ea typeface="Cambria Math" panose="02040503050406030204" pitchFamily="18" charset="0"/>
                                </a:rPr>
                              </m:ctrlPr>
                            </m:sSubPr>
                            <m:e>
                              <m:r>
                                <a:rPr lang="zh-CN" altLang="en-US" sz="1350" b="1" i="1">
                                  <a:latin typeface="Cambria Math" panose="02040503050406030204" pitchFamily="18" charset="0"/>
                                  <a:ea typeface="Cambria Math" panose="02040503050406030204" pitchFamily="18" charset="0"/>
                                </a:rPr>
                                <m:t>𝜟</m:t>
                              </m:r>
                            </m:e>
                            <m:sub>
                              <m:sSub>
                                <m:sSubPr>
                                  <m:ctrlPr>
                                    <a:rPr lang="zh-CN" altLang="en-US" sz="1350" b="1" i="1">
                                      <a:latin typeface="Cambria Math" panose="02040503050406030204" pitchFamily="18" charset="0"/>
                                      <a:ea typeface="Cambria Math" panose="02040503050406030204" pitchFamily="18" charset="0"/>
                                    </a:rPr>
                                  </m:ctrlPr>
                                </m:sSubPr>
                                <m:e>
                                  <m:r>
                                    <a:rPr lang="en-US" altLang="zh-CN" sz="1350" b="1" i="1">
                                      <a:latin typeface="Cambria Math" panose="02040503050406030204" pitchFamily="18" charset="0"/>
                                      <a:ea typeface="Cambria Math" panose="02040503050406030204" pitchFamily="18" charset="0"/>
                                    </a:rPr>
                                    <m:t>𝑭</m:t>
                                  </m:r>
                                </m:e>
                                <m:sub>
                                  <m:r>
                                    <a:rPr lang="zh-CN" altLang="en-US" sz="1350" b="1" i="1">
                                      <a:latin typeface="Cambria Math" panose="02040503050406030204" pitchFamily="18" charset="0"/>
                                      <a:ea typeface="Cambria Math" panose="02040503050406030204" pitchFamily="18" charset="0"/>
                                    </a:rPr>
                                    <m:t>𝜸</m:t>
                                  </m:r>
                                </m:sub>
                              </m:sSub>
                            </m:sub>
                          </m:sSub>
                        </m:oMath>
                      </m:oMathPara>
                    </a14:m>
                    <a:endParaRPr lang="zh-CN" altLang="en-US" sz="1350" b="1" i="1" dirty="0"/>
                  </a:p>
                </p:txBody>
              </p:sp>
            </mc:Choice>
            <mc:Fallback xmlns="">
              <p:sp>
                <p:nvSpPr>
                  <p:cNvPr id="31" name="文本框 30">
                    <a:extLst>
                      <a:ext uri="{FF2B5EF4-FFF2-40B4-BE49-F238E27FC236}">
                        <a16:creationId xmlns:a16="http://schemas.microsoft.com/office/drawing/2014/main" id="{AAF7BD6D-2525-451A-B46E-6AA13F6A0477}"/>
                      </a:ext>
                    </a:extLst>
                  </p:cNvPr>
                  <p:cNvSpPr txBox="1">
                    <a:spLocks noRot="1" noChangeAspect="1" noMove="1" noResize="1" noEditPoints="1" noAdjustHandles="1" noChangeArrowheads="1" noChangeShapeType="1" noTextEdit="1"/>
                  </p:cNvSpPr>
                  <p:nvPr/>
                </p:nvSpPr>
                <p:spPr>
                  <a:xfrm>
                    <a:off x="7201781" y="2619336"/>
                    <a:ext cx="749929" cy="451064"/>
                  </a:xfrm>
                  <a:prstGeom prst="rect">
                    <a:avLst/>
                  </a:prstGeom>
                  <a:blipFill>
                    <a:blip r:embed="rId5"/>
                    <a:stretch>
                      <a:fillRect b="-10204"/>
                    </a:stretch>
                  </a:blipFill>
                </p:spPr>
                <p:txBody>
                  <a:bodyPr/>
                  <a:lstStyle/>
                  <a:p>
                    <a:r>
                      <a:rPr lang="zh-CN" altLang="en-US">
                        <a:noFill/>
                      </a:rPr>
                      <a:t> </a:t>
                    </a:r>
                  </a:p>
                </p:txBody>
              </p:sp>
            </mc:Fallback>
          </mc:AlternateContent>
        </p:grpSp>
        <p:sp>
          <p:nvSpPr>
            <p:cNvPr id="29" name="矩形 28">
              <a:extLst>
                <a:ext uri="{FF2B5EF4-FFF2-40B4-BE49-F238E27FC236}">
                  <a16:creationId xmlns:a16="http://schemas.microsoft.com/office/drawing/2014/main" id="{BC62DE62-EA43-4492-B60C-56E4590DE1B6}"/>
                </a:ext>
              </a:extLst>
            </p:cNvPr>
            <p:cNvSpPr/>
            <p:nvPr/>
          </p:nvSpPr>
          <p:spPr>
            <a:xfrm>
              <a:off x="3260644" y="4805082"/>
              <a:ext cx="1450197" cy="1497106"/>
            </a:xfrm>
            <a:prstGeom prst="rect">
              <a:avLst/>
            </a:prstGeom>
            <a:solidFill>
              <a:srgbClr val="FFAE19">
                <a:alpha val="29000"/>
              </a:srgbClr>
            </a:solidFill>
            <a:ln w="381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sz="1350"/>
            </a:p>
          </p:txBody>
        </p:sp>
      </p:grpSp>
    </p:spTree>
    <p:extLst>
      <p:ext uri="{BB962C8B-B14F-4D97-AF65-F5344CB8AC3E}">
        <p14:creationId xmlns:p14="http://schemas.microsoft.com/office/powerpoint/2010/main" val="2356413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6FF5AB5-3CAE-4D6E-88DB-B4F86FBA36F3}"/>
              </a:ext>
            </a:extLst>
          </p:cNvPr>
          <p:cNvSpPr>
            <a:spLocks noGrp="1"/>
          </p:cNvSpPr>
          <p:nvPr>
            <p:ph type="title"/>
          </p:nvPr>
        </p:nvSpPr>
        <p:spPr/>
        <p:txBody>
          <a:bodyPr/>
          <a:lstStyle/>
          <a:p>
            <a:r>
              <a:rPr lang="en-US" altLang="zh-CN" dirty="0"/>
              <a:t>Progresses in normal pulsars</a:t>
            </a:r>
            <a:endParaRPr lang="zh-CN" altLang="en-US" dirty="0"/>
          </a:p>
        </p:txBody>
      </p:sp>
      <p:sp>
        <p:nvSpPr>
          <p:cNvPr id="2" name="灯片编号占位符 1">
            <a:extLst>
              <a:ext uri="{FF2B5EF4-FFF2-40B4-BE49-F238E27FC236}">
                <a16:creationId xmlns:a16="http://schemas.microsoft.com/office/drawing/2014/main" id="{7071E823-F717-4A24-8497-F07205410AE5}"/>
              </a:ext>
            </a:extLst>
          </p:cNvPr>
          <p:cNvSpPr>
            <a:spLocks noGrp="1"/>
          </p:cNvSpPr>
          <p:nvPr>
            <p:ph type="sldNum" sz="quarter" idx="12"/>
          </p:nvPr>
        </p:nvSpPr>
        <p:spPr/>
        <p:txBody>
          <a:bodyPr>
            <a:normAutofit lnSpcReduction="10000"/>
          </a:bodyPr>
          <a:lstStyle/>
          <a:p>
            <a:fld id="{49AE70B2-8BF9-45C0-BB95-33D1B9D3A854}" type="slidenum">
              <a:rPr lang="zh-CN" altLang="en-US" smtClean="0">
                <a:solidFill>
                  <a:prstClr val="black">
                    <a:tint val="75000"/>
                  </a:prstClr>
                </a:solidFill>
              </a:rPr>
              <a:pPr/>
              <a:t>15</a:t>
            </a:fld>
            <a:endParaRPr lang="zh-CN" altLang="en-US">
              <a:solidFill>
                <a:prstClr val="black">
                  <a:tint val="75000"/>
                </a:prstClr>
              </a:solidFill>
            </a:endParaRPr>
          </a:p>
        </p:txBody>
      </p:sp>
      <mc:AlternateContent xmlns:mc="http://schemas.openxmlformats.org/markup-compatibility/2006" xmlns:a14="http://schemas.microsoft.com/office/drawing/2010/main">
        <mc:Choice Requires="a14">
          <p:sp>
            <p:nvSpPr>
              <p:cNvPr id="7" name="内容占位符 6">
                <a:extLst>
                  <a:ext uri="{FF2B5EF4-FFF2-40B4-BE49-F238E27FC236}">
                    <a16:creationId xmlns:a16="http://schemas.microsoft.com/office/drawing/2014/main" id="{879563EE-E43B-49D4-8821-5E8981F3D7A8}"/>
                  </a:ext>
                </a:extLst>
              </p:cNvPr>
              <p:cNvSpPr>
                <a:spLocks noGrp="1"/>
              </p:cNvSpPr>
              <p:nvPr>
                <p:ph idx="1"/>
              </p:nvPr>
            </p:nvSpPr>
            <p:spPr>
              <a:xfrm>
                <a:off x="485865" y="677260"/>
                <a:ext cx="3497454" cy="4041680"/>
              </a:xfrm>
            </p:spPr>
            <p:txBody>
              <a:bodyPr>
                <a:noAutofit/>
              </a:bodyPr>
              <a:lstStyle/>
              <a:p>
                <a:pPr>
                  <a:buFont typeface="Wingdings" panose="05000000000000000000" pitchFamily="2" charset="2"/>
                  <a:buChar char="n"/>
                </a:pPr>
                <a:r>
                  <a:rPr lang="en-US" altLang="zh-CN" sz="2000" dirty="0">
                    <a:latin typeface="Arial" panose="020B0604020202020204" pitchFamily="34" charset="0"/>
                  </a:rPr>
                  <a:t>PSR J2022+3842</a:t>
                </a:r>
              </a:p>
              <a:p>
                <a:pPr marL="357188" indent="-176213">
                  <a:buFont typeface="Wingdings" panose="05000000000000000000" pitchFamily="2" charset="2"/>
                  <a:buChar char="n"/>
                </a:pPr>
                <a:r>
                  <a:rPr lang="en-US" altLang="zh-CN" sz="1600" b="0" dirty="0">
                    <a:latin typeface="Arial" panose="020B0604020202020204" pitchFamily="34" charset="0"/>
                  </a:rPr>
                  <a:t>Two large glitches</a:t>
                </a:r>
              </a:p>
              <a:p>
                <a:pPr marL="357188" indent="-176213">
                  <a:buFont typeface="Wingdings" panose="05000000000000000000" pitchFamily="2" charset="2"/>
                  <a:buChar char="n"/>
                </a:pPr>
                <a:r>
                  <a:rPr lang="en-US" altLang="zh-CN" sz="1600" b="0" dirty="0">
                    <a:latin typeface="Arial" panose="020B0604020202020204" pitchFamily="34" charset="0"/>
                  </a:rPr>
                  <a:t>A</a:t>
                </a:r>
                <a:r>
                  <a:rPr lang="en-US" altLang="zh-CN" sz="1600" b="0" baseline="-25000" dirty="0">
                    <a:latin typeface="Arial" panose="020B0604020202020204" pitchFamily="34" charset="0"/>
                  </a:rPr>
                  <a:t>g</a:t>
                </a:r>
                <a:r>
                  <a:rPr lang="en-US" altLang="zh-CN" sz="1600" b="0" dirty="0">
                    <a:latin typeface="Arial" panose="020B0604020202020204" pitchFamily="34" charset="0"/>
                  </a:rPr>
                  <a:t> ~ 7</a:t>
                </a:r>
                <a:r>
                  <a:rPr lang="en-US" altLang="zh-CN" sz="1600" b="0" dirty="0">
                    <a:sym typeface="思源黑体 1"/>
                  </a:rPr>
                  <a:t> </a:t>
                </a:r>
                <a14:m>
                  <m:oMath xmlns:m="http://schemas.openxmlformats.org/officeDocument/2006/math">
                    <m:r>
                      <a:rPr lang="en-US" altLang="zh-CN" sz="1600" b="0">
                        <a:latin typeface="Cambria Math" panose="02040503050406030204" pitchFamily="18" charset="0"/>
                        <a:sym typeface="思源黑体 1"/>
                      </a:rPr>
                      <m:t>×</m:t>
                    </m:r>
                  </m:oMath>
                </a14:m>
                <a:r>
                  <a:rPr lang="en-US" altLang="zh-CN" sz="1600" b="0" dirty="0">
                    <a:sym typeface="思源黑体 1"/>
                  </a:rPr>
                  <a:t> </a:t>
                </a:r>
                <a14:m>
                  <m:oMath xmlns:m="http://schemas.openxmlformats.org/officeDocument/2006/math">
                    <m:sSup>
                      <m:sSupPr>
                        <m:ctrlPr>
                          <a:rPr lang="en-US" altLang="zh-CN" sz="1600" b="0" i="1">
                            <a:latin typeface="Cambria Math" panose="02040503050406030204" pitchFamily="18" charset="0"/>
                            <a:sym typeface="思源黑体 1"/>
                          </a:rPr>
                        </m:ctrlPr>
                      </m:sSupPr>
                      <m:e>
                        <m:r>
                          <a:rPr lang="en-US" altLang="zh-CN" sz="1600" b="0" i="1">
                            <a:latin typeface="Cambria Math" panose="02040503050406030204" pitchFamily="18" charset="0"/>
                            <a:sym typeface="思源黑体 1"/>
                          </a:rPr>
                          <m:t>10</m:t>
                        </m:r>
                      </m:e>
                      <m:sup>
                        <m:r>
                          <a:rPr lang="en-US" altLang="zh-CN" sz="1600" b="0">
                            <a:latin typeface="Cambria Math" panose="02040503050406030204" pitchFamily="18" charset="0"/>
                            <a:sym typeface="思源黑体 1"/>
                          </a:rPr>
                          <m:t>−</m:t>
                        </m:r>
                        <m:r>
                          <a:rPr lang="en-US" altLang="zh-CN" sz="1600" b="0" i="1">
                            <a:latin typeface="Cambria Math" panose="02040503050406030204" pitchFamily="18" charset="0"/>
                            <a:sym typeface="思源黑体 1"/>
                          </a:rPr>
                          <m:t>7</m:t>
                        </m:r>
                      </m:sup>
                    </m:sSup>
                    <m:sSup>
                      <m:sSupPr>
                        <m:ctrlPr>
                          <a:rPr lang="en-US" altLang="zh-CN" sz="1600" b="0" i="1">
                            <a:latin typeface="Cambria Math" panose="02040503050406030204" pitchFamily="18" charset="0"/>
                            <a:sym typeface="思源黑体 1"/>
                          </a:rPr>
                        </m:ctrlPr>
                      </m:sSupPr>
                      <m:e>
                        <m:r>
                          <a:rPr lang="en-US" altLang="zh-CN" sz="1600" b="0" i="1">
                            <a:latin typeface="Cambria Math" panose="02040503050406030204" pitchFamily="18" charset="0"/>
                            <a:sym typeface="思源黑体 1"/>
                          </a:rPr>
                          <m:t>𝑦𝑟</m:t>
                        </m:r>
                      </m:e>
                      <m:sup>
                        <m:r>
                          <a:rPr lang="en-US" altLang="zh-CN" sz="1600" b="0">
                            <a:latin typeface="Cambria Math" panose="02040503050406030204" pitchFamily="18" charset="0"/>
                            <a:sym typeface="思源黑体 1"/>
                          </a:rPr>
                          <m:t>−</m:t>
                        </m:r>
                        <m:r>
                          <a:rPr lang="en-US" altLang="zh-CN" sz="1600" b="0" i="1">
                            <a:latin typeface="Cambria Math" panose="02040503050406030204" pitchFamily="18" charset="0"/>
                            <a:sym typeface="思源黑体 1"/>
                          </a:rPr>
                          <m:t>1</m:t>
                        </m:r>
                      </m:sup>
                    </m:sSup>
                  </m:oMath>
                </a14:m>
                <a:endParaRPr lang="en-US" altLang="zh-CN" sz="1600" b="0" dirty="0">
                  <a:latin typeface="Arial" panose="020B0604020202020204" pitchFamily="34" charset="0"/>
                </a:endParaRPr>
              </a:p>
              <a:p>
                <a:pPr marL="180975" indent="0">
                  <a:buFont typeface="Wingdings" panose="05000000000000000000" pitchFamily="2" charset="2"/>
                  <a:buChar char="n"/>
                </a:pPr>
                <a:endParaRPr lang="en-US" altLang="zh-CN" sz="1600" dirty="0">
                  <a:latin typeface="Arial" panose="020B0604020202020204" pitchFamily="34" charset="0"/>
                </a:endParaRPr>
              </a:p>
              <a:p>
                <a:pPr>
                  <a:buFont typeface="Wingdings" panose="05000000000000000000" pitchFamily="2" charset="2"/>
                  <a:buChar char="n"/>
                </a:pPr>
                <a:endParaRPr lang="en-US" altLang="zh-CN" sz="1600" dirty="0"/>
              </a:p>
              <a:p>
                <a:pPr>
                  <a:buFont typeface="Wingdings" panose="05000000000000000000" pitchFamily="2" charset="2"/>
                  <a:buChar char="n"/>
                </a:pPr>
                <a:endParaRPr lang="en-US" altLang="zh-CN" sz="1600" dirty="0"/>
              </a:p>
              <a:p>
                <a:pPr>
                  <a:buFont typeface="Wingdings" panose="05000000000000000000" pitchFamily="2" charset="2"/>
                  <a:buChar char="n"/>
                </a:pPr>
                <a:endParaRPr lang="en-US" altLang="zh-CN" sz="1600" dirty="0"/>
              </a:p>
              <a:p>
                <a:pPr>
                  <a:buFont typeface="Wingdings" panose="05000000000000000000" pitchFamily="2" charset="2"/>
                  <a:buChar char="n"/>
                </a:pPr>
                <a:r>
                  <a:rPr lang="en-US" altLang="zh-CN" sz="2000" dirty="0">
                    <a:latin typeface="Arial" panose="020B0604020202020204" pitchFamily="34" charset="0"/>
                  </a:rPr>
                  <a:t>PSR J1838-0655</a:t>
                </a:r>
                <a:endParaRPr lang="en-US" altLang="zh-CN" sz="2000" b="0" dirty="0">
                  <a:latin typeface="Arial" panose="020B0604020202020204" pitchFamily="34" charset="0"/>
                </a:endParaRPr>
              </a:p>
              <a:p>
                <a:pPr marL="357188" indent="-176213">
                  <a:buFont typeface="Wingdings" panose="05000000000000000000" pitchFamily="2" charset="2"/>
                  <a:buChar char="n"/>
                </a:pPr>
                <a:r>
                  <a:rPr lang="en-US" altLang="zh-CN" sz="1600" b="0" dirty="0">
                    <a:latin typeface="Arial" panose="020B0604020202020204" pitchFamily="34" charset="0"/>
                  </a:rPr>
                  <a:t>Glitch: </a:t>
                </a:r>
                <a:r>
                  <a:rPr lang="en-US" altLang="zh-CN" sz="1400" b="0" dirty="0">
                    <a:latin typeface="Arial" panose="020B0604020202020204" pitchFamily="34" charset="0"/>
                  </a:rPr>
                  <a:t>2.9</a:t>
                </a:r>
                <a14:m>
                  <m:oMath xmlns:m="http://schemas.openxmlformats.org/officeDocument/2006/math">
                    <m:r>
                      <a:rPr lang="en-US" altLang="zh-CN" sz="1400" b="0">
                        <a:latin typeface="Cambria Math" panose="02040503050406030204" pitchFamily="18" charset="0"/>
                        <a:sym typeface="思源黑体 1"/>
                      </a:rPr>
                      <m:t>×</m:t>
                    </m:r>
                  </m:oMath>
                </a14:m>
                <a:r>
                  <a:rPr lang="en-US" altLang="zh-CN" sz="1400" b="0" dirty="0">
                    <a:sym typeface="思源黑体 1"/>
                  </a:rPr>
                  <a:t> </a:t>
                </a:r>
                <a14:m>
                  <m:oMath xmlns:m="http://schemas.openxmlformats.org/officeDocument/2006/math">
                    <m:sSup>
                      <m:sSupPr>
                        <m:ctrlPr>
                          <a:rPr lang="en-US" altLang="zh-CN" sz="1400" b="0" i="1">
                            <a:latin typeface="Cambria Math" panose="02040503050406030204" pitchFamily="18" charset="0"/>
                            <a:sym typeface="思源黑体 1"/>
                          </a:rPr>
                        </m:ctrlPr>
                      </m:sSupPr>
                      <m:e>
                        <m:r>
                          <a:rPr lang="en-US" altLang="zh-CN" sz="1400" b="0" i="1">
                            <a:latin typeface="Cambria Math" panose="02040503050406030204" pitchFamily="18" charset="0"/>
                            <a:sym typeface="思源黑体 1"/>
                          </a:rPr>
                          <m:t>10</m:t>
                        </m:r>
                      </m:e>
                      <m:sup>
                        <m:r>
                          <a:rPr lang="en-US" altLang="zh-CN" sz="1400" b="0">
                            <a:latin typeface="Cambria Math" panose="02040503050406030204" pitchFamily="18" charset="0"/>
                            <a:sym typeface="思源黑体 1"/>
                          </a:rPr>
                          <m:t>−</m:t>
                        </m:r>
                        <m:r>
                          <a:rPr lang="en-US" altLang="zh-CN" sz="1400" b="0" i="1" smtClean="0">
                            <a:latin typeface="Cambria Math" panose="02040503050406030204" pitchFamily="18" charset="0"/>
                            <a:sym typeface="思源黑体 1"/>
                          </a:rPr>
                          <m:t>6</m:t>
                        </m:r>
                      </m:sup>
                    </m:sSup>
                    <m:r>
                      <m:rPr>
                        <m:sty m:val="p"/>
                      </m:rPr>
                      <a:rPr lang="en-US" altLang="zh-CN" sz="1400">
                        <a:latin typeface="Cambria Math" panose="02040503050406030204" pitchFamily="18" charset="0"/>
                        <a:cs typeface="DejaVu Math TeX Gyre" panose="02000503000000000000" charset="0"/>
                      </a:rPr>
                      <m:t>Hz</m:t>
                    </m:r>
                  </m:oMath>
                </a14:m>
                <a:endParaRPr lang="en-US" altLang="zh-CN" sz="1600" b="0" dirty="0">
                  <a:latin typeface="Arial" panose="020B0604020202020204" pitchFamily="34" charset="0"/>
                </a:endParaRPr>
              </a:p>
              <a:p>
                <a:pPr marL="357188" indent="-176213">
                  <a:buFont typeface="Wingdings" panose="05000000000000000000" pitchFamily="2" charset="2"/>
                  <a:buChar char="n"/>
                </a:pPr>
                <a:r>
                  <a:rPr lang="en-US" altLang="zh-CN" sz="1600" b="0" dirty="0">
                    <a:latin typeface="Arial" panose="020B0604020202020204" pitchFamily="34" charset="0"/>
                  </a:rPr>
                  <a:t>Phase-resolved spectra</a:t>
                </a:r>
              </a:p>
            </p:txBody>
          </p:sp>
        </mc:Choice>
        <mc:Fallback xmlns="">
          <p:sp>
            <p:nvSpPr>
              <p:cNvPr id="7" name="内容占位符 6">
                <a:extLst>
                  <a:ext uri="{FF2B5EF4-FFF2-40B4-BE49-F238E27FC236}">
                    <a16:creationId xmlns:a16="http://schemas.microsoft.com/office/drawing/2014/main" id="{879563EE-E43B-49D4-8821-5E8981F3D7A8}"/>
                  </a:ext>
                </a:extLst>
              </p:cNvPr>
              <p:cNvSpPr>
                <a:spLocks noGrp="1" noRot="1" noChangeAspect="1" noMove="1" noResize="1" noEditPoints="1" noAdjustHandles="1" noChangeArrowheads="1" noChangeShapeType="1" noTextEdit="1"/>
              </p:cNvSpPr>
              <p:nvPr>
                <p:ph idx="1"/>
              </p:nvPr>
            </p:nvSpPr>
            <p:spPr>
              <a:xfrm>
                <a:off x="485865" y="677260"/>
                <a:ext cx="3497454" cy="4041680"/>
              </a:xfrm>
              <a:blipFill>
                <a:blip r:embed="rId3"/>
                <a:stretch>
                  <a:fillRect l="-349" t="-603"/>
                </a:stretch>
              </a:blipFill>
            </p:spPr>
            <p:txBody>
              <a:bodyPr/>
              <a:lstStyle/>
              <a:p>
                <a:r>
                  <a:rPr lang="zh-CN" altLang="en-US">
                    <a:noFill/>
                  </a:rPr>
                  <a:t> </a:t>
                </a:r>
              </a:p>
            </p:txBody>
          </p:sp>
        </mc:Fallback>
      </mc:AlternateContent>
      <p:sp>
        <p:nvSpPr>
          <p:cNvPr id="14" name="灯片编号占位符 4">
            <a:extLst>
              <a:ext uri="{FF2B5EF4-FFF2-40B4-BE49-F238E27FC236}">
                <a16:creationId xmlns:a16="http://schemas.microsoft.com/office/drawing/2014/main" id="{40094746-B62E-4828-8F34-C748CDA691D7}"/>
              </a:ext>
            </a:extLst>
          </p:cNvPr>
          <p:cNvSpPr txBox="1">
            <a:spLocks/>
          </p:cNvSpPr>
          <p:nvPr/>
        </p:nvSpPr>
        <p:spPr>
          <a:xfrm>
            <a:off x="6379120" y="4767263"/>
            <a:ext cx="2133600" cy="273844"/>
          </a:xfrm>
          <a:prstGeom prst="rect">
            <a:avLst/>
          </a:prstGeom>
        </p:spPr>
        <p:txBody>
          <a:bodyPr vert="horz" lIns="68564" tIns="34282" rIns="68564" bIns="34282" rtlCol="0" anchor="ctr"/>
          <a:lstStyle>
            <a:defPPr>
              <a:defRPr lang="zh-CN"/>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E077DA78-E013-4A8C-AD75-63A150561B10}" type="slidenum">
              <a:rPr lang="zh-CN" altLang="en-US" smtClean="0">
                <a:solidFill>
                  <a:prstClr val="black">
                    <a:tint val="75000"/>
                    <a:tint val="75000"/>
                  </a:prstClr>
                </a:solidFill>
              </a:rPr>
              <a:pPr/>
              <a:t>15</a:t>
            </a:fld>
            <a:endParaRPr lang="zh-CN" altLang="en-US">
              <a:solidFill>
                <a:prstClr val="black">
                  <a:tint val="75000"/>
                </a:prstClr>
              </a:solidFill>
            </a:endParaRPr>
          </a:p>
        </p:txBody>
      </p:sp>
      <p:grpSp>
        <p:nvGrpSpPr>
          <p:cNvPr id="19" name="组合 18">
            <a:extLst>
              <a:ext uri="{FF2B5EF4-FFF2-40B4-BE49-F238E27FC236}">
                <a16:creationId xmlns:a16="http://schemas.microsoft.com/office/drawing/2014/main" id="{01EB25EB-ACE0-4CE7-AAE3-069D572C8C3B}"/>
              </a:ext>
            </a:extLst>
          </p:cNvPr>
          <p:cNvGrpSpPr/>
          <p:nvPr/>
        </p:nvGrpSpPr>
        <p:grpSpPr>
          <a:xfrm>
            <a:off x="3776709" y="746273"/>
            <a:ext cx="2497850" cy="1677225"/>
            <a:chOff x="1" y="2310018"/>
            <a:chExt cx="6634244" cy="3908442"/>
          </a:xfrm>
        </p:grpSpPr>
        <p:pic>
          <p:nvPicPr>
            <p:cNvPr id="20" name="图片 19">
              <a:extLst>
                <a:ext uri="{FF2B5EF4-FFF2-40B4-BE49-F238E27FC236}">
                  <a16:creationId xmlns:a16="http://schemas.microsoft.com/office/drawing/2014/main" id="{9FD69416-F249-484A-8D35-1D6509449F93}"/>
                </a:ext>
              </a:extLst>
            </p:cNvPr>
            <p:cNvPicPr>
              <a:picLocks noChangeAspect="1"/>
            </p:cNvPicPr>
            <p:nvPr/>
          </p:nvPicPr>
          <p:blipFill>
            <a:blip r:embed="rId4"/>
            <a:stretch>
              <a:fillRect/>
            </a:stretch>
          </p:blipFill>
          <p:spPr>
            <a:xfrm>
              <a:off x="1" y="2310018"/>
              <a:ext cx="6634244" cy="3908442"/>
            </a:xfrm>
            <a:prstGeom prst="rect">
              <a:avLst/>
            </a:prstGeom>
          </p:spPr>
        </p:pic>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69F80BCC-A872-4970-8671-D0682D5C3EBD}"/>
                    </a:ext>
                  </a:extLst>
                </p:cNvPr>
                <p:cNvSpPr txBox="1"/>
                <p:nvPr/>
              </p:nvSpPr>
              <p:spPr>
                <a:xfrm>
                  <a:off x="513805" y="2418998"/>
                  <a:ext cx="2242841" cy="2834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800" b="1" i="1">
                            <a:solidFill>
                              <a:srgbClr val="005DA2"/>
                            </a:solidFill>
                            <a:latin typeface="Cambria Math" panose="02040503050406030204" pitchFamily="18" charset="0"/>
                          </a:rPr>
                          <m:t>𝟐</m:t>
                        </m:r>
                        <m:r>
                          <a:rPr lang="en-US" altLang="zh-CN" sz="800" b="1">
                            <a:solidFill>
                              <a:srgbClr val="005DA2"/>
                            </a:solidFill>
                            <a:latin typeface="Cambria Math" panose="02040503050406030204" pitchFamily="18" charset="0"/>
                          </a:rPr>
                          <m:t>.</m:t>
                        </m:r>
                        <m:r>
                          <a:rPr lang="en-US" altLang="zh-CN" sz="800" b="1" i="1">
                            <a:solidFill>
                              <a:srgbClr val="005DA2"/>
                            </a:solidFill>
                            <a:latin typeface="Cambria Math" panose="02040503050406030204" pitchFamily="18" charset="0"/>
                          </a:rPr>
                          <m:t>𝟓𝟑𝟓</m:t>
                        </m:r>
                        <m:r>
                          <a:rPr lang="en-US" altLang="zh-CN" sz="800" b="1">
                            <a:solidFill>
                              <a:srgbClr val="005DA2"/>
                            </a:solidFill>
                            <a:latin typeface="Cambria Math" panose="02040503050406030204" pitchFamily="18" charset="0"/>
                          </a:rPr>
                          <m:t>(</m:t>
                        </m:r>
                        <m:r>
                          <a:rPr lang="en-US" altLang="zh-CN" sz="800" b="1" i="1">
                            <a:solidFill>
                              <a:srgbClr val="005DA2"/>
                            </a:solidFill>
                            <a:latin typeface="Cambria Math" panose="02040503050406030204" pitchFamily="18" charset="0"/>
                          </a:rPr>
                          <m:t>𝟐</m:t>
                        </m:r>
                        <m:r>
                          <a:rPr lang="en-US" altLang="zh-CN" sz="800" b="1">
                            <a:solidFill>
                              <a:srgbClr val="005DA2"/>
                            </a:solidFill>
                            <a:latin typeface="Cambria Math" panose="02040503050406030204" pitchFamily="18" charset="0"/>
                          </a:rPr>
                          <m:t>)×</m:t>
                        </m:r>
                        <m:sSup>
                          <m:sSupPr>
                            <m:ctrlPr>
                              <a:rPr lang="en-US" altLang="zh-CN" sz="800" b="1" i="1">
                                <a:solidFill>
                                  <a:srgbClr val="005DA2"/>
                                </a:solidFill>
                                <a:latin typeface="Cambria Math" panose="02040503050406030204" pitchFamily="18" charset="0"/>
                              </a:rPr>
                            </m:ctrlPr>
                          </m:sSupPr>
                          <m:e>
                            <m:r>
                              <a:rPr lang="en-US" altLang="zh-CN" sz="800" b="1" i="1">
                                <a:solidFill>
                                  <a:srgbClr val="005DA2"/>
                                </a:solidFill>
                                <a:latin typeface="Cambria Math" panose="02040503050406030204" pitchFamily="18" charset="0"/>
                              </a:rPr>
                              <m:t>𝟏𝟎</m:t>
                            </m:r>
                          </m:e>
                          <m:sup>
                            <m:r>
                              <a:rPr lang="en-US" altLang="zh-CN" sz="800" b="1">
                                <a:solidFill>
                                  <a:srgbClr val="005DA2"/>
                                </a:solidFill>
                                <a:latin typeface="Cambria Math" panose="02040503050406030204" pitchFamily="18" charset="0"/>
                              </a:rPr>
                              <m:t>−</m:t>
                            </m:r>
                            <m:r>
                              <a:rPr lang="en-US" altLang="zh-CN" sz="800" b="1" i="1">
                                <a:solidFill>
                                  <a:srgbClr val="005DA2"/>
                                </a:solidFill>
                                <a:latin typeface="Cambria Math" panose="02040503050406030204" pitchFamily="18" charset="0"/>
                              </a:rPr>
                              <m:t>𝟓</m:t>
                            </m:r>
                          </m:sup>
                        </m:sSup>
                        <m:r>
                          <a:rPr lang="en-US" altLang="zh-CN" sz="800" b="1" i="1">
                            <a:solidFill>
                              <a:srgbClr val="005DA2"/>
                            </a:solidFill>
                            <a:latin typeface="Cambria Math" panose="02040503050406030204" pitchFamily="18" charset="0"/>
                          </a:rPr>
                          <m:t>𝐇𝐳</m:t>
                        </m:r>
                      </m:oMath>
                    </m:oMathPara>
                  </a14:m>
                  <a:endParaRPr lang="zh-CN" altLang="en-US" sz="800" b="1" dirty="0">
                    <a:solidFill>
                      <a:srgbClr val="005DA2"/>
                    </a:solidFill>
                  </a:endParaRPr>
                </a:p>
              </p:txBody>
            </p:sp>
          </mc:Choice>
          <mc:Fallback xmlns="">
            <p:sp>
              <p:nvSpPr>
                <p:cNvPr id="21" name="文本框 20">
                  <a:extLst>
                    <a:ext uri="{FF2B5EF4-FFF2-40B4-BE49-F238E27FC236}">
                      <a16:creationId xmlns:a16="http://schemas.microsoft.com/office/drawing/2014/main" id="{69F80BCC-A872-4970-8671-D0682D5C3EBD}"/>
                    </a:ext>
                  </a:extLst>
                </p:cNvPr>
                <p:cNvSpPr txBox="1">
                  <a:spLocks noRot="1" noChangeAspect="1" noMove="1" noResize="1" noEditPoints="1" noAdjustHandles="1" noChangeArrowheads="1" noChangeShapeType="1" noTextEdit="1"/>
                </p:cNvSpPr>
                <p:nvPr/>
              </p:nvSpPr>
              <p:spPr>
                <a:xfrm>
                  <a:off x="513805" y="2418998"/>
                  <a:ext cx="2242841" cy="283485"/>
                </a:xfrm>
                <a:prstGeom prst="rect">
                  <a:avLst/>
                </a:prstGeom>
                <a:blipFill>
                  <a:blip r:embed="rId5"/>
                  <a:stretch>
                    <a:fillRect l="-4348" r="-10870" b="-45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B5BDB5DA-2ABF-49E7-B335-E6E1B3DE4DC9}"/>
                    </a:ext>
                  </a:extLst>
                </p:cNvPr>
                <p:cNvSpPr txBox="1"/>
                <p:nvPr/>
              </p:nvSpPr>
              <p:spPr>
                <a:xfrm>
                  <a:off x="3317123" y="2584778"/>
                  <a:ext cx="2613282" cy="2834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800" b="1" i="1">
                            <a:solidFill>
                              <a:srgbClr val="005DA2"/>
                            </a:solidFill>
                            <a:latin typeface="Cambria Math" panose="02040503050406030204" pitchFamily="18" charset="0"/>
                          </a:rPr>
                          <m:t>𝟓</m:t>
                        </m:r>
                        <m:r>
                          <a:rPr lang="en-US" altLang="zh-CN" sz="800" b="1" i="1">
                            <a:solidFill>
                              <a:srgbClr val="005DA2"/>
                            </a:solidFill>
                            <a:latin typeface="Cambria Math" panose="02040503050406030204" pitchFamily="18" charset="0"/>
                          </a:rPr>
                          <m:t>.</m:t>
                        </m:r>
                        <m:r>
                          <a:rPr lang="en-US" altLang="zh-CN" sz="800" b="1" i="1">
                            <a:solidFill>
                              <a:srgbClr val="005DA2"/>
                            </a:solidFill>
                            <a:latin typeface="Cambria Math" panose="02040503050406030204" pitchFamily="18" charset="0"/>
                          </a:rPr>
                          <m:t>𝟐𝟎𝟕𝟖</m:t>
                        </m:r>
                        <m:r>
                          <a:rPr lang="en-US" altLang="zh-CN" sz="800" b="1">
                            <a:solidFill>
                              <a:srgbClr val="005DA2"/>
                            </a:solidFill>
                            <a:latin typeface="Cambria Math" panose="02040503050406030204" pitchFamily="18" charset="0"/>
                          </a:rPr>
                          <m:t>(</m:t>
                        </m:r>
                        <m:r>
                          <a:rPr lang="en-US" altLang="zh-CN" sz="800" b="1">
                            <a:solidFill>
                              <a:srgbClr val="005DA2"/>
                            </a:solidFill>
                            <a:latin typeface="Cambria Math" panose="02040503050406030204" pitchFamily="18" charset="0"/>
                          </a:rPr>
                          <m:t>𝟔</m:t>
                        </m:r>
                        <m:r>
                          <a:rPr lang="en-US" altLang="zh-CN" sz="800" b="1">
                            <a:solidFill>
                              <a:srgbClr val="005DA2"/>
                            </a:solidFill>
                            <a:latin typeface="Cambria Math" panose="02040503050406030204" pitchFamily="18" charset="0"/>
                          </a:rPr>
                          <m:t>)×</m:t>
                        </m:r>
                        <m:sSup>
                          <m:sSupPr>
                            <m:ctrlPr>
                              <a:rPr lang="en-US" altLang="zh-CN" sz="800" b="1" i="1">
                                <a:solidFill>
                                  <a:srgbClr val="005DA2"/>
                                </a:solidFill>
                                <a:latin typeface="Cambria Math" panose="02040503050406030204" pitchFamily="18" charset="0"/>
                              </a:rPr>
                            </m:ctrlPr>
                          </m:sSupPr>
                          <m:e>
                            <m:r>
                              <a:rPr lang="en-US" altLang="zh-CN" sz="800" b="1" i="1">
                                <a:solidFill>
                                  <a:srgbClr val="005DA2"/>
                                </a:solidFill>
                                <a:latin typeface="Cambria Math" panose="02040503050406030204" pitchFamily="18" charset="0"/>
                              </a:rPr>
                              <m:t>𝟏𝟎</m:t>
                            </m:r>
                          </m:e>
                          <m:sup>
                            <m:r>
                              <a:rPr lang="en-US" altLang="zh-CN" sz="800" b="1">
                                <a:solidFill>
                                  <a:srgbClr val="005DA2"/>
                                </a:solidFill>
                                <a:latin typeface="Cambria Math" panose="02040503050406030204" pitchFamily="18" charset="0"/>
                              </a:rPr>
                              <m:t>−</m:t>
                            </m:r>
                            <m:r>
                              <a:rPr lang="en-US" altLang="zh-CN" sz="800" b="1" i="1">
                                <a:solidFill>
                                  <a:srgbClr val="005DA2"/>
                                </a:solidFill>
                                <a:latin typeface="Cambria Math" panose="02040503050406030204" pitchFamily="18" charset="0"/>
                              </a:rPr>
                              <m:t>𝟓</m:t>
                            </m:r>
                          </m:sup>
                        </m:sSup>
                        <m:r>
                          <a:rPr lang="en-US" altLang="zh-CN" sz="800" b="1" i="1">
                            <a:solidFill>
                              <a:srgbClr val="005DA2"/>
                            </a:solidFill>
                            <a:latin typeface="Cambria Math" panose="02040503050406030204" pitchFamily="18" charset="0"/>
                          </a:rPr>
                          <m:t>𝐇𝐳</m:t>
                        </m:r>
                      </m:oMath>
                    </m:oMathPara>
                  </a14:m>
                  <a:endParaRPr lang="zh-CN" altLang="en-US" sz="800" b="1" dirty="0">
                    <a:solidFill>
                      <a:srgbClr val="005DA2"/>
                    </a:solidFill>
                  </a:endParaRPr>
                </a:p>
              </p:txBody>
            </p:sp>
          </mc:Choice>
          <mc:Fallback xmlns="">
            <p:sp>
              <p:nvSpPr>
                <p:cNvPr id="22" name="文本框 21">
                  <a:extLst>
                    <a:ext uri="{FF2B5EF4-FFF2-40B4-BE49-F238E27FC236}">
                      <a16:creationId xmlns:a16="http://schemas.microsoft.com/office/drawing/2014/main" id="{B5BDB5DA-2ABF-49E7-B335-E6E1B3DE4DC9}"/>
                    </a:ext>
                  </a:extLst>
                </p:cNvPr>
                <p:cNvSpPr txBox="1">
                  <a:spLocks noRot="1" noChangeAspect="1" noMove="1" noResize="1" noEditPoints="1" noAdjustHandles="1" noChangeArrowheads="1" noChangeShapeType="1" noTextEdit="1"/>
                </p:cNvSpPr>
                <p:nvPr/>
              </p:nvSpPr>
              <p:spPr>
                <a:xfrm>
                  <a:off x="3317123" y="2584778"/>
                  <a:ext cx="2613282" cy="283485"/>
                </a:xfrm>
                <a:prstGeom prst="rect">
                  <a:avLst/>
                </a:prstGeom>
                <a:blipFill>
                  <a:blip r:embed="rId6"/>
                  <a:stretch>
                    <a:fillRect l="-1863" t="-5000" r="-2484" b="-40000"/>
                  </a:stretch>
                </a:blipFill>
              </p:spPr>
              <p:txBody>
                <a:bodyPr/>
                <a:lstStyle/>
                <a:p>
                  <a:r>
                    <a:rPr lang="zh-CN" altLang="en-US">
                      <a:noFill/>
                    </a:rPr>
                    <a:t> </a:t>
                  </a:r>
                </a:p>
              </p:txBody>
            </p:sp>
          </mc:Fallback>
        </mc:AlternateContent>
      </p:grpSp>
      <p:pic>
        <p:nvPicPr>
          <p:cNvPr id="23" name="图片 22">
            <a:extLst>
              <a:ext uri="{FF2B5EF4-FFF2-40B4-BE49-F238E27FC236}">
                <a16:creationId xmlns:a16="http://schemas.microsoft.com/office/drawing/2014/main" id="{13E685BE-2308-4DFA-AE13-94EC8259BAA3}"/>
              </a:ext>
            </a:extLst>
          </p:cNvPr>
          <p:cNvPicPr>
            <a:picLocks noChangeAspect="1"/>
          </p:cNvPicPr>
          <p:nvPr/>
        </p:nvPicPr>
        <p:blipFill>
          <a:blip r:embed="rId7"/>
          <a:stretch>
            <a:fillRect/>
          </a:stretch>
        </p:blipFill>
        <p:spPr>
          <a:xfrm>
            <a:off x="6456059" y="734181"/>
            <a:ext cx="2350088" cy="1677225"/>
          </a:xfrm>
          <a:prstGeom prst="rect">
            <a:avLst/>
          </a:prstGeom>
        </p:spPr>
      </p:pic>
      <p:grpSp>
        <p:nvGrpSpPr>
          <p:cNvPr id="5" name="组合 4">
            <a:extLst>
              <a:ext uri="{FF2B5EF4-FFF2-40B4-BE49-F238E27FC236}">
                <a16:creationId xmlns:a16="http://schemas.microsoft.com/office/drawing/2014/main" id="{C2B23A11-F9E8-406E-812C-846C6B2FD68F}"/>
              </a:ext>
            </a:extLst>
          </p:cNvPr>
          <p:cNvGrpSpPr/>
          <p:nvPr/>
        </p:nvGrpSpPr>
        <p:grpSpPr>
          <a:xfrm>
            <a:off x="3813001" y="3001383"/>
            <a:ext cx="4993146" cy="1591162"/>
            <a:chOff x="3852817" y="2790903"/>
            <a:chExt cx="4993146" cy="1591162"/>
          </a:xfrm>
        </p:grpSpPr>
        <p:pic>
          <p:nvPicPr>
            <p:cNvPr id="25" name="图片 24" descr="combined_1838_0655_overlay">
              <a:extLst>
                <a:ext uri="{FF2B5EF4-FFF2-40B4-BE49-F238E27FC236}">
                  <a16:creationId xmlns:a16="http://schemas.microsoft.com/office/drawing/2014/main" id="{CE9E280A-D8B4-4F19-82C3-D2DB6748CB11}"/>
                </a:ext>
              </a:extLst>
            </p:cNvPr>
            <p:cNvPicPr>
              <a:picLocks noChangeAspect="1"/>
            </p:cNvPicPr>
            <p:nvPr/>
          </p:nvPicPr>
          <p:blipFill>
            <a:blip r:embed="rId8"/>
            <a:stretch>
              <a:fillRect/>
            </a:stretch>
          </p:blipFill>
          <p:spPr>
            <a:xfrm>
              <a:off x="3852817" y="2790903"/>
              <a:ext cx="2542445" cy="1591162"/>
            </a:xfrm>
            <a:prstGeom prst="rect">
              <a:avLst/>
            </a:prstGeom>
          </p:spPr>
        </p:pic>
        <p:pic>
          <p:nvPicPr>
            <p:cNvPr id="27" name="图片 26">
              <a:extLst>
                <a:ext uri="{FF2B5EF4-FFF2-40B4-BE49-F238E27FC236}">
                  <a16:creationId xmlns:a16="http://schemas.microsoft.com/office/drawing/2014/main" id="{4480660D-1166-41BD-A4DD-634B6C3EA452}"/>
                </a:ext>
              </a:extLst>
            </p:cNvPr>
            <p:cNvPicPr>
              <a:picLocks noChangeAspect="1"/>
            </p:cNvPicPr>
            <p:nvPr/>
          </p:nvPicPr>
          <p:blipFill>
            <a:blip r:embed="rId9"/>
            <a:srcRect t="1418"/>
            <a:stretch>
              <a:fillRect/>
            </a:stretch>
          </p:blipFill>
          <p:spPr>
            <a:xfrm>
              <a:off x="6495875" y="2835116"/>
              <a:ext cx="2350088" cy="1502736"/>
            </a:xfrm>
            <a:prstGeom prst="rect">
              <a:avLst/>
            </a:prstGeom>
          </p:spPr>
        </p:pic>
      </p:grpSp>
      <p:sp>
        <p:nvSpPr>
          <p:cNvPr id="28" name="文本框 27">
            <a:extLst>
              <a:ext uri="{FF2B5EF4-FFF2-40B4-BE49-F238E27FC236}">
                <a16:creationId xmlns:a16="http://schemas.microsoft.com/office/drawing/2014/main" id="{E1FB3D9C-9ABF-4A71-B50F-89558C3A4A05}"/>
              </a:ext>
            </a:extLst>
          </p:cNvPr>
          <p:cNvSpPr txBox="1"/>
          <p:nvPr/>
        </p:nvSpPr>
        <p:spPr>
          <a:xfrm>
            <a:off x="442173" y="4454046"/>
            <a:ext cx="3120647" cy="276999"/>
          </a:xfrm>
          <a:prstGeom prst="rect">
            <a:avLst/>
          </a:prstGeom>
        </p:spPr>
        <p:txBody>
          <a:bodyPr wrap="square">
            <a:spAutoFit/>
          </a:bodyPr>
          <a:lstStyle/>
          <a:p>
            <a:pPr lvl="0"/>
            <a:r>
              <a:rPr lang="en-US" sz="1200" dirty="0">
                <a:latin typeface="Arial" panose="020B0604020202020204" pitchFamily="34" charset="0"/>
                <a:ea typeface="Times New Roman"/>
                <a:cs typeface="Arial" panose="020B0604020202020204" pitchFamily="34" charset="0"/>
              </a:rPr>
              <a:t>Wang X.A. et al. 2025, </a:t>
            </a:r>
            <a:r>
              <a:rPr lang="en-US" altLang="zh-CN" sz="1100" dirty="0">
                <a:latin typeface="Arial" panose="020B0604020202020204" pitchFamily="34" charset="0"/>
                <a:ea typeface="Times New Roman"/>
                <a:cs typeface="Arial" panose="020B0604020202020204" pitchFamily="34" charset="0"/>
              </a:rPr>
              <a:t>Hu J.N. et al. 2026 </a:t>
            </a:r>
            <a:endParaRPr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0061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6FF5AB5-3CAE-4D6E-88DB-B4F86FBA36F3}"/>
              </a:ext>
            </a:extLst>
          </p:cNvPr>
          <p:cNvSpPr>
            <a:spLocks noGrp="1"/>
          </p:cNvSpPr>
          <p:nvPr>
            <p:ph type="title"/>
          </p:nvPr>
        </p:nvSpPr>
        <p:spPr/>
        <p:txBody>
          <a:bodyPr/>
          <a:lstStyle/>
          <a:p>
            <a:r>
              <a:rPr lang="en-US" altLang="zh-CN" dirty="0"/>
              <a:t>Progresses in magnetars</a:t>
            </a:r>
            <a:endParaRPr lang="zh-CN" altLang="en-US" dirty="0"/>
          </a:p>
        </p:txBody>
      </p:sp>
      <p:sp>
        <p:nvSpPr>
          <p:cNvPr id="2" name="灯片编号占位符 1">
            <a:extLst>
              <a:ext uri="{FF2B5EF4-FFF2-40B4-BE49-F238E27FC236}">
                <a16:creationId xmlns:a16="http://schemas.microsoft.com/office/drawing/2014/main" id="{7071E823-F717-4A24-8497-F07205410AE5}"/>
              </a:ext>
            </a:extLst>
          </p:cNvPr>
          <p:cNvSpPr>
            <a:spLocks noGrp="1"/>
          </p:cNvSpPr>
          <p:nvPr>
            <p:ph type="sldNum" sz="quarter" idx="12"/>
          </p:nvPr>
        </p:nvSpPr>
        <p:spPr/>
        <p:txBody>
          <a:bodyPr>
            <a:normAutofit lnSpcReduction="10000"/>
          </a:bodyPr>
          <a:lstStyle/>
          <a:p>
            <a:fld id="{49AE70B2-8BF9-45C0-BB95-33D1B9D3A854}" type="slidenum">
              <a:rPr lang="zh-CN" altLang="en-US" smtClean="0">
                <a:solidFill>
                  <a:prstClr val="black">
                    <a:tint val="75000"/>
                  </a:prstClr>
                </a:solidFill>
              </a:rPr>
              <a:pPr/>
              <a:t>16</a:t>
            </a:fld>
            <a:endParaRPr lang="zh-CN" altLang="en-US">
              <a:solidFill>
                <a:prstClr val="black">
                  <a:tint val="75000"/>
                </a:prstClr>
              </a:solidFill>
            </a:endParaRPr>
          </a:p>
        </p:txBody>
      </p:sp>
      <p:pic>
        <p:nvPicPr>
          <p:cNvPr id="9" name="图片 8">
            <a:extLst>
              <a:ext uri="{FF2B5EF4-FFF2-40B4-BE49-F238E27FC236}">
                <a16:creationId xmlns:a16="http://schemas.microsoft.com/office/drawing/2014/main" id="{FA2D2282-378F-4C61-A849-473F00CE6F0A}"/>
              </a:ext>
            </a:extLst>
          </p:cNvPr>
          <p:cNvPicPr>
            <a:picLocks noChangeAspect="1"/>
          </p:cNvPicPr>
          <p:nvPr/>
        </p:nvPicPr>
        <p:blipFill rotWithShape="1">
          <a:blip r:embed="rId2"/>
          <a:srcRect l="28569" t="28064" r="30053" b="22396"/>
          <a:stretch/>
        </p:blipFill>
        <p:spPr>
          <a:xfrm>
            <a:off x="1498039" y="3227195"/>
            <a:ext cx="1389938" cy="1214297"/>
          </a:xfrm>
          <a:prstGeom prst="rect">
            <a:avLst/>
          </a:prstGeom>
        </p:spPr>
      </p:pic>
      <p:pic>
        <p:nvPicPr>
          <p:cNvPr id="10" name="图片 9">
            <a:extLst>
              <a:ext uri="{FF2B5EF4-FFF2-40B4-BE49-F238E27FC236}">
                <a16:creationId xmlns:a16="http://schemas.microsoft.com/office/drawing/2014/main" id="{16B20779-482C-4C5C-8083-26603A5EFFAD}"/>
              </a:ext>
            </a:extLst>
          </p:cNvPr>
          <p:cNvPicPr>
            <a:picLocks noChangeAspect="1"/>
          </p:cNvPicPr>
          <p:nvPr/>
        </p:nvPicPr>
        <p:blipFill>
          <a:blip r:embed="rId3"/>
          <a:stretch>
            <a:fillRect/>
          </a:stretch>
        </p:blipFill>
        <p:spPr>
          <a:xfrm>
            <a:off x="4440568" y="3227195"/>
            <a:ext cx="1408566" cy="1214297"/>
          </a:xfrm>
          <a:prstGeom prst="rect">
            <a:avLst/>
          </a:prstGeom>
        </p:spPr>
      </p:pic>
      <p:pic>
        <p:nvPicPr>
          <p:cNvPr id="11" name="图片 10">
            <a:extLst>
              <a:ext uri="{FF2B5EF4-FFF2-40B4-BE49-F238E27FC236}">
                <a16:creationId xmlns:a16="http://schemas.microsoft.com/office/drawing/2014/main" id="{582D74BA-C1D4-4896-BE9C-87D3B568F14C}"/>
              </a:ext>
            </a:extLst>
          </p:cNvPr>
          <p:cNvPicPr>
            <a:picLocks noChangeAspect="1"/>
          </p:cNvPicPr>
          <p:nvPr/>
        </p:nvPicPr>
        <p:blipFill>
          <a:blip r:embed="rId4"/>
          <a:stretch>
            <a:fillRect/>
          </a:stretch>
        </p:blipFill>
        <p:spPr>
          <a:xfrm>
            <a:off x="201040" y="3227196"/>
            <a:ext cx="1309969" cy="1214297"/>
          </a:xfrm>
          <a:prstGeom prst="rect">
            <a:avLst/>
          </a:prstGeom>
        </p:spPr>
      </p:pic>
      <p:pic>
        <p:nvPicPr>
          <p:cNvPr id="13" name="图片 12">
            <a:extLst>
              <a:ext uri="{FF2B5EF4-FFF2-40B4-BE49-F238E27FC236}">
                <a16:creationId xmlns:a16="http://schemas.microsoft.com/office/drawing/2014/main" id="{3F0B9A36-C43C-45D8-AF73-B721889AAC7F}"/>
              </a:ext>
            </a:extLst>
          </p:cNvPr>
          <p:cNvPicPr>
            <a:picLocks noChangeAspect="1"/>
          </p:cNvPicPr>
          <p:nvPr/>
        </p:nvPicPr>
        <p:blipFill>
          <a:blip r:embed="rId5"/>
          <a:stretch>
            <a:fillRect/>
          </a:stretch>
        </p:blipFill>
        <p:spPr>
          <a:xfrm>
            <a:off x="2849067" y="3227195"/>
            <a:ext cx="1593875" cy="1214298"/>
          </a:xfrm>
          <a:prstGeom prst="rect">
            <a:avLst/>
          </a:prstGeom>
        </p:spPr>
      </p:pic>
      <p:pic>
        <p:nvPicPr>
          <p:cNvPr id="15" name="图片 14">
            <a:extLst>
              <a:ext uri="{FF2B5EF4-FFF2-40B4-BE49-F238E27FC236}">
                <a16:creationId xmlns:a16="http://schemas.microsoft.com/office/drawing/2014/main" id="{5CC74F98-499F-41FC-8D2D-5424B8EF9A64}"/>
              </a:ext>
            </a:extLst>
          </p:cNvPr>
          <p:cNvPicPr>
            <a:picLocks noChangeAspect="1"/>
          </p:cNvPicPr>
          <p:nvPr/>
        </p:nvPicPr>
        <p:blipFill>
          <a:blip r:embed="rId6"/>
          <a:stretch>
            <a:fillRect/>
          </a:stretch>
        </p:blipFill>
        <p:spPr>
          <a:xfrm>
            <a:off x="5849134" y="3226943"/>
            <a:ext cx="1484449" cy="1214549"/>
          </a:xfrm>
          <a:prstGeom prst="rect">
            <a:avLst/>
          </a:prstGeom>
        </p:spPr>
      </p:pic>
      <p:pic>
        <p:nvPicPr>
          <p:cNvPr id="17" name="图片 16">
            <a:extLst>
              <a:ext uri="{FF2B5EF4-FFF2-40B4-BE49-F238E27FC236}">
                <a16:creationId xmlns:a16="http://schemas.microsoft.com/office/drawing/2014/main" id="{9CD2D2A1-C4FD-47ED-9417-23EB24C5FEC7}"/>
              </a:ext>
            </a:extLst>
          </p:cNvPr>
          <p:cNvPicPr>
            <a:picLocks noChangeAspect="1"/>
          </p:cNvPicPr>
          <p:nvPr/>
        </p:nvPicPr>
        <p:blipFill>
          <a:blip r:embed="rId7"/>
          <a:stretch>
            <a:fillRect/>
          </a:stretch>
        </p:blipFill>
        <p:spPr>
          <a:xfrm flipH="1">
            <a:off x="7333583" y="3226943"/>
            <a:ext cx="1407020" cy="1214297"/>
          </a:xfrm>
          <a:prstGeom prst="rect">
            <a:avLst/>
          </a:prstGeom>
        </p:spPr>
      </p:pic>
      <p:pic>
        <p:nvPicPr>
          <p:cNvPr id="18" name="图片 17">
            <a:extLst>
              <a:ext uri="{FF2B5EF4-FFF2-40B4-BE49-F238E27FC236}">
                <a16:creationId xmlns:a16="http://schemas.microsoft.com/office/drawing/2014/main" id="{8B31FE9A-112C-4698-A970-537D16360CFA}"/>
              </a:ext>
            </a:extLst>
          </p:cNvPr>
          <p:cNvPicPr>
            <a:picLocks noChangeAspect="1"/>
          </p:cNvPicPr>
          <p:nvPr/>
        </p:nvPicPr>
        <p:blipFill rotWithShape="1">
          <a:blip r:embed="rId8"/>
          <a:srcRect l="23081"/>
          <a:stretch/>
        </p:blipFill>
        <p:spPr>
          <a:xfrm>
            <a:off x="206622" y="702007"/>
            <a:ext cx="2673265" cy="2255698"/>
          </a:xfrm>
          <a:prstGeom prst="rect">
            <a:avLst/>
          </a:prstGeom>
        </p:spPr>
      </p:pic>
      <p:graphicFrame>
        <p:nvGraphicFramePr>
          <p:cNvPr id="5" name="表格 4">
            <a:extLst>
              <a:ext uri="{FF2B5EF4-FFF2-40B4-BE49-F238E27FC236}">
                <a16:creationId xmlns:a16="http://schemas.microsoft.com/office/drawing/2014/main" id="{B4A1BBA6-FE25-4B7C-B23D-8996B344786B}"/>
              </a:ext>
            </a:extLst>
          </p:cNvPr>
          <p:cNvGraphicFramePr>
            <a:graphicFrameLocks noGrp="1"/>
          </p:cNvGraphicFramePr>
          <p:nvPr>
            <p:extLst>
              <p:ext uri="{D42A27DB-BD31-4B8C-83A1-F6EECF244321}">
                <p14:modId xmlns:p14="http://schemas.microsoft.com/office/powerpoint/2010/main" val="273446147"/>
              </p:ext>
            </p:extLst>
          </p:nvPr>
        </p:nvGraphicFramePr>
        <p:xfrm>
          <a:off x="3104073" y="718487"/>
          <a:ext cx="5609147" cy="2239218"/>
        </p:xfrm>
        <a:graphic>
          <a:graphicData uri="http://schemas.openxmlformats.org/drawingml/2006/table">
            <a:tbl>
              <a:tblPr>
                <a:tableStyleId>{5C22544A-7EE6-4342-B048-85BDC9FD1C3A}</a:tableStyleId>
              </a:tblPr>
              <a:tblGrid>
                <a:gridCol w="443922">
                  <a:extLst>
                    <a:ext uri="{9D8B030D-6E8A-4147-A177-3AD203B41FA5}">
                      <a16:colId xmlns:a16="http://schemas.microsoft.com/office/drawing/2014/main" val="2477337349"/>
                    </a:ext>
                  </a:extLst>
                </a:gridCol>
                <a:gridCol w="1425793">
                  <a:extLst>
                    <a:ext uri="{9D8B030D-6E8A-4147-A177-3AD203B41FA5}">
                      <a16:colId xmlns:a16="http://schemas.microsoft.com/office/drawing/2014/main" val="1894278660"/>
                    </a:ext>
                  </a:extLst>
                </a:gridCol>
                <a:gridCol w="934858">
                  <a:extLst>
                    <a:ext uri="{9D8B030D-6E8A-4147-A177-3AD203B41FA5}">
                      <a16:colId xmlns:a16="http://schemas.microsoft.com/office/drawing/2014/main" val="502189576"/>
                    </a:ext>
                  </a:extLst>
                </a:gridCol>
                <a:gridCol w="934858">
                  <a:extLst>
                    <a:ext uri="{9D8B030D-6E8A-4147-A177-3AD203B41FA5}">
                      <a16:colId xmlns:a16="http://schemas.microsoft.com/office/drawing/2014/main" val="2561138564"/>
                    </a:ext>
                  </a:extLst>
                </a:gridCol>
                <a:gridCol w="934858">
                  <a:extLst>
                    <a:ext uri="{9D8B030D-6E8A-4147-A177-3AD203B41FA5}">
                      <a16:colId xmlns:a16="http://schemas.microsoft.com/office/drawing/2014/main" val="1218330520"/>
                    </a:ext>
                  </a:extLst>
                </a:gridCol>
                <a:gridCol w="934858">
                  <a:extLst>
                    <a:ext uri="{9D8B030D-6E8A-4147-A177-3AD203B41FA5}">
                      <a16:colId xmlns:a16="http://schemas.microsoft.com/office/drawing/2014/main" val="288391214"/>
                    </a:ext>
                  </a:extLst>
                </a:gridCol>
              </a:tblGrid>
              <a:tr h="313492">
                <a:tc>
                  <a:txBody>
                    <a:bodyPr/>
                    <a:lstStyle/>
                    <a:p>
                      <a:pPr algn="ctr" fontAlgn="ctr"/>
                      <a:r>
                        <a:rPr lang="en-US" sz="1000" b="1" u="none" strike="noStrike" dirty="0">
                          <a:effectLst/>
                        </a:rPr>
                        <a:t>No.</a:t>
                      </a:r>
                      <a:endParaRPr lang="en-US" sz="1000" b="1"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sz="1000" b="1" u="none" strike="noStrike" dirty="0">
                          <a:effectLst/>
                        </a:rPr>
                        <a:t>Name</a:t>
                      </a:r>
                      <a:endParaRPr lang="en-US" sz="1000" b="1"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sz="1000" b="1" u="none" strike="noStrike" dirty="0">
                          <a:effectLst/>
                        </a:rPr>
                        <a:t>R.A.</a:t>
                      </a:r>
                      <a:endParaRPr lang="en-US" sz="1000" b="1"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sz="1000" b="1" u="none" strike="noStrike" dirty="0">
                          <a:effectLst/>
                        </a:rPr>
                        <a:t>Decl.</a:t>
                      </a:r>
                      <a:endParaRPr lang="en-US" sz="1000" b="1"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sz="1000" b="1" u="none" strike="noStrike" dirty="0" err="1">
                          <a:effectLst/>
                        </a:rPr>
                        <a:t>Unabs</a:t>
                      </a:r>
                      <a:r>
                        <a:rPr lang="en-US" sz="1000" b="1" u="none" strike="noStrike" dirty="0">
                          <a:effectLst/>
                        </a:rPr>
                        <a:t> </a:t>
                      </a:r>
                      <a:r>
                        <a:rPr lang="en-US" sz="1000" b="1" u="none" strike="noStrike" dirty="0" err="1">
                          <a:effectLst/>
                        </a:rPr>
                        <a:t>Fx</a:t>
                      </a:r>
                      <a:r>
                        <a:rPr lang="en-US" sz="1000" b="1" u="none" strike="noStrike" dirty="0">
                          <a:effectLst/>
                        </a:rPr>
                        <a:t> (1E-12)</a:t>
                      </a:r>
                      <a:endParaRPr lang="en-US" sz="1000" b="1"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sz="1000" b="1" u="none" strike="noStrike" dirty="0">
                          <a:effectLst/>
                        </a:rPr>
                        <a:t>Photon index</a:t>
                      </a:r>
                      <a:endParaRPr lang="en-US" sz="1000" b="1"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extLst>
                  <a:ext uri="{0D108BD9-81ED-4DB2-BD59-A6C34878D82A}">
                    <a16:rowId xmlns:a16="http://schemas.microsoft.com/office/drawing/2014/main" val="2864299756"/>
                  </a:ext>
                </a:extLst>
              </a:tr>
              <a:tr h="122033">
                <a:tc>
                  <a:txBody>
                    <a:bodyPr/>
                    <a:lstStyle/>
                    <a:p>
                      <a:pPr algn="ctr" fontAlgn="ctr"/>
                      <a:r>
                        <a:rPr lang="en-US" altLang="zh-CN" sz="900" u="none" strike="noStrike" dirty="0">
                          <a:effectLst/>
                        </a:rPr>
                        <a:t>1</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sz="900" u="none" strike="noStrike" dirty="0">
                          <a:effectLst/>
                        </a:rPr>
                        <a:t>SGR 1935+2154</a:t>
                      </a:r>
                      <a:endParaRPr lang="en-US"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293.7317</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21.8966</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2.1</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1.8</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extLst>
                  <a:ext uri="{0D108BD9-81ED-4DB2-BD59-A6C34878D82A}">
                    <a16:rowId xmlns:a16="http://schemas.microsoft.com/office/drawing/2014/main" val="919324568"/>
                  </a:ext>
                </a:extLst>
              </a:tr>
              <a:tr h="210488">
                <a:tc>
                  <a:txBody>
                    <a:bodyPr/>
                    <a:lstStyle/>
                    <a:p>
                      <a:pPr algn="ctr" fontAlgn="ctr"/>
                      <a:r>
                        <a:rPr lang="en-US" altLang="zh-CN" sz="900" u="none" strike="noStrike" dirty="0">
                          <a:effectLst/>
                        </a:rPr>
                        <a:t>2</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sz="900" b="0" u="none" strike="noStrike" dirty="0">
                          <a:effectLst/>
                        </a:rPr>
                        <a:t>4U 0142+61</a:t>
                      </a:r>
                      <a:endParaRPr lang="en-US"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26.5934</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61.7509</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67.9</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3.88</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extLst>
                  <a:ext uri="{0D108BD9-81ED-4DB2-BD59-A6C34878D82A}">
                    <a16:rowId xmlns:a16="http://schemas.microsoft.com/office/drawing/2014/main" val="1888537"/>
                  </a:ext>
                </a:extLst>
              </a:tr>
              <a:tr h="238666">
                <a:tc>
                  <a:txBody>
                    <a:bodyPr/>
                    <a:lstStyle/>
                    <a:p>
                      <a:pPr algn="ctr" fontAlgn="ctr"/>
                      <a:r>
                        <a:rPr lang="en-US" altLang="zh-CN" sz="900" u="none" strike="noStrike" dirty="0">
                          <a:effectLst/>
                        </a:rPr>
                        <a:t>3</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sz="900" b="0" u="none" strike="noStrike" dirty="0">
                          <a:effectLst/>
                        </a:rPr>
                        <a:t>1RXS J170849.0-400910</a:t>
                      </a:r>
                      <a:endParaRPr lang="en-US"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dirty="0">
                          <a:effectLst/>
                        </a:rPr>
                        <a:t>257.1953</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-40.1479</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24.3</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2.79</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extLst>
                  <a:ext uri="{0D108BD9-81ED-4DB2-BD59-A6C34878D82A}">
                    <a16:rowId xmlns:a16="http://schemas.microsoft.com/office/drawing/2014/main" val="4024052242"/>
                  </a:ext>
                </a:extLst>
              </a:tr>
              <a:tr h="137662">
                <a:tc>
                  <a:txBody>
                    <a:bodyPr/>
                    <a:lstStyle/>
                    <a:p>
                      <a:pPr algn="ctr" fontAlgn="ctr"/>
                      <a:r>
                        <a:rPr lang="en-US" altLang="zh-CN" sz="900" u="none" strike="noStrike" dirty="0">
                          <a:effectLst/>
                        </a:rPr>
                        <a:t>4</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sz="900" b="0" u="none" strike="noStrike" dirty="0">
                          <a:effectLst/>
                        </a:rPr>
                        <a:t>1E 1841−045</a:t>
                      </a:r>
                      <a:endParaRPr lang="en-US"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dirty="0">
                          <a:effectLst/>
                        </a:rPr>
                        <a:t>280.3306</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-4.9364</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21.3</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dirty="0">
                          <a:effectLst/>
                        </a:rPr>
                        <a:t>1.9</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extLst>
                  <a:ext uri="{0D108BD9-81ED-4DB2-BD59-A6C34878D82A}">
                    <a16:rowId xmlns:a16="http://schemas.microsoft.com/office/drawing/2014/main" val="2381020334"/>
                  </a:ext>
                </a:extLst>
              </a:tr>
              <a:tr h="210488">
                <a:tc>
                  <a:txBody>
                    <a:bodyPr/>
                    <a:lstStyle/>
                    <a:p>
                      <a:pPr algn="ctr" fontAlgn="ctr"/>
                      <a:r>
                        <a:rPr lang="en-US" altLang="zh-CN" sz="900" u="none" strike="noStrike" dirty="0">
                          <a:effectLst/>
                        </a:rPr>
                        <a:t>5</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sz="900" b="0" u="none" strike="noStrike" dirty="0">
                          <a:effectLst/>
                        </a:rPr>
                        <a:t>1E 2259+586</a:t>
                      </a:r>
                      <a:endParaRPr lang="en-US"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dirty="0">
                          <a:effectLst/>
                        </a:rPr>
                        <a:t>345.2846</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58.879</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14.1</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3.75</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extLst>
                  <a:ext uri="{0D108BD9-81ED-4DB2-BD59-A6C34878D82A}">
                    <a16:rowId xmlns:a16="http://schemas.microsoft.com/office/drawing/2014/main" val="1008445685"/>
                  </a:ext>
                </a:extLst>
              </a:tr>
              <a:tr h="210488">
                <a:tc>
                  <a:txBody>
                    <a:bodyPr/>
                    <a:lstStyle/>
                    <a:p>
                      <a:pPr algn="ctr" fontAlgn="ctr"/>
                      <a:r>
                        <a:rPr lang="en-US" altLang="zh-CN" sz="900" u="none" strike="noStrike" dirty="0">
                          <a:effectLst/>
                        </a:rPr>
                        <a:t>6</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sz="900" u="none" strike="noStrike" dirty="0">
                          <a:effectLst/>
                        </a:rPr>
                        <a:t>1E 1048.1-5937</a:t>
                      </a:r>
                      <a:endParaRPr lang="en-US"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dirty="0">
                          <a:effectLst/>
                        </a:rPr>
                        <a:t>162.5298</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dirty="0">
                          <a:effectLst/>
                        </a:rPr>
                        <a:t>-59.8893</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dirty="0">
                          <a:effectLst/>
                        </a:rPr>
                        <a:t>5.1</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3.14</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extLst>
                  <a:ext uri="{0D108BD9-81ED-4DB2-BD59-A6C34878D82A}">
                    <a16:rowId xmlns:a16="http://schemas.microsoft.com/office/drawing/2014/main" val="1506875080"/>
                  </a:ext>
                </a:extLst>
              </a:tr>
              <a:tr h="210488">
                <a:tc>
                  <a:txBody>
                    <a:bodyPr/>
                    <a:lstStyle/>
                    <a:p>
                      <a:pPr algn="ctr" fontAlgn="ctr"/>
                      <a:r>
                        <a:rPr lang="en-US" altLang="zh-CN" sz="900" u="none" strike="noStrike" dirty="0">
                          <a:effectLst/>
                        </a:rPr>
                        <a:t>7</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sz="900" u="none" strike="noStrike" dirty="0">
                          <a:effectLst/>
                        </a:rPr>
                        <a:t>XTE J1810−197</a:t>
                      </a:r>
                      <a:endParaRPr lang="en-US"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dirty="0">
                          <a:effectLst/>
                        </a:rPr>
                        <a:t>272.462862</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dirty="0">
                          <a:effectLst/>
                        </a:rPr>
                        <a:t>-18.268908</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0.029</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extLst>
                  <a:ext uri="{0D108BD9-81ED-4DB2-BD59-A6C34878D82A}">
                    <a16:rowId xmlns:a16="http://schemas.microsoft.com/office/drawing/2014/main" val="805005008"/>
                  </a:ext>
                </a:extLst>
              </a:tr>
              <a:tr h="204090">
                <a:tc>
                  <a:txBody>
                    <a:bodyPr/>
                    <a:lstStyle/>
                    <a:p>
                      <a:pPr algn="ctr" fontAlgn="ctr"/>
                      <a:r>
                        <a:rPr lang="en-US" altLang="zh-CN" sz="900" u="none" strike="noStrike" dirty="0">
                          <a:effectLst/>
                        </a:rPr>
                        <a:t>8</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sz="900" u="none" strike="noStrike" dirty="0">
                          <a:effectLst/>
                        </a:rPr>
                        <a:t>1E 1547.0-5408</a:t>
                      </a:r>
                      <a:endParaRPr lang="en-US"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237.725</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dirty="0">
                          <a:effectLst/>
                        </a:rPr>
                        <a:t>-54.3066</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dirty="0">
                          <a:effectLst/>
                        </a:rPr>
                        <a:t>17</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0.4</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extLst>
                  <a:ext uri="{0D108BD9-81ED-4DB2-BD59-A6C34878D82A}">
                    <a16:rowId xmlns:a16="http://schemas.microsoft.com/office/drawing/2014/main" val="1171021529"/>
                  </a:ext>
                </a:extLst>
              </a:tr>
              <a:tr h="210488">
                <a:tc>
                  <a:txBody>
                    <a:bodyPr/>
                    <a:lstStyle/>
                    <a:p>
                      <a:pPr algn="ctr" fontAlgn="ctr"/>
                      <a:r>
                        <a:rPr lang="en-US" altLang="zh-CN" sz="900" u="none" strike="noStrike" dirty="0">
                          <a:effectLst/>
                        </a:rPr>
                        <a:t>9</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sz="900" u="none" strike="noStrike">
                          <a:effectLst/>
                        </a:rPr>
                        <a:t>SGR 0501+4516</a:t>
                      </a:r>
                      <a:endParaRPr lang="en-US"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75.2782</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dirty="0">
                          <a:effectLst/>
                        </a:rPr>
                        <a:t>45.2761</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dirty="0">
                          <a:effectLst/>
                        </a:rPr>
                        <a:t>1.7</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dirty="0">
                          <a:effectLst/>
                        </a:rPr>
                        <a:t>3.84</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extLst>
                  <a:ext uri="{0D108BD9-81ED-4DB2-BD59-A6C34878D82A}">
                    <a16:rowId xmlns:a16="http://schemas.microsoft.com/office/drawing/2014/main" val="2735708823"/>
                  </a:ext>
                </a:extLst>
              </a:tr>
              <a:tr h="122033">
                <a:tc>
                  <a:txBody>
                    <a:bodyPr/>
                    <a:lstStyle/>
                    <a:p>
                      <a:pPr algn="ctr" fontAlgn="ctr"/>
                      <a:r>
                        <a:rPr lang="en-US" altLang="zh-CN" sz="900" u="none" strike="noStrike" dirty="0">
                          <a:effectLst/>
                        </a:rPr>
                        <a:t>10</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sz="900" u="none" strike="noStrike">
                          <a:effectLst/>
                        </a:rPr>
                        <a:t>SGR 1900+14</a:t>
                      </a:r>
                      <a:endParaRPr lang="en-US"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286.8097</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9.3223</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a:effectLst/>
                        </a:rPr>
                        <a:t>4.8</a:t>
                      </a:r>
                      <a:endParaRPr lang="en-US" altLang="zh-CN" sz="900" b="0" i="0" u="none" strike="noStrike">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tc>
                  <a:txBody>
                    <a:bodyPr/>
                    <a:lstStyle/>
                    <a:p>
                      <a:pPr algn="l" fontAlgn="ctr"/>
                      <a:r>
                        <a:rPr lang="en-US" altLang="zh-CN" sz="900" u="none" strike="noStrike" dirty="0">
                          <a:effectLst/>
                        </a:rPr>
                        <a:t>1.9</a:t>
                      </a:r>
                      <a:endParaRPr lang="en-US" altLang="zh-CN" sz="900" b="0" i="0" u="none" strike="noStrike" dirty="0">
                        <a:solidFill>
                          <a:srgbClr val="000000"/>
                        </a:solidFill>
                        <a:effectLst/>
                        <a:latin typeface="Times New Roman" panose="02020603050405020304" pitchFamily="18" charset="0"/>
                        <a:ea typeface="等线" panose="02010600030101010101" pitchFamily="2" charset="-122"/>
                      </a:endParaRPr>
                    </a:p>
                  </a:txBody>
                  <a:tcPr marL="6350" marR="6350" marT="6350" marB="0" anchor="ctr"/>
                </a:tc>
                <a:extLst>
                  <a:ext uri="{0D108BD9-81ED-4DB2-BD59-A6C34878D82A}">
                    <a16:rowId xmlns:a16="http://schemas.microsoft.com/office/drawing/2014/main" val="1257266060"/>
                  </a:ext>
                </a:extLst>
              </a:tr>
            </a:tbl>
          </a:graphicData>
        </a:graphic>
      </p:graphicFrame>
      <p:sp>
        <p:nvSpPr>
          <p:cNvPr id="7" name="文本框 6">
            <a:extLst>
              <a:ext uri="{FF2B5EF4-FFF2-40B4-BE49-F238E27FC236}">
                <a16:creationId xmlns:a16="http://schemas.microsoft.com/office/drawing/2014/main" id="{A661B93B-F814-404E-9553-1214CA95DDCE}"/>
              </a:ext>
            </a:extLst>
          </p:cNvPr>
          <p:cNvSpPr txBox="1"/>
          <p:nvPr/>
        </p:nvSpPr>
        <p:spPr bwMode="auto">
          <a:xfrm>
            <a:off x="51229" y="4580177"/>
            <a:ext cx="2984050" cy="261610"/>
          </a:xfrm>
          <a:prstGeom prst="rect">
            <a:avLst/>
          </a:prstGeom>
          <a:noFill/>
          <a:ln w="9525">
            <a:noFill/>
            <a:miter lim="800000"/>
          </a:ln>
        </p:spPr>
        <p:txBody>
          <a:bodyPr wrap="square" rtlCol="0">
            <a:spAutoFit/>
          </a:bodyPr>
          <a:lstStyle/>
          <a:p>
            <a:pPr algn="l"/>
            <a:r>
              <a:rPr kumimoji="1" lang="en-US" altLang="zh-CN" sz="1100" dirty="0">
                <a:latin typeface="Arial" panose="020B0604020202020204" pitchFamily="34" charset="0"/>
                <a:ea typeface="Microsoft YaHei" charset="-122"/>
                <a:cs typeface="Arial" panose="020B0604020202020204" pitchFamily="34" charset="0"/>
              </a:rPr>
              <a:t>Zheng et al. 2026</a:t>
            </a:r>
            <a:endParaRPr kumimoji="1" lang="zh-CN" altLang="en-US" sz="1100" dirty="0">
              <a:latin typeface="Arial" panose="020B0604020202020204" pitchFamily="34" charset="0"/>
              <a:ea typeface="Microsoft YaHei" charset="-122"/>
              <a:cs typeface="Arial" panose="020B0604020202020204" pitchFamily="34" charset="0"/>
            </a:endParaRPr>
          </a:p>
        </p:txBody>
      </p:sp>
      <p:sp>
        <p:nvSpPr>
          <p:cNvPr id="4" name="文本框 3">
            <a:extLst>
              <a:ext uri="{FF2B5EF4-FFF2-40B4-BE49-F238E27FC236}">
                <a16:creationId xmlns:a16="http://schemas.microsoft.com/office/drawing/2014/main" id="{B6E3AF3B-9C36-44B4-A628-0897494F25C8}"/>
              </a:ext>
            </a:extLst>
          </p:cNvPr>
          <p:cNvSpPr txBox="1"/>
          <p:nvPr/>
        </p:nvSpPr>
        <p:spPr bwMode="auto">
          <a:xfrm>
            <a:off x="6591358" y="108739"/>
            <a:ext cx="1789890" cy="400110"/>
          </a:xfrm>
          <a:prstGeom prst="rect">
            <a:avLst/>
          </a:prstGeom>
          <a:noFill/>
          <a:ln w="9525">
            <a:noFill/>
            <a:miter lim="800000"/>
          </a:ln>
        </p:spPr>
        <p:txBody>
          <a:bodyPr wrap="square" rtlCol="0">
            <a:spAutoFit/>
          </a:bodyPr>
          <a:lstStyle/>
          <a:p>
            <a:pPr algn="l"/>
            <a:r>
              <a:rPr kumimoji="1" lang="en-US" altLang="zh-CN" sz="2000" dirty="0">
                <a:latin typeface="Arial" panose="020B0604020202020204" pitchFamily="34" charset="0"/>
                <a:ea typeface="Microsoft YaHei" charset="-122"/>
                <a:cs typeface="Arial" panose="020B0604020202020204" pitchFamily="34" charset="0"/>
              </a:rPr>
              <a:t>EP+NICER</a:t>
            </a:r>
            <a:endParaRPr kumimoji="1" lang="zh-CN" altLang="en-US" sz="2000" dirty="0">
              <a:latin typeface="Arial" panose="020B0604020202020204" pitchFamily="34" charset="0"/>
              <a:ea typeface="Microsoft YaHei" charset="-122"/>
              <a:cs typeface="Arial" panose="020B0604020202020204" pitchFamily="34" charset="0"/>
            </a:endParaRPr>
          </a:p>
        </p:txBody>
      </p:sp>
    </p:spTree>
    <p:extLst>
      <p:ext uri="{BB962C8B-B14F-4D97-AF65-F5344CB8AC3E}">
        <p14:creationId xmlns:p14="http://schemas.microsoft.com/office/powerpoint/2010/main" val="3859709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6FF5AB5-3CAE-4D6E-88DB-B4F86FBA36F3}"/>
              </a:ext>
            </a:extLst>
          </p:cNvPr>
          <p:cNvSpPr>
            <a:spLocks noGrp="1"/>
          </p:cNvSpPr>
          <p:nvPr>
            <p:ph type="title"/>
          </p:nvPr>
        </p:nvSpPr>
        <p:spPr/>
        <p:txBody>
          <a:bodyPr/>
          <a:lstStyle/>
          <a:p>
            <a:r>
              <a:rPr lang="en-US" altLang="zh-CN" dirty="0"/>
              <a:t>Progresses in magnetars</a:t>
            </a:r>
            <a:endParaRPr lang="zh-CN" altLang="en-US" dirty="0"/>
          </a:p>
        </p:txBody>
      </p:sp>
      <p:sp>
        <p:nvSpPr>
          <p:cNvPr id="2" name="灯片编号占位符 1">
            <a:extLst>
              <a:ext uri="{FF2B5EF4-FFF2-40B4-BE49-F238E27FC236}">
                <a16:creationId xmlns:a16="http://schemas.microsoft.com/office/drawing/2014/main" id="{7071E823-F717-4A24-8497-F07205410AE5}"/>
              </a:ext>
            </a:extLst>
          </p:cNvPr>
          <p:cNvSpPr>
            <a:spLocks noGrp="1"/>
          </p:cNvSpPr>
          <p:nvPr>
            <p:ph type="sldNum" sz="quarter" idx="12"/>
          </p:nvPr>
        </p:nvSpPr>
        <p:spPr/>
        <p:txBody>
          <a:bodyPr>
            <a:normAutofit lnSpcReduction="10000"/>
          </a:bodyPr>
          <a:lstStyle/>
          <a:p>
            <a:fld id="{49AE70B2-8BF9-45C0-BB95-33D1B9D3A854}" type="slidenum">
              <a:rPr lang="zh-CN" altLang="en-US" smtClean="0">
                <a:solidFill>
                  <a:prstClr val="black">
                    <a:tint val="75000"/>
                  </a:prstClr>
                </a:solidFill>
              </a:rPr>
              <a:pPr/>
              <a:t>17</a:t>
            </a:fld>
            <a:endParaRPr lang="zh-CN" altLang="en-US">
              <a:solidFill>
                <a:prstClr val="black">
                  <a:tint val="75000"/>
                </a:prstClr>
              </a:solidFill>
            </a:endParaRPr>
          </a:p>
        </p:txBody>
      </p:sp>
      <p:sp>
        <p:nvSpPr>
          <p:cNvPr id="5" name="内容占位符 4">
            <a:extLst>
              <a:ext uri="{FF2B5EF4-FFF2-40B4-BE49-F238E27FC236}">
                <a16:creationId xmlns:a16="http://schemas.microsoft.com/office/drawing/2014/main" id="{7C68F0E7-AA05-4B05-AEFB-938D915918F3}"/>
              </a:ext>
            </a:extLst>
          </p:cNvPr>
          <p:cNvSpPr>
            <a:spLocks noGrp="1"/>
          </p:cNvSpPr>
          <p:nvPr>
            <p:ph idx="1"/>
          </p:nvPr>
        </p:nvSpPr>
        <p:spPr>
          <a:xfrm>
            <a:off x="367385" y="695649"/>
            <a:ext cx="3137130" cy="1701505"/>
          </a:xfrm>
        </p:spPr>
        <p:txBody>
          <a:bodyPr>
            <a:normAutofit/>
          </a:bodyPr>
          <a:lstStyle/>
          <a:p>
            <a:pPr>
              <a:buFont typeface="Wingdings" panose="05000000000000000000" pitchFamily="2" charset="2"/>
              <a:buChar char="n"/>
            </a:pPr>
            <a:r>
              <a:rPr lang="en-US" altLang="zh-CN" sz="2100" dirty="0">
                <a:latin typeface="+mn-lt"/>
              </a:rPr>
              <a:t>SGR J1935+2154</a:t>
            </a:r>
            <a:endParaRPr lang="en-US" altLang="zh-CN" sz="2400" dirty="0">
              <a:latin typeface="+mn-lt"/>
            </a:endParaRPr>
          </a:p>
          <a:p>
            <a:pPr lvl="1">
              <a:buSzPct val="80000"/>
              <a:buFont typeface="Wingdings" panose="05000000000000000000" pitchFamily="2" charset="2"/>
              <a:buChar char="n"/>
            </a:pPr>
            <a:r>
              <a:rPr lang="en-US" altLang="zh-CN" sz="1800" dirty="0">
                <a:latin typeface="+mn-lt"/>
              </a:rPr>
              <a:t>X-ray burst in 2020</a:t>
            </a:r>
          </a:p>
          <a:p>
            <a:pPr lvl="1">
              <a:buSzPct val="80000"/>
              <a:buFont typeface="Wingdings" panose="05000000000000000000" pitchFamily="2" charset="2"/>
              <a:buChar char="n"/>
            </a:pPr>
            <a:r>
              <a:rPr lang="en-US" altLang="zh-CN" sz="1800" dirty="0">
                <a:latin typeface="+mn-lt"/>
              </a:rPr>
              <a:t>FRB 200428</a:t>
            </a:r>
          </a:p>
        </p:txBody>
      </p:sp>
      <p:sp>
        <p:nvSpPr>
          <p:cNvPr id="23" name="文本框 22">
            <a:extLst>
              <a:ext uri="{FF2B5EF4-FFF2-40B4-BE49-F238E27FC236}">
                <a16:creationId xmlns:a16="http://schemas.microsoft.com/office/drawing/2014/main" id="{AB1198EA-89E4-4115-8351-3B9A69CBACAD}"/>
              </a:ext>
            </a:extLst>
          </p:cNvPr>
          <p:cNvSpPr txBox="1"/>
          <p:nvPr/>
        </p:nvSpPr>
        <p:spPr>
          <a:xfrm>
            <a:off x="486241" y="4215725"/>
            <a:ext cx="2125266" cy="300082"/>
          </a:xfrm>
          <a:prstGeom prst="rect">
            <a:avLst/>
          </a:prstGeom>
          <a:noFill/>
        </p:spPr>
        <p:txBody>
          <a:bodyPr wrap="square" rtlCol="0">
            <a:spAutoFit/>
          </a:bodyPr>
          <a:lstStyle/>
          <a:p>
            <a:r>
              <a:rPr lang="en-US" altLang="zh-CN" sz="1350" dirty="0">
                <a:solidFill>
                  <a:srgbClr val="002347"/>
                </a:solidFill>
                <a:ea typeface="黑体" panose="02010609060101010101" pitchFamily="49" charset="-122"/>
                <a:cs typeface="Arial" panose="020B0604020202020204" pitchFamily="34" charset="0"/>
              </a:rPr>
              <a:t>Zhou P. et al. 2020</a:t>
            </a:r>
            <a:endParaRPr lang="zh-CN" altLang="en-US" sz="1350" dirty="0">
              <a:solidFill>
                <a:srgbClr val="002347"/>
              </a:solidFill>
              <a:ea typeface="黑体" panose="02010609060101010101" pitchFamily="49" charset="-122"/>
              <a:cs typeface="Arial" panose="020B0604020202020204" pitchFamily="34" charset="0"/>
            </a:endParaRPr>
          </a:p>
        </p:txBody>
      </p:sp>
      <p:pic>
        <p:nvPicPr>
          <p:cNvPr id="7" name="图片 6">
            <a:extLst>
              <a:ext uri="{FF2B5EF4-FFF2-40B4-BE49-F238E27FC236}">
                <a16:creationId xmlns:a16="http://schemas.microsoft.com/office/drawing/2014/main" id="{1D9205EA-43E5-4A5C-9D55-6E3975F32E36}"/>
              </a:ext>
            </a:extLst>
          </p:cNvPr>
          <p:cNvPicPr>
            <a:picLocks noChangeAspect="1"/>
          </p:cNvPicPr>
          <p:nvPr/>
        </p:nvPicPr>
        <p:blipFill>
          <a:blip r:embed="rId3"/>
          <a:stretch>
            <a:fillRect/>
          </a:stretch>
        </p:blipFill>
        <p:spPr>
          <a:xfrm>
            <a:off x="364054" y="1882310"/>
            <a:ext cx="2286642" cy="2130816"/>
          </a:xfrm>
          <a:prstGeom prst="rect">
            <a:avLst/>
          </a:prstGeom>
        </p:spPr>
      </p:pic>
      <p:sp>
        <p:nvSpPr>
          <p:cNvPr id="29" name="文本框 28">
            <a:extLst>
              <a:ext uri="{FF2B5EF4-FFF2-40B4-BE49-F238E27FC236}">
                <a16:creationId xmlns:a16="http://schemas.microsoft.com/office/drawing/2014/main" id="{3CA4C108-5FCE-4C3F-A441-6F949F4ADC7A}"/>
              </a:ext>
            </a:extLst>
          </p:cNvPr>
          <p:cNvSpPr txBox="1"/>
          <p:nvPr/>
        </p:nvSpPr>
        <p:spPr>
          <a:xfrm>
            <a:off x="3299261" y="4255765"/>
            <a:ext cx="2036762" cy="323165"/>
          </a:xfrm>
          <a:prstGeom prst="rect">
            <a:avLst/>
          </a:prstGeom>
          <a:noFill/>
        </p:spPr>
        <p:txBody>
          <a:bodyPr wrap="square">
            <a:spAutoFit/>
          </a:bodyPr>
          <a:lstStyle/>
          <a:p>
            <a:r>
              <a:rPr lang="en-US" altLang="zh-CN" sz="1500" dirty="0"/>
              <a:t>Li et al. 2020</a:t>
            </a:r>
            <a:endParaRPr lang="zh-CN" altLang="en-US" sz="1500" dirty="0"/>
          </a:p>
        </p:txBody>
      </p:sp>
      <p:grpSp>
        <p:nvGrpSpPr>
          <p:cNvPr id="20" name="组合 19">
            <a:extLst>
              <a:ext uri="{FF2B5EF4-FFF2-40B4-BE49-F238E27FC236}">
                <a16:creationId xmlns:a16="http://schemas.microsoft.com/office/drawing/2014/main" id="{394665B9-E7F8-4D2B-9D68-C4BC3BA905EB}"/>
              </a:ext>
            </a:extLst>
          </p:cNvPr>
          <p:cNvGrpSpPr/>
          <p:nvPr/>
        </p:nvGrpSpPr>
        <p:grpSpPr>
          <a:xfrm>
            <a:off x="2602206" y="1795759"/>
            <a:ext cx="2859716" cy="2523129"/>
            <a:chOff x="1034237" y="3972024"/>
            <a:chExt cx="4541874" cy="2562293"/>
          </a:xfrm>
        </p:grpSpPr>
        <p:pic>
          <p:nvPicPr>
            <p:cNvPr id="21" name="图片 20">
              <a:extLst>
                <a:ext uri="{FF2B5EF4-FFF2-40B4-BE49-F238E27FC236}">
                  <a16:creationId xmlns:a16="http://schemas.microsoft.com/office/drawing/2014/main" id="{1C16FE65-375A-4075-848A-A49D54BAF699}"/>
                </a:ext>
              </a:extLst>
            </p:cNvPr>
            <p:cNvPicPr>
              <a:picLocks noChangeAspect="1"/>
            </p:cNvPicPr>
            <p:nvPr/>
          </p:nvPicPr>
          <p:blipFill>
            <a:blip r:embed="rId4"/>
            <a:stretch>
              <a:fillRect/>
            </a:stretch>
          </p:blipFill>
          <p:spPr>
            <a:xfrm>
              <a:off x="3499713" y="4015095"/>
              <a:ext cx="2076398" cy="2248085"/>
            </a:xfrm>
            <a:prstGeom prst="rect">
              <a:avLst/>
            </a:prstGeom>
          </p:spPr>
        </p:pic>
        <p:pic>
          <p:nvPicPr>
            <p:cNvPr id="22" name="图片 21">
              <a:extLst>
                <a:ext uri="{FF2B5EF4-FFF2-40B4-BE49-F238E27FC236}">
                  <a16:creationId xmlns:a16="http://schemas.microsoft.com/office/drawing/2014/main" id="{024DF6DD-0C5D-4B78-9A51-8F281E74F5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4237" y="3972024"/>
              <a:ext cx="2365037" cy="2562293"/>
            </a:xfrm>
            <a:prstGeom prst="rect">
              <a:avLst/>
            </a:prstGeom>
          </p:spPr>
        </p:pic>
        <p:cxnSp>
          <p:nvCxnSpPr>
            <p:cNvPr id="24" name="直接箭头连接符 23">
              <a:extLst>
                <a:ext uri="{FF2B5EF4-FFF2-40B4-BE49-F238E27FC236}">
                  <a16:creationId xmlns:a16="http://schemas.microsoft.com/office/drawing/2014/main" id="{1A575FB4-C53F-4DAC-953C-DD4F94E1002B}"/>
                </a:ext>
              </a:extLst>
            </p:cNvPr>
            <p:cNvCxnSpPr>
              <a:cxnSpLocks/>
            </p:cNvCxnSpPr>
            <p:nvPr/>
          </p:nvCxnSpPr>
          <p:spPr bwMode="auto">
            <a:xfrm flipV="1">
              <a:off x="2730040" y="4072310"/>
              <a:ext cx="1928258" cy="11021"/>
            </a:xfrm>
            <a:prstGeom prst="straightConnector1">
              <a:avLst/>
            </a:prstGeom>
            <a:noFill/>
            <a:ln w="25400" cap="flat" cmpd="sng" algn="ctr">
              <a:solidFill>
                <a:srgbClr val="0070C0"/>
              </a:solidFill>
              <a:prstDash val="lgDash"/>
              <a:round/>
              <a:headEnd type="none" w="med" len="med"/>
              <a:tailEnd type="triangle"/>
            </a:ln>
            <a:effectLst/>
          </p:spPr>
        </p:cxnSp>
        <p:cxnSp>
          <p:nvCxnSpPr>
            <p:cNvPr id="28" name="直接箭头连接符 27">
              <a:extLst>
                <a:ext uri="{FF2B5EF4-FFF2-40B4-BE49-F238E27FC236}">
                  <a16:creationId xmlns:a16="http://schemas.microsoft.com/office/drawing/2014/main" id="{61688AC9-5CE4-470B-B3A5-E30ED170A3D5}"/>
                </a:ext>
              </a:extLst>
            </p:cNvPr>
            <p:cNvCxnSpPr>
              <a:cxnSpLocks/>
            </p:cNvCxnSpPr>
            <p:nvPr/>
          </p:nvCxnSpPr>
          <p:spPr bwMode="auto">
            <a:xfrm flipV="1">
              <a:off x="2141317" y="4208378"/>
              <a:ext cx="2460957" cy="28549"/>
            </a:xfrm>
            <a:prstGeom prst="straightConnector1">
              <a:avLst/>
            </a:prstGeom>
            <a:noFill/>
            <a:ln w="25400" cap="flat" cmpd="sng" algn="ctr">
              <a:solidFill>
                <a:srgbClr val="0070C0"/>
              </a:solidFill>
              <a:prstDash val="lgDash"/>
              <a:round/>
              <a:headEnd type="none" w="med" len="med"/>
              <a:tailEnd type="triangle"/>
            </a:ln>
            <a:effectLst/>
          </p:spPr>
        </p:cxnSp>
      </p:grpSp>
      <p:sp>
        <p:nvSpPr>
          <p:cNvPr id="17" name="文本框 16">
            <a:extLst>
              <a:ext uri="{FF2B5EF4-FFF2-40B4-BE49-F238E27FC236}">
                <a16:creationId xmlns:a16="http://schemas.microsoft.com/office/drawing/2014/main" id="{2633ED27-A81C-4923-BA45-F23B2DC45B00}"/>
              </a:ext>
            </a:extLst>
          </p:cNvPr>
          <p:cNvSpPr txBox="1"/>
          <p:nvPr/>
        </p:nvSpPr>
        <p:spPr>
          <a:xfrm>
            <a:off x="1617275" y="1817650"/>
            <a:ext cx="1088471" cy="300082"/>
          </a:xfrm>
          <a:prstGeom prst="rect">
            <a:avLst/>
          </a:prstGeom>
          <a:noFill/>
        </p:spPr>
        <p:txBody>
          <a:bodyPr wrap="square">
            <a:spAutoFit/>
          </a:bodyPr>
          <a:lstStyle/>
          <a:p>
            <a:r>
              <a:rPr lang="en-US" altLang="zh-CN" sz="1350" b="1" dirty="0">
                <a:solidFill>
                  <a:schemeClr val="bg1">
                    <a:lumMod val="50000"/>
                  </a:schemeClr>
                </a:solidFill>
              </a:rPr>
              <a:t>G57.2+0.8</a:t>
            </a:r>
            <a:endParaRPr lang="zh-CN" altLang="en-US" sz="1350" dirty="0">
              <a:solidFill>
                <a:schemeClr val="bg1">
                  <a:lumMod val="50000"/>
                </a:schemeClr>
              </a:solidFill>
            </a:endParaRPr>
          </a:p>
        </p:txBody>
      </p:sp>
      <p:sp>
        <p:nvSpPr>
          <p:cNvPr id="18" name="文本框 17">
            <a:extLst>
              <a:ext uri="{FF2B5EF4-FFF2-40B4-BE49-F238E27FC236}">
                <a16:creationId xmlns:a16="http://schemas.microsoft.com/office/drawing/2014/main" id="{A25E0A7E-5BAE-41E5-BC8B-43FF3AC34C85}"/>
              </a:ext>
            </a:extLst>
          </p:cNvPr>
          <p:cNvSpPr txBox="1"/>
          <p:nvPr/>
        </p:nvSpPr>
        <p:spPr>
          <a:xfrm>
            <a:off x="6644402" y="4119378"/>
            <a:ext cx="2013358" cy="323165"/>
          </a:xfrm>
          <a:prstGeom prst="rect">
            <a:avLst/>
          </a:prstGeom>
          <a:noFill/>
        </p:spPr>
        <p:txBody>
          <a:bodyPr wrap="square" rtlCol="0">
            <a:spAutoFit/>
          </a:bodyPr>
          <a:lstStyle/>
          <a:p>
            <a:r>
              <a:rPr lang="en-US" altLang="zh-CN" sz="1500" dirty="0"/>
              <a:t>From Insight-HXMT</a:t>
            </a:r>
            <a:endParaRPr lang="zh-CN" altLang="en-US" sz="1500" dirty="0"/>
          </a:p>
        </p:txBody>
      </p:sp>
      <p:pic>
        <p:nvPicPr>
          <p:cNvPr id="19" name="图片 18">
            <a:extLst>
              <a:ext uri="{FF2B5EF4-FFF2-40B4-BE49-F238E27FC236}">
                <a16:creationId xmlns:a16="http://schemas.microsoft.com/office/drawing/2014/main" id="{1DAEE333-D074-44A6-A3B6-392F158D04D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008238" y="747729"/>
            <a:ext cx="2503671" cy="1665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25">
            <a:extLst>
              <a:ext uri="{FF2B5EF4-FFF2-40B4-BE49-F238E27FC236}">
                <a16:creationId xmlns:a16="http://schemas.microsoft.com/office/drawing/2014/main" id="{FBB43D4B-6855-4D4D-97EF-4F3DA09076C8}"/>
              </a:ext>
            </a:extLst>
          </p:cNvPr>
          <p:cNvPicPr>
            <a:picLocks noChangeAspect="1"/>
          </p:cNvPicPr>
          <p:nvPr/>
        </p:nvPicPr>
        <p:blipFill>
          <a:blip r:embed="rId7"/>
          <a:stretch>
            <a:fillRect/>
          </a:stretch>
        </p:blipFill>
        <p:spPr>
          <a:xfrm>
            <a:off x="5878638" y="2418055"/>
            <a:ext cx="2626362" cy="2024488"/>
          </a:xfrm>
          <a:prstGeom prst="rect">
            <a:avLst/>
          </a:prstGeom>
        </p:spPr>
      </p:pic>
      <p:sp>
        <p:nvSpPr>
          <p:cNvPr id="27" name="矩形 26">
            <a:extLst>
              <a:ext uri="{FF2B5EF4-FFF2-40B4-BE49-F238E27FC236}">
                <a16:creationId xmlns:a16="http://schemas.microsoft.com/office/drawing/2014/main" id="{E631DE42-FFFB-4908-99D8-3A88BD70A5CA}"/>
              </a:ext>
            </a:extLst>
          </p:cNvPr>
          <p:cNvSpPr/>
          <p:nvPr/>
        </p:nvSpPr>
        <p:spPr>
          <a:xfrm>
            <a:off x="6179797" y="4395771"/>
            <a:ext cx="2444452" cy="323165"/>
          </a:xfrm>
          <a:prstGeom prst="rect">
            <a:avLst/>
          </a:prstGeom>
        </p:spPr>
        <p:txBody>
          <a:bodyPr wrap="none">
            <a:spAutoFit/>
          </a:bodyPr>
          <a:lstStyle/>
          <a:p>
            <a:r>
              <a:rPr lang="en-US" altLang="zh-CN" sz="1500" dirty="0">
                <a:solidFill>
                  <a:srgbClr val="002347"/>
                </a:solidFill>
              </a:rPr>
              <a:t>Li et al., 2023,</a:t>
            </a:r>
            <a:r>
              <a:rPr lang="zh-CN" altLang="en-US" sz="1500" dirty="0">
                <a:solidFill>
                  <a:srgbClr val="002347"/>
                </a:solidFill>
              </a:rPr>
              <a:t> </a:t>
            </a:r>
            <a:r>
              <a:rPr lang="en-US" altLang="zh-CN" sz="1500" dirty="0">
                <a:solidFill>
                  <a:srgbClr val="002347"/>
                </a:solidFill>
              </a:rPr>
              <a:t>Ge et al., 2023</a:t>
            </a:r>
            <a:endParaRPr lang="zh-CN" altLang="en-US" sz="1500" dirty="0">
              <a:solidFill>
                <a:srgbClr val="002347"/>
              </a:solidFill>
            </a:endParaRPr>
          </a:p>
        </p:txBody>
      </p:sp>
      <p:pic>
        <p:nvPicPr>
          <p:cNvPr id="25" name="图片 24">
            <a:extLst>
              <a:ext uri="{FF2B5EF4-FFF2-40B4-BE49-F238E27FC236}">
                <a16:creationId xmlns:a16="http://schemas.microsoft.com/office/drawing/2014/main" id="{3F6E5720-6299-43B2-B74B-FE08959203B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75655" y="662529"/>
            <a:ext cx="1568193" cy="1116655"/>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70395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6FF5AB5-3CAE-4D6E-88DB-B4F86FBA36F3}"/>
              </a:ext>
            </a:extLst>
          </p:cNvPr>
          <p:cNvSpPr>
            <a:spLocks noGrp="1"/>
          </p:cNvSpPr>
          <p:nvPr>
            <p:ph type="title"/>
          </p:nvPr>
        </p:nvSpPr>
        <p:spPr/>
        <p:txBody>
          <a:bodyPr/>
          <a:lstStyle/>
          <a:p>
            <a:r>
              <a:rPr lang="en-US" altLang="zh-CN" dirty="0"/>
              <a:t>Progresses in magnetars</a:t>
            </a:r>
            <a:endParaRPr lang="zh-CN" altLang="en-US" dirty="0"/>
          </a:p>
        </p:txBody>
      </p:sp>
      <p:sp>
        <p:nvSpPr>
          <p:cNvPr id="2" name="灯片编号占位符 1">
            <a:extLst>
              <a:ext uri="{FF2B5EF4-FFF2-40B4-BE49-F238E27FC236}">
                <a16:creationId xmlns:a16="http://schemas.microsoft.com/office/drawing/2014/main" id="{7071E823-F717-4A24-8497-F07205410AE5}"/>
              </a:ext>
            </a:extLst>
          </p:cNvPr>
          <p:cNvSpPr>
            <a:spLocks noGrp="1"/>
          </p:cNvSpPr>
          <p:nvPr>
            <p:ph type="sldNum" sz="quarter" idx="12"/>
          </p:nvPr>
        </p:nvSpPr>
        <p:spPr/>
        <p:txBody>
          <a:bodyPr>
            <a:normAutofit lnSpcReduction="10000"/>
          </a:bodyPr>
          <a:lstStyle/>
          <a:p>
            <a:fld id="{49AE70B2-8BF9-45C0-BB95-33D1B9D3A854}" type="slidenum">
              <a:rPr lang="zh-CN" altLang="en-US" smtClean="0">
                <a:solidFill>
                  <a:prstClr val="black">
                    <a:tint val="75000"/>
                  </a:prstClr>
                </a:solidFill>
              </a:rPr>
              <a:pPr/>
              <a:t>18</a:t>
            </a:fld>
            <a:endParaRPr lang="zh-CN" altLang="en-US">
              <a:solidFill>
                <a:prstClr val="black">
                  <a:tint val="75000"/>
                </a:prstClr>
              </a:solidFill>
            </a:endParaRPr>
          </a:p>
        </p:txBody>
      </p:sp>
      <p:sp>
        <p:nvSpPr>
          <p:cNvPr id="21" name="文本框 20">
            <a:extLst>
              <a:ext uri="{FF2B5EF4-FFF2-40B4-BE49-F238E27FC236}">
                <a16:creationId xmlns:a16="http://schemas.microsoft.com/office/drawing/2014/main" id="{26839016-4926-456F-93BD-4EE7AFA53A1D}"/>
              </a:ext>
            </a:extLst>
          </p:cNvPr>
          <p:cNvSpPr txBox="1"/>
          <p:nvPr/>
        </p:nvSpPr>
        <p:spPr>
          <a:xfrm>
            <a:off x="4281567" y="4515635"/>
            <a:ext cx="1232444" cy="300082"/>
          </a:xfrm>
          <a:prstGeom prst="rect">
            <a:avLst/>
          </a:prstGeom>
          <a:noFill/>
        </p:spPr>
        <p:txBody>
          <a:bodyPr wrap="square" rtlCol="0">
            <a:spAutoFit/>
          </a:bodyPr>
          <a:lstStyle/>
          <a:p>
            <a:r>
              <a:rPr lang="en-US" altLang="zh-CN" sz="1350" dirty="0">
                <a:solidFill>
                  <a:srgbClr val="002347"/>
                </a:solidFill>
                <a:ea typeface="黑体" panose="02010609060101010101" pitchFamily="49" charset="-122"/>
                <a:cs typeface="Arial" panose="020B0604020202020204" pitchFamily="34" charset="0"/>
              </a:rPr>
              <a:t>Fu et al. 2025</a:t>
            </a:r>
            <a:endParaRPr lang="zh-CN" altLang="en-US" sz="1350" dirty="0">
              <a:solidFill>
                <a:srgbClr val="002347"/>
              </a:solidFill>
              <a:ea typeface="黑体" panose="02010609060101010101" pitchFamily="49" charset="-122"/>
              <a:cs typeface="Arial" panose="020B0604020202020204" pitchFamily="34" charset="0"/>
            </a:endParaRPr>
          </a:p>
        </p:txBody>
      </p:sp>
      <p:pic>
        <p:nvPicPr>
          <p:cNvPr id="5" name="图片 4">
            <a:extLst>
              <a:ext uri="{FF2B5EF4-FFF2-40B4-BE49-F238E27FC236}">
                <a16:creationId xmlns:a16="http://schemas.microsoft.com/office/drawing/2014/main" id="{22C7094B-1373-4973-B8AB-9350021F184D}"/>
              </a:ext>
            </a:extLst>
          </p:cNvPr>
          <p:cNvPicPr>
            <a:picLocks noChangeAspect="1"/>
          </p:cNvPicPr>
          <p:nvPr/>
        </p:nvPicPr>
        <p:blipFill>
          <a:blip r:embed="rId3"/>
          <a:stretch>
            <a:fillRect/>
          </a:stretch>
        </p:blipFill>
        <p:spPr>
          <a:xfrm>
            <a:off x="3454992" y="1403359"/>
            <a:ext cx="2740437" cy="3044492"/>
          </a:xfrm>
          <a:prstGeom prst="rect">
            <a:avLst/>
          </a:prstGeom>
        </p:spPr>
      </p:pic>
      <p:pic>
        <p:nvPicPr>
          <p:cNvPr id="8" name="图片 7">
            <a:extLst>
              <a:ext uri="{FF2B5EF4-FFF2-40B4-BE49-F238E27FC236}">
                <a16:creationId xmlns:a16="http://schemas.microsoft.com/office/drawing/2014/main" id="{A7FAEB84-B239-44A0-B75C-D148F3E5628F}"/>
              </a:ext>
            </a:extLst>
          </p:cNvPr>
          <p:cNvPicPr>
            <a:picLocks noChangeAspect="1"/>
          </p:cNvPicPr>
          <p:nvPr/>
        </p:nvPicPr>
        <p:blipFill>
          <a:blip r:embed="rId4"/>
          <a:stretch>
            <a:fillRect/>
          </a:stretch>
        </p:blipFill>
        <p:spPr>
          <a:xfrm>
            <a:off x="6557357" y="1308079"/>
            <a:ext cx="1832749" cy="1905694"/>
          </a:xfrm>
          <a:prstGeom prst="rect">
            <a:avLst/>
          </a:prstGeom>
        </p:spPr>
      </p:pic>
      <p:pic>
        <p:nvPicPr>
          <p:cNvPr id="11" name="图片 10">
            <a:extLst>
              <a:ext uri="{FF2B5EF4-FFF2-40B4-BE49-F238E27FC236}">
                <a16:creationId xmlns:a16="http://schemas.microsoft.com/office/drawing/2014/main" id="{9C8C3F30-0B40-4641-A532-0C3646E3B0AE}"/>
              </a:ext>
            </a:extLst>
          </p:cNvPr>
          <p:cNvPicPr>
            <a:picLocks noChangeAspect="1"/>
          </p:cNvPicPr>
          <p:nvPr/>
        </p:nvPicPr>
        <p:blipFill>
          <a:blip r:embed="rId5"/>
          <a:stretch>
            <a:fillRect/>
          </a:stretch>
        </p:blipFill>
        <p:spPr>
          <a:xfrm>
            <a:off x="6557357" y="3213773"/>
            <a:ext cx="1925323" cy="1441944"/>
          </a:xfrm>
          <a:prstGeom prst="rect">
            <a:avLst/>
          </a:prstGeom>
        </p:spPr>
      </p:pic>
      <p:pic>
        <p:nvPicPr>
          <p:cNvPr id="23" name="图片 22">
            <a:extLst>
              <a:ext uri="{FF2B5EF4-FFF2-40B4-BE49-F238E27FC236}">
                <a16:creationId xmlns:a16="http://schemas.microsoft.com/office/drawing/2014/main" id="{AFEFD274-8C38-4D95-A0DB-38E343490412}"/>
              </a:ext>
            </a:extLst>
          </p:cNvPr>
          <p:cNvPicPr>
            <a:picLocks noChangeAspect="1"/>
          </p:cNvPicPr>
          <p:nvPr/>
        </p:nvPicPr>
        <p:blipFill>
          <a:blip r:embed="rId6"/>
          <a:stretch>
            <a:fillRect/>
          </a:stretch>
        </p:blipFill>
        <p:spPr>
          <a:xfrm>
            <a:off x="378094" y="1477859"/>
            <a:ext cx="2688434" cy="3044491"/>
          </a:xfrm>
          <a:prstGeom prst="rect">
            <a:avLst/>
          </a:prstGeom>
        </p:spPr>
      </p:pic>
      <p:sp>
        <p:nvSpPr>
          <p:cNvPr id="24" name="文本框 23">
            <a:extLst>
              <a:ext uri="{FF2B5EF4-FFF2-40B4-BE49-F238E27FC236}">
                <a16:creationId xmlns:a16="http://schemas.microsoft.com/office/drawing/2014/main" id="{5A596544-189E-4BD5-B698-F0E34A61B36D}"/>
              </a:ext>
            </a:extLst>
          </p:cNvPr>
          <p:cNvSpPr txBox="1"/>
          <p:nvPr/>
        </p:nvSpPr>
        <p:spPr>
          <a:xfrm>
            <a:off x="761872" y="4522350"/>
            <a:ext cx="1232444" cy="300082"/>
          </a:xfrm>
          <a:prstGeom prst="rect">
            <a:avLst/>
          </a:prstGeom>
          <a:noFill/>
        </p:spPr>
        <p:txBody>
          <a:bodyPr wrap="square" rtlCol="0">
            <a:spAutoFit/>
          </a:bodyPr>
          <a:lstStyle/>
          <a:p>
            <a:r>
              <a:rPr lang="en-US" altLang="zh-CN" sz="1350" dirty="0">
                <a:solidFill>
                  <a:srgbClr val="002347"/>
                </a:solidFill>
                <a:ea typeface="黑体" panose="02010609060101010101" pitchFamily="49" charset="-122"/>
                <a:cs typeface="Arial" panose="020B0604020202020204" pitchFamily="34" charset="0"/>
              </a:rPr>
              <a:t>Hu et al. 2024</a:t>
            </a:r>
            <a:endParaRPr lang="zh-CN" altLang="en-US" sz="1350" dirty="0">
              <a:solidFill>
                <a:srgbClr val="002347"/>
              </a:solidFill>
              <a:ea typeface="黑体" panose="02010609060101010101" pitchFamily="49" charset="-122"/>
              <a:cs typeface="Arial" panose="020B0604020202020204" pitchFamily="34" charset="0"/>
            </a:endParaRPr>
          </a:p>
        </p:txBody>
      </p:sp>
      <p:sp>
        <p:nvSpPr>
          <p:cNvPr id="25" name="内容占位符 4">
            <a:extLst>
              <a:ext uri="{FF2B5EF4-FFF2-40B4-BE49-F238E27FC236}">
                <a16:creationId xmlns:a16="http://schemas.microsoft.com/office/drawing/2014/main" id="{F561C5A2-CB19-4691-B82B-0BC66BD17244}"/>
              </a:ext>
            </a:extLst>
          </p:cNvPr>
          <p:cNvSpPr txBox="1">
            <a:spLocks/>
          </p:cNvSpPr>
          <p:nvPr/>
        </p:nvSpPr>
        <p:spPr>
          <a:xfrm>
            <a:off x="367385" y="695649"/>
            <a:ext cx="3137130" cy="1701505"/>
          </a:xfrm>
          <a:prstGeom prst="rect">
            <a:avLst/>
          </a:prstGeom>
        </p:spPr>
        <p:txBody>
          <a:bodyPr vert="horz" wrap="square" lIns="90170" tIns="46990" rIns="90170" bIns="46990" rtlCol="0">
            <a:normAutofit/>
          </a:bodyPr>
          <a:lstStyle>
            <a:lvl1pPr marL="215900" indent="-215900" algn="l" defTabSz="457200" rtl="0" eaLnBrk="1" latinLnBrk="0" hangingPunct="1">
              <a:lnSpc>
                <a:spcPct val="100000"/>
              </a:lnSpc>
              <a:spcBef>
                <a:spcPts val="450"/>
              </a:spcBef>
              <a:spcAft>
                <a:spcPts val="0"/>
              </a:spcAft>
              <a:buSzPct val="70000"/>
              <a:buFont typeface="Wingdings" panose="05000000000000000000" pitchFamily="2" charset="2"/>
              <a:buChar char="l"/>
              <a:defRPr sz="1800" b="1" kern="1200" baseline="0">
                <a:solidFill>
                  <a:srgbClr val="005DA2"/>
                </a:solidFill>
                <a:latin typeface="Times New Roman" panose="02020603050405020304" pitchFamily="18" charset="0"/>
                <a:ea typeface="Microsoft YaHei" charset="-122"/>
                <a:cs typeface="Arial" panose="020B0604020202020204" pitchFamily="34" charset="0"/>
              </a:defRPr>
            </a:lvl1pPr>
            <a:lvl2pPr marL="539750" indent="-215900" algn="l" defTabSz="457200" rtl="0" eaLnBrk="1" latinLnBrk="0" hangingPunct="1">
              <a:lnSpc>
                <a:spcPct val="100000"/>
              </a:lnSpc>
              <a:spcBef>
                <a:spcPts val="450"/>
              </a:spcBef>
              <a:spcAft>
                <a:spcPts val="0"/>
              </a:spcAft>
              <a:buFont typeface="Arial" panose="020B0604020202020204" pitchFamily="34" charset="0"/>
              <a:buChar char="•"/>
              <a:defRPr sz="1500" kern="1200" baseline="0">
                <a:solidFill>
                  <a:schemeClr val="tx1"/>
                </a:solidFill>
                <a:latin typeface="Times New Roman" panose="02020603050405020304" pitchFamily="18" charset="0"/>
                <a:ea typeface="Microsoft YaHei" charset="-122"/>
                <a:cs typeface="Arial" panose="020B0604020202020204" pitchFamily="34" charset="0"/>
              </a:defRPr>
            </a:lvl2pPr>
            <a:lvl3pPr marL="1143000" indent="-228600" algn="l" defTabSz="457200" rtl="0" eaLnBrk="1" latinLnBrk="0" hangingPunct="1">
              <a:lnSpc>
                <a:spcPct val="100000"/>
              </a:lnSpc>
              <a:spcBef>
                <a:spcPct val="20000"/>
              </a:spcBef>
              <a:buFont typeface="Arial" panose="020B0604020202020204"/>
              <a:buChar char="•"/>
              <a:defRPr sz="3200" kern="1200" baseline="0">
                <a:solidFill>
                  <a:schemeClr val="tx1"/>
                </a:solidFill>
                <a:latin typeface="Microsoft YaHei" charset="-122"/>
                <a:ea typeface="Microsoft YaHei" charset="-122"/>
                <a:cs typeface="Arial" panose="020B0604020202020204" pitchFamily="34" charset="0"/>
              </a:defRPr>
            </a:lvl3pPr>
            <a:lvl4pPr marL="1600200" indent="-228600" algn="l" defTabSz="457200" rtl="0" eaLnBrk="1" latinLnBrk="0" hangingPunct="1">
              <a:spcBef>
                <a:spcPct val="20000"/>
              </a:spcBef>
              <a:buFont typeface="Arial" panose="020B0604020202020204"/>
              <a:buChar char="–"/>
              <a:defRPr sz="3200" kern="1200" baseline="0">
                <a:solidFill>
                  <a:schemeClr val="tx1"/>
                </a:solidFill>
                <a:latin typeface="Microsoft YaHei" charset="-122"/>
                <a:ea typeface="Microsoft YaHei" charset="-122"/>
                <a:cs typeface="Arial" panose="020B0604020202020204" pitchFamily="34" charset="0"/>
              </a:defRPr>
            </a:lvl4pPr>
            <a:lvl5pPr marL="2057400" indent="-228600" algn="l" defTabSz="457200" rtl="0" eaLnBrk="1" latinLnBrk="0" hangingPunct="1">
              <a:spcBef>
                <a:spcPct val="20000"/>
              </a:spcBef>
              <a:buFont typeface="Arial" panose="020B0604020202020204"/>
              <a:buChar char="»"/>
              <a:defRPr sz="3200" kern="1200" baseline="0">
                <a:solidFill>
                  <a:schemeClr val="tx1"/>
                </a:solidFill>
                <a:latin typeface="Microsoft YaHei" charset="-122"/>
                <a:ea typeface="Microsoft YaHei" charset="-122"/>
                <a:cs typeface="Arial" panose="020B0604020202020204" pitchFamily="34" charset="0"/>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buFont typeface="Wingdings" panose="05000000000000000000" pitchFamily="2" charset="2"/>
              <a:buChar char="n"/>
            </a:pPr>
            <a:r>
              <a:rPr lang="en-US" altLang="zh-CN" sz="2100" dirty="0">
                <a:latin typeface="+mn-lt"/>
              </a:rPr>
              <a:t>SGR J1935+2154</a:t>
            </a:r>
            <a:endParaRPr lang="en-US" altLang="zh-CN" sz="2400" dirty="0">
              <a:latin typeface="+mn-lt"/>
            </a:endParaRPr>
          </a:p>
          <a:p>
            <a:pPr lvl="1">
              <a:buSzPct val="80000"/>
              <a:buFont typeface="Wingdings" panose="05000000000000000000" pitchFamily="2" charset="2"/>
              <a:buChar char="n"/>
            </a:pPr>
            <a:r>
              <a:rPr lang="en-US" altLang="zh-CN" sz="1800" dirty="0">
                <a:latin typeface="+mn-lt"/>
              </a:rPr>
              <a:t>X-ray burst in 2022</a:t>
            </a:r>
          </a:p>
        </p:txBody>
      </p:sp>
    </p:spTree>
    <p:extLst>
      <p:ext uri="{BB962C8B-B14F-4D97-AF65-F5344CB8AC3E}">
        <p14:creationId xmlns:p14="http://schemas.microsoft.com/office/powerpoint/2010/main" val="722998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ym typeface="+mn-ea"/>
              </a:rPr>
              <a:t>Progresses in magnetars</a:t>
            </a:r>
            <a:endParaRPr lang="zh-CN" altLang="en-US" dirty="0"/>
          </a:p>
        </p:txBody>
      </p:sp>
      <p:grpSp>
        <p:nvGrpSpPr>
          <p:cNvPr id="7" name="组合 6"/>
          <p:cNvGrpSpPr/>
          <p:nvPr/>
        </p:nvGrpSpPr>
        <p:grpSpPr>
          <a:xfrm>
            <a:off x="89535" y="745808"/>
            <a:ext cx="8846820" cy="2110740"/>
            <a:chOff x="188" y="1484"/>
            <a:chExt cx="18968" cy="4514"/>
          </a:xfrm>
        </p:grpSpPr>
        <p:pic>
          <p:nvPicPr>
            <p:cNvPr id="3" name="图片 2" descr="截屏2026-06-21 13.20.17"/>
            <p:cNvPicPr>
              <a:picLocks noChangeAspect="1"/>
            </p:cNvPicPr>
            <p:nvPr/>
          </p:nvPicPr>
          <p:blipFill>
            <a:blip r:embed="rId3"/>
            <a:stretch>
              <a:fillRect/>
            </a:stretch>
          </p:blipFill>
          <p:spPr>
            <a:xfrm>
              <a:off x="188" y="1568"/>
              <a:ext cx="4633" cy="4422"/>
            </a:xfrm>
            <a:prstGeom prst="rect">
              <a:avLst/>
            </a:prstGeom>
          </p:spPr>
        </p:pic>
        <p:pic>
          <p:nvPicPr>
            <p:cNvPr id="4" name="图片 3" descr="截屏2026-06-21 13.20.29"/>
            <p:cNvPicPr>
              <a:picLocks noChangeAspect="1"/>
            </p:cNvPicPr>
            <p:nvPr/>
          </p:nvPicPr>
          <p:blipFill>
            <a:blip r:embed="rId4"/>
            <a:stretch>
              <a:fillRect/>
            </a:stretch>
          </p:blipFill>
          <p:spPr>
            <a:xfrm>
              <a:off x="5030" y="1568"/>
              <a:ext cx="4633" cy="4431"/>
            </a:xfrm>
            <a:prstGeom prst="rect">
              <a:avLst/>
            </a:prstGeom>
          </p:spPr>
        </p:pic>
        <p:pic>
          <p:nvPicPr>
            <p:cNvPr id="5" name="图片 4" descr="截屏2026-06-21 13.20.38"/>
            <p:cNvPicPr>
              <a:picLocks noChangeAspect="1"/>
            </p:cNvPicPr>
            <p:nvPr/>
          </p:nvPicPr>
          <p:blipFill>
            <a:blip r:embed="rId5"/>
            <a:stretch>
              <a:fillRect/>
            </a:stretch>
          </p:blipFill>
          <p:spPr>
            <a:xfrm>
              <a:off x="9732" y="1484"/>
              <a:ext cx="4660" cy="4515"/>
            </a:xfrm>
            <a:prstGeom prst="rect">
              <a:avLst/>
            </a:prstGeom>
          </p:spPr>
        </p:pic>
        <p:pic>
          <p:nvPicPr>
            <p:cNvPr id="6" name="图片 5" descr="截屏2026-06-21 13.20.47"/>
            <p:cNvPicPr>
              <a:picLocks noChangeAspect="1"/>
            </p:cNvPicPr>
            <p:nvPr/>
          </p:nvPicPr>
          <p:blipFill>
            <a:blip r:embed="rId6"/>
            <a:stretch>
              <a:fillRect/>
            </a:stretch>
          </p:blipFill>
          <p:spPr>
            <a:xfrm>
              <a:off x="14366" y="1569"/>
              <a:ext cx="4790" cy="4421"/>
            </a:xfrm>
            <a:prstGeom prst="rect">
              <a:avLst/>
            </a:prstGeom>
          </p:spPr>
        </p:pic>
      </p:grpSp>
      <p:pic>
        <p:nvPicPr>
          <p:cNvPr id="9" name="图片 8" descr="修改时间数据"/>
          <p:cNvPicPr>
            <a:picLocks noChangeAspect="1"/>
          </p:cNvPicPr>
          <p:nvPr/>
        </p:nvPicPr>
        <p:blipFill>
          <a:blip r:embed="rId7"/>
          <a:srcRect t="7398" r="946" b="4399"/>
          <a:stretch>
            <a:fillRect/>
          </a:stretch>
        </p:blipFill>
        <p:spPr>
          <a:xfrm>
            <a:off x="199548" y="2871388"/>
            <a:ext cx="6445337" cy="2067721"/>
          </a:xfrm>
          <a:prstGeom prst="rect">
            <a:avLst/>
          </a:prstGeom>
        </p:spPr>
      </p:pic>
      <p:sp>
        <p:nvSpPr>
          <p:cNvPr id="20" name="矩形 19"/>
          <p:cNvSpPr/>
          <p:nvPr/>
        </p:nvSpPr>
        <p:spPr>
          <a:xfrm>
            <a:off x="6664349" y="4507596"/>
            <a:ext cx="2012156" cy="218599"/>
          </a:xfrm>
          <a:prstGeom prst="rect">
            <a:avLst/>
          </a:prstGeom>
        </p:spPr>
        <p:txBody>
          <a:bodyPr wrap="square">
            <a:noAutofit/>
          </a:bodyPr>
          <a:lstStyle/>
          <a:p>
            <a:r>
              <a:rPr lang="en-US" altLang="zh-CN" sz="1200" dirty="0" err="1">
                <a:latin typeface="Arial" panose="020B0604020202020204" pitchFamily="34" charset="0"/>
                <a:cs typeface="Arial" panose="020B0604020202020204" pitchFamily="34" charset="0"/>
              </a:rPr>
              <a:t>Peng</a:t>
            </a:r>
            <a:r>
              <a:rPr lang="en-US" altLang="zh-CN" sz="1200" dirty="0">
                <a:latin typeface="Arial" panose="020B0604020202020204" pitchFamily="34" charset="0"/>
                <a:cs typeface="Arial" panose="020B0604020202020204" pitchFamily="34" charset="0"/>
              </a:rPr>
              <a:t> et al. 2026</a:t>
            </a:r>
            <a:endParaRPr lang="zh-CN" altLang="en-US" sz="1200" dirty="0">
              <a:latin typeface="Arial" panose="020B0604020202020204" pitchFamily="34" charset="0"/>
              <a:cs typeface="Arial" panose="020B0604020202020204" pitchFamily="34" charset="0"/>
            </a:endParaRPr>
          </a:p>
        </p:txBody>
      </p:sp>
      <p:sp>
        <p:nvSpPr>
          <p:cNvPr id="10" name="文本框 9" descr="7b0a202020202262756c6c6574223a20227b5c2263617465676f727949645c223a5c225c222c5c2274656d706c61746549645c223a32303233313731337d220a7d0a"/>
          <p:cNvSpPr txBox="1"/>
          <p:nvPr/>
        </p:nvSpPr>
        <p:spPr>
          <a:xfrm>
            <a:off x="6601861" y="2906876"/>
            <a:ext cx="2434893" cy="1200329"/>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8 New Timing Events:</a:t>
            </a:r>
          </a:p>
          <a:p>
            <a:pPr marL="214313" indent="-214313">
              <a:buFont typeface="Arial" panose="020B0604020202090204" pitchFamily="34" charset="0"/>
              <a:buChar char="•"/>
            </a:pPr>
            <a:r>
              <a:rPr lang="en-US" altLang="zh-CN" dirty="0">
                <a:latin typeface="Arial" panose="020B0604020202020204" pitchFamily="34" charset="0"/>
                <a:cs typeface="Arial" panose="020B0604020202020204" pitchFamily="34" charset="0"/>
              </a:rPr>
              <a:t>2 Anti-glitches</a:t>
            </a:r>
          </a:p>
          <a:p>
            <a:pPr marL="214313" indent="-214313">
              <a:buFont typeface="Arial" panose="020B0604020202090204" pitchFamily="34" charset="0"/>
              <a:buChar char="•"/>
            </a:pPr>
            <a:r>
              <a:rPr lang="en-US" altLang="zh-CN" dirty="0">
                <a:latin typeface="Arial" panose="020B0604020202020204" pitchFamily="34" charset="0"/>
                <a:cs typeface="Arial" panose="020B0604020202020204" pitchFamily="34" charset="0"/>
              </a:rPr>
              <a:t>5 Glitches</a:t>
            </a:r>
          </a:p>
          <a:p>
            <a:pPr marL="214313" indent="-214313">
              <a:buFont typeface="Arial" panose="020B0604020202090204" pitchFamily="34" charset="0"/>
              <a:buChar char="•"/>
            </a:pPr>
            <a:r>
              <a:rPr lang="en-US" altLang="zh-CN" dirty="0">
                <a:latin typeface="Arial" panose="020B0604020202020204" pitchFamily="34" charset="0"/>
                <a:cs typeface="Arial" panose="020B0604020202020204" pitchFamily="34" charset="0"/>
              </a:rPr>
              <a:t>1 State Transition</a:t>
            </a:r>
          </a:p>
        </p:txBody>
      </p:sp>
      <p:sp>
        <p:nvSpPr>
          <p:cNvPr id="13" name="文本框 12"/>
          <p:cNvSpPr txBox="1"/>
          <p:nvPr/>
        </p:nvSpPr>
        <p:spPr>
          <a:xfrm>
            <a:off x="786765" y="642461"/>
            <a:ext cx="931069" cy="230832"/>
          </a:xfrm>
          <a:prstGeom prst="rect">
            <a:avLst/>
          </a:prstGeom>
          <a:noFill/>
        </p:spPr>
        <p:txBody>
          <a:bodyPr wrap="square" rtlCol="0">
            <a:spAutoFit/>
          </a:bodyPr>
          <a:lstStyle/>
          <a:p>
            <a:r>
              <a:rPr lang="en-US" altLang="zh-CN" sz="900" b="1" dirty="0">
                <a:solidFill>
                  <a:srgbClr val="FF0000"/>
                </a:solidFill>
                <a:latin typeface="Times New Roman" panose="02020503050405090304" pitchFamily="18" charset="0"/>
                <a:cs typeface="Times New Roman" panose="02020503050405090304" pitchFamily="18" charset="0"/>
              </a:rPr>
              <a:t>1E 2259+586</a:t>
            </a:r>
          </a:p>
        </p:txBody>
      </p:sp>
      <p:sp>
        <p:nvSpPr>
          <p:cNvPr id="14" name="文本框 13"/>
          <p:cNvSpPr txBox="1"/>
          <p:nvPr/>
        </p:nvSpPr>
        <p:spPr>
          <a:xfrm>
            <a:off x="3190875" y="642461"/>
            <a:ext cx="931069" cy="230832"/>
          </a:xfrm>
          <a:prstGeom prst="rect">
            <a:avLst/>
          </a:prstGeom>
          <a:noFill/>
        </p:spPr>
        <p:txBody>
          <a:bodyPr wrap="square" rtlCol="0">
            <a:spAutoFit/>
          </a:bodyPr>
          <a:lstStyle/>
          <a:p>
            <a:r>
              <a:rPr lang="en-US" altLang="zh-CN" sz="900">
                <a:latin typeface="Times New Roman" panose="02020503050405090304" pitchFamily="18" charset="0"/>
                <a:cs typeface="Times New Roman" panose="02020503050405090304" pitchFamily="18" charset="0"/>
              </a:rPr>
              <a:t>4U 0142+61</a:t>
            </a:r>
          </a:p>
        </p:txBody>
      </p:sp>
      <p:sp>
        <p:nvSpPr>
          <p:cNvPr id="15" name="文本框 14"/>
          <p:cNvSpPr txBox="1"/>
          <p:nvPr/>
        </p:nvSpPr>
        <p:spPr>
          <a:xfrm>
            <a:off x="5364480" y="642461"/>
            <a:ext cx="931069" cy="230832"/>
          </a:xfrm>
          <a:prstGeom prst="rect">
            <a:avLst/>
          </a:prstGeom>
          <a:noFill/>
        </p:spPr>
        <p:txBody>
          <a:bodyPr wrap="square" rtlCol="0">
            <a:spAutoFit/>
          </a:bodyPr>
          <a:lstStyle/>
          <a:p>
            <a:r>
              <a:rPr lang="en-US" altLang="zh-CN" sz="900">
                <a:latin typeface="Times New Roman" panose="02020503050405090304" pitchFamily="18" charset="0"/>
                <a:cs typeface="Times New Roman" panose="02020503050405090304" pitchFamily="18" charset="0"/>
              </a:rPr>
              <a:t>1RXS J1708</a:t>
            </a:r>
          </a:p>
        </p:txBody>
      </p:sp>
      <p:sp>
        <p:nvSpPr>
          <p:cNvPr id="16" name="文本框 15"/>
          <p:cNvSpPr txBox="1"/>
          <p:nvPr/>
        </p:nvSpPr>
        <p:spPr>
          <a:xfrm>
            <a:off x="7538085" y="642461"/>
            <a:ext cx="931069" cy="230832"/>
          </a:xfrm>
          <a:prstGeom prst="rect">
            <a:avLst/>
          </a:prstGeom>
          <a:noFill/>
        </p:spPr>
        <p:txBody>
          <a:bodyPr wrap="square" rtlCol="0">
            <a:spAutoFit/>
          </a:bodyPr>
          <a:lstStyle/>
          <a:p>
            <a:r>
              <a:rPr lang="en-US" altLang="zh-CN" sz="900">
                <a:latin typeface="Times New Roman" panose="02020503050405090304" pitchFamily="18" charset="0"/>
                <a:cs typeface="Times New Roman" panose="02020503050405090304" pitchFamily="18" charset="0"/>
              </a:rPr>
              <a:t>1E 1841-045</a:t>
            </a:r>
          </a:p>
        </p:txBody>
      </p:sp>
      <p:sp>
        <p:nvSpPr>
          <p:cNvPr id="17" name="灯片编号占位符 6">
            <a:extLst>
              <a:ext uri="{FF2B5EF4-FFF2-40B4-BE49-F238E27FC236}">
                <a16:creationId xmlns:a16="http://schemas.microsoft.com/office/drawing/2014/main" id="{538490A9-CE4A-42BD-B1BE-3AC16FCFF7A4}"/>
              </a:ext>
            </a:extLst>
          </p:cNvPr>
          <p:cNvSpPr>
            <a:spLocks noGrp="1"/>
          </p:cNvSpPr>
          <p:nvPr>
            <p:ph type="sldNum" sz="quarter" idx="12"/>
          </p:nvPr>
        </p:nvSpPr>
        <p:spPr>
          <a:xfrm>
            <a:off x="8100000" y="270000"/>
            <a:ext cx="810000" cy="270000"/>
          </a:xfrm>
        </p:spPr>
        <p:txBody>
          <a:bodyPr/>
          <a:lstStyle/>
          <a:p>
            <a:fld id="{E077DA78-E013-4A8C-AD75-63A150561B10}" type="slidenum">
              <a:rPr lang="zh-CN" altLang="en-US" smtClean="0">
                <a:solidFill>
                  <a:prstClr val="black">
                    <a:tint val="75000"/>
                  </a:prstClr>
                </a:solidFill>
              </a:rPr>
              <a:pPr/>
              <a:t>19</a:t>
            </a:fld>
            <a:endParaRPr lang="zh-CN" altLang="en-US">
              <a:solidFill>
                <a:prstClr val="black">
                  <a:tint val="75000"/>
                </a:prstClr>
              </a:solidFill>
            </a:endParaRPr>
          </a:p>
        </p:txBody>
      </p:sp>
    </p:spTree>
    <p:extLst>
      <p:ext uri="{BB962C8B-B14F-4D97-AF65-F5344CB8AC3E}">
        <p14:creationId xmlns:p14="http://schemas.microsoft.com/office/powerpoint/2010/main" val="3961428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044082" y="695649"/>
            <a:ext cx="5999798" cy="3884772"/>
            <a:chOff x="895" y="2083"/>
            <a:chExt cx="12598" cy="8157"/>
          </a:xfrm>
        </p:grpSpPr>
        <p:grpSp>
          <p:nvGrpSpPr>
            <p:cNvPr id="5" name="组合 4"/>
            <p:cNvGrpSpPr/>
            <p:nvPr/>
          </p:nvGrpSpPr>
          <p:grpSpPr>
            <a:xfrm>
              <a:off x="895" y="2083"/>
              <a:ext cx="8831" cy="4363"/>
              <a:chOff x="1744" y="1520"/>
              <a:chExt cx="9428" cy="4428"/>
            </a:xfrm>
          </p:grpSpPr>
          <p:pic>
            <p:nvPicPr>
              <p:cNvPr id="3" name="图片 2" descr="截屏2026-06-21 13.20.17"/>
              <p:cNvPicPr>
                <a:picLocks noChangeAspect="1"/>
              </p:cNvPicPr>
              <p:nvPr/>
            </p:nvPicPr>
            <p:blipFill>
              <a:blip r:embed="rId3"/>
              <a:stretch>
                <a:fillRect/>
              </a:stretch>
            </p:blipFill>
            <p:spPr>
              <a:xfrm>
                <a:off x="1744" y="1520"/>
                <a:ext cx="4555" cy="4359"/>
              </a:xfrm>
              <a:prstGeom prst="rect">
                <a:avLst/>
              </a:prstGeom>
            </p:spPr>
          </p:pic>
          <p:pic>
            <p:nvPicPr>
              <p:cNvPr id="8" name="图片 7" descr="Figure 2026-05-20 141342"/>
              <p:cNvPicPr>
                <a:picLocks noChangeAspect="1"/>
              </p:cNvPicPr>
              <p:nvPr/>
            </p:nvPicPr>
            <p:blipFill>
              <a:blip r:embed="rId4"/>
              <a:stretch>
                <a:fillRect/>
              </a:stretch>
            </p:blipFill>
            <p:spPr>
              <a:xfrm>
                <a:off x="6360" y="1588"/>
                <a:ext cx="4812" cy="4360"/>
              </a:xfrm>
              <a:prstGeom prst="rect">
                <a:avLst/>
              </a:prstGeom>
            </p:spPr>
          </p:pic>
        </p:grpSp>
        <p:grpSp>
          <p:nvGrpSpPr>
            <p:cNvPr id="7" name="组合 6"/>
            <p:cNvGrpSpPr/>
            <p:nvPr/>
          </p:nvGrpSpPr>
          <p:grpSpPr>
            <a:xfrm>
              <a:off x="1178" y="6447"/>
              <a:ext cx="12315" cy="3793"/>
              <a:chOff x="1578" y="5956"/>
              <a:chExt cx="11271" cy="3370"/>
            </a:xfrm>
          </p:grpSpPr>
          <p:pic>
            <p:nvPicPr>
              <p:cNvPr id="4" name="图片 3" descr="Figure 2026-04-21 190418"/>
              <p:cNvPicPr>
                <a:picLocks noChangeAspect="1"/>
              </p:cNvPicPr>
              <p:nvPr/>
            </p:nvPicPr>
            <p:blipFill>
              <a:blip r:embed="rId5"/>
              <a:stretch>
                <a:fillRect/>
              </a:stretch>
            </p:blipFill>
            <p:spPr>
              <a:xfrm>
                <a:off x="1578" y="5956"/>
                <a:ext cx="5761" cy="3340"/>
              </a:xfrm>
              <a:prstGeom prst="rect">
                <a:avLst/>
              </a:prstGeom>
            </p:spPr>
          </p:pic>
          <p:pic>
            <p:nvPicPr>
              <p:cNvPr id="6" name="图片 5" descr="Figure 2026-06-07 223541"/>
              <p:cNvPicPr>
                <a:picLocks noChangeAspect="1"/>
              </p:cNvPicPr>
              <p:nvPr/>
            </p:nvPicPr>
            <p:blipFill>
              <a:blip r:embed="rId6"/>
              <a:stretch>
                <a:fillRect/>
              </a:stretch>
            </p:blipFill>
            <p:spPr>
              <a:xfrm>
                <a:off x="7435" y="6151"/>
                <a:ext cx="5414" cy="3175"/>
              </a:xfrm>
              <a:prstGeom prst="rect">
                <a:avLst/>
              </a:prstGeom>
            </p:spPr>
          </p:pic>
        </p:grpSp>
        <p:pic>
          <p:nvPicPr>
            <p:cNvPr id="9" name="图片 8" descr="Figure 2026-05-21 161305"/>
            <p:cNvPicPr>
              <a:picLocks noChangeAspect="1"/>
            </p:cNvPicPr>
            <p:nvPr/>
          </p:nvPicPr>
          <p:blipFill>
            <a:blip r:embed="rId7"/>
            <a:srcRect t="23300"/>
            <a:stretch>
              <a:fillRect/>
            </a:stretch>
          </p:blipFill>
          <p:spPr>
            <a:xfrm>
              <a:off x="9917" y="2150"/>
              <a:ext cx="3576" cy="4196"/>
            </a:xfrm>
            <a:prstGeom prst="rect">
              <a:avLst/>
            </a:prstGeom>
          </p:spPr>
        </p:pic>
      </p:grpSp>
      <p:sp>
        <p:nvSpPr>
          <p:cNvPr id="2" name="标题 1"/>
          <p:cNvSpPr>
            <a:spLocks noGrp="1"/>
          </p:cNvSpPr>
          <p:nvPr>
            <p:ph type="title"/>
          </p:nvPr>
        </p:nvSpPr>
        <p:spPr/>
        <p:txBody>
          <a:bodyPr/>
          <a:lstStyle/>
          <a:p>
            <a:r>
              <a:rPr lang="en-US" altLang="zh-CN" dirty="0">
                <a:sym typeface="+mn-ea"/>
              </a:rPr>
              <a:t>Progresses in magnetars</a:t>
            </a:r>
            <a:endParaRPr lang="zh-CN" altLang="en-US" dirty="0"/>
          </a:p>
        </p:txBody>
      </p:sp>
      <p:sp>
        <p:nvSpPr>
          <p:cNvPr id="21" name="文本框 20"/>
          <p:cNvSpPr txBox="1"/>
          <p:nvPr/>
        </p:nvSpPr>
        <p:spPr>
          <a:xfrm>
            <a:off x="7015885" y="3494490"/>
            <a:ext cx="798195" cy="403957"/>
          </a:xfrm>
          <a:prstGeom prst="rect">
            <a:avLst/>
          </a:prstGeom>
          <a:noFill/>
        </p:spPr>
        <p:txBody>
          <a:bodyPr wrap="square" rtlCol="0" anchor="t">
            <a:spAutoFit/>
          </a:bodyPr>
          <a:lstStyle/>
          <a:p>
            <a:r>
              <a:rPr lang="en-US" altLang="zh-CN" sz="675">
                <a:latin typeface="Times New Roman" panose="02020503050405090304" pitchFamily="18" charset="0"/>
                <a:cs typeface="Times New Roman" panose="02020503050405090304" pitchFamily="18" charset="0"/>
                <a:sym typeface="+mn-ea"/>
              </a:rPr>
              <a:t>NICER: ~106%  </a:t>
            </a:r>
          </a:p>
          <a:p>
            <a:r>
              <a:rPr lang="en-US" altLang="zh-CN" sz="675">
                <a:latin typeface="Times New Roman" panose="02020503050405090304" pitchFamily="18" charset="0"/>
                <a:cs typeface="Times New Roman" panose="02020503050405090304" pitchFamily="18" charset="0"/>
                <a:sym typeface="+mn-ea"/>
              </a:rPr>
              <a:t>EP: ~60%  </a:t>
            </a:r>
          </a:p>
          <a:p>
            <a:r>
              <a:rPr lang="en-US" altLang="zh-CN" sz="675">
                <a:latin typeface="Times New Roman" panose="02020503050405090304" pitchFamily="18" charset="0"/>
                <a:cs typeface="Times New Roman" panose="02020503050405090304" pitchFamily="18" charset="0"/>
                <a:sym typeface="+mn-ea"/>
              </a:rPr>
              <a:t>IXPE:~13%</a:t>
            </a:r>
          </a:p>
        </p:txBody>
      </p:sp>
      <p:sp>
        <p:nvSpPr>
          <p:cNvPr id="13" name="文本框 12"/>
          <p:cNvSpPr txBox="1"/>
          <p:nvPr/>
        </p:nvSpPr>
        <p:spPr>
          <a:xfrm>
            <a:off x="5301983" y="4669538"/>
            <a:ext cx="1947863" cy="253916"/>
          </a:xfrm>
          <a:prstGeom prst="rect">
            <a:avLst/>
          </a:prstGeom>
          <a:noFill/>
        </p:spPr>
        <p:txBody>
          <a:bodyPr wrap="square" rtlCol="0">
            <a:spAutoFit/>
          </a:bodyPr>
          <a:lstStyle/>
          <a:p>
            <a:pPr algn="ctr"/>
            <a:r>
              <a:rPr lang="en-US" altLang="zh-CN" sz="1050" dirty="0">
                <a:latin typeface="Times New Roman Regular" panose="02020503050405090304" charset="0"/>
                <a:cs typeface="Times New Roman Regular" panose="02020503050405090304" charset="0"/>
                <a:sym typeface="+mn-ea"/>
              </a:rPr>
              <a:t>Peng et al.  prepared</a:t>
            </a:r>
            <a:endParaRPr lang="zh-CN" altLang="en-US" sz="1050" dirty="0">
              <a:latin typeface="Times New Roman Regular" panose="02020503050405090304" charset="0"/>
              <a:cs typeface="Times New Roman Regular" panose="02020503050405090304" charset="0"/>
            </a:endParaRPr>
          </a:p>
        </p:txBody>
      </p:sp>
      <p:sp>
        <p:nvSpPr>
          <p:cNvPr id="15" name="内容占位符 4">
            <a:extLst>
              <a:ext uri="{FF2B5EF4-FFF2-40B4-BE49-F238E27FC236}">
                <a16:creationId xmlns:a16="http://schemas.microsoft.com/office/drawing/2014/main" id="{3CD142AC-77F5-441E-AA43-6DF1BCEE531E}"/>
              </a:ext>
            </a:extLst>
          </p:cNvPr>
          <p:cNvSpPr>
            <a:spLocks noGrp="1"/>
          </p:cNvSpPr>
          <p:nvPr>
            <p:ph idx="1"/>
          </p:nvPr>
        </p:nvSpPr>
        <p:spPr>
          <a:xfrm>
            <a:off x="367385" y="695649"/>
            <a:ext cx="2884220" cy="4024708"/>
          </a:xfrm>
        </p:spPr>
        <p:txBody>
          <a:bodyPr>
            <a:noAutofit/>
          </a:bodyPr>
          <a:lstStyle/>
          <a:p>
            <a:pPr>
              <a:buFont typeface="Wingdings" panose="05000000000000000000" pitchFamily="2" charset="2"/>
              <a:buChar char="n"/>
            </a:pPr>
            <a:r>
              <a:rPr lang="en-US" altLang="zh-CN" sz="2100" dirty="0">
                <a:latin typeface="+mn-lt"/>
              </a:rPr>
              <a:t>1E 2259+586</a:t>
            </a:r>
            <a:endParaRPr lang="en-US" altLang="zh-CN" sz="2400" dirty="0">
              <a:latin typeface="+mn-lt"/>
            </a:endParaRPr>
          </a:p>
          <a:p>
            <a:pPr lvl="1">
              <a:buFont typeface="Wingdings" panose="05000000000000000000" pitchFamily="2" charset="2"/>
              <a:buChar char="n"/>
            </a:pPr>
            <a:r>
              <a:rPr lang="en-US" altLang="zh-CN" sz="1800" dirty="0">
                <a:latin typeface="+mn-lt"/>
              </a:rPr>
              <a:t>Spin-down glitch</a:t>
            </a:r>
          </a:p>
          <a:p>
            <a:pPr lvl="1">
              <a:buFont typeface="Wingdings" panose="05000000000000000000" pitchFamily="2" charset="2"/>
              <a:buChar char="n"/>
            </a:pPr>
            <a:r>
              <a:rPr lang="en-US" altLang="zh-CN" sz="1800" dirty="0">
                <a:latin typeface="+mn-lt"/>
              </a:rPr>
              <a:t>X-ray enhancement</a:t>
            </a:r>
          </a:p>
          <a:p>
            <a:pPr lvl="1">
              <a:buFont typeface="Wingdings" panose="05000000000000000000" pitchFamily="2" charset="2"/>
              <a:buChar char="n"/>
            </a:pPr>
            <a:r>
              <a:rPr lang="en-US" altLang="zh-CN" sz="1800" dirty="0">
                <a:latin typeface="+mn-lt"/>
              </a:rPr>
              <a:t>No bursts detected</a:t>
            </a:r>
          </a:p>
          <a:p>
            <a:pPr lvl="1">
              <a:buFont typeface="Wingdings" panose="05000000000000000000" pitchFamily="2" charset="2"/>
              <a:buChar char="n"/>
            </a:pPr>
            <a:r>
              <a:rPr lang="en-US" altLang="zh-CN" sz="1800" dirty="0">
                <a:latin typeface="+mn-lt"/>
              </a:rPr>
              <a:t>Pulse profile variation</a:t>
            </a:r>
          </a:p>
          <a:p>
            <a:pPr lvl="1">
              <a:buFont typeface="Wingdings" panose="05000000000000000000" pitchFamily="2" charset="2"/>
              <a:buChar char="n"/>
            </a:pPr>
            <a:r>
              <a:rPr lang="en-US" altLang="zh-CN" sz="1800" dirty="0">
                <a:latin typeface="+mn-lt"/>
              </a:rPr>
              <a:t>No polarization variation</a:t>
            </a:r>
          </a:p>
        </p:txBody>
      </p:sp>
      <p:sp>
        <p:nvSpPr>
          <p:cNvPr id="14" name="灯片编号占位符 6">
            <a:extLst>
              <a:ext uri="{FF2B5EF4-FFF2-40B4-BE49-F238E27FC236}">
                <a16:creationId xmlns:a16="http://schemas.microsoft.com/office/drawing/2014/main" id="{C2AC4E82-B6A2-43BA-8106-79C6D6D2853F}"/>
              </a:ext>
            </a:extLst>
          </p:cNvPr>
          <p:cNvSpPr>
            <a:spLocks noGrp="1"/>
          </p:cNvSpPr>
          <p:nvPr>
            <p:ph type="sldNum" sz="quarter" idx="12"/>
          </p:nvPr>
        </p:nvSpPr>
        <p:spPr>
          <a:xfrm>
            <a:off x="8100000" y="270000"/>
            <a:ext cx="810000" cy="270000"/>
          </a:xfrm>
        </p:spPr>
        <p:txBody>
          <a:bodyPr/>
          <a:lstStyle/>
          <a:p>
            <a:fld id="{E077DA78-E013-4A8C-AD75-63A150561B10}" type="slidenum">
              <a:rPr lang="zh-CN" altLang="en-US" smtClean="0">
                <a:solidFill>
                  <a:prstClr val="black">
                    <a:tint val="75000"/>
                  </a:prstClr>
                </a:solidFill>
              </a:rPr>
              <a:pPr/>
              <a:t>20</a:t>
            </a:fld>
            <a:endParaRPr lang="zh-CN" altLang="en-US">
              <a:solidFill>
                <a:prstClr val="black">
                  <a:tint val="75000"/>
                </a:prstClr>
              </a:solidFill>
            </a:endParaRPr>
          </a:p>
        </p:txBody>
      </p:sp>
    </p:spTree>
    <p:extLst>
      <p:ext uri="{BB962C8B-B14F-4D97-AF65-F5344CB8AC3E}">
        <p14:creationId xmlns:p14="http://schemas.microsoft.com/office/powerpoint/2010/main" val="27700904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sym typeface="+mn-ea"/>
              </a:rPr>
              <a:t>Progresses in magnetars</a:t>
            </a:r>
            <a:endParaRPr lang="zh-CN" altLang="en-US" dirty="0"/>
          </a:p>
        </p:txBody>
      </p:sp>
      <p:pic>
        <p:nvPicPr>
          <p:cNvPr id="16" name="内容占位符 16">
            <a:extLst>
              <a:ext uri="{FF2B5EF4-FFF2-40B4-BE49-F238E27FC236}">
                <a16:creationId xmlns:a16="http://schemas.microsoft.com/office/drawing/2014/main" id="{5AB3BB97-3ABE-4693-A9DE-C6D38DAFC3B9}"/>
              </a:ext>
            </a:extLst>
          </p:cNvPr>
          <p:cNvPicPr>
            <a:picLocks noChangeAspect="1"/>
          </p:cNvPicPr>
          <p:nvPr/>
        </p:nvPicPr>
        <p:blipFill>
          <a:blip r:embed="rId3"/>
          <a:stretch>
            <a:fillRect/>
          </a:stretch>
        </p:blipFill>
        <p:spPr>
          <a:xfrm>
            <a:off x="639129" y="924154"/>
            <a:ext cx="2789238" cy="3577955"/>
          </a:xfrm>
          <a:prstGeom prst="rect">
            <a:avLst/>
          </a:prstGeom>
        </p:spPr>
      </p:pic>
      <p:pic>
        <p:nvPicPr>
          <p:cNvPr id="17" name="图片 16">
            <a:extLst>
              <a:ext uri="{FF2B5EF4-FFF2-40B4-BE49-F238E27FC236}">
                <a16:creationId xmlns:a16="http://schemas.microsoft.com/office/drawing/2014/main" id="{1710CA1E-7F52-4CE5-B63A-3B1F13EDDCE3}"/>
              </a:ext>
            </a:extLst>
          </p:cNvPr>
          <p:cNvPicPr>
            <a:picLocks noChangeAspect="1"/>
          </p:cNvPicPr>
          <p:nvPr/>
        </p:nvPicPr>
        <p:blipFill>
          <a:blip r:embed="rId4"/>
          <a:stretch>
            <a:fillRect/>
          </a:stretch>
        </p:blipFill>
        <p:spPr>
          <a:xfrm>
            <a:off x="3592699" y="1041722"/>
            <a:ext cx="2639520" cy="3335770"/>
          </a:xfrm>
          <a:prstGeom prst="rect">
            <a:avLst/>
          </a:prstGeom>
        </p:spPr>
      </p:pic>
      <p:sp>
        <p:nvSpPr>
          <p:cNvPr id="18" name="文本框 17">
            <a:extLst>
              <a:ext uri="{FF2B5EF4-FFF2-40B4-BE49-F238E27FC236}">
                <a16:creationId xmlns:a16="http://schemas.microsoft.com/office/drawing/2014/main" id="{165579A2-256C-4D0C-9297-FE13D6E7D3CF}"/>
              </a:ext>
            </a:extLst>
          </p:cNvPr>
          <p:cNvSpPr txBox="1"/>
          <p:nvPr/>
        </p:nvSpPr>
        <p:spPr bwMode="auto">
          <a:xfrm>
            <a:off x="1113054" y="4502109"/>
            <a:ext cx="1683646" cy="276999"/>
          </a:xfrm>
          <a:prstGeom prst="rect">
            <a:avLst/>
          </a:prstGeom>
          <a:noFill/>
          <a:ln w="9525">
            <a:noFill/>
            <a:miter lim="800000"/>
            <a:headEnd/>
            <a:tailEnd/>
          </a:ln>
        </p:spPr>
        <p:txBody>
          <a:bodyPr wrap="square" rtlCol="0">
            <a:spAutoFit/>
          </a:bodyPr>
          <a:lstStyle/>
          <a:p>
            <a:pPr algn="l"/>
            <a:r>
              <a:rPr kumimoji="1" lang="en-US" altLang="zh-CN" sz="1200" dirty="0">
                <a:latin typeface="Arial" panose="020B0604020202020204" pitchFamily="34" charset="0"/>
                <a:ea typeface="Microsoft YaHei" charset="-122"/>
                <a:cs typeface="Arial" panose="020B0604020202020204" pitchFamily="34" charset="0"/>
              </a:rPr>
              <a:t>Chen et</a:t>
            </a:r>
            <a:r>
              <a:rPr kumimoji="1" lang="zh-CN" altLang="en-US" sz="1200" dirty="0">
                <a:latin typeface="Arial" panose="020B0604020202020204" pitchFamily="34" charset="0"/>
                <a:ea typeface="Microsoft YaHei" charset="-122"/>
                <a:cs typeface="Arial" panose="020B0604020202020204" pitchFamily="34" charset="0"/>
              </a:rPr>
              <a:t> </a:t>
            </a:r>
            <a:r>
              <a:rPr kumimoji="1" lang="en-US" altLang="zh-CN" sz="1200" dirty="0">
                <a:latin typeface="Arial" panose="020B0604020202020204" pitchFamily="34" charset="0"/>
                <a:ea typeface="Microsoft YaHei" charset="-122"/>
                <a:cs typeface="Arial" panose="020B0604020202020204" pitchFamily="34" charset="0"/>
              </a:rPr>
              <a:t>al.</a:t>
            </a:r>
            <a:r>
              <a:rPr kumimoji="1" lang="zh-CN" altLang="en-US" sz="1200" dirty="0">
                <a:latin typeface="Arial" panose="020B0604020202020204" pitchFamily="34" charset="0"/>
                <a:ea typeface="Microsoft YaHei" charset="-122"/>
                <a:cs typeface="Arial" panose="020B0604020202020204" pitchFamily="34" charset="0"/>
              </a:rPr>
              <a:t> </a:t>
            </a:r>
            <a:r>
              <a:rPr kumimoji="1" lang="en-US" altLang="zh-CN" sz="1200" dirty="0">
                <a:latin typeface="Arial" panose="020B0604020202020204" pitchFamily="34" charset="0"/>
                <a:ea typeface="Microsoft YaHei" charset="-122"/>
                <a:cs typeface="Arial" panose="020B0604020202020204" pitchFamily="34" charset="0"/>
              </a:rPr>
              <a:t>2025</a:t>
            </a:r>
            <a:endParaRPr kumimoji="1" lang="zh-CN" altLang="en-US" sz="1200" dirty="0">
              <a:latin typeface="Arial" panose="020B0604020202020204" pitchFamily="34" charset="0"/>
              <a:ea typeface="Microsoft YaHei" charset="-122"/>
              <a:cs typeface="Arial" panose="020B0604020202020204" pitchFamily="34" charset="0"/>
            </a:endParaRPr>
          </a:p>
        </p:txBody>
      </p:sp>
      <p:sp>
        <p:nvSpPr>
          <p:cNvPr id="19" name="文本框 9">
            <a:extLst>
              <a:ext uri="{FF2B5EF4-FFF2-40B4-BE49-F238E27FC236}">
                <a16:creationId xmlns:a16="http://schemas.microsoft.com/office/drawing/2014/main" id="{3AE48A11-5829-40D4-A82A-25B948C27704}"/>
              </a:ext>
            </a:extLst>
          </p:cNvPr>
          <p:cNvSpPr txBox="1">
            <a:spLocks noChangeArrowheads="1"/>
          </p:cNvSpPr>
          <p:nvPr/>
        </p:nvSpPr>
        <p:spPr bwMode="auto">
          <a:xfrm>
            <a:off x="944077" y="668941"/>
            <a:ext cx="11791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99"/>
                </a:solidFill>
                <a:latin typeface="Arial" panose="020B0604020202020204" pitchFamily="34" charset="0"/>
                <a:ea typeface="宋体" panose="02010600030101010101" pitchFamily="2" charset="-122"/>
              </a:defRPr>
            </a:lvl1pPr>
            <a:lvl2pPr marL="742950" indent="-285750">
              <a:defRPr>
                <a:solidFill>
                  <a:srgbClr val="000099"/>
                </a:solidFill>
                <a:latin typeface="Arial" panose="020B0604020202020204" pitchFamily="34" charset="0"/>
                <a:ea typeface="宋体" panose="02010600030101010101" pitchFamily="2" charset="-122"/>
              </a:defRPr>
            </a:lvl2pPr>
            <a:lvl3pPr marL="1143000" indent="-228600">
              <a:defRPr>
                <a:solidFill>
                  <a:srgbClr val="000099"/>
                </a:solidFill>
                <a:latin typeface="Arial" panose="020B0604020202020204" pitchFamily="34" charset="0"/>
                <a:ea typeface="宋体" panose="02010600030101010101" pitchFamily="2" charset="-122"/>
              </a:defRPr>
            </a:lvl3pPr>
            <a:lvl4pPr marL="1600200" indent="-228600">
              <a:defRPr>
                <a:solidFill>
                  <a:srgbClr val="000099"/>
                </a:solidFill>
                <a:latin typeface="Arial" panose="020B0604020202020204" pitchFamily="34" charset="0"/>
                <a:ea typeface="宋体" panose="02010600030101010101" pitchFamily="2" charset="-122"/>
              </a:defRPr>
            </a:lvl4pPr>
            <a:lvl5pPr marL="2057400" indent="-228600">
              <a:defRPr>
                <a:solidFill>
                  <a:srgbClr val="000099"/>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9pPr>
          </a:lstStyle>
          <a:p>
            <a:r>
              <a:rPr lang="en-US" altLang="zh-CN" sz="1400" dirty="0">
                <a:solidFill>
                  <a:schemeClr val="tx1"/>
                </a:solidFill>
                <a:ea typeface="黑体" panose="02010609060101010101" pitchFamily="49" charset="-122"/>
                <a:cs typeface="Arial" panose="020B0604020202020204" pitchFamily="34" charset="0"/>
              </a:rPr>
              <a:t>4U 0142+61</a:t>
            </a:r>
            <a:endParaRPr lang="zh-CN" altLang="en-US" sz="1400" dirty="0">
              <a:solidFill>
                <a:schemeClr val="tx1"/>
              </a:solidFill>
              <a:ea typeface="黑体" panose="02010609060101010101" pitchFamily="49" charset="-122"/>
              <a:cs typeface="Arial" panose="020B0604020202020204" pitchFamily="34" charset="0"/>
            </a:endParaRPr>
          </a:p>
        </p:txBody>
      </p:sp>
      <p:sp>
        <p:nvSpPr>
          <p:cNvPr id="20" name="文本框 11">
            <a:extLst>
              <a:ext uri="{FF2B5EF4-FFF2-40B4-BE49-F238E27FC236}">
                <a16:creationId xmlns:a16="http://schemas.microsoft.com/office/drawing/2014/main" id="{A4379847-F65E-4E4B-8C4F-FE0AA566E9C7}"/>
              </a:ext>
            </a:extLst>
          </p:cNvPr>
          <p:cNvSpPr txBox="1">
            <a:spLocks noChangeArrowheads="1"/>
          </p:cNvSpPr>
          <p:nvPr/>
        </p:nvSpPr>
        <p:spPr bwMode="auto">
          <a:xfrm>
            <a:off x="3891159" y="648860"/>
            <a:ext cx="2354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99"/>
                </a:solidFill>
                <a:latin typeface="Arial" panose="020B0604020202020204" pitchFamily="34" charset="0"/>
                <a:ea typeface="宋体" panose="02010600030101010101" pitchFamily="2" charset="-122"/>
              </a:defRPr>
            </a:lvl1pPr>
            <a:lvl2pPr marL="742950" indent="-285750">
              <a:defRPr>
                <a:solidFill>
                  <a:srgbClr val="000099"/>
                </a:solidFill>
                <a:latin typeface="Arial" panose="020B0604020202020204" pitchFamily="34" charset="0"/>
                <a:ea typeface="宋体" panose="02010600030101010101" pitchFamily="2" charset="-122"/>
              </a:defRPr>
            </a:lvl2pPr>
            <a:lvl3pPr marL="1143000" indent="-228600">
              <a:defRPr>
                <a:solidFill>
                  <a:srgbClr val="000099"/>
                </a:solidFill>
                <a:latin typeface="Arial" panose="020B0604020202020204" pitchFamily="34" charset="0"/>
                <a:ea typeface="宋体" panose="02010600030101010101" pitchFamily="2" charset="-122"/>
              </a:defRPr>
            </a:lvl3pPr>
            <a:lvl4pPr marL="1600200" indent="-228600">
              <a:defRPr>
                <a:solidFill>
                  <a:srgbClr val="000099"/>
                </a:solidFill>
                <a:latin typeface="Arial" panose="020B0604020202020204" pitchFamily="34" charset="0"/>
                <a:ea typeface="宋体" panose="02010600030101010101" pitchFamily="2" charset="-122"/>
              </a:defRPr>
            </a:lvl4pPr>
            <a:lvl5pPr marL="2057400" indent="-228600">
              <a:defRPr>
                <a:solidFill>
                  <a:srgbClr val="000099"/>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9pPr>
          </a:lstStyle>
          <a:p>
            <a:r>
              <a:rPr lang="en-US" altLang="zh-CN" sz="1400" dirty="0">
                <a:solidFill>
                  <a:schemeClr val="tx1"/>
                </a:solidFill>
                <a:latin typeface="微软雅黑" panose="020B0503020204020204" pitchFamily="34" charset="-122"/>
                <a:ea typeface="微软雅黑" panose="020B0503020204020204" pitchFamily="34" charset="-122"/>
              </a:rPr>
              <a:t>1RXS J170849.0-400910 </a:t>
            </a:r>
            <a:endParaRPr lang="zh-CN" altLang="en-US" sz="1400" dirty="0">
              <a:solidFill>
                <a:schemeClr val="tx1"/>
              </a:solidFill>
              <a:latin typeface="微软雅黑" panose="020B0503020204020204" pitchFamily="34" charset="-122"/>
              <a:ea typeface="微软雅黑" panose="020B0503020204020204" pitchFamily="34" charset="-122"/>
            </a:endParaRPr>
          </a:p>
        </p:txBody>
      </p:sp>
      <p:sp>
        <p:nvSpPr>
          <p:cNvPr id="22" name="文本框 21">
            <a:extLst>
              <a:ext uri="{FF2B5EF4-FFF2-40B4-BE49-F238E27FC236}">
                <a16:creationId xmlns:a16="http://schemas.microsoft.com/office/drawing/2014/main" id="{0DA83018-182F-4359-A516-8F02DF836FBE}"/>
              </a:ext>
            </a:extLst>
          </p:cNvPr>
          <p:cNvSpPr txBox="1"/>
          <p:nvPr/>
        </p:nvSpPr>
        <p:spPr bwMode="auto">
          <a:xfrm>
            <a:off x="4218949" y="4492577"/>
            <a:ext cx="3523662" cy="307777"/>
          </a:xfrm>
          <a:prstGeom prst="rect">
            <a:avLst/>
          </a:prstGeom>
          <a:noFill/>
          <a:ln w="9525">
            <a:noFill/>
            <a:miter lim="800000"/>
            <a:headEnd/>
            <a:tailEnd/>
          </a:ln>
        </p:spPr>
        <p:txBody>
          <a:bodyPr wrap="square" rtlCol="0">
            <a:spAutoFit/>
          </a:bodyPr>
          <a:lstStyle/>
          <a:p>
            <a:pPr algn="l"/>
            <a:r>
              <a:rPr kumimoji="1" lang="en-US" altLang="zh-CN" sz="1400" dirty="0">
                <a:latin typeface="Arial" panose="020B0604020202020204" pitchFamily="34" charset="0"/>
                <a:ea typeface="Microsoft YaHei" charset="-122"/>
                <a:cs typeface="Arial" panose="020B0604020202020204" pitchFamily="34" charset="0"/>
              </a:rPr>
              <a:t>No variations in short time scale</a:t>
            </a:r>
            <a:endParaRPr kumimoji="1" lang="zh-CN" altLang="en-US" sz="1200" dirty="0">
              <a:latin typeface="Arial" panose="020B0604020202020204" pitchFamily="34" charset="0"/>
              <a:ea typeface="Microsoft YaHei" charset="-122"/>
              <a:cs typeface="Arial" panose="020B0604020202020204" pitchFamily="34" charset="0"/>
            </a:endParaRPr>
          </a:p>
        </p:txBody>
      </p:sp>
      <p:sp>
        <p:nvSpPr>
          <p:cNvPr id="23" name="文本框 11">
            <a:extLst>
              <a:ext uri="{FF2B5EF4-FFF2-40B4-BE49-F238E27FC236}">
                <a16:creationId xmlns:a16="http://schemas.microsoft.com/office/drawing/2014/main" id="{BD9856AB-028F-49D6-97FD-F49030050CA5}"/>
              </a:ext>
            </a:extLst>
          </p:cNvPr>
          <p:cNvSpPr txBox="1">
            <a:spLocks noChangeArrowheads="1"/>
          </p:cNvSpPr>
          <p:nvPr/>
        </p:nvSpPr>
        <p:spPr bwMode="auto">
          <a:xfrm>
            <a:off x="6980352" y="683730"/>
            <a:ext cx="15245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99"/>
                </a:solidFill>
                <a:latin typeface="Arial" panose="020B0604020202020204" pitchFamily="34" charset="0"/>
                <a:ea typeface="宋体" panose="02010600030101010101" pitchFamily="2" charset="-122"/>
              </a:defRPr>
            </a:lvl1pPr>
            <a:lvl2pPr marL="742950" indent="-285750">
              <a:defRPr>
                <a:solidFill>
                  <a:srgbClr val="000099"/>
                </a:solidFill>
                <a:latin typeface="Arial" panose="020B0604020202020204" pitchFamily="34" charset="0"/>
                <a:ea typeface="宋体" panose="02010600030101010101" pitchFamily="2" charset="-122"/>
              </a:defRPr>
            </a:lvl2pPr>
            <a:lvl3pPr marL="1143000" indent="-228600">
              <a:defRPr>
                <a:solidFill>
                  <a:srgbClr val="000099"/>
                </a:solidFill>
                <a:latin typeface="Arial" panose="020B0604020202020204" pitchFamily="34" charset="0"/>
                <a:ea typeface="宋体" panose="02010600030101010101" pitchFamily="2" charset="-122"/>
              </a:defRPr>
            </a:lvl3pPr>
            <a:lvl4pPr marL="1600200" indent="-228600">
              <a:defRPr>
                <a:solidFill>
                  <a:srgbClr val="000099"/>
                </a:solidFill>
                <a:latin typeface="Arial" panose="020B0604020202020204" pitchFamily="34" charset="0"/>
                <a:ea typeface="宋体" panose="02010600030101010101" pitchFamily="2" charset="-122"/>
              </a:defRPr>
            </a:lvl4pPr>
            <a:lvl5pPr marL="2057400" indent="-228600">
              <a:defRPr>
                <a:solidFill>
                  <a:srgbClr val="000099"/>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rgbClr val="000099"/>
                </a:solidFill>
                <a:latin typeface="Arial" panose="020B0604020202020204" pitchFamily="34" charset="0"/>
                <a:ea typeface="宋体" panose="02010600030101010101" pitchFamily="2" charset="-122"/>
              </a:defRPr>
            </a:lvl9pPr>
          </a:lstStyle>
          <a:p>
            <a:r>
              <a:rPr lang="en-US" altLang="zh-CN" sz="1400" dirty="0">
                <a:solidFill>
                  <a:schemeClr val="tx1"/>
                </a:solidFill>
                <a:latin typeface="微软雅黑" panose="020B0503020204020204" pitchFamily="34" charset="-122"/>
                <a:ea typeface="微软雅黑" panose="020B0503020204020204" pitchFamily="34" charset="-122"/>
              </a:rPr>
              <a:t>1E 1841-045</a:t>
            </a:r>
            <a:endParaRPr lang="zh-CN" altLang="en-US" sz="1400" dirty="0">
              <a:solidFill>
                <a:schemeClr val="tx1"/>
              </a:solidFill>
              <a:latin typeface="微软雅黑" panose="020B0503020204020204" pitchFamily="34" charset="-122"/>
              <a:ea typeface="微软雅黑" panose="020B0503020204020204" pitchFamily="34" charset="-122"/>
            </a:endParaRPr>
          </a:p>
        </p:txBody>
      </p:sp>
      <p:pic>
        <p:nvPicPr>
          <p:cNvPr id="24" name="图片 23">
            <a:extLst>
              <a:ext uri="{FF2B5EF4-FFF2-40B4-BE49-F238E27FC236}">
                <a16:creationId xmlns:a16="http://schemas.microsoft.com/office/drawing/2014/main" id="{3D9DCCF5-59A3-4AA5-B530-CB0E7E06C008}"/>
              </a:ext>
            </a:extLst>
          </p:cNvPr>
          <p:cNvPicPr>
            <a:picLocks noChangeAspect="1"/>
          </p:cNvPicPr>
          <p:nvPr/>
        </p:nvPicPr>
        <p:blipFill>
          <a:blip r:embed="rId5"/>
          <a:stretch>
            <a:fillRect/>
          </a:stretch>
        </p:blipFill>
        <p:spPr>
          <a:xfrm>
            <a:off x="6377478" y="1057973"/>
            <a:ext cx="2589610" cy="3335770"/>
          </a:xfrm>
          <a:prstGeom prst="rect">
            <a:avLst/>
          </a:prstGeom>
        </p:spPr>
      </p:pic>
      <p:sp>
        <p:nvSpPr>
          <p:cNvPr id="11" name="灯片编号占位符 6">
            <a:extLst>
              <a:ext uri="{FF2B5EF4-FFF2-40B4-BE49-F238E27FC236}">
                <a16:creationId xmlns:a16="http://schemas.microsoft.com/office/drawing/2014/main" id="{C7B75086-F17A-4CC5-AF20-8E2D3AB08C6A}"/>
              </a:ext>
            </a:extLst>
          </p:cNvPr>
          <p:cNvSpPr>
            <a:spLocks noGrp="1"/>
          </p:cNvSpPr>
          <p:nvPr>
            <p:ph type="sldNum" sz="quarter" idx="12"/>
          </p:nvPr>
        </p:nvSpPr>
        <p:spPr>
          <a:xfrm>
            <a:off x="8100000" y="270000"/>
            <a:ext cx="810000" cy="270000"/>
          </a:xfrm>
        </p:spPr>
        <p:txBody>
          <a:bodyPr/>
          <a:lstStyle/>
          <a:p>
            <a:fld id="{E077DA78-E013-4A8C-AD75-63A150561B10}" type="slidenum">
              <a:rPr lang="zh-CN" altLang="en-US" smtClean="0">
                <a:solidFill>
                  <a:prstClr val="black">
                    <a:tint val="75000"/>
                  </a:prstClr>
                </a:solidFill>
              </a:rPr>
              <a:pPr/>
              <a:t>21</a:t>
            </a:fld>
            <a:endParaRPr lang="zh-CN" altLang="en-US">
              <a:solidFill>
                <a:prstClr val="black">
                  <a:tint val="75000"/>
                </a:prstClr>
              </a:solidFill>
            </a:endParaRPr>
          </a:p>
        </p:txBody>
      </p:sp>
    </p:spTree>
    <p:extLst>
      <p:ext uri="{BB962C8B-B14F-4D97-AF65-F5344CB8AC3E}">
        <p14:creationId xmlns:p14="http://schemas.microsoft.com/office/powerpoint/2010/main" val="3977168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6FF5AB5-3CAE-4D6E-88DB-B4F86FBA36F3}"/>
              </a:ext>
            </a:extLst>
          </p:cNvPr>
          <p:cNvSpPr>
            <a:spLocks noGrp="1"/>
          </p:cNvSpPr>
          <p:nvPr>
            <p:ph type="title"/>
          </p:nvPr>
        </p:nvSpPr>
        <p:spPr/>
        <p:txBody>
          <a:bodyPr/>
          <a:lstStyle/>
          <a:p>
            <a:r>
              <a:rPr lang="en-US" altLang="zh-CN" dirty="0"/>
              <a:t>Spin-down glitch sample </a:t>
            </a:r>
            <a:endParaRPr lang="zh-CN" altLang="en-US" dirty="0"/>
          </a:p>
        </p:txBody>
      </p:sp>
      <p:sp>
        <p:nvSpPr>
          <p:cNvPr id="2" name="灯片编号占位符 1">
            <a:extLst>
              <a:ext uri="{FF2B5EF4-FFF2-40B4-BE49-F238E27FC236}">
                <a16:creationId xmlns:a16="http://schemas.microsoft.com/office/drawing/2014/main" id="{7071E823-F717-4A24-8497-F07205410AE5}"/>
              </a:ext>
            </a:extLst>
          </p:cNvPr>
          <p:cNvSpPr>
            <a:spLocks noGrp="1"/>
          </p:cNvSpPr>
          <p:nvPr>
            <p:ph type="sldNum" sz="quarter" idx="12"/>
          </p:nvPr>
        </p:nvSpPr>
        <p:spPr/>
        <p:txBody>
          <a:bodyPr>
            <a:normAutofit lnSpcReduction="10000"/>
          </a:bodyPr>
          <a:lstStyle/>
          <a:p>
            <a:fld id="{49AE70B2-8BF9-45C0-BB95-33D1B9D3A854}" type="slidenum">
              <a:rPr lang="zh-CN" altLang="en-US" smtClean="0">
                <a:solidFill>
                  <a:prstClr val="black">
                    <a:tint val="75000"/>
                  </a:prstClr>
                </a:solidFill>
              </a:rPr>
              <a:pPr/>
              <a:t>22</a:t>
            </a:fld>
            <a:endParaRPr lang="zh-CN" altLang="en-US">
              <a:solidFill>
                <a:prstClr val="black">
                  <a:tint val="75000"/>
                </a:prstClr>
              </a:solidFill>
            </a:endParaRPr>
          </a:p>
        </p:txBody>
      </p:sp>
      <p:pic>
        <p:nvPicPr>
          <p:cNvPr id="9" name="内容占位符 5">
            <a:extLst>
              <a:ext uri="{FF2B5EF4-FFF2-40B4-BE49-F238E27FC236}">
                <a16:creationId xmlns:a16="http://schemas.microsoft.com/office/drawing/2014/main" id="{68B126A4-0F8B-4AA9-861C-DCA61AECEA45}"/>
              </a:ext>
            </a:extLst>
          </p:cNvPr>
          <p:cNvPicPr>
            <a:picLocks noChangeAspect="1"/>
          </p:cNvPicPr>
          <p:nvPr/>
        </p:nvPicPr>
        <p:blipFill>
          <a:blip r:embed="rId2"/>
          <a:stretch>
            <a:fillRect/>
          </a:stretch>
        </p:blipFill>
        <p:spPr>
          <a:xfrm>
            <a:off x="3785537" y="754658"/>
            <a:ext cx="4636294" cy="3514725"/>
          </a:xfrm>
          <a:prstGeom prst="rect">
            <a:avLst/>
          </a:prstGeom>
        </p:spPr>
      </p:pic>
      <p:sp>
        <p:nvSpPr>
          <p:cNvPr id="10" name="文本框 9">
            <a:extLst>
              <a:ext uri="{FF2B5EF4-FFF2-40B4-BE49-F238E27FC236}">
                <a16:creationId xmlns:a16="http://schemas.microsoft.com/office/drawing/2014/main" id="{384B5D85-4176-444F-A9B4-D51CA7C2D233}"/>
              </a:ext>
            </a:extLst>
          </p:cNvPr>
          <p:cNvSpPr txBox="1"/>
          <p:nvPr/>
        </p:nvSpPr>
        <p:spPr>
          <a:xfrm>
            <a:off x="6139375" y="1105657"/>
            <a:ext cx="1469652" cy="300082"/>
          </a:xfrm>
          <a:prstGeom prst="rect">
            <a:avLst/>
          </a:prstGeom>
          <a:noFill/>
        </p:spPr>
        <p:txBody>
          <a:bodyPr wrap="square">
            <a:spAutoFit/>
          </a:bodyPr>
          <a:lstStyle/>
          <a:p>
            <a:r>
              <a:rPr lang="zh-CN" altLang="en-US" sz="1350" dirty="0"/>
              <a:t>SGR J1900+14</a:t>
            </a:r>
          </a:p>
        </p:txBody>
      </p:sp>
      <p:sp>
        <p:nvSpPr>
          <p:cNvPr id="11" name="文本框 10">
            <a:extLst>
              <a:ext uri="{FF2B5EF4-FFF2-40B4-BE49-F238E27FC236}">
                <a16:creationId xmlns:a16="http://schemas.microsoft.com/office/drawing/2014/main" id="{1889BDD0-593E-46FE-AF75-390C01D02503}"/>
              </a:ext>
            </a:extLst>
          </p:cNvPr>
          <p:cNvSpPr txBox="1"/>
          <p:nvPr/>
        </p:nvSpPr>
        <p:spPr>
          <a:xfrm>
            <a:off x="4721936" y="3481612"/>
            <a:ext cx="1433295" cy="300082"/>
          </a:xfrm>
          <a:prstGeom prst="rect">
            <a:avLst/>
          </a:prstGeom>
          <a:noFill/>
        </p:spPr>
        <p:txBody>
          <a:bodyPr wrap="square">
            <a:spAutoFit/>
          </a:bodyPr>
          <a:lstStyle/>
          <a:p>
            <a:r>
              <a:rPr lang="zh-CN" altLang="en-US" sz="1350" dirty="0"/>
              <a:t>1E 2259+586</a:t>
            </a:r>
          </a:p>
        </p:txBody>
      </p:sp>
      <p:sp>
        <p:nvSpPr>
          <p:cNvPr id="12" name="文本框 11">
            <a:extLst>
              <a:ext uri="{FF2B5EF4-FFF2-40B4-BE49-F238E27FC236}">
                <a16:creationId xmlns:a16="http://schemas.microsoft.com/office/drawing/2014/main" id="{D9A39F39-6573-40B7-B788-34410FA33E5A}"/>
              </a:ext>
            </a:extLst>
          </p:cNvPr>
          <p:cNvSpPr txBox="1"/>
          <p:nvPr/>
        </p:nvSpPr>
        <p:spPr>
          <a:xfrm>
            <a:off x="5351881" y="2849767"/>
            <a:ext cx="1386377" cy="300082"/>
          </a:xfrm>
          <a:prstGeom prst="rect">
            <a:avLst/>
          </a:prstGeom>
          <a:noFill/>
        </p:spPr>
        <p:txBody>
          <a:bodyPr wrap="square">
            <a:spAutoFit/>
          </a:bodyPr>
          <a:lstStyle/>
          <a:p>
            <a:r>
              <a:rPr lang="zh-CN" altLang="en-US" sz="1350" dirty="0"/>
              <a:t>4U 0142+61</a:t>
            </a:r>
          </a:p>
        </p:txBody>
      </p:sp>
      <p:sp>
        <p:nvSpPr>
          <p:cNvPr id="13" name="文本框 12">
            <a:extLst>
              <a:ext uri="{FF2B5EF4-FFF2-40B4-BE49-F238E27FC236}">
                <a16:creationId xmlns:a16="http://schemas.microsoft.com/office/drawing/2014/main" id="{45B27C74-EE88-4147-B857-D20617E353A8}"/>
              </a:ext>
            </a:extLst>
          </p:cNvPr>
          <p:cNvSpPr txBox="1"/>
          <p:nvPr/>
        </p:nvSpPr>
        <p:spPr>
          <a:xfrm>
            <a:off x="5985976" y="2569867"/>
            <a:ext cx="1386377" cy="300082"/>
          </a:xfrm>
          <a:prstGeom prst="rect">
            <a:avLst/>
          </a:prstGeom>
          <a:noFill/>
        </p:spPr>
        <p:txBody>
          <a:bodyPr wrap="square">
            <a:spAutoFit/>
          </a:bodyPr>
          <a:lstStyle/>
          <a:p>
            <a:r>
              <a:rPr lang="zh-CN" altLang="en-US" sz="1350" dirty="0"/>
              <a:t>1E 1841-045</a:t>
            </a:r>
          </a:p>
        </p:txBody>
      </p:sp>
      <p:sp>
        <p:nvSpPr>
          <p:cNvPr id="14" name="文本框 13">
            <a:extLst>
              <a:ext uri="{FF2B5EF4-FFF2-40B4-BE49-F238E27FC236}">
                <a16:creationId xmlns:a16="http://schemas.microsoft.com/office/drawing/2014/main" id="{FBFAD577-1B2B-499A-832D-EA7DBD49BF5E}"/>
              </a:ext>
            </a:extLst>
          </p:cNvPr>
          <p:cNvSpPr txBox="1"/>
          <p:nvPr/>
        </p:nvSpPr>
        <p:spPr>
          <a:xfrm>
            <a:off x="6489387" y="1884487"/>
            <a:ext cx="1670564" cy="300082"/>
          </a:xfrm>
          <a:prstGeom prst="rect">
            <a:avLst/>
          </a:prstGeom>
          <a:noFill/>
        </p:spPr>
        <p:txBody>
          <a:bodyPr wrap="square">
            <a:spAutoFit/>
          </a:bodyPr>
          <a:lstStyle/>
          <a:p>
            <a:r>
              <a:rPr lang="zh-CN" altLang="en-US" sz="1350" dirty="0"/>
              <a:t>SGR J1935+2154</a:t>
            </a:r>
          </a:p>
        </p:txBody>
      </p:sp>
      <p:sp>
        <p:nvSpPr>
          <p:cNvPr id="15" name="文本框 14">
            <a:extLst>
              <a:ext uri="{FF2B5EF4-FFF2-40B4-BE49-F238E27FC236}">
                <a16:creationId xmlns:a16="http://schemas.microsoft.com/office/drawing/2014/main" id="{0DD1BBA3-9A5C-4721-B329-3C58043712AE}"/>
              </a:ext>
            </a:extLst>
          </p:cNvPr>
          <p:cNvSpPr txBox="1"/>
          <p:nvPr/>
        </p:nvSpPr>
        <p:spPr>
          <a:xfrm>
            <a:off x="6972940" y="1446506"/>
            <a:ext cx="1670564" cy="300082"/>
          </a:xfrm>
          <a:prstGeom prst="rect">
            <a:avLst/>
          </a:prstGeom>
          <a:noFill/>
        </p:spPr>
        <p:txBody>
          <a:bodyPr wrap="square">
            <a:spAutoFit/>
          </a:bodyPr>
          <a:lstStyle/>
          <a:p>
            <a:r>
              <a:rPr lang="zh-CN" altLang="en-US" sz="1350" dirty="0">
                <a:solidFill>
                  <a:srgbClr val="0070C0"/>
                </a:solidFill>
              </a:rPr>
              <a:t>PSR J1846-0258</a:t>
            </a:r>
          </a:p>
        </p:txBody>
      </p:sp>
      <p:sp>
        <p:nvSpPr>
          <p:cNvPr id="16" name="文本框 15">
            <a:extLst>
              <a:ext uri="{FF2B5EF4-FFF2-40B4-BE49-F238E27FC236}">
                <a16:creationId xmlns:a16="http://schemas.microsoft.com/office/drawing/2014/main" id="{97737782-B25C-4C37-A454-70406C933C0A}"/>
              </a:ext>
            </a:extLst>
          </p:cNvPr>
          <p:cNvSpPr txBox="1"/>
          <p:nvPr/>
        </p:nvSpPr>
        <p:spPr>
          <a:xfrm>
            <a:off x="6930983" y="843320"/>
            <a:ext cx="1630804" cy="300082"/>
          </a:xfrm>
          <a:prstGeom prst="rect">
            <a:avLst/>
          </a:prstGeom>
          <a:noFill/>
        </p:spPr>
        <p:txBody>
          <a:bodyPr wrap="square">
            <a:spAutoFit/>
          </a:bodyPr>
          <a:lstStyle/>
          <a:p>
            <a:r>
              <a:rPr lang="zh-CN" altLang="en-US" sz="1350" dirty="0">
                <a:solidFill>
                  <a:srgbClr val="0070C0"/>
                </a:solidFill>
              </a:rPr>
              <a:t>PSR J1119-6127</a:t>
            </a:r>
          </a:p>
        </p:txBody>
      </p:sp>
      <p:sp>
        <p:nvSpPr>
          <p:cNvPr id="19" name="文本框 18">
            <a:extLst>
              <a:ext uri="{FF2B5EF4-FFF2-40B4-BE49-F238E27FC236}">
                <a16:creationId xmlns:a16="http://schemas.microsoft.com/office/drawing/2014/main" id="{AA6BB9B0-0A45-409D-9517-219AAE8D18C5}"/>
              </a:ext>
            </a:extLst>
          </p:cNvPr>
          <p:cNvSpPr txBox="1"/>
          <p:nvPr/>
        </p:nvSpPr>
        <p:spPr>
          <a:xfrm>
            <a:off x="7017344" y="4250511"/>
            <a:ext cx="1674186" cy="323165"/>
          </a:xfrm>
          <a:prstGeom prst="rect">
            <a:avLst/>
          </a:prstGeom>
          <a:noFill/>
        </p:spPr>
        <p:txBody>
          <a:bodyPr wrap="square" rtlCol="0">
            <a:spAutoFit/>
          </a:bodyPr>
          <a:lstStyle/>
          <a:p>
            <a:r>
              <a:rPr lang="en-US" altLang="zh-CN" sz="1500" dirty="0">
                <a:solidFill>
                  <a:srgbClr val="002060"/>
                </a:solidFill>
                <a:ea typeface="黑体" panose="02010609060101010101" pitchFamily="49" charset="-122"/>
                <a:cs typeface="Arial" panose="020B0604020202020204" pitchFamily="34" charset="0"/>
              </a:rPr>
              <a:t>Ge et al. 2023 </a:t>
            </a:r>
            <a:endParaRPr lang="zh-CN" altLang="en-US" sz="1500" dirty="0">
              <a:solidFill>
                <a:srgbClr val="002060"/>
              </a:solidFill>
              <a:ea typeface="黑体" panose="02010609060101010101" pitchFamily="49" charset="-122"/>
              <a:cs typeface="Arial" panose="020B0604020202020204" pitchFamily="34" charset="0"/>
            </a:endParaRPr>
          </a:p>
        </p:txBody>
      </p:sp>
      <p:sp>
        <p:nvSpPr>
          <p:cNvPr id="5" name="内容占位符 4">
            <a:extLst>
              <a:ext uri="{FF2B5EF4-FFF2-40B4-BE49-F238E27FC236}">
                <a16:creationId xmlns:a16="http://schemas.microsoft.com/office/drawing/2014/main" id="{370BACF5-70A4-4714-A6C6-78B95BE59491}"/>
              </a:ext>
            </a:extLst>
          </p:cNvPr>
          <p:cNvSpPr>
            <a:spLocks noGrp="1"/>
          </p:cNvSpPr>
          <p:nvPr>
            <p:ph idx="1"/>
          </p:nvPr>
        </p:nvSpPr>
        <p:spPr>
          <a:xfrm>
            <a:off x="253770" y="721049"/>
            <a:ext cx="3531765" cy="3060645"/>
          </a:xfrm>
        </p:spPr>
        <p:txBody>
          <a:bodyPr/>
          <a:lstStyle/>
          <a:p>
            <a:pPr>
              <a:lnSpc>
                <a:spcPct val="150000"/>
              </a:lnSpc>
              <a:buFont typeface="Wingdings" panose="05000000000000000000" pitchFamily="2" charset="2"/>
              <a:buChar char="n"/>
            </a:pPr>
            <a:r>
              <a:rPr lang="en-US" altLang="zh-CN" dirty="0">
                <a:latin typeface="Arial" panose="020B0604020202020204" pitchFamily="34" charset="0"/>
              </a:rPr>
              <a:t>Magnetars</a:t>
            </a:r>
            <a:r>
              <a:rPr lang="zh-CN" altLang="en-US" dirty="0">
                <a:latin typeface="Arial" panose="020B0604020202020204" pitchFamily="34" charset="0"/>
              </a:rPr>
              <a:t>：</a:t>
            </a:r>
            <a:r>
              <a:rPr lang="en-US" altLang="zh-CN" dirty="0">
                <a:latin typeface="Arial" panose="020B0604020202020204" pitchFamily="34" charset="0"/>
              </a:rPr>
              <a:t>12+</a:t>
            </a:r>
            <a:r>
              <a:rPr lang="en-US" altLang="zh-CN" dirty="0">
                <a:solidFill>
                  <a:srgbClr val="FF0000"/>
                </a:solidFill>
                <a:latin typeface="Arial" panose="020B0604020202020204" pitchFamily="34" charset="0"/>
              </a:rPr>
              <a:t>3</a:t>
            </a:r>
          </a:p>
          <a:p>
            <a:pPr lvl="1">
              <a:lnSpc>
                <a:spcPct val="150000"/>
              </a:lnSpc>
              <a:buSzPct val="80000"/>
              <a:buFont typeface="Wingdings" panose="05000000000000000000" pitchFamily="2" charset="2"/>
              <a:buChar char="n"/>
            </a:pPr>
            <a:r>
              <a:rPr lang="en-US" altLang="zh-CN" sz="1800" dirty="0">
                <a:latin typeface="Arial" panose="020B0604020202020204" pitchFamily="34" charset="0"/>
              </a:rPr>
              <a:t>Activity</a:t>
            </a:r>
          </a:p>
          <a:p>
            <a:pPr lvl="1">
              <a:lnSpc>
                <a:spcPct val="150000"/>
              </a:lnSpc>
              <a:buSzPct val="80000"/>
              <a:buFont typeface="Wingdings" panose="05000000000000000000" pitchFamily="2" charset="2"/>
              <a:buChar char="n"/>
            </a:pPr>
            <a:r>
              <a:rPr lang="en-US" altLang="zh-CN" sz="1800" dirty="0">
                <a:latin typeface="Arial" panose="020B0604020202020204" pitchFamily="34" charset="0"/>
              </a:rPr>
              <a:t>Quiet</a:t>
            </a:r>
          </a:p>
          <a:p>
            <a:pPr>
              <a:lnSpc>
                <a:spcPct val="150000"/>
              </a:lnSpc>
              <a:buFont typeface="Wingdings" panose="05000000000000000000" pitchFamily="2" charset="2"/>
              <a:buChar char="n"/>
            </a:pPr>
            <a:r>
              <a:rPr lang="en-US" altLang="zh-CN" dirty="0">
                <a:latin typeface="Arial" panose="020B0604020202020204" pitchFamily="34" charset="0"/>
              </a:rPr>
              <a:t>Normal pulsars</a:t>
            </a:r>
            <a:r>
              <a:rPr lang="zh-CN" altLang="en-US" dirty="0">
                <a:latin typeface="Arial" panose="020B0604020202020204" pitchFamily="34" charset="0"/>
              </a:rPr>
              <a:t>：</a:t>
            </a:r>
            <a:r>
              <a:rPr lang="en-US" altLang="zh-CN" dirty="0">
                <a:latin typeface="Arial" panose="020B0604020202020204" pitchFamily="34" charset="0"/>
              </a:rPr>
              <a:t>4+1+</a:t>
            </a:r>
            <a:r>
              <a:rPr lang="en-US" altLang="zh-CN" dirty="0">
                <a:solidFill>
                  <a:srgbClr val="FF0000"/>
                </a:solidFill>
                <a:latin typeface="Arial" panose="020B0604020202020204" pitchFamily="34" charset="0"/>
              </a:rPr>
              <a:t>1</a:t>
            </a:r>
          </a:p>
          <a:p>
            <a:pPr lvl="1">
              <a:lnSpc>
                <a:spcPct val="150000"/>
              </a:lnSpc>
              <a:buSzPct val="80000"/>
              <a:buFont typeface="Wingdings" panose="05000000000000000000" pitchFamily="2" charset="2"/>
              <a:buChar char="n"/>
            </a:pPr>
            <a:r>
              <a:rPr lang="en-US" altLang="zh-CN" sz="1800" dirty="0">
                <a:latin typeface="Arial" panose="020B0604020202020204" pitchFamily="34" charset="0"/>
              </a:rPr>
              <a:t>Quiet</a:t>
            </a:r>
          </a:p>
          <a:p>
            <a:pPr>
              <a:lnSpc>
                <a:spcPct val="150000"/>
              </a:lnSpc>
              <a:buFont typeface="Wingdings" panose="05000000000000000000" pitchFamily="2" charset="2"/>
              <a:buChar char="n"/>
            </a:pPr>
            <a:r>
              <a:rPr lang="en-US" altLang="zh-CN" dirty="0">
                <a:latin typeface="Arial" panose="020B0604020202020204" pitchFamily="34" charset="0"/>
              </a:rPr>
              <a:t>Amplitude</a:t>
            </a:r>
            <a:r>
              <a:rPr lang="zh-CN" altLang="en-US" dirty="0">
                <a:latin typeface="Arial" panose="020B0604020202020204" pitchFamily="34" charset="0"/>
              </a:rPr>
              <a:t>：</a:t>
            </a:r>
            <a:r>
              <a:rPr lang="en-US" altLang="zh-CN" dirty="0">
                <a:latin typeface="Arial" panose="020B0604020202020204" pitchFamily="34" charset="0"/>
              </a:rPr>
              <a:t>1E-8~1E-4</a:t>
            </a:r>
            <a:endParaRPr lang="zh-CN" altLang="en-US" dirty="0">
              <a:latin typeface="Arial" panose="020B0604020202020204" pitchFamily="34" charset="0"/>
            </a:endParaRPr>
          </a:p>
        </p:txBody>
      </p:sp>
      <p:sp>
        <p:nvSpPr>
          <p:cNvPr id="4" name="箭头: 右 3">
            <a:extLst>
              <a:ext uri="{FF2B5EF4-FFF2-40B4-BE49-F238E27FC236}">
                <a16:creationId xmlns:a16="http://schemas.microsoft.com/office/drawing/2014/main" id="{DD76E602-F536-48ED-B251-1001B0491645}"/>
              </a:ext>
            </a:extLst>
          </p:cNvPr>
          <p:cNvSpPr/>
          <p:nvPr/>
        </p:nvSpPr>
        <p:spPr>
          <a:xfrm>
            <a:off x="3370065" y="1382657"/>
            <a:ext cx="415471" cy="18718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文本框 16">
            <a:extLst>
              <a:ext uri="{FF2B5EF4-FFF2-40B4-BE49-F238E27FC236}">
                <a16:creationId xmlns:a16="http://schemas.microsoft.com/office/drawing/2014/main" id="{F4BC7DA7-6968-4198-9E5C-6B9696901D9A}"/>
              </a:ext>
            </a:extLst>
          </p:cNvPr>
          <p:cNvSpPr txBox="1"/>
          <p:nvPr/>
        </p:nvSpPr>
        <p:spPr>
          <a:xfrm>
            <a:off x="382621" y="4256661"/>
            <a:ext cx="3625175" cy="300082"/>
          </a:xfrm>
          <a:prstGeom prst="rect">
            <a:avLst/>
          </a:prstGeom>
          <a:noFill/>
        </p:spPr>
        <p:txBody>
          <a:bodyPr wrap="square">
            <a:spAutoFit/>
          </a:bodyPr>
          <a:lstStyle/>
          <a:p>
            <a:r>
              <a:rPr lang="en-US" altLang="zh-CN" sz="1350" dirty="0">
                <a:solidFill>
                  <a:srgbClr val="FF0000"/>
                </a:solidFill>
                <a:ea typeface="黑体" panose="02010609060101010101" pitchFamily="49" charset="-122"/>
                <a:cs typeface="Arial" panose="020B0604020202020204" pitchFamily="34" charset="0"/>
              </a:rPr>
              <a:t>PSRs B0540-69 &amp; J1522-5735 &amp; J1835-1106</a:t>
            </a:r>
          </a:p>
        </p:txBody>
      </p:sp>
    </p:spTree>
    <p:extLst>
      <p:ext uri="{BB962C8B-B14F-4D97-AF65-F5344CB8AC3E}">
        <p14:creationId xmlns:p14="http://schemas.microsoft.com/office/powerpoint/2010/main" val="3125217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6FF5AB5-3CAE-4D6E-88DB-B4F86FBA36F3}"/>
              </a:ext>
            </a:extLst>
          </p:cNvPr>
          <p:cNvSpPr>
            <a:spLocks noGrp="1"/>
          </p:cNvSpPr>
          <p:nvPr>
            <p:ph type="title"/>
          </p:nvPr>
        </p:nvSpPr>
        <p:spPr/>
        <p:txBody>
          <a:bodyPr/>
          <a:lstStyle/>
          <a:p>
            <a:r>
              <a:rPr lang="en-US" altLang="zh-CN" dirty="0"/>
              <a:t>Summary</a:t>
            </a:r>
            <a:endParaRPr lang="zh-CN" altLang="en-US" dirty="0"/>
          </a:p>
        </p:txBody>
      </p:sp>
      <p:sp>
        <p:nvSpPr>
          <p:cNvPr id="2" name="灯片编号占位符 1">
            <a:extLst>
              <a:ext uri="{FF2B5EF4-FFF2-40B4-BE49-F238E27FC236}">
                <a16:creationId xmlns:a16="http://schemas.microsoft.com/office/drawing/2014/main" id="{7071E823-F717-4A24-8497-F07205410AE5}"/>
              </a:ext>
            </a:extLst>
          </p:cNvPr>
          <p:cNvSpPr>
            <a:spLocks noGrp="1"/>
          </p:cNvSpPr>
          <p:nvPr>
            <p:ph type="sldNum" sz="quarter" idx="12"/>
          </p:nvPr>
        </p:nvSpPr>
        <p:spPr/>
        <p:txBody>
          <a:bodyPr>
            <a:normAutofit lnSpcReduction="10000"/>
          </a:bodyPr>
          <a:lstStyle/>
          <a:p>
            <a:fld id="{49AE70B2-8BF9-45C0-BB95-33D1B9D3A854}" type="slidenum">
              <a:rPr lang="zh-CN" altLang="en-US" smtClean="0">
                <a:solidFill>
                  <a:prstClr val="black">
                    <a:tint val="75000"/>
                  </a:prstClr>
                </a:solidFill>
              </a:rPr>
              <a:pPr/>
              <a:t>23</a:t>
            </a:fld>
            <a:endParaRPr lang="zh-CN" altLang="en-US">
              <a:solidFill>
                <a:prstClr val="black">
                  <a:tint val="75000"/>
                </a:prstClr>
              </a:solidFill>
            </a:endParaRPr>
          </a:p>
        </p:txBody>
      </p:sp>
      <p:sp>
        <p:nvSpPr>
          <p:cNvPr id="5" name="内容占位符 4">
            <a:extLst>
              <a:ext uri="{FF2B5EF4-FFF2-40B4-BE49-F238E27FC236}">
                <a16:creationId xmlns:a16="http://schemas.microsoft.com/office/drawing/2014/main" id="{370BACF5-70A4-4714-A6C6-78B95BE59491}"/>
              </a:ext>
            </a:extLst>
          </p:cNvPr>
          <p:cNvSpPr>
            <a:spLocks noGrp="1"/>
          </p:cNvSpPr>
          <p:nvPr>
            <p:ph idx="1"/>
          </p:nvPr>
        </p:nvSpPr>
        <p:spPr>
          <a:xfrm>
            <a:off x="253769" y="721049"/>
            <a:ext cx="4344171" cy="4041680"/>
          </a:xfrm>
        </p:spPr>
        <p:txBody>
          <a:bodyPr>
            <a:normAutofit/>
          </a:bodyPr>
          <a:lstStyle/>
          <a:p>
            <a:pPr>
              <a:buFont typeface="Wingdings" panose="05000000000000000000" pitchFamily="2" charset="2"/>
              <a:buChar char="n"/>
            </a:pPr>
            <a:r>
              <a:rPr lang="en-US" altLang="zh-CN" sz="2000" dirty="0">
                <a:latin typeface="+mn-lt"/>
              </a:rPr>
              <a:t>Normal pulsars: </a:t>
            </a:r>
            <a:endParaRPr lang="en-US" altLang="zh-CN" sz="1600" dirty="0">
              <a:latin typeface="+mn-lt"/>
            </a:endParaRPr>
          </a:p>
          <a:p>
            <a:pPr lvl="1">
              <a:lnSpc>
                <a:spcPts val="1800"/>
              </a:lnSpc>
              <a:spcAft>
                <a:spcPts val="0"/>
              </a:spcAft>
            </a:pPr>
            <a:r>
              <a:rPr lang="en-US" altLang="zh-CN" sz="1600" dirty="0">
                <a:latin typeface="+mn-lt"/>
              </a:rPr>
              <a:t>Crab pulsar:  X-ray polarization does not change pre and post glitch</a:t>
            </a:r>
          </a:p>
          <a:p>
            <a:pPr lvl="1">
              <a:lnSpc>
                <a:spcPts val="1800"/>
              </a:lnSpc>
              <a:spcAft>
                <a:spcPts val="0"/>
              </a:spcAft>
            </a:pPr>
            <a:r>
              <a:rPr lang="en-US" altLang="zh-CN" sz="1600" dirty="0">
                <a:latin typeface="+mn-lt"/>
              </a:rPr>
              <a:t>PSR B0540-69: PWN evolution, SED, spin-down glitch</a:t>
            </a:r>
          </a:p>
          <a:p>
            <a:pPr lvl="1">
              <a:lnSpc>
                <a:spcPts val="1800"/>
              </a:lnSpc>
              <a:spcAft>
                <a:spcPts val="0"/>
              </a:spcAft>
            </a:pPr>
            <a:r>
              <a:rPr lang="en-US" altLang="zh-CN" sz="1600" dirty="0">
                <a:latin typeface="+mn-lt"/>
              </a:rPr>
              <a:t>PSR J0205+6449: </a:t>
            </a:r>
            <a:r>
              <a:rPr lang="el-GR" altLang="zh-CN" sz="1600" dirty="0">
                <a:latin typeface="+mn-lt"/>
              </a:rPr>
              <a:t>γ</a:t>
            </a:r>
            <a:r>
              <a:rPr lang="en-US" altLang="zh-CN" sz="1600" dirty="0">
                <a:latin typeface="+mn-lt"/>
              </a:rPr>
              <a:t>-ray pulse variation</a:t>
            </a:r>
          </a:p>
          <a:p>
            <a:pPr lvl="1">
              <a:lnSpc>
                <a:spcPts val="1800"/>
              </a:lnSpc>
            </a:pPr>
            <a:r>
              <a:rPr lang="en-US" altLang="zh-CN" sz="1600" dirty="0">
                <a:latin typeface="+mn-lt"/>
              </a:rPr>
              <a:t>PSR J2021+4026: </a:t>
            </a:r>
            <a:r>
              <a:rPr lang="zh-CN" altLang="zh-CN" sz="1600" dirty="0">
                <a:latin typeface="+mn-lt"/>
              </a:rPr>
              <a:t>Long‑term intra‑state evolution</a:t>
            </a:r>
            <a:endParaRPr lang="en-US" altLang="zh-CN" sz="1600" dirty="0">
              <a:latin typeface="+mn-lt"/>
            </a:endParaRPr>
          </a:p>
          <a:p>
            <a:pPr>
              <a:buFont typeface="Wingdings" panose="05000000000000000000" pitchFamily="2" charset="2"/>
              <a:buChar char="n"/>
            </a:pPr>
            <a:r>
              <a:rPr lang="en-US" altLang="zh-CN" sz="2000" dirty="0">
                <a:latin typeface="+mn-lt"/>
              </a:rPr>
              <a:t>Magnetars: </a:t>
            </a:r>
            <a:endParaRPr lang="en-US" altLang="zh-CN" sz="1600" dirty="0">
              <a:latin typeface="+mn-lt"/>
            </a:endParaRPr>
          </a:p>
          <a:p>
            <a:pPr lvl="1">
              <a:lnSpc>
                <a:spcPts val="1800"/>
              </a:lnSpc>
              <a:spcAft>
                <a:spcPts val="0"/>
              </a:spcAft>
            </a:pPr>
            <a:r>
              <a:rPr lang="en-US" altLang="zh-CN" sz="1600" dirty="0">
                <a:latin typeface="+mn-lt"/>
              </a:rPr>
              <a:t>SGR J1935+2154: Oscillation and time delay of X-ray burst associated to FRB 200428</a:t>
            </a:r>
          </a:p>
          <a:p>
            <a:pPr lvl="1">
              <a:lnSpc>
                <a:spcPts val="1800"/>
              </a:lnSpc>
              <a:spcAft>
                <a:spcPts val="0"/>
              </a:spcAft>
            </a:pPr>
            <a:r>
              <a:rPr lang="en-US" altLang="zh-CN" sz="1600" dirty="0">
                <a:latin typeface="+mn-lt"/>
              </a:rPr>
              <a:t>Spin evolution of 4 magnetars </a:t>
            </a:r>
          </a:p>
          <a:p>
            <a:pPr lvl="1">
              <a:lnSpc>
                <a:spcPts val="1800"/>
              </a:lnSpc>
              <a:spcAft>
                <a:spcPts val="0"/>
              </a:spcAft>
            </a:pPr>
            <a:r>
              <a:rPr lang="en-US" altLang="zh-CN" sz="1600" dirty="0">
                <a:latin typeface="+mn-lt"/>
              </a:rPr>
              <a:t>1E 2259+586: flux enhancement after large spin-down glitch</a:t>
            </a:r>
          </a:p>
        </p:txBody>
      </p:sp>
      <p:pic>
        <p:nvPicPr>
          <p:cNvPr id="24" name="图片 23">
            <a:extLst>
              <a:ext uri="{FF2B5EF4-FFF2-40B4-BE49-F238E27FC236}">
                <a16:creationId xmlns:a16="http://schemas.microsoft.com/office/drawing/2014/main" id="{B9D3512D-A18E-4DD2-A05A-932C91ED3E5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70050" y="1393030"/>
            <a:ext cx="3359101" cy="2099438"/>
          </a:xfrm>
          <a:prstGeom prst="rect">
            <a:avLst/>
          </a:prstGeom>
        </p:spPr>
      </p:pic>
      <p:sp>
        <p:nvSpPr>
          <p:cNvPr id="25" name="文本框 24">
            <a:extLst>
              <a:ext uri="{FF2B5EF4-FFF2-40B4-BE49-F238E27FC236}">
                <a16:creationId xmlns:a16="http://schemas.microsoft.com/office/drawing/2014/main" id="{C5ECEC43-3C7F-40AC-9F2A-568A6DA9789F}"/>
              </a:ext>
            </a:extLst>
          </p:cNvPr>
          <p:cNvSpPr txBox="1"/>
          <p:nvPr/>
        </p:nvSpPr>
        <p:spPr bwMode="auto">
          <a:xfrm>
            <a:off x="5985754" y="4239509"/>
            <a:ext cx="2328152" cy="461665"/>
          </a:xfrm>
          <a:prstGeom prst="rect">
            <a:avLst/>
          </a:prstGeom>
          <a:noFill/>
          <a:ln w="9525">
            <a:noFill/>
            <a:miter lim="800000"/>
            <a:headEnd/>
            <a:tailEnd/>
          </a:ln>
        </p:spPr>
        <p:txBody>
          <a:bodyPr wrap="square" rtlCol="0">
            <a:spAutoFit/>
          </a:bodyPr>
          <a:lstStyle/>
          <a:p>
            <a:pPr algn="l"/>
            <a:r>
              <a:rPr kumimoji="1" lang="en-US" altLang="zh-CN" sz="2400" b="1" dirty="0">
                <a:solidFill>
                  <a:srgbClr val="FF0000"/>
                </a:solidFill>
                <a:latin typeface="Arial" panose="020B0604020202020204" pitchFamily="34" charset="0"/>
                <a:ea typeface="Microsoft YaHei" charset="-122"/>
                <a:cs typeface="Arial" panose="020B0604020202020204" pitchFamily="34" charset="0"/>
              </a:rPr>
              <a:t>Thank you!</a:t>
            </a:r>
            <a:endParaRPr kumimoji="1" lang="zh-CN" altLang="en-US" sz="2400" b="1" dirty="0">
              <a:solidFill>
                <a:srgbClr val="FF0000"/>
              </a:solidFill>
              <a:latin typeface="Arial" panose="020B0604020202020204" pitchFamily="34" charset="0"/>
              <a:ea typeface="Microsoft YaHei" charset="-122"/>
              <a:cs typeface="Arial" panose="020B0604020202020204" pitchFamily="34" charset="0"/>
            </a:endParaRPr>
          </a:p>
        </p:txBody>
      </p:sp>
      <p:sp>
        <p:nvSpPr>
          <p:cNvPr id="7" name="文本框 6">
            <a:extLst>
              <a:ext uri="{FF2B5EF4-FFF2-40B4-BE49-F238E27FC236}">
                <a16:creationId xmlns:a16="http://schemas.microsoft.com/office/drawing/2014/main" id="{83959B6E-28E7-4859-B334-EB6D1734762A}"/>
              </a:ext>
            </a:extLst>
          </p:cNvPr>
          <p:cNvSpPr txBox="1"/>
          <p:nvPr/>
        </p:nvSpPr>
        <p:spPr bwMode="auto">
          <a:xfrm>
            <a:off x="5129719" y="3618371"/>
            <a:ext cx="4014281" cy="369332"/>
          </a:xfrm>
          <a:prstGeom prst="rect">
            <a:avLst/>
          </a:prstGeom>
          <a:noFill/>
          <a:ln w="9525">
            <a:noFill/>
            <a:miter lim="800000"/>
          </a:ln>
        </p:spPr>
        <p:txBody>
          <a:bodyPr wrap="square" rtlCol="0">
            <a:spAutoFit/>
          </a:bodyPr>
          <a:lstStyle/>
          <a:p>
            <a:pPr algn="l"/>
            <a:r>
              <a:rPr kumimoji="1" lang="en-US" altLang="zh-CN" dirty="0">
                <a:latin typeface="Arial" panose="020B0604020202020204" pitchFamily="34" charset="0"/>
                <a:ea typeface="Microsoft YaHei" charset="-122"/>
                <a:cs typeface="Arial" panose="020B0604020202020204" pitchFamily="34" charset="0"/>
              </a:rPr>
              <a:t>Timing </a:t>
            </a:r>
            <a:r>
              <a:rPr lang="en-US" altLang="zh-CN" b="0" dirty="0">
                <a:latin typeface="Arial" panose="020B0604020202020204" pitchFamily="34" charset="0"/>
                <a:ea typeface="Times New Roman"/>
              </a:rPr>
              <a:t>× </a:t>
            </a:r>
            <a:r>
              <a:rPr kumimoji="1" lang="en-US" altLang="zh-CN" dirty="0">
                <a:latin typeface="Arial" panose="020B0604020202020204" pitchFamily="34" charset="0"/>
                <a:ea typeface="Microsoft YaHei" charset="-122"/>
                <a:cs typeface="Arial" panose="020B0604020202020204" pitchFamily="34" charset="0"/>
              </a:rPr>
              <a:t>Spectroscopy </a:t>
            </a:r>
            <a:r>
              <a:rPr lang="en-US" altLang="zh-CN" b="0" dirty="0">
                <a:latin typeface="Arial" panose="020B0604020202020204" pitchFamily="34" charset="0"/>
                <a:ea typeface="Times New Roman"/>
              </a:rPr>
              <a:t>× </a:t>
            </a:r>
            <a:r>
              <a:rPr kumimoji="1" lang="en-US" altLang="zh-CN" dirty="0">
                <a:latin typeface="Arial" panose="020B0604020202020204" pitchFamily="34" charset="0"/>
                <a:ea typeface="Microsoft YaHei" charset="-122"/>
                <a:cs typeface="Arial" panose="020B0604020202020204" pitchFamily="34" charset="0"/>
              </a:rPr>
              <a:t>Polarimetry</a:t>
            </a:r>
            <a:endParaRPr kumimoji="1" lang="zh-CN" altLang="en-US" dirty="0">
              <a:latin typeface="Arial" panose="020B0604020202020204" pitchFamily="34" charset="0"/>
              <a:ea typeface="Microsoft YaHei" charset="-122"/>
              <a:cs typeface="Arial" panose="020B0604020202020204" pitchFamily="34" charset="0"/>
            </a:endParaRPr>
          </a:p>
        </p:txBody>
      </p:sp>
      <p:sp>
        <p:nvSpPr>
          <p:cNvPr id="26" name="文本框 25">
            <a:extLst>
              <a:ext uri="{FF2B5EF4-FFF2-40B4-BE49-F238E27FC236}">
                <a16:creationId xmlns:a16="http://schemas.microsoft.com/office/drawing/2014/main" id="{8FB1215B-0C78-4902-B2D8-EAC70550ADAB}"/>
              </a:ext>
            </a:extLst>
          </p:cNvPr>
          <p:cNvSpPr txBox="1"/>
          <p:nvPr/>
        </p:nvSpPr>
        <p:spPr bwMode="auto">
          <a:xfrm>
            <a:off x="4771922" y="857544"/>
            <a:ext cx="4482021" cy="369332"/>
          </a:xfrm>
          <a:prstGeom prst="rect">
            <a:avLst/>
          </a:prstGeom>
          <a:noFill/>
          <a:ln w="9525">
            <a:noFill/>
            <a:miter lim="800000"/>
          </a:ln>
        </p:spPr>
        <p:txBody>
          <a:bodyPr wrap="square">
            <a:spAutoFit/>
          </a:bodyPr>
          <a:lstStyle/>
          <a:p>
            <a:r>
              <a:rPr lang="en-US" altLang="zh-CN" sz="1800" b="1" dirty="0" err="1"/>
              <a:t>eXTP</a:t>
            </a:r>
            <a:r>
              <a:rPr lang="en-US" altLang="zh-CN" sz="1800" dirty="0"/>
              <a:t>: enhanced </a:t>
            </a:r>
            <a:r>
              <a:rPr lang="en-US" altLang="zh-CN" sz="1800" dirty="0">
                <a:solidFill>
                  <a:srgbClr val="FF0000"/>
                </a:solidFill>
              </a:rPr>
              <a:t>X</a:t>
            </a:r>
            <a:r>
              <a:rPr lang="en-US" altLang="zh-CN" sz="1800" dirty="0"/>
              <a:t>-ray </a:t>
            </a:r>
            <a:r>
              <a:rPr lang="en-US" altLang="zh-CN" sz="1800" dirty="0">
                <a:solidFill>
                  <a:srgbClr val="FF0000"/>
                </a:solidFill>
              </a:rPr>
              <a:t>T</a:t>
            </a:r>
            <a:r>
              <a:rPr lang="en-US" altLang="zh-CN" sz="1800" dirty="0"/>
              <a:t>iming and </a:t>
            </a:r>
            <a:r>
              <a:rPr lang="en-US" altLang="zh-CN" sz="1800" dirty="0">
                <a:solidFill>
                  <a:srgbClr val="FF0000"/>
                </a:solidFill>
              </a:rPr>
              <a:t>P</a:t>
            </a:r>
            <a:r>
              <a:rPr lang="en-US" altLang="zh-CN" sz="1800" dirty="0"/>
              <a:t>olarimetry</a:t>
            </a:r>
            <a:endParaRPr lang="zh-CN" altLang="en-US" sz="1800" dirty="0"/>
          </a:p>
        </p:txBody>
      </p:sp>
    </p:spTree>
    <p:extLst>
      <p:ext uri="{BB962C8B-B14F-4D97-AF65-F5344CB8AC3E}">
        <p14:creationId xmlns:p14="http://schemas.microsoft.com/office/powerpoint/2010/main" val="16040297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46FF5AB5-3CAE-4D6E-88DB-B4F86FBA36F3}"/>
              </a:ext>
            </a:extLst>
          </p:cNvPr>
          <p:cNvSpPr>
            <a:spLocks noGrp="1"/>
          </p:cNvSpPr>
          <p:nvPr>
            <p:ph type="title"/>
          </p:nvPr>
        </p:nvSpPr>
        <p:spPr/>
        <p:txBody>
          <a:bodyPr/>
          <a:lstStyle/>
          <a:p>
            <a:r>
              <a:rPr lang="en-US" altLang="zh-CN" dirty="0"/>
              <a:t>Spin-down glitch</a:t>
            </a:r>
            <a:endParaRPr lang="zh-CN" altLang="en-US" dirty="0"/>
          </a:p>
        </p:txBody>
      </p:sp>
      <p:sp>
        <p:nvSpPr>
          <p:cNvPr id="2" name="灯片编号占位符 1">
            <a:extLst>
              <a:ext uri="{FF2B5EF4-FFF2-40B4-BE49-F238E27FC236}">
                <a16:creationId xmlns:a16="http://schemas.microsoft.com/office/drawing/2014/main" id="{7071E823-F717-4A24-8497-F07205410AE5}"/>
              </a:ext>
            </a:extLst>
          </p:cNvPr>
          <p:cNvSpPr>
            <a:spLocks noGrp="1"/>
          </p:cNvSpPr>
          <p:nvPr>
            <p:ph type="sldNum" sz="quarter" idx="12"/>
          </p:nvPr>
        </p:nvSpPr>
        <p:spPr/>
        <p:txBody>
          <a:bodyPr>
            <a:normAutofit lnSpcReduction="10000"/>
          </a:bodyPr>
          <a:lstStyle/>
          <a:p>
            <a:fld id="{49AE70B2-8BF9-45C0-BB95-33D1B9D3A854}" type="slidenum">
              <a:rPr lang="zh-CN" altLang="en-US" smtClean="0">
                <a:solidFill>
                  <a:prstClr val="black">
                    <a:tint val="75000"/>
                  </a:prstClr>
                </a:solidFill>
              </a:rPr>
              <a:pPr/>
              <a:t>24</a:t>
            </a:fld>
            <a:endParaRPr lang="zh-CN" altLang="en-US">
              <a:solidFill>
                <a:prstClr val="black">
                  <a:tint val="75000"/>
                </a:prstClr>
              </a:solidFill>
            </a:endParaRPr>
          </a:p>
        </p:txBody>
      </p:sp>
      <p:grpSp>
        <p:nvGrpSpPr>
          <p:cNvPr id="10" name="组合 9">
            <a:extLst>
              <a:ext uri="{FF2B5EF4-FFF2-40B4-BE49-F238E27FC236}">
                <a16:creationId xmlns:a16="http://schemas.microsoft.com/office/drawing/2014/main" id="{C18E2AC9-E28F-45AF-8C51-E257BAC63C95}"/>
              </a:ext>
            </a:extLst>
          </p:cNvPr>
          <p:cNvGrpSpPr/>
          <p:nvPr/>
        </p:nvGrpSpPr>
        <p:grpSpPr>
          <a:xfrm>
            <a:off x="135615" y="703645"/>
            <a:ext cx="3827519" cy="3843780"/>
            <a:chOff x="479544" y="938193"/>
            <a:chExt cx="5103359" cy="5125041"/>
          </a:xfrm>
        </p:grpSpPr>
        <p:sp>
          <p:nvSpPr>
            <p:cNvPr id="25" name="文本框 24">
              <a:extLst>
                <a:ext uri="{FF2B5EF4-FFF2-40B4-BE49-F238E27FC236}">
                  <a16:creationId xmlns:a16="http://schemas.microsoft.com/office/drawing/2014/main" id="{D54D26D8-6238-463B-A952-F13BEA39F198}"/>
                </a:ext>
              </a:extLst>
            </p:cNvPr>
            <p:cNvSpPr txBox="1"/>
            <p:nvPr/>
          </p:nvSpPr>
          <p:spPr>
            <a:xfrm>
              <a:off x="1258149" y="5632347"/>
              <a:ext cx="2726710" cy="430887"/>
            </a:xfrm>
            <a:prstGeom prst="rect">
              <a:avLst/>
            </a:prstGeom>
            <a:noFill/>
          </p:spPr>
          <p:txBody>
            <a:bodyPr wrap="square">
              <a:spAutoFit/>
            </a:bodyPr>
            <a:lstStyle/>
            <a:p>
              <a:r>
                <a:rPr lang="en-US" altLang="zh-CN" sz="1500" dirty="0" err="1">
                  <a:ea typeface="黑体" panose="02010609060101010101" pitchFamily="49" charset="-122"/>
                  <a:cs typeface="Arial" panose="020B0604020202020204" pitchFamily="34" charset="0"/>
                </a:rPr>
                <a:t>Tuo</a:t>
              </a:r>
              <a:r>
                <a:rPr lang="en-US" altLang="zh-CN" sz="1500" dirty="0">
                  <a:ea typeface="黑体" panose="02010609060101010101" pitchFamily="49" charset="-122"/>
                  <a:cs typeface="Arial" panose="020B0604020202020204" pitchFamily="34" charset="0"/>
                </a:rPr>
                <a:t> Y.L. et al. 2024</a:t>
              </a:r>
            </a:p>
          </p:txBody>
        </p:sp>
        <p:pic>
          <p:nvPicPr>
            <p:cNvPr id="30" name="glitch_phase.pdf" descr="glitch_phase.pdf">
              <a:extLst>
                <a:ext uri="{FF2B5EF4-FFF2-40B4-BE49-F238E27FC236}">
                  <a16:creationId xmlns:a16="http://schemas.microsoft.com/office/drawing/2014/main" id="{CB8E2431-C11B-49DA-9EB9-D69248D20675}"/>
                </a:ext>
              </a:extLst>
            </p:cNvPr>
            <p:cNvPicPr>
              <a:picLocks noChangeAspect="1"/>
            </p:cNvPicPr>
            <p:nvPr/>
          </p:nvPicPr>
          <p:blipFill>
            <a:blip r:embed="rId3"/>
            <a:stretch>
              <a:fillRect/>
            </a:stretch>
          </p:blipFill>
          <p:spPr>
            <a:xfrm>
              <a:off x="479544" y="938193"/>
              <a:ext cx="5103359" cy="4037448"/>
            </a:xfrm>
            <a:prstGeom prst="rect">
              <a:avLst/>
            </a:prstGeom>
            <a:ln w="12700">
              <a:miter lim="400000"/>
            </a:ln>
          </p:spPr>
        </p:pic>
        <p:sp>
          <p:nvSpPr>
            <p:cNvPr id="32" name="文本框 31">
              <a:extLst>
                <a:ext uri="{FF2B5EF4-FFF2-40B4-BE49-F238E27FC236}">
                  <a16:creationId xmlns:a16="http://schemas.microsoft.com/office/drawing/2014/main" id="{64032505-7A57-4F8D-8013-1329998D14DA}"/>
                </a:ext>
              </a:extLst>
            </p:cNvPr>
            <p:cNvSpPr txBox="1"/>
            <p:nvPr/>
          </p:nvSpPr>
          <p:spPr>
            <a:xfrm>
              <a:off x="1258149" y="4975640"/>
              <a:ext cx="2876295" cy="430887"/>
            </a:xfrm>
            <a:prstGeom prst="rect">
              <a:avLst/>
            </a:prstGeom>
            <a:noFill/>
          </p:spPr>
          <p:txBody>
            <a:bodyPr wrap="square">
              <a:spAutoFit/>
            </a:bodyPr>
            <a:lstStyle/>
            <a:p>
              <a:r>
                <a:rPr lang="en-US" altLang="zh-CN" sz="1500" dirty="0">
                  <a:solidFill>
                    <a:srgbClr val="FF0000"/>
                  </a:solidFill>
                  <a:ea typeface="黑体" panose="02010609060101010101" pitchFamily="49" charset="-122"/>
                  <a:cs typeface="Arial" panose="020B0604020202020204" pitchFamily="34" charset="0"/>
                </a:rPr>
                <a:t>PSR B0540-69</a:t>
              </a:r>
            </a:p>
          </p:txBody>
        </p:sp>
      </p:grpSp>
      <p:grpSp>
        <p:nvGrpSpPr>
          <p:cNvPr id="9" name="组合 8">
            <a:extLst>
              <a:ext uri="{FF2B5EF4-FFF2-40B4-BE49-F238E27FC236}">
                <a16:creationId xmlns:a16="http://schemas.microsoft.com/office/drawing/2014/main" id="{1F013F17-B933-40E0-B5A2-5601B8AD4AFA}"/>
              </a:ext>
            </a:extLst>
          </p:cNvPr>
          <p:cNvGrpSpPr/>
          <p:nvPr/>
        </p:nvGrpSpPr>
        <p:grpSpPr>
          <a:xfrm>
            <a:off x="3920842" y="703645"/>
            <a:ext cx="3496581" cy="3854677"/>
            <a:chOff x="5997419" y="1026818"/>
            <a:chExt cx="4662108" cy="5139568"/>
          </a:xfrm>
        </p:grpSpPr>
        <p:sp>
          <p:nvSpPr>
            <p:cNvPr id="24" name="文本框 23">
              <a:extLst>
                <a:ext uri="{FF2B5EF4-FFF2-40B4-BE49-F238E27FC236}">
                  <a16:creationId xmlns:a16="http://schemas.microsoft.com/office/drawing/2014/main" id="{37E1058F-B4DF-412B-BAF1-5A4E3CB7F26F}"/>
                </a:ext>
              </a:extLst>
            </p:cNvPr>
            <p:cNvSpPr txBox="1"/>
            <p:nvPr/>
          </p:nvSpPr>
          <p:spPr>
            <a:xfrm>
              <a:off x="6431026" y="5735499"/>
              <a:ext cx="4228501" cy="430887"/>
            </a:xfrm>
            <a:prstGeom prst="rect">
              <a:avLst/>
            </a:prstGeom>
            <a:noFill/>
          </p:spPr>
          <p:txBody>
            <a:bodyPr wrap="square">
              <a:spAutoFit/>
            </a:bodyPr>
            <a:lstStyle/>
            <a:p>
              <a:r>
                <a:rPr lang="en-US" altLang="zh-CN" sz="1500" dirty="0">
                  <a:ea typeface="黑体" panose="02010609060101010101" pitchFamily="49" charset="-122"/>
                  <a:cs typeface="Arial" panose="020B0604020202020204" pitchFamily="34" charset="0"/>
                </a:rPr>
                <a:t>Zhou S.Q. et al. 2024</a:t>
              </a:r>
            </a:p>
          </p:txBody>
        </p:sp>
        <p:sp>
          <p:nvSpPr>
            <p:cNvPr id="43" name="文本框 42">
              <a:extLst>
                <a:ext uri="{FF2B5EF4-FFF2-40B4-BE49-F238E27FC236}">
                  <a16:creationId xmlns:a16="http://schemas.microsoft.com/office/drawing/2014/main" id="{B1B33C71-F991-444E-867C-9E955A3FFA86}"/>
                </a:ext>
              </a:extLst>
            </p:cNvPr>
            <p:cNvSpPr txBox="1"/>
            <p:nvPr/>
          </p:nvSpPr>
          <p:spPr>
            <a:xfrm>
              <a:off x="6431026" y="5168713"/>
              <a:ext cx="4228501" cy="430887"/>
            </a:xfrm>
            <a:prstGeom prst="rect">
              <a:avLst/>
            </a:prstGeom>
            <a:noFill/>
          </p:spPr>
          <p:txBody>
            <a:bodyPr wrap="square">
              <a:spAutoFit/>
            </a:bodyPr>
            <a:lstStyle/>
            <a:p>
              <a:r>
                <a:rPr lang="en-US" altLang="zh-CN" sz="1500" dirty="0">
                  <a:solidFill>
                    <a:srgbClr val="FF0000"/>
                  </a:solidFill>
                  <a:ea typeface="黑体" panose="02010609060101010101" pitchFamily="49" charset="-122"/>
                  <a:cs typeface="Arial" panose="020B0604020202020204" pitchFamily="34" charset="0"/>
                </a:rPr>
                <a:t>PSR J1522-5735</a:t>
              </a:r>
            </a:p>
          </p:txBody>
        </p:sp>
        <p:pic>
          <p:nvPicPr>
            <p:cNvPr id="8" name="图片 7">
              <a:extLst>
                <a:ext uri="{FF2B5EF4-FFF2-40B4-BE49-F238E27FC236}">
                  <a16:creationId xmlns:a16="http://schemas.microsoft.com/office/drawing/2014/main" id="{8AB0BC1A-4AA9-4410-9E18-680652492680}"/>
                </a:ext>
              </a:extLst>
            </p:cNvPr>
            <p:cNvPicPr>
              <a:picLocks noChangeAspect="1"/>
            </p:cNvPicPr>
            <p:nvPr/>
          </p:nvPicPr>
          <p:blipFill>
            <a:blip r:embed="rId4"/>
            <a:stretch>
              <a:fillRect/>
            </a:stretch>
          </p:blipFill>
          <p:spPr>
            <a:xfrm>
              <a:off x="5997419" y="1026818"/>
              <a:ext cx="3516924" cy="3977698"/>
            </a:xfrm>
            <a:prstGeom prst="rect">
              <a:avLst/>
            </a:prstGeom>
          </p:spPr>
        </p:pic>
      </p:grpSp>
      <p:pic>
        <p:nvPicPr>
          <p:cNvPr id="5" name="图片 4">
            <a:extLst>
              <a:ext uri="{FF2B5EF4-FFF2-40B4-BE49-F238E27FC236}">
                <a16:creationId xmlns:a16="http://schemas.microsoft.com/office/drawing/2014/main" id="{3B290661-318E-468E-AA10-57DA1105DCAC}"/>
              </a:ext>
            </a:extLst>
          </p:cNvPr>
          <p:cNvPicPr>
            <a:picLocks noChangeAspect="1"/>
          </p:cNvPicPr>
          <p:nvPr/>
        </p:nvPicPr>
        <p:blipFill>
          <a:blip r:embed="rId5"/>
          <a:stretch>
            <a:fillRect/>
          </a:stretch>
        </p:blipFill>
        <p:spPr>
          <a:xfrm>
            <a:off x="6587553" y="764732"/>
            <a:ext cx="2556447" cy="2471636"/>
          </a:xfrm>
          <a:prstGeom prst="rect">
            <a:avLst/>
          </a:prstGeom>
        </p:spPr>
      </p:pic>
      <p:sp>
        <p:nvSpPr>
          <p:cNvPr id="15" name="文本框 14">
            <a:extLst>
              <a:ext uri="{FF2B5EF4-FFF2-40B4-BE49-F238E27FC236}">
                <a16:creationId xmlns:a16="http://schemas.microsoft.com/office/drawing/2014/main" id="{50D9DF5A-B1F9-4C17-892C-4648C0EA15C3}"/>
              </a:ext>
            </a:extLst>
          </p:cNvPr>
          <p:cNvSpPr txBox="1"/>
          <p:nvPr/>
        </p:nvSpPr>
        <p:spPr bwMode="auto">
          <a:xfrm>
            <a:off x="6966778" y="3763143"/>
            <a:ext cx="1797996" cy="307777"/>
          </a:xfrm>
          <a:prstGeom prst="rect">
            <a:avLst/>
          </a:prstGeom>
          <a:noFill/>
          <a:ln w="9525">
            <a:noFill/>
            <a:miter lim="800000"/>
          </a:ln>
        </p:spPr>
        <p:txBody>
          <a:bodyPr wrap="square">
            <a:spAutoFit/>
          </a:bodyPr>
          <a:lstStyle/>
          <a:p>
            <a:r>
              <a:rPr lang="en-US" altLang="zh-CN" sz="1400" dirty="0">
                <a:solidFill>
                  <a:srgbClr val="FF0000"/>
                </a:solidFill>
                <a:ea typeface="黑体" panose="02010609060101010101" pitchFamily="49" charset="-122"/>
                <a:cs typeface="Arial" panose="020B0604020202020204" pitchFamily="34" charset="0"/>
              </a:rPr>
              <a:t>PSR J1835-1106</a:t>
            </a:r>
            <a:endParaRPr lang="zh-CN" altLang="en-US" sz="1400" dirty="0"/>
          </a:p>
        </p:txBody>
      </p:sp>
      <p:sp>
        <p:nvSpPr>
          <p:cNvPr id="16" name="文本框 15">
            <a:extLst>
              <a:ext uri="{FF2B5EF4-FFF2-40B4-BE49-F238E27FC236}">
                <a16:creationId xmlns:a16="http://schemas.microsoft.com/office/drawing/2014/main" id="{573B52AF-C2AB-4C91-B97B-F9D2FF56FFC6}"/>
              </a:ext>
            </a:extLst>
          </p:cNvPr>
          <p:cNvSpPr txBox="1"/>
          <p:nvPr/>
        </p:nvSpPr>
        <p:spPr>
          <a:xfrm>
            <a:off x="6902760" y="4197143"/>
            <a:ext cx="1926031" cy="323165"/>
          </a:xfrm>
          <a:prstGeom prst="rect">
            <a:avLst/>
          </a:prstGeom>
          <a:noFill/>
        </p:spPr>
        <p:txBody>
          <a:bodyPr wrap="square">
            <a:spAutoFit/>
          </a:bodyPr>
          <a:lstStyle/>
          <a:p>
            <a:r>
              <a:rPr lang="en-US" altLang="zh-CN" sz="1500" dirty="0">
                <a:ea typeface="黑体" panose="02010609060101010101" pitchFamily="49" charset="-122"/>
                <a:cs typeface="Arial" panose="020B0604020202020204" pitchFamily="34" charset="0"/>
              </a:rPr>
              <a:t>Wang M.Y. et al. 2025</a:t>
            </a:r>
          </a:p>
        </p:txBody>
      </p:sp>
    </p:spTree>
    <p:extLst>
      <p:ext uri="{BB962C8B-B14F-4D97-AF65-F5344CB8AC3E}">
        <p14:creationId xmlns:p14="http://schemas.microsoft.com/office/powerpoint/2010/main" val="237970094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4307"/>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38100">
          <a:solidFill>
            <a:schemeClr val="accent1"/>
          </a:solidFill>
        </a:ln>
      </a:spPr>
      <a:bodyPr wrap="square" rtlCol="0" anchor="ctr">
        <a:spAutoFit/>
      </a:bodyPr>
      <a:lstStyle>
        <a:defPPr algn="ctr">
          <a:defRPr kumimoji="1" sz="2000">
            <a:latin typeface="Microsoft YaHei" charset="-122"/>
            <a:ea typeface="Microsoft YaHei" charset="-122"/>
            <a:cs typeface="Microsoft YaHei" charset="-122"/>
          </a:defRPr>
        </a:defPPr>
      </a:lstStyle>
    </a:spDef>
    <a:lnDef>
      <a:spPr>
        <a:ln>
          <a:tailEnd type="triangle"/>
        </a:ln>
      </a:spPr>
      <a:bodyPr/>
      <a:lstStyle/>
      <a:style>
        <a:lnRef idx="2">
          <a:schemeClr val="accent1"/>
        </a:lnRef>
        <a:fillRef idx="0">
          <a:schemeClr val="accent1"/>
        </a:fillRef>
        <a:effectRef idx="1">
          <a:schemeClr val="accent1"/>
        </a:effectRef>
        <a:fontRef idx="minor">
          <a:schemeClr val="tx1"/>
        </a:fontRef>
      </a:style>
    </a:lnDef>
    <a:txDef>
      <a:spPr bwMode="auto">
        <a:noFill/>
        <a:ln w="9525">
          <a:noFill/>
          <a:miter lim="800000"/>
        </a:ln>
      </a:spPr>
      <a:bodyPr wrap="none" rtlCol="0">
        <a:spAutoFit/>
      </a:bodyPr>
      <a:lstStyle>
        <a:defPPr algn="l">
          <a:defRPr kumimoji="1" sz="2000" dirty="0" smtClean="0">
            <a:latin typeface="Arial" panose="020B0604020202020204" pitchFamily="34" charset="0"/>
            <a:ea typeface="Microsoft YaHei" charset="-122"/>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21502</TotalTime>
  <Words>2042</Words>
  <Application>Microsoft Office PowerPoint</Application>
  <PresentationFormat>全屏显示(16:9)</PresentationFormat>
  <Paragraphs>333</Paragraphs>
  <Slides>24</Slides>
  <Notes>20</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Arial-BoldMT</vt:lpstr>
      <vt:lpstr>Times New Roman Regular</vt:lpstr>
      <vt:lpstr>微软雅黑</vt:lpstr>
      <vt:lpstr>微软雅黑</vt:lpstr>
      <vt:lpstr>Arial</vt:lpstr>
      <vt:lpstr>Arial Black</vt:lpstr>
      <vt:lpstr>Calibri</vt:lpstr>
      <vt:lpstr>Cambria Math</vt:lpstr>
      <vt:lpstr>Times New Roman</vt:lpstr>
      <vt:lpstr>Wingdings</vt:lpstr>
      <vt:lpstr>Office 主题</vt:lpstr>
      <vt:lpstr>PowerPoint 演示文稿</vt:lpstr>
      <vt:lpstr>Outline</vt:lpstr>
      <vt:lpstr>Introduction</vt:lpstr>
      <vt:lpstr>Introduction</vt:lpstr>
      <vt:lpstr>Introduction - Normal pulsar</vt:lpstr>
      <vt:lpstr>Introduction - Magnetar</vt:lpstr>
      <vt:lpstr>Introduction - Glitch</vt:lpstr>
      <vt:lpstr>Introduction - State transition</vt:lpstr>
      <vt:lpstr>Introduction</vt:lpstr>
      <vt:lpstr>Progresses in normal pulsars</vt:lpstr>
      <vt:lpstr>Progresses in normal pulsars</vt:lpstr>
      <vt:lpstr>Progresses in normal pulsars</vt:lpstr>
      <vt:lpstr>Progresses in normal pulsars</vt:lpstr>
      <vt:lpstr>Progresses in normal pulsars</vt:lpstr>
      <vt:lpstr>Progresses in normal pulsars</vt:lpstr>
      <vt:lpstr>Progresses in magnetars</vt:lpstr>
      <vt:lpstr>Progresses in magnetars</vt:lpstr>
      <vt:lpstr>Progresses in magnetars</vt:lpstr>
      <vt:lpstr>Progresses in magnetars</vt:lpstr>
      <vt:lpstr>Progresses in magnetars</vt:lpstr>
      <vt:lpstr>Progresses in magnetars</vt:lpstr>
      <vt:lpstr>Spin-down glitch sample </vt:lpstr>
      <vt:lpstr>Summary</vt:lpstr>
      <vt:lpstr>Spin-down glitch</vt:lpstr>
    </vt:vector>
  </TitlesOfParts>
  <Company>Tsinghua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黑洞</dc:title>
  <dc:creator>Hua Feng</dc:creator>
  <cp:lastModifiedBy>mingyu</cp:lastModifiedBy>
  <cp:revision>5140</cp:revision>
  <cp:lastPrinted>2026-05-27T08:14:24Z</cp:lastPrinted>
  <dcterms:created xsi:type="dcterms:W3CDTF">2026-05-27T08:14:24Z</dcterms:created>
  <dcterms:modified xsi:type="dcterms:W3CDTF">2026-07-05T05:22:36Z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1033-11.1.0.10976</vt:lpwstr>
  </property>
</Properties>
</file>