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gif" ContentType="image/gif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4" r:id="rId3"/>
  </p:sldMasterIdLst>
  <p:notesMasterIdLst>
    <p:notesMasterId r:id="rId6"/>
  </p:notesMasterIdLst>
  <p:sldIdLst>
    <p:sldId id="304" r:id="rId4"/>
    <p:sldId id="260" r:id="rId5"/>
    <p:sldId id="315" r:id="rId7"/>
    <p:sldId id="316" r:id="rId8"/>
    <p:sldId id="317" r:id="rId9"/>
    <p:sldId id="318" r:id="rId10"/>
    <p:sldId id="319" r:id="rId11"/>
    <p:sldId id="320" r:id="rId12"/>
    <p:sldId id="321" r:id="rId13"/>
    <p:sldId id="322" r:id="rId14"/>
    <p:sldId id="330" r:id="rId15"/>
    <p:sldId id="323" r:id="rId16"/>
    <p:sldId id="324" r:id="rId17"/>
    <p:sldId id="325" r:id="rId18"/>
    <p:sldId id="326" r:id="rId19"/>
    <p:sldId id="327" r:id="rId20"/>
    <p:sldId id="332" r:id="rId21"/>
    <p:sldId id="312" r:id="rId22"/>
    <p:sldId id="283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10" userDrawn="1">
          <p15:clr>
            <a:srgbClr val="A4A3A4"/>
          </p15:clr>
        </p15:guide>
        <p15:guide id="2" pos="379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 T. Bai" initials="JTB" lastIdx="0" clrIdx="0"/>
  <p:cmAuthor id="2" name="启军" initials="启" lastIdx="0" clrIdx="1"/>
  <p:cmAuthor id="3" name="Wang Tiny" initials="WT" lastIdx="0" clrIdx="2"/>
  <p:cmAuthor id="4" name="作者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54A1"/>
    <a:srgbClr val="DAE3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210"/>
        <p:guide pos="379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7" Type="http://schemas.openxmlformats.org/officeDocument/2006/relationships/commentAuthors" Target="commentAuthors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A4DF3B-20F9-4663-ACCD-B16856B4F9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620B2E7-ED7D-46B4-94CA-2FB67730347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2976" y="6474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48F10FC4-DD5C-4C24-B849-D8A0B2DC9874}" type="slidenum">
              <a:rPr lang="zh-CN" altLang="en-US" smtClean="0"/>
            </a:fld>
            <a:endParaRPr lang="zh-CN" altLang="en-US"/>
          </a:p>
        </p:txBody>
      </p:sp>
      <p:grpSp>
        <p:nvGrpSpPr>
          <p:cNvPr id="4" name="组合 3"/>
          <p:cNvGrpSpPr/>
          <p:nvPr userDrawn="1"/>
        </p:nvGrpSpPr>
        <p:grpSpPr>
          <a:xfrm>
            <a:off x="220150" y="190445"/>
            <a:ext cx="588308" cy="599694"/>
            <a:chOff x="220150" y="190445"/>
            <a:chExt cx="588308" cy="599694"/>
          </a:xfrm>
          <a:solidFill>
            <a:schemeClr val="accent1">
              <a:lumMod val="75000"/>
            </a:schemeClr>
          </a:solidFill>
        </p:grpSpPr>
        <p:sp>
          <p:nvSpPr>
            <p:cNvPr id="2" name="图文框 1"/>
            <p:cNvSpPr/>
            <p:nvPr userDrawn="1"/>
          </p:nvSpPr>
          <p:spPr>
            <a:xfrm>
              <a:off x="220150" y="190445"/>
              <a:ext cx="470647" cy="471543"/>
            </a:xfrm>
            <a:prstGeom prst="frame">
              <a:avLst>
                <a:gd name="adj1" fmla="val 4026"/>
              </a:avLst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" name="矩形 2"/>
            <p:cNvSpPr/>
            <p:nvPr userDrawn="1"/>
          </p:nvSpPr>
          <p:spPr>
            <a:xfrm>
              <a:off x="337811" y="341194"/>
              <a:ext cx="470647" cy="448945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2" name="直接连接符 11"/>
          <p:cNvCxnSpPr/>
          <p:nvPr userDrawn="1"/>
        </p:nvCxnSpPr>
        <p:spPr>
          <a:xfrm>
            <a:off x="337811" y="790139"/>
            <a:ext cx="11549389" cy="0"/>
          </a:xfrm>
          <a:prstGeom prst="line">
            <a:avLst/>
          </a:prstGeom>
          <a:solidFill>
            <a:schemeClr val="accent1">
              <a:lumMod val="75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 dir="u"/>
      </p:transition>
    </mc:Choice>
    <mc:Fallback>
      <p:transition>
        <p:wipe dir="u"/>
      </p:transition>
    </mc:Fallback>
  </mc:AlternateContent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2976" y="6474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48F10FC4-DD5C-4C24-B849-D8A0B2DC9874}" type="slidenum">
              <a:rPr lang="zh-CN" altLang="en-US" smtClean="0"/>
            </a:fld>
            <a:endParaRPr lang="zh-CN" altLang="en-US"/>
          </a:p>
        </p:txBody>
      </p:sp>
      <p:grpSp>
        <p:nvGrpSpPr>
          <p:cNvPr id="4" name="组合 3"/>
          <p:cNvGrpSpPr/>
          <p:nvPr userDrawn="1"/>
        </p:nvGrpSpPr>
        <p:grpSpPr>
          <a:xfrm>
            <a:off x="220150" y="190445"/>
            <a:ext cx="588308" cy="599694"/>
            <a:chOff x="220150" y="190445"/>
            <a:chExt cx="588308" cy="599694"/>
          </a:xfrm>
          <a:solidFill>
            <a:schemeClr val="accent1">
              <a:lumMod val="75000"/>
            </a:schemeClr>
          </a:solidFill>
        </p:grpSpPr>
        <p:sp>
          <p:nvSpPr>
            <p:cNvPr id="2" name="图文框 1"/>
            <p:cNvSpPr/>
            <p:nvPr userDrawn="1"/>
          </p:nvSpPr>
          <p:spPr>
            <a:xfrm>
              <a:off x="220150" y="190445"/>
              <a:ext cx="470647" cy="471543"/>
            </a:xfrm>
            <a:prstGeom prst="frame">
              <a:avLst>
                <a:gd name="adj1" fmla="val 4026"/>
              </a:avLst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" name="矩形 2"/>
            <p:cNvSpPr/>
            <p:nvPr userDrawn="1"/>
          </p:nvSpPr>
          <p:spPr>
            <a:xfrm>
              <a:off x="337811" y="341194"/>
              <a:ext cx="470647" cy="448945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2" name="直接连接符 11"/>
          <p:cNvCxnSpPr/>
          <p:nvPr userDrawn="1"/>
        </p:nvCxnSpPr>
        <p:spPr>
          <a:xfrm>
            <a:off x="337811" y="790139"/>
            <a:ext cx="11549389" cy="0"/>
          </a:xfrm>
          <a:prstGeom prst="line">
            <a:avLst/>
          </a:prstGeom>
          <a:solidFill>
            <a:schemeClr val="accent1">
              <a:lumMod val="75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 userDrawn="1"/>
        </p:nvSpPr>
        <p:spPr>
          <a:xfrm>
            <a:off x="10229850" y="103505"/>
            <a:ext cx="558800" cy="5588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3200" b="1"/>
              <a:t>1</a:t>
            </a:r>
            <a:endParaRPr lang="en-US" altLang="zh-CN" sz="3200" b="1"/>
          </a:p>
        </p:txBody>
      </p:sp>
      <p:sp>
        <p:nvSpPr>
          <p:cNvPr id="6" name="椭圆 5"/>
          <p:cNvSpPr/>
          <p:nvPr userDrawn="1"/>
        </p:nvSpPr>
        <p:spPr>
          <a:xfrm>
            <a:off x="11126470" y="103505"/>
            <a:ext cx="558800" cy="5588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3200" b="1"/>
              <a:t>2</a:t>
            </a:r>
            <a:endParaRPr lang="en-US" altLang="zh-CN" sz="32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 dir="u"/>
      </p:transition>
    </mc:Choice>
    <mc:Fallback>
      <p:transition>
        <p:wipe dir="u"/>
      </p:transition>
    </mc:Fallback>
  </mc:AlternateContent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2976" y="6474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48F10FC4-DD5C-4C24-B849-D8A0B2DC9874}" type="slidenum">
              <a:rPr lang="zh-CN" altLang="en-US" smtClean="0"/>
            </a:fld>
            <a:endParaRPr lang="zh-CN" altLang="en-US"/>
          </a:p>
        </p:txBody>
      </p:sp>
      <p:grpSp>
        <p:nvGrpSpPr>
          <p:cNvPr id="4" name="组合 3"/>
          <p:cNvGrpSpPr/>
          <p:nvPr userDrawn="1"/>
        </p:nvGrpSpPr>
        <p:grpSpPr>
          <a:xfrm>
            <a:off x="220150" y="190445"/>
            <a:ext cx="588308" cy="599694"/>
            <a:chOff x="220150" y="190445"/>
            <a:chExt cx="588308" cy="599694"/>
          </a:xfrm>
          <a:solidFill>
            <a:schemeClr val="accent1">
              <a:lumMod val="75000"/>
            </a:schemeClr>
          </a:solidFill>
        </p:grpSpPr>
        <p:sp>
          <p:nvSpPr>
            <p:cNvPr id="2" name="图文框 1"/>
            <p:cNvSpPr/>
            <p:nvPr userDrawn="1"/>
          </p:nvSpPr>
          <p:spPr>
            <a:xfrm>
              <a:off x="220150" y="190445"/>
              <a:ext cx="470647" cy="471543"/>
            </a:xfrm>
            <a:prstGeom prst="frame">
              <a:avLst>
                <a:gd name="adj1" fmla="val 4026"/>
              </a:avLst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" name="矩形 2"/>
            <p:cNvSpPr/>
            <p:nvPr userDrawn="1"/>
          </p:nvSpPr>
          <p:spPr>
            <a:xfrm>
              <a:off x="337811" y="341194"/>
              <a:ext cx="470647" cy="448945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2" name="直接连接符 11"/>
          <p:cNvCxnSpPr/>
          <p:nvPr userDrawn="1"/>
        </p:nvCxnSpPr>
        <p:spPr>
          <a:xfrm>
            <a:off x="337811" y="790139"/>
            <a:ext cx="11549389" cy="0"/>
          </a:xfrm>
          <a:prstGeom prst="line">
            <a:avLst/>
          </a:prstGeom>
          <a:solidFill>
            <a:schemeClr val="accent1">
              <a:lumMod val="75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 userDrawn="1"/>
        </p:nvSpPr>
        <p:spPr>
          <a:xfrm>
            <a:off x="10229850" y="103505"/>
            <a:ext cx="558800" cy="5588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3200" b="1"/>
              <a:t>1</a:t>
            </a:r>
            <a:endParaRPr lang="en-US" altLang="zh-CN" sz="3200" b="1"/>
          </a:p>
        </p:txBody>
      </p:sp>
      <p:sp>
        <p:nvSpPr>
          <p:cNvPr id="6" name="椭圆 5"/>
          <p:cNvSpPr/>
          <p:nvPr userDrawn="1"/>
        </p:nvSpPr>
        <p:spPr>
          <a:xfrm>
            <a:off x="11126470" y="103505"/>
            <a:ext cx="558800" cy="5588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3200" b="1"/>
              <a:t>2</a:t>
            </a:r>
            <a:endParaRPr lang="en-US" altLang="zh-CN" sz="32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 dir="u"/>
      </p:transition>
    </mc:Choice>
    <mc:Fallback>
      <p:transition>
        <p:wipe dir="u"/>
      </p:transition>
    </mc:Fallback>
  </mc:AlternateContent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2976" y="6474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48F10FC4-DD5C-4C24-B849-D8A0B2DC9874}" type="slidenum">
              <a:rPr lang="zh-CN" altLang="en-US" smtClean="0"/>
            </a:fld>
            <a:endParaRPr lang="zh-CN" altLang="en-US"/>
          </a:p>
        </p:txBody>
      </p:sp>
      <p:grpSp>
        <p:nvGrpSpPr>
          <p:cNvPr id="4" name="组合 3"/>
          <p:cNvGrpSpPr/>
          <p:nvPr userDrawn="1"/>
        </p:nvGrpSpPr>
        <p:grpSpPr>
          <a:xfrm>
            <a:off x="220150" y="190445"/>
            <a:ext cx="588308" cy="599694"/>
            <a:chOff x="220150" y="190445"/>
            <a:chExt cx="588308" cy="599694"/>
          </a:xfrm>
          <a:solidFill>
            <a:schemeClr val="accent1">
              <a:lumMod val="75000"/>
            </a:schemeClr>
          </a:solidFill>
        </p:grpSpPr>
        <p:sp>
          <p:nvSpPr>
            <p:cNvPr id="2" name="图文框 1"/>
            <p:cNvSpPr/>
            <p:nvPr userDrawn="1"/>
          </p:nvSpPr>
          <p:spPr>
            <a:xfrm>
              <a:off x="220150" y="190445"/>
              <a:ext cx="470647" cy="471543"/>
            </a:xfrm>
            <a:prstGeom prst="frame">
              <a:avLst>
                <a:gd name="adj1" fmla="val 4026"/>
              </a:avLst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" name="矩形 2"/>
            <p:cNvSpPr/>
            <p:nvPr userDrawn="1"/>
          </p:nvSpPr>
          <p:spPr>
            <a:xfrm>
              <a:off x="337811" y="341194"/>
              <a:ext cx="470647" cy="448945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2" name="直接连接符 11"/>
          <p:cNvCxnSpPr/>
          <p:nvPr userDrawn="1"/>
        </p:nvCxnSpPr>
        <p:spPr>
          <a:xfrm>
            <a:off x="337811" y="790139"/>
            <a:ext cx="11549389" cy="0"/>
          </a:xfrm>
          <a:prstGeom prst="line">
            <a:avLst/>
          </a:prstGeom>
          <a:solidFill>
            <a:schemeClr val="accent1">
              <a:lumMod val="75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00795" y="39370"/>
            <a:ext cx="3175635" cy="7067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 dir="u"/>
      </p:transition>
    </mc:Choice>
    <mc:Fallback>
      <p:transition>
        <p:wipe dir="u"/>
      </p:transition>
    </mc:Fallback>
  </mc:AlternateContent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2976" y="6474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48F10FC4-DD5C-4C24-B849-D8A0B2DC9874}" type="slidenum">
              <a:rPr lang="zh-CN" altLang="en-US" smtClean="0"/>
            </a:fld>
            <a:endParaRPr lang="zh-CN" altLang="en-US"/>
          </a:p>
        </p:txBody>
      </p:sp>
      <p:grpSp>
        <p:nvGrpSpPr>
          <p:cNvPr id="4" name="组合 3"/>
          <p:cNvGrpSpPr/>
          <p:nvPr userDrawn="1"/>
        </p:nvGrpSpPr>
        <p:grpSpPr>
          <a:xfrm>
            <a:off x="220150" y="190445"/>
            <a:ext cx="588308" cy="599694"/>
            <a:chOff x="220150" y="190445"/>
            <a:chExt cx="588308" cy="599694"/>
          </a:xfrm>
          <a:solidFill>
            <a:schemeClr val="accent1">
              <a:lumMod val="75000"/>
            </a:schemeClr>
          </a:solidFill>
        </p:grpSpPr>
        <p:sp>
          <p:nvSpPr>
            <p:cNvPr id="2" name="图文框 1"/>
            <p:cNvSpPr/>
            <p:nvPr userDrawn="1"/>
          </p:nvSpPr>
          <p:spPr>
            <a:xfrm>
              <a:off x="220150" y="190445"/>
              <a:ext cx="470647" cy="471543"/>
            </a:xfrm>
            <a:prstGeom prst="frame">
              <a:avLst>
                <a:gd name="adj1" fmla="val 4026"/>
              </a:avLst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" name="矩形 2"/>
            <p:cNvSpPr/>
            <p:nvPr userDrawn="1"/>
          </p:nvSpPr>
          <p:spPr>
            <a:xfrm>
              <a:off x="337811" y="341194"/>
              <a:ext cx="470647" cy="448945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2" name="直接连接符 11"/>
          <p:cNvCxnSpPr/>
          <p:nvPr userDrawn="1"/>
        </p:nvCxnSpPr>
        <p:spPr>
          <a:xfrm>
            <a:off x="337811" y="790139"/>
            <a:ext cx="11549389" cy="0"/>
          </a:xfrm>
          <a:prstGeom prst="line">
            <a:avLst/>
          </a:prstGeom>
          <a:solidFill>
            <a:schemeClr val="accent1">
              <a:lumMod val="75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 userDrawn="1"/>
        </p:nvSpPr>
        <p:spPr>
          <a:xfrm>
            <a:off x="7165340" y="103505"/>
            <a:ext cx="558800" cy="5588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3200" b="1"/>
              <a:t>1</a:t>
            </a:r>
            <a:endParaRPr lang="en-US" altLang="zh-CN" sz="3200" b="1"/>
          </a:p>
        </p:txBody>
      </p:sp>
      <p:sp>
        <p:nvSpPr>
          <p:cNvPr id="6" name="椭圆 5"/>
          <p:cNvSpPr/>
          <p:nvPr userDrawn="1"/>
        </p:nvSpPr>
        <p:spPr>
          <a:xfrm>
            <a:off x="8161020" y="103505"/>
            <a:ext cx="558800" cy="5588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3200" b="1"/>
              <a:t>2</a:t>
            </a:r>
            <a:endParaRPr lang="en-US" altLang="zh-CN" sz="3200" b="1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00795" y="39370"/>
            <a:ext cx="3175635" cy="7067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 dir="u"/>
      </p:transition>
    </mc:Choice>
    <mc:Fallback>
      <p:transition>
        <p:wipe dir="u"/>
      </p:transition>
    </mc:Fallback>
  </mc:AlternateContent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2976" y="6474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48F10FC4-DD5C-4C24-B849-D8A0B2DC9874}" type="slidenum">
              <a:rPr lang="zh-CN" altLang="en-US" smtClean="0"/>
            </a:fld>
            <a:endParaRPr lang="zh-CN" altLang="en-US"/>
          </a:p>
        </p:txBody>
      </p:sp>
      <p:grpSp>
        <p:nvGrpSpPr>
          <p:cNvPr id="4" name="组合 3"/>
          <p:cNvGrpSpPr/>
          <p:nvPr userDrawn="1"/>
        </p:nvGrpSpPr>
        <p:grpSpPr>
          <a:xfrm>
            <a:off x="220150" y="190445"/>
            <a:ext cx="588308" cy="599694"/>
            <a:chOff x="220150" y="190445"/>
            <a:chExt cx="588308" cy="599694"/>
          </a:xfrm>
          <a:solidFill>
            <a:schemeClr val="accent1">
              <a:lumMod val="75000"/>
            </a:schemeClr>
          </a:solidFill>
        </p:grpSpPr>
        <p:sp>
          <p:nvSpPr>
            <p:cNvPr id="2" name="图文框 1"/>
            <p:cNvSpPr/>
            <p:nvPr userDrawn="1"/>
          </p:nvSpPr>
          <p:spPr>
            <a:xfrm>
              <a:off x="220150" y="190445"/>
              <a:ext cx="470647" cy="471543"/>
            </a:xfrm>
            <a:prstGeom prst="frame">
              <a:avLst>
                <a:gd name="adj1" fmla="val 4026"/>
              </a:avLst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" name="矩形 2"/>
            <p:cNvSpPr/>
            <p:nvPr userDrawn="1"/>
          </p:nvSpPr>
          <p:spPr>
            <a:xfrm>
              <a:off x="337811" y="341194"/>
              <a:ext cx="470647" cy="448945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2" name="直接连接符 11"/>
          <p:cNvCxnSpPr/>
          <p:nvPr userDrawn="1"/>
        </p:nvCxnSpPr>
        <p:spPr>
          <a:xfrm>
            <a:off x="337811" y="790139"/>
            <a:ext cx="11549389" cy="0"/>
          </a:xfrm>
          <a:prstGeom prst="line">
            <a:avLst/>
          </a:prstGeom>
          <a:solidFill>
            <a:schemeClr val="accent1">
              <a:lumMod val="75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 userDrawn="1"/>
        </p:nvSpPr>
        <p:spPr>
          <a:xfrm>
            <a:off x="8207375" y="95568"/>
            <a:ext cx="558800" cy="5588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3200" b="1"/>
              <a:t>2</a:t>
            </a:r>
            <a:endParaRPr lang="en-US" altLang="zh-CN" sz="3200" b="1"/>
          </a:p>
        </p:txBody>
      </p:sp>
      <p:sp>
        <p:nvSpPr>
          <p:cNvPr id="8" name="椭圆 7"/>
          <p:cNvSpPr/>
          <p:nvPr userDrawn="1"/>
        </p:nvSpPr>
        <p:spPr>
          <a:xfrm>
            <a:off x="7193915" y="95568"/>
            <a:ext cx="558800" cy="5588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3200" b="1"/>
              <a:t>1</a:t>
            </a:r>
            <a:endParaRPr lang="en-US" altLang="zh-CN" sz="3200" b="1"/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00795" y="39370"/>
            <a:ext cx="3175635" cy="7067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 dir="u"/>
      </p:transition>
    </mc:Choice>
    <mc:Fallback>
      <p:transition>
        <p:wipe dir="u"/>
      </p:transition>
    </mc:Fallback>
  </mc:AlternateContent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2976" y="6474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48F10FC4-DD5C-4C24-B849-D8A0B2DC9874}" type="slidenum">
              <a:rPr lang="zh-CN" altLang="en-US" smtClean="0"/>
            </a:fld>
            <a:endParaRPr lang="zh-CN" altLang="en-US"/>
          </a:p>
        </p:txBody>
      </p:sp>
      <p:grpSp>
        <p:nvGrpSpPr>
          <p:cNvPr id="4" name="组合 3"/>
          <p:cNvGrpSpPr/>
          <p:nvPr userDrawn="1"/>
        </p:nvGrpSpPr>
        <p:grpSpPr>
          <a:xfrm>
            <a:off x="220150" y="190445"/>
            <a:ext cx="588308" cy="599694"/>
            <a:chOff x="220150" y="190445"/>
            <a:chExt cx="588308" cy="599694"/>
          </a:xfrm>
          <a:solidFill>
            <a:schemeClr val="accent1">
              <a:lumMod val="75000"/>
            </a:schemeClr>
          </a:solidFill>
        </p:grpSpPr>
        <p:sp>
          <p:nvSpPr>
            <p:cNvPr id="2" name="图文框 1"/>
            <p:cNvSpPr/>
            <p:nvPr userDrawn="1"/>
          </p:nvSpPr>
          <p:spPr>
            <a:xfrm>
              <a:off x="220150" y="190445"/>
              <a:ext cx="470647" cy="471543"/>
            </a:xfrm>
            <a:prstGeom prst="frame">
              <a:avLst>
                <a:gd name="adj1" fmla="val 4026"/>
              </a:avLst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" name="矩形 2"/>
            <p:cNvSpPr/>
            <p:nvPr userDrawn="1"/>
          </p:nvSpPr>
          <p:spPr>
            <a:xfrm>
              <a:off x="337811" y="341194"/>
              <a:ext cx="470647" cy="448945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2" name="直接连接符 11"/>
          <p:cNvCxnSpPr/>
          <p:nvPr userDrawn="1"/>
        </p:nvCxnSpPr>
        <p:spPr>
          <a:xfrm>
            <a:off x="337811" y="790139"/>
            <a:ext cx="11549389" cy="0"/>
          </a:xfrm>
          <a:prstGeom prst="line">
            <a:avLst/>
          </a:prstGeom>
          <a:solidFill>
            <a:schemeClr val="accent1">
              <a:lumMod val="75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 userDrawn="1"/>
        </p:nvSpPr>
        <p:spPr>
          <a:xfrm>
            <a:off x="10315575" y="95568"/>
            <a:ext cx="558800" cy="558800"/>
          </a:xfrm>
          <a:prstGeom prst="ellipse">
            <a:avLst/>
          </a:prstGeom>
          <a:solidFill>
            <a:srgbClr val="DAE3F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3200" b="1"/>
              <a:t>2</a:t>
            </a:r>
            <a:endParaRPr lang="en-US" altLang="zh-CN" sz="3200" b="1"/>
          </a:p>
        </p:txBody>
      </p:sp>
      <p:sp>
        <p:nvSpPr>
          <p:cNvPr id="8" name="椭圆 7"/>
          <p:cNvSpPr/>
          <p:nvPr userDrawn="1"/>
        </p:nvSpPr>
        <p:spPr>
          <a:xfrm>
            <a:off x="9302115" y="95568"/>
            <a:ext cx="558800" cy="5588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3200" b="1"/>
              <a:t>1</a:t>
            </a:r>
            <a:endParaRPr lang="en-US" altLang="zh-CN" sz="3200" b="1"/>
          </a:p>
        </p:txBody>
      </p:sp>
      <p:sp>
        <p:nvSpPr>
          <p:cNvPr id="9" name="椭圆 8"/>
          <p:cNvSpPr/>
          <p:nvPr userDrawn="1"/>
        </p:nvSpPr>
        <p:spPr>
          <a:xfrm>
            <a:off x="11329035" y="95568"/>
            <a:ext cx="558800" cy="558800"/>
          </a:xfrm>
          <a:prstGeom prst="ellipse">
            <a:avLst/>
          </a:prstGeom>
          <a:solidFill>
            <a:srgbClr val="2E54A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3200" b="1"/>
              <a:t>3</a:t>
            </a:r>
            <a:endParaRPr lang="en-US" altLang="zh-CN" sz="32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 dir="u"/>
      </p:transition>
    </mc:Choice>
    <mc:Fallback>
      <p:transition>
        <p:wipe dir="u"/>
      </p:transition>
    </mc:Fallback>
  </mc:AlternateContent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节标题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E538B9ED-E3C0-4783-BF62-9BDE48F6D96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FF2D32B-30EE-45F5-AD98-7A5A3A9BE2E8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: 圆角 6"/>
          <p:cNvSpPr/>
          <p:nvPr userDrawn="1"/>
        </p:nvSpPr>
        <p:spPr>
          <a:xfrm>
            <a:off x="1165443" y="774372"/>
            <a:ext cx="9861114" cy="5309255"/>
          </a:xfrm>
          <a:prstGeom prst="roundRect">
            <a:avLst>
              <a:gd name="adj" fmla="val 2793"/>
            </a:avLst>
          </a:prstGeom>
          <a:solidFill>
            <a:schemeClr val="bg1"/>
          </a:solidFill>
          <a:ln>
            <a:noFill/>
          </a:ln>
          <a:effectLst>
            <a:outerShdw blurRad="292100" dist="127000" dir="2700000" algn="tl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5"/>
          <p:cNvSpPr/>
          <p:nvPr userDrawn="1"/>
        </p:nvSpPr>
        <p:spPr bwMode="auto">
          <a:xfrm>
            <a:off x="10636660" y="2213022"/>
            <a:ext cx="389897" cy="2431955"/>
          </a:xfrm>
          <a:custGeom>
            <a:avLst/>
            <a:gdLst>
              <a:gd name="T0" fmla="*/ 148 w 148"/>
              <a:gd name="T1" fmla="*/ 939 h 939"/>
              <a:gd name="T2" fmla="*/ 50 w 148"/>
              <a:gd name="T3" fmla="*/ 872 h 939"/>
              <a:gd name="T4" fmla="*/ 0 w 148"/>
              <a:gd name="T5" fmla="*/ 776 h 939"/>
              <a:gd name="T6" fmla="*/ 0 w 148"/>
              <a:gd name="T7" fmla="*/ 162 h 939"/>
              <a:gd name="T8" fmla="*/ 50 w 148"/>
              <a:gd name="T9" fmla="*/ 67 h 939"/>
              <a:gd name="T10" fmla="*/ 148 w 148"/>
              <a:gd name="T11" fmla="*/ 0 h 939"/>
              <a:gd name="T12" fmla="*/ 148 w 148"/>
              <a:gd name="T13" fmla="*/ 939 h 9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8" h="939">
                <a:moveTo>
                  <a:pt x="148" y="939"/>
                </a:moveTo>
                <a:cubicBezTo>
                  <a:pt x="50" y="872"/>
                  <a:pt x="50" y="872"/>
                  <a:pt x="50" y="872"/>
                </a:cubicBezTo>
                <a:cubicBezTo>
                  <a:pt x="18" y="850"/>
                  <a:pt x="0" y="815"/>
                  <a:pt x="0" y="776"/>
                </a:cubicBezTo>
                <a:cubicBezTo>
                  <a:pt x="0" y="162"/>
                  <a:pt x="0" y="162"/>
                  <a:pt x="0" y="162"/>
                </a:cubicBezTo>
                <a:cubicBezTo>
                  <a:pt x="0" y="124"/>
                  <a:pt x="18" y="88"/>
                  <a:pt x="50" y="67"/>
                </a:cubicBezTo>
                <a:cubicBezTo>
                  <a:pt x="148" y="0"/>
                  <a:pt x="148" y="0"/>
                  <a:pt x="148" y="0"/>
                </a:cubicBezTo>
                <a:cubicBezTo>
                  <a:pt x="148" y="939"/>
                  <a:pt x="148" y="939"/>
                  <a:pt x="148" y="939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5"/>
          <p:cNvSpPr/>
          <p:nvPr userDrawn="1"/>
        </p:nvSpPr>
        <p:spPr bwMode="auto">
          <a:xfrm flipH="1">
            <a:off x="1165443" y="2213022"/>
            <a:ext cx="389897" cy="2431955"/>
          </a:xfrm>
          <a:custGeom>
            <a:avLst/>
            <a:gdLst>
              <a:gd name="T0" fmla="*/ 148 w 148"/>
              <a:gd name="T1" fmla="*/ 939 h 939"/>
              <a:gd name="T2" fmla="*/ 50 w 148"/>
              <a:gd name="T3" fmla="*/ 872 h 939"/>
              <a:gd name="T4" fmla="*/ 0 w 148"/>
              <a:gd name="T5" fmla="*/ 776 h 939"/>
              <a:gd name="T6" fmla="*/ 0 w 148"/>
              <a:gd name="T7" fmla="*/ 162 h 939"/>
              <a:gd name="T8" fmla="*/ 50 w 148"/>
              <a:gd name="T9" fmla="*/ 67 h 939"/>
              <a:gd name="T10" fmla="*/ 148 w 148"/>
              <a:gd name="T11" fmla="*/ 0 h 939"/>
              <a:gd name="T12" fmla="*/ 148 w 148"/>
              <a:gd name="T13" fmla="*/ 939 h 9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8" h="939">
                <a:moveTo>
                  <a:pt x="148" y="939"/>
                </a:moveTo>
                <a:cubicBezTo>
                  <a:pt x="50" y="872"/>
                  <a:pt x="50" y="872"/>
                  <a:pt x="50" y="872"/>
                </a:cubicBezTo>
                <a:cubicBezTo>
                  <a:pt x="18" y="850"/>
                  <a:pt x="0" y="815"/>
                  <a:pt x="0" y="776"/>
                </a:cubicBezTo>
                <a:cubicBezTo>
                  <a:pt x="0" y="162"/>
                  <a:pt x="0" y="162"/>
                  <a:pt x="0" y="162"/>
                </a:cubicBezTo>
                <a:cubicBezTo>
                  <a:pt x="0" y="124"/>
                  <a:pt x="18" y="88"/>
                  <a:pt x="50" y="67"/>
                </a:cubicBezTo>
                <a:cubicBezTo>
                  <a:pt x="148" y="0"/>
                  <a:pt x="148" y="0"/>
                  <a:pt x="148" y="0"/>
                </a:cubicBezTo>
                <a:cubicBezTo>
                  <a:pt x="148" y="939"/>
                  <a:pt x="148" y="939"/>
                  <a:pt x="148" y="939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灯片编号占位符 5"/>
          <p:cNvSpPr txBox="1"/>
          <p:nvPr userDrawn="1"/>
        </p:nvSpPr>
        <p:spPr>
          <a:xfrm>
            <a:off x="11353800" y="6269843"/>
            <a:ext cx="62542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FF2D32B-30EE-45F5-AD98-7A5A3A9BE2E8}" type="slidenum">
              <a:rPr lang="zh-CN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旗黑-55简" panose="00020600040101010101" pitchFamily="18" charset="-122"/>
                <a:ea typeface="汉仪旗黑-55简" panose="00020600040101010101" pitchFamily="18" charset="-122"/>
                <a:cs typeface="+mn-ea"/>
                <a:sym typeface="汉仪旗黑-55简" panose="00020600040101010101" pitchFamily="18" charset="-122"/>
              </a:rPr>
            </a:fld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汉仪旗黑-55简" panose="00020600040101010101" pitchFamily="18" charset="-122"/>
              <a:ea typeface="汉仪旗黑-55简" panose="00020600040101010101" pitchFamily="18" charset="-122"/>
              <a:cs typeface="+mn-ea"/>
              <a:sym typeface="汉仪旗黑-55简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 dir="u"/>
      </p:transition>
    </mc:Choice>
    <mc:Fallback>
      <p:transition>
        <p:wipe dir="u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2976" y="6474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48F10FC4-DD5C-4C24-B849-D8A0B2DC9874}" type="slidenum">
              <a:rPr lang="zh-CN" altLang="en-US" smtClean="0"/>
            </a:fld>
            <a:endParaRPr lang="zh-CN" altLang="en-US"/>
          </a:p>
        </p:txBody>
      </p:sp>
      <p:grpSp>
        <p:nvGrpSpPr>
          <p:cNvPr id="4" name="组合 3"/>
          <p:cNvGrpSpPr/>
          <p:nvPr userDrawn="1"/>
        </p:nvGrpSpPr>
        <p:grpSpPr>
          <a:xfrm>
            <a:off x="220150" y="190445"/>
            <a:ext cx="588308" cy="599694"/>
            <a:chOff x="220150" y="190445"/>
            <a:chExt cx="588308" cy="599694"/>
          </a:xfrm>
          <a:solidFill>
            <a:schemeClr val="accent1">
              <a:lumMod val="75000"/>
            </a:schemeClr>
          </a:solidFill>
        </p:grpSpPr>
        <p:sp>
          <p:nvSpPr>
            <p:cNvPr id="2" name="图文框 1"/>
            <p:cNvSpPr/>
            <p:nvPr userDrawn="1"/>
          </p:nvSpPr>
          <p:spPr>
            <a:xfrm>
              <a:off x="220150" y="190445"/>
              <a:ext cx="470647" cy="471543"/>
            </a:xfrm>
            <a:prstGeom prst="frame">
              <a:avLst>
                <a:gd name="adj1" fmla="val 4026"/>
              </a:avLst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" name="矩形 2"/>
            <p:cNvSpPr/>
            <p:nvPr userDrawn="1"/>
          </p:nvSpPr>
          <p:spPr>
            <a:xfrm>
              <a:off x="337811" y="341194"/>
              <a:ext cx="470647" cy="448945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2" name="直接连接符 11"/>
          <p:cNvCxnSpPr/>
          <p:nvPr userDrawn="1"/>
        </p:nvCxnSpPr>
        <p:spPr>
          <a:xfrm>
            <a:off x="337811" y="790139"/>
            <a:ext cx="11549389" cy="0"/>
          </a:xfrm>
          <a:prstGeom prst="line">
            <a:avLst/>
          </a:prstGeom>
          <a:solidFill>
            <a:schemeClr val="accent1">
              <a:lumMod val="75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 userDrawn="1"/>
        </p:nvSpPr>
        <p:spPr>
          <a:xfrm>
            <a:off x="7905750" y="103505"/>
            <a:ext cx="558800" cy="5588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3200" b="1"/>
              <a:t>1</a:t>
            </a:r>
            <a:endParaRPr lang="en-US" altLang="zh-CN" sz="3200" b="1"/>
          </a:p>
        </p:txBody>
      </p:sp>
      <p:sp>
        <p:nvSpPr>
          <p:cNvPr id="6" name="椭圆 5"/>
          <p:cNvSpPr/>
          <p:nvPr userDrawn="1"/>
        </p:nvSpPr>
        <p:spPr>
          <a:xfrm>
            <a:off x="8769985" y="103505"/>
            <a:ext cx="558800" cy="5588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3200" b="1"/>
              <a:t>2</a:t>
            </a:r>
            <a:endParaRPr lang="en-US" altLang="zh-CN" sz="3200" b="1"/>
          </a:p>
        </p:txBody>
      </p:sp>
      <p:sp>
        <p:nvSpPr>
          <p:cNvPr id="7" name="椭圆 6"/>
          <p:cNvSpPr/>
          <p:nvPr userDrawn="1"/>
        </p:nvSpPr>
        <p:spPr>
          <a:xfrm>
            <a:off x="9634220" y="103505"/>
            <a:ext cx="558800" cy="5588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3200" b="1"/>
              <a:t>3</a:t>
            </a:r>
            <a:endParaRPr lang="en-US" altLang="zh-CN" sz="3200" b="1"/>
          </a:p>
        </p:txBody>
      </p:sp>
      <p:sp>
        <p:nvSpPr>
          <p:cNvPr id="8" name="椭圆 7"/>
          <p:cNvSpPr/>
          <p:nvPr userDrawn="1"/>
        </p:nvSpPr>
        <p:spPr>
          <a:xfrm>
            <a:off x="10498455" y="103505"/>
            <a:ext cx="558800" cy="5588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3200" b="1"/>
              <a:t>4</a:t>
            </a:r>
            <a:endParaRPr lang="en-US" altLang="zh-CN" sz="3200" b="1"/>
          </a:p>
        </p:txBody>
      </p:sp>
      <p:sp>
        <p:nvSpPr>
          <p:cNvPr id="9" name="椭圆 8"/>
          <p:cNvSpPr/>
          <p:nvPr userDrawn="1"/>
        </p:nvSpPr>
        <p:spPr>
          <a:xfrm>
            <a:off x="11362690" y="103505"/>
            <a:ext cx="558800" cy="5588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3200" b="1"/>
              <a:t>5</a:t>
            </a:r>
            <a:endParaRPr lang="en-US" altLang="zh-CN" sz="32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 dir="u"/>
      </p:transition>
    </mc:Choice>
    <mc:Fallback>
      <p:transition>
        <p:wipe dir="u"/>
      </p:transition>
    </mc:Fallback>
  </mc:AlternateContent>
  <p:hf hdr="0" ftr="0" dt="0"/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theme" Target="../theme/theme2.xml"/><Relationship Id="rId8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microsoft.com/office/2007/relationships/hdphoto" Target="../media/image3.wdp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tags" Target="../tags/tag2.xml"/><Relationship Id="rId2" Type="http://schemas.openxmlformats.org/officeDocument/2006/relationships/image" Target="../media/image8.GIF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3.png"/><Relationship Id="rId3" Type="http://schemas.openxmlformats.org/officeDocument/2006/relationships/tags" Target="../tags/tag4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20.png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8.xml"/><Relationship Id="rId4" Type="http://schemas.openxmlformats.org/officeDocument/2006/relationships/tags" Target="../tags/tag6.xml"/><Relationship Id="rId3" Type="http://schemas.openxmlformats.org/officeDocument/2006/relationships/image" Target="../media/image25.png"/><Relationship Id="rId2" Type="http://schemas.openxmlformats.org/officeDocument/2006/relationships/image" Target="../media/image16.png"/><Relationship Id="rId1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34.png"/><Relationship Id="rId8" Type="http://schemas.openxmlformats.org/officeDocument/2006/relationships/image" Target="../media/image33.png"/><Relationship Id="rId7" Type="http://schemas.openxmlformats.org/officeDocument/2006/relationships/image" Target="../media/image32.png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1" Type="http://schemas.openxmlformats.org/officeDocument/2006/relationships/slideLayout" Target="../slideLayouts/slideLayout8.xml"/><Relationship Id="rId10" Type="http://schemas.openxmlformats.org/officeDocument/2006/relationships/tags" Target="../tags/tag7.xml"/><Relationship Id="rId1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8.xml"/><Relationship Id="rId3" Type="http://schemas.openxmlformats.org/officeDocument/2006/relationships/tags" Target="../tags/tag8.xml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8.xml"/><Relationship Id="rId4" Type="http://schemas.openxmlformats.org/officeDocument/2006/relationships/tags" Target="../tags/tag9.xml"/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tags" Target="../tags/tag10.xml"/><Relationship Id="rId1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image" Target="../media/image46.png"/><Relationship Id="rId7" Type="http://schemas.openxmlformats.org/officeDocument/2006/relationships/image" Target="../media/image45.png"/><Relationship Id="rId6" Type="http://schemas.microsoft.com/office/2007/relationships/media" Target="../media/media1.mp4"/><Relationship Id="rId5" Type="http://schemas.openxmlformats.org/officeDocument/2006/relationships/video" Target="../media/media1.mp4"/><Relationship Id="rId4" Type="http://schemas.openxmlformats.org/officeDocument/2006/relationships/image" Target="../media/image44.png"/><Relationship Id="rId3" Type="http://schemas.openxmlformats.org/officeDocument/2006/relationships/image" Target="../media/image43.png"/><Relationship Id="rId2" Type="http://schemas.openxmlformats.org/officeDocument/2006/relationships/image" Target="../media/image14.png"/><Relationship Id="rId1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9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3" Type="http://schemas.openxmlformats.org/officeDocument/2006/relationships/tags" Target="../tags/tag11.xml"/><Relationship Id="rId2" Type="http://schemas.openxmlformats.org/officeDocument/2006/relationships/image" Target="../media/image48.png"/><Relationship Id="rId1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9.xml"/><Relationship Id="rId3" Type="http://schemas.openxmlformats.org/officeDocument/2006/relationships/tags" Target="../tags/tag12.xml"/><Relationship Id="rId2" Type="http://schemas.openxmlformats.org/officeDocument/2006/relationships/image" Target="../media/image48.png"/><Relationship Id="rId1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9.xml"/><Relationship Id="rId5" Type="http://schemas.openxmlformats.org/officeDocument/2006/relationships/tags" Target="../tags/tag13.xml"/><Relationship Id="rId4" Type="http://schemas.openxmlformats.org/officeDocument/2006/relationships/image" Target="../media/image55.png"/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9.xml"/><Relationship Id="rId6" Type="http://schemas.openxmlformats.org/officeDocument/2006/relationships/image" Target="../media/image60.png"/><Relationship Id="rId5" Type="http://schemas.openxmlformats.org/officeDocument/2006/relationships/tags" Target="../tags/tag14.xml"/><Relationship Id="rId4" Type="http://schemas.openxmlformats.org/officeDocument/2006/relationships/image" Target="../media/image59.png"/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image" Target="../media/image56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1.png"/><Relationship Id="rId2" Type="http://schemas.openxmlformats.org/officeDocument/2006/relationships/tags" Target="../tags/tag16.xml"/><Relationship Id="rId1" Type="http://schemas.openxmlformats.org/officeDocument/2006/relationships/tags" Target="../tags/tag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 cstate="email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 t="15296"/>
          <a:stretch>
            <a:fillRect/>
          </a:stretch>
        </p:blipFill>
        <p:spPr>
          <a:xfrm>
            <a:off x="0" y="-4445"/>
            <a:ext cx="12192000" cy="2852420"/>
          </a:xfrm>
          <a:prstGeom prst="rect">
            <a:avLst/>
          </a:prstGeom>
        </p:spPr>
      </p:pic>
      <p:sp>
        <p:nvSpPr>
          <p:cNvPr id="5" name="矩形: 圆角 4"/>
          <p:cNvSpPr/>
          <p:nvPr/>
        </p:nvSpPr>
        <p:spPr>
          <a:xfrm>
            <a:off x="13335" y="2628900"/>
            <a:ext cx="12192000" cy="1901031"/>
          </a:xfrm>
          <a:prstGeom prst="roundRect">
            <a:avLst>
              <a:gd name="adj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200" dirty="0"/>
          </a:p>
        </p:txBody>
      </p:sp>
      <p:sp>
        <p:nvSpPr>
          <p:cNvPr id="2" name="文本框 1"/>
          <p:cNvSpPr txBox="1"/>
          <p:nvPr/>
        </p:nvSpPr>
        <p:spPr>
          <a:xfrm>
            <a:off x="4116070" y="5082540"/>
            <a:ext cx="2088515" cy="1029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spcBef>
                <a:spcPts val="600"/>
              </a:spcBef>
            </a:pPr>
            <a:r>
              <a:rPr lang="zh-CN" altLang="en-US" sz="2800" dirty="0"/>
              <a:t>汇报人：</a:t>
            </a:r>
            <a:endParaRPr lang="zh-CN" altLang="en-US" sz="2800" dirty="0"/>
          </a:p>
          <a:p>
            <a:pPr indent="0" algn="l" fontAlgn="auto">
              <a:spcBef>
                <a:spcPts val="600"/>
              </a:spcBef>
            </a:pPr>
            <a:r>
              <a:rPr lang="zh-CN" altLang="en-US" sz="2800" dirty="0">
                <a:sym typeface="+mn-ea"/>
              </a:rPr>
              <a:t>导师：</a:t>
            </a:r>
            <a:endParaRPr lang="zh-CN" altLang="en-US" sz="2800" dirty="0"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808845" y="6397625"/>
            <a:ext cx="23831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/>
              <a:t>2026-07-04</a:t>
            </a:r>
            <a:endParaRPr lang="zh-CN" altLang="en-US" sz="2400" dirty="0"/>
          </a:p>
        </p:txBody>
      </p:sp>
      <p:sp>
        <p:nvSpPr>
          <p:cNvPr id="15" name="矩形: 圆角 14"/>
          <p:cNvSpPr/>
          <p:nvPr/>
        </p:nvSpPr>
        <p:spPr>
          <a:xfrm>
            <a:off x="0" y="4290929"/>
            <a:ext cx="12192000" cy="8311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200" dirty="0"/>
          </a:p>
        </p:txBody>
      </p:sp>
      <p:sp>
        <p:nvSpPr>
          <p:cNvPr id="13" name="椭圆 12"/>
          <p:cNvSpPr/>
          <p:nvPr/>
        </p:nvSpPr>
        <p:spPr>
          <a:xfrm>
            <a:off x="5163625" y="1636808"/>
            <a:ext cx="1878692" cy="18000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521628" y="1938134"/>
            <a:ext cx="1162685" cy="116268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4" cstate="email"/>
          <a:srcRect t="1" b="32735"/>
          <a:stretch>
            <a:fillRect/>
          </a:stretch>
        </p:blipFill>
        <p:spPr>
          <a:xfrm>
            <a:off x="5227125" y="1690424"/>
            <a:ext cx="1737750" cy="1157885"/>
          </a:xfrm>
          <a:prstGeom prst="rect">
            <a:avLst/>
          </a:prstGeom>
        </p:spPr>
      </p:pic>
      <p:sp>
        <p:nvSpPr>
          <p:cNvPr id="17" name="矩形: 圆角 16"/>
          <p:cNvSpPr/>
          <p:nvPr/>
        </p:nvSpPr>
        <p:spPr>
          <a:xfrm>
            <a:off x="0" y="2764494"/>
            <a:ext cx="5344572" cy="8381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200" dirty="0"/>
          </a:p>
        </p:txBody>
      </p:sp>
      <p:sp>
        <p:nvSpPr>
          <p:cNvPr id="21" name="矩形: 圆角 20"/>
          <p:cNvSpPr/>
          <p:nvPr/>
        </p:nvSpPr>
        <p:spPr>
          <a:xfrm>
            <a:off x="6851737" y="2768535"/>
            <a:ext cx="5340263" cy="9429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200" dirty="0"/>
          </a:p>
        </p:txBody>
      </p:sp>
      <p:sp>
        <p:nvSpPr>
          <p:cNvPr id="3" name="文本框 2"/>
          <p:cNvSpPr txBox="1"/>
          <p:nvPr/>
        </p:nvSpPr>
        <p:spPr>
          <a:xfrm>
            <a:off x="927100" y="3234690"/>
            <a:ext cx="1035240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latin typeface="+mj-ea"/>
                <a:ea typeface="+mj-ea"/>
              </a:rPr>
              <a:t>较高银纬</a:t>
            </a:r>
            <a:r>
              <a:rPr lang="zh-CN" altLang="en-US" sz="5400" dirty="0">
                <a:solidFill>
                  <a:schemeClr val="bg1"/>
                </a:solidFill>
                <a:latin typeface="+mj-ea"/>
                <a:ea typeface="+mj-ea"/>
              </a:rPr>
              <a:t>区域脉冲星搜寻与</a:t>
            </a:r>
            <a:r>
              <a:rPr lang="zh-CN" altLang="en-US" sz="5400" dirty="0">
                <a:solidFill>
                  <a:schemeClr val="bg1"/>
                </a:solidFill>
                <a:latin typeface="+mj-ea"/>
                <a:ea typeface="+mj-ea"/>
              </a:rPr>
              <a:t>计时</a:t>
            </a:r>
            <a:endParaRPr lang="zh-CN" altLang="en-US" sz="5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008370" y="5082540"/>
            <a:ext cx="4728210" cy="1029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spcBef>
                <a:spcPts val="600"/>
              </a:spcBef>
            </a:pPr>
            <a:r>
              <a:rPr lang="zh-CN" altLang="en-US" sz="2800" dirty="0"/>
              <a:t>许  鑫</a:t>
            </a:r>
            <a:endParaRPr lang="zh-CN" altLang="en-US" sz="2800" dirty="0"/>
          </a:p>
          <a:p>
            <a:pPr indent="0" algn="l" fontAlgn="auto">
              <a:spcBef>
                <a:spcPts val="600"/>
              </a:spcBef>
            </a:pPr>
            <a:r>
              <a:rPr lang="zh-CN" altLang="en-US" sz="2800" dirty="0">
                <a:sym typeface="+mn-ea"/>
              </a:rPr>
              <a:t>支启军   教授</a:t>
            </a:r>
            <a:endParaRPr lang="zh-CN" altLang="en-US" sz="2800" dirty="0"/>
          </a:p>
        </p:txBody>
      </p:sp>
      <p:sp>
        <p:nvSpPr>
          <p:cNvPr id="9" name="文本框 8"/>
          <p:cNvSpPr txBox="1"/>
          <p:nvPr/>
        </p:nvSpPr>
        <p:spPr>
          <a:xfrm>
            <a:off x="13335" y="-4445"/>
            <a:ext cx="374586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——</a:t>
            </a:r>
            <a:r>
              <a:rPr lang="en-US" altLang="zh-CN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FPS15</a:t>
            </a:r>
            <a:endParaRPr lang="en-US" altLang="zh-CN" sz="40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0" t="18179" r="60516"/>
          <a:stretch>
            <a:fillRect/>
          </a:stretch>
        </p:blipFill>
        <p:spPr>
          <a:xfrm>
            <a:off x="0" y="0"/>
            <a:ext cx="39497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19" name="圆角矩形 1"/>
          <p:cNvSpPr/>
          <p:nvPr/>
        </p:nvSpPr>
        <p:spPr>
          <a:xfrm>
            <a:off x="-19050" y="0"/>
            <a:ext cx="3975100" cy="6858000"/>
          </a:xfrm>
          <a:prstGeom prst="roundRect">
            <a:avLst>
              <a:gd name="adj" fmla="val 0"/>
            </a:avLst>
          </a:prstGeom>
          <a:gradFill>
            <a:gsLst>
              <a:gs pos="99000">
                <a:srgbClr val="3E6AC1">
                  <a:alpha val="100000"/>
                </a:srgbClr>
              </a:gs>
              <a:gs pos="100000">
                <a:srgbClr val="436FC6">
                  <a:alpha val="100000"/>
                </a:srgbClr>
              </a:gs>
              <a:gs pos="35000">
                <a:schemeClr val="accent1">
                  <a:alpha val="38000"/>
                </a:schemeClr>
              </a:gs>
              <a:gs pos="0">
                <a:schemeClr val="accent1">
                  <a:lumMod val="25000"/>
                  <a:lumOff val="75000"/>
                </a:schemeClr>
              </a:gs>
              <a:gs pos="99000">
                <a:srgbClr val="3965BC">
                  <a:alpha val="100000"/>
                </a:srgbClr>
              </a:gs>
              <a:gs pos="97000">
                <a:schemeClr val="accent1">
                  <a:lumMod val="85000"/>
                  <a:alpha val="100000"/>
                </a:schemeClr>
              </a:gs>
            </a:gsLst>
            <a:lin ang="4200000" scaled="1"/>
          </a:gradFill>
          <a:ln>
            <a:noFill/>
          </a:ln>
          <a:effectLst>
            <a:outerShdw blurRad="279400"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思源黑体 CN Light"/>
              <a:ea typeface="思源黑体 CN Light"/>
              <a:cs typeface="+mn-cs"/>
            </a:endParaRPr>
          </a:p>
        </p:txBody>
      </p:sp>
      <p:sp>
        <p:nvSpPr>
          <p:cNvPr id="105" name="文本框 104"/>
          <p:cNvSpPr txBox="1"/>
          <p:nvPr/>
        </p:nvSpPr>
        <p:spPr>
          <a:xfrm>
            <a:off x="1010920" y="2521585"/>
            <a:ext cx="1824990" cy="15976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目</a:t>
            </a:r>
            <a:endParaRPr kumimoji="0" lang="zh-CN" alt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录</a:t>
            </a:r>
            <a:endParaRPr kumimoji="0" lang="zh-CN" alt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360006" y="1788370"/>
            <a:ext cx="771525" cy="73914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601357" y="4363602"/>
            <a:ext cx="664210" cy="60325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811172" y="4203065"/>
            <a:ext cx="490220" cy="49720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2714971" y="1795307"/>
            <a:ext cx="669925" cy="64198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表格 15"/>
          <p:cNvGraphicFramePr/>
          <p:nvPr>
            <p:custDataLst>
              <p:tags r:id="rId2"/>
            </p:custDataLst>
          </p:nvPr>
        </p:nvGraphicFramePr>
        <p:xfrm>
          <a:off x="4714240" y="1271270"/>
          <a:ext cx="5870575" cy="4671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70575"/>
              </a:tblGrid>
              <a:tr h="77851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28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一、研究背景及</a:t>
                      </a:r>
                      <a:r>
                        <a:rPr lang="zh-CN" altLang="en-US" sz="28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意义 </a:t>
                      </a:r>
                      <a:endParaRPr lang="zh-CN" altLang="en-US" sz="28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b">
                    <a:lnB w="28575" cmpd="sng">
                      <a:solidFill>
                        <a:schemeClr val="bg2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  <a:tr h="778510">
                <a:tc>
                  <a:txBody>
                    <a:bodyPr/>
                    <a:lstStyle/>
                    <a:p>
                      <a:pPr marL="0" marR="0" algn="l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28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二、</a:t>
                      </a:r>
                      <a:r>
                        <a:rPr lang="zh-CN" altLang="en-US" sz="28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研究结果</a:t>
                      </a:r>
                      <a:endParaRPr lang="zh-CN" altLang="en-US" sz="28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anchor="b">
                    <a:lnT w="28575" cmpd="sng">
                      <a:solidFill>
                        <a:schemeClr val="bg2"/>
                      </a:solidFill>
                      <a:prstDash val="solid"/>
                    </a:lnT>
                    <a:lnB w="28575" cmpd="sng">
                      <a:solidFill>
                        <a:schemeClr val="bg2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  <a:tr h="778510">
                <a:tc>
                  <a:txBody>
                    <a:bodyPr/>
                    <a:p>
                      <a:pPr marL="0" marR="0" algn="l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en-US" altLang="zh-CN" sz="28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       1. </a:t>
                      </a:r>
                      <a:r>
                        <a:rPr lang="zh-CN" altLang="en-US" sz="28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搜寻</a:t>
                      </a:r>
                      <a:r>
                        <a:rPr lang="zh-CN" altLang="en-US" sz="28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结果</a:t>
                      </a:r>
                      <a:endParaRPr lang="zh-CN" altLang="en-US" sz="28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anchor="b">
                    <a:lnT w="28575" cmpd="sng">
                      <a:solidFill>
                        <a:schemeClr val="bg2"/>
                      </a:solidFill>
                      <a:prstDash val="solid"/>
                    </a:lnT>
                    <a:lnB w="28575" cmpd="sng">
                      <a:solidFill>
                        <a:schemeClr val="bg2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  <a:tr h="778510">
                <a:tc>
                  <a:txBody>
                    <a:bodyPr/>
                    <a:p>
                      <a:pPr marL="0" marR="0" algn="l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en-US" altLang="zh-CN" sz="28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       2. 7</a:t>
                      </a:r>
                      <a:r>
                        <a:rPr lang="zh-CN" altLang="en-US" sz="28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颗</a:t>
                      </a:r>
                      <a:r>
                        <a:rPr lang="zh-CN" altLang="en-US" sz="28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脉冲星计时</a:t>
                      </a:r>
                      <a:endParaRPr lang="zh-CN" altLang="en-US" sz="28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anchor="b">
                    <a:lnT w="28575" cmpd="sng">
                      <a:solidFill>
                        <a:schemeClr val="bg2"/>
                      </a:solidFill>
                      <a:prstDash val="solid"/>
                    </a:lnT>
                    <a:lnB w="28575" cmpd="sng">
                      <a:solidFill>
                        <a:schemeClr val="bg2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  <a:tr h="778510">
                <a:tc>
                  <a:txBody>
                    <a:bodyPr/>
                    <a:p>
                      <a:pPr marL="0" marR="0" algn="l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28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三</a:t>
                      </a:r>
                      <a:r>
                        <a:rPr lang="en-US" altLang="zh-CN" sz="28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、</a:t>
                      </a:r>
                      <a:r>
                        <a:rPr lang="zh-CN" altLang="en-US" sz="280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总结</a:t>
                      </a:r>
                      <a:endParaRPr lang="zh-CN" altLang="en-US" sz="280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anchor="b">
                    <a:lnT w="28575" cmpd="sng">
                      <a:solidFill>
                        <a:schemeClr val="bg2"/>
                      </a:solidFill>
                      <a:prstDash val="solid"/>
                    </a:lnT>
                    <a:lnB w="28575" cmpd="sng">
                      <a:solidFill>
                        <a:schemeClr val="bg2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8413115" y="-69469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/>
        </p:nvSpPr>
        <p:spPr>
          <a:xfrm>
            <a:off x="9332976" y="6474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/>
            <a:lvl3pPr/>
            <a:lvl4pPr/>
            <a:lvl5pPr/>
            <a:lvl6pPr/>
            <a:lvl7pPr/>
            <a:lvl8pPr/>
            <a:lvl9pPr/>
          </a:lstStyle>
          <a:p>
            <a:fld id="{48F10FC4-DD5C-4C24-B849-D8A0B2DC9874}" type="slidenum">
              <a:rPr lang="zh-CN" altLang="en-US" sz="1400" smtClean="0">
                <a:solidFill>
                  <a:schemeClr val="tx1"/>
                </a:solidFill>
              </a:rPr>
            </a:fld>
            <a:endParaRPr lang="zh-CN" altLang="en-US" sz="140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wipe dir="u"/>
      </p:transition>
    </mc:Choice>
    <mc:Fallback>
      <p:transition>
        <p:wipe dir="u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5" name="文本框 264"/>
          <p:cNvSpPr txBox="1"/>
          <p:nvPr/>
        </p:nvSpPr>
        <p:spPr>
          <a:xfrm>
            <a:off x="1069340" y="245110"/>
            <a:ext cx="5876925" cy="512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buClrTx/>
              <a:buSzTx/>
              <a:buFontTx/>
            </a:pPr>
            <a:r>
              <a:rPr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研究背景及意义</a:t>
            </a:r>
            <a:r>
              <a:rPr lang="en-US" altLang="zh-CN" sz="24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—— 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脉冲星介绍</a:t>
            </a:r>
            <a:endParaRPr lang="zh-CN" altLang="en-US" sz="24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文本框 10"/>
              <p:cNvSpPr txBox="1"/>
              <p:nvPr/>
            </p:nvSpPr>
            <p:spPr>
              <a:xfrm>
                <a:off x="242570" y="3916045"/>
                <a:ext cx="8254365" cy="2922270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p>
                <a:pPr algn="l" fontAlgn="auto">
                  <a:lnSpc>
                    <a:spcPct val="100000"/>
                  </a:lnSpc>
                  <a:spcBef>
                    <a:spcPts val="0"/>
                  </a:spcBef>
                  <a:buClrTx/>
                  <a:buSzTx/>
                  <a:buFontTx/>
                </a:pPr>
                <a:r>
                  <a:rPr lang="zh-CN" altLang="en-US" sz="2000" b="1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中子星（脉冲星）：</a:t>
                </a:r>
                <a:endParaRPr lang="zh-CN" altLang="en-US" sz="20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endParaRPr>
              </a:p>
              <a:p>
                <a:pPr algn="l" fontAlgn="auto">
                  <a:lnSpc>
                    <a:spcPct val="100000"/>
                  </a:lnSpc>
                  <a:spcBef>
                    <a:spcPts val="0"/>
                  </a:spcBef>
                  <a:buClrTx/>
                  <a:buSzTx/>
                  <a:buFontTx/>
                </a:pPr>
                <a:r>
                  <a:rPr lang="zh-CN" altLang="en-US" sz="2000" b="1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    </a:t>
                </a:r>
                <a:r>
                  <a:rPr lang="en-US" altLang="zh-CN" sz="2000" b="1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  </a:t>
                </a:r>
                <a:r>
                  <a:rPr lang="zh-CN" altLang="en-US" sz="2000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大质量恒星演化到后期，超新星爆炸后遗留下的致密天体。</a:t>
                </a:r>
                <a:r>
                  <a:rPr lang="zh-CN" altLang="en-US" sz="2000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两极不断向外辐射周期性脉冲信号，被称为</a:t>
                </a:r>
                <a:r>
                  <a:rPr lang="zh-CN" altLang="en-US" sz="2000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宇宙的灯塔</a:t>
                </a:r>
                <a:r>
                  <a:rPr lang="zh-CN" altLang="en-US" sz="2000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。</a:t>
                </a:r>
                <a:endParaRPr lang="zh-CN" altLang="en-US" sz="20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endParaRPr>
              </a:p>
              <a:p>
                <a:pPr algn="l" fontAlgn="auto">
                  <a:lnSpc>
                    <a:spcPct val="100000"/>
                  </a:lnSpc>
                  <a:spcBef>
                    <a:spcPts val="0"/>
                  </a:spcBef>
                  <a:buClrTx/>
                  <a:buSzTx/>
                  <a:buFontTx/>
                </a:pPr>
                <a:endParaRPr lang="zh-CN" altLang="en-US" sz="20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endParaRPr>
              </a:p>
              <a:p>
                <a:pPr algn="l" fontAlgn="auto">
                  <a:lnSpc>
                    <a:spcPct val="100000"/>
                  </a:lnSpc>
                  <a:spcBef>
                    <a:spcPts val="0"/>
                  </a:spcBef>
                  <a:buClrTx/>
                  <a:buSzTx/>
                  <a:buFontTx/>
                </a:pPr>
                <a:r>
                  <a:rPr lang="zh-CN" altLang="en-US" sz="2000" b="1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性质：</a:t>
                </a:r>
                <a:endParaRPr lang="zh-CN" altLang="en-US" sz="20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endParaRPr>
              </a:p>
              <a:p>
                <a:pPr lvl="1" algn="l" defTabSz="914400">
                  <a:lnSpc>
                    <a:spcPct val="100000"/>
                  </a:lnSpc>
                  <a:spcBef>
                    <a:spcPts val="0"/>
                  </a:spcBef>
                  <a:buClrTx/>
                  <a:buSzTx/>
                  <a:buFontTx/>
                </a:pPr>
                <a:r>
                  <a:rPr lang="zh-CN" altLang="en-US" sz="2000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质量：1.4</a:t>
                </a:r>
                <a:r>
                  <a:rPr lang="en-US" altLang="zh-CN" sz="2000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sz="2000" dirty="0">
                            <a:latin typeface="微软雅黑" panose="020B0503020204020204" charset="-122"/>
                            <a:ea typeface="微软雅黑" panose="020B0503020204020204" charset="-122"/>
                            <a:cs typeface="微软雅黑" panose="020B0503020204020204" charset="-122"/>
                          </a:rPr>
                        </m:ctrlPr>
                      </m:sSubPr>
                      <m:e>
                        <m:r>
                          <a:rPr lang="zh-CN" altLang="en-US" sz="2000" dirty="0">
                            <a:latin typeface="微软雅黑" panose="020B0503020204020204" charset="-122"/>
                            <a:ea typeface="微软雅黑" panose="020B0503020204020204" charset="-122"/>
                            <a:cs typeface="微软雅黑" panose="020B0503020204020204" charset="-122"/>
                          </a:rPr>
                          <m:t>𝑀</m:t>
                        </m:r>
                      </m:e>
                      <m:sub>
                        <m:r>
                          <a:rPr lang="zh-CN" altLang="en-US" sz="2000" dirty="0">
                            <a:latin typeface="微软雅黑" panose="020B0503020204020204" charset="-122"/>
                            <a:ea typeface="微软雅黑" panose="020B0503020204020204" charset="-122"/>
                            <a:cs typeface="微软雅黑" panose="020B0503020204020204" charset="-122"/>
                          </a:rPr>
                          <m:t>⨀</m:t>
                        </m:r>
                      </m:sub>
                    </m:sSub>
                  </m:oMath>
                </a14:m>
                <a:endParaRPr lang="zh-CN" altLang="en-US" sz="20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pPr lvl="1" algn="l" defTabSz="914400">
                  <a:lnSpc>
                    <a:spcPct val="100000"/>
                  </a:lnSpc>
                  <a:spcBef>
                    <a:spcPts val="0"/>
                  </a:spcBef>
                  <a:buClrTx/>
                  <a:buSzTx/>
                  <a:buFontTx/>
                </a:pPr>
                <a:r>
                  <a:rPr lang="zh-CN" altLang="en-US" sz="2000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半径 ：~10</a:t>
                </a:r>
                <a:r>
                  <a:rPr lang="en-US" altLang="zh-CN" sz="2000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 </a:t>
                </a:r>
                <a:r>
                  <a:rPr lang="zh-CN" altLang="en-US" sz="2000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km</a:t>
                </a:r>
                <a:endParaRPr lang="zh-CN" altLang="en-US" sz="20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endParaRPr>
              </a:p>
              <a:p>
                <a:pPr lvl="1" algn="l" defTabSz="914400">
                  <a:lnSpc>
                    <a:spcPct val="100000"/>
                  </a:lnSpc>
                  <a:spcBef>
                    <a:spcPts val="0"/>
                  </a:spcBef>
                  <a:buClrTx/>
                  <a:buSzTx/>
                  <a:buFontTx/>
                </a:pPr>
                <a:r>
                  <a:rPr lang="zh-CN" altLang="en-US" sz="2000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自转周期: ~1.4ms – 76s</a:t>
                </a:r>
                <a:endParaRPr lang="zh-CN" altLang="en-US" sz="20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endParaRPr>
              </a:p>
              <a:p>
                <a:pPr lvl="1" algn="l" defTabSz="914400">
                  <a:lnSpc>
                    <a:spcPct val="100000"/>
                  </a:lnSpc>
                  <a:spcBef>
                    <a:spcPts val="0"/>
                  </a:spcBef>
                  <a:buClrTx/>
                  <a:buSzTx/>
                  <a:buFontTx/>
                </a:pPr>
                <a:r>
                  <a:rPr lang="zh-CN" altLang="en-US" sz="2000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磁场：</a:t>
                </a:r>
                <a:r>
                  <a:rPr lang="en-US" altLang="zh-CN" sz="2000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10</a:t>
                </a:r>
                <a:r>
                  <a:rPr lang="en-US" altLang="zh-CN" sz="2000" baseline="30000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8</a:t>
                </a:r>
                <a:r>
                  <a:rPr lang="en-US" altLang="zh-CN" sz="2000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 − 10</a:t>
                </a:r>
                <a:r>
                  <a:rPr lang="en-US" altLang="zh-CN" sz="2000" baseline="30000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15</a:t>
                </a:r>
                <a:r>
                  <a:rPr lang="en-US" altLang="zh-CN" sz="2000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 G</a:t>
                </a:r>
                <a:endParaRPr lang="en-US" altLang="zh-CN" sz="20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endParaRPr>
              </a:p>
            </p:txBody>
          </p:sp>
        </mc:Choice>
        <mc:Fallback>
          <p:sp>
            <p:nvSpPr>
              <p:cNvPr id="11" name="文本框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570" y="3916045"/>
                <a:ext cx="8254365" cy="2922270"/>
              </a:xfrm>
              <a:prstGeom prst="rect">
                <a:avLst/>
              </a:prstGeom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10" descr="rotati~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99550" y="883285"/>
            <a:ext cx="3021965" cy="279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2705" y="826135"/>
            <a:ext cx="8987155" cy="3059430"/>
          </a:xfrm>
          <a:prstGeom prst="rect">
            <a:avLst/>
          </a:prstGeom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2535" y="4056380"/>
            <a:ext cx="3042285" cy="210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17"/>
          <p:cNvSpPr txBox="1"/>
          <p:nvPr/>
        </p:nvSpPr>
        <p:spPr>
          <a:xfrm>
            <a:off x="9933455" y="6271922"/>
            <a:ext cx="148209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 smtClean="0"/>
              <a:t>(1983 Rankin)</a:t>
            </a:r>
            <a:endParaRPr lang="zh-CN" altLang="en-US" dirty="0"/>
          </a:p>
        </p:txBody>
      </p:sp>
      <p:sp>
        <p:nvSpPr>
          <p:cNvPr id="5" name="灯片编号占位符 6"/>
          <p:cNvSpPr>
            <a:spLocks noGrp="1"/>
          </p:cNvSpPr>
          <p:nvPr/>
        </p:nvSpPr>
        <p:spPr>
          <a:xfrm>
            <a:off x="9459976" y="6601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100" kern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8F10FC4-DD5C-4C24-B849-D8A0B2DC9874}" type="slidenum">
              <a:rPr lang="zh-CN" altLang="en-US" sz="1400" b="1" smtClean="0">
                <a:solidFill>
                  <a:schemeClr val="tx1"/>
                </a:solidFill>
              </a:rPr>
            </a:fld>
            <a:endParaRPr lang="zh-CN" altLang="en-US" sz="1400" b="1" smtClean="0">
              <a:solidFill>
                <a:schemeClr val="tx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781550" y="5873115"/>
            <a:ext cx="85725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……</a:t>
            </a:r>
            <a:endParaRPr lang="en-US" altLang="zh-CN" sz="2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 dir="u"/>
      </p:transition>
    </mc:Choice>
    <mc:Fallback>
      <p:transition>
        <p:wipe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5" name="文本框 264"/>
          <p:cNvSpPr txBox="1"/>
          <p:nvPr/>
        </p:nvSpPr>
        <p:spPr>
          <a:xfrm>
            <a:off x="1069340" y="245110"/>
            <a:ext cx="6981190" cy="512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buClrTx/>
              <a:buSzTx/>
              <a:buFontTx/>
            </a:pPr>
            <a:r>
              <a:rPr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研究背景及意义</a:t>
            </a:r>
            <a:r>
              <a:rPr lang="en-US" altLang="zh-CN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2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—— </a:t>
            </a:r>
            <a:r>
              <a:rPr lang="zh-CN" altLang="en-US" sz="24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重要性及意义</a:t>
            </a:r>
            <a:endParaRPr lang="zh-CN" altLang="en-US" sz="24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>
              <a:buClrTx/>
              <a:buSzTx/>
              <a:buFontTx/>
            </a:pPr>
            <a:r>
              <a:rPr lang="en-US" altLang="zh-CN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endParaRPr lang="zh-CN" altLang="en-US" sz="2800" b="1" dirty="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r="23887"/>
          <a:stretch>
            <a:fillRect/>
          </a:stretch>
        </p:blipFill>
        <p:spPr>
          <a:xfrm>
            <a:off x="247650" y="1043305"/>
            <a:ext cx="3982085" cy="3162300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6" name="矩形 5"/>
          <p:cNvSpPr/>
          <p:nvPr/>
        </p:nvSpPr>
        <p:spPr>
          <a:xfrm>
            <a:off x="247650" y="4567555"/>
            <a:ext cx="4174490" cy="2162175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wrap="square">
            <a:noAutofit/>
          </a:bodyPr>
          <a:p>
            <a:pPr algn="just">
              <a:buClrTx/>
              <a:buSzTx/>
              <a:buFontTx/>
            </a:pPr>
            <a:r>
              <a:rPr lang="zh-CN" altLang="zh-CN" sz="2000" b="1" dirty="0" smtClean="0"/>
              <a:t>科学研究的意义:</a:t>
            </a:r>
            <a:endParaRPr lang="zh-CN" altLang="zh-CN" sz="2000" b="1" dirty="0" smtClean="0"/>
          </a:p>
          <a:p>
            <a:pPr algn="just"/>
            <a:r>
              <a:rPr lang="zh-CN" altLang="en-US" dirty="0" smtClean="0">
                <a:latin typeface="宋体" pitchFamily="2" charset="-122"/>
              </a:rPr>
              <a:t>    </a:t>
            </a:r>
            <a:r>
              <a:rPr lang="zh-CN" altLang="zh-CN" sz="2000" dirty="0" smtClean="0"/>
              <a:t>脉冲星的研究先后两次获得诺贝尔奖，足见其巨大的科学价值。脉冲星的极端的物理特性对于推动天体物理学、粒子物理学等学科的发展都有着非常重要的意义。</a:t>
            </a:r>
            <a:r>
              <a:rPr lang="zh-CN" altLang="en-US" sz="1400" dirty="0">
                <a:latin typeface="宋体" pitchFamily="2" charset="-122"/>
              </a:rPr>
              <a:t> </a:t>
            </a:r>
            <a:endParaRPr lang="zh-CN" altLang="en-US" sz="14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2140" y="1043305"/>
            <a:ext cx="7660005" cy="2007235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4925695" y="3129915"/>
            <a:ext cx="6961505" cy="24225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just">
              <a:lnSpc>
                <a:spcPct val="150000"/>
              </a:lnSpc>
            </a:pPr>
            <a:r>
              <a:rPr lang="zh-CN" altLang="zh-CN" sz="2000" dirty="0" smtClean="0">
                <a:sym typeface="+mn-ea"/>
              </a:rPr>
              <a:t>问题没有得到很好的解决：</a:t>
            </a:r>
            <a:endParaRPr lang="zh-CN" altLang="zh-CN" sz="1600" dirty="0" smtClean="0">
              <a:sym typeface="+mn-ea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000" b="1" dirty="0" smtClean="0">
                <a:sym typeface="+mn-ea"/>
              </a:rPr>
              <a:t>1</a:t>
            </a:r>
            <a:r>
              <a:rPr lang="zh-CN" altLang="zh-CN" sz="2000" b="1" dirty="0" smtClean="0">
                <a:sym typeface="+mn-ea"/>
              </a:rPr>
              <a:t>. 脉冲星物态：</a:t>
            </a:r>
            <a:r>
              <a:rPr lang="zh-CN" altLang="zh-CN" sz="2000" dirty="0" smtClean="0">
                <a:sym typeface="+mn-ea"/>
              </a:rPr>
              <a:t>中子还是夸克？内部结构如何？</a:t>
            </a:r>
            <a:endParaRPr lang="zh-CN" altLang="zh-CN" sz="2000" dirty="0" smtClean="0"/>
          </a:p>
          <a:p>
            <a:pPr indent="0" algn="just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zh-CN" sz="2000" b="1" dirty="0" smtClean="0"/>
              <a:t>2</a:t>
            </a:r>
            <a:r>
              <a:rPr lang="zh-CN" altLang="zh-CN" sz="2000" b="1" dirty="0" smtClean="0"/>
              <a:t>. 周围的空间环境：</a:t>
            </a:r>
            <a:r>
              <a:rPr lang="zh-CN" altLang="zh-CN" sz="2000" dirty="0" smtClean="0"/>
              <a:t>多极磁场还是偶极磁场？磁层结构？</a:t>
            </a:r>
            <a:endParaRPr lang="zh-CN" altLang="zh-CN" sz="2000" dirty="0" smtClean="0"/>
          </a:p>
          <a:p>
            <a:pPr indent="0" algn="just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zh-CN" sz="2000" b="1" dirty="0" smtClean="0"/>
              <a:t>3</a:t>
            </a:r>
            <a:r>
              <a:rPr lang="zh-CN" altLang="zh-CN" sz="2000" b="1" dirty="0" smtClean="0"/>
              <a:t>. 辐射机制：</a:t>
            </a:r>
            <a:r>
              <a:rPr lang="zh-CN" altLang="zh-CN" sz="2000" dirty="0" smtClean="0">
                <a:sym typeface="+mn-ea"/>
              </a:rPr>
              <a:t>辐射机制？</a:t>
            </a:r>
            <a:r>
              <a:rPr lang="en-US" altLang="zh-CN" sz="2000" dirty="0" smtClean="0"/>
              <a:t>辐射区?磁层中的加速机制?</a:t>
            </a:r>
            <a:endParaRPr lang="en-US" altLang="zh-CN" sz="2000" dirty="0" smtClean="0"/>
          </a:p>
          <a:p>
            <a:pPr indent="0" algn="just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zh-CN" sz="2000" b="1" dirty="0" smtClean="0"/>
              <a:t>4</a:t>
            </a:r>
            <a:r>
              <a:rPr lang="zh-CN" altLang="zh-CN" sz="2000" b="1" dirty="0" smtClean="0"/>
              <a:t>. 形成及演化：</a:t>
            </a:r>
            <a:r>
              <a:rPr lang="zh-CN" altLang="zh-CN" sz="2000" dirty="0" smtClean="0"/>
              <a:t>不同种类脉冲星之间的关联？</a:t>
            </a:r>
            <a:r>
              <a:rPr lang="en-US" altLang="zh-CN" sz="2000" dirty="0" smtClean="0"/>
              <a:t>.</a:t>
            </a:r>
            <a:r>
              <a:rPr lang="en-US" altLang="zh-CN" sz="2000" dirty="0" smtClean="0">
                <a:sym typeface="+mn-ea"/>
              </a:rPr>
              <a:t>……</a:t>
            </a:r>
            <a:endParaRPr kumimoji="1" lang="zh-CN" altLang="zh-CN" sz="2000" dirty="0" smtClean="0"/>
          </a:p>
        </p:txBody>
      </p:sp>
      <p:sp>
        <p:nvSpPr>
          <p:cNvPr id="81" name="任意多边形: 形状 117"/>
          <p:cNvSpPr/>
          <p:nvPr>
            <p:custDataLst>
              <p:tags r:id="rId3"/>
            </p:custDataLst>
          </p:nvPr>
        </p:nvSpPr>
        <p:spPr>
          <a:xfrm flipH="1">
            <a:off x="6031230" y="5514340"/>
            <a:ext cx="3869690" cy="382270"/>
          </a:xfrm>
          <a:custGeom>
            <a:avLst/>
            <a:gdLst>
              <a:gd name="connsiteX0" fmla="*/ 4715153 w 4715153"/>
              <a:gd name="connsiteY0" fmla="*/ 0 h 307343"/>
              <a:gd name="connsiteX1" fmla="*/ 2366874 w 4715153"/>
              <a:gd name="connsiteY1" fmla="*/ 0 h 307343"/>
              <a:gd name="connsiteX2" fmla="*/ 2348279 w 4715153"/>
              <a:gd name="connsiteY2" fmla="*/ 0 h 307343"/>
              <a:gd name="connsiteX3" fmla="*/ 0 w 4715153"/>
              <a:gd name="connsiteY3" fmla="*/ 0 h 307343"/>
              <a:gd name="connsiteX4" fmla="*/ 51152 w 4715153"/>
              <a:gd name="connsiteY4" fmla="*/ 708 h 307343"/>
              <a:gd name="connsiteX5" fmla="*/ 2275398 w 4715153"/>
              <a:gd name="connsiteY5" fmla="*/ 202467 h 307343"/>
              <a:gd name="connsiteX6" fmla="*/ 2284087 w 4715153"/>
              <a:gd name="connsiteY6" fmla="*/ 207631 h 307343"/>
              <a:gd name="connsiteX7" fmla="*/ 2157552 w 4715153"/>
              <a:gd name="connsiteY7" fmla="*/ 207631 h 307343"/>
              <a:gd name="connsiteX8" fmla="*/ 2357576 w 4715153"/>
              <a:gd name="connsiteY8" fmla="*/ 307343 h 307343"/>
              <a:gd name="connsiteX9" fmla="*/ 2557600 w 4715153"/>
              <a:gd name="connsiteY9" fmla="*/ 207631 h 307343"/>
              <a:gd name="connsiteX10" fmla="*/ 2431067 w 4715153"/>
              <a:gd name="connsiteY10" fmla="*/ 207631 h 307343"/>
              <a:gd name="connsiteX11" fmla="*/ 2439755 w 4715153"/>
              <a:gd name="connsiteY11" fmla="*/ 202467 h 307343"/>
              <a:gd name="connsiteX12" fmla="*/ 4664001 w 4715153"/>
              <a:gd name="connsiteY12" fmla="*/ 708 h 307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715153" h="307343">
                <a:moveTo>
                  <a:pt x="4715153" y="0"/>
                </a:moveTo>
                <a:lnTo>
                  <a:pt x="2366874" y="0"/>
                </a:lnTo>
                <a:lnTo>
                  <a:pt x="2348279" y="0"/>
                </a:lnTo>
                <a:lnTo>
                  <a:pt x="0" y="0"/>
                </a:lnTo>
                <a:lnTo>
                  <a:pt x="51152" y="708"/>
                </a:lnTo>
                <a:cubicBezTo>
                  <a:pt x="1167595" y="21431"/>
                  <a:pt x="2046941" y="101196"/>
                  <a:pt x="2275398" y="202467"/>
                </a:cubicBezTo>
                <a:lnTo>
                  <a:pt x="2284087" y="207631"/>
                </a:lnTo>
                <a:lnTo>
                  <a:pt x="2157552" y="207631"/>
                </a:lnTo>
                <a:lnTo>
                  <a:pt x="2357576" y="307343"/>
                </a:lnTo>
                <a:lnTo>
                  <a:pt x="2557600" y="207631"/>
                </a:lnTo>
                <a:lnTo>
                  <a:pt x="2431067" y="207631"/>
                </a:lnTo>
                <a:lnTo>
                  <a:pt x="2439755" y="202467"/>
                </a:lnTo>
                <a:cubicBezTo>
                  <a:pt x="2668212" y="101196"/>
                  <a:pt x="3547558" y="21431"/>
                  <a:pt x="4664001" y="70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defTabSz="914400" eaLnBrk="0" fontAlgn="ctr" hangingPunct="0">
              <a:lnSpc>
                <a:spcPct val="120000"/>
              </a:lnSpc>
              <a:spcBef>
                <a:spcPct val="20000"/>
              </a:spcBef>
              <a:buClr>
                <a:srgbClr val="4472C4"/>
              </a:buClr>
              <a:buSzPct val="60000"/>
              <a:buFont typeface="微软雅黑" panose="020B0503020204020204" charset="-122"/>
              <a:buChar char="l"/>
            </a:pPr>
            <a:endParaRPr lang="zh-CN" altLang="en-US" b="1" dirty="0">
              <a:gradFill>
                <a:gsLst>
                  <a:gs pos="50000">
                    <a:schemeClr val="accent1"/>
                  </a:gs>
                  <a:gs pos="0">
                    <a:schemeClr val="accent1">
                      <a:lumMod val="25000"/>
                      <a:lumOff val="75000"/>
                    </a:schemeClr>
                  </a:gs>
                  <a:gs pos="100000">
                    <a:schemeClr val="accent1">
                      <a:lumMod val="85000"/>
                    </a:schemeClr>
                  </a:gs>
                </a:gsLst>
                <a:lin ang="5400000" scaled="1"/>
              </a:gradFill>
              <a:latin typeface="Arial" panose="020B0604020202090204" pitchFamily="34" charset="0"/>
              <a:ea typeface="微软雅黑" panose="020B0503020204020204" charset="-122"/>
              <a:cs typeface="Arial" panose="020B0604020202090204" pitchFamily="34" charset="0"/>
              <a:sym typeface="Arial" panose="020B060402020209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925695" y="5896610"/>
            <a:ext cx="6781165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just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zh-CN" sz="2000" dirty="0" smtClean="0">
                <a:sym typeface="+mn-ea"/>
              </a:rPr>
              <a:t>这些问题的解决都依赖于：</a:t>
            </a:r>
            <a:endParaRPr lang="zh-CN" altLang="zh-CN" sz="2000" dirty="0" smtClean="0">
              <a:sym typeface="+mn-ea"/>
            </a:endParaRPr>
          </a:p>
          <a:p>
            <a:pPr indent="457200" algn="just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zh-CN" sz="2000" b="1" dirty="0" smtClean="0">
                <a:solidFill>
                  <a:srgbClr val="FF0000"/>
                </a:solidFill>
                <a:sym typeface="+mn-ea"/>
              </a:rPr>
              <a:t>发现更多的脉冲星，并进行后续计时研究</a:t>
            </a:r>
            <a:endParaRPr lang="zh-CN" altLang="zh-CN" sz="2000" b="1" dirty="0" smtClean="0">
              <a:solidFill>
                <a:srgbClr val="FF0000"/>
              </a:solidFill>
              <a:sym typeface="+mn-ea"/>
            </a:endParaRPr>
          </a:p>
        </p:txBody>
      </p:sp>
      <p:sp>
        <p:nvSpPr>
          <p:cNvPr id="5" name="灯片编号占位符 6"/>
          <p:cNvSpPr>
            <a:spLocks noGrp="1"/>
          </p:cNvSpPr>
          <p:nvPr/>
        </p:nvSpPr>
        <p:spPr>
          <a:xfrm>
            <a:off x="9459976" y="6601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100" kern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8F10FC4-DD5C-4C24-B849-D8A0B2DC9874}" type="slidenum">
              <a:rPr lang="zh-CN" altLang="en-US" sz="1400" b="1" smtClean="0">
                <a:solidFill>
                  <a:schemeClr val="tx1"/>
                </a:solidFill>
              </a:rPr>
            </a:fld>
            <a:endParaRPr lang="zh-CN" altLang="en-US" sz="1400" b="1" smtClean="0">
              <a:solidFill>
                <a:schemeClr val="tx1"/>
              </a:solidFill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30610" y="4700905"/>
            <a:ext cx="754380" cy="9855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 dir="u"/>
      </p:transition>
    </mc:Choice>
    <mc:Fallback>
      <p:transition>
        <p:wipe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bldLvl="0" animBg="1"/>
      <p:bldP spid="4" grpId="0"/>
      <p:bldP spid="81" grpId="1" animBg="1"/>
      <p:bldP spid="4" grpId="1"/>
      <p:bldP spid="17" grpId="0"/>
      <p:bldP spid="17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5" name="文本框 264"/>
          <p:cNvSpPr txBox="1"/>
          <p:nvPr/>
        </p:nvSpPr>
        <p:spPr>
          <a:xfrm>
            <a:off x="1069340" y="245110"/>
            <a:ext cx="8181975" cy="512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buClrTx/>
              <a:buSzTx/>
              <a:buFontTx/>
            </a:pPr>
            <a:r>
              <a:rPr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研究背景及意义</a:t>
            </a:r>
            <a:r>
              <a:rPr lang="en-US" altLang="zh-CN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28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—— </a:t>
            </a:r>
            <a:r>
              <a:rPr lang="zh-CN" altLang="en-US" sz="28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研究进展</a:t>
            </a:r>
            <a:endParaRPr lang="zh-CN" altLang="en-US" sz="28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>
              <a:buClrTx/>
              <a:buSzTx/>
              <a:buFontTx/>
            </a:pPr>
            <a:r>
              <a:rPr lang="en-US" altLang="zh-CN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endParaRPr lang="en-US" altLang="zh-CN" sz="2800" b="1" dirty="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5" name="灯片编号占位符 6"/>
          <p:cNvSpPr>
            <a:spLocks noGrp="1"/>
          </p:cNvSpPr>
          <p:nvPr/>
        </p:nvSpPr>
        <p:spPr>
          <a:xfrm>
            <a:off x="9459976" y="6601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100" kern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8F10FC4-DD5C-4C24-B849-D8A0B2DC9874}" type="slidenum">
              <a:rPr lang="zh-CN" altLang="en-US" sz="1400" b="1" smtClean="0">
                <a:solidFill>
                  <a:schemeClr val="tx1"/>
                </a:solidFill>
              </a:rPr>
            </a:fld>
            <a:endParaRPr lang="zh-CN" altLang="en-US" sz="1400" b="1" smtClean="0">
              <a:solidFill>
                <a:schemeClr val="tx1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88010" y="994410"/>
            <a:ext cx="773684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 b="1" dirty="0">
                <a:solidFill>
                  <a:srgbClr val="0432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基于该科学</a:t>
            </a:r>
            <a:r>
              <a:rPr lang="zh-CN" altLang="en-US" sz="2000" b="1" dirty="0">
                <a:solidFill>
                  <a:srgbClr val="0432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目标，国内外建设望远镜及阵列开展相关研究。</a:t>
            </a:r>
            <a:endParaRPr lang="zh-CN" altLang="en-US" sz="2000">
              <a:sym typeface="+mn-ea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615" y="2326005"/>
            <a:ext cx="2814320" cy="160083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615" y="4409440"/>
            <a:ext cx="2743835" cy="180340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7745" y="2320290"/>
            <a:ext cx="2703195" cy="1612265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7079615" y="1653540"/>
            <a:ext cx="4137064" cy="3150259"/>
            <a:chOff x="692" y="5563"/>
            <a:chExt cx="6135" cy="4779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29" y="5563"/>
              <a:ext cx="4798" cy="1264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2" y="6827"/>
              <a:ext cx="6135" cy="2145"/>
            </a:xfrm>
            <a:prstGeom prst="rect">
              <a:avLst/>
            </a:prstGeom>
          </p:spPr>
        </p:pic>
        <p:sp>
          <p:nvSpPr>
            <p:cNvPr id="26" name="文本框 25"/>
            <p:cNvSpPr txBox="1"/>
            <p:nvPr/>
          </p:nvSpPr>
          <p:spPr>
            <a:xfrm>
              <a:off x="2785" y="8792"/>
              <a:ext cx="1344" cy="5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/>
                <a:t>......</a:t>
              </a:r>
              <a:endParaRPr lang="en-US" altLang="zh-CN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92" y="9457"/>
              <a:ext cx="6120" cy="885"/>
            </a:xfrm>
            <a:prstGeom prst="rect">
              <a:avLst/>
            </a:prstGeom>
          </p:spPr>
        </p:pic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47745" y="4434205"/>
            <a:ext cx="2702560" cy="177863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724015" y="5316220"/>
            <a:ext cx="512572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/>
              <a:t>发现了</a:t>
            </a:r>
            <a:r>
              <a:rPr lang="en-US" altLang="zh-CN" sz="2000" b="1">
                <a:solidFill>
                  <a:srgbClr val="FF0000"/>
                </a:solidFill>
              </a:rPr>
              <a:t>4393</a:t>
            </a:r>
            <a:r>
              <a:rPr lang="zh-CN" altLang="en-US" sz="2000"/>
              <a:t>颗脉冲星，获得了</a:t>
            </a:r>
            <a:r>
              <a:rPr lang="en-US" altLang="zh-CN" sz="2000" b="1">
                <a:solidFill>
                  <a:srgbClr val="FF0000"/>
                </a:solidFill>
              </a:rPr>
              <a:t> 2930</a:t>
            </a:r>
            <a:r>
              <a:rPr lang="en-US" altLang="zh-CN" sz="2000"/>
              <a:t> </a:t>
            </a:r>
            <a:r>
              <a:rPr lang="zh-CN" altLang="en-US" sz="2000"/>
              <a:t>颗脉冲星的计时解。</a:t>
            </a:r>
            <a:endParaRPr lang="zh-CN" altLang="en-US" sz="20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 dir="u"/>
      </p:transition>
    </mc:Choice>
    <mc:Fallback>
      <p:transition>
        <p:wipe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5" name="文本框 264"/>
          <p:cNvSpPr txBox="1"/>
          <p:nvPr/>
        </p:nvSpPr>
        <p:spPr>
          <a:xfrm>
            <a:off x="1069340" y="245110"/>
            <a:ext cx="5876925" cy="512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buClrTx/>
              <a:buSzTx/>
              <a:buFontTx/>
            </a:pPr>
            <a:r>
              <a:rPr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研究背景及意义</a:t>
            </a:r>
            <a:r>
              <a:rPr lang="en-US" altLang="zh-CN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28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—— </a:t>
            </a:r>
            <a:r>
              <a:rPr lang="zh-CN" altLang="en-US" sz="28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机遇与</a:t>
            </a:r>
            <a:r>
              <a:rPr lang="zh-CN" altLang="en-US" sz="28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挑战</a:t>
            </a:r>
            <a:endParaRPr lang="zh-CN" altLang="en-US" sz="28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5" name="灯片编号占位符 6"/>
          <p:cNvSpPr>
            <a:spLocks noGrp="1"/>
          </p:cNvSpPr>
          <p:nvPr/>
        </p:nvSpPr>
        <p:spPr>
          <a:xfrm>
            <a:off x="9459976" y="6601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100" kern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8F10FC4-DD5C-4C24-B849-D8A0B2DC9874}" type="slidenum">
              <a:rPr lang="zh-CN" altLang="en-US" sz="1400" b="1" smtClean="0">
                <a:solidFill>
                  <a:schemeClr val="tx1"/>
                </a:solidFill>
              </a:rPr>
            </a:fld>
            <a:endParaRPr lang="zh-CN" altLang="en-US" sz="1400" b="1" smtClean="0">
              <a:solidFill>
                <a:schemeClr val="tx1"/>
              </a:solidFill>
            </a:endParaRPr>
          </a:p>
        </p:txBody>
      </p:sp>
      <p:sp>
        <p:nvSpPr>
          <p:cNvPr id="28" name="标题 1"/>
          <p:cNvSpPr txBox="1"/>
          <p:nvPr>
            <p:custDataLst>
              <p:tags r:id="rId1"/>
            </p:custDataLst>
          </p:nvPr>
        </p:nvSpPr>
        <p:spPr>
          <a:xfrm>
            <a:off x="1350645" y="915035"/>
            <a:ext cx="8989060" cy="2827020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p>
            <a:pPr algn="l">
              <a:lnSpc>
                <a:spcPct val="150000"/>
              </a:lnSpc>
            </a:pPr>
            <a:r>
              <a:rPr lang="zh-CN" altLang="en-US" sz="2000" b="1">
                <a:sym typeface="+mn-ea"/>
              </a:rPr>
              <a:t>机遇与</a:t>
            </a:r>
            <a:r>
              <a:rPr lang="zh-CN" altLang="en-US" sz="2000" b="1">
                <a:sym typeface="+mn-ea"/>
              </a:rPr>
              <a:t>挑战：</a:t>
            </a:r>
            <a:endParaRPr lang="zh-CN" altLang="en-US" sz="2000" b="1"/>
          </a:p>
          <a:p>
            <a:pPr algn="l">
              <a:lnSpc>
                <a:spcPct val="150000"/>
              </a:lnSpc>
            </a:pPr>
            <a:r>
              <a:rPr kumimoji="1" lang="en-US" altLang="zh-CN" sz="200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1. </a:t>
            </a:r>
            <a:r>
              <a:rPr kumimoji="1" lang="zh-CN" altLang="en-US" sz="200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大多数巡天都集中在银盘上，高银纬区域的深入搜寻较少；</a:t>
            </a:r>
            <a:endParaRPr kumimoji="1" lang="en-US" altLang="zh-CN" sz="2000">
              <a:solidFill>
                <a:srgbClr val="262626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kumimoji="1" lang="en-US" altLang="zh-CN" sz="200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2. </a:t>
            </a:r>
            <a:r>
              <a:rPr kumimoji="1" lang="en-US" altLang="zh-CN" sz="200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毫秒脉冲星相对于正常脉冲星，其分布更加弥散</a:t>
            </a:r>
            <a:r>
              <a:rPr kumimoji="1" lang="zh-CN" altLang="en-US" sz="200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</a:t>
            </a:r>
            <a:endParaRPr kumimoji="1" lang="zh-CN" altLang="en-US" sz="2000">
              <a:solidFill>
                <a:srgbClr val="262626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kumimoji="1" lang="en-US" altLang="zh-CN" sz="200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3. </a:t>
            </a:r>
            <a:r>
              <a:rPr kumimoji="1" lang="zh-CN" altLang="en-US" sz="200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随着</a:t>
            </a:r>
            <a:r>
              <a:rPr kumimoji="1" lang="en-US" altLang="zh-CN" sz="200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纬度</a:t>
            </a:r>
            <a:r>
              <a:rPr kumimoji="1" lang="zh-CN" altLang="en-US" sz="200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升高</a:t>
            </a:r>
            <a:r>
              <a:rPr kumimoji="1" lang="en-US" altLang="zh-CN" sz="200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，散射（scattering）和弥散（DM smearing）</a:t>
            </a:r>
            <a:r>
              <a:rPr kumimoji="1" lang="zh-CN" altLang="en-US" sz="200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影响</a:t>
            </a:r>
            <a:r>
              <a:rPr kumimoji="1" lang="zh-CN" altLang="en-US" sz="200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降低；</a:t>
            </a:r>
            <a:endParaRPr kumimoji="1" lang="zh-CN" altLang="en-US" sz="2000">
              <a:solidFill>
                <a:srgbClr val="262626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kumimoji="1" lang="en-US" altLang="zh-CN" sz="200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4. </a:t>
            </a:r>
            <a:r>
              <a:rPr kumimoji="1" lang="zh-CN" altLang="en-US" sz="200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银核区域高能过甚</a:t>
            </a:r>
            <a:r>
              <a:rPr kumimoji="1" lang="en-US" altLang="zh-CN" sz="200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?  </a:t>
            </a:r>
            <a:r>
              <a:rPr kumimoji="1" lang="en-US" altLang="zh-CN" sz="2000">
                <a:solidFill>
                  <a:srgbClr val="262626">
                    <a:alpha val="100000"/>
                  </a:srgbClr>
                </a:solidFill>
                <a:latin typeface="Arial" panose="020B0604020202090204" pitchFamily="34" charset="0"/>
                <a:ea typeface="微软雅黑" panose="020B0503020204020204" charset="-122"/>
                <a:cs typeface="Arial" panose="020B0604020202090204" pitchFamily="34" charset="0"/>
                <a:sym typeface="+mn-ea"/>
              </a:rPr>
              <a:t>→   </a:t>
            </a:r>
            <a:r>
              <a:rPr kumimoji="1" lang="zh-CN" altLang="en-US" sz="200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可能存在一批未探测到</a:t>
            </a:r>
            <a:r>
              <a:rPr kumimoji="1" lang="zh-CN" altLang="en-US" sz="200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的脉冲星</a:t>
            </a:r>
            <a:r>
              <a:rPr kumimoji="1" lang="zh-CN" altLang="en-US" sz="200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</a:t>
            </a:r>
            <a:endParaRPr kumimoji="1" lang="zh-CN" altLang="en-US" sz="2000">
              <a:solidFill>
                <a:srgbClr val="262626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kumimoji="1" lang="en-US" altLang="zh-CN" sz="200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5. FAST</a:t>
            </a:r>
            <a:r>
              <a:rPr kumimoji="1" lang="zh-CN" altLang="en-US" sz="200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的超高灵敏度将助力我们看到暗弱的</a:t>
            </a:r>
            <a:r>
              <a:rPr kumimoji="1" lang="zh-CN" altLang="en-US" sz="200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脉冲星。</a:t>
            </a:r>
            <a:endParaRPr kumimoji="1" lang="zh-CN" altLang="en-US" sz="2000">
              <a:solidFill>
                <a:srgbClr val="262626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0920" y="4411345"/>
            <a:ext cx="2732405" cy="240220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3365" y="4503420"/>
            <a:ext cx="4225290" cy="218821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931670" y="3862070"/>
            <a:ext cx="80238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利用</a:t>
            </a:r>
            <a:r>
              <a:rPr lang="en-US" altLang="zh-CN" b="1">
                <a:solidFill>
                  <a:schemeClr val="accent1">
                    <a:lumMod val="75000"/>
                  </a:schemeClr>
                </a:solidFill>
              </a:rPr>
              <a:t>FAST</a:t>
            </a:r>
            <a:r>
              <a:rPr lang="zh-CN" altLang="en-US" b="1">
                <a:solidFill>
                  <a:schemeClr val="accent1">
                    <a:lumMod val="75000"/>
                  </a:schemeClr>
                </a:solidFill>
              </a:rPr>
              <a:t>对靠近银核的较高银纬区域进行巡天观测有望发现一批新的脉冲星</a:t>
            </a:r>
            <a:r>
              <a:rPr lang="en-US" altLang="zh-CN" b="1">
                <a:solidFill>
                  <a:schemeClr val="accent1">
                    <a:lumMod val="75000"/>
                  </a:schemeClr>
                </a:solidFill>
              </a:rPr>
              <a:t>。</a:t>
            </a:r>
            <a:endParaRPr lang="en-US" altLang="zh-CN" b="1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图片 5" descr="sky_msp"/>
          <p:cNvPicPr>
            <a:picLocks noChangeAspect="1"/>
          </p:cNvPicPr>
          <p:nvPr/>
        </p:nvPicPr>
        <p:blipFill>
          <a:blip r:embed="rId4"/>
          <a:srcRect r="6297"/>
          <a:stretch>
            <a:fillRect/>
          </a:stretch>
        </p:blipFill>
        <p:spPr>
          <a:xfrm>
            <a:off x="0" y="4503420"/>
            <a:ext cx="4063365" cy="21685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 dir="u"/>
      </p:transition>
    </mc:Choice>
    <mc:Fallback>
      <p:transition>
        <p:wipe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5" name="文本框 264"/>
          <p:cNvSpPr txBox="1"/>
          <p:nvPr/>
        </p:nvSpPr>
        <p:spPr>
          <a:xfrm>
            <a:off x="1069340" y="245110"/>
            <a:ext cx="6696075" cy="512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buClrTx/>
              <a:buSzTx/>
              <a:buFontTx/>
            </a:pPr>
            <a:r>
              <a:rPr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研究结果</a:t>
            </a:r>
            <a:r>
              <a:rPr lang="en-US" altLang="zh-CN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28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—— </a:t>
            </a:r>
            <a:r>
              <a:rPr lang="zh-CN" altLang="en-US" sz="2800">
                <a:sym typeface="+mn-ea"/>
              </a:rPr>
              <a:t>脉冲星搜寻</a:t>
            </a:r>
            <a:endParaRPr lang="zh-CN" altLang="en-US" sz="28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62420" y="1073785"/>
            <a:ext cx="5306060" cy="244856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375" y="1428115"/>
            <a:ext cx="2912745" cy="173672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29565" y="3991610"/>
            <a:ext cx="6619240" cy="2584450"/>
          </a:xfrm>
          <a:prstGeom prst="rect">
            <a:avLst/>
          </a:prstGeom>
        </p:spPr>
        <p:txBody>
          <a:bodyPr wrap="square">
            <a:spAutoFit/>
          </a:bodyPr>
          <a:p>
            <a:pPr indent="0" algn="l" fontAlgn="auto">
              <a:lnSpc>
                <a:spcPct val="150000"/>
              </a:lnSpc>
              <a:buClrTx/>
              <a:buSzTx/>
              <a:buFontTx/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望远镜：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FAST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indent="0" algn="l" fontAlgn="auto">
              <a:lnSpc>
                <a:spcPct val="150000"/>
              </a:lnSpc>
              <a:buClrTx/>
              <a:buSzTx/>
              <a:buFontTx/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观测模式：</a:t>
            </a:r>
            <a:r>
              <a:rPr lang="en-US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使用FAST的19 波束接收器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快照模式(SnapShot)或快照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Z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校准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模式（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SnapShotZCal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）；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indent="0" algn="l" fontAlgn="auto">
              <a:lnSpc>
                <a:spcPct val="150000"/>
              </a:lnSpc>
              <a:buClrTx/>
              <a:buSzTx/>
              <a:buFontTx/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积分时间：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SnapShot：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5 分钟；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SnapShotZCal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：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分钟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altLang="en-US" i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indent="0" algn="l" fontAlgn="auto">
              <a:lnSpc>
                <a:spcPct val="150000"/>
              </a:lnSpc>
              <a:buClrTx/>
              <a:buSzTx/>
              <a:buFontTx/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观测频段：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1.05GHz - 1.45GHz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indent="0" algn="l" fontAlgn="auto">
              <a:lnSpc>
                <a:spcPct val="150000"/>
              </a:lnSpc>
              <a:buClrTx/>
              <a:buSzTx/>
              <a:buFontTx/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记录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偏振：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 pol</a:t>
            </a:r>
            <a:endParaRPr lang="zh-CN" altLang="en-US" sz="1800" i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42875" y="3522345"/>
            <a:ext cx="609600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高银纬区域脉冲星搜寻：</a:t>
            </a:r>
            <a:endParaRPr lang="zh-CN" altLang="en-US" sz="20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948805" y="3630295"/>
            <a:ext cx="2260600" cy="375285"/>
          </a:xfrm>
          <a:prstGeom prst="rect">
            <a:avLst/>
          </a:prstGeom>
        </p:spPr>
        <p:txBody>
          <a:bodyPr>
            <a:noAutofit/>
          </a:bodyPr>
          <a:p>
            <a:r>
              <a:rPr lang="en-US" altLang="zh-CN" sz="1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19</a:t>
            </a:r>
            <a:r>
              <a:rPr lang="zh-CN" altLang="en-US" sz="1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波束接收机的波束</a:t>
            </a:r>
            <a:endParaRPr lang="zh-CN" altLang="en-US" sz="1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818370" y="3522345"/>
            <a:ext cx="1969135" cy="5086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SnapShot</a:t>
            </a:r>
            <a:r>
              <a:rPr lang="zh-CN" altLang="en-US"/>
              <a:t>模式</a:t>
            </a:r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1065" y="4005580"/>
            <a:ext cx="3836670" cy="258064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8161655" y="6539865"/>
            <a:ext cx="2306955" cy="318135"/>
          </a:xfrm>
          <a:prstGeom prst="rect">
            <a:avLst/>
          </a:prstGeom>
        </p:spPr>
        <p:txBody>
          <a:bodyPr>
            <a:noAutofit/>
          </a:bodyPr>
          <a:p>
            <a:r>
              <a:rPr lang="en-US" altLang="zh-CN" sz="1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SnapShotZCal</a:t>
            </a:r>
            <a:r>
              <a:rPr lang="zh-CN" altLang="en-US" sz="16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模式</a:t>
            </a:r>
            <a:endParaRPr lang="zh-CN" altLang="en-US" sz="16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142875" y="997585"/>
            <a:ext cx="2694305" cy="51244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457200"/>
            <a:r>
              <a:rPr lang="zh-CN" altLang="en-US" sz="2000" b="1" dirty="0">
                <a:solidFill>
                  <a:srgbClr val="0432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观测设备与模式：</a:t>
            </a:r>
            <a:endParaRPr lang="zh-CN" altLang="en-US" sz="2000" b="1" dirty="0">
              <a:solidFill>
                <a:srgbClr val="0432FF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" name="灯片编号占位符 6"/>
          <p:cNvSpPr>
            <a:spLocks noGrp="1"/>
          </p:cNvSpPr>
          <p:nvPr/>
        </p:nvSpPr>
        <p:spPr>
          <a:xfrm>
            <a:off x="9448546" y="6601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100" kern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8F10FC4-DD5C-4C24-B849-D8A0B2DC9874}" type="slidenum">
              <a:rPr lang="zh-CN" altLang="en-US" sz="1400" b="1" smtClean="0">
                <a:solidFill>
                  <a:schemeClr val="tx1"/>
                </a:solidFill>
              </a:rPr>
            </a:fld>
            <a:endParaRPr lang="zh-CN" altLang="en-US" sz="1400" b="1" smtClean="0">
              <a:solidFill>
                <a:schemeClr val="tx1"/>
              </a:solidFill>
            </a:endParaRPr>
          </a:p>
        </p:txBody>
      </p:sp>
      <p:cxnSp>
        <p:nvCxnSpPr>
          <p:cNvPr id="2" name="直接箭头连接符 1"/>
          <p:cNvCxnSpPr/>
          <p:nvPr/>
        </p:nvCxnSpPr>
        <p:spPr>
          <a:xfrm flipH="1">
            <a:off x="9811385" y="3924300"/>
            <a:ext cx="430530" cy="30035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 dir="u"/>
      </p:transition>
    </mc:Choice>
    <mc:Fallback>
      <p:transition>
        <p:wipe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" name="图片 10" descr="survey_deal_flow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28545" y="2727960"/>
            <a:ext cx="6750050" cy="40989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069340" y="245110"/>
            <a:ext cx="6601460" cy="512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buClrTx/>
              <a:buSzTx/>
              <a:buFontTx/>
            </a:pPr>
            <a:r>
              <a:rPr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研究结果</a:t>
            </a:r>
            <a:r>
              <a:rPr lang="en-US" altLang="zh-CN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28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—— </a:t>
            </a:r>
            <a:r>
              <a:rPr lang="zh-CN" altLang="en-US" sz="2800">
                <a:sym typeface="+mn-ea"/>
              </a:rPr>
              <a:t>脉冲星搜寻</a:t>
            </a:r>
            <a:endParaRPr lang="zh-CN" altLang="en-US" sz="28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142875" y="997585"/>
            <a:ext cx="6337935" cy="5416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457200"/>
            <a:r>
              <a:rPr lang="zh-CN" altLang="en-US" sz="2000" b="1" dirty="0">
                <a:solidFill>
                  <a:srgbClr val="0432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脉冲星搜寻流程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</a:t>
            </a:r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结合</a:t>
            </a:r>
            <a:r>
              <a:rPr lang="en-US" altLang="zh-CN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PRESTO</a:t>
            </a:r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和</a:t>
            </a:r>
            <a:r>
              <a:rPr lang="en-US" altLang="zh-CN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RIPTIDE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r>
              <a:rPr lang="zh-CN" altLang="en-US" sz="2000" b="1" dirty="0">
                <a:solidFill>
                  <a:srgbClr val="0432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：</a:t>
            </a:r>
            <a:endParaRPr lang="zh-CN" altLang="en-US" sz="2000" b="1" dirty="0">
              <a:solidFill>
                <a:srgbClr val="0432FF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2650" y="853440"/>
            <a:ext cx="2378710" cy="1779270"/>
          </a:xfrm>
          <a:prstGeom prst="rect">
            <a:avLst/>
          </a:prstGeom>
        </p:spPr>
      </p:pic>
      <p:cxnSp>
        <p:nvCxnSpPr>
          <p:cNvPr id="4" name="直接箭头连接符 3"/>
          <p:cNvCxnSpPr/>
          <p:nvPr/>
        </p:nvCxnSpPr>
        <p:spPr>
          <a:xfrm flipV="1">
            <a:off x="4810760" y="2160270"/>
            <a:ext cx="949325" cy="65405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" name="直接箭头连接符 4"/>
          <p:cNvCxnSpPr/>
          <p:nvPr/>
        </p:nvCxnSpPr>
        <p:spPr>
          <a:xfrm flipV="1">
            <a:off x="7192645" y="2271395"/>
            <a:ext cx="1545590" cy="78486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08710" y="4604385"/>
            <a:ext cx="4748530" cy="1172210"/>
            <a:chOff x="1746" y="7251"/>
            <a:chExt cx="7478" cy="1846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46" y="7251"/>
              <a:ext cx="1921" cy="1846"/>
            </a:xfrm>
            <a:prstGeom prst="rect">
              <a:avLst/>
            </a:prstGeom>
          </p:spPr>
        </p:pic>
        <p:cxnSp>
          <p:nvCxnSpPr>
            <p:cNvPr id="13" name="直接箭头连接符 12"/>
            <p:cNvCxnSpPr/>
            <p:nvPr/>
          </p:nvCxnSpPr>
          <p:spPr>
            <a:xfrm flipH="1">
              <a:off x="4638" y="7370"/>
              <a:ext cx="4587" cy="43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grpSp>
        <p:nvGrpSpPr>
          <p:cNvPr id="27" name="组合 26"/>
          <p:cNvGrpSpPr/>
          <p:nvPr/>
        </p:nvGrpSpPr>
        <p:grpSpPr>
          <a:xfrm>
            <a:off x="0" y="5531485"/>
            <a:ext cx="4221480" cy="1150620"/>
            <a:chOff x="0" y="8711"/>
            <a:chExt cx="6648" cy="1812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9227"/>
              <a:ext cx="5302" cy="1296"/>
            </a:xfrm>
            <a:prstGeom prst="rect">
              <a:avLst/>
            </a:prstGeom>
          </p:spPr>
        </p:pic>
        <p:cxnSp>
          <p:nvCxnSpPr>
            <p:cNvPr id="14" name="直接箭头连接符 13"/>
            <p:cNvCxnSpPr/>
            <p:nvPr/>
          </p:nvCxnSpPr>
          <p:spPr>
            <a:xfrm flipH="1">
              <a:off x="4768" y="8711"/>
              <a:ext cx="1881" cy="38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grpSp>
        <p:nvGrpSpPr>
          <p:cNvPr id="26" name="组合 25"/>
          <p:cNvGrpSpPr/>
          <p:nvPr/>
        </p:nvGrpSpPr>
        <p:grpSpPr>
          <a:xfrm>
            <a:off x="9018905" y="3976370"/>
            <a:ext cx="2771140" cy="1455420"/>
            <a:chOff x="14203" y="6262"/>
            <a:chExt cx="4364" cy="2292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515" y="6262"/>
              <a:ext cx="3053" cy="2292"/>
            </a:xfrm>
            <a:prstGeom prst="rect">
              <a:avLst/>
            </a:prstGeom>
          </p:spPr>
        </p:pic>
        <p:cxnSp>
          <p:nvCxnSpPr>
            <p:cNvPr id="17" name="直接箭头连接符 16"/>
            <p:cNvCxnSpPr/>
            <p:nvPr/>
          </p:nvCxnSpPr>
          <p:spPr>
            <a:xfrm flipV="1">
              <a:off x="14203" y="8182"/>
              <a:ext cx="666" cy="285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rcRect b="35868"/>
          <a:stretch>
            <a:fillRect/>
          </a:stretch>
        </p:blipFill>
        <p:spPr>
          <a:xfrm>
            <a:off x="9078595" y="822960"/>
            <a:ext cx="2426335" cy="1530350"/>
          </a:xfrm>
          <a:prstGeom prst="rect">
            <a:avLst/>
          </a:prstGeom>
        </p:spPr>
      </p:pic>
      <p:sp>
        <p:nvSpPr>
          <p:cNvPr id="18" name="灯片编号占位符 6"/>
          <p:cNvSpPr>
            <a:spLocks noGrp="1"/>
          </p:cNvSpPr>
          <p:nvPr/>
        </p:nvSpPr>
        <p:spPr>
          <a:xfrm>
            <a:off x="9448546" y="6601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100" kern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8F10FC4-DD5C-4C24-B849-D8A0B2DC9874}" type="slidenum">
              <a:rPr lang="zh-CN" altLang="en-US" sz="1400" b="1" smtClean="0">
                <a:solidFill>
                  <a:schemeClr val="tx1"/>
                </a:solidFill>
              </a:rPr>
            </a:fld>
            <a:endParaRPr lang="zh-CN" altLang="en-US" sz="1400" b="1" smtClean="0">
              <a:solidFill>
                <a:schemeClr val="tx1"/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270" y="3582670"/>
            <a:ext cx="4154805" cy="990600"/>
            <a:chOff x="2" y="5642"/>
            <a:chExt cx="6543" cy="1560"/>
          </a:xfrm>
        </p:grpSpPr>
        <p:cxnSp>
          <p:nvCxnSpPr>
            <p:cNvPr id="12" name="直接箭头连接符 11"/>
            <p:cNvCxnSpPr/>
            <p:nvPr/>
          </p:nvCxnSpPr>
          <p:spPr>
            <a:xfrm flipH="1" flipV="1">
              <a:off x="4055" y="6256"/>
              <a:ext cx="2490" cy="34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" y="5642"/>
              <a:ext cx="3839" cy="1561"/>
            </a:xfrm>
            <a:prstGeom prst="rect">
              <a:avLst/>
            </a:prstGeom>
          </p:spPr>
        </p:pic>
      </p:grpSp>
      <p:grpSp>
        <p:nvGrpSpPr>
          <p:cNvPr id="25" name="组合 24"/>
          <p:cNvGrpSpPr/>
          <p:nvPr/>
        </p:nvGrpSpPr>
        <p:grpSpPr>
          <a:xfrm>
            <a:off x="8738870" y="2717800"/>
            <a:ext cx="3249930" cy="1258570"/>
            <a:chOff x="13762" y="4280"/>
            <a:chExt cx="5118" cy="1982"/>
          </a:xfrm>
        </p:grpSpPr>
        <p:cxnSp>
          <p:nvCxnSpPr>
            <p:cNvPr id="16" name="直接箭头连接符 15"/>
            <p:cNvCxnSpPr/>
            <p:nvPr/>
          </p:nvCxnSpPr>
          <p:spPr>
            <a:xfrm flipV="1">
              <a:off x="14128" y="5510"/>
              <a:ext cx="381" cy="75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3762" y="4280"/>
              <a:ext cx="5119" cy="1097"/>
            </a:xfrm>
            <a:prstGeom prst="rect">
              <a:avLst/>
            </a:prstGeom>
          </p:spPr>
        </p:pic>
      </p:grpSp>
      <p:grpSp>
        <p:nvGrpSpPr>
          <p:cNvPr id="30" name="组合 29"/>
          <p:cNvGrpSpPr/>
          <p:nvPr/>
        </p:nvGrpSpPr>
        <p:grpSpPr>
          <a:xfrm>
            <a:off x="6130290" y="5496560"/>
            <a:ext cx="4477385" cy="1361440"/>
            <a:chOff x="9654" y="8656"/>
            <a:chExt cx="7051" cy="2144"/>
          </a:xfrm>
        </p:grpSpPr>
        <p:grpSp>
          <p:nvGrpSpPr>
            <p:cNvPr id="28" name="组合 27"/>
            <p:cNvGrpSpPr/>
            <p:nvPr/>
          </p:nvGrpSpPr>
          <p:grpSpPr>
            <a:xfrm>
              <a:off x="9654" y="8656"/>
              <a:ext cx="7051" cy="2144"/>
              <a:chOff x="9654" y="8656"/>
              <a:chExt cx="7051" cy="2144"/>
            </a:xfrm>
          </p:grpSpPr>
          <p:pic>
            <p:nvPicPr>
              <p:cNvPr id="19" name="图片 18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4561" y="8656"/>
                <a:ext cx="2145" cy="2145"/>
              </a:xfrm>
              <a:prstGeom prst="rect">
                <a:avLst/>
              </a:prstGeom>
            </p:spPr>
          </p:pic>
          <p:cxnSp>
            <p:nvCxnSpPr>
              <p:cNvPr id="20" name="直接箭头连接符 19"/>
              <p:cNvCxnSpPr/>
              <p:nvPr/>
            </p:nvCxnSpPr>
            <p:spPr>
              <a:xfrm flipV="1">
                <a:off x="9654" y="10077"/>
                <a:ext cx="3743" cy="18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  <p:sp>
          <p:nvSpPr>
            <p:cNvPr id="29" name="文本框 28"/>
            <p:cNvSpPr txBox="1"/>
            <p:nvPr/>
          </p:nvSpPr>
          <p:spPr>
            <a:xfrm>
              <a:off x="10022" y="9439"/>
              <a:ext cx="2775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b="1"/>
                <a:t>RRAT</a:t>
              </a:r>
              <a:r>
                <a:rPr lang="zh-CN" altLang="en-US" b="1"/>
                <a:t>和</a:t>
              </a:r>
              <a:r>
                <a:rPr lang="en-US" altLang="zh-CN" b="1"/>
                <a:t>FRB</a:t>
              </a:r>
              <a:endParaRPr lang="en-US" altLang="zh-CN" b="1"/>
            </a:p>
          </p:txBody>
        </p:sp>
      </p:grpSp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 dir="u"/>
      </p:transition>
    </mc:Choice>
    <mc:Fallback>
      <p:transition>
        <p:wipe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5" name="图片 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31255" y="3259455"/>
            <a:ext cx="5264785" cy="3190875"/>
          </a:xfrm>
          <a:prstGeom prst="rect">
            <a:avLst/>
          </a:prstGeom>
        </p:spPr>
      </p:pic>
      <p:sp>
        <p:nvSpPr>
          <p:cNvPr id="265" name="文本框 264"/>
          <p:cNvSpPr txBox="1"/>
          <p:nvPr/>
        </p:nvSpPr>
        <p:spPr>
          <a:xfrm>
            <a:off x="1069340" y="245110"/>
            <a:ext cx="6601460" cy="512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buClrTx/>
              <a:buSzTx/>
              <a:buFontTx/>
            </a:pPr>
            <a:r>
              <a:rPr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研究结果</a:t>
            </a:r>
            <a:r>
              <a:rPr lang="en-US" altLang="zh-CN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28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—— </a:t>
            </a:r>
            <a:r>
              <a:rPr lang="zh-CN" altLang="en-US" sz="2800">
                <a:sym typeface="+mn-ea"/>
              </a:rPr>
              <a:t>脉冲星搜寻</a:t>
            </a:r>
            <a:endParaRPr lang="zh-CN" altLang="en-US" sz="28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0" y="1808480"/>
            <a:ext cx="2694305" cy="51244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457200"/>
            <a:r>
              <a:rPr lang="zh-CN" altLang="en-US" sz="2000" b="1" dirty="0">
                <a:solidFill>
                  <a:srgbClr val="0432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观测</a:t>
            </a:r>
            <a:r>
              <a:rPr lang="zh-CN" altLang="en-US" sz="2000" b="1" dirty="0">
                <a:solidFill>
                  <a:srgbClr val="0432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区域：</a:t>
            </a:r>
            <a:endParaRPr lang="zh-CN" altLang="en-US" sz="2000" b="1" dirty="0">
              <a:solidFill>
                <a:srgbClr val="0432FF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42875" y="2611755"/>
            <a:ext cx="6096000" cy="4246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l" fontAlgn="auto">
              <a:lnSpc>
                <a:spcPct val="150000"/>
              </a:lnSpc>
              <a:buClrTx/>
              <a:buSzTx/>
              <a:buFontTx/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搜寻的区域（绿</a:t>
            </a:r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/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赤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红色区域）：</a:t>
            </a:r>
            <a:endParaRPr lang="zh-CN" altLang="en-US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indent="457200" algn="l" fontAlgn="auto">
              <a:lnSpc>
                <a:spcPct val="150000"/>
              </a:lnSpc>
              <a:buClrTx/>
              <a:buSzTx/>
              <a:buFontTx/>
            </a:pP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</a:t>
            </a:r>
            <a:r>
              <a:rPr lang="en-US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°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&lt; GL &lt; 40</a:t>
            </a:r>
            <a:r>
              <a:rPr lang="en-US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°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10</a:t>
            </a:r>
            <a:r>
              <a:rPr lang="en-US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°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&lt; GB &lt; 17</a:t>
            </a:r>
            <a:r>
              <a:rPr lang="en-US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°</a:t>
            </a:r>
            <a:endParaRPr lang="en-US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indent="0" algn="l" fontAlgn="auto">
              <a:lnSpc>
                <a:spcPct val="150000"/>
              </a:lnSpc>
              <a:buClrTx/>
              <a:buSzTx/>
              <a:buFontTx/>
            </a:pPr>
            <a:endParaRPr lang="en-US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indent="0" algn="l" fontAlgn="auto">
              <a:lnSpc>
                <a:spcPct val="150000"/>
              </a:lnSpc>
              <a:buClrTx/>
              <a:buSzTx/>
              <a:buFontTx/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覆盖天区范围：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indent="457200" algn="l" fontAlgn="auto">
              <a:lnSpc>
                <a:spcPct val="150000"/>
              </a:lnSpc>
              <a:buClrTx/>
              <a:buSzTx/>
              <a:buFontTx/>
            </a:pPr>
            <a:r>
              <a:rPr lang="en-US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65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平方度</a:t>
            </a:r>
            <a:endParaRPr lang="en-US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indent="0" algn="l" fontAlgn="auto">
              <a:lnSpc>
                <a:spcPct val="150000"/>
              </a:lnSpc>
              <a:buClrTx/>
              <a:buSzTx/>
              <a:buFontTx/>
            </a:pPr>
            <a:endParaRPr lang="en-US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indent="0" algn="l" fontAlgn="auto">
              <a:lnSpc>
                <a:spcPct val="150000"/>
              </a:lnSpc>
              <a:buClrTx/>
              <a:buSzTx/>
              <a:buFontTx/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其中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1" indent="0" algn="l" fontAlgn="auto">
              <a:lnSpc>
                <a:spcPct val="150000"/>
              </a:lnSpc>
              <a:buClrTx/>
              <a:buSzTx/>
              <a:buFontTx/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SnapShot模式观测</a:t>
            </a:r>
            <a:r>
              <a:rPr lang="en-US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30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平方度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绿色区域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lvl="1" indent="0" algn="l" fontAlgn="auto">
              <a:lnSpc>
                <a:spcPct val="150000"/>
              </a:lnSpc>
              <a:buClrTx/>
              <a:buSzTx/>
              <a:buFontTx/>
            </a:pP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SnapShotZCal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模式观测</a:t>
            </a:r>
            <a:r>
              <a:rPr lang="en-US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35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平方度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赤红色区域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lvl="1" algn="l" fontAlgn="auto">
              <a:lnSpc>
                <a:spcPct val="150000"/>
              </a:lnSpc>
              <a:buClrTx/>
              <a:buSzTx/>
              <a:buFontTx/>
            </a:pPr>
            <a:endParaRPr lang="zh-CN" altLang="en-US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231255" y="6373495"/>
            <a:ext cx="5539105" cy="39878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20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由</a:t>
            </a:r>
            <a:r>
              <a:rPr lang="en-US" altLang="zh-CN" sz="20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PsrPopPY</a:t>
            </a:r>
            <a:r>
              <a:rPr lang="zh-CN" altLang="en-US" sz="20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模拟得到的银河系</a:t>
            </a:r>
            <a:r>
              <a:rPr lang="en-US" altLang="zh-CN" sz="20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MSP</a:t>
            </a:r>
            <a:r>
              <a:rPr lang="zh-CN" altLang="en-US" sz="20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分布图</a:t>
            </a:r>
            <a:endParaRPr lang="zh-CN" altLang="en-US" sz="20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灯片编号占位符 6"/>
          <p:cNvSpPr>
            <a:spLocks noGrp="1"/>
          </p:cNvSpPr>
          <p:nvPr/>
        </p:nvSpPr>
        <p:spPr>
          <a:xfrm>
            <a:off x="9448546" y="6601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100" kern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8F10FC4-DD5C-4C24-B849-D8A0B2DC9874}" type="slidenum">
              <a:rPr lang="zh-CN" altLang="en-US" sz="1400" b="1" smtClean="0">
                <a:solidFill>
                  <a:schemeClr val="tx1"/>
                </a:solidFill>
              </a:rPr>
            </a:fld>
            <a:endParaRPr lang="zh-CN" altLang="en-US" sz="1400" b="1" smtClean="0">
              <a:solidFill>
                <a:schemeClr val="tx1"/>
              </a:solidFill>
            </a:endParaRPr>
          </a:p>
        </p:txBody>
      </p:sp>
      <p:cxnSp>
        <p:nvCxnSpPr>
          <p:cNvPr id="4" name="直接箭头连接符 3"/>
          <p:cNvCxnSpPr/>
          <p:nvPr/>
        </p:nvCxnSpPr>
        <p:spPr>
          <a:xfrm>
            <a:off x="3826510" y="2903855"/>
            <a:ext cx="2832735" cy="114998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7275" y="948690"/>
            <a:ext cx="3187700" cy="211963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 dir="u"/>
      </p:transition>
    </mc:Choice>
    <mc:Fallback>
      <p:transition>
        <p:wipe dir="u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069340" y="245110"/>
            <a:ext cx="6601460" cy="512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buClrTx/>
              <a:buSzTx/>
              <a:buFontTx/>
            </a:pPr>
            <a:r>
              <a:rPr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研究结果</a:t>
            </a:r>
            <a:r>
              <a:rPr lang="en-US" altLang="zh-CN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28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—— </a:t>
            </a:r>
            <a:r>
              <a:rPr lang="zh-CN" altLang="en-US" sz="2800">
                <a:sym typeface="+mn-ea"/>
              </a:rPr>
              <a:t>脉冲星搜寻</a:t>
            </a:r>
            <a:endParaRPr lang="zh-CN" altLang="en-US" sz="28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142875" y="997585"/>
            <a:ext cx="2694305" cy="51244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457200"/>
            <a:r>
              <a:rPr lang="zh-CN" altLang="en-US" sz="2000" b="1" dirty="0">
                <a:solidFill>
                  <a:srgbClr val="0432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搜寻</a:t>
            </a:r>
            <a:r>
              <a:rPr lang="zh-CN" altLang="en-US" sz="2000" b="1" dirty="0">
                <a:solidFill>
                  <a:srgbClr val="0432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结果：</a:t>
            </a:r>
            <a:endParaRPr lang="zh-CN" altLang="en-US" sz="2000" b="1" dirty="0">
              <a:solidFill>
                <a:srgbClr val="0432FF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38150" y="1430655"/>
            <a:ext cx="55105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457200"/>
            <a:r>
              <a:rPr lang="zh-CN" altLang="en-US"/>
              <a:t>完成了</a:t>
            </a:r>
            <a:r>
              <a:rPr lang="en-US" altLang="zh-CN"/>
              <a:t> </a:t>
            </a:r>
            <a:r>
              <a:rPr lang="en-US" altLang="zh-CN">
                <a:solidFill>
                  <a:srgbClr val="FF0000"/>
                </a:solidFill>
              </a:rPr>
              <a:t>5</a:t>
            </a:r>
            <a:r>
              <a:rPr lang="en-US" altLang="zh-CN">
                <a:solidFill>
                  <a:srgbClr val="FF0000"/>
                </a:solidFill>
              </a:rPr>
              <a:t>7 </a:t>
            </a:r>
            <a:r>
              <a:rPr lang="zh-CN" altLang="en-US"/>
              <a:t>平方度区域的</a:t>
            </a:r>
            <a:r>
              <a:rPr lang="zh-CN" altLang="en-US"/>
              <a:t>搜寻：</a:t>
            </a:r>
            <a:endParaRPr lang="zh-CN" altLang="en-US"/>
          </a:p>
          <a:p>
            <a:pPr indent="457200"/>
            <a:r>
              <a:rPr lang="zh-CN" altLang="en-US"/>
              <a:t>发现了</a:t>
            </a:r>
            <a:r>
              <a:rPr lang="en-US" altLang="zh-CN"/>
              <a:t> </a:t>
            </a:r>
            <a:r>
              <a:rPr lang="en-US" altLang="zh-CN" b="1">
                <a:solidFill>
                  <a:srgbClr val="FF0000"/>
                </a:solidFill>
              </a:rPr>
              <a:t>22</a:t>
            </a:r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lang="zh-CN" altLang="en-US"/>
              <a:t>颗新的脉冲星，包括</a:t>
            </a:r>
            <a:r>
              <a:rPr lang="en-US" altLang="zh-CN"/>
              <a:t> </a:t>
            </a:r>
            <a:r>
              <a:rPr lang="en-US" altLang="zh-CN" b="1">
                <a:solidFill>
                  <a:srgbClr val="FF0000"/>
                </a:solidFill>
              </a:rPr>
              <a:t>9</a:t>
            </a:r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lang="zh-CN" altLang="en-US"/>
              <a:t>颗</a:t>
            </a:r>
            <a:r>
              <a:rPr lang="en-US" altLang="zh-CN"/>
              <a:t>MSP</a:t>
            </a:r>
            <a:r>
              <a:rPr lang="zh-CN" altLang="en-US"/>
              <a:t>和</a:t>
            </a:r>
            <a:r>
              <a:rPr lang="en-US" altLang="zh-CN"/>
              <a:t> </a:t>
            </a:r>
            <a:r>
              <a:rPr lang="en-US" altLang="zh-CN" b="1">
                <a:solidFill>
                  <a:srgbClr val="FF0000"/>
                </a:solidFill>
              </a:rPr>
              <a:t>13 </a:t>
            </a:r>
            <a:r>
              <a:rPr lang="zh-CN" altLang="en-US"/>
              <a:t>颗新的正常</a:t>
            </a:r>
            <a:r>
              <a:rPr lang="zh-CN" altLang="en-US"/>
              <a:t>脉冲星。</a:t>
            </a:r>
            <a:endParaRPr lang="zh-CN" altLang="en-US"/>
          </a:p>
          <a:p>
            <a:r>
              <a:rPr lang="zh-CN" altLang="en-US"/>
              <a:t>认证搜寻区域所有</a:t>
            </a:r>
            <a:r>
              <a:rPr lang="zh-CN" altLang="en-US"/>
              <a:t>已知脉冲星。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363980" y="6212840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新脉冲星的银河系坐标位置</a:t>
            </a:r>
            <a:endParaRPr lang="en-US" altLang="zh-CN"/>
          </a:p>
          <a:p>
            <a:r>
              <a:rPr lang="zh-CN" altLang="en-US">
                <a:sym typeface="+mn-ea"/>
              </a:rPr>
              <a:t>红色：新脉冲星；</a:t>
            </a:r>
            <a:r>
              <a:rPr lang="zh-CN" altLang="en-US"/>
              <a:t>蓝色：已知</a:t>
            </a:r>
            <a:r>
              <a:rPr lang="zh-CN" altLang="en-US"/>
              <a:t>脉冲星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7340600" y="106235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部分新脉冲星的基本</a:t>
            </a:r>
            <a:r>
              <a:rPr lang="zh-CN" altLang="en-US"/>
              <a:t>参数</a:t>
            </a:r>
            <a:endParaRPr lang="zh-CN" altLang="en-US"/>
          </a:p>
        </p:txBody>
      </p:sp>
      <p:sp>
        <p:nvSpPr>
          <p:cNvPr id="3" name="灯片编号占位符 6"/>
          <p:cNvSpPr>
            <a:spLocks noGrp="1"/>
          </p:cNvSpPr>
          <p:nvPr/>
        </p:nvSpPr>
        <p:spPr>
          <a:xfrm>
            <a:off x="9448546" y="6601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100" kern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8F10FC4-DD5C-4C24-B849-D8A0B2DC9874}" type="slidenum">
              <a:rPr lang="zh-CN" altLang="en-US" sz="1400" b="1" smtClean="0">
                <a:solidFill>
                  <a:schemeClr val="tx1"/>
                </a:solidFill>
              </a:rPr>
            </a:fld>
            <a:endParaRPr lang="zh-CN" altLang="en-US" sz="1400" b="1" smtClean="0">
              <a:solidFill>
                <a:schemeClr val="tx1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150" y="2555875"/>
            <a:ext cx="5511165" cy="345313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853180" y="3813175"/>
            <a:ext cx="157480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>
                <a:latin typeface="等线" charset="0"/>
                <a:ea typeface="等线" charset="0"/>
                <a:sym typeface="+mn-ea"/>
              </a:rPr>
              <a:t>NGC 6402</a:t>
            </a:r>
            <a:endParaRPr lang="zh-CN" altLang="en-US" sz="2000">
              <a:latin typeface="等线" charset="0"/>
              <a:ea typeface="等线" charset="0"/>
              <a:sym typeface="+mn-ea"/>
            </a:endParaRPr>
          </a:p>
        </p:txBody>
      </p:sp>
      <p:cxnSp>
        <p:nvCxnSpPr>
          <p:cNvPr id="10" name="直接箭头连接符 9"/>
          <p:cNvCxnSpPr/>
          <p:nvPr/>
        </p:nvCxnSpPr>
        <p:spPr>
          <a:xfrm flipH="1" flipV="1">
            <a:off x="2072640" y="3603625"/>
            <a:ext cx="1701800" cy="355600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110" y="1527175"/>
            <a:ext cx="6003290" cy="243205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7139940" y="421195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部分新脉冲星的轮廓</a:t>
            </a:r>
            <a:r>
              <a:rPr lang="en-US" altLang="zh-CN"/>
              <a:t>、</a:t>
            </a:r>
            <a:r>
              <a:rPr lang="zh-CN" altLang="en-US"/>
              <a:t>时域和频域图</a:t>
            </a:r>
            <a:r>
              <a:rPr lang="en-US" altLang="zh-CN"/>
              <a:t>：</a:t>
            </a:r>
            <a:endParaRPr lang="en-US" altLang="zh-CN"/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7110" y="4728845"/>
            <a:ext cx="5664835" cy="204343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 dir="u"/>
      </p:transition>
    </mc:Choice>
    <mc:Fallback>
      <p:transition>
        <p:wipe dir="u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p>
            <a:fld id="{48F10FC4-DD5C-4C24-B849-D8A0B2DC9874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newpsr_presto_MSP"/>
          <p:cNvPicPr>
            <a:picLocks noChangeAspect="1"/>
          </p:cNvPicPr>
          <p:nvPr/>
        </p:nvPicPr>
        <p:blipFill>
          <a:blip r:embed="rId1"/>
          <a:srcRect t="10658" r="9002"/>
          <a:stretch>
            <a:fillRect/>
          </a:stretch>
        </p:blipFill>
        <p:spPr>
          <a:xfrm>
            <a:off x="168910" y="2384425"/>
            <a:ext cx="6455410" cy="316928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58190" y="1734185"/>
            <a:ext cx="64554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sym typeface="+mn-ea"/>
              </a:rPr>
              <a:t>其中</a:t>
            </a:r>
            <a:r>
              <a:rPr lang="en-US" altLang="zh-CN" sz="2000">
                <a:sym typeface="+mn-ea"/>
              </a:rPr>
              <a:t>6</a:t>
            </a:r>
            <a:r>
              <a:rPr lang="zh-CN" altLang="en-US" sz="2000">
                <a:sym typeface="+mn-ea"/>
              </a:rPr>
              <a:t>颗</a:t>
            </a:r>
            <a:r>
              <a:rPr lang="zh-CN" altLang="en-US" sz="2000">
                <a:sym typeface="+mn-ea"/>
              </a:rPr>
              <a:t>脉冲星的</a:t>
            </a:r>
            <a:r>
              <a:rPr lang="en-US" altLang="zh-CN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PRESTO</a:t>
            </a:r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搜寻结果：</a:t>
            </a:r>
            <a:endParaRPr lang="zh-CN" altLang="en-US" sz="20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317105" y="1335405"/>
            <a:ext cx="45218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其中</a:t>
            </a:r>
            <a:r>
              <a:rPr lang="en-US" altLang="zh-CN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</a:t>
            </a:r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颗脉冲星的</a:t>
            </a:r>
            <a:r>
              <a:rPr lang="en-US" altLang="zh-CN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RIPTIDE</a:t>
            </a:r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搜寻结果：</a:t>
            </a:r>
            <a:endParaRPr lang="zh-CN" altLang="en-US" sz="20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245110" y="970915"/>
            <a:ext cx="4166235" cy="51244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457200"/>
            <a:r>
              <a:rPr lang="zh-CN" altLang="en-US" sz="2000" b="1" dirty="0">
                <a:solidFill>
                  <a:srgbClr val="0432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周期性</a:t>
            </a:r>
            <a:r>
              <a:rPr lang="zh-CN" altLang="en-US" sz="2000" b="1" dirty="0">
                <a:solidFill>
                  <a:srgbClr val="0432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信号搜寻</a:t>
            </a:r>
            <a:r>
              <a:rPr lang="zh-CN" altLang="en-US" sz="2000" b="1" dirty="0">
                <a:solidFill>
                  <a:srgbClr val="0432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结果：</a:t>
            </a:r>
            <a:endParaRPr lang="zh-CN" altLang="en-US" sz="2000" b="1" dirty="0">
              <a:solidFill>
                <a:srgbClr val="0432FF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3600" y="2031365"/>
            <a:ext cx="4521200" cy="461264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069340" y="245110"/>
            <a:ext cx="6601460" cy="512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buClrTx/>
              <a:buSzTx/>
              <a:buFontTx/>
            </a:pPr>
            <a:r>
              <a:rPr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研究结果</a:t>
            </a:r>
            <a:r>
              <a:rPr lang="en-US" altLang="zh-CN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28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—— </a:t>
            </a:r>
            <a:r>
              <a:rPr lang="zh-CN" altLang="en-US" sz="2800">
                <a:sym typeface="+mn-ea"/>
              </a:rPr>
              <a:t>脉冲星搜寻</a:t>
            </a:r>
            <a:endParaRPr lang="zh-CN" altLang="en-US" sz="28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 dir="u"/>
      </p:transition>
    </mc:Choice>
    <mc:Fallback>
      <p:transition>
        <p:wipe dir="u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069340" y="245110"/>
            <a:ext cx="6601460" cy="512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buClrTx/>
              <a:buSzTx/>
              <a:buFontTx/>
            </a:pPr>
            <a:r>
              <a:rPr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研究结果</a:t>
            </a:r>
            <a:r>
              <a:rPr lang="en-US" altLang="zh-CN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28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—— </a:t>
            </a:r>
            <a:r>
              <a:rPr lang="zh-CN" altLang="en-US" sz="2800">
                <a:sym typeface="+mn-ea"/>
              </a:rPr>
              <a:t>脉冲星搜寻</a:t>
            </a:r>
            <a:endParaRPr lang="zh-CN" altLang="en-US" sz="28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4" name="图片 3" descr="newpsr_singlesearch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9340" y="1483360"/>
            <a:ext cx="4845050" cy="4855210"/>
          </a:xfrm>
          <a:prstGeom prst="rect">
            <a:avLst/>
          </a:prstGeom>
        </p:spPr>
      </p:pic>
      <p:sp>
        <p:nvSpPr>
          <p:cNvPr id="92" name="文本框 91"/>
          <p:cNvSpPr txBox="1"/>
          <p:nvPr/>
        </p:nvSpPr>
        <p:spPr>
          <a:xfrm>
            <a:off x="245110" y="970915"/>
            <a:ext cx="4166235" cy="51244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457200"/>
            <a:r>
              <a:rPr lang="zh-CN" altLang="en-US" sz="2000" b="1" dirty="0">
                <a:solidFill>
                  <a:srgbClr val="0432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单脉冲信号搜寻</a:t>
            </a:r>
            <a:r>
              <a:rPr lang="zh-CN" altLang="en-US" sz="2000" b="1" dirty="0">
                <a:solidFill>
                  <a:srgbClr val="0432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结果：</a:t>
            </a:r>
            <a:endParaRPr lang="zh-CN" altLang="en-US" sz="2000" b="1" dirty="0">
              <a:solidFill>
                <a:srgbClr val="0432FF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455420" y="6338570"/>
            <a:ext cx="38030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找到</a:t>
            </a:r>
            <a:r>
              <a:rPr lang="en-US" altLang="zh-CN"/>
              <a:t>7</a:t>
            </a:r>
            <a:r>
              <a:rPr lang="zh-CN" altLang="en-US"/>
              <a:t>颗脉冲星的单脉冲搜寻结果</a:t>
            </a:r>
            <a:r>
              <a:rPr lang="zh-CN" altLang="en-US"/>
              <a:t>图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7036435" y="3272790"/>
            <a:ext cx="4472940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spcBef>
                <a:spcPts val="1200"/>
              </a:spcBef>
              <a:spcAft>
                <a:spcPts val="1200"/>
              </a:spcAft>
            </a:pPr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搜寻中没有找到暂现源及</a:t>
            </a:r>
            <a:r>
              <a:rPr lang="en-US" altLang="zh-CN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FRB</a:t>
            </a:r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742950" lvl="1" indent="-285750" fontAlgn="auto">
              <a:spcBef>
                <a:spcPts val="1200"/>
              </a:spcBef>
              <a:spcAft>
                <a:spcPts val="1200"/>
              </a:spcAft>
              <a:buFont typeface="Wingdings" panose="05000000000000000000" charset="0"/>
              <a:buChar char="l"/>
            </a:pP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在该区域确实没有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742950" lvl="1" indent="-285750" fontAlgn="auto">
              <a:spcBef>
                <a:spcPts val="1200"/>
              </a:spcBef>
              <a:spcAft>
                <a:spcPts val="1200"/>
              </a:spcAft>
              <a:buFont typeface="Wingdings" panose="05000000000000000000" charset="0"/>
              <a:buChar char="l"/>
            </a:pP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在观测时间内正好处于宁静态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灯片编号占位符 6"/>
          <p:cNvSpPr>
            <a:spLocks noGrp="1"/>
          </p:cNvSpPr>
          <p:nvPr/>
        </p:nvSpPr>
        <p:spPr>
          <a:xfrm>
            <a:off x="9448546" y="6601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100" kern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8F10FC4-DD5C-4C24-B849-D8A0B2DC9874}" type="slidenum">
              <a:rPr lang="zh-CN" altLang="en-US" sz="1400" b="1" smtClean="0">
                <a:solidFill>
                  <a:schemeClr val="tx1"/>
                </a:solidFill>
              </a:rPr>
            </a:fld>
            <a:endParaRPr lang="zh-CN" altLang="en-US" sz="1400" b="1" smtClean="0">
              <a:solidFill>
                <a:schemeClr val="tx1"/>
              </a:solidFill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 dir="u"/>
      </p:transition>
    </mc:Choice>
    <mc:Fallback>
      <p:transition>
        <p:wipe dir="u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p>
            <a:fld id="{48F10FC4-DD5C-4C24-B849-D8A0B2DC9874}" type="slidenum">
              <a:rPr lang="zh-CN" altLang="en-US" smtClean="0"/>
            </a:fld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069340" y="245110"/>
            <a:ext cx="6601460" cy="512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buClrTx/>
              <a:buSzTx/>
              <a:buFontTx/>
            </a:pPr>
            <a:r>
              <a:rPr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研究结果</a:t>
            </a:r>
            <a:r>
              <a:rPr lang="en-US" altLang="zh-CN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28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—— </a:t>
            </a:r>
            <a:r>
              <a:rPr lang="zh-CN" altLang="en-US" sz="2800">
                <a:sym typeface="+mn-ea"/>
              </a:rPr>
              <a:t>脉冲星</a:t>
            </a:r>
            <a:r>
              <a:rPr lang="zh-CN" altLang="en-US" sz="2800">
                <a:sym typeface="+mn-ea"/>
              </a:rPr>
              <a:t>计时</a:t>
            </a:r>
            <a:endParaRPr lang="zh-CN" altLang="en-US" sz="2800"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20065" y="3121025"/>
            <a:ext cx="6162040" cy="3192145"/>
          </a:xfrm>
          <a:prstGeom prst="rect">
            <a:avLst/>
          </a:prstGeom>
        </p:spPr>
        <p:txBody>
          <a:bodyPr wrap="square">
            <a:noAutofit/>
          </a:bodyPr>
          <a:p>
            <a:pPr indent="0" algn="l" fontAlgn="auto">
              <a:lnSpc>
                <a:spcPct val="150000"/>
              </a:lnSpc>
              <a:buClrTx/>
              <a:buSzTx/>
              <a:buFontTx/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望远镜：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FAST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与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Parkes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indent="0" algn="l" fontAlgn="auto">
              <a:lnSpc>
                <a:spcPct val="150000"/>
              </a:lnSpc>
              <a:buClrTx/>
              <a:buSzTx/>
              <a:buFontTx/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观测脉冲星：</a:t>
            </a:r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颗正常脉冲星（</a:t>
            </a:r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J1745-0059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J1746-0156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J1800-0059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）和</a:t>
            </a:r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颗</a:t>
            </a:r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MSP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</a:t>
            </a:r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J1742-0237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J1748-0224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J1750-0112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J1801-0144</a:t>
            </a: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endParaRPr lang="zh-CN" altLang="en-US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indent="0" algn="l" fontAlgn="auto">
              <a:lnSpc>
                <a:spcPct val="150000"/>
              </a:lnSpc>
              <a:buClrTx/>
              <a:buSzTx/>
              <a:buFontTx/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接收机：</a:t>
            </a:r>
            <a:r>
              <a:rPr lang="en-US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使用FAST的19 波束接收器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的中心波束或</a:t>
            </a:r>
            <a:r>
              <a:rPr lang="en-US" altLang="zh-CN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Parkes</a:t>
            </a:r>
            <a:r>
              <a:rPr lang="zh-CN" altLang="en-US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的超宽带接收机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indent="0" algn="l" fontAlgn="auto">
              <a:lnSpc>
                <a:spcPct val="150000"/>
              </a:lnSpc>
              <a:buClrTx/>
              <a:buSzTx/>
              <a:buFontTx/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积分时间：</a:t>
            </a:r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3 - 20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min（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FAST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）或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10 - 80 min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altLang="en-US" i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indent="0" algn="l" fontAlgn="auto">
              <a:lnSpc>
                <a:spcPct val="150000"/>
              </a:lnSpc>
              <a:buClrTx/>
              <a:buSzTx/>
              <a:buFontTx/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观测频段：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105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- 145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0M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Hz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或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704 - 4032 MHz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indent="0" algn="l" fontAlgn="auto">
              <a:lnSpc>
                <a:spcPct val="150000"/>
              </a:lnSpc>
              <a:buClrTx/>
              <a:buSzTx/>
              <a:buFontTx/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记录极化：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pol</a:t>
            </a:r>
            <a:endParaRPr lang="zh-CN" altLang="en-US" sz="1800" i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80975" y="2701290"/>
            <a:ext cx="366966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7</a:t>
            </a:r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颗新脉冲星的后续计时</a:t>
            </a:r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观测：</a:t>
            </a:r>
            <a:endParaRPr lang="zh-CN" altLang="en-US" sz="20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065" y="1100455"/>
            <a:ext cx="2110740" cy="125857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6285" y="1100455"/>
            <a:ext cx="2246630" cy="127889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085" y="1454150"/>
            <a:ext cx="502920" cy="550545"/>
          </a:xfrm>
          <a:prstGeom prst="rect">
            <a:avLst/>
          </a:prstGeom>
        </p:spPr>
      </p:pic>
      <p:pic>
        <p:nvPicPr>
          <p:cNvPr id="6" name="图片 5" descr="4newPSR_single"/>
          <p:cNvPicPr>
            <a:picLocks noChangeAspect="1"/>
          </p:cNvPicPr>
          <p:nvPr/>
        </p:nvPicPr>
        <p:blipFill>
          <a:blip r:embed="rId4"/>
          <a:srcRect r="25958"/>
          <a:stretch>
            <a:fillRect/>
          </a:stretch>
        </p:blipFill>
        <p:spPr>
          <a:xfrm>
            <a:off x="6396355" y="1253490"/>
            <a:ext cx="5680075" cy="2531110"/>
          </a:xfrm>
          <a:prstGeom prst="rect">
            <a:avLst/>
          </a:prstGeom>
        </p:spPr>
      </p:pic>
      <p:pic>
        <p:nvPicPr>
          <p:cNvPr id="8" name="QQ录屏20251218170125">
            <a:hlinkClick r:id="" action="ppaction://media"/>
          </p:cNvPr>
          <p:cNvPicPr/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678930" y="4279900"/>
            <a:ext cx="5513070" cy="121793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8930" y="5497830"/>
            <a:ext cx="5514340" cy="1247140"/>
          </a:xfrm>
          <a:prstGeom prst="rect">
            <a:avLst/>
          </a:prstGeom>
        </p:spPr>
      </p:pic>
      <p:sp>
        <p:nvSpPr>
          <p:cNvPr id="10" name="灯片编号占位符 6"/>
          <p:cNvSpPr>
            <a:spLocks noGrp="1"/>
          </p:cNvSpPr>
          <p:nvPr/>
        </p:nvSpPr>
        <p:spPr>
          <a:xfrm>
            <a:off x="9448546" y="6601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100" kern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8F10FC4-DD5C-4C24-B849-D8A0B2DC9874}" type="slidenum">
              <a:rPr lang="zh-CN" altLang="en-US" sz="1400" b="1" smtClean="0">
                <a:solidFill>
                  <a:schemeClr val="tx1"/>
                </a:solidFill>
              </a:rPr>
            </a:fld>
            <a:endParaRPr lang="zh-CN" altLang="en-US" sz="1400" b="1" smtClean="0">
              <a:solidFill>
                <a:schemeClr val="tx1"/>
              </a:solidFill>
            </a:endParaRPr>
          </a:p>
        </p:txBody>
      </p:sp>
      <p:cxnSp>
        <p:nvCxnSpPr>
          <p:cNvPr id="13" name="直接箭头连接符 12"/>
          <p:cNvCxnSpPr/>
          <p:nvPr/>
        </p:nvCxnSpPr>
        <p:spPr>
          <a:xfrm flipV="1">
            <a:off x="5312410" y="3161030"/>
            <a:ext cx="1076325" cy="48831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>
            <a:off x="5312410" y="4559300"/>
            <a:ext cx="978535" cy="12573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 dir="u"/>
      </p:transition>
    </mc:Choice>
    <mc:Fallback>
      <p:transition>
        <p:wipe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3110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>
                <p:cTn id="7" repeatCount="indefinite" fill="remove" display="1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p>
            <a:fld id="{48F10FC4-DD5C-4C24-B849-D8A0B2DC9874}" type="slidenum">
              <a:rPr lang="zh-CN" altLang="en-US" smtClean="0"/>
            </a:fld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44035" y="1134745"/>
            <a:ext cx="4858385" cy="4588510"/>
          </a:xfrm>
          <a:prstGeom prst="rect">
            <a:avLst/>
          </a:prstGeom>
        </p:spPr>
      </p:pic>
      <p:pic>
        <p:nvPicPr>
          <p:cNvPr id="4" name="图片 3" descr="re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810" y="1398270"/>
            <a:ext cx="3207385" cy="481139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16560" y="102997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对于</a:t>
            </a:r>
            <a:r>
              <a:rPr lang="en-US" altLang="zh-CN"/>
              <a:t>3</a:t>
            </a:r>
            <a:r>
              <a:rPr lang="zh-CN" altLang="en-US"/>
              <a:t>颗</a:t>
            </a:r>
            <a:r>
              <a:rPr lang="zh-CN" altLang="en-US"/>
              <a:t>正常脉冲星：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951230" y="6100445"/>
            <a:ext cx="21926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黑色：</a:t>
            </a:r>
            <a:r>
              <a:rPr lang="en-US" altLang="zh-CN"/>
              <a:t>FAST</a:t>
            </a:r>
            <a:r>
              <a:rPr lang="zh-CN" altLang="en-US"/>
              <a:t>观测</a:t>
            </a:r>
            <a:endParaRPr lang="zh-CN" altLang="en-US"/>
          </a:p>
          <a:p>
            <a:r>
              <a:rPr lang="zh-CN" altLang="en-US"/>
              <a:t>蓝色：</a:t>
            </a:r>
            <a:r>
              <a:rPr lang="en-US" altLang="zh-CN"/>
              <a:t>Parkes</a:t>
            </a:r>
            <a:r>
              <a:rPr lang="zh-CN" altLang="en-US"/>
              <a:t>观测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069340" y="245110"/>
            <a:ext cx="6601460" cy="512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buClrTx/>
              <a:buSzTx/>
              <a:buFontTx/>
            </a:pPr>
            <a:r>
              <a:rPr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研究结果</a:t>
            </a:r>
            <a:r>
              <a:rPr lang="en-US" altLang="zh-CN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28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—— </a:t>
            </a:r>
            <a:r>
              <a:rPr lang="zh-CN" altLang="en-US" sz="2800">
                <a:sym typeface="+mn-ea"/>
              </a:rPr>
              <a:t>脉冲星</a:t>
            </a:r>
            <a:r>
              <a:rPr lang="zh-CN" altLang="en-US" sz="2800">
                <a:sym typeface="+mn-ea"/>
              </a:rPr>
              <a:t>计时</a:t>
            </a:r>
            <a:endParaRPr lang="zh-CN" altLang="en-US" sz="2800">
              <a:sym typeface="+mn-ea"/>
            </a:endParaRPr>
          </a:p>
        </p:txBody>
      </p:sp>
      <p:sp>
        <p:nvSpPr>
          <p:cNvPr id="32" name="任意多边形: 形状 117"/>
          <p:cNvSpPr/>
          <p:nvPr>
            <p:custDataLst>
              <p:tags r:id="rId3"/>
            </p:custDataLst>
          </p:nvPr>
        </p:nvSpPr>
        <p:spPr>
          <a:xfrm rot="16200000" flipH="1">
            <a:off x="2322195" y="3004820"/>
            <a:ext cx="3315335" cy="521335"/>
          </a:xfrm>
          <a:custGeom>
            <a:avLst/>
            <a:gdLst>
              <a:gd name="connsiteX0" fmla="*/ 4715153 w 4715153"/>
              <a:gd name="connsiteY0" fmla="*/ 0 h 307343"/>
              <a:gd name="connsiteX1" fmla="*/ 2366874 w 4715153"/>
              <a:gd name="connsiteY1" fmla="*/ 0 h 307343"/>
              <a:gd name="connsiteX2" fmla="*/ 2348279 w 4715153"/>
              <a:gd name="connsiteY2" fmla="*/ 0 h 307343"/>
              <a:gd name="connsiteX3" fmla="*/ 0 w 4715153"/>
              <a:gd name="connsiteY3" fmla="*/ 0 h 307343"/>
              <a:gd name="connsiteX4" fmla="*/ 51152 w 4715153"/>
              <a:gd name="connsiteY4" fmla="*/ 708 h 307343"/>
              <a:gd name="connsiteX5" fmla="*/ 2275398 w 4715153"/>
              <a:gd name="connsiteY5" fmla="*/ 202467 h 307343"/>
              <a:gd name="connsiteX6" fmla="*/ 2284087 w 4715153"/>
              <a:gd name="connsiteY6" fmla="*/ 207631 h 307343"/>
              <a:gd name="connsiteX7" fmla="*/ 2157552 w 4715153"/>
              <a:gd name="connsiteY7" fmla="*/ 207631 h 307343"/>
              <a:gd name="connsiteX8" fmla="*/ 2357576 w 4715153"/>
              <a:gd name="connsiteY8" fmla="*/ 307343 h 307343"/>
              <a:gd name="connsiteX9" fmla="*/ 2557600 w 4715153"/>
              <a:gd name="connsiteY9" fmla="*/ 207631 h 307343"/>
              <a:gd name="connsiteX10" fmla="*/ 2431067 w 4715153"/>
              <a:gd name="connsiteY10" fmla="*/ 207631 h 307343"/>
              <a:gd name="connsiteX11" fmla="*/ 2439755 w 4715153"/>
              <a:gd name="connsiteY11" fmla="*/ 202467 h 307343"/>
              <a:gd name="connsiteX12" fmla="*/ 4664001 w 4715153"/>
              <a:gd name="connsiteY12" fmla="*/ 708 h 307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715153" h="307343">
                <a:moveTo>
                  <a:pt x="4715153" y="0"/>
                </a:moveTo>
                <a:lnTo>
                  <a:pt x="2366874" y="0"/>
                </a:lnTo>
                <a:lnTo>
                  <a:pt x="2348279" y="0"/>
                </a:lnTo>
                <a:lnTo>
                  <a:pt x="0" y="0"/>
                </a:lnTo>
                <a:lnTo>
                  <a:pt x="51152" y="708"/>
                </a:lnTo>
                <a:cubicBezTo>
                  <a:pt x="1167595" y="21431"/>
                  <a:pt x="2046941" y="101196"/>
                  <a:pt x="2275398" y="202467"/>
                </a:cubicBezTo>
                <a:lnTo>
                  <a:pt x="2284087" y="207631"/>
                </a:lnTo>
                <a:lnTo>
                  <a:pt x="2157552" y="207631"/>
                </a:lnTo>
                <a:lnTo>
                  <a:pt x="2357576" y="307343"/>
                </a:lnTo>
                <a:lnTo>
                  <a:pt x="2557600" y="207631"/>
                </a:lnTo>
                <a:lnTo>
                  <a:pt x="2431067" y="207631"/>
                </a:lnTo>
                <a:lnTo>
                  <a:pt x="2439755" y="202467"/>
                </a:lnTo>
                <a:cubicBezTo>
                  <a:pt x="2668212" y="101196"/>
                  <a:pt x="3547558" y="21431"/>
                  <a:pt x="4664001" y="708"/>
                </a:cubicBezTo>
                <a:close/>
              </a:path>
            </a:pathLst>
          </a:custGeom>
          <a:gradFill flip="none" rotWithShape="1">
            <a:gsLst>
              <a:gs pos="50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defTabSz="914400" eaLnBrk="0" fontAlgn="ctr" hangingPunct="0">
              <a:lnSpc>
                <a:spcPct val="120000"/>
              </a:lnSpc>
              <a:spcBef>
                <a:spcPct val="20000"/>
              </a:spcBef>
              <a:buClr>
                <a:srgbClr val="4472C4"/>
              </a:buClr>
              <a:buSzPct val="60000"/>
              <a:buFont typeface="微软雅黑" panose="020B0503020204020204" charset="-122"/>
              <a:buChar char="l"/>
            </a:pPr>
            <a:endParaRPr lang="zh-CN" altLang="en-US" b="1" dirty="0">
              <a:gradFill>
                <a:gsLst>
                  <a:gs pos="50000">
                    <a:schemeClr val="accent1"/>
                  </a:gs>
                  <a:gs pos="0">
                    <a:schemeClr val="accent1">
                      <a:lumMod val="25000"/>
                      <a:lumOff val="75000"/>
                    </a:schemeClr>
                  </a:gs>
                  <a:gs pos="100000">
                    <a:schemeClr val="accent1">
                      <a:lumMod val="85000"/>
                    </a:schemeClr>
                  </a:gs>
                </a:gsLst>
                <a:lin ang="5400000" scaled="1"/>
              </a:gradFill>
              <a:latin typeface="Arial" panose="020B0604020202090204" pitchFamily="34" charset="0"/>
              <a:ea typeface="微软雅黑" panose="020B0503020204020204" charset="-122"/>
              <a:cs typeface="Arial" panose="020B0604020202090204" pitchFamily="34" charset="0"/>
              <a:sym typeface="Arial" panose="020B0604020202090204" pitchFamily="34" charset="0"/>
            </a:endParaRPr>
          </a:p>
        </p:txBody>
      </p:sp>
      <p:pic>
        <p:nvPicPr>
          <p:cNvPr id="8" name="图片 7" descr="4newpsr_P_Pdo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3230" y="1029970"/>
            <a:ext cx="2592070" cy="302514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133465" y="6132830"/>
            <a:ext cx="59429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都位于死亡谷中，其中</a:t>
            </a:r>
            <a:r>
              <a:rPr lang="en-US" altLang="zh-CN"/>
              <a:t>J1745-0059</a:t>
            </a:r>
            <a:r>
              <a:rPr lang="zh-CN" altLang="en-US"/>
              <a:t>是一颗</a:t>
            </a:r>
            <a:r>
              <a:rPr lang="en-US" altLang="zh-CN"/>
              <a:t>null</a:t>
            </a:r>
            <a:r>
              <a:rPr lang="zh-CN" altLang="en-US"/>
              <a:t>脉冲星。</a:t>
            </a:r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rcRect r="46543"/>
          <a:stretch>
            <a:fillRect/>
          </a:stretch>
        </p:blipFill>
        <p:spPr>
          <a:xfrm>
            <a:off x="9930130" y="4298950"/>
            <a:ext cx="1374775" cy="1733550"/>
          </a:xfrm>
          <a:prstGeom prst="rect">
            <a:avLst/>
          </a:prstGeom>
        </p:spPr>
      </p:pic>
      <p:sp>
        <p:nvSpPr>
          <p:cNvPr id="11" name="灯片编号占位符 6"/>
          <p:cNvSpPr>
            <a:spLocks noGrp="1"/>
          </p:cNvSpPr>
          <p:nvPr/>
        </p:nvSpPr>
        <p:spPr>
          <a:xfrm>
            <a:off x="9448546" y="6601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100" kern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8F10FC4-DD5C-4C24-B849-D8A0B2DC9874}" type="slidenum">
              <a:rPr lang="zh-CN" altLang="en-US" sz="1400" b="1" smtClean="0">
                <a:solidFill>
                  <a:schemeClr val="tx1"/>
                </a:solidFill>
              </a:rPr>
            </a:fld>
            <a:endParaRPr lang="zh-CN" altLang="en-US" sz="1400" b="1" smtClean="0">
              <a:solidFill>
                <a:schemeClr val="tx1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16560" y="1398270"/>
            <a:ext cx="3199765" cy="343916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 dir="u"/>
      </p:transition>
    </mc:Choice>
    <mc:Fallback>
      <p:transition>
        <p:wipe dir="u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p>
            <a:fld id="{48F10FC4-DD5C-4C24-B849-D8A0B2DC9874}" type="slidenum">
              <a:rPr lang="zh-CN" altLang="en-US" smtClean="0"/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57850" y="880110"/>
            <a:ext cx="3370580" cy="592137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99110" y="103695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对于</a:t>
            </a:r>
            <a:r>
              <a:rPr lang="en-US" altLang="zh-CN"/>
              <a:t>4</a:t>
            </a:r>
            <a:r>
              <a:rPr lang="zh-CN" altLang="en-US"/>
              <a:t>颗</a:t>
            </a:r>
            <a:r>
              <a:rPr lang="en-US" altLang="zh-CN"/>
              <a:t>MSP</a:t>
            </a:r>
            <a:r>
              <a:rPr lang="zh-CN" altLang="en-US"/>
              <a:t>：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069340" y="245110"/>
            <a:ext cx="6601460" cy="512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buClrTx/>
              <a:buSzTx/>
              <a:buFontTx/>
            </a:pPr>
            <a:r>
              <a:rPr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研究结果</a:t>
            </a:r>
            <a:r>
              <a:rPr lang="en-US" altLang="zh-CN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28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—— </a:t>
            </a:r>
            <a:r>
              <a:rPr lang="zh-CN" altLang="en-US" sz="2800">
                <a:sym typeface="+mn-ea"/>
              </a:rPr>
              <a:t>脉冲星</a:t>
            </a:r>
            <a:r>
              <a:rPr lang="zh-CN" altLang="en-US" sz="2800">
                <a:sym typeface="+mn-ea"/>
              </a:rPr>
              <a:t>计时</a:t>
            </a:r>
            <a:endParaRPr lang="zh-CN" altLang="en-US" sz="2800">
              <a:sym typeface="+mn-ea"/>
            </a:endParaRPr>
          </a:p>
        </p:txBody>
      </p:sp>
      <p:pic>
        <p:nvPicPr>
          <p:cNvPr id="4" name="图片 3" descr="re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8890" y="1398270"/>
            <a:ext cx="3207385" cy="481139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069340" y="6212840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黑色：</a:t>
            </a:r>
            <a:r>
              <a:rPr lang="en-US" altLang="zh-CN"/>
              <a:t>FAST</a:t>
            </a:r>
            <a:r>
              <a:rPr lang="zh-CN" altLang="en-US"/>
              <a:t>观测</a:t>
            </a:r>
            <a:endParaRPr lang="zh-CN" altLang="en-US"/>
          </a:p>
          <a:p>
            <a:r>
              <a:rPr lang="zh-CN" altLang="en-US"/>
              <a:t>蓝色：</a:t>
            </a:r>
            <a:r>
              <a:rPr lang="en-US" altLang="zh-CN"/>
              <a:t>Parkes</a:t>
            </a:r>
            <a:r>
              <a:rPr lang="zh-CN" altLang="en-US"/>
              <a:t>观测</a:t>
            </a:r>
            <a:endParaRPr lang="zh-CN" altLang="en-US"/>
          </a:p>
        </p:txBody>
      </p:sp>
      <p:sp>
        <p:nvSpPr>
          <p:cNvPr id="32" name="任意多边形: 形状 117"/>
          <p:cNvSpPr/>
          <p:nvPr>
            <p:custDataLst>
              <p:tags r:id="rId3"/>
            </p:custDataLst>
          </p:nvPr>
        </p:nvSpPr>
        <p:spPr>
          <a:xfrm rot="16200000" flipH="1">
            <a:off x="4260850" y="5148580"/>
            <a:ext cx="972185" cy="521335"/>
          </a:xfrm>
          <a:custGeom>
            <a:avLst/>
            <a:gdLst>
              <a:gd name="connsiteX0" fmla="*/ 4715153 w 4715153"/>
              <a:gd name="connsiteY0" fmla="*/ 0 h 307343"/>
              <a:gd name="connsiteX1" fmla="*/ 2366874 w 4715153"/>
              <a:gd name="connsiteY1" fmla="*/ 0 h 307343"/>
              <a:gd name="connsiteX2" fmla="*/ 2348279 w 4715153"/>
              <a:gd name="connsiteY2" fmla="*/ 0 h 307343"/>
              <a:gd name="connsiteX3" fmla="*/ 0 w 4715153"/>
              <a:gd name="connsiteY3" fmla="*/ 0 h 307343"/>
              <a:gd name="connsiteX4" fmla="*/ 51152 w 4715153"/>
              <a:gd name="connsiteY4" fmla="*/ 708 h 307343"/>
              <a:gd name="connsiteX5" fmla="*/ 2275398 w 4715153"/>
              <a:gd name="connsiteY5" fmla="*/ 202467 h 307343"/>
              <a:gd name="connsiteX6" fmla="*/ 2284087 w 4715153"/>
              <a:gd name="connsiteY6" fmla="*/ 207631 h 307343"/>
              <a:gd name="connsiteX7" fmla="*/ 2157552 w 4715153"/>
              <a:gd name="connsiteY7" fmla="*/ 207631 h 307343"/>
              <a:gd name="connsiteX8" fmla="*/ 2357576 w 4715153"/>
              <a:gd name="connsiteY8" fmla="*/ 307343 h 307343"/>
              <a:gd name="connsiteX9" fmla="*/ 2557600 w 4715153"/>
              <a:gd name="connsiteY9" fmla="*/ 207631 h 307343"/>
              <a:gd name="connsiteX10" fmla="*/ 2431067 w 4715153"/>
              <a:gd name="connsiteY10" fmla="*/ 207631 h 307343"/>
              <a:gd name="connsiteX11" fmla="*/ 2439755 w 4715153"/>
              <a:gd name="connsiteY11" fmla="*/ 202467 h 307343"/>
              <a:gd name="connsiteX12" fmla="*/ 4664001 w 4715153"/>
              <a:gd name="connsiteY12" fmla="*/ 708 h 307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715153" h="307343">
                <a:moveTo>
                  <a:pt x="4715153" y="0"/>
                </a:moveTo>
                <a:lnTo>
                  <a:pt x="2366874" y="0"/>
                </a:lnTo>
                <a:lnTo>
                  <a:pt x="2348279" y="0"/>
                </a:lnTo>
                <a:lnTo>
                  <a:pt x="0" y="0"/>
                </a:lnTo>
                <a:lnTo>
                  <a:pt x="51152" y="708"/>
                </a:lnTo>
                <a:cubicBezTo>
                  <a:pt x="1167595" y="21431"/>
                  <a:pt x="2046941" y="101196"/>
                  <a:pt x="2275398" y="202467"/>
                </a:cubicBezTo>
                <a:lnTo>
                  <a:pt x="2284087" y="207631"/>
                </a:lnTo>
                <a:lnTo>
                  <a:pt x="2157552" y="207631"/>
                </a:lnTo>
                <a:lnTo>
                  <a:pt x="2357576" y="307343"/>
                </a:lnTo>
                <a:lnTo>
                  <a:pt x="2557600" y="207631"/>
                </a:lnTo>
                <a:lnTo>
                  <a:pt x="2431067" y="207631"/>
                </a:lnTo>
                <a:lnTo>
                  <a:pt x="2439755" y="202467"/>
                </a:lnTo>
                <a:cubicBezTo>
                  <a:pt x="2668212" y="101196"/>
                  <a:pt x="3547558" y="21431"/>
                  <a:pt x="4664001" y="708"/>
                </a:cubicBezTo>
                <a:close/>
              </a:path>
            </a:pathLst>
          </a:custGeom>
          <a:gradFill flip="none" rotWithShape="1">
            <a:gsLst>
              <a:gs pos="50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defTabSz="914400" eaLnBrk="0" fontAlgn="ctr" hangingPunct="0">
              <a:lnSpc>
                <a:spcPct val="120000"/>
              </a:lnSpc>
              <a:spcBef>
                <a:spcPct val="20000"/>
              </a:spcBef>
              <a:buClr>
                <a:srgbClr val="4472C4"/>
              </a:buClr>
              <a:buSzPct val="60000"/>
              <a:buFont typeface="微软雅黑" panose="020B0503020204020204" charset="-122"/>
              <a:buChar char="l"/>
            </a:pPr>
            <a:endParaRPr lang="zh-CN" altLang="en-US" b="1" dirty="0">
              <a:gradFill>
                <a:gsLst>
                  <a:gs pos="50000">
                    <a:schemeClr val="accent1"/>
                  </a:gs>
                  <a:gs pos="0">
                    <a:schemeClr val="accent1">
                      <a:lumMod val="25000"/>
                      <a:lumOff val="75000"/>
                    </a:schemeClr>
                  </a:gs>
                  <a:gs pos="100000">
                    <a:schemeClr val="accent1">
                      <a:lumMod val="85000"/>
                    </a:schemeClr>
                  </a:gs>
                </a:gsLst>
                <a:lin ang="5400000" scaled="1"/>
              </a:gradFill>
              <a:latin typeface="Arial" panose="020B0604020202090204" pitchFamily="34" charset="0"/>
              <a:ea typeface="微软雅黑" panose="020B0503020204020204" charset="-122"/>
              <a:cs typeface="Arial" panose="020B0604020202090204" pitchFamily="34" charset="0"/>
              <a:sym typeface="Arial" panose="020B060402020209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6740525" y="3542665"/>
            <a:ext cx="5450840" cy="3422650"/>
            <a:chOff x="10615" y="5579"/>
            <a:chExt cx="8584" cy="5390"/>
          </a:xfrm>
        </p:grpSpPr>
        <p:sp>
          <p:nvSpPr>
            <p:cNvPr id="20" name="文本框 19"/>
            <p:cNvSpPr txBox="1"/>
            <p:nvPr/>
          </p:nvSpPr>
          <p:spPr>
            <a:xfrm>
              <a:off x="15351" y="10153"/>
              <a:ext cx="3849" cy="55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zh-CN" altLang="en-US"/>
                <a:t>伴星：小质量白</a:t>
              </a:r>
              <a:r>
                <a:rPr lang="zh-CN" altLang="en-US"/>
                <a:t>矮星</a:t>
              </a:r>
              <a:endParaRPr lang="zh-CN" altLang="en-US"/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10615" y="5579"/>
              <a:ext cx="8585" cy="5391"/>
              <a:chOff x="10615" y="5579"/>
              <a:chExt cx="8585" cy="5391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10615" y="5710"/>
                <a:ext cx="5207" cy="478"/>
                <a:chOff x="10855" y="5689"/>
                <a:chExt cx="5207" cy="478"/>
              </a:xfrm>
            </p:grpSpPr>
            <p:sp>
              <p:nvSpPr>
                <p:cNvPr id="12" name="矩形 11"/>
                <p:cNvSpPr/>
                <p:nvPr/>
              </p:nvSpPr>
              <p:spPr>
                <a:xfrm>
                  <a:off x="10855" y="5689"/>
                  <a:ext cx="3843" cy="479"/>
                </a:xfrm>
                <a:prstGeom prst="rect">
                  <a:avLst/>
                </a:prstGeom>
                <a:noFill/>
                <a:ln w="28575">
                  <a:solidFill>
                    <a:srgbClr val="FF0000"/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  <p:cxnSp>
              <p:nvCxnSpPr>
                <p:cNvPr id="13" name="直接箭头连接符 12"/>
                <p:cNvCxnSpPr/>
                <p:nvPr/>
              </p:nvCxnSpPr>
              <p:spPr>
                <a:xfrm flipV="1">
                  <a:off x="14698" y="5895"/>
                  <a:ext cx="1365" cy="21"/>
                </a:xfrm>
                <a:prstGeom prst="straightConnector1">
                  <a:avLst/>
                </a:prstGeom>
                <a:ln w="28575">
                  <a:solidFill>
                    <a:srgbClr val="FF0000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" name="文本框 13"/>
              <p:cNvSpPr txBox="1"/>
              <p:nvPr/>
            </p:nvSpPr>
            <p:spPr>
              <a:xfrm>
                <a:off x="16063" y="5579"/>
                <a:ext cx="2598" cy="61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p>
                <a:r>
                  <a:rPr lang="zh-CN" altLang="en-US"/>
                  <a:t>轨道周期</a:t>
                </a:r>
                <a:r>
                  <a:rPr lang="en-US" altLang="zh-CN"/>
                  <a:t>4.7</a:t>
                </a:r>
                <a:r>
                  <a:rPr lang="zh-CN" altLang="en-US"/>
                  <a:t>天</a:t>
                </a:r>
                <a:endParaRPr lang="zh-CN" altLang="en-US"/>
              </a:p>
            </p:txBody>
          </p:sp>
          <p:grpSp>
            <p:nvGrpSpPr>
              <p:cNvPr id="17" name="组合 16"/>
              <p:cNvGrpSpPr/>
              <p:nvPr/>
            </p:nvGrpSpPr>
            <p:grpSpPr>
              <a:xfrm>
                <a:off x="11205" y="10232"/>
                <a:ext cx="3947" cy="478"/>
                <a:chOff x="10855" y="5689"/>
                <a:chExt cx="5207" cy="478"/>
              </a:xfrm>
            </p:grpSpPr>
            <p:sp>
              <p:nvSpPr>
                <p:cNvPr id="18" name="矩形 17"/>
                <p:cNvSpPr/>
                <p:nvPr/>
              </p:nvSpPr>
              <p:spPr>
                <a:xfrm>
                  <a:off x="10855" y="5689"/>
                  <a:ext cx="3843" cy="479"/>
                </a:xfrm>
                <a:prstGeom prst="rect">
                  <a:avLst/>
                </a:prstGeom>
                <a:noFill/>
                <a:ln w="28575">
                  <a:solidFill>
                    <a:srgbClr val="FF0000"/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  <p:cxnSp>
              <p:nvCxnSpPr>
                <p:cNvPr id="19" name="直接箭头连接符 18"/>
                <p:cNvCxnSpPr/>
                <p:nvPr/>
              </p:nvCxnSpPr>
              <p:spPr>
                <a:xfrm flipV="1">
                  <a:off x="14698" y="5895"/>
                  <a:ext cx="1365" cy="21"/>
                </a:xfrm>
                <a:prstGeom prst="straightConnector1">
                  <a:avLst/>
                </a:prstGeom>
                <a:ln w="28575">
                  <a:solidFill>
                    <a:srgbClr val="FF0000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" name="组合 20"/>
              <p:cNvGrpSpPr/>
              <p:nvPr/>
            </p:nvGrpSpPr>
            <p:grpSpPr>
              <a:xfrm>
                <a:off x="10855" y="6543"/>
                <a:ext cx="3774" cy="989"/>
                <a:chOff x="10855" y="5689"/>
                <a:chExt cx="4572" cy="479"/>
              </a:xfrm>
            </p:grpSpPr>
            <p:sp>
              <p:nvSpPr>
                <p:cNvPr id="22" name="矩形 21"/>
                <p:cNvSpPr/>
                <p:nvPr/>
              </p:nvSpPr>
              <p:spPr>
                <a:xfrm>
                  <a:off x="10855" y="5689"/>
                  <a:ext cx="3843" cy="479"/>
                </a:xfrm>
                <a:prstGeom prst="rect">
                  <a:avLst/>
                </a:prstGeom>
                <a:noFill/>
                <a:ln w="28575">
                  <a:solidFill>
                    <a:srgbClr val="FF0000"/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  <p:cxnSp>
              <p:nvCxnSpPr>
                <p:cNvPr id="23" name="直接箭头连接符 22"/>
                <p:cNvCxnSpPr/>
                <p:nvPr/>
              </p:nvCxnSpPr>
              <p:spPr>
                <a:xfrm>
                  <a:off x="14698" y="5916"/>
                  <a:ext cx="729" cy="11"/>
                </a:xfrm>
                <a:prstGeom prst="straightConnector1">
                  <a:avLst/>
                </a:prstGeom>
                <a:ln w="28575">
                  <a:solidFill>
                    <a:srgbClr val="FF0000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4" name="文本框 23"/>
              <p:cNvSpPr txBox="1"/>
              <p:nvPr/>
            </p:nvSpPr>
            <p:spPr>
              <a:xfrm>
                <a:off x="15375" y="6945"/>
                <a:ext cx="3221" cy="586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p>
                <a:r>
                  <a:rPr lang="zh-CN" altLang="en-US"/>
                  <a:t>偏心率</a:t>
                </a:r>
                <a:r>
                  <a:rPr lang="en-US" altLang="zh-CN"/>
                  <a:t>e&lt;0.001</a:t>
                </a:r>
                <a:endParaRPr lang="zh-CN" altLang="en-US"/>
              </a:p>
            </p:txBody>
          </p:sp>
          <p:sp>
            <p:nvSpPr>
              <p:cNvPr id="8" name="灯片编号占位符 6"/>
              <p:cNvSpPr>
                <a:spLocks noGrp="1"/>
              </p:cNvSpPr>
              <p:nvPr/>
            </p:nvSpPr>
            <p:spPr>
              <a:xfrm>
                <a:off x="14880" y="10396"/>
                <a:ext cx="4320" cy="575"/>
              </a:xfrm>
              <a:prstGeom prst="rect">
                <a:avLst/>
              </a:prstGeom>
            </p:spPr>
            <p:txBody>
              <a:bodyPr vert="horz" lIns="91440" tIns="45720" rIns="91440" bIns="45720" rtlCol="0" anchor="ctr"/>
              <a:lstStyle>
                <a:defPPr>
                  <a:defRPr lang="zh-CN"/>
                </a:defPPr>
                <a:lvl1pPr marL="0" algn="r" defTabSz="914400" rtl="0" eaLnBrk="1" latinLnBrk="0" hangingPunct="1">
                  <a:defRPr sz="1100" kern="120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fld id="{48F10FC4-DD5C-4C24-B849-D8A0B2DC9874}" type="slidenum">
                  <a:rPr lang="zh-CN" altLang="en-US" sz="1400" b="1" smtClean="0">
                    <a:solidFill>
                      <a:schemeClr val="tx1"/>
                    </a:solidFill>
                  </a:rPr>
                </a:fld>
                <a:endParaRPr lang="zh-CN" altLang="en-US" sz="1400" b="1" smtClean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0" name="矩形 9"/>
          <p:cNvSpPr/>
          <p:nvPr/>
        </p:nvSpPr>
        <p:spPr>
          <a:xfrm>
            <a:off x="1158875" y="4838700"/>
            <a:ext cx="3211830" cy="1370965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 dir="u"/>
      </p:transition>
    </mc:Choice>
    <mc:Fallback>
      <p:transition>
        <p:wipe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069340" y="245110"/>
            <a:ext cx="6601460" cy="512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buClrTx/>
              <a:buSzTx/>
              <a:buFontTx/>
            </a:pPr>
            <a:r>
              <a:rPr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研究结果</a:t>
            </a:r>
            <a:r>
              <a:rPr lang="en-US" altLang="zh-CN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28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—— </a:t>
            </a:r>
            <a:r>
              <a:rPr lang="zh-CN" altLang="en-US" sz="2800">
                <a:sym typeface="+mn-ea"/>
              </a:rPr>
              <a:t>脉冲星</a:t>
            </a:r>
            <a:r>
              <a:rPr lang="zh-CN" altLang="en-US" sz="2800">
                <a:sym typeface="+mn-ea"/>
              </a:rPr>
              <a:t>计时</a:t>
            </a:r>
            <a:endParaRPr lang="zh-CN" altLang="en-US" sz="2800"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93700" y="109029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对于两外三颗</a:t>
            </a:r>
            <a:r>
              <a:rPr lang="en-US" altLang="zh-CN"/>
              <a:t>MSP</a:t>
            </a:r>
            <a:r>
              <a:rPr lang="zh-CN" altLang="en-US"/>
              <a:t>：</a:t>
            </a:r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6640" y="1339215"/>
            <a:ext cx="6874510" cy="454215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295900" y="6360795"/>
            <a:ext cx="64452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还未得到计时解，有望在接下来半年左右确定它们的</a:t>
            </a:r>
            <a:r>
              <a:rPr lang="zh-CN" altLang="en-US"/>
              <a:t>计时解。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5473700" y="970915"/>
            <a:ext cx="21088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目前的</a:t>
            </a:r>
            <a:r>
              <a:rPr lang="zh-CN" altLang="en-US"/>
              <a:t>结果：</a:t>
            </a:r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6499860" y="3388360"/>
            <a:ext cx="5154295" cy="92329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586855" y="5615305"/>
            <a:ext cx="5154295" cy="16510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5390515" y="5936615"/>
            <a:ext cx="53555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都处于伴星为小质量白矮星的近圆形轨道</a:t>
            </a:r>
            <a:r>
              <a:rPr lang="zh-CN" altLang="en-US"/>
              <a:t>中。</a:t>
            </a:r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5385" y="4878070"/>
            <a:ext cx="2335530" cy="159004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5385" y="3230880"/>
            <a:ext cx="2335530" cy="153289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5385" y="1572895"/>
            <a:ext cx="2335530" cy="1543685"/>
          </a:xfrm>
          <a:prstGeom prst="rect">
            <a:avLst/>
          </a:prstGeom>
        </p:spPr>
      </p:pic>
      <p:sp>
        <p:nvSpPr>
          <p:cNvPr id="15" name="灯片编号占位符 6"/>
          <p:cNvSpPr>
            <a:spLocks noGrp="1"/>
          </p:cNvSpPr>
          <p:nvPr/>
        </p:nvSpPr>
        <p:spPr>
          <a:xfrm>
            <a:off x="9448546" y="6601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100" kern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8F10FC4-DD5C-4C24-B849-D8A0B2DC9874}" type="slidenum">
              <a:rPr lang="zh-CN" altLang="en-US" sz="1400" b="1" smtClean="0">
                <a:solidFill>
                  <a:schemeClr val="tx1"/>
                </a:solidFill>
              </a:rPr>
            </a:fld>
            <a:endParaRPr lang="zh-CN" altLang="en-US" sz="1400" b="1" smtClean="0">
              <a:solidFill>
                <a:schemeClr val="tx1"/>
              </a:solidFill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 dir="u"/>
      </p:transition>
    </mc:Choice>
    <mc:Fallback>
      <p:transition>
        <p:wipe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  <p:bldP spid="10" grpId="0" bldLvl="0" animBg="1"/>
      <p:bldP spid="22" grpId="1" animBg="1"/>
      <p:bldP spid="10" grpId="1" animBg="1"/>
      <p:bldP spid="11" grpId="0"/>
      <p:bldP spid="8" grpId="0"/>
      <p:bldP spid="11" grpId="1"/>
      <p:bldP spid="8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p>
            <a:fld id="{48F10FC4-DD5C-4C24-B849-D8A0B2DC9874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45045" y="1806575"/>
            <a:ext cx="4321810" cy="324485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7233285" y="5552440"/>
            <a:ext cx="495871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该</a:t>
            </a:r>
            <a:r>
              <a:rPr lang="zh-CN" altLang="en-US"/>
              <a:t>脉冲星处于轨道周期为</a:t>
            </a:r>
            <a:r>
              <a:rPr lang="en-US" altLang="zh-CN"/>
              <a:t>58.6 </a:t>
            </a:r>
            <a:r>
              <a:rPr lang="zh-CN" altLang="en-US"/>
              <a:t>天的双星</a:t>
            </a:r>
            <a:r>
              <a:rPr lang="zh-CN" altLang="en-US"/>
              <a:t>系统中。</a:t>
            </a:r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3655060" y="6376035"/>
            <a:ext cx="31261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Parkes</a:t>
            </a:r>
            <a:r>
              <a:rPr lang="zh-CN" altLang="en-US"/>
              <a:t>的</a:t>
            </a:r>
            <a:r>
              <a:rPr lang="en-US" altLang="zh-CN"/>
              <a:t> 50 min </a:t>
            </a:r>
            <a:r>
              <a:rPr lang="zh-CN" altLang="en-US"/>
              <a:t>的观测</a:t>
            </a:r>
            <a:r>
              <a:rPr lang="zh-CN" altLang="en-US"/>
              <a:t>结果</a:t>
            </a:r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3805" y="2162175"/>
            <a:ext cx="2334260" cy="428688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3565" y="977900"/>
            <a:ext cx="1353820" cy="97345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05" y="2146935"/>
            <a:ext cx="2305050" cy="4229100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7229475" y="1126490"/>
            <a:ext cx="1627505" cy="3467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J1741+0051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7030" y="6376035"/>
            <a:ext cx="29718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FAST</a:t>
            </a:r>
            <a:r>
              <a:rPr lang="zh-CN" altLang="en-US"/>
              <a:t>的</a:t>
            </a:r>
            <a:r>
              <a:rPr lang="en-US" altLang="zh-CN"/>
              <a:t> 3 min </a:t>
            </a:r>
            <a:r>
              <a:rPr lang="zh-CN" altLang="en-US"/>
              <a:t>的观测</a:t>
            </a:r>
            <a:r>
              <a:rPr lang="zh-CN" altLang="en-US"/>
              <a:t>结果</a:t>
            </a:r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9490" y="939165"/>
            <a:ext cx="1649095" cy="1155065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6630670" y="3190875"/>
            <a:ext cx="583565" cy="476250"/>
            <a:chOff x="10068" y="4650"/>
            <a:chExt cx="919" cy="750"/>
          </a:xfrm>
        </p:grpSpPr>
        <p:sp>
          <p:nvSpPr>
            <p:cNvPr id="13" name="燕尾形 12"/>
            <p:cNvSpPr/>
            <p:nvPr/>
          </p:nvSpPr>
          <p:spPr>
            <a:xfrm>
              <a:off x="10068" y="4650"/>
              <a:ext cx="544" cy="750"/>
            </a:xfrm>
            <a:prstGeom prst="chevron">
              <a:avLst/>
            </a:prstGeom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4" name="燕尾形 13"/>
            <p:cNvSpPr/>
            <p:nvPr/>
          </p:nvSpPr>
          <p:spPr>
            <a:xfrm>
              <a:off x="10443" y="4650"/>
              <a:ext cx="544" cy="750"/>
            </a:xfrm>
            <a:prstGeom prst="chevron">
              <a:avLst/>
            </a:prstGeom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1069340" y="245110"/>
            <a:ext cx="6601460" cy="512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buClrTx/>
              <a:buSzTx/>
              <a:buFontTx/>
            </a:pPr>
            <a:r>
              <a:rPr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研究结果</a:t>
            </a:r>
            <a:r>
              <a:rPr lang="en-US" altLang="zh-CN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28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—— </a:t>
            </a:r>
            <a:r>
              <a:rPr lang="zh-CN" altLang="en-US" sz="2800">
                <a:sym typeface="+mn-ea"/>
              </a:rPr>
              <a:t>脉冲星</a:t>
            </a:r>
            <a:r>
              <a:rPr lang="zh-CN" altLang="en-US" sz="2800">
                <a:sym typeface="+mn-ea"/>
              </a:rPr>
              <a:t>计时</a:t>
            </a:r>
            <a:endParaRPr lang="zh-CN" altLang="en-US" sz="2800">
              <a:sym typeface="+mn-ea"/>
            </a:endParaRPr>
          </a:p>
        </p:txBody>
      </p:sp>
      <p:sp>
        <p:nvSpPr>
          <p:cNvPr id="16" name="灯片编号占位符 6"/>
          <p:cNvSpPr>
            <a:spLocks noGrp="1"/>
          </p:cNvSpPr>
          <p:nvPr/>
        </p:nvSpPr>
        <p:spPr>
          <a:xfrm>
            <a:off x="9448546" y="6601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100" kern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8F10FC4-DD5C-4C24-B849-D8A0B2DC9874}" type="slidenum">
              <a:rPr lang="zh-CN" altLang="en-US" sz="1400" b="1" smtClean="0">
                <a:solidFill>
                  <a:schemeClr val="tx1"/>
                </a:solidFill>
              </a:rPr>
            </a:fld>
            <a:endParaRPr lang="zh-CN" altLang="en-US" sz="1400" b="1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 dir="u"/>
      </p:transition>
    </mc:Choice>
    <mc:Fallback>
      <p:transition>
        <p:wipe dir="u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p>
            <a:fld id="{48F10FC4-DD5C-4C24-B849-D8A0B2DC9874}" type="slidenum">
              <a:rPr lang="zh-CN" altLang="en-US" smtClean="0"/>
            </a:fld>
            <a:endParaRPr lang="zh-CN" altLang="en-US"/>
          </a:p>
        </p:txBody>
      </p:sp>
      <p:sp>
        <p:nvSpPr>
          <p:cNvPr id="4" name="Shape 0"/>
          <p:cNvSpPr/>
          <p:nvPr>
            <p:custDataLst>
              <p:tags r:id="rId1"/>
            </p:custDataLst>
          </p:nvPr>
        </p:nvSpPr>
        <p:spPr>
          <a:xfrm>
            <a:off x="300355" y="954405"/>
            <a:ext cx="11475720" cy="5718810"/>
          </a:xfrm>
          <a:prstGeom prst="roundRect">
            <a:avLst>
              <a:gd name="adj" fmla="val 6511"/>
            </a:avLst>
          </a:prstGeom>
          <a:solidFill>
            <a:srgbClr val="FFFFFF"/>
          </a:solidFill>
          <a:ln w="19050">
            <a:solidFill>
              <a:schemeClr val="accent1">
                <a:lumMod val="75000"/>
                <a:alpha val="60000"/>
              </a:schemeClr>
            </a:solidFill>
            <a:prstDash val="solid"/>
          </a:ln>
          <a:effectLst>
            <a:outerShdw blurRad="495300" dist="125724" dir="2700000" algn="bl" rotWithShape="0">
              <a:schemeClr val="accent1">
                <a:lumMod val="75000"/>
                <a:alpha val="23137"/>
              </a:scheme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149850" y="1085215"/>
            <a:ext cx="17640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600" b="1" spc="1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itchFamily="2" charset="-122"/>
                <a:ea typeface="宋体" pitchFamily="2" charset="-122"/>
                <a:sym typeface="+mn-ea"/>
              </a:rPr>
              <a:t>总结</a:t>
            </a:r>
            <a:endParaRPr lang="zh-CN" altLang="en-US" sz="3600" b="1" spc="1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itchFamily="2" charset="-122"/>
              <a:ea typeface="宋体" pitchFamily="2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640080" y="1822450"/>
            <a:ext cx="5721350" cy="46075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 fontAlgn="auto">
              <a:spcAft>
                <a:spcPts val="2000"/>
              </a:spcAft>
            </a:pPr>
            <a:r>
              <a:rPr lang="en-US" altLang="zh-CN" sz="2400">
                <a:latin typeface="宋体" pitchFamily="2" charset="-122"/>
                <a:ea typeface="宋体" pitchFamily="2" charset="-122"/>
                <a:cs typeface="宋体" pitchFamily="2" charset="-122"/>
              </a:rPr>
              <a:t>1</a:t>
            </a:r>
            <a:r>
              <a:rPr lang="zh-CN" altLang="en-US" sz="2400">
                <a:latin typeface="宋体" pitchFamily="2" charset="-122"/>
                <a:ea typeface="宋体" pitchFamily="2" charset="-122"/>
                <a:cs typeface="宋体" pitchFamily="2" charset="-122"/>
              </a:rPr>
              <a:t>、利用</a:t>
            </a:r>
            <a:r>
              <a:rPr lang="en-US" altLang="zh-CN" sz="2400">
                <a:latin typeface="宋体" pitchFamily="2" charset="-122"/>
                <a:ea typeface="宋体" pitchFamily="2" charset="-122"/>
                <a:cs typeface="宋体" pitchFamily="2" charset="-122"/>
              </a:rPr>
              <a:t>FAST</a:t>
            </a:r>
            <a:r>
              <a:rPr lang="zh-CN" altLang="en-US" sz="2400">
                <a:latin typeface="宋体" pitchFamily="2" charset="-122"/>
                <a:ea typeface="宋体" pitchFamily="2" charset="-122"/>
                <a:cs typeface="宋体" pitchFamily="2" charset="-122"/>
              </a:rPr>
              <a:t>对</a:t>
            </a:r>
            <a:r>
              <a:rPr lang="zh-CN" altLang="en-US" sz="2400" dirty="0">
                <a:solidFill>
                  <a:srgbClr val="333333"/>
                </a:solidFill>
                <a:latin typeface="宋体" pitchFamily="2" charset="-122"/>
                <a:ea typeface="宋体" pitchFamily="2" charset="-122"/>
                <a:cs typeface="宋体" pitchFamily="2" charset="-122"/>
                <a:sym typeface="+mn-ea"/>
              </a:rPr>
              <a:t>在大约</a:t>
            </a:r>
            <a:r>
              <a:rPr lang="en-US" altLang="zh-CN" sz="2400" dirty="0">
                <a:solidFill>
                  <a:srgbClr val="333333"/>
                </a:solidFill>
                <a:latin typeface="宋体" pitchFamily="2" charset="-122"/>
                <a:ea typeface="宋体" pitchFamily="2" charset="-122"/>
                <a:cs typeface="宋体" pitchFamily="2" charset="-122"/>
                <a:sym typeface="+mn-ea"/>
              </a:rPr>
              <a:t>57</a:t>
            </a:r>
            <a:r>
              <a:rPr lang="zh-CN" altLang="en-US" sz="2400" dirty="0">
                <a:solidFill>
                  <a:srgbClr val="333333"/>
                </a:solidFill>
                <a:latin typeface="宋体" pitchFamily="2" charset="-122"/>
                <a:ea typeface="宋体" pitchFamily="2" charset="-122"/>
                <a:cs typeface="宋体" pitchFamily="2" charset="-122"/>
                <a:sym typeface="+mn-ea"/>
              </a:rPr>
              <a:t>平方度的区域进行脉冲星搜寻。目前</a:t>
            </a:r>
            <a:r>
              <a:rPr kumimoji="1" lang="zh-CN" altLang="en-US" sz="2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宋体" pitchFamily="2" charset="-122"/>
                <a:ea typeface="宋体" pitchFamily="2" charset="-122"/>
                <a:cs typeface="宋体" pitchFamily="2" charset="-122"/>
                <a:sym typeface="+mn-ea"/>
              </a:rPr>
              <a:t>发现了</a:t>
            </a:r>
            <a:r>
              <a:rPr kumimoji="1" lang="en-US" altLang="zh-CN" sz="2400" b="1">
                <a:ln w="12700">
                  <a:noFill/>
                </a:ln>
                <a:solidFill>
                  <a:srgbClr val="FF0000">
                    <a:alpha val="100000"/>
                  </a:srgbClr>
                </a:solidFill>
                <a:latin typeface="宋体" pitchFamily="2" charset="-122"/>
                <a:ea typeface="宋体" pitchFamily="2" charset="-122"/>
                <a:cs typeface="宋体" pitchFamily="2" charset="-122"/>
                <a:sym typeface="+mn-ea"/>
              </a:rPr>
              <a:t>22</a:t>
            </a:r>
            <a:r>
              <a:rPr kumimoji="1" lang="zh-CN" altLang="en-US" sz="2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宋体" pitchFamily="2" charset="-122"/>
                <a:ea typeface="宋体" pitchFamily="2" charset="-122"/>
                <a:cs typeface="宋体" pitchFamily="2" charset="-122"/>
                <a:sym typeface="+mn-ea"/>
              </a:rPr>
              <a:t>颗脉冲星。其中包括</a:t>
            </a:r>
            <a:r>
              <a:rPr kumimoji="1" lang="en-US" altLang="zh-CN" sz="2400" b="1">
                <a:ln w="12700">
                  <a:noFill/>
                </a:ln>
                <a:solidFill>
                  <a:srgbClr val="FF0000">
                    <a:alpha val="100000"/>
                  </a:srgbClr>
                </a:solidFill>
                <a:latin typeface="宋体" pitchFamily="2" charset="-122"/>
                <a:ea typeface="宋体" pitchFamily="2" charset="-122"/>
                <a:cs typeface="宋体" pitchFamily="2" charset="-122"/>
                <a:sym typeface="+mn-ea"/>
              </a:rPr>
              <a:t>13</a:t>
            </a:r>
            <a:r>
              <a:rPr kumimoji="1" lang="zh-CN" altLang="en-US" sz="2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宋体" pitchFamily="2" charset="-122"/>
                <a:ea typeface="宋体" pitchFamily="2" charset="-122"/>
                <a:cs typeface="宋体" pitchFamily="2" charset="-122"/>
                <a:sym typeface="+mn-ea"/>
              </a:rPr>
              <a:t>颗正常脉冲星和</a:t>
            </a:r>
            <a:r>
              <a:rPr kumimoji="1" lang="en-US" altLang="zh-CN" sz="2400" b="1">
                <a:ln w="12700">
                  <a:noFill/>
                </a:ln>
                <a:solidFill>
                  <a:srgbClr val="FF0000">
                    <a:alpha val="100000"/>
                  </a:srgbClr>
                </a:solidFill>
                <a:latin typeface="宋体" pitchFamily="2" charset="-122"/>
                <a:ea typeface="宋体" pitchFamily="2" charset="-122"/>
                <a:cs typeface="宋体" pitchFamily="2" charset="-122"/>
                <a:sym typeface="+mn-ea"/>
              </a:rPr>
              <a:t>9</a:t>
            </a:r>
            <a:r>
              <a:rPr kumimoji="1" lang="zh-CN" altLang="en-US" sz="2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宋体" pitchFamily="2" charset="-122"/>
                <a:ea typeface="宋体" pitchFamily="2" charset="-122"/>
                <a:cs typeface="宋体" pitchFamily="2" charset="-122"/>
                <a:sym typeface="+mn-ea"/>
              </a:rPr>
              <a:t>颗毫秒脉冲星，其中</a:t>
            </a:r>
            <a:r>
              <a:rPr kumimoji="1" lang="en-US" altLang="zh-CN" sz="2400" b="1">
                <a:ln w="12700">
                  <a:noFill/>
                </a:ln>
                <a:solidFill>
                  <a:srgbClr val="FF0000">
                    <a:alpha val="100000"/>
                  </a:srgbClr>
                </a:solidFill>
                <a:latin typeface="宋体" pitchFamily="2" charset="-122"/>
                <a:ea typeface="宋体" pitchFamily="2" charset="-122"/>
                <a:cs typeface="宋体" pitchFamily="2" charset="-122"/>
                <a:sym typeface="+mn-ea"/>
              </a:rPr>
              <a:t>5</a:t>
            </a:r>
            <a:r>
              <a:rPr kumimoji="1" lang="zh-CN" altLang="en-US" sz="2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宋体" pitchFamily="2" charset="-122"/>
                <a:ea typeface="宋体" pitchFamily="2" charset="-122"/>
                <a:cs typeface="宋体" pitchFamily="2" charset="-122"/>
                <a:sym typeface="+mn-ea"/>
              </a:rPr>
              <a:t>颗已经认证处于双星系统中。</a:t>
            </a:r>
            <a:endParaRPr kumimoji="1" lang="zh-CN" altLang="en-US" sz="240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宋体" pitchFamily="2" charset="-122"/>
              <a:ea typeface="宋体" pitchFamily="2" charset="-122"/>
              <a:cs typeface="宋体" pitchFamily="2" charset="-122"/>
              <a:sym typeface="+mn-ea"/>
            </a:endParaRPr>
          </a:p>
          <a:p>
            <a:pPr indent="0" fontAlgn="auto">
              <a:spcAft>
                <a:spcPts val="2000"/>
              </a:spcAft>
            </a:pPr>
            <a:r>
              <a:rPr lang="en-US" altLang="zh-CN" sz="2400" dirty="0">
                <a:solidFill>
                  <a:srgbClr val="333333"/>
                </a:solidFill>
                <a:latin typeface="宋体" pitchFamily="2" charset="-122"/>
                <a:ea typeface="宋体" pitchFamily="2" charset="-122"/>
                <a:cs typeface="宋体" pitchFamily="2" charset="-122"/>
                <a:sym typeface="+mn-ea"/>
              </a:rPr>
              <a:t>2</a:t>
            </a:r>
            <a:r>
              <a:rPr lang="zh-CN" altLang="en-US" sz="2400" dirty="0">
                <a:solidFill>
                  <a:srgbClr val="333333"/>
                </a:solidFill>
                <a:latin typeface="宋体" pitchFamily="2" charset="-122"/>
                <a:ea typeface="宋体" pitchFamily="2" charset="-122"/>
                <a:cs typeface="宋体" pitchFamily="2" charset="-122"/>
                <a:sym typeface="+mn-ea"/>
              </a:rPr>
              <a:t>、结合</a:t>
            </a:r>
            <a:r>
              <a:rPr lang="en-US" altLang="zh-CN" sz="2400" dirty="0">
                <a:solidFill>
                  <a:srgbClr val="333333"/>
                </a:solidFill>
                <a:latin typeface="宋体" pitchFamily="2" charset="-122"/>
                <a:ea typeface="宋体" pitchFamily="2" charset="-122"/>
                <a:cs typeface="宋体" pitchFamily="2" charset="-122"/>
                <a:sym typeface="+mn-ea"/>
              </a:rPr>
              <a:t>FAST</a:t>
            </a:r>
            <a:r>
              <a:rPr lang="zh-CN" altLang="en-US" sz="2400" dirty="0">
                <a:solidFill>
                  <a:srgbClr val="333333"/>
                </a:solidFill>
                <a:latin typeface="宋体" pitchFamily="2" charset="-122"/>
                <a:ea typeface="宋体" pitchFamily="2" charset="-122"/>
                <a:cs typeface="宋体" pitchFamily="2" charset="-122"/>
                <a:sym typeface="+mn-ea"/>
              </a:rPr>
              <a:t>和</a:t>
            </a:r>
            <a:r>
              <a:rPr lang="en-US" altLang="zh-CN" sz="2400" dirty="0">
                <a:solidFill>
                  <a:srgbClr val="333333"/>
                </a:solidFill>
                <a:latin typeface="宋体" pitchFamily="2" charset="-122"/>
                <a:ea typeface="宋体" pitchFamily="2" charset="-122"/>
                <a:cs typeface="宋体" pitchFamily="2" charset="-122"/>
                <a:sym typeface="+mn-ea"/>
              </a:rPr>
              <a:t>Parkes</a:t>
            </a:r>
            <a:r>
              <a:rPr lang="zh-CN" altLang="en-US" sz="2400" dirty="0">
                <a:solidFill>
                  <a:srgbClr val="333333"/>
                </a:solidFill>
                <a:latin typeface="宋体" pitchFamily="2" charset="-122"/>
                <a:ea typeface="宋体" pitchFamily="2" charset="-122"/>
                <a:cs typeface="宋体" pitchFamily="2" charset="-122"/>
                <a:sym typeface="+mn-ea"/>
              </a:rPr>
              <a:t>射电望远镜，已经获得了</a:t>
            </a:r>
            <a:r>
              <a:rPr lang="en-US" altLang="zh-CN" sz="2400" dirty="0">
                <a:solidFill>
                  <a:srgbClr val="333333"/>
                </a:solidFill>
                <a:latin typeface="宋体" pitchFamily="2" charset="-122"/>
                <a:ea typeface="宋体" pitchFamily="2" charset="-122"/>
                <a:cs typeface="宋体" pitchFamily="2" charset="-122"/>
                <a:sym typeface="+mn-ea"/>
              </a:rPr>
              <a:t>3</a:t>
            </a:r>
            <a:r>
              <a:rPr lang="zh-CN" altLang="en-US" sz="2400" dirty="0">
                <a:solidFill>
                  <a:srgbClr val="333333"/>
                </a:solidFill>
                <a:latin typeface="宋体" pitchFamily="2" charset="-122"/>
                <a:ea typeface="宋体" pitchFamily="2" charset="-122"/>
                <a:cs typeface="宋体" pitchFamily="2" charset="-122"/>
                <a:sym typeface="+mn-ea"/>
              </a:rPr>
              <a:t>颗正常脉冲星和</a:t>
            </a:r>
            <a:r>
              <a:rPr lang="en-US" altLang="zh-CN" sz="2400" dirty="0">
                <a:solidFill>
                  <a:srgbClr val="333333"/>
                </a:solidFill>
                <a:latin typeface="宋体" pitchFamily="2" charset="-122"/>
                <a:ea typeface="宋体" pitchFamily="2" charset="-122"/>
                <a:cs typeface="宋体" pitchFamily="2" charset="-122"/>
                <a:sym typeface="+mn-ea"/>
              </a:rPr>
              <a:t>1</a:t>
            </a:r>
            <a:r>
              <a:rPr lang="zh-CN" altLang="en-US" sz="2400" dirty="0">
                <a:solidFill>
                  <a:srgbClr val="333333"/>
                </a:solidFill>
                <a:latin typeface="宋体" pitchFamily="2" charset="-122"/>
                <a:ea typeface="宋体" pitchFamily="2" charset="-122"/>
                <a:cs typeface="宋体" pitchFamily="2" charset="-122"/>
                <a:sym typeface="+mn-ea"/>
              </a:rPr>
              <a:t>颗毫秒脉冲星的计时解，其余三颗毫秒脉冲星的计时研究还在继续，获得了他们的基本轨道参数，并确定其伴星均是小质量白矮星。</a:t>
            </a:r>
            <a:endParaRPr kumimoji="1" lang="zh-CN" altLang="en-US" sz="2400" dirty="0">
              <a:ln w="12700">
                <a:noFill/>
              </a:ln>
              <a:solidFill>
                <a:srgbClr val="333333"/>
              </a:solidFill>
              <a:latin typeface="宋体" pitchFamily="2" charset="-122"/>
              <a:ea typeface="宋体" pitchFamily="2" charset="-122"/>
              <a:cs typeface="宋体" pitchFamily="2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6435" y="2035175"/>
            <a:ext cx="4446905" cy="325818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795135" y="5632450"/>
            <a:ext cx="46882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网址</a:t>
            </a:r>
            <a:r>
              <a:rPr lang="en-US" altLang="zh-CN"/>
              <a:t>：https://astrolab.gznu.edu.cn/kxyj.htm</a:t>
            </a:r>
            <a:endParaRPr lang="en-US" altLang="zh-CN"/>
          </a:p>
        </p:txBody>
      </p:sp>
      <p:sp>
        <p:nvSpPr>
          <p:cNvPr id="8" name="文本框 7"/>
          <p:cNvSpPr txBox="1"/>
          <p:nvPr/>
        </p:nvSpPr>
        <p:spPr>
          <a:xfrm>
            <a:off x="1069340" y="245110"/>
            <a:ext cx="6601460" cy="512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buClrTx/>
              <a:buSzTx/>
              <a:buFontTx/>
            </a:pPr>
            <a:r>
              <a:rPr lang="zh-CN" altLang="en-US" sz="28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总结</a:t>
            </a:r>
            <a:endParaRPr lang="zh-CN" altLang="en-US" sz="2800" b="1" dirty="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5" name="灯片编号占位符 6"/>
          <p:cNvSpPr>
            <a:spLocks noGrp="1"/>
          </p:cNvSpPr>
          <p:nvPr/>
        </p:nvSpPr>
        <p:spPr>
          <a:xfrm>
            <a:off x="9448546" y="66015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100" kern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8F10FC4-DD5C-4C24-B849-D8A0B2DC9874}" type="slidenum">
              <a:rPr lang="zh-CN" altLang="en-US" sz="1400" b="1" smtClean="0">
                <a:solidFill>
                  <a:schemeClr val="tx1"/>
                </a:solidFill>
              </a:rPr>
            </a:fld>
            <a:endParaRPr lang="zh-CN" altLang="en-US" sz="1400" b="1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wipe dir="u"/>
      </p:transition>
    </mc:Choice>
    <mc:Fallback>
      <p:transition>
        <p:wipe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928914" y="4696236"/>
            <a:ext cx="21756004" cy="6697477"/>
            <a:chOff x="928914" y="4696236"/>
            <a:chExt cx="21756004" cy="6697477"/>
          </a:xfrm>
        </p:grpSpPr>
        <p:sp>
          <p:nvSpPr>
            <p:cNvPr id="5" name="椭圆 4"/>
            <p:cNvSpPr/>
            <p:nvPr/>
          </p:nvSpPr>
          <p:spPr>
            <a:xfrm>
              <a:off x="928914" y="4696236"/>
              <a:ext cx="21756004" cy="6697477"/>
            </a:xfrm>
            <a:prstGeom prst="ellipse">
              <a:avLst/>
            </a:prstGeom>
            <a:solidFill>
              <a:srgbClr val="1B52A1">
                <a:alpha val="61961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" name="椭圆 2"/>
            <p:cNvSpPr/>
            <p:nvPr/>
          </p:nvSpPr>
          <p:spPr>
            <a:xfrm>
              <a:off x="2133593" y="5500158"/>
              <a:ext cx="20098656" cy="4093785"/>
            </a:xfrm>
            <a:prstGeom prst="ellipse">
              <a:avLst/>
            </a:prstGeom>
            <a:solidFill>
              <a:srgbClr val="013E97">
                <a:alpha val="52941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14517" y="0"/>
            <a:ext cx="12192000" cy="6858000"/>
          </a:xfrm>
          <a:prstGeom prst="rect">
            <a:avLst/>
          </a:prstGeom>
          <a:gradFill>
            <a:gsLst>
              <a:gs pos="100000">
                <a:srgbClr val="E7F1FF">
                  <a:alpha val="70000"/>
                </a:srgbClr>
              </a:gs>
              <a:gs pos="90000">
                <a:srgbClr val="E7F1FF">
                  <a:alpha val="49000"/>
                </a:srgbClr>
              </a:gs>
              <a:gs pos="0">
                <a:srgbClr val="5499FE">
                  <a:alpha val="14000"/>
                </a:srgbClr>
              </a:gs>
              <a:gs pos="100000">
                <a:srgbClr val="C5DCFF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8" name="矩形 37"/>
          <p:cNvSpPr/>
          <p:nvPr>
            <p:custDataLst>
              <p:tags r:id="rId1"/>
            </p:custDataLst>
          </p:nvPr>
        </p:nvSpPr>
        <p:spPr>
          <a:xfrm>
            <a:off x="0" y="2090707"/>
            <a:ext cx="12191999" cy="1337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谢谢！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-5395684" y="5409785"/>
            <a:ext cx="10165154" cy="4484533"/>
          </a:xfrm>
          <a:prstGeom prst="ellipse">
            <a:avLst/>
          </a:prstGeom>
          <a:solidFill>
            <a:srgbClr val="2E75B6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tags/tag1.xml><?xml version="1.0" encoding="utf-8"?>
<p:tagLst xmlns:p="http://schemas.openxmlformats.org/presentationml/2006/main">
  <p:tag name="TABLE_ENDDRAG_ORIGIN_RECT" val="462*183"/>
  <p:tag name="TABLE_ENDDRAG_RECT" val="284*134*462*183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AICARD_INVALID" val="Invalid"/>
</p:tagLst>
</file>

<file path=ppt/tags/tag4.xml><?xml version="1.0" encoding="utf-8"?>
<p:tagLst xmlns:p="http://schemas.openxmlformats.org/presentationml/2006/main">
  <p:tag name="KSO_WM_DIAGRAM_VIRTUALLY_FRAME" val="{&quot;height&quot;:181.30757436593257,&quot;left&quot;:45.65,&quot;top&quot;:109.57771653543307,&quot;width&quot;:888.7}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AICARD_INVALID" val="Invalid"/>
</p:tagLst>
</file>

<file path=ppt/tags/tag7.xml><?xml version="1.0" encoding="utf-8"?>
<p:tagLst xmlns:p="http://schemas.openxmlformats.org/presentationml/2006/main">
  <p:tag name="KSO_WM_AICARD_INVALID" val="Invalid"/>
</p:tagLst>
</file>

<file path=ppt/tags/tag8.xml><?xml version="1.0" encoding="utf-8"?>
<p:tagLst xmlns:p="http://schemas.openxmlformats.org/presentationml/2006/main">
  <p:tag name="KSO_WM_AICARD_INVALID" val="Invalid"/>
</p:tagLst>
</file>

<file path=ppt/tags/tag9.xml><?xml version="1.0" encoding="utf-8"?>
<p:tagLst xmlns:p="http://schemas.openxmlformats.org/presentationml/2006/main">
  <p:tag name="KSO_WM_AICARD_INVALID" val="Invalid"/>
</p:tagLst>
</file>

<file path=ppt/tags/tag10.xml><?xml version="1.0" encoding="utf-8"?>
<p:tagLst xmlns:p="http://schemas.openxmlformats.org/presentationml/2006/main">
  <p:tag name="KSO_WM_AICARD_INVALID" val="Invalid"/>
</p:tagLst>
</file>

<file path=ppt/tags/tag11.xml><?xml version="1.0" encoding="utf-8"?>
<p:tagLst xmlns:p="http://schemas.openxmlformats.org/presentationml/2006/main">
  <p:tag name="KSO_WM_DIAGRAM_VIRTUALLY_FRAME" val="{&quot;height&quot;:181.30757436593257,&quot;left&quot;:45.65,&quot;top&quot;:109.57771653543307,&quot;width&quot;:888.7}"/>
</p:tagLst>
</file>

<file path=ppt/tags/tag12.xml><?xml version="1.0" encoding="utf-8"?>
<p:tagLst xmlns:p="http://schemas.openxmlformats.org/presentationml/2006/main">
  <p:tag name="KSO_WM_DIAGRAM_VIRTUALLY_FRAME" val="{&quot;height&quot;:181.30757436593257,&quot;left&quot;:45.65,&quot;top&quot;:109.57771653543307,&quot;width&quot;:888.7}"/>
</p:tagLst>
</file>

<file path=ppt/tags/tag13.xml><?xml version="1.0" encoding="utf-8"?>
<p:tagLst xmlns:p="http://schemas.openxmlformats.org/presentationml/2006/main">
  <p:tag name="KSO_WM_AICARD_INVALID" val="Invalid"/>
</p:tagLst>
</file>

<file path=ppt/tags/tag14.xml><?xml version="1.0" encoding="utf-8"?>
<p:tagLst xmlns:p="http://schemas.openxmlformats.org/presentationml/2006/main">
  <p:tag name="KSO_WM_DIAGRAM_VIRTUALLY_FRAME" val="{&quot;height&quot;:270.5,&quot;left&quot;:66.49999999999996,&quot;top&quot;:103,&quot;width&quot;:812.9921259842519}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UNIT_INDEX" val="1_2_1"/>
  <p:tag name="KSO_WM_UNIT_TYPE" val="l_h_f"/>
  <p:tag name="KSO_WM_UNIT_SUBTYPE" val="a"/>
  <p:tag name="KSO_WM_TEMPLATE_CATEGORY" val="diagram"/>
  <p:tag name="KSO_WM_TEMPLATE_INDEX" val="19882022"/>
  <p:tag name="KSO_WM_UNIT_ID" val="diagram19882022*l_h_f*1_2_1"/>
  <p:tag name="KSO_WM_DIAGRAM_GROUP_CODE" val="l1-1"/>
  <p:tag name="KSO_WM_TAG_VERSION" val="2.0"/>
  <p:tag name="KSO_WM_BEAUTIFY_FLAG" val="#wm#"/>
</p:tagLst>
</file>

<file path=ppt/tags/tag17.xml><?xml version="1.0" encoding="utf-8"?>
<p:tagLst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2288</Words>
  <Application>WPS 演示</Application>
  <PresentationFormat>宽屏</PresentationFormat>
  <Paragraphs>259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41" baseType="lpstr">
      <vt:lpstr>Arial</vt:lpstr>
      <vt:lpstr>宋体</vt:lpstr>
      <vt:lpstr>Wingdings</vt:lpstr>
      <vt:lpstr>微软雅黑</vt:lpstr>
      <vt:lpstr>汉仪旗黑</vt:lpstr>
      <vt:lpstr>汉仪旗黑-55简</vt:lpstr>
      <vt:lpstr>思源黑体 CN Light</vt:lpstr>
      <vt:lpstr>等线</vt:lpstr>
      <vt:lpstr>Wingdings</vt:lpstr>
      <vt:lpstr>汉仪书宋二KW</vt:lpstr>
      <vt:lpstr>等线</vt:lpstr>
      <vt:lpstr>Calibri</vt:lpstr>
      <vt:lpstr>Helvetica Neue</vt:lpstr>
      <vt:lpstr>宋体</vt:lpstr>
      <vt:lpstr>Arial Unicode MS</vt:lpstr>
      <vt:lpstr>汉仪中黑KW</vt:lpstr>
      <vt:lpstr>汉仪中等线KW</vt:lpstr>
      <vt:lpstr>微软雅黑</vt:lpstr>
      <vt:lpstr>思源黑体 CN Light</vt:lpstr>
      <vt:lpstr>DejaVu Math TeX Gyre</vt:lpstr>
      <vt:lpstr>WPS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N*L</cp:lastModifiedBy>
  <cp:revision>38</cp:revision>
  <dcterms:created xsi:type="dcterms:W3CDTF">2026-07-03T23:57:31Z</dcterms:created>
  <dcterms:modified xsi:type="dcterms:W3CDTF">2026-07-03T23:57:31Z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2052-12.1.25201.25201</vt:lpwstr>
  </property>
  <property fmtid="{D5CDD505-2E9C-101B-9397-08002B2CF9AE}" pid="3" name="ICV">
    <vt:lpwstr>D65743D530BEC38178D42E6A36B96960_43</vt:lpwstr>
  </property>
</Properties>
</file>