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1" r:id="rId3"/>
    <p:sldId id="262" r:id="rId4"/>
    <p:sldId id="263" r:id="rId6"/>
    <p:sldId id="256" r:id="rId7"/>
    <p:sldId id="257" r:id="rId8"/>
    <p:sldId id="265" r:id="rId9"/>
    <p:sldId id="258" r:id="rId10"/>
    <p:sldId id="259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b65bffe5d5_0_17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b65bffe5d5_0_17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/>
              <a:t>产生机制，光变曲线机制</a:t>
            </a:r>
            <a:r>
              <a:rPr lang="en-US" altLang="zh-CN"/>
              <a:t> </a:t>
            </a:r>
            <a:r>
              <a:rPr lang="zh-CN" altLang="en-US"/>
              <a:t>分成几个部分</a:t>
            </a:r>
            <a:r>
              <a:rPr lang="en-US" altLang="zh-CN"/>
              <a:t> ray tracing </a:t>
            </a:r>
            <a:r>
              <a:rPr lang="zh-CN" altLang="en-US"/>
              <a:t>观测</a:t>
            </a:r>
            <a:r>
              <a:rPr lang="zh-CN" altLang="en-US"/>
              <a:t>可能的问题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6828ca2085_0_1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6828ca2085_0_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基本物理思想</a:t>
            </a:r>
            <a:r>
              <a:rPr lang="en-US" altLang="zh-CN"/>
              <a:t> </a:t>
            </a:r>
            <a:r>
              <a:rPr lang="zh-CN" altLang="en-US"/>
              <a:t>三个</a:t>
            </a:r>
            <a:r>
              <a:rPr lang="zh-CN"/>
              <a:t>近似：点源</a:t>
            </a:r>
            <a:r>
              <a:rPr lang="en-US" altLang="zh-CN"/>
              <a:t>, beaming function, </a:t>
            </a:r>
            <a:r>
              <a:rPr lang="en-US" altLang="zh-CN"/>
              <a:t>light bending</a:t>
            </a:r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接下面分享我最近做的</a:t>
            </a:r>
            <a:r>
              <a:rPr lang="zh-CN" altLang="en-US"/>
              <a:t>三件事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回流离子束的</a:t>
            </a:r>
            <a:r>
              <a:rPr lang="zh-CN" altLang="en-US"/>
              <a:t>能量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对目前</a:t>
            </a:r>
            <a:r>
              <a:rPr lang="en-US" altLang="zh-CN"/>
              <a:t>NICER</a:t>
            </a:r>
            <a:r>
              <a:rPr lang="zh-CN" altLang="en-US"/>
              <a:t>的观测</a:t>
            </a:r>
            <a:r>
              <a:rPr lang="zh-CN" altLang="en-US"/>
              <a:t>无效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70" name="Google Shape;70;p16"/>
          <p:cNvGrpSpPr/>
          <p:nvPr/>
        </p:nvGrpSpPr>
        <p:grpSpPr>
          <a:xfrm>
            <a:off x="1107189" y="1588341"/>
            <a:ext cx="994351" cy="61101"/>
            <a:chOff x="4580561" y="2589004"/>
            <a:chExt cx="1064464" cy="25200"/>
          </a:xfrm>
        </p:grpSpPr>
        <p:sp>
          <p:nvSpPr>
            <p:cNvPr id="71" name="Google Shape;71;p1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1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3" name="Google Shape;73;p16"/>
          <p:cNvSpPr txBox="1"/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5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5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5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5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5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5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5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5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5"/>
            </a:lvl9pPr>
          </a:lstStyle>
          <a:p/>
        </p:txBody>
      </p:sp>
      <p:sp>
        <p:nvSpPr>
          <p:cNvPr id="74" name="Google Shape;74;p16"/>
          <p:cNvSpPr txBox="1"/>
          <p:nvPr>
            <p:ph type="body" idx="1"/>
          </p:nvPr>
        </p:nvSpPr>
        <p:spPr>
          <a:xfrm>
            <a:off x="972600" y="2771833"/>
            <a:ext cx="10251600" cy="30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00" lvl="0" indent="-414655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200" lvl="1" indent="-398145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800" lvl="2" indent="-398145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400" lvl="3" indent="-398145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8000" lvl="4" indent="-398145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600" lvl="5" indent="-398145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200" lvl="6" indent="-398145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800" lvl="7" indent="-398145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400" lvl="8" indent="-398145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type="sldNum" idx="12"/>
          </p:nvPr>
        </p:nvSpPr>
        <p:spPr>
          <a:xfrm>
            <a:off x="11381736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7.emf"/><Relationship Id="rId4" Type="http://schemas.openxmlformats.org/officeDocument/2006/relationships/image" Target="../media/image6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3522345"/>
          </a:xfrm>
        </p:spPr>
        <p:txBody>
          <a:bodyPr>
            <a:normAutofit/>
          </a:bodyPr>
          <a:p>
            <a:r>
              <a:rPr lang="en-US" altLang="zh-CN"/>
              <a:t>Semi-analytic models for thermal X-ray pulse profile modeling</a:t>
            </a:r>
            <a:endParaRPr lang="en-US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en-US" altLang="zh-CN"/>
              <a:t>PKU Tong Zhao</a:t>
            </a:r>
            <a:endParaRPr lang="en-US" altLang="zh-CN"/>
          </a:p>
          <a:p>
            <a:r>
              <a:rPr lang="en-US" altLang="zh-CN"/>
              <a:t>Supervisor: Renxin Xu</a:t>
            </a:r>
            <a:endParaRPr lang="en-US" alt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7"/>
          <p:cNvSpPr txBox="1"/>
          <p:nvPr/>
        </p:nvSpPr>
        <p:spPr>
          <a:xfrm>
            <a:off x="0" y="0"/>
            <a:ext cx="4738800" cy="4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465">
                <a:latin typeface="+mj-lt"/>
                <a:ea typeface="+mj-ea"/>
                <a:cs typeface="+mj-cs"/>
                <a:sym typeface="Raleway"/>
              </a:rPr>
              <a:t>Frame work of the model</a:t>
            </a:r>
            <a:endParaRPr lang="en-US" altLang="zh-CN" sz="3465">
              <a:latin typeface="+mj-lt"/>
              <a:ea typeface="+mj-ea"/>
              <a:cs typeface="+mj-cs"/>
              <a:sym typeface="Raleway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3190" y="3429000"/>
            <a:ext cx="5718175" cy="3428365"/>
          </a:xfrm>
          <a:prstGeom prst="rect">
            <a:avLst/>
          </a:prstGeom>
        </p:spPr>
      </p:pic>
      <p:sp>
        <p:nvSpPr>
          <p:cNvPr id="140" name="Google Shape;140;p26"/>
          <p:cNvSpPr txBox="1"/>
          <p:nvPr/>
        </p:nvSpPr>
        <p:spPr>
          <a:xfrm>
            <a:off x="156210" y="2006600"/>
            <a:ext cx="2633345" cy="3291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p>
            <a:pPr marL="0" lvl="0" algn="l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>
                <a:sym typeface="Lato" panose="020F0502020204030203"/>
              </a:rPr>
              <a:t>Emission:</a:t>
            </a:r>
            <a:endParaRPr lang="en-US" altLang="zh-CN" sz="2000">
              <a:sym typeface="Lato" panose="020F0502020204030203"/>
            </a:endParaRPr>
          </a:p>
          <a:p>
            <a:pPr marL="0" lvl="0" algn="l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sz="2000">
              <a:sym typeface="Lato" panose="020F0502020204030203"/>
            </a:endParaRPr>
          </a:p>
          <a:p>
            <a:pPr marL="0" lvl="0" algn="l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sym typeface="Lato" panose="020F0502020204030203"/>
              </a:rPr>
              <a:t>Hot spot position and shape</a:t>
            </a:r>
            <a:endParaRPr lang="en-US" altLang="zh-CN" sz="2000">
              <a:solidFill>
                <a:schemeClr val="accent1">
                  <a:lumMod val="75000"/>
                </a:schemeClr>
              </a:solidFill>
              <a:sym typeface="Lato" panose="020F0502020204030203"/>
            </a:endParaRPr>
          </a:p>
          <a:p>
            <a:pPr marL="0" lvl="0" algn="l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sz="2000">
              <a:solidFill>
                <a:schemeClr val="accent1">
                  <a:lumMod val="75000"/>
                </a:schemeClr>
              </a:solidFill>
              <a:sym typeface="Lato" panose="020F0502020204030203"/>
            </a:endParaRPr>
          </a:p>
          <a:p>
            <a:pPr marL="0" lvl="0" algn="l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sym typeface="Lato" panose="020F0502020204030203"/>
              </a:rPr>
              <a:t>Angular dependence of </a:t>
            </a:r>
            <a:endParaRPr lang="en-US" altLang="zh-CN" sz="2000">
              <a:solidFill>
                <a:schemeClr val="accent1">
                  <a:lumMod val="75000"/>
                </a:schemeClr>
              </a:solidFill>
              <a:sym typeface="Lato" panose="020F0502020204030203"/>
            </a:endParaRPr>
          </a:p>
          <a:p>
            <a:pPr marL="0" lvl="0" algn="l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sym typeface="Lato" panose="020F0502020204030203"/>
              </a:rPr>
              <a:t>the emission: </a:t>
            </a:r>
            <a:endParaRPr lang="en-US" altLang="zh-CN" sz="2000">
              <a:solidFill>
                <a:schemeClr val="accent1">
                  <a:lumMod val="75000"/>
                </a:schemeClr>
              </a:solidFill>
              <a:sym typeface="Lato" panose="020F0502020204030203"/>
            </a:endParaRPr>
          </a:p>
          <a:p>
            <a:pPr marL="0" lvl="0" algn="l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sym typeface="Lato" panose="020F0502020204030203"/>
              </a:rPr>
              <a:t>beaming function</a:t>
            </a:r>
            <a:endParaRPr lang="en-US" altLang="zh-CN" sz="2000">
              <a:solidFill>
                <a:schemeClr val="accent1">
                  <a:lumMod val="75000"/>
                </a:schemeClr>
              </a:solidFill>
              <a:sym typeface="Lato" panose="020F0502020204030203"/>
            </a:endParaRPr>
          </a:p>
          <a:p>
            <a:pPr marL="0" lvl="0" algn="l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sz="2000">
              <a:solidFill>
                <a:schemeClr val="accent1">
                  <a:lumMod val="75000"/>
                </a:schemeClr>
              </a:solidFill>
              <a:sym typeface="Lato" panose="020F0502020204030203"/>
            </a:endParaRPr>
          </a:p>
          <a:p>
            <a:pPr marL="0" lvl="0" algn="l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sym typeface="Lato" panose="020F0502020204030203"/>
              </a:rPr>
              <a:t>atmosphere model</a:t>
            </a:r>
            <a:endParaRPr lang="en-US" altLang="zh-CN" sz="2000">
              <a:solidFill>
                <a:schemeClr val="accent1">
                  <a:lumMod val="75000"/>
                </a:schemeClr>
              </a:solidFill>
              <a:sym typeface="Lato" panose="020F0502020204030203"/>
            </a:endParaRPr>
          </a:p>
        </p:txBody>
      </p:sp>
      <p:sp>
        <p:nvSpPr>
          <p:cNvPr id="2" name="Google Shape;140;p26"/>
          <p:cNvSpPr txBox="1"/>
          <p:nvPr/>
        </p:nvSpPr>
        <p:spPr>
          <a:xfrm>
            <a:off x="3013710" y="2006600"/>
            <a:ext cx="3935095" cy="2373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>
                <a:sym typeface="Lato" panose="020F0502020204030203"/>
              </a:rPr>
              <a:t>Propagation:</a:t>
            </a:r>
            <a:endParaRPr lang="en-US" altLang="zh-CN" sz="2000">
              <a:sym typeface="Lato" panose="020F0502020204030203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>
              <a:sym typeface="Lato" panose="020F0502020204030203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sym typeface="Lato" panose="020F0502020204030203"/>
              </a:rPr>
              <a:t>Ray tracing</a:t>
            </a:r>
            <a:endParaRPr lang="en-US" altLang="zh-CN" sz="2000">
              <a:solidFill>
                <a:schemeClr val="accent1">
                  <a:lumMod val="75000"/>
                </a:schemeClr>
              </a:solidFill>
              <a:sym typeface="Lato" panose="020F0502020204030203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sym typeface="Lato" panose="020F0502020204030203"/>
              </a:rPr>
              <a:t>or Analytic model</a:t>
            </a:r>
            <a:endParaRPr lang="en-US" altLang="zh-CN" sz="2000">
              <a:solidFill>
                <a:schemeClr val="accent1">
                  <a:lumMod val="75000"/>
                </a:schemeClr>
              </a:solidFill>
              <a:sym typeface="Lato" panose="020F0502020204030203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>
              <a:solidFill>
                <a:schemeClr val="accent1">
                  <a:lumMod val="75000"/>
                </a:schemeClr>
              </a:solidFill>
              <a:sym typeface="Lato" panose="020F0502020204030203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sym typeface="Lato" panose="020F0502020204030203"/>
              </a:rPr>
              <a:t>staller extinction</a:t>
            </a:r>
            <a:endParaRPr lang="en-US" altLang="zh-CN" sz="2000">
              <a:solidFill>
                <a:schemeClr val="accent1">
                  <a:lumMod val="75000"/>
                </a:schemeClr>
              </a:solidFill>
              <a:sym typeface="Lato" panose="020F0502020204030203"/>
            </a:endParaRPr>
          </a:p>
        </p:txBody>
      </p:sp>
      <p:sp>
        <p:nvSpPr>
          <p:cNvPr id="4" name="Google Shape;140;p26"/>
          <p:cNvSpPr txBox="1"/>
          <p:nvPr/>
        </p:nvSpPr>
        <p:spPr>
          <a:xfrm>
            <a:off x="6380480" y="2006600"/>
            <a:ext cx="3217545" cy="181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p>
            <a:pPr marL="0" lvl="0" algn="l" rtl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en-US" altLang="zh-CN" sz="2000">
                <a:sym typeface="Lato" panose="020F0502020204030203"/>
              </a:rPr>
              <a:t>Instrument response</a:t>
            </a:r>
            <a:endParaRPr lang="en-US" altLang="zh-CN" sz="2000">
              <a:sym typeface="Lato" panose="020F0502020204030203"/>
            </a:endParaRPr>
          </a:p>
          <a:p>
            <a:pPr marL="0" lvl="0" algn="l" rtl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en-US" altLang="zh-CN" sz="2000">
              <a:sym typeface="Lato" panose="020F0502020204030203"/>
            </a:endParaRPr>
          </a:p>
          <a:p>
            <a:pPr marL="0" lvl="0" algn="l" rtl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sym typeface="Lato" panose="020F0502020204030203"/>
              </a:rPr>
              <a:t>Effective area</a:t>
            </a:r>
            <a:endParaRPr lang="en-US" altLang="zh-CN" sz="2000">
              <a:solidFill>
                <a:schemeClr val="accent1">
                  <a:lumMod val="75000"/>
                </a:schemeClr>
              </a:solidFill>
              <a:sym typeface="Lato" panose="020F0502020204030203"/>
            </a:endParaRPr>
          </a:p>
          <a:p>
            <a:pPr marL="0" lvl="0" algn="l" rtl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sym typeface="Lato" panose="020F0502020204030203"/>
              </a:rPr>
              <a:t>Response matrix</a:t>
            </a:r>
            <a:endParaRPr lang="en-US" altLang="zh-CN" sz="2000">
              <a:solidFill>
                <a:schemeClr val="accent1">
                  <a:lumMod val="75000"/>
                </a:schemeClr>
              </a:solidFill>
              <a:sym typeface="Lato" panose="020F0502020204030203"/>
            </a:endParaRPr>
          </a:p>
          <a:p>
            <a:pPr marL="0" lvl="0" algn="l" rtl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sym typeface="Lato" panose="020F0502020204030203"/>
              </a:rPr>
              <a:t>background</a:t>
            </a:r>
            <a:endParaRPr lang="en-US" altLang="zh-CN" sz="2000">
              <a:solidFill>
                <a:schemeClr val="accent1">
                  <a:lumMod val="75000"/>
                </a:schemeClr>
              </a:solidFill>
              <a:sym typeface="Lato" panose="020F0502020204030203"/>
            </a:endParaRPr>
          </a:p>
        </p:txBody>
      </p:sp>
      <p:cxnSp>
        <p:nvCxnSpPr>
          <p:cNvPr id="176" name="Google Shape;176;p29"/>
          <p:cNvCxnSpPr/>
          <p:nvPr/>
        </p:nvCxnSpPr>
        <p:spPr>
          <a:xfrm>
            <a:off x="1896055" y="2221940"/>
            <a:ext cx="541655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" name="Google Shape;176;p29"/>
          <p:cNvCxnSpPr/>
          <p:nvPr/>
        </p:nvCxnSpPr>
        <p:spPr>
          <a:xfrm>
            <a:off x="5250125" y="2216225"/>
            <a:ext cx="484505" cy="571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120" y="4582160"/>
            <a:ext cx="3879215" cy="22758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44975" y="2428240"/>
            <a:ext cx="2093595" cy="687070"/>
          </a:xfrm>
          <a:prstGeom prst="rect">
            <a:avLst/>
          </a:prstGeom>
        </p:spPr>
      </p:pic>
      <p:cxnSp>
        <p:nvCxnSpPr>
          <p:cNvPr id="176" name="Google Shape;176;p29"/>
          <p:cNvCxnSpPr/>
          <p:nvPr/>
        </p:nvCxnSpPr>
        <p:spPr>
          <a:xfrm flipH="1">
            <a:off x="4760540" y="3204285"/>
            <a:ext cx="391160" cy="41846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" name="Google Shape;176;p29"/>
          <p:cNvCxnSpPr/>
          <p:nvPr/>
        </p:nvCxnSpPr>
        <p:spPr>
          <a:xfrm flipV="1">
            <a:off x="6095945" y="2049220"/>
            <a:ext cx="1078230" cy="45847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" name="文本框 3"/>
          <p:cNvSpPr txBox="1"/>
          <p:nvPr/>
        </p:nvSpPr>
        <p:spPr>
          <a:xfrm>
            <a:off x="2988310" y="3712210"/>
            <a:ext cx="3350895" cy="12319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>
                <a:sym typeface="Lato" panose="020F0502020204030203"/>
              </a:rPr>
              <a:t>The beaming function depends on the atmosphere model of the neutron star and is not analytic</a:t>
            </a:r>
            <a:endParaRPr lang="en-US" altLang="zh-CN" sz="2000">
              <a:sym typeface="Lato" panose="020F0502020204030203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1915" y="1230630"/>
            <a:ext cx="2639060" cy="5372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8435" y="2950845"/>
            <a:ext cx="3355975" cy="14116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205" y="4840605"/>
            <a:ext cx="5683250" cy="9747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9525" y="5305425"/>
            <a:ext cx="1688465" cy="28130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89635" y="673735"/>
            <a:ext cx="4180205" cy="9220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600"/>
              <a:t>Approximations</a:t>
            </a:r>
            <a:endParaRPr lang="en-US" altLang="zh-CN" sz="3600"/>
          </a:p>
        </p:txBody>
      </p:sp>
      <p:sp>
        <p:nvSpPr>
          <p:cNvPr id="11" name="标题 10"/>
          <p:cNvSpPr/>
          <p:nvPr>
            <p:ph type="title"/>
          </p:nvPr>
        </p:nvSpPr>
        <p:spPr>
          <a:xfrm>
            <a:off x="0" y="0"/>
            <a:ext cx="12191365" cy="650875"/>
          </a:xfrm>
        </p:spPr>
        <p:txBody>
          <a:bodyPr>
            <a:normAutofit fontScale="90000"/>
          </a:bodyPr>
          <a:p>
            <a:r>
              <a:rPr lang="en-US" altLang="zh-CN"/>
              <a:t>Analytic models for thermal X-ray </a:t>
            </a:r>
            <a:r>
              <a:rPr lang="en-US" altLang="zh-CN"/>
              <a:t>pulse-profile modeling</a:t>
            </a:r>
            <a:endParaRPr lang="en-US" altLang="zh-CN"/>
          </a:p>
        </p:txBody>
      </p:sp>
      <p:sp>
        <p:nvSpPr>
          <p:cNvPr id="12" name="矩形 11"/>
          <p:cNvSpPr/>
          <p:nvPr/>
        </p:nvSpPr>
        <p:spPr>
          <a:xfrm>
            <a:off x="10098405" y="5591175"/>
            <a:ext cx="2021840" cy="4648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/>
          <p:nvPr>
            <p:ph type="title"/>
          </p:nvPr>
        </p:nvSpPr>
        <p:spPr>
          <a:xfrm>
            <a:off x="0" y="0"/>
            <a:ext cx="12191365" cy="650875"/>
          </a:xfrm>
        </p:spPr>
        <p:txBody>
          <a:bodyPr>
            <a:normAutofit fontScale="90000"/>
          </a:bodyPr>
          <a:p>
            <a:r>
              <a:rPr lang="en-US" altLang="zh-CN"/>
              <a:t>Analytic models for thermal X-ray </a:t>
            </a:r>
            <a:r>
              <a:rPr lang="en-US" altLang="zh-CN"/>
              <a:t>pulse-profile modeling</a:t>
            </a:r>
            <a:endParaRPr lang="en-US" altLang="zh-CN"/>
          </a:p>
        </p:txBody>
      </p:sp>
      <p:graphicFrame>
        <p:nvGraphicFramePr>
          <p:cNvPr id="4" name="表格 3"/>
          <p:cNvGraphicFramePr/>
          <p:nvPr/>
        </p:nvGraphicFramePr>
        <p:xfrm>
          <a:off x="990600" y="1859280"/>
          <a:ext cx="10713720" cy="3878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6860"/>
                <a:gridCol w="5356860"/>
              </a:tblGrid>
              <a:tr h="6464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Merits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Demerits</a:t>
                      </a:r>
                      <a:endParaRPr lang="en-US" altLang="zh-CN"/>
                    </a:p>
                  </a:txBody>
                  <a:tcPr/>
                </a:tc>
              </a:tr>
              <a:tr h="6464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Computationally more effective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Valid under the Schwartzchild+Doppler approximation</a:t>
                      </a:r>
                      <a:endParaRPr lang="en-US" altLang="zh-CN"/>
                    </a:p>
                  </a:txBody>
                  <a:tcPr/>
                </a:tc>
              </a:tr>
              <a:tr h="6464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Can be used to study the degeneracy and understand the fit result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64643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/>
          <p:nvPr>
            <p:ph type="title"/>
          </p:nvPr>
        </p:nvSpPr>
        <p:spPr>
          <a:xfrm>
            <a:off x="0" y="0"/>
            <a:ext cx="12192000" cy="657860"/>
          </a:xfrm>
        </p:spPr>
        <p:txBody>
          <a:bodyPr>
            <a:normAutofit fontScale="90000"/>
          </a:bodyPr>
          <a:p>
            <a:r>
              <a:rPr lang="en-US" altLang="zh-CN"/>
              <a:t>1. The assumed beaming can result in large systematic errors</a:t>
            </a:r>
            <a:endParaRPr lang="en-US" altLang="zh-CN"/>
          </a:p>
        </p:txBody>
      </p:sp>
      <p:pic>
        <p:nvPicPr>
          <p:cNvPr id="418" name="Google Shape;418;p51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45590" y="2306320"/>
            <a:ext cx="6706870" cy="33686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8251825" y="1254125"/>
            <a:ext cx="3940175" cy="44215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/>
              <a:t>The beaming function depends on the energy distribution of charged particles in the return curren.</a:t>
            </a:r>
            <a:endParaRPr lang="en-US" altLang="zh-CN" sz="2800"/>
          </a:p>
          <a:p>
            <a:endParaRPr lang="en-US" altLang="zh-CN" sz="2800"/>
          </a:p>
          <a:p>
            <a:endParaRPr lang="en-US" altLang="zh-CN" sz="2800"/>
          </a:p>
          <a:p>
            <a:r>
              <a:rPr lang="en-US" altLang="zh-CN" sz="2800"/>
              <a:t>NICER assumes the deep-heating atmosphere (</a:t>
            </a:r>
            <a:r>
              <a:rPr lang="en-US" altLang="zh-CN" sz="2800"/>
              <a:t>δ=1)</a:t>
            </a:r>
            <a:endParaRPr lang="en-US" altLang="zh-CN" sz="280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6675" y="1573530"/>
            <a:ext cx="2374265" cy="3956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10" y="772160"/>
            <a:ext cx="2093595" cy="6870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/>
          <p:nvPr>
            <p:ph type="title"/>
          </p:nvPr>
        </p:nvSpPr>
        <p:spPr>
          <a:xfrm>
            <a:off x="0" y="0"/>
            <a:ext cx="12192000" cy="657860"/>
          </a:xfrm>
        </p:spPr>
        <p:txBody>
          <a:bodyPr>
            <a:normAutofit fontScale="90000"/>
          </a:bodyPr>
          <a:p>
            <a:r>
              <a:rPr lang="en-US" altLang="zh-CN"/>
              <a:t>1. The assumed beaming can result in large systematic errors</a:t>
            </a:r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920" y="1664970"/>
            <a:ext cx="7244080" cy="47415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5" y="2038350"/>
            <a:ext cx="4879975" cy="38392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115550" y="5877560"/>
            <a:ext cx="1331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（</a:t>
            </a:r>
            <a:r>
              <a:rPr lang="en-US" altLang="zh-CN"/>
              <a:t>~M/R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869555" y="6358255"/>
            <a:ext cx="39103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Zhao et al. 2025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838200" y="6038215"/>
            <a:ext cx="39103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Feryal Ozel et al. 2016</a:t>
            </a:r>
            <a:endParaRPr lang="en-US" alt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/>
          <p:nvPr>
            <p:ph type="title"/>
          </p:nvPr>
        </p:nvSpPr>
        <p:spPr>
          <a:xfrm>
            <a:off x="0" y="0"/>
            <a:ext cx="12191365" cy="657860"/>
          </a:xfrm>
        </p:spPr>
        <p:txBody>
          <a:bodyPr>
            <a:normAutofit fontScale="90000"/>
          </a:bodyPr>
          <a:p>
            <a:r>
              <a:rPr lang="en-US" altLang="zh-CN"/>
              <a:t>2. An intrinsic degeneracy in the simplified two-spot model</a:t>
            </a:r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57860"/>
            <a:ext cx="4582160" cy="45821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5350" y="657860"/>
            <a:ext cx="4807585" cy="56362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565" y="5240655"/>
            <a:ext cx="3568065" cy="16167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564255" y="2295525"/>
            <a:ext cx="4247515" cy="1306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/>
              <a:t>Two spot configurations correspond to the same flux at any photon energy and neutron star phase.</a:t>
            </a:r>
            <a:endParaRPr lang="en-US" altLang="zh-CN"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/>
          <p:nvPr>
            <p:ph type="title"/>
          </p:nvPr>
        </p:nvSpPr>
        <p:spPr>
          <a:xfrm>
            <a:off x="0" y="0"/>
            <a:ext cx="12192000" cy="669290"/>
          </a:xfrm>
        </p:spPr>
        <p:txBody>
          <a:bodyPr>
            <a:normAutofit fontScale="90000"/>
          </a:bodyPr>
          <a:p>
            <a:r>
              <a:rPr lang="en-US" altLang="zh-CN" sz="3110"/>
              <a:t>3. locate the polarization orientation focus by a multi-messengar comparison</a:t>
            </a:r>
            <a:endParaRPr lang="en-US" altLang="zh-CN" sz="311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8770" y="3255645"/>
            <a:ext cx="4253230" cy="36023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1945" y="1938020"/>
            <a:ext cx="56508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RVM</a:t>
            </a:r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15" y="2348230"/>
            <a:ext cx="4945380" cy="39604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24915" y="6350000"/>
            <a:ext cx="34061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       Jan Benacek et al. 2026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941070" y="763905"/>
            <a:ext cx="9225280" cy="10909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/>
              <a:t>Is the RVM meauring the inclination of the magnetic axis or just the plasma current center?</a:t>
            </a:r>
            <a:endParaRPr lang="en-US" altLang="zh-CN" sz="2400"/>
          </a:p>
        </p:txBody>
      </p:sp>
      <p:sp>
        <p:nvSpPr>
          <p:cNvPr id="8" name="文本框 7"/>
          <p:cNvSpPr txBox="1"/>
          <p:nvPr/>
        </p:nvSpPr>
        <p:spPr>
          <a:xfrm>
            <a:off x="5327650" y="1409065"/>
            <a:ext cx="6257290" cy="19208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For the RVM model the uncertainty is about 0.1 degree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r>
              <a:rPr lang="en-US" altLang="zh-CN"/>
              <a:t>While for thermal X-ray model, this uncertainty can also be reduced to 0.1 degree in the most ideal situation with the eXTP instrument response. (</a:t>
            </a:r>
            <a:r>
              <a:rPr lang="en-US" altLang="zh-CN">
                <a:sym typeface="+mn-ea"/>
              </a:rPr>
              <a:t> exposure time: </a:t>
            </a:r>
            <a:r>
              <a:rPr lang="en-US" altLang="zh-CN"/>
              <a:t>10^6 seconds)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392420" y="3512185"/>
            <a:ext cx="255460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For normal pulsars, this deviation is about 1 degree.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For millisecond pulsars, this deviation is about several degrees.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9326880" y="3512185"/>
            <a:ext cx="19227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200 Hz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394460" y="4432935"/>
            <a:ext cx="4206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ym typeface="+mn-ea"/>
              </a:rPr>
              <a:t>real magnetic field center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2" name="文本框 11"/>
          <p:cNvSpPr txBox="1"/>
          <p:nvPr/>
        </p:nvSpPr>
        <p:spPr>
          <a:xfrm>
            <a:off x="1703705" y="3143885"/>
            <a:ext cx="4206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ym typeface="+mn-ea"/>
              </a:rPr>
              <a:t>polarization center</a:t>
            </a:r>
            <a:r>
              <a:rPr lang="en-US" altLang="zh-CN"/>
              <a:t> </a:t>
            </a:r>
            <a:endParaRPr lang="en-US" alt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1784</Words>
  <Application>WPS 演示</Application>
  <PresentationFormat>宽屏</PresentationFormat>
  <Paragraphs>90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Wingdings</vt:lpstr>
      <vt:lpstr>Raleway</vt:lpstr>
      <vt:lpstr>Segoe Print</vt:lpstr>
      <vt:lpstr>Lato</vt:lpstr>
      <vt:lpstr>Calibri</vt:lpstr>
      <vt:lpstr>微软雅黑</vt:lpstr>
      <vt:lpstr>Arial Unicode MS</vt:lpstr>
      <vt:lpstr>KSOFFD631264</vt:lpstr>
      <vt:lpstr>WPS</vt:lpstr>
      <vt:lpstr>Semi-analytic models for thermal X-ray pulse profile modeling</vt:lpstr>
      <vt:lpstr>PowerPoint 演示文稿</vt:lpstr>
      <vt:lpstr>Analytic models for thermal X-ray pulse-profile modeling</vt:lpstr>
      <vt:lpstr>Analytic models for thermal X-ray pulse-profile modeling</vt:lpstr>
      <vt:lpstr>1.The assumed beaming can result in large systematic errors</vt:lpstr>
      <vt:lpstr>1.The assumed beaming can result in large systematic errors</vt:lpstr>
      <vt:lpstr>2. An intrinsic degeneracy in the simplified two-spot model</vt:lpstr>
      <vt:lpstr>3.Detect the propagation effect by a multi-messengar comparison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赵通</cp:lastModifiedBy>
  <cp:revision>13</cp:revision>
  <dcterms:created xsi:type="dcterms:W3CDTF">2023-08-09T12:44:00Z</dcterms:created>
  <dcterms:modified xsi:type="dcterms:W3CDTF">2026-07-04T05:19:36Z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D15CEFCC41BB4FD6989AE4EF6E1F4E61_12</vt:lpwstr>
  </property>
</Properties>
</file>