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1598" r:id="rId2"/>
    <p:sldId id="1731" r:id="rId3"/>
    <p:sldId id="1732" r:id="rId4"/>
    <p:sldId id="1718" r:id="rId5"/>
    <p:sldId id="1733" r:id="rId6"/>
    <p:sldId id="1720" r:id="rId7"/>
    <p:sldId id="1717" r:id="rId8"/>
    <p:sldId id="1721" r:id="rId9"/>
    <p:sldId id="1723" r:id="rId10"/>
    <p:sldId id="1722" r:id="rId11"/>
    <p:sldId id="1716" r:id="rId12"/>
    <p:sldId id="1730" r:id="rId13"/>
    <p:sldId id="1719" r:id="rId14"/>
    <p:sldId id="1724" r:id="rId15"/>
    <p:sldId id="1725" r:id="rId16"/>
    <p:sldId id="1726" r:id="rId17"/>
    <p:sldId id="1727" r:id="rId18"/>
    <p:sldId id="1728" r:id="rId19"/>
    <p:sldId id="1729" r:id="rId20"/>
    <p:sldId id="1607" r:id="rId21"/>
  </p:sldIdLst>
  <p:sldSz cx="12192000" cy="6858000"/>
  <p:notesSz cx="6886575" cy="100187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067" userDrawn="1">
          <p15:clr>
            <a:srgbClr val="A4A3A4"/>
          </p15:clr>
        </p15:guide>
        <p15:guide id="2" pos="38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F2C5C"/>
    <a:srgbClr val="0B0E1A"/>
    <a:srgbClr val="D9F3F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1"/>
    <p:restoredTop sz="94674"/>
  </p:normalViewPr>
  <p:slideViewPr>
    <p:cSldViewPr snapToGrid="0" showGuides="1">
      <p:cViewPr varScale="1">
        <p:scale>
          <a:sx n="91" d="100"/>
          <a:sy n="91" d="100"/>
        </p:scale>
        <p:origin x="-224" y="-68"/>
      </p:cViewPr>
      <p:guideLst>
        <p:guide orient="horz" pos="2067"/>
        <p:guide pos="38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900488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EE9679-C4E3-44F5-85A9-483B8834A009}" type="datetimeFigureOut">
              <a:rPr lang="zh-CN" altLang="en-US" smtClean="0"/>
              <a:pPr/>
              <a:t>2026/7/2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515475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900488" y="9515475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9493EC-91F7-44FD-ACC3-B2865BC3377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4182" cy="502676"/>
          </a:xfrm>
          <a:prstGeom prst="rect">
            <a:avLst/>
          </a:prstGeom>
        </p:spPr>
        <p:txBody>
          <a:bodyPr vert="horz" lIns="96598" tIns="48300" rIns="96598" bIns="48300" rtlCol="0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900800" y="0"/>
            <a:ext cx="2984182" cy="502676"/>
          </a:xfrm>
          <a:prstGeom prst="rect">
            <a:avLst/>
          </a:prstGeom>
        </p:spPr>
        <p:txBody>
          <a:bodyPr vert="horz" lIns="96598" tIns="48300" rIns="96598" bIns="48300" rtlCol="0"/>
          <a:lstStyle>
            <a:lvl1pPr algn="r">
              <a:defRPr sz="1300"/>
            </a:lvl1pPr>
          </a:lstStyle>
          <a:p>
            <a:fld id="{BB9B676A-BF44-4D98-8302-C1B1053C84D4}" type="datetimeFigureOut">
              <a:rPr lang="zh-CN" altLang="en-US" smtClean="0"/>
              <a:pPr/>
              <a:t>2026/7/2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98" tIns="48300" rIns="96598" bIns="4830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8658" y="4821506"/>
            <a:ext cx="5509260" cy="3944868"/>
          </a:xfrm>
          <a:prstGeom prst="rect">
            <a:avLst/>
          </a:prstGeom>
        </p:spPr>
        <p:txBody>
          <a:bodyPr vert="horz" lIns="96598" tIns="48300" rIns="96598" bIns="4830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1" y="9516040"/>
            <a:ext cx="2984182" cy="502675"/>
          </a:xfrm>
          <a:prstGeom prst="rect">
            <a:avLst/>
          </a:prstGeom>
        </p:spPr>
        <p:txBody>
          <a:bodyPr vert="horz" lIns="96598" tIns="48300" rIns="96598" bIns="48300" rtlCol="0" anchor="b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900800" y="9516040"/>
            <a:ext cx="2984182" cy="502675"/>
          </a:xfrm>
          <a:prstGeom prst="rect">
            <a:avLst/>
          </a:prstGeom>
        </p:spPr>
        <p:txBody>
          <a:bodyPr vert="horz" lIns="96598" tIns="48300" rIns="96598" bIns="48300" rtlCol="0" anchor="b"/>
          <a:lstStyle>
            <a:lvl1pPr algn="r">
              <a:defRPr sz="1300"/>
            </a:lvl1pPr>
          </a:lstStyle>
          <a:p>
            <a:fld id="{52CDEF14-523E-4C74-B244-55EA7695135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-171450" y="842963"/>
            <a:ext cx="7470775" cy="42037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zh-CN" alt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Photo by Andre Iv on </a:t>
            </a:r>
            <a:r>
              <a:rPr lang="en-US" altLang="zh-CN" dirty="0" err="1"/>
              <a:t>Unsplash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5972">
              <a:defRPr/>
            </a:pPr>
            <a:fld id="{28FB1064-7815-4CA2-85A0-77CE1F84B8DD}" type="slidenum">
              <a:rPr lang="zh-CN" altLang="en-US" smtClean="0">
                <a:solidFill>
                  <a:prstClr val="black"/>
                </a:solidFill>
                <a:latin typeface="等线" panose="02010600030101010101" charset="-122"/>
                <a:ea typeface="等线" panose="02010600030101010101" charset="-122"/>
              </a:rPr>
              <a:pPr defTabSz="965972">
                <a:defRPr/>
              </a:pPr>
              <a:t>2</a:t>
            </a:fld>
            <a:endParaRPr lang="zh-CN" altLang="en-US" dirty="0">
              <a:solidFill>
                <a:prstClr val="black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-171450" y="842963"/>
            <a:ext cx="7470775" cy="42037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zh-CN" alt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1DF2C29-0BC8-ADF6-5BED-45D9B9942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="" xmlns:a16="http://schemas.microsoft.com/office/drawing/2014/main" id="{70A77FAC-59ED-89F0-B3C5-FC8311F7AC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="" xmlns:a16="http://schemas.microsoft.com/office/drawing/2014/main" id="{A10B0786-5B3A-23D9-2D40-47538D7603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031FF5DA-6347-30EE-BFBA-08319E347E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DEF14-523E-4C74-B244-55EA76951356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171397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1DF2C29-0BC8-ADF6-5BED-45D9B9942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="" xmlns:a16="http://schemas.microsoft.com/office/drawing/2014/main" id="{70A77FAC-59ED-89F0-B3C5-FC8311F7AC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="" xmlns:a16="http://schemas.microsoft.com/office/drawing/2014/main" id="{A10B0786-5B3A-23D9-2D40-47538D7603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031FF5DA-6347-30EE-BFBA-08319E347E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DEF14-523E-4C74-B244-55EA76951356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1713979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1DF2C29-0BC8-ADF6-5BED-45D9B9942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="" xmlns:a16="http://schemas.microsoft.com/office/drawing/2014/main" id="{70A77FAC-59ED-89F0-B3C5-FC8311F7AC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="" xmlns:a16="http://schemas.microsoft.com/office/drawing/2014/main" id="{A10B0786-5B3A-23D9-2D40-47538D7603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031FF5DA-6347-30EE-BFBA-08319E347E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DEF14-523E-4C74-B244-55EA76951356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1713979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ADA793A-B1B9-D970-F924-6E49649A7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="" xmlns:a16="http://schemas.microsoft.com/office/drawing/2014/main" id="{8B38F163-0367-F07B-E1B0-1C0A8B0AA9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="" xmlns:a16="http://schemas.microsoft.com/office/drawing/2014/main" id="{4D273D06-9398-53EE-BCAC-8D50A16A8E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9B5E0516-9BD0-437E-B84E-4917AAA641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DEF14-523E-4C74-B244-55EA76951356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6955400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1DF2C29-0BC8-ADF6-5BED-45D9B9942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="" xmlns:a16="http://schemas.microsoft.com/office/drawing/2014/main" id="{70A77FAC-59ED-89F0-B3C5-FC8311F7AC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="" xmlns:a16="http://schemas.microsoft.com/office/drawing/2014/main" id="{A10B0786-5B3A-23D9-2D40-47538D7603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031FF5DA-6347-30EE-BFBA-08319E347E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DEF14-523E-4C74-B244-55EA76951356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1713979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1DF2C29-0BC8-ADF6-5BED-45D9B9942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="" xmlns:a16="http://schemas.microsoft.com/office/drawing/2014/main" id="{70A77FAC-59ED-89F0-B3C5-FC8311F7AC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="" xmlns:a16="http://schemas.microsoft.com/office/drawing/2014/main" id="{A10B0786-5B3A-23D9-2D40-47538D7603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031FF5DA-6347-30EE-BFBA-08319E347E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DEF14-523E-4C74-B244-55EA76951356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1713979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1DF2C29-0BC8-ADF6-5BED-45D9B9942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="" xmlns:a16="http://schemas.microsoft.com/office/drawing/2014/main" id="{70A77FAC-59ED-89F0-B3C5-FC8311F7AC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="" xmlns:a16="http://schemas.microsoft.com/office/drawing/2014/main" id="{A10B0786-5B3A-23D9-2D40-47538D7603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031FF5DA-6347-30EE-BFBA-08319E347E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DEF14-523E-4C74-B244-55EA76951356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1713979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ADA793A-B1B9-D970-F924-6E49649A7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="" xmlns:a16="http://schemas.microsoft.com/office/drawing/2014/main" id="{8B38F163-0367-F07B-E1B0-1C0A8B0AA9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="" xmlns:a16="http://schemas.microsoft.com/office/drawing/2014/main" id="{4D273D06-9398-53EE-BCAC-8D50A16A8E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9B5E0516-9BD0-437E-B84E-4917AAA641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DEF14-523E-4C74-B244-55EA76951356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6955400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ADA793A-B1B9-D970-F924-6E49649A7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="" xmlns:a16="http://schemas.microsoft.com/office/drawing/2014/main" id="{8B38F163-0367-F07B-E1B0-1C0A8B0AA9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="" xmlns:a16="http://schemas.microsoft.com/office/drawing/2014/main" id="{4D273D06-9398-53EE-BCAC-8D50A16A8E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9B5E0516-9BD0-437E-B84E-4917AAA641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DEF14-523E-4C74-B244-55EA76951356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6955400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ADA793A-B1B9-D970-F924-6E49649A7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="" xmlns:a16="http://schemas.microsoft.com/office/drawing/2014/main" id="{8B38F163-0367-F07B-E1B0-1C0A8B0AA9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="" xmlns:a16="http://schemas.microsoft.com/office/drawing/2014/main" id="{4D273D06-9398-53EE-BCAC-8D50A16A8E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9B5E0516-9BD0-437E-B84E-4917AAA641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DEF14-523E-4C74-B244-55EA76951356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6955400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CDEF14-523E-4C74-B244-55EA76951356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BB3554-931A-4789-BB3C-CF95E6E6C21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BB3554-931A-4789-BB3C-CF95E6E6C21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BB3554-931A-4789-BB3C-CF95E6E6C21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BB3554-931A-4789-BB3C-CF95E6E6C21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BB3554-931A-4789-BB3C-CF95E6E6C21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BB3554-931A-4789-BB3C-CF95E6E6C21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BB3554-931A-4789-BB3C-CF95E6E6C21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BB3554-931A-4789-BB3C-CF95E6E6C21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BB3554-931A-4789-BB3C-CF95E6E6C21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BB3554-931A-4789-BB3C-CF95E6E6C21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03941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-51435"/>
            <a:ext cx="12192000" cy="730885"/>
          </a:xfrm>
          <a:prstGeom prst="rect">
            <a:avLst/>
          </a:prstGeom>
        </p:spPr>
      </p:pic>
      <p:pic>
        <p:nvPicPr>
          <p:cNvPr id="2068" name="图片 2067"/>
          <p:cNvPicPr>
            <a:picLocks noChangeAspect="1"/>
          </p:cNvPicPr>
          <p:nvPr userDrawn="1"/>
        </p:nvPicPr>
        <p:blipFill>
          <a:blip r:embed="rId15">
            <a:alphaModFix amt="40000"/>
            <a:extLst>
              <a:ext uri="{BEBA8EAE-BF5A-486C-A8C5-ECC9F3942E4B}">
                <a14:imgProps xmlns="" xmlns:a14="http://schemas.microsoft.com/office/drawing/2010/main">
                  <a14:imgLayer r:embed="rId16">
                    <a14:imgEffect>
                      <a14:brightnessContrast bright="6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b="89440"/>
          <a:stretch>
            <a:fillRect/>
          </a:stretch>
        </p:blipFill>
        <p:spPr>
          <a:xfrm>
            <a:off x="0" y="-50800"/>
            <a:ext cx="12192000" cy="73025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11241405" y="291465"/>
            <a:ext cx="581025" cy="172720"/>
            <a:chOff x="4905" y="683"/>
            <a:chExt cx="915" cy="272"/>
          </a:xfrm>
        </p:grpSpPr>
        <p:sp>
          <p:nvSpPr>
            <p:cNvPr id="8" name="等腰三角形 7"/>
            <p:cNvSpPr/>
            <p:nvPr/>
          </p:nvSpPr>
          <p:spPr>
            <a:xfrm rot="5400000">
              <a:off x="4905" y="683"/>
              <a:ext cx="272" cy="272"/>
            </a:xfrm>
            <a:prstGeom prst="triangl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5400000">
              <a:off x="5238" y="683"/>
              <a:ext cx="272" cy="272"/>
            </a:xfrm>
            <a:prstGeom prst="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/>
          </p:nvSpPr>
          <p:spPr>
            <a:xfrm rot="5400000">
              <a:off x="5548" y="683"/>
              <a:ext cx="272" cy="272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矩形 11"/>
          <p:cNvSpPr/>
          <p:nvPr userDrawn="1"/>
        </p:nvSpPr>
        <p:spPr>
          <a:xfrm>
            <a:off x="-8255" y="6673215"/>
            <a:ext cx="12203430" cy="190500"/>
          </a:xfrm>
          <a:prstGeom prst="rect">
            <a:avLst/>
          </a:prstGeom>
          <a:solidFill>
            <a:srgbClr val="1F2C5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5" Type="http://schemas.openxmlformats.org/officeDocument/2006/relationships/image" Target="../media/image6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5" Type="http://schemas.openxmlformats.org/officeDocument/2006/relationships/image" Target="../media/image8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Relationship Id="rId14" Type="http://schemas.openxmlformats.org/officeDocument/2006/relationships/image" Target="../media/image8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95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12" Type="http://schemas.openxmlformats.org/officeDocument/2006/relationships/image" Target="../media/image94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11" Type="http://schemas.openxmlformats.org/officeDocument/2006/relationships/image" Target="../media/image93.png"/><Relationship Id="rId5" Type="http://schemas.openxmlformats.org/officeDocument/2006/relationships/image" Target="../media/image87.png"/><Relationship Id="rId15" Type="http://schemas.openxmlformats.org/officeDocument/2006/relationships/image" Target="../media/image97.png"/><Relationship Id="rId10" Type="http://schemas.openxmlformats.org/officeDocument/2006/relationships/image" Target="../media/image92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Relationship Id="rId14" Type="http://schemas.openxmlformats.org/officeDocument/2006/relationships/image" Target="../media/image9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13" Type="http://schemas.openxmlformats.org/officeDocument/2006/relationships/image" Target="../media/image109.png"/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12" Type="http://schemas.openxmlformats.org/officeDocument/2006/relationships/image" Target="../media/image108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11" Type="http://schemas.openxmlformats.org/officeDocument/2006/relationships/image" Target="../media/image107.png"/><Relationship Id="rId5" Type="http://schemas.openxmlformats.org/officeDocument/2006/relationships/image" Target="../media/image101.png"/><Relationship Id="rId15" Type="http://schemas.openxmlformats.org/officeDocument/2006/relationships/image" Target="../media/image111.png"/><Relationship Id="rId10" Type="http://schemas.openxmlformats.org/officeDocument/2006/relationships/image" Target="../media/image106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Relationship Id="rId14" Type="http://schemas.openxmlformats.org/officeDocument/2006/relationships/image" Target="../media/image1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17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9B57BEC1-7DB4-10E1-3EDE-F359610BCB2B}"/>
              </a:ext>
            </a:extLst>
          </p:cNvPr>
          <p:cNvSpPr txBox="1"/>
          <p:nvPr/>
        </p:nvSpPr>
        <p:spPr>
          <a:xfrm>
            <a:off x="-151242" y="-79653"/>
            <a:ext cx="12352986" cy="7017306"/>
          </a:xfrm>
          <a:prstGeom prst="rect">
            <a:avLst/>
          </a:prstGeom>
          <a:solidFill>
            <a:srgbClr val="0B0E1A"/>
          </a:solidFill>
        </p:spPr>
        <p:txBody>
          <a:bodyPr wrap="square" rtlCol="0">
            <a:spAutoFit/>
          </a:bodyPr>
          <a:lstStyle/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 dirty="0"/>
          </a:p>
        </p:txBody>
      </p:sp>
      <p:sp>
        <p:nvSpPr>
          <p:cNvPr id="11" name="文本框 10"/>
          <p:cNvSpPr txBox="1"/>
          <p:nvPr/>
        </p:nvSpPr>
        <p:spPr>
          <a:xfrm>
            <a:off x="9744" y="5079320"/>
            <a:ext cx="12192000" cy="13849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800" b="1" dirty="0">
                <a:gradFill>
                  <a:gsLst>
                    <a:gs pos="100000">
                      <a:srgbClr val="EEC988"/>
                    </a:gs>
                    <a:gs pos="0">
                      <a:srgbClr val="CB954D"/>
                    </a:gs>
                  </a:gsLst>
                  <a:lin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FAST运行和发展中心</a:t>
            </a:r>
            <a:r>
              <a:rPr lang="en-US" altLang="zh-CN" sz="2800" b="1" dirty="0">
                <a:gradFill>
                  <a:gsLst>
                    <a:gs pos="100000">
                      <a:srgbClr val="EEC988"/>
                    </a:gs>
                    <a:gs pos="0">
                      <a:srgbClr val="CB954D"/>
                    </a:gs>
                  </a:gsLst>
                  <a:lin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</a:t>
            </a:r>
            <a:r>
              <a:rPr lang="zh-CN" altLang="en-US" sz="2800" b="1" dirty="0">
                <a:gradFill>
                  <a:gsLst>
                    <a:gs pos="100000">
                      <a:srgbClr val="EEC988"/>
                    </a:gs>
                    <a:gs pos="0">
                      <a:srgbClr val="CB954D"/>
                    </a:gs>
                  </a:gsLst>
                  <a:lin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钱磊</a:t>
            </a:r>
            <a:endParaRPr lang="en-US" altLang="zh-CN" sz="2800" b="1" dirty="0">
              <a:gradFill>
                <a:gsLst>
                  <a:gs pos="100000">
                    <a:srgbClr val="EEC988"/>
                  </a:gs>
                  <a:gs pos="0">
                    <a:srgbClr val="CB954D"/>
                  </a:gs>
                </a:gsLst>
                <a:lin scaled="1"/>
              </a:gra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800" b="1" dirty="0">
                <a:gradFill>
                  <a:gsLst>
                    <a:gs pos="100000">
                      <a:srgbClr val="EEC988"/>
                    </a:gs>
                    <a:gs pos="0">
                      <a:srgbClr val="CB954D"/>
                    </a:gs>
                  </a:gsLst>
                  <a:lin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合作者：张亦弛、潘之辰、</a:t>
            </a:r>
            <a:r>
              <a:rPr lang="en-US" altLang="zh-CN" sz="2800" b="1" dirty="0">
                <a:gradFill>
                  <a:gsLst>
                    <a:gs pos="100000">
                      <a:srgbClr val="EEC988"/>
                    </a:gs>
                    <a:gs pos="0">
                      <a:srgbClr val="CB954D"/>
                    </a:gs>
                  </a:gsLst>
                  <a:lin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Ralph </a:t>
            </a:r>
            <a:r>
              <a:rPr lang="en-US" altLang="zh-CN" sz="2800" b="1" dirty="0" err="1">
                <a:gradFill>
                  <a:gsLst>
                    <a:gs pos="100000">
                      <a:srgbClr val="EEC988"/>
                    </a:gs>
                    <a:gs pos="0">
                      <a:srgbClr val="CB954D"/>
                    </a:gs>
                  </a:gsLst>
                  <a:lin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Eatough</a:t>
            </a:r>
            <a:r>
              <a:rPr lang="zh-CN" altLang="en-US" sz="2800" b="1" dirty="0">
                <a:gradFill>
                  <a:gsLst>
                    <a:gs pos="100000">
                      <a:srgbClr val="EEC988"/>
                    </a:gs>
                    <a:gs pos="0">
                      <a:srgbClr val="CB954D"/>
                    </a:gs>
                  </a:gsLst>
                  <a:lin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、张光远、张欣雨、王路尧</a:t>
            </a:r>
            <a:r>
              <a:rPr lang="en-US" altLang="zh-CN" sz="2800" b="1" dirty="0">
                <a:gradFill>
                  <a:gsLst>
                    <a:gs pos="100000">
                      <a:srgbClr val="EEC988"/>
                    </a:gs>
                    <a:gs pos="0">
                      <a:srgbClr val="CB954D"/>
                    </a:gs>
                  </a:gsLst>
                  <a:lin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……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FABBD3B9-A767-3E4A-A729-BF7D07589B2C}"/>
              </a:ext>
            </a:extLst>
          </p:cNvPr>
          <p:cNvSpPr txBox="1"/>
          <p:nvPr/>
        </p:nvSpPr>
        <p:spPr>
          <a:xfrm>
            <a:off x="11606530" y="6339156"/>
            <a:ext cx="68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endParaRPr kumimoji="1" lang="zh-CN" altLang="en-US" sz="20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BD13156A-C197-CE62-392B-30EA7377F56D}"/>
              </a:ext>
            </a:extLst>
          </p:cNvPr>
          <p:cNvSpPr txBox="1"/>
          <p:nvPr/>
        </p:nvSpPr>
        <p:spPr>
          <a:xfrm>
            <a:off x="-635" y="3004357"/>
            <a:ext cx="12192635" cy="200221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algn="ctr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491865" algn="l"/>
              </a:tabLst>
            </a:pPr>
            <a:r>
              <a:rPr lang="en-US" altLang="zh-CN" sz="5400" b="1" dirty="0">
                <a:gradFill>
                  <a:gsLst>
                    <a:gs pos="100000">
                      <a:srgbClr val="EEC988"/>
                    </a:gs>
                    <a:gs pos="0">
                      <a:srgbClr val="CB954D"/>
                    </a:gs>
                  </a:gsLst>
                  <a:lin scaled="1"/>
                </a:gradFill>
                <a:effectLst>
                  <a:outerShdw blurRad="127000" dist="50800" dir="5400000" algn="ctr" rotWithShape="0">
                    <a:srgbClr val="000000">
                      <a:alpha val="4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Piggyback Observation of Pulsars (POP)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F01B08B0-6398-035D-06F8-1BD855A6C5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1873" y="-79653"/>
            <a:ext cx="3274498" cy="3274498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F5E1AFBD-E781-5774-61E7-27F66DA62541}"/>
              </a:ext>
            </a:extLst>
          </p:cNvPr>
          <p:cNvSpPr txBox="1"/>
          <p:nvPr/>
        </p:nvSpPr>
        <p:spPr>
          <a:xfrm>
            <a:off x="3217742" y="2931609"/>
            <a:ext cx="62210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https://fast.bao.ac.cn/cms/article/2034282224688386050/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6300B7BB-AD95-1416-E5EF-8C670B958F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230" y="349439"/>
            <a:ext cx="2536212" cy="25362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007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120626" y="-1104031"/>
            <a:ext cx="2235200" cy="84182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628089" y="-1104031"/>
            <a:ext cx="2235200" cy="84182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135552" y="-1104031"/>
            <a:ext cx="2235200" cy="8418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557BE4E8-6ECE-C141-DC40-F16A479670E8}"/>
              </a:ext>
            </a:extLst>
          </p:cNvPr>
          <p:cNvSpPr txBox="1"/>
          <p:nvPr/>
        </p:nvSpPr>
        <p:spPr>
          <a:xfrm>
            <a:off x="3196694" y="2557038"/>
            <a:ext cx="5798611" cy="369332"/>
          </a:xfrm>
          <a:prstGeom prst="rect">
            <a:avLst/>
          </a:prstGeom>
          <a:gradFill>
            <a:gsLst>
              <a:gs pos="0">
                <a:srgbClr val="0B71CE"/>
              </a:gs>
              <a:gs pos="100000">
                <a:srgbClr val="48A3F5"/>
              </a:gs>
            </a:gsLst>
            <a:lin ang="0" scaled="1"/>
          </a:gradFill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思源黑体 CN Medium" panose="020B0600000000000000" charset="-122"/>
                <a:cs typeface="+mn-ea"/>
                <a:sym typeface="+mn-lt"/>
              </a:rPr>
              <a:t>A Journal to See the Unseen &amp; Change the Unchanged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思源黑体 CN Medium" panose="020B0600000000000000" charset="-122"/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84EC4586-2EF7-A866-5F08-549B88546678}"/>
              </a:ext>
            </a:extLst>
          </p:cNvPr>
          <p:cNvSpPr txBox="1"/>
          <p:nvPr/>
        </p:nvSpPr>
        <p:spPr>
          <a:xfrm>
            <a:off x="143933" y="1534671"/>
            <a:ext cx="1194646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思源黑体 CN Medium" panose="020B0600000000000000" charset="-122"/>
                <a:cs typeface="+mn-ea"/>
                <a:sym typeface="+mn-lt"/>
              </a:rPr>
              <a:t>The Innovation</a:t>
            </a:r>
            <a:r>
              <a:rPr lang="en-US" altLang="zh-CN" sz="6600" b="1" dirty="0">
                <a:solidFill>
                  <a:prstClr val="white"/>
                </a:solidFill>
                <a:latin typeface="Arial" panose="020B0604020202020204"/>
                <a:ea typeface="思源黑体 CN Medium" panose="020B0600000000000000" charset="-122"/>
                <a:cs typeface="+mn-ea"/>
                <a:sym typeface="+mn-lt"/>
              </a:rPr>
              <a:t> </a:t>
            </a: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思源黑体 CN Medium" panose="020B0600000000000000" charset="-122"/>
                <a:cs typeface="+mn-ea"/>
                <a:sym typeface="+mn-lt"/>
              </a:rPr>
              <a:t>Astronomy</a:t>
            </a:r>
          </a:p>
        </p:txBody>
      </p:sp>
      <p:sp>
        <p:nvSpPr>
          <p:cNvPr id="9" name="文本框 6">
            <a:extLst>
              <a:ext uri="{FF2B5EF4-FFF2-40B4-BE49-F238E27FC236}">
                <a16:creationId xmlns="" xmlns:a16="http://schemas.microsoft.com/office/drawing/2014/main" id="{FABBD3B9-A767-3E4A-A729-BF7D07589B2C}"/>
              </a:ext>
            </a:extLst>
          </p:cNvPr>
          <p:cNvSpPr txBox="1"/>
          <p:nvPr/>
        </p:nvSpPr>
        <p:spPr>
          <a:xfrm>
            <a:off x="11606530" y="6339156"/>
            <a:ext cx="68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</a:t>
            </a:r>
            <a:endParaRPr kumimoji="1" lang="zh-CN" altLang="en-US" sz="20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0" name="文本框 17">
            <a:extLst>
              <a:ext uri="{FF2B5EF4-FFF2-40B4-BE49-F238E27FC236}">
                <a16:creationId xmlns:a16="http://schemas.microsoft.com/office/drawing/2014/main" xmlns="" id="{7DA7474B-8287-0EEE-6F7D-2C51AAFDADF5}"/>
              </a:ext>
            </a:extLst>
          </p:cNvPr>
          <p:cNvSpPr txBox="1"/>
          <p:nvPr/>
        </p:nvSpPr>
        <p:spPr>
          <a:xfrm>
            <a:off x="33262" y="2940902"/>
            <a:ext cx="6574621" cy="3917098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sv-SE" altLang="zh-CN" sz="1700" b="1" i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T</a:t>
            </a:r>
            <a:r>
              <a:rPr lang="en-US" altLang="zh-CN" sz="1700" b="1" i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he Innovation</a:t>
            </a:r>
            <a:r>
              <a:rPr lang="sv-SE" altLang="zh-CN" sz="1700" b="1" i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 Astronomy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700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Radio Astronomy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700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Solar Physics, Small Solar System Bodies, and Exoplanets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700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Stellar and Galactic Astronomy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700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Astronomical Instrumentation, Time and Frequency Standards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700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Celestial Mechanics and Astrometry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700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High-Energy Astrophysics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700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Galaxies and Cosmology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700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History of Astronomy, Education, and Public Outreach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700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Artificial Intelligence and Big Data in Astronomy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B8365086-E9CA-FC6D-F170-1000B61A7B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859" y="3011592"/>
            <a:ext cx="4393055" cy="38464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9B57BEC1-7DB4-10E1-3EDE-F359610BCB2B}"/>
              </a:ext>
            </a:extLst>
          </p:cNvPr>
          <p:cNvSpPr txBox="1"/>
          <p:nvPr/>
        </p:nvSpPr>
        <p:spPr>
          <a:xfrm>
            <a:off x="-151242" y="-79653"/>
            <a:ext cx="12352986" cy="7017306"/>
          </a:xfrm>
          <a:prstGeom prst="rect">
            <a:avLst/>
          </a:prstGeom>
          <a:solidFill>
            <a:srgbClr val="0B0E1A"/>
          </a:solidFill>
        </p:spPr>
        <p:txBody>
          <a:bodyPr wrap="square" rtlCol="0">
            <a:spAutoFit/>
          </a:bodyPr>
          <a:lstStyle/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 dirty="0"/>
          </a:p>
        </p:txBody>
      </p:sp>
      <p:sp>
        <p:nvSpPr>
          <p:cNvPr id="11" name="文本框 10"/>
          <p:cNvSpPr txBox="1"/>
          <p:nvPr/>
        </p:nvSpPr>
        <p:spPr>
          <a:xfrm>
            <a:off x="9744" y="5079320"/>
            <a:ext cx="12192000" cy="13849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800" b="1" dirty="0">
                <a:gradFill>
                  <a:gsLst>
                    <a:gs pos="100000">
                      <a:srgbClr val="EEC988"/>
                    </a:gs>
                    <a:gs pos="0">
                      <a:srgbClr val="CB954D"/>
                    </a:gs>
                  </a:gsLst>
                  <a:lin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FAST运行和发展中心</a:t>
            </a:r>
            <a:r>
              <a:rPr lang="en-US" altLang="zh-CN" sz="2800" b="1" dirty="0">
                <a:gradFill>
                  <a:gsLst>
                    <a:gs pos="100000">
                      <a:srgbClr val="EEC988"/>
                    </a:gs>
                    <a:gs pos="0">
                      <a:srgbClr val="CB954D"/>
                    </a:gs>
                  </a:gsLst>
                  <a:lin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</a:t>
            </a:r>
            <a:r>
              <a:rPr lang="zh-CN" altLang="en-US" sz="2800" b="1" dirty="0">
                <a:gradFill>
                  <a:gsLst>
                    <a:gs pos="100000">
                      <a:srgbClr val="EEC988"/>
                    </a:gs>
                    <a:gs pos="0">
                      <a:srgbClr val="CB954D"/>
                    </a:gs>
                  </a:gsLst>
                  <a:lin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钱磊</a:t>
            </a:r>
            <a:endParaRPr lang="en-US" altLang="zh-CN" sz="2800" b="1" dirty="0">
              <a:gradFill>
                <a:gsLst>
                  <a:gs pos="100000">
                    <a:srgbClr val="EEC988"/>
                  </a:gs>
                  <a:gs pos="0">
                    <a:srgbClr val="CB954D"/>
                  </a:gs>
                </a:gsLst>
                <a:lin scaled="1"/>
              </a:gra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800" b="1" dirty="0">
                <a:gradFill>
                  <a:gsLst>
                    <a:gs pos="100000">
                      <a:srgbClr val="EEC988"/>
                    </a:gs>
                    <a:gs pos="0">
                      <a:srgbClr val="CB954D"/>
                    </a:gs>
                  </a:gsLst>
                  <a:lin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合作者：张亦弛、潘之辰、</a:t>
            </a:r>
            <a:r>
              <a:rPr lang="en-US" altLang="zh-CN" sz="2800" b="1" dirty="0">
                <a:gradFill>
                  <a:gsLst>
                    <a:gs pos="100000">
                      <a:srgbClr val="EEC988"/>
                    </a:gs>
                    <a:gs pos="0">
                      <a:srgbClr val="CB954D"/>
                    </a:gs>
                  </a:gsLst>
                  <a:lin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Ralph </a:t>
            </a:r>
            <a:r>
              <a:rPr lang="en-US" altLang="zh-CN" sz="2800" b="1" dirty="0" err="1">
                <a:gradFill>
                  <a:gsLst>
                    <a:gs pos="100000">
                      <a:srgbClr val="EEC988"/>
                    </a:gs>
                    <a:gs pos="0">
                      <a:srgbClr val="CB954D"/>
                    </a:gs>
                  </a:gsLst>
                  <a:lin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Eatough</a:t>
            </a:r>
            <a:r>
              <a:rPr lang="zh-CN" altLang="en-US" sz="2800" b="1" dirty="0">
                <a:gradFill>
                  <a:gsLst>
                    <a:gs pos="100000">
                      <a:srgbClr val="EEC988"/>
                    </a:gs>
                    <a:gs pos="0">
                      <a:srgbClr val="CB954D"/>
                    </a:gs>
                  </a:gsLst>
                  <a:lin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、张光远、张欣雨、王路尧</a:t>
            </a:r>
            <a:r>
              <a:rPr lang="en-US" altLang="zh-CN" sz="2800" b="1" dirty="0">
                <a:gradFill>
                  <a:gsLst>
                    <a:gs pos="100000">
                      <a:srgbClr val="EEC988"/>
                    </a:gs>
                    <a:gs pos="0">
                      <a:srgbClr val="CB954D"/>
                    </a:gs>
                  </a:gsLst>
                  <a:lin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……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FABBD3B9-A767-3E4A-A729-BF7D07589B2C}"/>
              </a:ext>
            </a:extLst>
          </p:cNvPr>
          <p:cNvSpPr txBox="1"/>
          <p:nvPr/>
        </p:nvSpPr>
        <p:spPr>
          <a:xfrm>
            <a:off x="11606530" y="6339156"/>
            <a:ext cx="68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</a:t>
            </a:r>
            <a:endParaRPr kumimoji="1" lang="zh-CN" altLang="en-US" sz="20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BD13156A-C197-CE62-392B-30EA7377F56D}"/>
              </a:ext>
            </a:extLst>
          </p:cNvPr>
          <p:cNvSpPr txBox="1"/>
          <p:nvPr/>
        </p:nvSpPr>
        <p:spPr>
          <a:xfrm>
            <a:off x="-635" y="3004357"/>
            <a:ext cx="12192635" cy="200221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algn="ctr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491865" algn="l"/>
              </a:tabLst>
            </a:pPr>
            <a:r>
              <a:rPr lang="en-US" altLang="zh-CN" sz="5400" b="1" dirty="0">
                <a:gradFill>
                  <a:gsLst>
                    <a:gs pos="100000">
                      <a:srgbClr val="EEC988"/>
                    </a:gs>
                    <a:gs pos="0">
                      <a:srgbClr val="CB954D"/>
                    </a:gs>
                  </a:gsLst>
                  <a:lin scaled="1"/>
                </a:gradFill>
                <a:effectLst>
                  <a:outerShdw blurRad="127000" dist="50800" dir="5400000" algn="ctr" rotWithShape="0">
                    <a:srgbClr val="000000">
                      <a:alpha val="4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Piggyback Observation of Pulsars (POP)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F01B08B0-6398-035D-06F8-1BD855A6C5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1873" y="-79653"/>
            <a:ext cx="3274498" cy="3274498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F5E1AFBD-E781-5774-61E7-27F66DA62541}"/>
              </a:ext>
            </a:extLst>
          </p:cNvPr>
          <p:cNvSpPr txBox="1"/>
          <p:nvPr/>
        </p:nvSpPr>
        <p:spPr>
          <a:xfrm>
            <a:off x="3217742" y="2931609"/>
            <a:ext cx="62210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https://fast.bao.ac.cn/cms/article/2034282224688386050/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6300B7BB-AD95-1416-E5EF-8C670B958F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230" y="349439"/>
            <a:ext cx="2536212" cy="253621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E96D0CB-9974-EC7D-7248-CDBC8A3BD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标题 1">
            <a:extLst>
              <a:ext uri="{FF2B5EF4-FFF2-40B4-BE49-F238E27FC236}">
                <a16:creationId xmlns="" xmlns:a16="http://schemas.microsoft.com/office/drawing/2014/main" id="{5CEEA0EF-F00D-FE93-9608-012EB75CA2F9}"/>
              </a:ext>
            </a:extLst>
          </p:cNvPr>
          <p:cNvSpPr txBox="1"/>
          <p:nvPr/>
        </p:nvSpPr>
        <p:spPr bwMode="auto">
          <a:xfrm>
            <a:off x="461010" y="97790"/>
            <a:ext cx="8424436" cy="39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/>
          <a:lstStyle>
            <a:lvl1pPr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2pPr>
            <a:lvl3pPr marL="11430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3pPr>
            <a:lvl4pPr marL="16002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4pPr>
            <a:lvl5pPr marL="20574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9pPr>
          </a:lstStyle>
          <a:p>
            <a:pPr defTabSz="685800" eaLnBrk="1" hangingPunct="1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zh-CN" altLang="en-US" sz="3200" b="1" dirty="0">
                <a:gradFill>
                  <a:gsLst>
                    <a:gs pos="0">
                      <a:srgbClr val="FABF9F"/>
                    </a:gs>
                    <a:gs pos="100000">
                      <a:srgbClr val="F4F099"/>
                    </a:gs>
                  </a:gsLst>
                  <a:lin ang="162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项目背景</a:t>
            </a:r>
          </a:p>
        </p:txBody>
      </p:sp>
      <p:sp>
        <p:nvSpPr>
          <p:cNvPr id="71" name="文本框 4">
            <a:extLst>
              <a:ext uri="{FF2B5EF4-FFF2-40B4-BE49-F238E27FC236}">
                <a16:creationId xmlns="" xmlns:a16="http://schemas.microsoft.com/office/drawing/2014/main" id="{EB21FED7-3F46-30E8-7367-7A70FCD5C28D}"/>
              </a:ext>
            </a:extLst>
          </p:cNvPr>
          <p:cNvSpPr txBox="1"/>
          <p:nvPr/>
        </p:nvSpPr>
        <p:spPr>
          <a:xfrm>
            <a:off x="11606530" y="6339156"/>
            <a:ext cx="68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>
                <a:latin typeface="SimHei" panose="02010609060101010101" pitchFamily="49" charset="-122"/>
                <a:ea typeface="SimHei" panose="02010609060101010101" pitchFamily="49" charset="-122"/>
              </a:rPr>
              <a:t>2</a:t>
            </a:r>
            <a:endParaRPr kumimoji="1" lang="zh-CN" altLang="en-US" sz="20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317170"/>
            <a:ext cx="5968343" cy="4612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48558" y="931189"/>
            <a:ext cx="6943442" cy="5366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矩形 5"/>
          <p:cNvSpPr/>
          <p:nvPr/>
        </p:nvSpPr>
        <p:spPr>
          <a:xfrm>
            <a:off x="5943600" y="1905000"/>
            <a:ext cx="3951514" cy="2721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0482943" y="3973286"/>
            <a:ext cx="990600" cy="2721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512628" y="5181601"/>
            <a:ext cx="1850571" cy="2721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422571" y="5486401"/>
            <a:ext cx="5029200" cy="2721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218" name="Picture 2" descr="C:\Users\钱磊\Documents\work\writing\fra2015\FRA20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93688" y="-830263"/>
            <a:ext cx="12780963" cy="8518526"/>
          </a:xfrm>
          <a:prstGeom prst="rect">
            <a:avLst/>
          </a:prstGeom>
          <a:noFill/>
        </p:spPr>
      </p:pic>
      <p:sp>
        <p:nvSpPr>
          <p:cNvPr id="11" name="文本框 6">
            <a:extLst>
              <a:ext uri="{FF2B5EF4-FFF2-40B4-BE49-F238E27FC236}">
                <a16:creationId xmlns="" xmlns:a16="http://schemas.microsoft.com/office/drawing/2014/main" id="{FABBD3B9-A767-3E4A-A729-BF7D07589B2C}"/>
              </a:ext>
            </a:extLst>
          </p:cNvPr>
          <p:cNvSpPr txBox="1"/>
          <p:nvPr/>
        </p:nvSpPr>
        <p:spPr>
          <a:xfrm>
            <a:off x="11758930" y="6491556"/>
            <a:ext cx="68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</a:t>
            </a:r>
            <a:endParaRPr kumimoji="1" lang="zh-CN" altLang="en-US" sz="20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57964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E96D0CB-9974-EC7D-7248-CDBC8A3BD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标题 1">
            <a:extLst>
              <a:ext uri="{FF2B5EF4-FFF2-40B4-BE49-F238E27FC236}">
                <a16:creationId xmlns="" xmlns:a16="http://schemas.microsoft.com/office/drawing/2014/main" id="{5CEEA0EF-F00D-FE93-9608-012EB75CA2F9}"/>
              </a:ext>
            </a:extLst>
          </p:cNvPr>
          <p:cNvSpPr txBox="1"/>
          <p:nvPr/>
        </p:nvSpPr>
        <p:spPr bwMode="auto">
          <a:xfrm>
            <a:off x="461010" y="97790"/>
            <a:ext cx="8424436" cy="39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/>
          <a:lstStyle>
            <a:lvl1pPr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2pPr>
            <a:lvl3pPr marL="11430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3pPr>
            <a:lvl4pPr marL="16002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4pPr>
            <a:lvl5pPr marL="20574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9pPr>
          </a:lstStyle>
          <a:p>
            <a:pPr defTabSz="685800" eaLnBrk="1" hangingPunct="1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zh-CN" altLang="en-US" sz="3200" b="1" dirty="0">
                <a:gradFill>
                  <a:gsLst>
                    <a:gs pos="0">
                      <a:srgbClr val="FABF9F"/>
                    </a:gs>
                    <a:gs pos="100000">
                      <a:srgbClr val="F4F099"/>
                    </a:gs>
                  </a:gsLst>
                  <a:lin ang="162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项目背景</a:t>
            </a:r>
          </a:p>
        </p:txBody>
      </p:sp>
      <p:sp>
        <p:nvSpPr>
          <p:cNvPr id="71" name="文本框 4">
            <a:extLst>
              <a:ext uri="{FF2B5EF4-FFF2-40B4-BE49-F238E27FC236}">
                <a16:creationId xmlns="" xmlns:a16="http://schemas.microsoft.com/office/drawing/2014/main" id="{EB21FED7-3F46-30E8-7367-7A70FCD5C28D}"/>
              </a:ext>
            </a:extLst>
          </p:cNvPr>
          <p:cNvSpPr txBox="1"/>
          <p:nvPr/>
        </p:nvSpPr>
        <p:spPr>
          <a:xfrm>
            <a:off x="11606530" y="6339156"/>
            <a:ext cx="68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5</a:t>
            </a:r>
            <a:endParaRPr kumimoji="1" lang="zh-CN" altLang="en-US" sz="20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317170"/>
            <a:ext cx="5968343" cy="4612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48558" y="931189"/>
            <a:ext cx="6943442" cy="5366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矩形 5"/>
          <p:cNvSpPr/>
          <p:nvPr/>
        </p:nvSpPr>
        <p:spPr>
          <a:xfrm>
            <a:off x="5943600" y="1905000"/>
            <a:ext cx="3951514" cy="2721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0482943" y="3973286"/>
            <a:ext cx="990600" cy="2721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512628" y="5181601"/>
            <a:ext cx="1850571" cy="2721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422571" y="5486401"/>
            <a:ext cx="5029200" cy="2721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157964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E96D0CB-9974-EC7D-7248-CDBC8A3BD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标题 1">
            <a:extLst>
              <a:ext uri="{FF2B5EF4-FFF2-40B4-BE49-F238E27FC236}">
                <a16:creationId xmlns="" xmlns:a16="http://schemas.microsoft.com/office/drawing/2014/main" id="{5CEEA0EF-F00D-FE93-9608-012EB75CA2F9}"/>
              </a:ext>
            </a:extLst>
          </p:cNvPr>
          <p:cNvSpPr txBox="1"/>
          <p:nvPr/>
        </p:nvSpPr>
        <p:spPr bwMode="auto">
          <a:xfrm>
            <a:off x="461010" y="97790"/>
            <a:ext cx="8424436" cy="39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/>
          <a:lstStyle>
            <a:lvl1pPr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2pPr>
            <a:lvl3pPr marL="11430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3pPr>
            <a:lvl4pPr marL="16002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4pPr>
            <a:lvl5pPr marL="20574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9pPr>
          </a:lstStyle>
          <a:p>
            <a:pPr defTabSz="685800" eaLnBrk="1" hangingPunct="1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zh-CN" altLang="en-US" sz="3200" b="1" dirty="0">
                <a:gradFill>
                  <a:gsLst>
                    <a:gs pos="0">
                      <a:srgbClr val="FABF9F"/>
                    </a:gs>
                    <a:gs pos="100000">
                      <a:srgbClr val="F4F099"/>
                    </a:gs>
                  </a:gsLst>
                  <a:lin ang="162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项目背景</a:t>
            </a:r>
          </a:p>
        </p:txBody>
      </p:sp>
      <p:sp>
        <p:nvSpPr>
          <p:cNvPr id="71" name="文本框 4">
            <a:extLst>
              <a:ext uri="{FF2B5EF4-FFF2-40B4-BE49-F238E27FC236}">
                <a16:creationId xmlns="" xmlns:a16="http://schemas.microsoft.com/office/drawing/2014/main" id="{EB21FED7-3F46-30E8-7367-7A70FCD5C28D}"/>
              </a:ext>
            </a:extLst>
          </p:cNvPr>
          <p:cNvSpPr txBox="1"/>
          <p:nvPr/>
        </p:nvSpPr>
        <p:spPr>
          <a:xfrm>
            <a:off x="11606530" y="6339156"/>
            <a:ext cx="68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6</a:t>
            </a:r>
            <a:endParaRPr kumimoji="1" lang="zh-CN" altLang="en-US" sz="20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0936" y="1464128"/>
            <a:ext cx="14859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2215243"/>
            <a:ext cx="24098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0320" y="3129643"/>
            <a:ext cx="18954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9165" y="4102554"/>
            <a:ext cx="28575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84990" y="1483859"/>
            <a:ext cx="27622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014233" y="2360840"/>
            <a:ext cx="20764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8" name="Picture 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999264" y="3253468"/>
            <a:ext cx="18669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206828" y="5268686"/>
            <a:ext cx="11985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频谱观测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需要注入周期性噪声进行流量定标，产生大量谐波，影响脉冲星搜寻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一个可能性是注入高频噪声（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CRAFTS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），另一个可能性是注入长周期噪声（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FASHI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）。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8422671" y="1656669"/>
            <a:ext cx="7905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698796" y="4197107"/>
            <a:ext cx="1998890" cy="853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3352801" y="3254829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周期性高斯脉冲的谐波</a:t>
            </a:r>
            <a:endParaRPr lang="zh-CN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029201" y="4321629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周期性矩形冲的谐波</a:t>
            </a:r>
            <a:endParaRPr lang="zh-CN" altLang="en-US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153773" y="2122715"/>
            <a:ext cx="5001493" cy="208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9666514" y="1578428"/>
            <a:ext cx="1240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 smtClean="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D</a:t>
            </a:r>
            <a:r>
              <a:rPr lang="en-US" altLang="zh-CN" dirty="0" smtClean="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=0.05</a:t>
            </a:r>
            <a:endParaRPr lang="zh-CN" altLang="en-US" dirty="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57964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F6FCB4B-6882-37DF-0E1D-8ABEE5FAF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标题 1">
            <a:extLst>
              <a:ext uri="{FF2B5EF4-FFF2-40B4-BE49-F238E27FC236}">
                <a16:creationId xmlns="" xmlns:a16="http://schemas.microsoft.com/office/drawing/2014/main" id="{10D13CCB-3479-D1A0-AD12-C02D5C55028D}"/>
              </a:ext>
            </a:extLst>
          </p:cNvPr>
          <p:cNvSpPr txBox="1"/>
          <p:nvPr/>
        </p:nvSpPr>
        <p:spPr bwMode="auto">
          <a:xfrm>
            <a:off x="461010" y="97790"/>
            <a:ext cx="8424436" cy="39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/>
          <a:lstStyle>
            <a:lvl1pPr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2pPr>
            <a:lvl3pPr marL="11430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3pPr>
            <a:lvl4pPr marL="16002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4pPr>
            <a:lvl5pPr marL="20574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9pPr>
          </a:lstStyle>
          <a:p>
            <a:pPr defTabSz="685800" eaLnBrk="1" hangingPunct="1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zh-CN" altLang="en-US" sz="3200" b="1" dirty="0">
                <a:gradFill>
                  <a:gsLst>
                    <a:gs pos="0">
                      <a:srgbClr val="FABF9F"/>
                    </a:gs>
                    <a:gs pos="100000">
                      <a:srgbClr val="F4F099"/>
                    </a:gs>
                  </a:gsLst>
                  <a:lin ang="162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项目背景</a:t>
            </a:r>
          </a:p>
        </p:txBody>
      </p:sp>
      <p:sp>
        <p:nvSpPr>
          <p:cNvPr id="71" name="文本框 4">
            <a:extLst>
              <a:ext uri="{FF2B5EF4-FFF2-40B4-BE49-F238E27FC236}">
                <a16:creationId xmlns="" xmlns:a16="http://schemas.microsoft.com/office/drawing/2014/main" id="{80589DD4-F675-0D40-2A88-D0CAF3D0B2E8}"/>
              </a:ext>
            </a:extLst>
          </p:cNvPr>
          <p:cNvSpPr txBox="1"/>
          <p:nvPr/>
        </p:nvSpPr>
        <p:spPr>
          <a:xfrm>
            <a:off x="11606530" y="6339156"/>
            <a:ext cx="68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7</a:t>
            </a:r>
            <a:endParaRPr kumimoji="1" lang="zh-CN" altLang="en-US" sz="20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01F1EA57-045F-1B82-B4A2-E79382189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6542" y="837585"/>
            <a:ext cx="9530330" cy="489918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80457" y="5856519"/>
            <a:ext cx="510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噪声注入：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1s/16 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s, 1/32 s, 1/64s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框 11">
            <a:extLst>
              <a:ext uri="{FF2B5EF4-FFF2-40B4-BE49-F238E27FC236}">
                <a16:creationId xmlns="" xmlns:a16="http://schemas.microsoft.com/office/drawing/2014/main" id="{A8B50023-5A0E-8492-950D-C1C3DDF29B92}"/>
              </a:ext>
            </a:extLst>
          </p:cNvPr>
          <p:cNvSpPr txBox="1"/>
          <p:nvPr/>
        </p:nvSpPr>
        <p:spPr>
          <a:xfrm>
            <a:off x="7329518" y="5755433"/>
            <a:ext cx="46229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600" dirty="0">
                <a:latin typeface="微软雅黑" pitchFamily="34" charset="-122"/>
                <a:ea typeface="微软雅黑" pitchFamily="34" charset="-122"/>
                <a:cs typeface="Times New Roman" panose="02020603050405020304" pitchFamily="18" charset="0"/>
              </a:rPr>
              <a:t>Zhang</a:t>
            </a:r>
            <a:r>
              <a:rPr lang="zh-CN" altLang="en-US" sz="1600" dirty="0">
                <a:latin typeface="微软雅黑" pitchFamily="34" charset="-122"/>
                <a:ea typeface="微软雅黑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微软雅黑" pitchFamily="34" charset="-122"/>
                <a:ea typeface="微软雅黑" pitchFamily="34" charset="-122"/>
                <a:cs typeface="Times New Roman" panose="02020603050405020304" pitchFamily="18" charset="0"/>
              </a:rPr>
              <a:t>et</a:t>
            </a:r>
            <a:r>
              <a:rPr lang="zh-CN" altLang="en-US" sz="1600" dirty="0">
                <a:latin typeface="微软雅黑" pitchFamily="34" charset="-122"/>
                <a:ea typeface="微软雅黑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微软雅黑" pitchFamily="34" charset="-122"/>
                <a:ea typeface="微软雅黑" pitchFamily="34" charset="-122"/>
                <a:cs typeface="Times New Roman" panose="02020603050405020304" pitchFamily="18" charset="0"/>
              </a:rPr>
              <a:t>al.</a:t>
            </a:r>
            <a:r>
              <a:rPr lang="zh-CN" altLang="en-US" sz="1600" dirty="0">
                <a:latin typeface="微软雅黑" pitchFamily="34" charset="-122"/>
                <a:ea typeface="微软雅黑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微软雅黑" pitchFamily="34" charset="-122"/>
                <a:ea typeface="微软雅黑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  <a:cs typeface="Times New Roman" panose="02020603050405020304" pitchFamily="18" charset="0"/>
              </a:rPr>
              <a:t>2024, SCPMA, 67, 219511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  <a:cs typeface="Times New Roman" panose="02020603050405020304" pitchFamily="18" charset="0"/>
              </a:rPr>
              <a:t>Zhang et al. 2024, </a:t>
            </a:r>
            <a:r>
              <a:rPr lang="en-US" altLang="zh-CN" sz="1600" dirty="0" err="1" smtClean="0">
                <a:latin typeface="微软雅黑" pitchFamily="34" charset="-122"/>
                <a:ea typeface="微软雅黑" pitchFamily="34" charset="-122"/>
                <a:cs typeface="Times New Roman" panose="02020603050405020304" pitchFamily="18" charset="0"/>
              </a:rPr>
              <a:t>ApJ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  <a:cs typeface="Times New Roman" panose="02020603050405020304" pitchFamily="18" charset="0"/>
              </a:rPr>
              <a:t>, 971, 131</a:t>
            </a:r>
          </a:p>
        </p:txBody>
      </p:sp>
    </p:spTree>
    <p:extLst>
      <p:ext uri="{BB962C8B-B14F-4D97-AF65-F5344CB8AC3E}">
        <p14:creationId xmlns="" xmlns:p14="http://schemas.microsoft.com/office/powerpoint/2010/main" val="3103961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E96D0CB-9974-EC7D-7248-CDBC8A3BD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标题 1">
            <a:extLst>
              <a:ext uri="{FF2B5EF4-FFF2-40B4-BE49-F238E27FC236}">
                <a16:creationId xmlns="" xmlns:a16="http://schemas.microsoft.com/office/drawing/2014/main" id="{5CEEA0EF-F00D-FE93-9608-012EB75CA2F9}"/>
              </a:ext>
            </a:extLst>
          </p:cNvPr>
          <p:cNvSpPr txBox="1"/>
          <p:nvPr/>
        </p:nvSpPr>
        <p:spPr bwMode="auto">
          <a:xfrm>
            <a:off x="461010" y="97790"/>
            <a:ext cx="8424436" cy="39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/>
          <a:lstStyle>
            <a:lvl1pPr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2pPr>
            <a:lvl3pPr marL="11430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3pPr>
            <a:lvl4pPr marL="16002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4pPr>
            <a:lvl5pPr marL="20574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9pPr>
          </a:lstStyle>
          <a:p>
            <a:pPr defTabSz="685800" eaLnBrk="1" hangingPunct="1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zh-CN" altLang="en-US" sz="3200" b="1" dirty="0">
                <a:gradFill>
                  <a:gsLst>
                    <a:gs pos="0">
                      <a:srgbClr val="FABF9F"/>
                    </a:gs>
                    <a:gs pos="100000">
                      <a:srgbClr val="F4F099"/>
                    </a:gs>
                  </a:gsLst>
                  <a:lin ang="162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项目</a:t>
            </a:r>
            <a:r>
              <a:rPr lang="zh-CN" altLang="en-US" sz="3200" b="1" dirty="0" smtClean="0">
                <a:gradFill>
                  <a:gsLst>
                    <a:gs pos="0">
                      <a:srgbClr val="FABF9F"/>
                    </a:gs>
                    <a:gs pos="100000">
                      <a:srgbClr val="F4F099"/>
                    </a:gs>
                  </a:gsLst>
                  <a:lin ang="162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简介</a:t>
            </a:r>
            <a:r>
              <a:rPr lang="en-US" altLang="zh-CN" sz="3200" b="1" dirty="0" smtClean="0">
                <a:gradFill>
                  <a:gsLst>
                    <a:gs pos="0">
                      <a:srgbClr val="FABF9F"/>
                    </a:gs>
                    <a:gs pos="100000">
                      <a:srgbClr val="F4F099"/>
                    </a:gs>
                  </a:gsLst>
                  <a:lin ang="162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(</a:t>
            </a:r>
            <a:r>
              <a:rPr lang="zh-CN" altLang="en-US" sz="3200" b="1" dirty="0" smtClean="0">
                <a:gradFill>
                  <a:gsLst>
                    <a:gs pos="0">
                      <a:srgbClr val="FABF9F"/>
                    </a:gs>
                    <a:gs pos="100000">
                      <a:srgbClr val="F4F099"/>
                    </a:gs>
                  </a:gsLst>
                  <a:lin ang="162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来自</a:t>
            </a:r>
            <a:r>
              <a:rPr lang="en-US" altLang="zh-CN" sz="3200" b="1" dirty="0" smtClean="0">
                <a:gradFill>
                  <a:gsLst>
                    <a:gs pos="0">
                      <a:srgbClr val="FABF9F"/>
                    </a:gs>
                    <a:gs pos="100000">
                      <a:srgbClr val="F4F099"/>
                    </a:gs>
                  </a:gsLst>
                  <a:lin ang="162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Ralph </a:t>
            </a:r>
            <a:r>
              <a:rPr lang="en-US" altLang="zh-CN" sz="3200" b="1" dirty="0" err="1" smtClean="0">
                <a:gradFill>
                  <a:gsLst>
                    <a:gs pos="100000">
                      <a:srgbClr val="EEC988"/>
                    </a:gs>
                    <a:gs pos="0">
                      <a:srgbClr val="CB954D"/>
                    </a:gs>
                  </a:gsLst>
                  <a:lin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Eatough</a:t>
            </a:r>
            <a:r>
              <a:rPr lang="en-US" altLang="zh-CN" sz="3200" b="1" dirty="0" smtClean="0">
                <a:gradFill>
                  <a:gsLst>
                    <a:gs pos="100000">
                      <a:srgbClr val="EEC988"/>
                    </a:gs>
                    <a:gs pos="0">
                      <a:srgbClr val="CB954D"/>
                    </a:gs>
                  </a:gsLst>
                  <a:lin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)</a:t>
            </a:r>
            <a:endParaRPr lang="zh-CN" altLang="en-US" sz="3200" b="1" dirty="0">
              <a:gradFill>
                <a:gsLst>
                  <a:gs pos="0">
                    <a:srgbClr val="FABF9F"/>
                  </a:gs>
                  <a:gs pos="100000">
                    <a:srgbClr val="F4F099"/>
                  </a:gs>
                </a:gsLst>
                <a:lin ang="16200000" scaled="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08866" y="816428"/>
            <a:ext cx="5426382" cy="5769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8" name="POP Periodicity Search"/>
          <p:cNvSpPr txBox="1">
            <a:spLocks noGrp="1"/>
          </p:cNvSpPr>
          <p:nvPr>
            <p:ph type="title"/>
          </p:nvPr>
        </p:nvSpPr>
        <p:spPr>
          <a:xfrm>
            <a:off x="272065" y="764859"/>
            <a:ext cx="5334078" cy="824455"/>
          </a:xfrm>
          <a:prstGeom prst="rect">
            <a:avLst/>
          </a:prstGeom>
        </p:spPr>
        <p:txBody>
          <a:bodyPr/>
          <a:lstStyle>
            <a:lvl1pPr defTabSz="1999437">
              <a:defRPr sz="6969" spc="-139"/>
            </a:lvl1pPr>
          </a:lstStyle>
          <a:p>
            <a:r>
              <a:rPr sz="4000" dirty="0">
                <a:latin typeface="微软雅黑" pitchFamily="34" charset="-122"/>
                <a:ea typeface="微软雅黑" pitchFamily="34" charset="-122"/>
              </a:rPr>
              <a:t>POP Periodicity Search</a:t>
            </a:r>
          </a:p>
        </p:txBody>
      </p:sp>
      <p:sp>
        <p:nvSpPr>
          <p:cNvPr id="49" name="206.2s full scan divide into overlapping 26s segments…"/>
          <p:cNvSpPr txBox="1">
            <a:spLocks/>
          </p:cNvSpPr>
          <p:nvPr/>
        </p:nvSpPr>
        <p:spPr>
          <a:xfrm>
            <a:off x="247347" y="1557446"/>
            <a:ext cx="5173739" cy="3569725"/>
          </a:xfrm>
          <a:prstGeom prst="rect">
            <a:avLst/>
          </a:prstGeom>
        </p:spPr>
        <p:txBody>
          <a:bodyPr/>
          <a:lstStyle/>
          <a:p>
            <a:pPr marL="585215" marR="0" lvl="0" indent="-585215" algn="l" defTabSz="2340805" rtl="0" eaLnBrk="1" fontAlgn="auto" latinLnBrk="0" hangingPunct="1"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4224"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206.2s full scan divide into overlapping 26s segments</a:t>
            </a:r>
          </a:p>
          <a:p>
            <a:pPr marL="585215" marR="0" lvl="0" indent="-585215" algn="l" defTabSz="2340805" rtl="0" eaLnBrk="1" fontAlgn="auto" latinLnBrk="0" hangingPunct="1"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4224"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Standard pulsar acceleration searches of each segment </a:t>
            </a:r>
          </a:p>
          <a:p>
            <a:pPr marL="585215" marR="0" lvl="0" indent="-585215" algn="l" defTabSz="2340805" rtl="0" eaLnBrk="1" fontAlgn="auto" latinLnBrk="0" hangingPunct="1"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4224"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Software used: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Courier New"/>
                <a:cs typeface="Courier New"/>
                <a:sym typeface="Courier New"/>
              </a:rPr>
              <a:t>presto,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Courier New"/>
                <a:cs typeface="Courier New"/>
                <a:sym typeface="Courier New"/>
              </a:rPr>
              <a:t>pulsarX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/>
                <a:ea typeface="Courier New"/>
                <a:cs typeface="Courier New"/>
                <a:sym typeface="Courier New"/>
              </a:rPr>
              <a:t>, PICS AI</a:t>
            </a:r>
          </a:p>
          <a:p>
            <a:pPr marL="585215" marR="0" lvl="0" indent="-585215" algn="l" defTabSz="2340805" rtl="0" eaLnBrk="1" fontAlgn="auto" latinLnBrk="0" hangingPunct="1"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4224"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 yr of observations produces                 &gt; 100 million candidates! We use existing public AI tools.</a:t>
            </a:r>
          </a:p>
        </p:txBody>
      </p:sp>
      <p:grpSp>
        <p:nvGrpSpPr>
          <p:cNvPr id="54" name="Group"/>
          <p:cNvGrpSpPr/>
          <p:nvPr/>
        </p:nvGrpSpPr>
        <p:grpSpPr>
          <a:xfrm>
            <a:off x="228600" y="5094515"/>
            <a:ext cx="5214257" cy="1482090"/>
            <a:chOff x="0" y="0"/>
            <a:chExt cx="8703204" cy="2622375"/>
          </a:xfrm>
        </p:grpSpPr>
        <p:pic>
          <p:nvPicPr>
            <p:cNvPr id="55" name="Screenshot 2026-06-29 at 15.52.53.png" descr="Screenshot 2026-06-29 at 15.52.53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30878"/>
              <a:ext cx="4715691" cy="25894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6" name="Screenshot 2026-06-29 at 15.53.32.png" descr="Screenshot 2026-06-29 at 15.53.32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712451" y="13014"/>
              <a:ext cx="3989510" cy="25963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7" name="Rectangle"/>
            <p:cNvSpPr/>
            <p:nvPr/>
          </p:nvSpPr>
          <p:spPr>
            <a:xfrm>
              <a:off x="10512" y="0"/>
              <a:ext cx="8692693" cy="2622376"/>
            </a:xfrm>
            <a:prstGeom prst="rect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sp>
        <p:nvSpPr>
          <p:cNvPr id="58" name="文本框 4">
            <a:extLst>
              <a:ext uri="{FF2B5EF4-FFF2-40B4-BE49-F238E27FC236}">
                <a16:creationId xmlns="" xmlns:a16="http://schemas.microsoft.com/office/drawing/2014/main" id="{80589DD4-F675-0D40-2A88-D0CAF3D0B2E8}"/>
              </a:ext>
            </a:extLst>
          </p:cNvPr>
          <p:cNvSpPr txBox="1"/>
          <p:nvPr/>
        </p:nvSpPr>
        <p:spPr>
          <a:xfrm>
            <a:off x="11606530" y="6339156"/>
            <a:ext cx="68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8</a:t>
            </a:r>
            <a:endParaRPr kumimoji="1" lang="zh-CN" altLang="en-US" sz="20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57964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标题 1">
            <a:extLst>
              <a:ext uri="{FF2B5EF4-FFF2-40B4-BE49-F238E27FC236}">
                <a16:creationId xmlns="" xmlns:a16="http://schemas.microsoft.com/office/drawing/2014/main" id="{5CEEA0EF-F00D-FE93-9608-012EB75CA2F9}"/>
              </a:ext>
            </a:extLst>
          </p:cNvPr>
          <p:cNvSpPr txBox="1"/>
          <p:nvPr/>
        </p:nvSpPr>
        <p:spPr bwMode="auto">
          <a:xfrm>
            <a:off x="461010" y="97790"/>
            <a:ext cx="8424436" cy="39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/>
          <a:lstStyle>
            <a:lvl1pPr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2pPr>
            <a:lvl3pPr marL="11430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3pPr>
            <a:lvl4pPr marL="16002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4pPr>
            <a:lvl5pPr marL="20574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9pPr>
          </a:lstStyle>
          <a:p>
            <a:pPr defTabSz="685800" eaLnBrk="1" hangingPunct="1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zh-CN" altLang="en-US" sz="3200" b="1" dirty="0">
                <a:gradFill>
                  <a:gsLst>
                    <a:gs pos="0">
                      <a:srgbClr val="FABF9F"/>
                    </a:gs>
                    <a:gs pos="100000">
                      <a:srgbClr val="F4F099"/>
                    </a:gs>
                  </a:gsLst>
                  <a:lin ang="162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项目</a:t>
            </a:r>
            <a:r>
              <a:rPr lang="zh-CN" altLang="en-US" sz="3200" b="1" dirty="0" smtClean="0">
                <a:gradFill>
                  <a:gsLst>
                    <a:gs pos="0">
                      <a:srgbClr val="FABF9F"/>
                    </a:gs>
                    <a:gs pos="100000">
                      <a:srgbClr val="F4F099"/>
                    </a:gs>
                  </a:gsLst>
                  <a:lin ang="162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简介</a:t>
            </a:r>
            <a:r>
              <a:rPr lang="en-US" altLang="zh-CN" sz="3200" b="1" dirty="0" smtClean="0">
                <a:gradFill>
                  <a:gsLst>
                    <a:gs pos="0">
                      <a:srgbClr val="FABF9F"/>
                    </a:gs>
                    <a:gs pos="100000">
                      <a:srgbClr val="F4F099"/>
                    </a:gs>
                  </a:gsLst>
                  <a:lin ang="162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(</a:t>
            </a:r>
            <a:r>
              <a:rPr lang="zh-CN" altLang="en-US" sz="3200" b="1" dirty="0" smtClean="0">
                <a:gradFill>
                  <a:gsLst>
                    <a:gs pos="0">
                      <a:srgbClr val="FABF9F"/>
                    </a:gs>
                    <a:gs pos="100000">
                      <a:srgbClr val="F4F099"/>
                    </a:gs>
                  </a:gsLst>
                  <a:lin ang="162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来自</a:t>
            </a:r>
            <a:r>
              <a:rPr lang="en-US" altLang="zh-CN" sz="3200" b="1" dirty="0" smtClean="0">
                <a:gradFill>
                  <a:gsLst>
                    <a:gs pos="0">
                      <a:srgbClr val="FABF9F"/>
                    </a:gs>
                    <a:gs pos="100000">
                      <a:srgbClr val="F4F099"/>
                    </a:gs>
                  </a:gsLst>
                  <a:lin ang="162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Ralph </a:t>
            </a:r>
            <a:r>
              <a:rPr lang="en-US" altLang="zh-CN" sz="3200" b="1" dirty="0" err="1" smtClean="0">
                <a:gradFill>
                  <a:gsLst>
                    <a:gs pos="100000">
                      <a:srgbClr val="EEC988"/>
                    </a:gs>
                    <a:gs pos="0">
                      <a:srgbClr val="CB954D"/>
                    </a:gs>
                  </a:gsLst>
                  <a:lin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Eatough</a:t>
            </a:r>
            <a:r>
              <a:rPr lang="en-US" altLang="zh-CN" sz="3200" b="1" dirty="0" smtClean="0">
                <a:gradFill>
                  <a:gsLst>
                    <a:gs pos="100000">
                      <a:srgbClr val="EEC988"/>
                    </a:gs>
                    <a:gs pos="0">
                      <a:srgbClr val="CB954D"/>
                    </a:gs>
                  </a:gsLst>
                  <a:lin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)</a:t>
            </a:r>
            <a:endParaRPr lang="zh-CN" altLang="en-US" sz="3200" b="1" dirty="0">
              <a:gradFill>
                <a:gsLst>
                  <a:gs pos="0">
                    <a:srgbClr val="FABF9F"/>
                  </a:gs>
                  <a:gs pos="100000">
                    <a:srgbClr val="F4F099"/>
                  </a:gs>
                </a:gsLst>
                <a:lin ang="16200000" scaled="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43349" y="1918769"/>
            <a:ext cx="9567744" cy="4738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9" name="文本框 4">
            <a:extLst>
              <a:ext uri="{FF2B5EF4-FFF2-40B4-BE49-F238E27FC236}">
                <a16:creationId xmlns="" xmlns:a16="http://schemas.microsoft.com/office/drawing/2014/main" id="{80589DD4-F675-0D40-2A88-D0CAF3D0B2E8}"/>
              </a:ext>
            </a:extLst>
          </p:cNvPr>
          <p:cNvSpPr txBox="1"/>
          <p:nvPr/>
        </p:nvSpPr>
        <p:spPr>
          <a:xfrm>
            <a:off x="11606530" y="6339156"/>
            <a:ext cx="68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9</a:t>
            </a:r>
            <a:endParaRPr kumimoji="1" lang="zh-CN" altLang="en-US" sz="20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5" name="组合 38"/>
          <p:cNvGrpSpPr>
            <a:grpSpLocks/>
          </p:cNvGrpSpPr>
          <p:nvPr/>
        </p:nvGrpSpPr>
        <p:grpSpPr bwMode="auto">
          <a:xfrm>
            <a:off x="200702" y="591019"/>
            <a:ext cx="4505112" cy="2981678"/>
            <a:chOff x="1835695" y="217130"/>
            <a:chExt cx="6239977" cy="6166093"/>
          </a:xfrm>
        </p:grpSpPr>
        <p:sp>
          <p:nvSpPr>
            <p:cNvPr id="6" name="椭圆 5"/>
            <p:cNvSpPr/>
            <p:nvPr/>
          </p:nvSpPr>
          <p:spPr>
            <a:xfrm>
              <a:off x="5167110" y="3384737"/>
              <a:ext cx="772938" cy="679567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  <a:alpha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7" name="直接箭头连接符 6"/>
            <p:cNvCxnSpPr/>
            <p:nvPr/>
          </p:nvCxnSpPr>
          <p:spPr>
            <a:xfrm flipV="1">
              <a:off x="3851367" y="620424"/>
              <a:ext cx="0" cy="302470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箭头连接符 7"/>
            <p:cNvCxnSpPr>
              <a:cxnSpLocks/>
            </p:cNvCxnSpPr>
            <p:nvPr/>
          </p:nvCxnSpPr>
          <p:spPr>
            <a:xfrm>
              <a:off x="3851367" y="3645132"/>
              <a:ext cx="287273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箭头连接符 8"/>
            <p:cNvCxnSpPr>
              <a:cxnSpLocks/>
            </p:cNvCxnSpPr>
            <p:nvPr/>
          </p:nvCxnSpPr>
          <p:spPr>
            <a:xfrm flipH="1">
              <a:off x="2272160" y="3645132"/>
              <a:ext cx="1593492" cy="15750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9"/>
            <p:cNvSpPr txBox="1">
              <a:spLocks noChangeArrowheads="1"/>
            </p:cNvSpPr>
            <p:nvPr/>
          </p:nvSpPr>
          <p:spPr bwMode="auto">
            <a:xfrm>
              <a:off x="1835695" y="5301207"/>
              <a:ext cx="2043972" cy="10820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zh-CN" altLang="en-US" sz="1400" dirty="0"/>
                <a:t>时标（脉冲宽度、持续时间</a:t>
              </a:r>
              <a:r>
                <a:rPr lang="en-US" altLang="zh-CN" sz="1400" dirty="0"/>
                <a:t>……</a:t>
              </a:r>
              <a:r>
                <a:rPr lang="zh-CN" altLang="en-US" sz="1400" dirty="0"/>
                <a:t>）</a:t>
              </a:r>
            </a:p>
          </p:txBody>
        </p:sp>
        <p:sp>
          <p:nvSpPr>
            <p:cNvPr id="11" name="文本框 10"/>
            <p:cNvSpPr txBox="1">
              <a:spLocks noChangeArrowheads="1"/>
            </p:cNvSpPr>
            <p:nvPr/>
          </p:nvSpPr>
          <p:spPr bwMode="auto">
            <a:xfrm>
              <a:off x="6439308" y="3786590"/>
              <a:ext cx="1636364" cy="636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zh-CN" altLang="en-US" sz="1400" dirty="0"/>
                <a:t>极限流量</a:t>
              </a:r>
            </a:p>
          </p:txBody>
        </p:sp>
        <p:sp>
          <p:nvSpPr>
            <p:cNvPr id="12" name="文本框 11"/>
            <p:cNvSpPr txBox="1">
              <a:spLocks noChangeArrowheads="1"/>
            </p:cNvSpPr>
            <p:nvPr/>
          </p:nvSpPr>
          <p:spPr bwMode="auto">
            <a:xfrm>
              <a:off x="2329976" y="217130"/>
              <a:ext cx="1521943" cy="636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zh-CN" altLang="en-US" sz="1400" dirty="0"/>
                <a:t>观测时长</a:t>
              </a: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3564095" y="3932520"/>
              <a:ext cx="266481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4"/>
            <p:cNvSpPr txBox="1">
              <a:spLocks noChangeArrowheads="1"/>
            </p:cNvSpPr>
            <p:nvPr/>
          </p:nvSpPr>
          <p:spPr bwMode="auto">
            <a:xfrm>
              <a:off x="3049361" y="3740421"/>
              <a:ext cx="8640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/>
                <a:t>ms</a:t>
              </a:r>
              <a:endParaRPr lang="zh-CN" altLang="en-US"/>
            </a:p>
          </p:txBody>
        </p:sp>
        <p:cxnSp>
          <p:nvCxnSpPr>
            <p:cNvPr id="15" name="直接连接符 14"/>
            <p:cNvCxnSpPr>
              <a:cxnSpLocks/>
            </p:cNvCxnSpPr>
            <p:nvPr/>
          </p:nvCxnSpPr>
          <p:spPr>
            <a:xfrm>
              <a:off x="3132392" y="4364394"/>
              <a:ext cx="28076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7"/>
            <p:cNvSpPr txBox="1">
              <a:spLocks noChangeArrowheads="1"/>
            </p:cNvSpPr>
            <p:nvPr/>
          </p:nvSpPr>
          <p:spPr bwMode="auto">
            <a:xfrm>
              <a:off x="2787473" y="4127536"/>
              <a:ext cx="8640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/>
                <a:t>s</a:t>
              </a:r>
              <a:endParaRPr lang="zh-CN" altLang="en-US"/>
            </a:p>
          </p:txBody>
        </p:sp>
        <p:sp>
          <p:nvSpPr>
            <p:cNvPr id="17" name="文本框 18"/>
            <p:cNvSpPr txBox="1">
              <a:spLocks noChangeArrowheads="1"/>
            </p:cNvSpPr>
            <p:nvPr/>
          </p:nvSpPr>
          <p:spPr bwMode="auto">
            <a:xfrm>
              <a:off x="2123728" y="4674176"/>
              <a:ext cx="8640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/>
                <a:t>yr</a:t>
              </a:r>
              <a:endParaRPr lang="zh-CN" altLang="en-US"/>
            </a:p>
          </p:txBody>
        </p:sp>
        <p:cxnSp>
          <p:nvCxnSpPr>
            <p:cNvPr id="18" name="直接连接符 17"/>
            <p:cNvCxnSpPr>
              <a:cxnSpLocks/>
            </p:cNvCxnSpPr>
            <p:nvPr/>
          </p:nvCxnSpPr>
          <p:spPr>
            <a:xfrm>
              <a:off x="2483250" y="5013793"/>
              <a:ext cx="280924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4302116" y="3659423"/>
              <a:ext cx="1441126" cy="184022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22"/>
            <p:cNvSpPr txBox="1">
              <a:spLocks noChangeArrowheads="1"/>
            </p:cNvSpPr>
            <p:nvPr/>
          </p:nvSpPr>
          <p:spPr bwMode="auto">
            <a:xfrm>
              <a:off x="5431198" y="3251382"/>
              <a:ext cx="864096" cy="636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400" dirty="0" err="1"/>
                <a:t>Jy</a:t>
              </a:r>
              <a:endParaRPr lang="zh-CN" altLang="en-US" sz="1400" dirty="0"/>
            </a:p>
          </p:txBody>
        </p:sp>
        <p:sp>
          <p:nvSpPr>
            <p:cNvPr id="21" name="文本框 23"/>
            <p:cNvSpPr txBox="1">
              <a:spLocks noChangeArrowheads="1"/>
            </p:cNvSpPr>
            <p:nvPr/>
          </p:nvSpPr>
          <p:spPr bwMode="auto">
            <a:xfrm>
              <a:off x="3345416" y="3108085"/>
              <a:ext cx="8640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dirty="0"/>
                <a:t>ms</a:t>
              </a:r>
              <a:endParaRPr lang="zh-CN" altLang="en-US" dirty="0"/>
            </a:p>
          </p:txBody>
        </p:sp>
        <p:sp>
          <p:nvSpPr>
            <p:cNvPr id="22" name="文本框 24"/>
            <p:cNvSpPr txBox="1">
              <a:spLocks noChangeArrowheads="1"/>
            </p:cNvSpPr>
            <p:nvPr/>
          </p:nvSpPr>
          <p:spPr bwMode="auto">
            <a:xfrm>
              <a:off x="3419872" y="2352308"/>
              <a:ext cx="8640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/>
                <a:t>s</a:t>
              </a:r>
              <a:endParaRPr lang="zh-CN" altLang="en-US"/>
            </a:p>
          </p:txBody>
        </p:sp>
        <p:sp>
          <p:nvSpPr>
            <p:cNvPr id="23" name="文本框 25"/>
            <p:cNvSpPr txBox="1">
              <a:spLocks noChangeArrowheads="1"/>
            </p:cNvSpPr>
            <p:nvPr/>
          </p:nvSpPr>
          <p:spPr bwMode="auto">
            <a:xfrm>
              <a:off x="3373145" y="1118812"/>
              <a:ext cx="8640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dirty="0"/>
                <a:t>yr</a:t>
              </a:r>
              <a:endParaRPr lang="zh-CN" altLang="en-US" dirty="0"/>
            </a:p>
          </p:txBody>
        </p:sp>
        <p:cxnSp>
          <p:nvCxnSpPr>
            <p:cNvPr id="24" name="直接连接符 23"/>
            <p:cNvCxnSpPr/>
            <p:nvPr/>
          </p:nvCxnSpPr>
          <p:spPr>
            <a:xfrm flipH="1">
              <a:off x="3479976" y="3651483"/>
              <a:ext cx="1441126" cy="18418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27"/>
            <p:cNvSpPr txBox="1">
              <a:spLocks noChangeArrowheads="1"/>
            </p:cNvSpPr>
            <p:nvPr/>
          </p:nvSpPr>
          <p:spPr bwMode="auto">
            <a:xfrm>
              <a:off x="4781383" y="3273750"/>
              <a:ext cx="864096" cy="636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400" dirty="0" err="1"/>
                <a:t>mJy</a:t>
              </a:r>
              <a:endParaRPr lang="zh-CN" altLang="en-US" dirty="0"/>
            </a:p>
          </p:txBody>
        </p:sp>
        <p:sp>
          <p:nvSpPr>
            <p:cNvPr id="26" name="文本框 29"/>
            <p:cNvSpPr txBox="1">
              <a:spLocks noChangeArrowheads="1"/>
            </p:cNvSpPr>
            <p:nvPr/>
          </p:nvSpPr>
          <p:spPr bwMode="auto">
            <a:xfrm>
              <a:off x="5227751" y="3643081"/>
              <a:ext cx="864096" cy="636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400" dirty="0"/>
                <a:t>FRB</a:t>
              </a:r>
              <a:endParaRPr lang="zh-CN" altLang="en-US" dirty="0"/>
            </a:p>
          </p:txBody>
        </p:sp>
        <p:sp>
          <p:nvSpPr>
            <p:cNvPr id="27" name="椭圆 26"/>
            <p:cNvSpPr/>
            <p:nvPr/>
          </p:nvSpPr>
          <p:spPr>
            <a:xfrm>
              <a:off x="3997385" y="1566737"/>
              <a:ext cx="720563" cy="103046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  <a:alpha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8" name="文本框 31"/>
            <p:cNvSpPr txBox="1">
              <a:spLocks noChangeArrowheads="1"/>
            </p:cNvSpPr>
            <p:nvPr/>
          </p:nvSpPr>
          <p:spPr bwMode="auto">
            <a:xfrm>
              <a:off x="3993049" y="1947743"/>
              <a:ext cx="864096" cy="636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400" dirty="0"/>
                <a:t>PSR</a:t>
              </a:r>
              <a:endParaRPr lang="zh-CN" altLang="en-US" sz="1400" dirty="0"/>
            </a:p>
          </p:txBody>
        </p:sp>
        <p:sp>
          <p:nvSpPr>
            <p:cNvPr id="29" name="椭圆 28"/>
            <p:cNvSpPr/>
            <p:nvPr/>
          </p:nvSpPr>
          <p:spPr>
            <a:xfrm rot="2223934">
              <a:off x="4164035" y="3861069"/>
              <a:ext cx="358694" cy="1008237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2491186" y="1566737"/>
              <a:ext cx="660252" cy="1038404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31" name="组合 1"/>
          <p:cNvGrpSpPr>
            <a:grpSpLocks/>
          </p:cNvGrpSpPr>
          <p:nvPr/>
        </p:nvGrpSpPr>
        <p:grpSpPr bwMode="auto">
          <a:xfrm>
            <a:off x="5166180" y="653143"/>
            <a:ext cx="3183163" cy="2541658"/>
            <a:chOff x="1835695" y="217130"/>
            <a:chExt cx="6001311" cy="6212516"/>
          </a:xfrm>
        </p:grpSpPr>
        <p:sp>
          <p:nvSpPr>
            <p:cNvPr id="32" name="椭圆 31"/>
            <p:cNvSpPr/>
            <p:nvPr/>
          </p:nvSpPr>
          <p:spPr>
            <a:xfrm>
              <a:off x="5167110" y="3384737"/>
              <a:ext cx="772938" cy="679567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  <a:alpha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33" name="直接箭头连接符 32"/>
            <p:cNvCxnSpPr/>
            <p:nvPr/>
          </p:nvCxnSpPr>
          <p:spPr>
            <a:xfrm flipV="1">
              <a:off x="3851367" y="620424"/>
              <a:ext cx="0" cy="302470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箭头连接符 33"/>
            <p:cNvCxnSpPr>
              <a:cxnSpLocks/>
            </p:cNvCxnSpPr>
            <p:nvPr/>
          </p:nvCxnSpPr>
          <p:spPr>
            <a:xfrm>
              <a:off x="3851367" y="3645132"/>
              <a:ext cx="287273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箭头连接符 34"/>
            <p:cNvCxnSpPr>
              <a:cxnSpLocks/>
            </p:cNvCxnSpPr>
            <p:nvPr/>
          </p:nvCxnSpPr>
          <p:spPr>
            <a:xfrm flipH="1">
              <a:off x="2272160" y="3645132"/>
              <a:ext cx="1593492" cy="15750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文本框 9"/>
            <p:cNvSpPr txBox="1">
              <a:spLocks noChangeArrowheads="1"/>
            </p:cNvSpPr>
            <p:nvPr/>
          </p:nvSpPr>
          <p:spPr bwMode="auto">
            <a:xfrm>
              <a:off x="1835695" y="5301209"/>
              <a:ext cx="2491851" cy="1128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zh-CN" altLang="en-US" sz="1200" dirty="0"/>
                <a:t>时标（脉冲宽度、持续时间</a:t>
              </a:r>
              <a:r>
                <a:rPr lang="en-US" altLang="zh-CN" sz="1200" dirty="0"/>
                <a:t>……</a:t>
              </a:r>
              <a:r>
                <a:rPr lang="zh-CN" altLang="en-US" sz="1200" dirty="0"/>
                <a:t>）</a:t>
              </a:r>
            </a:p>
          </p:txBody>
        </p:sp>
        <p:sp>
          <p:nvSpPr>
            <p:cNvPr id="38" name="文本框 10"/>
            <p:cNvSpPr txBox="1">
              <a:spLocks noChangeArrowheads="1"/>
            </p:cNvSpPr>
            <p:nvPr/>
          </p:nvSpPr>
          <p:spPr bwMode="auto">
            <a:xfrm>
              <a:off x="6174630" y="3786588"/>
              <a:ext cx="1662376" cy="677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zh-CN" altLang="en-US" sz="1200" dirty="0"/>
                <a:t>极限流量</a:t>
              </a:r>
            </a:p>
          </p:txBody>
        </p:sp>
        <p:sp>
          <p:nvSpPr>
            <p:cNvPr id="40" name="文本框 11"/>
            <p:cNvSpPr txBox="1">
              <a:spLocks noChangeArrowheads="1"/>
            </p:cNvSpPr>
            <p:nvPr/>
          </p:nvSpPr>
          <p:spPr bwMode="auto">
            <a:xfrm>
              <a:off x="2418893" y="217130"/>
              <a:ext cx="1764991" cy="677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zh-CN" altLang="en-US" sz="1200" dirty="0"/>
                <a:t>观测时长</a:t>
              </a:r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3564095" y="3932520"/>
              <a:ext cx="266481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本框 14"/>
            <p:cNvSpPr txBox="1">
              <a:spLocks noChangeArrowheads="1"/>
            </p:cNvSpPr>
            <p:nvPr/>
          </p:nvSpPr>
          <p:spPr bwMode="auto">
            <a:xfrm>
              <a:off x="3049361" y="3740421"/>
              <a:ext cx="864096" cy="752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400" dirty="0"/>
                <a:t>ms</a:t>
              </a:r>
              <a:endParaRPr lang="zh-CN" altLang="en-US" sz="1400" dirty="0"/>
            </a:p>
          </p:txBody>
        </p:sp>
        <p:cxnSp>
          <p:nvCxnSpPr>
            <p:cNvPr id="43" name="直接连接符 42"/>
            <p:cNvCxnSpPr>
              <a:cxnSpLocks/>
            </p:cNvCxnSpPr>
            <p:nvPr/>
          </p:nvCxnSpPr>
          <p:spPr>
            <a:xfrm>
              <a:off x="3132392" y="4364394"/>
              <a:ext cx="28076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文本框 17"/>
            <p:cNvSpPr txBox="1">
              <a:spLocks noChangeArrowheads="1"/>
            </p:cNvSpPr>
            <p:nvPr/>
          </p:nvSpPr>
          <p:spPr bwMode="auto">
            <a:xfrm>
              <a:off x="2787473" y="4127536"/>
              <a:ext cx="8640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/>
                <a:t>s</a:t>
              </a:r>
              <a:endParaRPr lang="zh-CN" altLang="en-US"/>
            </a:p>
          </p:txBody>
        </p:sp>
        <p:sp>
          <p:nvSpPr>
            <p:cNvPr id="45" name="文本框 18"/>
            <p:cNvSpPr txBox="1">
              <a:spLocks noChangeArrowheads="1"/>
            </p:cNvSpPr>
            <p:nvPr/>
          </p:nvSpPr>
          <p:spPr bwMode="auto">
            <a:xfrm>
              <a:off x="2123728" y="4674176"/>
              <a:ext cx="8640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/>
                <a:t>yr</a:t>
              </a:r>
              <a:endParaRPr lang="zh-CN" altLang="en-US"/>
            </a:p>
          </p:txBody>
        </p:sp>
        <p:cxnSp>
          <p:nvCxnSpPr>
            <p:cNvPr id="46" name="直接连接符 45"/>
            <p:cNvCxnSpPr>
              <a:cxnSpLocks/>
            </p:cNvCxnSpPr>
            <p:nvPr/>
          </p:nvCxnSpPr>
          <p:spPr>
            <a:xfrm>
              <a:off x="2483250" y="5013793"/>
              <a:ext cx="280924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flipH="1">
              <a:off x="4302116" y="3659423"/>
              <a:ext cx="1441126" cy="184022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本框 22"/>
            <p:cNvSpPr txBox="1">
              <a:spLocks noChangeArrowheads="1"/>
            </p:cNvSpPr>
            <p:nvPr/>
          </p:nvSpPr>
          <p:spPr bwMode="auto">
            <a:xfrm>
              <a:off x="5431197" y="3251382"/>
              <a:ext cx="864096" cy="752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400" dirty="0" err="1"/>
                <a:t>Jy</a:t>
              </a:r>
              <a:endParaRPr lang="zh-CN" altLang="en-US" sz="1400" dirty="0"/>
            </a:p>
          </p:txBody>
        </p:sp>
        <p:sp>
          <p:nvSpPr>
            <p:cNvPr id="49" name="文本框 23"/>
            <p:cNvSpPr txBox="1">
              <a:spLocks noChangeArrowheads="1"/>
            </p:cNvSpPr>
            <p:nvPr/>
          </p:nvSpPr>
          <p:spPr bwMode="auto">
            <a:xfrm>
              <a:off x="3345416" y="3108084"/>
              <a:ext cx="864096" cy="827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600" dirty="0"/>
                <a:t>ms</a:t>
              </a:r>
              <a:endParaRPr lang="zh-CN" altLang="en-US" sz="1600" dirty="0"/>
            </a:p>
          </p:txBody>
        </p:sp>
        <p:sp>
          <p:nvSpPr>
            <p:cNvPr id="50" name="文本框 24"/>
            <p:cNvSpPr txBox="1">
              <a:spLocks noChangeArrowheads="1"/>
            </p:cNvSpPr>
            <p:nvPr/>
          </p:nvSpPr>
          <p:spPr bwMode="auto">
            <a:xfrm>
              <a:off x="3419872" y="2352308"/>
              <a:ext cx="8640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/>
                <a:t>s</a:t>
              </a:r>
              <a:endParaRPr lang="zh-CN" altLang="en-US"/>
            </a:p>
          </p:txBody>
        </p:sp>
        <p:sp>
          <p:nvSpPr>
            <p:cNvPr id="51" name="文本框 25"/>
            <p:cNvSpPr txBox="1">
              <a:spLocks noChangeArrowheads="1"/>
            </p:cNvSpPr>
            <p:nvPr/>
          </p:nvSpPr>
          <p:spPr bwMode="auto">
            <a:xfrm>
              <a:off x="3373145" y="1118812"/>
              <a:ext cx="8640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/>
                <a:t>yr</a:t>
              </a:r>
              <a:endParaRPr lang="zh-CN" altLang="en-US"/>
            </a:p>
          </p:txBody>
        </p:sp>
        <p:cxnSp>
          <p:nvCxnSpPr>
            <p:cNvPr id="52" name="直接连接符 51"/>
            <p:cNvCxnSpPr/>
            <p:nvPr/>
          </p:nvCxnSpPr>
          <p:spPr>
            <a:xfrm flipH="1">
              <a:off x="3479976" y="3651483"/>
              <a:ext cx="1441126" cy="18418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文本框 27"/>
            <p:cNvSpPr txBox="1">
              <a:spLocks noChangeArrowheads="1"/>
            </p:cNvSpPr>
            <p:nvPr/>
          </p:nvSpPr>
          <p:spPr bwMode="auto">
            <a:xfrm>
              <a:off x="4781383" y="3273750"/>
              <a:ext cx="864096" cy="677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sz="1200" dirty="0" err="1"/>
                <a:t>mJy</a:t>
              </a:r>
              <a:endParaRPr lang="zh-CN" altLang="en-US" sz="1200" dirty="0"/>
            </a:p>
          </p:txBody>
        </p:sp>
        <p:sp>
          <p:nvSpPr>
            <p:cNvPr id="54" name="文本框 29"/>
            <p:cNvSpPr txBox="1">
              <a:spLocks noChangeArrowheads="1"/>
            </p:cNvSpPr>
            <p:nvPr/>
          </p:nvSpPr>
          <p:spPr bwMode="auto">
            <a:xfrm>
              <a:off x="5227752" y="3643082"/>
              <a:ext cx="864096" cy="677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200" dirty="0"/>
                <a:t>FRB</a:t>
              </a:r>
              <a:endParaRPr lang="zh-CN" altLang="en-US" sz="1200" dirty="0"/>
            </a:p>
          </p:txBody>
        </p:sp>
        <p:sp>
          <p:nvSpPr>
            <p:cNvPr id="55" name="椭圆 54"/>
            <p:cNvSpPr/>
            <p:nvPr/>
          </p:nvSpPr>
          <p:spPr>
            <a:xfrm>
              <a:off x="3997385" y="1566737"/>
              <a:ext cx="720563" cy="103046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  <a:alpha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6" name="文本框 31"/>
            <p:cNvSpPr txBox="1">
              <a:spLocks noChangeArrowheads="1"/>
            </p:cNvSpPr>
            <p:nvPr/>
          </p:nvSpPr>
          <p:spPr bwMode="auto">
            <a:xfrm>
              <a:off x="3993047" y="1947744"/>
              <a:ext cx="864096" cy="677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200" dirty="0"/>
                <a:t>PSR</a:t>
              </a:r>
              <a:endParaRPr lang="zh-CN" altLang="en-US" sz="1200" dirty="0"/>
            </a:p>
          </p:txBody>
        </p:sp>
        <p:sp>
          <p:nvSpPr>
            <p:cNvPr id="57" name="椭圆 56"/>
            <p:cNvSpPr/>
            <p:nvPr/>
          </p:nvSpPr>
          <p:spPr>
            <a:xfrm>
              <a:off x="5157587" y="3734048"/>
              <a:ext cx="796746" cy="531905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2846706" y="3384737"/>
              <a:ext cx="793572" cy="679567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E96D0CB-9974-EC7D-7248-CDBC8A3BD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标题 1">
            <a:extLst>
              <a:ext uri="{FF2B5EF4-FFF2-40B4-BE49-F238E27FC236}">
                <a16:creationId xmlns="" xmlns:a16="http://schemas.microsoft.com/office/drawing/2014/main" id="{5CEEA0EF-F00D-FE93-9608-012EB75CA2F9}"/>
              </a:ext>
            </a:extLst>
          </p:cNvPr>
          <p:cNvSpPr txBox="1"/>
          <p:nvPr/>
        </p:nvSpPr>
        <p:spPr bwMode="auto">
          <a:xfrm>
            <a:off x="461010" y="97790"/>
            <a:ext cx="8424436" cy="39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/>
          <a:lstStyle>
            <a:lvl1pPr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2pPr>
            <a:lvl3pPr marL="11430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3pPr>
            <a:lvl4pPr marL="16002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4pPr>
            <a:lvl5pPr marL="20574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9pPr>
          </a:lstStyle>
          <a:p>
            <a:pPr defTabSz="685800" eaLnBrk="1" hangingPunct="1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zh-CN" altLang="en-US" sz="3200" b="1" dirty="0">
                <a:gradFill>
                  <a:gsLst>
                    <a:gs pos="0">
                      <a:srgbClr val="FABF9F"/>
                    </a:gs>
                    <a:gs pos="100000">
                      <a:srgbClr val="F4F099"/>
                    </a:gs>
                  </a:gsLst>
                  <a:lin ang="162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项目</a:t>
            </a:r>
            <a:r>
              <a:rPr lang="zh-CN" altLang="en-US" sz="3200" b="1" dirty="0" smtClean="0">
                <a:gradFill>
                  <a:gsLst>
                    <a:gs pos="0">
                      <a:srgbClr val="FABF9F"/>
                    </a:gs>
                    <a:gs pos="100000">
                      <a:srgbClr val="F4F099"/>
                    </a:gs>
                  </a:gsLst>
                  <a:lin ang="162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简介</a:t>
            </a:r>
            <a:r>
              <a:rPr lang="en-US" altLang="zh-CN" sz="3200" b="1" dirty="0" smtClean="0">
                <a:gradFill>
                  <a:gsLst>
                    <a:gs pos="0">
                      <a:srgbClr val="FABF9F"/>
                    </a:gs>
                    <a:gs pos="100000">
                      <a:srgbClr val="F4F099"/>
                    </a:gs>
                  </a:gsLst>
                  <a:lin ang="162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(</a:t>
            </a:r>
            <a:r>
              <a:rPr lang="zh-CN" altLang="en-US" sz="3200" b="1" dirty="0" smtClean="0">
                <a:gradFill>
                  <a:gsLst>
                    <a:gs pos="0">
                      <a:srgbClr val="FABF9F"/>
                    </a:gs>
                    <a:gs pos="100000">
                      <a:srgbClr val="F4F099"/>
                    </a:gs>
                  </a:gsLst>
                  <a:lin ang="162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来自</a:t>
            </a:r>
            <a:r>
              <a:rPr lang="en-US" altLang="zh-CN" sz="3200" b="1" dirty="0" smtClean="0">
                <a:gradFill>
                  <a:gsLst>
                    <a:gs pos="0">
                      <a:srgbClr val="FABF9F"/>
                    </a:gs>
                    <a:gs pos="100000">
                      <a:srgbClr val="F4F099"/>
                    </a:gs>
                  </a:gsLst>
                  <a:lin ang="162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Ralph </a:t>
            </a:r>
            <a:r>
              <a:rPr lang="en-US" altLang="zh-CN" sz="3200" b="1" dirty="0" err="1" smtClean="0">
                <a:gradFill>
                  <a:gsLst>
                    <a:gs pos="100000">
                      <a:srgbClr val="EEC988"/>
                    </a:gs>
                    <a:gs pos="0">
                      <a:srgbClr val="CB954D"/>
                    </a:gs>
                  </a:gsLst>
                  <a:lin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Eatough</a:t>
            </a:r>
            <a:r>
              <a:rPr lang="en-US" altLang="zh-CN" sz="3200" b="1" dirty="0" smtClean="0">
                <a:gradFill>
                  <a:gsLst>
                    <a:gs pos="100000">
                      <a:srgbClr val="EEC988"/>
                    </a:gs>
                    <a:gs pos="0">
                      <a:srgbClr val="CB954D"/>
                    </a:gs>
                  </a:gsLst>
                  <a:lin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)</a:t>
            </a:r>
            <a:endParaRPr lang="zh-CN" altLang="en-US" sz="3200" b="1" dirty="0">
              <a:gradFill>
                <a:gsLst>
                  <a:gs pos="0">
                    <a:srgbClr val="FABF9F"/>
                  </a:gs>
                  <a:gs pos="100000">
                    <a:srgbClr val="F4F099"/>
                  </a:gs>
                </a:gsLst>
                <a:lin ang="16200000" scaled="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Data processing results"/>
          <p:cNvSpPr txBox="1">
            <a:spLocks noGrp="1"/>
          </p:cNvSpPr>
          <p:nvPr>
            <p:ph type="title"/>
          </p:nvPr>
        </p:nvSpPr>
        <p:spPr>
          <a:xfrm>
            <a:off x="964316" y="720535"/>
            <a:ext cx="4511199" cy="568759"/>
          </a:xfrm>
          <a:prstGeom prst="rect">
            <a:avLst/>
          </a:prstGeom>
        </p:spPr>
        <p:txBody>
          <a:bodyPr/>
          <a:lstStyle/>
          <a:p>
            <a:r>
              <a:rPr sz="2800" dirty="0"/>
              <a:t>Data processing results</a:t>
            </a:r>
          </a:p>
        </p:txBody>
      </p:sp>
      <p:pic>
        <p:nvPicPr>
          <p:cNvPr id="5" name="DRIFT_KNOWNPSR_DET_Screenshot_2026-01-16_13-31-07.png" descr="DRIFT_KNOWNPSR_DET_Screenshot_2026-01-16_13-31-07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3584" y="1626182"/>
            <a:ext cx="4920514" cy="4975340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DRIFT_KNOWNPSR_SPSRCH_DET_Screenshot_2026-01-16_13-31-07.png" descr="DRIFT_KNOWNPSR_SPSRCH_DET_Screenshot_2026-01-16_13-31-07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030181" y="1561170"/>
            <a:ext cx="5273148" cy="506265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DEC+074539-4_decdriftwithangle-M*36.fits, MSP: PSR J1713+0747"/>
          <p:cNvSpPr txBox="1"/>
          <p:nvPr/>
        </p:nvSpPr>
        <p:spPr>
          <a:xfrm>
            <a:off x="247210" y="1141989"/>
            <a:ext cx="5517970" cy="3180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 defTabSz="457200">
              <a:defRPr sz="2300">
                <a:solidFill>
                  <a:srgbClr val="000000"/>
                </a:solidFill>
              </a:defRPr>
            </a:pPr>
            <a:r>
              <a:rPr sz="1400" dirty="0"/>
              <a:t>DEC+074539-4_decdriftwithangle-M*36.fits, </a:t>
            </a:r>
            <a:r>
              <a:rPr sz="1400" b="1" dirty="0"/>
              <a:t>MSP: PSR J1713+0747</a:t>
            </a:r>
          </a:p>
        </p:txBody>
      </p:sp>
      <p:sp>
        <p:nvSpPr>
          <p:cNvPr id="8" name="Single pulse search results"/>
          <p:cNvSpPr txBox="1"/>
          <p:nvPr/>
        </p:nvSpPr>
        <p:spPr>
          <a:xfrm>
            <a:off x="6844078" y="1053510"/>
            <a:ext cx="4284840" cy="456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defRPr sz="2300" b="1">
                <a:solidFill>
                  <a:srgbClr val="000000"/>
                </a:solidFill>
              </a:defRPr>
            </a:lvl1pPr>
          </a:lstStyle>
          <a:p>
            <a:r>
              <a:rPr dirty="0"/>
              <a:t>Single pulse search results</a:t>
            </a:r>
          </a:p>
        </p:txBody>
      </p:sp>
      <p:sp>
        <p:nvSpPr>
          <p:cNvPr id="9" name="文本框 4">
            <a:extLst>
              <a:ext uri="{FF2B5EF4-FFF2-40B4-BE49-F238E27FC236}">
                <a16:creationId xmlns="" xmlns:a16="http://schemas.microsoft.com/office/drawing/2014/main" id="{80589DD4-F675-0D40-2A88-D0CAF3D0B2E8}"/>
              </a:ext>
            </a:extLst>
          </p:cNvPr>
          <p:cNvSpPr txBox="1"/>
          <p:nvPr/>
        </p:nvSpPr>
        <p:spPr>
          <a:xfrm>
            <a:off x="11606530" y="6339156"/>
            <a:ext cx="68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10</a:t>
            </a:r>
            <a:endParaRPr kumimoji="1" lang="zh-CN" altLang="en-US" sz="20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57964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E96D0CB-9974-EC7D-7248-CDBC8A3BD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标题 1">
            <a:extLst>
              <a:ext uri="{FF2B5EF4-FFF2-40B4-BE49-F238E27FC236}">
                <a16:creationId xmlns="" xmlns:a16="http://schemas.microsoft.com/office/drawing/2014/main" id="{5CEEA0EF-F00D-FE93-9608-012EB75CA2F9}"/>
              </a:ext>
            </a:extLst>
          </p:cNvPr>
          <p:cNvSpPr txBox="1"/>
          <p:nvPr/>
        </p:nvSpPr>
        <p:spPr bwMode="auto">
          <a:xfrm>
            <a:off x="461010" y="97790"/>
            <a:ext cx="8424436" cy="39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/>
          <a:lstStyle>
            <a:lvl1pPr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2pPr>
            <a:lvl3pPr marL="11430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3pPr>
            <a:lvl4pPr marL="16002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4pPr>
            <a:lvl5pPr marL="20574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9pPr>
          </a:lstStyle>
          <a:p>
            <a:pPr defTabSz="685800" eaLnBrk="1" hangingPunct="1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zh-CN" altLang="en-US" sz="3200" b="1" dirty="0">
                <a:gradFill>
                  <a:gsLst>
                    <a:gs pos="0">
                      <a:srgbClr val="FABF9F"/>
                    </a:gs>
                    <a:gs pos="100000">
                      <a:srgbClr val="F4F099"/>
                    </a:gs>
                  </a:gsLst>
                  <a:lin ang="162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项目简介</a:t>
            </a:r>
          </a:p>
        </p:txBody>
      </p:sp>
      <p:sp>
        <p:nvSpPr>
          <p:cNvPr id="71" name="文本框 4">
            <a:extLst>
              <a:ext uri="{FF2B5EF4-FFF2-40B4-BE49-F238E27FC236}">
                <a16:creationId xmlns="" xmlns:a16="http://schemas.microsoft.com/office/drawing/2014/main" id="{EB21FED7-3F46-30E8-7367-7A70FCD5C28D}"/>
              </a:ext>
            </a:extLst>
          </p:cNvPr>
          <p:cNvSpPr txBox="1"/>
          <p:nvPr/>
        </p:nvSpPr>
        <p:spPr>
          <a:xfrm>
            <a:off x="11606530" y="6339156"/>
            <a:ext cx="68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11</a:t>
            </a:r>
            <a:endParaRPr kumimoji="1" lang="zh-CN" altLang="en-US" sz="20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761999"/>
            <a:ext cx="10145486" cy="5368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7456715" y="5812972"/>
            <a:ext cx="3167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细节见张亦弛报告</a:t>
            </a:r>
            <a:endParaRPr lang="zh-CN" altLang="en-US" sz="28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57964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2" name="Picture 14" descr="C:\Users\钱磊\Documents\work\observation\FAST\Pulsar\POP\FRB_DFC001-009\FRB_DFC001-009\FRBs_副本\DFC004_DEC+061859-12_20251011_M19_0025_DM1683p75_SNR24p3_60959p0810969283_L22_DEC+061859-12_M19-0025_60959.0810856643_cfbf00018_46_01_replo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32852" y="678324"/>
            <a:ext cx="2075688" cy="3112008"/>
          </a:xfrm>
          <a:prstGeom prst="rect">
            <a:avLst/>
          </a:prstGeom>
          <a:noFill/>
        </p:spPr>
      </p:pic>
      <p:pic>
        <p:nvPicPr>
          <p:cNvPr id="1027" name="Picture 3" descr="C:\Users\钱磊\Downloads\FRB_DFC001-009\FRB_DFC001-009\FRBs\DFC003_DEC-122751-13_20260326_M16_0020_DM1288p06_SNR18p2_61125p4828733376_L13_DEC-122751-13_M16-0020_61125.4828704863_cfbf00015_77_01_replo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83126" y="668954"/>
            <a:ext cx="2075688" cy="3112008"/>
          </a:xfrm>
          <a:prstGeom prst="rect">
            <a:avLst/>
          </a:prstGeom>
          <a:noFill/>
        </p:spPr>
      </p:pic>
      <p:pic>
        <p:nvPicPr>
          <p:cNvPr id="1026" name="Picture 2" descr="C:\Users\钱磊\Downloads\FRB_DFC001-009\FRB_DFC001-009\FRBs\DFC001_N2023_1_DEC-120611-7_20240519_M05_0029_DM1846p68_SNR22p0_60449p1001431312_L1_DEC-120611-7_M05-0029_60449.1001322904_cfbf00004_01_01_replot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5432" y="661976"/>
            <a:ext cx="2075688" cy="3112008"/>
          </a:xfrm>
          <a:prstGeom prst="rect">
            <a:avLst/>
          </a:prstGeom>
          <a:noFill/>
        </p:spPr>
      </p:pic>
      <p:pic>
        <p:nvPicPr>
          <p:cNvPr id="7183" name="Picture 15" descr="C:\Users\钱磊\Documents\work\observation\FAST\Pulsar\POP\FRB_DFC001-009\FRB_DFC001-009\FRBs_副本\DFC005_DEC+095541-14_20251126_M14_0019_DM585p30_SNR20p7_61004p9568735126_L1_DEC+095541-14_M14-0019_61004.9568732464_cfbf00013_11_01_replot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188223" y="678325"/>
            <a:ext cx="2075688" cy="3112008"/>
          </a:xfrm>
          <a:prstGeom prst="rect">
            <a:avLst/>
          </a:prstGeom>
          <a:noFill/>
        </p:spPr>
      </p:pic>
      <p:pic>
        <p:nvPicPr>
          <p:cNvPr id="7184" name="Picture 16" descr="C:\Users\钱磊\Documents\work\observation\FAST\Pulsar\POP\FRB_DFC001-009\FRB_DFC001-009\FRBs_副本\DFC006_DEC+101721-12_20251220_M07_0008_DM568p27_SNR31p4_61028p8475885468_L1_DEC+101721-12_M07-0008_61028.8475822276_cfbf00006_05_01_replot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5852" y="3737207"/>
            <a:ext cx="2075688" cy="3112008"/>
          </a:xfrm>
          <a:prstGeom prst="rect">
            <a:avLst/>
          </a:prstGeom>
          <a:noFill/>
        </p:spPr>
      </p:pic>
      <p:pic>
        <p:nvPicPr>
          <p:cNvPr id="7185" name="Picture 17" descr="C:\Users\钱磊\Documents\work\observation\FAST\Pulsar\POP\FRB_DFC001-009\FRB_DFC001-009\FRBs_副本\DFC007_N2024_1_DEC-101750-7_20241020_M15_0010_DM2710p23_SNR21p3_60602p9723827586_L4_DEC-101750-7_M15-0010_60602.9723775317_cfbf00014_05_01_replot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88366" y="3748093"/>
            <a:ext cx="2075688" cy="3112008"/>
          </a:xfrm>
          <a:prstGeom prst="rect">
            <a:avLst/>
          </a:prstGeom>
          <a:noFill/>
        </p:spPr>
      </p:pic>
      <p:pic>
        <p:nvPicPr>
          <p:cNvPr id="7186" name="Picture 18" descr="C:\Users\钱磊\Documents\work\observation\FAST\Pulsar\POP\FRB_DFC001-009\FRB_DFC001-009\FRBs_副本\DFC008_N2024_1_DEC+560926-10_20250716_M13_0050_DM580p09_SNR43p6_60872p2656411913_L1_DEC+560926-10_M13-0050_60872.2656337547_cfbf00012_02_01_replot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032852" y="3737208"/>
            <a:ext cx="2075688" cy="3112008"/>
          </a:xfrm>
          <a:prstGeom prst="rect">
            <a:avLst/>
          </a:prstGeom>
          <a:noFill/>
        </p:spPr>
      </p:pic>
      <p:pic>
        <p:nvPicPr>
          <p:cNvPr id="7187" name="Picture 19" descr="C:\Users\钱磊\Documents\work\observation\FAST\Pulsar\POP\FRB_DFC001-009\FRB_DFC001-009\FRBs_副本\DFC009_N2024_1_DEC+632250-19_20250511_M14_0003_DM1330p37_SNR73p1_60806p0980561212_L1_DEC+632250-19_M14-0003_60806.0980476016_cfbf00013_01_01_replot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199110" y="3737208"/>
            <a:ext cx="2075688" cy="3112008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3015343" y="5116244"/>
            <a:ext cx="14151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重复暴</a:t>
            </a:r>
            <a:r>
              <a:rPr lang="en-US" altLang="zh-CN" dirty="0" smtClean="0">
                <a:solidFill>
                  <a:srgbClr val="FF0000"/>
                </a:solidFill>
              </a:rPr>
              <a:t>DFC002</a:t>
            </a:r>
            <a:r>
              <a:rPr lang="zh-CN" altLang="en-US" dirty="0" smtClean="0">
                <a:solidFill>
                  <a:srgbClr val="FF0000"/>
                </a:solidFill>
              </a:rPr>
              <a:t>，不同时间有类似的轮廓。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032052" y="3004855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DFC001</a:t>
            </a:r>
            <a:endParaRPr lang="zh-CN" altLang="en-US" dirty="0"/>
          </a:p>
        </p:txBody>
      </p:sp>
      <p:sp>
        <p:nvSpPr>
          <p:cNvPr id="26" name="矩形 25"/>
          <p:cNvSpPr/>
          <p:nvPr/>
        </p:nvSpPr>
        <p:spPr>
          <a:xfrm>
            <a:off x="5331909" y="3026626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DFC003</a:t>
            </a:r>
            <a:endParaRPr lang="zh-CN" altLang="en-US" dirty="0"/>
          </a:p>
        </p:txBody>
      </p:sp>
      <p:sp>
        <p:nvSpPr>
          <p:cNvPr id="27" name="矩形 26"/>
          <p:cNvSpPr/>
          <p:nvPr/>
        </p:nvSpPr>
        <p:spPr>
          <a:xfrm>
            <a:off x="934081" y="5824255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DFC006</a:t>
            </a:r>
            <a:endParaRPr lang="zh-CN" altLang="en-US" dirty="0"/>
          </a:p>
        </p:txBody>
      </p:sp>
      <p:sp>
        <p:nvSpPr>
          <p:cNvPr id="28" name="矩形 27"/>
          <p:cNvSpPr/>
          <p:nvPr/>
        </p:nvSpPr>
        <p:spPr>
          <a:xfrm>
            <a:off x="5386338" y="5824255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DFC007</a:t>
            </a:r>
            <a:endParaRPr lang="zh-CN" altLang="en-US" dirty="0"/>
          </a:p>
        </p:txBody>
      </p:sp>
      <p:pic>
        <p:nvPicPr>
          <p:cNvPr id="7179" name="Picture 11" descr="C:\Users\钱磊\Documents\work\observation\FAST\Pulsar\POP\FRB_DFC001-009\FRB_DFC001-009\reapting_FRB_副本\DFC002_N2024_1_DEC+563106-2_20241118_M12_0044_DM1012p40_SNR22p2_60632p1674389893_L5_DEC+563106-2_M12-0044_60632.1674283010_cfbf00011_19_01_replot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697843" y="669027"/>
            <a:ext cx="2075688" cy="3112008"/>
          </a:xfrm>
          <a:prstGeom prst="rect">
            <a:avLst/>
          </a:prstGeom>
          <a:noFill/>
        </p:spPr>
      </p:pic>
      <p:pic>
        <p:nvPicPr>
          <p:cNvPr id="7181" name="Picture 13" descr="C:\Users\钱磊\Documents\work\observation\FAST\Pulsar\POP\FRB_DFC001-009\FRB_DFC001-009\reapting_FRB_副本\DFC002_DEC+560926-15_20251126_M19_0020_DM1018p77_SNR18p4_61005p1457347992_L4_DEC+560926-15_M19-0020_61005.1457291922_cfbf00018_07_01_replot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708728" y="1812027"/>
            <a:ext cx="2075688" cy="3112008"/>
          </a:xfrm>
          <a:prstGeom prst="rect">
            <a:avLst/>
          </a:prstGeom>
          <a:noFill/>
        </p:spPr>
      </p:pic>
      <p:sp>
        <p:nvSpPr>
          <p:cNvPr id="17" name="标题 1">
            <a:extLst>
              <a:ext uri="{FF2B5EF4-FFF2-40B4-BE49-F238E27FC236}">
                <a16:creationId xmlns="" xmlns:a16="http://schemas.microsoft.com/office/drawing/2014/main" id="{10D13CCB-3479-D1A0-AD12-C02D5C55028D}"/>
              </a:ext>
            </a:extLst>
          </p:cNvPr>
          <p:cNvSpPr txBox="1"/>
          <p:nvPr/>
        </p:nvSpPr>
        <p:spPr bwMode="auto">
          <a:xfrm>
            <a:off x="461010" y="97790"/>
            <a:ext cx="8424436" cy="39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/>
          <a:lstStyle>
            <a:lvl1pPr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2pPr>
            <a:lvl3pPr marL="11430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3pPr>
            <a:lvl4pPr marL="16002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4pPr>
            <a:lvl5pPr marL="20574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9pPr>
          </a:lstStyle>
          <a:p>
            <a:pPr defTabSz="685800" eaLnBrk="1" hangingPunct="1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zh-CN" altLang="en-US" sz="3200" b="1" dirty="0">
                <a:gradFill>
                  <a:gsLst>
                    <a:gs pos="0">
                      <a:srgbClr val="FABF9F"/>
                    </a:gs>
                    <a:gs pos="100000">
                      <a:srgbClr val="F4F099"/>
                    </a:gs>
                  </a:gsLst>
                  <a:lin ang="162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项目进展</a:t>
            </a:r>
          </a:p>
        </p:txBody>
      </p:sp>
      <p:sp>
        <p:nvSpPr>
          <p:cNvPr id="18" name="文本框 4">
            <a:extLst>
              <a:ext uri="{FF2B5EF4-FFF2-40B4-BE49-F238E27FC236}">
                <a16:creationId xmlns="" xmlns:a16="http://schemas.microsoft.com/office/drawing/2014/main" id="{EB21FED7-3F46-30E8-7367-7A70FCD5C28D}"/>
              </a:ext>
            </a:extLst>
          </p:cNvPr>
          <p:cNvSpPr txBox="1"/>
          <p:nvPr/>
        </p:nvSpPr>
        <p:spPr>
          <a:xfrm>
            <a:off x="11606530" y="6339156"/>
            <a:ext cx="68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12</a:t>
            </a:r>
            <a:endParaRPr kumimoji="1" lang="zh-CN" altLang="en-US" sz="20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F6FCB4B-6882-37DF-0E1D-8ABEE5FAF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标题 1">
            <a:extLst>
              <a:ext uri="{FF2B5EF4-FFF2-40B4-BE49-F238E27FC236}">
                <a16:creationId xmlns="" xmlns:a16="http://schemas.microsoft.com/office/drawing/2014/main" id="{10D13CCB-3479-D1A0-AD12-C02D5C55028D}"/>
              </a:ext>
            </a:extLst>
          </p:cNvPr>
          <p:cNvSpPr txBox="1"/>
          <p:nvPr/>
        </p:nvSpPr>
        <p:spPr bwMode="auto">
          <a:xfrm>
            <a:off x="461010" y="97790"/>
            <a:ext cx="8424436" cy="39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/>
          <a:lstStyle>
            <a:lvl1pPr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2pPr>
            <a:lvl3pPr marL="11430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3pPr>
            <a:lvl4pPr marL="16002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4pPr>
            <a:lvl5pPr marL="20574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9pPr>
          </a:lstStyle>
          <a:p>
            <a:pPr defTabSz="685800" eaLnBrk="1" hangingPunct="1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zh-CN" altLang="en-US" sz="3200" b="1" dirty="0">
                <a:gradFill>
                  <a:gsLst>
                    <a:gs pos="0">
                      <a:srgbClr val="FABF9F"/>
                    </a:gs>
                    <a:gs pos="100000">
                      <a:srgbClr val="F4F099"/>
                    </a:gs>
                  </a:gsLst>
                  <a:lin ang="162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项目进展</a:t>
            </a:r>
          </a:p>
        </p:txBody>
      </p:sp>
      <p:sp>
        <p:nvSpPr>
          <p:cNvPr id="71" name="文本框 4">
            <a:extLst>
              <a:ext uri="{FF2B5EF4-FFF2-40B4-BE49-F238E27FC236}">
                <a16:creationId xmlns="" xmlns:a16="http://schemas.microsoft.com/office/drawing/2014/main" id="{80589DD4-F675-0D40-2A88-D0CAF3D0B2E8}"/>
              </a:ext>
            </a:extLst>
          </p:cNvPr>
          <p:cNvSpPr txBox="1"/>
          <p:nvPr/>
        </p:nvSpPr>
        <p:spPr>
          <a:xfrm>
            <a:off x="11606530" y="6339156"/>
            <a:ext cx="68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13</a:t>
            </a:r>
            <a:endParaRPr kumimoji="1" lang="zh-CN" altLang="en-US" sz="20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="" xmlns:a16="http://schemas.microsoft.com/office/drawing/2014/main" id="{85772A3A-D542-87DF-0D24-40E3DE368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02313" y="725941"/>
            <a:ext cx="5007429" cy="5901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CE883864-F50B-E599-F962-B8804694B2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34" y="725941"/>
            <a:ext cx="4616548" cy="5901779"/>
          </a:xfrm>
          <a:prstGeom prst="rect">
            <a:avLst/>
          </a:prstGeom>
        </p:spPr>
      </p:pic>
      <p:pic>
        <p:nvPicPr>
          <p:cNvPr id="2050" name="Picture 2" descr="C:\Users\钱磊\Documents\work\array_commissioning\qrcode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742591" y="4735284"/>
            <a:ext cx="1762124" cy="1762124"/>
          </a:xfrm>
          <a:prstGeom prst="rect">
            <a:avLst/>
          </a:prstGeom>
          <a:noFill/>
        </p:spPr>
      </p:pic>
      <p:pic>
        <p:nvPicPr>
          <p:cNvPr id="2051" name="Picture 3" descr="C:\Users\钱磊\Documents\work\array_commissioning\qrcode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20143" y="4702627"/>
            <a:ext cx="1796143" cy="17961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103961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F6FCB4B-6882-37DF-0E1D-8ABEE5FAF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文本框 4">
            <a:extLst>
              <a:ext uri="{FF2B5EF4-FFF2-40B4-BE49-F238E27FC236}">
                <a16:creationId xmlns="" xmlns:a16="http://schemas.microsoft.com/office/drawing/2014/main" id="{80589DD4-F675-0D40-2A88-D0CAF3D0B2E8}"/>
              </a:ext>
            </a:extLst>
          </p:cNvPr>
          <p:cNvSpPr txBox="1"/>
          <p:nvPr/>
        </p:nvSpPr>
        <p:spPr>
          <a:xfrm>
            <a:off x="11606530" y="6339156"/>
            <a:ext cx="68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14</a:t>
            </a:r>
            <a:endParaRPr kumimoji="1" lang="zh-CN" altLang="en-US" sz="20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3" name="Picture 2" descr="C:\Users\钱磊\Documents\work\observation\FAST\Pulsar\POP\DC001-DC022\DC001-DC022\DC001\DEC+061859-1_8-0005_60418.9420674541_cfbf00007_01_01_replot.png"/>
          <p:cNvPicPr>
            <a:picLocks noChangeAspect="1" noChangeArrowheads="1"/>
          </p:cNvPicPr>
          <p:nvPr/>
        </p:nvPicPr>
        <p:blipFill>
          <a:blip r:embed="rId3"/>
          <a:srcRect l="1110"/>
          <a:stretch>
            <a:fillRect/>
          </a:stretch>
        </p:blipFill>
        <p:spPr bwMode="auto">
          <a:xfrm flipH="1">
            <a:off x="0" y="664027"/>
            <a:ext cx="1711621" cy="2594977"/>
          </a:xfrm>
          <a:prstGeom prst="rect">
            <a:avLst/>
          </a:prstGeom>
          <a:noFill/>
        </p:spPr>
      </p:pic>
      <p:pic>
        <p:nvPicPr>
          <p:cNvPr id="4" name="Picture 3" descr="C:\Users\钱磊\Documents\work\observation\FAST\Pulsar\POP\DC001-DC022\DC001-DC022\DC002\DEC+070219-1_M02-0019_60416.9749171925_cfbf00001_07_01_replot.png"/>
          <p:cNvPicPr>
            <a:picLocks noChangeAspect="1" noChangeArrowheads="1"/>
          </p:cNvPicPr>
          <p:nvPr/>
        </p:nvPicPr>
        <p:blipFill>
          <a:blip r:embed="rId4"/>
          <a:srcRect b="740"/>
          <a:stretch>
            <a:fillRect/>
          </a:stretch>
        </p:blipFill>
        <p:spPr bwMode="auto">
          <a:xfrm>
            <a:off x="1704955" y="654869"/>
            <a:ext cx="1745818" cy="2598068"/>
          </a:xfrm>
          <a:prstGeom prst="rect">
            <a:avLst/>
          </a:prstGeom>
          <a:noFill/>
        </p:spPr>
      </p:pic>
      <p:pic>
        <p:nvPicPr>
          <p:cNvPr id="2052" name="Picture 4" descr="C:\Users\钱磊\Documents\work\observation\FAST\Pulsar\POP\DC001-DC022\DC001-DC022\DC003\DEC+070219-3_M09-0018_60421.1900195189_cfbf00008_90_01_replot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52794" y="642918"/>
            <a:ext cx="1739692" cy="2608261"/>
          </a:xfrm>
          <a:prstGeom prst="rect">
            <a:avLst/>
          </a:prstGeom>
          <a:noFill/>
        </p:spPr>
      </p:pic>
      <p:pic>
        <p:nvPicPr>
          <p:cNvPr id="2053" name="Picture 5" descr="C:\Users\钱磊\Documents\work\observation\FAST\Pulsar\POP\DC001-DC022\DC001-DC022\DC004\c485346c7036869784f8612e639e87fd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82281" y="642258"/>
            <a:ext cx="1742567" cy="2612571"/>
          </a:xfrm>
          <a:prstGeom prst="rect">
            <a:avLst/>
          </a:prstGeom>
          <a:noFill/>
        </p:spPr>
      </p:pic>
      <p:pic>
        <p:nvPicPr>
          <p:cNvPr id="2054" name="Picture 6" descr="C:\Users\钱磊\Documents\work\observation\FAST\Pulsar\POP\DC001-DC022\DC001-DC022\DC005\2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61338" y="664772"/>
            <a:ext cx="1727491" cy="2589969"/>
          </a:xfrm>
          <a:prstGeom prst="rect">
            <a:avLst/>
          </a:prstGeom>
          <a:noFill/>
        </p:spPr>
      </p:pic>
      <p:pic>
        <p:nvPicPr>
          <p:cNvPr id="2055" name="Picture 7" descr="C:\Users\钱磊\Documents\work\observation\FAST\Pulsar\POP\DC001-DC022\DC001-DC022\DC006\DEC+605109-11_M08-0038_60431.1761210337_cfbf00007_02_01_replot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578624" y="667430"/>
            <a:ext cx="1719262" cy="2577630"/>
          </a:xfrm>
          <a:prstGeom prst="rect">
            <a:avLst/>
          </a:prstGeom>
          <a:noFill/>
        </p:spPr>
      </p:pic>
      <p:pic>
        <p:nvPicPr>
          <p:cNvPr id="2056" name="Picture 8" descr="C:\Users\钱磊\Documents\work\observation\FAST\Pulsar\POP\DC001-DC022\DC001-DC022\DC007\DEC+061859-8_M04-0011_60440.7544974634_cfbf00003_03_01_replot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0287681" y="678317"/>
            <a:ext cx="1708376" cy="2561309"/>
          </a:xfrm>
          <a:prstGeom prst="rect">
            <a:avLst/>
          </a:prstGeom>
          <a:noFill/>
        </p:spPr>
      </p:pic>
      <p:pic>
        <p:nvPicPr>
          <p:cNvPr id="2057" name="Picture 9" descr="C:\Users\钱磊\Documents\work\observation\FAST\Pulsar\POP\DC001-DC022\DC001-DC022\DC008\58d5cc5141d8fa0ab0f3edf35d52bebd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3258231"/>
            <a:ext cx="1686497" cy="2528507"/>
          </a:xfrm>
          <a:prstGeom prst="rect">
            <a:avLst/>
          </a:prstGeom>
          <a:noFill/>
        </p:spPr>
      </p:pic>
      <p:pic>
        <p:nvPicPr>
          <p:cNvPr id="2058" name="Picture 10" descr="C:\Users\钱磊\Documents\work\observation\FAST\Pulsar\POP\DC001-DC022\DC001-DC022\DC009\9185b200f144e1a3adda9766abaf6599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677080" y="3258230"/>
            <a:ext cx="1686732" cy="2528860"/>
          </a:xfrm>
          <a:prstGeom prst="rect">
            <a:avLst/>
          </a:prstGeom>
          <a:noFill/>
        </p:spPr>
      </p:pic>
      <p:pic>
        <p:nvPicPr>
          <p:cNvPr id="2059" name="Picture 11" descr="C:\Users\钱磊\Documents\work\observation\FAST\Pulsar\POP\DC001-DC022\DC001-DC022\DC010\6127ff680de2a174fcd85f12ca989998.p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364366" y="3258230"/>
            <a:ext cx="1686732" cy="2528860"/>
          </a:xfrm>
          <a:prstGeom prst="rect">
            <a:avLst/>
          </a:prstGeom>
          <a:noFill/>
        </p:spPr>
      </p:pic>
      <p:pic>
        <p:nvPicPr>
          <p:cNvPr id="2060" name="Picture 12" descr="C:\Users\钱磊\Documents\work\observation\FAST\Pulsar\POP\DC001-DC022\DC001-DC022\DC011\310f28eb93003fc6dd8674947479602a.pn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051652" y="3253142"/>
            <a:ext cx="1686732" cy="2528860"/>
          </a:xfrm>
          <a:prstGeom prst="rect">
            <a:avLst/>
          </a:prstGeom>
          <a:noFill/>
        </p:spPr>
      </p:pic>
      <p:pic>
        <p:nvPicPr>
          <p:cNvPr id="2061" name="Picture 13" descr="C:\Users\钱磊\Documents\work\observation\FAST\Pulsar\POP\DC001-DC022\DC001-DC022\DC012\03d942ae5d89e88b9b3f052baa02c735.pn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738938" y="3247345"/>
            <a:ext cx="1686497" cy="2528507"/>
          </a:xfrm>
          <a:prstGeom prst="rect">
            <a:avLst/>
          </a:prstGeom>
          <a:noFill/>
        </p:spPr>
      </p:pic>
      <p:pic>
        <p:nvPicPr>
          <p:cNvPr id="2062" name="Picture 14" descr="C:\Users\钱磊\Documents\work\observation\FAST\Pulsar\POP\DC001-DC022\DC001-DC022\DC013\DEC+623930-10_M18-0003_60382.2285916196_cfbf00017_44_01_replot.pn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8426223" y="3247345"/>
            <a:ext cx="1686497" cy="2528507"/>
          </a:xfrm>
          <a:prstGeom prst="rect">
            <a:avLst/>
          </a:prstGeom>
          <a:noFill/>
        </p:spPr>
      </p:pic>
      <p:pic>
        <p:nvPicPr>
          <p:cNvPr id="2063" name="Picture 15" descr="C:\Users\钱磊\Documents\work\observation\FAST\Pulsar\POP\DC001-DC022\DC001-DC022\DC014\0.84176338_DEC+114402-9_M04-0006_60358.5357614719_cfbf00003_07_01_replot.png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0102623" y="3247346"/>
            <a:ext cx="1686497" cy="2528507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217714" y="6085114"/>
            <a:ext cx="2841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DC001-DC014</a:t>
            </a:r>
            <a:endParaRPr lang="zh-CN" alt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1317173" y="1897653"/>
            <a:ext cx="9126220" cy="1168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7000" b="1" dirty="0">
                <a:gradFill>
                  <a:gsLst>
                    <a:gs pos="100000">
                      <a:srgbClr val="EEC988"/>
                    </a:gs>
                    <a:gs pos="0">
                      <a:srgbClr val="CB954D"/>
                    </a:gs>
                  </a:gsLst>
                  <a:lin scaled="1"/>
                </a:gradFill>
                <a:effectLst>
                  <a:outerShdw blurRad="127000" dist="50800" dir="5400000" algn="ctr" rotWithShape="0">
                    <a:srgbClr val="000000">
                      <a:alpha val="4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 谢 谢 大 家-</a:t>
            </a:r>
            <a:endParaRPr lang="en-US" altLang="zh-CN" sz="7200" b="1" dirty="0">
              <a:gradFill>
                <a:gsLst>
                  <a:gs pos="50000">
                    <a:srgbClr val="F5BD7C"/>
                  </a:gs>
                  <a:gs pos="0">
                    <a:srgbClr val="F6D1A7"/>
                  </a:gs>
                  <a:gs pos="100000">
                    <a:srgbClr val="F4A850"/>
                  </a:gs>
                </a:gsLst>
                <a:lin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4" name="文本框 2">
            <a:extLst>
              <a:ext uri="{FF2B5EF4-FFF2-40B4-BE49-F238E27FC236}">
                <a16:creationId xmlns="" xmlns:a16="http://schemas.microsoft.com/office/drawing/2014/main" id="{F5E1AFBD-E781-5774-61E7-27F66DA62541}"/>
              </a:ext>
            </a:extLst>
          </p:cNvPr>
          <p:cNvSpPr txBox="1"/>
          <p:nvPr/>
        </p:nvSpPr>
        <p:spPr>
          <a:xfrm>
            <a:off x="2880284" y="6197323"/>
            <a:ext cx="67971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https://fast.bao.ac.cn/cms/article/2034282224688386050/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6300B7BB-AD95-1416-E5EF-8C670B958F3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516" y="3136182"/>
            <a:ext cx="2536212" cy="253621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03961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F6FCB4B-6882-37DF-0E1D-8ABEE5FAF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标题 1">
            <a:extLst>
              <a:ext uri="{FF2B5EF4-FFF2-40B4-BE49-F238E27FC236}">
                <a16:creationId xmlns="" xmlns:a16="http://schemas.microsoft.com/office/drawing/2014/main" id="{10D13CCB-3479-D1A0-AD12-C02D5C55028D}"/>
              </a:ext>
            </a:extLst>
          </p:cNvPr>
          <p:cNvSpPr txBox="1"/>
          <p:nvPr/>
        </p:nvSpPr>
        <p:spPr bwMode="auto">
          <a:xfrm>
            <a:off x="461010" y="97790"/>
            <a:ext cx="8424436" cy="39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/>
          <a:lstStyle>
            <a:lvl1pPr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2pPr>
            <a:lvl3pPr marL="11430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3pPr>
            <a:lvl4pPr marL="16002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4pPr>
            <a:lvl5pPr marL="20574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9pPr>
          </a:lstStyle>
          <a:p>
            <a:pPr defTabSz="685800" eaLnBrk="1" hangingPunct="1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zh-CN" altLang="en-US" sz="3200" b="1" dirty="0">
                <a:gradFill>
                  <a:gsLst>
                    <a:gs pos="0">
                      <a:srgbClr val="FABF9F"/>
                    </a:gs>
                    <a:gs pos="100000">
                      <a:srgbClr val="F4F099"/>
                    </a:gs>
                  </a:gsLst>
                  <a:lin ang="162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项目进展</a:t>
            </a:r>
          </a:p>
        </p:txBody>
      </p:sp>
      <p:sp>
        <p:nvSpPr>
          <p:cNvPr id="71" name="文本框 4">
            <a:extLst>
              <a:ext uri="{FF2B5EF4-FFF2-40B4-BE49-F238E27FC236}">
                <a16:creationId xmlns="" xmlns:a16="http://schemas.microsoft.com/office/drawing/2014/main" id="{80589DD4-F675-0D40-2A88-D0CAF3D0B2E8}"/>
              </a:ext>
            </a:extLst>
          </p:cNvPr>
          <p:cNvSpPr txBox="1"/>
          <p:nvPr/>
        </p:nvSpPr>
        <p:spPr>
          <a:xfrm>
            <a:off x="11606530" y="6339156"/>
            <a:ext cx="68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15</a:t>
            </a:r>
            <a:endParaRPr kumimoji="1" lang="zh-CN" altLang="en-US" sz="20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17714" y="6085114"/>
            <a:ext cx="2841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DC015-DC028</a:t>
            </a:r>
            <a:endParaRPr lang="zh-CN" altLang="en-US" dirty="0"/>
          </a:p>
        </p:txBody>
      </p:sp>
      <p:pic>
        <p:nvPicPr>
          <p:cNvPr id="3074" name="Picture 2" descr="C:\Users\钱磊\Documents\work\observation\FAST\Pulsar\POP\DC001-DC022\DC001-DC022\DC015\0.86666876_DEC+282051-5_M14-0020_60738.3460185650_cfbf00013_01_01_replo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67431"/>
            <a:ext cx="1686497" cy="2528507"/>
          </a:xfrm>
          <a:prstGeom prst="rect">
            <a:avLst/>
          </a:prstGeom>
          <a:noFill/>
        </p:spPr>
      </p:pic>
      <p:pic>
        <p:nvPicPr>
          <p:cNvPr id="3075" name="Picture 3" descr="C:\Users\钱磊\Documents\work\observation\FAST\Pulsar\POP\DC001-DC022\DC001-DC022\DC016\0.69003719_DEC-074608-9_M06-0064_60580.0650576080_cfbf00005_12_01_replot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77081" y="667431"/>
            <a:ext cx="1686497" cy="2528507"/>
          </a:xfrm>
          <a:prstGeom prst="rect">
            <a:avLst/>
          </a:prstGeom>
          <a:noFill/>
        </p:spPr>
      </p:pic>
      <p:pic>
        <p:nvPicPr>
          <p:cNvPr id="3076" name="Picture 4" descr="C:\Users\钱磊\Documents\work\observation\FAST\Pulsar\POP\DC001-DC022\DC001-DC022\DC017\0.90295243_DEC-082929-6_M18-0002_60649.5746545372_cfbf00017_01_01_replot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64367" y="667431"/>
            <a:ext cx="1686497" cy="2528507"/>
          </a:xfrm>
          <a:prstGeom prst="rect">
            <a:avLst/>
          </a:prstGeom>
          <a:noFill/>
        </p:spPr>
      </p:pic>
      <p:pic>
        <p:nvPicPr>
          <p:cNvPr id="3077" name="Picture 5" descr="C:\Users\钱磊\Documents\work\observation\FAST\Pulsar\POP\DC001-DC022\DC001-DC022\DC018\0.86782181_DEC-095609-6_M04-0009_60642.0331049407_cfbf00003_14_01_replot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51652" y="667430"/>
            <a:ext cx="1686732" cy="2528860"/>
          </a:xfrm>
          <a:prstGeom prst="rect">
            <a:avLst/>
          </a:prstGeom>
          <a:noFill/>
        </p:spPr>
      </p:pic>
      <p:pic>
        <p:nvPicPr>
          <p:cNvPr id="3078" name="Picture 6" descr="C:\Users\钱磊\Documents\work\observation\FAST\Pulsar\POP\DC001-DC022\DC001-DC022\DC019\0.89982772_DEC-101750-6_M14-0053_60586.9950258652_cfbf00013_05_01_replot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38938" y="667432"/>
            <a:ext cx="1686497" cy="2528507"/>
          </a:xfrm>
          <a:prstGeom prst="rect">
            <a:avLst/>
          </a:prstGeom>
          <a:noFill/>
        </p:spPr>
      </p:pic>
      <p:pic>
        <p:nvPicPr>
          <p:cNvPr id="3079" name="Picture 7" descr="C:\Users\钱磊\Documents\work\observation\FAST\Pulsar\POP\DC001-DC022\DC001-DC022\DC020\0.94122344_DEC-101750-7_M05-0010_60645.6199469582_cfbf00004_05_01_replot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426224" y="667431"/>
            <a:ext cx="1686497" cy="2528507"/>
          </a:xfrm>
          <a:prstGeom prst="rect">
            <a:avLst/>
          </a:prstGeom>
          <a:noFill/>
        </p:spPr>
      </p:pic>
      <p:pic>
        <p:nvPicPr>
          <p:cNvPr id="3080" name="Picture 8" descr="C:\Users\钱磊\Documents\work\observation\FAST\Pulsar\POP\DC001-DC022\DC001-DC022\DC021\0.83801806_DEC-110110-6_M19-0058_60595.0356252653_cfbf00018_10_01_replot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0091736" y="667431"/>
            <a:ext cx="1686497" cy="2528507"/>
          </a:xfrm>
          <a:prstGeom prst="rect">
            <a:avLst/>
          </a:prstGeom>
          <a:noFill/>
        </p:spPr>
      </p:pic>
      <p:pic>
        <p:nvPicPr>
          <p:cNvPr id="3081" name="Picture 9" descr="C:\Users\钱磊\Documents\work\observation\FAST\Pulsar\POP\DC001-DC022\DC001-DC022\DC022\0.82643187_DEC+015856-9_M03-0009_60792.9578271054_cfbf00002_01_01_replot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3182031"/>
            <a:ext cx="1686497" cy="2528507"/>
          </a:xfrm>
          <a:prstGeom prst="rect">
            <a:avLst/>
          </a:prstGeom>
          <a:noFill/>
        </p:spPr>
      </p:pic>
      <p:pic>
        <p:nvPicPr>
          <p:cNvPr id="3082" name="Picture 10" descr="C:\Users\钱磊\Downloads\DC_SP\DC_SP\DC_plot\DC023\0.81449586_DEC+022036-10_M17-0012_60833.6896612910_cfbf00016_95_01_replot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687967" y="3182030"/>
            <a:ext cx="1686497" cy="2528507"/>
          </a:xfrm>
          <a:prstGeom prst="rect">
            <a:avLst/>
          </a:prstGeom>
          <a:noFill/>
        </p:spPr>
      </p:pic>
      <p:pic>
        <p:nvPicPr>
          <p:cNvPr id="3083" name="Picture 11" descr="C:\Users\钱磊\Downloads\DC_SP\DC_SP\DC_plot\DC024\0.92670280_DEC+024217-10_M07-0022_60835.9052699014_cfbf00006_01_01_replot.p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364367" y="3182031"/>
            <a:ext cx="1686497" cy="2528507"/>
          </a:xfrm>
          <a:prstGeom prst="rect">
            <a:avLst/>
          </a:prstGeom>
          <a:noFill/>
        </p:spPr>
      </p:pic>
      <p:pic>
        <p:nvPicPr>
          <p:cNvPr id="3084" name="Picture 12" descr="C:\Users\钱磊\Downloads\DC_SP\DC_SP\DC_plot\DC025\0.63714367_DEC+030357-10_M03-0014_60838.9688316203_cfbf00002_07_01_replot.pn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051652" y="3182030"/>
            <a:ext cx="1686497" cy="2528507"/>
          </a:xfrm>
          <a:prstGeom prst="rect">
            <a:avLst/>
          </a:prstGeom>
          <a:noFill/>
        </p:spPr>
      </p:pic>
      <p:pic>
        <p:nvPicPr>
          <p:cNvPr id="3085" name="Picture 13" descr="C:\Users\钱磊\Downloads\DC_SP\DC_SP\DC_plot\DC026\0.91535598_DEC+034717-10_M03-0003_60831.6641586696_cfbf00002_03_01_replot.pn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728052" y="3182031"/>
            <a:ext cx="1686497" cy="2528507"/>
          </a:xfrm>
          <a:prstGeom prst="rect">
            <a:avLst/>
          </a:prstGeom>
          <a:noFill/>
        </p:spPr>
      </p:pic>
      <p:pic>
        <p:nvPicPr>
          <p:cNvPr id="3086" name="Picture 14" descr="C:\Users\钱磊\Downloads\DC_SP\DC_SP\DC_plot\DC027\DEC+032537-10\0.93924809_DEC+032537-10_M04-0014_60832.3822344232_cfbf00003_06_01_replot.pn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8404452" y="3182031"/>
            <a:ext cx="1686497" cy="2528507"/>
          </a:xfrm>
          <a:prstGeom prst="rect">
            <a:avLst/>
          </a:prstGeom>
          <a:noFill/>
        </p:spPr>
      </p:pic>
      <p:pic>
        <p:nvPicPr>
          <p:cNvPr id="3087" name="Picture 15" descr="C:\Users\钱磊\Downloads\DC_SP\DC_SP\DC_plot\DC028\DEC+034717-9\0.82685161_DEC+034717-9_M01-0044_60830.3796620752_cfbf00000_06_01_replot.png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0091738" y="3182032"/>
            <a:ext cx="1686497" cy="25285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1039613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="" xmlns:a16="http://schemas.microsoft.com/office/drawing/2014/main" id="{10D13CCB-3479-D1A0-AD12-C02D5C55028D}"/>
              </a:ext>
            </a:extLst>
          </p:cNvPr>
          <p:cNvSpPr txBox="1"/>
          <p:nvPr/>
        </p:nvSpPr>
        <p:spPr bwMode="auto">
          <a:xfrm>
            <a:off x="461010" y="97790"/>
            <a:ext cx="8424436" cy="39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/>
          <a:lstStyle>
            <a:lvl1pPr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2pPr>
            <a:lvl3pPr marL="11430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3pPr>
            <a:lvl4pPr marL="16002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4pPr>
            <a:lvl5pPr marL="20574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9pPr>
          </a:lstStyle>
          <a:p>
            <a:pPr defTabSz="685800" eaLnBrk="1" hangingPunct="1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zh-CN" altLang="en-US" sz="3200" b="1" dirty="0">
                <a:gradFill>
                  <a:gsLst>
                    <a:gs pos="0">
                      <a:srgbClr val="FABF9F"/>
                    </a:gs>
                    <a:gs pos="100000">
                      <a:srgbClr val="F4F099"/>
                    </a:gs>
                  </a:gsLst>
                  <a:lin ang="162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项目进展</a:t>
            </a:r>
          </a:p>
        </p:txBody>
      </p:sp>
      <p:pic>
        <p:nvPicPr>
          <p:cNvPr id="4098" name="Picture 2" descr="C:\Users\钱磊\Downloads\DC_SP\DC_SP\DC_plot\DC029\0.92317778_DEC+051358-10_M16-0041_60851.5904088967_cfbf00015_11_01_replo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78319"/>
            <a:ext cx="1686497" cy="252850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17714" y="6085114"/>
            <a:ext cx="2841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DC029-DC042</a:t>
            </a:r>
            <a:endParaRPr lang="zh-CN" altLang="en-US" dirty="0"/>
          </a:p>
        </p:txBody>
      </p:sp>
      <p:pic>
        <p:nvPicPr>
          <p:cNvPr id="4099" name="Picture 3" descr="C:\Users\钱磊\Downloads\DC_SP\DC_SP\DC_plot\DC030\0.93233019_DEC+290411-6_M01-0019_60705.2730421459_cfbf00000_08_01_replo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87966" y="678316"/>
            <a:ext cx="1686497" cy="2528507"/>
          </a:xfrm>
          <a:prstGeom prst="rect">
            <a:avLst/>
          </a:prstGeom>
          <a:noFill/>
        </p:spPr>
      </p:pic>
      <p:pic>
        <p:nvPicPr>
          <p:cNvPr id="4100" name="Picture 4" descr="C:\Users\钱磊\Downloads\DC_SP\DC_SP\DC_plot\DC031\0.59884018_DEC+292551-5_M10-0002_60709.1744461788_cfbf00009_01_01_replot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75252" y="678317"/>
            <a:ext cx="1686497" cy="2528507"/>
          </a:xfrm>
          <a:prstGeom prst="rect">
            <a:avLst/>
          </a:prstGeom>
          <a:noFill/>
        </p:spPr>
      </p:pic>
      <p:pic>
        <p:nvPicPr>
          <p:cNvPr id="4101" name="Picture 5" descr="C:\Users\钱磊\Downloads\DC_SP\DC_SP\DC_plot\DC032\0.66790622_DEC+292551-7_M14-0014_60718.2564011329_cfbf00013_05_01_replot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51652" y="678317"/>
            <a:ext cx="1686497" cy="2528507"/>
          </a:xfrm>
          <a:prstGeom prst="rect">
            <a:avLst/>
          </a:prstGeom>
          <a:noFill/>
        </p:spPr>
      </p:pic>
      <p:pic>
        <p:nvPicPr>
          <p:cNvPr id="4102" name="Picture 6" descr="C:\Users\钱磊\Downloads\DC_SP\DC_SP\DC_plot\DC033\0.76047277_DEC+294732-7_M09-0018_60717.2239199885_cfbf00008_02_01_replot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38938" y="678317"/>
            <a:ext cx="1686497" cy="2528507"/>
          </a:xfrm>
          <a:prstGeom prst="rect">
            <a:avLst/>
          </a:prstGeom>
          <a:noFill/>
        </p:spPr>
      </p:pic>
      <p:pic>
        <p:nvPicPr>
          <p:cNvPr id="4103" name="Picture 7" descr="C:\Users\钱磊\Downloads\DC_SP\DC_SP\DC_plot\DC034\0.73048216_DEC+300912-5_M13-0026_60717.0082865098_cfbf00012_01_01_replot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426222" y="678317"/>
            <a:ext cx="1686497" cy="2528507"/>
          </a:xfrm>
          <a:prstGeom prst="rect">
            <a:avLst/>
          </a:prstGeom>
          <a:noFill/>
        </p:spPr>
      </p:pic>
      <p:pic>
        <p:nvPicPr>
          <p:cNvPr id="4104" name="Picture 8" descr="C:\Users\钱磊\Downloads\DC_SP\DC_SP\DC_plot\DC035\0.83058000_DEC-091240-12_M07-0026_61092.2510411275_cfbf00006_01_01_replot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091738" y="678317"/>
            <a:ext cx="1686497" cy="2528507"/>
          </a:xfrm>
          <a:prstGeom prst="rect">
            <a:avLst/>
          </a:prstGeom>
          <a:noFill/>
        </p:spPr>
      </p:pic>
      <p:pic>
        <p:nvPicPr>
          <p:cNvPr id="4105" name="Picture 9" descr="C:\Users\钱磊\Downloads\DC_SP\DC_SP\DC_plot\DC036\0.76344734_DEC+651111-15_M14-0012_61138.1721960905_cfbf00013_13_01_replot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3214687"/>
            <a:ext cx="1686497" cy="2528507"/>
          </a:xfrm>
          <a:prstGeom prst="rect">
            <a:avLst/>
          </a:prstGeom>
          <a:noFill/>
        </p:spPr>
      </p:pic>
      <p:pic>
        <p:nvPicPr>
          <p:cNvPr id="4106" name="Picture 10" descr="C:\Users\钱磊\Downloads\DC_SP\DC_SP\DC_plot\DC037\DEC+651111-14_M02-0029_60950.2399471292_cfbf00001_06_01_replot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677080" y="3214688"/>
            <a:ext cx="1686497" cy="2528507"/>
          </a:xfrm>
          <a:prstGeom prst="rect">
            <a:avLst/>
          </a:prstGeom>
          <a:noFill/>
        </p:spPr>
      </p:pic>
      <p:pic>
        <p:nvPicPr>
          <p:cNvPr id="4107" name="Picture 11" descr="C:\Users\钱磊\Downloads\DC_SP\DC_SP\DC_plot\DC038\0.92650145_DEC+651111-12_M12-0009_61123.1860331018_cfbf00011_01_01_replot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364366" y="3214689"/>
            <a:ext cx="1686497" cy="2528507"/>
          </a:xfrm>
          <a:prstGeom prst="rect">
            <a:avLst/>
          </a:prstGeom>
          <a:noFill/>
        </p:spPr>
      </p:pic>
      <p:pic>
        <p:nvPicPr>
          <p:cNvPr id="4108" name="Picture 12" descr="C:\Users\钱磊\Downloads\DC_SP\DC_SP\DC_plot\DC039\0.50997508_DEC+644931-13_M13-0006_61113.0616873140_cfbf00012_03_01_replot.p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051652" y="3214689"/>
            <a:ext cx="1686497" cy="2528507"/>
          </a:xfrm>
          <a:prstGeom prst="rect">
            <a:avLst/>
          </a:prstGeom>
          <a:noFill/>
        </p:spPr>
      </p:pic>
      <p:pic>
        <p:nvPicPr>
          <p:cNvPr id="4109" name="Picture 13" descr="C:\Users\钱磊\Downloads\DC_SP\DC_SP\DC_plot\DC040\DEC+644931-12_M04-0001_61109.0895716521_cfbf00003_58_01_replot.pn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738938" y="3214689"/>
            <a:ext cx="1686497" cy="2528507"/>
          </a:xfrm>
          <a:prstGeom prst="rect">
            <a:avLst/>
          </a:prstGeom>
          <a:noFill/>
        </p:spPr>
      </p:pic>
      <p:pic>
        <p:nvPicPr>
          <p:cNvPr id="4110" name="Picture 14" descr="C:\Users\钱磊\Downloads\DC_SP\DC_SP\DC_plot\DC041\0.82984227_DEC+642751-15_M14-0048_60939.2420190170_cfbf00013_15_01_replot.pn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426223" y="3214688"/>
            <a:ext cx="1686497" cy="2528507"/>
          </a:xfrm>
          <a:prstGeom prst="rect">
            <a:avLst/>
          </a:prstGeom>
          <a:noFill/>
        </p:spPr>
      </p:pic>
      <p:pic>
        <p:nvPicPr>
          <p:cNvPr id="4111" name="Picture 15" descr="C:\Users\钱磊\Downloads\DC_SP\DC_SP\DC_plot\DC042\DEC+642751-14\0.66254467_DEC+642751-14_M15-0024_61141.1938268939_cfbf00014_02_01_replot.pn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10102624" y="3214687"/>
            <a:ext cx="1686497" cy="2528507"/>
          </a:xfrm>
          <a:prstGeom prst="rect">
            <a:avLst/>
          </a:prstGeom>
          <a:noFill/>
        </p:spPr>
      </p:pic>
      <p:sp>
        <p:nvSpPr>
          <p:cNvPr id="20" name="文本框 4">
            <a:extLst>
              <a:ext uri="{FF2B5EF4-FFF2-40B4-BE49-F238E27FC236}">
                <a16:creationId xmlns="" xmlns:a16="http://schemas.microsoft.com/office/drawing/2014/main" id="{80589DD4-F675-0D40-2A88-D0CAF3D0B2E8}"/>
              </a:ext>
            </a:extLst>
          </p:cNvPr>
          <p:cNvSpPr txBox="1"/>
          <p:nvPr/>
        </p:nvSpPr>
        <p:spPr>
          <a:xfrm>
            <a:off x="11606530" y="6339156"/>
            <a:ext cx="68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16</a:t>
            </a:r>
            <a:endParaRPr kumimoji="1" lang="zh-CN" altLang="en-US" sz="20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="" xmlns:a16="http://schemas.microsoft.com/office/drawing/2014/main" id="{10D13CCB-3479-D1A0-AD12-C02D5C55028D}"/>
              </a:ext>
            </a:extLst>
          </p:cNvPr>
          <p:cNvSpPr txBox="1"/>
          <p:nvPr/>
        </p:nvSpPr>
        <p:spPr bwMode="auto">
          <a:xfrm>
            <a:off x="461010" y="97790"/>
            <a:ext cx="8424436" cy="39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/>
          <a:lstStyle>
            <a:lvl1pPr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2pPr>
            <a:lvl3pPr marL="11430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3pPr>
            <a:lvl4pPr marL="16002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4pPr>
            <a:lvl5pPr marL="20574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9pPr>
          </a:lstStyle>
          <a:p>
            <a:pPr defTabSz="685800" eaLnBrk="1" hangingPunct="1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zh-CN" altLang="en-US" sz="3200" b="1" dirty="0">
                <a:gradFill>
                  <a:gsLst>
                    <a:gs pos="0">
                      <a:srgbClr val="FABF9F"/>
                    </a:gs>
                    <a:gs pos="100000">
                      <a:srgbClr val="F4F099"/>
                    </a:gs>
                  </a:gsLst>
                  <a:lin ang="162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项目进展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7714" y="6085114"/>
            <a:ext cx="2841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DC043-DC056</a:t>
            </a:r>
            <a:endParaRPr lang="zh-CN" altLang="en-US" dirty="0"/>
          </a:p>
        </p:txBody>
      </p:sp>
      <p:pic>
        <p:nvPicPr>
          <p:cNvPr id="5122" name="Picture 2" descr="C:\Users\钱磊\Downloads\DC_SP\DC_SP\DC_plot\DC043\DEC+642751-12_M15-0001_61118.1147106057_cfbf00014_14_01_replo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78318"/>
            <a:ext cx="1686497" cy="2528507"/>
          </a:xfrm>
          <a:prstGeom prst="rect">
            <a:avLst/>
          </a:prstGeom>
          <a:noFill/>
        </p:spPr>
      </p:pic>
      <p:pic>
        <p:nvPicPr>
          <p:cNvPr id="5123" name="Picture 3" descr="C:\Users\钱磊\Downloads\DC_SP\DC_SP\DC_plot\DC044\0.95879436_DEC+634430-17_M07-0019_61119.2173941102_cfbf00006_01_01_replo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87967" y="678317"/>
            <a:ext cx="1686497" cy="2528507"/>
          </a:xfrm>
          <a:prstGeom prst="rect">
            <a:avLst/>
          </a:prstGeom>
          <a:noFill/>
        </p:spPr>
      </p:pic>
      <p:pic>
        <p:nvPicPr>
          <p:cNvPr id="5124" name="Picture 4" descr="C:\Users\钱磊\Downloads\DC_SP\DC_SP\DC_plot\DC045\0.80323976_DEC+634430-17_M15-0031_61119.2463281359_cfbf00014_01_01_replot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75252" y="678317"/>
            <a:ext cx="1686497" cy="2528507"/>
          </a:xfrm>
          <a:prstGeom prst="rect">
            <a:avLst/>
          </a:prstGeom>
          <a:noFill/>
        </p:spPr>
      </p:pic>
      <p:pic>
        <p:nvPicPr>
          <p:cNvPr id="5125" name="Picture 5" descr="C:\Users\钱磊\Downloads\DC_SP\DC_SP\DC_plot\DC046\DEC+632250-17_M19-0010_61120.1373196427_cfbf00018_02_01_replot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62537" y="678317"/>
            <a:ext cx="1686497" cy="2528507"/>
          </a:xfrm>
          <a:prstGeom prst="rect">
            <a:avLst/>
          </a:prstGeom>
          <a:noFill/>
        </p:spPr>
      </p:pic>
      <p:pic>
        <p:nvPicPr>
          <p:cNvPr id="5126" name="Picture 6" descr="C:\Users\钱磊\Downloads\DC_SP\DC_SP\DC_plot\DC047\0.89376068_DEC+630110-16_M17-0022_61087.2167051417_cfbf00016_01_01_replot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49823" y="678318"/>
            <a:ext cx="1686497" cy="2528507"/>
          </a:xfrm>
          <a:prstGeom prst="rect">
            <a:avLst/>
          </a:prstGeom>
          <a:noFill/>
        </p:spPr>
      </p:pic>
      <p:pic>
        <p:nvPicPr>
          <p:cNvPr id="5127" name="Picture 7" descr="C:\Users\钱磊\Downloads\DC_SP\DC_SP\DC_plot\DC048\0.81504631_DEC+630110-15_M18-0034_61064.3363335903_cfbf00017_12_01_replot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437109" y="678317"/>
            <a:ext cx="1686497" cy="2528507"/>
          </a:xfrm>
          <a:prstGeom prst="rect">
            <a:avLst/>
          </a:prstGeom>
          <a:noFill/>
        </p:spPr>
      </p:pic>
      <p:pic>
        <p:nvPicPr>
          <p:cNvPr id="5128" name="Picture 8" descr="C:\Users\钱磊\Downloads\DC_SP\DC_SP\DC_plot\DC049\DEC+621750-10_M12-0032_61132.1699179493_cfbf00011_02_01_replot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113509" y="678316"/>
            <a:ext cx="1686497" cy="2528507"/>
          </a:xfrm>
          <a:prstGeom prst="rect">
            <a:avLst/>
          </a:prstGeom>
          <a:noFill/>
        </p:spPr>
      </p:pic>
      <p:pic>
        <p:nvPicPr>
          <p:cNvPr id="5129" name="Picture 9" descr="C:\Users\钱磊\Downloads\DC_SP\DC_SP\DC_plot\DC050\DEC+611249-12_M11-0035_60960.2674234468_cfbf00010_82_01_replot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3203801"/>
            <a:ext cx="1686497" cy="2528507"/>
          </a:xfrm>
          <a:prstGeom prst="rect">
            <a:avLst/>
          </a:prstGeom>
          <a:noFill/>
        </p:spPr>
      </p:pic>
      <p:pic>
        <p:nvPicPr>
          <p:cNvPr id="5130" name="Picture 10" descr="C:\Users\钱磊\Downloads\DC_SP\DC_SP\DC_plot\DC051\0.80806392_DEC+602929-16_M02-0001_60954.1446643405_cfbf00001_02_01_replot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687966" y="3203803"/>
            <a:ext cx="1686497" cy="2528507"/>
          </a:xfrm>
          <a:prstGeom prst="rect">
            <a:avLst/>
          </a:prstGeom>
          <a:noFill/>
        </p:spPr>
      </p:pic>
      <p:pic>
        <p:nvPicPr>
          <p:cNvPr id="5131" name="Picture 11" descr="C:\Users\钱磊\Downloads\DC_SP\DC_SP\DC_plot\DC052\DEC+600748-18_M09-0013_60983.1249640363_cfbf00008_04_01_replot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364366" y="3203802"/>
            <a:ext cx="1686497" cy="2528507"/>
          </a:xfrm>
          <a:prstGeom prst="rect">
            <a:avLst/>
          </a:prstGeom>
          <a:noFill/>
        </p:spPr>
      </p:pic>
      <p:pic>
        <p:nvPicPr>
          <p:cNvPr id="5132" name="Picture 12" descr="C:\Users\钱磊\Downloads\DC_SP\DC_SP\DC_plot\DC053\DEC+573607-18_M12-0011_61027.0990923630_cfbf00011_09_01_replot.p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051653" y="3203803"/>
            <a:ext cx="1686497" cy="2528507"/>
          </a:xfrm>
          <a:prstGeom prst="rect">
            <a:avLst/>
          </a:prstGeom>
          <a:noFill/>
        </p:spPr>
      </p:pic>
      <p:pic>
        <p:nvPicPr>
          <p:cNvPr id="5133" name="Picture 13" descr="C:\Users\钱磊\Downloads\DC_SP\DC_SP\DC_plot\DC054\DEC+563106-18_M13-0026_61015.1320134275_cfbf00012_73_01_replot.pn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738937" y="3203802"/>
            <a:ext cx="1686497" cy="2528507"/>
          </a:xfrm>
          <a:prstGeom prst="rect">
            <a:avLst/>
          </a:prstGeom>
          <a:noFill/>
        </p:spPr>
      </p:pic>
      <p:pic>
        <p:nvPicPr>
          <p:cNvPr id="5134" name="Picture 14" descr="C:\Users\钱磊\Downloads\DC_SP\DC_SP\DC_plot\DC055\0.94445544_DEC+135403-8_M19-0015_61088.9055001793_cfbf00018_03_01_replot.pn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426223" y="3203802"/>
            <a:ext cx="1686497" cy="2528507"/>
          </a:xfrm>
          <a:prstGeom prst="rect">
            <a:avLst/>
          </a:prstGeom>
          <a:noFill/>
        </p:spPr>
      </p:pic>
      <p:pic>
        <p:nvPicPr>
          <p:cNvPr id="5135" name="Picture 15" descr="C:\Users\钱磊\Downloads\DC_SP\DC_SP\DC_plot\DC056\0.67801362_DEC+135403-4_M05-0002_61066.4524207056_cfbf00004_37_01_replot.pn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10113509" y="3203802"/>
            <a:ext cx="1686497" cy="2528507"/>
          </a:xfrm>
          <a:prstGeom prst="rect">
            <a:avLst/>
          </a:prstGeom>
          <a:noFill/>
        </p:spPr>
      </p:pic>
      <p:sp>
        <p:nvSpPr>
          <p:cNvPr id="32" name="文本框 4">
            <a:extLst>
              <a:ext uri="{FF2B5EF4-FFF2-40B4-BE49-F238E27FC236}">
                <a16:creationId xmlns="" xmlns:a16="http://schemas.microsoft.com/office/drawing/2014/main" id="{80589DD4-F675-0D40-2A88-D0CAF3D0B2E8}"/>
              </a:ext>
            </a:extLst>
          </p:cNvPr>
          <p:cNvSpPr txBox="1"/>
          <p:nvPr/>
        </p:nvSpPr>
        <p:spPr>
          <a:xfrm>
            <a:off x="11606530" y="6339156"/>
            <a:ext cx="68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17</a:t>
            </a:r>
            <a:endParaRPr kumimoji="1" lang="zh-CN" altLang="en-US" sz="20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="" xmlns:a16="http://schemas.microsoft.com/office/drawing/2014/main" id="{10D13CCB-3479-D1A0-AD12-C02D5C55028D}"/>
              </a:ext>
            </a:extLst>
          </p:cNvPr>
          <p:cNvSpPr txBox="1"/>
          <p:nvPr/>
        </p:nvSpPr>
        <p:spPr bwMode="auto">
          <a:xfrm>
            <a:off x="461010" y="97790"/>
            <a:ext cx="8424436" cy="39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/>
          <a:lstStyle>
            <a:lvl1pPr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2pPr>
            <a:lvl3pPr marL="11430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3pPr>
            <a:lvl4pPr marL="16002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4pPr>
            <a:lvl5pPr marL="20574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9pPr>
          </a:lstStyle>
          <a:p>
            <a:pPr defTabSz="685800" eaLnBrk="1" hangingPunct="1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zh-CN" altLang="en-US" sz="3200" b="1" dirty="0">
                <a:gradFill>
                  <a:gsLst>
                    <a:gs pos="0">
                      <a:srgbClr val="FABF9F"/>
                    </a:gs>
                    <a:gs pos="100000">
                      <a:srgbClr val="F4F099"/>
                    </a:gs>
                  </a:gsLst>
                  <a:lin ang="162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项目进展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7714" y="6085114"/>
            <a:ext cx="2841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DC057-DC070</a:t>
            </a:r>
            <a:endParaRPr lang="zh-CN" altLang="en-US" dirty="0"/>
          </a:p>
        </p:txBody>
      </p:sp>
      <p:pic>
        <p:nvPicPr>
          <p:cNvPr id="6146" name="Picture 2" descr="C:\Users\钱磊\Downloads\DC_SP\DC_SP\DC_plot\DC057\0.95268905_DEC+133223-15_M16-0019_61067.8666995580_cfbf00015_02_01_replo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78316"/>
            <a:ext cx="1686497" cy="2528507"/>
          </a:xfrm>
          <a:prstGeom prst="rect">
            <a:avLst/>
          </a:prstGeom>
          <a:noFill/>
        </p:spPr>
      </p:pic>
      <p:pic>
        <p:nvPicPr>
          <p:cNvPr id="6147" name="Picture 3" descr="C:\Users\钱磊\Downloads\DC_SP\DC_SP\DC_plot\DC058\0.84095585_DEC+133223-15_M01-0013_61067.8515844306_cfbf00000_07_01_replo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87966" y="678317"/>
            <a:ext cx="1686497" cy="2528507"/>
          </a:xfrm>
          <a:prstGeom prst="rect">
            <a:avLst/>
          </a:prstGeom>
          <a:noFill/>
        </p:spPr>
      </p:pic>
      <p:pic>
        <p:nvPicPr>
          <p:cNvPr id="6148" name="Picture 4" descr="C:\Users\钱磊\Downloads\DC_SP\DC_SP\DC_plot\DC059\0.89081615_DEC+133223-10_M01-0009_61048.0825146216_cfbf00000_02_01_replot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75253" y="678313"/>
            <a:ext cx="1686497" cy="2528507"/>
          </a:xfrm>
          <a:prstGeom prst="rect">
            <a:avLst/>
          </a:prstGeom>
          <a:noFill/>
        </p:spPr>
      </p:pic>
      <p:pic>
        <p:nvPicPr>
          <p:cNvPr id="6149" name="Picture 5" descr="C:\Users\钱磊\Downloads\DC_SP\DC_SP\DC_plot\DC060\0.93676984_DEC+131042-17_M08-0002_61082.5409508527_cfbf00007_02_01_replot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51652" y="678317"/>
            <a:ext cx="1686497" cy="2528507"/>
          </a:xfrm>
          <a:prstGeom prst="rect">
            <a:avLst/>
          </a:prstGeom>
          <a:noFill/>
        </p:spPr>
      </p:pic>
      <p:pic>
        <p:nvPicPr>
          <p:cNvPr id="6150" name="Picture 6" descr="C:\Users\钱磊\Downloads\DC_SP\DC_SP\DC_plot\DC061\0.60110718_DEC+114402-16_M04-0003_61160.7152698310_cfbf00003_11_01_replot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38937" y="678317"/>
            <a:ext cx="1686497" cy="2528507"/>
          </a:xfrm>
          <a:prstGeom prst="rect">
            <a:avLst/>
          </a:prstGeom>
          <a:noFill/>
        </p:spPr>
      </p:pic>
      <p:pic>
        <p:nvPicPr>
          <p:cNvPr id="6151" name="Picture 7" descr="C:\Users\钱磊\Downloads\DC_SP\DC_SP\DC_plot\DC062\0.82983929_DEC+091220-15_M13-0025_61010.0843147717_cfbf00012_04_01_replot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415338" y="678317"/>
            <a:ext cx="1686497" cy="2528507"/>
          </a:xfrm>
          <a:prstGeom prst="rect">
            <a:avLst/>
          </a:prstGeom>
          <a:noFill/>
        </p:spPr>
      </p:pic>
      <p:pic>
        <p:nvPicPr>
          <p:cNvPr id="6152" name="Picture 8" descr="C:\Users\钱磊\Downloads\DC_SP\DC_SP\DC_plot\DC063\0.64790815_DEC+074539-15_M13-0010_60977.0987779581_cfbf00012_01_01_replot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102620" y="678309"/>
            <a:ext cx="1686497" cy="2528507"/>
          </a:xfrm>
          <a:prstGeom prst="rect">
            <a:avLst/>
          </a:prstGeom>
          <a:noFill/>
        </p:spPr>
      </p:pic>
      <p:pic>
        <p:nvPicPr>
          <p:cNvPr id="6153" name="Picture 9" descr="C:\Users\钱磊\Downloads\DC_SP\DC_SP\DC_plot\DC064\0.88990134_DEC+064039-15_M11-0017_60973.3145779494_cfbf00010_15_01_replot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3203802"/>
            <a:ext cx="1686497" cy="2528507"/>
          </a:xfrm>
          <a:prstGeom prst="rect">
            <a:avLst/>
          </a:prstGeom>
          <a:noFill/>
        </p:spPr>
      </p:pic>
      <p:pic>
        <p:nvPicPr>
          <p:cNvPr id="6154" name="Picture 10" descr="C:\Users\钱磊\Downloads\DC_SP\DC_SP\DC_plot\DC065\0.91239369_DEC-135432-12_M10-0007_61149.5494901454_cfbf00009_22_01_replot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687966" y="3203801"/>
            <a:ext cx="1686497" cy="2528507"/>
          </a:xfrm>
          <a:prstGeom prst="rect">
            <a:avLst/>
          </a:prstGeom>
          <a:noFill/>
        </p:spPr>
      </p:pic>
      <p:pic>
        <p:nvPicPr>
          <p:cNvPr id="6155" name="Picture 11" descr="C:\Users\钱磊\Downloads\DC_SP\DC_SP\DC_plot\DC066\0.85809088_DEC+051358-10_M07-0015_60888.4890302258_cfbf00006_03_01_replot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375250" y="3203801"/>
            <a:ext cx="1686497" cy="2528507"/>
          </a:xfrm>
          <a:prstGeom prst="rect">
            <a:avLst/>
          </a:prstGeom>
          <a:noFill/>
        </p:spPr>
      </p:pic>
      <p:pic>
        <p:nvPicPr>
          <p:cNvPr id="6156" name="Picture 12" descr="C:\Users\钱磊\Downloads\DC_SP\DC_SP\DC_plot\DC067\0.81435919_DEC-133251-11_M05-0007_61127.5607516399_cfbf00004_01_01_replot.p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062537" y="3203802"/>
            <a:ext cx="1686497" cy="2528507"/>
          </a:xfrm>
          <a:prstGeom prst="rect">
            <a:avLst/>
          </a:prstGeom>
          <a:noFill/>
        </p:spPr>
      </p:pic>
      <p:pic>
        <p:nvPicPr>
          <p:cNvPr id="6157" name="Picture 13" descr="C:\Users\钱磊\Downloads\DC_SP\DC_SP\DC_plot\DC068\0.89495486_DEC-124931-13_M18-0013_61123.7204155167_cfbf00017_39_01_replot.pn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749821" y="3203804"/>
            <a:ext cx="1686497" cy="2528507"/>
          </a:xfrm>
          <a:prstGeom prst="rect">
            <a:avLst/>
          </a:prstGeom>
          <a:noFill/>
        </p:spPr>
      </p:pic>
      <p:pic>
        <p:nvPicPr>
          <p:cNvPr id="6158" name="Picture 14" descr="C:\Users\钱磊\Downloads\DC_SP\DC_SP\DC_plot\DC069\0.65564543_DEC-124931-13_M02-0015_61123.7254538925_cfbf00001_26_01_replot.pn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437110" y="3203801"/>
            <a:ext cx="1686497" cy="2528507"/>
          </a:xfrm>
          <a:prstGeom prst="rect">
            <a:avLst/>
          </a:prstGeom>
          <a:noFill/>
        </p:spPr>
      </p:pic>
      <p:pic>
        <p:nvPicPr>
          <p:cNvPr id="6159" name="Picture 15" descr="C:\Users\钱磊\Downloads\DC_SP\DC_SP\DC_plot\DC070\DEC-122751-11\0.92316312_DEC-122751-11_M14-0005_61116.7207826834_cfbf00013_02_01_replot.pn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10124394" y="3203802"/>
            <a:ext cx="1686497" cy="2528507"/>
          </a:xfrm>
          <a:prstGeom prst="rect">
            <a:avLst/>
          </a:prstGeom>
          <a:noFill/>
        </p:spPr>
      </p:pic>
      <p:sp>
        <p:nvSpPr>
          <p:cNvPr id="32" name="文本框 4">
            <a:extLst>
              <a:ext uri="{FF2B5EF4-FFF2-40B4-BE49-F238E27FC236}">
                <a16:creationId xmlns="" xmlns:a16="http://schemas.microsoft.com/office/drawing/2014/main" id="{80589DD4-F675-0D40-2A88-D0CAF3D0B2E8}"/>
              </a:ext>
            </a:extLst>
          </p:cNvPr>
          <p:cNvSpPr txBox="1"/>
          <p:nvPr/>
        </p:nvSpPr>
        <p:spPr>
          <a:xfrm>
            <a:off x="11606530" y="6339156"/>
            <a:ext cx="68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18</a:t>
            </a:r>
            <a:endParaRPr kumimoji="1" lang="zh-CN" altLang="en-US" sz="20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="" xmlns:a16="http://schemas.microsoft.com/office/drawing/2014/main" id="{10D13CCB-3479-D1A0-AD12-C02D5C55028D}"/>
              </a:ext>
            </a:extLst>
          </p:cNvPr>
          <p:cNvSpPr txBox="1"/>
          <p:nvPr/>
        </p:nvSpPr>
        <p:spPr bwMode="auto">
          <a:xfrm>
            <a:off x="461010" y="97790"/>
            <a:ext cx="8424436" cy="39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/>
          <a:lstStyle>
            <a:lvl1pPr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2pPr>
            <a:lvl3pPr marL="11430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3pPr>
            <a:lvl4pPr marL="16002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4pPr>
            <a:lvl5pPr marL="2057400" indent="-228600" eaLnBrk="0" hangingPunct="0"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仿宋_GB2312" panose="02010609030101010101" charset="-122"/>
                <a:ea typeface="宋体" panose="02010600030101010101" pitchFamily="2" charset="-122"/>
              </a:defRPr>
            </a:lvl9pPr>
          </a:lstStyle>
          <a:p>
            <a:pPr defTabSz="685800" eaLnBrk="1" hangingPunct="1">
              <a:lnSpc>
                <a:spcPct val="90000"/>
              </a:lnSpc>
              <a:buClrTx/>
              <a:buSzTx/>
              <a:buFontTx/>
              <a:buNone/>
              <a:defRPr/>
            </a:pPr>
            <a:r>
              <a:rPr lang="zh-CN" altLang="en-US" sz="3200" b="1" dirty="0">
                <a:gradFill>
                  <a:gsLst>
                    <a:gs pos="0">
                      <a:srgbClr val="FABF9F"/>
                    </a:gs>
                    <a:gs pos="100000">
                      <a:srgbClr val="F4F099"/>
                    </a:gs>
                  </a:gsLst>
                  <a:lin ang="162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项目进展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7714" y="6085114"/>
            <a:ext cx="2841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DC071-DC075</a:t>
            </a:r>
            <a:endParaRPr lang="zh-CN" altLang="en-US" dirty="0"/>
          </a:p>
        </p:txBody>
      </p:sp>
      <p:pic>
        <p:nvPicPr>
          <p:cNvPr id="7170" name="Picture 2" descr="C:\Users\钱磊\Downloads\DC_SP\DC_SP\DC_plot\DC071\DEC-112250-12\0.95444840_DEC-112250-12_M01-0004_61103.9694846049_cfbf00000_09_01_replo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78316"/>
            <a:ext cx="1686497" cy="2528507"/>
          </a:xfrm>
          <a:prstGeom prst="rect">
            <a:avLst/>
          </a:prstGeom>
          <a:noFill/>
        </p:spPr>
      </p:pic>
      <p:pic>
        <p:nvPicPr>
          <p:cNvPr id="7171" name="Picture 3" descr="C:\Users\钱磊\Downloads\DC_SP\DC_SP\DC_plot\DC072\0.92569220_DEC-112250-13_M07-0024_61105.9865004530_cfbf00006_02_01_replo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7081" y="678317"/>
            <a:ext cx="1686497" cy="2528507"/>
          </a:xfrm>
          <a:prstGeom prst="rect">
            <a:avLst/>
          </a:prstGeom>
          <a:noFill/>
        </p:spPr>
      </p:pic>
      <p:pic>
        <p:nvPicPr>
          <p:cNvPr id="7172" name="Picture 4" descr="C:\Users\钱磊\Downloads\DC_SP\DC_SP\DC_plot\DC073\0.90715224_DEC-103930-13_M06-0001_61110.0574536774_cfbf00005_17_01_replot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64365" y="678317"/>
            <a:ext cx="1686497" cy="2528507"/>
          </a:xfrm>
          <a:prstGeom prst="rect">
            <a:avLst/>
          </a:prstGeom>
          <a:noFill/>
        </p:spPr>
      </p:pic>
      <p:pic>
        <p:nvPicPr>
          <p:cNvPr id="7173" name="Picture 5" descr="C:\Users\钱磊\Downloads\DC_SP\DC_SP\DC_plot\DC074\0.89660656_DEC-095609-11_M15-0001_61095.7441781827_cfbf00014_01_01_replot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51652" y="678317"/>
            <a:ext cx="1686497" cy="2528507"/>
          </a:xfrm>
          <a:prstGeom prst="rect">
            <a:avLst/>
          </a:prstGeom>
          <a:noFill/>
        </p:spPr>
      </p:pic>
      <p:pic>
        <p:nvPicPr>
          <p:cNvPr id="7174" name="Picture 6" descr="C:\Users\钱磊\Downloads\DC_SP\DC_SP\DC_plot\DC075\DEC-093420-14_M05-0032_61150.4197443112_cfbf00004_07_01_replot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38938" y="678316"/>
            <a:ext cx="1686497" cy="2528507"/>
          </a:xfrm>
          <a:prstGeom prst="rect">
            <a:avLst/>
          </a:prstGeom>
          <a:noFill/>
        </p:spPr>
      </p:pic>
      <p:sp>
        <p:nvSpPr>
          <p:cNvPr id="23" name="文本框 4">
            <a:extLst>
              <a:ext uri="{FF2B5EF4-FFF2-40B4-BE49-F238E27FC236}">
                <a16:creationId xmlns="" xmlns:a16="http://schemas.microsoft.com/office/drawing/2014/main" id="{80589DD4-F675-0D40-2A88-D0CAF3D0B2E8}"/>
              </a:ext>
            </a:extLst>
          </p:cNvPr>
          <p:cNvSpPr txBox="1"/>
          <p:nvPr/>
        </p:nvSpPr>
        <p:spPr>
          <a:xfrm>
            <a:off x="11606530" y="6339156"/>
            <a:ext cx="68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19</a:t>
            </a:r>
            <a:endParaRPr kumimoji="1" lang="zh-CN" altLang="en-US" sz="20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0" y="0"/>
            <a:ext cx="12192000" cy="6857365"/>
            <a:chOff x="-50" y="-43"/>
            <a:chExt cx="14544" cy="1084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="" xmlns:a14="http://schemas.microsoft.com/office/drawing/2010/main">
                    <a14:imgLayer r:embed="rId4">
                      <a14:imgEffect>
                        <a14:brightnessContrast bright="6000"/>
                      </a14:imgEffect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0" y="-43"/>
              <a:ext cx="14544" cy="10841"/>
            </a:xfrm>
            <a:prstGeom prst="rect">
              <a:avLst/>
            </a:prstGeom>
          </p:spPr>
        </p:pic>
        <p:pic>
          <p:nvPicPr>
            <p:cNvPr id="19" name="图片 18" descr="微信图片_20220515134254"/>
            <p:cNvPicPr>
              <a:picLocks noChangeAspect="1"/>
            </p:cNvPicPr>
            <p:nvPr/>
          </p:nvPicPr>
          <p:blipFill>
            <a:blip r:embed="rId5" cstate="print">
              <a:alphaModFix amt="52000"/>
            </a:blip>
            <a:srcRect l="19229" r="1288"/>
            <a:stretch>
              <a:fillRect/>
            </a:stretch>
          </p:blipFill>
          <p:spPr>
            <a:xfrm>
              <a:off x="-40" y="-21"/>
              <a:ext cx="14534" cy="10805"/>
            </a:xfrm>
            <a:prstGeom prst="rect">
              <a:avLst/>
            </a:prstGeom>
          </p:spPr>
        </p:pic>
      </p:grpSp>
      <p:sp>
        <p:nvSpPr>
          <p:cNvPr id="4" name="TextBox 3"/>
          <p:cNvSpPr txBox="1"/>
          <p:nvPr/>
        </p:nvSpPr>
        <p:spPr>
          <a:xfrm>
            <a:off x="1360715" y="2365739"/>
            <a:ext cx="9126220" cy="1168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7000" b="1" dirty="0">
                <a:gradFill>
                  <a:gsLst>
                    <a:gs pos="100000">
                      <a:srgbClr val="EEC988"/>
                    </a:gs>
                    <a:gs pos="0">
                      <a:srgbClr val="CB954D"/>
                    </a:gs>
                  </a:gsLst>
                  <a:lin scaled="1"/>
                </a:gradFill>
                <a:effectLst>
                  <a:outerShdw blurRad="127000" dist="50800" dir="5400000" algn="ctr" rotWithShape="0">
                    <a:srgbClr val="000000">
                      <a:alpha val="4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 谢 谢 大 家-</a:t>
            </a:r>
            <a:endParaRPr lang="en-US" altLang="zh-CN" sz="7200" b="1" dirty="0">
              <a:gradFill>
                <a:gsLst>
                  <a:gs pos="50000">
                    <a:srgbClr val="F5BD7C"/>
                  </a:gs>
                  <a:gs pos="0">
                    <a:srgbClr val="F6D1A7"/>
                  </a:gs>
                  <a:gs pos="100000">
                    <a:srgbClr val="F4A850"/>
                  </a:gs>
                </a:gsLst>
                <a:lin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文本框 4">
            <a:extLst>
              <a:ext uri="{FF2B5EF4-FFF2-40B4-BE49-F238E27FC236}">
                <a16:creationId xmlns="" xmlns:a16="http://schemas.microsoft.com/office/drawing/2014/main" id="{D4360E16-56FA-1C4A-A86A-170E0058CA90}"/>
              </a:ext>
            </a:extLst>
          </p:cNvPr>
          <p:cNvSpPr txBox="1"/>
          <p:nvPr/>
        </p:nvSpPr>
        <p:spPr>
          <a:xfrm>
            <a:off x="11573872" y="6273840"/>
            <a:ext cx="68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20</a:t>
            </a:r>
            <a:endParaRPr kumimoji="1" lang="zh-CN" altLang="en-US" sz="20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" name="文本框 2">
            <a:extLst>
              <a:ext uri="{FF2B5EF4-FFF2-40B4-BE49-F238E27FC236}">
                <a16:creationId xmlns="" xmlns:a16="http://schemas.microsoft.com/office/drawing/2014/main" id="{F5E1AFBD-E781-5774-61E7-27F66DA62541}"/>
              </a:ext>
            </a:extLst>
          </p:cNvPr>
          <p:cNvSpPr txBox="1"/>
          <p:nvPr/>
        </p:nvSpPr>
        <p:spPr>
          <a:xfrm>
            <a:off x="2880285" y="6197323"/>
            <a:ext cx="62210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https://fast.bao.ac.cn/cms/article/2034282224688386050/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6300B7BB-AD95-1416-E5EF-8C670B958F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630" y="3604267"/>
            <a:ext cx="2536212" cy="253621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42172</TotalTime>
  <Words>496</Words>
  <Application>Microsoft Office PowerPoint</Application>
  <PresentationFormat>自定义</PresentationFormat>
  <Paragraphs>173</Paragraphs>
  <Slides>20</Slides>
  <Notes>14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POP Periodicity Search</vt:lpstr>
      <vt:lpstr>幻灯片 9</vt:lpstr>
      <vt:lpstr>Data processing results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钱 磊</dc:creator>
  <cp:lastModifiedBy>钱磊</cp:lastModifiedBy>
  <cp:revision>1835</cp:revision>
  <cp:lastPrinted>2025-11-18T00:25:00Z</cp:lastPrinted>
  <dcterms:created xsi:type="dcterms:W3CDTF">2022-09-14T04:06:00Z</dcterms:created>
  <dcterms:modified xsi:type="dcterms:W3CDTF">2026-07-03T22:37:21Z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9705F2A9C89D4C1487D5D59A9181188E_13</vt:lpwstr>
  </property>
  <property fmtid="{D5CDD505-2E9C-101B-9397-08002B2CF9AE}" pid="3" name="KSOProductBuildVer">
    <vt:lpwstr>2052-12.1.0.23125</vt:lpwstr>
  </property>
</Properties>
</file>