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tif" ContentType="image/ti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1pPr>
    <a:lvl2pPr marL="0" marR="0" indent="457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2pPr>
    <a:lvl3pPr marL="0" marR="0" indent="914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3pPr>
    <a:lvl4pPr marL="0" marR="0" indent="1371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4pPr>
    <a:lvl5pPr marL="0" marR="0" indent="18288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5pPr>
    <a:lvl6pPr marL="0" marR="0" indent="22860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6pPr>
    <a:lvl7pPr marL="0" marR="0" indent="27432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7pPr>
    <a:lvl8pPr marL="0" marR="0" indent="32004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8pPr>
    <a:lvl9pPr marL="0" marR="0" indent="3657600" algn="l" defTabSz="2438338" rtl="0" fontAlgn="auto" latinLnBrk="0" hangingPunct="0">
      <a:lnSpc>
        <a:spcPct val="90000"/>
      </a:lnSpc>
      <a:spcBef>
        <a:spcPts val="2400"/>
      </a:spcBef>
      <a:spcAft>
        <a:spcPts val="0"/>
      </a:spcAft>
      <a:buClrTx/>
      <a:buSzTx/>
      <a:buFontTx/>
      <a:buNone/>
      <a:tabLst/>
      <a:defRPr kumimoji="0" sz="44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j-lt"/>
        <a:ea typeface="+mj-ea"/>
        <a:cs typeface="+mj-cs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hueOff val="-217956"/>
              <a:satOff val="14368"/>
              <a:lumOff val="17764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E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571091"/>
              <a:satOff val="15926"/>
              <a:lumOff val="22314"/>
            </a:schemeClr>
          </a:solidFill>
        </a:fill>
      </a:tcStyle>
    </a:firstCol>
    <a:lastRow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45B43B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45B43B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9036"/>
              <a:lumOff val="17111"/>
            </a:schemeClr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BD17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FBD17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8A2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C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32C5B9"/>
          </a:solidFill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38100" cap="flat">
              <a:solidFill>
                <a:schemeClr val="accent2">
                  <a:hueOff val="240640"/>
                  <a:satOff val="2542"/>
                  <a:lumOff val="-13198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chemeClr val="accent2">
              <a:hueOff val="240640"/>
              <a:satOff val="2542"/>
              <a:lumOff val="-13198"/>
            </a:schemeClr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Avenir Next Regular"/>
          <a:ea typeface="Avenir Next Regular"/>
          <a:cs typeface="Avenir Next Regular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F"/>
          </a:solidFill>
        </a:fill>
      </a:tcStyle>
    </a:band2H>
    <a:firstCol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Avenir Next Demi Bold"/>
          <a:ea typeface="Avenir Next Demi Bold"/>
          <a:cs typeface="Avenir Next Demi Bold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n="60" d="100"/>
          <a:sy n="60" d="100"/>
        </p:scale>
        <p:origin x="28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Shape 16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69" name="Shape 16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1pPr>
    <a:lvl2pPr indent="228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2pPr>
    <a:lvl3pPr indent="457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3pPr>
    <a:lvl4pPr indent="685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4pPr>
    <a:lvl5pPr indent="9144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5pPr>
    <a:lvl6pPr indent="11430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6pPr>
    <a:lvl7pPr indent="13716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7pPr>
    <a:lvl8pPr indent="16002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8pPr>
    <a:lvl9pPr indent="1828800" defTabSz="457200" latinLnBrk="0">
      <a:lnSpc>
        <a:spcPct val="117999"/>
      </a:lnSpc>
      <a:defRPr sz="2200">
        <a:latin typeface="+mj-lt"/>
        <a:ea typeface="+mj-ea"/>
        <a:cs typeface="+mj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Shape 17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74" name="Shape 17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0" name="Shape 18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1" name="Shape 18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Shape 188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89" name="Shape 189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Shape 19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98" name="Shape 19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Shape 20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05" name="Shape 20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Shape 21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14" name="Shape 21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Shape 22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22" name="Shape 222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Shape 234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35" name="Shape 235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Shape 240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1" name="Shape 241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Shape 24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48" name="Shape 24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54" name="Shape 254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4938154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Shape 27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3" name="Shape 27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7" name="Shape 277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78" name="Shape 278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Shape 282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283" name="Shape 283"/>
          <p:cNvSpPr>
            <a:spLocks noGrp="1"/>
          </p:cNvSpPr>
          <p:nvPr>
            <p:ph type="body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作者和日期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986162"/>
            <a:ext cx="21945599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1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9000" b="1" spc="-90">
                <a:latin typeface="+mj-lt"/>
                <a:ea typeface="+mj-ea"/>
                <a:cs typeface="+mj-cs"/>
                <a:sym typeface="Helvetica Neue"/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1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7579"/>
            <a:ext cx="21945600" cy="2250593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b="1" spc="-59"/>
            </a:lvl1pPr>
            <a:lvl2pPr marL="0" indent="4572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b="1" spc="-59"/>
            </a:lvl2pPr>
            <a:lvl3pPr marL="0" indent="9144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b="1" spc="-59"/>
            </a:lvl3pPr>
            <a:lvl4pPr marL="0" indent="13716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b="1" spc="-59"/>
            </a:lvl4pPr>
            <a:lvl5pPr marL="0" indent="1828800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b="1" spc="-59"/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日落时的海滩和大海"/>
          <p:cNvSpPr>
            <a:spLocks noGrp="1"/>
          </p:cNvSpPr>
          <p:nvPr>
            <p:ph type="pic" idx="21"/>
          </p:nvPr>
        </p:nvSpPr>
        <p:spPr>
          <a:xfrm>
            <a:off x="0" y="-1270000"/>
            <a:ext cx="24384000" cy="1625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22" name="演示文稿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543300"/>
            <a:ext cx="21945600" cy="4267200"/>
          </a:xfrm>
          <a:prstGeom prst="rect">
            <a:avLst/>
          </a:prstGeom>
        </p:spPr>
        <p:txBody>
          <a:bodyPr anchor="b"/>
          <a:lstStyle>
            <a:lvl1pPr>
              <a:defRPr sz="12800" spc="-128">
                <a:solidFill>
                  <a:srgbClr val="FFFFFF"/>
                </a:solidFill>
              </a:defRPr>
            </a:lvl1pPr>
          </a:lstStyle>
          <a:p>
            <a:r>
              <a:t>演示文稿标题</a:t>
            </a:r>
          </a:p>
        </p:txBody>
      </p:sp>
      <p:sp>
        <p:nvSpPr>
          <p:cNvPr id="23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569200"/>
            <a:ext cx="21945600" cy="2252112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z="6000" spc="-59">
                <a:solidFill>
                  <a:srgbClr val="FFFFFF"/>
                </a:solidFill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演示文稿副标题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24" name="作者和日期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11988800"/>
            <a:ext cx="21945602" cy="605791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2850" spc="-28">
                <a:solidFill>
                  <a:srgbClr val="FFFFFF"/>
                </a:solidFill>
                <a:latin typeface="Avenir Next Medium"/>
                <a:ea typeface="Avenir Next Medium"/>
                <a:cs typeface="Avenir Next Medium"/>
                <a:sym typeface="Avenir Next Medium"/>
              </a:defRPr>
            </a:lvl1pPr>
          </a:lstStyle>
          <a:p>
            <a:r>
              <a:t>作者和日期</a:t>
            </a:r>
          </a:p>
        </p:txBody>
      </p:sp>
      <p:sp>
        <p:nvSpPr>
          <p:cNvPr id="2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照片（备选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5495" y="4585102"/>
            <a:ext cx="9757338" cy="2540001"/>
          </a:xfrm>
          <a:prstGeom prst="rect">
            <a:avLst/>
          </a:prstGeom>
        </p:spPr>
        <p:txBody>
          <a:bodyPr anchor="b"/>
          <a:lstStyle/>
          <a:p>
            <a:r>
              <a:t>幻灯片标题</a:t>
            </a:r>
          </a:p>
        </p:txBody>
      </p:sp>
      <p:sp>
        <p:nvSpPr>
          <p:cNvPr id="33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9283700" y="1270000"/>
            <a:ext cx="167513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34" name="正文级别 1…"/>
          <p:cNvSpPr txBox="1">
            <a:spLocks noGrp="1"/>
          </p:cNvSpPr>
          <p:nvPr>
            <p:ph type="body" sz="quarter" idx="1" hasCustomPrompt="1"/>
          </p:nvPr>
        </p:nvSpPr>
        <p:spPr>
          <a:xfrm>
            <a:off x="1219200" y="7016750"/>
            <a:ext cx="9753600" cy="5416550"/>
          </a:xfrm>
          <a:prstGeom prst="rect">
            <a:avLst/>
          </a:prstGeom>
        </p:spPr>
        <p:txBody>
          <a:bodyPr/>
          <a:lstStyle>
            <a:lvl1pPr marL="0" indent="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  <a:lvl2pPr marL="0" indent="4572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2pPr>
            <a:lvl3pPr marL="0" indent="9144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3pPr>
            <a:lvl4pPr marL="0" indent="13716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4pPr>
            <a:lvl5pPr marL="0" indent="1828800" algn="ctr" defTabSz="825500">
              <a:lnSpc>
                <a:spcPct val="100000"/>
              </a:lnSpc>
              <a:spcBef>
                <a:spcPts val="0"/>
              </a:spcBef>
              <a:buSzTx/>
              <a:buNone/>
              <a:defRPr spc="-44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5pPr>
          </a:lstStyle>
          <a:p>
            <a:r>
              <a:t>幻灯片副标题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3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与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43" name="正文级别 1…"/>
          <p:cNvSpPr txBox="1">
            <a:spLocks noGrp="1"/>
          </p:cNvSpPr>
          <p:nvPr>
            <p:ph type="body" idx="1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4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45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项目符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487148"/>
          </a:xfrm>
          <a:prstGeom prst="rect">
            <a:avLst/>
          </a:prstGeom>
        </p:spPr>
        <p:txBody>
          <a:bodyPr numCol="2" spcCol="2558384"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53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61" name="日落时天空映衬下的大海"/>
          <p:cNvSpPr>
            <a:spLocks noGrp="1"/>
          </p:cNvSpPr>
          <p:nvPr>
            <p:ph type="pic" idx="21"/>
          </p:nvPr>
        </p:nvSpPr>
        <p:spPr>
          <a:xfrm>
            <a:off x="12192644" y="718588"/>
            <a:ext cx="10972801" cy="12329624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62" name="幻灯片副标题"/>
          <p:cNvSpPr txBox="1">
            <a:spLocks noGrp="1"/>
          </p:cNvSpPr>
          <p:nvPr>
            <p:ph type="body" sz="quarter" idx="22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6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6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实时视频（小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72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7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7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标题、项目符号与实时视频（大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9753600" cy="1600200"/>
          </a:xfrm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82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600"/>
            <a:ext cx="9757569" cy="832612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83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023221"/>
            <a:ext cx="9757569" cy="8384679"/>
          </a:xfrm>
          <a:prstGeom prst="rect">
            <a:avLst/>
          </a:prstGeom>
        </p:spPr>
        <p:txBody>
          <a:bodyPr/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8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3880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章节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3242270"/>
            <a:ext cx="21945600" cy="6604001"/>
          </a:xfrm>
          <a:prstGeom prst="rect">
            <a:avLst/>
          </a:prstGeom>
        </p:spPr>
        <p:txBody>
          <a:bodyPr anchor="ctr"/>
          <a:lstStyle>
            <a:lvl1pPr>
              <a:defRPr sz="12800" spc="0"/>
            </a:lvl1pPr>
          </a:lstStyle>
          <a:p>
            <a:r>
              <a:t>章节标题</a:t>
            </a:r>
          </a:p>
        </p:txBody>
      </p:sp>
      <p:sp>
        <p:nvSpPr>
          <p:cNvPr id="9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幻灯片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幻灯片标题</a:t>
            </a:r>
          </a:p>
        </p:txBody>
      </p:sp>
      <p:sp>
        <p:nvSpPr>
          <p:cNvPr id="100" name="幻灯片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4648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幻灯片副标题</a:t>
            </a:r>
          </a:p>
        </p:txBody>
      </p:sp>
      <p:sp>
        <p:nvSpPr>
          <p:cNvPr id="10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议程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议程标题"/>
          <p:cNvSpPr txBox="1">
            <a:spLocks noGrp="1"/>
          </p:cNvSpPr>
          <p:nvPr>
            <p:ph type="title" hasCustomPrompt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议程标题</a:t>
            </a:r>
          </a:p>
        </p:txBody>
      </p:sp>
      <p:sp>
        <p:nvSpPr>
          <p:cNvPr id="109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5600" cy="8385548"/>
          </a:xfrm>
          <a:prstGeom prst="rect">
            <a:avLst/>
          </a:prstGeom>
        </p:spPr>
        <p:txBody>
          <a:bodyPr/>
          <a:lstStyle>
            <a:lvl1pPr marL="0" indent="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1pPr>
            <a:lvl2pPr marL="0" indent="4572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2pPr>
            <a:lvl3pPr marL="0" indent="9144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3pPr>
            <a:lvl4pPr marL="0" indent="13716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4pPr>
            <a:lvl5pPr marL="0" indent="1828800" defTabSz="825500">
              <a:lnSpc>
                <a:spcPct val="100000"/>
              </a:lnSpc>
              <a:buSzTx/>
              <a:buNone/>
              <a:defRPr sz="6800" spc="-136">
                <a:latin typeface="Canela Deck Regular"/>
                <a:ea typeface="Canela Deck Regular"/>
                <a:cs typeface="Canela Deck Regular"/>
                <a:sym typeface="Canela Deck Regular"/>
              </a:defRPr>
            </a:lvl5pPr>
          </a:lstStyle>
          <a:p>
            <a:r>
              <a:t>议程主题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0" name="议程副标题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2387115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议程副标题</a:t>
            </a:r>
          </a:p>
        </p:txBody>
      </p:sp>
      <p:sp>
        <p:nvSpPr>
          <p:cNvPr id="111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说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3251200"/>
            <a:ext cx="21945600" cy="6604000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12800">
                <a:latin typeface="Canela Regular"/>
                <a:ea typeface="Canela Regular"/>
                <a:cs typeface="Canela Regular"/>
                <a:sym typeface="Canela Regular"/>
              </a:defRPr>
            </a:lvl5pPr>
          </a:lstStyle>
          <a:p>
            <a:r>
              <a:t>说明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19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显著事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事实信息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8462239"/>
            <a:ext cx="21945602" cy="832613"/>
          </a:xfrm>
          <a:prstGeom prst="rect">
            <a:avLst/>
          </a:prstGeom>
        </p:spPr>
        <p:txBody>
          <a:bodyPr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事实信息</a:t>
            </a:r>
          </a:p>
        </p:txBody>
      </p:sp>
      <p:sp>
        <p:nvSpPr>
          <p:cNvPr id="127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214484"/>
            <a:ext cx="21945600" cy="4269708"/>
          </a:xfrm>
          <a:prstGeom prst="rect">
            <a:avLst/>
          </a:prstGeom>
        </p:spPr>
        <p:txBody>
          <a:bodyPr anchor="b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22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100%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28" name="幻灯片编号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引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出自"/>
          <p:cNvSpPr txBox="1">
            <a:spLocks noGrp="1"/>
          </p:cNvSpPr>
          <p:nvPr>
            <p:ph type="body" sz="quarter" idx="21" hasCustomPrompt="1"/>
          </p:nvPr>
        </p:nvSpPr>
        <p:spPr>
          <a:xfrm>
            <a:off x="1219200" y="11100053"/>
            <a:ext cx="21945602" cy="832613"/>
          </a:xfrm>
          <a:prstGeom prst="rect">
            <a:avLst/>
          </a:prstGeom>
        </p:spPr>
        <p:txBody>
          <a:bodyPr anchor="ctr"/>
          <a:lstStyle>
            <a:lvl1pPr marL="0" indent="0" algn="ctr" defTabSz="784225">
              <a:lnSpc>
                <a:spcPct val="100000"/>
              </a:lnSpc>
              <a:spcBef>
                <a:spcPts val="0"/>
              </a:spcBef>
              <a:buSzTx/>
              <a:buNone/>
              <a:defRPr sz="4180" spc="-41">
                <a:latin typeface="Avenir Next Demi Bold"/>
                <a:ea typeface="Avenir Next Demi Bold"/>
                <a:cs typeface="Avenir Next Demi Bold"/>
                <a:sym typeface="Avenir Next Demi Bold"/>
              </a:defRPr>
            </a:lvl1pPr>
          </a:lstStyle>
          <a:p>
            <a:r>
              <a:t>出自</a:t>
            </a:r>
          </a:p>
        </p:txBody>
      </p:sp>
      <p:sp>
        <p:nvSpPr>
          <p:cNvPr id="136" name="正文级别 1…"/>
          <p:cNvSpPr txBox="1">
            <a:spLocks noGrp="1"/>
          </p:cNvSpPr>
          <p:nvPr>
            <p:ph type="body" sz="half" idx="1" hasCustomPrompt="1"/>
          </p:nvPr>
        </p:nvSpPr>
        <p:spPr>
          <a:xfrm>
            <a:off x="1219200" y="4178300"/>
            <a:ext cx="21945600" cy="4416425"/>
          </a:xfrm>
          <a:prstGeom prst="rect">
            <a:avLst/>
          </a:prstGeom>
        </p:spPr>
        <p:txBody>
          <a:bodyPr anchor="ctr"/>
          <a:lstStyle>
            <a:lvl1pPr marL="0" indent="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1pPr>
            <a:lvl2pPr marL="0" indent="4572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2pPr>
            <a:lvl3pPr marL="0" indent="9144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3pPr>
            <a:lvl4pPr marL="0" indent="13716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4pPr>
            <a:lvl5pPr marL="0" indent="1828800" algn="ctr" defTabSz="2438400">
              <a:lnSpc>
                <a:spcPct val="80000"/>
              </a:lnSpc>
              <a:spcBef>
                <a:spcPts val="0"/>
              </a:spcBef>
              <a:buSzTx/>
              <a:buNone/>
              <a:defRPr sz="8400">
                <a:latin typeface="+mn-lt"/>
                <a:ea typeface="+mn-ea"/>
                <a:cs typeface="+mn-cs"/>
                <a:sym typeface="Canela Bold"/>
              </a:defRPr>
            </a:lvl5pPr>
          </a:lstStyle>
          <a:p>
            <a:r>
              <a:t>“著名引文”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13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 - 3 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日落时天空映衬下的大海 2"/>
          <p:cNvSpPr>
            <a:spLocks noGrp="1"/>
          </p:cNvSpPr>
          <p:nvPr>
            <p:ph type="pic" sz="quarter" idx="21"/>
          </p:nvPr>
        </p:nvSpPr>
        <p:spPr>
          <a:xfrm>
            <a:off x="15744825" y="5581752"/>
            <a:ext cx="7365408" cy="8280401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5" name="日落时天空映衬下的大海 1"/>
          <p:cNvSpPr>
            <a:spLocks noGrp="1"/>
          </p:cNvSpPr>
          <p:nvPr>
            <p:ph type="pic" sz="quarter" idx="22"/>
          </p:nvPr>
        </p:nvSpPr>
        <p:spPr>
          <a:xfrm>
            <a:off x="15363825" y="1270000"/>
            <a:ext cx="8115300" cy="5409006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6" name="日落时的海滩和大海"/>
          <p:cNvSpPr>
            <a:spLocks noGrp="1"/>
          </p:cNvSpPr>
          <p:nvPr>
            <p:ph type="pic" idx="23"/>
          </p:nvPr>
        </p:nvSpPr>
        <p:spPr>
          <a:xfrm>
            <a:off x="-63500" y="1270000"/>
            <a:ext cx="16764000" cy="11176000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47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照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日落时的海滩和大海"/>
          <p:cNvSpPr>
            <a:spLocks noGrp="1"/>
          </p:cNvSpPr>
          <p:nvPr>
            <p:ph type="pic" idx="21"/>
          </p:nvPr>
        </p:nvSpPr>
        <p:spPr>
          <a:xfrm>
            <a:off x="1270000" y="-423334"/>
            <a:ext cx="21844000" cy="14562668"/>
          </a:xfrm>
          <a:prstGeom prst="rect">
            <a:avLst/>
          </a:prstGeom>
        </p:spPr>
        <p:txBody>
          <a:bodyPr lIns="91439" tIns="45719" rIns="91439" bIns="45719">
            <a:noAutofit/>
          </a:bodyPr>
          <a:lstStyle/>
          <a:p>
            <a:endParaRPr/>
          </a:p>
        </p:txBody>
      </p:sp>
      <p:sp>
        <p:nvSpPr>
          <p:cNvPr id="155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91339" y="12684760"/>
            <a:ext cx="408941" cy="444501"/>
          </a:xfrm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标题"/>
          <p:cNvSpPr txBox="1">
            <a:spLocks noGrp="1"/>
          </p:cNvSpPr>
          <p:nvPr>
            <p:ph type="title" hasCustomPrompt="1"/>
          </p:nvPr>
        </p:nvSpPr>
        <p:spPr>
          <a:xfrm>
            <a:off x="1219200" y="774700"/>
            <a:ext cx="21945600" cy="17272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幻灯片标题</a:t>
            </a:r>
          </a:p>
        </p:txBody>
      </p:sp>
      <p:sp>
        <p:nvSpPr>
          <p:cNvPr id="3" name="正文级别 1…"/>
          <p:cNvSpPr txBox="1">
            <a:spLocks noGrp="1"/>
          </p:cNvSpPr>
          <p:nvPr>
            <p:ph type="body" idx="1" hasCustomPrompt="1"/>
          </p:nvPr>
        </p:nvSpPr>
        <p:spPr>
          <a:xfrm>
            <a:off x="1219200" y="4013200"/>
            <a:ext cx="21948577" cy="84836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幻灯片项目符号文本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幻灯片编号"/>
          <p:cNvSpPr txBox="1">
            <a:spLocks noGrp="1"/>
          </p:cNvSpPr>
          <p:nvPr>
            <p:ph type="sldNum" sz="quarter" idx="2"/>
          </p:nvPr>
        </p:nvSpPr>
        <p:spPr>
          <a:xfrm>
            <a:off x="11987530" y="12684760"/>
            <a:ext cx="408941" cy="444501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algn="ctr" defTabSz="584200">
              <a:lnSpc>
                <a:spcPct val="100000"/>
              </a:lnSpc>
              <a:spcBef>
                <a:spcPts val="0"/>
              </a:spcBef>
              <a:defRPr sz="2000">
                <a:solidFill>
                  <a:srgbClr val="5E5E5E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</p:sldLayoutIdLst>
  <p:transition spd="med"/>
  <p:txStyles>
    <p:titleStyle>
      <a:lvl1pPr marL="0" marR="0" indent="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1pPr>
      <a:lvl2pPr marL="0" marR="0" indent="457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2pPr>
      <a:lvl3pPr marL="0" marR="0" indent="914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3pPr>
      <a:lvl4pPr marL="0" marR="0" indent="1371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4pPr>
      <a:lvl5pPr marL="0" marR="0" indent="18288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5pPr>
      <a:lvl6pPr marL="0" marR="0" indent="22860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6pPr>
      <a:lvl7pPr marL="0" marR="0" indent="27432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7pPr>
      <a:lvl8pPr marL="0" marR="0" indent="32004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8pPr>
      <a:lvl9pPr marL="0" marR="0" indent="3657600" algn="ctr" defTabSz="2438400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400" b="0" i="0" u="none" strike="noStrike" cap="none" spc="-84" baseline="0">
          <a:solidFill>
            <a:srgbClr val="000000"/>
          </a:solidFill>
          <a:uFillTx/>
          <a:latin typeface="+mn-lt"/>
          <a:ea typeface="+mn-ea"/>
          <a:cs typeface="+mn-cs"/>
          <a:sym typeface="Canela Bold"/>
        </a:defRPr>
      </a:lvl9pPr>
    </p:titleStyle>
    <p:bodyStyle>
      <a:lvl1pPr marL="5461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1pPr>
      <a:lvl2pPr marL="10922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2pPr>
      <a:lvl3pPr marL="16383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3pPr>
      <a:lvl4pPr marL="21844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4pPr>
      <a:lvl5pPr marL="27305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5pPr>
      <a:lvl6pPr marL="32766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6pPr>
      <a:lvl7pPr marL="38227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7pPr>
      <a:lvl8pPr marL="43688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8pPr>
      <a:lvl9pPr marL="4914900" marR="0" indent="-546100" algn="l" defTabSz="2438338" rtl="0" latinLnBrk="0">
        <a:lnSpc>
          <a:spcPct val="90000"/>
        </a:lnSpc>
        <a:spcBef>
          <a:spcPts val="2400"/>
        </a:spcBef>
        <a:spcAft>
          <a:spcPts val="0"/>
        </a:spcAft>
        <a:buClrTx/>
        <a:buSzPct val="150000"/>
        <a:buFontTx/>
        <a:buChar char="•"/>
        <a:tabLst/>
        <a:defRPr sz="4400" b="0" i="0" u="none" strike="noStrike" cap="none" spc="0" baseline="0">
          <a:solidFill>
            <a:srgbClr val="000000"/>
          </a:solidFill>
          <a:uFillTx/>
          <a:latin typeface="+mj-lt"/>
          <a:ea typeface="+mj-ea"/>
          <a:cs typeface="+mj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0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Avenir Next Regular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0.ti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ti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Modelling Bimodal Waiting-Time Distributions within a Slowly Rotating Magnetar Framework"/>
          <p:cNvSpPr txBox="1">
            <a:spLocks noGrp="1"/>
          </p:cNvSpPr>
          <p:nvPr>
            <p:ph type="ctrTitle"/>
          </p:nvPr>
        </p:nvSpPr>
        <p:spPr>
          <a:xfrm>
            <a:off x="881372" y="2336772"/>
            <a:ext cx="21945601" cy="4267201"/>
          </a:xfrm>
          <a:prstGeom prst="rect">
            <a:avLst/>
          </a:prstGeom>
        </p:spPr>
        <p:txBody>
          <a:bodyPr/>
          <a:lstStyle>
            <a:lvl1pPr defTabSz="2097023">
              <a:defRPr sz="10320" spc="-103"/>
            </a:lvl1pPr>
          </a:lstStyle>
          <a:p>
            <a:r>
              <a:t>Modelling Bimodal Waiting-Time Distributions within a Slowly Rotating Magnetar Framework</a:t>
            </a:r>
          </a:p>
        </p:txBody>
      </p:sp>
      <p:sp>
        <p:nvSpPr>
          <p:cNvPr id="172" name="Speaker: Jingwen Chen (Guangzhou University)…"/>
          <p:cNvSpPr txBox="1">
            <a:spLocks noGrp="1"/>
          </p:cNvSpPr>
          <p:nvPr>
            <p:ph type="subTitle" sz="half" idx="1"/>
          </p:nvPr>
        </p:nvSpPr>
        <p:spPr>
          <a:xfrm>
            <a:off x="543545" y="7636766"/>
            <a:ext cx="23296910" cy="4130319"/>
          </a:xfrm>
          <a:prstGeom prst="rect">
            <a:avLst/>
          </a:prstGeom>
        </p:spPr>
        <p:txBody>
          <a:bodyPr anchor="ctr"/>
          <a:lstStyle/>
          <a:p>
            <a:pPr algn="ctr" defTabSz="577850">
              <a:defRPr sz="4200" spc="-42"/>
            </a:pPr>
            <a:r>
              <a:t>Speaker: Jingwen Chen (Guangzhou University)   </a:t>
            </a:r>
          </a:p>
          <a:p>
            <a:pPr algn="ctr" defTabSz="577850">
              <a:defRPr sz="4200" spc="-42"/>
            </a:pPr>
            <a:r>
              <a:t>Supervisor: Rui Luo (Guangzhou University)</a:t>
            </a:r>
          </a:p>
          <a:p>
            <a:pPr algn="ctr" defTabSz="577850">
              <a:defRPr sz="4200" spc="-42"/>
            </a:pPr>
            <a:r>
              <a:t>Collaborators: Shiqian Zhao(GZHU), Chengwei Liang(GZHU), Jiarui Niu (NAOC),Weiyang Wang(UCAS）</a:t>
            </a:r>
          </a:p>
          <a:p>
            <a:pPr algn="ctr" defTabSz="577850">
              <a:defRPr sz="4200" spc="-42"/>
            </a:pPr>
            <a:endParaRPr/>
          </a:p>
          <a:p>
            <a:pPr algn="ctr" defTabSz="577850">
              <a:defRPr sz="4200" spc="-42"/>
            </a:pPr>
            <a:r>
              <a:t>July 2026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unnamed.gif" descr="unnamed.gif"/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>
            <a:off x="12022614" y="4947232"/>
            <a:ext cx="9084966" cy="6813725"/>
          </a:xfrm>
          <a:prstGeom prst="rect">
            <a:avLst/>
          </a:prstGeom>
          <a:ln w="12700">
            <a:miter lim="400000"/>
          </a:ln>
        </p:spPr>
      </p:pic>
      <p:pic>
        <p:nvPicPr>
          <p:cNvPr id="177" name="AskAstro0718_Q3.jpeg" descr="AskAstro0718_Q3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93334" y="4701583"/>
            <a:ext cx="6057901" cy="80772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Pulsar emission"/>
          <p:cNvSpPr txBox="1"/>
          <p:nvPr/>
        </p:nvSpPr>
        <p:spPr>
          <a:xfrm>
            <a:off x="1004425" y="785624"/>
            <a:ext cx="8595361" cy="1478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2438400">
              <a:lnSpc>
                <a:spcPct val="80000"/>
              </a:lnSpc>
              <a:spcBef>
                <a:spcPts val="0"/>
              </a:spcBef>
              <a:defRPr sz="9000" b="1" spc="-90"/>
            </a:lvl1pPr>
          </a:lstStyle>
          <a:p>
            <a:r>
              <a:t>Pulsar emission</a:t>
            </a:r>
          </a:p>
        </p:txBody>
      </p:sp>
      <p:sp>
        <p:nvSpPr>
          <p:cNvPr id="179" name="The lighthouse model"/>
          <p:cNvSpPr txBox="1"/>
          <p:nvPr/>
        </p:nvSpPr>
        <p:spPr>
          <a:xfrm>
            <a:off x="1754599" y="2985344"/>
            <a:ext cx="8032450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744681" indent="-744681" defTabSz="825500">
              <a:lnSpc>
                <a:spcPct val="100000"/>
              </a:lnSpc>
              <a:spcBef>
                <a:spcPts val="0"/>
              </a:spcBef>
              <a:buSzPct val="150000"/>
              <a:buChar char="•"/>
              <a:defRPr sz="6000" spc="-59"/>
            </a:lvl1pPr>
          </a:lstStyle>
          <a:p>
            <a:r>
              <a:t>The lighthouse model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" name="Pulsar Integrated Profile"/>
          <p:cNvSpPr txBox="1"/>
          <p:nvPr/>
        </p:nvSpPr>
        <p:spPr>
          <a:xfrm>
            <a:off x="1169236" y="849773"/>
            <a:ext cx="13088494" cy="1478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2438400">
              <a:lnSpc>
                <a:spcPct val="80000"/>
              </a:lnSpc>
              <a:spcBef>
                <a:spcPts val="0"/>
              </a:spcBef>
              <a:defRPr sz="9000" b="1" spc="-90"/>
            </a:lvl1pPr>
          </a:lstStyle>
          <a:p>
            <a:r>
              <a:t>Pulsar Integrated Profile</a:t>
            </a:r>
          </a:p>
        </p:txBody>
      </p:sp>
      <p:sp>
        <p:nvSpPr>
          <p:cNvPr id="184" name="Constant and mostly stable with enough integration time."/>
          <p:cNvSpPr txBox="1"/>
          <p:nvPr/>
        </p:nvSpPr>
        <p:spPr>
          <a:xfrm>
            <a:off x="1103389" y="2846149"/>
            <a:ext cx="19882313" cy="99466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744681" indent="-744681" defTabSz="825500">
              <a:lnSpc>
                <a:spcPct val="100000"/>
              </a:lnSpc>
              <a:spcBef>
                <a:spcPts val="0"/>
              </a:spcBef>
              <a:buSzPct val="150000"/>
              <a:buChar char="•"/>
              <a:defRPr sz="6000" spc="-59"/>
            </a:lvl1pPr>
          </a:lstStyle>
          <a:p>
            <a:r>
              <a:t>Constant and mostly stable with enough integration time.</a:t>
            </a:r>
          </a:p>
        </p:txBody>
      </p:sp>
      <p:pic>
        <p:nvPicPr>
          <p:cNvPr id="185" name="An-illustration-of-the-technique-of-folding-from-Searching-and-Identifying-Pulsars_W640.jpg" descr="An-illustration-of-the-technique-of-folding-from-Searching-and-Identifying-Pulsars_W64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80018" y="4530942"/>
            <a:ext cx="8962384" cy="8061139"/>
          </a:xfrm>
          <a:prstGeom prst="rect">
            <a:avLst/>
          </a:prstGeom>
          <a:ln w="12700">
            <a:miter lim="400000"/>
          </a:ln>
        </p:spPr>
      </p:pic>
      <p:pic>
        <p:nvPicPr>
          <p:cNvPr id="186" name="1_Q3nwBEZ9-EYD2kbAj0K_wg.png" descr="1_Q3nwBEZ9-EYD2kbAj0K_wg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623909" y="4359045"/>
            <a:ext cx="7346232" cy="8992496"/>
          </a:xfrm>
          <a:prstGeom prst="rect">
            <a:avLst/>
          </a:prstGeom>
          <a:ln w="12700">
            <a:miter lim="400000"/>
          </a:ln>
        </p:spPr>
      </p:pic>
      <p:sp>
        <p:nvSpPr>
          <p:cNvPr id="187" name="箭头"/>
          <p:cNvSpPr/>
          <p:nvPr/>
        </p:nvSpPr>
        <p:spPr>
          <a:xfrm>
            <a:off x="11557000" y="6946916"/>
            <a:ext cx="1270000" cy="1270001"/>
          </a:xfrm>
          <a:prstGeom prst="rightArrow">
            <a:avLst>
              <a:gd name="adj1" fmla="val 32000"/>
              <a:gd name="adj2" fmla="val 64000"/>
            </a:avLst>
          </a:prstGeom>
          <a:solidFill>
            <a:schemeClr val="accent1">
              <a:satOff val="2969"/>
              <a:lumOff val="-11469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What about Fast Radio Bursts?"/>
          <p:cNvSpPr txBox="1"/>
          <p:nvPr/>
        </p:nvSpPr>
        <p:spPr>
          <a:xfrm>
            <a:off x="852496" y="906727"/>
            <a:ext cx="16717519" cy="147814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ctr" defTabSz="2438400">
              <a:lnSpc>
                <a:spcPct val="80000"/>
              </a:lnSpc>
              <a:spcBef>
                <a:spcPts val="0"/>
              </a:spcBef>
              <a:defRPr sz="9000" b="1" spc="-90"/>
            </a:lvl1pPr>
          </a:lstStyle>
          <a:p>
            <a:r>
              <a:t>What about Fast Radio Bursts?</a:t>
            </a:r>
          </a:p>
        </p:txBody>
      </p:sp>
      <p:sp>
        <p:nvSpPr>
          <p:cNvPr id="192" name="No spin period found (particularly for repeating FRBs)"/>
          <p:cNvSpPr txBox="1"/>
          <p:nvPr/>
        </p:nvSpPr>
        <p:spPr>
          <a:xfrm>
            <a:off x="1540446" y="2796946"/>
            <a:ext cx="18581579" cy="994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marL="744681" indent="-744681" defTabSz="825500">
              <a:lnSpc>
                <a:spcPct val="100000"/>
              </a:lnSpc>
              <a:spcBef>
                <a:spcPts val="0"/>
              </a:spcBef>
              <a:buSzPct val="150000"/>
              <a:buChar char="•"/>
              <a:defRPr sz="6000" spc="-59"/>
            </a:lvl1pPr>
          </a:lstStyle>
          <a:p>
            <a:r>
              <a:t>No spin period found (particularly for repeating FRBs)</a:t>
            </a:r>
          </a:p>
        </p:txBody>
      </p:sp>
      <p:pic>
        <p:nvPicPr>
          <p:cNvPr id="193" name="universe-08-00009-g002.jpeg" descr="universe-08-00009-g002.jpe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18514" y="4203684"/>
            <a:ext cx="7567190" cy="8636912"/>
          </a:xfrm>
          <a:prstGeom prst="rect">
            <a:avLst/>
          </a:prstGeom>
          <a:ln w="12700">
            <a:miter lim="400000"/>
          </a:ln>
        </p:spPr>
      </p:pic>
      <p:sp>
        <p:nvSpPr>
          <p:cNvPr id="194" name="Zhou et al. 2022"/>
          <p:cNvSpPr txBox="1"/>
          <p:nvPr/>
        </p:nvSpPr>
        <p:spPr>
          <a:xfrm>
            <a:off x="3371661" y="12403156"/>
            <a:ext cx="4162248" cy="74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Zhou et al. 2022</a:t>
            </a:r>
          </a:p>
        </p:txBody>
      </p:sp>
      <p:sp>
        <p:nvSpPr>
          <p:cNvPr id="195" name="Hessels et al. 2019"/>
          <p:cNvSpPr txBox="1"/>
          <p:nvPr/>
        </p:nvSpPr>
        <p:spPr>
          <a:xfrm>
            <a:off x="16419496" y="12403156"/>
            <a:ext cx="4844543" cy="74635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Hessels et al. 2019</a:t>
            </a:r>
          </a:p>
        </p:txBody>
      </p:sp>
      <p:pic>
        <p:nvPicPr>
          <p:cNvPr id="196" name="已粘贴的影片.png" descr="已粘贴的影片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3435" y="4021277"/>
            <a:ext cx="8105010" cy="827241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A new idea about FRB emission"/>
          <p:cNvSpPr txBox="1"/>
          <p:nvPr/>
        </p:nvSpPr>
        <p:spPr>
          <a:xfrm>
            <a:off x="384894" y="892221"/>
            <a:ext cx="17889299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A new idea about FRB emission</a:t>
            </a:r>
          </a:p>
        </p:txBody>
      </p:sp>
      <p:pic>
        <p:nvPicPr>
          <p:cNvPr id="201" name="Gemini_Generated_Image_l8levll8levll8le.png" descr="Gemini_Generated_Image_l8levll8levll8l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02453" y="4123497"/>
            <a:ext cx="11996631" cy="10536840"/>
          </a:xfrm>
          <a:prstGeom prst="rect">
            <a:avLst/>
          </a:prstGeom>
          <a:ln w="12700">
            <a:miter lim="400000"/>
          </a:ln>
        </p:spPr>
      </p:pic>
      <p:pic>
        <p:nvPicPr>
          <p:cNvPr id="202" name="tipoftheiceberg-scaled.jpeg" descr="tipoftheiceberg-scaled.jpe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553901" y="6038472"/>
            <a:ext cx="13099122" cy="6058344"/>
          </a:xfrm>
          <a:prstGeom prst="rect">
            <a:avLst/>
          </a:prstGeom>
          <a:ln w="12700">
            <a:miter lim="400000"/>
          </a:ln>
        </p:spPr>
      </p:pic>
      <p:sp>
        <p:nvSpPr>
          <p:cNvPr id="203" name="“A tip of the iceberg”: What we observe are hyper flares or sub-giant pulses residing in a giant beam of spinning compact star.…"/>
          <p:cNvSpPr txBox="1"/>
          <p:nvPr/>
        </p:nvSpPr>
        <p:spPr>
          <a:xfrm>
            <a:off x="526714" y="2458992"/>
            <a:ext cx="23493396" cy="252577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496454" indent="-496454" defTabSz="825500">
              <a:lnSpc>
                <a:spcPct val="100000"/>
              </a:lnSpc>
              <a:spcBef>
                <a:spcPts val="0"/>
              </a:spcBef>
              <a:buSzPct val="150000"/>
              <a:buChar char="•"/>
              <a:defRPr sz="4000" spc="-39"/>
            </a:pPr>
            <a:r>
              <a:t>“A tip of the iceberg”: What we observe are hyper flares or sub-giant pulses residing in a giant beam of spinning compact star. </a:t>
            </a:r>
          </a:p>
          <a:p>
            <a:pPr marL="496454" indent="-496454" defTabSz="825500">
              <a:lnSpc>
                <a:spcPct val="100000"/>
              </a:lnSpc>
              <a:spcBef>
                <a:spcPts val="0"/>
              </a:spcBef>
              <a:buSzPct val="150000"/>
              <a:buChar char="•"/>
              <a:defRPr sz="4000" spc="-39"/>
            </a:pPr>
            <a:r>
              <a:t>If repeating FRBs originate from a slowly rotating magnetar, the emission geometry defines the active window, while stochastic bursts within the window determine the observed waiting-time distribution.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31a3e4d0bb603be7f480152fbdb556b9.png" descr="31a3e4d0bb603be7f480152fbdb556b9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209913" y="5057710"/>
            <a:ext cx="13357303" cy="7261904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图像" descr="图像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3448" y="5474781"/>
            <a:ext cx="10156739" cy="6764285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Modelling Framework"/>
          <p:cNvSpPr txBox="1"/>
          <p:nvPr/>
        </p:nvSpPr>
        <p:spPr>
          <a:xfrm>
            <a:off x="429743" y="427222"/>
            <a:ext cx="7881367" cy="1019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Modelling Framework</a:t>
            </a:r>
          </a:p>
        </p:txBody>
      </p:sp>
      <p:sp>
        <p:nvSpPr>
          <p:cNvPr id="210" name="• Slowly rotating magnetar…"/>
          <p:cNvSpPr txBox="1"/>
          <p:nvPr/>
        </p:nvSpPr>
        <p:spPr>
          <a:xfrm>
            <a:off x="2390738" y="1763257"/>
            <a:ext cx="12418569" cy="415462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lnSpc>
                <a:spcPct val="140000"/>
              </a:lnSpc>
              <a:defRPr sz="4000"/>
            </a:pPr>
            <a:r>
              <a:t>• Slowly rotating magnetar</a:t>
            </a:r>
          </a:p>
          <a:p>
            <a:pPr>
              <a:lnSpc>
                <a:spcPct val="140000"/>
              </a:lnSpc>
              <a:defRPr sz="4000"/>
            </a:pPr>
            <a:r>
              <a:t>• Wide emission beam</a:t>
            </a:r>
          </a:p>
          <a:p>
            <a:pPr>
              <a:lnSpc>
                <a:spcPct val="140000"/>
              </a:lnSpc>
              <a:defRPr sz="4000"/>
            </a:pPr>
            <a:r>
              <a:t>• Phase-limited active window</a:t>
            </a:r>
          </a:p>
          <a:p>
            <a:pPr>
              <a:lnSpc>
                <a:spcPct val="140000"/>
              </a:lnSpc>
              <a:defRPr sz="4000"/>
            </a:pPr>
            <a:r>
              <a:t>• Stochastic burst generation within the active window</a:t>
            </a:r>
          </a:p>
        </p:txBody>
      </p:sp>
      <p:sp>
        <p:nvSpPr>
          <p:cNvPr id="211" name="Geometric configuration"/>
          <p:cNvSpPr txBox="1"/>
          <p:nvPr/>
        </p:nvSpPr>
        <p:spPr>
          <a:xfrm>
            <a:off x="3098703" y="12513831"/>
            <a:ext cx="3953714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r>
              <a:t>Geometric configuration</a:t>
            </a:r>
          </a:p>
        </p:txBody>
      </p:sp>
      <p:sp>
        <p:nvSpPr>
          <p:cNvPr id="212" name="Observer's line of sight"/>
          <p:cNvSpPr txBox="1"/>
          <p:nvPr/>
        </p:nvSpPr>
        <p:spPr>
          <a:xfrm>
            <a:off x="15826023" y="12513831"/>
            <a:ext cx="3769513" cy="5234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2800"/>
            </a:lvl1pPr>
          </a:lstStyle>
          <a:p>
            <a:r>
              <a:t>Observer's line of sight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6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94100" y="676249"/>
            <a:ext cx="17995800" cy="6003554"/>
          </a:xfrm>
          <a:prstGeom prst="rect">
            <a:avLst/>
          </a:prstGeom>
          <a:ln w="12700">
            <a:miter lim="400000"/>
          </a:ln>
        </p:spPr>
      </p:pic>
      <p:sp>
        <p:nvSpPr>
          <p:cNvPr id="217" name="Simulation Method: Monte Carlo generation of burst arrival times (TOAs)"/>
          <p:cNvSpPr txBox="1"/>
          <p:nvPr/>
        </p:nvSpPr>
        <p:spPr>
          <a:xfrm>
            <a:off x="2361608" y="6921070"/>
            <a:ext cx="21463285" cy="77119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rPr b="1"/>
              <a:t>Simulation Method:</a:t>
            </a:r>
            <a:r>
              <a:t> Monte Carlo generation of burst arrival times (TOAs)</a:t>
            </a:r>
          </a:p>
        </p:txBody>
      </p:sp>
      <p:sp>
        <p:nvSpPr>
          <p:cNvPr id="218" name="正方形"/>
          <p:cNvSpPr/>
          <p:nvPr/>
        </p:nvSpPr>
        <p:spPr>
          <a:xfrm>
            <a:off x="14227957" y="-155063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 algn="ctr" defTabSz="1130300">
              <a:lnSpc>
                <a:spcPct val="100000"/>
              </a:lnSpc>
              <a:spcBef>
                <a:spcPts val="0"/>
              </a:spcBef>
              <a:defRPr sz="3200">
                <a:solidFill>
                  <a:srgbClr val="FFFFFF"/>
                </a:solidFill>
                <a:latin typeface="Avenir Next Regular"/>
                <a:ea typeface="Avenir Next Regular"/>
                <a:cs typeface="Avenir Next Regular"/>
                <a:sym typeface="Avenir Next Regular"/>
              </a:defRPr>
            </a:pPr>
            <a:endParaRPr/>
          </a:p>
        </p:txBody>
      </p:sp>
      <p:sp>
        <p:nvSpPr>
          <p:cNvPr id="219" name="（s）"/>
          <p:cNvSpPr txBox="1"/>
          <p:nvPr/>
        </p:nvSpPr>
        <p:spPr>
          <a:xfrm>
            <a:off x="12750350" y="6118863"/>
            <a:ext cx="685801" cy="4191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1800"/>
            </a:lvl1pPr>
          </a:lstStyle>
          <a:p>
            <a:r>
              <a:t>（s）</a:t>
            </a:r>
          </a:p>
        </p:txBody>
      </p:sp>
      <p:sp>
        <p:nvSpPr>
          <p:cNvPr id="220" name="Key Parameters…"/>
          <p:cNvSpPr txBox="1"/>
          <p:nvPr/>
        </p:nvSpPr>
        <p:spPr>
          <a:xfrm>
            <a:off x="3926079" y="8075368"/>
            <a:ext cx="4926992" cy="52728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>
              <a:defRPr b="1"/>
            </a:pPr>
            <a:r>
              <a:t>Key Parameters</a:t>
            </a:r>
            <a:endParaRPr b="0"/>
          </a:p>
          <a:p>
            <a:pPr marL="952500" indent="-546100">
              <a:buSzPct val="150000"/>
              <a:buChar char="•"/>
            </a:pPr>
            <a:r>
              <a:t>Rotation period</a:t>
            </a:r>
          </a:p>
          <a:p>
            <a:pPr marL="952500" indent="-546100">
              <a:buSzPct val="150000"/>
              <a:buChar char="•"/>
            </a:pPr>
            <a:r>
              <a:t>Duty cycle</a:t>
            </a:r>
          </a:p>
          <a:p>
            <a:pPr marL="952500" indent="-546100">
              <a:buSzPct val="150000"/>
              <a:buChar char="•"/>
            </a:pPr>
            <a:r>
              <a:t>Burst rate</a:t>
            </a:r>
          </a:p>
          <a:p>
            <a:pPr marL="952500" indent="-546100">
              <a:buSzPct val="150000"/>
              <a:buChar char="•"/>
            </a:pPr>
            <a:r>
              <a:t>Random jitter</a:t>
            </a:r>
          </a:p>
          <a:p>
            <a:pPr marL="952500" indent="-546100">
              <a:buSzPct val="150000"/>
              <a:buChar char="•"/>
            </a:pPr>
            <a:r>
              <a:t>Weibull k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4" name="已粘贴的影片.png" descr="已粘贴的影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293865" y="6977133"/>
            <a:ext cx="6033868" cy="4904723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已粘贴的影片.png" descr="已粘贴的影片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38075" y="6803249"/>
            <a:ext cx="6197601" cy="5229225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Comparison with Observations"/>
          <p:cNvSpPr txBox="1"/>
          <p:nvPr/>
        </p:nvSpPr>
        <p:spPr>
          <a:xfrm>
            <a:off x="289022" y="409281"/>
            <a:ext cx="1113129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Comparison with Observations</a:t>
            </a:r>
          </a:p>
        </p:txBody>
      </p:sp>
      <p:sp>
        <p:nvSpPr>
          <p:cNvPr id="227" name="Similar bimodal WTDs are observed in several repeating FRBs.…"/>
          <p:cNvSpPr txBox="1"/>
          <p:nvPr/>
        </p:nvSpPr>
        <p:spPr>
          <a:xfrm>
            <a:off x="494204" y="2093687"/>
            <a:ext cx="23050331" cy="40444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46100" indent="-546100">
              <a:buSzPct val="150000"/>
              <a:buChar char="•"/>
            </a:pPr>
            <a:r>
              <a:t>Similar bimodal WTDs are observed in several repeating FRBs.</a:t>
            </a:r>
          </a:p>
          <a:p>
            <a:pPr marL="546100" indent="-546100">
              <a:buSzPct val="150000"/>
              <a:buChar char="•"/>
            </a:pPr>
            <a:r>
              <a:t>The simulations reproduce both the short- and long-timescale components.</a:t>
            </a:r>
          </a:p>
          <a:p>
            <a:pPr marL="546100" indent="-546100">
              <a:buSzPct val="150000"/>
              <a:buChar char="•"/>
            </a:pPr>
            <a:r>
              <a:t>This suggests that geometric modulation combined with stochastic burst emission can naturally produce bimodal WTDs.</a:t>
            </a:r>
          </a:p>
          <a:p>
            <a:pPr marL="546100" indent="-546100">
              <a:buSzPct val="150000"/>
              <a:buChar char="•"/>
            </a:pPr>
            <a:r>
              <a:t>Comparison is qualitative; quantitative fitting is left for future work.</a:t>
            </a:r>
          </a:p>
        </p:txBody>
      </p:sp>
      <p:sp>
        <p:nvSpPr>
          <p:cNvPr id="228" name="FRB 20201124A…"/>
          <p:cNvSpPr txBox="1"/>
          <p:nvPr/>
        </p:nvSpPr>
        <p:spPr>
          <a:xfrm>
            <a:off x="949995" y="12308950"/>
            <a:ext cx="3914547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FRB 20201124A</a:t>
            </a:r>
            <a:endParaRPr sz="1200"/>
          </a:p>
          <a:p>
            <a:pPr algn="ctr">
              <a:defRPr sz="2400"/>
            </a:pPr>
            <a:r>
              <a:t>Yong-Kun Zhang et al. 2022</a:t>
            </a:r>
          </a:p>
        </p:txBody>
      </p:sp>
      <p:sp>
        <p:nvSpPr>
          <p:cNvPr id="229" name="FRB 121102…"/>
          <p:cNvSpPr txBox="1"/>
          <p:nvPr/>
        </p:nvSpPr>
        <p:spPr>
          <a:xfrm>
            <a:off x="13298038" y="12308950"/>
            <a:ext cx="2243329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FRB 121102</a:t>
            </a:r>
          </a:p>
          <a:p>
            <a:pPr algn="ctr">
              <a:defRPr sz="2400"/>
            </a:pPr>
            <a:r>
              <a:t>D. Li et al. 2021</a:t>
            </a:r>
          </a:p>
        </p:txBody>
      </p:sp>
      <p:pic>
        <p:nvPicPr>
          <p:cNvPr id="230" name="已粘贴的影片.png" descr="已粘贴的影片.png"/>
          <p:cNvPicPr>
            <a:picLocks noChangeAspect="1"/>
          </p:cNvPicPr>
          <p:nvPr/>
        </p:nvPicPr>
        <p:blipFill>
          <a:blip r:embed="rId5"/>
          <a:srcRect t="2545"/>
          <a:stretch>
            <a:fillRect/>
          </a:stretch>
        </p:blipFill>
        <p:spPr>
          <a:xfrm>
            <a:off x="5603497" y="7085388"/>
            <a:ext cx="5454110" cy="5176985"/>
          </a:xfrm>
          <a:prstGeom prst="rect">
            <a:avLst/>
          </a:prstGeom>
          <a:ln w="12700">
            <a:miter lim="400000"/>
          </a:ln>
        </p:spPr>
      </p:pic>
      <p:sp>
        <p:nvSpPr>
          <p:cNvPr id="231" name="FRB 20220912A…"/>
          <p:cNvSpPr txBox="1"/>
          <p:nvPr/>
        </p:nvSpPr>
        <p:spPr>
          <a:xfrm>
            <a:off x="6700244" y="12308950"/>
            <a:ext cx="3914548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FRB 20220912A</a:t>
            </a:r>
            <a:endParaRPr sz="1200"/>
          </a:p>
          <a:p>
            <a:pPr algn="ctr">
              <a:defRPr sz="2400"/>
            </a:pPr>
            <a:r>
              <a:t>Yong-Kun Zhang et al. 2023</a:t>
            </a:r>
          </a:p>
        </p:txBody>
      </p:sp>
      <p:pic>
        <p:nvPicPr>
          <p:cNvPr id="232" name="已粘贴的影片.png" descr="已粘贴的影片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260513" y="6977133"/>
            <a:ext cx="7417353" cy="5015833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FRB 20240114A…"/>
          <p:cNvSpPr txBox="1"/>
          <p:nvPr/>
        </p:nvSpPr>
        <p:spPr>
          <a:xfrm>
            <a:off x="19421263" y="12402295"/>
            <a:ext cx="3095854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FRB 20240114A</a:t>
            </a:r>
            <a:endParaRPr sz="1200"/>
          </a:p>
          <a:p>
            <a:pPr algn="ctr">
              <a:defRPr sz="2400"/>
            </a:pPr>
            <a:r>
              <a:t>J.S. Zhang et al. 2025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7" name="图像" descr="图像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16" y="2639296"/>
            <a:ext cx="10703400" cy="7765658"/>
          </a:xfrm>
          <a:prstGeom prst="rect">
            <a:avLst/>
          </a:prstGeom>
          <a:ln w="12700">
            <a:miter lim="400000"/>
          </a:ln>
        </p:spPr>
      </p:pic>
      <p:sp>
        <p:nvSpPr>
          <p:cNvPr id="238" name="Bimodal WTD appears naturally.…"/>
          <p:cNvSpPr txBox="1"/>
          <p:nvPr/>
        </p:nvSpPr>
        <p:spPr>
          <a:xfrm>
            <a:off x="11035121" y="2868030"/>
            <a:ext cx="13514756" cy="73081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marL="546100" indent="-546100">
              <a:buSzPct val="150000"/>
              <a:buChar char="•"/>
            </a:pPr>
            <a:r>
              <a:t>Bimodal WTD appears naturally.</a:t>
            </a:r>
          </a:p>
          <a:p>
            <a:pPr marL="546100" indent="-546100">
              <a:buSzPct val="150000"/>
              <a:buChar char="•"/>
            </a:pPr>
            <a:endParaRPr/>
          </a:p>
          <a:p>
            <a:pPr marL="546100" indent="-546100">
              <a:buSzPct val="150000"/>
              <a:buChar char="•"/>
            </a:pPr>
            <a:r>
              <a:t>Short peak：Bursts within one active window</a:t>
            </a:r>
          </a:p>
          <a:p>
            <a:pPr marL="546100" indent="-546100">
              <a:buSzPct val="150000"/>
              <a:buChar char="•"/>
            </a:pPr>
            <a:endParaRPr/>
          </a:p>
          <a:p>
            <a:pPr marL="546100" indent="-546100">
              <a:buSzPct val="150000"/>
              <a:buChar char="•"/>
            </a:pPr>
            <a:r>
              <a:t>Long peak：Bursts between rotation cycles</a:t>
            </a:r>
          </a:p>
          <a:p>
            <a:endParaRPr/>
          </a:p>
          <a:p>
            <a:pPr marL="546100" indent="-546100">
              <a:buSzPct val="150000"/>
              <a:buChar char="•"/>
            </a:pPr>
            <a:r>
              <a:t>Bimodality arises naturally from</a:t>
            </a:r>
          </a:p>
          <a:p>
            <a:pPr marL="546100" indent="-546100">
              <a:buSzPct val="150000"/>
              <a:buChar char="•"/>
            </a:pPr>
            <a:r>
              <a:t>geometric modulation +stochastic burst emission.</a:t>
            </a:r>
          </a:p>
        </p:txBody>
      </p:sp>
      <p:sp>
        <p:nvSpPr>
          <p:cNvPr id="239" name="Bimodal WTD"/>
          <p:cNvSpPr txBox="1"/>
          <p:nvPr/>
        </p:nvSpPr>
        <p:spPr>
          <a:xfrm>
            <a:off x="449513" y="669885"/>
            <a:ext cx="4980433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Bimodal WTD</a:t>
            </a:r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3" name="Weibull_Dc.png" descr="Weibull_Dc.png"/>
          <p:cNvPicPr>
            <a:picLocks noChangeAspect="1"/>
          </p:cNvPicPr>
          <p:nvPr/>
        </p:nvPicPr>
        <p:blipFill>
          <a:blip r:embed="rId3"/>
          <a:srcRect l="75317" b="65285"/>
          <a:stretch>
            <a:fillRect/>
          </a:stretch>
        </p:blipFill>
        <p:spPr>
          <a:xfrm>
            <a:off x="12536299" y="1685615"/>
            <a:ext cx="6818183" cy="5760265"/>
          </a:xfrm>
          <a:prstGeom prst="rect">
            <a:avLst/>
          </a:prstGeom>
          <a:ln w="12700">
            <a:miter lim="400000"/>
          </a:ln>
        </p:spPr>
      </p:pic>
      <p:pic>
        <p:nvPicPr>
          <p:cNvPr id="244" name="Weibull_P.png" descr="Weibull_P.png"/>
          <p:cNvPicPr>
            <a:picLocks noChangeAspect="1"/>
          </p:cNvPicPr>
          <p:nvPr/>
        </p:nvPicPr>
        <p:blipFill>
          <a:blip r:embed="rId4"/>
          <a:srcRect l="75254" b="64230"/>
          <a:stretch>
            <a:fillRect/>
          </a:stretch>
        </p:blipFill>
        <p:spPr>
          <a:xfrm>
            <a:off x="1961950" y="1339341"/>
            <a:ext cx="7431996" cy="6452902"/>
          </a:xfrm>
          <a:prstGeom prst="rect">
            <a:avLst/>
          </a:prstGeom>
          <a:ln w="12700">
            <a:miter lim="400000"/>
          </a:ln>
        </p:spPr>
      </p:pic>
      <p:sp>
        <p:nvSpPr>
          <p:cNvPr id="245" name="Increasing Duty Cycle mainly changes the relative peak strength.…"/>
          <p:cNvSpPr txBox="1"/>
          <p:nvPr/>
        </p:nvSpPr>
        <p:spPr>
          <a:xfrm>
            <a:off x="2260658" y="8998709"/>
            <a:ext cx="17389197" cy="2547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6100" indent="-546100">
              <a:buSzPct val="150000"/>
              <a:buChar char="•"/>
            </a:pPr>
            <a:r>
              <a:t>Increasing Duty Cycle mainly changes the relative peak strength.</a:t>
            </a:r>
          </a:p>
          <a:p>
            <a:pPr marL="546100" indent="-546100">
              <a:buSzPct val="150000"/>
              <a:buChar char="•"/>
            </a:pPr>
            <a:r>
              <a:t>•Increasing P shifts the long-timescale peak to larger waiting times.</a:t>
            </a:r>
          </a:p>
          <a:p>
            <a:pPr marL="546100" indent="-546100">
              <a:buSzPct val="150000"/>
              <a:buChar char="•"/>
            </a:pPr>
            <a:r>
              <a:t>•The short-timescale peak is nearly unchanged.</a:t>
            </a:r>
          </a:p>
        </p:txBody>
      </p:sp>
      <p:sp>
        <p:nvSpPr>
          <p:cNvPr id="246" name="Effect of Geometry"/>
          <p:cNvSpPr txBox="1"/>
          <p:nvPr/>
        </p:nvSpPr>
        <p:spPr>
          <a:xfrm>
            <a:off x="229235" y="361722"/>
            <a:ext cx="6818377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Effect of Geometry</a:t>
            </a:r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Weibull_pactivate.png" descr="Weibull_pactivate.png"/>
          <p:cNvPicPr>
            <a:picLocks noChangeAspect="1"/>
          </p:cNvPicPr>
          <p:nvPr/>
        </p:nvPicPr>
        <p:blipFill>
          <a:blip r:embed="rId3"/>
          <a:srcRect l="49829" t="66364" r="23163"/>
          <a:stretch>
            <a:fillRect/>
          </a:stretch>
        </p:blipFill>
        <p:spPr>
          <a:xfrm>
            <a:off x="6780673" y="1977376"/>
            <a:ext cx="9687212" cy="7247124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Increasing burst activity enhances the prominence of the peaks.…"/>
          <p:cNvSpPr txBox="1"/>
          <p:nvPr/>
        </p:nvSpPr>
        <p:spPr>
          <a:xfrm>
            <a:off x="3896664" y="10386279"/>
            <a:ext cx="16590671" cy="164707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6100" indent="-546100">
              <a:buSzPct val="150000"/>
              <a:buChar char="•"/>
            </a:pPr>
            <a:r>
              <a:t>Increasing burst activity enhances the prominence of the peaks.</a:t>
            </a:r>
          </a:p>
          <a:p>
            <a:pPr marL="546100" indent="-546100">
              <a:buSzPct val="150000"/>
              <a:buChar char="•"/>
            </a:pPr>
            <a:r>
              <a:t>Characteristic waiting times remain unchanged.</a:t>
            </a:r>
          </a:p>
        </p:txBody>
      </p:sp>
      <p:sp>
        <p:nvSpPr>
          <p:cNvPr id="252" name="Effect of Burst Activity"/>
          <p:cNvSpPr txBox="1"/>
          <p:nvPr/>
        </p:nvSpPr>
        <p:spPr>
          <a:xfrm>
            <a:off x="293434" y="471931"/>
            <a:ext cx="8058151" cy="101929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Effect of Burst Activity</a:t>
            </a:r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" name="Weibull_jitter.png" descr="Weibull_jitter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20837" y="1846795"/>
            <a:ext cx="11598400" cy="6966931"/>
          </a:xfrm>
          <a:prstGeom prst="rect">
            <a:avLst/>
          </a:prstGeom>
          <a:ln w="12700">
            <a:miter lim="400000"/>
          </a:ln>
        </p:spPr>
      </p:pic>
      <p:sp>
        <p:nvSpPr>
          <p:cNvPr id="257" name="Jitter broadens the waiting-time distribution.…"/>
          <p:cNvSpPr txBox="1"/>
          <p:nvPr/>
        </p:nvSpPr>
        <p:spPr>
          <a:xfrm>
            <a:off x="6026905" y="10373401"/>
            <a:ext cx="11693907" cy="254780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marL="546100" indent="-546100">
              <a:buSzPct val="150000"/>
              <a:buChar char="•"/>
            </a:pPr>
            <a:r>
              <a:t>Jitter broadens the waiting-time distribution.</a:t>
            </a:r>
          </a:p>
          <a:p>
            <a:pPr marL="546100" indent="-546100">
              <a:buSzPct val="150000"/>
              <a:buChar char="•"/>
            </a:pPr>
            <a:r>
              <a:t>Weibull_k modifies burst clustering.</a:t>
            </a:r>
          </a:p>
          <a:p>
            <a:pPr marL="546100" indent="-546100">
              <a:buSzPct val="150000"/>
              <a:buChar char="•"/>
            </a:pPr>
            <a:r>
              <a:t>Neither changes the long-timescale peak.</a:t>
            </a:r>
          </a:p>
        </p:txBody>
      </p:sp>
      <p:pic>
        <p:nvPicPr>
          <p:cNvPr id="258" name="Weibull_k.png" descr="Weibull_k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502" y="2171376"/>
            <a:ext cx="11238278" cy="6750612"/>
          </a:xfrm>
          <a:prstGeom prst="rect">
            <a:avLst/>
          </a:prstGeom>
          <a:ln w="12700">
            <a:miter lim="400000"/>
          </a:ln>
        </p:spPr>
      </p:pic>
      <p:sp>
        <p:nvSpPr>
          <p:cNvPr id="259" name="Effect of Intrinsic Randomness"/>
          <p:cNvSpPr txBox="1"/>
          <p:nvPr/>
        </p:nvSpPr>
        <p:spPr>
          <a:xfrm>
            <a:off x="233092" y="664800"/>
            <a:ext cx="11071099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Effect of Intrinsic Randomness</a:t>
            </a:r>
          </a:p>
        </p:txBody>
      </p:sp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No spin period confirmed yet (particularly for repeating FRBs）"/>
          <p:cNvSpPr txBox="1"/>
          <p:nvPr/>
        </p:nvSpPr>
        <p:spPr>
          <a:xfrm>
            <a:off x="383235" y="804101"/>
            <a:ext cx="22505671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No spin period confirmed yet (particularly for repeating FRBs）</a:t>
            </a:r>
          </a:p>
        </p:txBody>
      </p:sp>
      <p:pic>
        <p:nvPicPr>
          <p:cNvPr id="262" name="已粘贴的影片.png" descr="已粘贴的影片.png"/>
          <p:cNvPicPr>
            <a:picLocks noChangeAspect="1"/>
          </p:cNvPicPr>
          <p:nvPr/>
        </p:nvPicPr>
        <p:blipFill>
          <a:blip r:embed="rId2"/>
          <a:srcRect t="3556"/>
          <a:stretch>
            <a:fillRect/>
          </a:stretch>
        </p:blipFill>
        <p:spPr>
          <a:xfrm>
            <a:off x="7109428" y="2242278"/>
            <a:ext cx="10466687" cy="3818327"/>
          </a:xfrm>
          <a:prstGeom prst="rect">
            <a:avLst/>
          </a:prstGeom>
          <a:ln w="12700">
            <a:miter lim="400000"/>
          </a:ln>
        </p:spPr>
      </p:pic>
      <p:pic>
        <p:nvPicPr>
          <p:cNvPr id="263" name="已粘贴的影片.png" descr="已粘贴的影片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574" y="2242278"/>
            <a:ext cx="7036731" cy="10440544"/>
          </a:xfrm>
          <a:prstGeom prst="rect">
            <a:avLst/>
          </a:prstGeom>
          <a:ln w="12700">
            <a:miter lim="400000"/>
          </a:ln>
        </p:spPr>
      </p:pic>
      <p:sp>
        <p:nvSpPr>
          <p:cNvPr id="264" name="Non-detection of spin period…"/>
          <p:cNvSpPr txBox="1"/>
          <p:nvPr/>
        </p:nvSpPr>
        <p:spPr>
          <a:xfrm>
            <a:off x="17218866" y="3086031"/>
            <a:ext cx="7036731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Non-detection of spin period </a:t>
            </a:r>
          </a:p>
          <a:p>
            <a:pPr algn="ctr">
              <a:defRPr sz="2400"/>
            </a:pPr>
            <a:r>
              <a:t>(996 events, FRB 20201124A, Niu et al. 2022)</a:t>
            </a:r>
          </a:p>
        </p:txBody>
      </p:sp>
      <p:pic>
        <p:nvPicPr>
          <p:cNvPr id="265" name="已粘贴的影片.png" descr="已粘贴的影片.png"/>
          <p:cNvPicPr>
            <a:picLocks noChangeAspect="1"/>
          </p:cNvPicPr>
          <p:nvPr/>
        </p:nvPicPr>
        <p:blipFill>
          <a:blip r:embed="rId4"/>
          <a:srcRect t="4083"/>
          <a:stretch>
            <a:fillRect/>
          </a:stretch>
        </p:blipFill>
        <p:spPr>
          <a:xfrm>
            <a:off x="7302706" y="6156098"/>
            <a:ext cx="10080039" cy="7358642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Detection of ~143-day periodicity…"/>
          <p:cNvSpPr txBox="1"/>
          <p:nvPr/>
        </p:nvSpPr>
        <p:spPr>
          <a:xfrm>
            <a:off x="17297563" y="8752684"/>
            <a:ext cx="6879337" cy="109849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2400"/>
            </a:pPr>
            <a:r>
              <a:t>Detection of ~143-day periodicity </a:t>
            </a:r>
          </a:p>
          <a:p>
            <a:pPr algn="ctr">
              <a:defRPr sz="2400"/>
            </a:pPr>
            <a:r>
              <a:t>(11553 events, FRB 20240114A, Zhou et al. 2026)</a:t>
            </a:r>
          </a:p>
        </p:txBody>
      </p:sp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Why Is the Spin Period Difficult to Recover?"/>
          <p:cNvSpPr txBox="1"/>
          <p:nvPr/>
        </p:nvSpPr>
        <p:spPr>
          <a:xfrm>
            <a:off x="207842" y="794909"/>
            <a:ext cx="15588235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Why Is the Spin Period Difficult to Recover?</a:t>
            </a:r>
          </a:p>
        </p:txBody>
      </p:sp>
      <p:pic>
        <p:nvPicPr>
          <p:cNvPr id="269" name="Figure_3.png" descr="Figure_3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294249" y="2656898"/>
            <a:ext cx="11973267" cy="7982178"/>
          </a:xfrm>
          <a:prstGeom prst="rect">
            <a:avLst/>
          </a:prstGeom>
          <a:ln w="12700">
            <a:miter lim="400000"/>
          </a:ln>
        </p:spPr>
      </p:pic>
      <p:sp>
        <p:nvSpPr>
          <p:cNvPr id="270" name="No unique periodicity is detected."/>
          <p:cNvSpPr txBox="1"/>
          <p:nvPr/>
        </p:nvSpPr>
        <p:spPr>
          <a:xfrm>
            <a:off x="2212132" y="11686811"/>
            <a:ext cx="8518653" cy="74635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r>
              <a:t>No unique periodicity is detected.</a:t>
            </a:r>
          </a:p>
        </p:txBody>
      </p:sp>
      <p:sp>
        <p:nvSpPr>
          <p:cNvPr id="271" name="Possible Reasons：…"/>
          <p:cNvSpPr txBox="1"/>
          <p:nvPr/>
        </p:nvSpPr>
        <p:spPr>
          <a:xfrm>
            <a:off x="12211139" y="3508513"/>
            <a:ext cx="12260372" cy="627908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r>
              <a:t>Possible Reasons：</a:t>
            </a:r>
          </a:p>
          <a:p>
            <a:endParaRPr/>
          </a:p>
          <a:p>
            <a:pPr marL="1092200" lvl="1" indent="-546100">
              <a:buSzPct val="150000"/>
              <a:buChar char="•"/>
            </a:pPr>
            <a:r>
              <a:t>Low duty cycle</a:t>
            </a:r>
          </a:p>
          <a:p>
            <a:pPr marL="546100" indent="-546100">
              <a:buSzPct val="150000"/>
              <a:buChar char="•"/>
            </a:pPr>
            <a:endParaRPr/>
          </a:p>
          <a:p>
            <a:pPr marL="1092200" lvl="1" indent="-546100">
              <a:buSzPct val="150000"/>
              <a:buChar char="•"/>
            </a:pPr>
            <a:r>
              <a:t>Sparse burst activity</a:t>
            </a:r>
          </a:p>
          <a:p>
            <a:pPr marL="546100" indent="-546100">
              <a:buSzPct val="150000"/>
              <a:buChar char="•"/>
            </a:pPr>
            <a:endParaRPr/>
          </a:p>
          <a:p>
            <a:pPr marL="1092200" lvl="1" indent="-546100">
              <a:buSzPct val="150000"/>
              <a:buChar char="•"/>
            </a:pPr>
            <a:r>
              <a:t>Limited observing time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Discussion"/>
          <p:cNvSpPr txBox="1"/>
          <p:nvPr/>
        </p:nvSpPr>
        <p:spPr>
          <a:xfrm>
            <a:off x="431710" y="223569"/>
            <a:ext cx="4030219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Discussion</a:t>
            </a:r>
          </a:p>
        </p:txBody>
      </p:sp>
      <p:sp>
        <p:nvSpPr>
          <p:cNvPr id="276" name="Physical Interpretation…"/>
          <p:cNvSpPr txBox="1"/>
          <p:nvPr/>
        </p:nvSpPr>
        <p:spPr>
          <a:xfrm>
            <a:off x="987132" y="1334227"/>
            <a:ext cx="23288930" cy="1239469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 b="1"/>
            </a:pPr>
            <a:r>
              <a:t>Physical Interpretation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Short waiting times originate from bursts within the same active window.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Long waiting times correspond to bursts separated by different rotation cycles.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Bimodality naturally arises from geometric modulation and stochastic burst emission.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Our interpretation complements the starquake-based ETAS model proposed by Luo et al. (2025), providing an alternative explanation for the bimodal waiting-time distribution.</a:t>
            </a:r>
          </a:p>
          <a:p>
            <a:pPr>
              <a:defRPr sz="4000"/>
            </a:pPr>
            <a:endParaRPr/>
          </a:p>
          <a:p>
            <a:pPr>
              <a:defRPr sz="4000" b="1"/>
            </a:pPr>
            <a:r>
              <a:t>Why Is the Spin Period Hidden?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Low duty cycle leaves many empty rotation cycles.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Limited burst statistics weaken periodic signatures.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Finite observing time further reduces period detectability.</a:t>
            </a:r>
          </a:p>
          <a:p>
            <a:pPr>
              <a:defRPr sz="4000"/>
            </a:pPr>
            <a:endParaRPr/>
          </a:p>
          <a:p>
            <a:pPr>
              <a:defRPr sz="4000" b="1"/>
            </a:pPr>
            <a:r>
              <a:t>Current Limitations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Only burst timing is considered.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Quantitative fitting and polarization modelling are left for future work.</a:t>
            </a:r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ummary"/>
          <p:cNvSpPr txBox="1"/>
          <p:nvPr/>
        </p:nvSpPr>
        <p:spPr>
          <a:xfrm>
            <a:off x="429078" y="664862"/>
            <a:ext cx="3517393" cy="101929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defTabSz="825500">
              <a:lnSpc>
                <a:spcPct val="100000"/>
              </a:lnSpc>
              <a:spcBef>
                <a:spcPts val="0"/>
              </a:spcBef>
              <a:defRPr sz="6000" b="1" spc="-59"/>
            </a:lvl1pPr>
          </a:lstStyle>
          <a:p>
            <a:r>
              <a:t>Summary</a:t>
            </a:r>
          </a:p>
        </p:txBody>
      </p:sp>
      <p:sp>
        <p:nvSpPr>
          <p:cNvPr id="281" name="Main Conclusions…"/>
          <p:cNvSpPr txBox="1"/>
          <p:nvPr/>
        </p:nvSpPr>
        <p:spPr>
          <a:xfrm>
            <a:off x="983510" y="2458167"/>
            <a:ext cx="23153795" cy="81089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spAutoFit/>
          </a:bodyPr>
          <a:lstStyle/>
          <a:p>
            <a:pPr>
              <a:defRPr sz="4000" b="1"/>
            </a:pPr>
            <a:r>
              <a:t>Main Conclusions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A slowly rotating magnetar naturally reproduces a bimodal waiting-time distribution.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The long-timescale peak traces the rotation period, while the short-timescale peak reflects stochastic bursts within the active window.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The intrinsic spin period may remain undetectable under realistic observing conditions.</a:t>
            </a:r>
          </a:p>
          <a:p>
            <a:pPr>
              <a:defRPr sz="4000"/>
            </a:pPr>
            <a:endParaRPr/>
          </a:p>
          <a:p>
            <a:pPr>
              <a:defRPr sz="4000" b="1"/>
            </a:pPr>
            <a:r>
              <a:t>Future Work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Systematic parameter-space exploration.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Quantitative comparison with repeating FRBs.</a:t>
            </a:r>
          </a:p>
          <a:p>
            <a:pPr marL="1042554" lvl="1" indent="-496454">
              <a:buSzPct val="150000"/>
              <a:buChar char="•"/>
              <a:defRPr sz="4000"/>
            </a:pPr>
            <a:r>
              <a:t>Incorporate polarization and spectral evolution.</a:t>
            </a:r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3_ClassicWhite">
  <a:themeElements>
    <a:clrScheme name="23_Clas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3E74D1"/>
      </a:accent1>
      <a:accent2>
        <a:srgbClr val="33C5B9"/>
      </a:accent2>
      <a:accent3>
        <a:srgbClr val="45B53C"/>
      </a:accent3>
      <a:accent4>
        <a:srgbClr val="FFBD16"/>
      </a:accent4>
      <a:accent5>
        <a:srgbClr val="E22146"/>
      </a:accent5>
      <a:accent6>
        <a:srgbClr val="836BB7"/>
      </a:accent6>
      <a:hlink>
        <a:srgbClr val="0000FF"/>
      </a:hlink>
      <a:folHlink>
        <a:srgbClr val="FF00FF"/>
      </a:folHlink>
    </a:clrScheme>
    <a:fontScheme name="23_ClassicWhite">
      <a:majorFont>
        <a:latin typeface="Helvetica Neue"/>
        <a:ea typeface="Helvetica Neue"/>
        <a:cs typeface="Helvetica Neue"/>
      </a:majorFont>
      <a:minorFont>
        <a:latin typeface="Canela Bold"/>
        <a:ea typeface="Canela Bold"/>
        <a:cs typeface="Canela Bold"/>
      </a:minorFont>
    </a:fontScheme>
    <a:fmtScheme name="23_Clas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11303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Avenir Next Regular"/>
            <a:ea typeface="Avenir Next Regular"/>
            <a:cs typeface="Avenir Next Regular"/>
            <a:sym typeface="Avenir Next Regular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2438338" rtl="0" fontAlgn="auto" latinLnBrk="0" hangingPunct="0">
          <a:lnSpc>
            <a:spcPct val="90000"/>
          </a:lnSpc>
          <a:spcBef>
            <a:spcPts val="2400"/>
          </a:spcBef>
          <a:spcAft>
            <a:spcPts val="0"/>
          </a:spcAft>
          <a:buClrTx/>
          <a:buSzTx/>
          <a:buFontTx/>
          <a:buNone/>
          <a:tabLst/>
          <a:defRPr kumimoji="0" sz="44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j-lt"/>
            <a:ea typeface="+mj-ea"/>
            <a:cs typeface="+mj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658</Words>
  <Application>Microsoft Macintosh PowerPoint</Application>
  <PresentationFormat>自定义</PresentationFormat>
  <Paragraphs>104</Paragraphs>
  <Slides>16</Slides>
  <Notes>15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16</vt:i4>
      </vt:variant>
    </vt:vector>
  </HeadingPairs>
  <TitlesOfParts>
    <vt:vector size="24" baseType="lpstr">
      <vt:lpstr>Avenir Next Demi Bold</vt:lpstr>
      <vt:lpstr>Avenir Next Medium</vt:lpstr>
      <vt:lpstr>Avenir Next Regular</vt:lpstr>
      <vt:lpstr>Canela Bold</vt:lpstr>
      <vt:lpstr>Canela Deck Regular</vt:lpstr>
      <vt:lpstr>Canela Regular</vt:lpstr>
      <vt:lpstr>Helvetica Neue</vt:lpstr>
      <vt:lpstr>23_ClassicWhite</vt:lpstr>
      <vt:lpstr>Modelling Bimodal Waiting-Time Distributions within a Slowly Rotating Magnetar Framework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Jingwen Chen</cp:lastModifiedBy>
  <cp:revision>1</cp:revision>
  <dcterms:modified xsi:type="dcterms:W3CDTF">2026-07-23T09:09:07Z</dcterms:modified>
</cp:coreProperties>
</file>