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56" r:id="rId3"/>
    <p:sldId id="274" r:id="rId5"/>
    <p:sldId id="273" r:id="rId6"/>
    <p:sldId id="287" r:id="rId7"/>
    <p:sldId id="280" r:id="rId8"/>
    <p:sldId id="289" r:id="rId9"/>
    <p:sldId id="284" r:id="rId10"/>
    <p:sldId id="279" r:id="rId11"/>
    <p:sldId id="281" r:id="rId12"/>
    <p:sldId id="259" r:id="rId13"/>
    <p:sldId id="282" r:id="rId14"/>
    <p:sldId id="290" r:id="rId15"/>
    <p:sldId id="271" r:id="rId16"/>
    <p:sldId id="270" r:id="rId17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9" userDrawn="1">
          <p15:clr>
            <a:srgbClr val="A4A3A4"/>
          </p15:clr>
        </p15:guide>
        <p15:guide id="2" pos="32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1949"/>
        <p:guide pos="32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customXml" Target="../customXml/item1.xml"/><Relationship Id="rId22" Type="http://schemas.openxmlformats.org/officeDocument/2006/relationships/customXmlProps" Target="../customXml/itemProps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943" y="1143000"/>
            <a:ext cx="548611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b="1">
                <a:solidFill>
                  <a:schemeClr val="tx1"/>
                </a:solidFill>
                <a:uFillTx/>
              </a:rPr>
              <a:t>大家好，我是雷海，来自广州大学</a:t>
            </a:r>
            <a:r>
              <a:rPr lang="en-US" altLang="zh-CN" b="1">
                <a:solidFill>
                  <a:schemeClr val="tx1"/>
                </a:solidFill>
                <a:uFillTx/>
              </a:rPr>
              <a:t>  ，</a:t>
            </a:r>
            <a:r>
              <a:rPr lang="zh-CN" altLang="en-US" b="1">
                <a:solidFill>
                  <a:schemeClr val="tx1"/>
                </a:solidFill>
                <a:uFillTx/>
              </a:rPr>
              <a:t>导师是王洪光老师。今天我汇报的内容是利用</a:t>
            </a:r>
            <a:r>
              <a:rPr lang="en-US" altLang="zh-CN" b="1">
                <a:solidFill>
                  <a:schemeClr val="tx1"/>
                </a:solidFill>
                <a:uFillTx/>
              </a:rPr>
              <a:t> FAST </a:t>
            </a:r>
            <a:r>
              <a:rPr lang="zh-CN" altLang="en-US" b="1">
                <a:solidFill>
                  <a:schemeClr val="tx1"/>
                </a:solidFill>
                <a:uFillTx/>
              </a:rPr>
              <a:t>和</a:t>
            </a:r>
            <a:r>
              <a:rPr lang="en-US" altLang="zh-CN" b="1">
                <a:solidFill>
                  <a:schemeClr val="tx1"/>
                </a:solidFill>
                <a:uFillTx/>
              </a:rPr>
              <a:t> MeerKAT </a:t>
            </a:r>
            <a:r>
              <a:rPr lang="zh-CN" altLang="en-US" b="1">
                <a:solidFill>
                  <a:schemeClr val="tx1"/>
                </a:solidFill>
                <a:uFillTx/>
              </a:rPr>
              <a:t>的偏振观测，构建脉冲星辐射几何的旋转矢量模型源表。以及他们的统计</a:t>
            </a:r>
            <a:r>
              <a:rPr lang="zh-CN" altLang="en-US" b="1">
                <a:solidFill>
                  <a:schemeClr val="tx1"/>
                </a:solidFill>
                <a:uFillTx/>
              </a:rPr>
              <a:t>结果</a:t>
            </a:r>
            <a:endParaRPr lang="zh-CN" altLang="en-US" b="1">
              <a:solidFill>
                <a:schemeClr val="tx1"/>
              </a:solidFill>
              <a:uFillTx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  <p:custDataLst>
              <p:tags r:id="rId3"/>
            </p:custDataLst>
          </p:nvPr>
        </p:nvSpPr>
        <p:spPr/>
        <p:txBody>
          <a:bodyPr/>
          <a:p>
            <a:pPr lvl="0"/>
            <a:r>
              <a:rPr lang="en-US" altLang="zh-CN" b="1">
                <a:uFillTx/>
                <a:sym typeface="+mn-ea"/>
              </a:rPr>
              <a:t>  </a:t>
            </a:r>
            <a:r>
              <a:rPr lang="zh-CN" altLang="en-US" b="1">
                <a:uFillTx/>
                <a:sym typeface="+mn-ea"/>
              </a:rPr>
              <a:t>脉冲星射电辐射主要来自开放磁力线区域</a:t>
            </a:r>
            <a:r>
              <a:rPr lang="en-US" altLang="zh-CN" b="1">
                <a:uFillTx/>
                <a:sym typeface="+mn-ea"/>
              </a:rPr>
              <a:t> </a:t>
            </a:r>
            <a:r>
              <a:rPr lang="zh-CN" altLang="en-US" b="1">
                <a:uFillTx/>
                <a:sym typeface="+mn-ea"/>
              </a:rPr>
              <a:t>当辐射束扫过观测者视线时</a:t>
            </a:r>
            <a:r>
              <a:rPr lang="zh-CN" altLang="en-US" b="1">
                <a:solidFill>
                  <a:schemeClr val="tx1"/>
                </a:solidFill>
                <a:uFillTx/>
              </a:rPr>
              <a:t>，我们看到的偏振位置角会随着脉冲相位发生连续的变化。</a:t>
            </a:r>
            <a:r>
              <a:rPr lang="en-US" altLang="zh-CN" b="1">
                <a:solidFill>
                  <a:schemeClr val="tx1"/>
                </a:solidFill>
                <a:uFillTx/>
              </a:rPr>
              <a:t>1969 </a:t>
            </a:r>
            <a:r>
              <a:rPr lang="zh-CN" altLang="en-US" b="1">
                <a:solidFill>
                  <a:schemeClr val="tx1"/>
                </a:solidFill>
                <a:uFillTx/>
              </a:rPr>
              <a:t>年提出的</a:t>
            </a:r>
            <a:r>
              <a:rPr lang="en-US" altLang="zh-CN" b="1">
                <a:solidFill>
                  <a:schemeClr val="tx1"/>
                </a:solidFill>
                <a:uFillTx/>
              </a:rPr>
              <a:t> RVM </a:t>
            </a:r>
            <a:r>
              <a:rPr lang="zh-CN" altLang="en-US" b="1">
                <a:solidFill>
                  <a:schemeClr val="tx1"/>
                </a:solidFill>
                <a:uFillTx/>
              </a:rPr>
              <a:t>模型</a:t>
            </a:r>
            <a:r>
              <a:rPr lang="en-US" altLang="zh-CN" b="1">
                <a:solidFill>
                  <a:schemeClr val="tx1"/>
                </a:solidFill>
                <a:uFillTx/>
              </a:rPr>
              <a:t> </a:t>
            </a:r>
            <a:r>
              <a:rPr lang="zh-CN" altLang="en-US" b="1">
                <a:solidFill>
                  <a:schemeClr val="tx1"/>
                </a:solidFill>
                <a:uFillTx/>
              </a:rPr>
              <a:t>假设射电偏振方向主要跟随局部偶极磁场方向，并用</a:t>
            </a:r>
            <a:r>
              <a:rPr lang="en-US" altLang="zh-CN" b="1">
                <a:solidFill>
                  <a:schemeClr val="tx1"/>
                </a:solidFill>
                <a:uFillTx/>
              </a:rPr>
              <a:t>α </a:t>
            </a:r>
            <a:r>
              <a:rPr lang="zh-CN" altLang="en-US" b="1">
                <a:solidFill>
                  <a:schemeClr val="tx1"/>
                </a:solidFill>
                <a:uFillTx/>
              </a:rPr>
              <a:t>和</a:t>
            </a:r>
            <a:r>
              <a:rPr lang="en-US" altLang="zh-CN" b="1">
                <a:solidFill>
                  <a:schemeClr val="tx1"/>
                </a:solidFill>
                <a:uFillTx/>
              </a:rPr>
              <a:t> β </a:t>
            </a:r>
            <a:r>
              <a:rPr lang="zh-CN" altLang="en-US" b="1">
                <a:solidFill>
                  <a:schemeClr val="tx1"/>
                </a:solidFill>
                <a:uFillTx/>
              </a:rPr>
              <a:t>描述这种几何关系。通过拟合</a:t>
            </a:r>
            <a:r>
              <a:rPr lang="en-US" altLang="zh-CN" b="1">
                <a:solidFill>
                  <a:schemeClr val="tx1"/>
                </a:solidFill>
                <a:uFillTx/>
              </a:rPr>
              <a:t> PA </a:t>
            </a:r>
            <a:r>
              <a:rPr lang="zh-CN" altLang="en-US" b="1">
                <a:solidFill>
                  <a:schemeClr val="tx1"/>
                </a:solidFill>
                <a:uFillTx/>
              </a:rPr>
              <a:t>曲线，就可以约束脉冲星辐射</a:t>
            </a:r>
            <a:r>
              <a:rPr lang="zh-CN" altLang="en-US" b="1">
                <a:solidFill>
                  <a:schemeClr val="tx1"/>
                </a:solidFill>
                <a:uFillTx/>
              </a:rPr>
              <a:t>几何</a:t>
            </a:r>
            <a:endParaRPr lang="zh-CN" altLang="en-US" b="1">
              <a:solidFill>
                <a:schemeClr val="tx1"/>
              </a:solidFill>
              <a:uFillTx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b="1"/>
              <a:t>随着</a:t>
            </a:r>
            <a:r>
              <a:rPr lang="en-US" altLang="zh-CN" b="1"/>
              <a:t> FAST </a:t>
            </a:r>
            <a:r>
              <a:rPr lang="zh-CN" altLang="en-US" b="1"/>
              <a:t>和</a:t>
            </a:r>
            <a:r>
              <a:rPr lang="en-US" altLang="zh-CN" b="1"/>
              <a:t> MeerKAT </a:t>
            </a:r>
            <a:r>
              <a:rPr lang="zh-CN" altLang="en-US" b="1"/>
              <a:t>等高灵敏度射电望远镜的发展，</a:t>
            </a:r>
            <a:r>
              <a:rPr lang="en-US" altLang="zh-CN" b="1"/>
              <a:t>GPPS </a:t>
            </a:r>
            <a:r>
              <a:rPr lang="zh-CN" altLang="en-US" b="1"/>
              <a:t>和</a:t>
            </a:r>
            <a:r>
              <a:rPr lang="en-US" altLang="zh-CN" b="1"/>
              <a:t> TPA </a:t>
            </a:r>
            <a:r>
              <a:rPr lang="zh-CN" altLang="en-US" b="1"/>
              <a:t>等大规模项目显著提高了脉冲星数量和偏振质量。过去</a:t>
            </a:r>
            <a:r>
              <a:rPr lang="en-US" altLang="zh-CN" b="1"/>
              <a:t> RVM </a:t>
            </a:r>
            <a:r>
              <a:rPr lang="zh-CN" altLang="en-US" b="1"/>
              <a:t>研究主要依赖少数源拟合研究，而现在，大量清晰</a:t>
            </a:r>
            <a:r>
              <a:rPr lang="en-US" altLang="zh-CN" b="1"/>
              <a:t> PA swing </a:t>
            </a:r>
            <a:r>
              <a:rPr lang="zh-CN" altLang="en-US" b="1"/>
              <a:t>的积累，使我们有机会从</a:t>
            </a:r>
            <a:r>
              <a:rPr lang="zh-CN" altLang="en-US" b="1"/>
              <a:t>少数源研究扩展到大样本统计分析。</a:t>
            </a:r>
            <a:endParaRPr lang="zh-CN" altLang="en-US" b="1"/>
          </a:p>
          <a:p>
            <a:endParaRPr lang="en-US" altLang="zh-CN" b="1"/>
          </a:p>
          <a:p>
            <a:r>
              <a:rPr lang="zh-CN" altLang="en-US" b="1"/>
              <a:t>我们的样本主要来自</a:t>
            </a:r>
            <a:r>
              <a:rPr lang="en-US" altLang="zh-CN" b="1"/>
              <a:t> Johnston 23</a:t>
            </a:r>
            <a:r>
              <a:rPr lang="zh-CN" altLang="en-US" b="1"/>
              <a:t>年基于</a:t>
            </a:r>
            <a:r>
              <a:rPr lang="en-US" altLang="zh-CN" b="1"/>
              <a:t> TPA</a:t>
            </a:r>
            <a:r>
              <a:rPr lang="zh-CN" altLang="en-US" b="1"/>
              <a:t>，以及王鹏飞老师</a:t>
            </a:r>
            <a:r>
              <a:rPr lang="en-US" altLang="zh-CN" b="1"/>
              <a:t> 23 </a:t>
            </a:r>
            <a:r>
              <a:rPr lang="zh-CN" altLang="en-US" b="1"/>
              <a:t>年基于</a:t>
            </a:r>
            <a:r>
              <a:rPr lang="en-US" altLang="zh-CN" b="1"/>
              <a:t> GPPS </a:t>
            </a:r>
            <a:r>
              <a:rPr lang="zh-CN" altLang="en-US" b="1"/>
              <a:t>和相关偏振观测筛项目选出的高质量</a:t>
            </a:r>
            <a:r>
              <a:rPr lang="en-US" altLang="zh-CN" b="1"/>
              <a:t> PA swing </a:t>
            </a:r>
            <a:r>
              <a:rPr lang="zh-CN" altLang="en-US" b="1"/>
              <a:t>样本。在排除毫秒</a:t>
            </a:r>
            <a:r>
              <a:rPr lang="zh-CN" altLang="en-US" b="1"/>
              <a:t>星脉冲星后，我们最终得到</a:t>
            </a:r>
            <a:r>
              <a:rPr lang="en-US" altLang="zh-CN" b="1"/>
              <a:t> 581 </a:t>
            </a:r>
            <a:r>
              <a:rPr lang="zh-CN" altLang="en-US" b="1"/>
              <a:t>个</a:t>
            </a:r>
            <a:r>
              <a:rPr lang="en-US" altLang="zh-CN" b="1"/>
              <a:t> RVM </a:t>
            </a:r>
            <a:r>
              <a:rPr lang="zh-CN" altLang="en-US" b="1"/>
              <a:t>候选观测样本。</a:t>
            </a:r>
            <a:endParaRPr lang="zh-CN" altLang="en-US" b="1"/>
          </a:p>
          <a:p>
            <a:endParaRPr lang="zh-CN" altLang="en-US" b="1"/>
          </a:p>
          <a:p>
            <a:r>
              <a:rPr lang="zh-CN" altLang="en-US" b="1"/>
              <a:t>基于</a:t>
            </a:r>
            <a:r>
              <a:rPr lang="en-US" altLang="zh-CN" b="1"/>
              <a:t> FAST </a:t>
            </a:r>
            <a:r>
              <a:rPr lang="zh-CN" altLang="en-US" b="1"/>
              <a:t>和</a:t>
            </a:r>
            <a:r>
              <a:rPr lang="en-US" altLang="zh-CN" b="1"/>
              <a:t> MeerKAT </a:t>
            </a:r>
            <a:r>
              <a:rPr lang="zh-CN" altLang="en-US" b="1"/>
              <a:t>的天区互补观测优势，我们对脉冲星射电辐射几何的</a:t>
            </a:r>
            <a:r>
              <a:rPr lang="en-US" altLang="zh-CN" b="1"/>
              <a:t>pop</a:t>
            </a:r>
            <a:r>
              <a:rPr lang="en-US" altLang="zh-CN" b="1"/>
              <a:t>ulation</a:t>
            </a:r>
            <a:r>
              <a:rPr lang="zh-CN" altLang="en-US" b="1"/>
              <a:t>特征进行了系统分析。以及不同样本的</a:t>
            </a:r>
            <a:r>
              <a:rPr lang="zh-CN" altLang="en-US" b="1"/>
              <a:t>统计检验</a:t>
            </a:r>
            <a:endParaRPr lang="zh-CN" altLang="en-US"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对于</a:t>
            </a:r>
            <a:r>
              <a:rPr lang="en-US" altLang="en-US"/>
              <a:t>RVM拟合</a:t>
            </a:r>
            <a:r>
              <a:rPr lang="zh-CN" altLang="en-US"/>
              <a:t>有三种</a:t>
            </a:r>
            <a:r>
              <a:rPr lang="en-US" altLang="en-US"/>
              <a:t>主流方案 。</a:t>
            </a:r>
            <a:r>
              <a:rPr lang="zh-CN" altLang="en-US"/>
              <a:t>我这里主要讲一下他们的局限性</a:t>
            </a:r>
            <a:r>
              <a:rPr lang="en-US" altLang="zh-CN"/>
              <a:t> 。</a:t>
            </a:r>
            <a:r>
              <a:rPr lang="en-US" altLang="en-US"/>
              <a:t>  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第一类是网格搜索法，</a:t>
            </a:r>
            <a:r>
              <a:rPr lang="zh-CN" altLang="en-US"/>
              <a:t>他是通过</a:t>
            </a:r>
            <a:r>
              <a:rPr lang="en-US" altLang="zh-CN"/>
              <a:t>  Q U</a:t>
            </a:r>
            <a:r>
              <a:rPr lang="zh-CN" altLang="en-US"/>
              <a:t>拟合</a:t>
            </a:r>
            <a:r>
              <a:rPr lang="en-US" altLang="zh-CN"/>
              <a:t>  </a:t>
            </a:r>
            <a:r>
              <a:rPr lang="zh-CN" altLang="en-US"/>
              <a:t>没有考虑每个</a:t>
            </a:r>
            <a:r>
              <a:rPr lang="en-US" altLang="zh-CN"/>
              <a:t>bin</a:t>
            </a:r>
            <a:r>
              <a:rPr lang="zh-CN" altLang="en-US"/>
              <a:t>的观测误差</a:t>
            </a:r>
            <a:r>
              <a:rPr lang="en-US" altLang="zh-CN"/>
              <a:t>， </a:t>
            </a:r>
            <a:r>
              <a:rPr lang="zh-CN" altLang="en-US"/>
              <a:t>不同</a:t>
            </a:r>
            <a:r>
              <a:rPr lang="zh-CN" altLang="en-US"/>
              <a:t>观测数据的拟合的结果可能不稳定</a:t>
            </a:r>
            <a:r>
              <a:rPr lang="en-US" altLang="zh-CN"/>
              <a:t>， </a:t>
            </a:r>
            <a:r>
              <a:rPr lang="zh-CN" altLang="en-US"/>
              <a:t>网格搜索的计算量随维度</a:t>
            </a:r>
            <a:r>
              <a:rPr lang="zh-CN" altLang="en-US"/>
              <a:t>格点呈乘积式增长</a:t>
            </a:r>
            <a:r>
              <a:rPr lang="en-US" altLang="zh-CN"/>
              <a:t>    </a:t>
            </a:r>
            <a:endParaRPr lang="en-US" altLang="zh-CN"/>
          </a:p>
          <a:p>
            <a:endParaRPr lang="en-US" altLang="zh-CN"/>
          </a:p>
          <a:p>
            <a:r>
              <a:rPr lang="en-US" altLang="en-US"/>
              <a:t>第二类是非线性最小二乘框架，由Everett在2001年应用，对初始参数的依赖度较高 </a:t>
            </a:r>
            <a:r>
              <a:rPr lang="zh-CN" altLang="en-US"/>
              <a:t>以及给出对称的误差</a:t>
            </a:r>
            <a:r>
              <a:rPr lang="en-US" altLang="zh-CN"/>
              <a:t>, </a:t>
            </a:r>
            <a:r>
              <a:rPr lang="zh-CN" altLang="en-US"/>
              <a:t>但是大多数</a:t>
            </a:r>
            <a:r>
              <a:rPr lang="en-US" altLang="zh-CN" b="1">
                <a:uFillTx/>
                <a:sym typeface="+mn-ea"/>
              </a:rPr>
              <a:t> α β</a:t>
            </a:r>
            <a:r>
              <a:rPr lang="en-US" altLang="en-US"/>
              <a:t> </a:t>
            </a:r>
            <a:r>
              <a:rPr lang="zh-CN" altLang="en-US"/>
              <a:t>后面分布并不是一个高斯分布</a:t>
            </a:r>
            <a:r>
              <a:rPr lang="en-US" altLang="zh-CN"/>
              <a:t>，</a:t>
            </a:r>
            <a:r>
              <a:rPr lang="zh-CN" altLang="en-US"/>
              <a:t>并不能用简单的对称</a:t>
            </a:r>
            <a:r>
              <a:rPr lang="zh-CN" altLang="en-US"/>
              <a:t>误差</a:t>
            </a:r>
            <a:endParaRPr lang="zh-CN" altLang="en-US"/>
          </a:p>
          <a:p>
            <a:endParaRPr lang="zh-CN" altLang="en-US"/>
          </a:p>
          <a:p>
            <a:r>
              <a:rPr lang="en-US" altLang="en-US"/>
              <a:t>第三类是Johnston等人2019年采用的MCMC方法，4</a:t>
            </a:r>
            <a:r>
              <a:rPr lang="zh-CN" altLang="en-US"/>
              <a:t>个参数完全放开</a:t>
            </a:r>
            <a:r>
              <a:rPr lang="en-US" altLang="zh-CN"/>
              <a:t>，</a:t>
            </a:r>
            <a:r>
              <a:rPr lang="zh-CN" altLang="en-US"/>
              <a:t>这种拟合</a:t>
            </a:r>
            <a:r>
              <a:rPr lang="zh-CN" altLang="en-US"/>
              <a:t>方法对宽的偏振轮廓限制得比较好</a:t>
            </a:r>
            <a:r>
              <a:rPr lang="en-US" altLang="zh-CN"/>
              <a:t> </a:t>
            </a:r>
            <a:r>
              <a:rPr lang="zh-CN" altLang="en-US"/>
              <a:t>列如中间脉冲星</a:t>
            </a:r>
            <a:r>
              <a:rPr lang="en-US" altLang="en-US"/>
              <a:t>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我们结合三种拟合拟合方法局限性</a:t>
            </a:r>
            <a:r>
              <a:rPr lang="en-US" altLang="zh-CN"/>
              <a:t>  </a:t>
            </a:r>
            <a:r>
              <a:rPr lang="zh-CN" altLang="en-US"/>
              <a:t>我们要对大样本拟合要给出一种最合理的拟合方案</a:t>
            </a:r>
            <a:r>
              <a:rPr lang="en-US" altLang="zh-CN"/>
              <a:t>，</a:t>
            </a:r>
            <a:r>
              <a:rPr lang="zh-CN" altLang="en-US"/>
              <a:t>考虑拟合权重</a:t>
            </a:r>
            <a:r>
              <a:rPr lang="en-US" altLang="zh-CN"/>
              <a:t>  </a:t>
            </a:r>
            <a:r>
              <a:rPr lang="zh-CN" altLang="en-US"/>
              <a:t>不用设置初始值</a:t>
            </a:r>
            <a:r>
              <a:rPr lang="en-US" altLang="zh-CN"/>
              <a:t> </a:t>
            </a:r>
            <a:r>
              <a:rPr lang="zh-CN" altLang="en-US"/>
              <a:t>可以给出不对称误差</a:t>
            </a:r>
            <a:r>
              <a:rPr lang="en-US" altLang="zh-CN"/>
              <a:t> </a:t>
            </a:r>
            <a:r>
              <a:rPr lang="zh-CN" altLang="en-US"/>
              <a:t>拟合结果稳定</a:t>
            </a:r>
            <a:r>
              <a:rPr lang="en-US" altLang="zh-CN"/>
              <a:t>  </a:t>
            </a:r>
            <a:r>
              <a:rPr lang="zh-CN" altLang="en-US"/>
              <a:t>速度快等</a:t>
            </a:r>
            <a:r>
              <a:rPr lang="en-US" altLang="zh-CN"/>
              <a:t>   </a:t>
            </a:r>
            <a:r>
              <a:rPr lang="zh-CN" altLang="en-US"/>
              <a:t>采用了基于二维</a:t>
            </a:r>
            <a:r>
              <a:rPr lang="en-US" altLang="zh-CN"/>
              <a:t>KDE</a:t>
            </a:r>
            <a:r>
              <a:rPr lang="zh-CN" altLang="en-US"/>
              <a:t>的迭代贝叶斯推断框架参数估计</a:t>
            </a:r>
            <a:r>
              <a:rPr lang="en-US" altLang="zh-CN"/>
              <a:t>    </a:t>
            </a:r>
            <a:r>
              <a:rPr lang="zh-CN" altLang="en-US"/>
              <a:t>相当于</a:t>
            </a:r>
            <a:r>
              <a:rPr lang="zh-CN" altLang="en-US">
                <a:sym typeface="+mn-ea"/>
              </a:rPr>
              <a:t>把</a:t>
            </a:r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唯参数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拆成两个</a:t>
            </a:r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维度参数</a:t>
            </a:r>
            <a:r>
              <a:rPr lang="en-US" altLang="zh-CN">
                <a:sym typeface="+mn-ea"/>
              </a:rPr>
              <a:t>     </a:t>
            </a:r>
            <a:r>
              <a:rPr lang="zh-CN" altLang="en-US">
                <a:sym typeface="+mn-ea"/>
              </a:rPr>
              <a:t>由于</a:t>
            </a:r>
            <a:r>
              <a:rPr lang="en-US" altLang="zh-CN">
                <a:sym typeface="+mn-ea"/>
              </a:rPr>
              <a:t>psi 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phi</a:t>
            </a:r>
            <a:r>
              <a:rPr lang="zh-CN" altLang="en-US">
                <a:sym typeface="+mn-ea"/>
              </a:rPr>
              <a:t>的耦合程度没有</a:t>
            </a:r>
            <a:r>
              <a:rPr lang="en-US" altLang="zh-CN">
                <a:sym typeface="+mn-ea"/>
              </a:rPr>
              <a:t> </a:t>
            </a:r>
            <a:r>
              <a:rPr lang="en-US" altLang="zh-CN" b="1">
                <a:uFillTx/>
                <a:sym typeface="+mn-ea"/>
              </a:rPr>
              <a:t> α β</a:t>
            </a:r>
            <a:r>
              <a:rPr lang="en-US" altLang="zh-CN">
                <a:sym typeface="+mn-ea"/>
              </a:rPr>
              <a:t>    </a:t>
            </a:r>
            <a:r>
              <a:rPr lang="zh-CN" altLang="en-US">
                <a:sym typeface="+mn-ea"/>
              </a:rPr>
              <a:t>用</a:t>
            </a:r>
            <a:r>
              <a:rPr lang="en-US" altLang="zh-CN">
                <a:sym typeface="+mn-ea"/>
              </a:rPr>
              <a:t>2D KED</a:t>
            </a:r>
            <a:r>
              <a:rPr lang="zh-CN" altLang="en-US">
                <a:sym typeface="+mn-ea"/>
              </a:rPr>
              <a:t>的峰值作为最优的解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先给出</a:t>
            </a:r>
            <a:r>
              <a:rPr lang="en-US" altLang="zh-CN">
                <a:sym typeface="+mn-ea"/>
              </a:rPr>
              <a:t>psi 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phi</a:t>
            </a:r>
            <a:r>
              <a:rPr lang="zh-CN" altLang="en-US">
                <a:sym typeface="+mn-ea"/>
              </a:rPr>
              <a:t>的解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在给出</a:t>
            </a:r>
            <a:r>
              <a:rPr lang="en-US" altLang="zh-CN">
                <a:sym typeface="+mn-ea"/>
              </a:rPr>
              <a:t>alpha 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beta</a:t>
            </a:r>
            <a:r>
              <a:rPr lang="zh-CN" altLang="en-US">
                <a:sym typeface="+mn-ea"/>
              </a:rPr>
              <a:t>的解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在用最优值和</a:t>
            </a:r>
            <a:r>
              <a:rPr lang="en-US" altLang="zh-CN">
                <a:sym typeface="+mn-ea"/>
              </a:rPr>
              <a:t>2sigma</a:t>
            </a:r>
            <a:r>
              <a:rPr lang="zh-CN" altLang="en-US">
                <a:sym typeface="+mn-ea"/>
              </a:rPr>
              <a:t>边界的差值给出上下误差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允许不对称误差出现</a:t>
            </a:r>
            <a:endParaRPr lang="en-US" altLang="en-US"/>
          </a:p>
          <a:p>
            <a:endParaRPr lang="en-US" altLang="en-US"/>
          </a:p>
          <a:p>
            <a:r>
              <a:rPr lang="zh-CN" altLang="en-US"/>
              <a:t>此外</a:t>
            </a:r>
            <a:r>
              <a:rPr lang="en-US" altLang="zh-CN"/>
              <a:t> </a:t>
            </a:r>
            <a:r>
              <a:rPr lang="zh-CN" altLang="en-US"/>
              <a:t>我们也对我们的拟合方法做了检验</a:t>
            </a:r>
            <a:r>
              <a:rPr lang="en-US" altLang="zh-CN"/>
              <a:t> </a:t>
            </a:r>
            <a:r>
              <a:rPr lang="zh-CN" altLang="en-US"/>
              <a:t>采用</a:t>
            </a:r>
            <a:r>
              <a:rPr lang="en-US" altLang="zh-CN"/>
              <a:t>EW01</a:t>
            </a:r>
            <a:r>
              <a:rPr lang="zh-CN" altLang="en-US"/>
              <a:t>采用相同的数据</a:t>
            </a:r>
            <a:r>
              <a:rPr lang="en-US" altLang="zh-CN"/>
              <a:t>  </a:t>
            </a:r>
            <a:r>
              <a:rPr lang="zh-CN" altLang="en-US"/>
              <a:t>拟合结果</a:t>
            </a:r>
            <a:r>
              <a:rPr lang="en-US" altLang="zh-CN"/>
              <a:t>80% alpha</a:t>
            </a:r>
            <a:r>
              <a:rPr lang="zh-CN" altLang="en-US"/>
              <a:t>的差值小于</a:t>
            </a:r>
            <a:r>
              <a:rPr lang="en-US" altLang="zh-CN"/>
              <a:t>5</a:t>
            </a:r>
            <a:r>
              <a:rPr lang="zh-CN" altLang="en-US"/>
              <a:t>度</a:t>
            </a:r>
            <a:r>
              <a:rPr lang="en-US" altLang="zh-CN"/>
              <a:t> </a:t>
            </a:r>
            <a:r>
              <a:rPr lang="zh-CN" altLang="en-US"/>
              <a:t>最大的为</a:t>
            </a:r>
            <a:r>
              <a:rPr lang="en-US" altLang="zh-CN"/>
              <a:t>16.6</a:t>
            </a:r>
            <a:r>
              <a:rPr lang="zh-CN" altLang="en-US"/>
              <a:t>度</a:t>
            </a:r>
            <a:r>
              <a:rPr lang="en-US" altLang="zh-CN"/>
              <a:t> </a:t>
            </a:r>
            <a:r>
              <a:rPr lang="zh-CN" altLang="en-US"/>
              <a:t>这是由于偏振轮廓太窄导致</a:t>
            </a:r>
            <a:r>
              <a:rPr lang="en-US" altLang="zh-CN"/>
              <a:t>  </a:t>
            </a:r>
            <a:r>
              <a:rPr lang="zh-CN" altLang="en-US"/>
              <a:t>相对于他们的结果更我们给出了更加</a:t>
            </a:r>
            <a:r>
              <a:rPr lang="zh-CN" altLang="en-US"/>
              <a:t>合理不对称的误差</a:t>
            </a:r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b="1"/>
              <a:t>我们尝试</a:t>
            </a:r>
            <a:r>
              <a:rPr lang="en-US" altLang="en-US" b="1"/>
              <a:t>581颗候选脉冲星</a:t>
            </a:r>
            <a:r>
              <a:rPr lang="zh-CN" altLang="en-US" b="1"/>
              <a:t>进行拟合</a:t>
            </a:r>
            <a:r>
              <a:rPr lang="en-US" altLang="en-US" b="1"/>
              <a:t>，我们剔除</a:t>
            </a:r>
            <a:r>
              <a:rPr lang="zh-CN" altLang="en-US" b="1"/>
              <a:t>一些</a:t>
            </a:r>
            <a:r>
              <a:rPr lang="en-US" altLang="en-US" b="1"/>
              <a:t>样本，第一类排除</a:t>
            </a:r>
            <a:r>
              <a:rPr lang="en-US" altLang="zh-CN" b="1">
                <a:solidFill>
                  <a:srgbClr val="E8C030"/>
                </a:solidFill>
                <a:sym typeface="+mn-ea"/>
              </a:rPr>
              <a:t>Non-RVM</a:t>
            </a:r>
            <a:r>
              <a:rPr lang="en-US" altLang="en-US" b="1"/>
              <a:t>源 </a:t>
            </a:r>
            <a:r>
              <a:rPr lang="zh-CN" altLang="en-US" b="1"/>
              <a:t>就是不符合</a:t>
            </a:r>
            <a:r>
              <a:rPr lang="en-US" altLang="zh-CN" b="1"/>
              <a:t>RVM</a:t>
            </a:r>
            <a:r>
              <a:rPr lang="zh-CN" altLang="en-US" b="1"/>
              <a:t>的源</a:t>
            </a:r>
            <a:r>
              <a:rPr lang="en-US" altLang="zh-CN" b="1"/>
              <a:t> </a:t>
            </a:r>
            <a:r>
              <a:rPr lang="en-US" altLang="en-US" b="1"/>
              <a:t>；第二类 </a:t>
            </a:r>
            <a:r>
              <a:rPr lang="zh-CN" altLang="en-US" b="1"/>
              <a:t>极端解</a:t>
            </a:r>
            <a:r>
              <a:rPr lang="en-US" altLang="zh-CN" b="1"/>
              <a:t>   </a:t>
            </a:r>
            <a:r>
              <a:rPr lang="zh-CN" altLang="en-US" b="1"/>
              <a:t>这是在每一种拟合中不可避免的</a:t>
            </a:r>
            <a:r>
              <a:rPr lang="en-US" altLang="en-US" b="1"/>
              <a:t>；第三类排除</a:t>
            </a:r>
            <a:r>
              <a:rPr lang="zh-CN" altLang="en-US" b="1"/>
              <a:t>子午线左右误差大于</a:t>
            </a:r>
            <a:r>
              <a:rPr lang="en-US" altLang="en-US" b="1"/>
              <a:t>30度的源 </a:t>
            </a:r>
            <a:r>
              <a:rPr lang="zh-CN" altLang="en-US" b="1"/>
              <a:t>对于这些</a:t>
            </a:r>
            <a:r>
              <a:rPr lang="zh-CN" altLang="en-US" b="1"/>
              <a:t>源通常是偏振宽度窄</a:t>
            </a:r>
            <a:r>
              <a:rPr lang="en-US" altLang="zh-CN" b="1"/>
              <a:t> </a:t>
            </a:r>
            <a:r>
              <a:rPr lang="en-US" altLang="en-US" b="1"/>
              <a:t>。</a:t>
            </a:r>
            <a:r>
              <a:rPr lang="zh-CN" altLang="en-US" b="1"/>
              <a:t>一共排除了</a:t>
            </a:r>
            <a:r>
              <a:rPr lang="en-US" altLang="zh-CN" b="1"/>
              <a:t>59</a:t>
            </a:r>
            <a:r>
              <a:rPr lang="zh-CN" altLang="en-US" b="1"/>
              <a:t>颗</a:t>
            </a:r>
            <a:r>
              <a:rPr lang="en-US" altLang="zh-CN" b="1"/>
              <a:t> </a:t>
            </a:r>
            <a:r>
              <a:rPr lang="zh-CN" altLang="en-US" b="1"/>
              <a:t>源</a:t>
            </a:r>
            <a:r>
              <a:rPr lang="en-US" altLang="zh-CN" b="1"/>
              <a:t> </a:t>
            </a:r>
            <a:r>
              <a:rPr lang="zh-CN" altLang="en-US" b="1"/>
              <a:t>共剩下</a:t>
            </a:r>
            <a:r>
              <a:rPr lang="en-US" altLang="zh-CN" b="1"/>
              <a:t>522</a:t>
            </a:r>
            <a:r>
              <a:rPr lang="zh-CN" altLang="en-US" b="1"/>
              <a:t>颗偏振数据拟合结果比较可靠</a:t>
            </a:r>
            <a:endParaRPr lang="zh-CN" altLang="en-US" b="1"/>
          </a:p>
          <a:p>
            <a:endParaRPr lang="zh-CN" altLang="en-US" b="1"/>
          </a:p>
          <a:p>
            <a:r>
              <a:rPr lang="en-US" altLang="en-US" b="1"/>
              <a:t>
</a:t>
            </a:r>
            <a:r>
              <a:rPr lang="zh-CN" altLang="en-US" b="1"/>
              <a:t>在</a:t>
            </a:r>
            <a:r>
              <a:rPr lang="en-US" altLang="en-US" b="1"/>
              <a:t>522颗脉冲星的拟合</a:t>
            </a:r>
            <a:r>
              <a:rPr lang="zh-CN" altLang="en-US" b="1"/>
              <a:t>结果中</a:t>
            </a:r>
            <a:r>
              <a:rPr lang="en-US" altLang="en-US" b="1"/>
              <a:t>，其中374颗来自MeerKAT，148颗来自FAST，</a:t>
            </a:r>
            <a:r>
              <a:rPr lang="zh-CN" altLang="en-US" b="1">
                <a:sym typeface="+mn-ea"/>
              </a:rPr>
              <a:t>有</a:t>
            </a:r>
            <a:r>
              <a:rPr lang="en-US" altLang="zh-CN" b="1">
                <a:sym typeface="+mn-ea"/>
              </a:rPr>
              <a:t>40</a:t>
            </a:r>
            <a:r>
              <a:rPr lang="zh-CN" altLang="en-US" b="1">
                <a:sym typeface="+mn-ea"/>
              </a:rPr>
              <a:t>颗源是同时被两个望远镜观测到</a:t>
            </a:r>
            <a:r>
              <a:rPr lang="en-US" altLang="zh-CN" b="1">
                <a:sym typeface="+mn-ea"/>
              </a:rPr>
              <a:t> </a:t>
            </a:r>
            <a:r>
              <a:rPr lang="en-US" altLang="en-US" b="1"/>
              <a:t>共包含482颗脉冲星      </a:t>
            </a:r>
            <a:r>
              <a:rPr lang="zh-CN" altLang="en-US" b="1"/>
              <a:t>左下图是</a:t>
            </a:r>
            <a:r>
              <a:rPr lang="en-US" altLang="zh-CN" b="1"/>
              <a:t> </a:t>
            </a:r>
            <a:r>
              <a:rPr lang="en-US" altLang="zh-CN" b="1">
                <a:uFillTx/>
                <a:sym typeface="+mn-ea"/>
              </a:rPr>
              <a:t>α β </a:t>
            </a:r>
            <a:r>
              <a:rPr lang="zh-CN" altLang="en-US" b="1">
                <a:uFillTx/>
                <a:sym typeface="+mn-ea"/>
              </a:rPr>
              <a:t>的参数分布图</a:t>
            </a:r>
            <a:r>
              <a:rPr lang="en-US" altLang="zh-CN" b="1">
                <a:uFillTx/>
                <a:sym typeface="+mn-ea"/>
              </a:rPr>
              <a:t>  </a:t>
            </a:r>
            <a:r>
              <a:rPr lang="zh-CN" altLang="en-US" b="1">
                <a:uFillTx/>
                <a:sym typeface="+mn-ea"/>
              </a:rPr>
              <a:t>以及他们所在的误差区间的柱状图分布图</a:t>
            </a:r>
            <a:r>
              <a:rPr lang="en-US" altLang="zh-CN" b="1">
                <a:uFillTx/>
                <a:sym typeface="+mn-ea"/>
              </a:rPr>
              <a:t>  α </a:t>
            </a:r>
            <a:r>
              <a:rPr lang="zh-CN" altLang="en-US" b="1">
                <a:uFillTx/>
                <a:sym typeface="+mn-ea"/>
              </a:rPr>
              <a:t>分布广</a:t>
            </a:r>
            <a:r>
              <a:rPr lang="en-US" altLang="zh-CN" b="1">
                <a:uFillTx/>
                <a:sym typeface="+mn-ea"/>
              </a:rPr>
              <a:t> </a:t>
            </a:r>
            <a:r>
              <a:rPr lang="zh-CN" altLang="en-US" b="1">
                <a:uFillTx/>
                <a:sym typeface="+mn-ea"/>
              </a:rPr>
              <a:t>误差比较大</a:t>
            </a:r>
            <a:r>
              <a:rPr lang="en-US" altLang="zh-CN" b="1">
                <a:uFillTx/>
                <a:sym typeface="+mn-ea"/>
              </a:rPr>
              <a:t>  β</a:t>
            </a:r>
            <a:r>
              <a:rPr lang="zh-CN" altLang="en-US" b="1">
                <a:uFillTx/>
                <a:sym typeface="+mn-ea"/>
              </a:rPr>
              <a:t>大多数在</a:t>
            </a:r>
            <a:r>
              <a:rPr lang="en-US" altLang="zh-CN" b="1">
                <a:uFillTx/>
                <a:sym typeface="+mn-ea"/>
              </a:rPr>
              <a:t>30</a:t>
            </a:r>
            <a:r>
              <a:rPr lang="zh-CN" altLang="en-US" b="1">
                <a:uFillTx/>
                <a:sym typeface="+mn-ea"/>
              </a:rPr>
              <a:t>度一下</a:t>
            </a:r>
            <a:r>
              <a:rPr lang="en-US" altLang="zh-CN" b="1">
                <a:uFillTx/>
                <a:sym typeface="+mn-ea"/>
              </a:rPr>
              <a:t>  </a:t>
            </a:r>
            <a:r>
              <a:rPr lang="zh-CN" altLang="en-US" b="1">
                <a:uFillTx/>
                <a:sym typeface="+mn-ea"/>
              </a:rPr>
              <a:t>能够更好的</a:t>
            </a:r>
            <a:r>
              <a:rPr lang="zh-CN" altLang="en-US" b="1">
                <a:uFillTx/>
                <a:sym typeface="+mn-ea"/>
              </a:rPr>
              <a:t>限制</a:t>
            </a:r>
            <a:endParaRPr lang="zh-CN" altLang="en-US" b="1">
              <a:uFillTx/>
              <a:sym typeface="+mn-ea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对于</a:t>
            </a:r>
            <a:r>
              <a:rPr lang="en-US" altLang="zh-CN"/>
              <a:t>40 </a:t>
            </a:r>
            <a:r>
              <a:rPr lang="zh-CN" altLang="en-US"/>
              <a:t>颗脉冲星同时被</a:t>
            </a:r>
            <a:r>
              <a:rPr lang="en-US" altLang="zh-CN"/>
              <a:t> FAST </a:t>
            </a:r>
            <a:r>
              <a:rPr lang="zh-CN" altLang="en-US"/>
              <a:t>和</a:t>
            </a:r>
            <a:r>
              <a:rPr lang="en-US" altLang="zh-CN"/>
              <a:t> MeerKAT </a:t>
            </a:r>
            <a:r>
              <a:rPr lang="zh-CN" altLang="en-US"/>
              <a:t>观测。因此这些源可以用来直接检验两个望远镜得到的拟合几何是否一致。我们采用</a:t>
            </a:r>
            <a:r>
              <a:rPr lang="en-US" altLang="zh-CN"/>
              <a:t> FAST </a:t>
            </a:r>
            <a:r>
              <a:rPr lang="zh-CN" altLang="en-US"/>
              <a:t>与</a:t>
            </a:r>
            <a:r>
              <a:rPr lang="en-US" altLang="zh-CN"/>
              <a:t> MeerKAT RVM </a:t>
            </a:r>
            <a:r>
              <a:rPr lang="zh-CN" altLang="en-US"/>
              <a:t>拟合结果中</a:t>
            </a:r>
            <a:r>
              <a:rPr lang="en-US" altLang="zh-CN"/>
              <a:t> </a:t>
            </a:r>
            <a:r>
              <a:rPr lang="zh-CN" altLang="en-US"/>
              <a:t>相同参数的差异量</a:t>
            </a:r>
            <a:r>
              <a:rPr lang="en-US" altLang="zh-CN"/>
              <a:t> </a:t>
            </a:r>
            <a:r>
              <a:rPr lang="zh-CN" altLang="en-US"/>
              <a:t>以及用两组相同参数不对称误差合成总不确定度，定义两个参数差值和他们靠近</a:t>
            </a:r>
            <a:r>
              <a:rPr lang="en-US" altLang="zh-CN"/>
              <a:t>0</a:t>
            </a:r>
            <a:r>
              <a:rPr lang="zh-CN" altLang="en-US"/>
              <a:t>的误差比</a:t>
            </a:r>
            <a:r>
              <a:rPr lang="en-US" altLang="zh-CN"/>
              <a:t>Zx</a:t>
            </a:r>
            <a:r>
              <a:rPr lang="zh-CN" altLang="en-US"/>
              <a:t>作为衡量标准。</a:t>
            </a:r>
            <a:r>
              <a:rPr lang="en-US" altLang="zh-CN"/>
              <a:t>a </a:t>
            </a:r>
            <a:r>
              <a:rPr lang="zh-CN" altLang="en-US"/>
              <a:t>有</a:t>
            </a:r>
            <a:r>
              <a:rPr lang="en-US" altLang="zh-CN"/>
              <a:t>82% </a:t>
            </a:r>
            <a:r>
              <a:rPr lang="zh-CN" altLang="en-US"/>
              <a:t>和</a:t>
            </a:r>
            <a:r>
              <a:rPr lang="en-US" altLang="zh-CN"/>
              <a:t>beta</a:t>
            </a:r>
            <a:r>
              <a:rPr lang="zh-CN" altLang="en-US"/>
              <a:t>有</a:t>
            </a:r>
            <a:r>
              <a:rPr lang="en-US" altLang="zh-CN"/>
              <a:t>77% 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是在一个在</a:t>
            </a:r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个</a:t>
            </a:r>
            <a:r>
              <a:rPr lang="en-US" altLang="zh-CN">
                <a:sym typeface="+mn-ea"/>
              </a:rPr>
              <a:t>Zx  </a:t>
            </a:r>
            <a:r>
              <a:rPr lang="zh-CN" altLang="en-US">
                <a:sym typeface="+mn-ea"/>
              </a:rPr>
              <a:t>大部分还是一致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仅有个别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有较大的差异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这可能更不同频率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以及模式变化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传播相效应等相关</a:t>
            </a:r>
            <a:r>
              <a:rPr lang="en-US" altLang="zh-CN">
                <a:sym typeface="+mn-ea"/>
              </a:rPr>
              <a:t> </a:t>
            </a:r>
            <a:endParaRPr lang="en-US" altLang="zh-CN">
              <a:sym typeface="+mn-e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然后我们对</a:t>
            </a:r>
            <a:r>
              <a:rPr lang="zh-CN" altLang="en-US"/>
              <a:t>样本进行了统计分析</a:t>
            </a:r>
            <a:r>
              <a:rPr lang="en-US" altLang="zh-CN"/>
              <a:t>   </a:t>
            </a:r>
            <a:r>
              <a:rPr lang="zh-CN" altLang="en-US"/>
              <a:t>在</a:t>
            </a:r>
            <a:r>
              <a:rPr lang="en-US" altLang="zh-CN"/>
              <a:t> 482 </a:t>
            </a:r>
            <a:r>
              <a:rPr lang="zh-CN" altLang="en-US"/>
              <a:t>颗脉冲星中，有</a:t>
            </a:r>
            <a:r>
              <a:rPr lang="en-US" altLang="zh-CN"/>
              <a:t> 99 </a:t>
            </a:r>
            <a:r>
              <a:rPr lang="zh-CN" altLang="en-US"/>
              <a:t>颗出现明显的约</a:t>
            </a:r>
            <a:r>
              <a:rPr lang="en-US" altLang="zh-CN"/>
              <a:t> 90∘ PA </a:t>
            </a:r>
            <a:r>
              <a:rPr lang="zh-CN" altLang="en-US"/>
              <a:t>跳变，占比约</a:t>
            </a:r>
            <a:r>
              <a:rPr lang="en-US" altLang="zh-CN"/>
              <a:t> 21%.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另外，有一些源存在非正交的</a:t>
            </a:r>
            <a:r>
              <a:rPr lang="en-US" altLang="zh-CN"/>
              <a:t> PA bridge ，</a:t>
            </a:r>
            <a:r>
              <a:rPr lang="zh-CN" altLang="en-US"/>
              <a:t>就是</a:t>
            </a:r>
            <a:r>
              <a:rPr lang="en-US" altLang="zh-CN"/>
              <a:t>90</a:t>
            </a:r>
            <a:r>
              <a:rPr lang="zh-CN" altLang="en-US"/>
              <a:t>度转换的并不是跳变</a:t>
            </a:r>
            <a:r>
              <a:rPr lang="en-US" altLang="zh-CN"/>
              <a:t>  </a:t>
            </a:r>
            <a:r>
              <a:rPr lang="zh-CN" altLang="en-US"/>
              <a:t>而是是一个连续过渡的过程</a:t>
            </a:r>
            <a:r>
              <a:rPr lang="en-US" altLang="zh-CN"/>
              <a:t> </a:t>
            </a:r>
            <a:r>
              <a:rPr lang="zh-CN" altLang="en-US"/>
              <a:t>。它们不能完全用两个正交模式的非相干叠加解释，我们这里用</a:t>
            </a:r>
            <a:r>
              <a:rPr lang="en-US" altLang="zh-CN"/>
              <a:t>Oswald23</a:t>
            </a:r>
            <a:r>
              <a:rPr lang="zh-CN" altLang="en-US"/>
              <a:t>年两个正交模的部分相干模型解释。在他的基础上</a:t>
            </a:r>
            <a:r>
              <a:rPr lang="en-US" altLang="zh-CN"/>
              <a:t> </a:t>
            </a:r>
            <a:r>
              <a:rPr lang="zh-CN" altLang="en-US"/>
              <a:t>把</a:t>
            </a:r>
            <a:r>
              <a:rPr lang="en-US" altLang="zh-CN"/>
              <a:t>Stokes</a:t>
            </a:r>
            <a:r>
              <a:rPr lang="zh-CN" altLang="en-US"/>
              <a:t>参数对齐</a:t>
            </a:r>
            <a:r>
              <a:rPr lang="en-US" altLang="zh-CN"/>
              <a:t> RVM</a:t>
            </a:r>
            <a:r>
              <a:rPr lang="zh-CN" altLang="en-US"/>
              <a:t>模型</a:t>
            </a:r>
            <a:r>
              <a:rPr lang="en-US" altLang="zh-CN"/>
              <a:t>  </a:t>
            </a:r>
            <a:r>
              <a:rPr lang="zh-CN" altLang="en-US"/>
              <a:t>得出一个约束</a:t>
            </a:r>
            <a:r>
              <a:rPr lang="en-US" altLang="zh-CN"/>
              <a:t>   </a:t>
            </a:r>
            <a:r>
              <a:rPr lang="zh-CN" altLang="en-US"/>
              <a:t>相干度和</a:t>
            </a:r>
            <a:r>
              <a:rPr lang="en-US" altLang="zh-CN"/>
              <a:t>cos eta </a:t>
            </a:r>
            <a:r>
              <a:rPr lang="zh-CN" altLang="en-US"/>
              <a:t>不能等于</a:t>
            </a:r>
            <a:r>
              <a:rPr lang="en-US" altLang="zh-CN"/>
              <a:t>0   </a:t>
            </a:r>
            <a:r>
              <a:rPr lang="zh-CN" altLang="en-US"/>
              <a:t>假设</a:t>
            </a:r>
            <a:r>
              <a:rPr lang="en-US" altLang="zh-CN"/>
              <a:t>eta</a:t>
            </a:r>
            <a:r>
              <a:rPr lang="zh-CN" altLang="en-US"/>
              <a:t>取值适中</a:t>
            </a:r>
            <a:r>
              <a:rPr lang="en-US" altLang="zh-CN"/>
              <a:t>    </a:t>
            </a:r>
            <a:r>
              <a:rPr lang="zh-CN" altLang="en-US"/>
              <a:t>因此通常</a:t>
            </a:r>
            <a:r>
              <a:rPr lang="en-US" altLang="zh-CN"/>
              <a:t>PA bridge</a:t>
            </a:r>
            <a:r>
              <a:rPr lang="zh-CN" altLang="en-US"/>
              <a:t>会伴随圆偏振的出现</a:t>
            </a:r>
            <a:r>
              <a:rPr lang="en-US" altLang="zh-CN"/>
              <a:t>   </a:t>
            </a:r>
            <a:r>
              <a:rPr lang="zh-CN" altLang="en-US"/>
              <a:t>圆偏振强度取决于相干部分在圆偏振的投影程度</a:t>
            </a:r>
            <a:r>
              <a:rPr lang="en-US" altLang="zh-CN"/>
              <a:t>  </a:t>
            </a:r>
            <a:r>
              <a:rPr lang="zh-CN" altLang="en-US"/>
              <a:t>详细内容在我</a:t>
            </a:r>
            <a:r>
              <a:rPr lang="zh-CN" altLang="en-US"/>
              <a:t>们正在准备</a:t>
            </a:r>
            <a:r>
              <a:rPr lang="zh-CN" altLang="en-US"/>
              <a:t>中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目前</a:t>
            </a:r>
            <a:r>
              <a:rPr lang="en-US" altLang="en-US"/>
              <a:t>脉冲星射电辐射束的具体结构，一直是脉冲星研究领域的核心问题。   先后诞生过三个经典模型，分别来自1988年的LM模型、1993年的Rankin研究</a:t>
            </a:r>
            <a:r>
              <a:rPr lang="zh-CN" altLang="en-US"/>
              <a:t>的</a:t>
            </a:r>
            <a:r>
              <a:rPr lang="en-US" altLang="zh-CN"/>
              <a:t>conal beam </a:t>
            </a:r>
            <a:r>
              <a:rPr lang="en-US" altLang="en-US"/>
              <a:t>，以及2014年H. G. Wang的</a:t>
            </a:r>
            <a:r>
              <a:rPr lang="en-US" altLang="en-US"/>
              <a:t>fan-beam工作。</a:t>
            </a:r>
            <a:endParaRPr lang="en-US" altLang="en-US"/>
          </a:p>
          <a:p>
            <a:endParaRPr lang="zh-CN" altLang="en-US"/>
          </a:p>
          <a:p>
            <a:r>
              <a:rPr lang="zh-CN" altLang="en-US"/>
              <a:t>如图所示</a:t>
            </a:r>
            <a:r>
              <a:rPr lang="en-US" altLang="zh-CN"/>
              <a:t>  </a:t>
            </a:r>
            <a:r>
              <a:rPr lang="zh-CN" altLang="en-US"/>
              <a:t>不同模型对脉冲宽度与视线几何的关系有不同预期。</a:t>
            </a:r>
            <a:r>
              <a:rPr lang="en-US" altLang="zh-CN"/>
              <a:t>  </a:t>
            </a:r>
            <a:r>
              <a:rPr lang="zh-CN" altLang="en-US"/>
              <a:t>在</a:t>
            </a:r>
            <a:r>
              <a:rPr lang="en-US" altLang="zh-CN">
                <a:sym typeface="+mn-ea"/>
              </a:rPr>
              <a:t>conal beam</a:t>
            </a:r>
            <a:r>
              <a:rPr lang="zh-CN" altLang="en-US"/>
              <a:t>中，观测</a:t>
            </a:r>
            <a:r>
              <a:rPr lang="zh-CN" altLang="en-US"/>
              <a:t>脉冲宽度应随</a:t>
            </a:r>
            <a:r>
              <a:rPr lang="en-US" altLang="zh-CN"/>
              <a:t> ∣β∣ </a:t>
            </a:r>
            <a:r>
              <a:rPr lang="zh-CN" altLang="en-US"/>
              <a:t>增大而减小；而斑块束模型可能表现出随机，但整体仍受函数窗口的限制</a:t>
            </a:r>
            <a:r>
              <a:rPr lang="en-US" altLang="zh-CN"/>
              <a:t>。</a:t>
            </a:r>
            <a:r>
              <a:rPr lang="en-US" altLang="en-US">
                <a:sym typeface="+mn-ea"/>
              </a:rPr>
              <a:t>fan-beam</a:t>
            </a:r>
            <a:r>
              <a:rPr lang="zh-CN" altLang="en-US">
                <a:sym typeface="+mn-ea"/>
              </a:rPr>
              <a:t>则预期脉冲宽度随</a:t>
            </a:r>
            <a:r>
              <a:rPr lang="en-US" altLang="zh-CN">
                <a:sym typeface="+mn-ea"/>
              </a:rPr>
              <a:t>beta</a:t>
            </a:r>
            <a:r>
              <a:rPr lang="zh-CN" altLang="en-US">
                <a:sym typeface="+mn-ea"/>
              </a:rPr>
              <a:t>增大</a:t>
            </a:r>
            <a:r>
              <a:rPr lang="zh-CN" altLang="en-US">
                <a:sym typeface="+mn-ea"/>
              </a:rPr>
              <a:t>而增大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我们利用</a:t>
            </a:r>
            <a:r>
              <a:rPr lang="en-US" altLang="zh-CN"/>
              <a:t> </a:t>
            </a:r>
            <a:r>
              <a:rPr lang="zh-CN" altLang="en-US"/>
              <a:t>两个样本</a:t>
            </a:r>
            <a:r>
              <a:rPr lang="zh-CN" altLang="en-US"/>
              <a:t>拟合数据，分析了</a:t>
            </a:r>
            <a:r>
              <a:rPr lang="en-US" altLang="zh-CN"/>
              <a:t> W</a:t>
            </a:r>
            <a:r>
              <a:rPr lang="zh-CN" altLang="en-US"/>
              <a:t>与</a:t>
            </a:r>
            <a:r>
              <a:rPr lang="en-US" altLang="zh-CN"/>
              <a:t> ∣β∣ </a:t>
            </a:r>
            <a:r>
              <a:rPr lang="zh-CN" altLang="en-US"/>
              <a:t>的关系。</a:t>
            </a:r>
            <a:r>
              <a:rPr lang="zh-CN" altLang="en-US">
                <a:sym typeface="+mn-ea"/>
              </a:rPr>
              <a:t>尽管离散性很大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但还是</a:t>
            </a:r>
            <a:r>
              <a:rPr lang="zh-CN" altLang="en-US"/>
              <a:t>两个样本均显示正相关趋势，即较大的</a:t>
            </a:r>
            <a:r>
              <a:rPr lang="en-US" altLang="zh-CN"/>
              <a:t> ∣β∣ </a:t>
            </a:r>
            <a:r>
              <a:rPr lang="zh-CN" altLang="en-US"/>
              <a:t>往往对应更宽的脉冲轮廓。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这一趋势难以由简单固定</a:t>
            </a:r>
            <a:r>
              <a:rPr lang="en-US" altLang="zh-CN">
                <a:sym typeface="+mn-ea"/>
              </a:rPr>
              <a:t>conal beam</a:t>
            </a:r>
            <a:r>
              <a:rPr lang="zh-CN" altLang="en-US"/>
              <a:t>解释，而更符合扩展的</a:t>
            </a:r>
            <a:r>
              <a:rPr lang="en-US" altLang="zh-CN"/>
              <a:t> fan-beam-</a:t>
            </a:r>
            <a:r>
              <a:rPr lang="zh-CN" altLang="en-US"/>
              <a:t>几何图像。但是仍然这是一个开放性问题</a:t>
            </a:r>
            <a:r>
              <a:rPr lang="en-US" altLang="zh-CN"/>
              <a:t> </a:t>
            </a:r>
            <a:r>
              <a:rPr lang="zh-CN" altLang="en-US"/>
              <a:t>需考虑选择效应的影响。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同时我们给出线偏振度在周期和</a:t>
            </a:r>
            <a:r>
              <a:rPr lang="en-US" altLang="zh-CN"/>
              <a:t> ∣β∣ </a:t>
            </a:r>
            <a:r>
              <a:rPr lang="zh-CN" altLang="en-US"/>
              <a:t>的分布。如左上图所示</a:t>
            </a:r>
            <a:r>
              <a:rPr lang="en-US" altLang="zh-CN"/>
              <a:t>  </a:t>
            </a:r>
            <a:r>
              <a:rPr lang="zh-CN" altLang="en-US"/>
              <a:t>高线偏振源主要集中在短周期和较大</a:t>
            </a:r>
            <a:r>
              <a:rPr lang="en-US" altLang="zh-CN"/>
              <a:t> ∣β∣ </a:t>
            </a:r>
            <a:r>
              <a:rPr lang="zh-CN" altLang="en-US"/>
              <a:t>区域；即使在相近周期下，较大</a:t>
            </a:r>
            <a:r>
              <a:rPr lang="en-US" altLang="zh-CN"/>
              <a:t> ∣β∣ </a:t>
            </a:r>
            <a:r>
              <a:rPr lang="zh-CN" altLang="en-US"/>
              <a:t>的源也更容易保持较高线偏振。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这一趋势解释与磁层尺度和视线采样位置有关。</a:t>
            </a:r>
            <a:r>
              <a:rPr lang="en-US" altLang="zh-CN"/>
              <a:t> </a:t>
            </a:r>
            <a:r>
              <a:rPr lang="zh-CN" altLang="en-US"/>
              <a:t>磁层的大小主要于周期有关</a:t>
            </a:r>
            <a:r>
              <a:rPr lang="en-US" altLang="zh-CN"/>
              <a:t>   ，  </a:t>
            </a:r>
            <a:r>
              <a:rPr lang="zh-CN" altLang="en-US"/>
              <a:t>如右图所示</a:t>
            </a:r>
            <a:r>
              <a:rPr lang="en-US" altLang="zh-CN"/>
              <a:t>   </a:t>
            </a:r>
            <a:r>
              <a:rPr lang="zh-CN" altLang="en-US"/>
              <a:t>短周期脉冲星具有较小磁层和较大的开放磁力线区，</a:t>
            </a:r>
            <a:r>
              <a:rPr lang="en-US" altLang="zh-CN"/>
              <a:t> </a:t>
            </a:r>
            <a:r>
              <a:rPr lang="zh-CN" altLang="en-US"/>
              <a:t>辐射在磁层中的有效传播路径可能更短；因此辐射环境更加的干净</a:t>
            </a:r>
            <a:r>
              <a:rPr lang="en-US" altLang="zh-CN"/>
              <a:t> </a:t>
            </a:r>
            <a:endParaRPr lang="en-US" altLang="zh-CN"/>
          </a:p>
          <a:p>
            <a:endParaRPr lang="zh-CN" altLang="en-US"/>
          </a:p>
          <a:p>
            <a:r>
              <a:rPr lang="zh-CN" altLang="en-US"/>
              <a:t>长周期脉冲星在磁层中有较长的辐射路径</a:t>
            </a:r>
            <a:r>
              <a:rPr lang="en-US" altLang="zh-CN"/>
              <a:t> ，</a:t>
            </a:r>
            <a:r>
              <a:rPr lang="zh-CN" altLang="en-US"/>
              <a:t>在磁层中辐射可能多个子辐射区的叠加</a:t>
            </a:r>
            <a:r>
              <a:rPr lang="en-US" altLang="zh-CN"/>
              <a:t> </a:t>
            </a:r>
            <a:r>
              <a:rPr lang="zh-CN" altLang="en-US"/>
              <a:t>导致消偏振</a:t>
            </a:r>
            <a:r>
              <a:rPr lang="en-US" altLang="zh-CN"/>
              <a:t>  </a:t>
            </a:r>
            <a:r>
              <a:rPr lang="zh-CN" altLang="en-US"/>
              <a:t>他的环境更加</a:t>
            </a:r>
            <a:r>
              <a:rPr lang="zh-CN" altLang="en-US"/>
              <a:t>复杂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较大的</a:t>
            </a:r>
            <a:r>
              <a:rPr lang="en-US" altLang="zh-CN"/>
              <a:t> ∣β∣ </a:t>
            </a:r>
            <a:r>
              <a:rPr lang="zh-CN" altLang="en-US"/>
              <a:t>则可能对应较高和更靠外的辐射区域，也是有效的减短辐射</a:t>
            </a:r>
            <a:r>
              <a:rPr lang="zh-CN" altLang="en-US"/>
              <a:t>在磁层的</a:t>
            </a:r>
            <a:r>
              <a:rPr lang="zh-CN" altLang="en-US">
                <a:sym typeface="+mn-ea"/>
              </a:rPr>
              <a:t>有效传播路径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因此，较大的</a:t>
            </a:r>
            <a:r>
              <a:rPr lang="en-US" altLang="zh-CN"/>
              <a:t> ∣β∣ </a:t>
            </a:r>
            <a:r>
              <a:rPr lang="zh-CN" altLang="en-US"/>
              <a:t>与较短周期可能共同减弱传播诱导的</a:t>
            </a:r>
            <a:r>
              <a:rPr lang="zh-CN" altLang="en-US"/>
              <a:t>消偏振，呈现出更高的线偏振</a:t>
            </a:r>
            <a:r>
              <a:rPr lang="zh-CN" altLang="en-US"/>
              <a:t>强度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pPr indent="457200"/>
            <a:r>
              <a:rPr lang="zh-CN" altLang="en-US"/>
              <a:t>在我们大样本中也是有效去检验脉冲星的磁倾角演化</a:t>
            </a:r>
            <a:r>
              <a:rPr lang="en-US" altLang="zh-CN"/>
              <a:t>    </a:t>
            </a:r>
            <a:r>
              <a:rPr lang="zh-CN" altLang="en-US"/>
              <a:t>磁倾角</a:t>
            </a:r>
            <a:r>
              <a:rPr lang="en-US" altLang="en-US"/>
              <a:t> α </a:t>
            </a:r>
            <a:r>
              <a:rPr lang="zh-CN" altLang="en-US"/>
              <a:t>会随时间逐渐减小还是增大。他们都有各自详细的解释</a:t>
            </a:r>
            <a:r>
              <a:rPr lang="en-US" altLang="zh-CN"/>
              <a:t> </a:t>
            </a:r>
            <a:r>
              <a:rPr lang="zh-CN" altLang="en-US"/>
              <a:t>但是目前的大部分支持</a:t>
            </a:r>
            <a:r>
              <a:rPr lang="en-US" altLang="zh-CN"/>
              <a:t>alpha</a:t>
            </a:r>
            <a:r>
              <a:rPr lang="zh-CN" altLang="en-US"/>
              <a:t>是随时间</a:t>
            </a:r>
            <a:r>
              <a:rPr lang="zh-CN" altLang="en-US"/>
              <a:t>减小</a:t>
            </a:r>
            <a:endParaRPr lang="en-US" altLang="zh-CN"/>
          </a:p>
          <a:p>
            <a:pPr indent="457200"/>
            <a:endParaRPr lang="zh-CN" altLang="en-US"/>
          </a:p>
          <a:p>
            <a:pPr indent="457200"/>
            <a:r>
              <a:rPr lang="en-US" altLang="zh-CN"/>
              <a:t> </a:t>
            </a:r>
            <a:endParaRPr lang="en-US" altLang="zh-CN"/>
          </a:p>
          <a:p>
            <a:pPr indent="457200"/>
            <a:r>
              <a:rPr lang="en-US" altLang="zh-CN"/>
              <a:t> </a:t>
            </a:r>
            <a:r>
              <a:rPr lang="zh-CN" altLang="en-US"/>
              <a:t>我们做了一下的假设</a:t>
            </a:r>
            <a:r>
              <a:rPr lang="en-US" altLang="zh-CN"/>
              <a:t>    </a:t>
            </a:r>
            <a:r>
              <a:rPr lang="zh-CN" altLang="en-US"/>
              <a:t>辐射角半径</a:t>
            </a:r>
            <a:r>
              <a:rPr lang="en-US" altLang="en-US"/>
              <a:t>ρ </a:t>
            </a:r>
            <a:r>
              <a:rPr lang="zh-CN" altLang="en-US"/>
              <a:t>会随着自转周期</a:t>
            </a:r>
            <a:r>
              <a:rPr lang="en-US" altLang="en-US"/>
              <a:t> P </a:t>
            </a:r>
            <a:r>
              <a:rPr lang="zh-CN" altLang="en-US"/>
              <a:t>增大而减小，这反映了开放磁力线区域的收缩。无论是</a:t>
            </a:r>
            <a:r>
              <a:rPr lang="en-US" altLang="zh-CN"/>
              <a:t>fan beam </a:t>
            </a:r>
            <a:r>
              <a:rPr lang="zh-CN" altLang="en-US"/>
              <a:t>还是</a:t>
            </a:r>
            <a:r>
              <a:rPr lang="en-US" altLang="zh-CN"/>
              <a:t>canal beam</a:t>
            </a:r>
            <a:r>
              <a:rPr lang="zh-CN" altLang="en-US"/>
              <a:t>都是有同样的趋势</a:t>
            </a:r>
            <a:r>
              <a:rPr lang="en-US" altLang="zh-CN"/>
              <a:t>    </a:t>
            </a:r>
            <a:r>
              <a:rPr lang="zh-CN" altLang="en-US"/>
              <a:t>假设</a:t>
            </a:r>
            <a:r>
              <a:rPr lang="en-US" altLang="zh-CN"/>
              <a:t>alpha</a:t>
            </a:r>
            <a:r>
              <a:rPr lang="zh-CN" altLang="en-US"/>
              <a:t>不变</a:t>
            </a:r>
            <a:r>
              <a:rPr lang="en-US" altLang="zh-CN"/>
              <a:t> </a:t>
            </a:r>
            <a:r>
              <a:rPr lang="zh-CN" altLang="en-US"/>
              <a:t>随周期增加我们的视线会扫</a:t>
            </a:r>
            <a:r>
              <a:rPr lang="zh-CN" altLang="en-US"/>
              <a:t>过更靠近磁轴的</a:t>
            </a:r>
            <a:endParaRPr lang="zh-CN" altLang="en-US"/>
          </a:p>
          <a:p>
            <a:pPr indent="457200"/>
            <a:endParaRPr lang="en-US" altLang="en-US"/>
          </a:p>
          <a:p>
            <a:pPr indent="457200"/>
            <a:r>
              <a:rPr lang="zh-CN" altLang="en-US"/>
              <a:t>假设</a:t>
            </a:r>
            <a:r>
              <a:rPr lang="en-US" altLang="zh-CN"/>
              <a:t> </a:t>
            </a:r>
            <a:r>
              <a:rPr lang="zh-CN" altLang="en-US"/>
              <a:t>如果</a:t>
            </a:r>
            <a:r>
              <a:rPr lang="en-US" altLang="en-US"/>
              <a:t> α </a:t>
            </a:r>
            <a:r>
              <a:rPr lang="zh-CN" altLang="en-US"/>
              <a:t>和</a:t>
            </a:r>
            <a:r>
              <a:rPr lang="en-US" altLang="en-US"/>
              <a:t> ρ </a:t>
            </a:r>
            <a:r>
              <a:rPr lang="zh-CN" altLang="en-US"/>
              <a:t>都随时间演化，那么</a:t>
            </a:r>
            <a:r>
              <a:rPr lang="en-US" altLang="en-US"/>
              <a:t> PA </a:t>
            </a:r>
            <a:r>
              <a:rPr lang="zh-CN" altLang="en-US"/>
              <a:t>曲线的最大斜率</a:t>
            </a:r>
            <a:r>
              <a:rPr lang="en-US" altLang="en-US"/>
              <a:t> K </a:t>
            </a:r>
            <a:r>
              <a:rPr lang="zh-CN" altLang="en-US"/>
              <a:t>也应该随年龄发生系统性变化。虽然在</a:t>
            </a:r>
            <a:r>
              <a:rPr lang="en-US" altLang="en-US"/>
              <a:t> RVM </a:t>
            </a:r>
            <a:r>
              <a:rPr lang="zh-CN" altLang="en-US"/>
              <a:t>拟合中，</a:t>
            </a:r>
            <a:r>
              <a:rPr lang="en-US" altLang="en-US"/>
              <a:t>α </a:t>
            </a:r>
            <a:r>
              <a:rPr lang="zh-CN" altLang="en-US"/>
              <a:t>和</a:t>
            </a:r>
            <a:r>
              <a:rPr lang="en-US" altLang="en-US"/>
              <a:t> β </a:t>
            </a:r>
            <a:r>
              <a:rPr lang="zh-CN" altLang="en-US"/>
              <a:t>之间存在较强耦合，单独约束这两个参数并不总是容易，但对于具有平滑</a:t>
            </a:r>
            <a:r>
              <a:rPr lang="en-US" altLang="en-US"/>
              <a:t> PA swing </a:t>
            </a:r>
            <a:r>
              <a:rPr lang="zh-CN" altLang="en-US"/>
              <a:t>的脉冲星，最大斜率</a:t>
            </a:r>
            <a:r>
              <a:rPr lang="en-US" altLang="en-US"/>
              <a:t> K </a:t>
            </a:r>
            <a:r>
              <a:rPr lang="zh-CN" altLang="en-US"/>
              <a:t>通常可以被较好地限制。因此，</a:t>
            </a:r>
            <a:r>
              <a:rPr lang="en-US" altLang="en-US"/>
              <a:t>K </a:t>
            </a:r>
            <a:r>
              <a:rPr lang="zh-CN" altLang="en-US"/>
              <a:t>可以作为一个更稳定的</a:t>
            </a:r>
            <a:r>
              <a:rPr lang="zh-CN" altLang="en-US"/>
              <a:t>参考量，用来检验脉冲星几何结构的演化趋势。</a:t>
            </a:r>
            <a:endParaRPr lang="zh-CN" altLang="en-US"/>
          </a:p>
          <a:p>
            <a:pPr indent="457200"/>
            <a:endParaRPr lang="en-US" altLang="en-US"/>
          </a:p>
          <a:p>
            <a:pPr indent="457200"/>
            <a:r>
              <a:rPr lang="zh-CN" altLang="en-US"/>
              <a:t>我们的结果显示，</a:t>
            </a:r>
            <a:r>
              <a:rPr lang="en-US" altLang="en-US"/>
              <a:t> </a:t>
            </a:r>
            <a:r>
              <a:rPr lang="zh-CN" altLang="en-US"/>
              <a:t>两个样本给出了相似的趋势但是有很大的离散</a:t>
            </a:r>
            <a:r>
              <a:rPr lang="en-US" altLang="zh-CN"/>
              <a:t> </a:t>
            </a:r>
            <a:r>
              <a:rPr lang="zh-CN" altLang="en-US"/>
              <a:t>：</a:t>
            </a:r>
            <a:r>
              <a:rPr lang="en-US" altLang="en-US"/>
              <a:t>K </a:t>
            </a:r>
            <a:r>
              <a:rPr lang="zh-CN" altLang="en-US"/>
              <a:t>随特征年龄先增大，在约</a:t>
            </a:r>
            <a:r>
              <a:rPr lang="en-US" altLang="en-US"/>
              <a:t> 8×106 </a:t>
            </a:r>
            <a:r>
              <a:rPr lang="zh-CN" altLang="en-US"/>
              <a:t>年附近达到峰值，之后又开始下降。如果</a:t>
            </a:r>
            <a:r>
              <a:rPr lang="en-US" altLang="en-US"/>
              <a:t> ρ </a:t>
            </a:r>
            <a:r>
              <a:rPr lang="zh-CN" altLang="en-US"/>
              <a:t>随年龄增大而减小，而</a:t>
            </a:r>
            <a:r>
              <a:rPr lang="en-US" altLang="en-US"/>
              <a:t> α </a:t>
            </a:r>
            <a:r>
              <a:rPr lang="zh-CN" altLang="en-US"/>
              <a:t>变化增加，那么</a:t>
            </a:r>
            <a:r>
              <a:rPr lang="en-US" altLang="en-US"/>
              <a:t> K </a:t>
            </a:r>
            <a:r>
              <a:rPr lang="zh-CN" altLang="en-US"/>
              <a:t>会一直增大；后期不会得到</a:t>
            </a:r>
            <a:r>
              <a:rPr lang="en-US" altLang="zh-CN"/>
              <a:t>K</a:t>
            </a:r>
            <a:r>
              <a:rPr lang="zh-CN" altLang="en-US"/>
              <a:t>群体下降</a:t>
            </a:r>
            <a:r>
              <a:rPr lang="en-US" altLang="zh-CN"/>
              <a:t> ，</a:t>
            </a:r>
            <a:r>
              <a:rPr lang="zh-CN" altLang="en-US"/>
              <a:t>我们的</a:t>
            </a:r>
            <a:r>
              <a:rPr lang="zh-CN" altLang="en-US"/>
              <a:t>观测这于理论的预期</a:t>
            </a:r>
            <a:r>
              <a:rPr lang="zh-CN" altLang="en-US"/>
              <a:t>相反</a:t>
            </a:r>
            <a:endParaRPr lang="zh-CN" altLang="en-US"/>
          </a:p>
          <a:p>
            <a:pPr indent="457200"/>
            <a:endParaRPr lang="en-US" altLang="en-US"/>
          </a:p>
          <a:p>
            <a:pPr indent="457200"/>
            <a:r>
              <a:rPr lang="zh-CN" altLang="en-US"/>
              <a:t>所以，这个非单调趋势可能更加的支持</a:t>
            </a:r>
            <a:r>
              <a:rPr lang="en-US" altLang="zh-CN"/>
              <a:t>alpha</a:t>
            </a:r>
            <a:r>
              <a:rPr lang="zh-CN" altLang="en-US"/>
              <a:t>随年龄减小</a:t>
            </a:r>
            <a:r>
              <a:rPr lang="en-US" altLang="zh-CN"/>
              <a:t>  </a:t>
            </a:r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 altLang="zh-CN"/>
          </a:p>
          <a:p>
            <a:r>
              <a:rPr lang="en-US" altLang="zh-CN"/>
              <a:t>1991</a:t>
            </a:r>
            <a:r>
              <a:rPr lang="zh-CN" altLang="en-US"/>
              <a:t>年提出</a:t>
            </a:r>
            <a:r>
              <a:rPr lang="en-US" altLang="zh-CN"/>
              <a:t>A/R </a:t>
            </a:r>
            <a:r>
              <a:rPr lang="zh-CN" altLang="en-US"/>
              <a:t>效应会使</a:t>
            </a:r>
            <a:r>
              <a:rPr lang="en-US" altLang="zh-CN"/>
              <a:t> PA </a:t>
            </a:r>
            <a:r>
              <a:rPr lang="zh-CN" altLang="en-US"/>
              <a:t>曲线拐点相对于</a:t>
            </a:r>
            <a:r>
              <a:rPr lang="zh-CN" altLang="en-US"/>
              <a:t>脉冲轮廓中心产生相位偏移，因此该偏移常被用来估计射电辐射高度。</a:t>
            </a:r>
            <a:endParaRPr lang="zh-CN" altLang="en-US"/>
          </a:p>
          <a:p>
            <a:endParaRPr lang="en-US" altLang="zh-CN"/>
          </a:p>
          <a:p>
            <a:r>
              <a:rPr lang="zh-CN" altLang="en-US"/>
              <a:t>不过，仍有一部分源表现为负偏移，说明对这些脉冲星，相位偏移可能受到轮廓不对称、自转畸变或磁层传播效应主导。</a:t>
            </a:r>
            <a:r>
              <a:rPr lang="zh-CN" altLang="en-US">
                <a:sym typeface="+mn-ea"/>
              </a:rPr>
              <a:t>单颗源计算辐射高度可能会受到很大误差</a:t>
            </a:r>
            <a:r>
              <a:rPr lang="en-US" altLang="zh-CN">
                <a:sym typeface="+mn-ea"/>
              </a:rPr>
              <a:t>l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en-US" altLang="zh-CN"/>
              <a:t>      </a:t>
            </a:r>
            <a:r>
              <a:rPr lang="zh-CN" altLang="en-US"/>
              <a:t>但是这些影响在</a:t>
            </a:r>
            <a:r>
              <a:rPr lang="en-US" altLang="zh-CN"/>
              <a:t>population</a:t>
            </a:r>
            <a:r>
              <a:rPr lang="zh-CN" altLang="en-US"/>
              <a:t>里面应该符合一个正太分布，只有</a:t>
            </a:r>
            <a:r>
              <a:rPr lang="en-US" altLang="zh-CN"/>
              <a:t>A/R</a:t>
            </a:r>
            <a:r>
              <a:rPr lang="zh-CN" altLang="en-US"/>
              <a:t>相应给出一个正向偏移</a:t>
            </a:r>
            <a:r>
              <a:rPr lang="en-US" altLang="zh-CN"/>
              <a:t>     </a:t>
            </a:r>
            <a:r>
              <a:rPr lang="zh-CN" altLang="en-US"/>
              <a:t>因此，我们更侧重于统计分布，而不是直接解释每一个个体源。</a:t>
            </a:r>
            <a:r>
              <a:rPr lang="en-US" altLang="zh-CN"/>
              <a:t> </a:t>
            </a:r>
            <a:endParaRPr lang="zh-CN" altLang="en-US"/>
          </a:p>
          <a:p>
            <a:endParaRPr lang="en-US" altLang="zh-CN"/>
          </a:p>
          <a:p>
            <a:endParaRPr lang="en-US" altLang="zh-CN"/>
          </a:p>
          <a:p>
            <a:r>
              <a:rPr lang="zh-CN" altLang="en-US"/>
              <a:t>在</a:t>
            </a:r>
            <a:r>
              <a:rPr lang="en-US" altLang="zh-CN"/>
              <a:t> </a:t>
            </a:r>
            <a:r>
              <a:rPr lang="zh-CN" altLang="en-US"/>
              <a:t>两个样本中，约</a:t>
            </a:r>
            <a:r>
              <a:rPr lang="en-US" altLang="zh-CN"/>
              <a:t> 63% </a:t>
            </a:r>
            <a:r>
              <a:rPr lang="zh-CN" altLang="en-US"/>
              <a:t>的脉冲星具有正相位偏移，整体分布近似高斯，拟合均值约为</a:t>
            </a:r>
            <a:r>
              <a:rPr lang="en-US" altLang="zh-CN"/>
              <a:t> 1 </a:t>
            </a:r>
            <a:r>
              <a:rPr lang="zh-CN" altLang="en-US"/>
              <a:t>度。这说明</a:t>
            </a:r>
            <a:r>
              <a:rPr lang="en-US" altLang="zh-CN"/>
              <a:t> A/R </a:t>
            </a:r>
            <a:r>
              <a:rPr lang="zh-CN" altLang="en-US"/>
              <a:t>效应是造成系统性正偏移的主要来源。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最后是我的总结</a:t>
            </a:r>
            <a:r>
              <a:rPr lang="en-US" altLang="zh-CN"/>
              <a:t>  </a:t>
            </a:r>
            <a:endParaRPr lang="en-US" altLang="zh-CN"/>
          </a:p>
          <a:p>
            <a:r>
              <a:rPr lang="zh-CN" altLang="en-US"/>
              <a:t>我们构建了一个包含</a:t>
            </a:r>
            <a:r>
              <a:rPr lang="en-US" altLang="en-US"/>
              <a:t> 522 </a:t>
            </a:r>
            <a:r>
              <a:rPr lang="zh-CN" altLang="en-US"/>
              <a:t>个偏振观测、</a:t>
            </a:r>
            <a:r>
              <a:rPr lang="en-US" altLang="en-US"/>
              <a:t>482 </a:t>
            </a:r>
            <a:r>
              <a:rPr lang="zh-CN" altLang="en-US"/>
              <a:t>颗普通脉冲星的</a:t>
            </a:r>
            <a:r>
              <a:rPr lang="en-US" altLang="en-US"/>
              <a:t> RVM </a:t>
            </a:r>
            <a:r>
              <a:rPr lang="zh-CN" altLang="en-US"/>
              <a:t>几何星表。</a:t>
            </a:r>
            <a:endParaRPr lang="zh-CN" altLang="en-US"/>
          </a:p>
          <a:p>
            <a:r>
              <a:rPr lang="zh-CN" altLang="en-US"/>
              <a:t>通过系统分析，我们发现该样本能够从统计上揭示脉冲星辐射几何、偏振性质和演化特征之间的内在联系</a:t>
            </a:r>
            <a:r>
              <a:rPr lang="en-US" altLang="zh-CN"/>
              <a:t>，</a:t>
            </a:r>
            <a:r>
              <a:rPr lang="zh-CN" altLang="en-US"/>
              <a:t>而且两个独立样本具有相同的统计趋势，为进一步理解脉冲星射电辐射机制提供</a:t>
            </a:r>
            <a:r>
              <a:rPr lang="zh-CN" altLang="en-US"/>
              <a:t>背景。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最后我们帮我我们的拟合结果</a:t>
            </a:r>
            <a:r>
              <a:rPr lang="en-US" altLang="zh-CN"/>
              <a:t> </a:t>
            </a:r>
            <a:r>
              <a:rPr lang="zh-CN" altLang="en-US"/>
              <a:t>放到</a:t>
            </a:r>
            <a:r>
              <a:rPr lang="en-US" altLang="zh-CN"/>
              <a:t>github</a:t>
            </a:r>
            <a:r>
              <a:rPr lang="zh-CN" altLang="en-US"/>
              <a:t>上</a:t>
            </a:r>
            <a:r>
              <a:rPr lang="en-US" altLang="zh-CN"/>
              <a:t>   </a:t>
            </a:r>
            <a:r>
              <a:rPr lang="zh-CN" altLang="en-US"/>
              <a:t>包括代码</a:t>
            </a:r>
            <a:r>
              <a:rPr lang="en-US" altLang="zh-CN"/>
              <a:t> </a:t>
            </a:r>
            <a:r>
              <a:rPr lang="zh-CN" altLang="en-US"/>
              <a:t>拟合例子</a:t>
            </a:r>
            <a:r>
              <a:rPr lang="en-US" altLang="zh-CN"/>
              <a:t> </a:t>
            </a:r>
            <a:r>
              <a:rPr lang="zh-CN" altLang="en-US"/>
              <a:t>以及每一颗源的拟合结果图</a:t>
            </a:r>
            <a:r>
              <a:rPr lang="en-US" altLang="zh-CN"/>
              <a:t>     </a:t>
            </a:r>
            <a:r>
              <a:rPr lang="zh-CN" altLang="en-US"/>
              <a:t>右上角给出了相应的网站</a:t>
            </a:r>
            <a:r>
              <a:rPr lang="en-US" altLang="zh-CN"/>
              <a:t>  </a:t>
            </a:r>
            <a:r>
              <a:rPr lang="zh-CN" altLang="en-US"/>
              <a:t>方便大家参考和</a:t>
            </a:r>
            <a:r>
              <a:rPr lang="zh-CN" altLang="en-US"/>
              <a:t>使用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以上是我的汇报，谢谢大家。</a:t>
            </a:r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9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9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9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9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9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wmf"/><Relationship Id="rId4" Type="http://schemas.openxmlformats.org/officeDocument/2006/relationships/image" Target="../media/image23.wmf"/><Relationship Id="rId3" Type="http://schemas.openxmlformats.org/officeDocument/2006/relationships/image" Target="../media/image22.wmf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4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6.png"/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87" name="Picture 186" descr="deco_pulsar_magnetosphere_t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109806" y="6379317"/>
            <a:ext cx="7396" cy="7396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88123" y="5541557"/>
            <a:ext cx="7406" cy="7406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096790" y="639746"/>
            <a:ext cx="20206" cy="20206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93416" y="724614"/>
            <a:ext cx="11413" cy="11413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100727" y="3560987"/>
            <a:ext cx="10851" cy="10851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912016" y="5187923"/>
            <a:ext cx="25784" cy="25784"/>
          </a:xfrm>
          <a:prstGeom prst="ellipse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926329" y="4131899"/>
            <a:ext cx="10335" cy="10335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46370" y="5890225"/>
            <a:ext cx="5311" cy="5311"/>
          </a:xfrm>
          <a:prstGeom prst="ellipse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418834" y="988729"/>
            <a:ext cx="25612" cy="25612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179197" y="657484"/>
            <a:ext cx="9729" cy="9729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38409" y="969458"/>
            <a:ext cx="11478" cy="11478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794053" y="5401658"/>
            <a:ext cx="25119" cy="251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931912" y="2631675"/>
            <a:ext cx="25957" cy="25957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946723" y="3267706"/>
            <a:ext cx="23568" cy="23568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290033" y="5205715"/>
            <a:ext cx="27426" cy="27426"/>
          </a:xfrm>
          <a:prstGeom prst="ellipse">
            <a:avLst/>
          </a:prstGeom>
          <a:solidFill>
            <a:srgbClr val="82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11148" y="3849714"/>
            <a:ext cx="8795" cy="8795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37655" y="859029"/>
            <a:ext cx="24585" cy="24585"/>
          </a:xfrm>
          <a:prstGeom prst="ellipse">
            <a:avLst/>
          </a:prstGeom>
          <a:solidFill>
            <a:srgbClr val="5C5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776004" y="3645443"/>
            <a:ext cx="16257" cy="16257"/>
          </a:xfrm>
          <a:prstGeom prst="ellipse">
            <a:avLst/>
          </a:prstGeom>
          <a:solidFill>
            <a:srgbClr val="A9A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639552" y="5444733"/>
            <a:ext cx="25843" cy="2584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66740" y="6091193"/>
            <a:ext cx="24409" cy="24409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26503" y="720344"/>
            <a:ext cx="29211" cy="29211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932815" y="6168344"/>
            <a:ext cx="19799" cy="19799"/>
          </a:xfrm>
          <a:prstGeom prst="ellipse">
            <a:avLst/>
          </a:prstGeom>
          <a:solidFill>
            <a:srgbClr val="5353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352538" y="6186179"/>
            <a:ext cx="16382" cy="16382"/>
          </a:xfrm>
          <a:prstGeom prst="ellipse">
            <a:avLst/>
          </a:prstGeom>
          <a:solidFill>
            <a:srgbClr val="AFAF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496786" y="3350352"/>
            <a:ext cx="8803" cy="880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042020" y="3848515"/>
            <a:ext cx="9379" cy="9379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169696" y="4838250"/>
            <a:ext cx="14972" cy="14972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877962" y="1289416"/>
            <a:ext cx="26557" cy="26557"/>
          </a:xfrm>
          <a:prstGeom prst="ellipse">
            <a:avLst/>
          </a:prstGeom>
          <a:solidFill>
            <a:srgbClr val="393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555982" y="5383782"/>
            <a:ext cx="28676" cy="28676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1494485" y="649665"/>
            <a:ext cx="4850" cy="485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576330" y="117830"/>
            <a:ext cx="23898" cy="23898"/>
          </a:xfrm>
          <a:prstGeom prst="ellipse">
            <a:avLst/>
          </a:prstGeom>
          <a:solidFill>
            <a:srgbClr val="2D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627531" y="6360588"/>
            <a:ext cx="18196" cy="18196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941330" y="6089409"/>
            <a:ext cx="18995" cy="18995"/>
          </a:xfrm>
          <a:prstGeom prst="ellipse">
            <a:avLst/>
          </a:prstGeom>
          <a:solidFill>
            <a:srgbClr val="C9C9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010100" y="5001768"/>
            <a:ext cx="11812" cy="11812"/>
          </a:xfrm>
          <a:prstGeom prst="ellipse">
            <a:avLst/>
          </a:prstGeom>
          <a:solidFill>
            <a:srgbClr val="C7C7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393311" y="3625550"/>
            <a:ext cx="10793" cy="10793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378654" y="2864312"/>
            <a:ext cx="28164" cy="28164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860825" y="2977909"/>
            <a:ext cx="14430" cy="14430"/>
          </a:xfrm>
          <a:prstGeom prst="ellipse">
            <a:avLst/>
          </a:prstGeom>
          <a:solidFill>
            <a:srgbClr val="3E3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457164" y="2095456"/>
            <a:ext cx="7792" cy="7792"/>
          </a:xfrm>
          <a:prstGeom prst="ellipse">
            <a:avLst/>
          </a:prstGeom>
          <a:solidFill>
            <a:srgbClr val="D3D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4252332" y="3186572"/>
            <a:ext cx="26615" cy="26615"/>
          </a:xfrm>
          <a:prstGeom prst="ellipse">
            <a:avLst/>
          </a:prstGeom>
          <a:solidFill>
            <a:srgbClr val="9393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702703" y="5217824"/>
            <a:ext cx="18525" cy="18525"/>
          </a:xfrm>
          <a:prstGeom prst="ellipse">
            <a:avLst/>
          </a:prstGeom>
          <a:solidFill>
            <a:srgbClr val="4E4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526036" y="5803060"/>
            <a:ext cx="25689" cy="25689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196425" y="1670065"/>
            <a:ext cx="4733" cy="4733"/>
          </a:xfrm>
          <a:prstGeom prst="ellipse">
            <a:avLst/>
          </a:prstGeom>
          <a:solidFill>
            <a:srgbClr val="C3C3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31941" y="569754"/>
            <a:ext cx="8427" cy="8427"/>
          </a:xfrm>
          <a:prstGeom prst="ellipse">
            <a:avLst/>
          </a:prstGeom>
          <a:solidFill>
            <a:srgbClr val="4B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5239878" y="774526"/>
            <a:ext cx="23094" cy="23094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353721" y="4284307"/>
            <a:ext cx="3995" cy="3995"/>
          </a:xfrm>
          <a:prstGeom prst="ellipse">
            <a:avLst/>
          </a:prstGeom>
          <a:solidFill>
            <a:srgbClr val="696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608898" y="4158686"/>
            <a:ext cx="8732" cy="8732"/>
          </a:xfrm>
          <a:prstGeom prst="ellipse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5100498" y="5805841"/>
            <a:ext cx="4527" cy="4527"/>
          </a:xfrm>
          <a:prstGeom prst="ellipse">
            <a:avLst/>
          </a:prstGeom>
          <a:solidFill>
            <a:srgbClr val="C7C7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891570" y="6465999"/>
            <a:ext cx="25725" cy="25725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251265" y="1120447"/>
            <a:ext cx="26187" cy="26187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1864033" y="859166"/>
            <a:ext cx="16841" cy="16841"/>
          </a:xfrm>
          <a:prstGeom prst="ellipse">
            <a:avLst/>
          </a:prstGeom>
          <a:solidFill>
            <a:srgbClr val="4B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856921" y="2326792"/>
            <a:ext cx="21815" cy="21815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214618" y="3507735"/>
            <a:ext cx="28602" cy="28602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5737465" y="1738669"/>
            <a:ext cx="5058" cy="5058"/>
          </a:xfrm>
          <a:prstGeom prst="ellipse">
            <a:avLst/>
          </a:prstGeom>
          <a:solidFill>
            <a:srgbClr val="3A3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5539095" y="2583906"/>
            <a:ext cx="29225" cy="2922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821676" y="3199557"/>
            <a:ext cx="22778" cy="22778"/>
          </a:xfrm>
          <a:prstGeom prst="ellipse">
            <a:avLst/>
          </a:prstGeom>
          <a:solidFill>
            <a:srgbClr val="6B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42845" y="957552"/>
            <a:ext cx="20770" cy="20770"/>
          </a:xfrm>
          <a:prstGeom prst="ellipse">
            <a:avLst/>
          </a:prstGeom>
          <a:solidFill>
            <a:srgbClr val="8181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3276984" y="3624287"/>
            <a:ext cx="25144" cy="25144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5540851" y="5303838"/>
            <a:ext cx="21967" cy="21967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618964" y="2562927"/>
            <a:ext cx="20942" cy="20942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241248" y="1955161"/>
            <a:ext cx="25979" cy="25979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2771903" y="1428386"/>
            <a:ext cx="22853" cy="22853"/>
          </a:xfrm>
          <a:prstGeom prst="ellipse">
            <a:avLst/>
          </a:prstGeom>
          <a:solidFill>
            <a:srgbClr val="74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894412" y="6565293"/>
            <a:ext cx="18231" cy="18231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946049" y="2174582"/>
            <a:ext cx="29071" cy="29071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4258070" y="2482640"/>
            <a:ext cx="27595" cy="27595"/>
          </a:xfrm>
          <a:prstGeom prst="ellipse">
            <a:avLst/>
          </a:prstGeom>
          <a:solidFill>
            <a:srgbClr val="71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226817" y="529181"/>
            <a:ext cx="18692" cy="18692"/>
          </a:xfrm>
          <a:prstGeom prst="ellipse">
            <a:avLst/>
          </a:prstGeom>
          <a:solidFill>
            <a:srgbClr val="989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222657" y="4912442"/>
            <a:ext cx="8063" cy="8063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606119" y="3353395"/>
            <a:ext cx="19051" cy="1905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4363196" y="3992072"/>
            <a:ext cx="6817" cy="6817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3395705" y="557033"/>
            <a:ext cx="11000" cy="11000"/>
          </a:xfrm>
          <a:prstGeom prst="ellipse">
            <a:avLst/>
          </a:prstGeom>
          <a:solidFill>
            <a:srgbClr val="ABA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2255154" y="2379031"/>
            <a:ext cx="27552" cy="27552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5905229" y="388513"/>
            <a:ext cx="23550" cy="23550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574575" y="4083291"/>
            <a:ext cx="6773" cy="6773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5223286" y="4291297"/>
            <a:ext cx="18690" cy="18690"/>
          </a:xfrm>
          <a:prstGeom prst="ellipse">
            <a:avLst/>
          </a:prstGeom>
          <a:solidFill>
            <a:srgbClr val="6B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454657" y="2180246"/>
            <a:ext cx="5523" cy="5523"/>
          </a:xfrm>
          <a:prstGeom prst="ellipse">
            <a:avLst/>
          </a:prstGeom>
          <a:solidFill>
            <a:srgbClr val="3A3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431896" y="4025446"/>
            <a:ext cx="24819" cy="24819"/>
          </a:xfrm>
          <a:prstGeom prst="ellipse">
            <a:avLst/>
          </a:prstGeom>
          <a:solidFill>
            <a:srgbClr val="48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907710" y="4416817"/>
            <a:ext cx="10033" cy="10033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2115580" y="6088224"/>
            <a:ext cx="4969" cy="4969"/>
          </a:xfrm>
          <a:prstGeom prst="ellipse">
            <a:avLst/>
          </a:prstGeom>
          <a:solidFill>
            <a:srgbClr val="71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036239" y="586272"/>
            <a:ext cx="24831" cy="24831"/>
          </a:xfrm>
          <a:prstGeom prst="ellipse">
            <a:avLst/>
          </a:prstGeom>
          <a:solidFill>
            <a:srgbClr val="7979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191989" y="5130453"/>
            <a:ext cx="23291" cy="23291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1380530" y="5727365"/>
            <a:ext cx="22344" cy="22344"/>
          </a:xfrm>
          <a:prstGeom prst="ellipse">
            <a:avLst/>
          </a:prstGeom>
          <a:solidFill>
            <a:srgbClr val="A9A9A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6004804" y="4856806"/>
            <a:ext cx="9559" cy="9559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733346" y="1837712"/>
            <a:ext cx="6379" cy="6379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3757107" y="5318712"/>
            <a:ext cx="21436" cy="21436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5896194" y="1661397"/>
            <a:ext cx="13262" cy="13262"/>
          </a:xfrm>
          <a:prstGeom prst="ellipse">
            <a:avLst/>
          </a:prstGeom>
          <a:solidFill>
            <a:srgbClr val="32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209558" y="3389866"/>
            <a:ext cx="7761" cy="7761"/>
          </a:xfrm>
          <a:prstGeom prst="ellipse">
            <a:avLst/>
          </a:prstGeom>
          <a:solidFill>
            <a:srgbClr val="41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1827437" y="1230507"/>
            <a:ext cx="5675" cy="567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39497" y="5115741"/>
            <a:ext cx="15415" cy="15415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6590928" y="3416803"/>
            <a:ext cx="21803" cy="21803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4389690" y="5359416"/>
            <a:ext cx="21078" cy="21078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881987" y="4616807"/>
            <a:ext cx="13724" cy="13724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518657" y="176329"/>
            <a:ext cx="25118" cy="25118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214137" y="3002527"/>
            <a:ext cx="19614" cy="19614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31184" y="5792069"/>
            <a:ext cx="21994" cy="21994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687323" y="1636957"/>
            <a:ext cx="4565" cy="456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485336" y="5340311"/>
            <a:ext cx="24166" cy="24166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735419" y="6783523"/>
            <a:ext cx="4303" cy="4303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592909" y="3118481"/>
            <a:ext cx="27345" cy="2734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4233161" y="3128825"/>
            <a:ext cx="29063" cy="29063"/>
          </a:xfrm>
          <a:prstGeom prst="ellipse">
            <a:avLst/>
          </a:prstGeom>
          <a:solidFill>
            <a:srgbClr val="6B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6655261" y="5502750"/>
            <a:ext cx="22477" cy="2247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4456794" y="5992412"/>
            <a:ext cx="5331" cy="5331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4988088" y="3058142"/>
            <a:ext cx="23971" cy="23971"/>
          </a:xfrm>
          <a:prstGeom prst="ellipse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13927" y="4039312"/>
            <a:ext cx="17605" cy="17605"/>
          </a:xfrm>
          <a:prstGeom prst="ellipse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277890" y="1027054"/>
            <a:ext cx="25236" cy="25236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285502" y="2098785"/>
            <a:ext cx="20258" cy="20258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2110115" y="3507823"/>
            <a:ext cx="4356" cy="4356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3194047" y="5168571"/>
            <a:ext cx="24119" cy="24119"/>
          </a:xfrm>
          <a:prstGeom prst="ellipse">
            <a:avLst/>
          </a:prstGeom>
          <a:solidFill>
            <a:srgbClr val="32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5070039" y="1739244"/>
            <a:ext cx="24459" cy="24459"/>
          </a:xfrm>
          <a:prstGeom prst="ellipse">
            <a:avLst/>
          </a:prstGeom>
          <a:solidFill>
            <a:srgbClr val="37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716029" y="6641778"/>
            <a:ext cx="23807" cy="23807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3056340" y="4743334"/>
            <a:ext cx="7452" cy="7452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6782242" y="538225"/>
            <a:ext cx="7863" cy="7863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817235" y="4305726"/>
            <a:ext cx="25764" cy="25764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826237" y="2520998"/>
            <a:ext cx="7759" cy="7759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230626" y="529419"/>
            <a:ext cx="13408" cy="13408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6057087" y="667454"/>
            <a:ext cx="25979" cy="25979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852658" y="2670711"/>
            <a:ext cx="22783" cy="22783"/>
          </a:xfrm>
          <a:prstGeom prst="ellipse">
            <a:avLst/>
          </a:prstGeom>
          <a:solidFill>
            <a:srgbClr val="6B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687440" y="1763253"/>
            <a:ext cx="6728" cy="6728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156908" y="2914607"/>
            <a:ext cx="12526" cy="12526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604903" y="916217"/>
            <a:ext cx="6208" cy="6208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201347" y="2160913"/>
            <a:ext cx="8889" cy="8889"/>
          </a:xfrm>
          <a:prstGeom prst="ellipse">
            <a:avLst/>
          </a:prstGeom>
          <a:solidFill>
            <a:srgbClr val="6262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177867" y="6548792"/>
            <a:ext cx="14364" cy="1436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5315729" y="1708456"/>
            <a:ext cx="18939" cy="18939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5204879" y="4514809"/>
            <a:ext cx="9416" cy="9416"/>
          </a:xfrm>
          <a:prstGeom prst="ellipse">
            <a:avLst/>
          </a:prstGeom>
          <a:solidFill>
            <a:srgbClr val="32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422226" y="6422307"/>
            <a:ext cx="5531" cy="5531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3250840" y="6385591"/>
            <a:ext cx="14192" cy="14192"/>
          </a:xfrm>
          <a:prstGeom prst="ellipse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5769950" y="4983894"/>
            <a:ext cx="6306" cy="6306"/>
          </a:xfrm>
          <a:prstGeom prst="ellipse">
            <a:avLst/>
          </a:prstGeom>
          <a:solidFill>
            <a:srgbClr val="BE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2018351" y="74015"/>
            <a:ext cx="15285" cy="15285"/>
          </a:xfrm>
          <a:prstGeom prst="ellipse">
            <a:avLst/>
          </a:prstGeom>
          <a:solidFill>
            <a:srgbClr val="5B5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9687773" y="3819792"/>
            <a:ext cx="15457" cy="15457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3332776" y="2906481"/>
            <a:ext cx="26608" cy="26608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1328806" y="6245987"/>
            <a:ext cx="7743" cy="7743"/>
          </a:xfrm>
          <a:prstGeom prst="ellipse">
            <a:avLst/>
          </a:prstGeom>
          <a:solidFill>
            <a:srgbClr val="71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7856698" y="6354913"/>
            <a:ext cx="23426" cy="23426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656566" y="6305429"/>
            <a:ext cx="17065" cy="17065"/>
          </a:xfrm>
          <a:prstGeom prst="ellipse">
            <a:avLst/>
          </a:prstGeom>
          <a:solidFill>
            <a:srgbClr val="C2C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5584899" y="6775283"/>
            <a:ext cx="5135" cy="5135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385543" y="4431835"/>
            <a:ext cx="9547" cy="9547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2122972" y="2213367"/>
            <a:ext cx="17433" cy="17433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4812761" y="3292086"/>
            <a:ext cx="9327" cy="9327"/>
          </a:xfrm>
          <a:prstGeom prst="ellipse">
            <a:avLst/>
          </a:prstGeom>
          <a:solidFill>
            <a:srgbClr val="B9B9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7786025" y="44159"/>
            <a:ext cx="26425" cy="26425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1167097" y="172197"/>
            <a:ext cx="8354" cy="8354"/>
          </a:xfrm>
          <a:prstGeom prst="ellipse">
            <a:avLst/>
          </a:prstGeom>
          <a:solidFill>
            <a:srgbClr val="A2A2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3266494" y="4775133"/>
            <a:ext cx="25900" cy="25900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1237534" y="1024018"/>
            <a:ext cx="13791" cy="13791"/>
          </a:xfrm>
          <a:prstGeom prst="ellipse">
            <a:avLst/>
          </a:prstGeom>
          <a:solidFill>
            <a:srgbClr val="454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2042598" y="4156744"/>
            <a:ext cx="4407" cy="4407"/>
          </a:xfrm>
          <a:prstGeom prst="ellipse">
            <a:avLst/>
          </a:prstGeom>
          <a:solidFill>
            <a:srgbClr val="676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041835" y="4370501"/>
            <a:ext cx="20065" cy="20065"/>
          </a:xfrm>
          <a:prstGeom prst="ellipse">
            <a:avLst/>
          </a:prstGeom>
          <a:solidFill>
            <a:srgbClr val="ACACA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5102163" y="1065846"/>
            <a:ext cx="25837" cy="25837"/>
          </a:xfrm>
          <a:prstGeom prst="ellipse">
            <a:avLst/>
          </a:prstGeom>
          <a:solidFill>
            <a:srgbClr val="3A3A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851445" y="651996"/>
            <a:ext cx="26491" cy="26491"/>
          </a:xfrm>
          <a:prstGeom prst="ellips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6240412" y="6136738"/>
            <a:ext cx="16290" cy="16290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6233736" y="2864285"/>
            <a:ext cx="6888" cy="688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5478578" y="2446835"/>
            <a:ext cx="15028" cy="15028"/>
          </a:xfrm>
          <a:prstGeom prst="ellipse">
            <a:avLst/>
          </a:prstGeom>
          <a:solidFill>
            <a:srgbClr val="7D7D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7846118" y="5206497"/>
            <a:ext cx="20517" cy="20517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4000418" y="6717664"/>
            <a:ext cx="28644" cy="28644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3598174" y="3793881"/>
            <a:ext cx="24564" cy="24564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5898736" y="6033054"/>
            <a:ext cx="28590" cy="28590"/>
          </a:xfrm>
          <a:prstGeom prst="ellipse">
            <a:avLst/>
          </a:prstGeom>
          <a:solidFill>
            <a:srgbClr val="4B4B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6436152" y="2691921"/>
            <a:ext cx="14829" cy="14829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666773" y="3993294"/>
            <a:ext cx="8713" cy="871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3601862" y="482982"/>
            <a:ext cx="24382" cy="24382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9612603" y="1932827"/>
            <a:ext cx="14819" cy="14819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3677618" y="1707517"/>
            <a:ext cx="4813" cy="481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569247" y="4730434"/>
            <a:ext cx="26734" cy="26734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2243023" y="4956835"/>
            <a:ext cx="5406" cy="5406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7501157" y="4664157"/>
            <a:ext cx="22510" cy="22510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5896367" y="164268"/>
            <a:ext cx="17241" cy="17241"/>
          </a:xfrm>
          <a:prstGeom prst="ellipse">
            <a:avLst/>
          </a:prstGeom>
          <a:solidFill>
            <a:srgbClr val="3D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7894860" y="4654462"/>
            <a:ext cx="21687" cy="21687"/>
          </a:xfrm>
          <a:prstGeom prst="ellipse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442237" y="594976"/>
            <a:ext cx="25706" cy="25706"/>
          </a:xfrm>
          <a:prstGeom prst="ellipse">
            <a:avLst/>
          </a:prstGeom>
          <a:solidFill>
            <a:srgbClr val="3D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TextBox 162"/>
          <p:cNvSpPr txBox="1"/>
          <p:nvPr/>
        </p:nvSpPr>
        <p:spPr>
          <a:xfrm>
            <a:off x="341630" y="1065530"/>
            <a:ext cx="11070590" cy="14744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4400" b="1">
                <a:solidFill>
                  <a:srgbClr val="E8C030"/>
                </a:solidFill>
              </a:defRPr>
            </a:pPr>
            <a:r>
              <a:t>A Rotating Vector Model Catalog of</a:t>
            </a:r>
            <a:br/>
            <a:r>
              <a:t>Pulsar Emission Geometries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407670" y="2755900"/>
            <a:ext cx="10972800" cy="4572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>
              <a:defRPr sz="2000">
                <a:solidFill>
                  <a:srgbClr val="99A0B0"/>
                </a:solidFill>
              </a:defRPr>
            </a:pPr>
            <a:r>
              <a:rPr sz="2400" b="1"/>
              <a:t>from FAST and MeerKAT Polarization Observations</a:t>
            </a:r>
            <a:endParaRPr sz="2400" b="1"/>
          </a:p>
        </p:txBody>
      </p:sp>
      <p:sp>
        <p:nvSpPr>
          <p:cNvPr id="165" name="Rectangle 164"/>
          <p:cNvSpPr/>
          <p:nvPr/>
        </p:nvSpPr>
        <p:spPr>
          <a:xfrm>
            <a:off x="853440" y="3543935"/>
            <a:ext cx="6391910" cy="2005330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TextBox 165"/>
          <p:cNvSpPr txBox="1"/>
          <p:nvPr/>
        </p:nvSpPr>
        <p:spPr>
          <a:xfrm>
            <a:off x="1303020" y="4050030"/>
            <a:ext cx="4603115" cy="4972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300"/>
              </a:spcAft>
              <a:defRPr sz="1500">
                <a:solidFill>
                  <a:srgbClr val="E8C030"/>
                </a:solidFill>
              </a:defRPr>
            </a:pPr>
            <a:r>
              <a:rPr sz="2400" b="1"/>
              <a:t>Hai Lei</a:t>
            </a:r>
            <a:r>
              <a:rPr lang="en-US" sz="2400" b="1"/>
              <a:t>  </a:t>
            </a:r>
            <a:r>
              <a:rPr sz="2400" b="1"/>
              <a:t>·  H. G. Wang</a:t>
            </a:r>
            <a:r>
              <a:rPr lang="en-US" sz="2400" b="1"/>
              <a:t>  </a:t>
            </a:r>
            <a:r>
              <a:rPr lang="en-US" altLang="en-US" sz="1200" b="1">
                <a:solidFill>
                  <a:srgbClr val="99A0B0"/>
                </a:solidFill>
              </a:rPr>
              <a:t> </a:t>
            </a:r>
            <a:r>
              <a:rPr sz="2400" b="1">
                <a:sym typeface="+mn-ea"/>
              </a:rPr>
              <a:t>·  </a:t>
            </a:r>
            <a:r>
              <a:rPr lang="en-US" altLang="en-US" sz="2400" b="1"/>
              <a:t>et al.</a:t>
            </a:r>
            <a:endParaRPr lang="en-US" altLang="en-US" sz="2400" b="1"/>
          </a:p>
        </p:txBody>
      </p:sp>
      <p:sp>
        <p:nvSpPr>
          <p:cNvPr id="167" name="TextBox 166"/>
          <p:cNvSpPr txBox="1"/>
          <p:nvPr/>
        </p:nvSpPr>
        <p:spPr>
          <a:xfrm>
            <a:off x="1193165" y="4676140"/>
            <a:ext cx="6155055" cy="4965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300"/>
              </a:spcAft>
              <a:defRPr sz="1100">
                <a:solidFill>
                  <a:srgbClr val="99A0B0"/>
                </a:solidFill>
              </a:defRPr>
            </a:pPr>
            <a:r>
              <a:rPr sz="1400" b="1"/>
              <a:t>School of Physics and Materials Science, Guangzhou University</a:t>
            </a:r>
            <a:endParaRPr sz="1400" b="1"/>
          </a:p>
          <a:p>
            <a:pPr>
              <a:spcAft>
                <a:spcPts val="300"/>
              </a:spcAft>
              <a:defRPr sz="1100">
                <a:solidFill>
                  <a:srgbClr val="99A0B0"/>
                </a:solidFill>
              </a:defRPr>
            </a:pPr>
            <a:r>
              <a:rPr sz="1400" b="1"/>
              <a:t>National Astronomical Data Center, the Great Bay Area</a:t>
            </a:r>
            <a:endParaRPr sz="1400" b="1"/>
          </a:p>
          <a:p>
            <a:pPr>
              <a:spcAft>
                <a:spcPts val="300"/>
              </a:spcAft>
              <a:defRPr sz="1100">
                <a:solidFill>
                  <a:srgbClr val="99A0B0"/>
                </a:solidFill>
              </a:defRPr>
            </a:pPr>
            <a:endParaRPr lang="en-US" sz="2000">
              <a:solidFill>
                <a:srgbClr val="E8C030"/>
              </a:solidFill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9012555" y="6305550"/>
            <a:ext cx="248666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>
                <a:solidFill>
                  <a:srgbClr val="3A3E48"/>
                </a:solidFill>
              </a:defRPr>
            </a:pPr>
            <a:r>
              <a:rPr sz="1400" b="1">
                <a:solidFill>
                  <a:srgbClr val="99A0B0"/>
                </a:solidFill>
              </a:rPr>
              <a:t>Lei et al</a:t>
            </a:r>
            <a:r>
              <a:rPr sz="1100">
                <a:solidFill>
                  <a:srgbClr val="99A0B0"/>
                </a:solidFill>
              </a:rPr>
              <a:t>. </a:t>
            </a:r>
            <a:r>
              <a:rPr sz="1400" b="1">
                <a:solidFill>
                  <a:srgbClr val="99A0B0"/>
                </a:solidFill>
              </a:rPr>
              <a:t>2026  |  </a:t>
            </a:r>
            <a:r>
              <a:rPr lang="en-US" sz="1400" b="1">
                <a:solidFill>
                  <a:srgbClr val="99A0B0"/>
                </a:solidFill>
              </a:rPr>
              <a:t>GUIYANG</a:t>
            </a:r>
            <a:endParaRPr lang="en-US" sz="1400" b="1">
              <a:solidFill>
                <a:srgbClr val="99A0B0"/>
              </a:solidFill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11651615" y="6391275"/>
            <a:ext cx="215265" cy="4178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1</a:t>
            </a:r>
            <a:endParaRPr sz="1100">
              <a:solidFill>
                <a:srgbClr val="99A0B0"/>
              </a:solidFill>
            </a:endParaRPr>
          </a:p>
        </p:txBody>
      </p:sp>
      <p:sp>
        <p:nvSpPr>
          <p:cNvPr id="188" name="Rectangle 161"/>
          <p:cNvSpPr/>
          <p:nvPr/>
        </p:nvSpPr>
        <p:spPr>
          <a:xfrm>
            <a:off x="-1905" y="6858000"/>
            <a:ext cx="12191695" cy="54864"/>
          </a:xfrm>
          <a:prstGeom prst="rect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advTm="3198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7" name="Rectangle 104"/>
          <p:cNvSpPr/>
          <p:nvPr/>
        </p:nvSpPr>
        <p:spPr>
          <a:xfrm>
            <a:off x="5691505" y="1268730"/>
            <a:ext cx="5723890" cy="1525905"/>
          </a:xfrm>
          <a:prstGeom prst="rect">
            <a:avLst/>
          </a:prstGeom>
          <a:solidFill>
            <a:srgbClr val="12142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Oval 1"/>
          <p:cNvSpPr/>
          <p:nvPr/>
        </p:nvSpPr>
        <p:spPr>
          <a:xfrm>
            <a:off x="4334720" y="3122080"/>
            <a:ext cx="18851" cy="18851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12864" y="4497538"/>
            <a:ext cx="23148" cy="23148"/>
          </a:xfrm>
          <a:prstGeom prst="ellipse">
            <a:avLst/>
          </a:prstGeom>
          <a:solidFill>
            <a:srgbClr val="6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9011" y="6627130"/>
            <a:ext cx="19786" cy="19786"/>
          </a:xfrm>
          <a:prstGeom prst="ellipse">
            <a:avLst/>
          </a:prstGeom>
          <a:solidFill>
            <a:srgbClr val="48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522633" y="235123"/>
            <a:ext cx="16143" cy="16143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080266" y="4195812"/>
            <a:ext cx="24438" cy="24438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65808" y="3985470"/>
            <a:ext cx="25156" cy="2515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15711" y="5849741"/>
            <a:ext cx="26898" cy="26898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509542" y="4121484"/>
            <a:ext cx="24400" cy="24400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867239" y="1952977"/>
            <a:ext cx="11820" cy="11820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11535" y="1249554"/>
            <a:ext cx="15148" cy="15148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50390" y="1893235"/>
            <a:ext cx="27723" cy="27723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701024" y="139243"/>
            <a:ext cx="28533" cy="28533"/>
          </a:xfrm>
          <a:prstGeom prst="ellipse">
            <a:avLst/>
          </a:prstGeom>
          <a:solidFill>
            <a:srgbClr val="6363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46688" y="3371861"/>
            <a:ext cx="24943" cy="24943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33104" y="2927233"/>
            <a:ext cx="12359" cy="12359"/>
          </a:xfrm>
          <a:prstGeom prst="ellipse">
            <a:avLst/>
          </a:prstGeom>
          <a:solidFill>
            <a:srgbClr val="BCBC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21296" y="6494663"/>
            <a:ext cx="4658" cy="4658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598355" y="2796522"/>
            <a:ext cx="21549" cy="21549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08446" y="1658597"/>
            <a:ext cx="5524" cy="5524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619306" y="5253217"/>
            <a:ext cx="14339" cy="14339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33929" y="4117385"/>
            <a:ext cx="28230" cy="28230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52736" y="4291982"/>
            <a:ext cx="9422" cy="9422"/>
          </a:xfrm>
          <a:prstGeom prst="ellipse">
            <a:avLst/>
          </a:prstGeom>
          <a:solidFill>
            <a:srgbClr val="C2C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225412" y="4987779"/>
            <a:ext cx="13732" cy="13732"/>
          </a:xfrm>
          <a:prstGeom prst="ellipse">
            <a:avLst/>
          </a:prstGeom>
          <a:solidFill>
            <a:srgbClr val="41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499301" y="2839952"/>
            <a:ext cx="13752" cy="13752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514944" y="534086"/>
            <a:ext cx="22056" cy="22056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988480" y="3912782"/>
            <a:ext cx="7959" cy="7959"/>
          </a:xfrm>
          <a:prstGeom prst="ellipse">
            <a:avLst/>
          </a:prstGeom>
          <a:solidFill>
            <a:srgbClr val="676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601807" y="2387184"/>
            <a:ext cx="23282" cy="23282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02506" y="1607617"/>
            <a:ext cx="15483" cy="15483"/>
          </a:xfrm>
          <a:prstGeom prst="ellipse">
            <a:avLst/>
          </a:prstGeom>
          <a:solidFill>
            <a:srgbClr val="4E4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437611" y="5314752"/>
            <a:ext cx="26941" cy="26941"/>
          </a:xfrm>
          <a:prstGeom prst="ellipse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020056" y="3169066"/>
            <a:ext cx="8482" cy="8482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969049" y="1761244"/>
            <a:ext cx="10148" cy="10148"/>
          </a:xfrm>
          <a:prstGeom prst="ellipse">
            <a:avLst/>
          </a:prstGeom>
          <a:solidFill>
            <a:srgbClr val="48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835356" y="1801077"/>
            <a:ext cx="13674" cy="13674"/>
          </a:xfrm>
          <a:prstGeom prst="ellipse">
            <a:avLst/>
          </a:prstGeom>
          <a:solidFill>
            <a:srgbClr val="5151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193942" y="4486599"/>
            <a:ext cx="21153" cy="21153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247376" y="6280931"/>
            <a:ext cx="10305" cy="1030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54179" y="2044839"/>
            <a:ext cx="23318" cy="23318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263690" y="5492691"/>
            <a:ext cx="17681" cy="17681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797948" y="4143618"/>
            <a:ext cx="6665" cy="6665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672344" y="5436721"/>
            <a:ext cx="17483" cy="17483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78893" y="4793076"/>
            <a:ext cx="27225" cy="27225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059154" y="764108"/>
            <a:ext cx="4812" cy="4812"/>
          </a:xfrm>
          <a:prstGeom prst="ellipse">
            <a:avLst/>
          </a:prstGeom>
          <a:solidFill>
            <a:srgbClr val="C6C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796473" y="4579031"/>
            <a:ext cx="6327" cy="6327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586337" y="5886748"/>
            <a:ext cx="15497" cy="15497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5403863" y="5134360"/>
            <a:ext cx="25620" cy="25620"/>
          </a:xfrm>
          <a:prstGeom prst="ellipse">
            <a:avLst/>
          </a:prstGeom>
          <a:solidFill>
            <a:srgbClr val="5151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472737" y="5662230"/>
            <a:ext cx="24065" cy="24065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5444182" y="3074504"/>
            <a:ext cx="20591" cy="20591"/>
          </a:xfrm>
          <a:prstGeom prst="ellipse">
            <a:avLst/>
          </a:prstGeom>
          <a:solidFill>
            <a:srgbClr val="C2C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5177570" y="3383725"/>
            <a:ext cx="24375" cy="24375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440899" y="788470"/>
            <a:ext cx="9308" cy="9308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04967" y="4373283"/>
            <a:ext cx="24305" cy="24305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879476" y="198951"/>
            <a:ext cx="26922" cy="26922"/>
          </a:xfrm>
          <a:prstGeom prst="ellipse">
            <a:avLst/>
          </a:prstGeom>
          <a:solidFill>
            <a:srgbClr val="838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2018020" y="5274913"/>
            <a:ext cx="24464" cy="24464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5378079" y="6404117"/>
            <a:ext cx="3899" cy="3899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513617" y="5557965"/>
            <a:ext cx="5548" cy="5548"/>
          </a:xfrm>
          <a:prstGeom prst="ellipse">
            <a:avLst/>
          </a:prstGeom>
          <a:solidFill>
            <a:srgbClr val="3131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691406" y="6445240"/>
            <a:ext cx="19485" cy="1948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547550" y="5123302"/>
            <a:ext cx="13156" cy="1315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528038" y="2907710"/>
            <a:ext cx="26793" cy="26793"/>
          </a:xfrm>
          <a:prstGeom prst="ellipse">
            <a:avLst/>
          </a:prstGeom>
          <a:solidFill>
            <a:srgbClr val="CDC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426859" y="4980302"/>
            <a:ext cx="24654" cy="24654"/>
          </a:xfrm>
          <a:prstGeom prst="ellipse">
            <a:avLst/>
          </a:prstGeom>
          <a:solidFill>
            <a:srgbClr val="9393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212264" y="6794482"/>
            <a:ext cx="17846" cy="17846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130725" y="874003"/>
            <a:ext cx="28225" cy="28225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5486067" y="717589"/>
            <a:ext cx="9485" cy="948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479236" y="3730289"/>
            <a:ext cx="22610" cy="22610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18838" y="1916185"/>
            <a:ext cx="5962" cy="596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8756" y="3357534"/>
            <a:ext cx="17278" cy="17278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382857" y="2340711"/>
            <a:ext cx="8644" cy="8644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1173370" y="1591820"/>
            <a:ext cx="24071" cy="24071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765136" y="2403710"/>
            <a:ext cx="16674" cy="16674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2817059" y="767998"/>
            <a:ext cx="13840" cy="1384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105155" y="934118"/>
            <a:ext cx="11600" cy="116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983286" y="36236"/>
            <a:ext cx="17476" cy="17476"/>
          </a:xfrm>
          <a:prstGeom prst="ellipse">
            <a:avLst/>
          </a:prstGeom>
          <a:solidFill>
            <a:srgbClr val="393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680389" y="1602251"/>
            <a:ext cx="27074" cy="27074"/>
          </a:xfrm>
          <a:prstGeom prst="ellipse">
            <a:avLst/>
          </a:prstGeom>
          <a:solidFill>
            <a:srgbClr val="C3C3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888753" y="228152"/>
            <a:ext cx="14791" cy="14791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1000463" y="2653528"/>
            <a:ext cx="13924" cy="13924"/>
          </a:xfrm>
          <a:prstGeom prst="ellipse">
            <a:avLst/>
          </a:prstGeom>
          <a:solidFill>
            <a:srgbClr val="CDC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1384557" y="565153"/>
            <a:ext cx="28675" cy="28675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76280" y="4243092"/>
            <a:ext cx="19772" cy="19772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16900" y="6518142"/>
            <a:ext cx="11938" cy="11938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843321" y="494851"/>
            <a:ext cx="13290" cy="13290"/>
          </a:xfrm>
          <a:prstGeom prst="ellipse">
            <a:avLst/>
          </a:prstGeom>
          <a:solidFill>
            <a:srgbClr val="C3C3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023333" y="5062993"/>
            <a:ext cx="28752" cy="28752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35188" y="385622"/>
            <a:ext cx="6381" cy="6381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538003" y="1879302"/>
            <a:ext cx="23290" cy="23290"/>
          </a:xfrm>
          <a:prstGeom prst="ellipse">
            <a:avLst/>
          </a:prstGeom>
          <a:solidFill>
            <a:srgbClr val="5E5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872684" y="4269597"/>
            <a:ext cx="15931" cy="15931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5869472" y="1623404"/>
            <a:ext cx="21760" cy="21760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077981" y="5910273"/>
            <a:ext cx="7048" cy="7048"/>
          </a:xfrm>
          <a:prstGeom prst="ellipse">
            <a:avLst/>
          </a:prstGeom>
          <a:solidFill>
            <a:srgbClr val="ABA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5968295" y="5604824"/>
            <a:ext cx="27944" cy="27944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2949374" y="3751809"/>
            <a:ext cx="27995" cy="2799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606235" y="2247520"/>
            <a:ext cx="13888" cy="1388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546515" y="1437197"/>
            <a:ext cx="21073" cy="21073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730926" y="3768218"/>
            <a:ext cx="13523" cy="13523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840784" y="5939231"/>
            <a:ext cx="10007" cy="10007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067291" y="3715076"/>
            <a:ext cx="12118" cy="12118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6154689" y="780605"/>
            <a:ext cx="27152" cy="27152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545129" y="3636702"/>
            <a:ext cx="14998" cy="14998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5429307" y="1432475"/>
            <a:ext cx="14281" cy="14281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5481182" y="4627812"/>
            <a:ext cx="18097" cy="18097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3" name="Straight Connector 92"/>
          <p:cNvCxnSpPr/>
          <p:nvPr/>
        </p:nvCxnSpPr>
        <p:spPr>
          <a:xfrm flipV="1">
            <a:off x="243840" y="588010"/>
            <a:ext cx="11593195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105" y="1217295"/>
            <a:ext cx="4855845" cy="4293870"/>
          </a:xfrm>
          <a:prstGeom prst="rect">
            <a:avLst/>
          </a:prstGeom>
        </p:spPr>
      </p:pic>
      <p:sp>
        <p:nvSpPr>
          <p:cNvPr id="98" name="文本框 97"/>
          <p:cNvSpPr txBox="1"/>
          <p:nvPr/>
        </p:nvSpPr>
        <p:spPr>
          <a:xfrm>
            <a:off x="2889250" y="1252855"/>
            <a:ext cx="2288540" cy="4933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Rotating Vector Model</a:t>
            </a:r>
            <a:endParaRPr lang="en-US" altLang="zh-CN" sz="16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  <a:sym typeface="+mn-ea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234633" y="95568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r>
              <a:rPr lang="en-US" altLang="en-US" sz="2400" b="1">
                <a:solidFill>
                  <a:srgbClr val="E8C030"/>
                </a:solidFill>
              </a:rPr>
              <a:t>1. Research Background</a:t>
            </a:r>
            <a:endParaRPr lang="en-US" altLang="en-US" sz="2400" b="1">
              <a:solidFill>
                <a:srgbClr val="E8C030"/>
              </a:solidFill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561465" y="5612130"/>
            <a:ext cx="2628265" cy="3371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 algn="l">
              <a:buClrTx/>
              <a:buSzTx/>
              <a:buFontTx/>
              <a:defRPr sz="1400">
                <a:solidFill>
                  <a:srgbClr val="99A0B0"/>
                </a:solidFill>
              </a:defRPr>
            </a:pPr>
            <a:r>
              <a:rPr lang="en-US" altLang="zh-CN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Radhakrishnan &amp; Cooke </a:t>
            </a:r>
            <a:r>
              <a:rPr lang="en-US" altLang="zh-CN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(</a:t>
            </a:r>
            <a:r>
              <a:rPr lang="en-US" altLang="zh-CN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1969</a:t>
            </a:r>
            <a:r>
              <a:rPr lang="en-US" altLang="zh-CN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)</a:t>
            </a:r>
            <a:endParaRPr lang="en-US" altLang="zh-CN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  <a:sym typeface="+mn-ea"/>
            </a:endParaRPr>
          </a:p>
        </p:txBody>
      </p:sp>
      <p:pic>
        <p:nvPicPr>
          <p:cNvPr id="103" name="图片 102" descr="/Users/hailei/Library/Containers/com.kingsoft.wpsoffice.mac/Data/tmp/picturecompress_20260626142148/output_1.pngoutput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505" y="3094990"/>
            <a:ext cx="2726690" cy="2397125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0775" y="3094990"/>
            <a:ext cx="2674620" cy="2417445"/>
          </a:xfrm>
          <a:prstGeom prst="rect">
            <a:avLst/>
          </a:prstGeom>
        </p:spPr>
      </p:pic>
      <p:sp>
        <p:nvSpPr>
          <p:cNvPr id="105" name="文本框 104"/>
          <p:cNvSpPr txBox="1"/>
          <p:nvPr/>
        </p:nvSpPr>
        <p:spPr>
          <a:xfrm>
            <a:off x="711835" y="6151245"/>
            <a:ext cx="10850245" cy="37909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b="1">
                <a:solidFill>
                  <a:srgbClr val="E8C030"/>
                </a:solidFill>
              </a:rPr>
              <a:t>The Rotating Vector Model provides a basic</a:t>
            </a:r>
            <a:r>
              <a:rPr lang="en-US" altLang="zh-CN" b="1">
                <a:solidFill>
                  <a:srgbClr val="FFC000"/>
                </a:solidFill>
              </a:rPr>
              <a:t> geometric framewo</a:t>
            </a:r>
            <a:r>
              <a:rPr lang="en-US" altLang="zh-CN" b="1">
                <a:solidFill>
                  <a:srgbClr val="E8C030"/>
                </a:solidFill>
              </a:rPr>
              <a:t>rk for interpreting the </a:t>
            </a:r>
            <a:r>
              <a:rPr lang="en-US" altLang="zh-CN" b="1">
                <a:solidFill>
                  <a:srgbClr val="E8C030"/>
                </a:solidFill>
                <a:sym typeface="+mn-ea"/>
              </a:rPr>
              <a:t>PPA</a:t>
            </a:r>
            <a:r>
              <a:rPr lang="en-US" altLang="zh-CN" b="1">
                <a:solidFill>
                  <a:srgbClr val="E8C030"/>
                </a:solidFill>
              </a:rPr>
              <a:t> swing</a:t>
            </a:r>
            <a:r>
              <a:rPr lang="en-US" altLang="en-US" b="1">
                <a:solidFill>
                  <a:srgbClr val="E8C030"/>
                </a:solidFill>
              </a:rPr>
              <a:t>.</a:t>
            </a:r>
            <a:endParaRPr lang="en-US" altLang="en-US" b="1">
              <a:solidFill>
                <a:srgbClr val="E8C030"/>
              </a:solidFill>
            </a:endParaRPr>
          </a:p>
        </p:txBody>
      </p:sp>
      <p:pic>
        <p:nvPicPr>
          <p:cNvPr id="106" name="334E55B0-647D-440b-865C-3EC943EB4CBC-1" descr="/Users/hailei/Library/Containers/com.kingsoft.wpsoffice.mac/Data/tmp/wpsoffice.LjfpPAwpsoffi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65" y="1645285"/>
            <a:ext cx="5120640" cy="698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" name="Rectangle 104"/>
          <p:cNvSpPr/>
          <p:nvPr/>
        </p:nvSpPr>
        <p:spPr>
          <a:xfrm>
            <a:off x="7942580" y="5121910"/>
            <a:ext cx="3387725" cy="1484630"/>
          </a:xfrm>
          <a:prstGeom prst="rect">
            <a:avLst/>
          </a:prstGeom>
          <a:solidFill>
            <a:srgbClr val="12142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Oval 1"/>
          <p:cNvSpPr/>
          <p:nvPr/>
        </p:nvSpPr>
        <p:spPr>
          <a:xfrm>
            <a:off x="4334720" y="3122080"/>
            <a:ext cx="18851" cy="18851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12864" y="4497538"/>
            <a:ext cx="23148" cy="23148"/>
          </a:xfrm>
          <a:prstGeom prst="ellipse">
            <a:avLst/>
          </a:prstGeom>
          <a:solidFill>
            <a:srgbClr val="6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9011" y="6627130"/>
            <a:ext cx="19786" cy="19786"/>
          </a:xfrm>
          <a:prstGeom prst="ellipse">
            <a:avLst/>
          </a:prstGeom>
          <a:solidFill>
            <a:srgbClr val="48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522633" y="235123"/>
            <a:ext cx="16143" cy="16143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080266" y="4195812"/>
            <a:ext cx="24438" cy="24438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65808" y="3985470"/>
            <a:ext cx="25156" cy="2515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15711" y="5849741"/>
            <a:ext cx="26898" cy="26898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509542" y="4121484"/>
            <a:ext cx="24400" cy="24400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867239" y="1952977"/>
            <a:ext cx="11820" cy="11820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11535" y="1249554"/>
            <a:ext cx="15148" cy="15148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50390" y="1893235"/>
            <a:ext cx="27723" cy="27723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701024" y="139243"/>
            <a:ext cx="28533" cy="28533"/>
          </a:xfrm>
          <a:prstGeom prst="ellipse">
            <a:avLst/>
          </a:prstGeom>
          <a:solidFill>
            <a:srgbClr val="6363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46688" y="3371861"/>
            <a:ext cx="24943" cy="24943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33104" y="2927233"/>
            <a:ext cx="12359" cy="12359"/>
          </a:xfrm>
          <a:prstGeom prst="ellipse">
            <a:avLst/>
          </a:prstGeom>
          <a:solidFill>
            <a:srgbClr val="BCBC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21296" y="6494663"/>
            <a:ext cx="4658" cy="4658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598355" y="2796522"/>
            <a:ext cx="21549" cy="21549"/>
          </a:xfrm>
          <a:prstGeom prst="ellipse">
            <a:avLst/>
          </a:prstGeom>
          <a:solidFill>
            <a:srgbClr val="8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08446" y="1658597"/>
            <a:ext cx="5524" cy="5524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619306" y="5253217"/>
            <a:ext cx="14339" cy="14339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533929" y="4117385"/>
            <a:ext cx="28230" cy="28230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52736" y="4291982"/>
            <a:ext cx="9422" cy="9422"/>
          </a:xfrm>
          <a:prstGeom prst="ellipse">
            <a:avLst/>
          </a:prstGeom>
          <a:solidFill>
            <a:srgbClr val="C2C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225412" y="4987779"/>
            <a:ext cx="13732" cy="13732"/>
          </a:xfrm>
          <a:prstGeom prst="ellipse">
            <a:avLst/>
          </a:prstGeom>
          <a:solidFill>
            <a:srgbClr val="41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499301" y="2839952"/>
            <a:ext cx="13752" cy="13752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514944" y="534086"/>
            <a:ext cx="22056" cy="22056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988480" y="3912782"/>
            <a:ext cx="7959" cy="7959"/>
          </a:xfrm>
          <a:prstGeom prst="ellipse">
            <a:avLst/>
          </a:prstGeom>
          <a:solidFill>
            <a:srgbClr val="676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601807" y="2387184"/>
            <a:ext cx="23282" cy="23282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02506" y="1607617"/>
            <a:ext cx="15483" cy="15483"/>
          </a:xfrm>
          <a:prstGeom prst="ellipse">
            <a:avLst/>
          </a:prstGeom>
          <a:solidFill>
            <a:srgbClr val="4E4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437611" y="5314752"/>
            <a:ext cx="26941" cy="26941"/>
          </a:xfrm>
          <a:prstGeom prst="ellipse">
            <a:avLst/>
          </a:prstGeom>
          <a:solidFill>
            <a:srgbClr val="353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020056" y="3169066"/>
            <a:ext cx="8482" cy="8482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969049" y="1761244"/>
            <a:ext cx="10148" cy="10148"/>
          </a:xfrm>
          <a:prstGeom prst="ellipse">
            <a:avLst/>
          </a:prstGeom>
          <a:solidFill>
            <a:srgbClr val="48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835356" y="1801077"/>
            <a:ext cx="13674" cy="13674"/>
          </a:xfrm>
          <a:prstGeom prst="ellipse">
            <a:avLst/>
          </a:prstGeom>
          <a:solidFill>
            <a:srgbClr val="5151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193942" y="4486599"/>
            <a:ext cx="21153" cy="21153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247376" y="6280931"/>
            <a:ext cx="10305" cy="1030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54179" y="2044839"/>
            <a:ext cx="23318" cy="23318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263690" y="5492691"/>
            <a:ext cx="17681" cy="17681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797948" y="4143618"/>
            <a:ext cx="6665" cy="6665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672344" y="5436721"/>
            <a:ext cx="17483" cy="17483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78893" y="4793076"/>
            <a:ext cx="27225" cy="27225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059154" y="764108"/>
            <a:ext cx="4812" cy="4812"/>
          </a:xfrm>
          <a:prstGeom prst="ellipse">
            <a:avLst/>
          </a:prstGeom>
          <a:solidFill>
            <a:srgbClr val="C6C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796473" y="4579031"/>
            <a:ext cx="6327" cy="6327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586337" y="5886748"/>
            <a:ext cx="15497" cy="15497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5403863" y="5134360"/>
            <a:ext cx="25620" cy="25620"/>
          </a:xfrm>
          <a:prstGeom prst="ellipse">
            <a:avLst/>
          </a:prstGeom>
          <a:solidFill>
            <a:srgbClr val="5151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472737" y="5662230"/>
            <a:ext cx="24065" cy="24065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5444182" y="3074504"/>
            <a:ext cx="20591" cy="20591"/>
          </a:xfrm>
          <a:prstGeom prst="ellipse">
            <a:avLst/>
          </a:prstGeom>
          <a:solidFill>
            <a:srgbClr val="C2C2C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5177570" y="3383725"/>
            <a:ext cx="24375" cy="24375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440899" y="788470"/>
            <a:ext cx="9308" cy="9308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04967" y="4373283"/>
            <a:ext cx="24305" cy="24305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879476" y="198951"/>
            <a:ext cx="26922" cy="26922"/>
          </a:xfrm>
          <a:prstGeom prst="ellipse">
            <a:avLst/>
          </a:prstGeom>
          <a:solidFill>
            <a:srgbClr val="838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2018020" y="5274913"/>
            <a:ext cx="24464" cy="24464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5378079" y="6404117"/>
            <a:ext cx="3899" cy="3899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513617" y="5557965"/>
            <a:ext cx="5548" cy="5548"/>
          </a:xfrm>
          <a:prstGeom prst="ellipse">
            <a:avLst/>
          </a:prstGeom>
          <a:solidFill>
            <a:srgbClr val="3131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691406" y="6445240"/>
            <a:ext cx="19485" cy="1948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547550" y="5123302"/>
            <a:ext cx="13156" cy="1315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528038" y="2907710"/>
            <a:ext cx="26793" cy="26793"/>
          </a:xfrm>
          <a:prstGeom prst="ellipse">
            <a:avLst/>
          </a:prstGeom>
          <a:solidFill>
            <a:srgbClr val="CDC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426859" y="4980302"/>
            <a:ext cx="24654" cy="24654"/>
          </a:xfrm>
          <a:prstGeom prst="ellipse">
            <a:avLst/>
          </a:prstGeom>
          <a:solidFill>
            <a:srgbClr val="9393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212264" y="6794482"/>
            <a:ext cx="17846" cy="17846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130725" y="874003"/>
            <a:ext cx="28225" cy="28225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5486067" y="717589"/>
            <a:ext cx="9485" cy="948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479236" y="3730289"/>
            <a:ext cx="22610" cy="22610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18838" y="1916185"/>
            <a:ext cx="5962" cy="596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8756" y="3357534"/>
            <a:ext cx="17278" cy="17278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382857" y="2340711"/>
            <a:ext cx="8644" cy="8644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1173370" y="1591820"/>
            <a:ext cx="24071" cy="24071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765136" y="2403710"/>
            <a:ext cx="16674" cy="16674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2817059" y="767998"/>
            <a:ext cx="13840" cy="1384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105155" y="934118"/>
            <a:ext cx="11600" cy="11600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983286" y="36236"/>
            <a:ext cx="17476" cy="17476"/>
          </a:xfrm>
          <a:prstGeom prst="ellipse">
            <a:avLst/>
          </a:prstGeom>
          <a:solidFill>
            <a:srgbClr val="393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680389" y="1602251"/>
            <a:ext cx="27074" cy="27074"/>
          </a:xfrm>
          <a:prstGeom prst="ellipse">
            <a:avLst/>
          </a:prstGeom>
          <a:solidFill>
            <a:srgbClr val="C3C3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888753" y="228152"/>
            <a:ext cx="14791" cy="14791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1000463" y="2653528"/>
            <a:ext cx="13924" cy="13924"/>
          </a:xfrm>
          <a:prstGeom prst="ellipse">
            <a:avLst/>
          </a:prstGeom>
          <a:solidFill>
            <a:srgbClr val="CDC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1384557" y="565153"/>
            <a:ext cx="28675" cy="28675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76280" y="4243092"/>
            <a:ext cx="19772" cy="19772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16900" y="6518142"/>
            <a:ext cx="11938" cy="11938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843321" y="494851"/>
            <a:ext cx="13290" cy="13290"/>
          </a:xfrm>
          <a:prstGeom prst="ellipse">
            <a:avLst/>
          </a:prstGeom>
          <a:solidFill>
            <a:srgbClr val="C3C3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023333" y="5062993"/>
            <a:ext cx="28752" cy="28752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35188" y="385622"/>
            <a:ext cx="6381" cy="6381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538003" y="1879302"/>
            <a:ext cx="23290" cy="23290"/>
          </a:xfrm>
          <a:prstGeom prst="ellipse">
            <a:avLst/>
          </a:prstGeom>
          <a:solidFill>
            <a:srgbClr val="5E5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872684" y="4269597"/>
            <a:ext cx="15931" cy="15931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5869472" y="1623404"/>
            <a:ext cx="21760" cy="21760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077981" y="5910273"/>
            <a:ext cx="7048" cy="7048"/>
          </a:xfrm>
          <a:prstGeom prst="ellipse">
            <a:avLst/>
          </a:prstGeom>
          <a:solidFill>
            <a:srgbClr val="ABA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5968295" y="5604824"/>
            <a:ext cx="27944" cy="27944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2949374" y="3751809"/>
            <a:ext cx="27995" cy="2799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606235" y="2247520"/>
            <a:ext cx="13888" cy="1388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546515" y="1437197"/>
            <a:ext cx="21073" cy="21073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730926" y="3768218"/>
            <a:ext cx="13523" cy="13523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840784" y="5939231"/>
            <a:ext cx="10007" cy="10007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067291" y="3715076"/>
            <a:ext cx="12118" cy="12118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6154689" y="780605"/>
            <a:ext cx="27152" cy="27152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545129" y="3636702"/>
            <a:ext cx="14998" cy="14998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5429307" y="1432475"/>
            <a:ext cx="14281" cy="14281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5481182" y="4627812"/>
            <a:ext cx="18097" cy="18097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2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2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209550" y="534035"/>
            <a:ext cx="11593195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2" name="图片 4" descr="截屏2025-07-03 21.35.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785" y="1282065"/>
            <a:ext cx="5011420" cy="334899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8382000" y="5621655"/>
            <a:ext cx="2623185" cy="53784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t>5</a:t>
            </a:r>
            <a:r>
              <a:rPr lang="en-US"/>
              <a:t>81</a:t>
            </a:r>
            <a:endParaRPr lang="en-US"/>
          </a:p>
        </p:txBody>
      </p:sp>
      <p:sp>
        <p:nvSpPr>
          <p:cNvPr id="93" name="TextBox 99"/>
          <p:cNvSpPr txBox="1"/>
          <p:nvPr/>
        </p:nvSpPr>
        <p:spPr>
          <a:xfrm>
            <a:off x="8192770" y="6112510"/>
            <a:ext cx="3164840" cy="3302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 sz="1800" b="1"/>
              <a:t>411</a:t>
            </a:r>
            <a:r>
              <a:rPr sz="1800" b="1"/>
              <a:t> MeerKAT + 1</a:t>
            </a:r>
            <a:r>
              <a:rPr lang="en-US" sz="1800" b="1"/>
              <a:t>70</a:t>
            </a:r>
            <a:r>
              <a:rPr sz="1800" b="1"/>
              <a:t> FAST</a:t>
            </a:r>
            <a:endParaRPr sz="1800" b="1"/>
          </a:p>
        </p:txBody>
      </p:sp>
      <p:sp>
        <p:nvSpPr>
          <p:cNvPr id="98" name="Rectangle 104"/>
          <p:cNvSpPr/>
          <p:nvPr/>
        </p:nvSpPr>
        <p:spPr>
          <a:xfrm>
            <a:off x="8776335" y="1544320"/>
            <a:ext cx="3343275" cy="2828925"/>
          </a:xfrm>
          <a:prstGeom prst="rect">
            <a:avLst/>
          </a:prstGeom>
          <a:solidFill>
            <a:srgbClr val="121422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en-US" b="1">
                <a:solidFill>
                  <a:srgbClr val="E8C030"/>
                </a:solidFill>
              </a:rPr>
              <a:t>GPPS+Tgt. (FAST)</a:t>
            </a:r>
            <a:endParaRPr lang="en-US" altLang="en-US" b="1">
              <a:solidFill>
                <a:srgbClr val="E8C030"/>
              </a:solidFill>
            </a:endParaRPr>
          </a:p>
          <a:p>
            <a:pPr algn="l"/>
            <a:endParaRPr lang="en-US" altLang="zh-CN" sz="1200"/>
          </a:p>
          <a:p>
            <a:pPr algn="l"/>
            <a:r>
              <a:rPr lang="en-US" altLang="en-US" sz="1400" b="1">
                <a:solidFill>
                  <a:srgbClr val="E8C030"/>
                </a:solidFill>
              </a:rPr>
              <a:t>     Effective aperture: 300 m</a:t>
            </a:r>
            <a:endParaRPr lang="en-US" altLang="en-US" sz="1400" b="1">
              <a:solidFill>
                <a:srgbClr val="E8C030"/>
              </a:solidFill>
            </a:endParaRPr>
          </a:p>
          <a:p>
            <a:pPr algn="l"/>
            <a:endParaRPr lang="en-US" altLang="en-US" sz="1400" b="1">
              <a:solidFill>
                <a:srgbClr val="E8C030"/>
              </a:solidFill>
            </a:endParaRPr>
          </a:p>
          <a:p>
            <a:pPr algn="l"/>
            <a:r>
              <a:rPr lang="en-US" altLang="en-US" sz="1400" b="1">
                <a:solidFill>
                  <a:srgbClr val="E8C030"/>
                </a:solidFill>
              </a:rPr>
              <a:t>      L-band receiver: 1.05–1.45 GHz</a:t>
            </a:r>
            <a:endParaRPr lang="en-US" altLang="en-US" sz="1400" b="1">
              <a:solidFill>
                <a:srgbClr val="E8C030"/>
              </a:solidFill>
            </a:endParaRPr>
          </a:p>
          <a:p>
            <a:pPr algn="l"/>
            <a:endParaRPr lang="en-US" altLang="zh-CN" sz="1200"/>
          </a:p>
          <a:p>
            <a:pPr algn="l"/>
            <a:endParaRPr lang="en-US" altLang="en-US" b="1">
              <a:solidFill>
                <a:srgbClr val="E8C030"/>
              </a:solidFill>
            </a:endParaRPr>
          </a:p>
          <a:p>
            <a:pPr algn="l"/>
            <a:r>
              <a:rPr lang="en-US" altLang="en-US" b="1">
                <a:solidFill>
                  <a:srgbClr val="E8C030"/>
                </a:solidFill>
              </a:rPr>
              <a:t>TPA (MeerKAT)</a:t>
            </a:r>
            <a:endParaRPr lang="en-US" altLang="en-US" b="1">
              <a:solidFill>
                <a:srgbClr val="E8C030"/>
              </a:solidFill>
            </a:endParaRPr>
          </a:p>
          <a:p>
            <a:pPr algn="l"/>
            <a:endParaRPr lang="en-US" altLang="zh-CN" sz="1400" b="1"/>
          </a:p>
          <a:p>
            <a:pPr algn="l"/>
            <a:r>
              <a:rPr lang="en-US" altLang="en-US" sz="1400" b="1">
                <a:solidFill>
                  <a:srgbClr val="E8C030"/>
                </a:solidFill>
              </a:rPr>
              <a:t>     Effective aperture: ~108-m single dish</a:t>
            </a:r>
            <a:endParaRPr lang="en-US" altLang="en-US" sz="1400" b="1">
              <a:solidFill>
                <a:srgbClr val="E8C030"/>
              </a:solidFill>
            </a:endParaRPr>
          </a:p>
          <a:p>
            <a:pPr algn="l"/>
            <a:r>
              <a:rPr lang="en-US" altLang="en-US" sz="1400" b="1">
                <a:solidFill>
                  <a:srgbClr val="E8C030"/>
                </a:solidFill>
              </a:rPr>
              <a:t>     L band: 856–1712 MHz</a:t>
            </a:r>
            <a:endParaRPr lang="en-US" altLang="en-US" sz="1400" b="1">
              <a:solidFill>
                <a:srgbClr val="E8C030"/>
              </a:solidFill>
            </a:endParaRPr>
          </a:p>
        </p:txBody>
      </p:sp>
      <p:pic>
        <p:nvPicPr>
          <p:cNvPr id="102" name="Picture 1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685" y="1341755"/>
            <a:ext cx="2858135" cy="3245485"/>
          </a:xfrm>
          <a:prstGeom prst="rect">
            <a:avLst/>
          </a:prstGeom>
        </p:spPr>
      </p:pic>
      <p:sp>
        <p:nvSpPr>
          <p:cNvPr id="103" name="文本框 102"/>
          <p:cNvSpPr txBox="1"/>
          <p:nvPr/>
        </p:nvSpPr>
        <p:spPr>
          <a:xfrm>
            <a:off x="241300" y="539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Opportunities</a:t>
            </a:r>
            <a:r>
              <a:rPr lang="en-US" altLang="en-US" sz="2400" b="1">
                <a:solidFill>
                  <a:srgbClr val="E8C030"/>
                </a:solidFill>
                <a:sym typeface="+mn-ea"/>
              </a:rPr>
              <a:t> </a:t>
            </a:r>
            <a:endParaRPr lang="en-US" altLang="en-US" sz="2400" b="1">
              <a:solidFill>
                <a:srgbClr val="E8C030"/>
              </a:solidFill>
              <a:sym typeface="+mn-ea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332105" y="717550"/>
            <a:ext cx="11870690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en-US" sz="1600" b="1">
                <a:solidFill>
                  <a:srgbClr val="E8C030"/>
                </a:solidFill>
              </a:rPr>
              <a:t>FAST and MeerKAT provide leading pulsar-polarimetry capabilities in the northern and southern skies, respectively.</a:t>
            </a:r>
            <a:endParaRPr lang="en-US" altLang="en-US" sz="1600" b="1">
              <a:solidFill>
                <a:srgbClr val="E8C030"/>
              </a:solidFill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8004810" y="5305425"/>
            <a:ext cx="344805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b="1">
                <a:solidFill>
                  <a:srgbClr val="E8C030"/>
                </a:solidFill>
              </a:rPr>
              <a:t>Final RVM Candidate Sample</a:t>
            </a:r>
            <a:endParaRPr b="1">
              <a:solidFill>
                <a:srgbClr val="E8C030"/>
              </a:solidFill>
            </a:endParaRPr>
          </a:p>
        </p:txBody>
      </p:sp>
      <p:pic>
        <p:nvPicPr>
          <p:cNvPr id="109" name="图片 108" descr="/Users/hailei/Library/Containers/com.kingsoft.wpsoffice.mac/Data/tmp/picturecompress_20260626152512/output_1.pngoutput_1"/>
          <p:cNvPicPr>
            <a:picLocks noChangeAspect="1"/>
          </p:cNvPicPr>
          <p:nvPr/>
        </p:nvPicPr>
        <p:blipFill>
          <a:blip r:embed="rId3"/>
          <a:srcRect t="2499"/>
          <a:stretch>
            <a:fillRect/>
          </a:stretch>
        </p:blipFill>
        <p:spPr>
          <a:xfrm>
            <a:off x="861060" y="5001260"/>
            <a:ext cx="6292850" cy="1729105"/>
          </a:xfrm>
          <a:prstGeom prst="rect">
            <a:avLst/>
          </a:prstGeom>
        </p:spPr>
      </p:pic>
      <p:cxnSp>
        <p:nvCxnSpPr>
          <p:cNvPr id="94" name="直接连接符 93"/>
          <p:cNvCxnSpPr/>
          <p:nvPr/>
        </p:nvCxnSpPr>
        <p:spPr>
          <a:xfrm>
            <a:off x="77470" y="4827270"/>
            <a:ext cx="11965305" cy="0"/>
          </a:xfrm>
          <a:prstGeom prst="line">
            <a:avLst/>
          </a:prstGeom>
          <a:ln w="31750" cap="sq" cmpd="dbl">
            <a:solidFill>
              <a:schemeClr val="accent6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86995" y="55181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3" name="文本框 92"/>
          <p:cNvSpPr txBox="1"/>
          <p:nvPr/>
        </p:nvSpPr>
        <p:spPr>
          <a:xfrm>
            <a:off x="233680" y="91440"/>
            <a:ext cx="10819130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solidFill>
                  <a:srgbClr val="E8C030"/>
                </a:solidFill>
              </a:rPr>
              <a:t>2. </a:t>
            </a:r>
            <a:r>
              <a:rPr lang="en-US" altLang="en-US" sz="2400" b="1">
                <a:solidFill>
                  <a:srgbClr val="E8C030"/>
                </a:solidFill>
              </a:rPr>
              <a:t>Iterative Bayesian Parameter Estimation with 2D KDE</a:t>
            </a:r>
            <a:endParaRPr lang="en-US" altLang="en-US" sz="2400" b="1">
              <a:solidFill>
                <a:srgbClr val="E8C030"/>
              </a:solidFill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306070" y="805815"/>
            <a:ext cx="3692525" cy="333629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noAutofit/>
          </a:bodyPr>
          <a:p>
            <a:endParaRPr lang="en-US" altLang="zh-CN" b="1">
              <a:solidFill>
                <a:srgbClr val="E8C030"/>
              </a:solidFill>
            </a:endParaRPr>
          </a:p>
          <a:p>
            <a:r>
              <a:rPr lang="en-US" altLang="zh-CN" sz="1400" b="1">
                <a:solidFill>
                  <a:srgbClr val="E8C030"/>
                </a:solidFill>
              </a:rPr>
              <a:t>Earlier RVM fitting approaches</a:t>
            </a:r>
            <a:endParaRPr lang="en-US" altLang="zh-CN" sz="1400" b="1">
              <a:solidFill>
                <a:srgbClr val="E8C030"/>
              </a:solidFill>
            </a:endParaRPr>
          </a:p>
          <a:p>
            <a:endParaRPr lang="en-US" altLang="zh-CN" sz="1400" b="1">
              <a:solidFill>
                <a:srgbClr val="E8C030"/>
              </a:solidFill>
            </a:endParaRPr>
          </a:p>
          <a:p>
            <a:r>
              <a:rPr lang="en-US" altLang="zh-CN" sz="1400" b="1">
                <a:solidFill>
                  <a:srgbClr val="E8C030"/>
                </a:solidFill>
              </a:rPr>
              <a:t>(1)  Grid-search method</a:t>
            </a:r>
            <a:endParaRPr lang="en-US" altLang="zh-CN" sz="1400" b="1">
              <a:solidFill>
                <a:srgbClr val="E8C030"/>
              </a:solidFill>
            </a:endParaRPr>
          </a:p>
          <a:p>
            <a:r>
              <a:rPr lang="en-US" altLang="zh-CN" sz="14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Hotan et al. (2004)</a:t>
            </a:r>
            <a:endParaRPr lang="en-US" altLang="zh-CN" sz="14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  <a:p>
            <a:endParaRPr lang="en-US" altLang="zh-CN" sz="1400" b="1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  <a:p>
            <a:endParaRPr lang="en-US" altLang="zh-CN" sz="1400" b="1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  <a:p>
            <a:r>
              <a:rPr lang="en-US" altLang="zh-CN" sz="1400" b="1">
                <a:solidFill>
                  <a:srgbClr val="E8C030"/>
                </a:solidFill>
              </a:rPr>
              <a:t>(2)  Levenberg–Marquardt (LM) nonlinear least squares</a:t>
            </a:r>
            <a:endParaRPr lang="en-US" altLang="zh-CN" sz="1400" b="1">
              <a:solidFill>
                <a:srgbClr val="E8C030"/>
              </a:solidFill>
            </a:endParaRPr>
          </a:p>
          <a:p>
            <a:r>
              <a:rPr lang="en-US" altLang="zh-CN" sz="14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  <a:sym typeface="+mn-ea"/>
              </a:rPr>
              <a:t>Everett &amp; Weisberg (2001)</a:t>
            </a:r>
            <a:r>
              <a:rPr lang="en-US" altLang="zh-CN" sz="1400" b="1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  </a:t>
            </a:r>
            <a:r>
              <a:rPr lang="en-US" altLang="zh-CN" sz="14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  <a:sym typeface="+mn-ea"/>
              </a:rPr>
              <a:t>（EW01）</a:t>
            </a:r>
            <a:endParaRPr lang="en-US" altLang="zh-CN" sz="14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  <a:p>
            <a:endParaRPr lang="en-US" altLang="zh-CN" sz="1400" b="1">
              <a:solidFill>
                <a:srgbClr val="E8C030"/>
              </a:solidFill>
            </a:endParaRPr>
          </a:p>
          <a:p>
            <a:endParaRPr lang="en-US" altLang="zh-CN" sz="1400" b="1">
              <a:solidFill>
                <a:srgbClr val="E8C030"/>
              </a:solidFill>
            </a:endParaRPr>
          </a:p>
          <a:p>
            <a:r>
              <a:rPr lang="en-US" altLang="zh-CN" sz="1400" b="1">
                <a:solidFill>
                  <a:srgbClr val="E8C030"/>
                </a:solidFill>
              </a:rPr>
              <a:t>(3)  Markov Chain Monte Carlo methodss </a:t>
            </a:r>
            <a:endParaRPr lang="en-US" altLang="zh-CN" sz="1400" b="1">
              <a:solidFill>
                <a:srgbClr val="E8C030"/>
              </a:solidFill>
            </a:endParaRPr>
          </a:p>
          <a:p>
            <a:r>
              <a:rPr lang="en-US" altLang="zh-CN" sz="14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Johnston </a:t>
            </a:r>
            <a:r>
              <a:rPr lang="en-US" altLang="zh-CN" sz="14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  <a:sym typeface="+mn-ea"/>
              </a:rPr>
              <a:t>et al. (</a:t>
            </a:r>
            <a:r>
              <a:rPr lang="en-US" altLang="zh-CN" sz="14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2019)</a:t>
            </a:r>
            <a:endParaRPr lang="en-US" altLang="zh-CN" sz="14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1"/>
          <a:srcRect t="8069" r="4048"/>
          <a:stretch>
            <a:fillRect/>
          </a:stretch>
        </p:blipFill>
        <p:spPr>
          <a:xfrm>
            <a:off x="797560" y="4714875"/>
            <a:ext cx="5972175" cy="2019935"/>
          </a:xfrm>
          <a:prstGeom prst="rect">
            <a:avLst/>
          </a:prstGeom>
        </p:spPr>
      </p:pic>
      <p:sp>
        <p:nvSpPr>
          <p:cNvPr id="102" name="文本框 101"/>
          <p:cNvSpPr txBox="1"/>
          <p:nvPr/>
        </p:nvSpPr>
        <p:spPr>
          <a:xfrm>
            <a:off x="306070" y="4340225"/>
            <a:ext cx="5328285" cy="30670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400" b="1">
                <a:solidFill>
                  <a:srgbClr val="E8C030"/>
                </a:solidFill>
              </a:rPr>
              <a:t>Comparison with Previous Fitting Results</a:t>
            </a:r>
            <a:endParaRPr lang="en-US" altLang="zh-CN" sz="1400" b="1">
              <a:solidFill>
                <a:srgbClr val="E8C030"/>
              </a:solidFill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3702685" y="725170"/>
            <a:ext cx="8330565" cy="36004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400" b="1">
                <a:solidFill>
                  <a:srgbClr val="E8C030"/>
                </a:solidFill>
              </a:rPr>
              <a:t>This procedure separates the four dimensional inference into two two-dimensional stages</a:t>
            </a:r>
            <a:endParaRPr lang="en-US" altLang="zh-CN" sz="1400" b="1">
              <a:solidFill>
                <a:srgbClr val="E8C030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1611630" y="5086350"/>
            <a:ext cx="1184275" cy="1657350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3632835" y="5086350"/>
            <a:ext cx="1008380" cy="1613535"/>
          </a:xfrm>
          <a:prstGeom prst="rect">
            <a:avLst/>
          </a:prstGeom>
          <a:noFill/>
          <a:ln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pic>
        <p:nvPicPr>
          <p:cNvPr id="92" name="图片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385" y="1177925"/>
            <a:ext cx="3239135" cy="2803525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955040"/>
            <a:ext cx="4571365" cy="3175635"/>
          </a:xfrm>
          <a:prstGeom prst="rect">
            <a:avLst/>
          </a:prstGeom>
        </p:spPr>
      </p:pic>
      <p:cxnSp>
        <p:nvCxnSpPr>
          <p:cNvPr id="105" name="直接箭头连接符 104"/>
          <p:cNvCxnSpPr/>
          <p:nvPr/>
        </p:nvCxnSpPr>
        <p:spPr>
          <a:xfrm flipV="1">
            <a:off x="8134350" y="2640330"/>
            <a:ext cx="556260" cy="108585"/>
          </a:xfrm>
          <a:prstGeom prst="straightConnector1">
            <a:avLst/>
          </a:prstGeom>
          <a:ln w="31750" cap="rnd">
            <a:solidFill>
              <a:schemeClr val="accent6"/>
            </a:solidFill>
            <a:round/>
            <a:tailEnd type="arrow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8" name="Straight Connector 114"/>
          <p:cNvCxnSpPr/>
          <p:nvPr/>
        </p:nvCxnSpPr>
        <p:spPr>
          <a:xfrm>
            <a:off x="233680" y="4289425"/>
            <a:ext cx="11728450" cy="0"/>
          </a:xfrm>
          <a:prstGeom prst="line">
            <a:avLst/>
          </a:prstGeom>
          <a:ln w="31750" cap="rnd">
            <a:solidFill>
              <a:schemeClr val="accent6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1" name="文本框 110"/>
          <p:cNvSpPr txBox="1"/>
          <p:nvPr/>
        </p:nvSpPr>
        <p:spPr>
          <a:xfrm>
            <a:off x="7332345" y="4920615"/>
            <a:ext cx="4389755" cy="1513840"/>
          </a:xfrm>
          <a:prstGeom prst="rect">
            <a:avLst/>
          </a:prstGeom>
        </p:spPr>
        <p:txBody>
          <a:bodyPr>
            <a:noAutofit/>
          </a:bodyPr>
          <a:p>
            <a:pPr algn="l"/>
            <a:r>
              <a:rPr lang="en-US" altLang="zh-CN" sz="1600" b="1">
                <a:solidFill>
                  <a:srgbClr val="E8C030"/>
                </a:solidFill>
              </a:rPr>
              <a:t>Largest offset: PSR J1841+0912, with Δα = 16.6</a:t>
            </a:r>
            <a:r>
              <a:rPr lang="en-US" altLang="en-US" sz="1600" b="1">
                <a:solidFill>
                  <a:srgbClr val="E8C030"/>
                </a:solidFill>
              </a:rPr>
              <a:t>°</a:t>
            </a:r>
            <a:r>
              <a:rPr lang="en-US" altLang="zh-CN" sz="1600" b="1">
                <a:solidFill>
                  <a:srgbClr val="E8C030"/>
                </a:solidFill>
              </a:rPr>
              <a:t>, likely due to its narrow polarization profile, Wp≈8.5</a:t>
            </a:r>
            <a:r>
              <a:rPr lang="en-US" altLang="zh-CN" sz="1600" b="1" baseline="30000">
                <a:solidFill>
                  <a:srgbClr val="E8C030"/>
                </a:solidFill>
                <a:uFillTx/>
              </a:rPr>
              <a:t>∘</a:t>
            </a:r>
            <a:r>
              <a:rPr lang="en-US" altLang="zh-CN" sz="1600" b="1">
                <a:solidFill>
                  <a:srgbClr val="E8C030"/>
                </a:solidFill>
              </a:rPr>
              <a:t> </a:t>
            </a:r>
            <a:endParaRPr lang="en-US" altLang="zh-CN" sz="1600" b="1">
              <a:solidFill>
                <a:srgbClr val="E8C030"/>
              </a:solidFill>
            </a:endParaRPr>
          </a:p>
          <a:p>
            <a:pPr algn="l"/>
            <a:endParaRPr lang="en-US" altLang="zh-CN" sz="1600" b="1">
              <a:solidFill>
                <a:srgbClr val="E8C030"/>
              </a:solidFill>
            </a:endParaRPr>
          </a:p>
          <a:p>
            <a:pPr algn="l"/>
            <a:r>
              <a:rPr lang="en-US" altLang="zh-CN" sz="1600" b="1">
                <a:solidFill>
                  <a:srgbClr val="E8C030"/>
                </a:solidFill>
              </a:rPr>
              <a:t>80% have Δα &lt; 5</a:t>
            </a:r>
            <a:r>
              <a:rPr lang="en-US" altLang="en-US" sz="1600" b="1">
                <a:solidFill>
                  <a:srgbClr val="E8C030"/>
                </a:solidFill>
              </a:rPr>
              <a:t>°</a:t>
            </a:r>
            <a:r>
              <a:rPr lang="en-US" altLang="zh-CN" sz="1600" b="1">
                <a:solidFill>
                  <a:srgbClr val="E8C030"/>
                </a:solidFill>
              </a:rPr>
              <a:t>.</a:t>
            </a:r>
            <a:endParaRPr lang="en-US" altLang="zh-CN" sz="1600" b="1">
              <a:solidFill>
                <a:srgbClr val="E8C030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915670" y="6028690"/>
            <a:ext cx="5760720" cy="170815"/>
          </a:xfrm>
          <a:prstGeom prst="rect">
            <a:avLst/>
          </a:prstGeom>
          <a:ln>
            <a:solidFill>
              <a:schemeClr val="accent4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/>
          </a:p>
        </p:txBody>
      </p:sp>
      <p:cxnSp>
        <p:nvCxnSpPr>
          <p:cNvPr id="113" name="直接箭头连接符 112"/>
          <p:cNvCxnSpPr>
            <a:endCxn id="111" idx="1"/>
          </p:cNvCxnSpPr>
          <p:nvPr/>
        </p:nvCxnSpPr>
        <p:spPr>
          <a:xfrm flipV="1">
            <a:off x="6763385" y="5677535"/>
            <a:ext cx="568960" cy="387985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3754120" y="1308735"/>
            <a:ext cx="1485900" cy="68008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2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Ashton et al. (2019 ）Speagle （2020).</a:t>
            </a:r>
            <a:endParaRPr lang="en-US" altLang="zh-CN" sz="12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-2540" y="5641340"/>
            <a:ext cx="73215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2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  <a:sym typeface="+mn-ea"/>
              </a:rPr>
              <a:t>（EW01）</a:t>
            </a:r>
            <a:endParaRPr lang="en-US" altLang="zh-CN" sz="12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6" name="Rectangle 112"/>
          <p:cNvSpPr/>
          <p:nvPr/>
        </p:nvSpPr>
        <p:spPr>
          <a:xfrm>
            <a:off x="636905" y="929640"/>
            <a:ext cx="2710180" cy="1750060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1400" b="1">
                <a:solidFill>
                  <a:srgbClr val="E8C030"/>
                </a:solidFill>
                <a:sym typeface="+mn-ea"/>
              </a:rPr>
              <a:t>Excluded pulsars</a:t>
            </a:r>
            <a:endParaRPr lang="en-US" altLang="zh-CN" sz="1400" b="1">
              <a:solidFill>
                <a:srgbClr val="E8C030"/>
              </a:solidFill>
            </a:endParaRPr>
          </a:p>
          <a:p>
            <a:pPr algn="l"/>
            <a:endParaRPr lang="en-US" altLang="zh-CN" sz="1400" b="1">
              <a:solidFill>
                <a:srgbClr val="E8C030"/>
              </a:solidFill>
            </a:endParaRPr>
          </a:p>
          <a:p>
            <a:pPr algn="l"/>
            <a:r>
              <a:rPr lang="en-US" altLang="zh-CN" sz="1400" b="1">
                <a:solidFill>
                  <a:srgbClr val="E8C030"/>
                </a:solidFill>
                <a:sym typeface="+mn-ea"/>
              </a:rPr>
              <a:t>(1) Non-RVM                    </a:t>
            </a:r>
            <a:r>
              <a:rPr lang="en-US" altLang="zh-CN" sz="1400" b="1">
                <a:solidFill>
                  <a:srgbClr val="00B050"/>
                </a:solidFill>
                <a:sym typeface="+mn-ea"/>
              </a:rPr>
              <a:t>(13)</a:t>
            </a:r>
            <a:endParaRPr lang="en-US" altLang="zh-CN" sz="1400" b="1">
              <a:solidFill>
                <a:srgbClr val="00B050"/>
              </a:solidFill>
              <a:sym typeface="+mn-ea"/>
            </a:endParaRPr>
          </a:p>
          <a:p>
            <a:pPr algn="l"/>
            <a:endParaRPr lang="en-US" altLang="zh-CN" sz="1400" b="1">
              <a:solidFill>
                <a:srgbClr val="E8C030"/>
              </a:solidFill>
            </a:endParaRPr>
          </a:p>
          <a:p>
            <a:pPr algn="l"/>
            <a:r>
              <a:rPr lang="en-US" altLang="zh-CN" sz="1400" b="1">
                <a:solidFill>
                  <a:srgbClr val="E8C030"/>
                </a:solidFill>
                <a:sym typeface="+mn-ea"/>
              </a:rPr>
              <a:t>(2) α &lt; 5</a:t>
            </a:r>
            <a:r>
              <a:rPr lang="en-US" altLang="en-US" sz="1400" b="1" baseline="30000">
                <a:solidFill>
                  <a:srgbClr val="E8C030"/>
                </a:solidFill>
                <a:uFillTx/>
                <a:sym typeface="+mn-ea"/>
              </a:rPr>
              <a:t>◦</a:t>
            </a:r>
            <a:r>
              <a:rPr lang="en-US" altLang="zh-CN" sz="1400" b="1">
                <a:solidFill>
                  <a:srgbClr val="E8C030"/>
                </a:solidFill>
                <a:sym typeface="+mn-ea"/>
              </a:rPr>
              <a:t>or α &gt; 175</a:t>
            </a:r>
            <a:r>
              <a:rPr lang="en-US" altLang="en-US" sz="1400" b="1" baseline="30000">
                <a:solidFill>
                  <a:srgbClr val="E8C030"/>
                </a:solidFill>
                <a:uFillTx/>
                <a:sym typeface="+mn-ea"/>
              </a:rPr>
              <a:t>◦ </a:t>
            </a:r>
            <a:endParaRPr lang="en-US" altLang="en-US" sz="1400" b="1" baseline="30000">
              <a:solidFill>
                <a:srgbClr val="E8C030"/>
              </a:solidFill>
              <a:uFillTx/>
              <a:sym typeface="+mn-ea"/>
            </a:endParaRPr>
          </a:p>
          <a:p>
            <a:pPr algn="l"/>
            <a:r>
              <a:rPr lang="en-US" altLang="zh-CN" sz="1400" b="1">
                <a:solidFill>
                  <a:srgbClr val="E8C030"/>
                </a:solidFill>
                <a:sym typeface="+mn-ea"/>
              </a:rPr>
              <a:t>and |β| &lt; 1</a:t>
            </a:r>
            <a:r>
              <a:rPr lang="en-US" altLang="en-US" sz="1400" b="1" baseline="30000">
                <a:solidFill>
                  <a:srgbClr val="E8C030"/>
                </a:solidFill>
                <a:uFillTx/>
                <a:sym typeface="+mn-ea"/>
              </a:rPr>
              <a:t>◦       </a:t>
            </a:r>
            <a:r>
              <a:rPr lang="en-US" altLang="zh-CN" sz="1400" b="1">
                <a:solidFill>
                  <a:srgbClr val="00B050"/>
                </a:solidFill>
                <a:sym typeface="+mn-ea"/>
              </a:rPr>
              <a:t>                  </a:t>
            </a:r>
            <a:r>
              <a:rPr lang="en-US" altLang="zh-CN" sz="1400" b="1">
                <a:solidFill>
                  <a:srgbClr val="00B050"/>
                </a:solidFill>
                <a:sym typeface="+mn-ea"/>
              </a:rPr>
              <a:t>(36)</a:t>
            </a:r>
            <a:endParaRPr lang="en-US" altLang="zh-CN" sz="1400" b="1">
              <a:solidFill>
                <a:srgbClr val="00B050"/>
              </a:solidFill>
            </a:endParaRPr>
          </a:p>
          <a:p>
            <a:pPr algn="l"/>
            <a:endParaRPr lang="en-US" altLang="en-US" sz="1400" b="1">
              <a:solidFill>
                <a:srgbClr val="E8C030"/>
              </a:solidFill>
            </a:endParaRPr>
          </a:p>
          <a:p>
            <a:pPr algn="l"/>
            <a:r>
              <a:rPr lang="en-US" altLang="en-US" sz="1400" b="1">
                <a:solidFill>
                  <a:srgbClr val="E8C030"/>
                </a:solidFill>
                <a:sym typeface="+mn-ea"/>
              </a:rPr>
              <a:t>(3) </a:t>
            </a:r>
            <a:r>
              <a:rPr lang="en-US" altLang="zh-CN" sz="1400" b="1">
                <a:solidFill>
                  <a:srgbClr val="E8C030"/>
                </a:solidFill>
                <a:sym typeface="+mn-ea"/>
              </a:rPr>
              <a:t>|</a:t>
            </a:r>
            <a:r>
              <a:rPr lang="en-US" altLang="en-US" sz="1400" b="1">
                <a:solidFill>
                  <a:srgbClr val="E8C030"/>
                </a:solidFill>
                <a:sym typeface="+mn-ea"/>
              </a:rPr>
              <a:t>ϕ</a:t>
            </a:r>
            <a:r>
              <a:rPr lang="en-US" altLang="zh-CN" sz="1400" b="1">
                <a:solidFill>
                  <a:srgbClr val="E8C030"/>
                </a:solidFill>
                <a:sym typeface="+mn-ea"/>
              </a:rPr>
              <a:t>err| ≥ 30</a:t>
            </a:r>
            <a:r>
              <a:rPr lang="en-US" altLang="en-US" sz="1400" b="1" baseline="30000">
                <a:solidFill>
                  <a:srgbClr val="E8C030"/>
                </a:solidFill>
                <a:uFillTx/>
                <a:sym typeface="+mn-ea"/>
              </a:rPr>
              <a:t>◦                            </a:t>
            </a:r>
            <a:r>
              <a:rPr lang="en-US" altLang="zh-CN" sz="1400" b="1">
                <a:solidFill>
                  <a:srgbClr val="00B050"/>
                </a:solidFill>
                <a:sym typeface="+mn-ea"/>
              </a:rPr>
              <a:t>(10)</a:t>
            </a:r>
            <a:endParaRPr lang="en-US" altLang="zh-CN" sz="1400" b="1">
              <a:solidFill>
                <a:srgbClr val="00B050"/>
              </a:solidFill>
              <a:sym typeface="+mn-ea"/>
            </a:endParaRPr>
          </a:p>
        </p:txBody>
      </p:sp>
      <p:sp>
        <p:nvSpPr>
          <p:cNvPr id="119" name="Rectangle 112"/>
          <p:cNvSpPr/>
          <p:nvPr/>
        </p:nvSpPr>
        <p:spPr>
          <a:xfrm>
            <a:off x="8395970" y="4192270"/>
            <a:ext cx="2159000" cy="84899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2"/>
          <p:cNvSpPr/>
          <p:nvPr/>
        </p:nvSpPr>
        <p:spPr>
          <a:xfrm>
            <a:off x="8384540" y="2969260"/>
            <a:ext cx="2159000" cy="90106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195580" y="58610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8564245" y="4130675"/>
            <a:ext cx="1936750" cy="40449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t>522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609965" y="4617085"/>
            <a:ext cx="18630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 altLang="zh-CN">
                <a:sym typeface="+mn-ea"/>
              </a:rPr>
              <a:t>Final Fitted Sample</a:t>
            </a:r>
            <a:br>
              <a:rPr>
                <a:sym typeface="+mn-ea"/>
              </a:rPr>
            </a:br>
            <a:r>
              <a:t>374 MeerKAT + 148 FAST</a:t>
            </a:r>
          </a:p>
        </p:txBody>
      </p:sp>
      <p:pic>
        <p:nvPicPr>
          <p:cNvPr id="92" name="图片 9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285" y="2966085"/>
            <a:ext cx="6845300" cy="3641725"/>
          </a:xfrm>
          <a:prstGeom prst="rect">
            <a:avLst/>
          </a:prstGeom>
        </p:spPr>
      </p:pic>
      <p:sp>
        <p:nvSpPr>
          <p:cNvPr id="101" name="Rectangle 100"/>
          <p:cNvSpPr/>
          <p:nvPr/>
        </p:nvSpPr>
        <p:spPr>
          <a:xfrm>
            <a:off x="7465060" y="5311140"/>
            <a:ext cx="1748155" cy="86677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7564120" y="5325110"/>
            <a:ext cx="1502410" cy="4292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t>482</a:t>
            </a:r>
          </a:p>
        </p:txBody>
      </p:sp>
      <p:sp>
        <p:nvSpPr>
          <p:cNvPr id="93" name="TextBox 102"/>
          <p:cNvSpPr txBox="1"/>
          <p:nvPr/>
        </p:nvSpPr>
        <p:spPr>
          <a:xfrm>
            <a:off x="7661910" y="5819775"/>
            <a:ext cx="1404620" cy="302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 altLang="zh-CN"/>
              <a:t>Unique Pulsars</a:t>
            </a:r>
            <a:endParaRPr lang="en-US" altLang="zh-CN"/>
          </a:p>
        </p:txBody>
      </p:sp>
      <p:sp>
        <p:nvSpPr>
          <p:cNvPr id="113" name="Rectangle 112"/>
          <p:cNvSpPr/>
          <p:nvPr/>
        </p:nvSpPr>
        <p:spPr>
          <a:xfrm>
            <a:off x="9916795" y="5316855"/>
            <a:ext cx="1737360" cy="833120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10145395" y="5316855"/>
            <a:ext cx="1180465" cy="3994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t>40</a:t>
            </a:r>
          </a:p>
        </p:txBody>
      </p:sp>
      <p:sp>
        <p:nvSpPr>
          <p:cNvPr id="117" name="TextBox 98"/>
          <p:cNvSpPr txBox="1"/>
          <p:nvPr/>
        </p:nvSpPr>
        <p:spPr>
          <a:xfrm>
            <a:off x="8869045" y="3013075"/>
            <a:ext cx="1331595" cy="46037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t>5</a:t>
            </a:r>
            <a:r>
              <a:rPr lang="en-US"/>
              <a:t>81</a:t>
            </a:r>
            <a:endParaRPr lang="en-US"/>
          </a:p>
        </p:txBody>
      </p:sp>
      <p:sp>
        <p:nvSpPr>
          <p:cNvPr id="121" name="Rectangle 112"/>
          <p:cNvSpPr/>
          <p:nvPr/>
        </p:nvSpPr>
        <p:spPr>
          <a:xfrm>
            <a:off x="7160895" y="929640"/>
            <a:ext cx="1908175" cy="74739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99"/>
          <p:cNvSpPr txBox="1"/>
          <p:nvPr/>
        </p:nvSpPr>
        <p:spPr>
          <a:xfrm>
            <a:off x="8623300" y="3473450"/>
            <a:ext cx="18630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 altLang="zh-CN"/>
              <a:t>Candidate Sample</a:t>
            </a:r>
            <a:endParaRPr lang="en-US" altLang="zh-CN"/>
          </a:p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/>
              <a:t>432</a:t>
            </a:r>
            <a:r>
              <a:t> MeerKAT + </a:t>
            </a:r>
            <a:r>
              <a:rPr lang="en-US"/>
              <a:t>190 </a:t>
            </a:r>
            <a:r>
              <a:t>FAST</a:t>
            </a:r>
          </a:p>
        </p:txBody>
      </p:sp>
      <p:sp>
        <p:nvSpPr>
          <p:cNvPr id="123" name="Rectangle 112"/>
          <p:cNvSpPr/>
          <p:nvPr/>
        </p:nvSpPr>
        <p:spPr>
          <a:xfrm>
            <a:off x="9705340" y="929640"/>
            <a:ext cx="1908175" cy="74739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E8C030"/>
                </a:solidFill>
              </a:rPr>
              <a:t>682</a:t>
            </a:r>
            <a:endParaRPr lang="en-US" sz="2800" b="1">
              <a:solidFill>
                <a:srgbClr val="E8C030"/>
              </a:solidFill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7605395" y="921385"/>
            <a:ext cx="1017905" cy="41275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sz="2800" b="1">
                <a:solidFill>
                  <a:srgbClr val="E8C030"/>
                </a:solidFill>
              </a:rPr>
              <a:t>1267</a:t>
            </a:r>
            <a:endParaRPr lang="en-US" sz="2800" b="1">
              <a:solidFill>
                <a:srgbClr val="E8C030"/>
              </a:solidFill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7134225" y="2118360"/>
            <a:ext cx="1936115" cy="638810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sz="2800" b="1">
                <a:solidFill>
                  <a:srgbClr val="E8C030"/>
                </a:solidFill>
              </a:rPr>
              <a:t>      432</a:t>
            </a:r>
            <a:endParaRPr lang="en-US" sz="2800" b="1">
              <a:solidFill>
                <a:srgbClr val="E8C030"/>
              </a:solidFill>
            </a:endParaRPr>
          </a:p>
        </p:txBody>
      </p:sp>
      <p:sp>
        <p:nvSpPr>
          <p:cNvPr id="126" name="Rectangle 112"/>
          <p:cNvSpPr/>
          <p:nvPr/>
        </p:nvSpPr>
        <p:spPr>
          <a:xfrm>
            <a:off x="7169785" y="1941195"/>
            <a:ext cx="1908175" cy="74739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12"/>
          <p:cNvSpPr/>
          <p:nvPr/>
        </p:nvSpPr>
        <p:spPr>
          <a:xfrm>
            <a:off x="9705340" y="1936750"/>
            <a:ext cx="1908175" cy="747395"/>
          </a:xfrm>
          <a:prstGeom prst="rect">
            <a:avLst/>
          </a:prstGeom>
          <a:solidFill>
            <a:srgbClr val="1214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>
              <a:solidFill>
                <a:srgbClr val="E8C030"/>
              </a:solidFill>
            </a:endParaRPr>
          </a:p>
        </p:txBody>
      </p:sp>
      <p:sp>
        <p:nvSpPr>
          <p:cNvPr id="128" name="TextBox 98"/>
          <p:cNvSpPr txBox="1"/>
          <p:nvPr/>
        </p:nvSpPr>
        <p:spPr>
          <a:xfrm>
            <a:off x="7461250" y="1943735"/>
            <a:ext cx="1330960" cy="39878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rPr lang="en-US"/>
              <a:t>432</a:t>
            </a:r>
            <a:endParaRPr lang="en-US"/>
          </a:p>
        </p:txBody>
      </p:sp>
      <p:sp>
        <p:nvSpPr>
          <p:cNvPr id="129" name="TextBox 98"/>
          <p:cNvSpPr txBox="1"/>
          <p:nvPr/>
        </p:nvSpPr>
        <p:spPr>
          <a:xfrm>
            <a:off x="9993630" y="1932940"/>
            <a:ext cx="1331595" cy="46037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>
              <a:defRPr sz="2800" b="1">
                <a:solidFill>
                  <a:srgbClr val="E8C030"/>
                </a:solidFill>
              </a:defRPr>
            </a:pPr>
            <a:r>
              <a:rPr lang="en-US"/>
              <a:t>190</a:t>
            </a:r>
            <a:endParaRPr lang="en-US"/>
          </a:p>
        </p:txBody>
      </p:sp>
      <p:pic>
        <p:nvPicPr>
          <p:cNvPr id="130" name="图片 129" descr="/Users/hailei/Library/Containers/com.kingsoft.wpsoffice.mac/Data/tmp/picturecompress_20260626154154/output_1.pngoutput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860425"/>
            <a:ext cx="3378835" cy="1877695"/>
          </a:xfrm>
          <a:prstGeom prst="rect">
            <a:avLst/>
          </a:prstGeom>
        </p:spPr>
      </p:pic>
      <p:sp>
        <p:nvSpPr>
          <p:cNvPr id="131" name="文本框 130"/>
          <p:cNvSpPr txBox="1"/>
          <p:nvPr/>
        </p:nvSpPr>
        <p:spPr>
          <a:xfrm>
            <a:off x="320040" y="539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3.RVM FITTING RESULTS</a:t>
            </a:r>
            <a:r>
              <a:rPr lang="en-US" altLang="en-US" sz="2400" b="1">
                <a:solidFill>
                  <a:srgbClr val="E8C030"/>
                </a:solidFill>
                <a:sym typeface="+mn-ea"/>
              </a:rPr>
              <a:t> </a:t>
            </a:r>
            <a:endParaRPr lang="en-US" altLang="en-US" sz="2400" b="1">
              <a:solidFill>
                <a:srgbClr val="E8C030"/>
              </a:solidFill>
              <a:sym typeface="+mn-ea"/>
            </a:endParaRPr>
          </a:p>
        </p:txBody>
      </p:sp>
      <p:cxnSp>
        <p:nvCxnSpPr>
          <p:cNvPr id="132" name="直接箭头连接符 131"/>
          <p:cNvCxnSpPr>
            <a:stCxn id="121" idx="2"/>
            <a:endCxn id="128" idx="0"/>
          </p:cNvCxnSpPr>
          <p:nvPr/>
        </p:nvCxnSpPr>
        <p:spPr>
          <a:xfrm>
            <a:off x="8115300" y="1677035"/>
            <a:ext cx="11430" cy="2667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3" name="直接箭头连接符 132"/>
          <p:cNvCxnSpPr/>
          <p:nvPr/>
        </p:nvCxnSpPr>
        <p:spPr>
          <a:xfrm>
            <a:off x="10698480" y="1677035"/>
            <a:ext cx="0" cy="2667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4" name="直接箭头连接符 133"/>
          <p:cNvCxnSpPr/>
          <p:nvPr/>
        </p:nvCxnSpPr>
        <p:spPr>
          <a:xfrm>
            <a:off x="10099040" y="2691130"/>
            <a:ext cx="0" cy="2667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5" name="直接箭头连接符 134"/>
          <p:cNvCxnSpPr/>
          <p:nvPr/>
        </p:nvCxnSpPr>
        <p:spPr>
          <a:xfrm>
            <a:off x="8762365" y="2717165"/>
            <a:ext cx="0" cy="2667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7" name="直接箭头连接符 136"/>
          <p:cNvCxnSpPr/>
          <p:nvPr/>
        </p:nvCxnSpPr>
        <p:spPr>
          <a:xfrm>
            <a:off x="9491980" y="3891915"/>
            <a:ext cx="0" cy="2667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8" name="直接箭头连接符 137"/>
          <p:cNvCxnSpPr/>
          <p:nvPr/>
        </p:nvCxnSpPr>
        <p:spPr>
          <a:xfrm>
            <a:off x="8802370" y="5034915"/>
            <a:ext cx="0" cy="26670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9" name="直接箭头连接符 138"/>
          <p:cNvCxnSpPr/>
          <p:nvPr/>
        </p:nvCxnSpPr>
        <p:spPr>
          <a:xfrm>
            <a:off x="10200640" y="5041265"/>
            <a:ext cx="0" cy="266700"/>
          </a:xfrm>
          <a:prstGeom prst="straightConnector1">
            <a:avLst/>
          </a:prstGeom>
          <a:noFill/>
          <a:ln w="38100" cap="flat" cmpd="sng" algn="ctr">
            <a:solidFill>
              <a:srgbClr val="F79646"/>
            </a:solidFill>
            <a:prstDash val="solid"/>
            <a:tailEnd type="arrow" w="med" len="med"/>
          </a:ln>
          <a:effectLst/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0" name="TextBox 102"/>
          <p:cNvSpPr txBox="1"/>
          <p:nvPr/>
        </p:nvSpPr>
        <p:spPr>
          <a:xfrm>
            <a:off x="7597140" y="1385570"/>
            <a:ext cx="1114425" cy="2178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/>
              <a:t>TPA(MeerKAT)</a:t>
            </a:r>
            <a:endParaRPr lang="en-US"/>
          </a:p>
        </p:txBody>
      </p:sp>
      <p:sp>
        <p:nvSpPr>
          <p:cNvPr id="141" name="TextBox 102"/>
          <p:cNvSpPr txBox="1"/>
          <p:nvPr/>
        </p:nvSpPr>
        <p:spPr>
          <a:xfrm>
            <a:off x="10145395" y="1457325"/>
            <a:ext cx="1114425" cy="2178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900">
                <a:solidFill>
                  <a:srgbClr val="99A0B0"/>
                </a:solidFill>
              </a:defRPr>
            </a:pPr>
            <a:r>
              <a:rPr lang="en-US"/>
              <a:t>GPPS +Tgt.(FAST)</a:t>
            </a:r>
            <a:endParaRPr 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7655560" y="2367280"/>
            <a:ext cx="104711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sz="900">
                <a:solidFill>
                  <a:srgbClr val="99A0B0"/>
                </a:solidFill>
              </a:rPr>
              <a:t>Johnston</a:t>
            </a:r>
            <a:r>
              <a:rPr lang="en-US" sz="900">
                <a:solidFill>
                  <a:srgbClr val="99A0B0"/>
                </a:solidFill>
              </a:rPr>
              <a:t>(</a:t>
            </a:r>
            <a:r>
              <a:rPr sz="900">
                <a:solidFill>
                  <a:srgbClr val="99A0B0"/>
                </a:solidFill>
              </a:rPr>
              <a:t>2023</a:t>
            </a:r>
            <a:r>
              <a:rPr lang="en-US" sz="900">
                <a:solidFill>
                  <a:srgbClr val="99A0B0"/>
                </a:solidFill>
              </a:rPr>
              <a:t>)</a:t>
            </a:r>
            <a:endParaRPr lang="en-US" sz="900">
              <a:solidFill>
                <a:srgbClr val="99A0B0"/>
              </a:solidFill>
            </a:endParaRPr>
          </a:p>
        </p:txBody>
      </p:sp>
      <p:sp>
        <p:nvSpPr>
          <p:cNvPr id="143" name="文本框 142"/>
          <p:cNvSpPr txBox="1"/>
          <p:nvPr/>
        </p:nvSpPr>
        <p:spPr>
          <a:xfrm>
            <a:off x="10200640" y="2367280"/>
            <a:ext cx="104711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900">
                <a:solidFill>
                  <a:srgbClr val="99A0B0"/>
                </a:solidFill>
              </a:rPr>
              <a:t>P.F .Wang(</a:t>
            </a:r>
            <a:r>
              <a:rPr sz="900">
                <a:solidFill>
                  <a:srgbClr val="99A0B0"/>
                </a:solidFill>
              </a:rPr>
              <a:t>2023</a:t>
            </a:r>
            <a:r>
              <a:rPr lang="en-US" sz="900">
                <a:solidFill>
                  <a:srgbClr val="99A0B0"/>
                </a:solidFill>
              </a:rPr>
              <a:t>)</a:t>
            </a:r>
            <a:endParaRPr lang="en-US" sz="900">
              <a:solidFill>
                <a:srgbClr val="99A0B0"/>
              </a:solidFill>
            </a:endParaRPr>
          </a:p>
        </p:txBody>
      </p:sp>
      <p:sp>
        <p:nvSpPr>
          <p:cNvPr id="144" name="文本框 143"/>
          <p:cNvSpPr txBox="1"/>
          <p:nvPr/>
        </p:nvSpPr>
        <p:spPr>
          <a:xfrm>
            <a:off x="10307320" y="5763260"/>
            <a:ext cx="848360" cy="22987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900">
                <a:solidFill>
                  <a:srgbClr val="99A0B0"/>
                </a:solidFill>
              </a:rPr>
              <a:t>     Overlap</a:t>
            </a:r>
            <a:endParaRPr lang="en-US" altLang="zh-CN" sz="900">
              <a:solidFill>
                <a:srgbClr val="99A0B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92710" y="600710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133350" y="140335"/>
            <a:ext cx="118237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RVM Fits between the Two Telescopes</a:t>
            </a:r>
            <a:r>
              <a:rPr lang="en-US" altLang="en-US" sz="2400" b="1">
                <a:solidFill>
                  <a:srgbClr val="E8C030"/>
                </a:solidFill>
                <a:sym typeface="+mn-ea"/>
              </a:rPr>
              <a:t> </a:t>
            </a:r>
            <a:endParaRPr lang="en-US" altLang="en-US" sz="2400" b="1">
              <a:solidFill>
                <a:srgbClr val="E8C030"/>
              </a:solidFill>
              <a:sym typeface="+mn-ea"/>
            </a:endParaRP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1"/>
          <a:srcRect t="5321"/>
          <a:stretch>
            <a:fillRect/>
          </a:stretch>
        </p:blipFill>
        <p:spPr>
          <a:xfrm>
            <a:off x="770255" y="4829175"/>
            <a:ext cx="10825480" cy="1798955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55" y="923290"/>
            <a:ext cx="6418580" cy="3747135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130" y="923290"/>
            <a:ext cx="3773170" cy="3727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187960" y="608330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393065" y="8064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4.1 OPM (21%) </a:t>
            </a:r>
            <a:endParaRPr lang="en-US" altLang="en-US" sz="2400" b="1">
              <a:solidFill>
                <a:srgbClr val="E8C030"/>
              </a:solidFill>
              <a:sym typeface="+mn-ea"/>
            </a:endParaRPr>
          </a:p>
        </p:txBody>
      </p:sp>
      <p:pic>
        <p:nvPicPr>
          <p:cNvPr id="92" name="图片 91" descr="/Users/hailei/Library/Containers/com.kingsoft.wpsoffice.mac/Data/tmp/picturecompress_20260626160648/output_1.pngoutput_1"/>
          <p:cNvPicPr>
            <a:picLocks noChangeAspect="1"/>
          </p:cNvPicPr>
          <p:nvPr/>
        </p:nvPicPr>
        <p:blipFill>
          <a:blip r:embed="rId1"/>
          <a:srcRect b="50952"/>
          <a:stretch>
            <a:fillRect/>
          </a:stretch>
        </p:blipFill>
        <p:spPr>
          <a:xfrm>
            <a:off x="320040" y="1274445"/>
            <a:ext cx="6868160" cy="2378710"/>
          </a:xfrm>
          <a:prstGeom prst="rect">
            <a:avLst/>
          </a:prstGeom>
        </p:spPr>
      </p:pic>
      <p:pic>
        <p:nvPicPr>
          <p:cNvPr id="96" name="图片 95" descr="/Users/hailei/Library/Containers/com.kingsoft.wpsoffice.mac/Data/tmp/picturecompress_20260626160648/output_1.pngoutput_1"/>
          <p:cNvPicPr>
            <a:picLocks noChangeAspect="1"/>
          </p:cNvPicPr>
          <p:nvPr/>
        </p:nvPicPr>
        <p:blipFill>
          <a:blip r:embed="rId1"/>
          <a:srcRect l="382" t="48754" r="-382" b="2198"/>
          <a:stretch>
            <a:fillRect/>
          </a:stretch>
        </p:blipFill>
        <p:spPr>
          <a:xfrm>
            <a:off x="320040" y="4236720"/>
            <a:ext cx="6869430" cy="2343785"/>
          </a:xfrm>
          <a:prstGeom prst="rect">
            <a:avLst/>
          </a:prstGeom>
        </p:spPr>
      </p:pic>
      <p:sp>
        <p:nvSpPr>
          <p:cNvPr id="99" name="文本框 98"/>
          <p:cNvSpPr txBox="1"/>
          <p:nvPr/>
        </p:nvSpPr>
        <p:spPr>
          <a:xfrm>
            <a:off x="526415" y="808355"/>
            <a:ext cx="2125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E8C030"/>
                </a:solidFill>
              </a:rPr>
              <a:t>90</a:t>
            </a:r>
            <a:r>
              <a:rPr lang="en-US" altLang="zh-CN" sz="2400" b="1">
                <a:solidFill>
                  <a:srgbClr val="E8C030"/>
                </a:solidFill>
                <a:sym typeface="+mn-ea"/>
              </a:rPr>
              <a:t>∘ jump</a:t>
            </a:r>
            <a:endParaRPr lang="en-US" altLang="zh-CN" sz="2400" b="1">
              <a:solidFill>
                <a:srgbClr val="E8C030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473710" y="3716020"/>
            <a:ext cx="2125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solidFill>
                  <a:srgbClr val="E8C030"/>
                </a:solidFill>
              </a:rPr>
              <a:t>PA </a:t>
            </a:r>
            <a:r>
              <a:rPr lang="en-US" altLang="zh-CN" sz="2400" b="1">
                <a:solidFill>
                  <a:srgbClr val="E8C030"/>
                </a:solidFill>
                <a:sym typeface="+mn-ea"/>
              </a:rPr>
              <a:t>bridge</a:t>
            </a:r>
            <a:r>
              <a:rPr lang="en-US" altLang="zh-CN" sz="2400" b="1">
                <a:solidFill>
                  <a:srgbClr val="E8C030"/>
                </a:solidFill>
              </a:rPr>
              <a:t> </a:t>
            </a:r>
            <a:endParaRPr lang="en-US" altLang="zh-CN" sz="2400" b="1">
              <a:solidFill>
                <a:srgbClr val="E8C030"/>
              </a:solidFill>
              <a:sym typeface="+mn-ea"/>
            </a:endParaRP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725" y="984250"/>
            <a:ext cx="4140835" cy="3514090"/>
          </a:xfrm>
          <a:prstGeom prst="rect">
            <a:avLst/>
          </a:prstGeom>
        </p:spPr>
      </p:pic>
      <p:sp>
        <p:nvSpPr>
          <p:cNvPr id="106" name="文本框 105"/>
          <p:cNvSpPr txBox="1"/>
          <p:nvPr/>
        </p:nvSpPr>
        <p:spPr>
          <a:xfrm>
            <a:off x="9025890" y="638175"/>
            <a:ext cx="261112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0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Oswald </a:t>
            </a:r>
            <a:r>
              <a:rPr lang="en-US" altLang="zh-CN" sz="20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  <a:sym typeface="+mn-ea"/>
              </a:rPr>
              <a:t>et al. </a:t>
            </a:r>
            <a:r>
              <a:rPr lang="en-US" altLang="zh-CN" sz="20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(2023)</a:t>
            </a:r>
            <a:endParaRPr lang="en-US" altLang="zh-CN" sz="20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0" name="文本框 109"/>
              <p:cNvSpPr txBox="1"/>
              <p:nvPr/>
            </p:nvSpPr>
            <p:spPr>
              <a:xfrm>
                <a:off x="8140700" y="4516755"/>
                <a:ext cx="3123565" cy="46037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1" i="1">
                              <a:solidFill>
                                <a:srgbClr val="FFC000"/>
                              </a:solidFill>
                              <a:latin typeface="DejaVu Math TeX Gyre" panose="02000503000000000000" charset="0"/>
                              <a:ea typeface="SimSun" charset="0"/>
                              <a:cs typeface="DejaVu Math TeX Gyre" panose="02000503000000000000" charset="0"/>
                            </a:rPr>
                          </m:ctrlPr>
                        </m:sSupPr>
                        <m:e>
                          <m:r>
                            <a:rPr lang="en-US" altLang="zh-CN" sz="2400" b="1" i="1">
                              <a:solidFill>
                                <a:srgbClr val="FFC000"/>
                              </a:solidFill>
                              <a:latin typeface="DejaVu Math TeX Gyre" panose="02000503000000000000" charset="0"/>
                              <a:ea typeface="SimSun" charset="0"/>
                              <a:cs typeface="DejaVu Math TeX Gyre" panose="02000503000000000000" charset="0"/>
                            </a:rPr>
                            <m:t>𝑪</m:t>
                          </m:r>
                        </m:e>
                        <m:sup>
                          <m:r>
                            <a:rPr lang="en-US" altLang="zh-CN" sz="2400" b="1" i="1">
                              <a:solidFill>
                                <a:srgbClr val="FFC000"/>
                              </a:solidFill>
                              <a:latin typeface="DejaVu Math TeX Gyre" panose="02000503000000000000" charset="0"/>
                              <a:ea typeface="SimSun" charset="0"/>
                              <a:cs typeface="DejaVu Math TeX Gyre" panose="02000503000000000000" charset="0"/>
                            </a:rPr>
                            <m:t>𝟐</m:t>
                          </m:r>
                        </m:sup>
                      </m:sSup>
                      <m:r>
                        <a:rPr lang="en-US" altLang="zh-CN" sz="2400" b="1" i="1">
                          <a:solidFill>
                            <a:srgbClr val="FFC000"/>
                          </a:solidFill>
                          <a:latin typeface="DejaVu Math TeX Gyre" panose="02000503000000000000" charset="0"/>
                          <a:ea typeface="SimSun" charset="0"/>
                          <a:cs typeface="DejaVu Math TeX Gyre" panose="02000503000000000000" charset="0"/>
                        </a:rPr>
                        <m:t> | </m:t>
                      </m:r>
                      <m:r>
                        <a:rPr lang="en-US" altLang="zh-CN" sz="2400" b="1" i="1">
                          <a:solidFill>
                            <a:srgbClr val="FFC000"/>
                          </a:solidFill>
                          <a:latin typeface="DejaVu Math TeX Gyre" panose="02000503000000000000" charset="0"/>
                          <a:ea typeface="SimSun" charset="0"/>
                          <a:cs typeface="DejaVu Math TeX Gyre" panose="02000503000000000000" charset="0"/>
                        </a:rPr>
                        <m:t>𝒄𝒐𝒔</m:t>
                      </m:r>
                      <m:r>
                        <a:rPr lang="en-US" altLang="zh-CN" sz="2400" b="1" i="1">
                          <a:solidFill>
                            <a:srgbClr val="FFC000"/>
                          </a:solidFill>
                          <a:latin typeface="DejaVu Math TeX Gyre" panose="02000503000000000000" charset="0"/>
                          <a:ea typeface="SimSun" charset="0"/>
                          <a:cs typeface="DejaVu Math TeX Gyre" panose="02000503000000000000" charset="0"/>
                        </a:rPr>
                        <m:t> </m:t>
                      </m:r>
                      <m:r>
                        <a:rPr lang="en-US" altLang="zh-CN" sz="2400" b="1" i="1">
                          <a:solidFill>
                            <a:srgbClr val="FFC000"/>
                          </a:solidFill>
                          <a:latin typeface="DejaVu Math TeX Gyre" panose="02000503000000000000" charset="0"/>
                          <a:ea typeface="SimSun" charset="0"/>
                          <a:cs typeface="DejaVu Math TeX Gyre" panose="02000503000000000000" charset="0"/>
                        </a:rPr>
                        <m:t>𝜼</m:t>
                      </m:r>
                      <m:r>
                        <a:rPr lang="en-US" altLang="zh-CN" sz="2400" b="1" i="1">
                          <a:solidFill>
                            <a:srgbClr val="FFC000"/>
                          </a:solidFill>
                          <a:latin typeface="DejaVu Math TeX Gyre" panose="02000503000000000000" charset="0"/>
                          <a:ea typeface="SimSun" charset="0"/>
                          <a:cs typeface="DejaVu Math TeX Gyre" panose="02000503000000000000" charset="0"/>
                        </a:rPr>
                        <m:t> | ≠ </m:t>
                      </m:r>
                      <m:r>
                        <a:rPr lang="en-US" altLang="zh-CN" sz="2400" b="1" i="1">
                          <a:solidFill>
                            <a:srgbClr val="FFC000"/>
                          </a:solidFill>
                          <a:latin typeface="DejaVu Math TeX Gyre" panose="02000503000000000000" charset="0"/>
                          <a:ea typeface="SimSun" charset="0"/>
                          <a:cs typeface="DejaVu Math TeX Gyre" panose="02000503000000000000" charset="0"/>
                        </a:rPr>
                        <m:t>𝟎</m:t>
                      </m:r>
                    </m:oMath>
                  </m:oMathPara>
                </a14:m>
                <a:endParaRPr lang="en-US" altLang="zh-CN" sz="2400" b="1" i="1">
                  <a:solidFill>
                    <a:srgbClr val="FFC000"/>
                  </a:solidFill>
                  <a:latin typeface="DejaVu Math TeX Gyre" panose="02000503000000000000" charset="0"/>
                  <a:ea typeface="SimSun" charset="0"/>
                  <a:cs typeface="DejaVu Math TeX Gyre" panose="02000503000000000000" charset="0"/>
                </a:endParaRPr>
              </a:p>
            </p:txBody>
          </p:sp>
        </mc:Choice>
        <mc:Fallback>
          <p:sp>
            <p:nvSpPr>
              <p:cNvPr id="110" name="文本框 10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0700" y="4516755"/>
                <a:ext cx="3123565" cy="4603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文本框 110"/>
          <p:cNvSpPr txBox="1"/>
          <p:nvPr/>
        </p:nvSpPr>
        <p:spPr>
          <a:xfrm>
            <a:off x="7535545" y="5411470"/>
            <a:ext cx="4584700" cy="6451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>
                <a:solidFill>
                  <a:srgbClr val="E8C030"/>
                </a:solidFill>
              </a:rPr>
              <a:t>PPA bridges and circular-polarization changes may occur together</a:t>
            </a:r>
            <a:endParaRPr lang="en-US" altLang="zh-CN" b="1">
              <a:solidFill>
                <a:srgbClr val="E8C030"/>
              </a:solidFill>
            </a:endParaRPr>
          </a:p>
        </p:txBody>
      </p:sp>
      <p:sp>
        <p:nvSpPr>
          <p:cNvPr id="93" name="Text Box 92"/>
          <p:cNvSpPr txBox="1"/>
          <p:nvPr/>
        </p:nvSpPr>
        <p:spPr>
          <a:xfrm>
            <a:off x="8742680" y="6398260"/>
            <a:ext cx="3122930" cy="407035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2000">
                <a:solidFill>
                  <a:srgbClr val="00B0F0"/>
                </a:solidFill>
                <a:latin typeface="Times New Roman Regular" panose="02020503050405090304"/>
                <a:ea typeface="Times New Roman Regular" panose="02020503050405090304"/>
              </a:rPr>
              <a:t>(Lei et al., in preparation)</a:t>
            </a:r>
            <a:endParaRPr lang="en-US" altLang="zh-CN" sz="2000">
              <a:solidFill>
                <a:srgbClr val="00B0F0"/>
              </a:solidFill>
              <a:latin typeface="Times New Roman Regular" panose="02020503050405090304"/>
              <a:ea typeface="Times New Roman Regular" panose="0202050305040509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94" name="图片 93"/>
          <p:cNvPicPr>
            <a:picLocks noChangeAspect="1"/>
          </p:cNvPicPr>
          <p:nvPr/>
        </p:nvPicPr>
        <p:blipFill>
          <a:blip r:embed="rId1"/>
          <a:srcRect r="930"/>
          <a:stretch>
            <a:fillRect/>
          </a:stretch>
        </p:blipFill>
        <p:spPr>
          <a:xfrm>
            <a:off x="329565" y="1310640"/>
            <a:ext cx="6419850" cy="50546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196850" y="53403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92" name="图片 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670" y="1310005"/>
            <a:ext cx="3808095" cy="4331970"/>
          </a:xfrm>
          <a:prstGeom prst="rect">
            <a:avLst/>
          </a:prstGeom>
        </p:spPr>
      </p:pic>
      <p:pic>
        <p:nvPicPr>
          <p:cNvPr id="8213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255" y="1598295"/>
            <a:ext cx="1590040" cy="1396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21" name="Picture 8"/>
          <p:cNvPicPr>
            <a:picLocks noChangeAspect="1"/>
          </p:cNvPicPr>
          <p:nvPr/>
        </p:nvPicPr>
        <p:blipFill>
          <a:blip r:embed="rId4"/>
          <a:srcRect t="2718" r="23264" b="25518"/>
          <a:stretch>
            <a:fillRect/>
          </a:stretch>
        </p:blipFill>
        <p:spPr>
          <a:xfrm>
            <a:off x="5285105" y="4892675"/>
            <a:ext cx="1284605" cy="11506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25" y="3248660"/>
            <a:ext cx="1279525" cy="12528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3" name="文本框 92"/>
          <p:cNvSpPr txBox="1"/>
          <p:nvPr/>
        </p:nvSpPr>
        <p:spPr>
          <a:xfrm>
            <a:off x="4246880" y="4787265"/>
            <a:ext cx="1233805" cy="2552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r>
              <a:rPr lang="en-US" altLang="zh-CN" sz="10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Rankin </a:t>
            </a:r>
            <a:r>
              <a:rPr lang="en-US" altLang="zh-CN" sz="10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et al. </a:t>
            </a:r>
            <a:r>
              <a:rPr lang="en-US" altLang="zh-CN" sz="10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(1993</a:t>
            </a:r>
            <a:r>
              <a:rPr lang="en-US" altLang="zh-CN" sz="900" b="1">
                <a:solidFill>
                  <a:srgbClr val="00B0F0"/>
                </a:solidFill>
              </a:rPr>
              <a:t>)</a:t>
            </a:r>
            <a:endParaRPr lang="en-US" altLang="zh-CN" sz="900" b="1">
              <a:solidFill>
                <a:srgbClr val="00B0F0"/>
              </a:solidFill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489450" y="3656965"/>
            <a:ext cx="713740" cy="3168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LM88</a:t>
            </a:r>
            <a:endParaRPr lang="en-US" altLang="zh-CN" sz="14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3271520" y="2557780"/>
            <a:ext cx="1682115" cy="273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Wang </a:t>
            </a:r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et al.</a:t>
            </a:r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（2014）</a:t>
            </a:r>
            <a:endParaRPr lang="en-US" altLang="zh-CN" sz="14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  <a:sym typeface="+mn-ea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122555" y="42545"/>
            <a:ext cx="10551795" cy="46037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>
                <a:solidFill>
                  <a:srgbClr val="E8C030"/>
                </a:solidFill>
                <a:sym typeface="+mn-ea"/>
              </a:rPr>
              <a:t>4.2 </a:t>
            </a:r>
            <a:r>
              <a:rPr lang="en-US" altLang="zh-CN" sz="2400" b="1">
                <a:solidFill>
                  <a:srgbClr val="E8C030"/>
                </a:solidFill>
              </a:rPr>
              <a:t>Three Models of Radio Emission Beam Structure</a:t>
            </a:r>
            <a:endParaRPr lang="en-US" altLang="zh-CN" sz="2400" b="1">
              <a:solidFill>
                <a:srgbClr val="E8C030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392670" y="5826125"/>
            <a:ext cx="4070985" cy="6451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>
                <a:solidFill>
                  <a:srgbClr val="E8C030"/>
                </a:solidFill>
              </a:rPr>
              <a:t>The W</a:t>
            </a:r>
            <a:r>
              <a:rPr lang="en-US" altLang="zh-CN" b="1" baseline="-25000">
                <a:solidFill>
                  <a:srgbClr val="E8C030"/>
                </a:solidFill>
                <a:uFillTx/>
              </a:rPr>
              <a:t>3σ</a:t>
            </a:r>
            <a:r>
              <a:rPr lang="en-US" altLang="zh-CN" b="1">
                <a:solidFill>
                  <a:srgbClr val="E8C030"/>
                </a:solidFill>
              </a:rPr>
              <a:t>–|β| trend is consistent with an extended fan-beam geometry.</a:t>
            </a:r>
            <a:endParaRPr lang="en-US" altLang="zh-CN" b="1">
              <a:solidFill>
                <a:srgbClr val="E8C030"/>
              </a:solidFill>
            </a:endParaRPr>
          </a:p>
        </p:txBody>
      </p:sp>
      <p:pic>
        <p:nvPicPr>
          <p:cNvPr id="100" name="图片 9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0380" y="3474720"/>
            <a:ext cx="1035050" cy="256540"/>
          </a:xfrm>
          <a:prstGeom prst="rect">
            <a:avLst/>
          </a:prstGeom>
        </p:spPr>
      </p:pic>
      <p:sp>
        <p:nvSpPr>
          <p:cNvPr id="101" name="文本框 100"/>
          <p:cNvSpPr txBox="1"/>
          <p:nvPr/>
        </p:nvSpPr>
        <p:spPr>
          <a:xfrm>
            <a:off x="2515870" y="5447030"/>
            <a:ext cx="1503680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92980" y="5674360"/>
            <a:ext cx="633730" cy="368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>
              <a:solidFill>
                <a:srgbClr val="FFC000"/>
              </a:solidFill>
              <a:highlight>
                <a:srgbClr val="00FF00"/>
              </a:highlight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4792980" y="5673725"/>
            <a:ext cx="633730" cy="3695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>
              <a:solidFill>
                <a:srgbClr val="FFC000"/>
              </a:solidFill>
              <a:highlight>
                <a:srgbClr val="00FF00"/>
              </a:highlight>
            </a:endParaRP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305" y="1310005"/>
            <a:ext cx="3762375" cy="4331970"/>
          </a:xfrm>
          <a:prstGeom prst="rect">
            <a:avLst/>
          </a:prstGeom>
        </p:spPr>
      </p:pic>
      <p:sp>
        <p:nvSpPr>
          <p:cNvPr id="106" name="文本框 105"/>
          <p:cNvSpPr txBox="1"/>
          <p:nvPr/>
        </p:nvSpPr>
        <p:spPr>
          <a:xfrm>
            <a:off x="6377940" y="5800090"/>
            <a:ext cx="283210" cy="2832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>
              <a:solidFill>
                <a:srgbClr val="FFC000"/>
              </a:solidFill>
              <a:highlight>
                <a:srgbClr val="00FF00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209550" y="53403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253365" y="53975"/>
            <a:ext cx="113861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4.3 </a:t>
            </a:r>
            <a:r>
              <a:rPr lang="en-US" altLang="zh-CN" sz="2400" b="1">
                <a:solidFill>
                  <a:srgbClr val="E8C030"/>
                </a:solidFill>
                <a:sym typeface="+mn-ea"/>
              </a:rPr>
              <a:t>Linear Polarization and Magnetospheric Geometry</a:t>
            </a:r>
            <a:endParaRPr lang="en-US" altLang="zh-CN" sz="2400" b="1">
              <a:solidFill>
                <a:srgbClr val="E8C030"/>
              </a:solidFill>
              <a:sym typeface="+mn-ea"/>
            </a:endParaRPr>
          </a:p>
        </p:txBody>
      </p:sp>
      <p:pic>
        <p:nvPicPr>
          <p:cNvPr id="92" name="图片 91"/>
          <p:cNvPicPr>
            <a:picLocks noChangeAspect="1"/>
          </p:cNvPicPr>
          <p:nvPr/>
        </p:nvPicPr>
        <p:blipFill>
          <a:blip r:embed="rId1"/>
          <a:srcRect l="3775"/>
          <a:stretch>
            <a:fillRect/>
          </a:stretch>
        </p:blipFill>
        <p:spPr>
          <a:xfrm>
            <a:off x="403225" y="946150"/>
            <a:ext cx="6257925" cy="2710815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635" y="1085215"/>
            <a:ext cx="4633595" cy="1731010"/>
          </a:xfrm>
          <a:prstGeom prst="rect">
            <a:avLst/>
          </a:prstGeom>
        </p:spPr>
      </p:pic>
      <p:pic>
        <p:nvPicPr>
          <p:cNvPr id="98" name="图片 9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190" y="2697480"/>
            <a:ext cx="4638040" cy="2169795"/>
          </a:xfrm>
          <a:prstGeom prst="rect">
            <a:avLst/>
          </a:prstGeom>
        </p:spPr>
      </p:pic>
      <p:sp>
        <p:nvSpPr>
          <p:cNvPr id="102" name="文本框 101"/>
          <p:cNvSpPr txBox="1"/>
          <p:nvPr/>
        </p:nvSpPr>
        <p:spPr>
          <a:xfrm>
            <a:off x="9780270" y="730250"/>
            <a:ext cx="1868805" cy="30670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Karastergiou(2017)</a:t>
            </a:r>
            <a:endParaRPr lang="en-US" altLang="zh-CN" sz="14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</a:endParaRP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4"/>
          <a:srcRect l="16952" t="11500" r="12736" b="15302"/>
          <a:stretch>
            <a:fillRect/>
          </a:stretch>
        </p:blipFill>
        <p:spPr>
          <a:xfrm>
            <a:off x="1827530" y="4401185"/>
            <a:ext cx="1514475" cy="1515745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4"/>
          <a:srcRect l="16952" t="11500" r="12736" b="15302"/>
          <a:stretch>
            <a:fillRect/>
          </a:stretch>
        </p:blipFill>
        <p:spPr>
          <a:xfrm>
            <a:off x="335280" y="4401185"/>
            <a:ext cx="1514475" cy="1515745"/>
          </a:xfrm>
          <a:prstGeom prst="rect">
            <a:avLst/>
          </a:prstGeom>
        </p:spPr>
      </p:pic>
      <p:sp>
        <p:nvSpPr>
          <p:cNvPr id="112" name="椭圆 111"/>
          <p:cNvSpPr/>
          <p:nvPr/>
        </p:nvSpPr>
        <p:spPr>
          <a:xfrm>
            <a:off x="711200" y="4821555"/>
            <a:ext cx="694055" cy="659765"/>
          </a:xfrm>
          <a:prstGeom prst="ellipse">
            <a:avLst/>
          </a:prstGeom>
          <a:solidFill>
            <a:schemeClr val="accent6">
              <a:lumMod val="75000"/>
              <a:alpha val="55000"/>
            </a:schemeClr>
          </a:soli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pic>
        <p:nvPicPr>
          <p:cNvPr id="117" name="图片 116"/>
          <p:cNvPicPr>
            <a:picLocks noChangeAspect="1"/>
          </p:cNvPicPr>
          <p:nvPr/>
        </p:nvPicPr>
        <p:blipFill>
          <a:blip r:embed="rId4"/>
          <a:srcRect l="16952" t="11500" r="12736" b="15302"/>
          <a:stretch>
            <a:fillRect/>
          </a:stretch>
        </p:blipFill>
        <p:spPr>
          <a:xfrm>
            <a:off x="3325495" y="4401185"/>
            <a:ext cx="1514475" cy="1515745"/>
          </a:xfrm>
          <a:prstGeom prst="rect">
            <a:avLst/>
          </a:prstGeom>
        </p:spPr>
      </p:pic>
      <p:cxnSp>
        <p:nvCxnSpPr>
          <p:cNvPr id="119" name="直接箭头连接符 118"/>
          <p:cNvCxnSpPr/>
          <p:nvPr/>
        </p:nvCxnSpPr>
        <p:spPr>
          <a:xfrm>
            <a:off x="4918710" y="4677410"/>
            <a:ext cx="2138045" cy="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1" name="文本框 120"/>
          <p:cNvSpPr txBox="1"/>
          <p:nvPr/>
        </p:nvSpPr>
        <p:spPr>
          <a:xfrm>
            <a:off x="422910" y="3702050"/>
            <a:ext cx="6092190" cy="52197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400" b="1">
                <a:solidFill>
                  <a:srgbClr val="E8C030"/>
                </a:solidFill>
              </a:rPr>
              <a:t>Highly linearly polarized pulsars are concentrated in the short-period, large-|β|</a:t>
            </a:r>
            <a:endParaRPr lang="en-US" altLang="zh-CN" sz="1400" b="1">
              <a:solidFill>
                <a:srgbClr val="E8C030"/>
              </a:solidFill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5749925" y="5182235"/>
            <a:ext cx="5779770" cy="147383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b="1">
                <a:solidFill>
                  <a:srgbClr val="E8C030"/>
                </a:solidFill>
              </a:rPr>
              <a:t>Larger ∣β∣ and shorter spin periods may both reduce the effective propagation path through the magnetosphere, weakening propagation-induced depolarization</a:t>
            </a:r>
            <a:endParaRPr lang="en-US" altLang="zh-CN" b="1">
              <a:solidFill>
                <a:srgbClr val="E8C030"/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2296160" y="4911725"/>
            <a:ext cx="527050" cy="522605"/>
          </a:xfrm>
          <a:prstGeom prst="ellipse">
            <a:avLst/>
          </a:prstGeom>
          <a:solidFill>
            <a:schemeClr val="accent6">
              <a:lumMod val="75000"/>
              <a:alpha val="55000"/>
            </a:schemeClr>
          </a:soli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3843655" y="4954905"/>
            <a:ext cx="429260" cy="410210"/>
          </a:xfrm>
          <a:prstGeom prst="ellipse">
            <a:avLst/>
          </a:prstGeom>
          <a:solidFill>
            <a:schemeClr val="accent6">
              <a:lumMod val="75000"/>
              <a:alpha val="55000"/>
            </a:schemeClr>
          </a:solidFill>
        </p:spPr>
        <p:style>
          <a:lnRef idx="0">
            <a:srgbClr val="FFFFFF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5" name="文本框 124"/>
              <p:cNvSpPr txBox="1"/>
              <p:nvPr/>
            </p:nvSpPr>
            <p:spPr>
              <a:xfrm>
                <a:off x="2652014" y="6087999"/>
                <a:ext cx="2160905" cy="624205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>
                              <a:solidFill>
                                <a:srgbClr val="E8C030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𝑜𝑝𝑒𝑛</m:t>
                          </m:r>
                        </m:sub>
                      </m:sSub>
                      <m:r>
                        <a:rPr lang="en-US" altLang="zh-CN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=</m:t>
                      </m:r>
                      <m:f>
                        <m:fPr>
                          <m:ctrlPr>
                            <a:rPr lang="en-US" altLang="zh-CN" b="1">
                              <a:solidFill>
                                <a:srgbClr val="E8C030"/>
                              </a:solidFill>
                            </a:rPr>
                          </m:ctrlPr>
                        </m:fPr>
                        <m:num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b="1">
                              <a:solidFill>
                                <a:srgbClr val="E8C030"/>
                              </a:solidFill>
                            </a:rPr>
                          </m:ctrlPr>
                        </m:sSupPr>
                        <m:e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b="1">
                                  <a:solidFill>
                                    <a:srgbClr val="E8C030"/>
                                  </a:solidFill>
                                </a:rPr>
                              </m:ctrlPr>
                            </m:fPr>
                            <m:num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𝟐</m:t>
                              </m:r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𝛑</m:t>
                              </m:r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𝐫</m:t>
                              </m:r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 </m:t>
                              </m:r>
                            </m:num>
                            <m:den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𝑐𝑃</m:t>
                              </m:r>
                            </m:den>
                          </m:f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)</m:t>
                          </m:r>
                        </m:e>
                        <m:sup>
                          <m:f>
                            <m:fPr>
                              <m:ctrlPr>
                                <a:rPr lang="en-US" altLang="zh-CN" b="1">
                                  <a:solidFill>
                                    <a:srgbClr val="E8C030"/>
                                  </a:solidFill>
                                </a:rPr>
                              </m:ctrlPr>
                            </m:fPr>
                            <m:num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zh-CN" b="1">
                  <a:solidFill>
                    <a:srgbClr val="E8C030"/>
                  </a:solidFill>
                </a:endParaRPr>
              </a:p>
            </p:txBody>
          </p:sp>
        </mc:Choice>
        <mc:Fallback>
          <p:sp>
            <p:nvSpPr>
              <p:cNvPr id="125" name="文本框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014" y="6087999"/>
                <a:ext cx="2160905" cy="624205"/>
              </a:xfrm>
              <a:prstGeom prst="rect">
                <a:avLst/>
              </a:prstGeom>
              <a:blipFill rotWithShape="1">
                <a:blip r:embed="rId5"/>
                <a:stretch>
                  <a:fillRect l="-12" t="-41" r="-5865" b="41"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6" name="文本框 125"/>
              <p:cNvSpPr txBox="1"/>
              <p:nvPr/>
            </p:nvSpPr>
            <p:spPr>
              <a:xfrm>
                <a:off x="142875" y="6057265"/>
                <a:ext cx="2042795" cy="71310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>
                              <a:solidFill>
                                <a:srgbClr val="E8C030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𝐿𝐶</m:t>
                          </m:r>
                        </m:sub>
                      </m:sSub>
                      <m:r>
                        <a:rPr lang="en-US" altLang="zh-CN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 = </m:t>
                      </m:r>
                      <m:f>
                        <m:fPr>
                          <m:ctrlPr>
                            <a:rPr lang="en-US" altLang="zh-CN" b="1">
                              <a:solidFill>
                                <a:srgbClr val="E8C030"/>
                              </a:solidFill>
                            </a:rPr>
                          </m:ctrlPr>
                        </m:fPr>
                        <m:num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𝑐𝑃</m:t>
                          </m:r>
                        </m:num>
                        <m:den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2</m:t>
                          </m:r>
                          <m:r>
                            <a:rPr lang="en-US" altLang="zh-CN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altLang="zh-CN" b="1">
                  <a:solidFill>
                    <a:srgbClr val="E8C030"/>
                  </a:solidFill>
                </a:endParaRPr>
              </a:p>
            </p:txBody>
          </p:sp>
        </mc:Choice>
        <mc:Fallback>
          <p:sp>
            <p:nvSpPr>
              <p:cNvPr id="126" name="文本框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75" y="6057265"/>
                <a:ext cx="2042795" cy="71310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209550" y="53403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320040" y="53975"/>
            <a:ext cx="89954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4.4  </a:t>
            </a:r>
            <a:r>
              <a:rPr lang="en-US" altLang="zh-CN" sz="2400" b="1">
                <a:solidFill>
                  <a:srgbClr val="E8C030"/>
                </a:solidFill>
                <a:sym typeface="+mn-ea"/>
              </a:rPr>
              <a:t>Evolution of K with Characteristic Age</a:t>
            </a:r>
            <a:r>
              <a:rPr lang="en-US" altLang="en-US" sz="2400" b="1">
                <a:solidFill>
                  <a:srgbClr val="E8C030"/>
                </a:solidFill>
                <a:sym typeface="+mn-ea"/>
              </a:rPr>
              <a:t> </a:t>
            </a:r>
            <a:endParaRPr lang="en-US" altLang="en-US" sz="2400" b="1">
              <a:solidFill>
                <a:srgbClr val="E8C030"/>
              </a:solidFill>
              <a:sym typeface="+mn-ea"/>
            </a:endParaRPr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6475" y="2357120"/>
            <a:ext cx="4772660" cy="345694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2"/>
          <a:srcRect l="1435" t="2857" r="2234" b="2351"/>
          <a:stretch>
            <a:fillRect/>
          </a:stretch>
        </p:blipFill>
        <p:spPr>
          <a:xfrm>
            <a:off x="529590" y="1391285"/>
            <a:ext cx="4193540" cy="2649220"/>
          </a:xfrm>
          <a:prstGeom prst="rect">
            <a:avLst/>
          </a:prstGeom>
        </p:spPr>
      </p:pic>
      <p:sp>
        <p:nvSpPr>
          <p:cNvPr id="96" name="文本框 95"/>
          <p:cNvSpPr txBox="1"/>
          <p:nvPr/>
        </p:nvSpPr>
        <p:spPr>
          <a:xfrm>
            <a:off x="6086475" y="1081405"/>
            <a:ext cx="5443220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>
                <a:solidFill>
                  <a:srgbClr val="E8C030"/>
                </a:solidFill>
              </a:rPr>
              <a:t>Assuming that both α and ρ </a:t>
            </a:r>
            <a:r>
              <a:rPr lang="en-US" altLang="zh-CN" sz="2000" b="1">
                <a:solidFill>
                  <a:srgbClr val="E8C030"/>
                </a:solidFill>
              </a:rPr>
              <a:t>evolve with time</a:t>
            </a:r>
            <a:endParaRPr lang="en-US" altLang="zh-CN" sz="2000" b="1">
              <a:solidFill>
                <a:srgbClr val="E8C030"/>
              </a:solidFill>
            </a:endParaRPr>
          </a:p>
        </p:txBody>
      </p:sp>
      <p:pic>
        <p:nvPicPr>
          <p:cNvPr id="116" name="图片 115"/>
          <p:cNvPicPr>
            <a:picLocks noChangeAspect="1"/>
          </p:cNvPicPr>
          <p:nvPr/>
        </p:nvPicPr>
        <p:blipFill>
          <a:blip r:embed="rId3"/>
          <a:srcRect l="16952" t="11500" r="12736" b="15302"/>
          <a:stretch>
            <a:fillRect/>
          </a:stretch>
        </p:blipFill>
        <p:spPr>
          <a:xfrm>
            <a:off x="2178685" y="4641215"/>
            <a:ext cx="1463675" cy="1464945"/>
          </a:xfrm>
          <a:prstGeom prst="rect">
            <a:avLst/>
          </a:prstGeom>
        </p:spPr>
      </p:pic>
      <p:sp>
        <p:nvSpPr>
          <p:cNvPr id="117" name="椭圆 116"/>
          <p:cNvSpPr/>
          <p:nvPr/>
        </p:nvSpPr>
        <p:spPr>
          <a:xfrm>
            <a:off x="2636520" y="5120005"/>
            <a:ext cx="480695" cy="501650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100000">
                <a:srgbClr val="F5C5D6"/>
              </a:gs>
              <a:gs pos="0">
                <a:srgbClr val="9A97EF"/>
              </a:gs>
            </a:gsLst>
            <a:lin ang="27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3"/>
          <a:srcRect l="16952" t="11500" r="12736" b="15302"/>
          <a:stretch>
            <a:fillRect/>
          </a:stretch>
        </p:blipFill>
        <p:spPr>
          <a:xfrm>
            <a:off x="714375" y="4640580"/>
            <a:ext cx="1464310" cy="1465580"/>
          </a:xfrm>
          <a:prstGeom prst="rect">
            <a:avLst/>
          </a:prstGeom>
        </p:spPr>
      </p:pic>
      <p:sp>
        <p:nvSpPr>
          <p:cNvPr id="120" name="椭圆 119"/>
          <p:cNvSpPr/>
          <p:nvPr/>
        </p:nvSpPr>
        <p:spPr>
          <a:xfrm>
            <a:off x="1066165" y="5023485"/>
            <a:ext cx="694055" cy="678180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100000">
                <a:srgbClr val="F5C5D6"/>
              </a:gs>
              <a:gs pos="0">
                <a:srgbClr val="9A97EF"/>
              </a:gs>
            </a:gsLst>
            <a:lin ang="27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pic>
        <p:nvPicPr>
          <p:cNvPr id="121" name="图片 120"/>
          <p:cNvPicPr>
            <a:picLocks noChangeAspect="1"/>
          </p:cNvPicPr>
          <p:nvPr/>
        </p:nvPicPr>
        <p:blipFill>
          <a:blip r:embed="rId3"/>
          <a:srcRect l="16952" t="11500" r="12736" b="15302"/>
          <a:stretch>
            <a:fillRect/>
          </a:stretch>
        </p:blipFill>
        <p:spPr>
          <a:xfrm>
            <a:off x="3642360" y="4640580"/>
            <a:ext cx="1451610" cy="1469390"/>
          </a:xfrm>
          <a:prstGeom prst="rect">
            <a:avLst/>
          </a:prstGeom>
        </p:spPr>
      </p:pic>
      <p:sp>
        <p:nvSpPr>
          <p:cNvPr id="122" name="椭圆 121"/>
          <p:cNvSpPr/>
          <p:nvPr/>
        </p:nvSpPr>
        <p:spPr>
          <a:xfrm>
            <a:off x="4163060" y="5178425"/>
            <a:ext cx="384810" cy="396875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100000">
                <a:srgbClr val="F5C5D6"/>
              </a:gs>
              <a:gs pos="0">
                <a:srgbClr val="9A97EF"/>
              </a:gs>
            </a:gsLst>
            <a:lin ang="2700000" scaled="1"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p>
            <a:endParaRPr lang="zh-CN" altLang="en-US"/>
          </a:p>
        </p:txBody>
      </p:sp>
      <p:cxnSp>
        <p:nvCxnSpPr>
          <p:cNvPr id="125" name="直接连接符 124"/>
          <p:cNvCxnSpPr/>
          <p:nvPr/>
        </p:nvCxnSpPr>
        <p:spPr>
          <a:xfrm>
            <a:off x="3917315" y="5465445"/>
            <a:ext cx="805815" cy="133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6" name="文本框 125"/>
              <p:cNvSpPr txBox="1"/>
              <p:nvPr/>
            </p:nvSpPr>
            <p:spPr>
              <a:xfrm>
                <a:off x="6763385" y="1489710"/>
                <a:ext cx="3368040" cy="649605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𝐾</m:t>
                      </m:r>
                      <m:r>
                        <a:rPr lang="en-US" altLang="zh-CN" sz="14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 </m:t>
                      </m:r>
                      <m:r>
                        <a:rPr lang="en-US" altLang="zh-CN" sz="14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sz="1400" b="1">
                              <a:solidFill>
                                <a:srgbClr val="E8C030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sz="1400" b="1">
                                  <a:solidFill>
                                    <a:srgbClr val="E8C030"/>
                                  </a:solidFill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400" b="1">
                                      <a:solidFill>
                                        <a:srgbClr val="E8C030"/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>
                                      <a:solidFill>
                                        <a:srgbClr val="E8C030"/>
                                      </a:solidFill>
                                      <a:latin typeface="DejaVu Math TeX Gyre" panose="02000503000000000000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400" b="1">
                                      <a:solidFill>
                                        <a:srgbClr val="E8C030"/>
                                      </a:solidFill>
                                      <a:latin typeface="DejaVu Math TeX Gyre" panose="02000503000000000000" charset="0"/>
                                    </a:rPr>
                                    <m:t>𝜑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zh-CN" sz="1400" b="1">
                                      <a:solidFill>
                                        <a:srgbClr val="E8C030"/>
                                      </a:solidFill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1">
                                      <a:solidFill>
                                        <a:srgbClr val="E8C030"/>
                                      </a:solidFill>
                                      <a:latin typeface="DejaVu Math TeX Gyre" panose="02000503000000000000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altLang="zh-CN" sz="1400" b="1">
                                      <a:solidFill>
                                        <a:srgbClr val="E8C030"/>
                                      </a:solidFill>
                                      <a:latin typeface="DejaVu Math TeX Gyre" panose="02000503000000000000" charset="0"/>
                                    </a:rPr>
                                    <m:t>𝜙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)</m:t>
                          </m:r>
                        </m:e>
                        <m:sub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𝑚𝑎𝑥</m:t>
                          </m:r>
                        </m:sub>
                      </m:sSub>
                      <m:r>
                        <a:rPr lang="en-US" altLang="zh-CN" sz="14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 </m:t>
                      </m:r>
                      <m:r>
                        <a:rPr lang="en-US" altLang="zh-CN" sz="14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≃</m:t>
                      </m:r>
                      <m:f>
                        <m:fPr>
                          <m:ctrlPr>
                            <a:rPr lang="en-US" altLang="zh-CN" sz="1400" b="1">
                              <a:solidFill>
                                <a:srgbClr val="E8C030"/>
                              </a:solidFill>
                            </a:rPr>
                          </m:ctrlPr>
                        </m:fPr>
                        <m:num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𝒔𝒊𝒏</m:t>
                          </m:r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(</m:t>
                          </m:r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𝜶</m:t>
                          </m:r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𝒔𝒊𝒏</m:t>
                          </m:r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sz="1400" b="1">
                                  <a:solidFill>
                                    <a:srgbClr val="E8C030"/>
                                  </a:solidFill>
                                </a:rPr>
                              </m:ctrlPr>
                            </m:fPr>
                            <m:num>
                              <m:r>
                                <a:rPr lang="en-US" altLang="zh-CN" sz="1400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𝝆</m:t>
                              </m:r>
                            </m:num>
                            <m:den>
                              <m:r>
                                <a:rPr lang="en-US" altLang="zh-CN" sz="1400" b="1">
                                  <a:solidFill>
                                    <a:srgbClr val="E8C030"/>
                                  </a:solidFill>
                                  <a:latin typeface="DejaVu Math TeX Gyre" panose="02000503000000000000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altLang="zh-CN" sz="14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)</m:t>
                          </m:r>
                        </m:den>
                      </m:f>
                      <m:r>
                        <a:rPr lang="en-US" altLang="zh-CN" sz="14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  </m:t>
                      </m:r>
                    </m:oMath>
                  </m:oMathPara>
                </a14:m>
                <a:endParaRPr lang="en-US" altLang="zh-CN" sz="1600" b="1">
                  <a:solidFill>
                    <a:srgbClr val="E8C030"/>
                  </a:solidFill>
                </a:endParaRPr>
              </a:p>
            </p:txBody>
          </p:sp>
        </mc:Choice>
        <mc:Fallback>
          <p:sp>
            <p:nvSpPr>
              <p:cNvPr id="126" name="文本框 1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385" y="1489710"/>
                <a:ext cx="3368040" cy="64960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7" name="文本框 126"/>
          <p:cNvSpPr txBox="1"/>
          <p:nvPr/>
        </p:nvSpPr>
        <p:spPr>
          <a:xfrm>
            <a:off x="1532890" y="3983355"/>
            <a:ext cx="2486660" cy="283210"/>
          </a:xfrm>
          <a:prstGeom prst="rect">
            <a:avLst/>
          </a:prstGeom>
        </p:spPr>
        <p:txBody>
          <a:bodyPr>
            <a:noAutofit/>
          </a:bodyPr>
          <a:p>
            <a:pPr algn="l">
              <a:buClrTx/>
              <a:buSzTx/>
              <a:buFontTx/>
            </a:pPr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Tauris &amp; Manchester (1998)</a:t>
            </a:r>
            <a:endParaRPr lang="en-US" altLang="zh-CN" sz="14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1094105" y="1036955"/>
            <a:ext cx="3945890" cy="33718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Arzamasskiy, Beskin &amp; Pirov(2017)</a:t>
            </a:r>
            <a:endParaRPr lang="en-US" altLang="zh-CN" sz="14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209550" y="699770"/>
            <a:ext cx="6452235" cy="33718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600" b="1">
                <a:solidFill>
                  <a:srgbClr val="E8C030"/>
                </a:solidFill>
              </a:rPr>
              <a:t>Possible Evolutionary Tracks of the Magnetic Inclination Angle</a:t>
            </a:r>
            <a:endParaRPr lang="en-US" altLang="zh-CN" sz="1600" b="1">
              <a:solidFill>
                <a:srgbClr val="E8C03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0" name="文本框 129"/>
              <p:cNvSpPr txBox="1"/>
              <p:nvPr/>
            </p:nvSpPr>
            <p:spPr>
              <a:xfrm>
                <a:off x="253365" y="4266565"/>
                <a:ext cx="5859780" cy="3371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en-US" altLang="zh-CN" sz="1600" b="1">
                    <a:solidFill>
                      <a:srgbClr val="E8C030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a:rPr lang="en-US" altLang="zh-CN" sz="1600" b="1">
                        <a:solidFill>
                          <a:srgbClr val="E8C030"/>
                        </a:solidFill>
                        <a:latin typeface="DejaVu Math TeX Gyre" panose="02000503000000000000" charset="0"/>
                      </a:rPr>
                      <m:t>𝜌</m:t>
                    </m:r>
                  </m:oMath>
                </a14:m>
                <a:r>
                  <a:rPr lang="en-US" altLang="zh-CN" sz="1600" b="1">
                    <a:solidFill>
                      <a:srgbClr val="E8C030"/>
                    </a:solidFill>
                  </a:rPr>
                  <a:t> decreases with increasing spin period.</a:t>
                </a:r>
                <a:endParaRPr lang="en-US" altLang="zh-CN" sz="1600" b="1">
                  <a:solidFill>
                    <a:srgbClr val="E8C030"/>
                  </a:solidFill>
                </a:endParaRPr>
              </a:p>
            </p:txBody>
          </p:sp>
        </mc:Choice>
        <mc:Fallback>
          <p:sp>
            <p:nvSpPr>
              <p:cNvPr id="130" name="文本框 1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65" y="4266565"/>
                <a:ext cx="5859780" cy="33718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1" name="直接箭头连接符 130"/>
          <p:cNvCxnSpPr/>
          <p:nvPr/>
        </p:nvCxnSpPr>
        <p:spPr>
          <a:xfrm>
            <a:off x="918210" y="6290945"/>
            <a:ext cx="2926715" cy="0"/>
          </a:xfrm>
          <a:prstGeom prst="straightConnector1">
            <a:avLst/>
          </a:prstGeom>
          <a:ln>
            <a:tailEnd type="arrow" w="med" len="med"/>
          </a:ln>
        </p:spPr>
        <p:style>
          <a:lnRef idx="2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2" name="文本框 131"/>
          <p:cNvSpPr txBox="1"/>
          <p:nvPr/>
        </p:nvSpPr>
        <p:spPr>
          <a:xfrm>
            <a:off x="3838575" y="6127115"/>
            <a:ext cx="4876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>
                <a:solidFill>
                  <a:srgbClr val="E8C030"/>
                </a:solidFill>
              </a:rPr>
              <a:t>P  </a:t>
            </a:r>
            <a:endParaRPr lang="en-US" altLang="zh-CN" sz="1600" b="1">
              <a:solidFill>
                <a:srgbClr val="E8C030"/>
              </a:solidFill>
            </a:endParaRPr>
          </a:p>
        </p:txBody>
      </p:sp>
      <p:cxnSp>
        <p:nvCxnSpPr>
          <p:cNvPr id="133" name="直接箭头连接符 132"/>
          <p:cNvCxnSpPr/>
          <p:nvPr/>
        </p:nvCxnSpPr>
        <p:spPr>
          <a:xfrm flipV="1">
            <a:off x="4203065" y="6146165"/>
            <a:ext cx="0" cy="337185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文本框 133"/>
          <p:cNvSpPr txBox="1"/>
          <p:nvPr/>
        </p:nvSpPr>
        <p:spPr>
          <a:xfrm>
            <a:off x="1667510" y="6449060"/>
            <a:ext cx="1755775" cy="30670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Rankin </a:t>
            </a:r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  <a:sym typeface="+mn-ea"/>
              </a:rPr>
              <a:t>et al. </a:t>
            </a:r>
            <a:r>
              <a:rPr lang="en-US" altLang="zh-CN" sz="14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1993</a:t>
            </a:r>
            <a:endParaRPr lang="en-US" altLang="zh-CN" sz="14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</a:endParaRPr>
          </a:p>
        </p:txBody>
      </p:sp>
      <p:cxnSp>
        <p:nvCxnSpPr>
          <p:cNvPr id="135" name="直接连接符 134"/>
          <p:cNvCxnSpPr/>
          <p:nvPr/>
        </p:nvCxnSpPr>
        <p:spPr>
          <a:xfrm>
            <a:off x="2492375" y="5474335"/>
            <a:ext cx="805815" cy="133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36" name="直接连接符 135"/>
          <p:cNvCxnSpPr/>
          <p:nvPr/>
        </p:nvCxnSpPr>
        <p:spPr>
          <a:xfrm>
            <a:off x="1010285" y="5481320"/>
            <a:ext cx="805815" cy="13335"/>
          </a:xfrm>
          <a:prstGeom prst="line">
            <a:avLst/>
          </a:prstGeom>
        </p:spPr>
        <p:style>
          <a:lnRef idx="3">
            <a:schemeClr val="accent4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8" name="文本框 137"/>
          <p:cNvSpPr txBox="1"/>
          <p:nvPr/>
        </p:nvSpPr>
        <p:spPr>
          <a:xfrm>
            <a:off x="5933440" y="5961380"/>
            <a:ext cx="5593715" cy="66675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sz="1600" b="1">
                <a:solidFill>
                  <a:srgbClr val="E8C030"/>
                </a:solidFill>
              </a:rPr>
              <a:t>If ρ decreases with age, K increases when α increases, but may decline when α decreases.</a:t>
            </a:r>
            <a:endParaRPr lang="en-US" altLang="zh-CN" sz="1600" b="1">
              <a:solidFill>
                <a:srgbClr val="E8C03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209550" y="53403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320040" y="539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solidFill>
                  <a:srgbClr val="E8C030"/>
                </a:solidFill>
                <a:sym typeface="+mn-ea"/>
              </a:rPr>
              <a:t>4.5 Relativistic Effects in Pulsars</a:t>
            </a:r>
            <a:r>
              <a:rPr lang="en-US" altLang="en-US" sz="2400" b="1">
                <a:solidFill>
                  <a:srgbClr val="E8C030"/>
                </a:solidFill>
                <a:sym typeface="+mn-ea"/>
              </a:rPr>
              <a:t> </a:t>
            </a:r>
            <a:endParaRPr lang="en-US" altLang="en-US" sz="2400" b="1">
              <a:solidFill>
                <a:srgbClr val="E8C030"/>
              </a:solidFill>
              <a:sym typeface="+mn-ea"/>
            </a:endParaRPr>
          </a:p>
        </p:txBody>
      </p:sp>
      <p:pic>
        <p:nvPicPr>
          <p:cNvPr id="99" name="图片 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950" y="932180"/>
            <a:ext cx="5263515" cy="40582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2" name="文本框 91"/>
              <p:cNvSpPr txBox="1"/>
              <p:nvPr/>
            </p:nvSpPr>
            <p:spPr>
              <a:xfrm>
                <a:off x="320040" y="1130935"/>
                <a:ext cx="3446145" cy="154368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1">
                              <a:solidFill>
                                <a:srgbClr val="E8C030"/>
                              </a:solidFill>
                            </a:rPr>
                          </m:ctrlPr>
                        </m:sSubPr>
                        <m:e>
                          <m:r>
                            <a:rPr lang="en-US" altLang="zh-CN" sz="20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𝐑</m:t>
                          </m:r>
                        </m:e>
                        <m:sub>
                          <m:r>
                            <a:rPr lang="en-US" altLang="zh-CN" sz="2000" b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</a:rPr>
                            <m:t>𝐞𝐦</m:t>
                          </m:r>
                        </m:sub>
                      </m:sSub>
                      <m:r>
                        <a:rPr lang="en-US" altLang="zh-CN" sz="2000" b="1">
                          <a:solidFill>
                            <a:srgbClr val="E8C030"/>
                          </a:solidFill>
                          <a:latin typeface="DejaVu Math TeX Gyre" panose="02000503000000000000" charset="0"/>
                        </a:rPr>
                        <m:t> = </m:t>
                      </m:r>
                      <m:f>
                        <m:fPr>
                          <m:ctrlP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</m:ctrlPr>
                        </m:fPr>
                        <m:num>
                          <m: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  <m:t>𝒄𝑷</m:t>
                          </m:r>
                        </m:num>
                        <m:den>
                          <m: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  <m:t>𝟖</m:t>
                          </m:r>
                          <m: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  <a:sym typeface="+mn-ea"/>
                            </a:rPr>
                            <m:t>𝜋</m:t>
                          </m:r>
                          <m: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  <m:t> </m:t>
                          </m:r>
                        </m:den>
                      </m:f>
                      <m:r>
                        <a:rPr lang="en-US" altLang="zh-CN" sz="2000" b="1" i="1">
                          <a:solidFill>
                            <a:srgbClr val="E8C030"/>
                          </a:solidFill>
                          <a:latin typeface="DejaVu Math TeX Gyre" panose="02000503000000000000" charset="0"/>
                          <a:cs typeface="DejaVu Math TeX Gyre" panose="02000503000000000000" charset="0"/>
                        </a:rPr>
                        <m:t>∆</m:t>
                      </m:r>
                      <m:sSub>
                        <m:sSubPr>
                          <m:ctrlP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  <m:t>𝝓</m:t>
                          </m:r>
                        </m:e>
                        <m:sub>
                          <m:r>
                            <a:rPr lang="en-US" altLang="zh-CN" sz="2000" b="1" i="1">
                              <a:solidFill>
                                <a:srgbClr val="E8C030"/>
                              </a:solidFill>
                              <a:latin typeface="DejaVu Math TeX Gyre" panose="02000503000000000000" charset="0"/>
                              <a:cs typeface="DejaVu Math TeX Gyre" panose="02000503000000000000" charset="0"/>
                            </a:rPr>
                            <m:t>𝑨𝑹</m:t>
                          </m:r>
                        </m:sub>
                      </m:sSub>
                    </m:oMath>
                  </m:oMathPara>
                </a14:m>
                <a:endParaRPr lang="en-US" altLang="zh-CN" sz="2000" b="1" i="1">
                  <a:solidFill>
                    <a:srgbClr val="E8C030"/>
                  </a:solidFill>
                  <a:latin typeface="DejaVu Math TeX Gyre" panose="02000503000000000000" charset="0"/>
                  <a:cs typeface="DejaVu Math TeX Gyre" panose="02000503000000000000" charset="0"/>
                </a:endParaRP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solidFill>
                            <a:srgbClr val="E8C030"/>
                          </a:solidFill>
                          <a:latin typeface="DejaVu Math TeX Gyre" panose="02000503000000000000" charset="0"/>
                          <a:cs typeface="DejaVu Math TeX Gyre" panose="02000503000000000000" charset="0"/>
                        </a:rPr>
                        <m:t>      </m:t>
                      </m:r>
                    </m:oMath>
                  </m:oMathPara>
                </a14:m>
                <a:endParaRPr lang="en-US" altLang="zh-CN" sz="2000" b="1" i="1">
                  <a:solidFill>
                    <a:srgbClr val="E8C030"/>
                  </a:solidFill>
                  <a:latin typeface="DejaVu Math TeX Gyre" panose="02000503000000000000" charset="0"/>
                  <a:cs typeface="DejaVu Math TeX Gyre" panose="02000503000000000000" charset="0"/>
                </a:endParaRPr>
              </a:p>
              <a:p>
                <a:pPr algn="l"/>
                <a:r>
                  <a:rPr lang="en-US" altLang="zh-CN" sz="2000" b="1" i="1">
                    <a:solidFill>
                      <a:srgbClr val="E8C030"/>
                    </a:solidFill>
                    <a:latin typeface="DejaVu Math TeX Gyre" panose="02000503000000000000" charset="0"/>
                    <a:cs typeface="DejaVu Math TeX Gyre" panose="02000503000000000000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rgbClr val="E8C030"/>
                        </a:solidFill>
                        <a:latin typeface="DejaVu Math TeX Gyre" panose="02000503000000000000" charset="0"/>
                        <a:cs typeface="DejaVu Math TeX Gyre" panose="02000503000000000000" charset="0"/>
                      </a:rPr>
                      <m:t>∆</m:t>
                    </m:r>
                    <m:sSub>
                      <m:sSubPr>
                        <m:ctrlPr>
                          <a:rPr lang="en-US" altLang="zh-CN" sz="2000" b="1" i="1">
                            <a:solidFill>
                              <a:srgbClr val="E8C030"/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rgbClr val="E8C030"/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  <m:t>𝝓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E8C030"/>
                            </a:solidFill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  <m:t>𝑨𝑹</m:t>
                        </m:r>
                      </m:sub>
                    </m:sSub>
                  </m:oMath>
                </a14:m>
                <a:r>
                  <a:rPr lang="en-US" altLang="zh-CN" sz="2000" b="1">
                    <a:solidFill>
                      <a:srgbClr val="E8C030"/>
                    </a:solidFill>
                  </a:rPr>
                  <a:t> = </a:t>
                </a:r>
                <a:r>
                  <a:rPr lang="en-US" altLang="en-US" sz="2000" b="1">
                    <a:solidFill>
                      <a:srgbClr val="E8C030"/>
                    </a:solidFill>
                  </a:rPr>
                  <a:t>ϕ</a:t>
                </a:r>
                <a:r>
                  <a:rPr lang="en-US" sz="2000" b="1" baseline="-25000">
                    <a:solidFill>
                      <a:srgbClr val="E8C030"/>
                    </a:solidFill>
                    <a:uFillTx/>
                  </a:rPr>
                  <a:t>w</a:t>
                </a:r>
                <a:r>
                  <a:rPr lang="en-US" altLang="zh-CN" sz="2000" b="1">
                    <a:solidFill>
                      <a:srgbClr val="E8C030"/>
                    </a:solidFill>
                  </a:rPr>
                  <a:t> − </a:t>
                </a:r>
                <a:r>
                  <a:rPr lang="en-US" altLang="en-US" sz="2000" b="1">
                    <a:solidFill>
                      <a:srgbClr val="E8C030"/>
                    </a:solidFill>
                  </a:rPr>
                  <a:t>ϕ</a:t>
                </a:r>
                <a:r>
                  <a:rPr lang="en-US" altLang="zh-CN" sz="2000" b="1" baseline="-25000">
                    <a:solidFill>
                      <a:srgbClr val="E8C030"/>
                    </a:solidFill>
                    <a:uFillTx/>
                  </a:rPr>
                  <a:t>0</a:t>
                </a:r>
                <a:endParaRPr lang="en-US" altLang="zh-CN" sz="2000" b="1" baseline="-25000">
                  <a:solidFill>
                    <a:srgbClr val="E8C030"/>
                  </a:solidFill>
                  <a:uFillTx/>
                </a:endParaRPr>
              </a:p>
            </p:txBody>
          </p:sp>
        </mc:Choice>
        <mc:Fallback>
          <p:sp>
            <p:nvSpPr>
              <p:cNvPr id="92" name="文本框 9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1130935"/>
                <a:ext cx="3446145" cy="15436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文本框 93"/>
          <p:cNvSpPr txBox="1"/>
          <p:nvPr/>
        </p:nvSpPr>
        <p:spPr>
          <a:xfrm>
            <a:off x="3482340" y="1757680"/>
            <a:ext cx="2380615" cy="358775"/>
          </a:xfrm>
          <a:prstGeom prst="rect">
            <a:avLst/>
          </a:prstGeom>
        </p:spPr>
        <p:txBody>
          <a:bodyPr wrap="square">
            <a:noAutofit/>
          </a:bodyPr>
          <a:p>
            <a:r>
              <a:rPr lang="en-US" altLang="zh-CN" sz="1600" b="1">
                <a:solidFill>
                  <a:srgbClr val="00B0F0"/>
                </a:solidFill>
                <a:latin typeface="Times New Roman Bold" panose="02020503050405090304" charset="0"/>
                <a:ea typeface="Times New Roman Regular" panose="02020503050405090304"/>
                <a:cs typeface="Times New Roman Bold" panose="02020503050405090304" charset="0"/>
              </a:rPr>
              <a:t>Blaskiewicz et al. (1991) </a:t>
            </a:r>
            <a:endParaRPr lang="en-US" altLang="zh-CN" sz="1600" b="1">
              <a:solidFill>
                <a:srgbClr val="00B0F0"/>
              </a:solidFill>
              <a:latin typeface="Times New Roman Bold" panose="02020503050405090304" charset="0"/>
              <a:ea typeface="Times New Roman Regular" panose="02020503050405090304"/>
              <a:cs typeface="Times New Roman Bold" panose="02020503050405090304" charset="0"/>
            </a:endParaRPr>
          </a:p>
        </p:txBody>
      </p:sp>
      <p:pic>
        <p:nvPicPr>
          <p:cNvPr id="97" name="图片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3091180"/>
            <a:ext cx="2890520" cy="2769870"/>
          </a:xfrm>
          <a:prstGeom prst="rect">
            <a:avLst/>
          </a:prstGeom>
        </p:spPr>
      </p:pic>
      <p:pic>
        <p:nvPicPr>
          <p:cNvPr id="98" name="图片 9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190" y="3101340"/>
            <a:ext cx="2759075" cy="2770505"/>
          </a:xfrm>
          <a:prstGeom prst="rect">
            <a:avLst/>
          </a:prstGeom>
        </p:spPr>
      </p:pic>
      <p:sp>
        <p:nvSpPr>
          <p:cNvPr id="101" name="文本框 100"/>
          <p:cNvSpPr txBox="1"/>
          <p:nvPr/>
        </p:nvSpPr>
        <p:spPr>
          <a:xfrm>
            <a:off x="6661150" y="5318125"/>
            <a:ext cx="5335270" cy="1238250"/>
          </a:xfrm>
          <a:prstGeom prst="rect">
            <a:avLst/>
          </a:prstGeom>
        </p:spPr>
        <p:txBody>
          <a:bodyPr>
            <a:noAutofit/>
          </a:bodyPr>
          <a:p>
            <a:r>
              <a:rPr lang="en-US" altLang="zh-CN" b="1">
                <a:solidFill>
                  <a:srgbClr val="E8C030"/>
                </a:solidFill>
              </a:rPr>
              <a:t>About 63% of the pulsars show positive phase offsets. Its nearly Gaussian shape and fitted mean of about 1</a:t>
            </a:r>
            <a:r>
              <a:rPr lang="en-US" altLang="zh-CN" b="1" baseline="30000">
                <a:solidFill>
                  <a:srgbClr val="E8C030"/>
                </a:solidFill>
                <a:uFillTx/>
              </a:rPr>
              <a:t>∘</a:t>
            </a:r>
            <a:r>
              <a:rPr lang="en-US" altLang="zh-CN" b="1">
                <a:solidFill>
                  <a:srgbClr val="E8C030"/>
                </a:solidFill>
              </a:rPr>
              <a:t>suggest that A/R effects are likely the main source of the systematic offset.</a:t>
            </a:r>
            <a:endParaRPr lang="en-US" altLang="zh-CN" b="1">
              <a:solidFill>
                <a:srgbClr val="E8C03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96" name="图片 95"/>
          <p:cNvPicPr>
            <a:picLocks noChangeAspect="1"/>
          </p:cNvPicPr>
          <p:nvPr/>
        </p:nvPicPr>
        <p:blipFill>
          <a:blip r:embed="rId1"/>
          <a:srcRect l="71" t="-1217" r="16804" b="1217"/>
          <a:stretch>
            <a:fillRect/>
          </a:stretch>
        </p:blipFill>
        <p:spPr>
          <a:xfrm>
            <a:off x="4762500" y="635"/>
            <a:ext cx="7428865" cy="683895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5049811" y="6206152"/>
            <a:ext cx="14627" cy="1462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200991" y="4395843"/>
            <a:ext cx="19554" cy="1955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906091" y="1741535"/>
            <a:ext cx="25981" cy="25981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628944" y="6425524"/>
            <a:ext cx="21275" cy="212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16418" y="1334263"/>
            <a:ext cx="17599" cy="1759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40284" y="5799881"/>
            <a:ext cx="22063" cy="22063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841489" y="1603316"/>
            <a:ext cx="7898" cy="7898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71565" y="5577134"/>
            <a:ext cx="6845" cy="6845"/>
          </a:xfrm>
          <a:prstGeom prst="ellipse">
            <a:avLst/>
          </a:prstGeom>
          <a:solidFill>
            <a:srgbClr val="A0A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4683" y="3008888"/>
            <a:ext cx="14468" cy="14468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256309" y="2640604"/>
            <a:ext cx="8429" cy="8429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023093" y="748068"/>
            <a:ext cx="19617" cy="19617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005502" y="5394797"/>
            <a:ext cx="16735" cy="16735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02071" y="4071756"/>
            <a:ext cx="11703" cy="1170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05041" y="2342477"/>
            <a:ext cx="19045" cy="19045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456880" y="5447239"/>
            <a:ext cx="20464" cy="20464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18467" y="4511687"/>
            <a:ext cx="5174" cy="5174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39599" y="1463171"/>
            <a:ext cx="16919" cy="16919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419353" y="3088016"/>
            <a:ext cx="7164" cy="7164"/>
          </a:xfrm>
          <a:prstGeom prst="ellipse">
            <a:avLst/>
          </a:prstGeom>
          <a:solidFill>
            <a:srgbClr val="585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15474" y="652517"/>
            <a:ext cx="8153" cy="8153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651614" y="3569439"/>
            <a:ext cx="23493" cy="2349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63188" y="1740855"/>
            <a:ext cx="16785" cy="16785"/>
          </a:xfrm>
          <a:prstGeom prst="ellipse">
            <a:avLst/>
          </a:prstGeom>
          <a:solidFill>
            <a:srgbClr val="9090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491611" y="1610950"/>
            <a:ext cx="6679" cy="6679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720327" y="2350365"/>
            <a:ext cx="6524" cy="6524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1536" y="4655705"/>
            <a:ext cx="22020" cy="22020"/>
          </a:xfrm>
          <a:prstGeom prst="ellipse">
            <a:avLst/>
          </a:prstGeom>
          <a:solidFill>
            <a:srgbClr val="7878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3482357" y="3091492"/>
            <a:ext cx="5075" cy="50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169724" y="5763104"/>
            <a:ext cx="4574" cy="4574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00992" y="1439000"/>
            <a:ext cx="18070" cy="18070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362978" y="6846876"/>
            <a:ext cx="19232" cy="19232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49729" y="3594084"/>
            <a:ext cx="16901" cy="16901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13341" y="3085265"/>
            <a:ext cx="8959" cy="8959"/>
          </a:xfrm>
          <a:prstGeom prst="ellipse">
            <a:avLst/>
          </a:prstGeom>
          <a:solidFill>
            <a:srgbClr val="424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43729" y="1037016"/>
            <a:ext cx="15575" cy="15575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257355" y="5895751"/>
            <a:ext cx="8990" cy="8990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495474" y="6601286"/>
            <a:ext cx="26812" cy="2681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865831" y="3646102"/>
            <a:ext cx="7310" cy="731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1529387" y="5889407"/>
            <a:ext cx="27738" cy="27738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879848" y="6415986"/>
            <a:ext cx="18710" cy="1871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287857" y="5887770"/>
            <a:ext cx="10328" cy="10328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440075" y="670169"/>
            <a:ext cx="5070" cy="5070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454" y="2677908"/>
            <a:ext cx="6223" cy="6223"/>
          </a:xfrm>
          <a:prstGeom prst="ellipse">
            <a:avLst/>
          </a:prstGeom>
          <a:solidFill>
            <a:srgbClr val="5F5F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028827" y="5389951"/>
            <a:ext cx="17920" cy="1792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296713" y="1056070"/>
            <a:ext cx="28850" cy="28850"/>
          </a:xfrm>
          <a:prstGeom prst="ellipse">
            <a:avLst/>
          </a:prstGeom>
          <a:solidFill>
            <a:srgbClr val="8A8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532630" y="6580559"/>
            <a:ext cx="27534" cy="27534"/>
          </a:xfrm>
          <a:prstGeom prst="ellipse">
            <a:avLst/>
          </a:prstGeom>
          <a:solidFill>
            <a:srgbClr val="A1A1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998330" y="3681038"/>
            <a:ext cx="20982" cy="20982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288173" y="2652714"/>
            <a:ext cx="21895" cy="21895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73559" y="2139275"/>
            <a:ext cx="21391" cy="2139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90499" y="206358"/>
            <a:ext cx="11115" cy="1111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527117" y="1149248"/>
            <a:ext cx="8120" cy="8120"/>
          </a:xfrm>
          <a:prstGeom prst="ellipse">
            <a:avLst/>
          </a:prstGeom>
          <a:solidFill>
            <a:srgbClr val="9C9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509441" y="1986592"/>
            <a:ext cx="15314" cy="1531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216218" y="6186346"/>
            <a:ext cx="12859" cy="12859"/>
          </a:xfrm>
          <a:prstGeom prst="ellipse">
            <a:avLst/>
          </a:prstGeom>
          <a:solidFill>
            <a:srgbClr val="7C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3907" y="364651"/>
            <a:ext cx="19147" cy="19147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51922" y="3583079"/>
            <a:ext cx="15322" cy="15322"/>
          </a:xfrm>
          <a:prstGeom prst="ellipse">
            <a:avLst/>
          </a:prstGeom>
          <a:solidFill>
            <a:srgbClr val="6464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953" y="4947912"/>
            <a:ext cx="6986" cy="6986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668493" y="2330665"/>
            <a:ext cx="5426" cy="5426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466484" y="6448758"/>
            <a:ext cx="22292" cy="222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763392" y="1003382"/>
            <a:ext cx="6375" cy="637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52865" y="1924158"/>
            <a:ext cx="8713" cy="8713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764677" y="860605"/>
            <a:ext cx="5805" cy="580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290181" y="2690944"/>
            <a:ext cx="6810" cy="68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84914" y="4076525"/>
            <a:ext cx="9816" cy="9816"/>
          </a:xfrm>
          <a:prstGeom prst="ellipse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464112" y="4130967"/>
            <a:ext cx="11606" cy="11606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6661402" y="1407951"/>
            <a:ext cx="27761" cy="27761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32874" y="80960"/>
            <a:ext cx="13906" cy="13906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249942" y="6376746"/>
            <a:ext cx="21599" cy="21599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706262" y="5301865"/>
            <a:ext cx="16039" cy="16039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443355" y="4176639"/>
            <a:ext cx="9686" cy="9686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933704" y="2253275"/>
            <a:ext cx="7636" cy="7636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2795639" y="5085853"/>
            <a:ext cx="16397" cy="16397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886806" y="3320820"/>
            <a:ext cx="8970" cy="8970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537719" y="1769334"/>
            <a:ext cx="22640" cy="22640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836818" y="4787379"/>
            <a:ext cx="21158" cy="21158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528951" y="1562518"/>
            <a:ext cx="9163" cy="9163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961478" y="752120"/>
            <a:ext cx="12576" cy="12576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851905" y="4497646"/>
            <a:ext cx="3917" cy="3917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4898288" y="787844"/>
            <a:ext cx="20324" cy="20324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171346" y="1884852"/>
            <a:ext cx="9021" cy="9021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742042" y="4369486"/>
            <a:ext cx="20226" cy="20226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1576136" y="3640577"/>
            <a:ext cx="16564" cy="16564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3157326" y="3087486"/>
            <a:ext cx="13625" cy="13625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6585067" y="3809808"/>
            <a:ext cx="15996" cy="15996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074049" y="6770669"/>
            <a:ext cx="17155" cy="17155"/>
          </a:xfrm>
          <a:prstGeom prst="ellipse">
            <a:avLst/>
          </a:prstGeom>
          <a:solidFill>
            <a:srgbClr val="9A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006098" y="502768"/>
            <a:ext cx="13452" cy="13452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5203073" y="5934861"/>
            <a:ext cx="20052" cy="20052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690533" y="6105868"/>
            <a:ext cx="21065" cy="21065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1559556" y="4266557"/>
            <a:ext cx="22797" cy="22797"/>
          </a:xfrm>
          <a:prstGeom prst="ellipse">
            <a:avLst/>
          </a:prstGeom>
          <a:solidFill>
            <a:srgbClr val="B0B0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4703967" y="6711745"/>
            <a:ext cx="6831" cy="683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0473289" y="3328726"/>
            <a:ext cx="7333" cy="733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608508" y="1962924"/>
            <a:ext cx="6532" cy="6532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298082" y="2983680"/>
            <a:ext cx="17048" cy="17048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675832" y="285708"/>
            <a:ext cx="7268" cy="7268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160602" y="4180457"/>
            <a:ext cx="28243" cy="28243"/>
          </a:xfrm>
          <a:prstGeom prst="ellipse">
            <a:avLst/>
          </a:prstGeom>
          <a:solidFill>
            <a:srgbClr val="C1C1C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4</a:t>
            </a:r>
          </a:p>
        </p:txBody>
      </p:sp>
      <p:cxnSp>
        <p:nvCxnSpPr>
          <p:cNvPr id="115" name="Straight Connector 114"/>
          <p:cNvCxnSpPr/>
          <p:nvPr/>
        </p:nvCxnSpPr>
        <p:spPr>
          <a:xfrm flipV="1">
            <a:off x="209550" y="586105"/>
            <a:ext cx="11677650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3" name="文本框 102"/>
          <p:cNvSpPr txBox="1"/>
          <p:nvPr/>
        </p:nvSpPr>
        <p:spPr>
          <a:xfrm>
            <a:off x="433070" y="80645"/>
            <a:ext cx="6096000" cy="42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800" b="1">
                <a:solidFill>
                  <a:srgbClr val="E8C030"/>
                </a:solidFill>
                <a:sym typeface="+mn-ea"/>
              </a:rPr>
              <a:t>5 summary</a:t>
            </a:r>
            <a:endParaRPr lang="en-US" altLang="zh-CN" sz="2800" b="1">
              <a:solidFill>
                <a:srgbClr val="E8C030"/>
              </a:solidFill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54635" y="1090295"/>
            <a:ext cx="7272020" cy="53816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solidFill>
                  <a:srgbClr val="E8C030"/>
                </a:solidFill>
              </a:rPr>
              <a:t>We constructed a  RVM geometry catalog containing 522 polarization observations of 482 normal pulsars, making it one of the largest RVM samples to date.</a:t>
            </a:r>
            <a:endParaRPr lang="en-US" altLang="zh-CN" sz="1600">
              <a:solidFill>
                <a:srgbClr val="E8C030"/>
              </a:solidFill>
            </a:endParaRPr>
          </a:p>
          <a:p>
            <a:endParaRPr lang="en-US" altLang="zh-CN" sz="1600">
              <a:solidFill>
                <a:srgbClr val="E8C030"/>
              </a:solidFill>
            </a:endParaRPr>
          </a:p>
          <a:p>
            <a:r>
              <a:rPr lang="en-US" altLang="zh-CN" sz="1600">
                <a:solidFill>
                  <a:srgbClr val="E8C030"/>
                </a:solidFill>
              </a:rPr>
              <a:t>1. About 21% of pulsars show OPM jumps, some with non-orthogonal PPA bridges, indicating partial coherence, mode coupling, or propagation effects beyond simple incoherent OPM superposition.</a:t>
            </a:r>
            <a:endParaRPr lang="en-US" altLang="zh-CN" sz="1600">
              <a:solidFill>
                <a:srgbClr val="E8C030"/>
              </a:solidFill>
            </a:endParaRPr>
          </a:p>
          <a:p>
            <a:endParaRPr lang="en-US" altLang="zh-CN" sz="1600">
              <a:solidFill>
                <a:srgbClr val="E8C030"/>
              </a:solidFill>
            </a:endParaRPr>
          </a:p>
          <a:p>
            <a:r>
              <a:rPr lang="en-US" altLang="zh-CN" sz="1600">
                <a:solidFill>
                  <a:srgbClr val="E8C030"/>
                </a:solidFill>
              </a:rPr>
              <a:t>2. The increase of W3σ with |β| favors an extended fan-beam-like emission geometry.</a:t>
            </a:r>
            <a:endParaRPr lang="en-US" altLang="zh-CN" sz="1600">
              <a:solidFill>
                <a:srgbClr val="E8C030"/>
              </a:solidFill>
            </a:endParaRPr>
          </a:p>
          <a:p>
            <a:endParaRPr lang="en-US" altLang="zh-CN" sz="1600">
              <a:solidFill>
                <a:srgbClr val="E8C030"/>
              </a:solidFill>
            </a:endParaRPr>
          </a:p>
          <a:p>
            <a:r>
              <a:rPr lang="en-US" altLang="zh-CN" sz="1600">
                <a:solidFill>
                  <a:srgbClr val="E8C030"/>
                </a:solidFill>
              </a:rPr>
              <a:t>3. Highly linearly polarized pulsars are concentrated at short periods and large |β|, suggesting that both the open-field-line size and sightline sampling affect the survival of linear polarization.</a:t>
            </a:r>
            <a:endParaRPr lang="en-US" altLang="zh-CN" sz="1600">
              <a:solidFill>
                <a:srgbClr val="E8C030"/>
              </a:solidFill>
            </a:endParaRPr>
          </a:p>
          <a:p>
            <a:endParaRPr lang="en-US" altLang="zh-CN" sz="1600">
              <a:solidFill>
                <a:srgbClr val="E8C030"/>
              </a:solidFill>
            </a:endParaRPr>
          </a:p>
          <a:p>
            <a:r>
              <a:rPr lang="en-US" altLang="zh-CN" sz="1600">
                <a:solidFill>
                  <a:srgbClr val="E8C030"/>
                </a:solidFill>
              </a:rPr>
              <a:t>4.The non-monotonic evolution of K, which peaks near 8 Myr, may reflect the combined effects of beam evolution and long-term magnetic-axis alignment</a:t>
            </a:r>
            <a:endParaRPr lang="en-US" altLang="zh-CN" sz="1600">
              <a:solidFill>
                <a:srgbClr val="E8C030"/>
              </a:solidFill>
            </a:endParaRPr>
          </a:p>
          <a:p>
            <a:endParaRPr lang="en-US" altLang="zh-CN" sz="1600">
              <a:solidFill>
                <a:srgbClr val="E8C030"/>
              </a:solidFill>
            </a:endParaRPr>
          </a:p>
          <a:p>
            <a:r>
              <a:rPr lang="en-US" altLang="zh-CN" sz="1600">
                <a:solidFill>
                  <a:srgbClr val="E8C030"/>
                </a:solidFill>
              </a:rPr>
              <a:t>5. About 63% of sources show positive phase offsets, indicating that aberration and retardation effects are significant.</a:t>
            </a:r>
            <a:endParaRPr lang="en-US" altLang="zh-CN" sz="1600">
              <a:solidFill>
                <a:srgbClr val="E8C03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8" name="Picture 107" descr="deco_mag_b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9685"/>
            <a:ext cx="12191695" cy="6858000"/>
          </a:xfrm>
          <a:prstGeom prst="rect">
            <a:avLst/>
          </a:prstGeom>
        </p:spPr>
      </p:pic>
      <p:pic>
        <p:nvPicPr>
          <p:cNvPr id="107" name="Picture 106" descr="bg_stars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8750"/>
            <a:ext cx="12511405" cy="6986905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1547666" y="2890206"/>
            <a:ext cx="4555" cy="4555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920550" y="3025665"/>
            <a:ext cx="22513" cy="22513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272025" y="4840266"/>
            <a:ext cx="18430" cy="18430"/>
          </a:xfrm>
          <a:prstGeom prst="ellipse">
            <a:avLst/>
          </a:prstGeom>
          <a:solidFill>
            <a:srgbClr val="7474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69332" y="5860078"/>
            <a:ext cx="25418" cy="25418"/>
          </a:xfrm>
          <a:prstGeom prst="ellipse">
            <a:avLst/>
          </a:prstGeom>
          <a:solidFill>
            <a:srgbClr val="A7A7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862038" y="1503461"/>
            <a:ext cx="27504" cy="2750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842667" y="2551507"/>
            <a:ext cx="22969" cy="22969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56082" y="4337345"/>
            <a:ext cx="17385" cy="17385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906742" y="2756596"/>
            <a:ext cx="21253" cy="2125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391037" y="1351030"/>
            <a:ext cx="13338" cy="13338"/>
          </a:xfrm>
          <a:prstGeom prst="ellipse">
            <a:avLst/>
          </a:prstGeom>
          <a:solidFill>
            <a:srgbClr val="B4B4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30904" y="2152036"/>
            <a:ext cx="8712" cy="8712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740592" y="5485427"/>
            <a:ext cx="20594" cy="20594"/>
          </a:xfrm>
          <a:prstGeom prst="ellipse">
            <a:avLst/>
          </a:prstGeom>
          <a:solidFill>
            <a:srgbClr val="C6C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581848" y="3360179"/>
            <a:ext cx="28208" cy="28208"/>
          </a:xfrm>
          <a:prstGeom prst="ellipse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279754" y="4965842"/>
            <a:ext cx="20822" cy="20822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001909" y="4112556"/>
            <a:ext cx="7406" cy="7406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2141801" y="2523110"/>
            <a:ext cx="27840" cy="27840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538902" y="6275196"/>
            <a:ext cx="4246" cy="4246"/>
          </a:xfrm>
          <a:prstGeom prst="ellipse">
            <a:avLst/>
          </a:prstGeom>
          <a:solidFill>
            <a:srgbClr val="6D6D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339882" y="1159512"/>
            <a:ext cx="24849" cy="24849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028956" y="1485004"/>
            <a:ext cx="6616" cy="6616"/>
          </a:xfrm>
          <a:prstGeom prst="ellipse">
            <a:avLst/>
          </a:prstGeom>
          <a:solidFill>
            <a:srgbClr val="B6B6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807135" y="956480"/>
            <a:ext cx="4933" cy="493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756956" y="362015"/>
            <a:ext cx="18183" cy="18183"/>
          </a:xfrm>
          <a:prstGeom prst="ellipse">
            <a:avLst/>
          </a:prstGeom>
          <a:solidFill>
            <a:srgbClr val="8585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099219" y="6356945"/>
            <a:ext cx="15131" cy="15131"/>
          </a:xfrm>
          <a:prstGeom prst="ellipse">
            <a:avLst/>
          </a:prstGeom>
          <a:solidFill>
            <a:srgbClr val="2E2E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366995" y="709340"/>
            <a:ext cx="8229" cy="8229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63600" y="920976"/>
            <a:ext cx="17068" cy="17068"/>
          </a:xfrm>
          <a:prstGeom prst="ellipse">
            <a:avLst/>
          </a:prstGeom>
          <a:solidFill>
            <a:srgbClr val="8686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557829" y="5134498"/>
            <a:ext cx="5951" cy="5951"/>
          </a:xfrm>
          <a:prstGeom prst="ellipse">
            <a:avLst/>
          </a:prstGeom>
          <a:solidFill>
            <a:srgbClr val="CBCB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073435" y="1799241"/>
            <a:ext cx="10417" cy="10417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165393" y="4703866"/>
            <a:ext cx="15870" cy="15870"/>
          </a:xfrm>
          <a:prstGeom prst="ellipse">
            <a:avLst/>
          </a:prstGeom>
          <a:solidFill>
            <a:srgbClr val="BBBB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911361" y="5977884"/>
            <a:ext cx="17382" cy="17382"/>
          </a:xfrm>
          <a:prstGeom prst="ellipse">
            <a:avLst/>
          </a:prstGeom>
          <a:solidFill>
            <a:srgbClr val="2B2B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389131" y="1073181"/>
            <a:ext cx="12525" cy="12525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863168" y="901201"/>
            <a:ext cx="8675" cy="8675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633262" y="2999435"/>
            <a:ext cx="28447" cy="28447"/>
          </a:xfrm>
          <a:prstGeom prst="ellipse">
            <a:avLst/>
          </a:prstGeom>
          <a:solidFill>
            <a:srgbClr val="6666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474334" y="4736083"/>
            <a:ext cx="10428" cy="10428"/>
          </a:xfrm>
          <a:prstGeom prst="ellipse">
            <a:avLst/>
          </a:prstGeom>
          <a:solidFill>
            <a:srgbClr val="ADAD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573220" y="3851965"/>
            <a:ext cx="26815" cy="26815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976358" y="6515262"/>
            <a:ext cx="17788" cy="17788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35988" y="5845630"/>
            <a:ext cx="12839" cy="12839"/>
          </a:xfrm>
          <a:prstGeom prst="ellipse">
            <a:avLst/>
          </a:prstGeom>
          <a:solidFill>
            <a:srgbClr val="5656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228579" y="5875605"/>
            <a:ext cx="15523" cy="15523"/>
          </a:xfrm>
          <a:prstGeom prst="ellipse">
            <a:avLst/>
          </a:prstGeom>
          <a:solidFill>
            <a:srgbClr val="ABA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822535" y="494362"/>
            <a:ext cx="12284" cy="12284"/>
          </a:xfrm>
          <a:prstGeom prst="ellipse">
            <a:avLst/>
          </a:prstGeom>
          <a:solidFill>
            <a:srgbClr val="82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756458" y="2262359"/>
            <a:ext cx="20069" cy="20069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836834" y="6592630"/>
            <a:ext cx="23071" cy="2307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343072" y="2992184"/>
            <a:ext cx="10911" cy="10911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5095478" y="1109766"/>
            <a:ext cx="17096" cy="17096"/>
          </a:xfrm>
          <a:prstGeom prst="ellipse">
            <a:avLst/>
          </a:prstGeom>
          <a:solidFill>
            <a:srgbClr val="D6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2026779" y="686003"/>
            <a:ext cx="25466" cy="25466"/>
          </a:xfrm>
          <a:prstGeom prst="ellipse">
            <a:avLst/>
          </a:prstGeom>
          <a:solidFill>
            <a:srgbClr val="A2A2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219765" y="6597123"/>
            <a:ext cx="9109" cy="9109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874456" y="4397437"/>
            <a:ext cx="18734" cy="18734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756718" y="1980004"/>
            <a:ext cx="26457" cy="26457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5245959" y="4790378"/>
            <a:ext cx="27001" cy="27001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216039" y="2151812"/>
            <a:ext cx="27038" cy="27038"/>
          </a:xfrm>
          <a:prstGeom prst="ellipse">
            <a:avLst/>
          </a:prstGeom>
          <a:solidFill>
            <a:srgbClr val="4747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984131" y="2943667"/>
            <a:ext cx="10894" cy="10894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754078" y="3047154"/>
            <a:ext cx="18547" cy="18547"/>
          </a:xfrm>
          <a:prstGeom prst="ellipse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262202" y="3826790"/>
            <a:ext cx="13513" cy="13513"/>
          </a:xfrm>
          <a:prstGeom prst="ellipse">
            <a:avLst/>
          </a:prstGeom>
          <a:solidFill>
            <a:srgbClr val="7777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362602" y="4797891"/>
            <a:ext cx="22486" cy="22486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87384" y="3436739"/>
            <a:ext cx="28523" cy="28523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602086" y="6481"/>
            <a:ext cx="3964" cy="3964"/>
          </a:xfrm>
          <a:prstGeom prst="ellipse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463211" y="6838198"/>
            <a:ext cx="27970" cy="27970"/>
          </a:xfrm>
          <a:prstGeom prst="ellipse">
            <a:avLst/>
          </a:prstGeom>
          <a:solidFill>
            <a:srgbClr val="B7B7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809151" y="6441874"/>
            <a:ext cx="7677" cy="7677"/>
          </a:xfrm>
          <a:prstGeom prst="ellipse">
            <a:avLst/>
          </a:prstGeom>
          <a:solidFill>
            <a:srgbClr val="BABA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812590" y="6105076"/>
            <a:ext cx="25772" cy="25772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462255" y="5100100"/>
            <a:ext cx="20279" cy="20279"/>
          </a:xfrm>
          <a:prstGeom prst="ellipse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3506869" y="4507480"/>
            <a:ext cx="19006" cy="19006"/>
          </a:xfrm>
          <a:prstGeom prst="ellipse">
            <a:avLst/>
          </a:prstGeom>
          <a:solidFill>
            <a:srgbClr val="7E7E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834708" y="4835549"/>
            <a:ext cx="9383" cy="9383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4017612" y="105083"/>
            <a:ext cx="22798" cy="22798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4086625" y="6088468"/>
            <a:ext cx="14155" cy="1415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4219347" y="2752201"/>
            <a:ext cx="16745" cy="16745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573594" y="4211768"/>
            <a:ext cx="14638" cy="14638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5604438" y="2200206"/>
            <a:ext cx="7917" cy="7917"/>
          </a:xfrm>
          <a:prstGeom prst="ellipse">
            <a:avLst/>
          </a:prstGeom>
          <a:solidFill>
            <a:srgbClr val="9292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225579" y="5084423"/>
            <a:ext cx="26715" cy="26715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3231055" y="2391115"/>
            <a:ext cx="9587" cy="9587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2077293" y="6812945"/>
            <a:ext cx="15184" cy="15184"/>
          </a:xfrm>
          <a:prstGeom prst="ellipse">
            <a:avLst/>
          </a:prstGeom>
          <a:solidFill>
            <a:srgbClr val="48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590418" y="743540"/>
            <a:ext cx="5685" cy="5685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3143823" y="2154157"/>
            <a:ext cx="17814" cy="17814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4910116" y="3874481"/>
            <a:ext cx="27274" cy="27274"/>
          </a:xfrm>
          <a:prstGeom prst="ellipse">
            <a:avLst/>
          </a:prstGeom>
          <a:solidFill>
            <a:srgbClr val="C5C5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3738802" y="5051666"/>
            <a:ext cx="13936" cy="13936"/>
          </a:xfrm>
          <a:prstGeom prst="ellipse">
            <a:avLst/>
          </a:prstGeom>
          <a:solidFill>
            <a:srgbClr val="2929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5679642" y="4430498"/>
            <a:ext cx="4600" cy="4600"/>
          </a:xfrm>
          <a:prstGeom prst="ellipse">
            <a:avLst/>
          </a:prstGeom>
          <a:solidFill>
            <a:srgbClr val="989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5722621" y="1596796"/>
            <a:ext cx="12904" cy="12904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854417" y="5710473"/>
            <a:ext cx="14922" cy="14922"/>
          </a:xfrm>
          <a:prstGeom prst="ellipse">
            <a:avLst/>
          </a:prstGeom>
          <a:solidFill>
            <a:srgbClr val="6A6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950149" y="4661688"/>
            <a:ext cx="27363" cy="2736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810066" y="6163015"/>
            <a:ext cx="7258" cy="7258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3512051" y="4400895"/>
            <a:ext cx="15517" cy="15517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380820" y="6494525"/>
            <a:ext cx="10249" cy="10249"/>
          </a:xfrm>
          <a:prstGeom prst="ellipse">
            <a:avLst/>
          </a:prstGeom>
          <a:solidFill>
            <a:srgbClr val="6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309521" y="775907"/>
            <a:ext cx="20918" cy="20918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3270244" y="424166"/>
            <a:ext cx="21276" cy="21276"/>
          </a:xfrm>
          <a:prstGeom prst="ellipse">
            <a:avLst/>
          </a:prstGeom>
          <a:solidFill>
            <a:srgbClr val="8B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291208" y="2484084"/>
            <a:ext cx="22687" cy="22687"/>
          </a:xfrm>
          <a:prstGeom prst="ellipse">
            <a:avLst/>
          </a:prstGeom>
          <a:solidFill>
            <a:srgbClr val="3B3B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8577438" y="3981302"/>
            <a:ext cx="9377" cy="9377"/>
          </a:xfrm>
          <a:prstGeom prst="ellipse">
            <a:avLst/>
          </a:prstGeom>
          <a:solidFill>
            <a:srgbClr val="8F8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87762" y="5198025"/>
            <a:ext cx="6138" cy="6138"/>
          </a:xfrm>
          <a:prstGeom prst="ellipse">
            <a:avLst/>
          </a:prstGeom>
          <a:solidFill>
            <a:srgbClr val="AFAF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5214300" y="4061601"/>
            <a:ext cx="13900" cy="13900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6781094" y="3718763"/>
            <a:ext cx="6834" cy="6834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8285709" y="2442790"/>
            <a:ext cx="19954" cy="19954"/>
          </a:xfrm>
          <a:prstGeom prst="ellipse">
            <a:avLst/>
          </a:prstGeom>
          <a:solidFill>
            <a:srgbClr val="6B6B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6562358" y="229733"/>
            <a:ext cx="26123" cy="26123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2692776" y="2784336"/>
            <a:ext cx="18140" cy="18140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798840" y="2209003"/>
            <a:ext cx="27592" cy="27592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5921214" y="4446604"/>
            <a:ext cx="4922" cy="4922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603983" y="1156846"/>
            <a:ext cx="22944" cy="22944"/>
          </a:xfrm>
          <a:prstGeom prst="ellipse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271780" y="161798"/>
            <a:ext cx="2514600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000" b="1">
                <a:solidFill>
                  <a:srgbClr val="E8C030"/>
                </a:solidFill>
              </a:defRPr>
            </a:pPr>
            <a:r>
              <a:rPr lang="en-US" altLang="en-US" sz="2400"/>
              <a:t>Data Availability</a:t>
            </a:r>
            <a:endParaRPr lang="en-US" altLang="en-US" sz="2400"/>
          </a:p>
        </p:txBody>
      </p:sp>
      <p:sp>
        <p:nvSpPr>
          <p:cNvPr id="95" name="TextBox 9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10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10</a:t>
            </a:r>
          </a:p>
        </p:txBody>
      </p:sp>
      <p:sp>
        <p:nvSpPr>
          <p:cNvPr id="109" name="Text Box 108"/>
          <p:cNvSpPr txBox="1"/>
          <p:nvPr/>
        </p:nvSpPr>
        <p:spPr>
          <a:xfrm>
            <a:off x="7640955" y="1329055"/>
            <a:ext cx="4158615" cy="95313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2000" b="1">
                <a:solidFill>
                  <a:srgbClr val="E8C030"/>
                </a:solidFill>
              </a:rPr>
              <a:t>Catalog webpage </a:t>
            </a:r>
            <a:endParaRPr sz="2000" b="1">
              <a:solidFill>
                <a:srgbClr val="E8C030"/>
              </a:solidFill>
            </a:endParaRPr>
          </a:p>
          <a:p>
            <a:endParaRPr sz="2000" b="1">
              <a:solidFill>
                <a:srgbClr val="E8C030"/>
              </a:solidFill>
            </a:endParaRPr>
          </a:p>
          <a:p>
            <a:r>
              <a:rPr sz="1600" b="1">
                <a:solidFill>
                  <a:srgbClr val="CCD5E0"/>
                </a:solidFill>
              </a:rPr>
              <a:t>https://seathunder421.github.io/RVMs/</a:t>
            </a:r>
            <a:endParaRPr sz="1600" b="1">
              <a:solidFill>
                <a:srgbClr val="CCD5E0"/>
              </a:solidFill>
            </a:endParaRPr>
          </a:p>
        </p:txBody>
      </p:sp>
      <p:sp>
        <p:nvSpPr>
          <p:cNvPr id="110" name="Text Box 109"/>
          <p:cNvSpPr txBox="1"/>
          <p:nvPr/>
        </p:nvSpPr>
        <p:spPr>
          <a:xfrm>
            <a:off x="7640955" y="2658745"/>
            <a:ext cx="4196080" cy="974725"/>
          </a:xfrm>
          <a:prstGeom prst="rect">
            <a:avLst/>
          </a:prstGeom>
        </p:spPr>
        <p:txBody>
          <a:bodyPr wrap="square">
            <a:noAutofit/>
          </a:bodyPr>
          <a:p>
            <a:pPr algn="l">
              <a:buClrTx/>
              <a:buSzTx/>
              <a:buNone/>
            </a:pPr>
            <a:r>
              <a:rPr lang="en-US" altLang="en-US" sz="2000" b="1">
                <a:solidFill>
                  <a:srgbClr val="E8C030"/>
                </a:solidFill>
              </a:rPr>
              <a:t>Codes and examples</a:t>
            </a:r>
            <a:endParaRPr lang="en-US" altLang="en-US" sz="2000" b="1">
              <a:solidFill>
                <a:srgbClr val="E8C030"/>
              </a:solidFill>
            </a:endParaRPr>
          </a:p>
          <a:p>
            <a:pPr algn="l">
              <a:buClrTx/>
              <a:buSzTx/>
              <a:buNone/>
            </a:pPr>
            <a:endParaRPr sz="1500" b="1">
              <a:solidFill>
                <a:srgbClr val="CCD5E0"/>
              </a:solidFill>
            </a:endParaRPr>
          </a:p>
          <a:p>
            <a:pPr algn="l">
              <a:buClrTx/>
              <a:buSzTx/>
              <a:buNone/>
            </a:pPr>
            <a:r>
              <a:rPr sz="1600" b="1">
                <a:solidFill>
                  <a:srgbClr val="CCD5E0"/>
                </a:solidFill>
              </a:rPr>
              <a:t>https://github.com/seathunder421/RVMs</a:t>
            </a:r>
            <a:endParaRPr sz="1600" b="1">
              <a:solidFill>
                <a:srgbClr val="CCD5E0"/>
              </a:solidFill>
            </a:endParaRP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095" y="4138930"/>
            <a:ext cx="4277360" cy="2218055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4"/>
          <a:srcRect t="7442"/>
          <a:stretch>
            <a:fillRect/>
          </a:stretch>
        </p:blipFill>
        <p:spPr>
          <a:xfrm>
            <a:off x="330200" y="903605"/>
            <a:ext cx="7197725" cy="5638165"/>
          </a:xfrm>
          <a:prstGeom prst="rect">
            <a:avLst/>
          </a:prstGeom>
        </p:spPr>
      </p:pic>
      <p:cxnSp>
        <p:nvCxnSpPr>
          <p:cNvPr id="115" name="Straight Connector 114"/>
          <p:cNvCxnSpPr/>
          <p:nvPr/>
        </p:nvCxnSpPr>
        <p:spPr>
          <a:xfrm flipV="1">
            <a:off x="243840" y="650875"/>
            <a:ext cx="11593195" cy="74295"/>
          </a:xfrm>
          <a:prstGeom prst="line">
            <a:avLst/>
          </a:prstGeom>
          <a:ln w="31750" cap="rnd">
            <a:solidFill>
              <a:srgbClr val="FFC000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06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11" name="Picture 210" descr="deco_pulsar_magnetosphere_t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210" name="Picture 209" descr="deco_pulsar_magnetosphere_b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209" name="Picture 208" descr="bg_stars_v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" y="-10795"/>
            <a:ext cx="12191695" cy="68580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2155637" y="1576126"/>
            <a:ext cx="7249" cy="7249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086242" y="461588"/>
            <a:ext cx="26059" cy="26059"/>
          </a:xfrm>
          <a:prstGeom prst="ellipse">
            <a:avLst/>
          </a:prstGeom>
          <a:solidFill>
            <a:srgbClr val="2B2B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567357" y="4885829"/>
            <a:ext cx="27081" cy="27081"/>
          </a:xfrm>
          <a:prstGeom prst="ellipse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172583" y="101748"/>
            <a:ext cx="25610" cy="2561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447353" y="6373153"/>
            <a:ext cx="17392" cy="1739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31122" y="6063118"/>
            <a:ext cx="11734" cy="11734"/>
          </a:xfrm>
          <a:prstGeom prst="ellipse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185646" y="1592507"/>
            <a:ext cx="7409" cy="7409"/>
          </a:xfrm>
          <a:prstGeom prst="ellipse">
            <a:avLst/>
          </a:prstGeom>
          <a:solidFill>
            <a:srgbClr val="C6C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611155" y="2324190"/>
            <a:ext cx="6095" cy="6095"/>
          </a:xfrm>
          <a:prstGeom prst="ellipse">
            <a:avLst/>
          </a:prstGeom>
          <a:solidFill>
            <a:srgbClr val="B5B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432582" y="6838106"/>
            <a:ext cx="20704" cy="20704"/>
          </a:xfrm>
          <a:prstGeom prst="ellipse">
            <a:avLst/>
          </a:prstGeom>
          <a:solidFill>
            <a:srgbClr val="7272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634819" y="2048568"/>
            <a:ext cx="9946" cy="9946"/>
          </a:xfrm>
          <a:prstGeom prst="ellipse">
            <a:avLst/>
          </a:prstGeom>
          <a:solidFill>
            <a:srgbClr val="D3D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897826" y="884569"/>
            <a:ext cx="18127" cy="18127"/>
          </a:xfrm>
          <a:prstGeom prst="ellipse">
            <a:avLst/>
          </a:prstGeom>
          <a:solidFill>
            <a:srgbClr val="3636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04410" y="5759799"/>
            <a:ext cx="26900" cy="26900"/>
          </a:xfrm>
          <a:prstGeom prst="ellipse">
            <a:avLst/>
          </a:prstGeom>
          <a:solidFill>
            <a:srgbClr val="8585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139057" y="1277261"/>
            <a:ext cx="5083" cy="5083"/>
          </a:xfrm>
          <a:prstGeom prst="ellipse">
            <a:avLst/>
          </a:prstGeom>
          <a:solidFill>
            <a:srgbClr val="5E5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954520" y="2514208"/>
            <a:ext cx="25860" cy="25860"/>
          </a:xfrm>
          <a:prstGeom prst="ellipse">
            <a:avLst/>
          </a:prstGeom>
          <a:solidFill>
            <a:srgbClr val="989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7285" y="5970759"/>
            <a:ext cx="11271" cy="11271"/>
          </a:xfrm>
          <a:prstGeom prst="ellipse">
            <a:avLst/>
          </a:prstGeom>
          <a:solidFill>
            <a:srgbClr val="3232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328788" y="3015922"/>
            <a:ext cx="6495" cy="6495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95977" y="4181211"/>
            <a:ext cx="20831" cy="20831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612532" y="2177538"/>
            <a:ext cx="22992" cy="22992"/>
          </a:xfrm>
          <a:prstGeom prst="ellipse">
            <a:avLst/>
          </a:prstGeom>
          <a:solidFill>
            <a:srgbClr val="454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93295" y="6204743"/>
            <a:ext cx="4728" cy="4728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21687" y="3300110"/>
            <a:ext cx="22331" cy="22331"/>
          </a:xfrm>
          <a:prstGeom prst="ellipse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834076" y="3497173"/>
            <a:ext cx="21960" cy="21960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95302" y="2414570"/>
            <a:ext cx="22100" cy="22100"/>
          </a:xfrm>
          <a:prstGeom prst="ellipse">
            <a:avLst/>
          </a:prstGeom>
          <a:solidFill>
            <a:srgbClr val="D3D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171324" y="5993656"/>
            <a:ext cx="9853" cy="985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436158" y="477561"/>
            <a:ext cx="20749" cy="20749"/>
          </a:xfrm>
          <a:prstGeom prst="ellipse">
            <a:avLst/>
          </a:prstGeom>
          <a:solidFill>
            <a:srgbClr val="7171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553417" y="5518225"/>
            <a:ext cx="4116" cy="4116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964154" y="1635978"/>
            <a:ext cx="25460" cy="25460"/>
          </a:xfrm>
          <a:prstGeom prst="ellipse">
            <a:avLst/>
          </a:prstGeom>
          <a:solidFill>
            <a:srgbClr val="A5A5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03686" y="1860884"/>
            <a:ext cx="27645" cy="27645"/>
          </a:xfrm>
          <a:prstGeom prst="ellipse">
            <a:avLst/>
          </a:prstGeom>
          <a:solidFill>
            <a:srgbClr val="44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898193" y="850951"/>
            <a:ext cx="4364" cy="4364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16531" y="1813660"/>
            <a:ext cx="6749" cy="6749"/>
          </a:xfrm>
          <a:prstGeom prst="ellipse">
            <a:avLst/>
          </a:prstGeom>
          <a:solidFill>
            <a:srgbClr val="6A6A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417556" y="2495568"/>
            <a:ext cx="29042" cy="2904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42101" y="1625532"/>
            <a:ext cx="5769" cy="5769"/>
          </a:xfrm>
          <a:prstGeom prst="ellipse">
            <a:avLst/>
          </a:prstGeom>
          <a:solidFill>
            <a:srgbClr val="D6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337638" y="6244729"/>
            <a:ext cx="9029" cy="9029"/>
          </a:xfrm>
          <a:prstGeom prst="ellipse">
            <a:avLst/>
          </a:prstGeom>
          <a:solidFill>
            <a:srgbClr val="8787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82608" y="3601808"/>
            <a:ext cx="8490" cy="8490"/>
          </a:xfrm>
          <a:prstGeom prst="ellipse">
            <a:avLst/>
          </a:prstGeom>
          <a:solidFill>
            <a:srgbClr val="3E3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959187" y="1583810"/>
            <a:ext cx="12817" cy="12817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265767" y="1878907"/>
            <a:ext cx="6320" cy="6320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816658" y="680840"/>
            <a:ext cx="19491" cy="19491"/>
          </a:xfrm>
          <a:prstGeom prst="ellipse">
            <a:avLst/>
          </a:prstGeom>
          <a:solidFill>
            <a:srgbClr val="3131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570703" y="3081910"/>
            <a:ext cx="23669" cy="23669"/>
          </a:xfrm>
          <a:prstGeom prst="ellipse">
            <a:avLst/>
          </a:prstGeom>
          <a:solidFill>
            <a:srgbClr val="3D3D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957103" y="5656278"/>
            <a:ext cx="4476" cy="4476"/>
          </a:xfrm>
          <a:prstGeom prst="ellipse">
            <a:avLst/>
          </a:prstGeom>
          <a:solidFill>
            <a:srgbClr val="41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83022" y="2694141"/>
            <a:ext cx="24920" cy="24920"/>
          </a:xfrm>
          <a:prstGeom prst="ellipse">
            <a:avLst/>
          </a:prstGeom>
          <a:solidFill>
            <a:srgbClr val="ABAB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724462" y="4199200"/>
            <a:ext cx="14204" cy="1420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502127" y="4390306"/>
            <a:ext cx="18932" cy="18932"/>
          </a:xfrm>
          <a:prstGeom prst="ellipse">
            <a:avLst/>
          </a:prstGeom>
          <a:solidFill>
            <a:srgbClr val="8181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929245" y="6669875"/>
            <a:ext cx="6221" cy="6221"/>
          </a:xfrm>
          <a:prstGeom prst="ellipse">
            <a:avLst/>
          </a:prstGeom>
          <a:solidFill>
            <a:srgbClr val="8484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890088" y="3572950"/>
            <a:ext cx="25971" cy="25971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126909" y="399579"/>
            <a:ext cx="27335" cy="27335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159139" y="1690478"/>
            <a:ext cx="7704" cy="7704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227150" y="281946"/>
            <a:ext cx="23372" cy="23372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5439685" y="2516350"/>
            <a:ext cx="13416" cy="13416"/>
          </a:xfrm>
          <a:prstGeom prst="ellipse">
            <a:avLst/>
          </a:prstGeom>
          <a:solidFill>
            <a:srgbClr val="9393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117745" y="3773952"/>
            <a:ext cx="28038" cy="28038"/>
          </a:xfrm>
          <a:prstGeom prst="ellipse">
            <a:avLst/>
          </a:prstGeom>
          <a:solidFill>
            <a:srgbClr val="5B5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314598" y="2480541"/>
            <a:ext cx="22503" cy="22503"/>
          </a:xfrm>
          <a:prstGeom prst="ellipse">
            <a:avLst/>
          </a:prstGeom>
          <a:solidFill>
            <a:srgbClr val="6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3411672" y="188482"/>
            <a:ext cx="21942" cy="21942"/>
          </a:xfrm>
          <a:prstGeom prst="ellipse">
            <a:avLst/>
          </a:prstGeom>
          <a:solidFill>
            <a:srgbClr val="696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493315" y="3603391"/>
            <a:ext cx="19616" cy="19616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896707" y="4310916"/>
            <a:ext cx="12766" cy="12766"/>
          </a:xfrm>
          <a:prstGeom prst="ellipse">
            <a:avLst/>
          </a:prstGeom>
          <a:solidFill>
            <a:srgbClr val="3E3E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966957" y="5799149"/>
            <a:ext cx="10468" cy="10468"/>
          </a:xfrm>
          <a:prstGeom prst="ellipse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38958" y="1993122"/>
            <a:ext cx="19848" cy="19848"/>
          </a:xfrm>
          <a:prstGeom prst="ellipse">
            <a:avLst/>
          </a:prstGeom>
          <a:solidFill>
            <a:srgbClr val="838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2813913" y="4510374"/>
            <a:ext cx="7714" cy="7714"/>
          </a:xfrm>
          <a:prstGeom prst="ellipse">
            <a:avLst/>
          </a:prstGeom>
          <a:solidFill>
            <a:srgbClr val="DCDC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876870" y="3418024"/>
            <a:ext cx="28415" cy="28415"/>
          </a:xfrm>
          <a:prstGeom prst="ellipse">
            <a:avLst/>
          </a:prstGeom>
          <a:solidFill>
            <a:srgbClr val="2D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2715008" y="3609769"/>
            <a:ext cx="13660" cy="13660"/>
          </a:xfrm>
          <a:prstGeom prst="ellipse">
            <a:avLst/>
          </a:prstGeom>
          <a:solidFill>
            <a:srgbClr val="6565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697079" y="47006"/>
            <a:ext cx="15283" cy="15283"/>
          </a:xfrm>
          <a:prstGeom prst="ellipse">
            <a:avLst/>
          </a:prstGeom>
          <a:solidFill>
            <a:srgbClr val="C9C9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88238" y="1003445"/>
            <a:ext cx="14303" cy="14303"/>
          </a:xfrm>
          <a:prstGeom prst="ellipse">
            <a:avLst/>
          </a:prstGeom>
          <a:solidFill>
            <a:srgbClr val="4F4F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113895" y="1471897"/>
            <a:ext cx="6214" cy="6214"/>
          </a:xfrm>
          <a:prstGeom prst="ellipse">
            <a:avLst/>
          </a:prstGeom>
          <a:solidFill>
            <a:srgbClr val="D6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80209" y="11573"/>
            <a:ext cx="27671" cy="27671"/>
          </a:xfrm>
          <a:prstGeom prst="ellipse">
            <a:avLst/>
          </a:prstGeom>
          <a:solidFill>
            <a:srgbClr val="7575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104799" y="3655658"/>
            <a:ext cx="27965" cy="27965"/>
          </a:xfrm>
          <a:prstGeom prst="ellipse">
            <a:avLst/>
          </a:prstGeom>
          <a:solidFill>
            <a:srgbClr val="6363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2927238" y="4935620"/>
            <a:ext cx="12180" cy="12180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296965" y="631152"/>
            <a:ext cx="6473" cy="6473"/>
          </a:xfrm>
          <a:prstGeom prst="ellipse">
            <a:avLst/>
          </a:prstGeom>
          <a:solidFill>
            <a:srgbClr val="4343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238252" y="4871258"/>
            <a:ext cx="5340" cy="5340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436144" y="236785"/>
            <a:ext cx="24528" cy="24528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028136" y="3184986"/>
            <a:ext cx="8295" cy="8295"/>
          </a:xfrm>
          <a:prstGeom prst="ellipse">
            <a:avLst/>
          </a:prstGeom>
          <a:solidFill>
            <a:srgbClr val="9494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3778439" y="3598042"/>
            <a:ext cx="15323" cy="15323"/>
          </a:xfrm>
          <a:prstGeom prst="ellipse">
            <a:avLst/>
          </a:prstGeom>
          <a:solidFill>
            <a:srgbClr val="2A2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3947588" y="3616294"/>
            <a:ext cx="24020" cy="24020"/>
          </a:xfrm>
          <a:prstGeom prst="ellipse">
            <a:avLst/>
          </a:prstGeom>
          <a:solidFill>
            <a:srgbClr val="D6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3472032" y="4552516"/>
            <a:ext cx="9579" cy="9579"/>
          </a:xfrm>
          <a:prstGeom prst="ellipse">
            <a:avLst/>
          </a:prstGeom>
          <a:solidFill>
            <a:srgbClr val="C9C9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040016" y="4780202"/>
            <a:ext cx="22714" cy="22714"/>
          </a:xfrm>
          <a:prstGeom prst="ellipse">
            <a:avLst/>
          </a:prstGeom>
          <a:solidFill>
            <a:srgbClr val="B5B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5707192" y="5912725"/>
            <a:ext cx="10648" cy="10648"/>
          </a:xfrm>
          <a:prstGeom prst="ellipse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573694" y="5990855"/>
            <a:ext cx="15357" cy="15357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2672920" y="4062079"/>
            <a:ext cx="18743" cy="18743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417775" y="6606716"/>
            <a:ext cx="7376" cy="7376"/>
          </a:xfrm>
          <a:prstGeom prst="ellipse">
            <a:avLst/>
          </a:prstGeom>
          <a:solidFill>
            <a:srgbClr val="8E8E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30997" y="3963756"/>
            <a:ext cx="20405" cy="20405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835177" y="3195954"/>
            <a:ext cx="16178" cy="16178"/>
          </a:xfrm>
          <a:prstGeom prst="ellipse">
            <a:avLst/>
          </a:prstGeom>
          <a:solidFill>
            <a:srgbClr val="CECEC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457699" y="4607395"/>
            <a:ext cx="19752" cy="19752"/>
          </a:xfrm>
          <a:prstGeom prst="ellipse">
            <a:avLst/>
          </a:prstGeom>
          <a:solidFill>
            <a:srgbClr val="3131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459127" y="3915000"/>
            <a:ext cx="9120" cy="9120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678595" y="5289802"/>
            <a:ext cx="15714" cy="15714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479990" y="4299150"/>
            <a:ext cx="27807" cy="27807"/>
          </a:xfrm>
          <a:prstGeom prst="ellipse">
            <a:avLst/>
          </a:prstGeom>
          <a:solidFill>
            <a:srgbClr val="DADA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6464078" y="2281766"/>
            <a:ext cx="17325" cy="17325"/>
          </a:xfrm>
          <a:prstGeom prst="ellipse">
            <a:avLst/>
          </a:prstGeom>
          <a:solidFill>
            <a:srgbClr val="7B7B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252690" y="6183779"/>
            <a:ext cx="17777" cy="17777"/>
          </a:xfrm>
          <a:prstGeom prst="ellipse">
            <a:avLst/>
          </a:prstGeom>
          <a:solidFill>
            <a:srgbClr val="5B5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875535" y="4250152"/>
            <a:ext cx="20857" cy="20857"/>
          </a:xfrm>
          <a:prstGeom prst="ellipse">
            <a:avLst/>
          </a:prstGeom>
          <a:solidFill>
            <a:srgbClr val="9999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970168" y="5250224"/>
            <a:ext cx="20394" cy="20394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298058" y="701134"/>
            <a:ext cx="22847" cy="22847"/>
          </a:xfrm>
          <a:prstGeom prst="ellipse">
            <a:avLst/>
          </a:prstGeom>
          <a:solidFill>
            <a:srgbClr val="9E9E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5355331" y="6496219"/>
            <a:ext cx="5195" cy="5195"/>
          </a:xfrm>
          <a:prstGeom prst="ellipse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3373275" y="6731442"/>
            <a:ext cx="6196" cy="6196"/>
          </a:xfrm>
          <a:prstGeom prst="ellipse">
            <a:avLst/>
          </a:prstGeom>
          <a:solidFill>
            <a:srgbClr val="B3B3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3738001" y="2780833"/>
            <a:ext cx="12936" cy="12936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456627" y="4501013"/>
            <a:ext cx="8341" cy="8341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4652946" y="3625254"/>
            <a:ext cx="21601" cy="21601"/>
          </a:xfrm>
          <a:prstGeom prst="ellipse">
            <a:avLst/>
          </a:prstGeom>
          <a:solidFill>
            <a:srgbClr val="D3D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2187417" y="4757628"/>
            <a:ext cx="22567" cy="22567"/>
          </a:xfrm>
          <a:prstGeom prst="ellipse">
            <a:avLst/>
          </a:prstGeom>
          <a:solidFill>
            <a:srgbClr val="AFAF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405485" y="5061983"/>
            <a:ext cx="9240" cy="9240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5830150" y="2185118"/>
            <a:ext cx="22787" cy="22787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5703467" y="4761674"/>
            <a:ext cx="11344" cy="11344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4402213" y="2988550"/>
            <a:ext cx="19743" cy="19743"/>
          </a:xfrm>
          <a:prstGeom prst="ellipse">
            <a:avLst/>
          </a:prstGeom>
          <a:solidFill>
            <a:srgbClr val="2D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3700544" y="627744"/>
            <a:ext cx="20582" cy="20582"/>
          </a:xfrm>
          <a:prstGeom prst="ellipse">
            <a:avLst/>
          </a:prstGeom>
          <a:solidFill>
            <a:srgbClr val="B5B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991009" y="4711735"/>
            <a:ext cx="26627" cy="26627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254917" y="1945320"/>
            <a:ext cx="29118" cy="29118"/>
          </a:xfrm>
          <a:prstGeom prst="ellipse">
            <a:avLst/>
          </a:prstGeom>
          <a:solidFill>
            <a:srgbClr val="CDCD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879889" y="1222150"/>
            <a:ext cx="16399" cy="16399"/>
          </a:xfrm>
          <a:prstGeom prst="ellipse">
            <a:avLst/>
          </a:prstGeom>
          <a:solidFill>
            <a:srgbClr val="7676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046858" y="3920112"/>
            <a:ext cx="5773" cy="5773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2045867" y="5519721"/>
            <a:ext cx="17616" cy="17616"/>
          </a:xfrm>
          <a:prstGeom prst="ellipse">
            <a:avLst/>
          </a:prstGeom>
          <a:solidFill>
            <a:srgbClr val="696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3605710" y="6396694"/>
            <a:ext cx="6281" cy="6281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6500980" y="1753202"/>
            <a:ext cx="14899" cy="14899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7352298" y="5772864"/>
            <a:ext cx="23961" cy="23961"/>
          </a:xfrm>
          <a:prstGeom prst="ellipse">
            <a:avLst/>
          </a:prstGeom>
          <a:solidFill>
            <a:srgbClr val="9595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2143657" y="4664793"/>
            <a:ext cx="24791" cy="2479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801738" y="4942540"/>
            <a:ext cx="21895" cy="21895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230009" y="4981759"/>
            <a:ext cx="22272" cy="22272"/>
          </a:xfrm>
          <a:prstGeom prst="ellipse">
            <a:avLst/>
          </a:prstGeom>
          <a:solidFill>
            <a:srgbClr val="6E6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127313" y="2098892"/>
            <a:ext cx="24843" cy="24843"/>
          </a:xfrm>
          <a:prstGeom prst="ellipse">
            <a:avLst/>
          </a:prstGeom>
          <a:solidFill>
            <a:srgbClr val="AFAF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7870077" y="1150437"/>
            <a:ext cx="8077" cy="8077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755711" y="2872489"/>
            <a:ext cx="7794" cy="7794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884380" y="6816686"/>
            <a:ext cx="7052" cy="7052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867895" y="1420397"/>
            <a:ext cx="22861" cy="2286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14087" y="6243005"/>
            <a:ext cx="7534" cy="7534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5094352" y="6167789"/>
            <a:ext cx="13647" cy="13647"/>
          </a:xfrm>
          <a:prstGeom prst="ellipse">
            <a:avLst/>
          </a:prstGeom>
          <a:solidFill>
            <a:srgbClr val="B9B9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2157861" y="978242"/>
            <a:ext cx="8352" cy="8352"/>
          </a:xfrm>
          <a:prstGeom prst="ellipse">
            <a:avLst/>
          </a:prstGeom>
          <a:solidFill>
            <a:srgbClr val="C7C7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7882827" y="5417246"/>
            <a:ext cx="16402" cy="16402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9413486" y="4254192"/>
            <a:ext cx="11352" cy="11352"/>
          </a:xfrm>
          <a:prstGeom prst="ellipse">
            <a:avLst/>
          </a:prstGeom>
          <a:solidFill>
            <a:srgbClr val="D1D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372378" y="2152483"/>
            <a:ext cx="10036" cy="10036"/>
          </a:xfrm>
          <a:prstGeom prst="ellipse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2201186" y="4586398"/>
            <a:ext cx="23463" cy="23463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3990737" y="53168"/>
            <a:ext cx="20917" cy="20917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7669506" y="1528087"/>
            <a:ext cx="4627" cy="4627"/>
          </a:xfrm>
          <a:prstGeom prst="ellipse">
            <a:avLst/>
          </a:prstGeom>
          <a:solidFill>
            <a:srgbClr val="303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305017" y="4553646"/>
            <a:ext cx="19921" cy="19921"/>
          </a:xfrm>
          <a:prstGeom prst="ellipse">
            <a:avLst/>
          </a:prstGeom>
          <a:solidFill>
            <a:srgbClr val="6868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946666" y="4540806"/>
            <a:ext cx="23869" cy="23869"/>
          </a:xfrm>
          <a:prstGeom prst="ellipse">
            <a:avLst/>
          </a:prstGeom>
          <a:solidFill>
            <a:srgbClr val="7070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6010523" y="255209"/>
            <a:ext cx="23476" cy="23476"/>
          </a:xfrm>
          <a:prstGeom prst="ellipse">
            <a:avLst/>
          </a:prstGeom>
          <a:solidFill>
            <a:srgbClr val="989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854966" y="4608757"/>
            <a:ext cx="18363" cy="18363"/>
          </a:xfrm>
          <a:prstGeom prst="ellipse">
            <a:avLst/>
          </a:prstGeom>
          <a:solidFill>
            <a:srgbClr val="5C5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5791990" y="2630890"/>
            <a:ext cx="8363" cy="8363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6012856" y="1933925"/>
            <a:ext cx="9304" cy="9304"/>
          </a:xfrm>
          <a:prstGeom prst="ellipse">
            <a:avLst/>
          </a:prstGeom>
          <a:solidFill>
            <a:srgbClr val="B1B1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5131457" y="663691"/>
            <a:ext cx="23340" cy="23340"/>
          </a:xfrm>
          <a:prstGeom prst="ellipse">
            <a:avLst/>
          </a:prstGeom>
          <a:solidFill>
            <a:srgbClr val="8383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6190300" y="1326596"/>
            <a:ext cx="10970" cy="10970"/>
          </a:xfrm>
          <a:prstGeom prst="ellipse">
            <a:avLst/>
          </a:prstGeom>
          <a:solidFill>
            <a:srgbClr val="D4D4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7407519" y="3715835"/>
            <a:ext cx="25281" cy="25281"/>
          </a:xfrm>
          <a:prstGeom prst="ellipse">
            <a:avLst/>
          </a:prstGeom>
          <a:solidFill>
            <a:srgbClr val="C6C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2071727" y="4984869"/>
            <a:ext cx="4216" cy="4216"/>
          </a:xfrm>
          <a:prstGeom prst="ellipse">
            <a:avLst/>
          </a:prstGeom>
          <a:solidFill>
            <a:srgbClr val="C7C7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337603" y="3095873"/>
            <a:ext cx="23229" cy="23229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222982" y="3969245"/>
            <a:ext cx="7852" cy="7852"/>
          </a:xfrm>
          <a:prstGeom prst="ellipse">
            <a:avLst/>
          </a:prstGeom>
          <a:solidFill>
            <a:srgbClr val="696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743219" y="1357410"/>
            <a:ext cx="15530" cy="15530"/>
          </a:xfrm>
          <a:prstGeom prst="ellipse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3874934" y="5558643"/>
            <a:ext cx="27688" cy="27688"/>
          </a:xfrm>
          <a:prstGeom prst="ellipse">
            <a:avLst/>
          </a:prstGeom>
          <a:solidFill>
            <a:srgbClr val="A2A2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241592" y="4717316"/>
            <a:ext cx="9197" cy="9197"/>
          </a:xfrm>
          <a:prstGeom prst="ellipse">
            <a:avLst/>
          </a:prstGeom>
          <a:solidFill>
            <a:srgbClr val="5151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6393348" y="6728856"/>
            <a:ext cx="24947" cy="24947"/>
          </a:xfrm>
          <a:prstGeom prst="ellipse">
            <a:avLst/>
          </a:prstGeom>
          <a:solidFill>
            <a:srgbClr val="2D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688117" y="2959278"/>
            <a:ext cx="18922" cy="18922"/>
          </a:xfrm>
          <a:prstGeom prst="ellipse">
            <a:avLst/>
          </a:prstGeom>
          <a:solidFill>
            <a:srgbClr val="5151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6218419" y="4251849"/>
            <a:ext cx="6173" cy="6173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3262429" y="3263614"/>
            <a:ext cx="18164" cy="18164"/>
          </a:xfrm>
          <a:prstGeom prst="ellipse">
            <a:avLst/>
          </a:prstGeom>
          <a:solidFill>
            <a:srgbClr val="8989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252024" y="3323403"/>
            <a:ext cx="15892" cy="15892"/>
          </a:xfrm>
          <a:prstGeom prst="ellipse">
            <a:avLst/>
          </a:prstGeom>
          <a:solidFill>
            <a:srgbClr val="B8B8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3682980" y="3696618"/>
            <a:ext cx="6065" cy="6065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7912994" y="1820094"/>
            <a:ext cx="26692" cy="26692"/>
          </a:xfrm>
          <a:prstGeom prst="ellipse">
            <a:avLst/>
          </a:prstGeom>
          <a:solidFill>
            <a:srgbClr val="92929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431944" y="3778138"/>
            <a:ext cx="6020" cy="6020"/>
          </a:xfrm>
          <a:prstGeom prst="ellipse">
            <a:avLst/>
          </a:prstGeom>
          <a:solidFill>
            <a:srgbClr val="A2A2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7749841" y="5416380"/>
            <a:ext cx="13290" cy="13290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907901" y="6540422"/>
            <a:ext cx="14419" cy="14419"/>
          </a:xfrm>
          <a:prstGeom prst="ellipse">
            <a:avLst/>
          </a:prstGeom>
          <a:solidFill>
            <a:srgbClr val="5E5E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553999" y="5203789"/>
            <a:ext cx="4183" cy="4183"/>
          </a:xfrm>
          <a:prstGeom prst="ellipse">
            <a:avLst/>
          </a:prstGeom>
          <a:solidFill>
            <a:srgbClr val="3131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3081252" y="3222906"/>
            <a:ext cx="4437" cy="4437"/>
          </a:xfrm>
          <a:prstGeom prst="ellipse">
            <a:avLst/>
          </a:prstGeom>
          <a:solidFill>
            <a:srgbClr val="9191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5963867" y="4138430"/>
            <a:ext cx="14574" cy="14574"/>
          </a:xfrm>
          <a:prstGeom prst="ellipse">
            <a:avLst/>
          </a:prstGeom>
          <a:solidFill>
            <a:srgbClr val="676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2513584" y="2769633"/>
            <a:ext cx="14218" cy="14218"/>
          </a:xfrm>
          <a:prstGeom prst="ellipse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4926337" y="3450815"/>
            <a:ext cx="15406" cy="15406"/>
          </a:xfrm>
          <a:prstGeom prst="ellipse">
            <a:avLst/>
          </a:prstGeom>
          <a:solidFill>
            <a:srgbClr val="5B5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5617583" y="1306814"/>
            <a:ext cx="16362" cy="16362"/>
          </a:xfrm>
          <a:prstGeom prst="ellipse">
            <a:avLst/>
          </a:prstGeom>
          <a:solidFill>
            <a:srgbClr val="989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1174709" y="206135"/>
            <a:ext cx="9890" cy="9890"/>
          </a:xfrm>
          <a:prstGeom prst="ellipse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9931380" y="6194156"/>
            <a:ext cx="19193" cy="19193"/>
          </a:xfrm>
          <a:prstGeom prst="ellipse">
            <a:avLst/>
          </a:prstGeom>
          <a:solidFill>
            <a:srgbClr val="C9C9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1436918" y="1309987"/>
            <a:ext cx="9964" cy="9964"/>
          </a:xfrm>
          <a:prstGeom prst="ellipse">
            <a:avLst/>
          </a:prstGeom>
          <a:solidFill>
            <a:srgbClr val="3434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9643084" y="3238423"/>
            <a:ext cx="23537" cy="23537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3021960" y="5165793"/>
            <a:ext cx="21660" cy="21660"/>
          </a:xfrm>
          <a:prstGeom prst="ellipse">
            <a:avLst/>
          </a:prstGeom>
          <a:solidFill>
            <a:srgbClr val="696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986258" y="2320757"/>
            <a:ext cx="21797" cy="21797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7896345" y="4497536"/>
            <a:ext cx="7684" cy="7684"/>
          </a:xfrm>
          <a:prstGeom prst="ellipse">
            <a:avLst/>
          </a:prstGeom>
          <a:solidFill>
            <a:srgbClr val="575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1339822" y="1201060"/>
            <a:ext cx="6157" cy="6157"/>
          </a:xfrm>
          <a:prstGeom prst="ellipse">
            <a:avLst/>
          </a:prstGeom>
          <a:solidFill>
            <a:srgbClr val="D3D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6646465" y="5371227"/>
            <a:ext cx="8495" cy="8495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817212" y="6234106"/>
            <a:ext cx="19174" cy="19174"/>
          </a:xfrm>
          <a:prstGeom prst="ellipse">
            <a:avLst/>
          </a:prstGeom>
          <a:solidFill>
            <a:srgbClr val="8585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985285" y="6842961"/>
            <a:ext cx="4098" cy="4098"/>
          </a:xfrm>
          <a:prstGeom prst="ellipse">
            <a:avLst/>
          </a:prstGeom>
          <a:solidFill>
            <a:srgbClr val="505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4533070" y="3543770"/>
            <a:ext cx="14649" cy="14649"/>
          </a:xfrm>
          <a:prstGeom prst="ellipse">
            <a:avLst/>
          </a:prstGeom>
          <a:solidFill>
            <a:srgbClr val="D3D3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9681822" y="1481773"/>
            <a:ext cx="7505" cy="7505"/>
          </a:xfrm>
          <a:prstGeom prst="ellipse">
            <a:avLst/>
          </a:prstGeom>
          <a:solidFill>
            <a:srgbClr val="49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544704" y="3981997"/>
            <a:ext cx="9845" cy="9845"/>
          </a:xfrm>
          <a:prstGeom prst="ellipse">
            <a:avLst/>
          </a:prstGeom>
          <a:solidFill>
            <a:srgbClr val="49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0853752" y="4810881"/>
            <a:ext cx="11111" cy="11111"/>
          </a:xfrm>
          <a:prstGeom prst="ellipse">
            <a:avLst/>
          </a:prstGeom>
          <a:solidFill>
            <a:srgbClr val="4D4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3807351" y="4470719"/>
            <a:ext cx="4524" cy="4524"/>
          </a:xfrm>
          <a:prstGeom prst="ellipse">
            <a:avLst/>
          </a:prstGeom>
          <a:solidFill>
            <a:srgbClr val="D7D7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5081254" y="3353924"/>
            <a:ext cx="10516" cy="10516"/>
          </a:xfrm>
          <a:prstGeom prst="ellipse">
            <a:avLst/>
          </a:prstGeom>
          <a:solidFill>
            <a:srgbClr val="4E4E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7002394" y="5167127"/>
            <a:ext cx="17118" cy="17118"/>
          </a:xfrm>
          <a:prstGeom prst="ellipse">
            <a:avLst/>
          </a:prstGeom>
          <a:solidFill>
            <a:srgbClr val="7A7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801884" y="2592093"/>
            <a:ext cx="20713" cy="20713"/>
          </a:xfrm>
          <a:prstGeom prst="ellipse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1395" y="5200671"/>
            <a:ext cx="6371" cy="6371"/>
          </a:xfrm>
          <a:prstGeom prst="ellipse">
            <a:avLst/>
          </a:prstGeom>
          <a:solidFill>
            <a:srgbClr val="CFCF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6665888" y="1735210"/>
            <a:ext cx="16027" cy="16027"/>
          </a:xfrm>
          <a:prstGeom prst="ellipse">
            <a:avLst/>
          </a:prstGeom>
          <a:solidFill>
            <a:srgbClr val="A4A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2446263" y="1583371"/>
            <a:ext cx="6591" cy="6591"/>
          </a:xfrm>
          <a:prstGeom prst="ellipse">
            <a:avLst/>
          </a:prstGeom>
          <a:solidFill>
            <a:srgbClr val="9797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3669982" y="5310771"/>
            <a:ext cx="9281" cy="9281"/>
          </a:xfrm>
          <a:prstGeom prst="ellipse">
            <a:avLst/>
          </a:prstGeom>
          <a:solidFill>
            <a:srgbClr val="4A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3497277" y="2052151"/>
            <a:ext cx="8991" cy="8991"/>
          </a:xfrm>
          <a:prstGeom prst="ellipse">
            <a:avLst/>
          </a:prstGeom>
          <a:solidFill>
            <a:srgbClr val="545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4029032" y="222847"/>
            <a:ext cx="3665" cy="3665"/>
          </a:xfrm>
          <a:prstGeom prst="ellipse">
            <a:avLst/>
          </a:prstGeom>
          <a:solidFill>
            <a:srgbClr val="AAAA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5901864" y="5025897"/>
            <a:ext cx="22159" cy="22159"/>
          </a:xfrm>
          <a:prstGeom prst="ellipse">
            <a:avLst/>
          </a:prstGeom>
          <a:solidFill>
            <a:srgbClr val="C7C7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10331738" y="5119029"/>
            <a:ext cx="17715" cy="17715"/>
          </a:xfrm>
          <a:prstGeom prst="ellipse">
            <a:avLst/>
          </a:prstGeom>
          <a:solidFill>
            <a:srgbClr val="454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10245914" y="4081904"/>
            <a:ext cx="18199" cy="18199"/>
          </a:xfrm>
          <a:prstGeom prst="ellipse">
            <a:avLst/>
          </a:prstGeom>
          <a:solidFill>
            <a:srgbClr val="AEAE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523734" y="5065669"/>
            <a:ext cx="18360" cy="18360"/>
          </a:xfrm>
          <a:prstGeom prst="ellipse">
            <a:avLst/>
          </a:prstGeom>
          <a:solidFill>
            <a:srgbClr val="CACA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4532594" y="1676739"/>
            <a:ext cx="14876" cy="14876"/>
          </a:xfrm>
          <a:prstGeom prst="ellipse">
            <a:avLst/>
          </a:prstGeom>
          <a:solidFill>
            <a:srgbClr val="C3C3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4144234" y="4518788"/>
            <a:ext cx="5868" cy="5868"/>
          </a:xfrm>
          <a:prstGeom prst="ellipse">
            <a:avLst/>
          </a:prstGeom>
          <a:solidFill>
            <a:srgbClr val="C5C5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4609220" y="1212959"/>
            <a:ext cx="18485" cy="18485"/>
          </a:xfrm>
          <a:prstGeom prst="ellipse">
            <a:avLst/>
          </a:prstGeom>
          <a:solidFill>
            <a:srgbClr val="2D2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288725" y="4917129"/>
            <a:ext cx="22322" cy="22322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7328522" y="3934053"/>
            <a:ext cx="20459" cy="20459"/>
          </a:xfrm>
          <a:prstGeom prst="ellipse">
            <a:avLst/>
          </a:prstGeom>
          <a:solidFill>
            <a:srgbClr val="2B2B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8183862" y="6163496"/>
            <a:ext cx="27061" cy="27061"/>
          </a:xfrm>
          <a:prstGeom prst="ellipse">
            <a:avLst/>
          </a:prstGeom>
          <a:solidFill>
            <a:srgbClr val="5EA8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4543291" y="377631"/>
            <a:ext cx="6502" cy="6502"/>
          </a:xfrm>
          <a:prstGeom prst="ellipse">
            <a:avLst/>
          </a:prstGeom>
          <a:solidFill>
            <a:srgbClr val="7979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1294356" y="2835693"/>
            <a:ext cx="14256" cy="14256"/>
          </a:xfrm>
          <a:prstGeom prst="ellipse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7982814" y="190381"/>
            <a:ext cx="12590" cy="12590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8102024" y="6422563"/>
            <a:ext cx="9088" cy="9088"/>
          </a:xfrm>
          <a:prstGeom prst="ellipse">
            <a:avLst/>
          </a:prstGeom>
          <a:solidFill>
            <a:srgbClr val="4C4C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1542195" y="5575404"/>
            <a:ext cx="22808" cy="22808"/>
          </a:xfrm>
          <a:prstGeom prst="ellipse">
            <a:avLst/>
          </a:prstGeom>
          <a:solidFill>
            <a:srgbClr val="9D9D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3391956" y="6556553"/>
            <a:ext cx="17433" cy="17433"/>
          </a:xfrm>
          <a:prstGeom prst="ellipse">
            <a:avLst/>
          </a:prstGeom>
          <a:solidFill>
            <a:srgbClr val="8D8D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5333466" y="2175920"/>
            <a:ext cx="12167" cy="12167"/>
          </a:xfrm>
          <a:prstGeom prst="ellipse">
            <a:avLst/>
          </a:prstGeom>
          <a:solidFill>
            <a:srgbClr val="3939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7244540" y="5467614"/>
            <a:ext cx="18335" cy="18335"/>
          </a:xfrm>
          <a:prstGeom prst="ellipse">
            <a:avLst/>
          </a:prstGeom>
          <a:solidFill>
            <a:srgbClr val="7D7D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8560268" y="4006354"/>
            <a:ext cx="29126" cy="29126"/>
          </a:xfrm>
          <a:prstGeom prst="ellipse">
            <a:avLst/>
          </a:prstGeom>
          <a:solidFill>
            <a:srgbClr val="9F9F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11430780" y="541615"/>
            <a:ext cx="7566" cy="7566"/>
          </a:xfrm>
          <a:prstGeom prst="ellipse">
            <a:avLst/>
          </a:prstGeom>
          <a:solidFill>
            <a:srgbClr val="E88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806979" y="5152459"/>
            <a:ext cx="17428" cy="17428"/>
          </a:xfrm>
          <a:prstGeom prst="ellipse">
            <a:avLst/>
          </a:prstGeom>
          <a:solidFill>
            <a:srgbClr val="D6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32700" y="2142886"/>
            <a:ext cx="17235" cy="17235"/>
          </a:xfrm>
          <a:prstGeom prst="ellipse">
            <a:avLst/>
          </a:prstGeom>
          <a:solidFill>
            <a:srgbClr val="DBD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2" name="Rectangle 201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338455" y="2288540"/>
            <a:ext cx="4225925" cy="8172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defRPr sz="5000" b="1">
                <a:solidFill>
                  <a:srgbClr val="E8C030"/>
                </a:solidFill>
              </a:defRPr>
            </a:pPr>
            <a:r>
              <a:t>Thank You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78815" y="3300095"/>
            <a:ext cx="5632450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99A0B0"/>
                </a:solidFill>
              </a:defRPr>
            </a:pPr>
            <a:r>
              <a:t>Questions &amp; Discussion  </a:t>
            </a:r>
          </a:p>
          <a:p>
            <a:pPr>
              <a:defRPr sz="2200">
                <a:solidFill>
                  <a:srgbClr val="99A0B0"/>
                </a:solidFill>
              </a:defRPr>
            </a:pPr>
          </a:p>
          <a:p>
            <a:pPr>
              <a:defRPr sz="2200">
                <a:solidFill>
                  <a:srgbClr val="99A0B0"/>
                </a:solidFill>
              </a:defRPr>
            </a:pPr>
            <a:r>
              <a:t>欢迎提问与讨论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11155680" y="6510528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707885"/>
                </a:solidFill>
              </a:defRPr>
            </a:pPr>
            <a:r>
              <a:t>13</a:t>
            </a:r>
          </a:p>
        </p:txBody>
      </p:sp>
      <p:sp>
        <p:nvSpPr>
          <p:cNvPr id="214" name="Rectangle 201"/>
          <p:cNvSpPr/>
          <p:nvPr/>
        </p:nvSpPr>
        <p:spPr>
          <a:xfrm>
            <a:off x="-26035" y="6812915"/>
            <a:ext cx="12191695" cy="45720"/>
          </a:xfrm>
          <a:prstGeom prst="rect">
            <a:avLst/>
          </a:prstGeom>
          <a:solidFill>
            <a:srgbClr val="E8C0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5" name="图片 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505" y="100330"/>
            <a:ext cx="5814695" cy="662876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wpp_generatetext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334E55B0-647D-440b-865C-3EC943EB4CBC-1">
      <extobjdata type="334E55B0-647D-440b-865C-3EC943EB4CBC" data="ewoJIkltZ1NldHRpbmdKc29uIiA6ICJ7XCJkcGlcIjpcIjYwMFwiLFwiZm9ybWF0XCI6XCJQTkdcIixcInRyYW5zcGFyZW50XCI6dHJ1ZSxcImF1dG9cIjpmYWxzZX0iLAoJIkxhdGV4IiA6ICJYRnNnSUZ4ZFhGc0tlMXhqYjJ4dmNudGplV0Z1ZlFwY2RHRnVLRnh3YzJrdFhIQnphVjh3S1QwS1hHWnlZV043WEhOcGJseGhiSEJvWVZ3c1hITnBiaWhjY0docExWeHdhR2xmTUNsOUNudGNjMmx1S0Z4aGJIQm9ZU3RjWW1WMFlTbGNMRnhqYjNOY1lXeHdhR0V0WEdOdmN5aGNZV3h3YUdFclhHSmxkR0VwWEN4Y2MybHVYR0ZzY0doaFhDeGNZMjl6S0Z4d2FHa3RYSEJvYVY4d0tYMEtmUXBjWFE9PSIsCgkiTGF0ZXhJbWdCYXNlNjQiIDogImlWQk9SdzBLR2dvQUFBQU5TVWhFVWdBQUNNOEFBQURFQkFNQUFBQndxNG5xQUFBQU1GQk1WRVgvLy84QS8vOEEvLzhBLy84QS8vOEEvLzhBLy84QS8vOEEvLzhBLy84QS8vOEEvLzhBLy84QS8vOEEvLzhBLy8rQlRHa3hBQUFBRDNSU1RsTUF6VlRkN3lKbXEwUzdNcGtRaVhicWJlWU9BQUFBQ1hCSVdYTUFBQTdFQUFBT3hBR1ZLdzRiQUFBZ0FFbEVRVlI0QWUxOWZYQWt4M1hmSEhDTHo4WGhHTktpVWxLOGE0dVZSSkZqSE1WejJYUlJIcHp2ckEvYjBrSXhJMGRXdVFDVmxGTEpaUmtuTTZMak9QR3ViZHFoSWlsN0RtVTdDZTBzR0xzaVZWbVZ2ZGltS2VvVVlSV2V5RmlLaVV0WlZYR2tWQUYvU0tXeUV4WHVoSlZJOFhqc3ZQNTQvVEhUTTlNek84QmdnWjQvZG5xNjMzdjkrcmN6YjE2Ly9wZ2c4SWRINEVnZzhLcE9kYzJvdmI2NnVuM05IZ0dQd01FaE1EOWNPYmpLWWpXRmwySlpQc01qNEJFNGVnaTBYNml5VFUvZEdGUlp2YS9iSStBUk9CQUVaa25uUU9wSnFLVFd1aStoeEdkN0JEd0NSd2VCeHJkc2JabjRZVnR1c2J5N21tbDgvYjFCV3JFdjh3aDRCSTRBQXRQa21xMFZzOSt3NVJiTDZ6WFQrQ2JJNmJSaVgrWVI4QWdjQVFTMnYyMXR4T0tMMXV4Q21XU1F5cmI5WEdxeEwvUUllQVFLSWpEUmVGMUJUbWUyNzlxemVpcFIvaGxpdHlqOU0xSEt3dGR6ZSttc2syUW5uY0NYZWdROEFvVVEyQ1NrdkFmWnFzRThJUm5QTjJlN1N0YXMvTHVYcmRsRk1rL2RUT2Vxa1VxSHZkS1Y4NlVlZ2ZGRllJWVFjbXQvMWU5Q0ZTNHVUZU9HWFkvMHVJcWRKeUUzTTl5ejYyUVNFNlQ3YkkrQVJ5QUJBWEEzM1B5TkJINkhiUENaWEp5bUtmSk51ekN5WXM4dmtMdVlVSVVVZGRMSkpFcHluL0FJZUFTY0VKZ0ZLMENjS0FzVDlhQ0c2OW5jVzhUZVJab2Jadk82VXZTWE15aW5mTjhwQXlGZjdCRW9nZ0QxYUJLNkxFWEUyWGcyb1lyVHRnSXpyNTB3SW5TcXhKR2czWXRtbmZHcmNKL0JpTmZvY3p3Q3h3Q0JHbGdCNnpTNTh0cStDbFdzWllxYkl3bUIydGtTMWV0bDZyRkVtcG1xZWdLUGdFY2dMd0xyaEdTKzV2UEtOT21uQ0hGd1NtWVRCcmVEekxpS1dWdnFWWGE0WjVJc3AwcndoUjRCajBBUkJPYWUvUGtpYkhsNC92QjNtdG5rL1lRUVRaQVpWOG1XalJRTzRaNVQ1Q1drOW1lUGdFZmd5Q0hRSXh2Mk5tWEhWZXg4bGx5SGNFK2RsQmg3dHFqZ3N6d0NIb0VLRWFnbkRySm54MVdjMVhZSjk3UjlrTVlaVDAvb0VSZzNCRTRsVGh2TWpxczR0OVVsM05OMUdTRnpydEVUZWdROEFvY0pnY21rNlhvT2NSWG5kcmlFZXhhVEZIR3V4Uk42QkR3Q2h4V0JmcElqNFJCWGNXNlRTN2huTnRHMWNxN0dFM29FUEFLSEZJSE5wTG4vTG5FVjF6YTVoSHVtRW9ORnJyVjRPbytBUitDd0lrQ1NkdkYwaWF1NE5zb2wzQU16R0RkYzVYazZqNEJIWUt3UWdFWGtDZnE2eEZVU1dLUFpidUdlME85SkV3WE9YM3NFamdnQ0M0a0xybll2bGRiRVUvWWQvQ0x5MjZTOEdpT2kvYVZINFBnZzhKRkhXbnV2NkFRelAwYWIvUGxmZmQ4VGo3eUJOYjcyOFovNzhtK2ViVUw2TldlSDkzNko1Vmwrbm4yZ2RmN0JnYVZBWmMzODc3UGs3azhHd1VPWElhLys4Yi85NVY4OGU1R1YvdFJ2ZlAzSjIrbFc0eE4vM0RyL2V4c3NqLytjc0lkZ24vNWZJUm0rNHFzYVllRmsvWDBQRUhMdU15dVpBdFpkbHBwblN2RUVIb0ZqalVEOWkrVEdMLzFpT0Z4YllxLzNGaXg0RkN1UmxtaVN6bGI3Q2hsQzltdnRNTDBhdHE5cGtlZlNudGMvYjVFN24zaUV2SDZDdVFZbm1WaG1hQ1pZRXJZYVA5VWlGMEFPMUlYSElvSHM2RkYvSnhDUnM0UzhMRnFTLy9ycEJpRWhhSDVqTFl1MzczZUt5SUxJbDNzRXNoQllJcDhDa3ZwWDluaGZ4V0pvM2pvRWIrWlZDVXN0N3lMRHJ3YjEzYlFGM3hQazVnWlU4V3dyWkNQV0ZrTlRhN3g1STVnSTlhV1dYY3ZUWGV1UjUvNHh4RldlN3BHUlA3anlka0llWE9rdjE5OUxoazFRTHUxWVRHdGNHcU12OHdoNEJBUUNDK1E3ZUtyTkRjM1hud1F2ZzYrdC91a240S1ZQbXJYV3B5bEZ3N3Bydzl2NWMxcHJwS3o0M3I3QjNaMXB2Z3ZOcVMvM1FDenphR3BmZmo4a3Z4SGNmM01BTlp3ZzJqTEs3WGgvcGI1SmJxNEVkQnJOWElQOEx0V3ArUEVGUWg0UEFqcU41akh5N1VHNm5FbmRBS2FUK2xLUGdFZkFpc0E2N29rN2pkSFhaOURRQkFIWUQ5Szh5dnN3VzdaUlh0andnVC94VjlFTTNSbXJaVXB1MjlrV2MvRHFiZVVldlJVTVRiM1ZwRngxb25reFBja2xCVzZ6c0EyYlJyTkE5Z1l5djBCaWdXOWF6S2JSYkpQNzBpVk0rMldWNlFENVVvOUFGZ0oxOGp5U2hHSXJPWGplNVc0eGZUQTBqUTZqQUgva0RKTEs4emFTUXJTbFNYUG40dnZSYmNrSk1aTTQyUmVNRnZOb0tBTVltaE5DaDdZMk5hNFZHK3I1TXpMc0FBT2ZSck5OZmh6U1JZOTZqN3lSOHJKcE5BdGtPRWdWQkhzT3BwYjdRbytBUnlBRGdRWFZRMWxIR3dHaFhlUmFKT1M3WCtJWE1MSGxtNWlOWjNnRTBXQ0VmSnVxaGZnSEZMYmxZenFGaGdiQ05NZ1hnS0ZaMnVFQ3UwUk5vTk83VWF4MHJzV2RKejZONWdSeEdwbEdSU1BuUCtEZEpUR05waEd6YVNiNUtVMHRzOFJmZVFROEFrNElTQ2NEWEFVME5LRmhhTjU5aGdzQ1IwZVlIQ1ZZeEhWb3hpNHZuWlFPa3FSQ1R3a3kwTkJNR29ibVcrY0ZMVGc2T3lJSjAzRXhLWEtXaEduaHk1UEFFVm9UQmZsUDRINWRvbHhpMVZRL0k5Z0w1SjM4bFhnT2o0QkhRQ0t3aGM5K0VNeWlvV2tvUXdPdVI5Z1V4QVRETUpJWkloM1N5Vm5sZ1l6NHROMDZ4bjZBclhlYTgwTFlWM28wTGJLSEE5bmdQMTBXd3NGL1doTkpmb0tublRPenVBcUlHbUdIelNXaGtsZzFOWnNSZ3huSnFCbU44QmNlZ1dPS1FGOTFuUmJzaGdhRHhVRXIxbHVCcnM0YTRnWW1xUW5wYmJRVW1FK0RNREs5elcwRkhWKzZpSmt0RmZzQkdaZEVOa1NaTzBqQnpsME0vNHJlVmVxQXVzRVp1d0FqZGgvTEZLdW1vR3UwRmlQU01zQzd1cVpkK3FSSHdDT1FGNEcrNmc5TjJRMk5ETHFFbW12Q3FvRUhVTzF5Q1orRHVneTVyVTVVQXpBME81aTNmcHFuSW9ZR0gyUG9VUW1DQUp5bERlU2laNURDblNkY25yUWExVWFuVGsvM01lWWkzQzlvQjFaclo5VE1vcDNBNTNvRVBBS3BDR3h4UjRUU3pHQUkyT3c2eWFCTHFJMEpNWmxnTHRTSFQ4QXlMSU1NWlhrWUNmeEFiQWU3UmtIM0lzK05HSnFPb0FWRGMwWWtJY3k4SXBMc0JFWFhXQUozbzFuVUhDV2QwQ0VkNHVvRzNJMUdmczd1NlFkYTkzNHlMaUhMRU1VNWZJNUh3Q09nSXdDOWxac0RrZkZoY1RZTnpZdElIak0wWFdaYlJESDBQOERsbUkzRmk4SEpJZVRUZ21obXdCTVJReU55QTgzUXdHQTY1aktXWGJSeXVCc05HSm9PSzhuOUE1b0tjOVpiNDh4RWpQRi9nUXp2YkpDM3hDUjZReE9EeEdkNEJISWhBSTRJdWZHekpvdHBhSzVqWWN6UWhGcW5LSUJnTGZnK3E5SXNJUmVFYmFDS2x3M1VOYVFpaGdiTGtnME45RzZFWjdYNEFxY1dNU0ZrelhGZWxTWUtlMmN0N25QTnRHNDA2VnFMNzRzS2s1WXBXdUN2UFFJZUFTY0VvR01EeC9mL2pFNXNHcHBsTElvYUdvalhhdDBiaUxCQ0QybnpNbEtyOHhhdFllL0JEWlVUTVRTeXU2VVpHZ2o1RERRR3VEekRMM0ZZQ3p5YUhZMEFaakUvYkQ4K1lWREJSUStkSXd6M3dGUWU1b2gxZWUrc2pmWkhNclpHR09HU1FuekNJM0NjRVZpblpnQzhtaThwRUV4REl4N3dJSUQ5R1JRTnBNQXN5QkVwaU03UWdFMU5zenlTbGhva2V2eXREWmxsZWpSU0NraGNGalJBSWFraHNTb0hobkEzR2pCZk96b0ZxSmR3ZEF3eTBCRWpTN2dialpnaFZCUEQ5OVBrUjB3TzZQd3RSM0w4cFVmQUk1QUxBWWhZOE9PMWtzM1IwS3dTREtwU1RoZ1dlaW1ZdmltRmFJbGRVY05lRXpOekc1cHRhWGQ2TzF3STFMNkc0dGhaVkJJLzdSaGtkRHpyT3MvQmdKSXdQU2ZFcWdaOTRnOG5ESkhEbE9TdlBBSWVBV2NFN3NKSDg1WEk0bWhvd0g2SWVBbGxCRU56SytqTCtYc29pNTRuV3FLS0d3T1JuZHZRcUZVUjJLL3BxdUV5THZRdnNCMlI4N2tWVWFrNFFYRG5JazlpdUlmMytnTFJjNkpCcFk3SjRqMGFFdzkvNVJISWowQzlMWjdNNFlaZ2RqUTBvZXJvQUNNek5MMXIxdnBoUFRnL2ZsUVVaeHNhTTBiRCttV01kdzU3Vk50NmdNaGFhMEltV0tnMVh0UVhuZzM0T05SQU5yRGZGL3ZRU3dzRFJBa2lmYlpId0NPUWlVRDlyNFFaUVAvRXpkRFFNUElsSlJ6Nkg3ZW1aTFJGNWJQVXN6MVJ4UVl2eURZMDV2QzJNQVhBakhFVk1BdG14SWdMZHZqZGxoWUt3ejJnelRJTE1nbnVSUnpoUW1uZTBDQVMvdXdSR0FHQjJudENhZ2pRVExnWkduQmg5SEFzTlRTcnp5Y3E4VGJZbnhlT001d2dyNkVCLzJhWmMySmNCY3pjcmNUS1VndDYwa0podUdlTFRRYWNsMU9OVDRpb3NCVGo1OUZJS0h6Q0l6QUtBdlhYVURNZ09qNXVoZ1ltenVpeERHcG9HaGRUZFBodm04QWdqRU8yb1RGbkJzTndsSENlVGdxM0M0YXlyUEdnRkFWRVVTaVhiTFUyZU5ZNjgzSFVQbnJUMHVRS0ZsbTd1UFluajRCSG9DQUNVeTA1R3VObWFPaHdsVllYdUJoRGRJbTBiRDM1YnNtUmJXaWdzOVJSdkNxQWkzRVZNRDJuVlhtZWxJd3J5M0FQWDhTMWlsWXdNSTBjVzBTUlprSHpWTzVwUFFMSEU0R3IxN0RkRUJVUks1ZmNEQTA4anJwaG9TRWJEUEtnU0hhdXYxbGV0akVPbTIxb3dGOXFTcjRBREkzUUUrTXFFTkxWeWhWbGRxcUZCZ1hEUFdMUWFRbUc1L2tCSnJTcHl3Rm5UYUtrNS91MFI4QWo0SWdBZWdoQTNzYlFoSnVoQVo4RGwzdlR1cWloc1Q2TzBuRUlBckJsbDVsZTJZWUdJa0JyakJUcGQvaFZXNXg3UnVXOHpPMjNnUVpsV2hnV0NBQ2RCdFp0dExNQkdCcFJDNWNJbG1pTnAveXZSOEFqVUFpQnJvcmZuc1RnaFp1aGdjY1JsM3V6bWswSFJ5a3pvL1dCY0NQZ2JFTURka3N6VzJBTHhKV0lxOEN6WHpCRUUvVFFvOEZ3RHpoSEs2QnVXeG9haVA5Y1ZQckRQQ0NqRzZlWCtMUkh3Q1BnaEVEM3BpU0RMd3Z3dEp1aGdjZFI4UUpqNUZLS25SRmVETTNZRnNOTzJZWUd4RjJXSXFpUHdhOXFJaXdFSVpvZFZad3J0WXRxcjE3bmZDRjNjUnB5Tnd0bzJXbGRKTlMrb2wvN3RFZkFJNUFUZ2E2YWpUS0J2UkUzUXdPUmk0aWhzWTgzeitESU5HaTJKSjVnQjBNVDZnODdkS1F1c1laTmlTM0p0MUhYbk0wRjhqNDZidXRjSkhRQm1Wa0pkVU56UnBjTDBTajkwcWM5QWg2QnZBaDBjVW8vTEgvR3JwQ2JvWWx1N1NuSHJpTXF6R2d4NGxYUkozRXdORDNOUHRFOWJhNHpzU0t1QWoybit5TFZPRjlDWUpuVGluQVA3aEdxREExMGxReERNNHV1bm5NZG50QWo0QkV3RU9pcUhzb2NSa2tkRGMybThmeDlOdUxneUZwbU5NZW5Mem84RG9abWw3d29SUVRCT3VHeEpCRlg2Wk85Z1ZhYUt3a2RvdzVqNE9FZWNKYTR6V3FKS2xoTVpsa1hlVkpyZ1o3djB4NEJqNEFqQWwzMVBFOWdmTlhSMEt5aWEwQ3JncTh1b1VNVXFSbThqd0ZtTFlsZ2g0T2g2V3VPVUFEajI3elB4T01xdFZac0p3ZXN3ZUVzSXRJaTNITS9HYTR3SnJtMUZnMytMdXR5dG1TblNzLzE2VElSZUZXblRHbEZaTlZlWDRUTDh6Z2kwRlhtWVJxakl0cm5EaGExWjY0bDUrNXoyVEFVMUpHMTdON2lZWlBwTlprbEVtQm9MbUplV3d5SVEvZmxFdWJCUkQ5TVF2WXlwaGZsSUJETkFTRWRldVp4bFQ4Z2NoMDR6Y3g1ZExucndzTTlZQ0JmeWZtVERVMGZMWERPaWp5NU13THp3dG83TSt3RFlTaHZ5WDBRZnV4Rnd0anVtZ0NoajNaRG15Q3pKYWNMMDJFbDVacFFsam9PVmtQNnNXRm5pL1drUklSVmlLUW5zQkc0aGZrYzlrN0FmcDBXSkhUK0RWSkR0dXd2elNvTFNJdDN1US9ENGlvd0NuUU5XUXFjVDNFZmhvZDdkc2t0SVVMczV3bFhVWTltWFptL0F0VjVGZ2NFMnRhNW5nNk1KWkk4TmNyYnEwUTlqcVlvTURUaUd3WDFVRHh5OEJ5anlRbTJ4UzZYMEhpYWZka0FZUWxaZzU4RXB3VWNuQldJMmpZTkVyZ0FRNE1UYlo5Q0E3R3IzQWNZOUJHQkcycE5WRFFFdm9pdFM1b25leUE5b0hHVldvLzhzRjZVTzczSmRnVm00WjYzazJGVDhCdUc1b3d1dEsxY01qM2JwMHREWUZiZWNLV0p6QytvMXVMQnV2eWNuaU1iQWVnNmlhZi85OW5qVkx2eVpBc2UvZUV2ZkRJSS92REtSeUZKM25UbDhRQ3pINzJ5b1dUS2lXd2ZKQytuZzFiZ0cwMkw0V2RGUkExTm01dXd1WkROOEhzSEYvdUdYK29FYzZLMlI2K3NCQ0w3VFZjK3haaUJqVm9XZWF4VHY0akdWZWJhMGdtUmhma1NFQTVlQ3dJYTd2bVk1aHVwVWFmb1BKb1dKZmZIUGlMUVFKODNVc2Y4ajBjeVJyejhrMEdhZ0g3eEVZWTBzYjZNSXRBbE93OE4veG9lNFZmek1TZnFmN0FENXVjdllmcDU1cGJ3cTZhRzIwUGt1WTBnZUZ1UDJoazZNblJmclJHL00yYklTek90dHdEZFAraHgxNldMWW5kb0owVWNIZEJFSE1MRGtuNFFsUTMycFVGK2FBVytjZmUyQnJrNVlEbkZmeDRqZTE4TjFrL1gzcWsrQkVQM3ZSSVZCeEZEQStOU28xWllYTlZqd1RtTm5tNjB0WXN2Um5OR3UwNy9JeWRrZjM2MFdqeTNCWUgrcmFEZUpzT3owR2xoRHNRTXVYRCs3dHZ1T2R1aWhtWjQ0WjdiYnJ2blFvc2FHcHA5KzlrTDJBdmlvcllKdVFkaXhOd0hnZWN6dEhSejUrQXVlb2FROCtBb1BjNjR1bFRzN2ZkY0FMTXpJY1dDb2NIYXhQTWU3YkRNTk1qdzlyMDdDUG50Z2FVZCtiSitoWkJ6NGQwUTlOWStOTk9Ub1NSb3lFVk4zcW5pa3dNMUtUNlpqTUIyM0EvbXhQakppMlRXWENYeXN4Y0pYTnZNNDA0bzlOa2pJVUJYYjllL0ZnN3YvcU5CRVRrZnVwM2MvY3ZNUWdIM245OXhiaTB1aEszZWZ2WUJjdjRWM3hNdlRNbnBSa093OWZlR3NKN3FVYzAycEhCbkZEMzlDTGhQOS83cFFDTXpGbFVDS3ZLWWxSWkladmxFbVFqTXFDR0FpRmo4bEdna3UrZ2xmdVUwaVgrU3U5eEp4VDcvU0NKd0VvZW90TmJaTnovWENOeVRjMllJaVBiOFJEQ2NmaWVocVFuYVNud09OQ0tmTEk3QTFjUVlXRyt0dUZRTEozN2wxRkxFc21yRzNLMGtLcDkvdEJCWU1NZTNXZU9XVHBmV3hnbDlqd3NxdFM5SHZDSWJYKzFHQnR0S1U4RUw0Z2cwb24rRkJDYjZNcEFGeFJLTDM4emcyOVYzV01xZzljVkhCQUdZWUJOcnlhYmVwWW1WNXNxWVIvOEZ1WER5TVh4QTNCeFpEOVZ5TUtUMTV4SVJtRXFjRDVrVlU4bXJSR2JJNTJSU1ZEcHZUWjUrakJCb0d4MFlwbmpZS1UzL3llY2pvdFJPd2ViYXBwcVBCVWVRaWwyZXdQRzZXSWxMeGxhaXg1Z1ZVM0dScnROa2hueW1mTjlKeCt1WXBGZGpvNDMxdUk5VEdJdXQ2eEZXR0dvWE9lYm5WdVl0c2FJSTYzRy9uQnpKMExRVEI1MnpZaXA1Y2M4TytZU0p2Ymk4ZFhuNnNVRmdQdlo2aWNWVlJtaExQTndUNHZUVXJyRkx4SlphbGpWQ2RVZWE5ZVFvaG1aT3hzWmlHR1hHVkdJYzZSblpJWitsdUJlZEx0S1hqajhDZFJLZFhoR0xxNHpReUhpNFp4MWRlTFBQdHUxRE5Ga3dMNDVpYUdhVEIvVXlZeXBaaXBubERpR2Z5ZWljQ2xPQ3Z6cVNDTVFlOGNrWHltdG51QkdWTlNudStKcXh6MDdkTXZnVjVUenUxNnVqR0pvKzJ2YzRpcGt4bFRoTFdvNUR5T2NVZVNsTmdpODdrZ2hNR2hOMG9ZbXh1RXJ4Wmx2Q1BYUENnenBoZE5rV2tsKzR4V3MvWXB6cm94aWFYckxIbUIxVHlRV2tROGluYmc0NDVoTHZpY2NWZ1psb0dIYnBVbWxObVloMnkwRHlFamRzWnM5cE5YRTJXV202akwyZzlnaUdwbTc0anlZVTJURVZrejdqeWlYa1kvNzVHUUo5OFJGQllOUFlLU0lJTm5kS2E5aTh4VVdlYU8wMWcrQmQ1STE2TGNtenlYU3E0NTF1aldCb1Rza0oyVEVNSFdJcU1aNjBESmVRVHpjMjFKa20wWmNkRFFRbUk5MzNlRnlsY0R1dDRaNW55UERPTzhoekEwM3FGSW12UjllS2ZSSVFtSkhyM2d2QU1aazRYUzl3aUtua3F0QWw1TE9ZckU2dXVqenhPQ0VRV1h0U2p6ZzRvelJsYTluRy9ld0RyZk1QRHZTU0xSenoxak45MmtCZ2RoUkQwMDkySVJ4aUtvWWVXUmN1SVovWlpBY3JTN3d2SDE4RWxveXRpQ1pLWE1XL2RORU5sWjZsaStYR2VYeW8rcU1ZbXMza1dmOHVNWlU4S0x1RWZLWlNRa1o1NnZLMFk0WEFLZU4xTjUrd0QxdVJKbTJ1T1hITlJ6cHZUa3pIalVqdFRWaWc1U1RaWlhTSnFlU28wU25rQS90RWJ1U1E2VW1QQ0FMR1ZrUUxKWVpMdmpod1FtalhNampseEhpTWlLYmx0dE1GR2cwN09pWnl1Y1JVRXBuakJXNGhuOUR2U1JPSDd1am5MQ1E3MWdmUitJbm9USjZEcUhUYzZtaVBZbWdXVXBhc3VzUlVjb0RsRnZKcCt4VW5PVEE5T3FTN0pYYVg4cVBTdjVtZjU3aHh2QXIyS293T2IzL2trZGI1LzdDaWtQaXAzL2o2azdmVFQxZE0vSEhyL085dHFJTGdSQ1Q0T3ZYUjRUL0ZZaEZUK1pPM1lFYUI4M3RiYitnSU5oSHltYit3a3lablhYeDhPWTNHbHgwOUJDYXE3RExYdlJ1ZGRVZTk3WS9Cem9qakJTVCtJbXdSRGJ1dXJ1RTEzNE1lck5HcEZya0FCVTBzQ0lKRjAwak5OWVloZXBFaXB2S1U5cVVLeGVlWWVnd1V3U0VFSHZLcGh4SFRGcEZrZmlFMVV1Z3ZqeTRDNzlCZWpBZmR5dm9IRHJyR3NhdHZIYTBNbk5IUTNFVWVYQWxxMitxVFdXaG9hbzAzYndRVG9YejBvYlZkeWNXYTNyMjVNb1dydVVWTXBhMTlWVEF2UERPd0g3NWNLOHREUGhCUlN0eVdnb28zdjVDYXQwSlA3eEh3Q093SEFoKzZjdVZKUXI1OWhSNmY1aFVzRUphbzk5QmlCTFV2dng4ZTcyOEU5OThjQUFsOGVQMnlWR1hiNktuTTBTRW9IUGNSTVJYR0tlbnpKZnJQVThzaERDQVArU3lDdkdhS2xFbmRES2JRK1NLUGdFZmdRQkdBcjlNWU1ScGNZZ20rdzJtcHlGdUJxTTQvWXdwN3RLTHZFd1E5WSsrZnExUlFLTUt4SXFZQ2hxSG9YQ1pXNFNUdU5zSkRQdFRRN0VpMTRvbHB2Nnd5RG9yUDhRaFVqMERFME5USWQ0cmViaWhkR3ZqK0h4aWFFK0JmMEtPdFRZclR2dDlPUzZpcjB4Sjd3b2hwTkp2d3lUSEtWZUNZcG93bmhlVVFJUi9ZZVY1enFPSkNvVHllNlhNOEFoNkJxaEdJR0JwNFVvV0QwOVU3S1pDN3RNTlZoWHhoaW1nL2lkb1djY3dOQi9DVk1ZekppR2swNEJnVk5UUjlPdkZxUzhSa2NCcE4yNmdTcTVabitNUzhWRTVtQnA5L09PbjRkVVhrVXg0Qmo4RCtJUkF4TkNmQlpSaXcyaUFZYzFwV1M4aTN6b3NMZVBSM1JCSW00bUlTY21acEh3bW04RjFucFRpTkptT1lpTkhhZjNvN2tBOW1qWlhpTkpySjlGRXNDRngzR0wzK1UyOUJveEtPSFozUXB6MENIb0Y5UWlCaWFCYmhnVnhqVllGem9ENmsxQ0o3R01rQkNuUmp3S3B3V3NiUWZ4Rk80QkV0c3l2MExQcEZ2eFE2eHd6ZXB1ZzY0Y29wNk1TdE1mbjJIMnN4cUpsNFhMTEw4YmtlQVk5QXFRaFlETTBPcXdDZVdUWGRFbnlDTTZKYThIbnc2UVRlanNpRjB5Yk54bEs1TkdtV2lOaU9JblJMemJQMUkvQ0ZkVVl1VjA3MTlDcGprc0RIdWhiTERQNUpvcDNaNjhTcGZZNUh3Q05RT2dJUlF3TmRFL0VrUTdUbHBxd05EQTArd0VCeFd1VEQxNGMzSkVuQXhwMjd3dVBBbUVvd1FhaWpVK0JZcEM0VU9DUGMyc21WVTB1aVo1Y2drZUNFd1lSeW4rMFI4QWhVZ1VERTBFQ1FnN3NRTk5LTHMzTHBXSkowSk1EUW5CR0tRajlwUmVvOHg0SXBiUkhpd1poS1VDdjZaWUwrZFJBTnNXUnVwM3Byb3FKVnNhMVIvVDFuOXg3dGlFeDFVbFpRNWZtVVI4QWpVRFVDRVVNVGZOZmVOYUdTTWpuTTBBeEV0bVpvd0F4Z2JoQXNNUDhIclJQR1ZNQmVYUktNT1UvYmw0RmhFVDBVYWRFV3VSMnNiNUp6N3lmRG5haFFiMmlpaVBocmo4QmhRQ0JxYUpST0VVT0RCVW1HWnVhM2dBSWNJaDQwbGpHVm9JV0dDd1U0bmorNEFvUkxZb3hkaG55Q2s3Y1kvMFBrYjBCdDRSNGwwZy9sYnVtNVB1MFI4QWhVaTRDcm9aRWJzV3FHWmxiM2FGZ3pJR2VaSldSTUpaQjlMbXhuTFdGU3l5ZVFRRHYzeEtDVERQa0VpeXkyUE1QWFZrNXJzNVE1Rjg0WDFHVGtUU1pHam4yQlI4QWpVQUNCNi9RUnRCdWEybjk4M3hPbVI3T0h6eXNZbW1XUmhxazJtQ3ZPV3pqMkxXTXE4VTl3aFVtcWRpTEMyUFEvSHBDV0lSL3hkYkJWTWNUZUhrWmNHbTlva3REMStSNkJpaEJJTkRSdit5OWNJd3dMMHhpTm02Rlp4M0dvRmhxQStDZTRFbHU3RXpNMFlBWDV3cXFUY2tvUC96cFlZemhneEZ0eUJFendoc1l5ejVoQWw0eEUvWHlCUjhBalVBQ0JKRVB6VGtLR3YveDNWNHA0TkExaGtGUk1KZjRKcnI5SVVQVWMyaVpsRGNCbE9zT3VWTWhuY3djeVJNOEpJdERSV1RyZW8wbEExMmQ3QktwQ3dHNW9ZRHlIL0JCOTVyTU5UU3hHQTNOdmVLeFdpNm1vdGQ3TVpPVDZnWjdZTmNhZ2hYdzJJT01FVGxxZWkrNGwycEpqNzdrcThzUWVBWS9BdmlJUWk5SHNFanFnQTBlMm9UR0d0eW1MN09xb21NbzZkMGxvYWY1RDlzUmt5R2VLZGVHNnNvT2s1dmR3NmQ3UTVFZlpjM2dFOWgrQnFLR0JyV2U0VTFMRTBNaEJKeFZUQ1pzanRBRUhuUUlaOHBsa28rZWJNalRUa0F1dmVEVitIczBJY0h0V2o4QytJUkF4TkxXVzlCR3lQUnBqWmpEVmNCSG4xNjB1QzRWVnNFWms1RHJoOUwrYUhGem53UnE1TXpIc2ptTjZUR29oVnE2S1BMRkh3Q093cndoSVE3UE5vaUZYaVF5dlpoc2FXT3ZVTVpUcjRoNDI2eGRGL29taSsrdFJmbGpweEJ5WVlFb3VobWpzUUw2MmRISVRveldVbm8ySFk4MDhnLzNPSmN6Y2VmaGh2eCtOQnBOUGVnVDJENEdJb2VtcExXYXlEUTNNQTI0YW11M2k0cWYybXNoZldqWUk4bDNJblNxbWNSMzVCSE50b040ZElXa1g5K25pMTVvSlVsWDUvV2dVRmo3bEVhZ0dBZFBRd040UXNwZkNEYzNEVEMzN1BKclk3aTl0NU1hWWl0aG91R0RUSU5pOHpGaGx5SWR0U3d5RDJtUk5pTndsaHN0azdwQWphUHgrTkFJSWYvSUlWSWFBYVdnZ21pc2ZYR1pvNXZoRVBidWhnZEZzMXQrU3l2ZkVhTE9NcWZCTlpXUjV6Z1JvYzVxeHlKQVAyL09HcnVsZUU2TFd0U1hta0FXK1RrZVVhQ2UvSDQwR2hrOTZCS3BBd0RRMHEycGJQYkFpTURNNDFkREF3TlJsUStlMk1EUlRPS2Q0YWFRUHJvTkI0WVptL1JLdlpvSlBDSVo1ZkUxUjc3bzVrUVk2V3l1R1J2N0NJK0FST0F3SXlQWFc3UjFRQjZLNTE0VlcwQy9LTkRTaEhHYm1UTnRpWXZDMGNJdllsNTZFdkFJbjZDS2RZV3hNTjBqUkx6M0JBY3V0bWl3UndBZm01Tm9JbWdQallLTEFuendDSG9GRGhJRGNzYlBSQkszV01Tb0NIOEIxTURROUVVUEI5dXlLR00xSk1SMzRxakE0V0o3ekRDb3NNNWJXQmp2Vld6dnNyQm1hSmRQUXpKcVhqTnIvZUFROEFwVWpBT00wdDVnUzRRYWNZTmdJUFJyb24yUjZOTHVSZlRxaDU4VjZMaUttVWc4dmo5USswSTB0cHNTUXoxTjhLVGZkbUxnakJDOWgrSmxmbnlTQ1pLUjZQYk5Id0NOUU5nSzQvVGNaZ09RbEZhUHBObWo0UXl5K3RnZURnMzVrUHhnd1RqdFVQeEZUdVgvVXA3N0JROU1pNUZOckNidTFtR2hvdHN6UmJxcUxQendDSG9GRGdNQW05d2xtV0t3RFhCTHM3ZHl6U2d0T2NWdWhqWHFETzdHTWFpOXFIMHFnZVJEd1lXVThwaktEaGdISmM1K0Z2eUpDUGcraDNVbzJOSDF6L2w3dUNqMkRSOEFqc0Q4SWRMbDdNTTA2VURET3d6d2IrQnpjTnlBUzBnbjRoM0JoQkVvR1dlRXBmeEUxbVRVSGx3TllFY0NNQVkrcGJET1JTRnZrRE9wUUo0YUhmQmJrV0RyWXVxWVFGK2s2clNzaldLUytNbmdtZnFBTUtZNHlhcTkzSkR3Q1pBY0s3UDFyNDQ3WWdjSVZCY3NHSDB4V3VRUjBxOHg2MEtWTzkxR3VldThhdUNkbmdxVXo5QXFHZjNpZkNOSzcybWRZRnN3SUNkMi9nVnFHR3JOS2o0R2RHdlZvTU1PMWVoM2t6RFdlUjJtR29URkduZHJWZjIxbDgwZFF6WU00aC9TL094N0hnUUk3Q2ZISjhUNE9GSzRvVkRiNFlJSStlQjcxOEJvajdrTW5xUW1wcjBCZWp3eWZKQnZCM0pVbndmeVE0YU5YVm9KM1hQa29KTW1icm55S1VjT2MyeFdXa0Q4d2s2WVRzSmpLeDBOK1Jld0FBQjhrU1VSQlZNaHZ5ZHpDQ1hCcFhzNURQblB0Yjh1cXRGR255RHlhbHB6SlY3aktFUm1uQWJFRFBKNjZNVGpBMnFxczZtQ0JyWWV2ckxLeG85ZDlzSEJGOWJYQzl4T0UvTnQvK0c1aHdlczlNQ21mZVY5dnVCWUVud1dUOGtZV2VLSEdCWTRPbldmREQ3N1lFV2JzTmMwNlprS3k5NWZQdkJUTS9FL3lXck9rMk5XdkVmSzZEN2QzZ284MDlsUk40RGZoaFdsb1lLeCtVS3llMHJoNjB1OHFUV1Nhb0ZxTE9hQnBKRWVrN0lDQnZYOXZNTmJBSFRCY1VheHM4TlUzcWUyNEtFaG5ldlNLL0I5NitjN2h5K0IzZ2x3NGYvZHR0NSs5UUEzTjhNSTl0OTEyejRXV01EVHhyc3BNRzdpSFp3bjVOMExnaUtkL1NiVTVEME5qVFNVSWVudHI0c3BjZ25ES25DZXNPQTRzZFVKcXRsOVYxdi9PV2JMMzgxSjZmOHdmQ05tUWpNUkJBenZIUXdnWldoM2E0Z1M0N21xV3AzR3FMQ3Q4OWZmZXNmZlBwQUwxdi8vKzFyMC9LeS9URTExTDhQVS9QeG1TQzYvNG5uUkc5OUs1Ly9zSUdaNzdvNEhHWVN5cWhENmVQR1lqbzJDeTRNQVNiVjJkL2FnVlhndlVqTXNnOEVSa2N2WisxSGtZWkI0NHNFc3d1V044andTNGVzM3ltcFF1cTJUNFRoSmJUMkgzVW5uTkFVbW5vb0U1V0o5MVRkU3diVXljMlZJRFlxVnE0Q3hzZ1FYV25ja0xFSzZUTDhGR1BUM3BnUWJienhXUU1uWXNCdy9zZ29KNDdOQ0MwUnY3STFobVpDRmRWc253TFVUSHQ5bC8wdHNwOWErWmZTa2lEa0l4bDBXV3VmSFZyc3lQY0l4Nk9kRjRuWk9JYmpyNlRqSlNpZjVzK1A5bytZVHFJMDZTblZTT28xRllBYkJoOUxaTFE5TDFCa21UVVdKWkFseGlpWFFwRldYSnlnVmZwa1l3d2NaQ0k1WW1XVW9LWmVIS0tjWGNrZ2E3Wi9UZHd2MGE4dG5FNVoxS0IxdXEzc0lkdW15bEplVFZjREJrU1pyVVdtUjJkZ20xSEQ0UlZRQzdtdWRtY3J4QkRnalpKTGpFOU50U3RNaVNsUXUrYkkzYXBCa2o0dE5vWXRtRk05ZzBHb05iN1JUY2tnOGNFTlRVZTk0Z0gvbUNicDNsRW53NXNkOEJrL3V4bnpTcnpNdXVNWk5vNUxZZVNnRlZBSHNxc2gxMUdqQ3VOMGlhakJMTGt1Q2FGV000WlZTVkpTc1BmQTc2ckZvZUxia2JqUU8vQ3dudVJxTm9sK1RTVHpybUxvOTVhOFJJRmhkUHdPNFRUc3ZDMTZQVGlvcFhhZVdzeTBVZEUzVEZLejlPeW9BVjVoeTljeVhBdGx6ZUxSeHIxeHZrZ1A2WkpMZ1d2MW1lQXBteWNzRG5vTlc4ZXJOS2F0eU5SbWFNbUdqdlJBVk1va1daTVo3L0xkbWppaktNZUEzajZkWStZa1JzblMvQWlPU1dlRGtyclF2MFdRZEM4SlRsTHlpeHpzTWdxaHBnMTkzN1RvNDN5QUZobVFpWCt1RHI2SnBreXNvQm40TTJkZlZtbGRUeG1Jb3NLcFNJaDN5bThJbWVOZ2FkdHQzdmpIeUswQmVXdzJqbjlINFBldTJla1hxck9ZdEI2S0NhNUJ2TFJEWEFUbHE4OVFUNEhHK1FCTzZ5c3hQaFVoOThIYjNLVEZrNTRIUFJ4dkp3cnk2N01EclQ0RzQwT2tNbzN1ZXJlais2YmgwQzA5bUtwbUZqSEpjWk9uMDlZSlN6cnFuSHN4bm10SjZaR3VHSHZUMmEyYnhqVFZFTnNCUEdXeXdWUU1jYkpGVkdlWVdKY1BYV3lxc2tVMVlPK0Z5MG1veFBONUFmZFhMaHo2WlJIM1ZTdEgzUlNXcm9Qc3pDL2prVTYycnF0RklpbHVySjdreXNLRE9qTDN0RnlhU1Rhc0FWdWs0WGtYRFNHSG5EM0tOMHJnallVSDRSSkJOTXR4c2tVMHc1Qklsd2FTK3FrV3ZLbHBVRFBnZHRaakJjb21qYmF5cGRRa3ArMUVtVE5jR2RGN1BudExwLzAvL25ubFNUL2pVMXpPUWNkdWpNYkxlckpZZXhvOTNUVWhhOFFuRXFFV3k2cWd5UUpEaEtpYXFBM1hXZm91UjBneHpRZjVJSTEyaWZqVFcxZDVDVkF6NVR0djFxTTJiMjhhTk9kdnJjdWZLalRqcm5YWFRONWxRNDdHaVpqWXBqRmRxUXM2YVZZM0k5Qm1PTXNhNEZxMkFQajJ0SVVJOXUxb0VGUitWY0ZiQmI0K2txSnNKMUNpZEhsSEJqT01ncUdiNUo5V3JsK3Rlekg1bGNEZDFhdHBEWDIrVGMrMXZrbjJ0RlUyU2tiN3Rva2dvbXQvU0FVVjRaRG9abVFldGRRZlN4S2F1d1RXYVNoVWNnVVJXd3BzTThOa0Ftd2pWYjRuUlNCMWtsd3hlYm1UcFJvdDJrZis3U1JkdGZYUC9hMmVIM0cycy90L1FwTlRhVy9jN2JWVTVHL3FvY0RNM1dDMHJzb2o3YzNuVWZIbEVTeGloVkZiQXpMa09OaHcvSFJMZ3lwNzdrYUl1RHJMTGhXNHBzVkRCZm90MmtMZDljYzJ0L3IrcElSWmdkSDB0dWlZT2gyYjZrMkkzdE1SYVArRTdKbFFFYjI5ZE4vUUdIT0pVSVYrYlVseHlOY3BGVk1ueW5JdS9UeVJLbkg5S1doeXRPN1orUGR1R2N1RW9rbWh2cC9lZGdhRm9kcFcxRHR5MnpUdXNqRlBPWXBhb0R0amVLajFvVnlzbHdaVTU5eWFHeWk2eXk0WXRzVkRDcHZYaHphSjVJZW05aWlWR3dxMFV3aklLRHVwZ2Y2WEhQTmpReld1d0wxdFpjVnUyYU11WkhxL3dqa3FvTzJQVlJvbTVWb1o4TVYyK3RQSjFjWkpVTm4vbzhRWG50eUMxcFFzMHJ5YzFiRHNOaWZLQS9oK0JzUThPL1U4RkZYalZNQzR4MWIrU29hdHhJcXdOMmxXaGhzWEdCTFJtdVVicjIwZGE3eUNvZHZ0MlNvekxSUnJsYzkyKzZVTzBuVFZldTlDeFNTN2FoMGNOdlBiM25CTDFMOXdrZlJYU3JtS2M2WUNmSGNZWlNJbHdPVTErYy8ya25XYVhETjFIOUM3VmUvYU8ySFlsVk9mOXBqRERiMFBBdjN6QmkrQ2g1UnhmZjNxL1ZwSG9sbGFXckEzYWFWTjBmTHdCNklseXhuU29MQ0VjV0oxbmx3L2NPdDNndGFya1A1L29IeWhYNmtVZGFlNi9vQkRNL1JzVisvbGZmOThRamIyQVYxRDcrYzEvK3piTk5TTC9tN1BEZUw3RTg4ZE93UlE2ZmZhQjEvc0dCVHBhUXpqWTBteW9xczB0KzFCQ3pudVpNUGYyTDRmQVZ4a1NBK250dUgvNU5RL2ZBYUs4aE93aWMyeERoczF3VzBxVTZZR0hQV0VzaldKWUJtTnNOb290eXc3UTh1SUw2K3g0ZzVOeG5TbmxRWFdXbHdLZGpjWXpUOVMrU0c3OEV6K2ZhRW51anRXQk5wVml3dVVTVGRLN2NWOGdRc21GNnNqeFl0cnppaVZmRFBqWXQ4cHpEMzV0dGFNSU9iT0VKRzdYZi9aZlBrQnVteE9nMzBIVXRRQVY2L0h1Vk45VWdKQ1RrelFPWkZXbXZ6R2NKOXphWWZKYXJZcnBVQnl6c0didGhhUVo4QnEzSURhSkpjc08wUExpQ3ArbC9EcmZpalRWTmk0SkpaMW1KOEJXcytPaXhMWkZQUWFQcVg5bmpJOVlXUS9QV0lYZ0VyOUpXTmdZd0VMUVJSZUl1TXZ4cVVOOTFXZm1kYVdqcVpCQUVEWEtCS2JOajFoVDlCcnBXK2hnaDMvbUp6MzF2Zy93dVpzS250MTQyQ1A1N1c0cy9STnFMbE95Y293MEduK1dpbUM1VkFrdkltcVVkTUltMHdBMmlDWExEdER5NGdyY1Q4dUJLZjduK1hqSnNhbm9VU3VhUWxRUmZvWHFQSU5NQytRN2VLdmp1SmsxOC9VbHdDZmg4NTU5K0FsNE5wRmxyZlpvVzhDLzIwaFQ3YkRCUHFOKzM4NysxMW5BWUVjczBOQk9nU28xODRIOTg3bDFFTXhHOHNrbWhuYW9hVTdCVTRlVTBYZDhkb2hQVUpqL0ljc1FaMHRIMjBtSTg4clFCZVJMT0JYV0JqK3RFQmVaUmFpUmdRL3MvRndYTTZRWlJqWEJUdnp5NGdpOFE4amg4elBwaUVEeEd2ajFRaWhSSjVaR1ZBRitSYW84a3p6cXVwSjdHT1hqUG9LR0JoeDBzVGZQcU4xakR0elF2WnRZWWNhYkYwRVhsYnNSVlhOWjlaekpjbWMvRFBOMVlrcmt6dzFCYjU4UWtUaWN1cSt5aENhbzN4RXF3ejJJT3FOZmgrc1RieS9QaE4xY2JKSmM5VVZDWEtvRnQyNWRWeGdGenVFRWtLSTZZbGdZWHZFaFkrTEMzQmlwc2ovaGh2Rnl5RXVDVFNCenpSRjFOaUFuRmduRFkva1d1NE9xRG9XbDBHRWJUMnNjUlRzWkdLTGFSWndJNEtQMWN5dkx5VEVNeitUeEltSGppMy8zT1p6YXVSdnRpOFBLajh1UEhDZG01KzFpTE42Q20zakpMUW95bHZWSlNyalpJTG11aXFDNVZBcnRwamJKYkFITzRRU1FvYnBpV0IxZTlSNzlzSFFSczZzc0NHUTZrSnZrVCtXVFo0Y3RmNnhIbFdGQjMxenFhQm9qb1ltc1hDZmx1c2F3S3dnZmZWTmszTWNuUDhQU0RyOHFPa0cvSnRVQ2Rrb1FqMDlCc3ZTZzVZWUllOW9ONEhneDNteGxJMmtZM0Myd2RqZkVFd1NUbXNNNWVoMmJaMmt2ejRjalhCczZUOUZ0VWwwWDBCMUZ3UHFWR0FuWlgvYjlZTzV4dGdHWGZJQ2pBVWYzUzRBcitnSGVYeE5TWHhraFRJZkxKc3NPSFFCejdzN2JaNlNJYW10QXdOTzgrdzBHQzk1Z3dPVUd3cXBLOFVBUjQ2TVV1TDJOT0NTK00vV1krRDB1bkZjOXVaTW9PbUpHT0tsVXBjTkpmNEZlVE5MSkVrMjN0MFFuNXhocTI5bkl1b0VZQVhOb2dtT3lud3JwVUNleVNjbTYxVnRrQXk3NUJVSUFicHVYQkJUZkhKVnEzMkVHbUgzV0hVUytYYzA1WmR2aGNLam9XTkZ2cU1aN0Y1NnloRE0xSkdDaHNDaUNJZXR0MkkzOGdkR2FsdDdQS1l5aHBLMTR6RGMzbU5RWCt5VWhkTUk2NHBrcFZhbFhjWTBHd0JZWm1Cd3JnL21WM0hhTlo1MmJFMWw0dUkyY2JPRlBDYjJGZHFnVFcvbFRhQU11K1FRUXVqcGlXQmhlTWtQR2JXT3dnTTVzWXowdjQ0L1RzbkxMczhPa0NqM1c2cjdwT0MzWkRnOEZpQ003S3FhUHJrWmRmVjN2NHdUWTFBZEx0eThtNFpocWFzS09ZNTVXandUS2hMNldaSVVYWGs1NE85UGVZQ21Cd21ySWNNdW1GcmIyY0ptY2JwR0Jib3JBdVZRSzdhbDBvYXdQTU5EUzJHMFNBNG9ocGFYQkI5LzQrVnJWWXdnTGQ3RFhiLytPU2wxZVdIVDZYbW80RlRaKzhoTzJjc2hzYUdXc0oxUk8vamIwVXpndlB2bHB0UGNzWFcrdjdQR0FOZU00eU5IVTkzQXQreVFZeXNyTUtCK25aNE9qZ0hROGFzRERPdGg0MkZyRnNXM3VabUx4dDBPdU9wb3ZyVWlXd2k4cVIxUnBrQTh3ME5MWWJoQXR3eExRMHVPQTFJdUozd3A4R0JVNXJiY21WekN2TERsK3VLbzh5OFpaNjY4OWdDTmk4aitnQUVEdEMrU1FIbTZxblJJdGcwRUF0TlFWM2VUa0k5SDBlR0xmK2syVm82RFFhZWNCdGFEcEg5cHNIREFrR3FHc3RwZzRFbFRRNThIS2pPdHJheTZySzJ3YXBueVZSWEpjcWdWM1U0Wkt0c2dHV2ZZTndka2RNUzRNckNORXB3eDFraUhMWVpZc2NFOG15bm42Z2RlOG5ZMUxzOE1YSWptc0dkSFJ1RGtUalB5ek81bjBrQjRBMFE5UG1JMHNJV3BmWkZuRUZUelRFYTJhbG80UkUyam5MMExCcE5FZ1BiNlV6bUdabnU2RloxSXpkMUgvZEFFcHdoZEQwd0JYWUsycDJiTzJGN0NESTJ3YkdsUEJUWEpjcWdiVS9LVGJBc204UURvd2pwcVhCQmJlZXVGVjZhMXdERXVuakoveGhsdXhrV1Y4Z3d6c2I1QzFSSGp0OFVhcGpldzMrQjdsaHJFS2tjNERSdDZIUDVYWEVKdG5RaER6NHlna2hXQTlPMEtxMFQ4aXVuYk1NalRGaUJZNkpWSUhKa0hlVEpwRk9sRGU5TExCMW11bUI2Y0xRMEFFYjVvNjFsOG5KMndhajhzaEZjVjBpaGlhdlVpTUJ1Nmc4VnEwOXhXNFFMc0JSL2RMZ1dwVmhPdXh0dDl5L2k2ZTFtU1lUWmMyMGJqVHBpcHp2aXpEWTRZc1FIZDlMK3Z3Ujh2MC9veU5nR3BwbExOSU1UYy93YU1CMTBLYTJRQkFOcGhKcnk2OFpmLzNqRDZ0amM2alNEeis4Z2hYSTg1WmhXWWhSR1oweHZDd3BWV0l6YW84Qy9VVUpkS0Jrazl1YmFIdXBFSmMyQk1FLzB2Vlc2WDgxb0NMVVVWeVhLb0U5cVFYYVZGdUszU0NNM3cxVHVGY0svM1VtWEVFUFRhWGNRVWFia3NHYlZGUC9tcEg2aEdveFR5WEs2dkt4aURiYU1tUzB3NGVsL3J3T0R5QWNONzZrb0RBTnpSa3NDTldOMkRDY0RKaTNnbkZZb0FWRDh5MVlxQlF4SDFkNU5iYmZlQ2RMbjBZRG9pS3VpdDNRaEhyM2phbmNaUllQdGFjckdpN0NoYVc5bE1TbERaVElmc2c0RnErdHVDNVZBcHZ3cEZnQXk3NUJHQTVPbUFKbFdYREJuU0pDaGJpRERGakp5TjBGZGRtUER2L3I4RGRSVmszMHg2ZkpqeUF0UHlmQVp4SWQ0eXZvaS9ManRSS0U3UHZJZkI1V0NjYmdxQWdJaHJ3VVRHdlJFU1lYbnZxa1F3NmFTd1gwYVRSVW50a05DdzByaDB3Z1hacEVuZ2RQaUc0QVFoN2JzYlNYa3E4NnRJSDZTUFlqY2pjRFVVRmRxZ1FXN0FLQ3FaOHRnR1hmSUV6QXFndW1RRmtXWE5ETHU4NDF4d2loTWhmWUl2di9CN2s3U01IUGliSk9pQytxMWFPaDh3VDRUTEhIK2VvdXhQNlZpRUwyZldRK0Q3dHlUaTZWQUliaFZ0Q1g4L2VFME9rV1ZoTTcvd0RXSzgvNk5CcnFJWW5iUjVUYlBSb1FlMW9LWUludG1LRmhUMys4dlpUYXBRM0JRaGhUbm1VTXY4T3NHVElMNmxJbHNFbXY1RGhnMlRjSXc4TUpVNkFzQzY2VGN1TEQ0Z3Y4RCtIZGVQM1ArUXY3UDBqT3JlaFViTkRnSXMrSnlCSTlKN3BpczJPd0pNRm5FQjNuaTNwYllEL2NFREJrMzBkbTN6ZzBlaTNNMFBTdXBVR2FFYk0wcHRIUTZNbXlJYXdWZFJkb0tieTd0R25Bakg3VHNIL1VRYjlPOCtQdHBibTUyMENaRW80UmRLa1MySk42QjFocldoeXc3QnVFc1R0aVdocGNYVUxXdU41OTlrK3owSC8wamFjMUxDMlpLS3VCUVlGKzVHV1NCRjlhTGNlcnJQNVhoQi9pTlJBWmRUcURhR2d4bXJiZW02SGh3a3RJeEI3NVcxTmF6RWFWeUZTR29UR20wUVF3eStLMDVLUUpWMFBUdGh1YUlOWmVrSm0vRFlaSzVvWGx5WEhWcFVwZ0U1K1VHR0J1aHNZVjA3TGdBaDhEamNDdXVCOWhJcyt5K2QrNFhpWEpBaDlKaUZnME91YlVCMHEvNlYxclBzcDB0ZmVFQkE0RUt2cytNcDRIY0dIMEhpN2NON2RXOWVCSUhMa01RMk5NbzZFUjJJdUdpS2poNFlXZ2hHbVA2R0NHcmtaTDNYU1I5b0tBL0cwd1ZJcGNGTmVsU21CVEpvSkVBTXUrUVNnZ3pwaVdCRmZRazZNVnZSMytqMndsTEZmaHBXbS9TYkxVZ3BnVCtpd3RFSlVDWDFwRng2eXMvaHI0dDNFTlVmWjlaRXhnaFlremVuZVZHcHFHYVJxaVlHWVlHbU1halQ2WGw4c3gvQ2NwR3BRNEl5OVlZdGNjZFRJSWpQWUNkZjQybUhXWlYwWlZ1WFNwRXRoRnRaYk5iQTY5TWdETHZrRW9pek9tSmNFRjNWOGNWMmh0VUFYWUVPTUtUK1g5VFpLbDluZWNsaTltTGpzVnZyelZIMkg2S1hqalgrZnR5NzZQdG5WZmdRNUxhTUNBeHp4RTMwakwxcE1aaGtiYmpRYTQxZzNwckpkak0yT2hjbGhFVmNESTl3YmsxNkRsSlUwSnJiMlFtNzhObXFoWXNyZ3VWUUs3cGVacHhsb0VHUnBnMlRjSUZlQ01hVWx3UVo5YVREU2R3L3N4akE0TjJScG16VXVTdFVwdUNYcllhc2N3WWhud1dXczVScGxYcjJGaklSWWlaaUZrMzBkTCtpTU1pT3VHaFhiTk1kcURzaVBuREVPenRLelRhOXF3YlBDWXBNNGFYVnZhU2N6c3l3YXhIRkRyY2hEWTJndkYrZHVBdGRqT3hYV3BFbGoxRE9sdHNnR20vU1V3MG5NR3liVWdIczF5eHJRa3VNRFFDQ09BMDJnZ29LSy9hbEJQbDNPU3JDVTVNUWZzYUZPWFpJZFBwempXYVl6UEF3aHQ3SFJtMzBmRzNoc3c1VUJidk1qaXFqWkxvTUdjWVdnMjVhMExQR0JYOUVnTG14QzRwc25DNUZMTXZNRXpnRzhmTG9kMjhHenRoZEw4YmNCNmJlZml1bFFKYkJkZk5FYVRiSUJsM3lCVWhET21KY0VGZ3hoaVB0TzBPTU1pbE5OR1k5d3ZrbVJ0UzVEQTBPem84dXp3NlJUSE90MVZUN0hjcnpiN1B0clNIMkZBWEs2Tm9saWFEbzROM1F4REUrcUdCbTVYODJhQnJuL0hJblFyTmdrVTNxallad2Q2WUtOYldkamFDOW41MjJCUlFXWVYxNlZLWU8xYnhOa0F5NzVCS0JUT21KWUVGd1NEeFl2bHBQQ291NUhlamZ5RHNoTkpzdHJTME1DMGk0dTZIRHQ4T3NXeFRuZHZ5dVl2WUE4byt6NHl0cllGeEpVUWtCYTVsUEpWSXQzUTFNbXlJcVd4NEEzdGt0Mi9LMFlHdjRDUlRNMnN6SDJhdVQ1cWx4ejZmcVhtME5aZXlNN2ZCb3NLTXF1NExsVUNhOS8wMWdaWTlnMUNvWERHdENTNFlOS2x1QTlYci9PL0lrUVhSLzR6em9ra1dRM1pHWVBtR1c5QU8zek9GUjUxd3E1NkZpZXdCNVI5SDAwaUtZVUhPamNSUTZQMVdLejRwUnVhQ1F4S005NU5VempyK3R1RVFuOGNRNEJRekFhdUdvUU1KQ25jelhUdWxxMjlrSjIvRFZLd0pWRmNseXFCM1RSd3gyYlpBTXUrUVNpM002WWx3UVhiWG9sWHpmb2xwbjNNR2NZMk9aeVRaSVc2b1RtakM3TERwMU1jNjNSWCtRczE3QUZsMzBmbVhxd3QvSU01a2tab3hBcHV1cUdaMTJQSk1CbmpQbE5HL05OSHZCek15bzZrN05KM0duak9LbWVWNzU5bGF5L2x5dDBHeXBSNEZOYWxTbUI3S3F5ck5jd0dXUFlOd2dRNFkxb1NYQkNVNDRxM2Q5aTVTL1lHUENQL2I1SXNaV2lnTDI0WUdqdDgrV3Mrb2h4ZHRYM2RIRHFhMmZjUmRMOEhDcEJON0hPeHJNOUdIQnhGSjFQcGhtWVM5YUQwVjRuODZxUmdQeGwxY1VSK24yaGRydlpGeUlWWTRMSW9wRXRUbU1xMjlsS2EzRzJRZ20ySndycFVDV3hMM1FwYW0yeUFaZDhnVElBenBpWEJCWjJaRHF1WVQ2T0p2Nk8wWm1VbGsyUzE1TkFFR0pwbFhZb2RQcDNpV0tlN2FqSEJCRzdIa0gwZndYKzRvV0FEWjBGZHpMVUlla1lxTTVKS056UmJ0OVJvZVQzVTNSc21aa3M2cjZaVWNKVGxJdW81cGw2OUpTTjMxSTluSTUyMjlsSTV1ZHRnVmg2NUtxeExoY0RDdElSbXBCbjAwZ1pZOWczQ0JEbGpXaEpjNEpaZW9oWFgrTzE0Zit3ZHhiUnkvRW1RcGNaQUk0WW1BVDdIMm80K1dWZFpoV2tNYm1rdTc2Sm10bHR5aGpjTitLNHBiTUJ6Nk1pcjNWdmJMSUF6clJISVFwRklOelJMOTZrNy9pZDAwWnk3ai9Zd0tyV25yTjhrSHdhRE4rV0tvSUlRelRXYXRMV1g1dWR1QTJWS1BncnJVaDJ3WU9NUUxMMWROc0FjYmhBcXdoM1RjdUNDUDVlTm9VNnhVQTI4OFY2cE55Um5Pa0ZXb3FGSmdDOW5yVWVYdkt2dTdENmFDMjFlekpZMkRZNW8vYVdlUHJRSG5nTjdrMUNVSGh0MnRsaFBTZ1Rrck1pbEc1ck55OXMvTHRqZ3JmRjlVUW5ycHNlcWlwOVM0WncyRndEc1owVDV0akNvdHZaU2t0eHRVUFhhVW9WMXFRN1lLZTA5b2pYSkJwakREVUlsdUdOYURsd3dvTTc2Mlh3YXpTNjVwVFVqZHpKQmx0b2JOT0xSSk1DWHU5Nmp5Z0Qza1pnOFdRL0ZId054QWpRNU5MS0IvUkdhZlJsaDJEYWVkaldmOVNmQkFNR0xERjZOclNiU3hzL3BoaVpzVHQ0WU1LWjZXL2xiVWtwYnQzRXlseVpnSVJ4VURNYzg3bmp4RU5uak9URHQrUm9yc3JTWDVjT2V3emlKMUswTm5Ddnh0Nmd1MVFFN2JjRWFtbWNCek9VR1ljQzRZMW9PWE1FbWV5K3hhVFJ2SjhObTRyL2pVbUNYWlJpYU01cWNCUGcwaXVPZEJNOVlQSUsveng3ZzJwVW5XMkJSaHIvd3lTRDR3eXNmaFNSNTA1WEhBOHgrOU1vR3c2dHI5Ri9BdUhkWTlnZkp5OW13NWxvd0xVWWFXWGIwSjlYUTFNbWcxdnBCeWxMYkpEYzZVVjdvaUsvRjhuZ0d6TkJqVm5FdWZFRlExTVJNaXBrR21wRm9lNldvdkcyUWpQWkVVVjJxQXpiNlJWRFJyaWhnZUNkazNDQ00yeDNUY3VDaVUzZldJTjUyUFFnK2htOFcrOS9qa0d1WHBVYWRvUHkwSmlZQlBvM2llQ2U3Wk9laDRWL0RRLzFxL3BEU09RM3NnRWQyQ2RQUDAyM3V4TkZrZUMzaWc4dlJlNGc4dHhFRWIrdFJPME9YUWQ1WGEyRHZoeE9ZdjZtR1pnSkN3VDlCZm51bC9wOTZaSzlwTXNJVjlJVUhzVXlSOFd1RS9OaXZmKzVmTjc0dEthWmE1T2JmKzl6M2h1UTVrUlZ0cnhLVnN3MkswWjRxcUV0MXdQYkppN2FXUkFHVGQwTDZEY0pGdVdOYURsekJZMlR2cThINjZkbzdDZm0wclRWNThxeXk1QnVMR2pYZDBDVEFsNmZDSTAzYnYwVzNuQnVlaFRIcEZkclFHWExoL04yMzNYTzJSZStqNFlWN2JydnRuZ3N0YW1obzl1MW5MNUFtZ3lQcUtHNFRjZzhFaXovRkN1RXZDRVhuaDEzSGZsSU5EZHVONWl2TXJMMXVJOFlLL1hCOVlWV2tITzR2T0c2c3FleFRJY3Q2ampVT3NxUHRWWlMwbTVpakRScWpQVmxNbCtxQTNUV2VHOW1tS0dDT040amdkOGUwSExpQ1h5SGtYSGczUkt0L1ZyYWdjTUltcXljSE11RXV2NmlKVG9CUG96amVTYm80dC82MWNIajNIdzN5QURFVGpSeCs2SFp5OXkvajAvem5kNXhiUzVPV2FtajRialFmK2MyN0h6VytBWVB5WnVVL2pUbjYrZW4zdDg3OUMxU0RGZFMrZHNkUSs2NWdXbnR6dFVHdjFaNHVwRXQxd1Bic1hkSTB3T3p0Tm5MZE1TMEhydURwUitETmN1K2ZEZ3d0Q2w1WVpCbUxLdUhaa1VjQ2ZMTGNKNG9oMEpMeDRnTDhxWWJHM0kwbUpuM0w3dUhINk1ZMW95cGdZUjdJWUF3eHM4QTFaeDJtTDlhMm1LeDFPWllGazMrYVN1aVl3cWNhY0ZoVDI0YmZtRlBMVkVOamZOUXBMbmhYRFgzRkM0OUFUbFhBbmlJM3h4RTlDMXptbHRPak5Tb21xeTloZ3ZpMTVqcVBLWHlqb1hNUTNGdldGWGlPTmFjYW1rM2RJWTBMRE5tazMzaitVY21wQ3RqSjJCVHNzVURVQXBlNTVmUm9yWWpKa251cHdDd090UjZaZm9BUVJ6cEhxOUJ6UnhDWU5vZWRJcVVabCt0cWpVR2NNdXpFODFST0xTMFdyTWpHTjFVVnNLdjJXUEJoQjlJQ2w3bmw5R2dOaU1sU093V2JhKzdHRkw3UjBEa0k3cEVlK0c3S3dKSDVVYWRZVStibG9yWlkwZEhJcUFyWXpWR0NidFZCYjRGcjYzcDU2c1Jrd2RRZ0lYM1J1QlBIRkw3eWtObzNTWnNqZEdGTy9IQ3lXckZlc1VtNnBWWTdtQVZINXFvYVlPc2tiWWJsSVFZM0RsZEdrQzlYVytLeVFqVElYYm04QlNTT0xYeTUwS2lFZUwrZStGaXYyR3pkOWdqMnpaUjBXSytxQVhhQmpHbU1JUTVYUnBBdjEvOGVsN1dPZ3hGdGZkQnBiT0hMaFVZbHhQc0ZiYXhYYkxTdWJsK1FZOUNNK1VVMXdHNk5Nb3BZSmVKeHVNS044dlNKeTVvVTB5dHF4aVpNWXd0ZmVWRHRtNlNRYjhWUXR2eFlyOWlvWU9HSXo2S2hqYTBFMk8yeG5FVmpneXNqeUdmY1Rsa1hGbGx6b285NXduQUJ4eGUrTEFpcUwrOWlaN1ZjVmVLOVlsMytxbjM2cWs0eTl1a3FnSzJsenJjKzFKQkc0Wm9vTWRoa2s3WEVmVCtqNXpURzhCM3EvNVlwTjIvc0ZGR2F2dkZlc1M2NmtUSmVwZE9OYzdvS1lFK001K0EyL1p1amNNM0RLcjJ5RHB1c2lSWmQ2dnN1OGthdGtqR0dUMnZGWVUyR04vZERzN0NUSW5XS3BDMEtUMkVjcTZJS2dGMGZEc1lLSWwzWkNGeVRKVWExcmJLZUljTTc3NURiQVRCTnhoaytIY3JEbVY0bEcrVXJadWtWYTVWczdVOTNUYXZoTUNRUEh0aTZNU2ZrTUdDUVE0Y0lYRnZMT1hnelNPMnlubjJnZGY3QmdjWTYxdkJwN1Rpa3lZbm9oMURLME5QV0sxWnlleVc2eFVycVlVc2RQTEN6Wk9ld2dlQ3VUd1N1cFl2dXJGbVVqckxHR3I0c0RBNUIrZTQrQkV3bXZwWFNzSG1jdzVCQ2N4U0tEaHpZelgzcEJSL1VYMkhDdGJsV1hyMk9zc1lidnZMZzJpOUpDd2M5OTJLM3hBR0YvUUtsRExrSERleXA4WjV1YmNMMXhVRVpmd0dYNFNacnpPRXJENjU5azdROTBqN3p1ZFdhT0dqRGxsdkRzaGdPR05pbC9aa1NWUllhbVhJT0dLNm9QdU1PWDdROWgrLzYxTUhPYXVtUHRZT2Y1Kzg3V0dEbnhyMUhlckJ3UmYvSXNZY3YycUJEZUwxVTRsQmladlBxNHh5eHpHeWRTWENnd0c2TmZZajlRT0V5LzZrZ0dILzRvaTA2Zk5lMXh3OVFwL29IRHJDeWlxczZVR0NmV2FtNHRTTlhmNkJ3UmJXTndQZi9BYTlwSGk4MkhVWlZBQUFBQUVsRlRrU3VRbUNDIgp9Cg=="/>
    </extobj>
  </extobjs>
</s:customData>
</file>

<file path=customXml/itemProps2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4292</Words>
  <Application>WPS Presentation</Application>
  <PresentationFormat>On-screen Show (4:3)</PresentationFormat>
  <Paragraphs>255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4" baseType="lpstr">
      <vt:lpstr>Arial</vt:lpstr>
      <vt:lpstr>SimSun</vt:lpstr>
      <vt:lpstr>Wingdings</vt:lpstr>
      <vt:lpstr>Arial</vt:lpstr>
      <vt:lpstr>Times New Roman Bold</vt:lpstr>
      <vt:lpstr>Times New Roman Regular</vt:lpstr>
      <vt:lpstr>华文楷体</vt:lpstr>
      <vt:lpstr>DejaVu Math TeX Gyre</vt:lpstr>
      <vt:lpstr>SimSun</vt:lpstr>
      <vt:lpstr>汉仪书宋二KW</vt:lpstr>
      <vt:lpstr>Calibri</vt:lpstr>
      <vt:lpstr>Helvetica Neue</vt:lpstr>
      <vt:lpstr>Microsoft YaHei</vt:lpstr>
      <vt:lpstr>汉仪旗黑</vt:lpstr>
      <vt:lpstr>Arial Unicode MS</vt:lpstr>
      <vt:lpstr>SimSun</vt:lpstr>
      <vt:lpstr>Times New Roman Regular</vt:lpstr>
      <vt:lpstr>宋体-简</vt:lpstr>
      <vt:lpstr>SimSun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雷海</cp:lastModifiedBy>
  <cp:revision>76</cp:revision>
  <dcterms:created xsi:type="dcterms:W3CDTF">2026-07-03T05:02:58Z</dcterms:created>
  <dcterms:modified xsi:type="dcterms:W3CDTF">2026-07-03T05:02:58Z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A3CD68EFA3FA3DAC8242476A3C76EEAE_43</vt:lpwstr>
  </property>
  <property fmtid="{D5CDD505-2E9C-101B-9397-08002B2CF9AE}" pid="3" name="KSOProductBuildVer">
    <vt:lpwstr>1033-12.1.24031.24031</vt:lpwstr>
  </property>
</Properties>
</file>