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8" r:id="rId3"/>
    <p:sldId id="324" r:id="rId4"/>
    <p:sldId id="401" r:id="rId5"/>
    <p:sldId id="399" r:id="rId6"/>
    <p:sldId id="357" r:id="rId7"/>
    <p:sldId id="394" r:id="rId8"/>
    <p:sldId id="406" r:id="rId9"/>
    <p:sldId id="371" r:id="rId10"/>
    <p:sldId id="398" r:id="rId11"/>
    <p:sldId id="407" r:id="rId12"/>
    <p:sldId id="396" r:id="rId13"/>
    <p:sldId id="404" r:id="rId14"/>
    <p:sldId id="409" r:id="rId15"/>
    <p:sldId id="408" r:id="rId16"/>
    <p:sldId id="402" r:id="rId17"/>
    <p:sldId id="403" r:id="rId18"/>
    <p:sldId id="393" r:id="rId19"/>
    <p:sldId id="397" r:id="rId20"/>
    <p:sldId id="400" r:id="rId21"/>
    <p:sldId id="41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6085" userDrawn="1">
          <p15:clr>
            <a:srgbClr val="A4A3A4"/>
          </p15:clr>
        </p15:guide>
        <p15:guide id="3" pos="1481" userDrawn="1">
          <p15:clr>
            <a:srgbClr val="A4A3A4"/>
          </p15:clr>
        </p15:guide>
        <p15:guide id="4" pos="6947" userDrawn="1">
          <p15:clr>
            <a:srgbClr val="A4A3A4"/>
          </p15:clr>
        </p15:guide>
        <p15:guide id="5" orient="horz" pos="958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298" userDrawn="1">
          <p15:clr>
            <a:srgbClr val="A4A3A4"/>
          </p15:clr>
        </p15:guide>
        <p15:guide id="8" orient="horz" pos="2455" userDrawn="1">
          <p15:clr>
            <a:srgbClr val="A4A3A4"/>
          </p15:clr>
        </p15:guide>
        <p15:guide id="9" pos="257" userDrawn="1">
          <p15:clr>
            <a:srgbClr val="A4A3A4"/>
          </p15:clr>
        </p15:guide>
        <p15:guide id="10" pos="5518" userDrawn="1">
          <p15:clr>
            <a:srgbClr val="A4A3A4"/>
          </p15:clr>
        </p15:guide>
        <p15:guide id="11" orient="horz" pos="1911" userDrawn="1">
          <p15:clr>
            <a:srgbClr val="A4A3A4"/>
          </p15:clr>
        </p15:guide>
        <p15:guide id="12" orient="horz" pos="2205" userDrawn="1">
          <p15:clr>
            <a:srgbClr val="A4A3A4"/>
          </p15:clr>
        </p15:guide>
        <p15:guide id="13" orient="horz" pos="3135" userDrawn="1">
          <p15:clr>
            <a:srgbClr val="A4A3A4"/>
          </p15:clr>
        </p15:guide>
        <p15:guide id="14" orient="horz" pos="3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T. Bai" initials="JTB" lastIdx="1" clrIdx="0">
    <p:extLst>
      <p:ext uri="{19B8F6BF-5375-455C-9EA6-DF929625EA0E}">
        <p15:presenceInfo xmlns:p15="http://schemas.microsoft.com/office/powerpoint/2012/main" userId="273ed7fcea146d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76A"/>
    <a:srgbClr val="E0522E"/>
    <a:srgbClr val="0544D1"/>
    <a:srgbClr val="D64320"/>
    <a:srgbClr val="FA7406"/>
    <a:srgbClr val="DE5050"/>
    <a:srgbClr val="BD1F2D"/>
    <a:srgbClr val="03297D"/>
    <a:srgbClr val="000000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2380" autoAdjust="0"/>
  </p:normalViewPr>
  <p:slideViewPr>
    <p:cSldViewPr snapToGrid="0" showGuides="1">
      <p:cViewPr varScale="1">
        <p:scale>
          <a:sx n="58" d="100"/>
          <a:sy n="58" d="100"/>
        </p:scale>
        <p:origin x="90" y="366"/>
      </p:cViewPr>
      <p:guideLst>
        <p:guide orient="horz" pos="2772"/>
        <p:guide pos="6085"/>
        <p:guide pos="1481"/>
        <p:guide pos="6947"/>
        <p:guide orient="horz" pos="958"/>
        <p:guide orient="horz" pos="323"/>
        <p:guide orient="horz" pos="1298"/>
        <p:guide orient="horz" pos="2455"/>
        <p:guide pos="257"/>
        <p:guide pos="5518"/>
        <p:guide orient="horz" pos="1911"/>
        <p:guide orient="horz" pos="2205"/>
        <p:guide orient="horz" pos="3135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088"/>
    </p:cViewPr>
  </p:sorter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E1617C5-8A08-4D81-AB7F-CFCC965445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BD6A33-72B2-4B12-B56C-188A4006D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59EF-F34B-47FC-90BD-F05AF15D5190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1F0A10-0BF6-44F0-9609-5A0400C91F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11DA2E-D782-4A4D-9BDD-E70585EF3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57D4-2445-4455-B3BC-E3A005B8BF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00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7C9B-F267-4A03-AD17-089EEDB418EC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4DF3B-20F9-4663-ACCD-B16856B4F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4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2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0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53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80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脉冲星磁层是否完全分开充电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从恒星表面流出的粒子密度是否等于或几乎等于那里的局部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电荷密度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6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29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PFF: Pair formation front  “</a:t>
            </a:r>
            <a:r>
              <a:rPr lang="zh-CN" altLang="en-US" dirty="0"/>
              <a:t>电子对产生前沿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32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8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粒子加速及辐射区域位于临界磁力线和最外开放磁力线之间，从脉冲星表面一直延伸到光速圆柱半径附近。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1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左：在夸克星的情况下形成的核间隙和环间隙</a:t>
            </a:r>
            <a:endParaRPr lang="en-US" altLang="zh-CN" dirty="0"/>
          </a:p>
          <a:p>
            <a:r>
              <a:rPr lang="zh-CN" altLang="en-US" dirty="0"/>
              <a:t>右：在中子星表面束缚能小的情况下形成核间隙和环间隙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4DF3B-20F9-4663-ACCD-B16856B4F9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4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84D73C-C6F9-4861-A156-7188FED1B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E558C0-40C3-40E1-A353-056A3EBD4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BA2EF-03B8-4E48-99D1-CCD06F49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891531-E356-47CA-9DC2-00F607E3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0DF88-3786-49FA-BA30-5D159405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172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87BE6-967B-4B64-B54B-0AEFA4B5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A522CC-1E03-4584-BDE8-25DF47047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7F86D3-812C-4B98-8363-C09FBCC1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C1BA90-A087-4112-B0AF-404961F8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A3348-CFAB-4EEA-92DD-9C5BE85D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4173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9C112C-7BEB-45BF-8A5A-44741A45D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4CE0B0-BEDE-400A-85F8-A57F5D170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48656C-F349-4167-87C0-DA22C276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2CFABB-5B76-42F1-A453-5373C862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A9561-A456-41F7-929E-46851B19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6038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0402-CA40-44D6-B9EA-0387FD57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437C26-01C3-4B08-A396-C14DFFF3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585724-899C-49C3-9977-22ADD6E9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46C36F-4DED-4CA6-BCE9-4130E857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3267B3-EB35-4A9E-8163-EB785822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833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99820-96D9-40F7-BCDA-42DBB160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691F75-E021-41FC-AC5C-A5DF8F556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84F02A-742D-4D23-AA95-80B89E73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229AB3-79C5-4EE1-B94D-EC536D08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EC5C03-3C2A-4437-9E17-BD7D6B11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02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DEB8-AAB6-4179-8D96-7D15084B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9D910-EF1A-4226-96BA-E86345DD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0BDDFE-8B34-4B55-857D-331BE2496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7A40D4-5298-451A-B6AA-46ADB98E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BCE0E9-16EC-47E9-A33B-A316CE09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9EA9DC-A681-4B00-9972-D52420D2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167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47728-20B8-4A2E-A0DE-5759AB09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15D499-CB2C-4245-89C1-27FBB9303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714F0B-189D-4C3D-95AF-04D7F845E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C2ED87-C36B-44CF-9EEF-380688D83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EA7552-66A0-4EA5-9695-A04D2C47C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7AB3CD-4DCD-4196-A8CE-2EA74AED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A39744-271C-4F35-B03D-1301BA66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8E142-7CF3-4526-9338-8CD5A4F8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9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3A032F63-BDD8-4BF2-A9DA-EC35C9A4D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976" y="6474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F10FC4-DD5C-4C24-B849-D8A0B2DC987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F6D0F453-477E-4A84-99E6-54F0A4718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1840" y="81375"/>
            <a:ext cx="2343021" cy="70876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594B671-F571-4C43-8978-5A8CCD085611}"/>
              </a:ext>
            </a:extLst>
          </p:cNvPr>
          <p:cNvGrpSpPr/>
          <p:nvPr userDrawn="1"/>
        </p:nvGrpSpPr>
        <p:grpSpPr>
          <a:xfrm>
            <a:off x="220150" y="190445"/>
            <a:ext cx="588308" cy="599694"/>
            <a:chOff x="220150" y="190445"/>
            <a:chExt cx="588308" cy="599694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CE0063DC-314B-4999-9085-AB2933E5C900}"/>
                </a:ext>
              </a:extLst>
            </p:cNvPr>
            <p:cNvSpPr/>
            <p:nvPr userDrawn="1"/>
          </p:nvSpPr>
          <p:spPr>
            <a:xfrm>
              <a:off x="220150" y="190445"/>
              <a:ext cx="470647" cy="471543"/>
            </a:xfrm>
            <a:prstGeom prst="frame">
              <a:avLst>
                <a:gd name="adj1" fmla="val 4026"/>
              </a:avLst>
            </a:prstGeom>
            <a:solidFill>
              <a:srgbClr val="C00000"/>
            </a:solidFill>
            <a:ln>
              <a:solidFill>
                <a:srgbClr val="CF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E667373-56CA-4E1B-926B-FED465416419}"/>
                </a:ext>
              </a:extLst>
            </p:cNvPr>
            <p:cNvSpPr/>
            <p:nvPr userDrawn="1"/>
          </p:nvSpPr>
          <p:spPr>
            <a:xfrm>
              <a:off x="337811" y="341194"/>
              <a:ext cx="470647" cy="44894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F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CCD2154-82EF-407E-888D-04E4E3FE9AA8}"/>
              </a:ext>
            </a:extLst>
          </p:cNvPr>
          <p:cNvCxnSpPr>
            <a:cxnSpLocks/>
          </p:cNvCxnSpPr>
          <p:nvPr userDrawn="1"/>
        </p:nvCxnSpPr>
        <p:spPr>
          <a:xfrm>
            <a:off x="337811" y="790139"/>
            <a:ext cx="115493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576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A54AE3-1DCD-4F30-BACD-C5106C48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11CA6-7FC6-48CB-A25F-E5FDC1B9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5E371E-A6AA-4FBB-9B65-EE03D7FA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8118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5E547-A4ED-4680-8D06-4D65336D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E94CC2-220F-45A2-BA07-6E3E01FF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72818E-9468-4022-AE3B-137CB8B61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74D412-9EB1-4D0D-A940-94C70B0C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81777B-24B0-452E-BCDE-0355F8E3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4669C-6903-41F6-9BB6-4CDACA20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540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61A124-233A-40F4-B538-DB65F8E4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AE25634-7BFB-4E38-A73F-47F7CE11B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FBE149-0D57-41CD-BB60-A9C402E50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C0D2A6-7A8F-419F-A945-8D2FC2ED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5C6D5F-3374-453F-BD46-797E95CF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0960AD-21A3-4C2C-B3AB-AF4CE8E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2011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6CFAC8-A4DD-4F7D-B8CE-2DE0BE95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ECBA2-986F-4178-8501-74A44BCB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1B1BD2-8423-497F-A4C3-A8BA78601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A39B4D-D3E9-4A44-A273-709D0D099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26FC6-3CB4-4E71-9553-97B378517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976" y="64745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F10FC4-DD5C-4C24-B849-D8A0B2DC98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8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836B1E1-B943-44FD-BD7E-FCE4C892ABEC}"/>
              </a:ext>
            </a:extLst>
          </p:cNvPr>
          <p:cNvSpPr txBox="1"/>
          <p:nvPr/>
        </p:nvSpPr>
        <p:spPr>
          <a:xfrm>
            <a:off x="0" y="150512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there any strong assumptions in some pulsar radiation models</a:t>
            </a:r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3BA15DA-7A4A-4DEC-A3E3-7A29F500CB5D}"/>
              </a:ext>
            </a:extLst>
          </p:cNvPr>
          <p:cNvSpPr/>
          <p:nvPr/>
        </p:nvSpPr>
        <p:spPr>
          <a:xfrm>
            <a:off x="0" y="3760803"/>
            <a:ext cx="12192000" cy="1290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F6FBB3-3585-4839-9989-F5B5642FD1AF}"/>
              </a:ext>
            </a:extLst>
          </p:cNvPr>
          <p:cNvSpPr/>
          <p:nvPr/>
        </p:nvSpPr>
        <p:spPr>
          <a:xfrm>
            <a:off x="0" y="3690947"/>
            <a:ext cx="12192000" cy="129048"/>
          </a:xfrm>
          <a:prstGeom prst="rect">
            <a:avLst/>
          </a:prstGeom>
          <a:solidFill>
            <a:srgbClr val="D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330F4A-8AAC-42AE-A964-DCDEF21AF6C1}"/>
              </a:ext>
            </a:extLst>
          </p:cNvPr>
          <p:cNvSpPr txBox="1"/>
          <p:nvPr/>
        </p:nvSpPr>
        <p:spPr>
          <a:xfrm>
            <a:off x="3330340" y="6389170"/>
            <a:ext cx="614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2200" spc="200" dirty="0"/>
              <a:t>F P S 8          6 </a:t>
            </a:r>
            <a:r>
              <a:rPr lang="zh-CN" altLang="en-US" sz="1600" kern="2200" spc="200" dirty="0"/>
              <a:t>月 </a:t>
            </a:r>
            <a:r>
              <a:rPr lang="en-US" altLang="zh-CN" sz="1600" kern="2200" spc="200" dirty="0"/>
              <a:t>27 </a:t>
            </a:r>
            <a:r>
              <a:rPr lang="zh-CN" altLang="en-US" sz="1600" kern="2200" spc="200" dirty="0"/>
              <a:t>日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F0EABA6-1216-4A79-B211-7C28B815F458}"/>
              </a:ext>
            </a:extLst>
          </p:cNvPr>
          <p:cNvGrpSpPr/>
          <p:nvPr/>
        </p:nvGrpSpPr>
        <p:grpSpPr>
          <a:xfrm>
            <a:off x="9214084" y="6535587"/>
            <a:ext cx="1999647" cy="45719"/>
            <a:chOff x="9458460" y="4956809"/>
            <a:chExt cx="1999647" cy="45719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1643EDA-60FC-421D-BDEC-3BFC7EF80CC7}"/>
                </a:ext>
              </a:extLst>
            </p:cNvPr>
            <p:cNvCxnSpPr/>
            <p:nvPr/>
          </p:nvCxnSpPr>
          <p:spPr>
            <a:xfrm>
              <a:off x="9504179" y="4982095"/>
              <a:ext cx="195392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477E365-E639-4F1C-BF78-82EA13B8AB0B}"/>
                </a:ext>
              </a:extLst>
            </p:cNvPr>
            <p:cNvSpPr/>
            <p:nvPr/>
          </p:nvSpPr>
          <p:spPr>
            <a:xfrm>
              <a:off x="9458460" y="4956809"/>
              <a:ext cx="45719" cy="45719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2EC51A-E780-40C9-B947-563726654777}"/>
              </a:ext>
            </a:extLst>
          </p:cNvPr>
          <p:cNvGrpSpPr/>
          <p:nvPr/>
        </p:nvGrpSpPr>
        <p:grpSpPr>
          <a:xfrm flipH="1">
            <a:off x="980174" y="6535587"/>
            <a:ext cx="1999647" cy="45719"/>
            <a:chOff x="9458460" y="4956809"/>
            <a:chExt cx="1999647" cy="45719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9D54C6D-DB56-4D39-B428-3FB842BED7F2}"/>
                </a:ext>
              </a:extLst>
            </p:cNvPr>
            <p:cNvCxnSpPr/>
            <p:nvPr/>
          </p:nvCxnSpPr>
          <p:spPr>
            <a:xfrm>
              <a:off x="9504179" y="4982095"/>
              <a:ext cx="195392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CEC84D8-1E72-4033-B8D5-CAE78D673C25}"/>
                </a:ext>
              </a:extLst>
            </p:cNvPr>
            <p:cNvSpPr/>
            <p:nvPr/>
          </p:nvSpPr>
          <p:spPr>
            <a:xfrm>
              <a:off x="9458460" y="4956809"/>
              <a:ext cx="45719" cy="45719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A37C79D-F0DF-4847-8E6B-89A006185408}"/>
              </a:ext>
            </a:extLst>
          </p:cNvPr>
          <p:cNvSpPr txBox="1"/>
          <p:nvPr/>
        </p:nvSpPr>
        <p:spPr>
          <a:xfrm>
            <a:off x="4402874" y="4302804"/>
            <a:ext cx="481121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汇报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白俊涛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   师：支启军 教授</a:t>
            </a:r>
            <a:endParaRPr lang="en-US" altLang="zh-CN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合作者：乔国俊 教授，杜源杰 研究员，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卢吉光 博士，尚伦华 博士</a:t>
            </a: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7A7B6344-5631-4CD8-B616-F21CE51B4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54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9AF4E3-448C-42DE-9554-CE9DF0D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CC1A0020-F6C0-46C9-AA99-9A5B4E275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D7B6BBB-A0DB-417A-BBE9-D938FFC54356}"/>
              </a:ext>
            </a:extLst>
          </p:cNvPr>
          <p:cNvSpPr/>
          <p:nvPr/>
        </p:nvSpPr>
        <p:spPr>
          <a:xfrm>
            <a:off x="600046" y="618820"/>
            <a:ext cx="4968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annular gap model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871668-89DE-4AEE-B5DC-83235955204A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742E2DB4-B2F3-4496-A549-7135C2618F87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C0B9BE4-ABAE-4450-8DFD-02D31C9796A6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8" name="Picture 9">
            <a:extLst>
              <a:ext uri="{FF2B5EF4-FFF2-40B4-BE49-F238E27FC236}">
                <a16:creationId xmlns:a16="http://schemas.microsoft.com/office/drawing/2014/main" id="{06A7A4A4-F2CA-4269-9233-08B619F1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268" y="1880854"/>
            <a:ext cx="511175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00D9CD7-74D9-4B34-AF94-5A243113C729}"/>
              </a:ext>
            </a:extLst>
          </p:cNvPr>
          <p:cNvSpPr/>
          <p:nvPr/>
        </p:nvSpPr>
        <p:spPr>
          <a:xfrm>
            <a:off x="1121958" y="5553209"/>
            <a:ext cx="42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solidFill>
                  <a:srgbClr val="0070C0"/>
                </a:solidFill>
              </a:rPr>
              <a:t>Qiao</a:t>
            </a:r>
            <a:r>
              <a:rPr kumimoji="1" lang="en-US" altLang="zh-CN" dirty="0">
                <a:solidFill>
                  <a:srgbClr val="0070C0"/>
                </a:solidFill>
              </a:rPr>
              <a:t>, Lee, Zhang, Wang, Xu, 2007,ChJAA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DB46B4-CA44-4D10-8E41-A3EC2AD9614A}"/>
              </a:ext>
            </a:extLst>
          </p:cNvPr>
          <p:cNvSpPr txBox="1"/>
          <p:nvPr/>
        </p:nvSpPr>
        <p:spPr>
          <a:xfrm>
            <a:off x="6721642" y="1880854"/>
            <a:ext cx="47560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/>
              <a:t>The region of particle acceleration and radiation lies between CFL and LOF, extending from the surface of the pulsar to the cylindrical radius of the speed of light.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65842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9AF4E3-448C-42DE-9554-CE9DF0D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CC1A0020-F6C0-46C9-AA99-9A5B4E275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D7B6BBB-A0DB-417A-BBE9-D938FFC54356}"/>
              </a:ext>
            </a:extLst>
          </p:cNvPr>
          <p:cNvSpPr/>
          <p:nvPr/>
        </p:nvSpPr>
        <p:spPr>
          <a:xfrm>
            <a:off x="600046" y="901692"/>
            <a:ext cx="1018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annular gap model in the free flow situation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871668-89DE-4AEE-B5DC-83235955204A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742E2DB4-B2F3-4496-A549-7135C2618F87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C0B9BE4-ABAE-4450-8DFD-02D31C9796A6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C92CAE2-2B92-45C4-8553-4D4590349316}"/>
                  </a:ext>
                </a:extLst>
              </p:cNvPr>
              <p:cNvSpPr/>
              <p:nvPr/>
            </p:nvSpPr>
            <p:spPr>
              <a:xfrm>
                <a:off x="600046" y="1991939"/>
                <a:ext cx="4677807" cy="3184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NimbusRomNo9L-Regu"/>
                  </a:rPr>
                  <a:t>(1). Instead of the assumption of fully charge separated magnetosphere, it is assumed that the charge in the pulsar magnetosphere is nearly neutral, at least partly neutral; </a:t>
                </a:r>
              </a:p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(2). Instead of the assumption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NimbusRomNo9L-Regu"/>
                  </a:rPr>
                  <a:t>, it assumes that near light cylinder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NimbusRomNo9L-Regu"/>
                  </a:rPr>
                  <a:t>;</a:t>
                </a:r>
              </a:p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 (3). The parallel electric field near the light cylinder is zero.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C92CAE2-2B92-45C4-8553-4D4590349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46" y="1991939"/>
                <a:ext cx="4677807" cy="3184462"/>
              </a:xfrm>
              <a:prstGeom prst="rect">
                <a:avLst/>
              </a:prstGeom>
              <a:blipFill>
                <a:blip r:embed="rId4"/>
                <a:stretch>
                  <a:fillRect l="-1042" t="-1149" b="-2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CA0DF7A-C6CE-4C01-9260-7F41902B7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66" y="1373808"/>
            <a:ext cx="6792233" cy="50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28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075C1F-83F9-44C9-917F-E30B830B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0D5470E2-FB8D-449C-8086-B229858E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274" y="3381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21D71F0-7E98-4D98-8AD0-B3EE8D1D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4302" y="1105196"/>
            <a:ext cx="511175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E1C848A3-62DE-4628-A59F-431B1D14D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81860D1-6A24-4A7B-A104-FB1B180F6923}"/>
              </a:ext>
            </a:extLst>
          </p:cNvPr>
          <p:cNvSpPr/>
          <p:nvPr/>
        </p:nvSpPr>
        <p:spPr>
          <a:xfrm>
            <a:off x="6542132" y="4367483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 </a:t>
            </a:r>
            <a:r>
              <a:rPr kumimoji="1" lang="en-US" altLang="zh-CN" dirty="0" err="1">
                <a:solidFill>
                  <a:srgbClr val="0070C0"/>
                </a:solidFill>
              </a:rPr>
              <a:t>Qiao</a:t>
            </a:r>
            <a:r>
              <a:rPr kumimoji="1" lang="en-US" altLang="zh-CN" dirty="0">
                <a:solidFill>
                  <a:srgbClr val="0070C0"/>
                </a:solidFill>
              </a:rPr>
              <a:t>, et al., 2007,ChJAA 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8171DAF-AFE7-4BFD-A025-F78B69D473E2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EE835F4-3A83-4601-A316-AF5339EBC6CF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4BB248C-A9DB-409D-9540-7ECCDBE4E15D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76E1996-9FB7-4D3F-A177-C4E3911E9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939" y="743851"/>
            <a:ext cx="3580040" cy="380829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A440619-4C89-4930-BF8B-29EC2D1C5D74}"/>
              </a:ext>
            </a:extLst>
          </p:cNvPr>
          <p:cNvSpPr/>
          <p:nvPr/>
        </p:nvSpPr>
        <p:spPr>
          <a:xfrm>
            <a:off x="1681955" y="4674362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solidFill>
                  <a:srgbClr val="0070C0"/>
                </a:solidFill>
              </a:rPr>
              <a:t>Qiao</a:t>
            </a:r>
            <a:r>
              <a:rPr kumimoji="1" lang="en-US" altLang="zh-CN" dirty="0">
                <a:solidFill>
                  <a:srgbClr val="0070C0"/>
                </a:solidFill>
              </a:rPr>
              <a:t>, et al., 2004a, APJ  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BB48EE1-A60F-455C-8C94-FCE1400BB2BE}"/>
              </a:ext>
            </a:extLst>
          </p:cNvPr>
          <p:cNvSpPr/>
          <p:nvPr/>
        </p:nvSpPr>
        <p:spPr>
          <a:xfrm>
            <a:off x="573741" y="5396053"/>
            <a:ext cx="552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IAG, ICG, and NCS of an oblique rotator. If the center star is a strange star, both the IAG and the ICG can work. 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24E3905-3525-4D2B-81F7-08F836A0FAFD}"/>
              </a:ext>
            </a:extLst>
          </p:cNvPr>
          <p:cNvSpPr/>
          <p:nvPr/>
        </p:nvSpPr>
        <p:spPr>
          <a:xfrm>
            <a:off x="6214508" y="49344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The annular gap and core gap are formed when the surface binding energy of the neutron star is small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5549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A6B547-1232-40A9-92F6-968A2F80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6286D9-018F-4CF8-8A18-05BF59371FD5}"/>
              </a:ext>
            </a:extLst>
          </p:cNvPr>
          <p:cNvSpPr/>
          <p:nvPr/>
        </p:nvSpPr>
        <p:spPr>
          <a:xfrm>
            <a:off x="840534" y="751820"/>
            <a:ext cx="10840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 and verification of annular gap model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3BB2776C-0421-4490-B1FB-397D4B0EA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E3AB7C2-1EA6-4A55-9A1E-637ADAF5BD77}"/>
              </a:ext>
            </a:extLst>
          </p:cNvPr>
          <p:cNvSpPr/>
          <p:nvPr/>
        </p:nvSpPr>
        <p:spPr>
          <a:xfrm>
            <a:off x="909551" y="2270407"/>
            <a:ext cx="103728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CN" sz="2000" dirty="0"/>
              <a:t>Gamma ray and radio pulse profile can be well fitted, which can be used for observation and inspection of radiation position and radiation mechanism.</a:t>
            </a:r>
            <a:r>
              <a:rPr lang="en-US" altLang="zh-CN" sz="2000" dirty="0">
                <a:latin typeface="NimbusRomNo9L-Regu"/>
              </a:rPr>
              <a:t> (Du , et al. , 2010, 2011, 2012, 2013)</a:t>
            </a:r>
          </a:p>
          <a:p>
            <a:pPr marL="342900" indent="-342900">
              <a:buAutoNum type="arabicParenBoth"/>
            </a:pPr>
            <a:endParaRPr lang="en-US" altLang="zh-CN" sz="2000" dirty="0">
              <a:latin typeface="NimbusRomNo9L-Regu"/>
            </a:endParaRPr>
          </a:p>
          <a:p>
            <a:r>
              <a:rPr lang="en-US" altLang="zh-CN" sz="2000" dirty="0">
                <a:latin typeface="NimbusRomNo9L-Regu"/>
              </a:rPr>
              <a:t>(2) </a:t>
            </a:r>
            <a:r>
              <a:rPr lang="en-US" altLang="zh-CN" sz="2000" dirty="0"/>
              <a:t>To understand the bi-drifting phenomenon.</a:t>
            </a:r>
            <a:r>
              <a:rPr lang="zh-CN" altLang="en-US" sz="2000" dirty="0"/>
              <a:t>（</a:t>
            </a:r>
            <a:r>
              <a:rPr lang="en-US" altLang="zh-CN" sz="2000" dirty="0" err="1"/>
              <a:t>Qiao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et</a:t>
            </a:r>
            <a:r>
              <a:rPr lang="zh-CN" altLang="en-US" sz="2000" dirty="0"/>
              <a:t> </a:t>
            </a:r>
            <a:r>
              <a:rPr lang="en-US" altLang="zh-CN" sz="2000" dirty="0"/>
              <a:t>al.</a:t>
            </a:r>
            <a:r>
              <a:rPr lang="zh-CN" altLang="en-US" sz="2000" dirty="0"/>
              <a:t> </a:t>
            </a:r>
            <a:r>
              <a:rPr lang="en-US" altLang="zh-CN" sz="2000" dirty="0"/>
              <a:t>2004b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endParaRPr lang="en-US" altLang="zh-CN" sz="2000" dirty="0">
              <a:latin typeface="NimbusRomNo9L-Regu"/>
            </a:endParaRPr>
          </a:p>
          <a:p>
            <a:r>
              <a:rPr lang="en-US" altLang="zh-CN" sz="2000" dirty="0">
                <a:latin typeface="NimbusRomNo9L-Regu"/>
              </a:rPr>
              <a:t>(3) </a:t>
            </a:r>
            <a:r>
              <a:rPr lang="en-US" altLang="zh-CN" sz="2000" dirty="0"/>
              <a:t>Gamma-ray millisecond pulsar radio and gamma-ray radiation (gamma-ray and radio radiation beams are very wide, radiating areas near zero charge surfaces). (Ravi, et al., 2010)</a:t>
            </a:r>
          </a:p>
          <a:p>
            <a:endParaRPr lang="en-US" altLang="zh-CN" sz="2000" dirty="0">
              <a:latin typeface="NimbusRomNo9L-Regu"/>
            </a:endParaRPr>
          </a:p>
          <a:p>
            <a:r>
              <a:rPr lang="en-US" altLang="zh-CN" sz="2000" dirty="0">
                <a:latin typeface="NimbusRomNo9L-Regu"/>
              </a:rPr>
              <a:t>(4) </a:t>
            </a:r>
            <a:r>
              <a:rPr lang="en-US" altLang="zh-CN" sz="2000" dirty="0"/>
              <a:t>The radiation region is defined by the geometric configuration</a:t>
            </a:r>
            <a:r>
              <a:rPr lang="en-US" altLang="zh-CN" sz="2000" dirty="0">
                <a:latin typeface="NimbusRomNo9L-Regu"/>
              </a:rPr>
              <a:t>.</a:t>
            </a:r>
            <a:r>
              <a:rPr lang="zh-CN" altLang="en-US" sz="2000" dirty="0">
                <a:latin typeface="NimbusRomNo9L-Regu"/>
              </a:rPr>
              <a:t>（</a:t>
            </a:r>
            <a:r>
              <a:rPr lang="en-US" altLang="zh-CN" sz="2000" dirty="0">
                <a:latin typeface="NimbusRomNo9L-Regu"/>
              </a:rPr>
              <a:t>Wang,</a:t>
            </a:r>
            <a:r>
              <a:rPr lang="zh-CN" altLang="en-US" sz="2000" dirty="0">
                <a:latin typeface="NimbusRomNo9L-Regu"/>
              </a:rPr>
              <a:t> </a:t>
            </a:r>
            <a:r>
              <a:rPr lang="en-US" altLang="zh-CN" sz="2000" dirty="0">
                <a:latin typeface="NimbusRomNo9L-Regu"/>
              </a:rPr>
              <a:t>et</a:t>
            </a:r>
            <a:r>
              <a:rPr lang="zh-CN" altLang="en-US" sz="2000" dirty="0">
                <a:latin typeface="NimbusRomNo9L-Regu"/>
              </a:rPr>
              <a:t> </a:t>
            </a:r>
            <a:r>
              <a:rPr lang="en-US" altLang="zh-CN" sz="2000" dirty="0">
                <a:latin typeface="NimbusRomNo9L-Regu"/>
              </a:rPr>
              <a:t>al.,</a:t>
            </a:r>
            <a:r>
              <a:rPr lang="zh-CN" altLang="en-US" sz="2000" dirty="0">
                <a:latin typeface="NimbusRomNo9L-Regu"/>
              </a:rPr>
              <a:t> </a:t>
            </a:r>
            <a:r>
              <a:rPr lang="en-US" altLang="zh-CN" sz="2000" dirty="0">
                <a:latin typeface="NimbusRomNo9L-Regu"/>
              </a:rPr>
              <a:t>2006</a:t>
            </a:r>
            <a:r>
              <a:rPr lang="zh-CN" altLang="en-US" sz="2000" dirty="0">
                <a:latin typeface="NimbusRomNo9L-Regu"/>
              </a:rPr>
              <a:t>）</a:t>
            </a:r>
            <a:endParaRPr lang="en-US" altLang="zh-CN" sz="2000" dirty="0">
              <a:latin typeface="NimbusRomNo9L-Regu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BEC869E-6E57-4483-9793-6A1A77C59F3F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AFAA694-B577-4421-B2D4-B65BCE690934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5527D558-D118-4C4C-8141-08D26CEEBD1D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8799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E6C0CC-34A9-49E3-8603-6FB11257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F5FF5B-DFA0-4C0A-B5BF-950FEBDBB9A5}"/>
              </a:ext>
            </a:extLst>
          </p:cNvPr>
          <p:cNvSpPr/>
          <p:nvPr/>
        </p:nvSpPr>
        <p:spPr>
          <a:xfrm>
            <a:off x="4608576" y="59317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-Roman"/>
              </a:rPr>
              <a:t>The multi-wavelength (radio, X-ray, and </a:t>
            </a:r>
            <a:r>
              <a:rPr lang="en-US" altLang="zh-CN" i="1" dirty="0">
                <a:latin typeface="MTMI"/>
              </a:rPr>
              <a:t>γ </a:t>
            </a:r>
            <a:r>
              <a:rPr lang="en-US" altLang="zh-CN" dirty="0">
                <a:latin typeface="Times-Roman"/>
              </a:rPr>
              <a:t>-ray) pulse profiles</a:t>
            </a:r>
          </a:p>
          <a:p>
            <a:r>
              <a:rPr lang="en-US" altLang="zh-CN" dirty="0">
                <a:latin typeface="Times-Roman"/>
              </a:rPr>
              <a:t>of PSR B1821</a:t>
            </a:r>
            <a:r>
              <a:rPr lang="en-US" altLang="zh-CN" dirty="0">
                <a:latin typeface="MTSY"/>
              </a:rPr>
              <a:t>−</a:t>
            </a:r>
            <a:r>
              <a:rPr lang="en-US" altLang="zh-CN" dirty="0">
                <a:latin typeface="Times-Roman"/>
              </a:rPr>
              <a:t>24 can be explained by the annular gap model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905629-0AA2-4D36-A02C-A49C3D5A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14" y="1338070"/>
            <a:ext cx="8541684" cy="45753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83A50B-3BA5-4A36-8710-E3649CA644AE}"/>
              </a:ext>
            </a:extLst>
          </p:cNvPr>
          <p:cNvSpPr txBox="1"/>
          <p:nvPr/>
        </p:nvSpPr>
        <p:spPr>
          <a:xfrm>
            <a:off x="1470211" y="5870992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Du, et al., 2015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BEF1C53E-B334-44EF-8996-A8139FA5F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CB6F5E5-444D-41D6-8690-8C355CEF441E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EDD16DE-7E9B-48C7-A0CD-CB9B49CCE153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44AA4109-A822-4875-8699-3F6AFE57DB45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33ED39F-738B-4E4E-A6CA-9E628582B795}"/>
              </a:ext>
            </a:extLst>
          </p:cNvPr>
          <p:cNvSpPr/>
          <p:nvPr/>
        </p:nvSpPr>
        <p:spPr>
          <a:xfrm>
            <a:off x="220150" y="561809"/>
            <a:ext cx="10840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 and verification of annular gap model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4362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5756FC-5DF8-46F6-B3C3-63564648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CA8C0982-2837-4BD3-B436-11C67030F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23322CD-677C-44EF-AD89-B157CF6BF1B7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FC86EE6-DCDA-4F2B-ABA3-D76F9705656C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B493E42-76C3-40B8-B8BB-1AF1C54CE527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4304788D-EFD8-4A0D-8932-FA0CAE1BA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54" y="1546667"/>
            <a:ext cx="6610350" cy="48863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2F7DD76-6F02-4AD1-A148-7C8BCB4904F2}"/>
              </a:ext>
            </a:extLst>
          </p:cNvPr>
          <p:cNvSpPr txBox="1"/>
          <p:nvPr/>
        </p:nvSpPr>
        <p:spPr>
          <a:xfrm>
            <a:off x="5853952" y="612526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rgbClr val="0070C0"/>
                </a:solidFill>
              </a:rPr>
              <a:t>Qiao</a:t>
            </a:r>
            <a:r>
              <a:rPr kumimoji="1" lang="en-US" altLang="zh-CN" dirty="0">
                <a:solidFill>
                  <a:srgbClr val="0070C0"/>
                </a:solidFill>
              </a:rPr>
              <a:t>, et al., 2004b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AA58621-DDAB-45BD-9D33-955FD4038852}"/>
              </a:ext>
            </a:extLst>
          </p:cNvPr>
          <p:cNvSpPr/>
          <p:nvPr/>
        </p:nvSpPr>
        <p:spPr>
          <a:xfrm>
            <a:off x="7177496" y="3343853"/>
            <a:ext cx="4898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-Roman"/>
              </a:rPr>
              <a:t>Observed </a:t>
            </a:r>
            <a:r>
              <a:rPr lang="en-US" altLang="zh-CN" dirty="0" err="1">
                <a:latin typeface="Times-Roman"/>
              </a:rPr>
              <a:t>subpulse</a:t>
            </a:r>
            <a:r>
              <a:rPr lang="en-US" altLang="zh-CN" dirty="0">
                <a:latin typeface="Times-Roman"/>
              </a:rPr>
              <a:t> drifting patterns and pulse profiles as compared with our simulations.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6286D9-018F-4CF8-8A18-05BF59371FD5}"/>
              </a:ext>
            </a:extLst>
          </p:cNvPr>
          <p:cNvSpPr/>
          <p:nvPr/>
        </p:nvSpPr>
        <p:spPr>
          <a:xfrm>
            <a:off x="675894" y="742547"/>
            <a:ext cx="1084021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 and verification of annular gap model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49783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C94D52-BC94-488D-B3AE-1A63E32D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C6AF1-7F08-4224-A33A-043619FA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383" y="1600200"/>
            <a:ext cx="59753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9pPr>
          </a:lstStyle>
          <a:p>
            <a:pPr eaLnBrk="1" hangingPunct="1"/>
            <a:r>
              <a:rPr lang="zh-CN" altLang="en-US" sz="2800">
                <a:ea typeface="楷体_GB2312" pitchFamily="49" charset="-122"/>
              </a:rPr>
              <a:t>     </a:t>
            </a:r>
          </a:p>
          <a:p>
            <a:pPr eaLnBrk="1" hangingPunct="1"/>
            <a:endParaRPr lang="zh-CN" altLang="zh-CN" sz="2800">
              <a:ea typeface="楷体_GB2312" pitchFamily="49" charset="-122"/>
            </a:endParaRPr>
          </a:p>
          <a:p>
            <a:pPr eaLnBrk="1" hangingPunct="1"/>
            <a:endParaRPr lang="en-US" altLang="zh-CN" sz="7200">
              <a:ea typeface="宋体" panose="02010600030101010101" pitchFamily="2" charset="-122"/>
            </a:endParaRPr>
          </a:p>
          <a:p>
            <a:pPr eaLnBrk="1" hangingPunct="1"/>
            <a:endParaRPr lang="zh-CN" altLang="en-US" sz="7200">
              <a:ea typeface="宋体" panose="02010600030101010101" pitchFamily="2" charset="-122"/>
            </a:endParaRPr>
          </a:p>
          <a:p>
            <a:pPr eaLnBrk="1" hangingPunct="1"/>
            <a:r>
              <a:rPr lang="zh-CN" altLang="zh-CN" sz="2800">
                <a:ea typeface="楷体_GB2312" pitchFamily="49" charset="-122"/>
              </a:rPr>
              <a:t> </a:t>
            </a:r>
          </a:p>
          <a:p>
            <a:pPr algn="just"/>
            <a:r>
              <a:rPr lang="zh-CN" altLang="en-US" sz="2400" b="0">
                <a:ea typeface="宋体" panose="02010600030101010101" pitchFamily="2" charset="-122"/>
              </a:rPr>
              <a:t>               </a:t>
            </a:r>
            <a:endParaRPr lang="zh-CN" altLang="en-US" b="0">
              <a:solidFill>
                <a:srgbClr val="FF505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20B56-8A93-4588-BE5D-F0687AE7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16" y="3276610"/>
            <a:ext cx="30353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B065A14E-1C05-470B-BD82-F8FCBA813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45442DE-D463-4803-9838-FE94AC606C7C}"/>
              </a:ext>
            </a:extLst>
          </p:cNvPr>
          <p:cNvSpPr/>
          <p:nvPr/>
        </p:nvSpPr>
        <p:spPr>
          <a:xfrm>
            <a:off x="4332083" y="4001284"/>
            <a:ext cx="672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/>
              <a:t>The radio and gamma-ray can be understood by annular gap.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A44028-06ED-4989-9DF2-CD396A9089F4}"/>
              </a:ext>
            </a:extLst>
          </p:cNvPr>
          <p:cNvSpPr/>
          <p:nvPr/>
        </p:nvSpPr>
        <p:spPr>
          <a:xfrm>
            <a:off x="4213113" y="5855256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solidFill>
                  <a:srgbClr val="0070C0"/>
                </a:solidFill>
              </a:rPr>
              <a:t>Qiao,et</a:t>
            </a:r>
            <a:r>
              <a:rPr kumimoji="1" lang="en-US" altLang="zh-CN" dirty="0">
                <a:solidFill>
                  <a:srgbClr val="0070C0"/>
                </a:solidFill>
              </a:rPr>
              <a:t> al., 2004a, </a:t>
            </a:r>
            <a:r>
              <a:rPr kumimoji="1" lang="en-US" altLang="zh-CN" dirty="0" err="1">
                <a:solidFill>
                  <a:srgbClr val="0070C0"/>
                </a:solidFill>
              </a:rPr>
              <a:t>ApJL</a:t>
            </a:r>
            <a:r>
              <a:rPr kumimoji="1" lang="en-US" altLang="zh-CN" dirty="0">
                <a:solidFill>
                  <a:srgbClr val="0070C0"/>
                </a:solidFill>
              </a:rPr>
              <a:t> 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646CF0-FFD0-441E-86D3-0412A5185C7C}"/>
              </a:ext>
            </a:extLst>
          </p:cNvPr>
          <p:cNvSpPr/>
          <p:nvPr/>
        </p:nvSpPr>
        <p:spPr>
          <a:xfrm>
            <a:off x="966513" y="323275"/>
            <a:ext cx="256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dirty="0">
                <a:solidFill>
                  <a:schemeClr val="tx2"/>
                </a:solidFill>
                <a:latin typeface="Impact" panose="020B0806030902050204" pitchFamily="34" charset="0"/>
                <a:ea typeface="楷体_GB2312" pitchFamily="49" charset="-122"/>
              </a:rPr>
              <a:t> </a:t>
            </a:r>
            <a:endParaRPr kumimoji="1" lang="en-US" altLang="zh-CN" b="1" dirty="0">
              <a:ea typeface="宋体" panose="0201060003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DF589B-6623-4AEE-912D-4D0EB3D62EB7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37914EB8-5F15-42FF-A96D-2E2A806100E3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670E50A-B391-4C5B-9E16-5BEECBCBA5A7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150F687-47A6-4723-880F-99B2BE5BB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134" y="1512036"/>
            <a:ext cx="7342850" cy="253490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66286D9-018F-4CF8-8A18-05BF59371FD5}"/>
              </a:ext>
            </a:extLst>
          </p:cNvPr>
          <p:cNvSpPr/>
          <p:nvPr/>
        </p:nvSpPr>
        <p:spPr>
          <a:xfrm>
            <a:off x="675894" y="792419"/>
            <a:ext cx="1084021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 and verification of annular gap model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833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21A8243-E679-478B-B3F8-F861E4F2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6664D-243C-4FD4-8ADD-0E1CD9B9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3940" y="1239288"/>
            <a:ext cx="5472112" cy="4087812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8D854DBD-FB63-45A9-8731-EB6954743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D6454E5-A637-43F4-8368-60D77DF43835}"/>
              </a:ext>
            </a:extLst>
          </p:cNvPr>
          <p:cNvSpPr/>
          <p:nvPr/>
        </p:nvSpPr>
        <p:spPr>
          <a:xfrm>
            <a:off x="2313519" y="55263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The observations show that the radiation position locates in the annular region.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E5A43D-D7DA-435D-A559-57AB9C396BB1}"/>
              </a:ext>
            </a:extLst>
          </p:cNvPr>
          <p:cNvSpPr/>
          <p:nvPr/>
        </p:nvSpPr>
        <p:spPr>
          <a:xfrm>
            <a:off x="8409519" y="34290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Wang et al.2006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C7D9D29-249C-4CCA-A796-5CBD7F595F71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83E12D1-51CF-4B72-85F9-1A59169DDC33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8B5FF54-9CE3-4FB4-8403-84072E642885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C66286D9-018F-4CF8-8A18-05BF59371FD5}"/>
              </a:ext>
            </a:extLst>
          </p:cNvPr>
          <p:cNvSpPr/>
          <p:nvPr/>
        </p:nvSpPr>
        <p:spPr>
          <a:xfrm>
            <a:off x="675894" y="1041810"/>
            <a:ext cx="1084021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Observation and verification of annular gap model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61641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4">
            <a:extLst>
              <a:ext uri="{FF2B5EF4-FFF2-40B4-BE49-F238E27FC236}">
                <a16:creationId xmlns:a16="http://schemas.microsoft.com/office/drawing/2014/main" id="{1409AB6D-4C2A-429F-AB42-869F3D7E380F}"/>
              </a:ext>
            </a:extLst>
          </p:cNvPr>
          <p:cNvSpPr txBox="1">
            <a:spLocks/>
          </p:cNvSpPr>
          <p:nvPr/>
        </p:nvSpPr>
        <p:spPr>
          <a:xfrm>
            <a:off x="24255" y="25602"/>
            <a:ext cx="3168459" cy="70173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0000" kern="12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>
                <a:gradFill>
                  <a:gsLst>
                    <a:gs pos="38000">
                      <a:srgbClr val="EAA8A8"/>
                    </a:gs>
                    <a:gs pos="15000">
                      <a:schemeClr val="bg1">
                        <a:alpha val="0"/>
                      </a:schemeClr>
                    </a:gs>
                    <a:gs pos="57000">
                      <a:srgbClr val="C00000"/>
                    </a:gs>
                    <a:gs pos="81000">
                      <a:srgbClr val="C00000"/>
                    </a:gs>
                  </a:gsLst>
                  <a:lin ang="5400000" scaled="0"/>
                </a:gradFill>
              </a:rPr>
              <a:t>4</a:t>
            </a:r>
            <a:endParaRPr kumimoji="0" lang="en-US" altLang="en-US" sz="50000" b="0" i="0" u="none" strike="noStrike" kern="1200" cap="none" spc="0" normalizeH="0" baseline="0" noProof="0" dirty="0">
              <a:ln>
                <a:noFill/>
              </a:ln>
              <a:gradFill>
                <a:gsLst>
                  <a:gs pos="38000">
                    <a:srgbClr val="EAA8A8"/>
                  </a:gs>
                  <a:gs pos="15000">
                    <a:schemeClr val="bg1">
                      <a:alpha val="0"/>
                    </a:schemeClr>
                  </a:gs>
                  <a:gs pos="57000">
                    <a:srgbClr val="C00000"/>
                  </a:gs>
                  <a:gs pos="81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375AFA-4853-4744-BF09-91A3C86E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76" y="6489101"/>
            <a:ext cx="2743200" cy="365125"/>
          </a:xfrm>
        </p:spPr>
        <p:txBody>
          <a:bodyPr/>
          <a:lstStyle/>
          <a:p>
            <a:fld id="{48F10FC4-DD5C-4C24-B849-D8A0B2DC987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E9D11CFB-47E0-4EE4-81AB-04C5FCAB728C}"/>
              </a:ext>
            </a:extLst>
          </p:cNvPr>
          <p:cNvSpPr txBox="1">
            <a:spLocks/>
          </p:cNvSpPr>
          <p:nvPr/>
        </p:nvSpPr>
        <p:spPr>
          <a:xfrm>
            <a:off x="740756" y="2891407"/>
            <a:ext cx="1219200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400" b="1" kern="1200" dirty="0">
                <a:solidFill>
                  <a:srgbClr val="FCEE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Summary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BCF2129-723E-40C5-B243-4EB99BCA3B9D}"/>
              </a:ext>
            </a:extLst>
          </p:cNvPr>
          <p:cNvSpPr/>
          <p:nvPr/>
        </p:nvSpPr>
        <p:spPr>
          <a:xfrm>
            <a:off x="8821953" y="-426576"/>
            <a:ext cx="6280199" cy="5805427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530708-87D8-452F-B914-8C9A895E6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5296"/>
            <a:ext cx="12192000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76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73E57A-19AF-4FDD-9F8F-5BEB3BF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D087718-36E7-4A75-ACE4-8981F3DD6D05}"/>
                  </a:ext>
                </a:extLst>
              </p:cNvPr>
              <p:cNvSpPr/>
              <p:nvPr/>
            </p:nvSpPr>
            <p:spPr>
              <a:xfrm>
                <a:off x="764771" y="1232419"/>
                <a:ext cx="10889673" cy="4015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1. In the slot gap model, owing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𝑎𝑛𝑡𝑖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𝑝𝑎𝑟𝑙𝑙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𝑎𝑛𝑡𝑖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𝑝𝑎𝑟𝑙𝑙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NimbusRomNo9L-Regu"/>
                  </a:rPr>
                  <a:t>. So all results are the same when anti-parallel is considered.</a:t>
                </a:r>
              </a:p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2. In the slot gap model, with more natural assumption: particles lost near the light cylinder is equal to the local GJ charge density,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𝑔𝑗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dirty="0">
                    <a:latin typeface="NimbusRomNo9L-Regu"/>
                  </a:rPr>
                  <a:t>then the “unfavorable” region in the slot gap model becomes a “favorable” one. </a:t>
                </a:r>
              </a:p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3. The annular gap can </a:t>
                </a:r>
                <a:r>
                  <a:rPr lang="en-US" altLang="zh-CN" dirty="0"/>
                  <a:t>form in neutron stars and quark stars.</a:t>
                </a:r>
                <a:endParaRPr lang="en-US" altLang="zh-CN" dirty="0">
                  <a:latin typeface="NimbusRomNo9L-Regu"/>
                </a:endParaRPr>
              </a:p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4. The annular gap model in the free flow can fit observations well.</a:t>
                </a:r>
              </a:p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5. </a:t>
                </a:r>
                <a:r>
                  <a:rPr lang="en-US" altLang="zh-CN" dirty="0"/>
                  <a:t>Acceleration is more efficient near the surface of a neutron star, whether in the </a:t>
                </a:r>
                <a:r>
                  <a:rPr lang="en-US" altLang="zh-CN" dirty="0">
                    <a:latin typeface="NimbusRomNo9L-Regu"/>
                  </a:rPr>
                  <a:t>annular gap</a:t>
                </a:r>
                <a:r>
                  <a:rPr lang="en-US" altLang="zh-CN" dirty="0"/>
                  <a:t> or core gap.</a:t>
                </a:r>
              </a:p>
              <a:p>
                <a:endParaRPr lang="en-US" altLang="zh-CN" dirty="0">
                  <a:latin typeface="NimbusRomNo9L-Regu"/>
                </a:endParaRPr>
              </a:p>
              <a:p>
                <a:r>
                  <a:rPr lang="en-US" altLang="zh-CN" dirty="0">
                    <a:latin typeface="NimbusRomNo9L-Regu"/>
                  </a:rPr>
                  <a:t>6. </a:t>
                </a:r>
                <a:r>
                  <a:rPr lang="en-US" altLang="zh-CN" dirty="0"/>
                  <a:t>As long as there is sufficient unipolar induced potential, the acceleration in the </a:t>
                </a:r>
                <a:r>
                  <a:rPr lang="en-US" altLang="zh-CN" dirty="0">
                    <a:latin typeface="NimbusRomNo9L-Regu"/>
                  </a:rPr>
                  <a:t>annular gap </a:t>
                </a:r>
                <a:r>
                  <a:rPr lang="en-US" altLang="zh-CN" dirty="0"/>
                  <a:t>is more effective.</a:t>
                </a:r>
                <a:endParaRPr lang="en-US" altLang="zh-CN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D087718-36E7-4A75-ACE4-8981F3DD6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1" y="1232419"/>
                <a:ext cx="10889673" cy="4015458"/>
              </a:xfrm>
              <a:prstGeom prst="rect">
                <a:avLst/>
              </a:prstGeom>
              <a:blipFill>
                <a:blip r:embed="rId2"/>
                <a:stretch>
                  <a:fillRect l="-448" r="-895" b="-1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形 3">
            <a:extLst>
              <a:ext uri="{FF2B5EF4-FFF2-40B4-BE49-F238E27FC236}">
                <a16:creationId xmlns:a16="http://schemas.microsoft.com/office/drawing/2014/main" id="{56FAE463-9227-4BB8-9961-19B8D0D43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8A5E5E7-E2E9-484D-B47C-8DAC3048F45E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D256283-C7D8-4CF9-8599-E143D6E4FDB0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95CCEA5-B20D-4D67-B219-5195AB1C6A4F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32103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13DDDE-AAF3-4CEB-9B04-3EF10F642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18179" r="60516"/>
          <a:stretch/>
        </p:blipFill>
        <p:spPr>
          <a:xfrm>
            <a:off x="1" y="0"/>
            <a:ext cx="43999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9" name="圆角矩形 1">
            <a:extLst>
              <a:ext uri="{FF2B5EF4-FFF2-40B4-BE49-F238E27FC236}">
                <a16:creationId xmlns:a16="http://schemas.microsoft.com/office/drawing/2014/main" id="{0AC13931-305A-4608-AA2F-CE838D890819}"/>
              </a:ext>
            </a:extLst>
          </p:cNvPr>
          <p:cNvSpPr/>
          <p:nvPr/>
        </p:nvSpPr>
        <p:spPr>
          <a:xfrm>
            <a:off x="-27715" y="0"/>
            <a:ext cx="4427704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00000"/>
              </a:gs>
              <a:gs pos="60000">
                <a:srgbClr val="C00000">
                  <a:alpha val="63000"/>
                </a:srgbClr>
              </a:gs>
              <a:gs pos="24000">
                <a:srgbClr val="C00000">
                  <a:alpha val="85000"/>
                </a:srgbClr>
              </a:gs>
              <a:gs pos="100000">
                <a:srgbClr val="C00000">
                  <a:alpha val="8000"/>
                </a:srgbClr>
              </a:gs>
            </a:gsLst>
            <a:lin ang="4200000" scaled="0"/>
          </a:gradFill>
          <a:ln>
            <a:noFill/>
          </a:ln>
          <a:effectLst>
            <a:outerShdw blurRad="2794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FBC86E6-886B-459E-9BC0-F79DFBEC9633}"/>
              </a:ext>
            </a:extLst>
          </p:cNvPr>
          <p:cNvSpPr txBox="1"/>
          <p:nvPr/>
        </p:nvSpPr>
        <p:spPr>
          <a:xfrm>
            <a:off x="523723" y="2924602"/>
            <a:ext cx="3257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555DEF2-E20C-4120-BCD0-740DDBCF9CD9}"/>
              </a:ext>
            </a:extLst>
          </p:cNvPr>
          <p:cNvCxnSpPr>
            <a:cxnSpLocks/>
          </p:cNvCxnSpPr>
          <p:nvPr/>
        </p:nvCxnSpPr>
        <p:spPr>
          <a:xfrm flipV="1">
            <a:off x="2874356" y="1291800"/>
            <a:ext cx="860180" cy="7406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0E18CA3-A550-4CC4-A07E-57BC9C9242BA}"/>
              </a:ext>
            </a:extLst>
          </p:cNvPr>
          <p:cNvCxnSpPr>
            <a:cxnSpLocks/>
          </p:cNvCxnSpPr>
          <p:nvPr/>
        </p:nvCxnSpPr>
        <p:spPr>
          <a:xfrm flipV="1">
            <a:off x="429907" y="4942087"/>
            <a:ext cx="740761" cy="6044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A2488F7-CF8B-4487-AA4C-924BE5F6A54B}"/>
              </a:ext>
            </a:extLst>
          </p:cNvPr>
          <p:cNvCxnSpPr>
            <a:cxnSpLocks/>
          </p:cNvCxnSpPr>
          <p:nvPr/>
        </p:nvCxnSpPr>
        <p:spPr>
          <a:xfrm flipV="1">
            <a:off x="971192" y="4781550"/>
            <a:ext cx="547852" cy="4984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85EE7B0E-0D93-4643-B6B7-33B16F055D61}"/>
              </a:ext>
            </a:extLst>
          </p:cNvPr>
          <p:cNvGrpSpPr/>
          <p:nvPr/>
        </p:nvGrpSpPr>
        <p:grpSpPr>
          <a:xfrm>
            <a:off x="5679316" y="988152"/>
            <a:ext cx="5061973" cy="1176630"/>
            <a:chOff x="5770684" y="1550927"/>
            <a:chExt cx="5061973" cy="117663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B1D45F9-DC0B-42DB-99DD-1426AF2F2EC5}"/>
                </a:ext>
              </a:extLst>
            </p:cNvPr>
            <p:cNvCxnSpPr>
              <a:cxnSpLocks/>
            </p:cNvCxnSpPr>
            <p:nvPr/>
          </p:nvCxnSpPr>
          <p:spPr>
            <a:xfrm>
              <a:off x="5861562" y="2466448"/>
              <a:ext cx="4971095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  <a:alpha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2E3886B-5FBB-4D1C-ACD1-BA7753DB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0684" y="1550927"/>
              <a:ext cx="1188823" cy="1176630"/>
            </a:xfrm>
            <a:prstGeom prst="rect">
              <a:avLst/>
            </a:prstGeom>
          </p:spPr>
        </p:pic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162D1E63-6274-42E2-8582-445AFE3AD080}"/>
              </a:ext>
            </a:extLst>
          </p:cNvPr>
          <p:cNvGrpSpPr/>
          <p:nvPr/>
        </p:nvGrpSpPr>
        <p:grpSpPr>
          <a:xfrm>
            <a:off x="5679316" y="2412867"/>
            <a:ext cx="5090806" cy="1176630"/>
            <a:chOff x="5766313" y="2515411"/>
            <a:chExt cx="5090806" cy="117663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828E791-711F-4F37-906B-7B8A703B3E71}"/>
                </a:ext>
              </a:extLst>
            </p:cNvPr>
            <p:cNvCxnSpPr>
              <a:cxnSpLocks/>
            </p:cNvCxnSpPr>
            <p:nvPr/>
          </p:nvCxnSpPr>
          <p:spPr>
            <a:xfrm>
              <a:off x="5886024" y="3381961"/>
              <a:ext cx="4971095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  <a:alpha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46E9E6-87AD-4862-9AE1-D740C1673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6313" y="2515411"/>
              <a:ext cx="1255885" cy="1176630"/>
            </a:xfrm>
            <a:prstGeom prst="rect">
              <a:avLst/>
            </a:prstGeom>
          </p:spPr>
        </p:pic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3B2A07B8-2071-4C63-A657-6920FBB6BEA2}"/>
              </a:ext>
            </a:extLst>
          </p:cNvPr>
          <p:cNvGrpSpPr/>
          <p:nvPr/>
        </p:nvGrpSpPr>
        <p:grpSpPr>
          <a:xfrm>
            <a:off x="5679316" y="3837581"/>
            <a:ext cx="5116764" cy="1176630"/>
            <a:chOff x="5754869" y="3471829"/>
            <a:chExt cx="5116764" cy="1176630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81F25B2-D531-46CB-95C6-67AE7F9EEA29}"/>
                </a:ext>
              </a:extLst>
            </p:cNvPr>
            <p:cNvCxnSpPr>
              <a:cxnSpLocks/>
            </p:cNvCxnSpPr>
            <p:nvPr/>
          </p:nvCxnSpPr>
          <p:spPr>
            <a:xfrm>
              <a:off x="5900538" y="4373062"/>
              <a:ext cx="4971095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  <a:alpha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F3C025B-A22E-49BB-BA23-67CB3326C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869" y="3471829"/>
              <a:ext cx="1274174" cy="1176630"/>
            </a:xfrm>
            <a:prstGeom prst="rect">
              <a:avLst/>
            </a:prstGeom>
          </p:spPr>
        </p:pic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446B7080-9EF5-4766-90F4-F1D8A46C318E}"/>
              </a:ext>
            </a:extLst>
          </p:cNvPr>
          <p:cNvGrpSpPr/>
          <p:nvPr/>
        </p:nvGrpSpPr>
        <p:grpSpPr>
          <a:xfrm>
            <a:off x="5679316" y="5262296"/>
            <a:ext cx="5090807" cy="1176630"/>
            <a:chOff x="5766312" y="4420989"/>
            <a:chExt cx="5090807" cy="117663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C40E2C6-BFCA-4D86-A7F7-B818C2938A8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024" y="5343622"/>
              <a:ext cx="4971095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  <a:alpha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3072E9B-32EB-4771-B9E6-6A9235CBD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6312" y="4420989"/>
              <a:ext cx="1255885" cy="1176630"/>
            </a:xfrm>
            <a:prstGeom prst="rect">
              <a:avLst/>
            </a:prstGeom>
          </p:spPr>
        </p:pic>
      </p:grpSp>
      <p:pic>
        <p:nvPicPr>
          <p:cNvPr id="17" name="图形 16">
            <a:extLst>
              <a:ext uri="{FF2B5EF4-FFF2-40B4-BE49-F238E27FC236}">
                <a16:creationId xmlns:a16="http://schemas.microsoft.com/office/drawing/2014/main" id="{2B337287-FE1C-4818-828C-A77D145FC1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D9AE346-B916-48A1-99E8-F0AF77F1FA36}"/>
              </a:ext>
            </a:extLst>
          </p:cNvPr>
          <p:cNvCxnSpPr>
            <a:cxnSpLocks/>
          </p:cNvCxnSpPr>
          <p:nvPr/>
        </p:nvCxnSpPr>
        <p:spPr>
          <a:xfrm flipV="1">
            <a:off x="3229321" y="1299372"/>
            <a:ext cx="747208" cy="6433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1F860BC6-23D5-43BE-A830-BF1B9267B067}"/>
              </a:ext>
            </a:extLst>
          </p:cNvPr>
          <p:cNvSpPr/>
          <p:nvPr/>
        </p:nvSpPr>
        <p:spPr>
          <a:xfrm>
            <a:off x="7896557" y="1233500"/>
            <a:ext cx="1804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3239B21-6674-46A6-BE48-BB3485704C54}"/>
              </a:ext>
            </a:extLst>
          </p:cNvPr>
          <p:cNvSpPr/>
          <p:nvPr/>
        </p:nvSpPr>
        <p:spPr>
          <a:xfrm>
            <a:off x="7462560" y="2541839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slot gap model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AA9A8B8-C830-4C01-B844-83926B6AE5E6}"/>
              </a:ext>
            </a:extLst>
          </p:cNvPr>
          <p:cNvSpPr/>
          <p:nvPr/>
        </p:nvSpPr>
        <p:spPr>
          <a:xfrm>
            <a:off x="7174405" y="4057365"/>
            <a:ext cx="3248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annular gap model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6B2C659-3B22-4F5B-9ABF-AC75E59CD29C}"/>
              </a:ext>
            </a:extLst>
          </p:cNvPr>
          <p:cNvSpPr/>
          <p:nvPr/>
        </p:nvSpPr>
        <p:spPr>
          <a:xfrm>
            <a:off x="8056473" y="5530762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769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5756FC-5DF8-46F6-B3C3-63564648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CA8C0982-2837-4BD3-B436-11C67030F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23322CD-677C-44EF-AD89-B157CF6BF1B7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FC86EE6-DCDA-4F2B-ABA3-D76F9705656C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B493E42-76C3-40B8-B8BB-1AF1C54CE527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689292A-EA21-489F-922B-11EE05E32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0" y="1619407"/>
            <a:ext cx="1029094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15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5756FC-5DF8-46F6-B3C3-63564648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CA8C0982-2837-4BD3-B436-11C67030F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23322CD-677C-44EF-AD89-B157CF6BF1B7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FC86EE6-DCDA-4F2B-ABA3-D76F9705656C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B493E42-76C3-40B8-B8BB-1AF1C54CE527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353058A-8BCE-4105-96AA-38F5E7DAE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0" y="1252723"/>
            <a:ext cx="5852172" cy="43525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964F7E-52A9-4FC2-A5A6-66F0213D6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2419"/>
            <a:ext cx="5852172" cy="43525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FBE6D6-0095-4627-8E81-21E688172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762" y="798022"/>
            <a:ext cx="3711710" cy="60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4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4">
            <a:extLst>
              <a:ext uri="{FF2B5EF4-FFF2-40B4-BE49-F238E27FC236}">
                <a16:creationId xmlns:a16="http://schemas.microsoft.com/office/drawing/2014/main" id="{1409AB6D-4C2A-429F-AB42-869F3D7E380F}"/>
              </a:ext>
            </a:extLst>
          </p:cNvPr>
          <p:cNvSpPr txBox="1">
            <a:spLocks/>
          </p:cNvSpPr>
          <p:nvPr/>
        </p:nvSpPr>
        <p:spPr>
          <a:xfrm>
            <a:off x="40880" y="25602"/>
            <a:ext cx="3168459" cy="70173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0000" kern="12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gradFill>
                  <a:gsLst>
                    <a:gs pos="38000">
                      <a:srgbClr val="EAA8A8"/>
                    </a:gs>
                    <a:gs pos="15000">
                      <a:schemeClr val="bg1">
                        <a:alpha val="0"/>
                      </a:schemeClr>
                    </a:gs>
                    <a:gs pos="57000">
                      <a:srgbClr val="C00000"/>
                    </a:gs>
                    <a:gs pos="81000">
                      <a:srgbClr val="C00000"/>
                    </a:gs>
                  </a:gsLst>
                  <a:lin ang="5400000" scaled="0"/>
                </a:gradFill>
              </a:rPr>
              <a:t>1</a:t>
            </a:r>
            <a:endParaRPr kumimoji="0" lang="en-US" altLang="en-US" sz="50000" b="0" i="0" u="none" strike="noStrike" kern="1200" cap="none" spc="0" normalizeH="0" baseline="0" noProof="0" dirty="0">
              <a:ln>
                <a:noFill/>
              </a:ln>
              <a:gradFill>
                <a:gsLst>
                  <a:gs pos="38000">
                    <a:srgbClr val="EAA8A8"/>
                  </a:gs>
                  <a:gs pos="15000">
                    <a:schemeClr val="bg1">
                      <a:alpha val="0"/>
                    </a:schemeClr>
                  </a:gs>
                  <a:gs pos="57000">
                    <a:srgbClr val="C00000"/>
                  </a:gs>
                  <a:gs pos="81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375AFA-4853-4744-BF09-91A3C86E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76" y="6489101"/>
            <a:ext cx="2743200" cy="365125"/>
          </a:xfrm>
        </p:spPr>
        <p:txBody>
          <a:bodyPr/>
          <a:lstStyle/>
          <a:p>
            <a:fld id="{48F10FC4-DD5C-4C24-B849-D8A0B2DC987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E9D11CFB-47E0-4EE4-81AB-04C5FCAB728C}"/>
              </a:ext>
            </a:extLst>
          </p:cNvPr>
          <p:cNvSpPr txBox="1">
            <a:spLocks/>
          </p:cNvSpPr>
          <p:nvPr/>
        </p:nvSpPr>
        <p:spPr>
          <a:xfrm>
            <a:off x="175158" y="2588770"/>
            <a:ext cx="1219200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400" b="1" kern="1200" dirty="0">
                <a:solidFill>
                  <a:srgbClr val="FCEE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Background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BCF2129-723E-40C5-B243-4EB99BCA3B9D}"/>
              </a:ext>
            </a:extLst>
          </p:cNvPr>
          <p:cNvSpPr/>
          <p:nvPr/>
        </p:nvSpPr>
        <p:spPr>
          <a:xfrm>
            <a:off x="8849662" y="-426576"/>
            <a:ext cx="6280199" cy="5805427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530708-87D8-452F-B914-8C9A895E6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5296"/>
            <a:ext cx="12192000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241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5CE92F-C106-4AF3-8274-A2048882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757D12F6-F469-44B3-BE75-E1CF4274A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73" y="1493615"/>
            <a:ext cx="2447925" cy="981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0000FF"/>
                </a:solidFill>
              </a:rPr>
              <a:t>Observations</a:t>
            </a:r>
            <a:endParaRPr lang="en-US" altLang="zh-CN" sz="2800" dirty="0"/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2C5198CF-B177-4725-9F1E-934F2AEF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298" y="1040384"/>
            <a:ext cx="1905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/>
              <a:t>Radio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43AE37F0-67D9-4EC1-A940-9357FC73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098" y="1996853"/>
            <a:ext cx="2057400" cy="6492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/>
              <a:t>Gamma-ray</a:t>
            </a:r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436C6D9E-9680-48F1-8CC4-CC561B01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450" y="5777625"/>
            <a:ext cx="2338387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/>
              <a:t>Annular </a:t>
            </a:r>
            <a:r>
              <a:rPr lang="en-US" altLang="zh-CN" sz="28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FA69320E-1F5F-48D3-B528-0811250E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637" y="3474163"/>
            <a:ext cx="23622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/>
              <a:t>Polar </a:t>
            </a:r>
            <a:r>
              <a:rPr lang="en-US" altLang="zh-CN" sz="280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8" name="Rectangle 1031">
            <a:extLst>
              <a:ext uri="{FF2B5EF4-FFF2-40B4-BE49-F238E27FC236}">
                <a16:creationId xmlns:a16="http://schemas.microsoft.com/office/drawing/2014/main" id="{7216866D-4AE8-4D89-97C9-C0C0878A0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258" y="4266325"/>
            <a:ext cx="20161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Theories</a:t>
            </a:r>
          </a:p>
        </p:txBody>
      </p:sp>
      <p:sp>
        <p:nvSpPr>
          <p:cNvPr id="9" name="Line 1032">
            <a:extLst>
              <a:ext uri="{FF2B5EF4-FFF2-40B4-BE49-F238E27FC236}">
                <a16:creationId xmlns:a16="http://schemas.microsoft.com/office/drawing/2014/main" id="{839C3DEE-A8E7-45DB-88E9-0297FAB73D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7498" y="1996853"/>
            <a:ext cx="5762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033">
            <a:extLst>
              <a:ext uri="{FF2B5EF4-FFF2-40B4-BE49-F238E27FC236}">
                <a16:creationId xmlns:a16="http://schemas.microsoft.com/office/drawing/2014/main" id="{E0D6E8C1-EC04-4C85-A725-17BD245D4E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0248" y="1277715"/>
            <a:ext cx="358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034">
            <a:extLst>
              <a:ext uri="{FF2B5EF4-FFF2-40B4-BE49-F238E27FC236}">
                <a16:creationId xmlns:a16="http://schemas.microsoft.com/office/drawing/2014/main" id="{35ABEBB1-1A36-4E0B-B40D-7686DF537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761" y="1422178"/>
            <a:ext cx="0" cy="1152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035">
            <a:extLst>
              <a:ext uri="{FF2B5EF4-FFF2-40B4-BE49-F238E27FC236}">
                <a16:creationId xmlns:a16="http://schemas.microsoft.com/office/drawing/2014/main" id="{4FDB6C40-5DE5-4F86-9EC8-5EC0895478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3355" y="1407890"/>
            <a:ext cx="360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036">
            <a:extLst>
              <a:ext uri="{FF2B5EF4-FFF2-40B4-BE49-F238E27FC236}">
                <a16:creationId xmlns:a16="http://schemas.microsoft.com/office/drawing/2014/main" id="{8D39CA6A-B099-46C0-BD1D-99997F071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761" y="2573115"/>
            <a:ext cx="2873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037">
            <a:extLst>
              <a:ext uri="{FF2B5EF4-FFF2-40B4-BE49-F238E27FC236}">
                <a16:creationId xmlns:a16="http://schemas.microsoft.com/office/drawing/2014/main" id="{F2F3FC3E-A639-4C49-8652-ABC597BA1E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812" y="3761500"/>
            <a:ext cx="0" cy="2376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039">
            <a:extLst>
              <a:ext uri="{FF2B5EF4-FFF2-40B4-BE49-F238E27FC236}">
                <a16:creationId xmlns:a16="http://schemas.microsoft.com/office/drawing/2014/main" id="{AB0557CE-74C1-4D1F-BB61-ECF3644C3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537" y="5056900"/>
            <a:ext cx="0" cy="2174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040">
            <a:extLst>
              <a:ext uri="{FF2B5EF4-FFF2-40B4-BE49-F238E27FC236}">
                <a16:creationId xmlns:a16="http://schemas.microsoft.com/office/drawing/2014/main" id="{9A49C044-7E6E-41FB-8D60-AE24FA66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683" y="6066550"/>
            <a:ext cx="0" cy="5032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Oval 1041">
            <a:extLst>
              <a:ext uri="{FF2B5EF4-FFF2-40B4-BE49-F238E27FC236}">
                <a16:creationId xmlns:a16="http://schemas.microsoft.com/office/drawing/2014/main" id="{2107F723-C773-4DC9-9F71-D5AF4BA6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048" y="917353"/>
            <a:ext cx="1439863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9pPr>
          </a:lstStyle>
          <a:p>
            <a:pPr algn="ctr"/>
            <a:r>
              <a:rPr lang="en-US" altLang="zh-CN" sz="2800" dirty="0"/>
              <a:t>Narrow</a:t>
            </a:r>
          </a:p>
        </p:txBody>
      </p:sp>
      <p:sp>
        <p:nvSpPr>
          <p:cNvPr id="19" name="Oval 1042">
            <a:extLst>
              <a:ext uri="{FF2B5EF4-FFF2-40B4-BE49-F238E27FC236}">
                <a16:creationId xmlns:a16="http://schemas.microsoft.com/office/drawing/2014/main" id="{9AA709B8-3791-4769-8787-8BC46792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048" y="1996853"/>
            <a:ext cx="1439863" cy="7588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隶书" pitchFamily="49" charset="-122"/>
              </a:defRPr>
            </a:lvl9pPr>
          </a:lstStyle>
          <a:p>
            <a:pPr algn="ctr"/>
            <a:r>
              <a:rPr lang="en-US" altLang="zh-CN" sz="2800"/>
              <a:t>Wide</a:t>
            </a:r>
          </a:p>
        </p:txBody>
      </p:sp>
      <p:sp>
        <p:nvSpPr>
          <p:cNvPr id="20" name="Line 1043">
            <a:extLst>
              <a:ext uri="{FF2B5EF4-FFF2-40B4-BE49-F238E27FC236}">
                <a16:creationId xmlns:a16="http://schemas.microsoft.com/office/drawing/2014/main" id="{AFB7BF68-B24A-4E21-B47A-40BD1B2A6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0248" y="2357215"/>
            <a:ext cx="358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Rectangle 1044">
            <a:extLst>
              <a:ext uri="{FF2B5EF4-FFF2-40B4-BE49-F238E27FC236}">
                <a16:creationId xmlns:a16="http://schemas.microsoft.com/office/drawing/2014/main" id="{861B1E55-49B1-43FA-8515-347DE0BB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637" y="4263150"/>
            <a:ext cx="2362200" cy="627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/>
              <a:t>slot </a:t>
            </a:r>
            <a:r>
              <a:rPr lang="en-US" altLang="zh-CN" sz="28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22" name="Line 1045">
            <a:extLst>
              <a:ext uri="{FF2B5EF4-FFF2-40B4-BE49-F238E27FC236}">
                <a16:creationId xmlns:a16="http://schemas.microsoft.com/office/drawing/2014/main" id="{630CCCFB-2DAA-42C9-B701-E6DBB05AA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383" y="4841000"/>
            <a:ext cx="734190" cy="1361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046">
            <a:extLst>
              <a:ext uri="{FF2B5EF4-FFF2-40B4-BE49-F238E27FC236}">
                <a16:creationId xmlns:a16="http://schemas.microsoft.com/office/drawing/2014/main" id="{4F3EB5AF-5EF5-42E7-A7D6-7195870B8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812" y="3761500"/>
            <a:ext cx="504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1047">
            <a:extLst>
              <a:ext uri="{FF2B5EF4-FFF2-40B4-BE49-F238E27FC236}">
                <a16:creationId xmlns:a16="http://schemas.microsoft.com/office/drawing/2014/main" id="{4FF60B93-7DDC-406C-97CA-859747173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812" y="4621925"/>
            <a:ext cx="504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1048">
            <a:extLst>
              <a:ext uri="{FF2B5EF4-FFF2-40B4-BE49-F238E27FC236}">
                <a16:creationId xmlns:a16="http://schemas.microsoft.com/office/drawing/2014/main" id="{84A41DEC-1BEC-4CC6-9064-672CAB69F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812" y="6137988"/>
            <a:ext cx="504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0" name="图形 39">
            <a:extLst>
              <a:ext uri="{FF2B5EF4-FFF2-40B4-BE49-F238E27FC236}">
                <a16:creationId xmlns:a16="http://schemas.microsoft.com/office/drawing/2014/main" id="{93A06BDA-930B-4E6C-8FF3-1A12428B5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508" y="159051"/>
            <a:ext cx="2709342" cy="819576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86886A84-CC51-4DBB-A22E-E04D1C876427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876AFC0C-4FDD-4434-BD26-3A3C1A0F1C70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B8ABD23-47F9-4542-B3DC-062C9C5EBCDD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4" name="Rectangle 1044">
            <a:extLst>
              <a:ext uri="{FF2B5EF4-FFF2-40B4-BE49-F238E27FC236}">
                <a16:creationId xmlns:a16="http://schemas.microsoft.com/office/drawing/2014/main" id="{1EBA8DE2-4F61-4B78-81B7-F2F0F0FFA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398" y="5014035"/>
            <a:ext cx="2362200" cy="627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/>
              <a:t>outer </a:t>
            </a:r>
            <a:r>
              <a:rPr lang="en-US" altLang="zh-CN" sz="28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45" name="Line 1047">
            <a:extLst>
              <a:ext uri="{FF2B5EF4-FFF2-40B4-BE49-F238E27FC236}">
                <a16:creationId xmlns:a16="http://schemas.microsoft.com/office/drawing/2014/main" id="{1DCC060D-66A2-471A-9906-BF36B9A33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0573" y="5372810"/>
            <a:ext cx="504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0259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FDB637-DE0F-47DE-BD9B-2B68F2A2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5214F8-1C63-4BA5-9F2E-7ADD600191E9}"/>
              </a:ext>
            </a:extLst>
          </p:cNvPr>
          <p:cNvSpPr/>
          <p:nvPr/>
        </p:nvSpPr>
        <p:spPr>
          <a:xfrm>
            <a:off x="1210604" y="2639739"/>
            <a:ext cx="10981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· Does the pulsar magnetosphere fully charge separated?</a:t>
            </a:r>
          </a:p>
          <a:p>
            <a:endParaRPr lang="en-US" altLang="zh-CN" sz="2400" dirty="0">
              <a:latin typeface="NimbusRomNo9L-Regu"/>
            </a:endParaRPr>
          </a:p>
          <a:p>
            <a:r>
              <a:rPr lang="en-US" altLang="zh-CN" sz="2400" b="1" dirty="0"/>
              <a:t>· The particle density flow out from the star surface equal or nearly equal to the local GJ charge density there?</a:t>
            </a:r>
          </a:p>
          <a:p>
            <a:endParaRPr lang="en-US" altLang="zh-CN" sz="2400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3FD70A52-72FC-435C-82AF-895397BC6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0BBEE4B-6B95-4A20-ACCB-768FB71CD10E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8020C2A-4A85-480E-AB8F-AF41DB58DDE6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BF003AD-2BE6-4973-AD18-F8C801FCC23F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AF3C177-F41F-4696-A986-AFEBFEFBCFDB}"/>
              </a:ext>
            </a:extLst>
          </p:cNvPr>
          <p:cNvSpPr/>
          <p:nvPr/>
        </p:nvSpPr>
        <p:spPr>
          <a:xfrm>
            <a:off x="444284" y="1204002"/>
            <a:ext cx="1098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Strong assumptions in some pulsar radiation models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46049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4">
            <a:extLst>
              <a:ext uri="{FF2B5EF4-FFF2-40B4-BE49-F238E27FC236}">
                <a16:creationId xmlns:a16="http://schemas.microsoft.com/office/drawing/2014/main" id="{1409AB6D-4C2A-429F-AB42-869F3D7E380F}"/>
              </a:ext>
            </a:extLst>
          </p:cNvPr>
          <p:cNvSpPr txBox="1">
            <a:spLocks/>
          </p:cNvSpPr>
          <p:nvPr/>
        </p:nvSpPr>
        <p:spPr>
          <a:xfrm>
            <a:off x="24255" y="-168123"/>
            <a:ext cx="3168459" cy="70173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0000" kern="12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0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8000">
                      <a:srgbClr val="EAA8A8"/>
                    </a:gs>
                    <a:gs pos="15000">
                      <a:schemeClr val="bg1">
                        <a:alpha val="0"/>
                      </a:schemeClr>
                    </a:gs>
                    <a:gs pos="57000">
                      <a:srgbClr val="C00000"/>
                    </a:gs>
                    <a:gs pos="81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2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375AFA-4853-4744-BF09-91A3C86E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76" y="6489101"/>
            <a:ext cx="2743200" cy="365125"/>
          </a:xfrm>
        </p:spPr>
        <p:txBody>
          <a:bodyPr/>
          <a:lstStyle/>
          <a:p>
            <a:fld id="{48F10FC4-DD5C-4C24-B849-D8A0B2DC987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E9D11CFB-47E0-4EE4-81AB-04C5FCAB728C}"/>
              </a:ext>
            </a:extLst>
          </p:cNvPr>
          <p:cNvSpPr txBox="1">
            <a:spLocks/>
          </p:cNvSpPr>
          <p:nvPr/>
        </p:nvSpPr>
        <p:spPr>
          <a:xfrm>
            <a:off x="3573679" y="3149962"/>
            <a:ext cx="9332975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400" b="1" kern="1200" dirty="0">
                <a:solidFill>
                  <a:srgbClr val="FCEE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</a:rPr>
              <a:t>The slot gap model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BCF2129-723E-40C5-B243-4EB99BCA3B9D}"/>
              </a:ext>
            </a:extLst>
          </p:cNvPr>
          <p:cNvSpPr/>
          <p:nvPr/>
        </p:nvSpPr>
        <p:spPr>
          <a:xfrm>
            <a:off x="8849662" y="-426576"/>
            <a:ext cx="6280199" cy="5805427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530708-87D8-452F-B914-8C9A895E6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5296"/>
            <a:ext cx="12192000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88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5C813E-9DF0-4E60-84FF-7C2FBA3B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5187" y="6474587"/>
            <a:ext cx="2743200" cy="365125"/>
          </a:xfrm>
        </p:spPr>
        <p:txBody>
          <a:bodyPr/>
          <a:lstStyle/>
          <a:p>
            <a:fld id="{48F10FC4-DD5C-4C24-B849-D8A0B2DC987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E0FBAD-B2A3-4996-80E3-65861C4A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411" y="1600200"/>
            <a:ext cx="59753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660066"/>
                </a:solidFill>
                <a:ea typeface="楷体_GB2312" pitchFamily="49" charset="-122"/>
              </a:rPr>
              <a:t>     </a:t>
            </a:r>
          </a:p>
          <a:p>
            <a:pPr eaLnBrk="1" hangingPunct="1"/>
            <a:endParaRPr lang="zh-CN" altLang="zh-CN" sz="2800">
              <a:solidFill>
                <a:srgbClr val="660066"/>
              </a:solidFill>
              <a:ea typeface="楷体_GB2312" pitchFamily="49" charset="-122"/>
            </a:endParaRPr>
          </a:p>
          <a:p>
            <a:pPr eaLnBrk="1" hangingPunct="1"/>
            <a:r>
              <a:rPr lang="zh-CN" altLang="zh-CN" sz="2800">
                <a:solidFill>
                  <a:srgbClr val="660066"/>
                </a:solidFill>
                <a:ea typeface="楷体_GB2312" pitchFamily="49" charset="-122"/>
              </a:rPr>
              <a:t> </a:t>
            </a:r>
            <a:endParaRPr lang="zh-CN" altLang="en-US" sz="2400">
              <a:solidFill>
                <a:srgbClr val="660066"/>
              </a:solidFill>
              <a:ea typeface="宋体" pitchFamily="2" charset="-122"/>
            </a:endParaRPr>
          </a:p>
          <a:p>
            <a:pPr eaLnBrk="1" hangingPunct="1"/>
            <a:endParaRPr lang="zh-CN" altLang="en-US" sz="2400">
              <a:solidFill>
                <a:srgbClr val="660066"/>
              </a:solidFill>
              <a:ea typeface="宋体" pitchFamily="2" charset="-122"/>
            </a:endParaRPr>
          </a:p>
          <a:p>
            <a:pPr eaLnBrk="1" hangingPunct="1"/>
            <a:r>
              <a:rPr lang="zh-CN" altLang="zh-CN" sz="2800">
                <a:solidFill>
                  <a:srgbClr val="660066"/>
                </a:solidFill>
                <a:ea typeface="楷体_GB2312" pitchFamily="49" charset="-122"/>
              </a:rPr>
              <a:t> </a:t>
            </a:r>
          </a:p>
          <a:p>
            <a:pPr algn="just"/>
            <a:r>
              <a:rPr lang="zh-CN" altLang="en-US" sz="2400" b="0">
                <a:solidFill>
                  <a:srgbClr val="660066"/>
                </a:solidFill>
                <a:ea typeface="宋体" pitchFamily="2" charset="-122"/>
              </a:rPr>
              <a:t>               </a:t>
            </a:r>
            <a:endParaRPr lang="zh-CN" altLang="en-US" b="0">
              <a:solidFill>
                <a:srgbClr val="FF5050"/>
              </a:solidFill>
              <a:ea typeface="宋体" pitchFamily="2" charset="-122"/>
              <a:sym typeface="Symbol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85FAC-58AE-4317-A177-B89C00F5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97" y="908050"/>
            <a:ext cx="41624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7CD7FF-7AC1-4C41-BB20-F90B6BFF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24" y="6200722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dirty="0" err="1">
                <a:solidFill>
                  <a:srgbClr val="0070C0"/>
                </a:solidFill>
                <a:sym typeface="Symbol" pitchFamily="18" charset="2"/>
              </a:rPr>
              <a:t>Arons,J</a:t>
            </a:r>
            <a:r>
              <a:rPr kumimoji="1" lang="en-US" altLang="zh-CN" dirty="0">
                <a:solidFill>
                  <a:srgbClr val="0070C0"/>
                </a:solidFill>
                <a:sym typeface="Symbol" pitchFamily="18" charset="2"/>
              </a:rPr>
              <a:t>. 1983, </a:t>
            </a:r>
            <a:r>
              <a:rPr kumimoji="1" lang="en-US" altLang="zh-CN" dirty="0" err="1">
                <a:solidFill>
                  <a:srgbClr val="0070C0"/>
                </a:solidFill>
                <a:sym typeface="Symbol" pitchFamily="18" charset="2"/>
              </a:rPr>
              <a:t>ApJ</a:t>
            </a:r>
            <a:endParaRPr kumimoji="1" lang="en-US" altLang="zh-CN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853D793-1B8F-4C7E-A904-8BAFA98221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4374" y="1844675"/>
            <a:ext cx="152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660066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78A800-3EC5-45C2-A79E-FAEDCB19D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65370"/>
              </p:ext>
            </p:extLst>
          </p:nvPr>
        </p:nvGraphicFramePr>
        <p:xfrm>
          <a:off x="5302436" y="908050"/>
          <a:ext cx="2298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Image" r:id="rId5" imgW="2298413" imgH="1219048" progId="">
                  <p:embed/>
                </p:oleObj>
              </mc:Choice>
              <mc:Fallback>
                <p:oleObj name="Image" r:id="rId5" imgW="2298413" imgH="1219048" progId="">
                  <p:embed/>
                  <p:pic>
                    <p:nvPicPr>
                      <p:cNvPr id="571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436" y="908050"/>
                        <a:ext cx="22987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9">
            <a:extLst>
              <a:ext uri="{FF2B5EF4-FFF2-40B4-BE49-F238E27FC236}">
                <a16:creationId xmlns:a16="http://schemas.microsoft.com/office/drawing/2014/main" id="{124F824A-8AEA-44D2-9D77-C4E57EFC11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70411" y="2852738"/>
            <a:ext cx="2447925" cy="16557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>
              <a:solidFill>
                <a:srgbClr val="660066"/>
              </a:solidFill>
            </a:endParaRP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2D940C37-B3DB-47EB-8DDE-F355A9BB61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3031" y="140867"/>
            <a:ext cx="2709342" cy="81957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1B13F36-9346-4300-BED1-BFF72308B798}"/>
              </a:ext>
            </a:extLst>
          </p:cNvPr>
          <p:cNvSpPr/>
          <p:nvPr/>
        </p:nvSpPr>
        <p:spPr>
          <a:xfrm>
            <a:off x="5424343" y="44855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660066"/>
                </a:solidFill>
              </a:rPr>
              <a:t>Favorable </a:t>
            </a:r>
          </a:p>
          <a:p>
            <a:r>
              <a:rPr lang="en-US" altLang="zh-CN" dirty="0">
                <a:solidFill>
                  <a:srgbClr val="660066"/>
                </a:solidFill>
              </a:rPr>
              <a:t>region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B997297-4C0C-4C83-B37C-086115467E28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0B75251-3011-48FE-BD36-E74DED47D556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37AA0F5-0264-4AB2-BEFE-DCB6788DAFC8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84A18A0A-95FD-489B-B5D6-972623B627F5}"/>
              </a:ext>
            </a:extLst>
          </p:cNvPr>
          <p:cNvSpPr/>
          <p:nvPr/>
        </p:nvSpPr>
        <p:spPr>
          <a:xfrm>
            <a:off x="439297" y="319823"/>
            <a:ext cx="6311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flow: The slot gap model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310BDB8-C43B-45E5-8C67-DAB172B622B0}"/>
              </a:ext>
            </a:extLst>
          </p:cNvPr>
          <p:cNvSpPr txBox="1"/>
          <p:nvPr/>
        </p:nvSpPr>
        <p:spPr>
          <a:xfrm>
            <a:off x="6910429" y="2371517"/>
            <a:ext cx="5013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/>
              <a:t>There is a steady current flowing from the surface of the neutron star;</a:t>
            </a:r>
          </a:p>
          <a:p>
            <a:endParaRPr lang="en-US" altLang="zh-CN" sz="2000" dirty="0"/>
          </a:p>
          <a:p>
            <a:r>
              <a:rPr lang="en-US" altLang="zh-CN" sz="2000" dirty="0"/>
              <a:t>2. The charge density flowing from the surface of the neutron star is equal to the static GJ charge density on the surface of the neutron star;</a:t>
            </a:r>
          </a:p>
          <a:p>
            <a:endParaRPr lang="en-US" altLang="zh-CN" sz="2000" dirty="0"/>
          </a:p>
          <a:p>
            <a:r>
              <a:rPr lang="en-US" altLang="zh-CN" sz="2000" dirty="0"/>
              <a:t>3. To neutralize the neutron star, suppose that the current flowing from the neutron star travels back to the neutron star in some way.</a:t>
            </a:r>
          </a:p>
        </p:txBody>
      </p:sp>
    </p:spTree>
    <p:extLst>
      <p:ext uri="{BB962C8B-B14F-4D97-AF65-F5344CB8AC3E}">
        <p14:creationId xmlns:p14="http://schemas.microsoft.com/office/powerpoint/2010/main" val="25135591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FF5FFE-803E-46D7-8441-3FAA7A75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FC4-DD5C-4C24-B849-D8A0B2DC9874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54F4C6AE-90AE-43C5-9AC4-72572F4DE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508" y="168576"/>
            <a:ext cx="2709342" cy="81957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973DC30-5C5E-4FFA-A168-FC8A55584A67}"/>
              </a:ext>
            </a:extLst>
          </p:cNvPr>
          <p:cNvGrpSpPr/>
          <p:nvPr/>
        </p:nvGrpSpPr>
        <p:grpSpPr>
          <a:xfrm>
            <a:off x="0" y="6230319"/>
            <a:ext cx="12192000" cy="627681"/>
            <a:chOff x="0" y="5888735"/>
            <a:chExt cx="12192000" cy="969265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5D962C8-5719-4D5B-ADB5-685A53EBC64E}"/>
                </a:ext>
              </a:extLst>
            </p:cNvPr>
            <p:cNvSpPr/>
            <p:nvPr/>
          </p:nvSpPr>
          <p:spPr>
            <a:xfrm>
              <a:off x="0" y="5888736"/>
              <a:ext cx="12192000" cy="969264"/>
            </a:xfrm>
            <a:custGeom>
              <a:avLst/>
              <a:gdLst>
                <a:gd name="connsiteX0" fmla="*/ 12192000 w 12192000"/>
                <a:gd name="connsiteY0" fmla="*/ 0 h 834158"/>
                <a:gd name="connsiteX1" fmla="*/ 12192000 w 12192000"/>
                <a:gd name="connsiteY1" fmla="*/ 834158 h 834158"/>
                <a:gd name="connsiteX2" fmla="*/ 0 w 12192000"/>
                <a:gd name="connsiteY2" fmla="*/ 834158 h 834158"/>
                <a:gd name="connsiteX3" fmla="*/ 0 w 12192000"/>
                <a:gd name="connsiteY3" fmla="*/ 421770 h 834158"/>
                <a:gd name="connsiteX4" fmla="*/ 703930 w 12192000"/>
                <a:gd name="connsiteY4" fmla="*/ 493800 h 834158"/>
                <a:gd name="connsiteX5" fmla="*/ 4867275 w 12192000"/>
                <a:gd name="connsiteY5" fmla="*/ 671363 h 834158"/>
                <a:gd name="connsiteX6" fmla="*/ 12109997 w 12192000"/>
                <a:gd name="connsiteY6" fmla="*/ 22736 h 8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834158">
                  <a:moveTo>
                    <a:pt x="12192000" y="0"/>
                  </a:moveTo>
                  <a:lnTo>
                    <a:pt x="12192000" y="834158"/>
                  </a:lnTo>
                  <a:lnTo>
                    <a:pt x="0" y="834158"/>
                  </a:lnTo>
                  <a:lnTo>
                    <a:pt x="0" y="421770"/>
                  </a:lnTo>
                  <a:lnTo>
                    <a:pt x="703930" y="493800"/>
                  </a:lnTo>
                  <a:cubicBezTo>
                    <a:pt x="1941539" y="607040"/>
                    <a:pt x="3359810" y="671363"/>
                    <a:pt x="4867275" y="671363"/>
                  </a:cubicBezTo>
                  <a:cubicBezTo>
                    <a:pt x="7882206" y="671363"/>
                    <a:pt x="10540358" y="414071"/>
                    <a:pt x="12109997" y="22736"/>
                  </a:cubicBezTo>
                  <a:close/>
                </a:path>
              </a:pathLst>
            </a:cu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3A9D87D-9AED-45C8-86F5-65175DF9B237}"/>
                </a:ext>
              </a:extLst>
            </p:cNvPr>
            <p:cNvSpPr/>
            <p:nvPr/>
          </p:nvSpPr>
          <p:spPr>
            <a:xfrm>
              <a:off x="1" y="5888735"/>
              <a:ext cx="6540284" cy="693261"/>
            </a:xfrm>
            <a:custGeom>
              <a:avLst/>
              <a:gdLst>
                <a:gd name="connsiteX0" fmla="*/ 0 w 5170531"/>
                <a:gd name="connsiteY0" fmla="*/ 0 h 794504"/>
                <a:gd name="connsiteX1" fmla="*/ 509126 w 5170531"/>
                <a:gd name="connsiteY1" fmla="*/ 127114 h 794504"/>
                <a:gd name="connsiteX2" fmla="*/ 4499910 w 5170531"/>
                <a:gd name="connsiteY2" fmla="*/ 720789 h 794504"/>
                <a:gd name="connsiteX3" fmla="*/ 5170531 w 5170531"/>
                <a:gd name="connsiteY3" fmla="*/ 768690 h 794504"/>
                <a:gd name="connsiteX4" fmla="*/ 4943847 w 5170531"/>
                <a:gd name="connsiteY4" fmla="*/ 779391 h 794504"/>
                <a:gd name="connsiteX5" fmla="*/ 3958041 w 5170531"/>
                <a:gd name="connsiteY5" fmla="*/ 794504 h 794504"/>
                <a:gd name="connsiteX6" fmla="*/ 499235 w 5170531"/>
                <a:gd name="connsiteY6" fmla="*/ 576626 h 794504"/>
                <a:gd name="connsiteX7" fmla="*/ 0 w 5170531"/>
                <a:gd name="connsiteY7" fmla="*/ 484608 h 7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0531" h="794504">
                  <a:moveTo>
                    <a:pt x="0" y="0"/>
                  </a:moveTo>
                  <a:lnTo>
                    <a:pt x="509126" y="127114"/>
                  </a:lnTo>
                  <a:cubicBezTo>
                    <a:pt x="1656276" y="394427"/>
                    <a:pt x="3011164" y="598944"/>
                    <a:pt x="4499910" y="720789"/>
                  </a:cubicBezTo>
                  <a:lnTo>
                    <a:pt x="5170531" y="768690"/>
                  </a:lnTo>
                  <a:lnTo>
                    <a:pt x="4943847" y="779391"/>
                  </a:lnTo>
                  <a:cubicBezTo>
                    <a:pt x="4625423" y="789300"/>
                    <a:pt x="4295728" y="794504"/>
                    <a:pt x="3958041" y="794504"/>
                  </a:cubicBezTo>
                  <a:cubicBezTo>
                    <a:pt x="2607293" y="794504"/>
                    <a:pt x="1384420" y="711242"/>
                    <a:pt x="499235" y="576626"/>
                  </a:cubicBezTo>
                  <a:lnTo>
                    <a:pt x="0" y="4846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C0E4BC9-CF74-411C-B063-E1FBACF79190}"/>
              </a:ext>
            </a:extLst>
          </p:cNvPr>
          <p:cNvSpPr/>
          <p:nvPr/>
        </p:nvSpPr>
        <p:spPr>
          <a:xfrm>
            <a:off x="654608" y="3990853"/>
            <a:ext cx="1131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/>
              <a:t>Observation : The radiation region does not correspond to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1BBCAC0-0742-498B-B458-85576429746F}"/>
                  </a:ext>
                </a:extLst>
              </p:cNvPr>
              <p:cNvSpPr/>
              <p:nvPr/>
            </p:nvSpPr>
            <p:spPr>
              <a:xfrm>
                <a:off x="654608" y="1715282"/>
                <a:ext cx="9341471" cy="989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/>
                    </a:solidFill>
                  </a:rPr>
                  <a:t>Theorie </a:t>
                </a:r>
                <a:r>
                  <a:rPr lang="zh-CN" altLang="en-US" sz="2800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𝑔𝑗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  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𝑔𝑗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</a:rPr>
                  <a:t>  Favorable and             		unfavorable magnetic </a:t>
                </a:r>
                <a:r>
                  <a:rPr lang="en-US" altLang="zh-CN" sz="2800" dirty="0"/>
                  <a:t>fields are interchanged</a:t>
                </a:r>
                <a:endParaRPr lang="en-US" altLang="zh-C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1BBCAC0-0742-498B-B458-855764297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8" y="1715282"/>
                <a:ext cx="9341471" cy="989117"/>
              </a:xfrm>
              <a:prstGeom prst="rect">
                <a:avLst/>
              </a:prstGeom>
              <a:blipFill>
                <a:blip r:embed="rId4"/>
                <a:stretch>
                  <a:fillRect l="-1305" t="-6135" b="-15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01B208F8-FE83-4E07-932A-C7FFE54D61F3}"/>
              </a:ext>
            </a:extLst>
          </p:cNvPr>
          <p:cNvSpPr/>
          <p:nvPr/>
        </p:nvSpPr>
        <p:spPr>
          <a:xfrm>
            <a:off x="654608" y="536477"/>
            <a:ext cx="531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revised slot gap model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657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4">
            <a:extLst>
              <a:ext uri="{FF2B5EF4-FFF2-40B4-BE49-F238E27FC236}">
                <a16:creationId xmlns:a16="http://schemas.microsoft.com/office/drawing/2014/main" id="{1409AB6D-4C2A-429F-AB42-869F3D7E380F}"/>
              </a:ext>
            </a:extLst>
          </p:cNvPr>
          <p:cNvSpPr txBox="1">
            <a:spLocks/>
          </p:cNvSpPr>
          <p:nvPr/>
        </p:nvSpPr>
        <p:spPr>
          <a:xfrm>
            <a:off x="24255" y="25602"/>
            <a:ext cx="3168459" cy="701730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0000" kern="12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gradFill>
                  <a:gsLst>
                    <a:gs pos="38000">
                      <a:srgbClr val="EAA8A8"/>
                    </a:gs>
                    <a:gs pos="15000">
                      <a:schemeClr val="bg1">
                        <a:alpha val="0"/>
                      </a:schemeClr>
                    </a:gs>
                    <a:gs pos="57000">
                      <a:srgbClr val="C00000"/>
                    </a:gs>
                    <a:gs pos="81000">
                      <a:srgbClr val="C00000"/>
                    </a:gs>
                  </a:gsLst>
                  <a:lin ang="5400000" scaled="0"/>
                </a:gradFill>
              </a:rPr>
              <a:t>3</a:t>
            </a:r>
            <a:endParaRPr kumimoji="0" lang="en-US" altLang="en-US" sz="50000" b="0" i="0" u="none" strike="noStrike" kern="1200" cap="none" spc="0" normalizeH="0" baseline="0" noProof="0" dirty="0">
              <a:ln>
                <a:noFill/>
              </a:ln>
              <a:gradFill>
                <a:gsLst>
                  <a:gs pos="38000">
                    <a:srgbClr val="EAA8A8"/>
                  </a:gs>
                  <a:gs pos="15000">
                    <a:schemeClr val="bg1">
                      <a:alpha val="0"/>
                    </a:schemeClr>
                  </a:gs>
                  <a:gs pos="57000">
                    <a:srgbClr val="C00000"/>
                  </a:gs>
                  <a:gs pos="81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375AFA-4853-4744-BF09-91A3C86E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76" y="6489101"/>
            <a:ext cx="2743200" cy="365125"/>
          </a:xfrm>
        </p:spPr>
        <p:txBody>
          <a:bodyPr/>
          <a:lstStyle/>
          <a:p>
            <a:fld id="{48F10FC4-DD5C-4C24-B849-D8A0B2DC987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1" name="文本占位符 5">
            <a:extLst>
              <a:ext uri="{FF2B5EF4-FFF2-40B4-BE49-F238E27FC236}">
                <a16:creationId xmlns:a16="http://schemas.microsoft.com/office/drawing/2014/main" id="{E9D11CFB-47E0-4EE4-81AB-04C5FCAB728C}"/>
              </a:ext>
            </a:extLst>
          </p:cNvPr>
          <p:cNvSpPr txBox="1">
            <a:spLocks/>
          </p:cNvSpPr>
          <p:nvPr/>
        </p:nvSpPr>
        <p:spPr>
          <a:xfrm>
            <a:off x="1446415" y="2588770"/>
            <a:ext cx="121920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5400" b="1" kern="1200" dirty="0">
                <a:solidFill>
                  <a:srgbClr val="FCEE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</a:rPr>
              <a:t>The annular gap model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BCF2129-723E-40C5-B243-4EB99BCA3B9D}"/>
              </a:ext>
            </a:extLst>
          </p:cNvPr>
          <p:cNvSpPr/>
          <p:nvPr/>
        </p:nvSpPr>
        <p:spPr>
          <a:xfrm>
            <a:off x="8849662" y="-426576"/>
            <a:ext cx="6280199" cy="5805427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530708-87D8-452F-B914-8C9A895E6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5296"/>
            <a:ext cx="12192000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63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D39"/>
      </a:accent1>
      <a:accent2>
        <a:srgbClr val="008F77"/>
      </a:accent2>
      <a:accent3>
        <a:srgbClr val="ED7D31"/>
      </a:accent3>
      <a:accent4>
        <a:srgbClr val="FFC000"/>
      </a:accent4>
      <a:accent5>
        <a:srgbClr val="5B9BD5"/>
      </a:accent5>
      <a:accent6>
        <a:srgbClr val="F4F9F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gradFill>
            <a:gsLst>
              <a:gs pos="0">
                <a:srgbClr val="C00000"/>
              </a:gs>
              <a:gs pos="100000">
                <a:srgbClr val="C00000">
                  <a:alpha val="0"/>
                </a:srgbClr>
              </a:gs>
            </a:gsLst>
            <a:lin ang="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959</Words>
  <Application>Microsoft Office PowerPoint</Application>
  <PresentationFormat>宽屏</PresentationFormat>
  <Paragraphs>139</Paragraphs>
  <Slides>21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MTMI</vt:lpstr>
      <vt:lpstr>MTSY</vt:lpstr>
      <vt:lpstr>NimbusRomNo9L-Regu</vt:lpstr>
      <vt:lpstr>Times-Roman</vt:lpstr>
      <vt:lpstr>等线</vt:lpstr>
      <vt:lpstr>等线 Light</vt:lpstr>
      <vt:lpstr>思源黑体 CN Light</vt:lpstr>
      <vt:lpstr>微软雅黑</vt:lpstr>
      <vt:lpstr>Arial</vt:lpstr>
      <vt:lpstr>Cambria Math</vt:lpstr>
      <vt:lpstr>Impact</vt:lpstr>
      <vt:lpstr>Times New Roman</vt:lpstr>
      <vt:lpstr>Office 主题​​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党兴</dc:creator>
  <cp:lastModifiedBy>J T. Bai</cp:lastModifiedBy>
  <cp:revision>621</cp:revision>
  <dcterms:created xsi:type="dcterms:W3CDTF">2018-12-02T14:41:39Z</dcterms:created>
  <dcterms:modified xsi:type="dcterms:W3CDTF">2019-06-27T06:34:19Z</dcterms:modified>
</cp:coreProperties>
</file>