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32" r:id="rId4"/>
    <p:sldMasterId id="2147483744" r:id="rId5"/>
  </p:sldMasterIdLst>
  <p:sldIdLst>
    <p:sldId id="256" r:id="rId6"/>
    <p:sldId id="302" r:id="rId7"/>
    <p:sldId id="290" r:id="rId8"/>
    <p:sldId id="292" r:id="rId9"/>
    <p:sldId id="294" r:id="rId10"/>
    <p:sldId id="295" r:id="rId11"/>
    <p:sldId id="322" r:id="rId12"/>
    <p:sldId id="327" r:id="rId13"/>
    <p:sldId id="329" r:id="rId14"/>
    <p:sldId id="328" r:id="rId15"/>
    <p:sldId id="330" r:id="rId16"/>
    <p:sldId id="331" r:id="rId17"/>
    <p:sldId id="307" r:id="rId18"/>
    <p:sldId id="326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5B4"/>
    <a:srgbClr val="D16311"/>
    <a:srgbClr val="D50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5" autoAdjust="0"/>
  </p:normalViewPr>
  <p:slideViewPr>
    <p:cSldViewPr>
      <p:cViewPr varScale="1">
        <p:scale>
          <a:sx n="63" d="100"/>
          <a:sy n="63" d="100"/>
        </p:scale>
        <p:origin x="13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4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9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5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58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71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9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9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9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89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55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96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92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35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71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04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68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26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6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3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07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64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21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33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57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34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97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32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0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58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22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83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40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13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52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82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386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13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6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081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145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76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400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579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2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77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09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01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2019/6/27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46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72008" y="1371600"/>
            <a:ext cx="8964488" cy="1828800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dirty="0">
                <a:cs typeface="Times New Roman" pitchFamily="18" charset="0"/>
              </a:rPr>
              <a:t>What can PSR J1640-4631 tell us about the internal physics of this neutron star?</a:t>
            </a:r>
            <a:endParaRPr lang="zh-CN" altLang="en-US" sz="4000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146" y="378619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zh-CN" altLang="en-US" sz="2400" b="1" dirty="0">
                <a:latin typeface="+mn-ea"/>
                <a:cs typeface="Times New Roman" pitchFamily="18" charset="0"/>
              </a:rPr>
              <a:t>程 泉</a:t>
            </a:r>
            <a:endParaRPr lang="en-US" altLang="zh-CN" sz="2400" b="1" dirty="0">
              <a:latin typeface="+mn-ea"/>
              <a:cs typeface="Times New Roman" pitchFamily="18" charset="0"/>
            </a:endParaRPr>
          </a:p>
          <a:p>
            <a:pPr algn="ctr"/>
            <a:r>
              <a:rPr lang="zh-CN" altLang="en-US" sz="2400" b="1" dirty="0">
                <a:latin typeface="+mn-ea"/>
                <a:cs typeface="Times New Roman" pitchFamily="18" charset="0"/>
              </a:rPr>
              <a:t> 武汉大学物理学院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1834" y="5072074"/>
            <a:ext cx="498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+mn-ea"/>
                <a:cs typeface="Times New Roman" pitchFamily="18" charset="0"/>
              </a:rPr>
              <a:t>合作者</a:t>
            </a:r>
            <a:r>
              <a:rPr lang="en-US" altLang="zh-CN" sz="2400" b="1" dirty="0">
                <a:latin typeface="+mn-ea"/>
                <a:cs typeface="Times New Roman" pitchFamily="18" charset="0"/>
              </a:rPr>
              <a:t>: </a:t>
            </a:r>
            <a:r>
              <a:rPr lang="zh-CN" altLang="en-US" sz="2400" b="1" dirty="0">
                <a:latin typeface="+mn-ea"/>
                <a:cs typeface="Times New Roman" pitchFamily="18" charset="0"/>
              </a:rPr>
              <a:t>张双南，郑小平</a:t>
            </a:r>
            <a:r>
              <a:rPr lang="en-US" altLang="zh-CN" sz="2400" b="1" dirty="0">
                <a:latin typeface="+mn-ea"/>
                <a:cs typeface="Times New Roman" pitchFamily="18" charset="0"/>
              </a:rPr>
              <a:t> </a:t>
            </a:r>
            <a:r>
              <a:rPr lang="zh-CN" altLang="en-US" sz="2400" b="1" dirty="0">
                <a:latin typeface="+mn-ea"/>
                <a:cs typeface="Times New Roman" pitchFamily="18" charset="0"/>
              </a:rPr>
              <a:t>，范锡龙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46" y="0"/>
            <a:ext cx="2956554" cy="99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6093296"/>
            <a:ext cx="1999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2019.6.27 </a:t>
            </a:r>
            <a:r>
              <a:rPr lang="zh-CN" altLang="en-US" sz="2000" b="1" dirty="0">
                <a:latin typeface="+mn-ea"/>
              </a:rPr>
              <a:t>西安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8" y="188640"/>
            <a:ext cx="896448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Interior magnetic configuration and NS ellipticity</a:t>
            </a:r>
          </a:p>
          <a:p>
            <a:pPr marL="0" indent="0">
              <a:buNone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altLang="zh-C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proton superconductivity in the core </a:t>
            </a: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poloidal-dominated                                       toroidal-dominated   </a:t>
            </a:r>
          </a:p>
          <a:p>
            <a:pPr marL="0" indent="0">
              <a:buNone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                   (Lander 2013, PRL)                                  (</a:t>
            </a:r>
            <a:r>
              <a:rPr lang="en-US" altLang="zh-CN" sz="1800" dirty="0" err="1">
                <a:latin typeface="Times New Roman" pitchFamily="18" charset="0"/>
                <a:cs typeface="Times New Roman" pitchFamily="18" charset="0"/>
              </a:rPr>
              <a:t>Akgun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&amp; Wasserman 2008, MNRAS)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2"/>
                </a:solidFill>
              </a:rPr>
              <a:t>    </a:t>
            </a:r>
            <a:endParaRPr lang="en-US" altLang="zh-CN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577580" cy="291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83" y="4293096"/>
            <a:ext cx="3170361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2959433" cy="309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29168"/>
            <a:ext cx="263925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29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8" y="188640"/>
            <a:ext cx="8964488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 theory of magnetic field decay</a:t>
            </a:r>
          </a:p>
          <a:p>
            <a:pPr marL="0" indent="0">
              <a:buNone/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exponential form                                           the nonlinear form</a:t>
            </a:r>
          </a:p>
          <a:p>
            <a:pPr marL="0" indent="0">
              <a:buNone/>
            </a:pP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Hall drift dominate the field decay process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altLang="zh-CN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Ohmic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dissipation dominate, possible time scales are</a:t>
            </a: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en-US" altLang="zh-CN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from thermal observations</a:t>
            </a:r>
          </a:p>
          <a:p>
            <a:pPr marL="0" indent="0">
              <a:buNone/>
            </a:pPr>
            <a:endParaRPr lang="en-US" altLang="zh-CN" sz="2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from theoretical calculations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(core flux tube drift and crustal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Ohmic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dissipation)   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21" y="1268760"/>
            <a:ext cx="148897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268760"/>
            <a:ext cx="177517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3815380" cy="72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2" y="4725144"/>
            <a:ext cx="36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8" y="5517232"/>
            <a:ext cx="1581818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2821" y="65973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5680" y="6381328"/>
            <a:ext cx="612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(Cumming et al. 2004; Pons et al. 2007;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Dall’Osso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et al. 2012)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3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-1028" y="0"/>
                <a:ext cx="9145028" cy="68580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altLang="zh-CN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3000" b="1" dirty="0">
                    <a:latin typeface="Times New Roman" pitchFamily="18" charset="0"/>
                    <a:cs typeface="Times New Roman" pitchFamily="18" charset="0"/>
                  </a:rPr>
                  <a:t>3. Our results</a:t>
                </a:r>
              </a:p>
              <a:p>
                <a:pPr marL="0" indent="0">
                  <a:buNone/>
                </a:pPr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zh-CN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CN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CN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i) </a:t>
                </a:r>
                <a:r>
                  <a:rPr lang="el-GR" altLang="zh-CN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would be </a:t>
                </a:r>
                <a:r>
                  <a:rPr lang="en-US" altLang="zh-CN" sz="2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larger than previous estimates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unless a tiny angle</a:t>
                </a:r>
                <a14:m>
                  <m:oMath xmlns:m="http://schemas.openxmlformats.org/officeDocument/2006/math">
                    <m:r>
                      <a:rPr lang="zh-CN" alt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𝜒</m:t>
                    </m:r>
                    <m:r>
                      <a:rPr lang="zh-CN" alt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≲5°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is observed</a:t>
                </a:r>
              </a:p>
              <a:p>
                <a:pPr marL="0" indent="0">
                  <a:buNone/>
                </a:pPr>
                <a:r>
                  <a:rPr lang="en-US" altLang="zh-CN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ii) future observation of χ using </a:t>
                </a:r>
                <a:r>
                  <a:rPr lang="en-US" altLang="zh-CN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eXTP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may </a:t>
                </a:r>
                <a:r>
                  <a:rPr lang="en-US" altLang="zh-CN" sz="2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constrain the internal magnetic field  configuration</a:t>
                </a:r>
              </a:p>
              <a:p>
                <a:pPr marL="0" indent="0">
                  <a:buNone/>
                </a:pPr>
                <a:r>
                  <a:rPr lang="en-US" altLang="zh-CN" sz="22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 Implications of large of χ</a:t>
                </a:r>
                <a:r>
                  <a:rPr lang="en-US" altLang="zh-CN" sz="2200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: i) weak interactions in the NS interior; </a:t>
                </a:r>
              </a:p>
              <a:p>
                <a:pPr marL="0" indent="0">
                  <a:buNone/>
                </a:pPr>
                <a:r>
                  <a:rPr lang="en-US" altLang="zh-CN" sz="2200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ii) weak GWEs of newborn magnetars.</a:t>
                </a:r>
              </a:p>
              <a:p>
                <a:pPr marL="0" indent="0">
                  <a:buNone/>
                </a:pPr>
                <a:r>
                  <a:rPr lang="en-US" altLang="zh-CN" sz="2200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en-US" altLang="zh-CN" sz="2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zh-CN" sz="2000" b="1" dirty="0">
                    <a:latin typeface="Times New Roman" pitchFamily="18" charset="0"/>
                    <a:cs typeface="Times New Roman" pitchFamily="18" charset="0"/>
                  </a:rPr>
                  <a:t>Cheng et al. 2019, PRD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28" y="0"/>
                <a:ext cx="9145028" cy="6858000"/>
              </a:xfrm>
              <a:blipFill>
                <a:blip r:embed="rId2"/>
                <a:stretch>
                  <a:fillRect l="-733" t="-21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395536" y="47667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         </a:t>
            </a:r>
            <a:r>
              <a:rPr kumimoji="0" lang="en-US" altLang="zh-CN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poloidal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-dominated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                                 </a:t>
            </a:r>
            <a:r>
              <a:rPr kumimoji="0" lang="en-US" altLang="zh-CN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toroidal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-dominated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345"/>
            <a:ext cx="4367323" cy="335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80" y="1010345"/>
            <a:ext cx="4404408" cy="335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467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229600" cy="581772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III. 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42844" y="620688"/>
                <a:ext cx="8858312" cy="5951584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endParaRPr lang="en-US" altLang="zh-CN" sz="22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altLang="zh-CN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altLang="zh-CN" sz="22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1) </a:t>
                </a:r>
                <a:r>
                  <a:rPr lang="el-GR" altLang="zh-CN" sz="2200" dirty="0"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 would be larger than previous estimates unless a tiny angle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/>
                      </a:rPr>
                      <m:t>𝜒</m:t>
                    </m:r>
                    <m:r>
                      <a:rPr lang="zh-CN" altLang="en-US" sz="2200" i="1">
                        <a:latin typeface="Cambria Math"/>
                      </a:rPr>
                      <m:t>≲5°</m:t>
                    </m:r>
                  </m:oMath>
                </a14:m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 is observed.</a:t>
                </a:r>
              </a:p>
              <a:p>
                <a:pPr marL="0" indent="0">
                  <a:buNone/>
                </a:pPr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2) Future observation of χ using </a:t>
                </a:r>
                <a:r>
                  <a:rPr lang="en-US" altLang="zh-CN" sz="2200" dirty="0" err="1">
                    <a:latin typeface="Times New Roman" pitchFamily="18" charset="0"/>
                    <a:cs typeface="Times New Roman" pitchFamily="18" charset="0"/>
                  </a:rPr>
                  <a:t>eXTP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 may constrain the internal magnetic field  configuration.</a:t>
                </a:r>
              </a:p>
              <a:p>
                <a:pPr>
                  <a:buNone/>
                </a:pPr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44" y="620688"/>
                <a:ext cx="8858312" cy="5951584"/>
              </a:xfrm>
              <a:blipFill>
                <a:blip r:embed="rId2"/>
                <a:stretch>
                  <a:fillRect l="-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2571744"/>
            <a:ext cx="8258204" cy="12858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CN" sz="8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Thanks!</a:t>
            </a:r>
            <a:endParaRPr lang="zh-CN" altLang="en-US" sz="8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953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Outline: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I. Introduction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1. NS magnetic fields and magnetic deformation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  2. Tilt angle evolution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II. Constraining the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interior physics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Braking index-PSR J1640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2. Our model</a:t>
            </a:r>
            <a:endParaRPr lang="en-US" altLang="zh-CN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3. Results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III. Conclusion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08" y="-27384"/>
            <a:ext cx="8229600" cy="500066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NS magnetic fields and magnetic deformation</a:t>
            </a:r>
            <a:endParaRPr lang="zh-CN" alt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166468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1) Neutron Star Magnetic fields</a:t>
            </a:r>
          </a:p>
          <a:p>
            <a:pPr marL="514350" indent="-514350">
              <a:buNone/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    Exterior magnetic field: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dipole magnetic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field+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multipole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magnetic field?</a:t>
            </a:r>
          </a:p>
          <a:p>
            <a:pPr marL="514350" indent="-514350">
              <a:buNone/>
            </a:pPr>
            <a:endParaRPr lang="en-US" altLang="zh-C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altLang="zh-C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altLang="zh-C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altLang="zh-C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altLang="zh-C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altLang="zh-C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altLang="zh-C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Interior magnetic field: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poloidal-toroidal (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toroidal-dominated?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 2" pitchFamily="18" charset="2"/>
              <a:buNone/>
            </a:pPr>
            <a:endParaRPr lang="en-US" altLang="zh-CN" sz="22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 2" pitchFamily="18" charset="2"/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64" y="1556792"/>
            <a:ext cx="3799928" cy="250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268760"/>
            <a:ext cx="3228756" cy="305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64088" y="3841303"/>
            <a:ext cx="2342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Olausen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Kaspi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2014,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ApJS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26FF7B-F204-4514-9917-34B8ADF77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4653136"/>
            <a:ext cx="2376264" cy="22080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8C77E93-E8A2-484C-A1A4-C8AC11B13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4701069"/>
            <a:ext cx="2376000" cy="2184315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B3730392-F4DB-4441-88CD-3C10F7A8562A}"/>
              </a:ext>
            </a:extLst>
          </p:cNvPr>
          <p:cNvSpPr txBox="1"/>
          <p:nvPr/>
        </p:nvSpPr>
        <p:spPr>
          <a:xfrm>
            <a:off x="3275856" y="6483369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(Braithwaite &amp; Spruit, 2004, Nature)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2) Magnetic deformation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None/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EOS</a:t>
            </a:r>
            <a:br>
              <a:rPr lang="en-US" altLang="zh-CN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ii)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magnetic configuration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GR+superconducting+multipole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field) </a:t>
            </a:r>
            <a:br>
              <a:rPr lang="en-US" altLang="zh-CN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 iii)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magnetic energy</a:t>
            </a:r>
          </a:p>
          <a:p>
            <a:pPr marL="457200" indent="-457200"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a) poloidal</a:t>
            </a:r>
          </a:p>
          <a:p>
            <a:pPr marL="457200" indent="-457200">
              <a:buAutoNum type="arabicParenR"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b) toroidal</a:t>
            </a:r>
          </a:p>
          <a:p>
            <a:pPr marL="457200" indent="-457200">
              <a:buNone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c) poloidal-toroidal twisted torus</a:t>
            </a:r>
          </a:p>
          <a:p>
            <a:pPr marL="457200" indent="-457200">
              <a:buNone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d) superconducting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dirty="0"/>
              <a:t>      </a:t>
            </a:r>
            <a:endParaRPr lang="zh-CN" alt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881881"/>
            <a:ext cx="1440160" cy="53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916832"/>
            <a:ext cx="1690355" cy="55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5856" y="5931277"/>
            <a:ext cx="30553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Bonazzola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Gourgoulhon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1996, A&amp;A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Cutler, 2002, PRD</a:t>
            </a:r>
          </a:p>
          <a:p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Mastrano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et al., 2011, MNRAS</a:t>
            </a:r>
          </a:p>
          <a:p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Mastrano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Melatos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2012, MNRAS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068960"/>
            <a:ext cx="2202038" cy="31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84" y="4077072"/>
            <a:ext cx="6378501" cy="63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3" y="5229200"/>
            <a:ext cx="4391072" cy="55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153D6B0-CD8D-4824-91AD-48672ACD8812}"/>
              </a:ext>
            </a:extLst>
          </p:cNvPr>
          <p:cNvSpPr/>
          <p:nvPr/>
        </p:nvSpPr>
        <p:spPr>
          <a:xfrm>
            <a:off x="4283968" y="5242608"/>
            <a:ext cx="4032448" cy="7786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92" y="0"/>
            <a:ext cx="8543956" cy="54868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Tilt angle evolution</a:t>
            </a:r>
            <a:endParaRPr lang="zh-CN" alt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166468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first stage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62" y="1109735"/>
            <a:ext cx="3214710" cy="37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4990389"/>
            <a:ext cx="4153856" cy="88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533490" y="1052736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US" altLang="zh-CN" sz="2000" b="1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BV: damping </a:t>
            </a:r>
            <a:r>
              <a:rPr lang="en-US" altLang="zh-CN" sz="2000" b="1" dirty="0" err="1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freebody</a:t>
            </a:r>
            <a:r>
              <a:rPr lang="en-US" altLang="zh-CN" sz="2000" b="1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precession, χ increase</a:t>
            </a:r>
          </a:p>
          <a:p>
            <a:pPr>
              <a:buFont typeface="Wingdings 2" pitchFamily="18" charset="2"/>
              <a:buNone/>
            </a:pPr>
            <a:r>
              <a:rPr lang="en-US" altLang="zh-CN" sz="2000" b="1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GRR: aftermath of GW emission, </a:t>
            </a:r>
            <a:r>
              <a:rPr lang="el-GR" altLang="zh-CN" sz="2000" b="1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χ</a:t>
            </a:r>
            <a:r>
              <a:rPr lang="en-US" altLang="zh-CN" sz="2000" b="1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decrease </a:t>
            </a:r>
            <a:endParaRPr lang="en-US" altLang="zh-CN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8" y="1772816"/>
            <a:ext cx="382905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19872" y="2636912"/>
            <a:ext cx="5430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second stage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Crust and neutron superfluid have formed, </a:t>
            </a:r>
            <a:r>
              <a:rPr lang="en-US" altLang="zh-CN" sz="2000" b="1" dirty="0">
                <a:solidFill>
                  <a:schemeClr val="accent1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Viscosity: </a:t>
            </a:r>
            <a:r>
              <a:rPr lang="en-US" altLang="zh-CN" sz="2000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core-crust coupling</a:t>
            </a:r>
            <a:endParaRPr lang="en-US" altLang="zh-CN" sz="2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516" y="6001543"/>
            <a:ext cx="2560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Dall’Osso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et al. 2009, MNRAS)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CD657CE-167E-4313-850E-347EAA056F24}"/>
                  </a:ext>
                </a:extLst>
              </p:cNvPr>
              <p:cNvSpPr txBox="1"/>
              <p:nvPr/>
            </p:nvSpPr>
            <p:spPr>
              <a:xfrm>
                <a:off x="3347864" y="3748970"/>
                <a:ext cx="58937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Consequence: </a:t>
                </a:r>
                <a14:m>
                  <m:oMath xmlns:m="http://schemas.openxmlformats.org/officeDocument/2006/math">
                    <m:r>
                      <a:rPr lang="zh-CN" alt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𝝌</m:t>
                    </m:r>
                    <m:r>
                      <a:rPr lang="en-US" altLang="zh-CN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𝒊𝒇</m:t>
                    </m:r>
                    <m:r>
                      <a:rPr lang="en-US" altLang="zh-CN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𝒕𝒐𝒓𝒐𝒊𝒅𝒂𝒍</m:t>
                    </m:r>
                    <m:r>
                      <a:rPr lang="en-US" altLang="zh-CN" sz="2000" b="1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𝒅𝒐𝒎𝒊𝒏𝒂𝒕𝒆𝒅</m:t>
                    </m:r>
                  </m:oMath>
                </a14:m>
                <a:endParaRPr lang="zh-CN" altLang="en-US" sz="20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CD657CE-167E-4313-850E-347EAA056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748970"/>
                <a:ext cx="5893794" cy="400110"/>
              </a:xfrm>
              <a:prstGeom prst="rect">
                <a:avLst/>
              </a:prstGeom>
              <a:blipFill>
                <a:blip r:embed="rId5"/>
                <a:stretch>
                  <a:fillRect l="-1034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C77B518-BBC8-490C-8086-F93EC55F9773}"/>
                  </a:ext>
                </a:extLst>
              </p:cNvPr>
              <p:cNvSpPr txBox="1"/>
              <p:nvPr/>
            </p:nvSpPr>
            <p:spPr>
              <a:xfrm>
                <a:off x="3779912" y="4293096"/>
                <a:ext cx="28633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Timescale</a:t>
                </a:r>
                <a:r>
                  <a:rPr lang="zh-CN" altLang="en-US" sz="20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zh-CN" altLang="en-US" sz="2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C77B518-BBC8-490C-8086-F93EC55F9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293096"/>
                <a:ext cx="2863348" cy="400110"/>
              </a:xfrm>
              <a:prstGeom prst="rect">
                <a:avLst/>
              </a:prstGeom>
              <a:blipFill>
                <a:blip r:embed="rId6"/>
                <a:stretch>
                  <a:fillRect l="-2128" t="-1060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62AF622-CE98-4314-84DD-24E00EB1D262}"/>
                  </a:ext>
                </a:extLst>
              </p:cNvPr>
              <p:cNvSpPr txBox="1"/>
              <p:nvPr/>
            </p:nvSpPr>
            <p:spPr>
              <a:xfrm>
                <a:off x="4399126" y="5294871"/>
                <a:ext cx="3845282" cy="726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e-vortex scattering: </a:t>
                </a:r>
                <a14:m>
                  <m:oMath xmlns:m="http://schemas.openxmlformats.org/officeDocument/2006/math">
                    <m:r>
                      <a:rPr lang="zh-CN" altLang="en-US" sz="20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𝝃</m:t>
                    </m:r>
                    <m:r>
                      <a:rPr lang="en-US" altLang="zh-CN" sz="20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altLang="zh-CN" sz="2000" b="1" dirty="0"/>
              </a:p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 dissipation: </a:t>
                </a:r>
                <a14:m>
                  <m:oMath xmlns:m="http://schemas.openxmlformats.org/officeDocument/2006/math">
                    <m:r>
                      <a:rPr lang="zh-CN" altLang="en-US" sz="20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𝝃</m:t>
                    </m:r>
                    <m:r>
                      <a:rPr lang="en-US" altLang="zh-CN" sz="2000" b="1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altLang="zh-CN" sz="2000" b="1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62AF622-CE98-4314-84DD-24E00EB1D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126" y="5294871"/>
                <a:ext cx="3845282" cy="726417"/>
              </a:xfrm>
              <a:prstGeom prst="rect">
                <a:avLst/>
              </a:prstGeom>
              <a:blipFill>
                <a:blip r:embed="rId7"/>
                <a:stretch>
                  <a:fillRect l="-1746" t="-4202" b="-134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头: 下 16">
            <a:extLst>
              <a:ext uri="{FF2B5EF4-FFF2-40B4-BE49-F238E27FC236}">
                <a16:creationId xmlns:a16="http://schemas.microsoft.com/office/drawing/2014/main" id="{7C4E57BD-A036-4148-A181-2505703FE245}"/>
              </a:ext>
            </a:extLst>
          </p:cNvPr>
          <p:cNvSpPr/>
          <p:nvPr/>
        </p:nvSpPr>
        <p:spPr>
          <a:xfrm>
            <a:off x="5868144" y="4781470"/>
            <a:ext cx="72008" cy="375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58790D0-7990-4F7D-A5F7-8DA125579233}"/>
              </a:ext>
            </a:extLst>
          </p:cNvPr>
          <p:cNvSpPr/>
          <p:nvPr/>
        </p:nvSpPr>
        <p:spPr>
          <a:xfrm>
            <a:off x="4788024" y="6093296"/>
            <a:ext cx="32841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Very uncertain!</a:t>
            </a:r>
            <a:endParaRPr lang="zh-CN" alt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800" y="1700808"/>
            <a:ext cx="1763688" cy="99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3794" y="433429"/>
            <a:ext cx="5786478" cy="421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内容占位符 2"/>
          <p:cNvSpPr>
            <a:spLocks noGrp="1"/>
          </p:cNvSpPr>
          <p:nvPr>
            <p:ph sz="quarter" idx="1"/>
          </p:nvPr>
        </p:nvSpPr>
        <p:spPr>
          <a:xfrm>
            <a:off x="611560" y="4653136"/>
            <a:ext cx="7929586" cy="1872208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altLang="zh-CN" sz="22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   </a:t>
            </a:r>
            <a:r>
              <a:rPr lang="en-US" altLang="zh-CN" sz="20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With the tilt angle evolutions involved, the SGWB from newly born </a:t>
            </a:r>
            <a:r>
              <a:rPr lang="en-US" altLang="zh-CN" sz="2000" dirty="0" err="1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magnetars</a:t>
            </a:r>
            <a:r>
              <a:rPr lang="en-US" altLang="zh-CN" sz="20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could be changed if </a:t>
            </a:r>
            <a:r>
              <a:rPr lang="en-US" altLang="zh-CN" sz="2000" dirty="0" err="1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magnetars</a:t>
            </a:r>
            <a:r>
              <a:rPr lang="en-US" altLang="zh-CN" sz="20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have </a:t>
            </a:r>
            <a:r>
              <a:rPr lang="en-US" altLang="zh-CN" sz="2000" dirty="0" err="1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B_t</a:t>
            </a:r>
            <a:r>
              <a:rPr lang="en-US" altLang="zh-CN" sz="20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=10^17 G.</a:t>
            </a:r>
          </a:p>
          <a:p>
            <a:pPr>
              <a:buFont typeface="Wingdings 2" pitchFamily="18" charset="2"/>
              <a:buNone/>
            </a:pPr>
            <a:r>
              <a:rPr lang="en-US" altLang="zh-CN" sz="20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  (1) four parts in the spectra  </a:t>
            </a:r>
          </a:p>
          <a:p>
            <a:pPr>
              <a:buFont typeface="Wingdings 2" pitchFamily="18" charset="2"/>
              <a:buNone/>
            </a:pPr>
            <a:r>
              <a:rPr lang="en-US" altLang="zh-CN" sz="20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  (2) high frequency                          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suppressed </a:t>
            </a:r>
          </a:p>
          <a:p>
            <a:pPr>
              <a:buFont typeface="Wingdings 2" pitchFamily="18" charset="2"/>
              <a:buNone/>
            </a:pPr>
            <a:r>
              <a:rPr lang="en-US" altLang="zh-CN" sz="20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       a few hundred to 1000 Hz         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enhanced</a:t>
            </a:r>
            <a:endParaRPr lang="en-US" altLang="zh-CN" sz="20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6453336"/>
            <a:ext cx="3289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Cheng et al. 2015, MNRAS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621" y="-27384"/>
            <a:ext cx="55010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Stochastic GW background from </a:t>
            </a:r>
            <a:r>
              <a:rPr lang="en-US" altLang="zh-CN" sz="2200" b="1" dirty="0" err="1">
                <a:latin typeface="Times New Roman" pitchFamily="18" charset="0"/>
                <a:cs typeface="Times New Roman" pitchFamily="18" charset="0"/>
              </a:rPr>
              <a:t>magnetars</a:t>
            </a:r>
            <a:endParaRPr lang="zh-CN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229600" cy="581772"/>
          </a:xfrm>
        </p:spPr>
        <p:txBody>
          <a:bodyPr>
            <a:noAutofit/>
          </a:bodyPr>
          <a:lstStyle/>
          <a:p>
            <a:br>
              <a:rPr lang="zh-CN" altLang="en-US" sz="2200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</a:br>
            <a:r>
              <a:rPr lang="en-US" altLang="zh-CN" sz="2200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Magnetar-powered </a:t>
            </a:r>
            <a:r>
              <a:rPr lang="en-US" altLang="zh-CN" sz="2200" b="1" dirty="0" err="1">
                <a:solidFill>
                  <a:schemeClr val="tx1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SLSNe</a:t>
            </a:r>
            <a:endParaRPr lang="zh-CN" alt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706388"/>
            <a:ext cx="8928992" cy="5962972"/>
          </a:xfrm>
        </p:spPr>
        <p:txBody>
          <a:bodyPr/>
          <a:lstStyle/>
          <a:p>
            <a:pPr>
              <a:buNone/>
            </a:pPr>
            <a:endParaRPr lang="en-US" altLang="zh-CN" sz="20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20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20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20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20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20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20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20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20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20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20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0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                                                                        </a:t>
            </a:r>
          </a:p>
          <a:p>
            <a:pPr>
              <a:buNone/>
            </a:pPr>
            <a:r>
              <a:rPr lang="en-US" altLang="zh-CN" sz="20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                                                     </a:t>
            </a:r>
            <a:endParaRPr lang="zh-CN" altLang="en-US" sz="20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47864" y="6381328"/>
            <a:ext cx="2892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(Cheng et al. 2018, PRD)</a:t>
            </a:r>
            <a:endParaRPr lang="zh-CN" altLang="en-US" sz="2000" b="1" dirty="0">
              <a:solidFill>
                <a:prstClr val="black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EAF023-CD04-4C70-8762-B33B52FB8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04862"/>
            <a:ext cx="7320176" cy="45403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4FF0F3F-642B-446B-BA65-3F7A43C17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17232"/>
            <a:ext cx="914400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4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72008"/>
            <a:ext cx="9144000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II. Constraining the interior physics</a:t>
            </a:r>
          </a:p>
          <a:p>
            <a:pPr marL="0" indent="0">
              <a:buNone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1. Braking index—PSR J1640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young pulsars with measured braking indices </a:t>
            </a: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Models proposed: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(1) MDR in plasma magnetosphere (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Eksi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et al. 2016,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ApJ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                               (2)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MDR+wind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(Tong &amp; Kou, 2017,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ApJ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                               (3) MDR+GWE (de Araujo et al. 2016, JCAP)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                               (4)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MDR+field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decay (Gao et al. 2017,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ApJ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39255"/>
            <a:ext cx="8285163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1152128" cy="31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68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F311C4B-B7A6-4433-90D3-9BA82E619BC0}"/>
              </a:ext>
            </a:extLst>
          </p:cNvPr>
          <p:cNvSpPr/>
          <p:nvPr/>
        </p:nvSpPr>
        <p:spPr>
          <a:xfrm>
            <a:off x="2051717" y="6453336"/>
            <a:ext cx="2520283" cy="4001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F6A57FA-4673-4C1F-BDAE-ACDD90DC6C1E}"/>
              </a:ext>
            </a:extLst>
          </p:cNvPr>
          <p:cNvSpPr/>
          <p:nvPr/>
        </p:nvSpPr>
        <p:spPr>
          <a:xfrm>
            <a:off x="6588224" y="2924944"/>
            <a:ext cx="2483768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13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2. Our model</a:t>
            </a:r>
          </a:p>
          <a:p>
            <a:pPr marL="0" indent="0">
              <a:buNone/>
            </a:pP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spin evolution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MDR+GWE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)     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dipole field decay involved</a:t>
            </a: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tilt angle evolution (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GWE reaction + damping of precession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altLang="zh-CN" sz="2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thus we have </a:t>
            </a: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200" dirty="0"/>
              <a:t>  </a:t>
            </a:r>
            <a:endParaRPr lang="en-US" altLang="zh-CN" sz="2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D79ECD-D332-43FD-9E9B-F1D841AF0120}"/>
              </a:ext>
            </a:extLst>
          </p:cNvPr>
          <p:cNvSpPr txBox="1"/>
          <p:nvPr/>
        </p:nvSpPr>
        <p:spPr>
          <a:xfrm>
            <a:off x="6182465" y="47971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17FD673-606D-4080-ADE6-C61491707FD9}"/>
              </a:ext>
            </a:extLst>
          </p:cNvPr>
          <p:cNvSpPr txBox="1"/>
          <p:nvPr/>
        </p:nvSpPr>
        <p:spPr>
          <a:xfrm flipH="1">
            <a:off x="6804247" y="3244914"/>
            <a:ext cx="345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To be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constrained</a:t>
            </a:r>
            <a:r>
              <a:rPr lang="en-US" altLang="zh-CN" sz="2000" b="1" dirty="0"/>
              <a:t> </a:t>
            </a:r>
            <a:endParaRPr lang="zh-CN" altLang="en-US" sz="20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3A856BE-CA83-4550-8EE9-ACD165E2C5EB}"/>
              </a:ext>
            </a:extLst>
          </p:cNvPr>
          <p:cNvSpPr txBox="1"/>
          <p:nvPr/>
        </p:nvSpPr>
        <p:spPr>
          <a:xfrm flipH="1">
            <a:off x="2051717" y="6453336"/>
            <a:ext cx="2520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to field decay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605CD3-5C37-42BE-AA52-20AB2620F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5760640" cy="6453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5F76A0-87B7-4001-BD25-BC68F72E5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01" y="2597400"/>
            <a:ext cx="5037792" cy="18018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9AEC02D-3D47-4E6B-8082-B6E5D00B7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7" y="4869161"/>
            <a:ext cx="3578245" cy="1224136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950774F-3F1C-4C63-807A-21E4633EF8E7}"/>
              </a:ext>
            </a:extLst>
          </p:cNvPr>
          <p:cNvCxnSpPr/>
          <p:nvPr/>
        </p:nvCxnSpPr>
        <p:spPr>
          <a:xfrm>
            <a:off x="2411760" y="5445224"/>
            <a:ext cx="648072" cy="9379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9B85CBF-B01F-4768-ADD2-757551638B85}"/>
              </a:ext>
            </a:extLst>
          </p:cNvPr>
          <p:cNvCxnSpPr>
            <a:cxnSpLocks/>
          </p:cNvCxnSpPr>
          <p:nvPr/>
        </p:nvCxnSpPr>
        <p:spPr>
          <a:xfrm>
            <a:off x="4788024" y="3037022"/>
            <a:ext cx="1728192" cy="247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CED42309-B27C-4F3F-88B3-B06F5BB3DD18}"/>
              </a:ext>
            </a:extLst>
          </p:cNvPr>
          <p:cNvCxnSpPr/>
          <p:nvPr/>
        </p:nvCxnSpPr>
        <p:spPr>
          <a:xfrm flipV="1">
            <a:off x="4788024" y="3645024"/>
            <a:ext cx="180020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54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2351</TotalTime>
  <Words>687</Words>
  <Application>Microsoft Office PowerPoint</Application>
  <PresentationFormat>全屏显示(4:3)</PresentationFormat>
  <Paragraphs>175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宋体</vt:lpstr>
      <vt:lpstr>Calibri</vt:lpstr>
      <vt:lpstr>Cambria Math</vt:lpstr>
      <vt:lpstr>Constantia</vt:lpstr>
      <vt:lpstr>Times New Roman</vt:lpstr>
      <vt:lpstr>Wingdings 2</vt:lpstr>
      <vt:lpstr>流畅</vt:lpstr>
      <vt:lpstr>1_流畅</vt:lpstr>
      <vt:lpstr>2_流畅</vt:lpstr>
      <vt:lpstr>5_流畅</vt:lpstr>
      <vt:lpstr>6_流畅</vt:lpstr>
      <vt:lpstr>What can PSR J1640-4631 tell us about the internal physics of this neutron star?</vt:lpstr>
      <vt:lpstr>PowerPoint 演示文稿</vt:lpstr>
      <vt:lpstr>1. NS magnetic fields and magnetic deformation</vt:lpstr>
      <vt:lpstr>PowerPoint 演示文稿</vt:lpstr>
      <vt:lpstr>2. Tilt angle evolution</vt:lpstr>
      <vt:lpstr>PowerPoint 演示文稿</vt:lpstr>
      <vt:lpstr>  Magnetar-powered SLSNe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III. 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中子星相关的引力波辐射</dc:title>
  <cp:lastModifiedBy>泉 程</cp:lastModifiedBy>
  <cp:revision>199</cp:revision>
  <dcterms:modified xsi:type="dcterms:W3CDTF">2019-06-27T07:13:21Z</dcterms:modified>
</cp:coreProperties>
</file>