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6" r:id="rId1"/>
    <p:sldMasterId id="2147484867" r:id="rId2"/>
    <p:sldMasterId id="2147484868" r:id="rId3"/>
    <p:sldMasterId id="2147484869" r:id="rId4"/>
    <p:sldMasterId id="2147484870" r:id="rId5"/>
    <p:sldMasterId id="2147484871" r:id="rId6"/>
  </p:sldMasterIdLst>
  <p:sldIdLst>
    <p:sldId id="256" r:id="rId7"/>
    <p:sldId id="257" r:id="rId8"/>
    <p:sldId id="264" r:id="rId9"/>
    <p:sldId id="265" r:id="rId10"/>
    <p:sldId id="258" r:id="rId11"/>
    <p:sldId id="266" r:id="rId12"/>
    <p:sldId id="262" r:id="rId13"/>
    <p:sldId id="259" r:id="rId14"/>
    <p:sldId id="260" r:id="rId15"/>
    <p:sldId id="263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±¼¸²"/>
        <a:ea typeface="±¼¸²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48" d="100"/>
          <a:sy n="48" d="100"/>
        </p:scale>
        <p:origin x="643" y="5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3035" cy="147193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副标题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1435" cy="175577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30235" cy="452691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8035" cy="5852795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320"/>
            <a:ext cx="6026150" cy="585279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4305" cy="147320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副标题 2"/>
          <p:cNvSpPr txBox="1">
            <a:spLocks noGrp="1"/>
          </p:cNvSpPr>
          <p:nvPr>
            <p:ph type="subTitle"/>
          </p:nvPr>
        </p:nvSpPr>
        <p:spPr>
          <a:xfrm>
            <a:off x="1371600" y="3886200"/>
            <a:ext cx="6402705" cy="175704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3670" cy="150050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722630" y="4406900"/>
            <a:ext cx="7773670" cy="13646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4043680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内容占位符 3"/>
          <p:cNvSpPr txBox="1">
            <a:spLocks noGrp="1"/>
          </p:cNvSpPr>
          <p:nvPr>
            <p:ph/>
          </p:nvPr>
        </p:nvSpPr>
        <p:spPr>
          <a:xfrm>
            <a:off x="4645025" y="1600200"/>
            <a:ext cx="4043680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536700"/>
            <a:ext cx="4043680" cy="6419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645025" y="1536700"/>
            <a:ext cx="4043680" cy="6419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内容占位符 4"/>
          <p:cNvSpPr txBox="1">
            <a:spLocks noGrp="1"/>
          </p:cNvSpPr>
          <p:nvPr>
            <p:ph/>
          </p:nvPr>
        </p:nvSpPr>
        <p:spPr>
          <a:xfrm>
            <a:off x="457200" y="2176780"/>
            <a:ext cx="4043680" cy="39516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6" name="内容占位符 5"/>
          <p:cNvSpPr txBox="1">
            <a:spLocks noGrp="1"/>
          </p:cNvSpPr>
          <p:nvPr>
            <p:ph/>
          </p:nvPr>
        </p:nvSpPr>
        <p:spPr>
          <a:xfrm>
            <a:off x="4645025" y="2176780"/>
            <a:ext cx="4043680" cy="39516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10535" cy="116332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3575685" y="457200"/>
            <a:ext cx="5113020" cy="54883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10535" cy="46926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302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10535" cy="116332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10535" cy="46926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图片占位符 3"/>
          <p:cNvSpPr txBox="1">
            <a:spLocks noGrp="1"/>
          </p:cNvSpPr>
          <p:nvPr>
            <p:ph type="pic"/>
          </p:nvPr>
        </p:nvSpPr>
        <p:spPr>
          <a:xfrm>
            <a:off x="3575685" y="457200"/>
            <a:ext cx="5113020" cy="54883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图片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9305" cy="5854065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274320"/>
            <a:ext cx="6027420" cy="585406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4305" cy="147320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副标题 2"/>
          <p:cNvSpPr txBox="1">
            <a:spLocks noGrp="1"/>
          </p:cNvSpPr>
          <p:nvPr>
            <p:ph type="subTitle"/>
          </p:nvPr>
        </p:nvSpPr>
        <p:spPr>
          <a:xfrm>
            <a:off x="1371600" y="3886200"/>
            <a:ext cx="6402705" cy="175704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3670" cy="150050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722630" y="4406900"/>
            <a:ext cx="7773670" cy="13646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4043680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内容占位符 3"/>
          <p:cNvSpPr txBox="1">
            <a:spLocks noGrp="1"/>
          </p:cNvSpPr>
          <p:nvPr>
            <p:ph/>
          </p:nvPr>
        </p:nvSpPr>
        <p:spPr>
          <a:xfrm>
            <a:off x="4645025" y="1600200"/>
            <a:ext cx="4043680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536700"/>
            <a:ext cx="4043680" cy="6419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645025" y="1536700"/>
            <a:ext cx="4043680" cy="6419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内容占位符 4"/>
          <p:cNvSpPr txBox="1">
            <a:spLocks noGrp="1"/>
          </p:cNvSpPr>
          <p:nvPr>
            <p:ph/>
          </p:nvPr>
        </p:nvSpPr>
        <p:spPr>
          <a:xfrm>
            <a:off x="457200" y="2176780"/>
            <a:ext cx="4043680" cy="39516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6" name="内容占位符 5"/>
          <p:cNvSpPr txBox="1">
            <a:spLocks noGrp="1"/>
          </p:cNvSpPr>
          <p:nvPr>
            <p:ph/>
          </p:nvPr>
        </p:nvSpPr>
        <p:spPr>
          <a:xfrm>
            <a:off x="4645025" y="2176780"/>
            <a:ext cx="4043680" cy="39516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2400" cy="149923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 2"/>
          <p:cNvSpPr txBox="1">
            <a:spLocks noGrp="1"/>
          </p:cNvSpPr>
          <p:nvPr>
            <p:ph type="body" idx="1"/>
          </p:nvPr>
        </p:nvSpPr>
        <p:spPr>
          <a:xfrm>
            <a:off x="722630" y="4406900"/>
            <a:ext cx="7772400" cy="136334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10535" cy="116332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3575685" y="457200"/>
            <a:ext cx="5113020" cy="54883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10535" cy="46926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10535" cy="116332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10535" cy="46926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图片占位符 3"/>
          <p:cNvSpPr txBox="1">
            <a:spLocks noGrp="1"/>
          </p:cNvSpPr>
          <p:nvPr>
            <p:ph type="pic"/>
          </p:nvPr>
        </p:nvSpPr>
        <p:spPr>
          <a:xfrm>
            <a:off x="3575685" y="457200"/>
            <a:ext cx="5113020" cy="548830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图片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9305" cy="5854065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274320"/>
            <a:ext cx="6027420" cy="585406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3670" cy="147256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副标题 2"/>
          <p:cNvSpPr txBox="1">
            <a:spLocks noGrp="1"/>
          </p:cNvSpPr>
          <p:nvPr>
            <p:ph type="subTitle"/>
          </p:nvPr>
        </p:nvSpPr>
        <p:spPr>
          <a:xfrm>
            <a:off x="1371600" y="3886200"/>
            <a:ext cx="6402070" cy="175641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3035" cy="149987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722630" y="4406900"/>
            <a:ext cx="7773035" cy="13639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内容占位符 3"/>
          <p:cNvSpPr txBox="1">
            <a:spLocks noGrp="1"/>
          </p:cNvSpPr>
          <p:nvPr>
            <p:ph/>
          </p:nvPr>
        </p:nvSpPr>
        <p:spPr>
          <a:xfrm>
            <a:off x="4645025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645025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内容占位符 4"/>
          <p:cNvSpPr txBox="1">
            <a:spLocks noGrp="1"/>
          </p:cNvSpPr>
          <p:nvPr>
            <p:ph/>
          </p:nvPr>
        </p:nvSpPr>
        <p:spPr>
          <a:xfrm>
            <a:off x="457200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6" name="内容占位符 5"/>
          <p:cNvSpPr txBox="1">
            <a:spLocks noGrp="1"/>
          </p:cNvSpPr>
          <p:nvPr>
            <p:ph/>
          </p:nvPr>
        </p:nvSpPr>
        <p:spPr>
          <a:xfrm>
            <a:off x="4645025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4241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内容占位符 3"/>
          <p:cNvSpPr txBox="1">
            <a:spLocks noGrp="1"/>
          </p:cNvSpPr>
          <p:nvPr>
            <p:ph idx="2"/>
          </p:nvPr>
        </p:nvSpPr>
        <p:spPr>
          <a:xfrm>
            <a:off x="4645025" y="1600200"/>
            <a:ext cx="404241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图片占位符 3"/>
          <p:cNvSpPr txBox="1">
            <a:spLocks noGrp="1"/>
          </p:cNvSpPr>
          <p:nvPr>
            <p:ph type="pic"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图片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8670" cy="5853430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274320"/>
            <a:ext cx="6026785" cy="585343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3670" cy="147256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副标题 2"/>
          <p:cNvSpPr txBox="1">
            <a:spLocks noGrp="1"/>
          </p:cNvSpPr>
          <p:nvPr>
            <p:ph type="subTitle"/>
          </p:nvPr>
        </p:nvSpPr>
        <p:spPr>
          <a:xfrm>
            <a:off x="1371600" y="3886200"/>
            <a:ext cx="6402070" cy="175641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3035" cy="149987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722630" y="4406900"/>
            <a:ext cx="7773035" cy="13639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内容占位符 3"/>
          <p:cNvSpPr txBox="1">
            <a:spLocks noGrp="1"/>
          </p:cNvSpPr>
          <p:nvPr>
            <p:ph/>
          </p:nvPr>
        </p:nvSpPr>
        <p:spPr>
          <a:xfrm>
            <a:off x="4645025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645025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内容占位符 4"/>
          <p:cNvSpPr txBox="1">
            <a:spLocks noGrp="1"/>
          </p:cNvSpPr>
          <p:nvPr>
            <p:ph/>
          </p:nvPr>
        </p:nvSpPr>
        <p:spPr>
          <a:xfrm>
            <a:off x="457200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6" name="内容占位符 5"/>
          <p:cNvSpPr txBox="1">
            <a:spLocks noGrp="1"/>
          </p:cNvSpPr>
          <p:nvPr>
            <p:ph/>
          </p:nvPr>
        </p:nvSpPr>
        <p:spPr>
          <a:xfrm>
            <a:off x="4645025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 2"/>
          <p:cNvSpPr txBox="1">
            <a:spLocks noGrp="1"/>
          </p:cNvSpPr>
          <p:nvPr>
            <p:ph type="body" idx="1"/>
          </p:nvPr>
        </p:nvSpPr>
        <p:spPr>
          <a:xfrm>
            <a:off x="457200" y="1536700"/>
            <a:ext cx="404241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文本占位符 3"/>
          <p:cNvSpPr txBox="1">
            <a:spLocks noGrp="1"/>
          </p:cNvSpPr>
          <p:nvPr>
            <p:ph type="body" idx="2"/>
          </p:nvPr>
        </p:nvSpPr>
        <p:spPr>
          <a:xfrm>
            <a:off x="4645025" y="1536700"/>
            <a:ext cx="404241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内容占位符 4"/>
          <p:cNvSpPr txBox="1">
            <a:spLocks noGrp="1"/>
          </p:cNvSpPr>
          <p:nvPr>
            <p:ph idx="3"/>
          </p:nvPr>
        </p:nvSpPr>
        <p:spPr>
          <a:xfrm>
            <a:off x="457200" y="2176780"/>
            <a:ext cx="404241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内容占位符 5"/>
          <p:cNvSpPr txBox="1">
            <a:spLocks noGrp="1"/>
          </p:cNvSpPr>
          <p:nvPr>
            <p:ph idx="4"/>
          </p:nvPr>
        </p:nvSpPr>
        <p:spPr>
          <a:xfrm>
            <a:off x="4645025" y="2176780"/>
            <a:ext cx="404241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图片占位符 3"/>
          <p:cNvSpPr txBox="1">
            <a:spLocks noGrp="1"/>
          </p:cNvSpPr>
          <p:nvPr>
            <p:ph type="pic"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图片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8670" cy="5853430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274320"/>
            <a:ext cx="6026785" cy="585343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85800" y="2131060"/>
            <a:ext cx="7773670" cy="147256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副标题 2"/>
          <p:cNvSpPr txBox="1">
            <a:spLocks noGrp="1"/>
          </p:cNvSpPr>
          <p:nvPr>
            <p:ph type="subTitle"/>
          </p:nvPr>
        </p:nvSpPr>
        <p:spPr>
          <a:xfrm>
            <a:off x="1371600" y="3886200"/>
            <a:ext cx="6402070" cy="175641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722630" y="2908300"/>
            <a:ext cx="7773035" cy="149987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722630" y="4406900"/>
            <a:ext cx="7773035" cy="13639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457200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内容占位符 3"/>
          <p:cNvSpPr txBox="1">
            <a:spLocks noGrp="1"/>
          </p:cNvSpPr>
          <p:nvPr>
            <p:ph/>
          </p:nvPr>
        </p:nvSpPr>
        <p:spPr>
          <a:xfrm>
            <a:off x="4645025" y="1600200"/>
            <a:ext cx="4043045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645025" y="1536700"/>
            <a:ext cx="4043045" cy="6413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内容占位符 4"/>
          <p:cNvSpPr txBox="1">
            <a:spLocks noGrp="1"/>
          </p:cNvSpPr>
          <p:nvPr>
            <p:ph/>
          </p:nvPr>
        </p:nvSpPr>
        <p:spPr>
          <a:xfrm>
            <a:off x="457200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6" name="内容占位符 5"/>
          <p:cNvSpPr txBox="1">
            <a:spLocks noGrp="1"/>
          </p:cNvSpPr>
          <p:nvPr>
            <p:ph/>
          </p:nvPr>
        </p:nvSpPr>
        <p:spPr>
          <a:xfrm>
            <a:off x="4645025" y="2176780"/>
            <a:ext cx="4043045" cy="39509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7" name="幻灯片编号占位符 6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8" name="日期占位符 7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页脚占位符 8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幻灯片编号占位符 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日期占位符 3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页脚占位符 4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内容占位符 2"/>
          <p:cNvSpPr txBox="1">
            <a:spLocks noGrp="1"/>
          </p:cNvSpPr>
          <p:nvPr>
            <p:ph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文本占位符 3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900" cy="116268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435735"/>
            <a:ext cx="3009900" cy="46920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4" name="图片占位符 3"/>
          <p:cNvSpPr txBox="1">
            <a:spLocks noGrp="1"/>
          </p:cNvSpPr>
          <p:nvPr>
            <p:ph type="pic"/>
          </p:nvPr>
        </p:nvSpPr>
        <p:spPr>
          <a:xfrm>
            <a:off x="3575685" y="457200"/>
            <a:ext cx="5112385" cy="548767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图片</a:t>
            </a: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具有文本的垂直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 txBox="1">
            <a:spLocks noGrp="1"/>
          </p:cNvSpPr>
          <p:nvPr>
            <p:ph type="title" orient="vert"/>
          </p:nvPr>
        </p:nvSpPr>
        <p:spPr>
          <a:xfrm>
            <a:off x="6629400" y="274320"/>
            <a:ext cx="2058670" cy="5853430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编辑母版副标题样式</a:t>
            </a:r>
          </a:p>
        </p:txBody>
      </p:sp>
      <p:sp>
        <p:nvSpPr>
          <p:cNvPr id="3" name="文本占位符（竖排） 2"/>
          <p:cNvSpPr txBox="1">
            <a:spLocks noGrp="1"/>
          </p:cNvSpPr>
          <p:nvPr>
            <p:ph type="body" orient="vert"/>
          </p:nvPr>
        </p:nvSpPr>
        <p:spPr>
          <a:xfrm>
            <a:off x="457200" y="274320"/>
            <a:ext cx="6026785" cy="5853430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占位符 1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日期占位符 2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页脚占位符 3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带有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265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3575685" y="457200"/>
            <a:ext cx="5111750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文本占位符 3"/>
          <p:cNvSpPr txBox="1">
            <a:spLocks noGrp="1"/>
          </p:cNvSpPr>
          <p:nvPr>
            <p:ph type="body" idx="2"/>
          </p:nvPr>
        </p:nvSpPr>
        <p:spPr>
          <a:xfrm>
            <a:off x="457200" y="1435735"/>
            <a:ext cx="3009265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1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带有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009265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 2"/>
          <p:cNvSpPr txBox="1">
            <a:spLocks noGrp="1"/>
          </p:cNvSpPr>
          <p:nvPr>
            <p:ph type="body" idx="1"/>
          </p:nvPr>
        </p:nvSpPr>
        <p:spPr>
          <a:xfrm>
            <a:off x="457200" y="1435735"/>
            <a:ext cx="3009265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编辑母版副标题样式</a:t>
            </a:r>
            <a:endParaRPr lang="ko-KR" altLang="en-US" sz="1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图片占位符 3"/>
          <p:cNvSpPr txBox="1">
            <a:spLocks noGrp="1"/>
          </p:cNvSpPr>
          <p:nvPr>
            <p:ph type="pic" idx="2"/>
          </p:nvPr>
        </p:nvSpPr>
        <p:spPr>
          <a:xfrm>
            <a:off x="3575685" y="457200"/>
            <a:ext cx="5111750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图片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5" name="幻灯片编号占位符 4"/>
          <p:cNvSpPr txBox="1">
            <a:spLocks noGrp="1"/>
          </p:cNvSpPr>
          <p:nvPr>
            <p:ph type="sldNum" idx="12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6" name="日期占位符 5"/>
          <p:cNvSpPr txBox="1">
            <a:spLocks noGrp="1"/>
          </p:cNvSpPr>
          <p:nvPr>
            <p:ph type="dt" idx="10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  <p:sp>
        <p:nvSpPr>
          <p:cNvPr id="7" name="页脚占位符 6"/>
          <p:cNvSpPr txBox="1">
            <a:spLocks noGrp="1"/>
          </p:cNvSpPr>
          <p:nvPr>
            <p:ph type="ftr" idx="11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编辑母版标题样式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文本占位符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302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单击此处编辑母版文本样式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第二级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第三级</a:t>
            </a:r>
            <a:endParaRPr lang="ko-KR" altLang="en-US" sz="20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第四级</a:t>
            </a:r>
            <a:endParaRPr lang="ko-KR" altLang="en-US" sz="1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第五级</a:t>
            </a:r>
            <a:endParaRPr lang="ko-KR" altLang="en-US" sz="16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 idx="4"/>
          </p:nvPr>
        </p:nvSpPr>
        <p:spPr>
          <a:xfrm>
            <a:off x="68580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‹#›</a:t>
            </a:fld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 idx="2"/>
          </p:nvPr>
        </p:nvSpPr>
        <p:spPr>
          <a:xfrm>
            <a:off x="457200" y="6263640"/>
            <a:ext cx="18294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宋体" charset="0"/>
              </a:rPr>
              <a:t>27/06/2019</a:t>
            </a:fld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 idx="3"/>
          </p:nvPr>
        </p:nvSpPr>
        <p:spPr>
          <a:xfrm>
            <a:off x="3200400" y="6263640"/>
            <a:ext cx="27438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宋体" charset="0"/>
              </a:rPr>
              <a:t>页脚</a:t>
            </a:r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宋体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3" r:id="rId1"/>
    <p:sldLayoutId id="2147484844" r:id="rId2"/>
    <p:sldLayoutId id="2147484845" r:id="rId3"/>
    <p:sldLayoutId id="2147484846" r:id="rId4"/>
    <p:sldLayoutId id="2147484847" r:id="rId5"/>
    <p:sldLayoutId id="2147484848" r:id="rId6"/>
    <p:sldLayoutId id="2147484849" r:id="rId7"/>
    <p:sldLayoutId id="2147484850" r:id="rId8"/>
    <p:sldLayoutId id="2147484851" r:id="rId9"/>
    <p:sldLayoutId id="2147484852" r:id="rId10"/>
    <p:sldLayoutId id="2147484853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1505" cy="114490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31505" cy="452818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51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7" r:id="rId4"/>
    <p:sldLayoutId id="2147484598" r:id="rId5"/>
    <p:sldLayoutId id="2147484599" r:id="rId6"/>
    <p:sldLayoutId id="2147484600" r:id="rId7"/>
    <p:sldLayoutId id="2147484601" r:id="rId8"/>
    <p:sldLayoutId id="2147484602" r:id="rId9"/>
    <p:sldLayoutId id="2147484603" r:id="rId10"/>
    <p:sldLayoutId id="2147484604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5" r:id="rId1"/>
    <p:sldLayoutId id="2147484606" r:id="rId2"/>
    <p:sldLayoutId id="2147484607" r:id="rId3"/>
    <p:sldLayoutId id="2147484608" r:id="rId4"/>
    <p:sldLayoutId id="2147484609" r:id="rId5"/>
    <p:sldLayoutId id="2147484610" r:id="rId6"/>
    <p:sldLayoutId id="2147484611" r:id="rId7"/>
    <p:sldLayoutId id="2147484612" r:id="rId8"/>
    <p:sldLayoutId id="2147484613" r:id="rId9"/>
    <p:sldLayoutId id="2147484614" r:id="rId10"/>
    <p:sldLayoutId id="2147484615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编辑母版标题样式</a:t>
            </a:r>
          </a:p>
        </p:txBody>
      </p:sp>
      <p:sp>
        <p:nvSpPr>
          <p:cNvPr id="3" name="文本占位符 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单击此处编辑母版文本样式</a:t>
            </a:r>
          </a:p>
          <a:p>
            <a:pPr marL="6858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第二级</a:t>
            </a:r>
          </a:p>
          <a:p>
            <a:pPr marL="11430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第三级</a:t>
            </a:r>
          </a:p>
          <a:p>
            <a:pPr marL="16002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第四级</a:t>
            </a:r>
          </a:p>
          <a:p>
            <a:pPr marL="20574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16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第五级</a:t>
            </a:r>
          </a:p>
        </p:txBody>
      </p:sp>
      <p:sp>
        <p:nvSpPr>
          <p:cNvPr id="4" name="幻灯片编号占位符 3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‹#›</a:t>
            </a:fld>
            <a:endParaRPr lang="en-US" altLang="ko-KR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日期占位符 4"/>
          <p:cNvSpPr txBox="1">
            <a:spLocks noGrp="1"/>
          </p:cNvSpPr>
          <p:nvPr>
            <p:ph type="dt"/>
          </p:nvPr>
        </p:nvSpPr>
        <p:spPr>
          <a:xfrm>
            <a:off x="457200" y="6263640"/>
            <a:ext cx="18300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27/06/2019</a:t>
            </a:fld>
            <a:endParaRPr lang="en-GB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sp>
        <p:nvSpPr>
          <p:cNvPr id="6" name="页脚占位符 5"/>
          <p:cNvSpPr txBox="1">
            <a:spLocks noGrp="1"/>
          </p:cNvSpPr>
          <p:nvPr>
            <p:ph type="ftr"/>
          </p:nvPr>
        </p:nvSpPr>
        <p:spPr>
          <a:xfrm>
            <a:off x="3200400" y="6263640"/>
            <a:ext cx="2744470" cy="458470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b="0" strike="noStrike" cap="none" dirty="0">
                <a:solidFill>
                  <a:srgbClr val="898989"/>
                </a:solidFill>
                <a:latin typeface="Calibri" charset="0"/>
                <a:ea typeface="Calibri" charset="0"/>
              </a:rPr>
              <a:t>页脚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  <p:sldLayoutId id="2147484619" r:id="rId4"/>
    <p:sldLayoutId id="2147484620" r:id="rId5"/>
    <p:sldLayoutId id="2147484621" r:id="rId6"/>
    <p:sldLayoutId id="2147484622" r:id="rId7"/>
    <p:sldLayoutId id="2147484623" r:id="rId8"/>
    <p:sldLayoutId id="2147484624" r:id="rId9"/>
    <p:sldLayoutId id="2147484625" r:id="rId10"/>
    <p:sldLayoutId id="2147484626" r:id="rId11"/>
  </p:sldLayoutIdLst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±¼¸²"/>
          <a:ea typeface="±¼¸²"/>
        </a:defRPr>
      </a:lvl1pPr>
    </p:titleStyle>
    <p:bodyStyle>
      <a:lvl1pPr marL="342900" indent="-342900" algn="l" defTabSz="914400" latinLnBrk="1">
        <a:spcBef>
          <a:spcPct val="20000"/>
        </a:spcBef>
        <a:buFont typeface="±¼¸²"/>
        <a:buChar char="•"/>
        <a:defRPr lang="ko-KR" sz="2800" baseline="0" smtClean="0">
          <a:solidFill>
            <a:srgbClr val="000000"/>
          </a:solidFill>
          <a:latin typeface="±¼¸²"/>
          <a:ea typeface="±¼¸²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±¼¸²"/>
          <a:ea typeface="±¼¸²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ctrTitle"/>
          </p:nvPr>
        </p:nvSpPr>
        <p:spPr>
          <a:xfrm>
            <a:off x="694055" y="1391285"/>
            <a:ext cx="7773670" cy="1472565"/>
          </a:xfrm>
          <a:prstGeom prst="rect">
            <a:avLst/>
          </a:prstGeom>
        </p:spPr>
        <p:txBody>
          <a:bodyPr vert="horz" wrap="square" lIns="91440" tIns="45720" rIns="91440" bIns="45720" numCol="1" anchor="b">
            <a:normAutofit fontScale="90000"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To constrain EOS of neutron star with gamma-ray bursts 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副标题 2"/>
          <p:cNvSpPr txBox="1">
            <a:spLocks noGrp="1"/>
          </p:cNvSpPr>
          <p:nvPr>
            <p:ph type="subTitle" idx="1"/>
          </p:nvPr>
        </p:nvSpPr>
        <p:spPr>
          <a:xfrm>
            <a:off x="1371600" y="3237865"/>
            <a:ext cx="6402070" cy="1756410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rmAutofit lnSpcReduction="10000"/>
          </a:bodyPr>
          <a:lstStyle/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 Shuang Du （杜双）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400" b="0" strike="noStrike" cap="none" dirty="0"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SYSU and PKU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400" b="0" strike="noStrike" cap="none" dirty="0">
              <a:solidFill>
                <a:schemeClr val="tx1"/>
              </a:solidFill>
              <a:latin typeface="宋体" charset="0"/>
              <a:ea typeface="宋体" charset="0"/>
            </a:endParaRPr>
          </a:p>
          <a:p>
            <a:pPr marL="0" indent="0" algn="ct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Collaborator: Pro. Ren-Xin Xu</a:t>
            </a: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文本框 3"/>
          <p:cNvSpPr txBox="1">
            <a:spLocks/>
          </p:cNvSpPr>
          <p:nvPr/>
        </p:nvSpPr>
        <p:spPr>
          <a:xfrm>
            <a:off x="3325495" y="5819140"/>
            <a:ext cx="2502535" cy="37020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Calibri" charset="0"/>
                <a:ea typeface="宋体" charset="0"/>
              </a:rPr>
              <a:t>2019.6.27   </a:t>
            </a:r>
            <a:r>
              <a:rPr lang="en-US" altLang="ko-KR" sz="1800" b="0" strike="noStrike" cap="none">
                <a:latin typeface="Calibri" charset="0"/>
                <a:ea typeface="宋体" charset="0"/>
              </a:rPr>
              <a:t>FPS8   Xi’an</a:t>
            </a: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Evidence of magnetars in GRBs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3" name="内容占位符 2" descr="C:/Users/24788/AppData/Roaming/JisuOffice/ETemp/13360_22228864/fImage75301198633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5090" y="1514475"/>
            <a:ext cx="6437630" cy="3835400"/>
          </a:xfrm>
          <a:prstGeom prst="rect">
            <a:avLst/>
          </a:prstGeom>
          <a:noFill/>
        </p:spPr>
      </p:pic>
      <p:sp>
        <p:nvSpPr>
          <p:cNvPr id="4" name="文本框 3"/>
          <p:cNvSpPr txBox="1">
            <a:spLocks/>
          </p:cNvSpPr>
          <p:nvPr/>
        </p:nvSpPr>
        <p:spPr>
          <a:xfrm>
            <a:off x="3617595" y="5829300"/>
            <a:ext cx="1912620" cy="37020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Times New Roman" charset="0"/>
                <a:ea typeface="Times New Roman" charset="0"/>
              </a:rPr>
              <a:t>Xue et al., 2019</a:t>
            </a:r>
            <a:endParaRPr lang="ko-KR" altLang="en-US" sz="1800" b="0" strike="noStrike" cap="none" dirty="0">
              <a:latin typeface="Times New Roman" charset="0"/>
              <a:ea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The spin down of NSs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235" y="1783080"/>
            <a:ext cx="7598410" cy="911225"/>
          </a:xfrm>
          <a:prstGeom prst="rect">
            <a:avLst/>
          </a:prstGeom>
          <a:noFill/>
        </p:spPr>
      </p:pic>
      <p:sp>
        <p:nvSpPr>
          <p:cNvPr id="4" name="文本框 3"/>
          <p:cNvSpPr txBox="1">
            <a:spLocks/>
          </p:cNvSpPr>
          <p:nvPr/>
        </p:nvSpPr>
        <p:spPr>
          <a:xfrm>
            <a:off x="720090" y="2880360"/>
            <a:ext cx="4235450" cy="73914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magnetic dipole radiation dominating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555" y="3620135"/>
            <a:ext cx="4333240" cy="1009650"/>
          </a:xfrm>
          <a:prstGeom prst="rect">
            <a:avLst/>
          </a:prstGeom>
          <a:noFill/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280" y="5345430"/>
            <a:ext cx="4243705" cy="1075690"/>
          </a:xfrm>
          <a:prstGeom prst="rect">
            <a:avLst/>
          </a:prstGeom>
          <a:noFill/>
        </p:spPr>
      </p:pic>
      <p:sp>
        <p:nvSpPr>
          <p:cNvPr id="7" name="文本框 6"/>
          <p:cNvSpPr txBox="1">
            <a:spLocks/>
          </p:cNvSpPr>
          <p:nvPr/>
        </p:nvSpPr>
        <p:spPr>
          <a:xfrm>
            <a:off x="720090" y="4878070"/>
            <a:ext cx="5203825" cy="73914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gravitational radiation dominating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8" name="文本框 7"/>
          <p:cNvSpPr txBox="1">
            <a:spLocks/>
          </p:cNvSpPr>
          <p:nvPr/>
        </p:nvSpPr>
        <p:spPr>
          <a:xfrm>
            <a:off x="7041515" y="5910580"/>
            <a:ext cx="1987550" cy="64706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Calibri" charset="0"/>
                <a:ea typeface="宋体" charset="0"/>
              </a:rPr>
              <a:t>Lasky &amp; Glampedakis 2016</a:t>
            </a: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Two conditions</a:t>
            </a:r>
            <a:endParaRPr lang="ko-KR" altLang="en-US" sz="32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249045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To power the x-ray plateau, there are</a:t>
            </a:r>
            <a:endParaRPr lang="ko-KR" altLang="en-US" sz="2400" b="0" strike="noStrike" cap="none" dirty="0">
              <a:solidFill>
                <a:srgbClr val="000000"/>
              </a:solidFill>
              <a:latin typeface="Calibri" charset="0"/>
              <a:ea typeface="Calibri" charset="0"/>
            </a:endParaRPr>
          </a:p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the spin-down luminosity </a:t>
            </a:r>
            <a:r>
              <a:rPr lang="en-US" altLang="ko-KR" sz="240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L</a:t>
            </a:r>
            <a:r>
              <a:rPr lang="en-US" altLang="ko-KR" sz="240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sd</a:t>
            </a: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mush be larger than the luminosity of the X-ray plateau </a:t>
            </a:r>
            <a:r>
              <a:rPr lang="en-US" altLang="ko-KR" sz="240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L</a:t>
            </a:r>
            <a:r>
              <a:rPr lang="en-US" altLang="ko-KR" sz="240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X</a:t>
            </a:r>
            <a:r>
              <a:rPr lang="en-US" altLang="ko-KR" sz="2400" b="0" i="1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,</a:t>
            </a:r>
            <a:r>
              <a:rPr lang="en-US" altLang="ko-KR" sz="240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pla</a:t>
            </a:r>
            <a:r>
              <a:rPr lang="en-US" altLang="ko-KR" sz="2400" b="0" strike="noStrike" cap="none" baseline="-25000" dirty="0">
                <a:latin typeface="Calibri" charset="0"/>
                <a:ea typeface="Calibri" charset="0"/>
              </a:rPr>
              <a:t> ;</a:t>
            </a:r>
            <a:endParaRPr lang="ko-KR" altLang="en-US" sz="2400" b="0" strike="noStrike" cap="none" baseline="-25000" dirty="0">
              <a:latin typeface="Calibri" charset="0"/>
              <a:ea typeface="Calibri" charset="0"/>
            </a:endParaRPr>
          </a:p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宋体"/>
              <a:buChar char="•"/>
            </a:pP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the initial total rotational energy </a:t>
            </a:r>
            <a:r>
              <a:rPr lang="en-US" altLang="ko-KR" sz="240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E</a:t>
            </a:r>
            <a:r>
              <a:rPr lang="en-US" altLang="ko-KR" sz="240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k</a:t>
            </a:r>
            <a:r>
              <a:rPr lang="en-US" altLang="ko-KR" sz="2400" b="0" i="1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,</a:t>
            </a:r>
            <a:r>
              <a:rPr lang="en-US" altLang="ko-KR" sz="240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0</a:t>
            </a: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of the magnetar should be high enough to power the whole X-ray plateau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.</a:t>
            </a:r>
            <a:r>
              <a:rPr lang="en-US" altLang="ko-KR" sz="1000" b="0" strike="noStrike" cap="none" dirty="0">
                <a:latin typeface="宋体" charset="0"/>
                <a:ea typeface="宋体" charset="0"/>
              </a:rPr>
              <a:t>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r>
              <a:rPr lang="en-US" altLang="ko-KR" sz="2400" b="0" strike="noStrike" cap="none" baseline="-25000" dirty="0">
                <a:latin typeface="Calibri" charset="0"/>
                <a:ea typeface="Calibri" charset="0"/>
              </a:rPr>
              <a:t> </a:t>
            </a:r>
            <a:br>
              <a:rPr lang="en-US" altLang="ko-KR" sz="2400" b="0" strike="noStrike" cap="none" dirty="0">
                <a:latin typeface="Calibri" charset="0"/>
                <a:ea typeface="Calibri" charset="0"/>
              </a:rPr>
            </a:b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4" name="图片 3" descr="C:/Users/24788/AppData/Roaming/JisuOffice/ETemp/13360_22228864/fImage9955311147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80" y="3194050"/>
            <a:ext cx="2333625" cy="886460"/>
          </a:xfrm>
          <a:prstGeom prst="rect">
            <a:avLst/>
          </a:prstGeom>
          <a:noFill/>
        </p:spPr>
      </p:pic>
      <p:pic>
        <p:nvPicPr>
          <p:cNvPr id="5" name="图片 4" descr="C:/Users/24788/AppData/Roaming/JisuOffice/ETemp/13360_22228864/fImage415183129358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70" y="4363720"/>
            <a:ext cx="5449570" cy="171704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Determing B</a:t>
            </a:r>
            <a:r>
              <a:rPr lang="en-US" altLang="ko-KR" sz="3200" b="0" strike="noStrike" cap="none" baseline="-25000" dirty="0">
                <a:solidFill>
                  <a:schemeClr val="tx1"/>
                </a:solidFill>
                <a:latin typeface="Calibri" charset="0"/>
                <a:ea typeface="Calibri" charset="0"/>
              </a:rPr>
              <a:t>eff,max</a:t>
            </a:r>
            <a:endParaRPr lang="ko-KR" altLang="en-US" sz="32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 fontScale="85000"/>
          </a:bodyPr>
          <a:lstStyle/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1. The observed nascent magnetars in soft gamma repeaters (SGRs) and </a:t>
            </a:r>
            <a:r>
              <a:rPr lang="en-US" altLang="ko-KR" sz="28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anomalous X-ray pulsars (AXPs)</a:t>
            </a:r>
            <a:r>
              <a:rPr lang="en-US" altLang="ko-KR" sz="2800" b="0" strike="noStrike" cap="none" dirty="0">
                <a:latin typeface="Calibri" charset="0"/>
                <a:ea typeface="Calibri" charset="0"/>
              </a:rPr>
              <a:t> is minisecond pulsars just like that of in GRBs.</a:t>
            </a: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 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2. </a:t>
            </a:r>
            <a:r>
              <a:rPr lang="en-US" altLang="ko-KR" sz="28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The decay of magnetic torque of the magnetar in SGRs and AXPs is consistent with the galactic pulsars.</a:t>
            </a:r>
            <a:r>
              <a:rPr lang="en-US" altLang="ko-KR" sz="2800" b="0" strike="noStrike" cap="none" dirty="0">
                <a:latin typeface="Calibri" charset="0"/>
                <a:ea typeface="Calibri" charset="0"/>
              </a:rPr>
              <a:t>  </a:t>
            </a:r>
            <a:endParaRPr lang="ko-KR" altLang="en-US" sz="2800" b="0" strike="noStrike" cap="none" dirty="0"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we take the upper limit of </a:t>
            </a:r>
            <a:r>
              <a:rPr lang="en-US" altLang="ko-KR" sz="282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B</a:t>
            </a:r>
            <a:r>
              <a:rPr lang="en-US" altLang="ko-KR" sz="282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eff  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as </a:t>
            </a:r>
            <a:r>
              <a:rPr lang="en-US" altLang="ko-KR" sz="282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B</a:t>
            </a:r>
            <a:r>
              <a:rPr lang="en-US" altLang="ko-KR" sz="282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eff</a:t>
            </a:r>
            <a:r>
              <a:rPr lang="en-US" altLang="ko-KR" sz="2820" b="0" i="1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,</a:t>
            </a:r>
            <a:r>
              <a:rPr lang="en-US" altLang="ko-KR" sz="282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max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= 10</a:t>
            </a:r>
            <a:r>
              <a:rPr lang="en-US" altLang="ko-KR" sz="2820" b="0" strike="noStrike" cap="none" baseline="30000" dirty="0">
                <a:solidFill>
                  <a:srgbClr val="000000"/>
                </a:solidFill>
                <a:latin typeface="Calibri" charset="0"/>
                <a:ea typeface="Calibri" charset="0"/>
              </a:rPr>
              <a:t>15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Gs and</a:t>
            </a:r>
            <a:b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</a:br>
            <a:r>
              <a:rPr lang="en-US" altLang="ko-KR" sz="282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B</a:t>
            </a:r>
            <a:r>
              <a:rPr lang="en-US" altLang="ko-KR" sz="282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eff</a:t>
            </a:r>
            <a:r>
              <a:rPr lang="en-US" altLang="ko-KR" sz="2820" b="0" i="1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,</a:t>
            </a:r>
            <a:r>
              <a:rPr lang="en-US" altLang="ko-KR" sz="2820" b="0" strike="noStrike" cap="none" baseline="-25000" dirty="0">
                <a:solidFill>
                  <a:srgbClr val="000000"/>
                </a:solidFill>
                <a:latin typeface="Calibri" charset="0"/>
                <a:ea typeface="Calibri" charset="0"/>
              </a:rPr>
              <a:t>max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= 2</a:t>
            </a:r>
            <a:r>
              <a:rPr lang="en-US" altLang="ko-KR" sz="282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.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5 </a:t>
            </a:r>
            <a:r>
              <a:rPr lang="en-US" altLang="ko-KR" sz="2820" b="0" i="1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× 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10</a:t>
            </a:r>
            <a:r>
              <a:rPr lang="en-US" altLang="ko-KR" sz="2820" b="0" strike="noStrike" cap="none" baseline="30000" dirty="0">
                <a:solidFill>
                  <a:srgbClr val="000000"/>
                </a:solidFill>
                <a:latin typeface="Calibri" charset="0"/>
                <a:ea typeface="Calibri" charset="0"/>
              </a:rPr>
              <a:t>15</a:t>
            </a:r>
            <a:r>
              <a:rPr lang="en-US" altLang="ko-KR" sz="282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Gs empirically.</a:t>
            </a:r>
            <a:r>
              <a:rPr lang="en-US" altLang="ko-KR" sz="2820" b="0" strike="noStrike" cap="none" dirty="0">
                <a:latin typeface="Calibri" charset="0"/>
                <a:ea typeface="Calibri" charset="0"/>
              </a:rPr>
              <a:t>  </a:t>
            </a:r>
            <a:br>
              <a:rPr lang="en-US" altLang="ko-KR" sz="2820" b="0" strike="noStrike" cap="none" dirty="0">
                <a:latin typeface="Calibri" charset="0"/>
                <a:ea typeface="Calibri" charset="0"/>
              </a:rPr>
            </a:br>
            <a:br>
              <a:rPr lang="en-US" altLang="ko-KR" sz="2800" b="0" strike="noStrike" cap="none" dirty="0">
                <a:latin typeface="Calibri" charset="0"/>
                <a:ea typeface="Calibri" charset="0"/>
              </a:rPr>
            </a:b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Two case studies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3" name="内容占位符 2" descr="C:/Users/24788/AppData/Roaming/JisuOffice/ETemp/13360_22228864/fImage47850290696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2300" y="2305685"/>
            <a:ext cx="3926205" cy="2855595"/>
          </a:xfrm>
          <a:prstGeom prst="rect">
            <a:avLst/>
          </a:prstGeom>
          <a:noFill/>
        </p:spPr>
      </p:pic>
      <p:pic>
        <p:nvPicPr>
          <p:cNvPr id="4" name="图片 3" descr="C:/Users/24788/AppData/Roaming/JisuOffice/ETemp/13360_22228864/fImage531783134464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" y="2306955"/>
            <a:ext cx="3854450" cy="2818130"/>
          </a:xfrm>
          <a:prstGeom prst="rect">
            <a:avLst/>
          </a:prstGeom>
          <a:noFill/>
        </p:spPr>
      </p:pic>
      <p:sp>
        <p:nvSpPr>
          <p:cNvPr id="5" name="文本框 4"/>
          <p:cNvSpPr txBox="1">
            <a:spLocks/>
          </p:cNvSpPr>
          <p:nvPr/>
        </p:nvSpPr>
        <p:spPr>
          <a:xfrm>
            <a:off x="6163945" y="2477135"/>
            <a:ext cx="960754" cy="52387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000" b="0" strike="noStrike" cap="none" dirty="0">
                <a:solidFill>
                  <a:srgbClr val="000000"/>
                </a:solidFill>
                <a:latin typeface="CMR10" charset="0"/>
                <a:ea typeface="CMR10" charset="0"/>
              </a:rPr>
              <a:t>GRB 080607</a:t>
            </a:r>
            <a:r>
              <a:rPr lang="en-US" altLang="ko-KR" sz="1000" b="0" strike="noStrike" cap="none" dirty="0">
                <a:latin typeface="宋体" charset="0"/>
                <a:ea typeface="宋体" charset="0"/>
              </a:rPr>
              <a:t> 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6" name="文本框 5"/>
          <p:cNvSpPr txBox="1">
            <a:spLocks/>
          </p:cNvSpPr>
          <p:nvPr/>
        </p:nvSpPr>
        <p:spPr>
          <a:xfrm>
            <a:off x="4491355" y="5289550"/>
            <a:ext cx="3712845" cy="9239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38100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solidFill>
                  <a:schemeClr val="tx1"/>
                </a:solidFill>
                <a:latin typeface="Times New Roman" charset="0"/>
                <a:ea typeface="Times New Roman" charset="0"/>
              </a:rPr>
              <a:t>Du, Xu,  arXiv:1905.01655 </a:t>
            </a:r>
            <a:r>
              <a:rPr lang="en-US" altLang="ko-KR" sz="1800" b="0" strike="noStrike" cap="none" dirty="0">
                <a:latin typeface="宋体" charset="0"/>
                <a:ea typeface="宋体" charset="0"/>
              </a:rPr>
              <a:t>        </a:t>
            </a:r>
            <a:endParaRPr lang="ko-KR" altLang="en-US" sz="1800" b="0" strike="noStrike" cap="none" dirty="0">
              <a:latin typeface="宋体" charset="0"/>
              <a:ea typeface="宋体" charset="0"/>
            </a:endParaRPr>
          </a:p>
          <a:p>
            <a:pPr marL="38100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7" name="文本框 6"/>
          <p:cNvSpPr txBox="1">
            <a:spLocks/>
          </p:cNvSpPr>
          <p:nvPr/>
        </p:nvSpPr>
        <p:spPr>
          <a:xfrm>
            <a:off x="1619885" y="5288915"/>
            <a:ext cx="2100580" cy="37020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Times New Roman" charset="0"/>
                <a:ea typeface="Times New Roman" charset="0"/>
              </a:rPr>
              <a:t>Hou et al., 2018</a:t>
            </a:r>
            <a:endParaRPr lang="ko-KR" altLang="en-US" sz="1800" b="0" strike="noStrike" cap="none" dirty="0">
              <a:latin typeface="Times New Roman" charset="0"/>
              <a:ea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C:/Users/24788/AppData/Roaming/JisuOffice/ETemp/13360_22228864/fImage16195294570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5905" y="1421765"/>
            <a:ext cx="6098540" cy="1390015"/>
          </a:xfrm>
          <a:prstGeom prst="rect">
            <a:avLst/>
          </a:prstGeom>
          <a:noFill/>
        </p:spPr>
      </p:pic>
      <p:pic>
        <p:nvPicPr>
          <p:cNvPr id="4" name="图片 3" descr="C:/Users/24788/AppData/Roaming/JisuOffice/ETemp/13360_22228864/fImage32140321814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" y="3093085"/>
            <a:ext cx="7571105" cy="26257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Discussion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30870" cy="452755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The constraint is weak due to the narrow energy band 0.3-10keV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just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For</a:t>
            </a: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 more compact constraint: (a) widening the observational energy band ; (b) searching for some extreme samples with long-duration and bright X-ray plateaus.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 </a:t>
            </a:r>
            <a:endParaRPr lang="ko-KR" altLang="en-US" sz="2400" b="0" strike="noStrike" cap="none" dirty="0">
              <a:latin typeface="Calibri" charset="0"/>
              <a:ea typeface="Calibri" charset="0"/>
            </a:endParaRPr>
          </a:p>
          <a:p>
            <a:pPr marL="0" indent="0" algn="just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400" b="0" strike="noStrike" cap="none" dirty="0">
              <a:latin typeface="Calibri" charset="0"/>
              <a:ea typeface="Calibri" charset="0"/>
            </a:endParaRPr>
          </a:p>
          <a:p>
            <a:pPr marL="0" indent="0" algn="just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To improve the method,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 </a:t>
            </a:r>
            <a:r>
              <a:rPr lang="en-US" altLang="ko-KR" sz="24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one may consider the angular distribution of the spin-down winds and the relativistic modification on the rotational energy of NSs.</a:t>
            </a:r>
            <a:r>
              <a:rPr lang="en-US" altLang="ko-KR" sz="2400" b="0" strike="noStrike" cap="none" dirty="0">
                <a:latin typeface="Calibri" charset="0"/>
                <a:ea typeface="Calibri" charset="0"/>
              </a:rPr>
              <a:t> 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br>
              <a:rPr lang="en-US" altLang="ko-KR" sz="2400" b="0" strike="noStrike" cap="none" dirty="0">
                <a:latin typeface="Calibri" charset="0"/>
                <a:ea typeface="Calibri" charset="0"/>
              </a:rPr>
            </a:br>
            <a:endParaRPr lang="ko-KR" altLang="en-US" sz="24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4" name="文本框 3"/>
          <p:cNvSpPr txBox="1">
            <a:spLocks/>
          </p:cNvSpPr>
          <p:nvPr/>
        </p:nvSpPr>
        <p:spPr>
          <a:xfrm>
            <a:off x="7226300" y="5615305"/>
            <a:ext cx="1724025" cy="64706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b="0" strike="noStrike" cap="none" dirty="0">
                <a:latin typeface="Calibri" charset="0"/>
                <a:ea typeface="宋体" charset="0"/>
              </a:rPr>
              <a:t>Thanks</a:t>
            </a:r>
            <a:endParaRPr lang="ko-KR" altLang="en-US" sz="3600" b="0" strike="noStrike" cap="none" dirty="0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b="0" strike="noStrike" cap="none" dirty="0">
                <a:solidFill>
                  <a:srgbClr val="000000"/>
                </a:solidFill>
                <a:latin typeface="Calibri" charset="0"/>
                <a:ea typeface="Calibri" charset="0"/>
              </a:rPr>
              <a:t>Angular distribution</a:t>
            </a:r>
            <a:endParaRPr lang="ko-KR" altLang="en-US" sz="36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3" name="内容占位符 2" descr="C:/Users/24788/AppData/Roaming/JisuOffice/ETemp/13360_22228864/fImage32580302328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4650" y="1548765"/>
            <a:ext cx="5512435" cy="45269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C:/Users/24788/AppData/Roaming/JisuOffice/ETemp/13360_22228864/fImage178633066827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5700" y="981710"/>
            <a:ext cx="4821555" cy="2027555"/>
          </a:xfrm>
          <a:prstGeom prst="rect">
            <a:avLst/>
          </a:prstGeom>
          <a:noFill/>
        </p:spPr>
      </p:pic>
      <p:pic>
        <p:nvPicPr>
          <p:cNvPr id="4" name="图片 3" descr="C:/Users/24788/AppData/Roaming/JisuOffice/ETemp/13360_22228864/fImage17026323996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" y="3009900"/>
            <a:ext cx="8201660" cy="924560"/>
          </a:xfrm>
          <a:prstGeom prst="rect">
            <a:avLst/>
          </a:prstGeom>
          <a:noFill/>
        </p:spPr>
      </p:pic>
      <p:pic>
        <p:nvPicPr>
          <p:cNvPr id="5" name="图片 4" descr="C:/Users/24788/AppData/Roaming/JisuOffice/ETemp/13360_22228864/fImage10377324491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995" y="4296410"/>
            <a:ext cx="4772660" cy="10769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C:/Users/24788/AppData/Roaming/JisuOffice/ETemp/13360_22228864/fImage11181328299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1335" y="1239520"/>
            <a:ext cx="5567045" cy="1170305"/>
          </a:xfrm>
          <a:prstGeom prst="rect">
            <a:avLst/>
          </a:prstGeom>
          <a:noFill/>
        </p:spPr>
      </p:pic>
      <p:pic>
        <p:nvPicPr>
          <p:cNvPr id="4" name="图片 3" descr="C:/Users/24788/AppData/Roaming/JisuOffice/ETemp/13360_22228864/fImage9433329194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2936240"/>
            <a:ext cx="4153535" cy="11912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Content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302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What are gamma-ray bursts (GRBs)?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Arial" charset="0"/>
                <a:ea typeface="Arial" charset="0"/>
              </a:rPr>
              <a:t>•</a:t>
            </a: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  observation 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Arial" charset="0"/>
                <a:ea typeface="Arial" charset="0"/>
              </a:rPr>
              <a:t>•  theory</a:t>
            </a:r>
            <a:endParaRPr lang="ko-KR" altLang="en-US" sz="2800" b="0" strike="noStrike" cap="none" dirty="0">
              <a:solidFill>
                <a:schemeClr val="tx1"/>
              </a:solidFill>
              <a:latin typeface="Arial" charset="0"/>
              <a:ea typeface="Arial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How to constrain the equation of state (EOS) of neutron stars (NSs) through GRB physics.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4025" y="83820"/>
            <a:ext cx="8234045" cy="114744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Prompt emissions of GRBs (gamma-ray band)</a:t>
            </a:r>
            <a:endParaRPr lang="ko-KR" altLang="en-US" sz="32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9" name="文本框 8"/>
          <p:cNvSpPr txBox="1">
            <a:spLocks/>
          </p:cNvSpPr>
          <p:nvPr/>
        </p:nvSpPr>
        <p:spPr>
          <a:xfrm>
            <a:off x="2555875" y="5824220"/>
            <a:ext cx="3934460" cy="114046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Times New Roman" charset="0"/>
                <a:ea typeface="Times New Roman" charset="0"/>
              </a:rPr>
              <a:t>Fishman G. J., Meegan C. A., 1995;</a:t>
            </a:r>
            <a:endParaRPr lang="ko-KR" altLang="en-US" sz="2000" b="0" strike="noStrike" cap="none" dirty="0">
              <a:solidFill>
                <a:srgbClr val="000000"/>
              </a:solidFill>
              <a:latin typeface="Times New Roman" charset="0"/>
              <a:ea typeface="Times New Roman" charset="0"/>
            </a:endParaRPr>
          </a:p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Times New Roman" charset="0"/>
                <a:ea typeface="Times New Roman" charset="0"/>
              </a:rPr>
              <a:t> Kumar P., Zhang B., 2015</a:t>
            </a:r>
            <a:r>
              <a:rPr lang="en-US" altLang="ko-KR" sz="1000" b="0" strike="noStrike" cap="none" dirty="0">
                <a:latin typeface="宋体" charset="0"/>
                <a:ea typeface="宋体" charset="0"/>
              </a:rPr>
              <a:t> 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r>
              <a:rPr lang="en-US" altLang="ko-KR" sz="1000" b="0" strike="noStrike" cap="none" dirty="0">
                <a:latin typeface="宋体" charset="0"/>
                <a:ea typeface="宋体" charset="0"/>
              </a:rPr>
              <a:t> 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endParaRPr lang="ko-KR" altLang="en-US" sz="1000" b="0" strike="noStrike" cap="none" dirty="0">
              <a:latin typeface="宋体" charset="0"/>
              <a:ea typeface="宋体" charset="0"/>
            </a:endParaRPr>
          </a:p>
        </p:txBody>
      </p:sp>
      <p:sp>
        <p:nvSpPr>
          <p:cNvPr id="10" name="幻灯片编号占位符 9"/>
          <p:cNvSpPr txBox="1">
            <a:spLocks noGrp="1"/>
          </p:cNvSpPr>
          <p:nvPr>
            <p:ph type="sldNum"/>
          </p:nvPr>
        </p:nvSpPr>
        <p:spPr>
          <a:xfrm>
            <a:off x="8544560" y="6488430"/>
            <a:ext cx="1831975" cy="46037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228600" indent="-228600" algn="l" defTabSz="508000" eaLnBrk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3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pic>
        <p:nvPicPr>
          <p:cNvPr id="11" name="图片 10" descr="C:/Users/24788/AppData/Roaming/JisuOffice/ETemp/5852_11673440/fImage1757492444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50" y="1030605"/>
            <a:ext cx="4697730" cy="478853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C:/Users/24788/AppData/Roaming/JisuOffice/ETemp/5852_11673440/fImage422713828467.png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5115" y="1147445"/>
            <a:ext cx="6036310" cy="4439920"/>
          </a:xfrm>
          <a:prstGeom prst="rect">
            <a:avLst/>
          </a:prstGeom>
          <a:noFill/>
        </p:spPr>
      </p:pic>
      <p:sp>
        <p:nvSpPr>
          <p:cNvPr id="4" name="文本框 3"/>
          <p:cNvSpPr txBox="1">
            <a:spLocks/>
          </p:cNvSpPr>
          <p:nvPr/>
        </p:nvSpPr>
        <p:spPr>
          <a:xfrm>
            <a:off x="1771015" y="5735955"/>
            <a:ext cx="5704205" cy="9239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Times New Roman" charset="0"/>
                <a:ea typeface="Times New Roman" charset="0"/>
              </a:rPr>
              <a:t>Kouveliotou C., et al., 1993, Astrophys. J., 413, L101</a:t>
            </a:r>
            <a:r>
              <a:rPr lang="en-US" altLang="ko-KR" sz="2000" b="0" strike="noStrike" cap="none" dirty="0">
                <a:latin typeface="Times New Roman" charset="0"/>
                <a:ea typeface="Times New Roman" charset="0"/>
              </a:rPr>
              <a:t>  </a:t>
            </a:r>
            <a:br>
              <a:rPr lang="en-US" altLang="ko-KR" sz="2000" b="0" strike="noStrike" cap="none" dirty="0">
                <a:latin typeface="Times New Roman" charset="0"/>
                <a:ea typeface="Times New Roman" charset="0"/>
              </a:rPr>
            </a:br>
            <a:endParaRPr lang="ko-KR" altLang="en-US" sz="2000" b="0" strike="noStrike" cap="none" dirty="0">
              <a:latin typeface="Times New Roman" charset="0"/>
              <a:ea typeface="Times New Roman" charset="0"/>
            </a:endParaRPr>
          </a:p>
        </p:txBody>
      </p:sp>
      <p:sp>
        <p:nvSpPr>
          <p:cNvPr id="5" name="文本框 4"/>
          <p:cNvSpPr txBox="1">
            <a:spLocks/>
          </p:cNvSpPr>
          <p:nvPr/>
        </p:nvSpPr>
        <p:spPr>
          <a:xfrm>
            <a:off x="873125" y="432435"/>
            <a:ext cx="541655" cy="38989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none" lIns="89535" tIns="46355" rIns="89535" bIns="46355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6" name="文本框 5"/>
          <p:cNvSpPr txBox="1">
            <a:spLocks/>
          </p:cNvSpPr>
          <p:nvPr/>
        </p:nvSpPr>
        <p:spPr>
          <a:xfrm>
            <a:off x="997585" y="415925"/>
            <a:ext cx="333375" cy="18351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strike="noStrike" cap="none" dirty="0">
              <a:latin typeface="Calibri" charset="0"/>
              <a:ea typeface="宋体" charset="0"/>
            </a:endParaRPr>
          </a:p>
        </p:txBody>
      </p:sp>
      <p:sp>
        <p:nvSpPr>
          <p:cNvPr id="7" name="文本框 6"/>
          <p:cNvSpPr txBox="1">
            <a:spLocks/>
          </p:cNvSpPr>
          <p:nvPr/>
        </p:nvSpPr>
        <p:spPr>
          <a:xfrm>
            <a:off x="855980" y="432435"/>
            <a:ext cx="3849370" cy="58547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latin typeface="Calibri" charset="0"/>
                <a:ea typeface="宋体" charset="0"/>
              </a:rPr>
              <a:t>Two types</a:t>
            </a:r>
            <a:endParaRPr lang="ko-KR" altLang="en-US" sz="3200" b="0" strike="noStrike" cap="none" dirty="0">
              <a:latin typeface="Calibri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GRB afterglows (X-ray band, 0.3-10 keV)</a:t>
            </a:r>
            <a:endParaRPr lang="ko-KR" altLang="en-US" sz="44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pic>
        <p:nvPicPr>
          <p:cNvPr id="4" name="内容占位符 3" descr="C:/Users/24788/AppData/Roaming/JisuOffice/ETemp/5852_11673440/fImage26775314633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7970" y="1629410"/>
            <a:ext cx="6071870" cy="3891915"/>
          </a:xfrm>
          <a:prstGeom prst="rect">
            <a:avLst/>
          </a:prstGeom>
          <a:noFill/>
        </p:spPr>
      </p:pic>
      <p:sp>
        <p:nvSpPr>
          <p:cNvPr id="5" name="文本框 4"/>
          <p:cNvSpPr txBox="1">
            <a:spLocks/>
          </p:cNvSpPr>
          <p:nvPr/>
        </p:nvSpPr>
        <p:spPr>
          <a:xfrm>
            <a:off x="2360930" y="5436870"/>
            <a:ext cx="4424045" cy="6781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just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>
                <a:solidFill>
                  <a:srgbClr val="000000"/>
                </a:solidFill>
                <a:latin typeface="Times New Roman" charset="0"/>
                <a:ea typeface="Times New Roman" charset="0"/>
              </a:rPr>
              <a:t>Zhang B., 2006, Astrophys. J., 642, 354</a:t>
            </a:r>
            <a:r>
              <a:rPr lang="en-US" altLang="ko-KR" sz="2000" b="0" strike="noStrike" cap="none" dirty="0">
                <a:latin typeface="Times New Roman" charset="0"/>
                <a:ea typeface="Times New Roman" charset="0"/>
              </a:rPr>
              <a:t> </a:t>
            </a:r>
            <a:r>
              <a:rPr lang="en-US" altLang="ko-KR" sz="1000" b="0" strike="noStrike" cap="none" dirty="0">
                <a:latin typeface="宋体" charset="0"/>
                <a:ea typeface="宋体" charset="0"/>
              </a:rPr>
              <a:t> </a:t>
            </a:r>
            <a:br>
              <a:rPr lang="en-US" altLang="ko-KR" sz="1000" b="0" strike="noStrike" cap="none" dirty="0">
                <a:latin typeface="宋体" charset="0"/>
                <a:ea typeface="宋体" charset="0"/>
              </a:rPr>
            </a:br>
            <a:endParaRPr lang="ko-KR" altLang="en-US" sz="1000" b="0" strike="noStrike" cap="none" dirty="0">
              <a:latin typeface="宋体" charset="0"/>
              <a:ea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1527810" y="1703070"/>
            <a:ext cx="6734810" cy="3685540"/>
            <a:chOff x="1527810" y="1703070"/>
            <a:chExt cx="6734810" cy="3685540"/>
          </a:xfrm>
        </p:grpSpPr>
        <p:sp>
          <p:nvSpPr>
            <p:cNvPr id="44" name="形状 43"/>
            <p:cNvSpPr>
              <a:spLocks/>
            </p:cNvSpPr>
            <p:nvPr/>
          </p:nvSpPr>
          <p:spPr>
            <a:xfrm>
              <a:off x="2097405" y="2696845"/>
              <a:ext cx="168910" cy="17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45" name="形状 44"/>
            <p:cNvSpPr>
              <a:spLocks/>
            </p:cNvSpPr>
            <p:nvPr/>
          </p:nvSpPr>
          <p:spPr>
            <a:xfrm>
              <a:off x="2094230" y="2297430"/>
              <a:ext cx="168910" cy="177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46" name="形状 45"/>
            <p:cNvSpPr>
              <a:spLocks/>
            </p:cNvSpPr>
            <p:nvPr/>
          </p:nvSpPr>
          <p:spPr>
            <a:xfrm>
              <a:off x="1771015" y="3578225"/>
              <a:ext cx="822960" cy="79248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47" name="形状 46"/>
            <p:cNvSpPr>
              <a:spLocks/>
            </p:cNvSpPr>
            <p:nvPr/>
          </p:nvSpPr>
          <p:spPr>
            <a:xfrm>
              <a:off x="2339340" y="2414270"/>
              <a:ext cx="199390" cy="31242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solidFill>
                  <a:srgbClr val="000000"/>
                </a:solidFill>
                <a:latin typeface="宋体" charset="0"/>
                <a:ea typeface="宋体" charset="0"/>
              </a:endParaRPr>
            </a:p>
          </p:txBody>
        </p:sp>
        <p:sp>
          <p:nvSpPr>
            <p:cNvPr id="48" name="形状 47"/>
            <p:cNvSpPr>
              <a:spLocks/>
            </p:cNvSpPr>
            <p:nvPr/>
          </p:nvSpPr>
          <p:spPr>
            <a:xfrm flipV="1">
              <a:off x="1812290" y="2415540"/>
              <a:ext cx="212090" cy="32512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solidFill>
                  <a:srgbClr val="000000"/>
                </a:solidFill>
                <a:latin typeface="宋体" charset="0"/>
                <a:ea typeface="宋体" charset="0"/>
              </a:endParaRPr>
            </a:p>
          </p:txBody>
        </p:sp>
        <p:cxnSp>
          <p:nvCxnSpPr>
            <p:cNvPr id="49" name="形状 48"/>
            <p:cNvCxnSpPr/>
            <p:nvPr/>
          </p:nvCxnSpPr>
          <p:spPr>
            <a:xfrm>
              <a:off x="2179955" y="3584575"/>
              <a:ext cx="3810" cy="312420"/>
            </a:xfrm>
            <a:prstGeom prst="straightConnector1">
              <a:avLst/>
            </a:prstGeom>
            <a:ln w="190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形状 49"/>
            <p:cNvCxnSpPr>
              <a:stCxn id="6" idx="2"/>
            </p:cNvCxnSpPr>
            <p:nvPr/>
          </p:nvCxnSpPr>
          <p:spPr>
            <a:xfrm flipV="1">
              <a:off x="1771015" y="4008755"/>
              <a:ext cx="321310" cy="5080"/>
            </a:xfrm>
            <a:prstGeom prst="straightConnector1">
              <a:avLst/>
            </a:prstGeom>
            <a:ln w="190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形状 50"/>
            <p:cNvCxnSpPr/>
            <p:nvPr/>
          </p:nvCxnSpPr>
          <p:spPr>
            <a:xfrm flipV="1">
              <a:off x="2180590" y="4040505"/>
              <a:ext cx="5080" cy="327660"/>
            </a:xfrm>
            <a:prstGeom prst="straightConnector1">
              <a:avLst/>
            </a:prstGeom>
            <a:ln w="190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形状 51"/>
            <p:cNvCxnSpPr>
              <a:stCxn id="6" idx="6"/>
            </p:cNvCxnSpPr>
            <p:nvPr/>
          </p:nvCxnSpPr>
          <p:spPr>
            <a:xfrm flipH="1">
              <a:off x="2258060" y="4011930"/>
              <a:ext cx="339090" cy="6350"/>
            </a:xfrm>
            <a:prstGeom prst="straightConnector1">
              <a:avLst/>
            </a:prstGeom>
            <a:ln w="190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形状 52"/>
            <p:cNvCxnSpPr/>
            <p:nvPr/>
          </p:nvCxnSpPr>
          <p:spPr>
            <a:xfrm>
              <a:off x="2701290" y="2636520"/>
              <a:ext cx="712470" cy="60833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形状 53"/>
            <p:cNvCxnSpPr/>
            <p:nvPr/>
          </p:nvCxnSpPr>
          <p:spPr>
            <a:xfrm flipV="1">
              <a:off x="2625725" y="3395980"/>
              <a:ext cx="760730" cy="51435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形状 54"/>
            <p:cNvCxnSpPr/>
            <p:nvPr/>
          </p:nvCxnSpPr>
          <p:spPr>
            <a:xfrm flipV="1">
              <a:off x="3514725" y="2864485"/>
              <a:ext cx="600710" cy="42799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形状 55"/>
            <p:cNvCxnSpPr/>
            <p:nvPr/>
          </p:nvCxnSpPr>
          <p:spPr>
            <a:xfrm>
              <a:off x="3477260" y="3333750"/>
              <a:ext cx="687070" cy="60325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形状 56"/>
            <p:cNvSpPr>
              <a:spLocks/>
            </p:cNvSpPr>
            <p:nvPr/>
          </p:nvSpPr>
          <p:spPr>
            <a:xfrm>
              <a:off x="4490720" y="2465705"/>
              <a:ext cx="212090" cy="2311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58" name="形状 57"/>
            <p:cNvSpPr>
              <a:spLocks/>
            </p:cNvSpPr>
            <p:nvPr/>
          </p:nvSpPr>
          <p:spPr>
            <a:xfrm rot="5400000">
              <a:off x="4347845" y="2089150"/>
              <a:ext cx="471170" cy="121920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59" name="形状 58"/>
            <p:cNvSpPr>
              <a:spLocks/>
            </p:cNvSpPr>
            <p:nvPr/>
          </p:nvSpPr>
          <p:spPr>
            <a:xfrm rot="5400000">
              <a:off x="4350385" y="2959100"/>
              <a:ext cx="471170" cy="121920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0" name="形状 59"/>
            <p:cNvSpPr>
              <a:spLocks/>
            </p:cNvSpPr>
            <p:nvPr/>
          </p:nvSpPr>
          <p:spPr>
            <a:xfrm>
              <a:off x="4500245" y="4014469"/>
              <a:ext cx="212090" cy="231140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1" name="形状 60"/>
            <p:cNvSpPr>
              <a:spLocks/>
            </p:cNvSpPr>
            <p:nvPr/>
          </p:nvSpPr>
          <p:spPr>
            <a:xfrm rot="5400000">
              <a:off x="4357370" y="3651885"/>
              <a:ext cx="471170" cy="121920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2" name="形状 61"/>
            <p:cNvSpPr>
              <a:spLocks/>
            </p:cNvSpPr>
            <p:nvPr/>
          </p:nvSpPr>
          <p:spPr>
            <a:xfrm rot="5400000">
              <a:off x="4359275" y="4500245"/>
              <a:ext cx="471170" cy="121920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3" name="形状 62"/>
            <p:cNvSpPr>
              <a:spLocks/>
            </p:cNvSpPr>
            <p:nvPr/>
          </p:nvSpPr>
          <p:spPr>
            <a:xfrm rot="16200000">
              <a:off x="4958080" y="3848100"/>
              <a:ext cx="203200" cy="52705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4" name="形状 63"/>
            <p:cNvSpPr>
              <a:spLocks/>
            </p:cNvSpPr>
            <p:nvPr/>
          </p:nvSpPr>
          <p:spPr>
            <a:xfrm rot="16200000">
              <a:off x="5806440" y="3677920"/>
              <a:ext cx="448310" cy="89027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5" name="形状 64"/>
            <p:cNvSpPr>
              <a:spLocks/>
            </p:cNvSpPr>
            <p:nvPr/>
          </p:nvSpPr>
          <p:spPr>
            <a:xfrm rot="16200000" flipV="1">
              <a:off x="4018280" y="3836670"/>
              <a:ext cx="184150" cy="54356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6" name="形状 65"/>
            <p:cNvSpPr>
              <a:spLocks/>
            </p:cNvSpPr>
            <p:nvPr/>
          </p:nvSpPr>
          <p:spPr>
            <a:xfrm rot="16200000" flipV="1">
              <a:off x="4022090" y="2299335"/>
              <a:ext cx="184150" cy="54356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7" name="形状 66"/>
            <p:cNvSpPr>
              <a:spLocks/>
            </p:cNvSpPr>
            <p:nvPr/>
          </p:nvSpPr>
          <p:spPr>
            <a:xfrm rot="16200000">
              <a:off x="4975225" y="2311400"/>
              <a:ext cx="203200" cy="52705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sp>
          <p:nvSpPr>
            <p:cNvPr id="68" name="形状 67"/>
            <p:cNvSpPr>
              <a:spLocks/>
            </p:cNvSpPr>
            <p:nvPr/>
          </p:nvSpPr>
          <p:spPr>
            <a:xfrm rot="16200000">
              <a:off x="5801995" y="2113280"/>
              <a:ext cx="448310" cy="890270"/>
            </a:xfrm>
            <a:prstGeom prst="trapezoid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marL="0" indent="0" algn="ctr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1800" b="0" strike="noStrike" cap="none" dirty="0">
                <a:latin typeface="宋体" charset="0"/>
                <a:ea typeface="宋体" charset="0"/>
              </a:endParaRPr>
            </a:p>
          </p:txBody>
        </p:sp>
        <p:cxnSp>
          <p:nvCxnSpPr>
            <p:cNvPr id="69" name="形状 68"/>
            <p:cNvCxnSpPr>
              <a:stCxn id="29" idx="3"/>
            </p:cNvCxnSpPr>
            <p:nvPr/>
          </p:nvCxnSpPr>
          <p:spPr>
            <a:xfrm flipV="1">
              <a:off x="6028055" y="2347595"/>
              <a:ext cx="1159510" cy="4826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形状 69"/>
            <p:cNvCxnSpPr/>
            <p:nvPr/>
          </p:nvCxnSpPr>
          <p:spPr>
            <a:xfrm>
              <a:off x="6030595" y="2721610"/>
              <a:ext cx="1165860" cy="3810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形状 70"/>
            <p:cNvCxnSpPr>
              <a:stCxn id="29" idx="2"/>
            </p:cNvCxnSpPr>
            <p:nvPr/>
          </p:nvCxnSpPr>
          <p:spPr>
            <a:xfrm flipV="1">
              <a:off x="6471285" y="2548890"/>
              <a:ext cx="774700" cy="1397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形状 71"/>
            <p:cNvCxnSpPr/>
            <p:nvPr/>
          </p:nvCxnSpPr>
          <p:spPr>
            <a:xfrm flipV="1">
              <a:off x="6016625" y="3924935"/>
              <a:ext cx="1159510" cy="4826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形状 72"/>
            <p:cNvCxnSpPr/>
            <p:nvPr/>
          </p:nvCxnSpPr>
          <p:spPr>
            <a:xfrm>
              <a:off x="6025515" y="4290695"/>
              <a:ext cx="1155700" cy="2921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形状 73"/>
            <p:cNvCxnSpPr/>
            <p:nvPr/>
          </p:nvCxnSpPr>
          <p:spPr>
            <a:xfrm flipV="1">
              <a:off x="6487795" y="4126230"/>
              <a:ext cx="774700" cy="13970"/>
            </a:xfrm>
            <a:prstGeom prst="straightConnector1">
              <a:avLst/>
            </a:prstGeom>
            <a:ln w="6350" cap="flat" cmpd="sng">
              <a:solidFill>
                <a:schemeClr val="accent1">
                  <a:alpha val="100000"/>
                </a:schemeClr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文本框 74"/>
            <p:cNvSpPr txBox="1">
              <a:spLocks/>
            </p:cNvSpPr>
            <p:nvPr/>
          </p:nvSpPr>
          <p:spPr>
            <a:xfrm>
              <a:off x="1552575" y="1707515"/>
              <a:ext cx="1775460" cy="647065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merger SGRB/kilonova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  <p:sp>
          <p:nvSpPr>
            <p:cNvPr id="76" name="文本框 75"/>
            <p:cNvSpPr txBox="1">
              <a:spLocks/>
            </p:cNvSpPr>
            <p:nvPr/>
          </p:nvSpPr>
          <p:spPr>
            <a:xfrm>
              <a:off x="1527810" y="4742180"/>
              <a:ext cx="1833880" cy="647065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collapse LGRB/supernova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  <p:sp>
          <p:nvSpPr>
            <p:cNvPr id="77" name="文本框 76"/>
            <p:cNvSpPr txBox="1">
              <a:spLocks/>
            </p:cNvSpPr>
            <p:nvPr/>
          </p:nvSpPr>
          <p:spPr>
            <a:xfrm>
              <a:off x="3874135" y="4949825"/>
              <a:ext cx="1793240" cy="370205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central engine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  <p:sp>
          <p:nvSpPr>
            <p:cNvPr id="78" name="文本框 77"/>
            <p:cNvSpPr txBox="1">
              <a:spLocks/>
            </p:cNvSpPr>
            <p:nvPr/>
          </p:nvSpPr>
          <p:spPr>
            <a:xfrm>
              <a:off x="5967095" y="4609465"/>
              <a:ext cx="877570" cy="300990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jet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  <p:sp>
          <p:nvSpPr>
            <p:cNvPr id="79" name="文本框 78"/>
            <p:cNvSpPr txBox="1">
              <a:spLocks/>
            </p:cNvSpPr>
            <p:nvPr/>
          </p:nvSpPr>
          <p:spPr>
            <a:xfrm>
              <a:off x="7508875" y="2292350"/>
              <a:ext cx="754380" cy="300990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GRB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  <p:sp>
          <p:nvSpPr>
            <p:cNvPr id="80" name="文本框 79"/>
            <p:cNvSpPr txBox="1">
              <a:spLocks/>
            </p:cNvSpPr>
            <p:nvPr/>
          </p:nvSpPr>
          <p:spPr>
            <a:xfrm>
              <a:off x="4333240" y="1703070"/>
              <a:ext cx="706120" cy="300990"/>
            </a:xfrm>
            <a:prstGeom prst="rect">
              <a:avLst/>
            </a:prstGeom>
            <a:noFill/>
            <a:ln w="0">
              <a:noFill/>
              <a:prstDash/>
            </a:ln>
          </p:spPr>
          <p:txBody>
            <a:bodyPr vert="horz" wrap="square" lIns="89535" tIns="46355" rIns="89535" bIns="46355" anchor="t">
              <a:spAutoFit/>
            </a:bodyPr>
            <a:lstStyle/>
            <a:p>
              <a:pPr marL="0" indent="0" algn="l" defTabSz="508000" eaLnBrk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1800" b="0" strike="noStrike" cap="none" dirty="0">
                  <a:latin typeface="Calibri" charset="0"/>
                  <a:ea typeface="Calibri" charset="0"/>
                </a:rPr>
                <a:t>disk</a:t>
              </a:r>
              <a:endParaRPr lang="ko-KR" altLang="en-US" sz="1800" b="0" strike="noStrike" cap="none" dirty="0">
                <a:latin typeface="Calibri" charset="0"/>
                <a:ea typeface="Calibri" charset="0"/>
              </a:endParaRPr>
            </a:p>
          </p:txBody>
        </p:sp>
      </p:grpSp>
      <p:sp>
        <p:nvSpPr>
          <p:cNvPr id="82" name="文本框 81"/>
          <p:cNvSpPr txBox="1">
            <a:spLocks/>
          </p:cNvSpPr>
          <p:nvPr/>
        </p:nvSpPr>
        <p:spPr>
          <a:xfrm>
            <a:off x="2966720" y="5572125"/>
            <a:ext cx="3317240" cy="40068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b="0" strike="noStrike" cap="none" dirty="0">
              <a:latin typeface="Times New Roman" charset="0"/>
              <a:ea typeface="Times New Roman" charset="0"/>
            </a:endParaRPr>
          </a:p>
        </p:txBody>
      </p:sp>
      <p:sp>
        <p:nvSpPr>
          <p:cNvPr id="83" name="幻灯片编号占位符 82"/>
          <p:cNvSpPr txBox="1">
            <a:spLocks noGrp="1"/>
          </p:cNvSpPr>
          <p:nvPr>
            <p:ph type="sldNum"/>
          </p:nvPr>
        </p:nvSpPr>
        <p:spPr>
          <a:xfrm>
            <a:off x="6858000" y="6263640"/>
            <a:ext cx="1830705" cy="45910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Calibri" charset="0"/>
                <a:ea typeface="Calibri" charset="0"/>
              </a:rPr>
              <a:t>6</a:t>
            </a:fld>
            <a:endParaRPr lang="ko-KR" altLang="en-US" sz="1200" b="0" strike="noStrike" cap="none" dirty="0">
              <a:solidFill>
                <a:srgbClr val="898989"/>
              </a:solidFill>
              <a:latin typeface="Calibri" charset="0"/>
              <a:ea typeface="Calibri" charset="0"/>
            </a:endParaRPr>
          </a:p>
        </p:txBody>
      </p:sp>
      <p:cxnSp>
        <p:nvCxnSpPr>
          <p:cNvPr id="84" name="形状 83"/>
          <p:cNvCxnSpPr/>
          <p:nvPr/>
        </p:nvCxnSpPr>
        <p:spPr>
          <a:xfrm flipV="1">
            <a:off x="1473200" y="1431290"/>
            <a:ext cx="5719445" cy="10160"/>
          </a:xfrm>
          <a:prstGeom prst="straightConnector1">
            <a:avLst/>
          </a:prstGeom>
          <a:ln w="19050" cap="flat" cmpd="sng">
            <a:solidFill>
              <a:schemeClr val="accent1">
                <a:alpha val="100000"/>
              </a:schemeClr>
            </a:solidFill>
            <a:prstDash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文本框 84"/>
          <p:cNvSpPr txBox="1">
            <a:spLocks/>
          </p:cNvSpPr>
          <p:nvPr/>
        </p:nvSpPr>
        <p:spPr>
          <a:xfrm>
            <a:off x="7274560" y="1098550"/>
            <a:ext cx="609600" cy="52451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latin typeface="Calibri" charset="0"/>
                <a:ea typeface="Calibri" charset="0"/>
              </a:rPr>
              <a:t>t</a:t>
            </a:r>
            <a:endParaRPr lang="ko-KR" altLang="en-US" sz="2800" b="0" strike="noStrike" cap="none" dirty="0">
              <a:latin typeface="Calibri" charset="0"/>
              <a:ea typeface="Calibri" charset="0"/>
            </a:endParaRPr>
          </a:p>
        </p:txBody>
      </p:sp>
      <p:sp>
        <p:nvSpPr>
          <p:cNvPr id="86" name="文本框 85"/>
          <p:cNvSpPr txBox="1">
            <a:spLocks/>
          </p:cNvSpPr>
          <p:nvPr/>
        </p:nvSpPr>
        <p:spPr>
          <a:xfrm>
            <a:off x="906145" y="515620"/>
            <a:ext cx="4789170" cy="58547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latin typeface="Calibri" charset="0"/>
                <a:ea typeface="Calibri" charset="0"/>
              </a:rPr>
              <a:t>The general picture of GRBs</a:t>
            </a:r>
            <a:endParaRPr lang="ko-KR" altLang="en-US" sz="3200" b="0" strike="noStrike" cap="none" dirty="0">
              <a:latin typeface="Calibri" charset="0"/>
              <a:ea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302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050" b="0" strike="noStrike" cap="none" dirty="0">
              <a:solidFill>
                <a:srgbClr val="4A90E2"/>
              </a:solidFill>
              <a:latin typeface="Arial" charset="0"/>
              <a:ea typeface="Malgun Gothic" charset="0"/>
            </a:endParaRPr>
          </a:p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宋体"/>
              <a:buChar char="•"/>
            </a:pP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sp>
        <p:nvSpPr>
          <p:cNvPr id="4" name="文本框 3"/>
          <p:cNvSpPr txBox="1">
            <a:spLocks/>
          </p:cNvSpPr>
          <p:nvPr/>
        </p:nvSpPr>
        <p:spPr>
          <a:xfrm>
            <a:off x="524510" y="1334135"/>
            <a:ext cx="8355965" cy="209232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just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 As you can imagine, different central engines will lead to different phenomena. It is true that the type of central engine can be determined by the observational characteristics of X-ray afterglow. </a:t>
            </a:r>
            <a:endParaRPr lang="ko-KR" altLang="en-US" sz="28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800" b="0" strike="noStrike" cap="none" dirty="0">
              <a:latin typeface="Calibri" charset="0"/>
              <a:ea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302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>
                <a:solidFill>
                  <a:schemeClr val="tx1"/>
                </a:solidFill>
                <a:latin typeface="Calibri" charset="0"/>
                <a:ea typeface="宋体" charset="0"/>
              </a:rPr>
              <a:t>Standard afterglow (without energy injection) </a:t>
            </a:r>
            <a:endParaRPr lang="ko-KR" altLang="en-US" sz="3200" b="0" strike="noStrike" cap="none" dirty="0">
              <a:solidFill>
                <a:schemeClr val="tx1"/>
              </a:solidFill>
              <a:latin typeface="Calibri" charset="0"/>
              <a:ea typeface="宋体" charset="0"/>
            </a:endParaRPr>
          </a:p>
        </p:txBody>
      </p:sp>
      <p:pic>
        <p:nvPicPr>
          <p:cNvPr id="3" name="内容占位符 2" descr="C:/Users/24788/AppData/Roaming/JisuOffice/ETemp/5852_11673440/fImage275238165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8465" y="1417320"/>
            <a:ext cx="5770245" cy="4219575"/>
          </a:xfrm>
          <a:prstGeom prst="rect">
            <a:avLst/>
          </a:prstGeom>
          <a:noFill/>
        </p:spPr>
      </p:pic>
      <p:sp>
        <p:nvSpPr>
          <p:cNvPr id="4" name="文本框 3"/>
          <p:cNvSpPr txBox="1">
            <a:spLocks/>
          </p:cNvSpPr>
          <p:nvPr/>
        </p:nvSpPr>
        <p:spPr>
          <a:xfrm>
            <a:off x="3799840" y="5852160"/>
            <a:ext cx="1912620" cy="370205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Times New Roman" charset="0"/>
                <a:ea typeface="Times New Roman" charset="0"/>
              </a:rPr>
              <a:t>Evans et al., 2009</a:t>
            </a:r>
            <a:endParaRPr lang="ko-KR" altLang="en-US" sz="1800" b="0" strike="noStrike" cap="none" dirty="0">
              <a:latin typeface="Times New Roman" charset="0"/>
              <a:ea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 txBox="1">
            <a:spLocks noGrp="1"/>
          </p:cNvSpPr>
          <p:nvPr>
            <p:ph type="title"/>
          </p:nvPr>
        </p:nvSpPr>
        <p:spPr>
          <a:xfrm>
            <a:off x="457200" y="540385"/>
            <a:ext cx="8230870" cy="114427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l" defTabSz="508000" eaLnBrk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0" strike="noStrike" cap="none" dirty="0">
                <a:solidFill>
                  <a:schemeClr val="tx1"/>
                </a:solidFill>
                <a:latin typeface="Calibri" charset="0"/>
                <a:ea typeface="Calibri" charset="0"/>
              </a:rPr>
              <a:t>Energy injection</a:t>
            </a:r>
            <a:endParaRPr lang="ko-KR" altLang="en-US" sz="4000" b="0" strike="noStrike" cap="none" dirty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pic>
        <p:nvPicPr>
          <p:cNvPr id="3" name="内容占位符 2" descr="C:/Users/24788/AppData/Roaming/JisuOffice/ETemp/13360_22228864/fImage330181924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2031365"/>
            <a:ext cx="3997960" cy="2912110"/>
          </a:xfrm>
          <a:prstGeom prst="rect">
            <a:avLst/>
          </a:prstGeom>
          <a:noFill/>
        </p:spPr>
      </p:pic>
      <p:pic>
        <p:nvPicPr>
          <p:cNvPr id="4" name="图片 3" descr="C:/Users/24788/AppData/Roaming/JisuOffice/ETemp/13360_22228864/fImage271052038467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880" y="2066290"/>
            <a:ext cx="3961130" cy="2880995"/>
          </a:xfrm>
          <a:prstGeom prst="rect">
            <a:avLst/>
          </a:prstGeom>
          <a:noFill/>
        </p:spPr>
      </p:pic>
      <p:sp>
        <p:nvSpPr>
          <p:cNvPr id="5" name="文本框 4"/>
          <p:cNvSpPr txBox="1">
            <a:spLocks/>
          </p:cNvSpPr>
          <p:nvPr/>
        </p:nvSpPr>
        <p:spPr>
          <a:xfrm>
            <a:off x="3790950" y="5568950"/>
            <a:ext cx="1913255" cy="37084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b="0" strike="noStrike" cap="none" dirty="0">
                <a:latin typeface="Times New Roman" charset="0"/>
                <a:ea typeface="Times New Roman" charset="0"/>
              </a:rPr>
              <a:t>Evans et al., 2009</a:t>
            </a:r>
            <a:endParaRPr lang="ko-KR" altLang="en-US" sz="1800" b="0" strike="noStrike" cap="none" dirty="0">
              <a:latin typeface="Times New Roman" charset="0"/>
              <a:ea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19</Pages>
  <Words>433</Words>
  <Characters>0</Characters>
  <Application>Microsoft Office PowerPoint</Application>
  <DocSecurity>0</DocSecurity>
  <PresentationFormat>全屏显示(4:3)</PresentationFormat>
  <Lines>0</Lines>
  <Paragraphs>65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±¼¸²</vt:lpstr>
      <vt:lpstr>CMR10</vt:lpstr>
      <vt:lpstr>宋体</vt:lpstr>
      <vt:lpstr>Arial</vt:lpstr>
      <vt:lpstr>Calibri</vt:lpstr>
      <vt:lpstr>Times New Roman</vt:lpstr>
      <vt:lpstr>Office主题</vt:lpstr>
      <vt:lpstr>Office theme</vt:lpstr>
      <vt:lpstr>Office theme</vt:lpstr>
      <vt:lpstr>Office theme</vt:lpstr>
      <vt:lpstr>Office theme</vt:lpstr>
      <vt:lpstr>Office theme</vt:lpstr>
      <vt:lpstr>To constrain EOS of neutron star with gamma-ray bursts </vt:lpstr>
      <vt:lpstr>Content</vt:lpstr>
      <vt:lpstr>Prompt emissions of GRBs (gamma-ray band)</vt:lpstr>
      <vt:lpstr>PowerPoint 演示文稿</vt:lpstr>
      <vt:lpstr>GRB afterglows (X-ray band, 0.3-10 keV)</vt:lpstr>
      <vt:lpstr>PowerPoint 演示文稿</vt:lpstr>
      <vt:lpstr>PowerPoint 演示文稿</vt:lpstr>
      <vt:lpstr>Standard afterglow (without energy injection) </vt:lpstr>
      <vt:lpstr>Energy injection</vt:lpstr>
      <vt:lpstr>Evidence of magnetars in GRBs</vt:lpstr>
      <vt:lpstr>The spin down of NSs</vt:lpstr>
      <vt:lpstr>Two conditions</vt:lpstr>
      <vt:lpstr>Determing Beff,max</vt:lpstr>
      <vt:lpstr>Two case studies</vt:lpstr>
      <vt:lpstr>PowerPoint 演示文稿</vt:lpstr>
      <vt:lpstr>Discussion</vt:lpstr>
      <vt:lpstr>Angular distribution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constrain EOS of neutron star with gamma-ray bursts </dc:title>
  <cp:lastModifiedBy>李 祎丰</cp:lastModifiedBy>
  <cp:revision>4</cp:revision>
  <dcterms:modified xsi:type="dcterms:W3CDTF">2019-06-27T05:34:19Z</dcterms:modified>
</cp:coreProperties>
</file>