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7" r:id="rId3"/>
    <p:sldId id="278" r:id="rId4"/>
    <p:sldId id="272" r:id="rId5"/>
    <p:sldId id="275" r:id="rId6"/>
    <p:sldId id="276" r:id="rId7"/>
    <p:sldId id="269" r:id="rId8"/>
    <p:sldId id="257" r:id="rId9"/>
    <p:sldId id="288" r:id="rId10"/>
    <p:sldId id="285" r:id="rId11"/>
    <p:sldId id="287" r:id="rId12"/>
    <p:sldId id="258" r:id="rId13"/>
    <p:sldId id="281" r:id="rId14"/>
    <p:sldId id="259" r:id="rId1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31"/>
    <p:restoredTop sz="95601"/>
  </p:normalViewPr>
  <p:slideViewPr>
    <p:cSldViewPr snapToGrid="0" snapToObjects="1">
      <p:cViewPr>
        <p:scale>
          <a:sx n="80" d="100"/>
          <a:sy n="80" d="100"/>
        </p:scale>
        <p:origin x="320" y="8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 smtClean="0"/>
              <a:t>单击此处编辑母版副标题样式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026E3-53AA-BE42-916D-23B1C6BBADDD}" type="datetimeFigureOut">
              <a:rPr kumimoji="1" lang="zh-CN" altLang="en-US" smtClean="0"/>
              <a:t>2019/6/22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851AB-30C4-7240-AC45-9AA33850820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08278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026E3-53AA-BE42-916D-23B1C6BBADDD}" type="datetimeFigureOut">
              <a:rPr kumimoji="1" lang="zh-CN" altLang="en-US" smtClean="0"/>
              <a:t>2019/6/22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851AB-30C4-7240-AC45-9AA33850820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10064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026E3-53AA-BE42-916D-23B1C6BBADDD}" type="datetimeFigureOut">
              <a:rPr kumimoji="1" lang="zh-CN" altLang="en-US" smtClean="0"/>
              <a:t>2019/6/22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851AB-30C4-7240-AC45-9AA33850820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07983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026E3-53AA-BE42-916D-23B1C6BBADDD}" type="datetimeFigureOut">
              <a:rPr kumimoji="1" lang="zh-CN" altLang="en-US" smtClean="0"/>
              <a:t>2019/6/22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851AB-30C4-7240-AC45-9AA33850820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16782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026E3-53AA-BE42-916D-23B1C6BBADDD}" type="datetimeFigureOut">
              <a:rPr kumimoji="1" lang="zh-CN" altLang="en-US" smtClean="0"/>
              <a:t>2019/6/22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851AB-30C4-7240-AC45-9AA33850820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60293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026E3-53AA-BE42-916D-23B1C6BBADDD}" type="datetimeFigureOut">
              <a:rPr kumimoji="1" lang="zh-CN" altLang="en-US" smtClean="0"/>
              <a:t>2019/6/22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851AB-30C4-7240-AC45-9AA33850820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509729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026E3-53AA-BE42-916D-23B1C6BBADDD}" type="datetimeFigureOut">
              <a:rPr kumimoji="1" lang="zh-CN" altLang="en-US" smtClean="0"/>
              <a:t>2019/6/22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851AB-30C4-7240-AC45-9AA33850820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511610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026E3-53AA-BE42-916D-23B1C6BBADDD}" type="datetimeFigureOut">
              <a:rPr kumimoji="1" lang="zh-CN" altLang="en-US" smtClean="0"/>
              <a:t>2019/6/22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851AB-30C4-7240-AC45-9AA33850820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07658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026E3-53AA-BE42-916D-23B1C6BBADDD}" type="datetimeFigureOut">
              <a:rPr kumimoji="1" lang="zh-CN" altLang="en-US" smtClean="0"/>
              <a:t>2019/6/22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851AB-30C4-7240-AC45-9AA33850820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447241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026E3-53AA-BE42-916D-23B1C6BBADDD}" type="datetimeFigureOut">
              <a:rPr kumimoji="1" lang="zh-CN" altLang="en-US" smtClean="0"/>
              <a:t>2019/6/22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851AB-30C4-7240-AC45-9AA33850820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87230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026E3-53AA-BE42-916D-23B1C6BBADDD}" type="datetimeFigureOut">
              <a:rPr kumimoji="1" lang="zh-CN" altLang="en-US" smtClean="0"/>
              <a:t>2019/6/22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851AB-30C4-7240-AC45-9AA33850820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102457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A026E3-53AA-BE42-916D-23B1C6BBADDD}" type="datetimeFigureOut">
              <a:rPr kumimoji="1" lang="zh-CN" altLang="en-US" smtClean="0"/>
              <a:t>2019/6/22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B851AB-30C4-7240-AC45-9AA33850820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02621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592974"/>
            <a:ext cx="9144000" cy="2387600"/>
          </a:xfrm>
        </p:spPr>
        <p:txBody>
          <a:bodyPr/>
          <a:lstStyle/>
          <a:p>
            <a:r>
              <a:rPr kumimoji="1" lang="en-US" altLang="zh-CN" dirty="0" smtClean="0"/>
              <a:t>Some Issues about </a:t>
            </a:r>
            <a:r>
              <a:rPr kumimoji="1" lang="en-US" altLang="zh-CN" dirty="0" smtClean="0"/>
              <a:t> Pulsars </a:t>
            </a:r>
            <a:r>
              <a:rPr kumimoji="1" lang="en-US" altLang="zh-CN" smtClean="0"/>
              <a:t>and </a:t>
            </a:r>
            <a:r>
              <a:rPr kumimoji="1" lang="en-US" altLang="zh-CN"/>
              <a:t>T</a:t>
            </a:r>
            <a:r>
              <a:rPr kumimoji="1" lang="en-US" altLang="zh-CN" smtClean="0"/>
              <a:t>heir Observations  </a:t>
            </a:r>
            <a:endParaRPr kumimoji="1"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473701"/>
            <a:ext cx="9144000" cy="1655762"/>
          </a:xfrm>
        </p:spPr>
        <p:txBody>
          <a:bodyPr>
            <a:noAutofit/>
          </a:bodyPr>
          <a:lstStyle/>
          <a:p>
            <a:r>
              <a:rPr kumimoji="1" lang="en-US" altLang="zh-CN" sz="3200" dirty="0" err="1" smtClean="0"/>
              <a:t>Biping</a:t>
            </a:r>
            <a:r>
              <a:rPr kumimoji="1" lang="en-US" altLang="zh-CN" sz="3200" dirty="0" smtClean="0"/>
              <a:t> Gong</a:t>
            </a:r>
          </a:p>
          <a:p>
            <a:endParaRPr kumimoji="1" lang="en-US" altLang="zh-CN" sz="3200" dirty="0"/>
          </a:p>
          <a:p>
            <a:r>
              <a:rPr kumimoji="1" lang="en-US" altLang="zh-CN" sz="3200" dirty="0" err="1" smtClean="0"/>
              <a:t>Huazhong</a:t>
            </a:r>
            <a:r>
              <a:rPr kumimoji="1" lang="en-US" altLang="zh-CN" sz="3200" dirty="0" smtClean="0"/>
              <a:t> University of Science and Technology</a:t>
            </a:r>
          </a:p>
          <a:p>
            <a:r>
              <a:rPr kumimoji="1" lang="en-US" altLang="zh-CN" sz="3200" dirty="0" smtClean="0"/>
              <a:t> </a:t>
            </a:r>
            <a:endParaRPr kumimoji="1" lang="zh-CN" altLang="en-US" sz="3200" dirty="0"/>
          </a:p>
        </p:txBody>
      </p:sp>
      <p:sp>
        <p:nvSpPr>
          <p:cNvPr id="4" name="文本框 3"/>
          <p:cNvSpPr txBox="1"/>
          <p:nvPr/>
        </p:nvSpPr>
        <p:spPr>
          <a:xfrm>
            <a:off x="3787171" y="5486399"/>
            <a:ext cx="51643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200" dirty="0" err="1" smtClean="0"/>
              <a:t>Lintong</a:t>
            </a:r>
            <a:r>
              <a:rPr kumimoji="1" lang="en-US" altLang="zh-CN" sz="3200" dirty="0" smtClean="0"/>
              <a:t>, </a:t>
            </a:r>
            <a:r>
              <a:rPr kumimoji="1" lang="en-US" altLang="zh-CN" sz="3200" dirty="0"/>
              <a:t>Xi’an </a:t>
            </a:r>
            <a:r>
              <a:rPr kumimoji="1" lang="en-US" altLang="zh-CN" sz="3200" dirty="0" smtClean="0"/>
              <a:t>,  June 28, 2019</a:t>
            </a:r>
            <a:endParaRPr kumimoji="1"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321872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 rot="16200000">
            <a:off x="-4595018" y="-96019"/>
            <a:ext cx="10515600" cy="1325563"/>
          </a:xfrm>
        </p:spPr>
        <p:txBody>
          <a:bodyPr>
            <a:normAutofit/>
          </a:bodyPr>
          <a:lstStyle/>
          <a:p>
            <a:r>
              <a:rPr kumimoji="1" lang="en-US" altLang="zh-CN" sz="3200" dirty="0" smtClean="0"/>
              <a:t>Lessons from history</a:t>
            </a:r>
            <a:endParaRPr kumimoji="1"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676400" y="112295"/>
            <a:ext cx="10515600" cy="6973027"/>
          </a:xfrm>
        </p:spPr>
        <p:txBody>
          <a:bodyPr>
            <a:normAutofit fontScale="85000" lnSpcReduction="10000"/>
          </a:bodyPr>
          <a:lstStyle/>
          <a:p>
            <a:endParaRPr kumimoji="1" lang="en-US" altLang="zh-CN" dirty="0"/>
          </a:p>
          <a:p>
            <a:r>
              <a:rPr kumimoji="1" lang="en-US" altLang="zh-CN" dirty="0" smtClean="0"/>
              <a:t>Incidence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, </a:t>
            </a:r>
            <a:r>
              <a:rPr kumimoji="1" lang="zh-CN" altLang="en-US" dirty="0" smtClean="0"/>
              <a:t>意外事件</a:t>
            </a:r>
            <a:r>
              <a:rPr kumimoji="1" lang="en-US" altLang="zh-CN" dirty="0" smtClean="0"/>
              <a:t>: </a:t>
            </a:r>
            <a:r>
              <a:rPr kumimoji="1" lang="zh-CN" altLang="en-US" dirty="0" smtClean="0"/>
              <a:t>微波背景辐射</a:t>
            </a:r>
            <a:r>
              <a:rPr kumimoji="1" lang="en-US" altLang="zh-CN" dirty="0" smtClean="0"/>
              <a:t>, </a:t>
            </a:r>
            <a:r>
              <a:rPr kumimoji="1" lang="zh-CN" altLang="en-US" dirty="0" smtClean="0"/>
              <a:t>毫秒脉冲星</a:t>
            </a:r>
            <a:r>
              <a:rPr kumimoji="1" lang="en-US" altLang="zh-CN" dirty="0" smtClean="0"/>
              <a:t> </a:t>
            </a:r>
          </a:p>
          <a:p>
            <a:r>
              <a:rPr kumimoji="1" lang="en-US" altLang="zh-CN" dirty="0" smtClean="0"/>
              <a:t>I</a:t>
            </a:r>
            <a:r>
              <a:rPr kumimoji="1" lang="en-US" altLang="zh-CN" dirty="0" smtClean="0"/>
              <a:t>dea guided,</a:t>
            </a:r>
            <a:r>
              <a:rPr kumimoji="1" lang="zh-CN" altLang="en-US" dirty="0" smtClean="0"/>
              <a:t> 观察</a:t>
            </a:r>
            <a:r>
              <a:rPr kumimoji="1" lang="zh-CN" altLang="en-US" dirty="0"/>
              <a:t>渗透</a:t>
            </a:r>
            <a:r>
              <a:rPr kumimoji="1" lang="zh-CN" altLang="en-US" dirty="0" smtClean="0"/>
              <a:t>理论</a:t>
            </a:r>
            <a:r>
              <a:rPr kumimoji="1" lang="zh-CN" altLang="en-US" dirty="0"/>
              <a:t>：</a:t>
            </a:r>
            <a:r>
              <a:rPr kumimoji="1" lang="zh-CN" altLang="en-US" dirty="0" smtClean="0"/>
              <a:t>中</a:t>
            </a:r>
            <a:r>
              <a:rPr kumimoji="1" lang="zh-CN" altLang="en-US" dirty="0"/>
              <a:t>性氢的发现</a:t>
            </a:r>
            <a:r>
              <a:rPr kumimoji="1" lang="zh-CN" altLang="en-US" dirty="0" smtClean="0"/>
              <a:t>，</a:t>
            </a:r>
            <a:r>
              <a:rPr kumimoji="1" lang="zh-CN" altLang="en-US" dirty="0" smtClean="0"/>
              <a:t>黑洞质量，黑洞照片</a:t>
            </a:r>
            <a:r>
              <a:rPr kumimoji="1" lang="en-US" altLang="zh-CN" dirty="0" smtClean="0"/>
              <a:t>, </a:t>
            </a:r>
            <a:r>
              <a:rPr kumimoji="1" lang="zh-CN" altLang="en-US" dirty="0" smtClean="0"/>
              <a:t>脉冲双星</a:t>
            </a:r>
            <a:r>
              <a:rPr kumimoji="1" lang="zh-CN" altLang="en-US" dirty="0" smtClean="0"/>
              <a:t> </a:t>
            </a:r>
            <a:endParaRPr kumimoji="1" lang="en-US" altLang="zh-CN" dirty="0" smtClean="0"/>
          </a:p>
          <a:p>
            <a:r>
              <a:rPr kumimoji="1" lang="zh-CN" altLang="en-US" dirty="0" smtClean="0"/>
              <a:t>种瓜得豆：</a:t>
            </a:r>
            <a:r>
              <a:rPr kumimoji="1" lang="zh-CN" altLang="en-US" dirty="0" smtClean="0"/>
              <a:t>脉冲星</a:t>
            </a:r>
            <a:r>
              <a:rPr kumimoji="1" lang="zh-CN" altLang="en-US" dirty="0"/>
              <a:t>的发现，光行差</a:t>
            </a:r>
            <a:r>
              <a:rPr kumimoji="1" lang="zh-CN" altLang="en-US" dirty="0" smtClean="0"/>
              <a:t>发现</a:t>
            </a:r>
            <a:endParaRPr kumimoji="1" lang="zh-CN" altLang="en-US" dirty="0" smtClean="0"/>
          </a:p>
          <a:p>
            <a:r>
              <a:rPr kumimoji="1" lang="zh-CN" altLang="en-US" dirty="0">
                <a:solidFill>
                  <a:srgbClr val="FF0000"/>
                </a:solidFill>
              </a:rPr>
              <a:t>发挥</a:t>
            </a:r>
            <a:r>
              <a:rPr kumimoji="1" lang="zh-CN" altLang="en-US" dirty="0" smtClean="0">
                <a:solidFill>
                  <a:srgbClr val="FF0000"/>
                </a:solidFill>
              </a:rPr>
              <a:t>优势</a:t>
            </a:r>
            <a:r>
              <a:rPr kumimoji="1" lang="en-US" altLang="zh-CN" dirty="0" smtClean="0"/>
              <a:t>: </a:t>
            </a:r>
            <a:r>
              <a:rPr kumimoji="1" lang="zh-CN" altLang="en-US" dirty="0" smtClean="0"/>
              <a:t>曼切</a:t>
            </a:r>
            <a:r>
              <a:rPr kumimoji="1" lang="zh-CN" altLang="en-US" dirty="0" smtClean="0"/>
              <a:t>斯特</a:t>
            </a:r>
            <a:r>
              <a:rPr kumimoji="1" lang="zh-CN" altLang="en-US" dirty="0" smtClean="0"/>
              <a:t>（</a:t>
            </a:r>
            <a:r>
              <a:rPr kumimoji="1" lang="en-US" altLang="zh-CN" dirty="0" smtClean="0"/>
              <a:t>surv</a:t>
            </a:r>
            <a:r>
              <a:rPr kumimoji="1" lang="en-US" altLang="zh-CN" dirty="0" smtClean="0"/>
              <a:t>e</a:t>
            </a:r>
            <a:r>
              <a:rPr kumimoji="1" lang="en-US" altLang="zh-CN" dirty="0" smtClean="0"/>
              <a:t>y</a:t>
            </a:r>
            <a:r>
              <a:rPr kumimoji="1" lang="zh-CN" altLang="en-US" dirty="0" smtClean="0"/>
              <a:t>，</a:t>
            </a:r>
            <a:r>
              <a:rPr kumimoji="1" lang="en-US" altLang="zh-CN" dirty="0" smtClean="0"/>
              <a:t>2/3</a:t>
            </a:r>
            <a:r>
              <a:rPr kumimoji="1" lang="en-US" altLang="zh-CN" dirty="0" smtClean="0"/>
              <a:t>PSRs</a:t>
            </a:r>
            <a:r>
              <a:rPr kumimoji="1" lang="zh-CN" altLang="en-US" dirty="0" smtClean="0"/>
              <a:t>）</a:t>
            </a:r>
            <a:r>
              <a:rPr kumimoji="1" lang="zh-CN" altLang="en-US" dirty="0" smtClean="0"/>
              <a:t>，泰勒</a:t>
            </a:r>
            <a:r>
              <a:rPr kumimoji="1" lang="en-US" altLang="zh-CN" dirty="0" smtClean="0"/>
              <a:t>(Binary,  GR)</a:t>
            </a:r>
            <a:endParaRPr kumimoji="1" lang="en-US" altLang="zh-CN" dirty="0"/>
          </a:p>
          <a:p>
            <a:endParaRPr kumimoji="1" lang="en-US" altLang="zh-CN" dirty="0" smtClean="0">
              <a:solidFill>
                <a:srgbClr val="FF0000"/>
              </a:solidFill>
            </a:endParaRPr>
          </a:p>
          <a:p>
            <a:r>
              <a:rPr kumimoji="1" lang="zh-CN" altLang="en-US" dirty="0" smtClean="0">
                <a:solidFill>
                  <a:srgbClr val="FF0000"/>
                </a:solidFill>
              </a:rPr>
              <a:t>交叉</a:t>
            </a:r>
            <a:r>
              <a:rPr kumimoji="1" lang="en-US" altLang="zh-CN" dirty="0" smtClean="0">
                <a:solidFill>
                  <a:srgbClr val="FF0000"/>
                </a:solidFill>
              </a:rPr>
              <a:t>,</a:t>
            </a:r>
            <a:r>
              <a:rPr kumimoji="1" lang="zh-CN" altLang="en-US" dirty="0" smtClean="0">
                <a:solidFill>
                  <a:srgbClr val="FF0000"/>
                </a:solidFill>
              </a:rPr>
              <a:t>融合</a:t>
            </a:r>
            <a:r>
              <a:rPr kumimoji="1" lang="zh-CN" altLang="en-US" dirty="0" smtClean="0"/>
              <a:t>，</a:t>
            </a:r>
            <a:r>
              <a:rPr kumimoji="1" lang="zh-CN" altLang="en-US" dirty="0" smtClean="0"/>
              <a:t>激波动力学， </a:t>
            </a:r>
            <a:r>
              <a:rPr kumimoji="1" lang="en-US" altLang="zh-CN" dirty="0" smtClean="0"/>
              <a:t>AGN &amp; GRB </a:t>
            </a:r>
            <a:r>
              <a:rPr kumimoji="1" lang="en-US" altLang="zh-CN" dirty="0"/>
              <a:t> </a:t>
            </a:r>
            <a:r>
              <a:rPr kumimoji="1" lang="en-US" altLang="zh-CN" dirty="0" smtClean="0"/>
              <a:t>jet</a:t>
            </a:r>
            <a:r>
              <a:rPr kumimoji="1" lang="zh-CN" altLang="en-US" dirty="0" smtClean="0"/>
              <a:t>，</a:t>
            </a:r>
            <a:r>
              <a:rPr kumimoji="1" lang="zh-CN" altLang="en-US" dirty="0" smtClean="0"/>
              <a:t>隧道效应（恒星内部）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  </a:t>
            </a:r>
            <a:endParaRPr kumimoji="1" lang="zh-CN" altLang="en-US" dirty="0" smtClean="0"/>
          </a:p>
          <a:p>
            <a:r>
              <a:rPr kumimoji="1" lang="zh-CN" altLang="en-US" dirty="0" smtClean="0">
                <a:solidFill>
                  <a:srgbClr val="FF0000"/>
                </a:solidFill>
              </a:rPr>
              <a:t>多面手</a:t>
            </a:r>
            <a:r>
              <a:rPr kumimoji="1" lang="zh-CN" altLang="en-US" dirty="0" smtClean="0"/>
              <a:t>：</a:t>
            </a:r>
            <a:r>
              <a:rPr kumimoji="1" lang="en-US" altLang="zh-CN" dirty="0" smtClean="0"/>
              <a:t>Newton, Einstein, </a:t>
            </a:r>
            <a:r>
              <a:rPr kumimoji="1" lang="en-US" altLang="zh-CN" dirty="0" err="1"/>
              <a:t>B</a:t>
            </a:r>
            <a:r>
              <a:rPr kumimoji="1" lang="en-US" altLang="zh-CN" dirty="0" err="1" smtClean="0"/>
              <a:t>landford</a:t>
            </a:r>
            <a:r>
              <a:rPr kumimoji="1" lang="en-US" altLang="zh-CN" dirty="0" smtClean="0"/>
              <a:t>, </a:t>
            </a:r>
            <a:r>
              <a:rPr kumimoji="1" lang="en-US" altLang="zh-CN" dirty="0" err="1" smtClean="0"/>
              <a:t>M</a:t>
            </a:r>
            <a:r>
              <a:rPr kumimoji="1" lang="en-US" altLang="zh-CN" dirty="0" err="1" smtClean="0"/>
              <a:t>as</a:t>
            </a:r>
            <a:r>
              <a:rPr kumimoji="1" lang="en-US" altLang="zh-CN" dirty="0" err="1" smtClean="0"/>
              <a:t>c</a:t>
            </a:r>
            <a:r>
              <a:rPr kumimoji="1" lang="en-US" altLang="zh-CN" dirty="0" smtClean="0"/>
              <a:t>,</a:t>
            </a:r>
            <a:r>
              <a:rPr kumimoji="1" lang="en-US" altLang="zh-CN" dirty="0" smtClean="0"/>
              <a:t>  </a:t>
            </a:r>
            <a:r>
              <a:rPr kumimoji="1" lang="en-US" altLang="zh-CN" dirty="0" smtClean="0"/>
              <a:t>KJ,  </a:t>
            </a:r>
            <a:endParaRPr kumimoji="1" lang="zh-CN" altLang="en-US" dirty="0" smtClean="0"/>
          </a:p>
          <a:p>
            <a:r>
              <a:rPr kumimoji="1" lang="zh-CN" altLang="en-US" dirty="0" smtClean="0">
                <a:solidFill>
                  <a:srgbClr val="FF0000"/>
                </a:solidFill>
              </a:rPr>
              <a:t>惊</a:t>
            </a:r>
            <a:r>
              <a:rPr kumimoji="1" lang="zh-CN" altLang="en-US" dirty="0" smtClean="0">
                <a:solidFill>
                  <a:srgbClr val="FF0000"/>
                </a:solidFill>
              </a:rPr>
              <a:t>人</a:t>
            </a:r>
            <a:r>
              <a:rPr kumimoji="1" lang="zh-CN" altLang="en-US" dirty="0" smtClean="0">
                <a:solidFill>
                  <a:srgbClr val="FF0000"/>
                </a:solidFill>
              </a:rPr>
              <a:t>的直觉</a:t>
            </a:r>
            <a:r>
              <a:rPr kumimoji="1" lang="zh-CN" altLang="en-US" dirty="0" smtClean="0">
                <a:solidFill>
                  <a:srgbClr val="FF0000"/>
                </a:solidFill>
              </a:rPr>
              <a:t>，</a:t>
            </a:r>
            <a:r>
              <a:rPr kumimoji="1" lang="zh-CN" altLang="en-US" dirty="0" smtClean="0">
                <a:solidFill>
                  <a:srgbClr val="FF0000"/>
                </a:solidFill>
              </a:rPr>
              <a:t>抓住要害</a:t>
            </a:r>
            <a:r>
              <a:rPr kumimoji="1" lang="en-US" altLang="zh-CN" dirty="0" smtClean="0"/>
              <a:t>, </a:t>
            </a:r>
            <a:r>
              <a:rPr kumimoji="1" lang="zh-CN" altLang="en-US" dirty="0" smtClean="0"/>
              <a:t>大卫雕像，考古学家卡特</a:t>
            </a:r>
            <a:r>
              <a:rPr kumimoji="1" lang="en-US" altLang="zh-CN" dirty="0" smtClean="0"/>
              <a:t>,</a:t>
            </a:r>
            <a:r>
              <a:rPr kumimoji="1" lang="zh-CN" altLang="en-US" dirty="0" smtClean="0"/>
              <a:t> </a:t>
            </a:r>
            <a:r>
              <a:rPr kumimoji="1" lang="en-US" altLang="zh-CN" dirty="0"/>
              <a:t>Gamov, </a:t>
            </a:r>
            <a:r>
              <a:rPr kumimoji="1" lang="en-US" altLang="zh-CN" dirty="0" err="1"/>
              <a:t>Eddington</a:t>
            </a:r>
            <a:r>
              <a:rPr kumimoji="1" lang="zh-CN" altLang="en-US" dirty="0"/>
              <a:t>，</a:t>
            </a:r>
            <a:endParaRPr kumimoji="1" lang="zh-CN" altLang="en-US" dirty="0" smtClean="0"/>
          </a:p>
          <a:p>
            <a:r>
              <a:rPr kumimoji="1" lang="zh-CN" altLang="en-US" dirty="0" smtClean="0">
                <a:solidFill>
                  <a:srgbClr val="FF0000"/>
                </a:solidFill>
              </a:rPr>
              <a:t>大胆假设，小心求证</a:t>
            </a:r>
            <a:r>
              <a:rPr kumimoji="1" lang="zh-CN" altLang="en-US" dirty="0" smtClean="0"/>
              <a:t>：</a:t>
            </a:r>
            <a:r>
              <a:rPr kumimoji="1" lang="zh-CN" altLang="en-US" dirty="0"/>
              <a:t>大陆飘移</a:t>
            </a:r>
            <a:r>
              <a:rPr kumimoji="1" lang="zh-CN" altLang="en-US" dirty="0" smtClean="0"/>
              <a:t>说， </a:t>
            </a:r>
            <a:r>
              <a:rPr kumimoji="1" lang="zh-CN" altLang="en-US" dirty="0" smtClean="0"/>
              <a:t>超新星遗迹</a:t>
            </a:r>
            <a:r>
              <a:rPr kumimoji="1" lang="en-US" altLang="zh-CN" dirty="0" smtClean="0"/>
              <a:t>+</a:t>
            </a:r>
            <a:r>
              <a:rPr kumimoji="1" lang="zh-CN" altLang="en-US" dirty="0" smtClean="0"/>
              <a:t>中子星</a:t>
            </a:r>
            <a:r>
              <a:rPr kumimoji="1" lang="mr-IN" altLang="zh-CN" dirty="0" smtClean="0"/>
              <a:t>…</a:t>
            </a:r>
            <a:endParaRPr kumimoji="1" lang="zh-CN" altLang="en-US" dirty="0" smtClean="0"/>
          </a:p>
          <a:p>
            <a:r>
              <a:rPr kumimoji="1" lang="zh-CN" altLang="en-US" b="1" i="1" dirty="0"/>
              <a:t>共同点？</a:t>
            </a:r>
          </a:p>
          <a:p>
            <a:r>
              <a:rPr kumimoji="1" lang="en-US" altLang="zh-CN" sz="3100" dirty="0" smtClean="0"/>
              <a:t>Slow and multi-obje</a:t>
            </a:r>
            <a:r>
              <a:rPr kumimoji="1" lang="en-US" altLang="zh-CN" sz="3100" dirty="0"/>
              <a:t>c</a:t>
            </a:r>
            <a:r>
              <a:rPr kumimoji="1" lang="en-US" altLang="zh-CN" sz="3100" dirty="0" smtClean="0"/>
              <a:t>ts</a:t>
            </a:r>
            <a:r>
              <a:rPr kumimoji="1" lang="zh-CN" altLang="en-US" dirty="0" smtClean="0"/>
              <a:t> </a:t>
            </a:r>
            <a:endParaRPr kumimoji="1" lang="en-US" altLang="zh-CN" dirty="0" smtClean="0"/>
          </a:p>
          <a:p>
            <a:r>
              <a:rPr kumimoji="1" lang="zh-CN" altLang="en-US" dirty="0" smtClean="0"/>
              <a:t>软实力：伽利略望远镜</a:t>
            </a:r>
          </a:p>
          <a:p>
            <a:endParaRPr kumimoji="1" lang="zh-CN" altLang="en-US" dirty="0" smtClean="0"/>
          </a:p>
          <a:p>
            <a:r>
              <a:rPr kumimoji="1" lang="en-US" altLang="zh-CN" dirty="0" smtClean="0"/>
              <a:t>Not </a:t>
            </a:r>
            <a:r>
              <a:rPr kumimoji="1" lang="en-US" altLang="zh-CN" dirty="0" smtClean="0"/>
              <a:t>so smart ? </a:t>
            </a:r>
            <a:r>
              <a:rPr kumimoji="1" lang="en-US" altLang="zh-CN" dirty="0" smtClean="0"/>
              <a:t> </a:t>
            </a:r>
            <a:r>
              <a:rPr kumimoji="1" lang="zh-CN" altLang="en-US" dirty="0" smtClean="0"/>
              <a:t>任然</a:t>
            </a:r>
            <a:r>
              <a:rPr kumimoji="1" lang="zh-CN" altLang="en-US" dirty="0" smtClean="0"/>
              <a:t>有</a:t>
            </a:r>
            <a:r>
              <a:rPr kumimoji="1" lang="zh-CN" altLang="en-US" dirty="0" smtClean="0"/>
              <a:t>机会</a:t>
            </a:r>
            <a:r>
              <a:rPr kumimoji="1" lang="en-US" altLang="zh-CN" dirty="0" smtClean="0"/>
              <a:t>, giant telescopes cannot cover all sky</a:t>
            </a:r>
            <a:r>
              <a:rPr kumimoji="1" lang="zh-CN" altLang="en-US" dirty="0" smtClean="0"/>
              <a:t>  </a:t>
            </a:r>
            <a:r>
              <a:rPr kumimoji="1" lang="en-US" altLang="zh-CN" dirty="0" smtClean="0"/>
              <a:t>at  all time</a:t>
            </a:r>
            <a:endParaRPr kumimoji="1" lang="zh-CN" altLang="en-US" dirty="0" smtClean="0"/>
          </a:p>
          <a:p>
            <a:r>
              <a:rPr kumimoji="1" lang="zh-CN" altLang="en-US" dirty="0" smtClean="0"/>
              <a:t>天文学</a:t>
            </a:r>
            <a:r>
              <a:rPr kumimoji="1" lang="zh-CN" altLang="en-US" dirty="0"/>
              <a:t>（物理学）是个大舞台（</a:t>
            </a:r>
            <a:r>
              <a:rPr kumimoji="1" lang="en-US" altLang="zh-CN" dirty="0" smtClean="0"/>
              <a:t>Thorne</a:t>
            </a:r>
            <a:r>
              <a:rPr kumimoji="1" lang="zh-CN" altLang="en-US" dirty="0" smtClean="0"/>
              <a:t>）</a:t>
            </a:r>
            <a:r>
              <a:rPr kumimoji="1" lang="en-US" altLang="zh-CN" dirty="0" smtClean="0"/>
              <a:t>, </a:t>
            </a:r>
            <a:r>
              <a:rPr kumimoji="1" lang="zh-CN" altLang="en-US" dirty="0" smtClean="0"/>
              <a:t>提供了很多机会</a:t>
            </a:r>
            <a:endParaRPr kumimoji="1" lang="en-US" altLang="zh-CN" dirty="0" smtClean="0"/>
          </a:p>
          <a:p>
            <a:endParaRPr kumimoji="1" lang="zh-CN" altLang="en-US" dirty="0"/>
          </a:p>
        </p:txBody>
      </p:sp>
      <p:sp>
        <p:nvSpPr>
          <p:cNvPr id="4" name="左大括号 3"/>
          <p:cNvSpPr/>
          <p:nvPr/>
        </p:nvSpPr>
        <p:spPr>
          <a:xfrm>
            <a:off x="1503333" y="6020549"/>
            <a:ext cx="244647" cy="428377"/>
          </a:xfrm>
          <a:prstGeom prst="leftBrace">
            <a:avLst>
              <a:gd name="adj1" fmla="val 8333"/>
              <a:gd name="adj2" fmla="val 5221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" name="左大括号 4"/>
          <p:cNvSpPr/>
          <p:nvPr/>
        </p:nvSpPr>
        <p:spPr>
          <a:xfrm>
            <a:off x="1181583" y="677289"/>
            <a:ext cx="502838" cy="1109908"/>
          </a:xfrm>
          <a:prstGeom prst="leftBrace">
            <a:avLst>
              <a:gd name="adj1" fmla="val 8333"/>
              <a:gd name="adj2" fmla="val 5221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6" name="左大括号 5"/>
          <p:cNvSpPr/>
          <p:nvPr/>
        </p:nvSpPr>
        <p:spPr>
          <a:xfrm>
            <a:off x="1388587" y="2513851"/>
            <a:ext cx="375740" cy="1203158"/>
          </a:xfrm>
          <a:prstGeom prst="leftBrace">
            <a:avLst>
              <a:gd name="adj1" fmla="val 8333"/>
              <a:gd name="adj2" fmla="val 5221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7" name="左大括号 6"/>
          <p:cNvSpPr/>
          <p:nvPr/>
        </p:nvSpPr>
        <p:spPr>
          <a:xfrm>
            <a:off x="1344624" y="4443663"/>
            <a:ext cx="375740" cy="850232"/>
          </a:xfrm>
          <a:prstGeom prst="leftBrace">
            <a:avLst>
              <a:gd name="adj1" fmla="val 8333"/>
              <a:gd name="adj2" fmla="val 5221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文本框 7"/>
          <p:cNvSpPr txBox="1"/>
          <p:nvPr/>
        </p:nvSpPr>
        <p:spPr>
          <a:xfrm rot="19862419">
            <a:off x="8373979" y="4703731"/>
            <a:ext cx="26035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800" dirty="0" smtClean="0">
                <a:solidFill>
                  <a:srgbClr val="C00000"/>
                </a:solidFill>
              </a:rPr>
              <a:t>1</a:t>
            </a:r>
            <a:r>
              <a:rPr kumimoji="1" lang="zh-CN" altLang="en-US" sz="2800" dirty="0" smtClean="0">
                <a:solidFill>
                  <a:srgbClr val="C00000"/>
                </a:solidFill>
              </a:rPr>
              <a:t>米 光学望远镜</a:t>
            </a:r>
            <a:endParaRPr kumimoji="1" lang="zh-CN" altLang="en-US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5139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1729143" y="3792933"/>
            <a:ext cx="9486082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kumimoji="1" lang="en-US" altLang="zh-CN" sz="4000" dirty="0"/>
          </a:p>
          <a:p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387766" y="296237"/>
            <a:ext cx="8168836" cy="4351338"/>
          </a:xfrm>
        </p:spPr>
        <p:txBody>
          <a:bodyPr>
            <a:normAutofit fontScale="25000" lnSpcReduction="20000"/>
          </a:bodyPr>
          <a:lstStyle/>
          <a:p>
            <a:r>
              <a:rPr kumimoji="1" lang="zh-CN" altLang="en-US" sz="12800" dirty="0" smtClean="0"/>
              <a:t>自己长期思考</a:t>
            </a:r>
          </a:p>
          <a:p>
            <a:endParaRPr kumimoji="1" lang="zh-CN" altLang="en-US" sz="12800" dirty="0" smtClean="0"/>
          </a:p>
          <a:p>
            <a:r>
              <a:rPr kumimoji="1" lang="zh-CN" altLang="en-US" sz="12800" dirty="0" smtClean="0"/>
              <a:t>或与长期思考者合作</a:t>
            </a:r>
            <a:r>
              <a:rPr kumimoji="1" lang="en-US" altLang="zh-CN" sz="12800" dirty="0" smtClean="0"/>
              <a:t> </a:t>
            </a:r>
          </a:p>
          <a:p>
            <a:endParaRPr kumimoji="1" lang="en-US" altLang="zh-CN" sz="12800" dirty="0" smtClean="0"/>
          </a:p>
          <a:p>
            <a:r>
              <a:rPr kumimoji="1" lang="zh-CN" altLang="en-US" sz="12800" dirty="0" smtClean="0"/>
              <a:t>直觉好的与做事麻利的合作</a:t>
            </a:r>
          </a:p>
          <a:p>
            <a:endParaRPr kumimoji="1" lang="zh-CN" altLang="en-US" sz="12800" dirty="0" smtClean="0"/>
          </a:p>
          <a:p>
            <a:r>
              <a:rPr kumimoji="1" lang="zh-CN" altLang="en-US" sz="12800" dirty="0" smtClean="0"/>
              <a:t>软与硬合作</a:t>
            </a:r>
          </a:p>
          <a:p>
            <a:endParaRPr kumimoji="1" lang="zh-CN" altLang="en-US" sz="12800" dirty="0" smtClean="0"/>
          </a:p>
          <a:p>
            <a:r>
              <a:rPr kumimoji="1" lang="zh-CN" altLang="en-US" sz="12800" dirty="0" smtClean="0"/>
              <a:t>观测与理论合作</a:t>
            </a:r>
          </a:p>
          <a:p>
            <a:endParaRPr kumimoji="1" lang="zh-CN" altLang="en-US" sz="12800" dirty="0" smtClean="0"/>
          </a:p>
          <a:p>
            <a:r>
              <a:rPr kumimoji="1" lang="zh-CN" altLang="en-US" sz="12800" dirty="0" smtClean="0"/>
              <a:t>高能与低能合作</a:t>
            </a:r>
          </a:p>
          <a:p>
            <a:r>
              <a:rPr kumimoji="1" lang="zh-CN" altLang="en-US" sz="12800" dirty="0" smtClean="0"/>
              <a:t>（</a:t>
            </a:r>
            <a:r>
              <a:rPr kumimoji="1" lang="en-US" altLang="zh-CN" sz="9600" dirty="0" smtClean="0"/>
              <a:t>Fermi </a:t>
            </a:r>
            <a:r>
              <a:rPr kumimoji="1" lang="en-US" altLang="zh-CN" sz="9600" dirty="0"/>
              <a:t>meets </a:t>
            </a:r>
            <a:r>
              <a:rPr kumimoji="1" lang="en-US" altLang="zh-CN" sz="9600" dirty="0" err="1" smtClean="0"/>
              <a:t>Jansky</a:t>
            </a:r>
            <a:r>
              <a:rPr kumimoji="1" lang="zh-CN" altLang="en-US" sz="9600" dirty="0" smtClean="0"/>
              <a:t>）</a:t>
            </a:r>
            <a:r>
              <a:rPr kumimoji="1" lang="en-US" altLang="zh-CN" sz="9600" dirty="0" smtClean="0"/>
              <a:t> </a:t>
            </a:r>
            <a:endParaRPr kumimoji="1" lang="zh-CN" altLang="en-US" sz="9600" dirty="0" smtClean="0"/>
          </a:p>
          <a:p>
            <a:endParaRPr kumimoji="1" lang="en-US" altLang="zh-CN" sz="12800" dirty="0" smtClean="0"/>
          </a:p>
          <a:p>
            <a:r>
              <a:rPr kumimoji="1" lang="en-US" altLang="zh-CN" sz="12800" dirty="0" smtClean="0"/>
              <a:t>FPS</a:t>
            </a:r>
            <a:r>
              <a:rPr kumimoji="1" lang="zh-CN" altLang="en-US" sz="12800" dirty="0" smtClean="0"/>
              <a:t>会议</a:t>
            </a:r>
            <a:r>
              <a:rPr kumimoji="1" lang="zh-CN" altLang="en-US" sz="12800" dirty="0" smtClean="0"/>
              <a:t>提供了很好的</a:t>
            </a:r>
            <a:r>
              <a:rPr kumimoji="1" lang="zh-CN" altLang="en-US" sz="12800" dirty="0" smtClean="0">
                <a:solidFill>
                  <a:srgbClr val="FF0000"/>
                </a:solidFill>
              </a:rPr>
              <a:t>交流与合作</a:t>
            </a:r>
            <a:r>
              <a:rPr kumimoji="1" lang="zh-CN" altLang="en-US" sz="12800" dirty="0" smtClean="0"/>
              <a:t>机会</a:t>
            </a:r>
            <a:r>
              <a:rPr kumimoji="1" lang="zh-CN" altLang="en-US" sz="12800" dirty="0" smtClean="0"/>
              <a:t> </a:t>
            </a:r>
            <a:endParaRPr kumimoji="1" lang="zh-CN" altLang="en-US" sz="12800" dirty="0"/>
          </a:p>
          <a:p>
            <a:endParaRPr kumimoji="1" lang="en-US" altLang="zh-CN" sz="4000" dirty="0"/>
          </a:p>
          <a:p>
            <a:endParaRPr kumimoji="1" lang="en-US" altLang="zh-CN" dirty="0"/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43119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91590" y="568838"/>
            <a:ext cx="10515600" cy="1325563"/>
          </a:xfrm>
        </p:spPr>
        <p:txBody>
          <a:bodyPr/>
          <a:lstStyle/>
          <a:p>
            <a:r>
              <a:rPr kumimoji="1" lang="zh-CN" altLang="en-US" dirty="0" smtClean="0"/>
              <a:t>已经</a:t>
            </a:r>
            <a:r>
              <a:rPr kumimoji="1" lang="zh-CN" altLang="en-US" dirty="0"/>
              <a:t>是脉冲星大国（</a:t>
            </a:r>
            <a:r>
              <a:rPr kumimoji="1" lang="zh-CN" altLang="en-US" dirty="0" smtClean="0"/>
              <a:t>口径</a:t>
            </a:r>
            <a:r>
              <a:rPr kumimoji="1" lang="en-US" altLang="zh-CN" dirty="0" smtClean="0"/>
              <a:t>+</a:t>
            </a:r>
            <a:r>
              <a:rPr kumimoji="1" lang="zh-CN" altLang="en-US" dirty="0" smtClean="0"/>
              <a:t>从业</a:t>
            </a:r>
            <a:r>
              <a:rPr kumimoji="1" lang="zh-CN" altLang="en-US" dirty="0"/>
              <a:t>人口）</a:t>
            </a:r>
            <a:br>
              <a:rPr kumimoji="1" lang="zh-CN" altLang="en-US" dirty="0"/>
            </a:br>
            <a:endParaRPr kumimoji="1"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2568927" y="5729585"/>
            <a:ext cx="948849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sz="4400" dirty="0" smtClean="0"/>
              <a:t>80</a:t>
            </a:r>
            <a:r>
              <a:rPr kumimoji="1" lang="zh-CN" altLang="en-US" sz="4400" dirty="0" smtClean="0"/>
              <a:t>，</a:t>
            </a:r>
            <a:r>
              <a:rPr kumimoji="1" lang="en-US" altLang="zh-CN" sz="4400" dirty="0" smtClean="0"/>
              <a:t>90</a:t>
            </a:r>
            <a:r>
              <a:rPr kumimoji="1" lang="zh-CN" altLang="en-US" sz="4400" dirty="0" smtClean="0"/>
              <a:t>，</a:t>
            </a:r>
            <a:r>
              <a:rPr kumimoji="1" lang="en-US" altLang="zh-CN" sz="4400" dirty="0" smtClean="0"/>
              <a:t>00</a:t>
            </a:r>
            <a:r>
              <a:rPr kumimoji="1" lang="zh-CN" altLang="en-US" sz="4400" dirty="0" smtClean="0"/>
              <a:t> 后们</a:t>
            </a:r>
            <a:r>
              <a:rPr kumimoji="1" lang="zh-CN" altLang="en-US" sz="4400" dirty="0" smtClean="0"/>
              <a:t>向</a:t>
            </a:r>
            <a:r>
              <a:rPr kumimoji="1" lang="zh-CN" altLang="en-US" sz="4400" dirty="0"/>
              <a:t>脉冲星强国迈进！</a:t>
            </a:r>
            <a:r>
              <a:rPr kumimoji="1" lang="en-US" altLang="zh-CN" sz="4400" dirty="0"/>
              <a:t> </a:t>
            </a:r>
          </a:p>
        </p:txBody>
      </p:sp>
      <p:sp>
        <p:nvSpPr>
          <p:cNvPr id="3" name="矩形 2"/>
          <p:cNvSpPr/>
          <p:nvPr/>
        </p:nvSpPr>
        <p:spPr>
          <a:xfrm>
            <a:off x="1155032" y="1448746"/>
            <a:ext cx="1059759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zh-CN" altLang="en-US" sz="4000" dirty="0" smtClean="0"/>
              <a:t>南山</a:t>
            </a:r>
            <a:r>
              <a:rPr kumimoji="1" lang="en-US" altLang="zh-CN" sz="4000" dirty="0"/>
              <a:t>26</a:t>
            </a:r>
            <a:r>
              <a:rPr kumimoji="1" lang="zh-CN" altLang="en-US" sz="4000" dirty="0"/>
              <a:t>，天马</a:t>
            </a:r>
            <a:r>
              <a:rPr kumimoji="1" lang="en-US" altLang="zh-CN" sz="4000" dirty="0"/>
              <a:t>65</a:t>
            </a:r>
            <a:r>
              <a:rPr kumimoji="1" lang="zh-CN" altLang="en-US" sz="4000" dirty="0" smtClean="0"/>
              <a:t>，</a:t>
            </a:r>
            <a:r>
              <a:rPr kumimoji="1" lang="zh-CN" altLang="en-US" sz="4000" dirty="0"/>
              <a:t>云南</a:t>
            </a:r>
            <a:r>
              <a:rPr kumimoji="1" lang="en-US" altLang="zh-CN" sz="4000" dirty="0"/>
              <a:t>40</a:t>
            </a:r>
            <a:r>
              <a:rPr kumimoji="1" lang="zh-CN" altLang="en-US" sz="4000" dirty="0"/>
              <a:t>，</a:t>
            </a:r>
            <a:endParaRPr kumimoji="1" lang="en-US" altLang="zh-CN" sz="4000" dirty="0" smtClean="0"/>
          </a:p>
          <a:p>
            <a:r>
              <a:rPr kumimoji="1" lang="zh-CN" altLang="en-US" sz="4000" dirty="0" smtClean="0"/>
              <a:t>    </a:t>
            </a:r>
            <a:r>
              <a:rPr kumimoji="1" lang="en-US" altLang="zh-CN" sz="4000" dirty="0" smtClean="0"/>
              <a:t>FAST500</a:t>
            </a:r>
            <a:r>
              <a:rPr kumimoji="1" lang="zh-CN" altLang="en-US" sz="4000" dirty="0"/>
              <a:t>，</a:t>
            </a:r>
            <a:r>
              <a:rPr kumimoji="1" lang="zh-CN" altLang="en-US" sz="4000" dirty="0" smtClean="0"/>
              <a:t>洛南</a:t>
            </a:r>
            <a:r>
              <a:rPr kumimoji="1" lang="en-US" altLang="zh-CN" sz="4000" dirty="0" smtClean="0"/>
              <a:t>40</a:t>
            </a:r>
            <a:r>
              <a:rPr kumimoji="1" lang="zh-CN" altLang="en-US" sz="4000" dirty="0" smtClean="0"/>
              <a:t>，奇台</a:t>
            </a:r>
            <a:r>
              <a:rPr kumimoji="1" lang="en-US" altLang="zh-CN" sz="4000" dirty="0"/>
              <a:t>110</a:t>
            </a:r>
            <a:r>
              <a:rPr kumimoji="1" lang="zh-CN" altLang="en-US" sz="4000" dirty="0" smtClean="0"/>
              <a:t>米</a:t>
            </a:r>
          </a:p>
          <a:p>
            <a:endParaRPr kumimoji="1" lang="en-US" altLang="zh-CN" sz="4000" dirty="0" smtClean="0"/>
          </a:p>
          <a:p>
            <a:r>
              <a:rPr kumimoji="1" lang="zh-CN" altLang="en-US" sz="4000" dirty="0" smtClean="0">
                <a:solidFill>
                  <a:srgbClr val="FF0000"/>
                </a:solidFill>
              </a:rPr>
              <a:t>      理论</a:t>
            </a:r>
            <a:r>
              <a:rPr kumimoji="1" lang="zh-CN" altLang="en-US" sz="4000" dirty="0">
                <a:solidFill>
                  <a:srgbClr val="FF0000"/>
                </a:solidFill>
              </a:rPr>
              <a:t>与观测结合（最好的时机</a:t>
            </a:r>
            <a:r>
              <a:rPr kumimoji="1" lang="zh-CN" altLang="en-US" sz="4000" dirty="0" smtClean="0">
                <a:solidFill>
                  <a:srgbClr val="FF0000"/>
                </a:solidFill>
              </a:rPr>
              <a:t>）</a:t>
            </a:r>
          </a:p>
          <a:p>
            <a:endParaRPr kumimoji="1" lang="zh-CN" altLang="en-US" sz="4000" dirty="0">
              <a:solidFill>
                <a:srgbClr val="FF0000"/>
              </a:solidFill>
            </a:endParaRPr>
          </a:p>
          <a:p>
            <a:r>
              <a:rPr kumimoji="1" lang="zh-CN" altLang="en-US" sz="4000" dirty="0" smtClean="0">
                <a:solidFill>
                  <a:srgbClr val="FF0000"/>
                </a:solidFill>
              </a:rPr>
              <a:t>       中国天文学史上千年一遇的机会已出现</a:t>
            </a:r>
            <a:endParaRPr kumimoji="1" lang="zh-CN" altLang="en-US" sz="40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8914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23875" y="1508125"/>
            <a:ext cx="10515600" cy="1325563"/>
          </a:xfrm>
        </p:spPr>
        <p:txBody>
          <a:bodyPr/>
          <a:lstStyle/>
          <a:p>
            <a:r>
              <a:rPr kumimoji="1" lang="zh-CN" altLang="en-US" dirty="0" smtClean="0"/>
              <a:t>                                    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48201" y="5143624"/>
            <a:ext cx="10515600" cy="4351338"/>
          </a:xfrm>
        </p:spPr>
        <p:txBody>
          <a:bodyPr/>
          <a:lstStyle/>
          <a:p>
            <a:endParaRPr kumimoji="1"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7799635" y="4200818"/>
            <a:ext cx="3570208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8800" dirty="0" smtClean="0"/>
              <a:t>谢谢！</a:t>
            </a:r>
            <a:endParaRPr kumimoji="1" lang="zh-CN" altLang="en-US" sz="8800" dirty="0"/>
          </a:p>
        </p:txBody>
      </p:sp>
      <p:sp>
        <p:nvSpPr>
          <p:cNvPr id="5" name="内容占位符 2"/>
          <p:cNvSpPr txBox="1">
            <a:spLocks/>
          </p:cNvSpPr>
          <p:nvPr/>
        </p:nvSpPr>
        <p:spPr>
          <a:xfrm>
            <a:off x="854243" y="2506662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zh-CN" altLang="en-US" dirty="0"/>
          </a:p>
        </p:txBody>
      </p:sp>
      <p:pic>
        <p:nvPicPr>
          <p:cNvPr id="6" name="内容占位符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022" y="435695"/>
            <a:ext cx="5896979" cy="6109483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6916306" y="1290718"/>
            <a:ext cx="42883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8000" dirty="0" smtClean="0"/>
              <a:t>作业完成</a:t>
            </a:r>
            <a:endParaRPr kumimoji="1" lang="zh-CN" altLang="en-US" sz="8000" dirty="0"/>
          </a:p>
        </p:txBody>
      </p:sp>
    </p:spTree>
    <p:extLst>
      <p:ext uri="{BB962C8B-B14F-4D97-AF65-F5344CB8AC3E}">
        <p14:creationId xmlns:p14="http://schemas.microsoft.com/office/powerpoint/2010/main" val="1816613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-1272841" y="681830"/>
            <a:ext cx="10515600" cy="1325563"/>
          </a:xfrm>
        </p:spPr>
        <p:txBody>
          <a:bodyPr>
            <a:normAutofit/>
          </a:bodyPr>
          <a:lstStyle/>
          <a:p>
            <a:r>
              <a:rPr kumimoji="1" lang="zh-CN" altLang="en-US" sz="5400" smtClean="0"/>
              <a:t>                                     广告时间</a:t>
            </a:r>
            <a:endParaRPr kumimoji="1" lang="zh-CN" altLang="en-US" sz="54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54243" y="2007393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kumimoji="1" lang="zh-CN" altLang="en-US" dirty="0" smtClean="0"/>
              <a:t>华中科技大学物理学院</a:t>
            </a:r>
          </a:p>
          <a:p>
            <a:r>
              <a:rPr kumimoji="1" lang="zh-CN" altLang="en-US" dirty="0" smtClean="0"/>
              <a:t>学科评估（物理学）</a:t>
            </a:r>
          </a:p>
          <a:p>
            <a:r>
              <a:rPr kumimoji="1" lang="en-US" altLang="zh-CN" dirty="0" smtClean="0"/>
              <a:t>2009</a:t>
            </a:r>
            <a:r>
              <a:rPr kumimoji="1" lang="zh-CN" altLang="en-US" dirty="0" smtClean="0"/>
              <a:t>，并列</a:t>
            </a:r>
            <a:r>
              <a:rPr kumimoji="1" lang="en-US" altLang="zh-CN" dirty="0" smtClean="0"/>
              <a:t>19</a:t>
            </a:r>
            <a:endParaRPr kumimoji="1" lang="zh-CN" altLang="en-US" dirty="0" smtClean="0"/>
          </a:p>
          <a:p>
            <a:r>
              <a:rPr kumimoji="1" lang="en-US" altLang="zh-CN" dirty="0" smtClean="0"/>
              <a:t>2012</a:t>
            </a:r>
            <a:r>
              <a:rPr kumimoji="1" lang="zh-CN" altLang="en-US" dirty="0" smtClean="0"/>
              <a:t>， 并列</a:t>
            </a:r>
            <a:r>
              <a:rPr kumimoji="1" lang="en-US" altLang="zh-CN" dirty="0" smtClean="0"/>
              <a:t>12</a:t>
            </a:r>
            <a:endParaRPr kumimoji="1" lang="zh-CN" altLang="en-US" dirty="0" smtClean="0"/>
          </a:p>
          <a:p>
            <a:r>
              <a:rPr kumimoji="1" lang="en-US" altLang="zh-CN" dirty="0" smtClean="0"/>
              <a:t>2017</a:t>
            </a:r>
            <a:r>
              <a:rPr kumimoji="1" lang="zh-CN" altLang="en-US" dirty="0" smtClean="0"/>
              <a:t>， 并列 </a:t>
            </a:r>
            <a:r>
              <a:rPr kumimoji="1" lang="en-US" altLang="zh-CN" dirty="0" smtClean="0"/>
              <a:t>7</a:t>
            </a:r>
            <a:endParaRPr kumimoji="1" lang="zh-CN" altLang="en-US" dirty="0" smtClean="0"/>
          </a:p>
          <a:p>
            <a:endParaRPr kumimoji="1" lang="zh-CN" altLang="en-US" dirty="0"/>
          </a:p>
          <a:p>
            <a:r>
              <a:rPr kumimoji="1" lang="zh-CN" altLang="en-US" dirty="0" smtClean="0"/>
              <a:t>天文学</a:t>
            </a:r>
          </a:p>
          <a:p>
            <a:r>
              <a:rPr kumimoji="1" lang="zh-CN" altLang="en-US" dirty="0" smtClean="0"/>
              <a:t>最好， </a:t>
            </a:r>
            <a:r>
              <a:rPr kumimoji="1" lang="en-US" altLang="zh-CN" dirty="0" smtClean="0"/>
              <a:t>7</a:t>
            </a:r>
            <a:r>
              <a:rPr kumimoji="1" lang="zh-CN" altLang="en-US" dirty="0" smtClean="0"/>
              <a:t> </a:t>
            </a:r>
            <a:r>
              <a:rPr kumimoji="1" lang="zh-CN" altLang="en-US" dirty="0" smtClean="0"/>
              <a:t>， </a:t>
            </a:r>
            <a:r>
              <a:rPr kumimoji="1" lang="en-US" altLang="zh-CN" dirty="0" smtClean="0"/>
              <a:t>2000</a:t>
            </a:r>
            <a:endParaRPr kumimoji="1" lang="zh-CN" altLang="en-US" dirty="0" smtClean="0"/>
          </a:p>
          <a:p>
            <a:r>
              <a:rPr kumimoji="1" lang="zh-CN" altLang="en-US" dirty="0" smtClean="0"/>
              <a:t>现在， </a:t>
            </a:r>
            <a:r>
              <a:rPr kumimoji="1" lang="en-US" altLang="zh-CN" dirty="0" smtClean="0"/>
              <a:t>12</a:t>
            </a:r>
            <a:r>
              <a:rPr kumimoji="1" lang="zh-CN" altLang="en-US" dirty="0" smtClean="0"/>
              <a:t>，</a:t>
            </a:r>
            <a:r>
              <a:rPr kumimoji="1" lang="en-US" altLang="zh-CN" dirty="0" smtClean="0"/>
              <a:t>19</a:t>
            </a:r>
            <a:r>
              <a:rPr kumimoji="1" lang="zh-CN" altLang="en-US" dirty="0" smtClean="0"/>
              <a:t> ？</a:t>
            </a:r>
          </a:p>
          <a:p>
            <a:r>
              <a:rPr kumimoji="1" lang="zh-CN" altLang="en-US" dirty="0" smtClean="0"/>
              <a:t>若干年后回到 </a:t>
            </a:r>
            <a:r>
              <a:rPr kumimoji="1" lang="en-US" altLang="zh-CN" dirty="0" smtClean="0"/>
              <a:t>7 ?</a:t>
            </a:r>
            <a:r>
              <a:rPr kumimoji="1" lang="zh-CN" altLang="en-US" dirty="0" smtClean="0"/>
              <a:t>❄️</a:t>
            </a:r>
            <a:endParaRPr kumimoji="1" lang="zh-CN" altLang="en-US" dirty="0"/>
          </a:p>
        </p:txBody>
      </p:sp>
      <p:sp>
        <p:nvSpPr>
          <p:cNvPr id="5" name="内容占位符 2"/>
          <p:cNvSpPr txBox="1">
            <a:spLocks/>
          </p:cNvSpPr>
          <p:nvPr/>
        </p:nvSpPr>
        <p:spPr>
          <a:xfrm>
            <a:off x="854243" y="2506662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6513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684822" y="1461528"/>
            <a:ext cx="2363978" cy="54373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968832" y="1457905"/>
            <a:ext cx="198708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800" dirty="0" smtClean="0"/>
              <a:t>Pulse</a:t>
            </a:r>
            <a:r>
              <a:rPr kumimoji="1" lang="zh-CN" altLang="en-US" sz="2800" dirty="0" smtClean="0"/>
              <a:t> </a:t>
            </a:r>
            <a:r>
              <a:rPr kumimoji="1" lang="en-US" altLang="zh-CN" sz="2800" dirty="0" smtClean="0"/>
              <a:t>Profile</a:t>
            </a:r>
            <a:endParaRPr kumimoji="1" lang="en-US" altLang="zh-CN" sz="2800" dirty="0" smtClean="0"/>
          </a:p>
          <a:p>
            <a:endParaRPr kumimoji="1" lang="zh-CN" altLang="en-US" sz="2800" dirty="0"/>
          </a:p>
        </p:txBody>
      </p:sp>
      <p:sp>
        <p:nvSpPr>
          <p:cNvPr id="14" name="矩形 13"/>
          <p:cNvSpPr/>
          <p:nvPr/>
        </p:nvSpPr>
        <p:spPr>
          <a:xfrm>
            <a:off x="664366" y="4049076"/>
            <a:ext cx="290797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sz="2400" smtClean="0">
                <a:solidFill>
                  <a:srgbClr val="FF0000"/>
                </a:solidFill>
              </a:rPr>
              <a:t>Nulling,</a:t>
            </a:r>
            <a:r>
              <a:rPr lang="en-US" altLang="zh-CN" sz="2400">
                <a:solidFill>
                  <a:srgbClr val="FF0000"/>
                </a:solidFill>
              </a:rPr>
              <a:t> Intermittency</a:t>
            </a:r>
          </a:p>
          <a:p>
            <a:r>
              <a:rPr kumimoji="1" lang="en-US" altLang="zh-CN" sz="2400" dirty="0" smtClean="0">
                <a:solidFill>
                  <a:srgbClr val="FF0000"/>
                </a:solidFill>
              </a:rPr>
              <a:t> </a:t>
            </a:r>
            <a:endParaRPr kumimoji="1"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1157770" y="2627763"/>
            <a:ext cx="18910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sz="2400" dirty="0" smtClean="0">
                <a:solidFill>
                  <a:srgbClr val="FF0000"/>
                </a:solidFill>
              </a:rPr>
              <a:t>Mode change</a:t>
            </a:r>
            <a:endParaRPr kumimoji="1"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765995" y="3318466"/>
            <a:ext cx="26324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sz="2400" dirty="0" smtClean="0">
                <a:solidFill>
                  <a:srgbClr val="FF0000"/>
                </a:solidFill>
              </a:rPr>
              <a:t>Drifting of </a:t>
            </a:r>
            <a:r>
              <a:rPr kumimoji="1" lang="en-US" altLang="zh-CN" sz="2400" dirty="0" err="1" smtClean="0">
                <a:solidFill>
                  <a:srgbClr val="FF0000"/>
                </a:solidFill>
              </a:rPr>
              <a:t>subpulse</a:t>
            </a:r>
            <a:endParaRPr kumimoji="1"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4191409" y="4138683"/>
            <a:ext cx="870099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altLang="zh-CN" dirty="0">
                <a:latin typeface=""/>
              </a:rPr>
              <a:t> </a:t>
            </a:r>
            <a:r>
              <a:rPr lang="pt-BR" altLang="zh-CN" sz="2800" dirty="0" smtClean="0">
                <a:latin typeface=""/>
              </a:rPr>
              <a:t>PSR</a:t>
            </a:r>
            <a:r>
              <a:rPr lang="pt-BR" altLang="zh-CN" sz="2800" dirty="0">
                <a:latin typeface=""/>
              </a:rPr>
              <a:t> </a:t>
            </a:r>
            <a:r>
              <a:rPr lang="pt-BR" altLang="zh-CN" sz="2800" dirty="0" smtClean="0">
                <a:latin typeface=""/>
              </a:rPr>
              <a:t>J1926</a:t>
            </a:r>
            <a:r>
              <a:rPr lang="pt-BR" altLang="zh-CN" sz="2800" dirty="0">
                <a:latin typeface=""/>
              </a:rPr>
              <a:t>− </a:t>
            </a:r>
            <a:r>
              <a:rPr lang="pt-BR" altLang="zh-CN" sz="2800" dirty="0" smtClean="0">
                <a:latin typeface=""/>
              </a:rPr>
              <a:t>0652 </a:t>
            </a:r>
            <a:r>
              <a:rPr lang="pt-BR" altLang="zh-CN" sz="2800" dirty="0" err="1" smtClean="0">
                <a:latin typeface=""/>
              </a:rPr>
              <a:t>has</a:t>
            </a:r>
            <a:r>
              <a:rPr lang="pt-BR" altLang="zh-CN" sz="2800" dirty="0" smtClean="0">
                <a:latin typeface=""/>
              </a:rPr>
              <a:t> </a:t>
            </a:r>
            <a:r>
              <a:rPr lang="pt-BR" altLang="zh-CN" sz="2800" dirty="0" err="1">
                <a:latin typeface=""/>
              </a:rPr>
              <a:t>multiple</a:t>
            </a:r>
            <a:r>
              <a:rPr lang="pt-BR" altLang="zh-CN" sz="2800" dirty="0">
                <a:latin typeface=""/>
              </a:rPr>
              <a:t> </a:t>
            </a:r>
            <a:endParaRPr lang="pt-BR" altLang="zh-CN" sz="2800" dirty="0" smtClean="0">
              <a:latin typeface=""/>
            </a:endParaRPr>
          </a:p>
          <a:p>
            <a:r>
              <a:rPr lang="pt-BR" altLang="zh-CN" sz="2800" dirty="0" smtClean="0">
                <a:latin typeface=""/>
              </a:rPr>
              <a:t>pulse profile </a:t>
            </a:r>
            <a:r>
              <a:rPr lang="pt-BR" altLang="zh-CN" sz="2800" dirty="0" err="1" smtClean="0">
                <a:latin typeface=""/>
              </a:rPr>
              <a:t>components</a:t>
            </a:r>
            <a:r>
              <a:rPr lang="pt-BR" altLang="zh-CN" sz="2800" dirty="0" smtClean="0">
                <a:latin typeface=""/>
              </a:rPr>
              <a:t> </a:t>
            </a:r>
            <a:r>
              <a:rPr lang="pt-BR" altLang="zh-CN" sz="2800" dirty="0" err="1">
                <a:latin typeface=""/>
              </a:rPr>
              <a:t>and</a:t>
            </a:r>
            <a:r>
              <a:rPr lang="pt-BR" altLang="zh-CN" sz="2800" dirty="0">
                <a:latin typeface=""/>
              </a:rPr>
              <a:t> </a:t>
            </a:r>
            <a:r>
              <a:rPr lang="pt-BR" altLang="zh-CN" sz="2800" dirty="0" err="1">
                <a:latin typeface=""/>
              </a:rPr>
              <a:t>exhibits</a:t>
            </a:r>
            <a:r>
              <a:rPr lang="pt-BR" altLang="zh-CN" sz="2800" dirty="0">
                <a:latin typeface=""/>
              </a:rPr>
              <a:t> </a:t>
            </a:r>
            <a:endParaRPr lang="pt-BR" altLang="zh-CN" sz="2800" dirty="0" smtClean="0">
              <a:latin typeface=""/>
            </a:endParaRPr>
          </a:p>
          <a:p>
            <a:r>
              <a:rPr lang="pt-BR" altLang="zh-CN" sz="2800" dirty="0" err="1" smtClean="0">
                <a:latin typeface=""/>
              </a:rPr>
              <a:t>both</a:t>
            </a:r>
            <a:r>
              <a:rPr lang="pt-BR" altLang="zh-CN" sz="2800" dirty="0" smtClean="0">
                <a:latin typeface=""/>
              </a:rPr>
              <a:t> </a:t>
            </a:r>
            <a:r>
              <a:rPr lang="pt-BR" altLang="zh-CN" sz="2800" dirty="0" err="1" smtClean="0">
                <a:latin typeface=""/>
              </a:rPr>
              <a:t>subpulse</a:t>
            </a:r>
            <a:r>
              <a:rPr lang="pt-BR" altLang="zh-CN" sz="2800" dirty="0" smtClean="0">
                <a:latin typeface=""/>
              </a:rPr>
              <a:t> </a:t>
            </a:r>
            <a:r>
              <a:rPr lang="pt-BR" altLang="zh-CN" sz="2800" dirty="0" err="1" smtClean="0">
                <a:latin typeface=""/>
              </a:rPr>
              <a:t>drifting</a:t>
            </a:r>
            <a:r>
              <a:rPr lang="pt-BR" altLang="zh-CN" sz="2800" dirty="0" smtClean="0">
                <a:latin typeface=""/>
              </a:rPr>
              <a:t> </a:t>
            </a:r>
            <a:r>
              <a:rPr lang="pt-BR" altLang="zh-CN" sz="2800" dirty="0" err="1">
                <a:latin typeface=""/>
              </a:rPr>
              <a:t>and</a:t>
            </a:r>
            <a:r>
              <a:rPr lang="pt-BR" altLang="zh-CN" sz="2800" dirty="0">
                <a:latin typeface=""/>
              </a:rPr>
              <a:t> </a:t>
            </a:r>
            <a:r>
              <a:rPr lang="pt-BR" altLang="zh-CN" sz="2800" dirty="0" err="1">
                <a:latin typeface=""/>
              </a:rPr>
              <a:t>nulling</a:t>
            </a:r>
            <a:r>
              <a:rPr lang="pt-BR" altLang="zh-CN" sz="2800" dirty="0">
                <a:latin typeface=""/>
              </a:rPr>
              <a:t> </a:t>
            </a:r>
            <a:endParaRPr lang="pt-BR" altLang="zh-CN" sz="2800" dirty="0" smtClean="0">
              <a:latin typeface=""/>
            </a:endParaRPr>
          </a:p>
          <a:p>
            <a:r>
              <a:rPr lang="pt-BR" altLang="zh-CN" sz="2800" dirty="0" err="1" smtClean="0">
                <a:latin typeface=""/>
              </a:rPr>
              <a:t>on</a:t>
            </a:r>
            <a:r>
              <a:rPr lang="pt-BR" altLang="zh-CN" sz="2800" dirty="0" smtClean="0">
                <a:latin typeface=""/>
              </a:rPr>
              <a:t> </a:t>
            </a:r>
            <a:r>
              <a:rPr lang="pt-BR" altLang="zh-CN" sz="2800" dirty="0" err="1">
                <a:latin typeface=""/>
              </a:rPr>
              <a:t>various</a:t>
            </a:r>
            <a:r>
              <a:rPr lang="pt-BR" altLang="zh-CN" sz="2800" dirty="0">
                <a:latin typeface=""/>
              </a:rPr>
              <a:t> </a:t>
            </a:r>
            <a:r>
              <a:rPr lang="pt-BR" altLang="zh-CN" sz="2800" dirty="0" err="1">
                <a:latin typeface=""/>
              </a:rPr>
              <a:t>timescales</a:t>
            </a:r>
            <a:r>
              <a:rPr lang="pt-BR" altLang="zh-CN" sz="2800" dirty="0" smtClean="0">
                <a:latin typeface=""/>
              </a:rPr>
              <a:t>.</a:t>
            </a:r>
          </a:p>
          <a:p>
            <a:r>
              <a:rPr lang="pt-BR" altLang="zh-CN" sz="2800" dirty="0" smtClean="0">
                <a:solidFill>
                  <a:srgbClr val="FF0000"/>
                </a:solidFill>
                <a:latin typeface=""/>
              </a:rPr>
              <a:t>(Zhang et al. 2019)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4351" y="80846"/>
            <a:ext cx="8205297" cy="3900091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309036" y="4599519"/>
            <a:ext cx="3397277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 smtClean="0"/>
              <a:t> </a:t>
            </a:r>
            <a:endParaRPr kumimoji="1" lang="en-US" altLang="zh-CN" sz="2400" dirty="0">
              <a:solidFill>
                <a:srgbClr val="FF0000"/>
              </a:solidFill>
            </a:endParaRPr>
          </a:p>
          <a:p>
            <a:r>
              <a:rPr kumimoji="1" lang="en-US" altLang="zh-CN" sz="2400" dirty="0" smtClean="0">
                <a:solidFill>
                  <a:srgbClr val="FF0000"/>
                </a:solidFill>
              </a:rPr>
              <a:t>     </a:t>
            </a:r>
            <a:r>
              <a:rPr kumimoji="1" lang="en-US" altLang="zh-CN" sz="2800" dirty="0" smtClean="0"/>
              <a:t>a frog cannot catch </a:t>
            </a:r>
          </a:p>
          <a:p>
            <a:r>
              <a:rPr kumimoji="1" lang="en-US" altLang="zh-CN" sz="2800" dirty="0"/>
              <a:t> </a:t>
            </a:r>
            <a:r>
              <a:rPr kumimoji="1" lang="en-US" altLang="zh-CN" sz="2800" dirty="0" smtClean="0"/>
              <a:t>       a static target   </a:t>
            </a:r>
          </a:p>
        </p:txBody>
      </p:sp>
      <p:sp>
        <p:nvSpPr>
          <p:cNvPr id="19" name="矩形 18"/>
          <p:cNvSpPr/>
          <p:nvPr/>
        </p:nvSpPr>
        <p:spPr>
          <a:xfrm>
            <a:off x="1143409" y="623435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sz="2800" dirty="0" smtClean="0"/>
              <a:t>Radiation</a:t>
            </a:r>
            <a:endParaRPr lang="zh-CN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081379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684822" y="1461528"/>
            <a:ext cx="2427346" cy="5942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968832" y="1457905"/>
            <a:ext cx="198708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800" dirty="0" smtClean="0"/>
              <a:t>Pulse</a:t>
            </a:r>
            <a:r>
              <a:rPr kumimoji="1" lang="zh-CN" altLang="en-US" sz="2800" dirty="0" smtClean="0"/>
              <a:t> </a:t>
            </a:r>
            <a:r>
              <a:rPr kumimoji="1" lang="en-US" altLang="zh-CN" sz="2800" dirty="0" smtClean="0"/>
              <a:t>Profile</a:t>
            </a:r>
            <a:endParaRPr kumimoji="1" lang="en-US" altLang="zh-CN" sz="2800" dirty="0" smtClean="0"/>
          </a:p>
          <a:p>
            <a:endParaRPr kumimoji="1" lang="zh-CN" altLang="en-US" sz="2800" dirty="0"/>
          </a:p>
        </p:txBody>
      </p:sp>
      <p:sp>
        <p:nvSpPr>
          <p:cNvPr id="14" name="矩形 13"/>
          <p:cNvSpPr/>
          <p:nvPr/>
        </p:nvSpPr>
        <p:spPr>
          <a:xfrm>
            <a:off x="1627969" y="3408175"/>
            <a:ext cx="12089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smtClean="0"/>
              <a:t>Nulling</a:t>
            </a:r>
            <a:endParaRPr kumimoji="1" lang="en-US" altLang="zh-CN" sz="2800" dirty="0"/>
          </a:p>
        </p:txBody>
      </p:sp>
      <p:sp>
        <p:nvSpPr>
          <p:cNvPr id="52" name="矩形 51"/>
          <p:cNvSpPr/>
          <p:nvPr/>
        </p:nvSpPr>
        <p:spPr>
          <a:xfrm>
            <a:off x="1402608" y="2350623"/>
            <a:ext cx="21759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sz="2800" dirty="0" smtClean="0"/>
              <a:t>Mode change</a:t>
            </a:r>
            <a:endParaRPr kumimoji="1" lang="zh-CN" altLang="en-US" sz="2800" dirty="0"/>
          </a:p>
        </p:txBody>
      </p:sp>
      <p:sp>
        <p:nvSpPr>
          <p:cNvPr id="15" name="矩形 14"/>
          <p:cNvSpPr/>
          <p:nvPr/>
        </p:nvSpPr>
        <p:spPr>
          <a:xfrm>
            <a:off x="1158113" y="2856298"/>
            <a:ext cx="30412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sz="2800" dirty="0" smtClean="0"/>
              <a:t>Drifting of </a:t>
            </a:r>
            <a:r>
              <a:rPr kumimoji="1" lang="en-US" altLang="zh-CN" sz="2800" dirty="0" err="1" smtClean="0"/>
              <a:t>subpulse</a:t>
            </a:r>
            <a:endParaRPr kumimoji="1" lang="zh-CN" altLang="en-US" sz="2800" dirty="0"/>
          </a:p>
        </p:txBody>
      </p:sp>
      <p:sp>
        <p:nvSpPr>
          <p:cNvPr id="16" name="矩形 15"/>
          <p:cNvSpPr/>
          <p:nvPr/>
        </p:nvSpPr>
        <p:spPr>
          <a:xfrm>
            <a:off x="1272957" y="4529187"/>
            <a:ext cx="21503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sz="2800" dirty="0">
                <a:solidFill>
                  <a:srgbClr val="FF0000"/>
                </a:solidFill>
              </a:rPr>
              <a:t>S</a:t>
            </a:r>
            <a:r>
              <a:rPr kumimoji="1" lang="en-US" altLang="zh-CN" sz="2800" dirty="0" smtClean="0">
                <a:solidFill>
                  <a:srgbClr val="FF0000"/>
                </a:solidFill>
              </a:rPr>
              <a:t>tate transfer</a:t>
            </a:r>
            <a:endParaRPr kumimoji="1" lang="zh-CN" altLang="en-US" sz="2800" dirty="0">
              <a:solidFill>
                <a:srgbClr val="FF0000"/>
              </a:solidFill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4859" y="2904"/>
            <a:ext cx="7186177" cy="4759236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3856655" y="4732870"/>
            <a:ext cx="93967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>
                <a:latin typeface=""/>
              </a:rPr>
              <a:t>  Orbital </a:t>
            </a:r>
            <a:r>
              <a:rPr lang="en-US" altLang="zh-CN" dirty="0">
                <a:latin typeface=""/>
              </a:rPr>
              <a:t>phase </a:t>
            </a:r>
            <a:r>
              <a:rPr lang="en-US" altLang="zh-CN" dirty="0" smtClean="0">
                <a:latin typeface=""/>
              </a:rPr>
              <a:t>coverage and pulse profile of </a:t>
            </a:r>
            <a:r>
              <a:rPr lang="en-US" altLang="zh-CN" dirty="0">
                <a:latin typeface=""/>
              </a:rPr>
              <a:t>PSR J1227</a:t>
            </a:r>
            <a:r>
              <a:rPr lang="en-US" altLang="zh-CN">
                <a:latin typeface=""/>
              </a:rPr>
              <a:t>−</a:t>
            </a:r>
            <a:r>
              <a:rPr lang="en-US" altLang="zh-CN" smtClean="0">
                <a:latin typeface=""/>
              </a:rPr>
              <a:t>4853 (Roy et al.  </a:t>
            </a:r>
            <a:r>
              <a:rPr lang="en-US" altLang="zh-CN" dirty="0" smtClean="0">
                <a:latin typeface=""/>
              </a:rPr>
              <a:t>2015)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1333995" y="5347237"/>
            <a:ext cx="1206374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 smtClean="0">
                <a:latin typeface=""/>
              </a:rPr>
              <a:t>PSR J1023+0038, </a:t>
            </a:r>
            <a:r>
              <a:rPr lang="en-US" altLang="zh-CN" sz="2800" dirty="0">
                <a:latin typeface=""/>
              </a:rPr>
              <a:t>PSR J1824− </a:t>
            </a:r>
            <a:r>
              <a:rPr lang="en-US" altLang="zh-CN" sz="2800" dirty="0" smtClean="0">
                <a:latin typeface=""/>
              </a:rPr>
              <a:t>2452 and PSR </a:t>
            </a:r>
            <a:r>
              <a:rPr lang="en-US" altLang="zh-CN" sz="2800" dirty="0">
                <a:latin typeface=""/>
              </a:rPr>
              <a:t>J1227−</a:t>
            </a:r>
            <a:r>
              <a:rPr lang="en-US" altLang="zh-CN" sz="2800" dirty="0" smtClean="0">
                <a:latin typeface=""/>
              </a:rPr>
              <a:t>4853</a:t>
            </a:r>
            <a:r>
              <a:rPr lang="en-US" altLang="zh-CN" sz="2800" dirty="0" smtClean="0"/>
              <a:t> </a:t>
            </a:r>
          </a:p>
          <a:p>
            <a:r>
              <a:rPr lang="en-US" altLang="zh-CN" sz="2800" dirty="0">
                <a:latin typeface=""/>
              </a:rPr>
              <a:t> </a:t>
            </a:r>
            <a:r>
              <a:rPr lang="en-US" altLang="zh-CN" sz="2800" dirty="0" smtClean="0">
                <a:latin typeface=""/>
              </a:rPr>
              <a:t>     showing </a:t>
            </a:r>
            <a:r>
              <a:rPr lang="en-US" altLang="zh-CN" sz="2800" dirty="0">
                <a:latin typeface=""/>
              </a:rPr>
              <a:t>evidence of state </a:t>
            </a:r>
            <a:r>
              <a:rPr lang="en-US" altLang="zh-CN" sz="2800" dirty="0" smtClean="0">
                <a:latin typeface=""/>
              </a:rPr>
              <a:t>switching between </a:t>
            </a:r>
          </a:p>
          <a:p>
            <a:r>
              <a:rPr lang="en-US" altLang="zh-CN" sz="2800" dirty="0" smtClean="0">
                <a:latin typeface=""/>
              </a:rPr>
              <a:t>      </a:t>
            </a:r>
            <a:r>
              <a:rPr lang="en-US" altLang="zh-CN" sz="2800" dirty="0" smtClean="0">
                <a:solidFill>
                  <a:srgbClr val="FF0000"/>
                </a:solidFill>
                <a:latin typeface=""/>
              </a:rPr>
              <a:t>radio </a:t>
            </a:r>
            <a:r>
              <a:rPr lang="en-US" altLang="zh-CN" sz="2800" dirty="0">
                <a:solidFill>
                  <a:srgbClr val="FF0000"/>
                </a:solidFill>
                <a:latin typeface=""/>
              </a:rPr>
              <a:t>MSP </a:t>
            </a:r>
            <a:r>
              <a:rPr lang="en-US" altLang="zh-CN" sz="2800" dirty="0">
                <a:latin typeface=""/>
              </a:rPr>
              <a:t>and </a:t>
            </a:r>
            <a:r>
              <a:rPr lang="en-US" altLang="zh-CN" sz="2800" dirty="0">
                <a:solidFill>
                  <a:srgbClr val="FF0000"/>
                </a:solidFill>
                <a:latin typeface=""/>
              </a:rPr>
              <a:t>low-mass X-ray binary states</a:t>
            </a:r>
            <a:r>
              <a:rPr lang="en-US" altLang="zh-CN" sz="2800" dirty="0">
                <a:latin typeface=""/>
              </a:rPr>
              <a:t>.</a:t>
            </a:r>
            <a:endParaRPr lang="zh-CN" altLang="en-US" sz="2800" dirty="0"/>
          </a:p>
        </p:txBody>
      </p:sp>
      <p:sp>
        <p:nvSpPr>
          <p:cNvPr id="8" name="矩形 7"/>
          <p:cNvSpPr/>
          <p:nvPr/>
        </p:nvSpPr>
        <p:spPr>
          <a:xfrm>
            <a:off x="1333995" y="3964615"/>
            <a:ext cx="224356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 smtClean="0"/>
              <a:t>Intermittency</a:t>
            </a:r>
            <a:r>
              <a:rPr kumimoji="1" lang="en-US" altLang="zh-CN" sz="2800" dirty="0" smtClean="0"/>
              <a:t> </a:t>
            </a:r>
            <a:endParaRPr lang="zh-CN" altLang="en-US" sz="2800" dirty="0"/>
          </a:p>
        </p:txBody>
      </p:sp>
      <p:sp>
        <p:nvSpPr>
          <p:cNvPr id="9" name="矩形 8"/>
          <p:cNvSpPr/>
          <p:nvPr/>
        </p:nvSpPr>
        <p:spPr>
          <a:xfrm>
            <a:off x="1178224" y="441921"/>
            <a:ext cx="6096000" cy="86177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kumimoji="1" lang="en-US" altLang="zh-CN" sz="3200" smtClean="0">
                <a:solidFill>
                  <a:srgbClr val="FF0000"/>
                </a:solidFill>
              </a:rPr>
              <a:t>Radiation </a:t>
            </a:r>
            <a:endParaRPr kumimoji="1" lang="en-US" altLang="zh-CN" sz="3200" dirty="0">
              <a:solidFill>
                <a:srgbClr val="FF0000"/>
              </a:solidFill>
            </a:endParaRPr>
          </a:p>
          <a:p>
            <a:r>
              <a:rPr kumimoji="1" lang="en-US" altLang="zh-CN" dirty="0"/>
              <a:t> </a:t>
            </a:r>
            <a:endParaRPr kumimoji="1"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96387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771789" y="1462159"/>
            <a:ext cx="2853727" cy="8799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49" name="矩形 48"/>
          <p:cNvSpPr/>
          <p:nvPr/>
        </p:nvSpPr>
        <p:spPr>
          <a:xfrm>
            <a:off x="1436627" y="372236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sz="2800" dirty="0" smtClean="0"/>
              <a:t>Radiation</a:t>
            </a:r>
            <a:endParaRPr lang="zh-CN" altLang="en-US" sz="2800" dirty="0" smtClean="0"/>
          </a:p>
        </p:txBody>
      </p:sp>
      <p:sp>
        <p:nvSpPr>
          <p:cNvPr id="5" name="文本框 4"/>
          <p:cNvSpPr txBox="1"/>
          <p:nvPr/>
        </p:nvSpPr>
        <p:spPr>
          <a:xfrm>
            <a:off x="1194035" y="1682100"/>
            <a:ext cx="198708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800" dirty="0" smtClean="0"/>
              <a:t>Pulse</a:t>
            </a:r>
            <a:r>
              <a:rPr kumimoji="1" lang="zh-CN" altLang="en-US" sz="2800" dirty="0" smtClean="0"/>
              <a:t> </a:t>
            </a:r>
            <a:r>
              <a:rPr kumimoji="1" lang="en-US" altLang="zh-CN" sz="2800" dirty="0" smtClean="0"/>
              <a:t>Profile</a:t>
            </a:r>
            <a:endParaRPr kumimoji="1" lang="en-US" altLang="zh-CN" sz="2800" dirty="0" smtClean="0"/>
          </a:p>
          <a:p>
            <a:endParaRPr kumimoji="1" lang="zh-CN" altLang="en-US" sz="2800" dirty="0"/>
          </a:p>
        </p:txBody>
      </p:sp>
      <p:sp>
        <p:nvSpPr>
          <p:cNvPr id="16" name="矩形 15"/>
          <p:cNvSpPr/>
          <p:nvPr/>
        </p:nvSpPr>
        <p:spPr>
          <a:xfrm>
            <a:off x="885250" y="3533138"/>
            <a:ext cx="3353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sz="2800" dirty="0"/>
              <a:t> </a:t>
            </a:r>
            <a:r>
              <a:rPr kumimoji="1" lang="en-US" altLang="zh-CN" sz="2400" dirty="0" smtClean="0"/>
              <a:t> </a:t>
            </a:r>
          </a:p>
        </p:txBody>
      </p:sp>
      <p:sp>
        <p:nvSpPr>
          <p:cNvPr id="53" name="文本框 52"/>
          <p:cNvSpPr txBox="1"/>
          <p:nvPr/>
        </p:nvSpPr>
        <p:spPr>
          <a:xfrm>
            <a:off x="649623" y="3132785"/>
            <a:ext cx="253596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400" dirty="0" smtClean="0"/>
              <a:t> </a:t>
            </a:r>
            <a:endParaRPr kumimoji="1" lang="en-US" altLang="zh-CN" sz="2400" dirty="0" smtClean="0"/>
          </a:p>
          <a:p>
            <a:endParaRPr kumimoji="1" lang="zh-CN" altLang="en-US" sz="2800" dirty="0"/>
          </a:p>
        </p:txBody>
      </p:sp>
      <p:pic>
        <p:nvPicPr>
          <p:cNvPr id="35" name="图片 3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716" y="64585"/>
            <a:ext cx="7312574" cy="5725148"/>
          </a:xfrm>
          <a:prstGeom prst="rect">
            <a:avLst/>
          </a:prstGeom>
        </p:spPr>
      </p:pic>
      <p:sp>
        <p:nvSpPr>
          <p:cNvPr id="56" name="矩形 55"/>
          <p:cNvSpPr/>
          <p:nvPr/>
        </p:nvSpPr>
        <p:spPr>
          <a:xfrm>
            <a:off x="874003" y="5719939"/>
            <a:ext cx="1157115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dirty="0" smtClean="0">
                <a:latin typeface=""/>
              </a:rPr>
              <a:t>An </a:t>
            </a:r>
            <a:r>
              <a:rPr lang="en-US" altLang="zh-CN" sz="3200" dirty="0">
                <a:latin typeface=""/>
              </a:rPr>
              <a:t>eight-year evolution of the gamma-ray flux (top) and the spin-down rate (</a:t>
            </a:r>
            <a:r>
              <a:rPr lang="en-US" altLang="zh-CN" sz="3200" dirty="0" smtClean="0">
                <a:latin typeface=""/>
              </a:rPr>
              <a:t>bottom) of </a:t>
            </a:r>
            <a:r>
              <a:rPr lang="sk-SK" altLang="zh-CN" sz="3200" dirty="0"/>
              <a:t>PSR </a:t>
            </a:r>
            <a:r>
              <a:rPr lang="sk-SK" altLang="zh-CN" sz="3200" dirty="0" smtClean="0"/>
              <a:t>J2021+4026 </a:t>
            </a:r>
            <a:r>
              <a:rPr lang="sk-SK" altLang="zh-CN" sz="3200" dirty="0" smtClean="0">
                <a:solidFill>
                  <a:srgbClr val="FF0000"/>
                </a:solidFill>
              </a:rPr>
              <a:t>(</a:t>
            </a:r>
            <a:r>
              <a:rPr lang="sk-SK" altLang="zh-CN" sz="3200" dirty="0" err="1" smtClean="0">
                <a:solidFill>
                  <a:srgbClr val="FF0000"/>
                </a:solidFill>
              </a:rPr>
              <a:t>Zhao</a:t>
            </a:r>
            <a:r>
              <a:rPr lang="sk-SK" altLang="zh-CN" sz="3200" dirty="0" smtClean="0">
                <a:solidFill>
                  <a:srgbClr val="FF0000"/>
                </a:solidFill>
              </a:rPr>
              <a:t> et al. 2017)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771789" y="3132785"/>
            <a:ext cx="3113353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sz="2400" dirty="0"/>
              <a:t> </a:t>
            </a:r>
            <a:r>
              <a:rPr kumimoji="1" lang="en-US" altLang="zh-CN" sz="2800" dirty="0" smtClean="0"/>
              <a:t>Radiation &amp; Timing </a:t>
            </a:r>
          </a:p>
          <a:p>
            <a:r>
              <a:rPr kumimoji="1" lang="en-US" altLang="zh-CN" sz="2800" dirty="0">
                <a:solidFill>
                  <a:srgbClr val="FF0000"/>
                </a:solidFill>
              </a:rPr>
              <a:t> </a:t>
            </a:r>
            <a:r>
              <a:rPr kumimoji="1" lang="en-US" altLang="zh-CN" sz="2800" dirty="0" smtClean="0">
                <a:solidFill>
                  <a:srgbClr val="FF0000"/>
                </a:solidFill>
              </a:rPr>
              <a:t>        correlated   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328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4776101" y="1795621"/>
            <a:ext cx="1364901" cy="122010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7" name="矩形 16"/>
          <p:cNvSpPr/>
          <p:nvPr/>
        </p:nvSpPr>
        <p:spPr>
          <a:xfrm>
            <a:off x="4713376" y="1309607"/>
            <a:ext cx="1737976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sz="2800" smtClean="0"/>
              <a:t>Singular</a:t>
            </a:r>
            <a:endParaRPr kumimoji="1" lang="zh-CN" altLang="en-US" sz="2800" dirty="0" smtClean="0"/>
          </a:p>
          <a:p>
            <a:r>
              <a:rPr kumimoji="1" lang="zh-CN" altLang="en-US" sz="2800" dirty="0"/>
              <a:t> </a:t>
            </a:r>
            <a:r>
              <a:rPr kumimoji="1" lang="zh-CN" altLang="en-US" sz="2800" dirty="0" smtClean="0"/>
              <a:t>                  </a:t>
            </a:r>
            <a:endParaRPr kumimoji="1" lang="en-US" altLang="zh-CN" sz="2800" dirty="0" smtClean="0"/>
          </a:p>
        </p:txBody>
      </p:sp>
      <p:sp>
        <p:nvSpPr>
          <p:cNvPr id="18" name="矩形 17"/>
          <p:cNvSpPr/>
          <p:nvPr/>
        </p:nvSpPr>
        <p:spPr>
          <a:xfrm>
            <a:off x="5251672" y="3304398"/>
            <a:ext cx="21531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sz="2800" b="1" dirty="0" smtClean="0"/>
              <a:t>Timing noise </a:t>
            </a:r>
            <a:endParaRPr lang="zh-CN" altLang="en-US" sz="2800" b="1" dirty="0"/>
          </a:p>
        </p:txBody>
      </p:sp>
      <p:sp>
        <p:nvSpPr>
          <p:cNvPr id="32" name="矩形 31"/>
          <p:cNvSpPr/>
          <p:nvPr/>
        </p:nvSpPr>
        <p:spPr>
          <a:xfrm>
            <a:off x="5443544" y="4178891"/>
            <a:ext cx="27764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sz="3200" dirty="0" smtClean="0">
                <a:solidFill>
                  <a:srgbClr val="002060"/>
                </a:solidFill>
              </a:rPr>
              <a:t> </a:t>
            </a:r>
            <a:endParaRPr lang="zh-CN" altLang="en-US" sz="3200" dirty="0"/>
          </a:p>
        </p:txBody>
      </p:sp>
      <p:sp>
        <p:nvSpPr>
          <p:cNvPr id="29" name="矩形 28"/>
          <p:cNvSpPr/>
          <p:nvPr/>
        </p:nvSpPr>
        <p:spPr>
          <a:xfrm>
            <a:off x="5520269" y="202676"/>
            <a:ext cx="1768207" cy="83058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5666269" y="357971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sz="2800" dirty="0" smtClean="0"/>
              <a:t>  </a:t>
            </a:r>
            <a:r>
              <a:rPr lang="en-US" altLang="zh-CN" sz="2800" dirty="0" smtClean="0"/>
              <a:t>Timing</a:t>
            </a:r>
            <a:endParaRPr lang="zh-CN" altLang="en-US" sz="2800" dirty="0" smtClean="0"/>
          </a:p>
        </p:txBody>
      </p:sp>
      <p:sp>
        <p:nvSpPr>
          <p:cNvPr id="44" name="矩形 43"/>
          <p:cNvSpPr/>
          <p:nvPr/>
        </p:nvSpPr>
        <p:spPr>
          <a:xfrm>
            <a:off x="6678382" y="1944574"/>
            <a:ext cx="1188023" cy="95410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49" name="矩形 48"/>
          <p:cNvSpPr/>
          <p:nvPr/>
        </p:nvSpPr>
        <p:spPr>
          <a:xfrm>
            <a:off x="1441740" y="375915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sz="2800" dirty="0" smtClean="0"/>
              <a:t>Radiation</a:t>
            </a:r>
            <a:endParaRPr lang="zh-CN" altLang="en-US" sz="2800" dirty="0" smtClean="0"/>
          </a:p>
        </p:txBody>
      </p:sp>
      <p:grpSp>
        <p:nvGrpSpPr>
          <p:cNvPr id="3" name="组 2"/>
          <p:cNvGrpSpPr/>
          <p:nvPr/>
        </p:nvGrpSpPr>
        <p:grpSpPr>
          <a:xfrm>
            <a:off x="803005" y="232928"/>
            <a:ext cx="3039524" cy="3682590"/>
            <a:chOff x="771789" y="237760"/>
            <a:chExt cx="3039524" cy="3682590"/>
          </a:xfrm>
        </p:grpSpPr>
        <p:sp>
          <p:nvSpPr>
            <p:cNvPr id="4" name="矩形 3"/>
            <p:cNvSpPr/>
            <p:nvPr/>
          </p:nvSpPr>
          <p:spPr>
            <a:xfrm>
              <a:off x="1243677" y="237760"/>
              <a:ext cx="1863307" cy="77948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0" name="矩形 9"/>
            <p:cNvSpPr/>
            <p:nvPr/>
          </p:nvSpPr>
          <p:spPr>
            <a:xfrm>
              <a:off x="771789" y="1462159"/>
              <a:ext cx="2885811" cy="834578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1197170" y="1461528"/>
              <a:ext cx="1619995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zh-CN" altLang="en-US" sz="2800" dirty="0" smtClean="0"/>
                <a:t>      </a:t>
              </a:r>
              <a:r>
                <a:rPr kumimoji="1" lang="en-US" altLang="zh-CN" sz="2800" dirty="0" smtClean="0"/>
                <a:t>Profile</a:t>
              </a:r>
              <a:endParaRPr kumimoji="1" lang="en-US" altLang="zh-CN" sz="2800" dirty="0" smtClean="0"/>
            </a:p>
            <a:p>
              <a:endParaRPr kumimoji="1" lang="zh-CN" altLang="en-US" sz="2800" dirty="0"/>
            </a:p>
          </p:txBody>
        </p:sp>
        <p:sp>
          <p:nvSpPr>
            <p:cNvPr id="14" name="矩形 13"/>
            <p:cNvSpPr/>
            <p:nvPr/>
          </p:nvSpPr>
          <p:spPr>
            <a:xfrm>
              <a:off x="1512890" y="3139580"/>
              <a:ext cx="153529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en-US" altLang="zh-CN" dirty="0" smtClean="0"/>
                <a:t>Nulling</a:t>
              </a:r>
              <a:r>
                <a:rPr kumimoji="1" lang="en-US" altLang="zh-CN" dirty="0" smtClean="0"/>
                <a:t>,</a:t>
              </a:r>
              <a:r>
                <a:rPr kumimoji="1" lang="zh-CN" altLang="en-US" dirty="0" smtClean="0"/>
                <a:t> </a:t>
              </a:r>
              <a:r>
                <a:rPr kumimoji="1" lang="en-US" altLang="zh-CN" dirty="0" smtClean="0"/>
                <a:t>Bursts</a:t>
              </a:r>
              <a:endParaRPr kumimoji="1" lang="zh-CN" altLang="en-US" dirty="0"/>
            </a:p>
          </p:txBody>
        </p:sp>
        <p:sp>
          <p:nvSpPr>
            <p:cNvPr id="52" name="矩形 51"/>
            <p:cNvSpPr/>
            <p:nvPr/>
          </p:nvSpPr>
          <p:spPr>
            <a:xfrm>
              <a:off x="1528824" y="2285606"/>
              <a:ext cx="146841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en-US" altLang="zh-CN" dirty="0" smtClean="0"/>
                <a:t>Mode change</a:t>
              </a:r>
              <a:endParaRPr kumimoji="1" lang="zh-CN" altLang="en-US" dirty="0"/>
            </a:p>
          </p:txBody>
        </p:sp>
        <p:sp>
          <p:nvSpPr>
            <p:cNvPr id="15" name="矩形 14"/>
            <p:cNvSpPr/>
            <p:nvPr/>
          </p:nvSpPr>
          <p:spPr>
            <a:xfrm>
              <a:off x="1231498" y="2696327"/>
              <a:ext cx="202491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en-US" altLang="zh-CN" dirty="0" smtClean="0"/>
                <a:t>Drifting of </a:t>
              </a:r>
              <a:r>
                <a:rPr kumimoji="1" lang="en-US" altLang="zh-CN" dirty="0" err="1" smtClean="0"/>
                <a:t>subpulse</a:t>
              </a:r>
              <a:endParaRPr kumimoji="1" lang="zh-CN" altLang="en-US" dirty="0"/>
            </a:p>
          </p:txBody>
        </p:sp>
        <p:sp>
          <p:nvSpPr>
            <p:cNvPr id="16" name="矩形 15"/>
            <p:cNvSpPr/>
            <p:nvPr/>
          </p:nvSpPr>
          <p:spPr>
            <a:xfrm>
              <a:off x="1013816" y="3551018"/>
              <a:ext cx="279749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en-US" altLang="zh-CN" dirty="0" smtClean="0"/>
                <a:t>Intermittency, state transfer</a:t>
              </a:r>
              <a:endParaRPr kumimoji="1" lang="zh-CN" altLang="en-US" dirty="0"/>
            </a:p>
          </p:txBody>
        </p:sp>
        <p:sp>
          <p:nvSpPr>
            <p:cNvPr id="53" name="文本框 52"/>
            <p:cNvSpPr txBox="1"/>
            <p:nvPr/>
          </p:nvSpPr>
          <p:spPr>
            <a:xfrm>
              <a:off x="771789" y="1830765"/>
              <a:ext cx="2982483" cy="8925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zh-CN" sz="2400" dirty="0" smtClean="0"/>
                <a:t>Polarization, spectrum</a:t>
              </a:r>
            </a:p>
            <a:p>
              <a:endParaRPr kumimoji="1" lang="zh-CN" altLang="en-US" sz="2800" dirty="0"/>
            </a:p>
          </p:txBody>
        </p:sp>
      </p:grpSp>
      <p:sp>
        <p:nvSpPr>
          <p:cNvPr id="21" name="文本框 20"/>
          <p:cNvSpPr txBox="1"/>
          <p:nvPr/>
        </p:nvSpPr>
        <p:spPr>
          <a:xfrm>
            <a:off x="4858640" y="1795621"/>
            <a:ext cx="117852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 smtClean="0"/>
              <a:t>Ephemeris</a:t>
            </a:r>
          </a:p>
          <a:p>
            <a:r>
              <a:rPr kumimoji="1" lang="en-US" altLang="zh-CN" dirty="0" smtClean="0"/>
              <a:t>Clock</a:t>
            </a:r>
          </a:p>
          <a:p>
            <a:r>
              <a:rPr kumimoji="1" lang="en-US" altLang="zh-CN" dirty="0" smtClean="0"/>
              <a:t>Receiver</a:t>
            </a:r>
          </a:p>
          <a:p>
            <a:r>
              <a:rPr kumimoji="1" lang="en-US" altLang="zh-CN" dirty="0" smtClean="0"/>
              <a:t>Antenna</a:t>
            </a:r>
            <a:r>
              <a:rPr kumimoji="1" lang="mr-IN" altLang="zh-CN" dirty="0" smtClean="0"/>
              <a:t>…</a:t>
            </a:r>
            <a:endParaRPr kumimoji="1" lang="en-US" altLang="zh-CN" dirty="0"/>
          </a:p>
          <a:p>
            <a:r>
              <a:rPr kumimoji="1" lang="zh-CN" altLang="en-US" dirty="0" smtClean="0"/>
              <a:t>  </a:t>
            </a:r>
            <a:endParaRPr kumimoji="1" lang="zh-CN" altLang="en-US" dirty="0"/>
          </a:p>
        </p:txBody>
      </p:sp>
      <p:sp>
        <p:nvSpPr>
          <p:cNvPr id="27" name="文本框 26"/>
          <p:cNvSpPr txBox="1"/>
          <p:nvPr/>
        </p:nvSpPr>
        <p:spPr>
          <a:xfrm>
            <a:off x="6698652" y="1924131"/>
            <a:ext cx="13110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Delays of </a:t>
            </a:r>
          </a:p>
          <a:p>
            <a:r>
              <a:rPr kumimoji="1" lang="en-US" altLang="zh-CN" dirty="0" err="1" smtClean="0"/>
              <a:t>Kepler</a:t>
            </a:r>
            <a:endParaRPr kumimoji="1" lang="en-US" altLang="zh-CN" dirty="0" smtClean="0"/>
          </a:p>
          <a:p>
            <a:r>
              <a:rPr kumimoji="1" lang="en-US" altLang="zh-CN" dirty="0" smtClean="0"/>
              <a:t>Post-</a:t>
            </a:r>
            <a:r>
              <a:rPr kumimoji="1" lang="en-US" altLang="zh-CN" dirty="0" err="1" smtClean="0"/>
              <a:t>Kepler</a:t>
            </a:r>
            <a:r>
              <a:rPr kumimoji="1" lang="en-US" altLang="zh-CN" dirty="0" smtClean="0"/>
              <a:t> </a:t>
            </a:r>
            <a:endParaRPr kumimoji="1" lang="zh-CN" altLang="en-US" dirty="0"/>
          </a:p>
        </p:txBody>
      </p:sp>
      <p:sp>
        <p:nvSpPr>
          <p:cNvPr id="28" name="矩形 27"/>
          <p:cNvSpPr/>
          <p:nvPr/>
        </p:nvSpPr>
        <p:spPr>
          <a:xfrm>
            <a:off x="903707" y="5731689"/>
            <a:ext cx="6096000" cy="13542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kumimoji="1" lang="en-US" altLang="zh-CN" sz="2800" dirty="0" smtClean="0">
                <a:solidFill>
                  <a:srgbClr val="FF0000"/>
                </a:solidFill>
              </a:rPr>
              <a:t>  </a:t>
            </a:r>
            <a:r>
              <a:rPr kumimoji="1" lang="en-US" altLang="zh-CN" sz="3200" dirty="0" smtClean="0">
                <a:solidFill>
                  <a:srgbClr val="FF0000"/>
                </a:solidFill>
              </a:rPr>
              <a:t>Plasma &amp; </a:t>
            </a:r>
          </a:p>
          <a:p>
            <a:r>
              <a:rPr kumimoji="1" lang="en-US" altLang="zh-CN" sz="3200" dirty="0" smtClean="0">
                <a:solidFill>
                  <a:srgbClr val="FF0000"/>
                </a:solidFill>
              </a:rPr>
              <a:t>magnetosphere </a:t>
            </a:r>
            <a:endParaRPr kumimoji="1" lang="en-US" altLang="zh-CN" sz="3200" dirty="0">
              <a:solidFill>
                <a:srgbClr val="FF0000"/>
              </a:solidFill>
            </a:endParaRPr>
          </a:p>
          <a:p>
            <a:r>
              <a:rPr kumimoji="1" lang="en-US" altLang="zh-CN" dirty="0" smtClean="0"/>
              <a:t> </a:t>
            </a:r>
            <a:endParaRPr kumimoji="1" lang="en-US" altLang="zh-CN" dirty="0"/>
          </a:p>
        </p:txBody>
      </p:sp>
      <p:sp>
        <p:nvSpPr>
          <p:cNvPr id="36" name="文本框 35"/>
          <p:cNvSpPr txBox="1"/>
          <p:nvPr/>
        </p:nvSpPr>
        <p:spPr>
          <a:xfrm>
            <a:off x="4667394" y="5275025"/>
            <a:ext cx="31731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3200" dirty="0" smtClean="0">
                <a:solidFill>
                  <a:srgbClr val="FF0000"/>
                </a:solidFill>
              </a:rPr>
              <a:t>Unknown physics </a:t>
            </a:r>
            <a:endParaRPr kumimoji="1" lang="zh-CN" altLang="en-US" sz="3200" dirty="0">
              <a:solidFill>
                <a:srgbClr val="FF0000"/>
              </a:solidFill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8009681" y="5116010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 smtClean="0"/>
              <a:t> </a:t>
            </a:r>
            <a:endParaRPr kumimoji="1" lang="zh-CN" altLang="en-US" dirty="0"/>
          </a:p>
        </p:txBody>
      </p:sp>
      <p:sp>
        <p:nvSpPr>
          <p:cNvPr id="63" name="文本框 62"/>
          <p:cNvSpPr txBox="1"/>
          <p:nvPr/>
        </p:nvSpPr>
        <p:spPr>
          <a:xfrm rot="20156211">
            <a:off x="3254694" y="3713415"/>
            <a:ext cx="27877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800" b="1" i="1" dirty="0" smtClean="0"/>
              <a:t>       Glitch</a:t>
            </a:r>
            <a:r>
              <a:rPr kumimoji="1" lang="zh-CN" altLang="en-US" sz="2800" b="1" i="1" dirty="0" smtClean="0"/>
              <a:t>，</a:t>
            </a:r>
            <a:r>
              <a:rPr kumimoji="1" lang="en-US" altLang="zh-CN" sz="2800" b="1" i="1" dirty="0" smtClean="0"/>
              <a:t>intermittency</a:t>
            </a:r>
            <a:endParaRPr kumimoji="1" lang="zh-CN" altLang="en-US" sz="2800" b="1" i="1" dirty="0"/>
          </a:p>
        </p:txBody>
      </p:sp>
      <p:sp>
        <p:nvSpPr>
          <p:cNvPr id="2" name="文本框 1"/>
          <p:cNvSpPr txBox="1"/>
          <p:nvPr/>
        </p:nvSpPr>
        <p:spPr>
          <a:xfrm>
            <a:off x="6729560" y="1349862"/>
            <a:ext cx="11110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800" dirty="0"/>
              <a:t>B</a:t>
            </a:r>
            <a:r>
              <a:rPr kumimoji="1" lang="en-US" altLang="zh-CN" sz="2800" dirty="0" smtClean="0"/>
              <a:t>inary</a:t>
            </a:r>
            <a:endParaRPr kumimoji="1" lang="zh-CN" altLang="en-US" sz="2800" dirty="0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7804" y="202676"/>
            <a:ext cx="4740706" cy="6242081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9785684" y="6412229"/>
            <a:ext cx="16812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 err="1" smtClean="0"/>
              <a:t>Lyne</a:t>
            </a:r>
            <a:r>
              <a:rPr kumimoji="1" lang="en-US" altLang="zh-CN" dirty="0" smtClean="0"/>
              <a:t> </a:t>
            </a:r>
            <a:r>
              <a:rPr kumimoji="1" lang="en-US" altLang="zh-CN" dirty="0" err="1" smtClean="0"/>
              <a:t>ey</a:t>
            </a:r>
            <a:r>
              <a:rPr kumimoji="1" lang="en-US" altLang="zh-CN" dirty="0" smtClean="0"/>
              <a:t> al. 2010</a:t>
            </a:r>
            <a:endParaRPr kumimoji="1" lang="zh-CN" altLang="en-US" dirty="0"/>
          </a:p>
        </p:txBody>
      </p:sp>
      <p:sp>
        <p:nvSpPr>
          <p:cNvPr id="47" name="文本框 46"/>
          <p:cNvSpPr txBox="1"/>
          <p:nvPr/>
        </p:nvSpPr>
        <p:spPr>
          <a:xfrm rot="20160167">
            <a:off x="3490909" y="4657570"/>
            <a:ext cx="26811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800" b="1" i="1" dirty="0" smtClean="0"/>
              <a:t>Unified</a:t>
            </a:r>
            <a:r>
              <a:rPr kumimoji="1" lang="zh-CN" altLang="en-US" sz="2800" b="1" i="1" dirty="0" smtClean="0"/>
              <a:t> </a:t>
            </a:r>
            <a:r>
              <a:rPr kumimoji="1" lang="en-US" altLang="zh-CN" sz="2800" b="1" i="1" dirty="0" smtClean="0"/>
              <a:t>theory</a:t>
            </a:r>
            <a:r>
              <a:rPr kumimoji="1" lang="zh-CN" altLang="en-US" sz="2800" b="1" i="1" dirty="0" smtClean="0"/>
              <a:t>？</a:t>
            </a:r>
            <a:endParaRPr kumimoji="1" lang="zh-CN" altLang="en-US" sz="2800" b="1" i="1" dirty="0"/>
          </a:p>
        </p:txBody>
      </p:sp>
      <p:sp>
        <p:nvSpPr>
          <p:cNvPr id="22" name="文本框 21"/>
          <p:cNvSpPr txBox="1"/>
          <p:nvPr/>
        </p:nvSpPr>
        <p:spPr>
          <a:xfrm>
            <a:off x="1255178" y="4765755"/>
            <a:ext cx="193354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800" dirty="0" smtClean="0"/>
              <a:t>Correlation</a:t>
            </a:r>
          </a:p>
          <a:p>
            <a:r>
              <a:rPr kumimoji="1" lang="en-US" altLang="zh-CN" sz="2800" dirty="0"/>
              <a:t>o</a:t>
            </a:r>
            <a:r>
              <a:rPr kumimoji="1" lang="en-US" altLang="zh-CN" sz="2800" dirty="0" smtClean="0"/>
              <a:t>n emission</a:t>
            </a:r>
            <a:endParaRPr kumimoji="1"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22467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49" grpId="0"/>
      <p:bldP spid="28" grpId="0"/>
      <p:bldP spid="36" grpId="0"/>
      <p:bldP spid="63" grpId="0"/>
      <p:bldP spid="11" grpId="0"/>
      <p:bldP spid="47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243677" y="237760"/>
            <a:ext cx="1863307" cy="77948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4776101" y="1795621"/>
            <a:ext cx="1364901" cy="122010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2419905" y="5641444"/>
            <a:ext cx="3100364" cy="651504"/>
          </a:xfrm>
          <a:prstGeom prst="rect">
            <a:avLst/>
          </a:prstGeom>
          <a:noFill/>
          <a:ln w="889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771789" y="1462159"/>
            <a:ext cx="2885811" cy="83457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7" name="矩形 16"/>
          <p:cNvSpPr/>
          <p:nvPr/>
        </p:nvSpPr>
        <p:spPr>
          <a:xfrm>
            <a:off x="4761004" y="1259794"/>
            <a:ext cx="1737976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sz="2800" smtClean="0"/>
              <a:t>Singular</a:t>
            </a:r>
            <a:endParaRPr kumimoji="1" lang="zh-CN" altLang="en-US" sz="2800" dirty="0" smtClean="0"/>
          </a:p>
          <a:p>
            <a:r>
              <a:rPr kumimoji="1" lang="zh-CN" altLang="en-US" sz="2800" dirty="0"/>
              <a:t> </a:t>
            </a:r>
            <a:r>
              <a:rPr kumimoji="1" lang="zh-CN" altLang="en-US" sz="2800" dirty="0" smtClean="0"/>
              <a:t>                  </a:t>
            </a:r>
            <a:endParaRPr kumimoji="1" lang="en-US" altLang="zh-CN" sz="2800" dirty="0" smtClean="0"/>
          </a:p>
        </p:txBody>
      </p:sp>
      <p:sp>
        <p:nvSpPr>
          <p:cNvPr id="18" name="矩形 17"/>
          <p:cNvSpPr/>
          <p:nvPr/>
        </p:nvSpPr>
        <p:spPr>
          <a:xfrm>
            <a:off x="5303304" y="3338208"/>
            <a:ext cx="21531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sz="2800" b="1" dirty="0" smtClean="0"/>
              <a:t>Timing noise </a:t>
            </a:r>
            <a:endParaRPr lang="zh-CN" altLang="en-US" sz="2800" b="1" dirty="0"/>
          </a:p>
        </p:txBody>
      </p:sp>
      <p:sp>
        <p:nvSpPr>
          <p:cNvPr id="31" name="椭圆 30"/>
          <p:cNvSpPr/>
          <p:nvPr/>
        </p:nvSpPr>
        <p:spPr>
          <a:xfrm>
            <a:off x="5085097" y="3338208"/>
            <a:ext cx="2434385" cy="585830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2" name="矩形 31"/>
          <p:cNvSpPr/>
          <p:nvPr/>
        </p:nvSpPr>
        <p:spPr>
          <a:xfrm>
            <a:off x="5443544" y="4178891"/>
            <a:ext cx="27764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sz="3200" dirty="0" smtClean="0">
                <a:solidFill>
                  <a:srgbClr val="002060"/>
                </a:solidFill>
              </a:rPr>
              <a:t> </a:t>
            </a:r>
            <a:endParaRPr lang="zh-CN" altLang="en-US" sz="3200" dirty="0"/>
          </a:p>
        </p:txBody>
      </p:sp>
      <p:sp>
        <p:nvSpPr>
          <p:cNvPr id="29" name="矩形 28"/>
          <p:cNvSpPr/>
          <p:nvPr/>
        </p:nvSpPr>
        <p:spPr>
          <a:xfrm>
            <a:off x="5520269" y="202676"/>
            <a:ext cx="1768207" cy="83058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5679723" y="342231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sz="2800" dirty="0" smtClean="0"/>
              <a:t>  </a:t>
            </a:r>
            <a:r>
              <a:rPr lang="en-US" altLang="zh-CN" sz="2800" dirty="0" smtClean="0"/>
              <a:t>Timing</a:t>
            </a:r>
            <a:endParaRPr lang="zh-CN" altLang="en-US" sz="2800" dirty="0" smtClean="0"/>
          </a:p>
        </p:txBody>
      </p:sp>
      <p:sp>
        <p:nvSpPr>
          <p:cNvPr id="44" name="矩形 43"/>
          <p:cNvSpPr/>
          <p:nvPr/>
        </p:nvSpPr>
        <p:spPr>
          <a:xfrm>
            <a:off x="6742552" y="1947273"/>
            <a:ext cx="1188023" cy="95410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49" name="矩形 48"/>
          <p:cNvSpPr/>
          <p:nvPr/>
        </p:nvSpPr>
        <p:spPr>
          <a:xfrm>
            <a:off x="1436627" y="372236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sz="2800" dirty="0" smtClean="0"/>
              <a:t>Radiation</a:t>
            </a:r>
            <a:endParaRPr lang="zh-CN" altLang="en-US" sz="2800" dirty="0" smtClean="0"/>
          </a:p>
        </p:txBody>
      </p:sp>
      <p:sp>
        <p:nvSpPr>
          <p:cNvPr id="5" name="文本框 4"/>
          <p:cNvSpPr txBox="1"/>
          <p:nvPr/>
        </p:nvSpPr>
        <p:spPr>
          <a:xfrm>
            <a:off x="1197170" y="1461528"/>
            <a:ext cx="161999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800" dirty="0" smtClean="0"/>
              <a:t>      </a:t>
            </a:r>
            <a:r>
              <a:rPr kumimoji="1" lang="en-US" altLang="zh-CN" sz="2800" dirty="0" smtClean="0"/>
              <a:t>Profile</a:t>
            </a:r>
            <a:endParaRPr kumimoji="1" lang="en-US" altLang="zh-CN" sz="2800" dirty="0" smtClean="0"/>
          </a:p>
          <a:p>
            <a:endParaRPr kumimoji="1" lang="zh-CN" altLang="en-US" sz="2800" dirty="0"/>
          </a:p>
        </p:txBody>
      </p:sp>
      <p:sp>
        <p:nvSpPr>
          <p:cNvPr id="14" name="矩形 13"/>
          <p:cNvSpPr/>
          <p:nvPr/>
        </p:nvSpPr>
        <p:spPr>
          <a:xfrm>
            <a:off x="1512890" y="3139580"/>
            <a:ext cx="15352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dirty="0" smtClean="0"/>
              <a:t>Nulling</a:t>
            </a:r>
            <a:r>
              <a:rPr kumimoji="1" lang="en-US" altLang="zh-CN" dirty="0" smtClean="0"/>
              <a:t>,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Bursts</a:t>
            </a:r>
            <a:endParaRPr kumimoji="1" lang="zh-CN" altLang="en-US" dirty="0"/>
          </a:p>
        </p:txBody>
      </p:sp>
      <p:sp>
        <p:nvSpPr>
          <p:cNvPr id="52" name="矩形 51"/>
          <p:cNvSpPr/>
          <p:nvPr/>
        </p:nvSpPr>
        <p:spPr>
          <a:xfrm>
            <a:off x="1528824" y="2285606"/>
            <a:ext cx="14684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dirty="0" smtClean="0"/>
              <a:t>Mode change</a:t>
            </a:r>
            <a:endParaRPr kumimoji="1" lang="zh-CN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1231498" y="2696327"/>
            <a:ext cx="20249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dirty="0" smtClean="0"/>
              <a:t>Drifting of </a:t>
            </a:r>
            <a:r>
              <a:rPr kumimoji="1" lang="en-US" altLang="zh-CN" dirty="0" err="1" smtClean="0"/>
              <a:t>subpulse</a:t>
            </a:r>
            <a:endParaRPr kumimoji="1" lang="zh-CN" altLang="en-US" dirty="0"/>
          </a:p>
        </p:txBody>
      </p:sp>
      <p:sp>
        <p:nvSpPr>
          <p:cNvPr id="16" name="矩形 15"/>
          <p:cNvSpPr/>
          <p:nvPr/>
        </p:nvSpPr>
        <p:spPr>
          <a:xfrm>
            <a:off x="1013816" y="3551018"/>
            <a:ext cx="27709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dirty="0" err="1" smtClean="0"/>
              <a:t>Intermidency</a:t>
            </a:r>
            <a:r>
              <a:rPr kumimoji="1" lang="en-US" altLang="zh-CN" dirty="0" smtClean="0"/>
              <a:t>, state transfer</a:t>
            </a:r>
            <a:endParaRPr kumimoji="1" lang="zh-CN" altLang="en-US" dirty="0"/>
          </a:p>
        </p:txBody>
      </p:sp>
      <p:sp>
        <p:nvSpPr>
          <p:cNvPr id="53" name="文本框 52"/>
          <p:cNvSpPr txBox="1"/>
          <p:nvPr/>
        </p:nvSpPr>
        <p:spPr>
          <a:xfrm>
            <a:off x="771789" y="1830765"/>
            <a:ext cx="2982483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400" dirty="0" smtClean="0"/>
              <a:t>Polarization, spectrum</a:t>
            </a:r>
          </a:p>
          <a:p>
            <a:endParaRPr kumimoji="1" lang="zh-CN" altLang="en-US" sz="2800" dirty="0"/>
          </a:p>
        </p:txBody>
      </p:sp>
      <p:sp>
        <p:nvSpPr>
          <p:cNvPr id="21" name="文本框 20"/>
          <p:cNvSpPr txBox="1"/>
          <p:nvPr/>
        </p:nvSpPr>
        <p:spPr>
          <a:xfrm>
            <a:off x="4858640" y="1795621"/>
            <a:ext cx="117852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 smtClean="0"/>
              <a:t>Ephemeris</a:t>
            </a:r>
          </a:p>
          <a:p>
            <a:r>
              <a:rPr kumimoji="1" lang="en-US" altLang="zh-CN" dirty="0" smtClean="0"/>
              <a:t>Clock</a:t>
            </a:r>
          </a:p>
          <a:p>
            <a:r>
              <a:rPr kumimoji="1" lang="en-US" altLang="zh-CN" dirty="0" smtClean="0"/>
              <a:t>Receiver</a:t>
            </a:r>
          </a:p>
          <a:p>
            <a:r>
              <a:rPr kumimoji="1" lang="en-US" altLang="zh-CN" dirty="0" smtClean="0"/>
              <a:t>antenna</a:t>
            </a:r>
            <a:endParaRPr kumimoji="1" lang="en-US" altLang="zh-CN" dirty="0"/>
          </a:p>
          <a:p>
            <a:r>
              <a:rPr kumimoji="1" lang="zh-CN" altLang="en-US" dirty="0" smtClean="0"/>
              <a:t>  </a:t>
            </a:r>
            <a:endParaRPr kumimoji="1" lang="zh-CN" altLang="en-US" dirty="0"/>
          </a:p>
        </p:txBody>
      </p:sp>
      <p:sp>
        <p:nvSpPr>
          <p:cNvPr id="27" name="文本框 26"/>
          <p:cNvSpPr txBox="1"/>
          <p:nvPr/>
        </p:nvSpPr>
        <p:spPr>
          <a:xfrm>
            <a:off x="6742552" y="1992905"/>
            <a:ext cx="13110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Delay of </a:t>
            </a:r>
          </a:p>
          <a:p>
            <a:r>
              <a:rPr kumimoji="1" lang="en-US" altLang="zh-CN" dirty="0" err="1" smtClean="0"/>
              <a:t>Kepler</a:t>
            </a:r>
            <a:endParaRPr kumimoji="1" lang="en-US" altLang="zh-CN" dirty="0" smtClean="0"/>
          </a:p>
          <a:p>
            <a:r>
              <a:rPr kumimoji="1" lang="en-US" altLang="zh-CN" dirty="0" smtClean="0"/>
              <a:t>Post-</a:t>
            </a:r>
            <a:r>
              <a:rPr kumimoji="1" lang="en-US" altLang="zh-CN" dirty="0" err="1" smtClean="0"/>
              <a:t>Kepler</a:t>
            </a:r>
            <a:r>
              <a:rPr kumimoji="1" lang="en-US" altLang="zh-CN" dirty="0" smtClean="0"/>
              <a:t> </a:t>
            </a:r>
            <a:endParaRPr kumimoji="1" lang="zh-CN" altLang="en-US" dirty="0"/>
          </a:p>
        </p:txBody>
      </p:sp>
      <p:sp>
        <p:nvSpPr>
          <p:cNvPr id="28" name="矩形 27"/>
          <p:cNvSpPr/>
          <p:nvPr/>
        </p:nvSpPr>
        <p:spPr>
          <a:xfrm>
            <a:off x="1024463" y="4301630"/>
            <a:ext cx="6096000" cy="123110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kumimoji="1" lang="en-US" altLang="zh-CN" sz="2400" dirty="0" smtClean="0"/>
              <a:t>     </a:t>
            </a:r>
            <a:r>
              <a:rPr kumimoji="1" lang="en-US" altLang="zh-CN" sz="2800" dirty="0"/>
              <a:t>c</a:t>
            </a:r>
            <a:r>
              <a:rPr kumimoji="1" lang="en-US" altLang="zh-CN" sz="2800" dirty="0" smtClean="0"/>
              <a:t>orrelation</a:t>
            </a:r>
          </a:p>
          <a:p>
            <a:r>
              <a:rPr kumimoji="1" lang="en-US" altLang="zh-CN" sz="2800" dirty="0" smtClean="0"/>
              <a:t>    on emission</a:t>
            </a:r>
            <a:r>
              <a:rPr kumimoji="1" lang="en-US" altLang="zh-CN" sz="2800" dirty="0" smtClean="0"/>
              <a:t> </a:t>
            </a:r>
            <a:endParaRPr kumimoji="1" lang="en-US" altLang="zh-CN" sz="2800" dirty="0"/>
          </a:p>
          <a:p>
            <a:r>
              <a:rPr kumimoji="1" lang="en-US" altLang="zh-CN" dirty="0" smtClean="0"/>
              <a:t> </a:t>
            </a:r>
            <a:endParaRPr kumimoji="1" lang="en-US" altLang="zh-CN" dirty="0"/>
          </a:p>
        </p:txBody>
      </p:sp>
      <p:sp>
        <p:nvSpPr>
          <p:cNvPr id="37" name="文本框 36"/>
          <p:cNvSpPr txBox="1"/>
          <p:nvPr/>
        </p:nvSpPr>
        <p:spPr>
          <a:xfrm>
            <a:off x="8009681" y="5116010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 smtClean="0"/>
              <a:t> </a:t>
            </a:r>
            <a:endParaRPr kumimoji="1" lang="zh-CN" altLang="en-US" dirty="0"/>
          </a:p>
        </p:txBody>
      </p:sp>
      <p:sp>
        <p:nvSpPr>
          <p:cNvPr id="64" name="文本框 63"/>
          <p:cNvSpPr txBox="1"/>
          <p:nvPr/>
        </p:nvSpPr>
        <p:spPr>
          <a:xfrm rot="20160167">
            <a:off x="3403846" y="4280202"/>
            <a:ext cx="23217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400" b="1" i="1" dirty="0" smtClean="0"/>
              <a:t>Unified</a:t>
            </a:r>
            <a:r>
              <a:rPr kumimoji="1" lang="zh-CN" altLang="en-US" sz="2400" b="1" i="1" dirty="0" smtClean="0"/>
              <a:t> </a:t>
            </a:r>
            <a:r>
              <a:rPr kumimoji="1" lang="en-US" altLang="zh-CN" sz="2400" b="1" i="1" dirty="0" smtClean="0"/>
              <a:t>theory</a:t>
            </a:r>
            <a:r>
              <a:rPr kumimoji="1" lang="zh-CN" altLang="en-US" sz="2400" b="1" i="1" dirty="0" smtClean="0"/>
              <a:t>？</a:t>
            </a:r>
            <a:endParaRPr kumimoji="1" lang="zh-CN" altLang="en-US" sz="2400" b="1" i="1" dirty="0"/>
          </a:p>
        </p:txBody>
      </p:sp>
      <p:sp>
        <p:nvSpPr>
          <p:cNvPr id="65" name="文本框 64"/>
          <p:cNvSpPr txBox="1"/>
          <p:nvPr/>
        </p:nvSpPr>
        <p:spPr>
          <a:xfrm>
            <a:off x="2468290" y="5728815"/>
            <a:ext cx="33231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400" b="1" dirty="0" smtClean="0"/>
              <a:t>Unique in astronomy ?</a:t>
            </a:r>
            <a:endParaRPr kumimoji="1" lang="zh-CN" altLang="en-US" sz="2400" b="1" dirty="0"/>
          </a:p>
        </p:txBody>
      </p:sp>
      <p:sp>
        <p:nvSpPr>
          <p:cNvPr id="2" name="文本框 1"/>
          <p:cNvSpPr txBox="1"/>
          <p:nvPr/>
        </p:nvSpPr>
        <p:spPr>
          <a:xfrm>
            <a:off x="6729560" y="1349862"/>
            <a:ext cx="11110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800" dirty="0"/>
              <a:t>B</a:t>
            </a:r>
            <a:r>
              <a:rPr kumimoji="1" lang="en-US" altLang="zh-CN" sz="2800" dirty="0" smtClean="0"/>
              <a:t>inary</a:t>
            </a:r>
            <a:endParaRPr kumimoji="1" lang="zh-CN" altLang="en-US" sz="2800" dirty="0"/>
          </a:p>
        </p:txBody>
      </p:sp>
      <p:sp>
        <p:nvSpPr>
          <p:cNvPr id="23" name="文本框 22"/>
          <p:cNvSpPr txBox="1"/>
          <p:nvPr/>
        </p:nvSpPr>
        <p:spPr>
          <a:xfrm>
            <a:off x="9125585" y="125340"/>
            <a:ext cx="337981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200" b="1" i="1" dirty="0" smtClean="0">
                <a:solidFill>
                  <a:srgbClr val="FF0000"/>
                </a:solidFill>
              </a:rPr>
              <a:t>   </a:t>
            </a:r>
            <a:r>
              <a:rPr kumimoji="1" lang="en-US" altLang="zh-CN" sz="2800" b="1" i="1" dirty="0" smtClean="0">
                <a:solidFill>
                  <a:srgbClr val="FF0000"/>
                </a:solidFill>
              </a:rPr>
              <a:t>Chances in different fields </a:t>
            </a:r>
          </a:p>
          <a:p>
            <a:r>
              <a:rPr kumimoji="1" lang="en-US" altLang="zh-CN" sz="2800" b="1" i="1" dirty="0" smtClean="0">
                <a:solidFill>
                  <a:srgbClr val="FF0000"/>
                </a:solidFill>
              </a:rPr>
              <a:t> </a:t>
            </a:r>
            <a:endParaRPr kumimoji="1" lang="zh-CN" altLang="en-US" sz="2800" b="1" i="1" dirty="0">
              <a:solidFill>
                <a:srgbClr val="FF0000"/>
              </a:solidFill>
            </a:endParaRPr>
          </a:p>
        </p:txBody>
      </p:sp>
      <p:grpSp>
        <p:nvGrpSpPr>
          <p:cNvPr id="35" name="组 34"/>
          <p:cNvGrpSpPr/>
          <p:nvPr/>
        </p:nvGrpSpPr>
        <p:grpSpPr>
          <a:xfrm>
            <a:off x="8369252" y="1179896"/>
            <a:ext cx="3753775" cy="2320498"/>
            <a:chOff x="8369252" y="1179896"/>
            <a:chExt cx="3753775" cy="2320498"/>
          </a:xfrm>
        </p:grpSpPr>
        <p:sp>
          <p:nvSpPr>
            <p:cNvPr id="19" name="文本框 18"/>
            <p:cNvSpPr txBox="1"/>
            <p:nvPr/>
          </p:nvSpPr>
          <p:spPr>
            <a:xfrm>
              <a:off x="9322452" y="1930734"/>
              <a:ext cx="2800575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zh-CN" sz="2400" dirty="0" smtClean="0"/>
                <a:t>Plasma Physics in </a:t>
              </a:r>
            </a:p>
            <a:p>
              <a:r>
                <a:rPr kumimoji="1" lang="en-US" altLang="zh-CN" sz="2400" dirty="0" smtClean="0"/>
                <a:t>Strong B-field &amp;</a:t>
              </a:r>
            </a:p>
            <a:p>
              <a:r>
                <a:rPr kumimoji="1" lang="en-US" altLang="zh-CN" sz="2400" dirty="0" smtClean="0"/>
                <a:t>Strong gravity</a:t>
              </a:r>
            </a:p>
            <a:p>
              <a:r>
                <a:rPr kumimoji="1" lang="en-US" altLang="zh-CN" sz="2400" dirty="0" smtClean="0"/>
                <a:t>EOS of compact stars</a:t>
              </a:r>
              <a:endParaRPr kumimoji="1" lang="zh-CN" altLang="en-US" sz="2400" dirty="0"/>
            </a:p>
          </p:txBody>
        </p:sp>
        <p:grpSp>
          <p:nvGrpSpPr>
            <p:cNvPr id="3" name="组 2"/>
            <p:cNvGrpSpPr/>
            <p:nvPr/>
          </p:nvGrpSpPr>
          <p:grpSpPr>
            <a:xfrm>
              <a:off x="8369252" y="1179896"/>
              <a:ext cx="2846706" cy="2158312"/>
              <a:chOff x="8369252" y="1179896"/>
              <a:chExt cx="2846706" cy="2158312"/>
            </a:xfrm>
          </p:grpSpPr>
          <p:sp>
            <p:nvSpPr>
              <p:cNvPr id="13" name="文本框 12"/>
              <p:cNvSpPr txBox="1"/>
              <p:nvPr/>
            </p:nvSpPr>
            <p:spPr>
              <a:xfrm>
                <a:off x="9299921" y="1179896"/>
                <a:ext cx="1916037" cy="15696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zh-CN" sz="2400" dirty="0" smtClean="0"/>
                  <a:t>Test of gravity</a:t>
                </a:r>
              </a:p>
              <a:p>
                <a:r>
                  <a:rPr kumimoji="1" lang="en-US" altLang="zh-CN" sz="2400" dirty="0" smtClean="0"/>
                  <a:t>PPTA</a:t>
                </a:r>
              </a:p>
              <a:p>
                <a:endParaRPr kumimoji="1" lang="en-US" altLang="zh-CN" sz="2400" dirty="0" smtClean="0"/>
              </a:p>
              <a:p>
                <a:endParaRPr kumimoji="1" lang="zh-CN" altLang="en-US" sz="2400" dirty="0"/>
              </a:p>
            </p:txBody>
          </p:sp>
          <p:sp>
            <p:nvSpPr>
              <p:cNvPr id="20" name="左大括号 19"/>
              <p:cNvSpPr/>
              <p:nvPr/>
            </p:nvSpPr>
            <p:spPr>
              <a:xfrm>
                <a:off x="8914144" y="1419709"/>
                <a:ext cx="423193" cy="1918499"/>
              </a:xfrm>
              <a:prstGeom prst="leftBrace">
                <a:avLst>
                  <a:gd name="adj1" fmla="val 8333"/>
                  <a:gd name="adj2" fmla="val 52219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 sz="2400"/>
              </a:p>
            </p:txBody>
          </p:sp>
          <p:sp>
            <p:nvSpPr>
              <p:cNvPr id="25" name="矩形 24"/>
              <p:cNvSpPr/>
              <p:nvPr/>
            </p:nvSpPr>
            <p:spPr>
              <a:xfrm rot="16028511">
                <a:off x="8016783" y="2144062"/>
                <a:ext cx="122815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kumimoji="1" lang="en-US" altLang="zh-CN" sz="2800" dirty="0">
                    <a:solidFill>
                      <a:srgbClr val="FF0000"/>
                    </a:solidFill>
                  </a:rPr>
                  <a:t>P</a:t>
                </a:r>
                <a:r>
                  <a:rPr kumimoji="1" lang="en-US" altLang="zh-CN" sz="2800" dirty="0" smtClean="0">
                    <a:solidFill>
                      <a:srgbClr val="FF0000"/>
                    </a:solidFill>
                  </a:rPr>
                  <a:t>hysics</a:t>
                </a:r>
                <a:endParaRPr lang="zh-CN" altLang="en-US" sz="2800" dirty="0">
                  <a:solidFill>
                    <a:srgbClr val="FF0000"/>
                  </a:solidFill>
                </a:endParaRPr>
              </a:p>
            </p:txBody>
          </p:sp>
        </p:grpSp>
      </p:grpSp>
      <p:grpSp>
        <p:nvGrpSpPr>
          <p:cNvPr id="22" name="组 21"/>
          <p:cNvGrpSpPr/>
          <p:nvPr/>
        </p:nvGrpSpPr>
        <p:grpSpPr>
          <a:xfrm>
            <a:off x="7337443" y="5449026"/>
            <a:ext cx="3816536" cy="1200329"/>
            <a:chOff x="7337443" y="5449026"/>
            <a:chExt cx="3816536" cy="1200329"/>
          </a:xfrm>
        </p:grpSpPr>
        <p:sp>
          <p:nvSpPr>
            <p:cNvPr id="24" name="文本框 23"/>
            <p:cNvSpPr txBox="1"/>
            <p:nvPr/>
          </p:nvSpPr>
          <p:spPr>
            <a:xfrm>
              <a:off x="9180234" y="5449026"/>
              <a:ext cx="1973745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zh-CN" sz="2400" dirty="0" smtClean="0"/>
                <a:t>Ephemeris</a:t>
              </a:r>
            </a:p>
            <a:p>
              <a:r>
                <a:rPr kumimoji="1" lang="en-US" altLang="zh-CN" sz="2400" dirty="0" smtClean="0"/>
                <a:t>Navigation</a:t>
              </a:r>
            </a:p>
            <a:p>
              <a:r>
                <a:rPr kumimoji="1" lang="en-US" altLang="zh-CN" sz="2400" dirty="0" smtClean="0"/>
                <a:t>Time standard</a:t>
              </a:r>
              <a:endParaRPr kumimoji="1" lang="zh-CN" altLang="en-US" sz="2400" dirty="0"/>
            </a:p>
          </p:txBody>
        </p:sp>
        <p:sp>
          <p:nvSpPr>
            <p:cNvPr id="34" name="矩形 33"/>
            <p:cNvSpPr/>
            <p:nvPr/>
          </p:nvSpPr>
          <p:spPr>
            <a:xfrm>
              <a:off x="7337443" y="5892980"/>
              <a:ext cx="146405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en-US" altLang="zh-CN" sz="2400"/>
                <a:t>T</a:t>
              </a:r>
              <a:r>
                <a:rPr kumimoji="1" lang="en-US" altLang="zh-CN" sz="2400" smtClean="0"/>
                <a:t>echnique</a:t>
              </a:r>
              <a:endParaRPr kumimoji="1" lang="en-US" altLang="zh-CN" sz="2400" dirty="0"/>
            </a:p>
          </p:txBody>
        </p:sp>
        <p:sp>
          <p:nvSpPr>
            <p:cNvPr id="45" name="左大括号 44"/>
            <p:cNvSpPr/>
            <p:nvPr/>
          </p:nvSpPr>
          <p:spPr>
            <a:xfrm>
              <a:off x="8865235" y="5741841"/>
              <a:ext cx="327651" cy="676408"/>
            </a:xfrm>
            <a:prstGeom prst="leftBrace">
              <a:avLst>
                <a:gd name="adj1" fmla="val 8333"/>
                <a:gd name="adj2" fmla="val 54414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zh-CN" altLang="en-US" sz="2400"/>
            </a:p>
          </p:txBody>
        </p:sp>
      </p:grpSp>
      <p:grpSp>
        <p:nvGrpSpPr>
          <p:cNvPr id="11" name="组 10"/>
          <p:cNvGrpSpPr/>
          <p:nvPr/>
        </p:nvGrpSpPr>
        <p:grpSpPr>
          <a:xfrm>
            <a:off x="8416219" y="3864043"/>
            <a:ext cx="3849027" cy="1618328"/>
            <a:chOff x="8416219" y="3864043"/>
            <a:chExt cx="3849027" cy="1618328"/>
          </a:xfrm>
        </p:grpSpPr>
        <p:sp>
          <p:nvSpPr>
            <p:cNvPr id="54" name="矩形 53"/>
            <p:cNvSpPr/>
            <p:nvPr/>
          </p:nvSpPr>
          <p:spPr>
            <a:xfrm>
              <a:off x="9180234" y="4038912"/>
              <a:ext cx="3085012" cy="120032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en-US" altLang="zh-CN" sz="2400" dirty="0" smtClean="0"/>
                <a:t>Binary </a:t>
              </a:r>
              <a:r>
                <a:rPr kumimoji="1" lang="en-US" altLang="zh-CN" sz="2400" dirty="0" smtClean="0"/>
                <a:t>Evolution</a:t>
              </a:r>
            </a:p>
            <a:p>
              <a:r>
                <a:rPr kumimoji="1" lang="en-US" altLang="zh-CN" sz="2400" dirty="0" smtClean="0"/>
                <a:t>Search specific binaries</a:t>
              </a:r>
            </a:p>
            <a:p>
              <a:r>
                <a:rPr kumimoji="1" lang="en-US" altLang="zh-CN" sz="2400" dirty="0" smtClean="0"/>
                <a:t>Planet mass</a:t>
              </a:r>
              <a:endParaRPr kumimoji="1" lang="zh-CN" altLang="en-US" sz="2400" dirty="0"/>
            </a:p>
          </p:txBody>
        </p:sp>
        <p:sp>
          <p:nvSpPr>
            <p:cNvPr id="26" name="矩形 25"/>
            <p:cNvSpPr/>
            <p:nvPr/>
          </p:nvSpPr>
          <p:spPr>
            <a:xfrm rot="16200000">
              <a:off x="7837888" y="4442374"/>
              <a:ext cx="161832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en-US" altLang="zh-CN" sz="2400" dirty="0" smtClean="0"/>
                <a:t> Astronomy</a:t>
              </a:r>
              <a:endParaRPr lang="zh-CN" altLang="en-US" sz="2400" dirty="0"/>
            </a:p>
          </p:txBody>
        </p:sp>
        <p:sp>
          <p:nvSpPr>
            <p:cNvPr id="46" name="左大括号 45"/>
            <p:cNvSpPr/>
            <p:nvPr/>
          </p:nvSpPr>
          <p:spPr>
            <a:xfrm>
              <a:off x="8914145" y="4252731"/>
              <a:ext cx="327651" cy="676408"/>
            </a:xfrm>
            <a:prstGeom prst="leftBrace">
              <a:avLst>
                <a:gd name="adj1" fmla="val 8333"/>
                <a:gd name="adj2" fmla="val 54414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zh-CN" altLang="en-US" sz="2400"/>
            </a:p>
          </p:txBody>
        </p:sp>
      </p:grpSp>
      <p:sp>
        <p:nvSpPr>
          <p:cNvPr id="47" name="文本框 46"/>
          <p:cNvSpPr txBox="1"/>
          <p:nvPr/>
        </p:nvSpPr>
        <p:spPr>
          <a:xfrm rot="20156211">
            <a:off x="3320210" y="3397679"/>
            <a:ext cx="278777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800" b="1" i="1" dirty="0" smtClean="0"/>
              <a:t>       </a:t>
            </a:r>
            <a:r>
              <a:rPr kumimoji="1" lang="en-US" altLang="zh-CN" sz="2400" b="1" i="1" dirty="0" smtClean="0"/>
              <a:t>Glitch</a:t>
            </a:r>
            <a:r>
              <a:rPr kumimoji="1" lang="zh-CN" altLang="en-US" sz="2400" b="1" i="1" dirty="0" smtClean="0"/>
              <a:t>，</a:t>
            </a:r>
            <a:r>
              <a:rPr kumimoji="1" lang="en-US" altLang="zh-CN" sz="2400" b="1" i="1" dirty="0" smtClean="0"/>
              <a:t>intermittency</a:t>
            </a:r>
            <a:endParaRPr kumimoji="1" lang="zh-CN" altLang="en-US" sz="2400" b="1" i="1" dirty="0"/>
          </a:p>
        </p:txBody>
      </p:sp>
      <p:sp>
        <p:nvSpPr>
          <p:cNvPr id="51" name="椭圆 50"/>
          <p:cNvSpPr/>
          <p:nvPr/>
        </p:nvSpPr>
        <p:spPr>
          <a:xfrm>
            <a:off x="1069413" y="4342673"/>
            <a:ext cx="2338821" cy="974095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685226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5" grpId="0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3329134" y="1803575"/>
            <a:ext cx="5823848" cy="96192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7556818" y="3295092"/>
            <a:ext cx="2293470" cy="533490"/>
          </a:xfrm>
          <a:prstGeom prst="rect">
            <a:avLst/>
          </a:prstGeom>
          <a:noFill/>
          <a:ln w="889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7730648" y="5452956"/>
            <a:ext cx="1975567" cy="9782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2876707" y="3328633"/>
            <a:ext cx="2299066" cy="5232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2814910" y="5428837"/>
            <a:ext cx="2297230" cy="100234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13" name="直线连接符 12"/>
          <p:cNvCxnSpPr>
            <a:endCxn id="31" idx="5"/>
          </p:cNvCxnSpPr>
          <p:nvPr/>
        </p:nvCxnSpPr>
        <p:spPr>
          <a:xfrm flipH="1" flipV="1">
            <a:off x="7190018" y="4685669"/>
            <a:ext cx="1374120" cy="563714"/>
          </a:xfrm>
          <a:prstGeom prst="line">
            <a:avLst/>
          </a:prstGeom>
          <a:ln w="114300"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矩形 16"/>
          <p:cNvSpPr/>
          <p:nvPr/>
        </p:nvSpPr>
        <p:spPr>
          <a:xfrm>
            <a:off x="3352395" y="1803575"/>
            <a:ext cx="5953874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zh-CN" altLang="en-US" sz="2800" dirty="0" smtClean="0"/>
              <a:t>通过长期和短期到达时间观测得到的</a:t>
            </a:r>
          </a:p>
          <a:p>
            <a:r>
              <a:rPr kumimoji="1" lang="zh-CN" altLang="en-US" sz="2800" dirty="0"/>
              <a:t> </a:t>
            </a:r>
            <a:r>
              <a:rPr kumimoji="1" lang="zh-CN" altLang="en-US" sz="2800" dirty="0" smtClean="0"/>
              <a:t>                    </a:t>
            </a:r>
            <a:r>
              <a:rPr kumimoji="1" lang="zh-CN" altLang="en-US" sz="2800" b="1" dirty="0" smtClean="0"/>
              <a:t>精确轨道参数</a:t>
            </a:r>
            <a:endParaRPr kumimoji="1" lang="en-US" altLang="zh-CN" sz="2800" dirty="0" smtClean="0"/>
          </a:p>
        </p:txBody>
      </p:sp>
      <p:sp>
        <p:nvSpPr>
          <p:cNvPr id="18" name="矩形 17"/>
          <p:cNvSpPr/>
          <p:nvPr/>
        </p:nvSpPr>
        <p:spPr>
          <a:xfrm>
            <a:off x="2861631" y="3349507"/>
            <a:ext cx="24208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zh-CN" altLang="en-US" sz="2800" b="1" dirty="0" smtClean="0"/>
              <a:t>预期的引力波</a:t>
            </a:r>
            <a:r>
              <a:rPr kumimoji="1" lang="en-US" altLang="zh-CN" sz="2800" b="1" dirty="0" smtClean="0"/>
              <a:t> </a:t>
            </a:r>
            <a:endParaRPr lang="zh-CN" altLang="en-US" sz="2800" b="1" dirty="0"/>
          </a:p>
        </p:txBody>
      </p:sp>
      <p:sp>
        <p:nvSpPr>
          <p:cNvPr id="19" name="矩形 18"/>
          <p:cNvSpPr/>
          <p:nvPr/>
        </p:nvSpPr>
        <p:spPr>
          <a:xfrm>
            <a:off x="7559796" y="3330747"/>
            <a:ext cx="243528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zh-CN" altLang="en-US" sz="2800" b="1" dirty="0" smtClean="0">
                <a:solidFill>
                  <a:srgbClr val="002060"/>
                </a:solidFill>
              </a:rPr>
              <a:t>观测的引力波</a:t>
            </a:r>
            <a:r>
              <a:rPr kumimoji="1" lang="en-US" altLang="zh-CN" sz="2800" b="1" dirty="0" smtClean="0">
                <a:solidFill>
                  <a:srgbClr val="002060"/>
                </a:solidFill>
              </a:rPr>
              <a:t> </a:t>
            </a:r>
            <a:endParaRPr lang="zh-CN" altLang="en-US" sz="2800" b="1" dirty="0"/>
          </a:p>
        </p:txBody>
      </p:sp>
      <p:cxnSp>
        <p:nvCxnSpPr>
          <p:cNvPr id="23" name="直线连接符 22"/>
          <p:cNvCxnSpPr/>
          <p:nvPr/>
        </p:nvCxnSpPr>
        <p:spPr>
          <a:xfrm flipV="1">
            <a:off x="4360643" y="4726703"/>
            <a:ext cx="1094308" cy="591241"/>
          </a:xfrm>
          <a:prstGeom prst="line">
            <a:avLst/>
          </a:prstGeom>
          <a:ln w="114300"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线连接符 24"/>
          <p:cNvCxnSpPr/>
          <p:nvPr/>
        </p:nvCxnSpPr>
        <p:spPr>
          <a:xfrm flipV="1">
            <a:off x="4725898" y="2775772"/>
            <a:ext cx="940371" cy="548474"/>
          </a:xfrm>
          <a:prstGeom prst="line">
            <a:avLst/>
          </a:prstGeom>
          <a:ln w="114300"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椭圆 30"/>
          <p:cNvSpPr/>
          <p:nvPr/>
        </p:nvSpPr>
        <p:spPr>
          <a:xfrm>
            <a:off x="5112140" y="4185632"/>
            <a:ext cx="2434385" cy="585830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2" name="矩形 31"/>
          <p:cNvSpPr/>
          <p:nvPr/>
        </p:nvSpPr>
        <p:spPr>
          <a:xfrm>
            <a:off x="5443544" y="4178891"/>
            <a:ext cx="15087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zh-CN" altLang="en-US" sz="3200" dirty="0" smtClean="0">
                <a:solidFill>
                  <a:srgbClr val="002060"/>
                </a:solidFill>
              </a:rPr>
              <a:t>一致性</a:t>
            </a:r>
            <a:r>
              <a:rPr kumimoji="1" lang="en-US" altLang="zh-CN" sz="3200" dirty="0" smtClean="0">
                <a:solidFill>
                  <a:srgbClr val="002060"/>
                </a:solidFill>
              </a:rPr>
              <a:t> </a:t>
            </a:r>
            <a:endParaRPr lang="zh-CN" altLang="en-US" sz="3200" dirty="0"/>
          </a:p>
        </p:txBody>
      </p:sp>
      <p:sp>
        <p:nvSpPr>
          <p:cNvPr id="34" name="矩形 33"/>
          <p:cNvSpPr/>
          <p:nvPr/>
        </p:nvSpPr>
        <p:spPr>
          <a:xfrm>
            <a:off x="2783690" y="5452957"/>
            <a:ext cx="235967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zh-CN" altLang="en-US" sz="2800" dirty="0" smtClean="0">
                <a:solidFill>
                  <a:srgbClr val="002060"/>
                </a:solidFill>
              </a:rPr>
              <a:t>验证</a:t>
            </a:r>
            <a:r>
              <a:rPr kumimoji="1" lang="zh-CN" altLang="en-US" sz="2800" dirty="0" smtClean="0">
                <a:solidFill>
                  <a:srgbClr val="002060"/>
                </a:solidFill>
              </a:rPr>
              <a:t>引力波</a:t>
            </a:r>
            <a:r>
              <a:rPr kumimoji="1" lang="zh-CN" altLang="en-US" sz="2800" dirty="0" smtClean="0">
                <a:solidFill>
                  <a:srgbClr val="002060"/>
                </a:solidFill>
              </a:rPr>
              <a:t>或     发现</a:t>
            </a:r>
            <a:r>
              <a:rPr kumimoji="1" lang="zh-CN" altLang="en-US" sz="2800" dirty="0" smtClean="0">
                <a:solidFill>
                  <a:srgbClr val="002060"/>
                </a:solidFill>
              </a:rPr>
              <a:t>新物理 </a:t>
            </a:r>
            <a:endParaRPr kumimoji="1" lang="en-US" altLang="zh-CN" sz="2800" dirty="0" smtClean="0">
              <a:solidFill>
                <a:srgbClr val="002060"/>
              </a:solidFill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7752314" y="5477077"/>
            <a:ext cx="2061783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zh-CN" altLang="en-US" sz="2800" dirty="0" smtClean="0">
                <a:solidFill>
                  <a:srgbClr val="002060"/>
                </a:solidFill>
              </a:rPr>
              <a:t>脉冲星导航</a:t>
            </a:r>
          </a:p>
          <a:p>
            <a:r>
              <a:rPr kumimoji="1" lang="zh-CN" altLang="en-US" sz="2800" dirty="0" smtClean="0">
                <a:solidFill>
                  <a:srgbClr val="002060"/>
                </a:solidFill>
              </a:rPr>
              <a:t>脉冲星调钟</a:t>
            </a:r>
            <a:r>
              <a:rPr kumimoji="1" lang="en-US" altLang="zh-CN" sz="2800" dirty="0" smtClean="0">
                <a:solidFill>
                  <a:srgbClr val="002060"/>
                </a:solidFill>
              </a:rPr>
              <a:t> </a:t>
            </a:r>
            <a:endParaRPr lang="zh-CN" altLang="en-US" sz="2800" dirty="0"/>
          </a:p>
        </p:txBody>
      </p:sp>
      <p:cxnSp>
        <p:nvCxnSpPr>
          <p:cNvPr id="42" name="直线连接符 41"/>
          <p:cNvCxnSpPr/>
          <p:nvPr/>
        </p:nvCxnSpPr>
        <p:spPr>
          <a:xfrm flipV="1">
            <a:off x="7275729" y="3912117"/>
            <a:ext cx="847850" cy="384978"/>
          </a:xfrm>
          <a:prstGeom prst="line">
            <a:avLst/>
          </a:prstGeom>
          <a:ln w="114300"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线连接符 42"/>
          <p:cNvCxnSpPr/>
          <p:nvPr/>
        </p:nvCxnSpPr>
        <p:spPr>
          <a:xfrm flipH="1" flipV="1">
            <a:off x="4746244" y="3912117"/>
            <a:ext cx="858747" cy="305492"/>
          </a:xfrm>
          <a:prstGeom prst="line">
            <a:avLst/>
          </a:prstGeom>
          <a:ln w="114300"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矩形 49"/>
          <p:cNvSpPr/>
          <p:nvPr/>
        </p:nvSpPr>
        <p:spPr>
          <a:xfrm>
            <a:off x="10019214" y="3267933"/>
            <a:ext cx="203378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dirty="0" smtClean="0">
                <a:solidFill>
                  <a:srgbClr val="FF0000"/>
                </a:solidFill>
              </a:rPr>
              <a:t>电磁对应体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4555958" y="576705"/>
            <a:ext cx="3241960" cy="59570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4725898" y="619581"/>
            <a:ext cx="79210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dirty="0" smtClean="0"/>
              <a:t>  </a:t>
            </a:r>
            <a:r>
              <a:rPr lang="zh-CN" altLang="en-US" sz="2800" dirty="0" smtClean="0"/>
              <a:t>脉冲星</a:t>
            </a:r>
            <a:r>
              <a:rPr lang="zh-CN" altLang="en-US" sz="2800" dirty="0" smtClean="0"/>
              <a:t>到达时间</a:t>
            </a:r>
            <a:endParaRPr lang="zh-CN" altLang="en-US" sz="2800" dirty="0" smtClean="0"/>
          </a:p>
        </p:txBody>
      </p:sp>
      <p:cxnSp>
        <p:nvCxnSpPr>
          <p:cNvPr id="38" name="直线连接符 37"/>
          <p:cNvCxnSpPr/>
          <p:nvPr/>
        </p:nvCxnSpPr>
        <p:spPr>
          <a:xfrm flipH="1" flipV="1">
            <a:off x="6329332" y="1290157"/>
            <a:ext cx="29560" cy="510048"/>
          </a:xfrm>
          <a:prstGeom prst="line">
            <a:avLst/>
          </a:prstGeom>
          <a:ln w="114300"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线连接符 38"/>
          <p:cNvCxnSpPr>
            <a:endCxn id="8" idx="1"/>
          </p:cNvCxnSpPr>
          <p:nvPr/>
        </p:nvCxnSpPr>
        <p:spPr>
          <a:xfrm flipV="1">
            <a:off x="5190848" y="3561837"/>
            <a:ext cx="2365970" cy="21388"/>
          </a:xfrm>
          <a:prstGeom prst="line">
            <a:avLst/>
          </a:prstGeom>
          <a:ln w="114300">
            <a:solidFill>
              <a:srgbClr val="FF0000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文本框 39"/>
          <p:cNvSpPr txBox="1"/>
          <p:nvPr/>
        </p:nvSpPr>
        <p:spPr>
          <a:xfrm>
            <a:off x="9995078" y="5477077"/>
            <a:ext cx="162095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800" dirty="0" smtClean="0">
                <a:solidFill>
                  <a:srgbClr val="FF0000"/>
                </a:solidFill>
              </a:rPr>
              <a:t>纯科学以</a:t>
            </a:r>
          </a:p>
          <a:p>
            <a:r>
              <a:rPr kumimoji="1" lang="zh-CN" altLang="en-US" sz="2800" dirty="0" smtClean="0">
                <a:solidFill>
                  <a:srgbClr val="FF0000"/>
                </a:solidFill>
              </a:rPr>
              <a:t>外的应用</a:t>
            </a:r>
            <a:endParaRPr kumimoji="1"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48" name="矩形 47"/>
          <p:cNvSpPr/>
          <p:nvPr/>
        </p:nvSpPr>
        <p:spPr>
          <a:xfrm>
            <a:off x="7582681" y="5354403"/>
            <a:ext cx="4077813" cy="1235913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6" name="文本框 55"/>
          <p:cNvSpPr txBox="1"/>
          <p:nvPr/>
        </p:nvSpPr>
        <p:spPr>
          <a:xfrm>
            <a:off x="799582" y="378224"/>
            <a:ext cx="203132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3600" dirty="0">
                <a:solidFill>
                  <a:srgbClr val="FF0000"/>
                </a:solidFill>
              </a:rPr>
              <a:t>致密双星</a:t>
            </a:r>
          </a:p>
          <a:p>
            <a:r>
              <a:rPr kumimoji="1" lang="zh-CN" altLang="en-US" sz="3600" dirty="0" smtClean="0">
                <a:solidFill>
                  <a:srgbClr val="FF0000"/>
                </a:solidFill>
              </a:rPr>
              <a:t>与引力波</a:t>
            </a:r>
          </a:p>
          <a:p>
            <a:r>
              <a:rPr kumimoji="1" lang="zh-CN" altLang="en-US" sz="3600" dirty="0">
                <a:solidFill>
                  <a:srgbClr val="FF0000"/>
                </a:solidFill>
              </a:rPr>
              <a:t> </a:t>
            </a:r>
            <a:r>
              <a:rPr kumimoji="1" lang="zh-CN" altLang="en-US" sz="3600" dirty="0" smtClean="0">
                <a:solidFill>
                  <a:srgbClr val="FF0000"/>
                </a:solidFill>
              </a:rPr>
              <a:t> </a:t>
            </a:r>
            <a:r>
              <a:rPr kumimoji="1" lang="zh-CN" altLang="en-US" sz="3600" dirty="0" smtClean="0">
                <a:solidFill>
                  <a:srgbClr val="FF0000"/>
                </a:solidFill>
              </a:rPr>
              <a:t>结合带</a:t>
            </a:r>
          </a:p>
          <a:p>
            <a:r>
              <a:rPr kumimoji="1" lang="zh-CN" altLang="en-US" sz="3600" dirty="0" smtClean="0">
                <a:solidFill>
                  <a:srgbClr val="FF0000"/>
                </a:solidFill>
              </a:rPr>
              <a:t>来的机会</a:t>
            </a:r>
            <a:endParaRPr kumimoji="1" lang="zh-CN" altLang="en-US" sz="3600" dirty="0">
              <a:solidFill>
                <a:srgbClr val="FF0000"/>
              </a:solidFill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9667305" y="405896"/>
            <a:ext cx="1339731" cy="73997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9706215" y="518444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800" dirty="0" smtClean="0"/>
              <a:t>参考源</a:t>
            </a:r>
            <a:endParaRPr kumimoji="1" lang="zh-CN" altLang="en-US" sz="2800" dirty="0"/>
          </a:p>
        </p:txBody>
      </p:sp>
      <p:cxnSp>
        <p:nvCxnSpPr>
          <p:cNvPr id="41" name="直线连接符 40"/>
          <p:cNvCxnSpPr/>
          <p:nvPr/>
        </p:nvCxnSpPr>
        <p:spPr>
          <a:xfrm flipV="1">
            <a:off x="9640299" y="1210083"/>
            <a:ext cx="696858" cy="2061806"/>
          </a:xfrm>
          <a:prstGeom prst="line">
            <a:avLst/>
          </a:prstGeom>
          <a:ln w="114300">
            <a:gradFill>
              <a:gsLst>
                <a:gs pos="0">
                  <a:srgbClr val="0070C0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矩形 43"/>
          <p:cNvSpPr/>
          <p:nvPr/>
        </p:nvSpPr>
        <p:spPr>
          <a:xfrm>
            <a:off x="5527766" y="5477077"/>
            <a:ext cx="1662252" cy="95410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0" name="文本框 19"/>
          <p:cNvSpPr txBox="1"/>
          <p:nvPr/>
        </p:nvSpPr>
        <p:spPr>
          <a:xfrm>
            <a:off x="5540772" y="5452956"/>
            <a:ext cx="162095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800" dirty="0" smtClean="0"/>
              <a:t>时间噪声</a:t>
            </a:r>
          </a:p>
          <a:p>
            <a:r>
              <a:rPr kumimoji="1" lang="zh-CN" altLang="en-US" sz="2800" dirty="0"/>
              <a:t> </a:t>
            </a:r>
            <a:r>
              <a:rPr kumimoji="1" lang="zh-CN" altLang="en-US" sz="2800" dirty="0" smtClean="0"/>
              <a:t>    </a:t>
            </a:r>
            <a:r>
              <a:rPr kumimoji="1" lang="zh-CN" altLang="en-US" sz="2800" dirty="0" smtClean="0"/>
              <a:t>起源</a:t>
            </a:r>
            <a:endParaRPr kumimoji="1" lang="zh-CN" altLang="en-US" sz="2800" dirty="0" smtClean="0"/>
          </a:p>
        </p:txBody>
      </p:sp>
      <p:cxnSp>
        <p:nvCxnSpPr>
          <p:cNvPr id="45" name="直线连接符 44"/>
          <p:cNvCxnSpPr/>
          <p:nvPr/>
        </p:nvCxnSpPr>
        <p:spPr>
          <a:xfrm flipH="1" flipV="1">
            <a:off x="6370365" y="4823368"/>
            <a:ext cx="16780" cy="494576"/>
          </a:xfrm>
          <a:prstGeom prst="line">
            <a:avLst/>
          </a:prstGeom>
          <a:ln w="114300"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矩形 45"/>
          <p:cNvSpPr/>
          <p:nvPr/>
        </p:nvSpPr>
        <p:spPr>
          <a:xfrm>
            <a:off x="989999" y="5359333"/>
            <a:ext cx="6349128" cy="1230984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6" name="文本框 25"/>
          <p:cNvSpPr txBox="1"/>
          <p:nvPr/>
        </p:nvSpPr>
        <p:spPr>
          <a:xfrm>
            <a:off x="1025137" y="5535534"/>
            <a:ext cx="162095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800" dirty="0" smtClean="0">
                <a:solidFill>
                  <a:srgbClr val="FF0000"/>
                </a:solidFill>
              </a:rPr>
              <a:t>自然科学</a:t>
            </a:r>
          </a:p>
          <a:p>
            <a:r>
              <a:rPr kumimoji="1" lang="zh-CN" altLang="en-US" sz="2800" dirty="0">
                <a:solidFill>
                  <a:srgbClr val="FF0000"/>
                </a:solidFill>
              </a:rPr>
              <a:t> </a:t>
            </a:r>
            <a:r>
              <a:rPr kumimoji="1" lang="zh-CN" altLang="en-US" sz="2800" dirty="0" smtClean="0">
                <a:solidFill>
                  <a:srgbClr val="FF0000"/>
                </a:solidFill>
              </a:rPr>
              <a:t>     应用</a:t>
            </a:r>
            <a:endParaRPr kumimoji="1" lang="zh-CN" altLang="en-US" sz="2800" dirty="0">
              <a:solidFill>
                <a:srgbClr val="FF0000"/>
              </a:solidFill>
            </a:endParaRPr>
          </a:p>
        </p:txBody>
      </p:sp>
      <p:cxnSp>
        <p:nvCxnSpPr>
          <p:cNvPr id="47" name="直线连接符 46"/>
          <p:cNvCxnSpPr/>
          <p:nvPr/>
        </p:nvCxnSpPr>
        <p:spPr>
          <a:xfrm flipH="1">
            <a:off x="9288291" y="1247821"/>
            <a:ext cx="391725" cy="472219"/>
          </a:xfrm>
          <a:prstGeom prst="line">
            <a:avLst/>
          </a:prstGeom>
          <a:ln w="114300"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矩形 48"/>
          <p:cNvSpPr/>
          <p:nvPr/>
        </p:nvSpPr>
        <p:spPr>
          <a:xfrm>
            <a:off x="10061761" y="3253279"/>
            <a:ext cx="1890549" cy="533490"/>
          </a:xfrm>
          <a:prstGeom prst="rect">
            <a:avLst/>
          </a:prstGeom>
          <a:noFill/>
          <a:ln w="889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2" name="矩形 51"/>
          <p:cNvSpPr/>
          <p:nvPr/>
        </p:nvSpPr>
        <p:spPr>
          <a:xfrm>
            <a:off x="9706215" y="4415475"/>
            <a:ext cx="1909820" cy="59570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smtClean="0"/>
              <a:t>喷流物理</a:t>
            </a:r>
            <a:endParaRPr kumimoji="1" lang="zh-CN" altLang="en-US"/>
          </a:p>
        </p:txBody>
      </p:sp>
      <p:sp>
        <p:nvSpPr>
          <p:cNvPr id="27" name="文本框 26"/>
          <p:cNvSpPr txBox="1"/>
          <p:nvPr/>
        </p:nvSpPr>
        <p:spPr>
          <a:xfrm>
            <a:off x="9680016" y="4523475"/>
            <a:ext cx="20313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400" dirty="0" smtClean="0"/>
              <a:t>喷流物理机制</a:t>
            </a:r>
            <a:endParaRPr kumimoji="1" lang="zh-CN" altLang="en-US" sz="2400" dirty="0"/>
          </a:p>
        </p:txBody>
      </p:sp>
      <p:cxnSp>
        <p:nvCxnSpPr>
          <p:cNvPr id="53" name="直线连接符 52"/>
          <p:cNvCxnSpPr/>
          <p:nvPr/>
        </p:nvCxnSpPr>
        <p:spPr>
          <a:xfrm flipH="1" flipV="1">
            <a:off x="9306269" y="3976641"/>
            <a:ext cx="544019" cy="406134"/>
          </a:xfrm>
          <a:prstGeom prst="line">
            <a:avLst/>
          </a:prstGeom>
          <a:ln w="114300"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线连接符 53"/>
          <p:cNvCxnSpPr>
            <a:stCxn id="52" idx="0"/>
          </p:cNvCxnSpPr>
          <p:nvPr/>
        </p:nvCxnSpPr>
        <p:spPr>
          <a:xfrm flipV="1">
            <a:off x="10661125" y="3854295"/>
            <a:ext cx="241339" cy="561180"/>
          </a:xfrm>
          <a:prstGeom prst="line">
            <a:avLst/>
          </a:prstGeom>
          <a:ln w="114300"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5444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27666" y="-275696"/>
            <a:ext cx="10515600" cy="1325563"/>
          </a:xfrm>
        </p:spPr>
        <p:txBody>
          <a:bodyPr>
            <a:normAutofit/>
          </a:bodyPr>
          <a:lstStyle/>
          <a:p>
            <a:r>
              <a:rPr kumimoji="1" lang="en-US" altLang="zh-CN" sz="3200" dirty="0" smtClean="0"/>
              <a:t> </a:t>
            </a:r>
            <a:r>
              <a:rPr kumimoji="1" lang="zh-CN" altLang="en-US" sz="3200" dirty="0" smtClean="0"/>
              <a:t> </a:t>
            </a:r>
            <a:r>
              <a:rPr kumimoji="1" lang="en-US" altLang="zh-CN" sz="3200" dirty="0" smtClean="0"/>
              <a:t>Possible</a:t>
            </a:r>
            <a:r>
              <a:rPr kumimoji="1" lang="zh-CN" altLang="en-US" sz="3200" dirty="0" smtClean="0"/>
              <a:t> </a:t>
            </a:r>
            <a:r>
              <a:rPr kumimoji="1" lang="en-US" altLang="zh-CN" sz="3200" dirty="0" smtClean="0"/>
              <a:t>Topics</a:t>
            </a:r>
            <a:endParaRPr kumimoji="1"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3662" y="632771"/>
            <a:ext cx="10515600" cy="61129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zh-CN" dirty="0" smtClean="0"/>
              <a:t>Emission mechanism of </a:t>
            </a:r>
            <a:r>
              <a:rPr kumimoji="1" lang="en-US" altLang="zh-CN" dirty="0"/>
              <a:t>radio, optic, X-ray &amp; Gamma-ray</a:t>
            </a:r>
          </a:p>
          <a:p>
            <a:pPr marL="0" indent="0">
              <a:buNone/>
            </a:pPr>
            <a:r>
              <a:rPr kumimoji="1" lang="en-US" altLang="zh-CN" dirty="0" smtClean="0"/>
              <a:t>Correlations </a:t>
            </a:r>
            <a:r>
              <a:rPr kumimoji="1" lang="en-US" altLang="zh-CN" dirty="0"/>
              <a:t>among</a:t>
            </a:r>
            <a:r>
              <a:rPr kumimoji="1" lang="zh-CN" altLang="en-US" dirty="0"/>
              <a:t> </a:t>
            </a:r>
            <a:r>
              <a:rPr kumimoji="1" lang="en-US" altLang="zh-CN" dirty="0"/>
              <a:t>mode change, nulling, state transformation</a:t>
            </a:r>
            <a:r>
              <a:rPr kumimoji="1" lang="mr-IN" altLang="zh-CN" dirty="0" smtClean="0"/>
              <a:t>…</a:t>
            </a:r>
            <a:endParaRPr kumimoji="1" lang="en-US" altLang="zh-CN" dirty="0"/>
          </a:p>
          <a:p>
            <a:r>
              <a:rPr kumimoji="1" lang="en-US" altLang="zh-CN" dirty="0"/>
              <a:t> </a:t>
            </a:r>
            <a:r>
              <a:rPr kumimoji="1" lang="en-US" altLang="zh-CN" dirty="0" smtClean="0"/>
              <a:t>Correlation between  glitch </a:t>
            </a:r>
            <a:r>
              <a:rPr kumimoji="1" lang="en-US" altLang="zh-CN" dirty="0"/>
              <a:t>vs  emission </a:t>
            </a:r>
          </a:p>
          <a:p>
            <a:endParaRPr kumimoji="1" lang="en-US" altLang="zh-CN" dirty="0" smtClean="0"/>
          </a:p>
          <a:p>
            <a:r>
              <a:rPr kumimoji="1" lang="en-US" altLang="zh-CN" dirty="0" smtClean="0"/>
              <a:t>Searching </a:t>
            </a:r>
            <a:r>
              <a:rPr kumimoji="1" lang="en-US" altLang="zh-CN" dirty="0" smtClean="0"/>
              <a:t>extreme pulsars, NS-BH, ultra-compact</a:t>
            </a:r>
            <a:r>
              <a:rPr kumimoji="1" lang="en-US" altLang="zh-CN" dirty="0" smtClean="0"/>
              <a:t>?</a:t>
            </a:r>
            <a:endParaRPr kumimoji="1" lang="zh-CN" altLang="en-US" dirty="0" smtClean="0"/>
          </a:p>
          <a:p>
            <a:r>
              <a:rPr kumimoji="1" lang="en-US" altLang="zh-CN" dirty="0" smtClean="0"/>
              <a:t>Evolution of binary pulsars </a:t>
            </a:r>
            <a:r>
              <a:rPr kumimoji="1" lang="zh-CN" altLang="en-US" dirty="0" smtClean="0"/>
              <a:t> </a:t>
            </a:r>
            <a:endParaRPr kumimoji="1" lang="en-US" altLang="zh-CN" dirty="0"/>
          </a:p>
          <a:p>
            <a:r>
              <a:rPr kumimoji="1" lang="en-US" altLang="zh-CN" dirty="0"/>
              <a:t>Magnetar vs  radio </a:t>
            </a:r>
            <a:r>
              <a:rPr kumimoji="1" lang="en-US" altLang="zh-CN" dirty="0" smtClean="0"/>
              <a:t>pulsar</a:t>
            </a:r>
          </a:p>
          <a:p>
            <a:r>
              <a:rPr kumimoji="1" lang="en-US" altLang="zh-CN" dirty="0">
                <a:solidFill>
                  <a:srgbClr val="0070C0"/>
                </a:solidFill>
              </a:rPr>
              <a:t> O</a:t>
            </a:r>
            <a:r>
              <a:rPr kumimoji="1" lang="en-US" altLang="zh-CN" dirty="0" smtClean="0">
                <a:solidFill>
                  <a:srgbClr val="0070C0"/>
                </a:solidFill>
              </a:rPr>
              <a:t>rigin of timing noise</a:t>
            </a:r>
          </a:p>
          <a:p>
            <a:r>
              <a:rPr kumimoji="1" lang="en-US" altLang="zh-CN" dirty="0" smtClean="0">
                <a:solidFill>
                  <a:srgbClr val="0070C0"/>
                </a:solidFill>
              </a:rPr>
              <a:t> Role </a:t>
            </a:r>
            <a:r>
              <a:rPr kumimoji="1" lang="en-US" altLang="zh-CN" dirty="0">
                <a:solidFill>
                  <a:srgbClr val="0070C0"/>
                </a:solidFill>
              </a:rPr>
              <a:t>of tidal </a:t>
            </a:r>
            <a:r>
              <a:rPr kumimoji="1" lang="en-US" altLang="zh-CN" dirty="0" smtClean="0">
                <a:solidFill>
                  <a:srgbClr val="0070C0"/>
                </a:solidFill>
              </a:rPr>
              <a:t>effect </a:t>
            </a:r>
            <a:r>
              <a:rPr kumimoji="1" lang="en-US" altLang="zh-CN" dirty="0">
                <a:solidFill>
                  <a:srgbClr val="0070C0"/>
                </a:solidFill>
              </a:rPr>
              <a:t>on </a:t>
            </a:r>
            <a:r>
              <a:rPr kumimoji="1" lang="en-US" altLang="zh-CN" dirty="0" smtClean="0">
                <a:solidFill>
                  <a:srgbClr val="0070C0"/>
                </a:solidFill>
              </a:rPr>
              <a:t>timing</a:t>
            </a:r>
          </a:p>
          <a:p>
            <a:endParaRPr kumimoji="1" lang="en-US" altLang="zh-CN" dirty="0"/>
          </a:p>
          <a:p>
            <a:r>
              <a:rPr kumimoji="1" lang="en-US" altLang="zh-CN" dirty="0" smtClean="0"/>
              <a:t>New constraints on pulsar radius? </a:t>
            </a:r>
          </a:p>
          <a:p>
            <a:r>
              <a:rPr kumimoji="1" lang="en-US" altLang="zh-CN" dirty="0"/>
              <a:t>F</a:t>
            </a:r>
            <a:r>
              <a:rPr kumimoji="1" lang="en-US" altLang="zh-CN" dirty="0" smtClean="0"/>
              <a:t>urther constraints on</a:t>
            </a:r>
            <a:r>
              <a:rPr kumimoji="1" lang="en-US" altLang="zh-CN" dirty="0" smtClean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EOS </a:t>
            </a:r>
          </a:p>
          <a:p>
            <a:endParaRPr kumimoji="1" lang="en-US" altLang="zh-CN" dirty="0" smtClean="0">
              <a:solidFill>
                <a:srgbClr val="0070C0"/>
              </a:solidFill>
            </a:endParaRPr>
          </a:p>
          <a:p>
            <a:endParaRPr kumimoji="1" lang="en-US" altLang="zh-CN" dirty="0"/>
          </a:p>
          <a:p>
            <a:endParaRPr kumimoji="1" lang="zh-CN" altLang="en-US" dirty="0"/>
          </a:p>
          <a:p>
            <a:endParaRPr kumimoji="1" lang="zh-CN" altLang="en-US" dirty="0" smtClean="0"/>
          </a:p>
          <a:p>
            <a:endParaRPr kumimoji="1" lang="zh-CN" altLang="en-US" dirty="0"/>
          </a:p>
        </p:txBody>
      </p:sp>
      <p:sp>
        <p:nvSpPr>
          <p:cNvPr id="8" name="标题 1"/>
          <p:cNvSpPr txBox="1">
            <a:spLocks/>
          </p:cNvSpPr>
          <p:nvPr/>
        </p:nvSpPr>
        <p:spPr>
          <a:xfrm>
            <a:off x="6741695" y="368923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1" lang="en-US" altLang="zh-CN" dirty="0" smtClean="0">
                <a:solidFill>
                  <a:srgbClr val="C00000"/>
                </a:solidFill>
              </a:rPr>
              <a:t>QPO models</a:t>
            </a:r>
            <a:endParaRPr kumimoji="1" lang="zh-CN" alt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604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681017" y="1476494"/>
            <a:ext cx="9885341" cy="5116811"/>
          </a:xfrm>
        </p:spPr>
        <p:txBody>
          <a:bodyPr>
            <a:normAutofit fontScale="70000" lnSpcReduction="20000"/>
          </a:bodyPr>
          <a:lstStyle/>
          <a:p>
            <a:r>
              <a:rPr kumimoji="1" lang="zh-CN" altLang="en-US" sz="4400" dirty="0" smtClean="0"/>
              <a:t>使用尽可能多的观测信息来限制模型</a:t>
            </a:r>
          </a:p>
          <a:p>
            <a:endParaRPr kumimoji="1" lang="zh-CN" altLang="en-US" sz="4400" dirty="0" smtClean="0"/>
          </a:p>
          <a:p>
            <a:r>
              <a:rPr kumimoji="1" lang="zh-CN" altLang="en-US" sz="4400" dirty="0" smtClean="0"/>
              <a:t>越困难越有价值， </a:t>
            </a:r>
          </a:p>
          <a:p>
            <a:endParaRPr kumimoji="1" lang="zh-CN" altLang="en-US" sz="4400" dirty="0" smtClean="0"/>
          </a:p>
          <a:p>
            <a:r>
              <a:rPr kumimoji="1" lang="zh-CN" altLang="en-US" sz="4400" dirty="0" smtClean="0"/>
              <a:t>发现真实自然规律的必经之路</a:t>
            </a:r>
            <a:endParaRPr kumimoji="1" lang="en-US" altLang="zh-CN" sz="4400" dirty="0" smtClean="0"/>
          </a:p>
          <a:p>
            <a:endParaRPr kumimoji="1" lang="en-US" altLang="zh-CN" sz="4400" dirty="0"/>
          </a:p>
          <a:p>
            <a:r>
              <a:rPr kumimoji="1" lang="zh-CN" altLang="en-US" sz="4400" dirty="0" smtClean="0"/>
              <a:t>农村包围城市，从局部到整体</a:t>
            </a:r>
          </a:p>
          <a:p>
            <a:endParaRPr kumimoji="1" lang="zh-CN" altLang="en-US" sz="4400" dirty="0"/>
          </a:p>
          <a:p>
            <a:r>
              <a:rPr kumimoji="1" lang="zh-CN" altLang="en-US" sz="4400" dirty="0">
                <a:solidFill>
                  <a:srgbClr val="FF0000"/>
                </a:solidFill>
              </a:rPr>
              <a:t>千头万</a:t>
            </a:r>
            <a:r>
              <a:rPr kumimoji="1" lang="zh-CN" altLang="en-US" sz="4400" dirty="0" smtClean="0">
                <a:solidFill>
                  <a:srgbClr val="FF0000"/>
                </a:solidFill>
              </a:rPr>
              <a:t>绪</a:t>
            </a:r>
          </a:p>
          <a:p>
            <a:endParaRPr kumimoji="1" lang="zh-CN" altLang="en-US" sz="4400" dirty="0" smtClean="0"/>
          </a:p>
          <a:p>
            <a:r>
              <a:rPr kumimoji="1" lang="zh-CN" altLang="en-US" sz="4400" dirty="0">
                <a:solidFill>
                  <a:srgbClr val="FF0000"/>
                </a:solidFill>
              </a:rPr>
              <a:t>前人的经验</a:t>
            </a:r>
          </a:p>
          <a:p>
            <a:pPr marL="0" indent="0">
              <a:buNone/>
            </a:pPr>
            <a:endParaRPr kumimoji="1" lang="en-US" altLang="zh-CN" sz="4400" dirty="0" smtClean="0"/>
          </a:p>
          <a:p>
            <a:endParaRPr kumimoji="1"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3846701" y="225790"/>
            <a:ext cx="712269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4400" dirty="0" smtClean="0">
                <a:solidFill>
                  <a:srgbClr val="FF0000"/>
                </a:solidFill>
              </a:rPr>
              <a:t>资源</a:t>
            </a:r>
            <a:r>
              <a:rPr kumimoji="1" lang="zh-CN" altLang="en-US" sz="4400" dirty="0" smtClean="0">
                <a:solidFill>
                  <a:srgbClr val="FF0000"/>
                </a:solidFill>
              </a:rPr>
              <a:t>不能浪费</a:t>
            </a:r>
            <a:endParaRPr kumimoji="1" lang="zh-CN" alt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2447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9786</TotalTime>
  <Words>826</Words>
  <Application>Microsoft Macintosh PowerPoint</Application>
  <PresentationFormat>宽屏</PresentationFormat>
  <Paragraphs>222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0" baseType="lpstr">
      <vt:lpstr>Calibri</vt:lpstr>
      <vt:lpstr>Calibri Light</vt:lpstr>
      <vt:lpstr>Mangal</vt:lpstr>
      <vt:lpstr>宋体</vt:lpstr>
      <vt:lpstr>Arial</vt:lpstr>
      <vt:lpstr>Office 主题</vt:lpstr>
      <vt:lpstr>Some Issues about  Pulsars and Their Observations 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  Possible Topics</vt:lpstr>
      <vt:lpstr>PowerPoint 演示文稿</vt:lpstr>
      <vt:lpstr>Lessons from history</vt:lpstr>
      <vt:lpstr>PowerPoint 演示文稿</vt:lpstr>
      <vt:lpstr>已经是脉冲星大国（口径+从业人口） </vt:lpstr>
      <vt:lpstr>                                    </vt:lpstr>
      <vt:lpstr>                                     广告时间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Microsoft Office 用户</dc:creator>
  <cp:lastModifiedBy>Microsoft Office 用户</cp:lastModifiedBy>
  <cp:revision>129</cp:revision>
  <dcterms:created xsi:type="dcterms:W3CDTF">2019-06-20T23:19:52Z</dcterms:created>
  <dcterms:modified xsi:type="dcterms:W3CDTF">2019-06-28T00:24:00Z</dcterms:modified>
</cp:coreProperties>
</file>