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</p:sldMasterIdLst>
  <p:notesMasterIdLst>
    <p:notesMasterId r:id="rId21"/>
  </p:notesMasterIdLst>
  <p:handoutMasterIdLst>
    <p:handoutMasterId r:id="rId22"/>
  </p:handoutMasterIdLst>
  <p:sldIdLst>
    <p:sldId id="302" r:id="rId2"/>
    <p:sldId id="314" r:id="rId3"/>
    <p:sldId id="323" r:id="rId4"/>
    <p:sldId id="330" r:id="rId5"/>
    <p:sldId id="324" r:id="rId6"/>
    <p:sldId id="331" r:id="rId7"/>
    <p:sldId id="327" r:id="rId8"/>
    <p:sldId id="316" r:id="rId9"/>
    <p:sldId id="321" r:id="rId10"/>
    <p:sldId id="328" r:id="rId11"/>
    <p:sldId id="326" r:id="rId12"/>
    <p:sldId id="333" r:id="rId13"/>
    <p:sldId id="335" r:id="rId14"/>
    <p:sldId id="317" r:id="rId15"/>
    <p:sldId id="329" r:id="rId16"/>
    <p:sldId id="334" r:id="rId17"/>
    <p:sldId id="332" r:id="rId18"/>
    <p:sldId id="325" r:id="rId19"/>
    <p:sldId id="307" r:id="rId20"/>
  </p:sldIdLst>
  <p:sldSz cx="9144000" cy="6858000" type="screen4x3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83" userDrawn="1">
          <p15:clr>
            <a:srgbClr val="A4A3A4"/>
          </p15:clr>
        </p15:guide>
        <p15:guide id="2" pos="2880" userDrawn="1">
          <p15:clr>
            <a:srgbClr val="A4A3A4"/>
          </p15:clr>
        </p15:guide>
        <p15:guide id="3" orient="horz" pos="346" userDrawn="1">
          <p15:clr>
            <a:srgbClr val="A4A3A4"/>
          </p15:clr>
        </p15:guide>
        <p15:guide id="4" pos="272" userDrawn="1">
          <p15:clr>
            <a:srgbClr val="A4A3A4"/>
          </p15:clr>
        </p15:guide>
        <p15:guide id="5" pos="5488" userDrawn="1">
          <p15:clr>
            <a:srgbClr val="A4A3A4"/>
          </p15:clr>
        </p15:guide>
        <p15:guide id="7" pos="3833" userDrawn="1">
          <p15:clr>
            <a:srgbClr val="A4A3A4"/>
          </p15:clr>
        </p15:guide>
        <p15:guide id="8" orient="horz" pos="3702" userDrawn="1">
          <p15:clr>
            <a:srgbClr val="A4A3A4"/>
          </p15:clr>
        </p15:guide>
        <p15:guide id="9" pos="4173" userDrawn="1">
          <p15:clr>
            <a:srgbClr val="A4A3A4"/>
          </p15:clr>
        </p15:guide>
        <p15:guide id="10" pos="1542" userDrawn="1">
          <p15:clr>
            <a:srgbClr val="A4A3A4"/>
          </p15:clr>
        </p15:guide>
        <p15:guide id="11" orient="horz" pos="572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F7F7F"/>
    <a:srgbClr val="0070C0"/>
    <a:srgbClr val="0192FF"/>
    <a:srgbClr val="FFFFFF"/>
    <a:srgbClr val="B1D3EC"/>
    <a:srgbClr val="0D0D0D"/>
    <a:srgbClr val="3A383B"/>
    <a:srgbClr val="07ABB5"/>
    <a:srgbClr val="383639"/>
    <a:srgbClr val="38363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无样式，网格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996" autoAdjust="0"/>
    <p:restoredTop sz="90296" autoAdjust="0"/>
  </p:normalViewPr>
  <p:slideViewPr>
    <p:cSldViewPr snapToGrid="0" showGuides="1">
      <p:cViewPr varScale="1">
        <p:scale>
          <a:sx n="83" d="100"/>
          <a:sy n="83" d="100"/>
        </p:scale>
        <p:origin x="963" y="39"/>
      </p:cViewPr>
      <p:guideLst>
        <p:guide orient="horz" pos="2183"/>
        <p:guide pos="2880"/>
        <p:guide orient="horz" pos="346"/>
        <p:guide pos="272"/>
        <p:guide pos="5488"/>
        <p:guide pos="3833"/>
        <p:guide orient="horz" pos="3702"/>
        <p:guide pos="4173"/>
        <p:guide pos="1542"/>
        <p:guide orient="horz" pos="572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>
            <a:extLst>
              <a:ext uri="{FF2B5EF4-FFF2-40B4-BE49-F238E27FC236}">
                <a16:creationId xmlns:a16="http://schemas.microsoft.com/office/drawing/2014/main" id="{9E09176E-4E93-498B-AF88-404F3B0A03A4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3248E56D-C41B-4D13-A74D-2648BF7BD79A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B85FB67-DAC0-4508-9E8C-AF0D7D95BD55}" type="datetime1">
              <a:rPr lang="zh-CN" altLang="en-US" smtClean="0"/>
              <a:t>2019/6/27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9608194F-0F44-4BDE-AF00-0452246718E5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E2D50D66-5AD8-43C3-B0BD-18CBE3504BE9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784BAFA-9EDD-4C56-914E-47CF3F7B162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25482656"/>
      </p:ext>
    </p:extLst>
  </p:cSld>
  <p:clrMap bg1="lt1" tx1="dk1" bg2="lt2" tx2="dk2" accent1="accent1" accent2="accent2" accent3="accent3" accent4="accent4" accent5="accent5" accent6="accent6" hlink="hlink" folHlink="folHlink"/>
  <p:hf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5BC3971-64BC-4453-890C-86E5D3583756}" type="datetime1">
              <a:rPr lang="zh-CN" altLang="en-US" smtClean="0"/>
              <a:t>2019/6/27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429630-92C3-48C1-8F11-0B1A62FB320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00222478"/>
      </p:ext>
    </p:extLst>
  </p:cSld>
  <p:clrMap bg1="lt1" tx1="dk1" bg2="lt2" tx2="dk2" accent1="accent1" accent2="accent2" accent3="accent3" accent4="accent4" accent5="accent5" accent6="accent6" hlink="hlink" folHlink="folHlink"/>
  <p:hf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页眉占位符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fld id="{15BC3971-64BC-4453-890C-86E5D3583756}" type="datetime1">
              <a:rPr lang="zh-CN" altLang="en-US" smtClean="0"/>
              <a:t>2019/6/27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429630-92C3-48C1-8F11-0B1A62FB3208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5975663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页眉占位符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fld id="{15BC3971-64BC-4453-890C-86E5D3583756}" type="datetime1">
              <a:rPr lang="zh-CN" altLang="en-US" smtClean="0"/>
              <a:t>2019/6/27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429630-92C3-48C1-8F11-0B1A62FB3208}" type="slidenum">
              <a:rPr lang="zh-CN" altLang="en-US" smtClean="0"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3973020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页眉占位符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fld id="{15BC3971-64BC-4453-890C-86E5D3583756}" type="datetime1">
              <a:rPr lang="zh-CN" altLang="en-US" smtClean="0"/>
              <a:t>2019/6/27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429630-92C3-48C1-8F11-0B1A62FB3208}" type="slidenum">
              <a:rPr lang="zh-CN" altLang="en-US" smtClean="0"/>
              <a:t>11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9306914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页眉占位符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fld id="{15BC3971-64BC-4453-890C-86E5D3583756}" type="datetime1">
              <a:rPr lang="zh-CN" altLang="en-US" smtClean="0"/>
              <a:t>2019/6/27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429630-92C3-48C1-8F11-0B1A62FB3208}" type="slidenum">
              <a:rPr lang="zh-CN" altLang="en-US" smtClean="0"/>
              <a:t>12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9306914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页眉占位符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fld id="{15BC3971-64BC-4453-890C-86E5D3583756}" type="datetime1">
              <a:rPr lang="zh-CN" altLang="en-US" smtClean="0"/>
              <a:t>2019/6/27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429630-92C3-48C1-8F11-0B1A62FB3208}" type="slidenum">
              <a:rPr lang="zh-CN" altLang="en-US" smtClean="0"/>
              <a:t>14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6245981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/>
              <a:t>radio loud pulsars</a:t>
            </a:r>
            <a:r>
              <a:rPr lang="en-US" altLang="zh-CN" baseline="0"/>
              <a:t> </a:t>
            </a:r>
            <a:r>
              <a:rPr lang="en-US" altLang="zh-CN"/>
              <a:t>and beamed toward</a:t>
            </a:r>
            <a:r>
              <a:rPr lang="en-US" altLang="zh-CN" baseline="0"/>
              <a:t> us</a:t>
            </a:r>
            <a:endParaRPr lang="en-US" altLang="zh-CN"/>
          </a:p>
          <a:p>
            <a:endParaRPr lang="en-US" altLang="zh-CN"/>
          </a:p>
          <a:p>
            <a:r>
              <a:rPr lang="en-US" altLang="zh-CN"/>
              <a:t>SA:123082 </a:t>
            </a:r>
          </a:p>
          <a:p>
            <a:r>
              <a:rPr lang="en-US" altLang="zh-CN"/>
              <a:t>SB:178603</a:t>
            </a:r>
          </a:p>
          <a:p>
            <a:r>
              <a:rPr lang="en-US" altLang="zh-CN"/>
              <a:t>EA:106922</a:t>
            </a:r>
          </a:p>
          <a:p>
            <a:r>
              <a:rPr lang="en-US" altLang="zh-CN"/>
              <a:t>EB:211542</a:t>
            </a:r>
            <a:endParaRPr lang="zh-CN" altLang="en-US" dirty="0"/>
          </a:p>
        </p:txBody>
      </p:sp>
      <p:sp>
        <p:nvSpPr>
          <p:cNvPr id="4" name="页眉占位符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fld id="{15BC3971-64BC-4453-890C-86E5D3583756}" type="datetime1">
              <a:rPr lang="zh-CN" altLang="en-US" smtClean="0"/>
              <a:t>2019/6/27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429630-92C3-48C1-8F11-0B1A62FB3208}" type="slidenum">
              <a:rPr lang="zh-CN" altLang="en-US" smtClean="0"/>
              <a:t>15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6245981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页眉占位符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fld id="{15BC3971-64BC-4453-890C-86E5D3583756}" type="datetime1">
              <a:rPr lang="zh-CN" altLang="en-US" smtClean="0"/>
              <a:t>2019/6/27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429630-92C3-48C1-8F11-0B1A62FB3208}" type="slidenum">
              <a:rPr lang="zh-CN" altLang="en-US" smtClean="0"/>
              <a:t>16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549688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br>
              <a:rPr lang="en-US" altLang="zh-CN" dirty="0"/>
            </a:br>
            <a:endParaRPr lang="zh-CN" altLang="en-US" dirty="0"/>
          </a:p>
        </p:txBody>
      </p:sp>
      <p:sp>
        <p:nvSpPr>
          <p:cNvPr id="4" name="页眉占位符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15BC3971-64BC-4453-890C-86E5D3583756}" type="datetime1">
              <a:rPr lang="zh-CN" altLang="en-US" smtClean="0"/>
              <a:t>2019/6/27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A6429630-92C3-48C1-8F11-0B1A62FB3208}" type="slidenum">
              <a:rPr lang="zh-CN" altLang="en-US" smtClean="0"/>
              <a:t>17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4059051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br>
              <a:rPr lang="en-US" altLang="zh-CN" dirty="0"/>
            </a:br>
            <a:endParaRPr lang="zh-CN" altLang="en-US" dirty="0"/>
          </a:p>
        </p:txBody>
      </p:sp>
      <p:sp>
        <p:nvSpPr>
          <p:cNvPr id="4" name="页眉占位符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15BC3971-64BC-4453-890C-86E5D3583756}" type="datetime1">
              <a:rPr lang="zh-CN" altLang="en-US" smtClean="0"/>
              <a:t>2019/6/27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A6429630-92C3-48C1-8F11-0B1A62FB3208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4059051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页眉占位符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15BC3971-64BC-4453-890C-86E5D3583756}" type="datetime1">
              <a:rPr lang="zh-CN" altLang="en-US" smtClean="0"/>
              <a:t>2019/6/27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A6429630-92C3-48C1-8F11-0B1A62FB3208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1402362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br>
              <a:rPr lang="en-US" altLang="zh-CN" dirty="0"/>
            </a:br>
            <a:endParaRPr lang="zh-CN" altLang="en-US" dirty="0"/>
          </a:p>
        </p:txBody>
      </p:sp>
      <p:sp>
        <p:nvSpPr>
          <p:cNvPr id="4" name="页眉占位符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15BC3971-64BC-4453-890C-86E5D3583756}" type="datetime1">
              <a:rPr lang="zh-CN" altLang="en-US" smtClean="0"/>
              <a:t>2019/6/27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A6429630-92C3-48C1-8F11-0B1A62FB3208}" type="slidenum">
              <a:rPr lang="zh-CN" altLang="en-US" smtClean="0"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4059051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/>
              <a:t>PMSURV: gl=[-100,50],gb=[-5,5]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SWINB1: </a:t>
            </a:r>
            <a:r>
              <a:rPr lang="en-US" altLang="zh-CN"/>
              <a:t>gl=[-100,50],|gb|=[5,15]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SWINB1: </a:t>
            </a:r>
            <a:r>
              <a:rPr lang="en-US" altLang="zh-CN"/>
              <a:t>gl=[-100,50],|gb|=[15,30]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zh-CN"/>
          </a:p>
          <a:p>
            <a:endParaRPr lang="en-US" altLang="zh-CN"/>
          </a:p>
          <a:p>
            <a:endParaRPr lang="zh-CN" altLang="en-US" dirty="0"/>
          </a:p>
        </p:txBody>
      </p:sp>
      <p:sp>
        <p:nvSpPr>
          <p:cNvPr id="4" name="页眉占位符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15BC3971-64BC-4453-890C-86E5D3583756}" type="datetime1">
              <a:rPr lang="zh-CN" altLang="en-US" smtClean="0"/>
              <a:t>2019/6/27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A6429630-92C3-48C1-8F11-0B1A62FB3208}" type="slidenum">
              <a:rPr lang="zh-CN" altLang="en-US" smtClean="0"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6548808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br>
              <a:rPr lang="en-US" altLang="zh-CN" dirty="0"/>
            </a:br>
            <a:endParaRPr lang="zh-CN" altLang="en-US" dirty="0"/>
          </a:p>
        </p:txBody>
      </p:sp>
      <p:sp>
        <p:nvSpPr>
          <p:cNvPr id="4" name="页眉占位符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15BC3971-64BC-4453-890C-86E5D3583756}" type="datetime1">
              <a:rPr lang="zh-CN" altLang="en-US" smtClean="0"/>
              <a:t>2019/6/27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A6429630-92C3-48C1-8F11-0B1A62FB3208}" type="slidenum">
              <a:rPr lang="zh-CN" altLang="en-US" smtClean="0"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4059051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br>
              <a:rPr lang="en-US"/>
            </a:br>
            <a:endParaRPr lang="en-US" altLang="zh-CN" dirty="0"/>
          </a:p>
        </p:txBody>
      </p:sp>
      <p:sp>
        <p:nvSpPr>
          <p:cNvPr id="4" name="页眉占位符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15BC3971-64BC-4453-890C-86E5D3583756}" type="datetime1">
              <a:rPr lang="zh-CN" altLang="en-US" smtClean="0"/>
              <a:t>2019/6/27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A6429630-92C3-48C1-8F11-0B1A62FB3208}" type="slidenum">
              <a:rPr lang="zh-CN" altLang="en-US" smtClean="0"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4059051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br>
              <a:rPr lang="en-US"/>
            </a:br>
            <a:endParaRPr lang="en-US" altLang="zh-CN" dirty="0"/>
          </a:p>
        </p:txBody>
      </p:sp>
      <p:sp>
        <p:nvSpPr>
          <p:cNvPr id="4" name="页眉占位符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15BC3971-64BC-4453-890C-86E5D3583756}" type="datetime1">
              <a:rPr lang="zh-CN" altLang="en-US" smtClean="0"/>
              <a:t>2019/6/27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A6429630-92C3-48C1-8F11-0B1A62FB3208}" type="slidenum">
              <a:rPr lang="zh-CN" altLang="en-US" smtClean="0"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4059051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页眉占位符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fld id="{15BC3971-64BC-4453-890C-86E5D3583756}" type="datetime1">
              <a:rPr lang="zh-CN" altLang="en-US" smtClean="0"/>
              <a:t>2019/6/27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429630-92C3-48C1-8F11-0B1A62FB3208}" type="slidenum">
              <a:rPr lang="zh-CN" altLang="en-US" smtClean="0"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397302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 userDrawn="1"/>
        </p:nvPicPr>
        <p:blipFill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3686" y="2032436"/>
            <a:ext cx="4501029" cy="4501029"/>
          </a:xfrm>
          <a:prstGeom prst="rect">
            <a:avLst/>
          </a:prstGeom>
        </p:spPr>
      </p:pic>
      <p:sp>
        <p:nvSpPr>
          <p:cNvPr id="8" name="矩形 7"/>
          <p:cNvSpPr/>
          <p:nvPr userDrawn="1"/>
        </p:nvSpPr>
        <p:spPr>
          <a:xfrm>
            <a:off x="0" y="11851"/>
            <a:ext cx="9144000" cy="6858000"/>
          </a:xfrm>
          <a:prstGeom prst="rect">
            <a:avLst/>
          </a:prstGeom>
          <a:solidFill>
            <a:schemeClr val="bg1">
              <a:alpha val="8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Freeform 5">
            <a:extLst>
              <a:ext uri="{FF2B5EF4-FFF2-40B4-BE49-F238E27FC236}">
                <a16:creationId xmlns:a16="http://schemas.microsoft.com/office/drawing/2014/main" id="{2B69016B-7B25-417C-AA00-31B0A03B4681}"/>
              </a:ext>
            </a:extLst>
          </p:cNvPr>
          <p:cNvSpPr>
            <a:spLocks noEditPoints="1"/>
          </p:cNvSpPr>
          <p:nvPr userDrawn="1"/>
        </p:nvSpPr>
        <p:spPr bwMode="auto">
          <a:xfrm>
            <a:off x="8667620" y="2951373"/>
            <a:ext cx="416718" cy="489478"/>
          </a:xfrm>
          <a:custGeom>
            <a:avLst/>
            <a:gdLst>
              <a:gd name="T0" fmla="*/ 17 w 68"/>
              <a:gd name="T1" fmla="*/ 26 h 60"/>
              <a:gd name="T2" fmla="*/ 33 w 68"/>
              <a:gd name="T3" fmla="*/ 31 h 60"/>
              <a:gd name="T4" fmla="*/ 33 w 68"/>
              <a:gd name="T5" fmla="*/ 31 h 60"/>
              <a:gd name="T6" fmla="*/ 49 w 68"/>
              <a:gd name="T7" fmla="*/ 26 h 60"/>
              <a:gd name="T8" fmla="*/ 34 w 68"/>
              <a:gd name="T9" fmla="*/ 18 h 60"/>
              <a:gd name="T10" fmla="*/ 59 w 68"/>
              <a:gd name="T11" fmla="*/ 16 h 60"/>
              <a:gd name="T12" fmla="*/ 55 w 68"/>
              <a:gd name="T13" fmla="*/ 23 h 60"/>
              <a:gd name="T14" fmla="*/ 56 w 68"/>
              <a:gd name="T15" fmla="*/ 15 h 60"/>
              <a:gd name="T16" fmla="*/ 56 w 68"/>
              <a:gd name="T17" fmla="*/ 12 h 60"/>
              <a:gd name="T18" fmla="*/ 52 w 68"/>
              <a:gd name="T19" fmla="*/ 23 h 60"/>
              <a:gd name="T20" fmla="*/ 68 w 68"/>
              <a:gd name="T21" fmla="*/ 32 h 60"/>
              <a:gd name="T22" fmla="*/ 68 w 68"/>
              <a:gd name="T23" fmla="*/ 34 h 60"/>
              <a:gd name="T24" fmla="*/ 67 w 68"/>
              <a:gd name="T25" fmla="*/ 34 h 60"/>
              <a:gd name="T26" fmla="*/ 29 w 68"/>
              <a:gd name="T27" fmla="*/ 50 h 60"/>
              <a:gd name="T28" fmla="*/ 68 w 68"/>
              <a:gd name="T29" fmla="*/ 45 h 60"/>
              <a:gd name="T30" fmla="*/ 30 w 68"/>
              <a:gd name="T31" fmla="*/ 60 h 60"/>
              <a:gd name="T32" fmla="*/ 28 w 68"/>
              <a:gd name="T33" fmla="*/ 59 h 60"/>
              <a:gd name="T34" fmla="*/ 3 w 68"/>
              <a:gd name="T35" fmla="*/ 25 h 60"/>
              <a:gd name="T36" fmla="*/ 14 w 68"/>
              <a:gd name="T37" fmla="*/ 23 h 60"/>
              <a:gd name="T38" fmla="*/ 1 w 68"/>
              <a:gd name="T39" fmla="*/ 10 h 60"/>
              <a:gd name="T40" fmla="*/ 32 w 68"/>
              <a:gd name="T41" fmla="*/ 0 h 60"/>
              <a:gd name="T42" fmla="*/ 65 w 68"/>
              <a:gd name="T43" fmla="*/ 9 h 60"/>
              <a:gd name="T44" fmla="*/ 59 w 68"/>
              <a:gd name="T45" fmla="*/ 14 h 60"/>
              <a:gd name="T46" fmla="*/ 59 w 68"/>
              <a:gd name="T47" fmla="*/ 16 h 60"/>
              <a:gd name="T48" fmla="*/ 58 w 68"/>
              <a:gd name="T49" fmla="*/ 9 h 60"/>
              <a:gd name="T50" fmla="*/ 33 w 68"/>
              <a:gd name="T51" fmla="*/ 4 h 60"/>
              <a:gd name="T52" fmla="*/ 33 w 68"/>
              <a:gd name="T53" fmla="*/ 8 h 60"/>
              <a:gd name="T54" fmla="*/ 54 w 68"/>
              <a:gd name="T55" fmla="*/ 10 h 60"/>
              <a:gd name="T56" fmla="*/ 32 w 68"/>
              <a:gd name="T57" fmla="*/ 53 h 60"/>
              <a:gd name="T58" fmla="*/ 67 w 68"/>
              <a:gd name="T59" fmla="*/ 42 h 60"/>
              <a:gd name="T60" fmla="*/ 32 w 68"/>
              <a:gd name="T61" fmla="*/ 49 h 60"/>
              <a:gd name="T62" fmla="*/ 67 w 68"/>
              <a:gd name="T63" fmla="*/ 40 h 60"/>
              <a:gd name="T64" fmla="*/ 32 w 68"/>
              <a:gd name="T65" fmla="*/ 49 h 60"/>
              <a:gd name="T66" fmla="*/ 32 w 68"/>
              <a:gd name="T67" fmla="*/ 47 h 60"/>
              <a:gd name="T68" fmla="*/ 67 w 68"/>
              <a:gd name="T69" fmla="*/ 36 h 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68" h="60">
                <a:moveTo>
                  <a:pt x="17" y="14"/>
                </a:moveTo>
                <a:cubicBezTo>
                  <a:pt x="17" y="26"/>
                  <a:pt x="17" y="26"/>
                  <a:pt x="17" y="26"/>
                </a:cubicBezTo>
                <a:cubicBezTo>
                  <a:pt x="17" y="26"/>
                  <a:pt x="18" y="27"/>
                  <a:pt x="18" y="27"/>
                </a:cubicBezTo>
                <a:cubicBezTo>
                  <a:pt x="22" y="28"/>
                  <a:pt x="29" y="31"/>
                  <a:pt x="33" y="31"/>
                </a:cubicBezTo>
                <a:cubicBezTo>
                  <a:pt x="33" y="31"/>
                  <a:pt x="33" y="31"/>
                  <a:pt x="33" y="31"/>
                </a:cubicBezTo>
                <a:cubicBezTo>
                  <a:pt x="33" y="31"/>
                  <a:pt x="33" y="31"/>
                  <a:pt x="33" y="31"/>
                </a:cubicBezTo>
                <a:cubicBezTo>
                  <a:pt x="36" y="31"/>
                  <a:pt x="39" y="30"/>
                  <a:pt x="41" y="30"/>
                </a:cubicBezTo>
                <a:cubicBezTo>
                  <a:pt x="45" y="29"/>
                  <a:pt x="47" y="27"/>
                  <a:pt x="49" y="26"/>
                </a:cubicBezTo>
                <a:cubicBezTo>
                  <a:pt x="49" y="14"/>
                  <a:pt x="49" y="14"/>
                  <a:pt x="49" y="14"/>
                </a:cubicBezTo>
                <a:cubicBezTo>
                  <a:pt x="34" y="18"/>
                  <a:pt x="34" y="18"/>
                  <a:pt x="34" y="18"/>
                </a:cubicBezTo>
                <a:cubicBezTo>
                  <a:pt x="17" y="14"/>
                  <a:pt x="17" y="14"/>
                  <a:pt x="17" y="14"/>
                </a:cubicBezTo>
                <a:close/>
                <a:moveTo>
                  <a:pt x="59" y="16"/>
                </a:moveTo>
                <a:cubicBezTo>
                  <a:pt x="61" y="23"/>
                  <a:pt x="61" y="23"/>
                  <a:pt x="61" y="23"/>
                </a:cubicBezTo>
                <a:cubicBezTo>
                  <a:pt x="59" y="25"/>
                  <a:pt x="57" y="25"/>
                  <a:pt x="55" y="23"/>
                </a:cubicBezTo>
                <a:cubicBezTo>
                  <a:pt x="56" y="16"/>
                  <a:pt x="56" y="16"/>
                  <a:pt x="56" y="16"/>
                </a:cubicBezTo>
                <a:cubicBezTo>
                  <a:pt x="56" y="16"/>
                  <a:pt x="56" y="16"/>
                  <a:pt x="56" y="15"/>
                </a:cubicBezTo>
                <a:cubicBezTo>
                  <a:pt x="56" y="15"/>
                  <a:pt x="56" y="14"/>
                  <a:pt x="56" y="14"/>
                </a:cubicBezTo>
                <a:cubicBezTo>
                  <a:pt x="56" y="12"/>
                  <a:pt x="56" y="12"/>
                  <a:pt x="56" y="12"/>
                </a:cubicBezTo>
                <a:cubicBezTo>
                  <a:pt x="52" y="13"/>
                  <a:pt x="52" y="13"/>
                  <a:pt x="52" y="13"/>
                </a:cubicBezTo>
                <a:cubicBezTo>
                  <a:pt x="52" y="23"/>
                  <a:pt x="52" y="23"/>
                  <a:pt x="52" y="23"/>
                </a:cubicBezTo>
                <a:cubicBezTo>
                  <a:pt x="68" y="30"/>
                  <a:pt x="68" y="30"/>
                  <a:pt x="68" y="30"/>
                </a:cubicBezTo>
                <a:cubicBezTo>
                  <a:pt x="68" y="32"/>
                  <a:pt x="68" y="32"/>
                  <a:pt x="68" y="32"/>
                </a:cubicBezTo>
                <a:cubicBezTo>
                  <a:pt x="68" y="34"/>
                  <a:pt x="68" y="34"/>
                  <a:pt x="68" y="34"/>
                </a:cubicBezTo>
                <a:cubicBezTo>
                  <a:pt x="68" y="34"/>
                  <a:pt x="68" y="34"/>
                  <a:pt x="68" y="34"/>
                </a:cubicBezTo>
                <a:cubicBezTo>
                  <a:pt x="68" y="34"/>
                  <a:pt x="68" y="34"/>
                  <a:pt x="68" y="34"/>
                </a:cubicBezTo>
                <a:cubicBezTo>
                  <a:pt x="67" y="34"/>
                  <a:pt x="67" y="34"/>
                  <a:pt x="67" y="34"/>
                </a:cubicBezTo>
                <a:cubicBezTo>
                  <a:pt x="30" y="44"/>
                  <a:pt x="30" y="44"/>
                  <a:pt x="30" y="44"/>
                </a:cubicBezTo>
                <a:cubicBezTo>
                  <a:pt x="29" y="46"/>
                  <a:pt x="29" y="48"/>
                  <a:pt x="29" y="50"/>
                </a:cubicBezTo>
                <a:cubicBezTo>
                  <a:pt x="29" y="52"/>
                  <a:pt x="29" y="54"/>
                  <a:pt x="30" y="56"/>
                </a:cubicBezTo>
                <a:cubicBezTo>
                  <a:pt x="68" y="45"/>
                  <a:pt x="68" y="45"/>
                  <a:pt x="68" y="45"/>
                </a:cubicBezTo>
                <a:cubicBezTo>
                  <a:pt x="68" y="48"/>
                  <a:pt x="68" y="48"/>
                  <a:pt x="68" y="48"/>
                </a:cubicBezTo>
                <a:cubicBezTo>
                  <a:pt x="30" y="60"/>
                  <a:pt x="30" y="60"/>
                  <a:pt x="30" y="60"/>
                </a:cubicBezTo>
                <a:cubicBezTo>
                  <a:pt x="29" y="60"/>
                  <a:pt x="29" y="60"/>
                  <a:pt x="29" y="60"/>
                </a:cubicBezTo>
                <a:cubicBezTo>
                  <a:pt x="28" y="59"/>
                  <a:pt x="28" y="59"/>
                  <a:pt x="28" y="59"/>
                </a:cubicBezTo>
                <a:cubicBezTo>
                  <a:pt x="3" y="38"/>
                  <a:pt x="3" y="38"/>
                  <a:pt x="3" y="38"/>
                </a:cubicBezTo>
                <a:cubicBezTo>
                  <a:pt x="2" y="34"/>
                  <a:pt x="1" y="30"/>
                  <a:pt x="3" y="25"/>
                </a:cubicBezTo>
                <a:cubicBezTo>
                  <a:pt x="3" y="25"/>
                  <a:pt x="3" y="25"/>
                  <a:pt x="3" y="25"/>
                </a:cubicBezTo>
                <a:cubicBezTo>
                  <a:pt x="14" y="23"/>
                  <a:pt x="14" y="23"/>
                  <a:pt x="14" y="23"/>
                </a:cubicBezTo>
                <a:cubicBezTo>
                  <a:pt x="14" y="13"/>
                  <a:pt x="14" y="13"/>
                  <a:pt x="14" y="13"/>
                </a:cubicBezTo>
                <a:cubicBezTo>
                  <a:pt x="1" y="10"/>
                  <a:pt x="1" y="10"/>
                  <a:pt x="1" y="10"/>
                </a:cubicBezTo>
                <a:cubicBezTo>
                  <a:pt x="0" y="8"/>
                  <a:pt x="0" y="8"/>
                  <a:pt x="0" y="8"/>
                </a:cubicBezTo>
                <a:cubicBezTo>
                  <a:pt x="32" y="0"/>
                  <a:pt x="32" y="0"/>
                  <a:pt x="32" y="0"/>
                </a:cubicBezTo>
                <a:cubicBezTo>
                  <a:pt x="65" y="7"/>
                  <a:pt x="65" y="7"/>
                  <a:pt x="65" y="7"/>
                </a:cubicBezTo>
                <a:cubicBezTo>
                  <a:pt x="65" y="9"/>
                  <a:pt x="65" y="9"/>
                  <a:pt x="65" y="9"/>
                </a:cubicBezTo>
                <a:cubicBezTo>
                  <a:pt x="59" y="11"/>
                  <a:pt x="59" y="11"/>
                  <a:pt x="59" y="11"/>
                </a:cubicBezTo>
                <a:cubicBezTo>
                  <a:pt x="59" y="14"/>
                  <a:pt x="59" y="14"/>
                  <a:pt x="59" y="14"/>
                </a:cubicBezTo>
                <a:cubicBezTo>
                  <a:pt x="59" y="14"/>
                  <a:pt x="59" y="15"/>
                  <a:pt x="59" y="15"/>
                </a:cubicBezTo>
                <a:cubicBezTo>
                  <a:pt x="59" y="16"/>
                  <a:pt x="59" y="16"/>
                  <a:pt x="59" y="16"/>
                </a:cubicBezTo>
                <a:close/>
                <a:moveTo>
                  <a:pt x="54" y="10"/>
                </a:moveTo>
                <a:cubicBezTo>
                  <a:pt x="58" y="9"/>
                  <a:pt x="58" y="9"/>
                  <a:pt x="58" y="9"/>
                </a:cubicBezTo>
                <a:cubicBezTo>
                  <a:pt x="36" y="5"/>
                  <a:pt x="36" y="5"/>
                  <a:pt x="36" y="5"/>
                </a:cubicBezTo>
                <a:cubicBezTo>
                  <a:pt x="36" y="4"/>
                  <a:pt x="34" y="4"/>
                  <a:pt x="33" y="4"/>
                </a:cubicBezTo>
                <a:cubicBezTo>
                  <a:pt x="31" y="4"/>
                  <a:pt x="29" y="5"/>
                  <a:pt x="29" y="6"/>
                </a:cubicBezTo>
                <a:cubicBezTo>
                  <a:pt x="29" y="7"/>
                  <a:pt x="31" y="8"/>
                  <a:pt x="33" y="8"/>
                </a:cubicBezTo>
                <a:cubicBezTo>
                  <a:pt x="34" y="8"/>
                  <a:pt x="35" y="8"/>
                  <a:pt x="36" y="7"/>
                </a:cubicBezTo>
                <a:cubicBezTo>
                  <a:pt x="54" y="10"/>
                  <a:pt x="54" y="10"/>
                  <a:pt x="54" y="10"/>
                </a:cubicBezTo>
                <a:close/>
                <a:moveTo>
                  <a:pt x="32" y="52"/>
                </a:moveTo>
                <a:cubicBezTo>
                  <a:pt x="32" y="53"/>
                  <a:pt x="32" y="53"/>
                  <a:pt x="32" y="53"/>
                </a:cubicBezTo>
                <a:cubicBezTo>
                  <a:pt x="67" y="43"/>
                  <a:pt x="67" y="43"/>
                  <a:pt x="67" y="43"/>
                </a:cubicBezTo>
                <a:cubicBezTo>
                  <a:pt x="67" y="42"/>
                  <a:pt x="67" y="42"/>
                  <a:pt x="67" y="42"/>
                </a:cubicBezTo>
                <a:cubicBezTo>
                  <a:pt x="32" y="52"/>
                  <a:pt x="32" y="52"/>
                  <a:pt x="32" y="52"/>
                </a:cubicBezTo>
                <a:close/>
                <a:moveTo>
                  <a:pt x="32" y="49"/>
                </a:moveTo>
                <a:cubicBezTo>
                  <a:pt x="32" y="49"/>
                  <a:pt x="32" y="49"/>
                  <a:pt x="32" y="49"/>
                </a:cubicBezTo>
                <a:cubicBezTo>
                  <a:pt x="67" y="40"/>
                  <a:pt x="67" y="40"/>
                  <a:pt x="67" y="40"/>
                </a:cubicBezTo>
                <a:cubicBezTo>
                  <a:pt x="67" y="39"/>
                  <a:pt x="67" y="39"/>
                  <a:pt x="67" y="39"/>
                </a:cubicBezTo>
                <a:cubicBezTo>
                  <a:pt x="32" y="49"/>
                  <a:pt x="32" y="49"/>
                  <a:pt x="32" y="49"/>
                </a:cubicBezTo>
                <a:close/>
                <a:moveTo>
                  <a:pt x="31" y="46"/>
                </a:moveTo>
                <a:cubicBezTo>
                  <a:pt x="32" y="47"/>
                  <a:pt x="32" y="47"/>
                  <a:pt x="32" y="47"/>
                </a:cubicBezTo>
                <a:cubicBezTo>
                  <a:pt x="67" y="37"/>
                  <a:pt x="67" y="37"/>
                  <a:pt x="67" y="37"/>
                </a:cubicBezTo>
                <a:cubicBezTo>
                  <a:pt x="67" y="36"/>
                  <a:pt x="67" y="36"/>
                  <a:pt x="67" y="36"/>
                </a:cubicBezTo>
                <a:lnTo>
                  <a:pt x="31" y="46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cxnSp>
        <p:nvCxnSpPr>
          <p:cNvPr id="16" name="直接连接符 15">
            <a:extLst>
              <a:ext uri="{FF2B5EF4-FFF2-40B4-BE49-F238E27FC236}">
                <a16:creationId xmlns:a16="http://schemas.microsoft.com/office/drawing/2014/main" id="{C06B9C86-9C08-4E40-834C-9DD00622E507}"/>
              </a:ext>
            </a:extLst>
          </p:cNvPr>
          <p:cNvCxnSpPr>
            <a:cxnSpLocks/>
          </p:cNvCxnSpPr>
          <p:nvPr userDrawn="1"/>
        </p:nvCxnSpPr>
        <p:spPr>
          <a:xfrm>
            <a:off x="948273" y="4555247"/>
            <a:ext cx="7202311" cy="0"/>
          </a:xfrm>
          <a:prstGeom prst="line">
            <a:avLst/>
          </a:prstGeom>
          <a:ln w="254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434073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8FDD34-FF94-4B59-97BD-30E96970C11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781858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内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 userDrawn="1"/>
        </p:nvSpPr>
        <p:spPr>
          <a:xfrm>
            <a:off x="278494" y="387275"/>
            <a:ext cx="243000" cy="324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矩形 7"/>
          <p:cNvSpPr/>
          <p:nvPr userDrawn="1"/>
        </p:nvSpPr>
        <p:spPr>
          <a:xfrm>
            <a:off x="89494" y="135275"/>
            <a:ext cx="189000" cy="2520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矩形 8"/>
          <p:cNvSpPr/>
          <p:nvPr userDrawn="1"/>
        </p:nvSpPr>
        <p:spPr>
          <a:xfrm>
            <a:off x="8420006" y="6318000"/>
            <a:ext cx="405000" cy="540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" name="灯片编号占位符 15"/>
          <p:cNvSpPr>
            <a:spLocks noGrp="1"/>
          </p:cNvSpPr>
          <p:nvPr>
            <p:ph type="sldNum" sz="quarter" idx="12"/>
          </p:nvPr>
        </p:nvSpPr>
        <p:spPr>
          <a:xfrm>
            <a:off x="8101012" y="6405439"/>
            <a:ext cx="1042988" cy="365125"/>
          </a:xfrm>
        </p:spPr>
        <p:txBody>
          <a:bodyPr/>
          <a:lstStyle>
            <a:lvl1pPr algn="ctr">
              <a:defRPr sz="2000" b="1">
                <a:solidFill>
                  <a:schemeClr val="bg1"/>
                </a:solidFill>
              </a:defRPr>
            </a:lvl1pPr>
          </a:lstStyle>
          <a:p>
            <a:fld id="{51D91E7F-84B6-4064-9D4E-CC7D244BCA04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77165002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  <p15:guide id="3" pos="438" userDrawn="1">
          <p15:clr>
            <a:srgbClr val="FBAE40"/>
          </p15:clr>
        </p15:guide>
        <p15:guide id="4" pos="7242" userDrawn="1">
          <p15:clr>
            <a:srgbClr val="FBAE40"/>
          </p15:clr>
        </p15:guide>
        <p15:guide id="5" orient="horz" pos="346" userDrawn="1">
          <p15:clr>
            <a:srgbClr val="FBAE40"/>
          </p15:clr>
        </p15:guide>
        <p15:guide id="6" orient="horz" pos="3974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0296" y="1408108"/>
            <a:ext cx="4683407" cy="4683407"/>
          </a:xfrm>
          <a:prstGeom prst="rect">
            <a:avLst/>
          </a:prstGeom>
        </p:spPr>
      </p:pic>
      <p:sp>
        <p:nvSpPr>
          <p:cNvPr id="8" name="矩形 7"/>
          <p:cNvSpPr/>
          <p:nvPr userDrawn="1"/>
        </p:nvSpPr>
        <p:spPr>
          <a:xfrm>
            <a:off x="0" y="132510"/>
            <a:ext cx="9144000" cy="672549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9" name="直接连接符 8">
            <a:extLst>
              <a:ext uri="{FF2B5EF4-FFF2-40B4-BE49-F238E27FC236}">
                <a16:creationId xmlns:a16="http://schemas.microsoft.com/office/drawing/2014/main" id="{C06B9C86-9C08-4E40-834C-9DD00622E507}"/>
              </a:ext>
            </a:extLst>
          </p:cNvPr>
          <p:cNvCxnSpPr/>
          <p:nvPr userDrawn="1"/>
        </p:nvCxnSpPr>
        <p:spPr>
          <a:xfrm>
            <a:off x="0" y="656115"/>
            <a:ext cx="9144000" cy="0"/>
          </a:xfrm>
          <a:prstGeom prst="line">
            <a:avLst/>
          </a:prstGeom>
          <a:ln w="254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163530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8FDD34-FF94-4B59-97BD-30E96970C11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450891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8FDD34-FF94-4B59-97BD-30E96970C11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36006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8FDD34-FF94-4B59-97BD-30E96970C11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863532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8FDD34-FF94-4B59-97BD-30E96970C11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255326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8FDD34-FF94-4B59-97BD-30E96970C11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653764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CN" altLang="en-US"/>
              <a:t>单击图标添加图片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8FDD34-FF94-4B59-97BD-30E96970C11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637162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8FDD34-FF94-4B59-97BD-30E96970C11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330497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8FDD34-FF94-4B59-97BD-30E96970C11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256472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image" Target="../media/image25.png"/><Relationship Id="rId7" Type="http://schemas.openxmlformats.org/officeDocument/2006/relationships/image" Target="../media/image2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10" Type="http://schemas.openxmlformats.org/officeDocument/2006/relationships/image" Target="../media/image32.png"/><Relationship Id="rId4" Type="http://schemas.openxmlformats.org/officeDocument/2006/relationships/image" Target="../media/image26.png"/><Relationship Id="rId9" Type="http://schemas.openxmlformats.org/officeDocument/2006/relationships/image" Target="../media/image31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image" Target="../media/image33.png"/><Relationship Id="rId7" Type="http://schemas.openxmlformats.org/officeDocument/2006/relationships/image" Target="../media/image3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34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0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github.com/samb8s/PsrPopPy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13" Type="http://schemas.openxmlformats.org/officeDocument/2006/relationships/image" Target="../media/image17.pn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12" Type="http://schemas.openxmlformats.org/officeDocument/2006/relationships/image" Target="../media/image1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11" Type="http://schemas.openxmlformats.org/officeDocument/2006/relationships/image" Target="../media/image15.png"/><Relationship Id="rId5" Type="http://schemas.openxmlformats.org/officeDocument/2006/relationships/image" Target="../media/image9.png"/><Relationship Id="rId10" Type="http://schemas.openxmlformats.org/officeDocument/2006/relationships/image" Target="../media/image14.png"/><Relationship Id="rId4" Type="http://schemas.openxmlformats.org/officeDocument/2006/relationships/image" Target="../media/image8.png"/><Relationship Id="rId9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eg"/><Relationship Id="rId3" Type="http://schemas.openxmlformats.org/officeDocument/2006/relationships/image" Target="../media/image7.png"/><Relationship Id="rId7" Type="http://schemas.openxmlformats.org/officeDocument/2006/relationships/image" Target="../media/image19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>
            <a:extLst>
              <a:ext uri="{FF2B5EF4-FFF2-40B4-BE49-F238E27FC236}">
                <a16:creationId xmlns:a16="http://schemas.microsoft.com/office/drawing/2014/main" id="{02D978E7-34E0-4D64-9045-E8AEDD92EDEA}"/>
              </a:ext>
            </a:extLst>
          </p:cNvPr>
          <p:cNvSpPr txBox="1"/>
          <p:nvPr/>
        </p:nvSpPr>
        <p:spPr>
          <a:xfrm>
            <a:off x="3043022" y="3548985"/>
            <a:ext cx="3268221" cy="27392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200" b="1" dirty="0"/>
              <a:t>Wenjun Huang</a:t>
            </a:r>
          </a:p>
          <a:p>
            <a:pPr algn="ctr"/>
            <a:r>
              <a:rPr lang="zh-CN" altLang="en-US" sz="2400" b="1" dirty="0">
                <a:latin typeface="华文行楷" pitchFamily="2" charset="-122"/>
                <a:ea typeface="华文行楷" pitchFamily="2" charset="-122"/>
              </a:rPr>
              <a:t>（黄文俊）</a:t>
            </a:r>
            <a:endParaRPr lang="en-US" altLang="zh-CN" sz="2400" b="1" dirty="0">
              <a:latin typeface="华文行楷" pitchFamily="2" charset="-122"/>
              <a:ea typeface="华文行楷" pitchFamily="2" charset="-122"/>
            </a:endParaRPr>
          </a:p>
          <a:p>
            <a:pPr algn="ctr"/>
            <a:endParaRPr lang="en-US" altLang="zh-CN" sz="2400" b="1" dirty="0">
              <a:latin typeface="华文行楷" pitchFamily="2" charset="-122"/>
              <a:ea typeface="华文行楷" pitchFamily="2" charset="-122"/>
            </a:endParaRPr>
          </a:p>
          <a:p>
            <a:pPr algn="ctr"/>
            <a:r>
              <a:rPr lang="en-US" altLang="zh-CN" sz="2000" b="1" dirty="0">
                <a:latin typeface="华文行楷" pitchFamily="2" charset="-122"/>
                <a:ea typeface="华文行楷" pitchFamily="2" charset="-122"/>
              </a:rPr>
              <a:t>Supervisor: </a:t>
            </a:r>
            <a:r>
              <a:rPr lang="zh-CN" altLang="en-US" sz="2000" b="1" dirty="0">
                <a:latin typeface="华文行楷" pitchFamily="2" charset="-122"/>
                <a:ea typeface="华文行楷" pitchFamily="2" charset="-122"/>
              </a:rPr>
              <a:t>王洪光教授</a:t>
            </a:r>
            <a:r>
              <a:rPr lang="en-US" altLang="zh-CN" sz="2000" b="1" dirty="0">
                <a:latin typeface="华文行楷" pitchFamily="2" charset="-122"/>
                <a:ea typeface="华文行楷" pitchFamily="2" charset="-122"/>
              </a:rPr>
              <a:t> </a:t>
            </a:r>
          </a:p>
          <a:p>
            <a:pPr algn="ctr"/>
            <a:endParaRPr lang="en-US" altLang="zh-CN" sz="2800" dirty="0"/>
          </a:p>
          <a:p>
            <a:pPr algn="ctr"/>
            <a:r>
              <a:rPr lang="en-US" altLang="zh-CN" sz="2000" dirty="0"/>
              <a:t>Guangzhou University</a:t>
            </a:r>
          </a:p>
          <a:p>
            <a:pPr algn="ctr"/>
            <a:r>
              <a:rPr lang="en-US" altLang="zh-CN" sz="2000" dirty="0"/>
              <a:t>2019/06/27</a:t>
            </a:r>
            <a:endParaRPr lang="zh-CN" altLang="en-US" sz="2000" dirty="0"/>
          </a:p>
        </p:txBody>
      </p:sp>
      <p:sp>
        <p:nvSpPr>
          <p:cNvPr id="2" name="TextBox 1"/>
          <p:cNvSpPr txBox="1"/>
          <p:nvPr/>
        </p:nvSpPr>
        <p:spPr>
          <a:xfrm>
            <a:off x="443474" y="906906"/>
            <a:ext cx="8467319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2800" dirty="0">
                <a:latin typeface="微软雅黑" pitchFamily="34" charset="-122"/>
                <a:ea typeface="微软雅黑" pitchFamily="34" charset="-122"/>
              </a:rPr>
              <a:t>Role of Fan Beam Model in Population Statistics </a:t>
            </a:r>
          </a:p>
          <a:p>
            <a:pPr algn="ctr"/>
            <a:r>
              <a:rPr lang="en-US" altLang="zh-CN" sz="2800" dirty="0">
                <a:latin typeface="微软雅黑" pitchFamily="34" charset="-122"/>
                <a:ea typeface="微软雅黑" pitchFamily="34" charset="-122"/>
              </a:rPr>
              <a:t>of Isolated Pulsars </a:t>
            </a:r>
            <a:endParaRPr lang="zh-CN" altLang="en-US" sz="2800" dirty="0">
              <a:latin typeface="微软雅黑" pitchFamily="34" charset="-122"/>
              <a:ea typeface="微软雅黑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78175306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16AB1B78-DB94-40A8-80E3-C4D613959A0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229" y="3555126"/>
            <a:ext cx="3824676" cy="3224243"/>
          </a:xfrm>
          <a:prstGeom prst="rect">
            <a:avLst/>
          </a:prstGeom>
        </p:spPr>
      </p:pic>
      <p:sp>
        <p:nvSpPr>
          <p:cNvPr id="6" name="矩形 5">
            <a:extLst>
              <a:ext uri="{FF2B5EF4-FFF2-40B4-BE49-F238E27FC236}">
                <a16:creationId xmlns:a16="http://schemas.microsoft.com/office/drawing/2014/main" id="{09292F84-4CDA-4532-A82D-CF83161B3E23}"/>
              </a:ext>
            </a:extLst>
          </p:cNvPr>
          <p:cNvSpPr/>
          <p:nvPr/>
        </p:nvSpPr>
        <p:spPr>
          <a:xfrm>
            <a:off x="6327089" y="140186"/>
            <a:ext cx="273119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>
                <a:latin typeface="微软雅黑" pitchFamily="34" charset="-122"/>
                <a:ea typeface="微软雅黑" pitchFamily="34" charset="-122"/>
              </a:rPr>
              <a:t>Fan beam luminosity</a:t>
            </a:r>
            <a:endParaRPr lang="en-US" sz="2000" dirty="0">
              <a:latin typeface="微软雅黑" pitchFamily="34" charset="-122"/>
              <a:ea typeface="微软雅黑" pitchFamily="34" charset="-122"/>
            </a:endParaRPr>
          </a:p>
        </p:txBody>
      </p:sp>
      <p:pic>
        <p:nvPicPr>
          <p:cNvPr id="8" name="Picture 6">
            <a:extLst>
              <a:ext uri="{FF2B5EF4-FFF2-40B4-BE49-F238E27FC236}">
                <a16:creationId xmlns:a16="http://schemas.microsoft.com/office/drawing/2014/main" id="{F37E0504-D949-4E51-BA5E-1AA601CDEAD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31" y="2613838"/>
            <a:ext cx="3824676" cy="7580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文本框 13">
            <a:extLst>
              <a:ext uri="{FF2B5EF4-FFF2-40B4-BE49-F238E27FC236}">
                <a16:creationId xmlns:a16="http://schemas.microsoft.com/office/drawing/2014/main" id="{787F2492-AC97-4BFB-AB8F-0352B0815FDE}"/>
              </a:ext>
            </a:extLst>
          </p:cNvPr>
          <p:cNvSpPr txBox="1"/>
          <p:nvPr/>
        </p:nvSpPr>
        <p:spPr>
          <a:xfrm>
            <a:off x="67031" y="801409"/>
            <a:ext cx="9195146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b="1" dirty="0"/>
              <a:t>Evolution model B: </a:t>
            </a:r>
            <a:r>
              <a:rPr lang="en-US" sz="2200" dirty="0">
                <a:ea typeface="微软雅黑" pitchFamily="34" charset="-122"/>
              </a:rPr>
              <a:t>replace with fan beam width model and luminosity model</a:t>
            </a:r>
            <a:endParaRPr lang="en-US" sz="2200" b="1" dirty="0"/>
          </a:p>
        </p:txBody>
      </p:sp>
      <p:pic>
        <p:nvPicPr>
          <p:cNvPr id="16" name="图片 15">
            <a:extLst>
              <a:ext uri="{FF2B5EF4-FFF2-40B4-BE49-F238E27FC236}">
                <a16:creationId xmlns:a16="http://schemas.microsoft.com/office/drawing/2014/main" id="{B926A51E-ACB7-4BCE-A939-4746BE3713C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30991" y="3876719"/>
            <a:ext cx="4602849" cy="2841095"/>
          </a:xfrm>
          <a:prstGeom prst="rect">
            <a:avLst/>
          </a:prstGeom>
        </p:spPr>
      </p:pic>
      <p:sp>
        <p:nvSpPr>
          <p:cNvPr id="17" name="矩形 16">
            <a:extLst>
              <a:ext uri="{FF2B5EF4-FFF2-40B4-BE49-F238E27FC236}">
                <a16:creationId xmlns:a16="http://schemas.microsoft.com/office/drawing/2014/main" id="{DB56AB4E-FC3B-4B25-8A03-7D984CE8D901}"/>
              </a:ext>
            </a:extLst>
          </p:cNvPr>
          <p:cNvSpPr/>
          <p:nvPr/>
        </p:nvSpPr>
        <p:spPr>
          <a:xfrm>
            <a:off x="9879" y="1338774"/>
            <a:ext cx="401257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solidFill>
                  <a:srgbClr val="0192FF"/>
                </a:solidFill>
              </a:rPr>
              <a:t>Intensity–Radius Relationship: </a:t>
            </a:r>
          </a:p>
        </p:txBody>
      </p:sp>
      <p:sp>
        <p:nvSpPr>
          <p:cNvPr id="18" name="矩形 17">
            <a:extLst>
              <a:ext uri="{FF2B5EF4-FFF2-40B4-BE49-F238E27FC236}">
                <a16:creationId xmlns:a16="http://schemas.microsoft.com/office/drawing/2014/main" id="{7F779CAA-9358-44FB-B5F2-B6E1E0780535}"/>
              </a:ext>
            </a:extLst>
          </p:cNvPr>
          <p:cNvSpPr/>
          <p:nvPr/>
        </p:nvSpPr>
        <p:spPr>
          <a:xfrm>
            <a:off x="5889312" y="6564172"/>
            <a:ext cx="2104153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>
                <a:solidFill>
                  <a:srgbClr val="000000"/>
                </a:solidFill>
                <a:latin typeface="LMRoman10-Regular-Identity-H"/>
              </a:rPr>
              <a:t>(Wang et al. 2014)</a:t>
            </a:r>
            <a:r>
              <a:rPr lang="en-US" sz="1400" dirty="0"/>
              <a:t> </a:t>
            </a:r>
          </a:p>
        </p:txBody>
      </p:sp>
      <p:sp>
        <p:nvSpPr>
          <p:cNvPr id="23" name="箭头: 右 22">
            <a:extLst>
              <a:ext uri="{FF2B5EF4-FFF2-40B4-BE49-F238E27FC236}">
                <a16:creationId xmlns:a16="http://schemas.microsoft.com/office/drawing/2014/main" id="{8DCEF5F5-09BE-4144-BA1E-8CCA9D0A30A3}"/>
              </a:ext>
            </a:extLst>
          </p:cNvPr>
          <p:cNvSpPr/>
          <p:nvPr/>
        </p:nvSpPr>
        <p:spPr>
          <a:xfrm>
            <a:off x="3248171" y="2234045"/>
            <a:ext cx="721156" cy="53983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文本框 24">
            <a:extLst>
              <a:ext uri="{FF2B5EF4-FFF2-40B4-BE49-F238E27FC236}">
                <a16:creationId xmlns:a16="http://schemas.microsoft.com/office/drawing/2014/main" id="{DE835285-F3F0-4CBB-96CF-0BC4F37D4E37}"/>
              </a:ext>
            </a:extLst>
          </p:cNvPr>
          <p:cNvSpPr txBox="1"/>
          <p:nvPr/>
        </p:nvSpPr>
        <p:spPr>
          <a:xfrm>
            <a:off x="4571999" y="3293516"/>
            <a:ext cx="164989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q = 1.75 ?</a:t>
            </a:r>
          </a:p>
        </p:txBody>
      </p:sp>
      <p:grpSp>
        <p:nvGrpSpPr>
          <p:cNvPr id="5" name="组合 4"/>
          <p:cNvGrpSpPr/>
          <p:nvPr/>
        </p:nvGrpSpPr>
        <p:grpSpPr>
          <a:xfrm>
            <a:off x="4189318" y="2027047"/>
            <a:ext cx="4732712" cy="954235"/>
            <a:chOff x="4475448" y="2352273"/>
            <a:chExt cx="4651512" cy="843204"/>
          </a:xfrm>
        </p:grpSpPr>
        <p:pic>
          <p:nvPicPr>
            <p:cNvPr id="21" name="图片 20">
              <a:extLst>
                <a:ext uri="{FF2B5EF4-FFF2-40B4-BE49-F238E27FC236}">
                  <a16:creationId xmlns:a16="http://schemas.microsoft.com/office/drawing/2014/main" id="{E3757813-2F8F-4E1B-972C-4810A7648368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8151180" y="2846946"/>
              <a:ext cx="975780" cy="261932"/>
            </a:xfrm>
            <a:prstGeom prst="rect">
              <a:avLst/>
            </a:prstGeom>
          </p:spPr>
        </p:pic>
        <p:pic>
          <p:nvPicPr>
            <p:cNvPr id="22" name="图片 21">
              <a:extLst>
                <a:ext uri="{FF2B5EF4-FFF2-40B4-BE49-F238E27FC236}">
                  <a16:creationId xmlns:a16="http://schemas.microsoft.com/office/drawing/2014/main" id="{FF15DD86-166C-4A87-83EC-9324BB263918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8134140" y="2425873"/>
              <a:ext cx="975780" cy="261933"/>
            </a:xfrm>
            <a:prstGeom prst="rect">
              <a:avLst/>
            </a:prstGeom>
          </p:spPr>
        </p:pic>
        <p:sp>
          <p:nvSpPr>
            <p:cNvPr id="24" name="矩形 23">
              <a:extLst>
                <a:ext uri="{FF2B5EF4-FFF2-40B4-BE49-F238E27FC236}">
                  <a16:creationId xmlns:a16="http://schemas.microsoft.com/office/drawing/2014/main" id="{604F6140-D4BF-4135-BF56-C7836CFD4E26}"/>
                </a:ext>
              </a:extLst>
            </p:cNvPr>
            <p:cNvSpPr/>
            <p:nvPr/>
          </p:nvSpPr>
          <p:spPr>
            <a:xfrm>
              <a:off x="4475448" y="2352273"/>
              <a:ext cx="4628795" cy="843204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" name="图片 1">
              <a:extLst>
                <a:ext uri="{FF2B5EF4-FFF2-40B4-BE49-F238E27FC236}">
                  <a16:creationId xmlns:a16="http://schemas.microsoft.com/office/drawing/2014/main" id="{BDEA826C-E244-411B-80F2-455FAA433B9F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4498174" y="2429692"/>
              <a:ext cx="3490055" cy="380867"/>
            </a:xfrm>
            <a:prstGeom prst="rect">
              <a:avLst/>
            </a:prstGeom>
          </p:spPr>
        </p:pic>
        <p:pic>
          <p:nvPicPr>
            <p:cNvPr id="3" name="图片 2">
              <a:extLst>
                <a:ext uri="{FF2B5EF4-FFF2-40B4-BE49-F238E27FC236}">
                  <a16:creationId xmlns:a16="http://schemas.microsoft.com/office/drawing/2014/main" id="{CADAA9EC-F60F-4C94-A95B-38FEEAF4DFBA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4537930" y="2759340"/>
              <a:ext cx="3490055" cy="349538"/>
            </a:xfrm>
            <a:prstGeom prst="rect">
              <a:avLst/>
            </a:prstGeom>
          </p:spPr>
        </p:pic>
      </p:grp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54" y="1869122"/>
            <a:ext cx="2836189" cy="4616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7" name="矩形 26">
            <a:extLst>
              <a:ext uri="{FF2B5EF4-FFF2-40B4-BE49-F238E27FC236}">
                <a16:creationId xmlns:a16="http://schemas.microsoft.com/office/drawing/2014/main" id="{09292F84-4CDA-4532-A82D-CF83161B3E23}"/>
              </a:ext>
            </a:extLst>
          </p:cNvPr>
          <p:cNvSpPr/>
          <p:nvPr/>
        </p:nvSpPr>
        <p:spPr>
          <a:xfrm>
            <a:off x="32697" y="78631"/>
            <a:ext cx="300524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>
                <a:solidFill>
                  <a:srgbClr val="0070C0"/>
                </a:solidFill>
                <a:latin typeface="微软雅黑" pitchFamily="34" charset="-122"/>
                <a:ea typeface="微软雅黑" pitchFamily="34" charset="-122"/>
              </a:rPr>
              <a:t>Evolution Model</a:t>
            </a:r>
          </a:p>
        </p:txBody>
      </p:sp>
      <p:sp>
        <p:nvSpPr>
          <p:cNvPr id="19" name="箭头: 右 18">
            <a:extLst>
              <a:ext uri="{FF2B5EF4-FFF2-40B4-BE49-F238E27FC236}">
                <a16:creationId xmlns:a16="http://schemas.microsoft.com/office/drawing/2014/main" id="{FB3E2295-B79F-4DB6-9BA9-E5AE5F1199D0}"/>
              </a:ext>
            </a:extLst>
          </p:cNvPr>
          <p:cNvSpPr/>
          <p:nvPr/>
        </p:nvSpPr>
        <p:spPr>
          <a:xfrm>
            <a:off x="6256919" y="3387667"/>
            <a:ext cx="574396" cy="33491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文本框 19">
            <a:extLst>
              <a:ext uri="{FF2B5EF4-FFF2-40B4-BE49-F238E27FC236}">
                <a16:creationId xmlns:a16="http://schemas.microsoft.com/office/drawing/2014/main" id="{03AF9FB6-7782-4FE0-95A9-3C8459864D72}"/>
              </a:ext>
            </a:extLst>
          </p:cNvPr>
          <p:cNvSpPr txBox="1"/>
          <p:nvPr/>
        </p:nvSpPr>
        <p:spPr>
          <a:xfrm>
            <a:off x="7013267" y="3256133"/>
            <a:ext cx="164989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q in [0 , 4]</a:t>
            </a:r>
          </a:p>
        </p:txBody>
      </p:sp>
    </p:spTree>
    <p:extLst>
      <p:ext uri="{BB962C8B-B14F-4D97-AF65-F5344CB8AC3E}">
        <p14:creationId xmlns:p14="http://schemas.microsoft.com/office/powerpoint/2010/main" val="111554411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F2866CFF-3A5B-4143-85A5-9483899826B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03827" y="1144934"/>
            <a:ext cx="4252248" cy="593237"/>
          </a:xfrm>
          <a:prstGeom prst="rect">
            <a:avLst/>
          </a:prstGeom>
        </p:spPr>
      </p:pic>
      <p:sp>
        <p:nvSpPr>
          <p:cNvPr id="7" name="矩形 6">
            <a:extLst>
              <a:ext uri="{FF2B5EF4-FFF2-40B4-BE49-F238E27FC236}">
                <a16:creationId xmlns:a16="http://schemas.microsoft.com/office/drawing/2014/main" id="{26280DD1-4520-49CD-8322-EFBCB1083856}"/>
              </a:ext>
            </a:extLst>
          </p:cNvPr>
          <p:cNvSpPr/>
          <p:nvPr/>
        </p:nvSpPr>
        <p:spPr>
          <a:xfrm>
            <a:off x="6040715" y="185013"/>
            <a:ext cx="310328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>
                <a:latin typeface="微软雅黑" pitchFamily="34" charset="-122"/>
                <a:ea typeface="微软雅黑" pitchFamily="34" charset="-122"/>
              </a:rPr>
              <a:t>Method for comparison</a:t>
            </a:r>
          </a:p>
        </p:txBody>
      </p:sp>
      <p:sp>
        <p:nvSpPr>
          <p:cNvPr id="8" name="矩形 7">
            <a:extLst>
              <a:ext uri="{FF2B5EF4-FFF2-40B4-BE49-F238E27FC236}">
                <a16:creationId xmlns:a16="http://schemas.microsoft.com/office/drawing/2014/main" id="{F1E3E90D-4569-409B-9DD6-BA5505826ADB}"/>
              </a:ext>
            </a:extLst>
          </p:cNvPr>
          <p:cNvSpPr/>
          <p:nvPr/>
        </p:nvSpPr>
        <p:spPr>
          <a:xfrm>
            <a:off x="6863714" y="1135366"/>
            <a:ext cx="191635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1400" dirty="0"/>
              <a:t>(Ridley &amp; Lorimer 2010)</a:t>
            </a:r>
          </a:p>
        </p:txBody>
      </p:sp>
      <p:sp>
        <p:nvSpPr>
          <p:cNvPr id="9" name="矩形 8">
            <a:extLst>
              <a:ext uri="{FF2B5EF4-FFF2-40B4-BE49-F238E27FC236}">
                <a16:creationId xmlns:a16="http://schemas.microsoft.com/office/drawing/2014/main" id="{8ED97571-A5CC-4577-BD0D-6AE37E5798DA}"/>
              </a:ext>
            </a:extLst>
          </p:cNvPr>
          <p:cNvSpPr/>
          <p:nvPr/>
        </p:nvSpPr>
        <p:spPr>
          <a:xfrm>
            <a:off x="121186" y="734094"/>
            <a:ext cx="504148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itchFamily="2" charset="2"/>
              <a:buChar char="p"/>
            </a:pPr>
            <a:r>
              <a:rPr lang="en-US" sz="2000" dirty="0"/>
              <a:t>define a figure of merit for each simulation</a:t>
            </a:r>
          </a:p>
        </p:txBody>
      </p:sp>
      <p:sp>
        <p:nvSpPr>
          <p:cNvPr id="11" name="矩形 10">
            <a:extLst>
              <a:ext uri="{FF2B5EF4-FFF2-40B4-BE49-F238E27FC236}">
                <a16:creationId xmlns:a16="http://schemas.microsoft.com/office/drawing/2014/main" id="{605E8224-BA26-4E22-ABC0-B7063E55E875}"/>
              </a:ext>
            </a:extLst>
          </p:cNvPr>
          <p:cNvSpPr/>
          <p:nvPr/>
        </p:nvSpPr>
        <p:spPr>
          <a:xfrm>
            <a:off x="500651" y="1738171"/>
            <a:ext cx="814269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Note that Q means KS probability of simulated sample and observed sample, which are detected by PMSURV, SWINB1 and SWINB2 .</a:t>
            </a:r>
          </a:p>
        </p:txBody>
      </p:sp>
      <p:pic>
        <p:nvPicPr>
          <p:cNvPr id="19" name="图片 18">
            <a:extLst>
              <a:ext uri="{FF2B5EF4-FFF2-40B4-BE49-F238E27FC236}">
                <a16:creationId xmlns:a16="http://schemas.microsoft.com/office/drawing/2014/main" id="{4683E7B7-6C8D-4656-85A3-4EF3E18E86E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480" y="2443053"/>
            <a:ext cx="6202512" cy="4172309"/>
          </a:xfrm>
          <a:prstGeom prst="rect">
            <a:avLst/>
          </a:prstGeom>
        </p:spPr>
      </p:pic>
      <p:sp>
        <p:nvSpPr>
          <p:cNvPr id="20" name="文本框 19">
            <a:extLst>
              <a:ext uri="{FF2B5EF4-FFF2-40B4-BE49-F238E27FC236}">
                <a16:creationId xmlns:a16="http://schemas.microsoft.com/office/drawing/2014/main" id="{D34AA13F-638C-4990-A23F-B886B6D4AF4E}"/>
              </a:ext>
            </a:extLst>
          </p:cNvPr>
          <p:cNvSpPr txBox="1"/>
          <p:nvPr/>
        </p:nvSpPr>
        <p:spPr>
          <a:xfrm>
            <a:off x="3961896" y="3603871"/>
            <a:ext cx="164989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q = 1.30</a:t>
            </a:r>
          </a:p>
        </p:txBody>
      </p:sp>
      <p:sp>
        <p:nvSpPr>
          <p:cNvPr id="21" name="矩形 20">
            <a:extLst>
              <a:ext uri="{FF2B5EF4-FFF2-40B4-BE49-F238E27FC236}">
                <a16:creationId xmlns:a16="http://schemas.microsoft.com/office/drawing/2014/main" id="{4B897C2B-41E2-4417-8D21-97C2467BF399}"/>
              </a:ext>
            </a:extLst>
          </p:cNvPr>
          <p:cNvSpPr/>
          <p:nvPr/>
        </p:nvSpPr>
        <p:spPr>
          <a:xfrm>
            <a:off x="32697" y="78631"/>
            <a:ext cx="300524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>
                <a:solidFill>
                  <a:srgbClr val="0070C0"/>
                </a:solidFill>
                <a:latin typeface="微软雅黑" pitchFamily="34" charset="-122"/>
                <a:ea typeface="微软雅黑" pitchFamily="34" charset="-122"/>
              </a:rPr>
              <a:t>Evolution Model</a:t>
            </a:r>
          </a:p>
        </p:txBody>
      </p:sp>
      <p:grpSp>
        <p:nvGrpSpPr>
          <p:cNvPr id="12" name="组合 11">
            <a:extLst>
              <a:ext uri="{FF2B5EF4-FFF2-40B4-BE49-F238E27FC236}">
                <a16:creationId xmlns:a16="http://schemas.microsoft.com/office/drawing/2014/main" id="{5E1E551F-49F2-44E4-BD99-E636661827F0}"/>
              </a:ext>
            </a:extLst>
          </p:cNvPr>
          <p:cNvGrpSpPr/>
          <p:nvPr/>
        </p:nvGrpSpPr>
        <p:grpSpPr>
          <a:xfrm>
            <a:off x="2862642" y="4989626"/>
            <a:ext cx="3495159" cy="954237"/>
            <a:chOff x="4475448" y="2352273"/>
            <a:chExt cx="4651512" cy="843204"/>
          </a:xfrm>
        </p:grpSpPr>
        <p:pic>
          <p:nvPicPr>
            <p:cNvPr id="13" name="图片 12">
              <a:extLst>
                <a:ext uri="{FF2B5EF4-FFF2-40B4-BE49-F238E27FC236}">
                  <a16:creationId xmlns:a16="http://schemas.microsoft.com/office/drawing/2014/main" id="{E3757813-2F8F-4E1B-972C-4810A764836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8151180" y="2846946"/>
              <a:ext cx="975780" cy="261932"/>
            </a:xfrm>
            <a:prstGeom prst="rect">
              <a:avLst/>
            </a:prstGeom>
          </p:spPr>
        </p:pic>
        <p:pic>
          <p:nvPicPr>
            <p:cNvPr id="14" name="图片 13">
              <a:extLst>
                <a:ext uri="{FF2B5EF4-FFF2-40B4-BE49-F238E27FC236}">
                  <a16:creationId xmlns:a16="http://schemas.microsoft.com/office/drawing/2014/main" id="{FF15DD86-166C-4A87-83EC-9324BB263918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8134140" y="2425873"/>
              <a:ext cx="975780" cy="261933"/>
            </a:xfrm>
            <a:prstGeom prst="rect">
              <a:avLst/>
            </a:prstGeom>
          </p:spPr>
        </p:pic>
        <p:sp>
          <p:nvSpPr>
            <p:cNvPr id="15" name="矩形 14">
              <a:extLst>
                <a:ext uri="{FF2B5EF4-FFF2-40B4-BE49-F238E27FC236}">
                  <a16:creationId xmlns:a16="http://schemas.microsoft.com/office/drawing/2014/main" id="{604F6140-D4BF-4135-BF56-C7836CFD4E26}"/>
                </a:ext>
              </a:extLst>
            </p:cNvPr>
            <p:cNvSpPr/>
            <p:nvPr/>
          </p:nvSpPr>
          <p:spPr>
            <a:xfrm>
              <a:off x="4475448" y="2352273"/>
              <a:ext cx="4628795" cy="843204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pic>
          <p:nvPicPr>
            <p:cNvPr id="16" name="图片 15">
              <a:extLst>
                <a:ext uri="{FF2B5EF4-FFF2-40B4-BE49-F238E27FC236}">
                  <a16:creationId xmlns:a16="http://schemas.microsoft.com/office/drawing/2014/main" id="{BDEA826C-E244-411B-80F2-455FAA433B9F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4498174" y="2429692"/>
              <a:ext cx="3490055" cy="380867"/>
            </a:xfrm>
            <a:prstGeom prst="rect">
              <a:avLst/>
            </a:prstGeom>
          </p:spPr>
        </p:pic>
        <p:pic>
          <p:nvPicPr>
            <p:cNvPr id="17" name="图片 16">
              <a:extLst>
                <a:ext uri="{FF2B5EF4-FFF2-40B4-BE49-F238E27FC236}">
                  <a16:creationId xmlns:a16="http://schemas.microsoft.com/office/drawing/2014/main" id="{CADAA9EC-F60F-4C94-A95B-38FEEAF4DFBA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4537930" y="2759340"/>
              <a:ext cx="3490055" cy="34953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82166146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3">
            <a:extLst>
              <a:ext uri="{FF2B5EF4-FFF2-40B4-BE49-F238E27FC236}">
                <a16:creationId xmlns:a16="http://schemas.microsoft.com/office/drawing/2014/main" id="{AD02B9C1-7D23-47D7-B53B-6973E71A6344}"/>
              </a:ext>
            </a:extLst>
          </p:cNvPr>
          <p:cNvSpPr txBox="1"/>
          <p:nvPr/>
        </p:nvSpPr>
        <p:spPr>
          <a:xfrm>
            <a:off x="121186" y="154236"/>
            <a:ext cx="122212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dirty="0">
                <a:solidFill>
                  <a:srgbClr val="0070C0"/>
                </a:solidFill>
                <a:latin typeface="微软雅黑" pitchFamily="34" charset="-122"/>
                <a:ea typeface="微软雅黑" pitchFamily="34" charset="-122"/>
              </a:rPr>
              <a:t>Results</a:t>
            </a:r>
            <a:endParaRPr lang="zh-CN" altLang="en-US" sz="2400" dirty="0">
              <a:solidFill>
                <a:srgbClr val="0070C0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pic>
        <p:nvPicPr>
          <p:cNvPr id="12" name="Picture 3" descr="C:\Users\WENJUN~1\AppData\Local\Temp\vmware-WenJunHuang\VMwareDnD\cee44b20\Final_sim_model_compare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8143" y="1614712"/>
            <a:ext cx="6927713" cy="49939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矩形 4"/>
          <p:cNvSpPr/>
          <p:nvPr/>
        </p:nvSpPr>
        <p:spPr>
          <a:xfrm>
            <a:off x="121186" y="691382"/>
            <a:ext cx="3924729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>
                <a:solidFill>
                  <a:srgbClr val="7F7F7F"/>
                </a:solidFill>
              </a:rPr>
              <a:t>Gray region: </a:t>
            </a:r>
            <a:r>
              <a:rPr lang="en-US" altLang="zh-CN" dirty="0"/>
              <a:t>Observation</a:t>
            </a:r>
          </a:p>
          <a:p>
            <a:r>
              <a:rPr lang="en-US" altLang="zh-CN" dirty="0">
                <a:solidFill>
                  <a:srgbClr val="0070C0"/>
                </a:solidFill>
              </a:rPr>
              <a:t>Blue line:      </a:t>
            </a:r>
            <a:r>
              <a:rPr lang="en-US" altLang="zh-CN" dirty="0"/>
              <a:t>Evolution model A</a:t>
            </a:r>
          </a:p>
          <a:p>
            <a:r>
              <a:rPr lang="en-US" altLang="zh-CN" dirty="0">
                <a:solidFill>
                  <a:schemeClr val="accent2"/>
                </a:solidFill>
              </a:rPr>
              <a:t>Orange line: </a:t>
            </a:r>
            <a:r>
              <a:rPr lang="en-US" altLang="zh-CN" dirty="0"/>
              <a:t>Evolution model B (q=1.30)</a:t>
            </a:r>
          </a:p>
        </p:txBody>
      </p:sp>
      <p:sp>
        <p:nvSpPr>
          <p:cNvPr id="6" name="椭圆 5">
            <a:extLst>
              <a:ext uri="{FF2B5EF4-FFF2-40B4-BE49-F238E27FC236}">
                <a16:creationId xmlns:a16="http://schemas.microsoft.com/office/drawing/2014/main" id="{13C9B9CD-72F1-4B15-87EE-C64A446599CC}"/>
              </a:ext>
            </a:extLst>
          </p:cNvPr>
          <p:cNvSpPr/>
          <p:nvPr/>
        </p:nvSpPr>
        <p:spPr>
          <a:xfrm>
            <a:off x="5478507" y="5733691"/>
            <a:ext cx="818776" cy="875002"/>
          </a:xfrm>
          <a:prstGeom prst="ellipse">
            <a:avLst/>
          </a:prstGeom>
          <a:noFill/>
          <a:ln>
            <a:solidFill>
              <a:schemeClr val="bg1">
                <a:lumMod val="50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8" name="矩形 7">
            <a:extLst>
              <a:ext uri="{FF2B5EF4-FFF2-40B4-BE49-F238E27FC236}">
                <a16:creationId xmlns:a16="http://schemas.microsoft.com/office/drawing/2014/main" id="{7219CBDA-4AB2-4765-8152-68D699A4052F}"/>
              </a:ext>
            </a:extLst>
          </p:cNvPr>
          <p:cNvSpPr/>
          <p:nvPr/>
        </p:nvSpPr>
        <p:spPr>
          <a:xfrm>
            <a:off x="5091732" y="5115648"/>
            <a:ext cx="62004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err="1"/>
              <a:t>Pdot</a:t>
            </a:r>
            <a:endParaRPr lang="en-US" dirty="0"/>
          </a:p>
        </p:txBody>
      </p:sp>
      <p:sp>
        <p:nvSpPr>
          <p:cNvPr id="9" name="矩形 8">
            <a:extLst>
              <a:ext uri="{FF2B5EF4-FFF2-40B4-BE49-F238E27FC236}">
                <a16:creationId xmlns:a16="http://schemas.microsoft.com/office/drawing/2014/main" id="{41CE4DF0-D339-490A-BB1E-9047269652D4}"/>
              </a:ext>
            </a:extLst>
          </p:cNvPr>
          <p:cNvSpPr/>
          <p:nvPr/>
        </p:nvSpPr>
        <p:spPr>
          <a:xfrm>
            <a:off x="5091732" y="1682586"/>
            <a:ext cx="45236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Gb</a:t>
            </a:r>
          </a:p>
        </p:txBody>
      </p:sp>
      <p:sp>
        <p:nvSpPr>
          <p:cNvPr id="10" name="矩形 9">
            <a:extLst>
              <a:ext uri="{FF2B5EF4-FFF2-40B4-BE49-F238E27FC236}">
                <a16:creationId xmlns:a16="http://schemas.microsoft.com/office/drawing/2014/main" id="{D6A6D85A-5C18-4F87-9D48-960B5BDFEA03}"/>
              </a:ext>
            </a:extLst>
          </p:cNvPr>
          <p:cNvSpPr/>
          <p:nvPr/>
        </p:nvSpPr>
        <p:spPr>
          <a:xfrm>
            <a:off x="6040715" y="3451406"/>
            <a:ext cx="75854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F1400</a:t>
            </a:r>
          </a:p>
        </p:txBody>
      </p:sp>
      <p:sp>
        <p:nvSpPr>
          <p:cNvPr id="11" name="矩形 10">
            <a:extLst>
              <a:ext uri="{FF2B5EF4-FFF2-40B4-BE49-F238E27FC236}">
                <a16:creationId xmlns:a16="http://schemas.microsoft.com/office/drawing/2014/main" id="{2A655630-AE12-445B-A765-C0D3A66D856E}"/>
              </a:ext>
            </a:extLst>
          </p:cNvPr>
          <p:cNvSpPr/>
          <p:nvPr/>
        </p:nvSpPr>
        <p:spPr>
          <a:xfrm>
            <a:off x="1585517" y="5115648"/>
            <a:ext cx="30328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P</a:t>
            </a:r>
          </a:p>
        </p:txBody>
      </p:sp>
      <p:sp>
        <p:nvSpPr>
          <p:cNvPr id="13" name="矩形 12">
            <a:extLst>
              <a:ext uri="{FF2B5EF4-FFF2-40B4-BE49-F238E27FC236}">
                <a16:creationId xmlns:a16="http://schemas.microsoft.com/office/drawing/2014/main" id="{4CE9B2C1-1C01-4CEE-A214-E1D0DC9D8DDB}"/>
              </a:ext>
            </a:extLst>
          </p:cNvPr>
          <p:cNvSpPr/>
          <p:nvPr/>
        </p:nvSpPr>
        <p:spPr>
          <a:xfrm>
            <a:off x="2457639" y="3451406"/>
            <a:ext cx="52450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DM</a:t>
            </a:r>
          </a:p>
        </p:txBody>
      </p:sp>
      <p:sp>
        <p:nvSpPr>
          <p:cNvPr id="14" name="矩形 13">
            <a:extLst>
              <a:ext uri="{FF2B5EF4-FFF2-40B4-BE49-F238E27FC236}">
                <a16:creationId xmlns:a16="http://schemas.microsoft.com/office/drawing/2014/main" id="{E607C1DE-47E5-4287-B454-40CDFE63CCF4}"/>
              </a:ext>
            </a:extLst>
          </p:cNvPr>
          <p:cNvSpPr/>
          <p:nvPr/>
        </p:nvSpPr>
        <p:spPr>
          <a:xfrm>
            <a:off x="1518845" y="1681867"/>
            <a:ext cx="38343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err="1"/>
              <a:t>Gl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053038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21186" y="154236"/>
            <a:ext cx="122212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>
                <a:solidFill>
                  <a:srgbClr val="0070C0"/>
                </a:solidFill>
                <a:latin typeface="微软雅黑" pitchFamily="34" charset="-122"/>
                <a:ea typeface="微软雅黑" pitchFamily="34" charset="-122"/>
              </a:rPr>
              <a:t>Results</a:t>
            </a:r>
            <a:endParaRPr lang="zh-CN" altLang="en-US" sz="2400" dirty="0">
              <a:solidFill>
                <a:srgbClr val="0070C0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pic>
        <p:nvPicPr>
          <p:cNvPr id="2" name="图片 1">
            <a:extLst>
              <a:ext uri="{FF2B5EF4-FFF2-40B4-BE49-F238E27FC236}">
                <a16:creationId xmlns:a16="http://schemas.microsoft.com/office/drawing/2014/main" id="{80D42066-C9D6-4B94-A728-6C51DA4E94F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37032" y="1329948"/>
            <a:ext cx="2073833" cy="842311"/>
          </a:xfrm>
          <a:prstGeom prst="rect">
            <a:avLst/>
          </a:prstGeom>
        </p:spPr>
      </p:pic>
      <p:sp>
        <p:nvSpPr>
          <p:cNvPr id="5" name="矩形 4">
            <a:extLst>
              <a:ext uri="{FF2B5EF4-FFF2-40B4-BE49-F238E27FC236}">
                <a16:creationId xmlns:a16="http://schemas.microsoft.com/office/drawing/2014/main" id="{0E6ACABE-29DF-48D4-954B-87706EF8CB78}"/>
              </a:ext>
            </a:extLst>
          </p:cNvPr>
          <p:cNvSpPr/>
          <p:nvPr/>
        </p:nvSpPr>
        <p:spPr>
          <a:xfrm>
            <a:off x="92609" y="666471"/>
            <a:ext cx="8824031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itchFamily="2" charset="2"/>
              <a:buChar char="p"/>
            </a:pPr>
            <a:r>
              <a:rPr lang="en-US" sz="2000" dirty="0"/>
              <a:t>define the significance of the difference in the pairs of simulated pulsars and observation pulsars in each 2-D bin</a:t>
            </a:r>
          </a:p>
        </p:txBody>
      </p:sp>
      <p:sp>
        <p:nvSpPr>
          <p:cNvPr id="6" name="矩形 5">
            <a:extLst>
              <a:ext uri="{FF2B5EF4-FFF2-40B4-BE49-F238E27FC236}">
                <a16:creationId xmlns:a16="http://schemas.microsoft.com/office/drawing/2014/main" id="{C1BDD156-70A9-40D6-BE40-5B6BD17DE8A0}"/>
              </a:ext>
            </a:extLst>
          </p:cNvPr>
          <p:cNvSpPr/>
          <p:nvPr/>
        </p:nvSpPr>
        <p:spPr>
          <a:xfrm>
            <a:off x="5368594" y="1549937"/>
            <a:ext cx="251960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/>
              <a:t>(Johnston &amp; </a:t>
            </a:r>
            <a:r>
              <a:rPr lang="en-US" sz="1400" dirty="0" err="1"/>
              <a:t>Karastergiou</a:t>
            </a:r>
            <a:r>
              <a:rPr lang="en-US" sz="1400" dirty="0"/>
              <a:t>. 2017)</a:t>
            </a:r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94732682-5D4E-461B-A83E-2A600E9A6F4A}"/>
              </a:ext>
            </a:extLst>
          </p:cNvPr>
          <p:cNvSpPr/>
          <p:nvPr/>
        </p:nvSpPr>
        <p:spPr>
          <a:xfrm>
            <a:off x="6831175" y="185013"/>
            <a:ext cx="211404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>
                <a:latin typeface="微软雅黑" pitchFamily="34" charset="-122"/>
                <a:ea typeface="微软雅黑" pitchFamily="34" charset="-122"/>
              </a:rPr>
              <a:t>P-Pdot diagram</a:t>
            </a:r>
            <a:endParaRPr lang="en-US" sz="2000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3546032" y="6510548"/>
            <a:ext cx="18907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/>
              <a:t>Evolution model B</a:t>
            </a:r>
            <a:endParaRPr lang="zh-CN" altLang="en-US" dirty="0"/>
          </a:p>
        </p:txBody>
      </p:sp>
      <p:pic>
        <p:nvPicPr>
          <p:cNvPr id="4098" name="Picture 2" descr="C:\Users\WENJUN~1\AppData\Local\Temp\vmware-WenJunHuang\VMwareDnD\dce67d6f\PPdot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9321" y="2807623"/>
            <a:ext cx="5731848" cy="36909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矩形 10"/>
          <p:cNvSpPr/>
          <p:nvPr/>
        </p:nvSpPr>
        <p:spPr>
          <a:xfrm>
            <a:off x="872847" y="2137270"/>
            <a:ext cx="286508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>
                <a:solidFill>
                  <a:srgbClr val="C00000"/>
                </a:solidFill>
              </a:rPr>
              <a:t>Red dots</a:t>
            </a:r>
            <a:r>
              <a:rPr lang="en-US" altLang="zh-CN" dirty="0"/>
              <a:t>: simulated pulsars  </a:t>
            </a:r>
          </a:p>
          <a:p>
            <a:r>
              <a:rPr lang="en-US" altLang="zh-CN" dirty="0">
                <a:solidFill>
                  <a:srgbClr val="0070C0"/>
                </a:solidFill>
              </a:rPr>
              <a:t>Blue dots</a:t>
            </a:r>
            <a:r>
              <a:rPr lang="en-US" altLang="zh-CN"/>
              <a:t>: observed </a:t>
            </a:r>
            <a:r>
              <a:rPr lang="en-US" altLang="zh-CN" dirty="0"/>
              <a:t>pulsars </a:t>
            </a:r>
            <a:endParaRPr lang="zh-CN" altLang="en-US" dirty="0"/>
          </a:p>
        </p:txBody>
      </p:sp>
      <p:sp>
        <p:nvSpPr>
          <p:cNvPr id="12" name="矩形 11"/>
          <p:cNvSpPr/>
          <p:nvPr/>
        </p:nvSpPr>
        <p:spPr>
          <a:xfrm>
            <a:off x="4385669" y="2184270"/>
            <a:ext cx="312662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/>
              <a:t>  </a:t>
            </a:r>
            <a:r>
              <a:rPr lang="en-US" altLang="zh-CN" dirty="0">
                <a:solidFill>
                  <a:srgbClr val="FF0000"/>
                </a:solidFill>
              </a:rPr>
              <a:t>Red</a:t>
            </a:r>
            <a:r>
              <a:rPr lang="en-US" altLang="zh-CN" dirty="0"/>
              <a:t> </a:t>
            </a:r>
            <a:r>
              <a:rPr lang="en-US" altLang="zh-CN" dirty="0">
                <a:solidFill>
                  <a:srgbClr val="C00000"/>
                </a:solidFill>
              </a:rPr>
              <a:t>2-D bins</a:t>
            </a:r>
            <a:r>
              <a:rPr lang="en-US" altLang="zh-CN" dirty="0"/>
              <a:t>:  </a:t>
            </a:r>
            <a:r>
              <a:rPr lang="en-US" altLang="zh-CN" dirty="0" err="1"/>
              <a:t>N_sim</a:t>
            </a:r>
            <a:r>
              <a:rPr lang="en-US" altLang="zh-CN" dirty="0"/>
              <a:t> &gt; </a:t>
            </a:r>
            <a:r>
              <a:rPr lang="en-US" altLang="zh-CN" dirty="0" err="1"/>
              <a:t>N_obs</a:t>
            </a:r>
            <a:r>
              <a:rPr lang="en-US" altLang="zh-CN" dirty="0"/>
              <a:t> </a:t>
            </a:r>
          </a:p>
          <a:p>
            <a:r>
              <a:rPr lang="en-US" altLang="zh-CN" dirty="0"/>
              <a:t>  </a:t>
            </a:r>
            <a:r>
              <a:rPr lang="en-US" altLang="zh-CN" dirty="0">
                <a:solidFill>
                  <a:srgbClr val="0070C0"/>
                </a:solidFill>
              </a:rPr>
              <a:t>Blue</a:t>
            </a:r>
            <a:r>
              <a:rPr lang="en-US" altLang="zh-CN" dirty="0"/>
              <a:t> </a:t>
            </a:r>
            <a:r>
              <a:rPr lang="en-US" altLang="zh-CN" dirty="0">
                <a:solidFill>
                  <a:srgbClr val="0070C0"/>
                </a:solidFill>
              </a:rPr>
              <a:t>2-D bins</a:t>
            </a:r>
            <a:r>
              <a:rPr lang="en-US" altLang="zh-CN" dirty="0"/>
              <a:t>: </a:t>
            </a:r>
            <a:r>
              <a:rPr lang="en-US" altLang="zh-CN" dirty="0" err="1"/>
              <a:t>N_obs</a:t>
            </a:r>
            <a:r>
              <a:rPr lang="en-US" altLang="zh-CN" dirty="0"/>
              <a:t> &gt; </a:t>
            </a:r>
            <a:r>
              <a:rPr lang="en-US" altLang="zh-CN" dirty="0" err="1"/>
              <a:t>N_sim</a:t>
            </a:r>
            <a:r>
              <a:rPr lang="en-US" altLang="zh-CN" dirty="0"/>
              <a:t> </a:t>
            </a:r>
            <a:endParaRPr lang="zh-CN" altLang="en-US" dirty="0"/>
          </a:p>
        </p:txBody>
      </p:sp>
      <p:sp>
        <p:nvSpPr>
          <p:cNvPr id="9" name="椭圆 8">
            <a:extLst>
              <a:ext uri="{FF2B5EF4-FFF2-40B4-BE49-F238E27FC236}">
                <a16:creationId xmlns:a16="http://schemas.microsoft.com/office/drawing/2014/main" id="{2F75FF78-485D-48D1-92C8-2AFAF939DEDD}"/>
              </a:ext>
            </a:extLst>
          </p:cNvPr>
          <p:cNvSpPr/>
          <p:nvPr/>
        </p:nvSpPr>
        <p:spPr>
          <a:xfrm>
            <a:off x="5436806" y="5359650"/>
            <a:ext cx="824451" cy="632604"/>
          </a:xfrm>
          <a:prstGeom prst="ellipse">
            <a:avLst/>
          </a:prstGeom>
          <a:noFill/>
          <a:ln w="9525">
            <a:solidFill>
              <a:schemeClr val="tx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24730664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21186" y="154236"/>
            <a:ext cx="404136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dirty="0">
                <a:solidFill>
                  <a:srgbClr val="0070C0"/>
                </a:solidFill>
                <a:latin typeface="微软雅黑" pitchFamily="34" charset="-122"/>
                <a:ea typeface="微软雅黑" pitchFamily="34" charset="-122"/>
              </a:rPr>
              <a:t>Prediction for FAST survey</a:t>
            </a:r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8876" y="1171575"/>
            <a:ext cx="4521993" cy="5100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矩形 4">
            <a:extLst>
              <a:ext uri="{FF2B5EF4-FFF2-40B4-BE49-F238E27FC236}">
                <a16:creationId xmlns:a16="http://schemas.microsoft.com/office/drawing/2014/main" id="{0A44B3EB-2078-4028-BE3F-1E67BD98344D}"/>
              </a:ext>
            </a:extLst>
          </p:cNvPr>
          <p:cNvSpPr/>
          <p:nvPr/>
        </p:nvSpPr>
        <p:spPr>
          <a:xfrm>
            <a:off x="2514600" y="2943225"/>
            <a:ext cx="4279106" cy="421481"/>
          </a:xfrm>
          <a:prstGeom prst="rect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矩形 12">
            <a:extLst>
              <a:ext uri="{FF2B5EF4-FFF2-40B4-BE49-F238E27FC236}">
                <a16:creationId xmlns:a16="http://schemas.microsoft.com/office/drawing/2014/main" id="{C4D16625-647B-4E2E-9947-BCBF1E6EDF03}"/>
              </a:ext>
            </a:extLst>
          </p:cNvPr>
          <p:cNvSpPr/>
          <p:nvPr/>
        </p:nvSpPr>
        <p:spPr>
          <a:xfrm>
            <a:off x="2545552" y="5979320"/>
            <a:ext cx="4279106" cy="292894"/>
          </a:xfrm>
          <a:prstGeom prst="rect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588443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21186" y="154236"/>
            <a:ext cx="122212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>
                <a:solidFill>
                  <a:srgbClr val="0070C0"/>
                </a:solidFill>
                <a:latin typeface="微软雅黑" pitchFamily="34" charset="-122"/>
                <a:ea typeface="微软雅黑" pitchFamily="34" charset="-122"/>
              </a:rPr>
              <a:t>Results</a:t>
            </a:r>
            <a:endParaRPr lang="zh-CN" altLang="en-US" sz="2400" dirty="0">
              <a:solidFill>
                <a:srgbClr val="0070C0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F806E20A-ABAF-4D96-A448-308642BF962F}"/>
              </a:ext>
            </a:extLst>
          </p:cNvPr>
          <p:cNvSpPr txBox="1"/>
          <p:nvPr/>
        </p:nvSpPr>
        <p:spPr>
          <a:xfrm>
            <a:off x="915669" y="3449541"/>
            <a:ext cx="250754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/>
              <a:t>Snapshot model B</a:t>
            </a:r>
          </a:p>
        </p:txBody>
      </p:sp>
      <p:sp>
        <p:nvSpPr>
          <p:cNvPr id="10" name="文本框 9">
            <a:extLst>
              <a:ext uri="{FF2B5EF4-FFF2-40B4-BE49-F238E27FC236}">
                <a16:creationId xmlns:a16="http://schemas.microsoft.com/office/drawing/2014/main" id="{349F6BEC-EADB-4915-A136-4EBF928DC879}"/>
              </a:ext>
            </a:extLst>
          </p:cNvPr>
          <p:cNvSpPr txBox="1"/>
          <p:nvPr/>
        </p:nvSpPr>
        <p:spPr>
          <a:xfrm>
            <a:off x="5589635" y="3469336"/>
            <a:ext cx="251100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/>
              <a:t>Evolution model B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179773" y="324196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zh-CN" altLang="en-US"/>
          </a:p>
        </p:txBody>
      </p:sp>
      <p:sp>
        <p:nvSpPr>
          <p:cNvPr id="7" name="矩形 6"/>
          <p:cNvSpPr/>
          <p:nvPr/>
        </p:nvSpPr>
        <p:spPr>
          <a:xfrm>
            <a:off x="381003" y="4230981"/>
            <a:ext cx="429797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/>
              <a:t>Inner Galactic plane: (30&lt;</a:t>
            </a:r>
            <a:r>
              <a:rPr lang="en-US" altLang="zh-CN" dirty="0" err="1"/>
              <a:t>gl</a:t>
            </a:r>
            <a:r>
              <a:rPr lang="en-US" altLang="zh-CN" dirty="0"/>
              <a:t>&lt;100; |</a:t>
            </a:r>
            <a:r>
              <a:rPr lang="en-US" altLang="zh-CN" dirty="0" err="1"/>
              <a:t>gb</a:t>
            </a:r>
            <a:r>
              <a:rPr lang="en-US" altLang="zh-CN" dirty="0"/>
              <a:t>|&lt;10)  </a:t>
            </a:r>
            <a:endParaRPr lang="zh-CN" altLang="en-US" dirty="0"/>
          </a:p>
        </p:txBody>
      </p:sp>
      <p:sp>
        <p:nvSpPr>
          <p:cNvPr id="8" name="矩形 7"/>
          <p:cNvSpPr/>
          <p:nvPr/>
        </p:nvSpPr>
        <p:spPr>
          <a:xfrm>
            <a:off x="373003" y="4525376"/>
            <a:ext cx="436119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/>
              <a:t>Outer Galactic plane: (150&lt;</a:t>
            </a:r>
            <a:r>
              <a:rPr lang="en-US" altLang="zh-CN" dirty="0" err="1"/>
              <a:t>gl</a:t>
            </a:r>
            <a:r>
              <a:rPr lang="en-US" altLang="zh-CN" dirty="0"/>
              <a:t>&lt;210; |</a:t>
            </a:r>
            <a:r>
              <a:rPr lang="en-US" altLang="zh-CN" dirty="0" err="1"/>
              <a:t>gb</a:t>
            </a:r>
            <a:r>
              <a:rPr lang="en-US" altLang="zh-CN" dirty="0"/>
              <a:t>|&lt;10)</a:t>
            </a:r>
            <a:endParaRPr lang="zh-CN" altLang="en-US" dirty="0"/>
          </a:p>
        </p:txBody>
      </p:sp>
      <p:pic>
        <p:nvPicPr>
          <p:cNvPr id="11" name="Picture 2" descr="C:\Users\WENJUN~1\AppData\Local\Temp\vmware-WenJunHuang\VMwareDnD\8b9087e3\fast_dist_proj_evo_fb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9267" y="955872"/>
            <a:ext cx="4077552" cy="2600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3" descr="C:\Users\WENJUN~1\AppData\Local\Temp\vmware-WenJunHuang\VMwareDnD\dcee35d6\fast_dist_proj_pop_fb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186" y="928781"/>
            <a:ext cx="4096512" cy="2555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3" name="表格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36287955"/>
              </p:ext>
            </p:extLst>
          </p:nvPr>
        </p:nvGraphicFramePr>
        <p:xfrm>
          <a:off x="1523999" y="5267057"/>
          <a:ext cx="6096000" cy="1263693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219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19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192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192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2192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421231">
                <a:tc>
                  <a:txBody>
                    <a:bodyPr/>
                    <a:lstStyle/>
                    <a:p>
                      <a:pPr algn="ctr"/>
                      <a:endParaRPr lang="zh-CN" altLang="en-US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b="1" dirty="0"/>
                        <a:t>SA</a:t>
                      </a:r>
                      <a:endParaRPr lang="zh-CN" altLang="en-US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b="1" dirty="0"/>
                        <a:t>SB</a:t>
                      </a:r>
                      <a:endParaRPr lang="zh-CN" altLang="en-US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b="1"/>
                        <a:t>EA</a:t>
                      </a:r>
                      <a:endParaRPr lang="zh-CN" altLang="en-US" sz="2000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b="1"/>
                        <a:t>EB</a:t>
                      </a:r>
                      <a:endParaRPr lang="zh-CN" altLang="en-US" sz="2000" b="1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21231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b="1"/>
                        <a:t>IGP</a:t>
                      </a:r>
                      <a:endParaRPr lang="zh-CN" altLang="en-US" sz="2000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2000" b="1" dirty="0"/>
                        <a:t>3536</a:t>
                      </a:r>
                      <a:endParaRPr lang="zh-CN" altLang="en-US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2000" b="1" dirty="0">
                          <a:solidFill>
                            <a:srgbClr val="FF0000"/>
                          </a:solidFill>
                        </a:rPr>
                        <a:t>4057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2000" b="1" dirty="0"/>
                        <a:t>2322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2000" b="1" dirty="0">
                          <a:solidFill>
                            <a:srgbClr val="FF0000"/>
                          </a:solidFill>
                        </a:rPr>
                        <a:t>1472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21231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b="1"/>
                        <a:t>OGP</a:t>
                      </a:r>
                      <a:endParaRPr lang="zh-CN" altLang="en-US" sz="2000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2000" b="1" dirty="0"/>
                        <a:t>185</a:t>
                      </a:r>
                      <a:endParaRPr lang="zh-CN" altLang="en-US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b="1" dirty="0">
                          <a:solidFill>
                            <a:srgbClr val="FF0000"/>
                          </a:solidFill>
                        </a:rPr>
                        <a:t>229</a:t>
                      </a:r>
                      <a:endParaRPr lang="zh-CN" altLang="en-US" sz="20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b="1" dirty="0"/>
                        <a:t>219</a:t>
                      </a:r>
                      <a:endParaRPr lang="zh-CN" altLang="en-US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2000" b="1" dirty="0">
                          <a:solidFill>
                            <a:srgbClr val="FF0000"/>
                          </a:solidFill>
                        </a:rPr>
                        <a:t>111</a:t>
                      </a:r>
                      <a:endParaRPr lang="zh-CN" altLang="en-US" sz="20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14" name="矩形 13"/>
          <p:cNvSpPr/>
          <p:nvPr/>
        </p:nvSpPr>
        <p:spPr>
          <a:xfrm>
            <a:off x="2818410" y="665087"/>
            <a:ext cx="350717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/>
              <a:t>Visible sky using 300s pointing time</a:t>
            </a:r>
            <a:endParaRPr lang="zh-CN" altLang="en-US" dirty="0"/>
          </a:p>
        </p:txBody>
      </p:sp>
      <p:cxnSp>
        <p:nvCxnSpPr>
          <p:cNvPr id="3" name="直接箭头连接符 2">
            <a:extLst>
              <a:ext uri="{FF2B5EF4-FFF2-40B4-BE49-F238E27FC236}">
                <a16:creationId xmlns:a16="http://schemas.microsoft.com/office/drawing/2014/main" id="{6F77AE65-EDF1-4AD1-B74E-4429E3AD7603}"/>
              </a:ext>
            </a:extLst>
          </p:cNvPr>
          <p:cNvCxnSpPr/>
          <p:nvPr/>
        </p:nvCxnSpPr>
        <p:spPr>
          <a:xfrm flipH="1">
            <a:off x="2169442" y="2256284"/>
            <a:ext cx="396266" cy="22259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文本框 14">
            <a:extLst>
              <a:ext uri="{FF2B5EF4-FFF2-40B4-BE49-F238E27FC236}">
                <a16:creationId xmlns:a16="http://schemas.microsoft.com/office/drawing/2014/main" id="{60952D89-53D7-45B8-90A7-B56A93183D09}"/>
              </a:ext>
            </a:extLst>
          </p:cNvPr>
          <p:cNvSpPr txBox="1"/>
          <p:nvPr/>
        </p:nvSpPr>
        <p:spPr>
          <a:xfrm>
            <a:off x="1717873" y="2367582"/>
            <a:ext cx="5357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IGP</a:t>
            </a:r>
          </a:p>
        </p:txBody>
      </p:sp>
      <p:sp>
        <p:nvSpPr>
          <p:cNvPr id="16" name="文本框 15">
            <a:extLst>
              <a:ext uri="{FF2B5EF4-FFF2-40B4-BE49-F238E27FC236}">
                <a16:creationId xmlns:a16="http://schemas.microsoft.com/office/drawing/2014/main" id="{7CFBCA41-CFCA-48C0-865B-4D65BFFAA23A}"/>
              </a:ext>
            </a:extLst>
          </p:cNvPr>
          <p:cNvSpPr txBox="1"/>
          <p:nvPr/>
        </p:nvSpPr>
        <p:spPr>
          <a:xfrm>
            <a:off x="777275" y="2298524"/>
            <a:ext cx="6285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OGP</a:t>
            </a:r>
          </a:p>
        </p:txBody>
      </p:sp>
      <p:cxnSp>
        <p:nvCxnSpPr>
          <p:cNvPr id="17" name="直接箭头连接符 16">
            <a:extLst>
              <a:ext uri="{FF2B5EF4-FFF2-40B4-BE49-F238E27FC236}">
                <a16:creationId xmlns:a16="http://schemas.microsoft.com/office/drawing/2014/main" id="{4CEF9350-A4A6-4B45-AD6E-E1E486076F03}"/>
              </a:ext>
            </a:extLst>
          </p:cNvPr>
          <p:cNvCxnSpPr>
            <a:cxnSpLocks/>
          </p:cNvCxnSpPr>
          <p:nvPr/>
        </p:nvCxnSpPr>
        <p:spPr>
          <a:xfrm>
            <a:off x="721397" y="2206281"/>
            <a:ext cx="357430" cy="16067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6076754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21186" y="154236"/>
            <a:ext cx="122212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>
                <a:solidFill>
                  <a:srgbClr val="0070C0"/>
                </a:solidFill>
                <a:latin typeface="微软雅黑" pitchFamily="34" charset="-122"/>
                <a:ea typeface="微软雅黑" pitchFamily="34" charset="-122"/>
              </a:rPr>
              <a:t>Results</a:t>
            </a:r>
            <a:endParaRPr lang="zh-CN" altLang="en-US" sz="2400" dirty="0">
              <a:solidFill>
                <a:srgbClr val="0070C0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pic>
        <p:nvPicPr>
          <p:cNvPr id="2050" name="Picture 2" descr="C:\Users\WenJunHuang\Desktop\time_freq_No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9753" y="1157002"/>
            <a:ext cx="6891095" cy="53463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8" name="直接箭头连接符 17"/>
          <p:cNvCxnSpPr/>
          <p:nvPr/>
        </p:nvCxnSpPr>
        <p:spPr>
          <a:xfrm flipV="1">
            <a:off x="6879576" y="1944463"/>
            <a:ext cx="391058" cy="1490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9" name="直接箭头连接符 18"/>
          <p:cNvCxnSpPr>
            <a:cxnSpLocks/>
          </p:cNvCxnSpPr>
          <p:nvPr/>
        </p:nvCxnSpPr>
        <p:spPr>
          <a:xfrm flipV="1">
            <a:off x="6909930" y="4282055"/>
            <a:ext cx="389279" cy="17196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1" name="矩形 20"/>
          <p:cNvSpPr/>
          <p:nvPr/>
        </p:nvSpPr>
        <p:spPr>
          <a:xfrm>
            <a:off x="7230848" y="1636961"/>
            <a:ext cx="189654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1600" b="1" dirty="0"/>
              <a:t>Snapshot model B</a:t>
            </a:r>
          </a:p>
          <a:p>
            <a:r>
              <a:rPr lang="en-US" altLang="zh-CN" sz="1600" b="1" dirty="0"/>
              <a:t>(+ fan beam model) </a:t>
            </a:r>
          </a:p>
        </p:txBody>
      </p:sp>
      <p:sp>
        <p:nvSpPr>
          <p:cNvPr id="24" name="矩形 23"/>
          <p:cNvSpPr/>
          <p:nvPr/>
        </p:nvSpPr>
        <p:spPr>
          <a:xfrm>
            <a:off x="7259637" y="3992358"/>
            <a:ext cx="185005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1600" b="1" dirty="0"/>
              <a:t>Evolution model B</a:t>
            </a:r>
          </a:p>
          <a:p>
            <a:r>
              <a:rPr lang="en-US" altLang="zh-CN" sz="1600" b="1" dirty="0"/>
              <a:t>(+ fan beam model)</a:t>
            </a:r>
          </a:p>
        </p:txBody>
      </p:sp>
      <p:sp>
        <p:nvSpPr>
          <p:cNvPr id="12" name="矩形 11">
            <a:extLst>
              <a:ext uri="{FF2B5EF4-FFF2-40B4-BE49-F238E27FC236}">
                <a16:creationId xmlns:a16="http://schemas.microsoft.com/office/drawing/2014/main" id="{FFD157A6-90CF-4743-8E42-2C17C16D6A46}"/>
              </a:ext>
            </a:extLst>
          </p:cNvPr>
          <p:cNvSpPr/>
          <p:nvPr/>
        </p:nvSpPr>
        <p:spPr>
          <a:xfrm>
            <a:off x="88108" y="787670"/>
            <a:ext cx="429797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/>
              <a:t>Inner Galactic plane: (30&lt;</a:t>
            </a:r>
            <a:r>
              <a:rPr lang="en-US" altLang="zh-CN" dirty="0" err="1"/>
              <a:t>gl</a:t>
            </a:r>
            <a:r>
              <a:rPr lang="en-US" altLang="zh-CN" dirty="0"/>
              <a:t>&lt;100; |</a:t>
            </a:r>
            <a:r>
              <a:rPr lang="en-US" altLang="zh-CN" dirty="0" err="1"/>
              <a:t>gb</a:t>
            </a:r>
            <a:r>
              <a:rPr lang="en-US" altLang="zh-CN" dirty="0"/>
              <a:t>|&lt;10)  </a:t>
            </a:r>
            <a:endParaRPr lang="zh-CN" altLang="en-US" dirty="0"/>
          </a:p>
        </p:txBody>
      </p:sp>
      <p:cxnSp>
        <p:nvCxnSpPr>
          <p:cNvPr id="8" name="直接连接符 7">
            <a:extLst>
              <a:ext uri="{FF2B5EF4-FFF2-40B4-BE49-F238E27FC236}">
                <a16:creationId xmlns:a16="http://schemas.microsoft.com/office/drawing/2014/main" id="{E1512D56-0502-45C4-9148-94E1B3736487}"/>
              </a:ext>
            </a:extLst>
          </p:cNvPr>
          <p:cNvCxnSpPr>
            <a:cxnSpLocks/>
          </p:cNvCxnSpPr>
          <p:nvPr/>
        </p:nvCxnSpPr>
        <p:spPr>
          <a:xfrm flipV="1">
            <a:off x="6772276" y="1350169"/>
            <a:ext cx="0" cy="4579588"/>
          </a:xfrm>
          <a:prstGeom prst="line">
            <a:avLst/>
          </a:prstGeom>
          <a:ln w="12700">
            <a:prstDash val="sysDash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9" name="文本框 8">
            <a:extLst>
              <a:ext uri="{FF2B5EF4-FFF2-40B4-BE49-F238E27FC236}">
                <a16:creationId xmlns:a16="http://schemas.microsoft.com/office/drawing/2014/main" id="{7EBE4E91-9334-492F-9C1E-9E502610EA6F}"/>
              </a:ext>
            </a:extLst>
          </p:cNvPr>
          <p:cNvSpPr txBox="1"/>
          <p:nvPr/>
        </p:nvSpPr>
        <p:spPr>
          <a:xfrm>
            <a:off x="6151992" y="4470993"/>
            <a:ext cx="6998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1800</a:t>
            </a:r>
          </a:p>
        </p:txBody>
      </p:sp>
      <p:sp>
        <p:nvSpPr>
          <p:cNvPr id="16" name="文本框 15">
            <a:extLst>
              <a:ext uri="{FF2B5EF4-FFF2-40B4-BE49-F238E27FC236}">
                <a16:creationId xmlns:a16="http://schemas.microsoft.com/office/drawing/2014/main" id="{6ACBF634-9FD3-4E75-A1AF-BFAF38D430D6}"/>
              </a:ext>
            </a:extLst>
          </p:cNvPr>
          <p:cNvSpPr txBox="1"/>
          <p:nvPr/>
        </p:nvSpPr>
        <p:spPr>
          <a:xfrm>
            <a:off x="6151992" y="3458241"/>
            <a:ext cx="10144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3500</a:t>
            </a:r>
          </a:p>
        </p:txBody>
      </p:sp>
      <p:sp>
        <p:nvSpPr>
          <p:cNvPr id="17" name="文本框 16">
            <a:extLst>
              <a:ext uri="{FF2B5EF4-FFF2-40B4-BE49-F238E27FC236}">
                <a16:creationId xmlns:a16="http://schemas.microsoft.com/office/drawing/2014/main" id="{EDFEEB4E-781E-4961-8013-355BF5DF7E2A}"/>
              </a:ext>
            </a:extLst>
          </p:cNvPr>
          <p:cNvSpPr txBox="1"/>
          <p:nvPr/>
        </p:nvSpPr>
        <p:spPr>
          <a:xfrm>
            <a:off x="6151992" y="2454034"/>
            <a:ext cx="10144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5700</a:t>
            </a:r>
          </a:p>
        </p:txBody>
      </p:sp>
      <p:sp>
        <p:nvSpPr>
          <p:cNvPr id="20" name="文本框 19">
            <a:extLst>
              <a:ext uri="{FF2B5EF4-FFF2-40B4-BE49-F238E27FC236}">
                <a16:creationId xmlns:a16="http://schemas.microsoft.com/office/drawing/2014/main" id="{545FA48E-BBE8-468E-8587-127C437A3CA9}"/>
              </a:ext>
            </a:extLst>
          </p:cNvPr>
          <p:cNvSpPr txBox="1"/>
          <p:nvPr/>
        </p:nvSpPr>
        <p:spPr>
          <a:xfrm>
            <a:off x="6181533" y="1744683"/>
            <a:ext cx="7274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6700</a:t>
            </a:r>
          </a:p>
        </p:txBody>
      </p:sp>
    </p:spTree>
    <p:extLst>
      <p:ext uri="{BB962C8B-B14F-4D97-AF65-F5344CB8AC3E}">
        <p14:creationId xmlns:p14="http://schemas.microsoft.com/office/powerpoint/2010/main" val="124195460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>
            <a:extLst>
              <a:ext uri="{FF2B5EF4-FFF2-40B4-BE49-F238E27FC236}">
                <a16:creationId xmlns:a16="http://schemas.microsoft.com/office/drawing/2014/main" id="{43256527-7DD4-430E-B8AE-43B3927E3D42}"/>
              </a:ext>
            </a:extLst>
          </p:cNvPr>
          <p:cNvSpPr txBox="1"/>
          <p:nvPr/>
        </p:nvSpPr>
        <p:spPr>
          <a:xfrm>
            <a:off x="61368" y="183442"/>
            <a:ext cx="178946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>
                <a:solidFill>
                  <a:srgbClr val="0070C0"/>
                </a:solidFill>
                <a:latin typeface="微软雅黑" pitchFamily="34" charset="-122"/>
                <a:ea typeface="微软雅黑" pitchFamily="34" charset="-122"/>
              </a:rPr>
              <a:t>Outline</a:t>
            </a:r>
            <a:endParaRPr lang="zh-CN" altLang="en-US" sz="2800" dirty="0">
              <a:solidFill>
                <a:srgbClr val="0070C0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4" name="矩形 3">
            <a:extLst>
              <a:ext uri="{FF2B5EF4-FFF2-40B4-BE49-F238E27FC236}">
                <a16:creationId xmlns:a16="http://schemas.microsoft.com/office/drawing/2014/main" id="{B1F7C47C-4BB3-4403-871E-B27466511467}"/>
              </a:ext>
            </a:extLst>
          </p:cNvPr>
          <p:cNvSpPr/>
          <p:nvPr/>
        </p:nvSpPr>
        <p:spPr>
          <a:xfrm>
            <a:off x="324371" y="1049110"/>
            <a:ext cx="5777992" cy="258532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571500" indent="-571500">
              <a:buFont typeface="Wingdings" panose="05000000000000000000" pitchFamily="2" charset="2"/>
              <a:buChar char="Ø"/>
            </a:pPr>
            <a:r>
              <a:rPr lang="en-US" altLang="zh-CN" sz="3600" dirty="0">
                <a:solidFill>
                  <a:schemeClr val="bg1">
                    <a:lumMod val="75000"/>
                  </a:schemeClr>
                </a:solidFill>
                <a:latin typeface="微软雅黑" pitchFamily="34" charset="-122"/>
                <a:ea typeface="微软雅黑" pitchFamily="34" charset="-122"/>
              </a:rPr>
              <a:t>Motivation</a:t>
            </a:r>
          </a:p>
          <a:p>
            <a:pPr marL="571500" indent="-571500">
              <a:buFont typeface="Wingdings" panose="05000000000000000000" pitchFamily="2" charset="2"/>
              <a:buChar char="Ø"/>
            </a:pPr>
            <a:r>
              <a:rPr lang="en-US" altLang="zh-CN" sz="3600" dirty="0">
                <a:solidFill>
                  <a:schemeClr val="bg1">
                    <a:lumMod val="75000"/>
                  </a:schemeClr>
                </a:solidFill>
                <a:latin typeface="微软雅黑" pitchFamily="34" charset="-122"/>
                <a:ea typeface="微软雅黑" pitchFamily="34" charset="-122"/>
              </a:rPr>
              <a:t>Methods</a:t>
            </a:r>
          </a:p>
          <a:p>
            <a:pPr marL="571500" indent="-571500">
              <a:buFont typeface="Wingdings" panose="05000000000000000000" pitchFamily="2" charset="2"/>
              <a:buChar char="Ø"/>
            </a:pPr>
            <a:r>
              <a:rPr lang="en-US" altLang="zh-CN" sz="3600" dirty="0">
                <a:solidFill>
                  <a:schemeClr val="bg1">
                    <a:lumMod val="75000"/>
                  </a:schemeClr>
                </a:solidFill>
                <a:latin typeface="微软雅黑" pitchFamily="34" charset="-122"/>
                <a:ea typeface="微软雅黑" pitchFamily="34" charset="-122"/>
              </a:rPr>
              <a:t>Simulation and Results</a:t>
            </a:r>
          </a:p>
          <a:p>
            <a:pPr marL="571500" indent="-571500">
              <a:buFont typeface="Wingdings" panose="05000000000000000000" pitchFamily="2" charset="2"/>
              <a:buChar char="Ø"/>
            </a:pPr>
            <a:r>
              <a:rPr lang="en-US" altLang="zh-CN" sz="3600" dirty="0">
                <a:solidFill>
                  <a:srgbClr val="0070C0"/>
                </a:solidFill>
                <a:latin typeface="微软雅黑" pitchFamily="34" charset="-122"/>
                <a:ea typeface="微软雅黑" pitchFamily="34" charset="-122"/>
              </a:rPr>
              <a:t>Conclusion</a:t>
            </a:r>
          </a:p>
          <a:p>
            <a:endParaRPr lang="zh-CN" altLang="en-US" dirty="0">
              <a:solidFill>
                <a:srgbClr val="0070C0"/>
              </a:solidFill>
              <a:latin typeface="微软雅黑" pitchFamily="34" charset="-122"/>
              <a:ea typeface="微软雅黑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84763140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21186" y="154236"/>
            <a:ext cx="180850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dirty="0">
                <a:solidFill>
                  <a:srgbClr val="0070C0"/>
                </a:solidFill>
                <a:latin typeface="微软雅黑" pitchFamily="34" charset="-122"/>
                <a:ea typeface="微软雅黑" pitchFamily="34" charset="-122"/>
              </a:rPr>
              <a:t>Conclusion</a:t>
            </a:r>
            <a:endParaRPr lang="zh-CN" altLang="en-US" sz="2400" dirty="0">
              <a:solidFill>
                <a:srgbClr val="0070C0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5" name="矩形 4">
            <a:extLst>
              <a:ext uri="{FF2B5EF4-FFF2-40B4-BE49-F238E27FC236}">
                <a16:creationId xmlns:a16="http://schemas.microsoft.com/office/drawing/2014/main" id="{25C75DD5-83C8-4282-A788-0B8AD0984654}"/>
              </a:ext>
            </a:extLst>
          </p:cNvPr>
          <p:cNvSpPr/>
          <p:nvPr/>
        </p:nvSpPr>
        <p:spPr>
          <a:xfrm>
            <a:off x="121186" y="1064647"/>
            <a:ext cx="8709611" cy="37240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000" dirty="0">
                <a:solidFill>
                  <a:srgbClr val="0070C0"/>
                </a:solidFill>
                <a:latin typeface="微软雅黑" pitchFamily="34" charset="-122"/>
                <a:ea typeface="微软雅黑" pitchFamily="34" charset="-122"/>
              </a:rPr>
              <a:t>Using the fan beam width and luminosity model in pulsar population</a:t>
            </a:r>
          </a:p>
          <a:p>
            <a:pPr marL="1028700" lvl="1" indent="-571500">
              <a:buFont typeface="Wingdings" panose="05000000000000000000" pitchFamily="2" charset="2"/>
              <a:buChar char="Ø"/>
            </a:pPr>
            <a:r>
              <a:rPr lang="en-US" altLang="zh-CN" sz="2000" dirty="0">
                <a:solidFill>
                  <a:srgbClr val="0070C0"/>
                </a:solidFill>
                <a:latin typeface="微软雅黑" pitchFamily="34" charset="-122"/>
                <a:ea typeface="微软雅黑" pitchFamily="34" charset="-122"/>
              </a:rPr>
              <a:t>W − |β| relationship can be well reproduced by fan beam width model.</a:t>
            </a:r>
          </a:p>
          <a:p>
            <a:pPr marL="1028700" lvl="1" indent="-571500">
              <a:buFont typeface="Wingdings" panose="05000000000000000000" pitchFamily="2" charset="2"/>
              <a:buChar char="Ø"/>
            </a:pPr>
            <a:r>
              <a:rPr lang="en-US" altLang="zh-CN" sz="2000" dirty="0">
                <a:solidFill>
                  <a:srgbClr val="0070C0"/>
                </a:solidFill>
                <a:latin typeface="微软雅黑" pitchFamily="34" charset="-122"/>
                <a:ea typeface="微软雅黑" pitchFamily="34" charset="-122"/>
              </a:rPr>
              <a:t>compared with the known pulsar population, the q value in fan beam luminosity relationship may be 1.30 rather than 1.75 .</a:t>
            </a:r>
          </a:p>
          <a:p>
            <a:pPr marL="1028700" lvl="1" indent="-571500">
              <a:buFont typeface="Wingdings" panose="05000000000000000000" pitchFamily="2" charset="2"/>
              <a:buChar char="Ø"/>
            </a:pPr>
            <a:r>
              <a:rPr lang="en-US" altLang="zh-CN" sz="2000" dirty="0">
                <a:solidFill>
                  <a:srgbClr val="0070C0"/>
                </a:solidFill>
                <a:latin typeface="微软雅黑" pitchFamily="34" charset="-122"/>
                <a:ea typeface="微软雅黑" pitchFamily="34" charset="-122"/>
              </a:rPr>
              <a:t>predict the numbers of normal pulsars detected by FAST with 300s pointing time: </a:t>
            </a:r>
          </a:p>
          <a:p>
            <a:pPr lvl="1"/>
            <a:r>
              <a:rPr lang="en-US" altLang="zh-CN" sz="2000" dirty="0">
                <a:solidFill>
                  <a:srgbClr val="0070C0"/>
                </a:solidFill>
                <a:latin typeface="微软雅黑" pitchFamily="34" charset="-122"/>
                <a:ea typeface="微软雅黑" pitchFamily="34" charset="-122"/>
              </a:rPr>
              <a:t>	  inner Galactic plane~1500 </a:t>
            </a:r>
          </a:p>
          <a:p>
            <a:pPr lvl="1"/>
            <a:r>
              <a:rPr lang="en-US" altLang="zh-CN" sz="2000" dirty="0">
                <a:solidFill>
                  <a:srgbClr val="0070C0"/>
                </a:solidFill>
                <a:latin typeface="微软雅黑" pitchFamily="34" charset="-122"/>
                <a:ea typeface="微软雅黑" pitchFamily="34" charset="-122"/>
              </a:rPr>
              <a:t>        outer Galactic plane</a:t>
            </a:r>
            <a:r>
              <a:rPr lang="en-US" altLang="zh-CN" sz="2000">
                <a:solidFill>
                  <a:srgbClr val="0070C0"/>
                </a:solidFill>
                <a:latin typeface="微软雅黑" pitchFamily="34" charset="-122"/>
                <a:ea typeface="微软雅黑" pitchFamily="34" charset="-122"/>
              </a:rPr>
              <a:t>~ 120</a:t>
            </a:r>
            <a:endParaRPr lang="en-US" altLang="zh-CN" sz="2000" dirty="0">
              <a:solidFill>
                <a:srgbClr val="0070C0"/>
              </a:solidFill>
              <a:latin typeface="微软雅黑" pitchFamily="34" charset="-122"/>
              <a:ea typeface="微软雅黑" pitchFamily="34" charset="-122"/>
            </a:endParaRPr>
          </a:p>
          <a:p>
            <a:endParaRPr lang="en-US" altLang="zh-CN" sz="2400" dirty="0">
              <a:solidFill>
                <a:srgbClr val="0070C0"/>
              </a:solidFill>
              <a:latin typeface="微软雅黑" pitchFamily="34" charset="-122"/>
              <a:ea typeface="微软雅黑" pitchFamily="34" charset="-122"/>
            </a:endParaRPr>
          </a:p>
          <a:p>
            <a:endParaRPr lang="zh-CN" altLang="en-US" sz="1200" dirty="0">
              <a:solidFill>
                <a:srgbClr val="0070C0"/>
              </a:solidFill>
              <a:latin typeface="微软雅黑" pitchFamily="34" charset="-122"/>
              <a:ea typeface="微软雅黑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10743641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878606" y="2680138"/>
            <a:ext cx="6043257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8800" i="1">
                <a:solidFill>
                  <a:srgbClr val="0070C0"/>
                </a:solidFill>
              </a:rPr>
              <a:t>Thank you</a:t>
            </a:r>
            <a:r>
              <a:rPr lang="zh-CN" altLang="en-US" sz="8800" i="1">
                <a:solidFill>
                  <a:srgbClr val="0070C0"/>
                </a:solidFill>
              </a:rPr>
              <a:t>！</a:t>
            </a:r>
          </a:p>
        </p:txBody>
      </p:sp>
    </p:spTree>
    <p:extLst>
      <p:ext uri="{BB962C8B-B14F-4D97-AF65-F5344CB8AC3E}">
        <p14:creationId xmlns:p14="http://schemas.microsoft.com/office/powerpoint/2010/main" val="332974272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>
            <a:extLst>
              <a:ext uri="{FF2B5EF4-FFF2-40B4-BE49-F238E27FC236}">
                <a16:creationId xmlns:a16="http://schemas.microsoft.com/office/drawing/2014/main" id="{43256527-7DD4-430E-B8AE-43B3927E3D42}"/>
              </a:ext>
            </a:extLst>
          </p:cNvPr>
          <p:cNvSpPr txBox="1"/>
          <p:nvPr/>
        </p:nvSpPr>
        <p:spPr>
          <a:xfrm>
            <a:off x="61368" y="183442"/>
            <a:ext cx="178946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>
                <a:solidFill>
                  <a:srgbClr val="0070C0"/>
                </a:solidFill>
                <a:latin typeface="微软雅黑" pitchFamily="34" charset="-122"/>
                <a:ea typeface="微软雅黑" pitchFamily="34" charset="-122"/>
              </a:rPr>
              <a:t>Outline</a:t>
            </a:r>
            <a:endParaRPr lang="zh-CN" altLang="en-US" sz="2800" dirty="0">
              <a:solidFill>
                <a:srgbClr val="0070C0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4" name="矩形 3">
            <a:extLst>
              <a:ext uri="{FF2B5EF4-FFF2-40B4-BE49-F238E27FC236}">
                <a16:creationId xmlns:a16="http://schemas.microsoft.com/office/drawing/2014/main" id="{B1F7C47C-4BB3-4403-871E-B27466511467}"/>
              </a:ext>
            </a:extLst>
          </p:cNvPr>
          <p:cNvSpPr/>
          <p:nvPr/>
        </p:nvSpPr>
        <p:spPr>
          <a:xfrm>
            <a:off x="324371" y="1049110"/>
            <a:ext cx="5777992" cy="258532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571500" indent="-571500">
              <a:buFont typeface="Wingdings" panose="05000000000000000000" pitchFamily="2" charset="2"/>
              <a:buChar char="Ø"/>
            </a:pPr>
            <a:r>
              <a:rPr lang="en-US" altLang="zh-CN" sz="3600" dirty="0">
                <a:solidFill>
                  <a:srgbClr val="0070C0"/>
                </a:solidFill>
                <a:latin typeface="微软雅黑" pitchFamily="34" charset="-122"/>
                <a:ea typeface="微软雅黑" pitchFamily="34" charset="-122"/>
              </a:rPr>
              <a:t>Motivation</a:t>
            </a:r>
          </a:p>
          <a:p>
            <a:pPr marL="571500" indent="-571500">
              <a:buFont typeface="Wingdings" panose="05000000000000000000" pitchFamily="2" charset="2"/>
              <a:buChar char="Ø"/>
            </a:pPr>
            <a:r>
              <a:rPr lang="en-US" altLang="zh-CN" sz="3600" dirty="0">
                <a:solidFill>
                  <a:srgbClr val="0070C0"/>
                </a:solidFill>
                <a:latin typeface="微软雅黑" pitchFamily="34" charset="-122"/>
                <a:ea typeface="微软雅黑" pitchFamily="34" charset="-122"/>
              </a:rPr>
              <a:t>Methods</a:t>
            </a:r>
          </a:p>
          <a:p>
            <a:pPr marL="571500" indent="-571500">
              <a:buFont typeface="Wingdings" panose="05000000000000000000" pitchFamily="2" charset="2"/>
              <a:buChar char="Ø"/>
            </a:pPr>
            <a:r>
              <a:rPr lang="en-US" altLang="zh-CN" sz="3600" dirty="0">
                <a:solidFill>
                  <a:srgbClr val="0070C0"/>
                </a:solidFill>
                <a:latin typeface="微软雅黑" pitchFamily="34" charset="-122"/>
                <a:ea typeface="微软雅黑" pitchFamily="34" charset="-122"/>
              </a:rPr>
              <a:t>Simulation and Results</a:t>
            </a:r>
          </a:p>
          <a:p>
            <a:pPr marL="571500" indent="-571500">
              <a:buFont typeface="Wingdings" panose="05000000000000000000" pitchFamily="2" charset="2"/>
              <a:buChar char="Ø"/>
            </a:pPr>
            <a:r>
              <a:rPr lang="en-US" altLang="zh-CN" sz="3600" dirty="0">
                <a:solidFill>
                  <a:srgbClr val="0070C0"/>
                </a:solidFill>
                <a:latin typeface="微软雅黑" pitchFamily="34" charset="-122"/>
                <a:ea typeface="微软雅黑" pitchFamily="34" charset="-122"/>
              </a:rPr>
              <a:t>Conclusion</a:t>
            </a:r>
          </a:p>
          <a:p>
            <a:endParaRPr lang="zh-CN" altLang="en-US" dirty="0">
              <a:solidFill>
                <a:srgbClr val="0070C0"/>
              </a:solidFill>
              <a:latin typeface="微软雅黑" pitchFamily="34" charset="-122"/>
              <a:ea typeface="微软雅黑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94304015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>
            <a:extLst>
              <a:ext uri="{FF2B5EF4-FFF2-40B4-BE49-F238E27FC236}">
                <a16:creationId xmlns:a16="http://schemas.microsoft.com/office/drawing/2014/main" id="{6CC54B7A-89A6-493D-818D-697E603D011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0330" y="3831431"/>
            <a:ext cx="2671083" cy="2396841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37954" y="788101"/>
            <a:ext cx="8891745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0070C0"/>
              </a:buClr>
            </a:pPr>
            <a:r>
              <a:rPr lang="en-US" sz="2000" b="1" dirty="0">
                <a:latin typeface="微软雅黑" pitchFamily="34" charset="-122"/>
                <a:ea typeface="微软雅黑" pitchFamily="34" charset="-122"/>
              </a:rPr>
              <a:t>Why </a:t>
            </a:r>
            <a:r>
              <a:rPr lang="en-US" altLang="zh-CN" sz="2000" b="1" dirty="0">
                <a:latin typeface="微软雅黑" pitchFamily="34" charset="-122"/>
                <a:ea typeface="微软雅黑" pitchFamily="34" charset="-122"/>
              </a:rPr>
              <a:t>study</a:t>
            </a:r>
            <a:r>
              <a:rPr lang="en-US" sz="2000" b="1" dirty="0">
                <a:latin typeface="微软雅黑" pitchFamily="34" charset="-122"/>
                <a:ea typeface="微软雅黑" pitchFamily="34" charset="-122"/>
              </a:rPr>
              <a:t> pulsar population?</a:t>
            </a:r>
          </a:p>
          <a:p>
            <a:pPr marL="742950" lvl="1" indent="-285750">
              <a:buClr>
                <a:srgbClr val="0070C0"/>
              </a:buClr>
              <a:buFont typeface="Wingdings" panose="05000000000000000000" pitchFamily="2" charset="2"/>
              <a:buChar char="Ø"/>
            </a:pPr>
            <a:r>
              <a:rPr lang="en-US" dirty="0">
                <a:latin typeface="微软雅黑" pitchFamily="34" charset="-122"/>
                <a:ea typeface="微软雅黑" pitchFamily="34" charset="-122"/>
              </a:rPr>
              <a:t>Understand the underlying distribution of pulsars  </a:t>
            </a:r>
          </a:p>
          <a:p>
            <a:pPr marL="742950" lvl="1" indent="-285750">
              <a:buClr>
                <a:srgbClr val="0070C0"/>
              </a:buClr>
              <a:buFont typeface="Wingdings" panose="05000000000000000000" pitchFamily="2" charset="2"/>
              <a:buChar char="Ø"/>
            </a:pPr>
            <a:r>
              <a:rPr lang="en-US" dirty="0">
                <a:latin typeface="微软雅黑" pitchFamily="34" charset="-122"/>
                <a:ea typeface="微软雅黑" pitchFamily="34" charset="-122"/>
              </a:rPr>
              <a:t>Make predictions for future survey yields, e.g. FAST</a:t>
            </a:r>
            <a:endParaRPr lang="en-US" sz="2000" dirty="0">
              <a:latin typeface="微软雅黑" pitchFamily="34" charset="-122"/>
              <a:ea typeface="微软雅黑" pitchFamily="34" charset="-122"/>
            </a:endParaRPr>
          </a:p>
          <a:p>
            <a:br>
              <a:rPr lang="en-US" dirty="0"/>
            </a:br>
            <a:r>
              <a:rPr lang="en-US" b="1" dirty="0">
                <a:latin typeface="微软雅黑" pitchFamily="34" charset="-122"/>
                <a:ea typeface="微软雅黑" pitchFamily="34" charset="-122"/>
              </a:rPr>
              <a:t>Width model: </a:t>
            </a:r>
            <a:r>
              <a:rPr lang="en-US" dirty="0" err="1">
                <a:latin typeface="微软雅黑" pitchFamily="34" charset="-122"/>
                <a:ea typeface="微软雅黑" pitchFamily="34" charset="-122"/>
              </a:rPr>
              <a:t>conal</a:t>
            </a:r>
            <a:r>
              <a:rPr lang="en-US" dirty="0">
                <a:latin typeface="微软雅黑" pitchFamily="34" charset="-122"/>
                <a:ea typeface="微软雅黑" pitchFamily="34" charset="-122"/>
              </a:rPr>
              <a:t> beam or fan beam ?</a:t>
            </a:r>
          </a:p>
          <a:p>
            <a:r>
              <a:rPr lang="en-US" b="1" dirty="0">
                <a:latin typeface="微软雅黑" pitchFamily="34" charset="-122"/>
                <a:ea typeface="微软雅黑" pitchFamily="34" charset="-122"/>
              </a:rPr>
              <a:t>Luminosity model: </a:t>
            </a:r>
          </a:p>
          <a:p>
            <a:r>
              <a:rPr lang="en-US" dirty="0">
                <a:latin typeface="微软雅黑" pitchFamily="34" charset="-122"/>
                <a:ea typeface="微软雅黑" pitchFamily="34" charset="-122"/>
              </a:rPr>
              <a:t>     radial limb-darkening intensity distribution ?</a:t>
            </a:r>
          </a:p>
        </p:txBody>
      </p:sp>
      <p:sp>
        <p:nvSpPr>
          <p:cNvPr id="6" name="文本框 2">
            <a:extLst>
              <a:ext uri="{FF2B5EF4-FFF2-40B4-BE49-F238E27FC236}">
                <a16:creationId xmlns:a16="http://schemas.microsoft.com/office/drawing/2014/main" id="{43256527-7DD4-430E-B8AE-43B3927E3D42}"/>
              </a:ext>
            </a:extLst>
          </p:cNvPr>
          <p:cNvSpPr txBox="1"/>
          <p:nvPr/>
        </p:nvSpPr>
        <p:spPr>
          <a:xfrm>
            <a:off x="61367" y="183442"/>
            <a:ext cx="245899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>
                <a:solidFill>
                  <a:srgbClr val="0070C0"/>
                </a:solidFill>
                <a:latin typeface="微软雅黑" pitchFamily="34" charset="-122"/>
                <a:ea typeface="微软雅黑" pitchFamily="34" charset="-122"/>
              </a:rPr>
              <a:t>Motivation</a:t>
            </a:r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36E7F360-AC44-4018-8ED1-439A4362C56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55009" y="2850204"/>
            <a:ext cx="3242983" cy="2634069"/>
          </a:xfrm>
          <a:prstGeom prst="rect">
            <a:avLst/>
          </a:prstGeom>
        </p:spPr>
      </p:pic>
      <p:sp>
        <p:nvSpPr>
          <p:cNvPr id="9" name="矩形 8">
            <a:extLst>
              <a:ext uri="{FF2B5EF4-FFF2-40B4-BE49-F238E27FC236}">
                <a16:creationId xmlns:a16="http://schemas.microsoft.com/office/drawing/2014/main" id="{1817B72F-4BB5-4066-B8B8-1C5155EC0288}"/>
              </a:ext>
            </a:extLst>
          </p:cNvPr>
          <p:cNvSpPr/>
          <p:nvPr/>
        </p:nvSpPr>
        <p:spPr>
          <a:xfrm>
            <a:off x="6927845" y="5513342"/>
            <a:ext cx="173632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>
                <a:solidFill>
                  <a:srgbClr val="000000"/>
                </a:solidFill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(Wang et al. 2014)</a:t>
            </a:r>
            <a:r>
              <a:rPr lang="en-US" sz="1400" dirty="0"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 </a:t>
            </a:r>
          </a:p>
        </p:txBody>
      </p:sp>
      <p:sp>
        <p:nvSpPr>
          <p:cNvPr id="4" name="矩形 3">
            <a:extLst>
              <a:ext uri="{FF2B5EF4-FFF2-40B4-BE49-F238E27FC236}">
                <a16:creationId xmlns:a16="http://schemas.microsoft.com/office/drawing/2014/main" id="{95B69B94-AA76-4EF3-82DF-0914F9FC5EE2}"/>
              </a:ext>
            </a:extLst>
          </p:cNvPr>
          <p:cNvSpPr/>
          <p:nvPr/>
        </p:nvSpPr>
        <p:spPr>
          <a:xfrm>
            <a:off x="655840" y="6376261"/>
            <a:ext cx="1388522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dirty="0" err="1">
                <a:latin typeface="微软雅黑" pitchFamily="34" charset="-122"/>
                <a:ea typeface="微软雅黑" pitchFamily="34" charset="-122"/>
              </a:rPr>
              <a:t>conal</a:t>
            </a:r>
            <a:r>
              <a:rPr lang="en-US" sz="1600" dirty="0">
                <a:latin typeface="微软雅黑" pitchFamily="34" charset="-122"/>
                <a:ea typeface="微软雅黑" pitchFamily="34" charset="-122"/>
              </a:rPr>
              <a:t> beam </a:t>
            </a:r>
            <a:endParaRPr lang="en-US" sz="1600" dirty="0"/>
          </a:p>
        </p:txBody>
      </p:sp>
      <p:sp>
        <p:nvSpPr>
          <p:cNvPr id="5" name="矩形 4">
            <a:extLst>
              <a:ext uri="{FF2B5EF4-FFF2-40B4-BE49-F238E27FC236}">
                <a16:creationId xmlns:a16="http://schemas.microsoft.com/office/drawing/2014/main" id="{825842BB-C9AF-4BB4-AD66-169DF13914DB}"/>
              </a:ext>
            </a:extLst>
          </p:cNvPr>
          <p:cNvSpPr/>
          <p:nvPr/>
        </p:nvSpPr>
        <p:spPr>
          <a:xfrm>
            <a:off x="3838080" y="6431002"/>
            <a:ext cx="1202380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dirty="0">
                <a:latin typeface="微软雅黑" pitchFamily="34" charset="-122"/>
                <a:ea typeface="微软雅黑" pitchFamily="34" charset="-122"/>
              </a:rPr>
              <a:t>Fan beam </a:t>
            </a:r>
            <a:endParaRPr lang="en-US" sz="1600" dirty="0"/>
          </a:p>
        </p:txBody>
      </p:sp>
      <p:sp>
        <p:nvSpPr>
          <p:cNvPr id="11" name="矩形 10"/>
          <p:cNvSpPr/>
          <p:nvPr/>
        </p:nvSpPr>
        <p:spPr>
          <a:xfrm>
            <a:off x="179139" y="2873778"/>
            <a:ext cx="581761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b="1" dirty="0">
                <a:latin typeface="微软雅黑" pitchFamily="34" charset="-122"/>
                <a:ea typeface="微软雅黑" pitchFamily="34" charset="-122"/>
              </a:rPr>
              <a:t>Motivation: </a:t>
            </a:r>
          </a:p>
          <a:p>
            <a:pPr marL="742950" lvl="1" indent="-285750">
              <a:buFont typeface="Wingdings" pitchFamily="2" charset="2"/>
              <a:buChar char="Ø"/>
            </a:pPr>
            <a:r>
              <a:rPr lang="en-US" altLang="zh-CN" dirty="0">
                <a:latin typeface="微软雅黑" pitchFamily="34" charset="-122"/>
                <a:ea typeface="微软雅黑" pitchFamily="34" charset="-122"/>
              </a:rPr>
              <a:t>Using fan beam model in pulsar population </a:t>
            </a:r>
            <a:endParaRPr lang="zh-CN" altLang="en-US" dirty="0">
              <a:latin typeface="微软雅黑" pitchFamily="34" charset="-122"/>
              <a:ea typeface="微软雅黑" pitchFamily="34" charset="-122"/>
            </a:endParaRPr>
          </a:p>
        </p:txBody>
      </p:sp>
      <p:grpSp>
        <p:nvGrpSpPr>
          <p:cNvPr id="10" name="组合 9"/>
          <p:cNvGrpSpPr/>
          <p:nvPr/>
        </p:nvGrpSpPr>
        <p:grpSpPr>
          <a:xfrm>
            <a:off x="2477344" y="2222946"/>
            <a:ext cx="1519092" cy="318876"/>
            <a:chOff x="2239374" y="2808327"/>
            <a:chExt cx="1519092" cy="318876"/>
          </a:xfrm>
        </p:grpSpPr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39374" y="2808327"/>
              <a:ext cx="561975" cy="2952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027" name="Picture 3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44066" y="2812878"/>
              <a:ext cx="914400" cy="3143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12" name="矩形 11"/>
          <p:cNvSpPr/>
          <p:nvPr/>
        </p:nvSpPr>
        <p:spPr>
          <a:xfrm>
            <a:off x="4004536" y="2228781"/>
            <a:ext cx="43473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>
                <a:latin typeface="微软雅黑" pitchFamily="34" charset="-122"/>
                <a:ea typeface="微软雅黑" pitchFamily="34" charset="-122"/>
              </a:rPr>
              <a:t>or</a:t>
            </a:r>
            <a:endParaRPr lang="zh-CN" altLang="en-US">
              <a:latin typeface="微软雅黑" pitchFamily="34" charset="-122"/>
              <a:ea typeface="微软雅黑" pitchFamily="34" charset="-122"/>
            </a:endParaRPr>
          </a:p>
        </p:txBody>
      </p:sp>
      <p:pic>
        <p:nvPicPr>
          <p:cNvPr id="14" name="图片 13">
            <a:extLst>
              <a:ext uri="{FF2B5EF4-FFF2-40B4-BE49-F238E27FC236}">
                <a16:creationId xmlns:a16="http://schemas.microsoft.com/office/drawing/2014/main" id="{ED450FFB-7AEF-4725-A8D3-8953FEE08C9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885066" y="4094515"/>
            <a:ext cx="2854344" cy="23364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452854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>
            <a:extLst>
              <a:ext uri="{FF2B5EF4-FFF2-40B4-BE49-F238E27FC236}">
                <a16:creationId xmlns:a16="http://schemas.microsoft.com/office/drawing/2014/main" id="{43256527-7DD4-430E-B8AE-43B3927E3D42}"/>
              </a:ext>
            </a:extLst>
          </p:cNvPr>
          <p:cNvSpPr txBox="1"/>
          <p:nvPr/>
        </p:nvSpPr>
        <p:spPr>
          <a:xfrm>
            <a:off x="61368" y="183442"/>
            <a:ext cx="178946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>
                <a:solidFill>
                  <a:srgbClr val="0070C0"/>
                </a:solidFill>
                <a:latin typeface="微软雅黑" pitchFamily="34" charset="-122"/>
                <a:ea typeface="微软雅黑" pitchFamily="34" charset="-122"/>
              </a:rPr>
              <a:t>Outline</a:t>
            </a:r>
            <a:endParaRPr lang="zh-CN" altLang="en-US" sz="2800" dirty="0">
              <a:solidFill>
                <a:srgbClr val="0070C0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4" name="矩形 3">
            <a:extLst>
              <a:ext uri="{FF2B5EF4-FFF2-40B4-BE49-F238E27FC236}">
                <a16:creationId xmlns:a16="http://schemas.microsoft.com/office/drawing/2014/main" id="{B1F7C47C-4BB3-4403-871E-B27466511467}"/>
              </a:ext>
            </a:extLst>
          </p:cNvPr>
          <p:cNvSpPr/>
          <p:nvPr/>
        </p:nvSpPr>
        <p:spPr>
          <a:xfrm>
            <a:off x="324371" y="1049110"/>
            <a:ext cx="5914248" cy="258532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571500" indent="-571500">
              <a:buFont typeface="Wingdings" panose="05000000000000000000" pitchFamily="2" charset="2"/>
              <a:buChar char="Ø"/>
            </a:pPr>
            <a:r>
              <a:rPr lang="en-US" altLang="zh-CN" sz="3600" dirty="0">
                <a:solidFill>
                  <a:schemeClr val="bg1">
                    <a:lumMod val="75000"/>
                  </a:schemeClr>
                </a:solidFill>
                <a:latin typeface="微软雅黑" pitchFamily="34" charset="-122"/>
                <a:ea typeface="微软雅黑" pitchFamily="34" charset="-122"/>
              </a:rPr>
              <a:t>Motivation</a:t>
            </a:r>
          </a:p>
          <a:p>
            <a:pPr marL="571500" indent="-571500">
              <a:buFont typeface="Wingdings" panose="05000000000000000000" pitchFamily="2" charset="2"/>
              <a:buChar char="Ø"/>
            </a:pPr>
            <a:r>
              <a:rPr lang="en-US" altLang="zh-CN" sz="3600" dirty="0">
                <a:solidFill>
                  <a:srgbClr val="0070C0"/>
                </a:solidFill>
                <a:latin typeface="微软雅黑" pitchFamily="34" charset="-122"/>
                <a:ea typeface="微软雅黑" pitchFamily="34" charset="-122"/>
              </a:rPr>
              <a:t>Methods</a:t>
            </a:r>
          </a:p>
          <a:p>
            <a:pPr marL="571500" indent="-571500">
              <a:buFont typeface="Wingdings" panose="05000000000000000000" pitchFamily="2" charset="2"/>
              <a:buChar char="Ø"/>
            </a:pPr>
            <a:r>
              <a:rPr lang="en-US" altLang="zh-CN" sz="3600" dirty="0">
                <a:solidFill>
                  <a:schemeClr val="bg1">
                    <a:lumMod val="75000"/>
                  </a:schemeClr>
                </a:solidFill>
                <a:latin typeface="微软雅黑" pitchFamily="34" charset="-122"/>
                <a:ea typeface="微软雅黑" pitchFamily="34" charset="-122"/>
              </a:rPr>
              <a:t>Simulation and Results</a:t>
            </a:r>
          </a:p>
          <a:p>
            <a:pPr marL="571500" indent="-571500">
              <a:buFont typeface="Wingdings" panose="05000000000000000000" pitchFamily="2" charset="2"/>
              <a:buChar char="Ø"/>
            </a:pPr>
            <a:r>
              <a:rPr lang="en-US" altLang="zh-CN" sz="3600" dirty="0">
                <a:solidFill>
                  <a:schemeClr val="bg1">
                    <a:lumMod val="75000"/>
                  </a:schemeClr>
                </a:solidFill>
                <a:latin typeface="微软雅黑" pitchFamily="34" charset="-122"/>
                <a:ea typeface="微软雅黑" pitchFamily="34" charset="-122"/>
              </a:rPr>
              <a:t>Conclusion</a:t>
            </a:r>
          </a:p>
          <a:p>
            <a:endParaRPr lang="zh-CN" altLang="en-US" dirty="0">
              <a:solidFill>
                <a:srgbClr val="0070C0"/>
              </a:solidFill>
              <a:latin typeface="微软雅黑" pitchFamily="34" charset="-122"/>
              <a:ea typeface="微软雅黑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403815431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文本框 2">
            <a:extLst>
              <a:ext uri="{FF2B5EF4-FFF2-40B4-BE49-F238E27FC236}">
                <a16:creationId xmlns:a16="http://schemas.microsoft.com/office/drawing/2014/main" id="{43256527-7DD4-430E-B8AE-43B3927E3D42}"/>
              </a:ext>
            </a:extLst>
          </p:cNvPr>
          <p:cNvSpPr txBox="1"/>
          <p:nvPr/>
        </p:nvSpPr>
        <p:spPr>
          <a:xfrm>
            <a:off x="61367" y="151912"/>
            <a:ext cx="439403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>
                <a:solidFill>
                  <a:srgbClr val="0070C0"/>
                </a:solidFill>
                <a:latin typeface="微软雅黑" pitchFamily="34" charset="-122"/>
                <a:ea typeface="微软雅黑" pitchFamily="34" charset="-122"/>
              </a:rPr>
              <a:t>Population methods</a:t>
            </a:r>
          </a:p>
        </p:txBody>
      </p:sp>
      <p:sp>
        <p:nvSpPr>
          <p:cNvPr id="17" name="TextBox 1">
            <a:extLst>
              <a:ext uri="{FF2B5EF4-FFF2-40B4-BE49-F238E27FC236}">
                <a16:creationId xmlns:a16="http://schemas.microsoft.com/office/drawing/2014/main" id="{E3B9A52D-CEC1-4238-93A6-D9A942CD5BA4}"/>
              </a:ext>
            </a:extLst>
          </p:cNvPr>
          <p:cNvSpPr txBox="1"/>
          <p:nvPr/>
        </p:nvSpPr>
        <p:spPr>
          <a:xfrm>
            <a:off x="125741" y="778242"/>
            <a:ext cx="8758412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b="1">
                <a:solidFill>
                  <a:srgbClr val="0070C0"/>
                </a:solidFill>
                <a:latin typeface="微软雅黑" pitchFamily="34" charset="-122"/>
                <a:ea typeface="微软雅黑" pitchFamily="34" charset="-122"/>
              </a:rPr>
              <a:t>Snapshot:</a:t>
            </a:r>
            <a:r>
              <a:rPr lang="en-US" altLang="zh-CN" sz="2000">
                <a:latin typeface="微软雅黑" pitchFamily="34" charset="-122"/>
                <a:ea typeface="微软雅黑" pitchFamily="34" charset="-122"/>
              </a:rPr>
              <a:t> empirical distribution functions (P, L,R,z …) </a:t>
            </a:r>
          </a:p>
          <a:p>
            <a:r>
              <a:rPr lang="en-US" altLang="zh-CN" sz="2000" b="1">
                <a:solidFill>
                  <a:srgbClr val="0070C0"/>
                </a:solidFill>
                <a:latin typeface="微软雅黑" pitchFamily="34" charset="-122"/>
                <a:ea typeface="微软雅黑" pitchFamily="34" charset="-122"/>
              </a:rPr>
              <a:t>Evolution:</a:t>
            </a:r>
            <a:r>
              <a:rPr lang="en-US" altLang="zh-CN" sz="2000">
                <a:latin typeface="微软雅黑" pitchFamily="34" charset="-122"/>
                <a:ea typeface="微软雅黑" pitchFamily="34" charset="-122"/>
              </a:rPr>
              <a:t> time-dependent evolution model (P,Pdot,B…)</a:t>
            </a:r>
          </a:p>
          <a:p>
            <a:endParaRPr lang="en-US" altLang="zh-CN"/>
          </a:p>
          <a:p>
            <a:r>
              <a:rPr lang="en-US" altLang="zh-CN" sz="2000" b="1">
                <a:solidFill>
                  <a:srgbClr val="0070C0"/>
                </a:solidFill>
                <a:latin typeface="微软雅黑" pitchFamily="34" charset="-122"/>
                <a:ea typeface="微软雅黑" pitchFamily="34" charset="-122"/>
              </a:rPr>
              <a:t>Open source package:  </a:t>
            </a:r>
            <a:r>
              <a:rPr lang="en-US" altLang="zh-CN" sz="2000" b="1"/>
              <a:t>PsrPopPy</a:t>
            </a:r>
            <a:endParaRPr lang="en-US" altLang="zh-CN" b="1"/>
          </a:p>
          <a:p>
            <a:r>
              <a:rPr lang="en-US" altLang="zh-CN" sz="1400" b="1">
                <a:latin typeface="微软雅黑" pitchFamily="34" charset="-122"/>
                <a:ea typeface="微软雅黑" pitchFamily="34" charset="-122"/>
              </a:rPr>
              <a:t>		                      </a:t>
            </a:r>
            <a:r>
              <a:rPr lang="en-US" altLang="zh-CN" sz="1400" b="1">
                <a:latin typeface="微软雅黑" pitchFamily="34" charset="-122"/>
                <a:ea typeface="微软雅黑" pitchFamily="34" charset="-122"/>
                <a:hlinkClick r:id="rId3"/>
              </a:rPr>
              <a:t>https://github.com/samb8s/PsrPopPy</a:t>
            </a:r>
            <a:endParaRPr lang="en-US" altLang="zh-CN" sz="1400" b="1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9" name="矩形 8">
            <a:extLst>
              <a:ext uri="{FF2B5EF4-FFF2-40B4-BE49-F238E27FC236}">
                <a16:creationId xmlns:a16="http://schemas.microsoft.com/office/drawing/2014/main" id="{21C167D9-CE14-45B9-BFCA-26975151E5B9}"/>
              </a:ext>
            </a:extLst>
          </p:cNvPr>
          <p:cNvSpPr/>
          <p:nvPr/>
        </p:nvSpPr>
        <p:spPr>
          <a:xfrm>
            <a:off x="4331973" y="1692296"/>
            <a:ext cx="193091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(Bates et al. 2014) </a:t>
            </a:r>
          </a:p>
        </p:txBody>
      </p:sp>
      <p:sp>
        <p:nvSpPr>
          <p:cNvPr id="10" name="矩形 9">
            <a:extLst>
              <a:ext uri="{FF2B5EF4-FFF2-40B4-BE49-F238E27FC236}">
                <a16:creationId xmlns:a16="http://schemas.microsoft.com/office/drawing/2014/main" id="{A423E3F6-E858-415C-B1B6-707AE7B6DE11}"/>
              </a:ext>
            </a:extLst>
          </p:cNvPr>
          <p:cNvSpPr/>
          <p:nvPr/>
        </p:nvSpPr>
        <p:spPr>
          <a:xfrm>
            <a:off x="299192" y="2638234"/>
            <a:ext cx="8844807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00050" indent="-400050">
              <a:buFont typeface="+mj-lt"/>
              <a:buAutoNum type="romanLcPeriod"/>
            </a:pPr>
            <a:r>
              <a:rPr lang="en-US" altLang="zh-CN" dirty="0">
                <a:latin typeface="微软雅黑" pitchFamily="34" charset="-122"/>
                <a:ea typeface="微软雅黑" pitchFamily="34" charset="-122"/>
              </a:rPr>
              <a:t>the code continually generates new synthetic pulsars whose parameters are drawn from the user-specified distributions;</a:t>
            </a:r>
          </a:p>
          <a:p>
            <a:pPr marL="400050" indent="-400050">
              <a:buFont typeface="+mj-lt"/>
              <a:buAutoNum type="romanLcPeriod"/>
            </a:pPr>
            <a:endParaRPr lang="en-US" altLang="zh-CN" dirty="0">
              <a:latin typeface="微软雅黑" pitchFamily="34" charset="-122"/>
              <a:ea typeface="微软雅黑" pitchFamily="34" charset="-122"/>
            </a:endParaRPr>
          </a:p>
          <a:p>
            <a:pPr marL="400050" indent="-400050">
              <a:buFont typeface="+mj-lt"/>
              <a:buAutoNum type="romanLcPeriod"/>
            </a:pPr>
            <a:r>
              <a:rPr lang="en-US" altLang="zh-CN" dirty="0">
                <a:latin typeface="微软雅黑" pitchFamily="34" charset="-122"/>
                <a:ea typeface="微软雅黑" pitchFamily="34" charset="-122"/>
              </a:rPr>
              <a:t>each pulsar is run through each of the simulated surveys (</a:t>
            </a:r>
            <a:r>
              <a:rPr lang="en-US" dirty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PMSURV, SWINB1 and SWINB2</a:t>
            </a:r>
            <a:r>
              <a:rPr lang="en-US" altLang="zh-CN" dirty="0">
                <a:latin typeface="微软雅黑" pitchFamily="34" charset="-122"/>
                <a:ea typeface="微软雅黑" pitchFamily="34" charset="-122"/>
              </a:rPr>
              <a:t>) in turn ;</a:t>
            </a:r>
          </a:p>
          <a:p>
            <a:pPr marL="400050" indent="-400050">
              <a:buFont typeface="+mj-lt"/>
              <a:buAutoNum type="romanLcPeriod"/>
            </a:pPr>
            <a:endParaRPr lang="en-US" altLang="zh-CN" dirty="0">
              <a:latin typeface="微软雅黑" pitchFamily="34" charset="-122"/>
              <a:ea typeface="微软雅黑" pitchFamily="34" charset="-122"/>
            </a:endParaRPr>
          </a:p>
          <a:p>
            <a:pPr marL="400050" indent="-400050">
              <a:buFont typeface="+mj-lt"/>
              <a:buAutoNum type="romanLcPeriod"/>
            </a:pPr>
            <a:r>
              <a:rPr lang="en-US" altLang="zh-CN" dirty="0">
                <a:latin typeface="微软雅黑" pitchFamily="34" charset="-122"/>
                <a:ea typeface="微软雅黑" pitchFamily="34" charset="-122"/>
              </a:rPr>
              <a:t>if the pulsar is detected (</a:t>
            </a:r>
            <a:r>
              <a:rPr lang="en-US" altLang="zh-CN" dirty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S/N&gt;9</a:t>
            </a:r>
            <a:r>
              <a:rPr lang="en-US" altLang="zh-CN" dirty="0">
                <a:latin typeface="微软雅黑" pitchFamily="34" charset="-122"/>
                <a:ea typeface="微软雅黑" pitchFamily="34" charset="-122"/>
              </a:rPr>
              <a:t>) and </a:t>
            </a:r>
            <a:r>
              <a:rPr lang="en-US" dirty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beaming towards Earth (or lie above the death-line) </a:t>
            </a:r>
            <a:r>
              <a:rPr lang="en-US" altLang="zh-CN" dirty="0">
                <a:latin typeface="微软雅黑" pitchFamily="34" charset="-122"/>
                <a:ea typeface="微软雅黑" pitchFamily="34" charset="-122"/>
              </a:rPr>
              <a:t>in any of the surveys, a counter is incremented and a new pulsar generated;</a:t>
            </a:r>
          </a:p>
          <a:p>
            <a:pPr marL="400050" indent="-400050">
              <a:buFont typeface="+mj-lt"/>
              <a:buAutoNum type="romanLcPeriod"/>
            </a:pPr>
            <a:endParaRPr lang="en-US" altLang="zh-CN" dirty="0">
              <a:latin typeface="微软雅黑" pitchFamily="34" charset="-122"/>
              <a:ea typeface="微软雅黑" pitchFamily="34" charset="-122"/>
            </a:endParaRPr>
          </a:p>
          <a:p>
            <a:pPr marL="400050" indent="-400050">
              <a:buFont typeface="+mj-lt"/>
              <a:buAutoNum type="romanLcPeriod"/>
            </a:pPr>
            <a:r>
              <a:rPr lang="en-US" altLang="zh-CN" dirty="0">
                <a:latin typeface="微软雅黑" pitchFamily="34" charset="-122"/>
                <a:ea typeface="微软雅黑" pitchFamily="34" charset="-122"/>
              </a:rPr>
              <a:t> if the pulsar is not detected, it remains in the model, but the counter is not incremented;</a:t>
            </a:r>
          </a:p>
          <a:p>
            <a:pPr marL="400050" indent="-400050">
              <a:buFont typeface="+mj-lt"/>
              <a:buAutoNum type="romanLcPeriod"/>
            </a:pPr>
            <a:endParaRPr lang="en-US" altLang="zh-CN" dirty="0">
              <a:latin typeface="微软雅黑" pitchFamily="34" charset="-122"/>
              <a:ea typeface="微软雅黑" pitchFamily="34" charset="-122"/>
            </a:endParaRPr>
          </a:p>
          <a:p>
            <a:pPr marL="400050" indent="-400050">
              <a:buFont typeface="+mj-lt"/>
              <a:buAutoNum type="romanLcPeriod"/>
            </a:pPr>
            <a:r>
              <a:rPr lang="en-US" altLang="zh-CN" dirty="0">
                <a:latin typeface="微软雅黑" pitchFamily="34" charset="-122"/>
                <a:ea typeface="微软雅黑" pitchFamily="34" charset="-122"/>
              </a:rPr>
              <a:t> when the counter reaches </a:t>
            </a:r>
            <a:r>
              <a:rPr lang="en-US" altLang="zh-CN" dirty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n=1214</a:t>
            </a:r>
            <a:r>
              <a:rPr lang="en-US" altLang="zh-CN" dirty="0">
                <a:latin typeface="微软雅黑" pitchFamily="34" charset="-122"/>
                <a:ea typeface="微软雅黑" pitchFamily="34" charset="-122"/>
              </a:rPr>
              <a:t> pulsars (</a:t>
            </a:r>
            <a:r>
              <a:rPr lang="en-US" dirty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P &gt; 30 </a:t>
            </a:r>
            <a:r>
              <a:rPr lang="en-US" dirty="0" err="1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ms</a:t>
            </a:r>
            <a:r>
              <a:rPr lang="en-US" dirty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,  0&lt;</a:t>
            </a:r>
            <a:r>
              <a:rPr lang="en-US" dirty="0" err="1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Pdot</a:t>
            </a:r>
            <a:r>
              <a:rPr lang="en-US" dirty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&lt; 10^{−12} and not in binary system detected by these surveys</a:t>
            </a:r>
            <a:r>
              <a:rPr lang="en-US" dirty="0">
                <a:latin typeface="微软雅黑" pitchFamily="34" charset="-122"/>
                <a:ea typeface="微软雅黑" pitchFamily="34" charset="-122"/>
              </a:rPr>
              <a:t>) </a:t>
            </a:r>
            <a:r>
              <a:rPr lang="en-US" altLang="zh-CN" dirty="0">
                <a:latin typeface="微软雅黑" pitchFamily="34" charset="-122"/>
                <a:ea typeface="微软雅黑" pitchFamily="34" charset="-122"/>
              </a:rPr>
              <a:t>, the loop terminates.</a:t>
            </a:r>
          </a:p>
        </p:txBody>
      </p:sp>
      <p:sp>
        <p:nvSpPr>
          <p:cNvPr id="2" name="矩形 1"/>
          <p:cNvSpPr/>
          <p:nvPr/>
        </p:nvSpPr>
        <p:spPr>
          <a:xfrm>
            <a:off x="6981932" y="1153646"/>
            <a:ext cx="2162067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1200"/>
              <a:t>(Faucher-Giguere &amp; Kaspi 2006)</a:t>
            </a:r>
          </a:p>
        </p:txBody>
      </p:sp>
      <p:sp>
        <p:nvSpPr>
          <p:cNvPr id="3" name="矩形 2"/>
          <p:cNvSpPr/>
          <p:nvPr/>
        </p:nvSpPr>
        <p:spPr>
          <a:xfrm>
            <a:off x="6981932" y="824736"/>
            <a:ext cx="1459823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1200"/>
              <a:t>(Lorimer et al. 2016)</a:t>
            </a:r>
            <a:endParaRPr lang="zh-CN" altLang="en-US" sz="1200"/>
          </a:p>
        </p:txBody>
      </p:sp>
      <p:sp>
        <p:nvSpPr>
          <p:cNvPr id="4" name="矩形 3"/>
          <p:cNvSpPr/>
          <p:nvPr/>
        </p:nvSpPr>
        <p:spPr>
          <a:xfrm>
            <a:off x="125741" y="2255686"/>
            <a:ext cx="353237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000" b="1">
                <a:solidFill>
                  <a:srgbClr val="0070C0"/>
                </a:solidFill>
                <a:latin typeface="微软雅黑" pitchFamily="34" charset="-122"/>
                <a:ea typeface="微软雅黑" pitchFamily="34" charset="-122"/>
              </a:rPr>
              <a:t>MC simulation procedure:</a:t>
            </a:r>
          </a:p>
        </p:txBody>
      </p:sp>
    </p:spTree>
    <p:extLst>
      <p:ext uri="{BB962C8B-B14F-4D97-AF65-F5344CB8AC3E}">
        <p14:creationId xmlns:p14="http://schemas.microsoft.com/office/powerpoint/2010/main" val="137808876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>
            <a:extLst>
              <a:ext uri="{FF2B5EF4-FFF2-40B4-BE49-F238E27FC236}">
                <a16:creationId xmlns:a16="http://schemas.microsoft.com/office/drawing/2014/main" id="{43256527-7DD4-430E-B8AE-43B3927E3D42}"/>
              </a:ext>
            </a:extLst>
          </p:cNvPr>
          <p:cNvSpPr txBox="1"/>
          <p:nvPr/>
        </p:nvSpPr>
        <p:spPr>
          <a:xfrm>
            <a:off x="61368" y="183442"/>
            <a:ext cx="178946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>
                <a:solidFill>
                  <a:srgbClr val="0070C0"/>
                </a:solidFill>
                <a:latin typeface="微软雅黑" pitchFamily="34" charset="-122"/>
                <a:ea typeface="微软雅黑" pitchFamily="34" charset="-122"/>
              </a:rPr>
              <a:t>Outline</a:t>
            </a:r>
            <a:endParaRPr lang="zh-CN" altLang="en-US" sz="2800" dirty="0">
              <a:solidFill>
                <a:srgbClr val="0070C0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4" name="矩形 3">
            <a:extLst>
              <a:ext uri="{FF2B5EF4-FFF2-40B4-BE49-F238E27FC236}">
                <a16:creationId xmlns:a16="http://schemas.microsoft.com/office/drawing/2014/main" id="{B1F7C47C-4BB3-4403-871E-B27466511467}"/>
              </a:ext>
            </a:extLst>
          </p:cNvPr>
          <p:cNvSpPr/>
          <p:nvPr/>
        </p:nvSpPr>
        <p:spPr>
          <a:xfrm>
            <a:off x="324371" y="1049110"/>
            <a:ext cx="5777992" cy="258532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571500" indent="-571500">
              <a:buFont typeface="Wingdings" panose="05000000000000000000" pitchFamily="2" charset="2"/>
              <a:buChar char="Ø"/>
            </a:pPr>
            <a:r>
              <a:rPr lang="en-US" altLang="zh-CN" sz="3600" dirty="0">
                <a:solidFill>
                  <a:schemeClr val="bg1">
                    <a:lumMod val="75000"/>
                  </a:schemeClr>
                </a:solidFill>
                <a:latin typeface="微软雅黑" pitchFamily="34" charset="-122"/>
                <a:ea typeface="微软雅黑" pitchFamily="34" charset="-122"/>
              </a:rPr>
              <a:t>Motivation</a:t>
            </a:r>
          </a:p>
          <a:p>
            <a:pPr marL="571500" indent="-571500">
              <a:buFont typeface="Wingdings" panose="05000000000000000000" pitchFamily="2" charset="2"/>
              <a:buChar char="Ø"/>
            </a:pPr>
            <a:r>
              <a:rPr lang="en-US" altLang="zh-CN" sz="3600" dirty="0">
                <a:solidFill>
                  <a:schemeClr val="bg1">
                    <a:lumMod val="75000"/>
                  </a:schemeClr>
                </a:solidFill>
                <a:latin typeface="微软雅黑" pitchFamily="34" charset="-122"/>
                <a:ea typeface="微软雅黑" pitchFamily="34" charset="-122"/>
              </a:rPr>
              <a:t>Methods</a:t>
            </a:r>
          </a:p>
          <a:p>
            <a:pPr marL="571500" indent="-571500">
              <a:buFont typeface="Wingdings" panose="05000000000000000000" pitchFamily="2" charset="2"/>
              <a:buChar char="Ø"/>
            </a:pPr>
            <a:r>
              <a:rPr lang="en-US" altLang="zh-CN" sz="3600" dirty="0">
                <a:solidFill>
                  <a:srgbClr val="0070C0"/>
                </a:solidFill>
                <a:latin typeface="微软雅黑" pitchFamily="34" charset="-122"/>
                <a:ea typeface="微软雅黑" pitchFamily="34" charset="-122"/>
              </a:rPr>
              <a:t>Simulation and Results</a:t>
            </a:r>
          </a:p>
          <a:p>
            <a:pPr marL="571500" indent="-571500">
              <a:buFont typeface="Wingdings" panose="05000000000000000000" pitchFamily="2" charset="2"/>
              <a:buChar char="Ø"/>
            </a:pPr>
            <a:r>
              <a:rPr lang="en-US" altLang="zh-CN" sz="3600" dirty="0">
                <a:solidFill>
                  <a:schemeClr val="bg1">
                    <a:lumMod val="75000"/>
                  </a:schemeClr>
                </a:solidFill>
                <a:latin typeface="微软雅黑" pitchFamily="34" charset="-122"/>
                <a:ea typeface="微软雅黑" pitchFamily="34" charset="-122"/>
              </a:rPr>
              <a:t>Conclusion</a:t>
            </a:r>
          </a:p>
          <a:p>
            <a:endParaRPr lang="zh-CN" altLang="en-US" dirty="0">
              <a:solidFill>
                <a:srgbClr val="0070C0"/>
              </a:solidFill>
              <a:latin typeface="微软雅黑" pitchFamily="34" charset="-122"/>
              <a:ea typeface="微软雅黑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90628705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709495DF-8A80-4541-8557-A311FC2FE84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774" y="1259419"/>
            <a:ext cx="2945133" cy="724960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25567828-0E79-4889-B089-8237C150190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85893" y="3380117"/>
            <a:ext cx="1452160" cy="369773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31264D76-B757-4B39-AEC7-C5C6E6ADA5A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38090" y="1448866"/>
            <a:ext cx="3710566" cy="724960"/>
          </a:xfrm>
          <a:prstGeom prst="rect">
            <a:avLst/>
          </a:prstGeom>
        </p:spPr>
      </p:pic>
      <p:sp>
        <p:nvSpPr>
          <p:cNvPr id="13" name="矩形 12">
            <a:extLst>
              <a:ext uri="{FF2B5EF4-FFF2-40B4-BE49-F238E27FC236}">
                <a16:creationId xmlns:a16="http://schemas.microsoft.com/office/drawing/2014/main" id="{BB1C42B7-BB9D-43F0-8DE6-C87A3DF9462B}"/>
              </a:ext>
            </a:extLst>
          </p:cNvPr>
          <p:cNvSpPr/>
          <p:nvPr/>
        </p:nvSpPr>
        <p:spPr>
          <a:xfrm>
            <a:off x="2696065" y="818440"/>
            <a:ext cx="1647335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>
                <a:solidFill>
                  <a:srgbClr val="000000"/>
                </a:solidFill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(Smits et al. 2009)</a:t>
            </a:r>
            <a:r>
              <a:rPr lang="en-US" sz="1400" dirty="0"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 </a:t>
            </a:r>
          </a:p>
        </p:txBody>
      </p:sp>
      <p:sp>
        <p:nvSpPr>
          <p:cNvPr id="14" name="矩形 13">
            <a:extLst>
              <a:ext uri="{FF2B5EF4-FFF2-40B4-BE49-F238E27FC236}">
                <a16:creationId xmlns:a16="http://schemas.microsoft.com/office/drawing/2014/main" id="{62B07D28-F32E-4EB9-AB63-F2BE9C0A86C2}"/>
              </a:ext>
            </a:extLst>
          </p:cNvPr>
          <p:cNvSpPr/>
          <p:nvPr/>
        </p:nvSpPr>
        <p:spPr>
          <a:xfrm>
            <a:off x="7540378" y="2060002"/>
            <a:ext cx="1680907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>
                <a:solidFill>
                  <a:srgbClr val="000000"/>
                </a:solidFill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(Wang et al. 2014) </a:t>
            </a:r>
          </a:p>
        </p:txBody>
      </p:sp>
      <p:sp>
        <p:nvSpPr>
          <p:cNvPr id="15" name="文本框 14">
            <a:extLst>
              <a:ext uri="{FF2B5EF4-FFF2-40B4-BE49-F238E27FC236}">
                <a16:creationId xmlns:a16="http://schemas.microsoft.com/office/drawing/2014/main" id="{D2BEF726-1243-4EEE-BD36-77E021B94C9E}"/>
              </a:ext>
            </a:extLst>
          </p:cNvPr>
          <p:cNvSpPr txBox="1"/>
          <p:nvPr/>
        </p:nvSpPr>
        <p:spPr>
          <a:xfrm>
            <a:off x="228774" y="698054"/>
            <a:ext cx="250754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/>
              <a:t>Snapshot model A</a:t>
            </a:r>
          </a:p>
        </p:txBody>
      </p:sp>
      <p:sp>
        <p:nvSpPr>
          <p:cNvPr id="17" name="文本框 16">
            <a:extLst>
              <a:ext uri="{FF2B5EF4-FFF2-40B4-BE49-F238E27FC236}">
                <a16:creationId xmlns:a16="http://schemas.microsoft.com/office/drawing/2014/main" id="{70F8EC28-494A-4B1A-AAB3-D2B273E2AEEC}"/>
              </a:ext>
            </a:extLst>
          </p:cNvPr>
          <p:cNvSpPr txBox="1"/>
          <p:nvPr/>
        </p:nvSpPr>
        <p:spPr>
          <a:xfrm>
            <a:off x="4938090" y="741497"/>
            <a:ext cx="4103624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/>
              <a:t>Snapshot model B</a:t>
            </a:r>
          </a:p>
          <a:p>
            <a:r>
              <a:rPr lang="en-US" sz="2000" dirty="0">
                <a:ea typeface="微软雅黑" pitchFamily="34" charset="-122"/>
              </a:rPr>
              <a:t>(replace with fan beam width model) </a:t>
            </a:r>
            <a:endParaRPr lang="en-US" sz="2000" b="1" dirty="0"/>
          </a:p>
        </p:txBody>
      </p:sp>
      <p:sp>
        <p:nvSpPr>
          <p:cNvPr id="18" name="矩形 17">
            <a:extLst>
              <a:ext uri="{FF2B5EF4-FFF2-40B4-BE49-F238E27FC236}">
                <a16:creationId xmlns:a16="http://schemas.microsoft.com/office/drawing/2014/main" id="{CE89CC37-5907-4A64-96B2-CAA6529A1F05}"/>
              </a:ext>
            </a:extLst>
          </p:cNvPr>
          <p:cNvSpPr/>
          <p:nvPr/>
        </p:nvSpPr>
        <p:spPr>
          <a:xfrm>
            <a:off x="44492" y="80324"/>
            <a:ext cx="300274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>
                <a:solidFill>
                  <a:srgbClr val="0070C0"/>
                </a:solidFill>
                <a:latin typeface="微软雅黑" pitchFamily="34" charset="-122"/>
                <a:ea typeface="微软雅黑" pitchFamily="34" charset="-122"/>
              </a:rPr>
              <a:t>Snapshot Model</a:t>
            </a: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185" y="1965207"/>
            <a:ext cx="3238013" cy="6470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185" y="2902306"/>
            <a:ext cx="2525135" cy="3636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656" y="3386208"/>
            <a:ext cx="1675535" cy="3636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6537" y="2896853"/>
            <a:ext cx="3483139" cy="5321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7" name="Picture 9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8445" y="3453413"/>
            <a:ext cx="1447800" cy="390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8" name="Picture 10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6537" y="2411419"/>
            <a:ext cx="2524676" cy="3532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矩形 4"/>
          <p:cNvSpPr/>
          <p:nvPr/>
        </p:nvSpPr>
        <p:spPr>
          <a:xfrm>
            <a:off x="2736320" y="2534225"/>
            <a:ext cx="1632755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1400"/>
              <a:t>(Kramer et al. 1998)</a:t>
            </a:r>
            <a:endParaRPr lang="zh-CN" altLang="en-US" sz="1400"/>
          </a:p>
        </p:txBody>
      </p:sp>
      <p:pic>
        <p:nvPicPr>
          <p:cNvPr id="2063" name="Picture 15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97908" y="4179371"/>
            <a:ext cx="3844520" cy="2493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0" name="Picture 2" descr="C:\Users\WenJunHuang\Desktop\图片1.png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572" y="4185535"/>
            <a:ext cx="4342009" cy="24816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4916706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709495DF-8A80-4541-8557-A311FC2FE84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6331" y="1159720"/>
            <a:ext cx="2945133" cy="461666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25567828-0E79-4889-B089-8237C150190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1544" y="1577338"/>
            <a:ext cx="1182780" cy="364148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31264D76-B757-4B39-AEC7-C5C6E6ADA5A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38090" y="1181441"/>
            <a:ext cx="3710566" cy="439945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91A9D20C-A034-433F-AB6D-F900700FD4D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067774" y="1630877"/>
            <a:ext cx="1362814" cy="319057"/>
          </a:xfrm>
          <a:prstGeom prst="rect">
            <a:avLst/>
          </a:prstGeom>
        </p:spPr>
      </p:pic>
      <p:sp>
        <p:nvSpPr>
          <p:cNvPr id="15" name="文本框 14">
            <a:extLst>
              <a:ext uri="{FF2B5EF4-FFF2-40B4-BE49-F238E27FC236}">
                <a16:creationId xmlns:a16="http://schemas.microsoft.com/office/drawing/2014/main" id="{D2BEF726-1243-4EEE-BD36-77E021B94C9E}"/>
              </a:ext>
            </a:extLst>
          </p:cNvPr>
          <p:cNvSpPr txBox="1"/>
          <p:nvPr/>
        </p:nvSpPr>
        <p:spPr>
          <a:xfrm>
            <a:off x="228774" y="698054"/>
            <a:ext cx="250754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/>
              <a:t>Snapshot </a:t>
            </a:r>
            <a:r>
              <a:rPr lang="en-US" sz="2400" b="1"/>
              <a:t>model A</a:t>
            </a:r>
            <a:endParaRPr lang="en-US" sz="2400" b="1" dirty="0"/>
          </a:p>
        </p:txBody>
      </p:sp>
      <p:sp>
        <p:nvSpPr>
          <p:cNvPr id="17" name="文本框 16">
            <a:extLst>
              <a:ext uri="{FF2B5EF4-FFF2-40B4-BE49-F238E27FC236}">
                <a16:creationId xmlns:a16="http://schemas.microsoft.com/office/drawing/2014/main" id="{70F8EC28-494A-4B1A-AAB3-D2B273E2AEEC}"/>
              </a:ext>
            </a:extLst>
          </p:cNvPr>
          <p:cNvSpPr txBox="1"/>
          <p:nvPr/>
        </p:nvSpPr>
        <p:spPr>
          <a:xfrm>
            <a:off x="4938090" y="741497"/>
            <a:ext cx="249472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/>
              <a:t>Snapshot </a:t>
            </a:r>
            <a:r>
              <a:rPr lang="en-US" sz="2400" b="1"/>
              <a:t>model B</a:t>
            </a:r>
            <a:endParaRPr lang="en-US" sz="2400" b="1" dirty="0"/>
          </a:p>
        </p:txBody>
      </p:sp>
      <p:sp>
        <p:nvSpPr>
          <p:cNvPr id="18" name="矩形 17">
            <a:extLst>
              <a:ext uri="{FF2B5EF4-FFF2-40B4-BE49-F238E27FC236}">
                <a16:creationId xmlns:a16="http://schemas.microsoft.com/office/drawing/2014/main" id="{CE89CC37-5907-4A64-96B2-CAA6529A1F05}"/>
              </a:ext>
            </a:extLst>
          </p:cNvPr>
          <p:cNvSpPr/>
          <p:nvPr/>
        </p:nvSpPr>
        <p:spPr>
          <a:xfrm>
            <a:off x="6408643" y="141879"/>
            <a:ext cx="266637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>
                <a:latin typeface="微软雅黑" pitchFamily="34" charset="-122"/>
                <a:ea typeface="微软雅黑" pitchFamily="34" charset="-122"/>
              </a:rPr>
              <a:t>W − |</a:t>
            </a:r>
            <a:r>
              <a:rPr lang="el-GR" sz="2000">
                <a:latin typeface="微软雅黑" pitchFamily="34" charset="-122"/>
                <a:ea typeface="微软雅黑" pitchFamily="34" charset="-122"/>
              </a:rPr>
              <a:t>β| </a:t>
            </a:r>
            <a:r>
              <a:rPr lang="en-US" sz="2000">
                <a:latin typeface="微软雅黑" pitchFamily="34" charset="-122"/>
                <a:ea typeface="微软雅黑" pitchFamily="34" charset="-122"/>
              </a:rPr>
              <a:t>Relationship</a:t>
            </a:r>
            <a:endParaRPr lang="en-US" sz="2000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6" name="矩形 15">
            <a:extLst>
              <a:ext uri="{FF2B5EF4-FFF2-40B4-BE49-F238E27FC236}">
                <a16:creationId xmlns:a16="http://schemas.microsoft.com/office/drawing/2014/main" id="{CE89CC37-5907-4A64-96B2-CAA6529A1F05}"/>
              </a:ext>
            </a:extLst>
          </p:cNvPr>
          <p:cNvSpPr/>
          <p:nvPr/>
        </p:nvSpPr>
        <p:spPr>
          <a:xfrm>
            <a:off x="44492" y="80324"/>
            <a:ext cx="122854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>
                <a:solidFill>
                  <a:srgbClr val="0070C0"/>
                </a:solidFill>
                <a:latin typeface="微软雅黑" pitchFamily="34" charset="-122"/>
                <a:ea typeface="微软雅黑" pitchFamily="34" charset="-122"/>
              </a:rPr>
              <a:t>Result</a:t>
            </a:r>
          </a:p>
        </p:txBody>
      </p:sp>
      <p:pic>
        <p:nvPicPr>
          <p:cNvPr id="5122" name="Picture 2" descr="E:\PopulationWork\FinalResults\MatlabCodeFiles\PopulationTest\results\snapshot\conalbeam\3part_width_beta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646" y="2148840"/>
            <a:ext cx="4261474" cy="45689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E:\PopulationWork\FinalResults\MatlabCodeFiles\PopulationTest\results\snapshot\fanbeam\3part_logwidth_logbeta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2148839"/>
            <a:ext cx="4393286" cy="45689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文本框 2">
            <a:extLst>
              <a:ext uri="{FF2B5EF4-FFF2-40B4-BE49-F238E27FC236}">
                <a16:creationId xmlns:a16="http://schemas.microsoft.com/office/drawing/2014/main" id="{C17CE43D-5861-41C2-84A2-4FCAB118F45E}"/>
              </a:ext>
            </a:extLst>
          </p:cNvPr>
          <p:cNvSpPr txBox="1"/>
          <p:nvPr/>
        </p:nvSpPr>
        <p:spPr>
          <a:xfrm>
            <a:off x="6660626" y="1765268"/>
            <a:ext cx="12986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i="1" dirty="0">
                <a:solidFill>
                  <a:srgbClr val="FF0000"/>
                </a:solidFill>
              </a:rPr>
              <a:t>Better !</a:t>
            </a:r>
          </a:p>
        </p:txBody>
      </p:sp>
    </p:spTree>
    <p:extLst>
      <p:ext uri="{BB962C8B-B14F-4D97-AF65-F5344CB8AC3E}">
        <p14:creationId xmlns:p14="http://schemas.microsoft.com/office/powerpoint/2010/main" val="142384863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>
            <a:extLst>
              <a:ext uri="{FF2B5EF4-FFF2-40B4-BE49-F238E27FC236}">
                <a16:creationId xmlns:a16="http://schemas.microsoft.com/office/drawing/2014/main" id="{09292F84-4CDA-4532-A82D-CF83161B3E23}"/>
              </a:ext>
            </a:extLst>
          </p:cNvPr>
          <p:cNvSpPr/>
          <p:nvPr/>
        </p:nvSpPr>
        <p:spPr>
          <a:xfrm>
            <a:off x="32697" y="78631"/>
            <a:ext cx="300524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>
                <a:solidFill>
                  <a:srgbClr val="0070C0"/>
                </a:solidFill>
                <a:latin typeface="微软雅黑" pitchFamily="34" charset="-122"/>
                <a:ea typeface="微软雅黑" pitchFamily="34" charset="-122"/>
              </a:rPr>
              <a:t>Evolution Model</a:t>
            </a:r>
          </a:p>
        </p:txBody>
      </p:sp>
      <p:sp>
        <p:nvSpPr>
          <p:cNvPr id="11" name="文本框 10">
            <a:extLst>
              <a:ext uri="{FF2B5EF4-FFF2-40B4-BE49-F238E27FC236}">
                <a16:creationId xmlns:a16="http://schemas.microsoft.com/office/drawing/2014/main" id="{CA6BCBCE-A652-411F-B71F-852796C820D4}"/>
              </a:ext>
            </a:extLst>
          </p:cNvPr>
          <p:cNvSpPr txBox="1"/>
          <p:nvPr/>
        </p:nvSpPr>
        <p:spPr>
          <a:xfrm>
            <a:off x="32697" y="693373"/>
            <a:ext cx="6811608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b="1" dirty="0"/>
              <a:t>Evolution model A: </a:t>
            </a:r>
            <a:r>
              <a:rPr lang="en-US" sz="2200" dirty="0">
                <a:ea typeface="微软雅黑" pitchFamily="34" charset="-122"/>
              </a:rPr>
              <a:t>“optimal” model found by literatures</a:t>
            </a:r>
            <a:r>
              <a:rPr lang="en-US" sz="2200" b="1" dirty="0"/>
              <a:t>  </a:t>
            </a:r>
          </a:p>
        </p:txBody>
      </p:sp>
      <p:sp>
        <p:nvSpPr>
          <p:cNvPr id="12" name="文本框 11">
            <a:extLst>
              <a:ext uri="{FF2B5EF4-FFF2-40B4-BE49-F238E27FC236}">
                <a16:creationId xmlns:a16="http://schemas.microsoft.com/office/drawing/2014/main" id="{A68D832E-78EB-4C67-9205-0A6A2EAC01C2}"/>
              </a:ext>
            </a:extLst>
          </p:cNvPr>
          <p:cNvSpPr txBox="1"/>
          <p:nvPr/>
        </p:nvSpPr>
        <p:spPr>
          <a:xfrm>
            <a:off x="6744538" y="723757"/>
            <a:ext cx="2359703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>
                <a:solidFill>
                  <a:srgbClr val="000000"/>
                </a:solidFill>
                <a:latin typeface="LMRoman10-Regular-Identity-H"/>
              </a:rPr>
              <a:t>(</a:t>
            </a:r>
            <a:r>
              <a:rPr lang="en-US" altLang="zh-CN" sz="1100" dirty="0" err="1">
                <a:solidFill>
                  <a:srgbClr val="000000"/>
                </a:solidFill>
                <a:latin typeface="LMRoman10-Regular-Identity-H"/>
              </a:rPr>
              <a:t>Faucher-Giguere</a:t>
            </a:r>
            <a:r>
              <a:rPr lang="en-US" altLang="zh-CN" sz="1100" dirty="0">
                <a:solidFill>
                  <a:srgbClr val="000000"/>
                </a:solidFill>
                <a:latin typeface="LMRoman10-Regular-Identity-H"/>
              </a:rPr>
              <a:t> &amp; </a:t>
            </a:r>
            <a:r>
              <a:rPr lang="en-US" altLang="zh-CN" sz="1100" dirty="0" err="1">
                <a:solidFill>
                  <a:srgbClr val="000000"/>
                </a:solidFill>
                <a:latin typeface="LMRoman10-Regular-Identity-H"/>
              </a:rPr>
              <a:t>Kaspi</a:t>
            </a:r>
            <a:r>
              <a:rPr lang="en-US" altLang="zh-CN" sz="1100" dirty="0">
                <a:solidFill>
                  <a:srgbClr val="000000"/>
                </a:solidFill>
                <a:latin typeface="LMRoman10-Regular-Identity-H"/>
              </a:rPr>
              <a:t> 2006);</a:t>
            </a:r>
            <a:endParaRPr lang="en-US" sz="1100" dirty="0">
              <a:solidFill>
                <a:srgbClr val="000000"/>
              </a:solidFill>
              <a:latin typeface="LMRoman10-Regular-Identity-H"/>
            </a:endParaRPr>
          </a:p>
          <a:p>
            <a:r>
              <a:rPr lang="en-US" altLang="zh-CN" sz="1100" dirty="0">
                <a:solidFill>
                  <a:srgbClr val="000000"/>
                </a:solidFill>
                <a:latin typeface="LMRoman10-Regular-Identity-H"/>
              </a:rPr>
              <a:t>(Ridley &amp; Lorimer 2010);</a:t>
            </a:r>
          </a:p>
          <a:p>
            <a:r>
              <a:rPr lang="en-US" sz="1100" dirty="0">
                <a:solidFill>
                  <a:srgbClr val="000000"/>
                </a:solidFill>
                <a:latin typeface="LMRoman10-Regular-Identity-H"/>
              </a:rPr>
              <a:t>(Bates et al</a:t>
            </a:r>
            <a:r>
              <a:rPr lang="en-US" sz="1100">
                <a:solidFill>
                  <a:srgbClr val="000000"/>
                </a:solidFill>
                <a:latin typeface="LMRoman10-Regular-Identity-H"/>
              </a:rPr>
              <a:t>. 2014)...</a:t>
            </a:r>
            <a:endParaRPr lang="en-US" sz="1100" dirty="0">
              <a:solidFill>
                <a:srgbClr val="000000"/>
              </a:solidFill>
              <a:latin typeface="LMRoman10-Regular-Identity-H"/>
            </a:endParaRPr>
          </a:p>
        </p:txBody>
      </p:sp>
      <p:grpSp>
        <p:nvGrpSpPr>
          <p:cNvPr id="16" name="组合 15"/>
          <p:cNvGrpSpPr/>
          <p:nvPr/>
        </p:nvGrpSpPr>
        <p:grpSpPr>
          <a:xfrm>
            <a:off x="4056197" y="1456493"/>
            <a:ext cx="4544385" cy="1343159"/>
            <a:chOff x="4116779" y="1453815"/>
            <a:chExt cx="4544385" cy="1343159"/>
          </a:xfrm>
        </p:grpSpPr>
        <p:pic>
          <p:nvPicPr>
            <p:cNvPr id="1031" name="Picture 7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27445" y="1971763"/>
              <a:ext cx="2419350" cy="4000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3" name="Picture 2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27445" y="2358824"/>
              <a:ext cx="3633719" cy="4381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5" name="矩形 4"/>
            <p:cNvSpPr/>
            <p:nvPr/>
          </p:nvSpPr>
          <p:spPr>
            <a:xfrm>
              <a:off x="4116779" y="1453815"/>
              <a:ext cx="2775503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342900" indent="-342900">
                <a:buFont typeface="Wingdings" pitchFamily="2" charset="2"/>
                <a:buChar char="p"/>
              </a:pPr>
              <a:r>
                <a:rPr lang="en-US" altLang="zh-CN" sz="2400"/>
                <a:t>spin-down model </a:t>
              </a:r>
              <a:endParaRPr lang="zh-CN" altLang="en-US" sz="2400"/>
            </a:p>
          </p:txBody>
        </p:sp>
      </p:grpSp>
      <p:grpSp>
        <p:nvGrpSpPr>
          <p:cNvPr id="13" name="组合 12"/>
          <p:cNvGrpSpPr/>
          <p:nvPr/>
        </p:nvGrpSpPr>
        <p:grpSpPr>
          <a:xfrm>
            <a:off x="4056197" y="3015593"/>
            <a:ext cx="4990151" cy="1254270"/>
            <a:chOff x="4162773" y="5508317"/>
            <a:chExt cx="4990151" cy="1254270"/>
          </a:xfrm>
        </p:grpSpPr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90473" y="6057899"/>
              <a:ext cx="3121601" cy="34294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2" name="矩形 1"/>
            <p:cNvSpPr/>
            <p:nvPr/>
          </p:nvSpPr>
          <p:spPr>
            <a:xfrm>
              <a:off x="6277200" y="6424033"/>
              <a:ext cx="2875724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1600"/>
                <a:t>(Faucher-Giguere &amp; Kaspi 2006)</a:t>
              </a:r>
            </a:p>
          </p:txBody>
        </p:sp>
        <p:sp>
          <p:nvSpPr>
            <p:cNvPr id="23" name="矩形 22"/>
            <p:cNvSpPr/>
            <p:nvPr/>
          </p:nvSpPr>
          <p:spPr>
            <a:xfrm>
              <a:off x="4162773" y="5508317"/>
              <a:ext cx="2698175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342900" indent="-342900">
                <a:buFont typeface="Wingdings" pitchFamily="2" charset="2"/>
                <a:buChar char="p"/>
              </a:pPr>
              <a:r>
                <a:rPr lang="en-US" altLang="zh-CN" sz="2400" dirty="0"/>
                <a:t>luminosity model</a:t>
              </a:r>
              <a:endParaRPr lang="zh-CN" altLang="en-US" sz="2400" dirty="0"/>
            </a:p>
          </p:txBody>
        </p:sp>
      </p:grp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024" y="1234634"/>
            <a:ext cx="3665394" cy="54556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8" name="组合 17"/>
          <p:cNvGrpSpPr/>
          <p:nvPr/>
        </p:nvGrpSpPr>
        <p:grpSpPr>
          <a:xfrm>
            <a:off x="4133608" y="4442710"/>
            <a:ext cx="4167670" cy="1342885"/>
            <a:chOff x="4136656" y="2957814"/>
            <a:chExt cx="4167670" cy="1342885"/>
          </a:xfrm>
        </p:grpSpPr>
        <p:sp>
          <p:nvSpPr>
            <p:cNvPr id="20" name="矩形 19"/>
            <p:cNvSpPr/>
            <p:nvPr/>
          </p:nvSpPr>
          <p:spPr>
            <a:xfrm>
              <a:off x="6572249" y="3962145"/>
              <a:ext cx="1732077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1600"/>
                <a:t> (Smits et al. 2009)</a:t>
              </a:r>
              <a:endParaRPr lang="zh-CN" altLang="en-US" sz="1600"/>
            </a:p>
          </p:txBody>
        </p:sp>
        <p:sp>
          <p:nvSpPr>
            <p:cNvPr id="21" name="矩形 20"/>
            <p:cNvSpPr/>
            <p:nvPr/>
          </p:nvSpPr>
          <p:spPr>
            <a:xfrm>
              <a:off x="4136656" y="2957814"/>
              <a:ext cx="2109873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342900" indent="-342900">
                <a:buFont typeface="Wingdings" pitchFamily="2" charset="2"/>
                <a:buChar char="p"/>
              </a:pPr>
              <a:r>
                <a:rPr lang="en-US" altLang="zh-CN" sz="2400" dirty="0"/>
                <a:t>width model</a:t>
              </a:r>
              <a:endParaRPr lang="zh-CN" altLang="en-US" sz="2400" dirty="0"/>
            </a:p>
          </p:txBody>
        </p:sp>
      </p:grpSp>
      <p:pic>
        <p:nvPicPr>
          <p:cNvPr id="22" name="图片 21">
            <a:extLst>
              <a:ext uri="{FF2B5EF4-FFF2-40B4-BE49-F238E27FC236}">
                <a16:creationId xmlns:a16="http://schemas.microsoft.com/office/drawing/2014/main" id="{709495DF-8A80-4541-8557-A311FC2FE84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909935" y="4867828"/>
            <a:ext cx="2667092" cy="5573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291890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主题">
  <a:themeElements>
    <a:clrScheme name="Office 主题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10518</TotalTime>
  <Words>822</Words>
  <Application>Microsoft Office PowerPoint</Application>
  <PresentationFormat>全屏显示(4:3)</PresentationFormat>
  <Paragraphs>204</Paragraphs>
  <Slides>19</Slides>
  <Notes>16</Notes>
  <HiddenSlides>0</HiddenSlides>
  <MMClips>0</MMClips>
  <ScaleCrop>false</ScaleCrop>
  <HeadingPairs>
    <vt:vector size="6" baseType="variant">
      <vt:variant>
        <vt:lpstr>已用的字体</vt:lpstr>
      </vt:variant>
      <vt:variant>
        <vt:i4>9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19</vt:i4>
      </vt:variant>
    </vt:vector>
  </HeadingPairs>
  <TitlesOfParts>
    <vt:vector size="29" baseType="lpstr">
      <vt:lpstr>Arial Unicode MS</vt:lpstr>
      <vt:lpstr>LMRoman10-Regular-Identity-H</vt:lpstr>
      <vt:lpstr>等线</vt:lpstr>
      <vt:lpstr>华文行楷</vt:lpstr>
      <vt:lpstr>微软雅黑</vt:lpstr>
      <vt:lpstr>Arial</vt:lpstr>
      <vt:lpstr>Calibri</vt:lpstr>
      <vt:lpstr>Calibri Light</vt:lpstr>
      <vt:lpstr>Wingdings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1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DY</dc:creator>
  <cp:lastModifiedBy>Huang Daojun</cp:lastModifiedBy>
  <cp:revision>834</cp:revision>
  <dcterms:created xsi:type="dcterms:W3CDTF">2014-11-08T02:42:27Z</dcterms:created>
  <dcterms:modified xsi:type="dcterms:W3CDTF">2019-06-26T23:11:35Z</dcterms:modified>
</cp:coreProperties>
</file>