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10" r:id="rId4"/>
    <p:sldId id="311" r:id="rId5"/>
    <p:sldId id="318" r:id="rId6"/>
    <p:sldId id="317" r:id="rId7"/>
    <p:sldId id="314" r:id="rId8"/>
    <p:sldId id="258" r:id="rId9"/>
    <p:sldId id="308" r:id="rId10"/>
    <p:sldId id="319" r:id="rId11"/>
    <p:sldId id="306" r:id="rId12"/>
    <p:sldId id="313" r:id="rId13"/>
    <p:sldId id="302" r:id="rId14"/>
    <p:sldId id="312" r:id="rId15"/>
    <p:sldId id="30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66FF"/>
    <a:srgbClr val="FF66FF"/>
    <a:srgbClr val="FFCC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75" autoAdjust="0"/>
    <p:restoredTop sz="94660"/>
  </p:normalViewPr>
  <p:slideViewPr>
    <p:cSldViewPr>
      <p:cViewPr varScale="1">
        <p:scale>
          <a:sx n="68" d="100"/>
          <a:sy n="68" d="100"/>
        </p:scale>
        <p:origin x="-11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A95A-4391-4E03-8C30-E10567013247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AC31E-8AC1-4C77-B2FF-BF4F8328D1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420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FA754-1D0D-4D7A-A2CD-51B19860C02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5271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C31E-8AC1-4C77-B2FF-BF4F8328D18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8818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C31E-8AC1-4C77-B2FF-BF4F8328D18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8818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9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Merging </a:t>
            </a:r>
            <a:r>
              <a:rPr lang="en-US" altLang="zh-CN" dirty="0" err="1" smtClean="0"/>
              <a:t>strangeon</a:t>
            </a:r>
            <a:r>
              <a:rPr lang="en-US" altLang="zh-CN" dirty="0" smtClean="0"/>
              <a:t> stars, </a:t>
            </a:r>
            <a:r>
              <a:rPr lang="en-US" altLang="zh-CN" dirty="0" err="1" smtClean="0"/>
              <a:t>kilonova</a:t>
            </a:r>
            <a:r>
              <a:rPr lang="en-US" altLang="zh-CN" dirty="0" smtClean="0"/>
              <a:t>, and r-process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3918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Xiaoyu Lai </a:t>
            </a:r>
            <a:r>
              <a:rPr lang="zh-CN" altLang="en-US" dirty="0"/>
              <a:t>来小禹</a:t>
            </a:r>
            <a:endParaRPr lang="en-US" altLang="zh-CN" dirty="0"/>
          </a:p>
          <a:p>
            <a:r>
              <a:rPr lang="en-US" altLang="zh-CN" dirty="0"/>
              <a:t>Hubei University of Education </a:t>
            </a:r>
            <a:r>
              <a:rPr lang="zh-CN" altLang="en-US" dirty="0"/>
              <a:t>湖北第二师范学院</a:t>
            </a:r>
            <a:endParaRPr lang="en-US" altLang="zh-CN" dirty="0"/>
          </a:p>
          <a:p>
            <a:r>
              <a:rPr lang="en-US" altLang="zh-CN" dirty="0" smtClean="0"/>
              <a:t>2019/06/27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3299867" y="5000636"/>
            <a:ext cx="2486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i="1" dirty="0" smtClean="0"/>
              <a:t>FPS8</a:t>
            </a:r>
            <a:endParaRPr lang="en-US" altLang="zh-CN" i="1" dirty="0"/>
          </a:p>
          <a:p>
            <a:pPr algn="ctr"/>
            <a:r>
              <a:rPr lang="en-US" altLang="zh-CN" i="1" dirty="0" smtClean="0"/>
              <a:t>2019/06/26-2019/06/28</a:t>
            </a:r>
            <a:endParaRPr lang="en-US" altLang="zh-CN" i="1" dirty="0"/>
          </a:p>
        </p:txBody>
      </p:sp>
    </p:spTree>
    <p:extLst>
      <p:ext uri="{BB962C8B-B14F-4D97-AF65-F5344CB8AC3E}">
        <p14:creationId xmlns="" xmlns:p14="http://schemas.microsoft.com/office/powerpoint/2010/main" val="66792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08955"/>
            <a:ext cx="3347892" cy="2510918"/>
          </a:xfrm>
          <a:prstGeom prst="rect">
            <a:avLst/>
          </a:prstGeom>
        </p:spPr>
      </p:pic>
      <p:sp>
        <p:nvSpPr>
          <p:cNvPr id="5" name="闪电形 4"/>
          <p:cNvSpPr/>
          <p:nvPr/>
        </p:nvSpPr>
        <p:spPr>
          <a:xfrm rot="2126342" flipH="1">
            <a:off x="3041820" y="2314921"/>
            <a:ext cx="637720" cy="8519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495987" y="2990853"/>
            <a:ext cx="2678065" cy="576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2000" b="1" dirty="0" err="1">
                <a:solidFill>
                  <a:srgbClr val="0000FF"/>
                </a:solidFill>
              </a:rPr>
              <a:t>Strangeon</a:t>
            </a:r>
            <a:r>
              <a:rPr kumimoji="1" lang="en-US" altLang="zh-CN" sz="2000" b="1" dirty="0">
                <a:solidFill>
                  <a:srgbClr val="0000FF"/>
                </a:solidFill>
              </a:rPr>
              <a:t> nuggets </a:t>
            </a:r>
          </a:p>
          <a:p>
            <a:pPr marL="0" indent="0">
              <a:buNone/>
            </a:pPr>
            <a:endParaRPr kumimoji="1" lang="zh-CN" altLang="en-US" sz="2000" b="1" dirty="0">
              <a:solidFill>
                <a:srgbClr val="0000FF"/>
              </a:solidFill>
            </a:endParaRPr>
          </a:p>
          <a:p>
            <a:endParaRPr kumimoji="1"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274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3600" dirty="0"/>
              <a:t>Merging </a:t>
            </a:r>
            <a:r>
              <a:rPr kumimoji="1" lang="en-US" altLang="zh-CN" sz="3600" dirty="0" err="1"/>
              <a:t>strangeon</a:t>
            </a:r>
            <a:r>
              <a:rPr kumimoji="1" lang="en-US" altLang="zh-CN" sz="3600" dirty="0"/>
              <a:t> stars</a:t>
            </a:r>
            <a:endParaRPr kumimoji="1" lang="zh-CN" altLang="en-US" sz="3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25" y="1539683"/>
            <a:ext cx="434512" cy="3449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970" y="1914920"/>
            <a:ext cx="434512" cy="3449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453" y="2036494"/>
            <a:ext cx="434512" cy="344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66" y="1485767"/>
            <a:ext cx="434512" cy="3449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10" y="2381416"/>
            <a:ext cx="434512" cy="3449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822" y="1864033"/>
            <a:ext cx="434512" cy="344922"/>
          </a:xfrm>
          <a:prstGeom prst="rect">
            <a:avLst/>
          </a:prstGeom>
        </p:spPr>
      </p:pic>
      <p:cxnSp>
        <p:nvCxnSpPr>
          <p:cNvPr id="15" name="直线箭头连接符 36"/>
          <p:cNvCxnSpPr/>
          <p:nvPr/>
        </p:nvCxnSpPr>
        <p:spPr>
          <a:xfrm>
            <a:off x="4776020" y="2259842"/>
            <a:ext cx="11357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">
            <a:extLst>
              <a:ext uri="{FF2B5EF4-FFF2-40B4-BE49-F238E27FC236}">
                <a16:creationId xmlns:a16="http://schemas.microsoft.com/office/drawing/2014/main" xmlns="" id="{DAFEC230-F591-48A5-A2A4-F59019961673}"/>
              </a:ext>
            </a:extLst>
          </p:cNvPr>
          <p:cNvSpPr txBox="1"/>
          <p:nvPr/>
        </p:nvSpPr>
        <p:spPr>
          <a:xfrm>
            <a:off x="6549421" y="1597830"/>
            <a:ext cx="2473369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Nucleosynthesis ?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“</a:t>
            </a:r>
            <a:r>
              <a:rPr lang="en-US" altLang="zh-CN" sz="2400" dirty="0" err="1"/>
              <a:t>kilonova</a:t>
            </a:r>
            <a:r>
              <a:rPr lang="en-US" altLang="zh-CN" sz="2400" dirty="0"/>
              <a:t>” event</a:t>
            </a:r>
            <a:r>
              <a:rPr lang="zh-CN" altLang="en-US" sz="2400" dirty="0"/>
              <a:t> </a:t>
            </a:r>
            <a:r>
              <a:rPr lang="en-US" altLang="zh-CN" sz="2400" dirty="0"/>
              <a:t>?</a:t>
            </a:r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xmlns="" id="{5FF9199A-3714-4DBE-80D1-31B317EEB364}"/>
              </a:ext>
            </a:extLst>
          </p:cNvPr>
          <p:cNvSpPr/>
          <p:nvPr/>
        </p:nvSpPr>
        <p:spPr>
          <a:xfrm>
            <a:off x="6174052" y="1844824"/>
            <a:ext cx="316226" cy="7957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571876"/>
            <a:ext cx="4830120" cy="3095294"/>
          </a:xfrm>
          <a:prstGeom prst="rect">
            <a:avLst/>
          </a:prstGeom>
        </p:spPr>
      </p:pic>
      <p:sp>
        <p:nvSpPr>
          <p:cNvPr id="22" name="文本框 2"/>
          <p:cNvSpPr txBox="1"/>
          <p:nvPr/>
        </p:nvSpPr>
        <p:spPr>
          <a:xfrm>
            <a:off x="6715140" y="3845486"/>
            <a:ext cx="14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Lai et al. 2018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8AA12CA-71A3-46CC-9D89-6BAAD72DB6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03" y="3305706"/>
            <a:ext cx="3347892" cy="2510918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C03A4A4-C23E-4A49-8880-60E3D158F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81862"/>
            <a:ext cx="6895517" cy="851614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Estimate the maximum size of </a:t>
            </a:r>
            <a:r>
              <a:rPr lang="en-US" altLang="zh-CN" sz="2400" b="1" dirty="0" err="1">
                <a:solidFill>
                  <a:srgbClr val="0070C0"/>
                </a:solidFill>
              </a:rPr>
              <a:t>strangeon</a:t>
            </a:r>
            <a:r>
              <a:rPr lang="en-US" altLang="zh-CN" sz="2400" b="1" dirty="0">
                <a:solidFill>
                  <a:srgbClr val="0070C0"/>
                </a:solidFill>
              </a:rPr>
              <a:t> nuggets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mc="http://schemas.openxmlformats.org/markup-compatibility/2006" xmlns="" xmlns:a16="http://schemas.microsoft.com/office/drawing/2014/main" id="{064B8376-7DD1-4E5E-A7B8-0B0ADF2074E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88017" y="836712"/>
            <a:ext cx="1272208" cy="53546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mc="http://schemas.openxmlformats.org/markup-compatibility/2006" xmlns="" xmlns:a16="http://schemas.microsoft.com/office/drawing/2014/main" id="{5EB9B0A9-3645-4AC3-BB5A-09B3C84246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6252" y="2092277"/>
            <a:ext cx="3489481" cy="818366"/>
          </a:xfrm>
          <a:prstGeom prst="rect">
            <a:avLst/>
          </a:prstGeom>
          <a:blipFill>
            <a:blip r:embed="rId4"/>
            <a:stretch>
              <a:fillRect b="-149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DCE4CA36-4EA6-494F-A494-FE626A53A48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23132" y="4376137"/>
            <a:ext cx="1176476" cy="276999"/>
          </a:xfrm>
          <a:prstGeom prst="rect">
            <a:avLst/>
          </a:prstGeom>
          <a:blipFill>
            <a:blip r:embed="rId5"/>
            <a:stretch>
              <a:fillRect l="-4663" t="-4444" r="-1554" b="-111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0E489298-839A-46AE-B401-D0BC7817858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09568" y="3161331"/>
            <a:ext cx="2303066" cy="282834"/>
          </a:xfrm>
          <a:prstGeom prst="rect">
            <a:avLst/>
          </a:prstGeom>
          <a:blipFill>
            <a:blip r:embed="rId6"/>
            <a:stretch>
              <a:fillRect l="-6085" t="-26087" r="-5556" b="-500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AEA1FC1-AE28-492B-ACB6-1ED9C989A9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7" y="1167296"/>
            <a:ext cx="2989085" cy="185866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5E8CD2F2-EA36-4684-B0A2-622695640BD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5375" y="3725485"/>
            <a:ext cx="3932743" cy="369332"/>
          </a:xfrm>
          <a:prstGeom prst="rect">
            <a:avLst/>
          </a:prstGeom>
          <a:blipFill>
            <a:blip r:embed="rId8"/>
            <a:stretch>
              <a:fillRect b="-1475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4" name="对话气泡: 矩形 13">
            <a:extLst>
              <a:ext uri="{FF2B5EF4-FFF2-40B4-BE49-F238E27FC236}">
                <a16:creationId xmlns="" xmlns:a16="http://schemas.microsoft.com/office/drawing/2014/main" id="{11CE182D-E2EF-4F33-A6EC-2B27E04B9825}"/>
              </a:ext>
            </a:extLst>
          </p:cNvPr>
          <p:cNvSpPr/>
          <p:nvPr/>
        </p:nvSpPr>
        <p:spPr>
          <a:xfrm>
            <a:off x="179512" y="1105321"/>
            <a:ext cx="3176077" cy="2013078"/>
          </a:xfrm>
          <a:prstGeom prst="wedgeRectCallout">
            <a:avLst>
              <a:gd name="adj1" fmla="val 6546"/>
              <a:gd name="adj2" fmla="val 1020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926350B6-4BDF-4AD5-8A4A-91440453318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88284" y="1567825"/>
            <a:ext cx="909288" cy="276999"/>
          </a:xfrm>
          <a:prstGeom prst="rect">
            <a:avLst/>
          </a:prstGeom>
          <a:blipFill>
            <a:blip r:embed="rId9"/>
            <a:stretch>
              <a:fillRect l="-3356" t="-4348" r="-2013" b="-2391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2" name="左大括号 1">
            <a:extLst>
              <a:ext uri="{FF2B5EF4-FFF2-40B4-BE49-F238E27FC236}">
                <a16:creationId xmlns="" xmlns:a16="http://schemas.microsoft.com/office/drawing/2014/main" id="{B3633AB6-84AF-4004-8BB5-DA97A4D6FACF}"/>
              </a:ext>
            </a:extLst>
          </p:cNvPr>
          <p:cNvSpPr/>
          <p:nvPr/>
        </p:nvSpPr>
        <p:spPr>
          <a:xfrm>
            <a:off x="4581524" y="1116150"/>
            <a:ext cx="190501" cy="6663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992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="" xmlns:a16="http://schemas.microsoft.com/office/drawing/2014/main" id="{AC03A4A4-C23E-4A49-8880-60E3D158F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648560"/>
            <a:ext cx="6895517" cy="851614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Estimate the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minimum </a:t>
            </a:r>
            <a:r>
              <a:rPr lang="en-US" altLang="zh-CN" sz="2400" b="1" dirty="0">
                <a:solidFill>
                  <a:srgbClr val="0070C0"/>
                </a:solidFill>
              </a:rPr>
              <a:t>size of </a:t>
            </a:r>
            <a:r>
              <a:rPr lang="en-US" altLang="zh-CN" sz="2400" b="1" dirty="0" err="1">
                <a:solidFill>
                  <a:srgbClr val="0070C0"/>
                </a:solidFill>
              </a:rPr>
              <a:t>strangeon</a:t>
            </a:r>
            <a:r>
              <a:rPr lang="en-US" altLang="zh-CN" sz="2400" b="1" dirty="0">
                <a:solidFill>
                  <a:srgbClr val="0070C0"/>
                </a:solidFill>
              </a:rPr>
              <a:t> nuggets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laixy\照片\物理天文图片\水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500174"/>
            <a:ext cx="3286148" cy="16075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1643050"/>
            <a:ext cx="220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Weber number:</a:t>
            </a:r>
            <a:endParaRPr lang="zh-CN" altLang="en-US" sz="2400" b="1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143636" y="1428736"/>
          <a:ext cx="1740489" cy="857256"/>
        </p:xfrm>
        <a:graphic>
          <a:graphicData uri="http://schemas.openxmlformats.org/presentationml/2006/ole">
            <p:oleObj spid="_x0000_s2051" name="Equation" r:id="rId4" imgW="850680" imgH="41904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428992" y="2285992"/>
          <a:ext cx="5632450" cy="985837"/>
        </p:xfrm>
        <a:graphic>
          <a:graphicData uri="http://schemas.openxmlformats.org/presentationml/2006/ole">
            <p:oleObj spid="_x0000_s2052" name="Equation" r:id="rId5" imgW="2755800" imgH="482400" progId="Equation.DSMT4">
              <p:embed/>
            </p:oleObj>
          </a:graphicData>
        </a:graphic>
      </p:graphicFrame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AC03A4A4-C23E-4A49-8880-60E3D158F273}"/>
              </a:ext>
            </a:extLst>
          </p:cNvPr>
          <p:cNvSpPr txBox="1">
            <a:spLocks/>
          </p:cNvSpPr>
          <p:nvPr/>
        </p:nvSpPr>
        <p:spPr>
          <a:xfrm>
            <a:off x="285720" y="3729042"/>
            <a:ext cx="8715436" cy="851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b="1" dirty="0" smtClean="0">
                <a:solidFill>
                  <a:srgbClr val="0070C0"/>
                </a:solidFill>
              </a:rPr>
              <a:t>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baryon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number range of initially ejected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strangeon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nuggets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500430" y="4300546"/>
          <a:ext cx="1479550" cy="414338"/>
        </p:xfrm>
        <a:graphic>
          <a:graphicData uri="http://schemas.openxmlformats.org/presentationml/2006/ole">
            <p:oleObj spid="_x0000_s2053" name="Equation" r:id="rId6" imgW="723600" imgH="203040" progId="Equation.DSMT4">
              <p:embed/>
            </p:oleObj>
          </a:graphicData>
        </a:graphic>
      </p:graphicFrame>
      <p:sp>
        <p:nvSpPr>
          <p:cNvPr id="13" name="文本框 7">
            <a:extLst>
              <a:ext uri="{FF2B5EF4-FFF2-40B4-BE49-F238E27FC236}">
                <a16:creationId xmlns="" xmlns:a16="http://schemas.microsoft.com/office/drawing/2014/main" id="{8C7B9ABD-A2F9-49EE-881E-467CDE6B3888}"/>
              </a:ext>
            </a:extLst>
          </p:cNvPr>
          <p:cNvSpPr txBox="1"/>
          <p:nvPr/>
        </p:nvSpPr>
        <p:spPr>
          <a:xfrm>
            <a:off x="1714480" y="4967599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Stable or unstable under 3 flavors </a:t>
            </a:r>
            <a:r>
              <a:rPr lang="en-US" altLang="zh-C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2 flavors ?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071013"/>
            <a:ext cx="2411759" cy="1808819"/>
          </a:xfrm>
          <a:prstGeom prst="rect">
            <a:avLst/>
          </a:prstGeom>
        </p:spPr>
      </p:pic>
      <p:sp>
        <p:nvSpPr>
          <p:cNvPr id="5" name="闪电形 4"/>
          <p:cNvSpPr/>
          <p:nvPr/>
        </p:nvSpPr>
        <p:spPr>
          <a:xfrm rot="2126342" flipH="1">
            <a:off x="2092898" y="2136613"/>
            <a:ext cx="637720" cy="8519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274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3600" dirty="0"/>
              <a:t>Merging </a:t>
            </a:r>
            <a:r>
              <a:rPr kumimoji="1" lang="en-US" altLang="zh-CN" sz="3600" dirty="0" err="1"/>
              <a:t>strangeon</a:t>
            </a:r>
            <a:r>
              <a:rPr kumimoji="1" lang="en-US" altLang="zh-CN" sz="3600" dirty="0"/>
              <a:t> stars: nucleosynthesis</a:t>
            </a:r>
            <a:endParaRPr kumimoji="1" lang="zh-CN" altLang="en-US" sz="3600" dirty="0"/>
          </a:p>
        </p:txBody>
      </p:sp>
      <p:cxnSp>
        <p:nvCxnSpPr>
          <p:cNvPr id="37" name="直线箭头连接符 36"/>
          <p:cNvCxnSpPr>
            <a:cxnSpLocks/>
          </p:cNvCxnSpPr>
          <p:nvPr/>
        </p:nvCxnSpPr>
        <p:spPr>
          <a:xfrm flipV="1">
            <a:off x="4160580" y="2259842"/>
            <a:ext cx="1751193" cy="14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644008" y="1905002"/>
            <a:ext cx="75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dirty="0">
                <a:solidFill>
                  <a:prstClr val="black"/>
                </a:solidFill>
              </a:rPr>
              <a:t>Decay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cxnSp>
        <p:nvCxnSpPr>
          <p:cNvPr id="40" name="直线箭头连接符 39"/>
          <p:cNvCxnSpPr>
            <a:cxnSpLocks/>
          </p:cNvCxnSpPr>
          <p:nvPr/>
        </p:nvCxnSpPr>
        <p:spPr>
          <a:xfrm>
            <a:off x="6948264" y="3679089"/>
            <a:ext cx="0" cy="750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42" y="1562841"/>
            <a:ext cx="1062861" cy="106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5"/>
            <a:ext cx="512457" cy="5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22" y="2677779"/>
            <a:ext cx="433389" cy="43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85" y="1529643"/>
            <a:ext cx="394299" cy="39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17922"/>
            <a:ext cx="379030" cy="37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5FBF91D-FA72-403A-B6F1-A488597DA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4246" y="1562841"/>
            <a:ext cx="1165615" cy="11460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FE4A487-61D2-44DB-B227-FFDA7BF2547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1329609"/>
            <a:ext cx="542127" cy="5330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774EB379-9CAF-49CF-B9E8-681377A4434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31093" y="2824397"/>
            <a:ext cx="395202" cy="38857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59268A0-A4A9-4753-9939-035CFB06149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35666" y="1529643"/>
            <a:ext cx="389951" cy="38341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52320A2-0D90-4EF8-A6A8-62164279349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36448" y="2628603"/>
            <a:ext cx="415171" cy="40821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B437D7B-57F2-4E5A-A1CE-EABF8FF3F188}"/>
              </a:ext>
            </a:extLst>
          </p:cNvPr>
          <p:cNvSpPr txBox="1"/>
          <p:nvPr/>
        </p:nvSpPr>
        <p:spPr>
          <a:xfrm>
            <a:off x="3995936" y="2346834"/>
            <a:ext cx="21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 flavors </a:t>
            </a:r>
            <a:r>
              <a:rPr lang="en-US" altLang="zh-CN" dirty="0">
                <a:sym typeface="Wingdings" panose="05000000000000000000" pitchFamily="2" charset="2"/>
              </a:rPr>
              <a:t> 2 flavors</a:t>
            </a:r>
            <a:endParaRPr lang="zh-CN" altLang="en-US" dirty="0"/>
          </a:p>
        </p:txBody>
      </p:sp>
      <p:pic>
        <p:nvPicPr>
          <p:cNvPr id="32" name="图片 31" descr="nucleus3.jpg">
            <a:extLst>
              <a:ext uri="{FF2B5EF4-FFF2-40B4-BE49-F238E27FC236}">
                <a16:creationId xmlns="" xmlns:a16="http://schemas.microsoft.com/office/drawing/2014/main" id="{ED039603-5CD3-4A31-A597-2517763AFB7E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12360" y="4121833"/>
            <a:ext cx="1116399" cy="116196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4B1E6ECA-463E-4FB1-ABA8-D96ABA236F49}"/>
              </a:ext>
            </a:extLst>
          </p:cNvPr>
          <p:cNvSpPr txBox="1"/>
          <p:nvPr/>
        </p:nvSpPr>
        <p:spPr>
          <a:xfrm>
            <a:off x="7072330" y="3786190"/>
            <a:ext cx="108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dirty="0" smtClean="0">
                <a:solidFill>
                  <a:prstClr val="black"/>
                </a:solidFill>
              </a:rPr>
              <a:t>Fragment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8C15301F-6616-40B8-9807-9BA5253CCC9D}"/>
              </a:ext>
            </a:extLst>
          </p:cNvPr>
          <p:cNvSpPr/>
          <p:nvPr/>
        </p:nvSpPr>
        <p:spPr>
          <a:xfrm>
            <a:off x="6250047" y="47652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3D08CAC-F6D8-4DE9-821B-5E3B4EC5F0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40447" y="4739759"/>
            <a:ext cx="103641" cy="97544"/>
          </a:xfrm>
          <a:prstGeom prst="rect">
            <a:avLst/>
          </a:prstGeom>
        </p:spPr>
      </p:pic>
      <p:sp>
        <p:nvSpPr>
          <p:cNvPr id="51" name="椭圆 50">
            <a:extLst>
              <a:ext uri="{FF2B5EF4-FFF2-40B4-BE49-F238E27FC236}">
                <a16:creationId xmlns="" xmlns:a16="http://schemas.microsoft.com/office/drawing/2014/main" id="{463DF465-A9FC-40FA-8FD6-0FC6EF14FCAC}"/>
              </a:ext>
            </a:extLst>
          </p:cNvPr>
          <p:cNvSpPr/>
          <p:nvPr/>
        </p:nvSpPr>
        <p:spPr>
          <a:xfrm>
            <a:off x="6468795" y="47652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="" xmlns:a16="http://schemas.microsoft.com/office/drawing/2014/main" id="{13AA76E7-5F3D-4B32-9692-EC7B2749ABA1}"/>
              </a:ext>
            </a:extLst>
          </p:cNvPr>
          <p:cNvSpPr/>
          <p:nvPr/>
        </p:nvSpPr>
        <p:spPr>
          <a:xfrm>
            <a:off x="6984048" y="47652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F729C031-EF5E-4598-9FF2-38F32A2835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36391" y="4739759"/>
            <a:ext cx="103641" cy="97544"/>
          </a:xfrm>
          <a:prstGeom prst="rect">
            <a:avLst/>
          </a:prstGeom>
        </p:spPr>
      </p:pic>
      <p:sp>
        <p:nvSpPr>
          <p:cNvPr id="55" name="椭圆 54">
            <a:extLst>
              <a:ext uri="{FF2B5EF4-FFF2-40B4-BE49-F238E27FC236}">
                <a16:creationId xmlns="" xmlns:a16="http://schemas.microsoft.com/office/drawing/2014/main" id="{CBE99F50-EB04-490E-84F6-A80060B83580}"/>
              </a:ext>
            </a:extLst>
          </p:cNvPr>
          <p:cNvSpPr/>
          <p:nvPr/>
        </p:nvSpPr>
        <p:spPr>
          <a:xfrm>
            <a:off x="6402447" y="49176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E25FDE7-B046-483B-873C-7E02820196DB}"/>
              </a:ext>
            </a:extLst>
          </p:cNvPr>
          <p:cNvSpPr/>
          <p:nvPr/>
        </p:nvSpPr>
        <p:spPr>
          <a:xfrm>
            <a:off x="6621195" y="49176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="" xmlns:a16="http://schemas.microsoft.com/office/drawing/2014/main" id="{40EE0E20-ABBC-4AC7-BE7C-E641AF2DB5BF}"/>
              </a:ext>
            </a:extLst>
          </p:cNvPr>
          <p:cNvSpPr/>
          <p:nvPr/>
        </p:nvSpPr>
        <p:spPr>
          <a:xfrm>
            <a:off x="7136448" y="49176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图片 58">
            <a:extLst>
              <a:ext uri="{FF2B5EF4-FFF2-40B4-BE49-F238E27FC236}">
                <a16:creationId xmlns="" xmlns:a16="http://schemas.microsoft.com/office/drawing/2014/main" id="{724D60E2-580C-43B8-BF2B-5F05C0FEFD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88791" y="4892159"/>
            <a:ext cx="103641" cy="97544"/>
          </a:xfrm>
          <a:prstGeom prst="rect">
            <a:avLst/>
          </a:prstGeom>
        </p:spPr>
      </p:pic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AD5C0900-E631-454B-A7FA-8B929A563E5B}"/>
              </a:ext>
            </a:extLst>
          </p:cNvPr>
          <p:cNvSpPr/>
          <p:nvPr/>
        </p:nvSpPr>
        <p:spPr>
          <a:xfrm>
            <a:off x="6258431" y="4571438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>
            <a:extLst>
              <a:ext uri="{FF2B5EF4-FFF2-40B4-BE49-F238E27FC236}">
                <a16:creationId xmlns="" xmlns:a16="http://schemas.microsoft.com/office/drawing/2014/main" id="{FE5E607F-F83F-46A9-BC03-D321C67BC6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48831" y="4545902"/>
            <a:ext cx="103641" cy="97544"/>
          </a:xfrm>
          <a:prstGeom prst="rect">
            <a:avLst/>
          </a:prstGeom>
        </p:spPr>
      </p:pic>
      <p:sp>
        <p:nvSpPr>
          <p:cNvPr id="62" name="椭圆 61">
            <a:extLst>
              <a:ext uri="{FF2B5EF4-FFF2-40B4-BE49-F238E27FC236}">
                <a16:creationId xmlns="" xmlns:a16="http://schemas.microsoft.com/office/drawing/2014/main" id="{8274370C-8867-40C2-83A2-1E93910C7D95}"/>
              </a:ext>
            </a:extLst>
          </p:cNvPr>
          <p:cNvSpPr/>
          <p:nvPr/>
        </p:nvSpPr>
        <p:spPr>
          <a:xfrm>
            <a:off x="6477179" y="4571438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="" xmlns:a16="http://schemas.microsoft.com/office/drawing/2014/main" id="{1453C301-5034-477A-B9BE-2F6537AB9C26}"/>
              </a:ext>
            </a:extLst>
          </p:cNvPr>
          <p:cNvSpPr/>
          <p:nvPr/>
        </p:nvSpPr>
        <p:spPr>
          <a:xfrm>
            <a:off x="6992432" y="4571438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>
            <a:extLst>
              <a:ext uri="{FF2B5EF4-FFF2-40B4-BE49-F238E27FC236}">
                <a16:creationId xmlns="" xmlns:a16="http://schemas.microsoft.com/office/drawing/2014/main" id="{77D561A8-30E0-4C27-8F17-A05E4B9376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4775" y="4545902"/>
            <a:ext cx="103641" cy="97544"/>
          </a:xfrm>
          <a:prstGeom prst="rect">
            <a:avLst/>
          </a:prstGeom>
        </p:spPr>
      </p:pic>
      <p:sp>
        <p:nvSpPr>
          <p:cNvPr id="24" name="对话气泡: 椭圆形 23">
            <a:extLst>
              <a:ext uri="{FF2B5EF4-FFF2-40B4-BE49-F238E27FC236}">
                <a16:creationId xmlns="" xmlns:a16="http://schemas.microsoft.com/office/drawing/2014/main" id="{CD54644A-D1DF-457F-B63B-46FFC2BB2FE4}"/>
              </a:ext>
            </a:extLst>
          </p:cNvPr>
          <p:cNvSpPr/>
          <p:nvPr/>
        </p:nvSpPr>
        <p:spPr>
          <a:xfrm rot="10569487" flipH="1">
            <a:off x="7637126" y="4114289"/>
            <a:ext cx="1306318" cy="1261341"/>
          </a:xfrm>
          <a:prstGeom prst="wedgeEllipseCallout">
            <a:avLst>
              <a:gd name="adj1" fmla="val -67078"/>
              <a:gd name="adj2" fmla="val 165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C8EC4CCE-525A-4C2E-B612-19145867E130}"/>
              </a:ext>
            </a:extLst>
          </p:cNvPr>
          <p:cNvSpPr txBox="1"/>
          <p:nvPr/>
        </p:nvSpPr>
        <p:spPr>
          <a:xfrm>
            <a:off x="5458156" y="5306047"/>
            <a:ext cx="2246192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1" sz="2000" b="1">
                <a:solidFill>
                  <a:srgbClr val="0000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Neutron-rich nuclei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2" name="内容占位符 2">
            <a:extLst>
              <a:ext uri="{FF2B5EF4-FFF2-40B4-BE49-F238E27FC236}">
                <a16:creationId xmlns="" xmlns:a16="http://schemas.microsoft.com/office/drawing/2014/main" id="{3B371A26-36F5-4F9B-BBA6-9A7F2A1297DD}"/>
              </a:ext>
            </a:extLst>
          </p:cNvPr>
          <p:cNvSpPr txBox="1">
            <a:spLocks/>
          </p:cNvSpPr>
          <p:nvPr/>
        </p:nvSpPr>
        <p:spPr>
          <a:xfrm>
            <a:off x="2614464" y="3191820"/>
            <a:ext cx="2783736" cy="851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kumimoji="1" lang="en-US" altLang="zh-CN" sz="2000" b="1" dirty="0" err="1">
                <a:solidFill>
                  <a:srgbClr val="0000FF"/>
                </a:solidFill>
              </a:rPr>
              <a:t>Strangeon</a:t>
            </a:r>
            <a:r>
              <a:rPr kumimoji="1" lang="en-US" altLang="zh-CN" sz="2000" b="1" dirty="0">
                <a:solidFill>
                  <a:srgbClr val="0000FF"/>
                </a:solidFill>
              </a:rPr>
              <a:t> nuggets </a:t>
            </a:r>
          </a:p>
          <a:p>
            <a:pPr marL="0" indent="0">
              <a:buFont typeface="Arial" pitchFamily="34" charset="0"/>
              <a:buNone/>
            </a:pPr>
            <a:r>
              <a:rPr kumimoji="1" lang="en-US" altLang="zh-CN" sz="2000" b="1" dirty="0">
                <a:solidFill>
                  <a:srgbClr val="0000FF"/>
                </a:solidFill>
              </a:rPr>
              <a:t> (unstable)</a:t>
            </a:r>
          </a:p>
          <a:p>
            <a:pPr marL="0" indent="0">
              <a:buFont typeface="Arial" pitchFamily="34" charset="0"/>
              <a:buNone/>
            </a:pPr>
            <a:endParaRPr kumimoji="1" lang="zh-CN" altLang="en-US" sz="2000" b="1" dirty="0">
              <a:solidFill>
                <a:srgbClr val="0000FF"/>
              </a:solidFill>
            </a:endParaRPr>
          </a:p>
          <a:p>
            <a:endParaRPr kumimoji="1"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1B0CE245-A293-4ED8-BEE1-5CF9A695217E}"/>
              </a:ext>
            </a:extLst>
          </p:cNvPr>
          <p:cNvSpPr txBox="1"/>
          <p:nvPr/>
        </p:nvSpPr>
        <p:spPr>
          <a:xfrm>
            <a:off x="5855550" y="3212975"/>
            <a:ext cx="2792078" cy="706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1" sz="2000" b="1">
                <a:solidFill>
                  <a:srgbClr val="0000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Neutron-rich nuggets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="" xmlns:a16="http://schemas.microsoft.com/office/drawing/2014/main" id="{B5D5C20F-7F88-4249-AF18-9B6AD155E63E}"/>
              </a:ext>
            </a:extLst>
          </p:cNvPr>
          <p:cNvSpPr txBox="1"/>
          <p:nvPr/>
        </p:nvSpPr>
        <p:spPr>
          <a:xfrm>
            <a:off x="5000628" y="5698486"/>
            <a:ext cx="4000528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1" sz="2000" b="1">
                <a:solidFill>
                  <a:srgbClr val="0000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( r-process </a:t>
            </a:r>
            <a:r>
              <a:rPr lang="en-US" altLang="zh-CN" dirty="0">
                <a:solidFill>
                  <a:srgbClr val="FF0000"/>
                </a:solidFill>
              </a:rPr>
              <a:t>nuclei without </a:t>
            </a:r>
            <a:r>
              <a:rPr lang="en-US" altLang="zh-CN" dirty="0" smtClean="0">
                <a:solidFill>
                  <a:srgbClr val="FF0000"/>
                </a:solidFill>
              </a:rPr>
              <a:t>r-process 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7" name="直线箭头连接符 39">
            <a:extLst>
              <a:ext uri="{FF2B5EF4-FFF2-40B4-BE49-F238E27FC236}">
                <a16:creationId xmlns="" xmlns:a16="http://schemas.microsoft.com/office/drawing/2014/main" id="{631440C7-D8BF-43DE-9AAB-42B5A70B36B8}"/>
              </a:ext>
            </a:extLst>
          </p:cNvPr>
          <p:cNvCxnSpPr>
            <a:cxnSpLocks/>
          </p:cNvCxnSpPr>
          <p:nvPr/>
        </p:nvCxnSpPr>
        <p:spPr>
          <a:xfrm flipH="1">
            <a:off x="4427984" y="550241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42E1DDA2-867D-4FB4-BB5A-4E7E9037B1AE}"/>
              </a:ext>
            </a:extLst>
          </p:cNvPr>
          <p:cNvSpPr txBox="1"/>
          <p:nvPr/>
        </p:nvSpPr>
        <p:spPr>
          <a:xfrm>
            <a:off x="1619672" y="5286388"/>
            <a:ext cx="276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“Standard </a:t>
            </a:r>
            <a:r>
              <a:rPr lang="en-US" altLang="zh-CN" sz="2400" b="1" dirty="0" err="1"/>
              <a:t>kilonova</a:t>
            </a:r>
            <a:r>
              <a:rPr lang="en-US" altLang="zh-CN" sz="2400" b="1" dirty="0"/>
              <a:t>”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6895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274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3600" dirty="0" smtClean="0"/>
              <a:t>Comparison: energy and timescale </a:t>
            </a:r>
            <a:endParaRPr kumimoji="1" lang="zh-CN" altLang="en-US" sz="3600" dirty="0"/>
          </a:p>
        </p:txBody>
      </p:sp>
      <p:cxnSp>
        <p:nvCxnSpPr>
          <p:cNvPr id="37" name="直线箭头连接符 36"/>
          <p:cNvCxnSpPr>
            <a:cxnSpLocks/>
          </p:cNvCxnSpPr>
          <p:nvPr/>
        </p:nvCxnSpPr>
        <p:spPr>
          <a:xfrm flipV="1">
            <a:off x="1891664" y="2833056"/>
            <a:ext cx="1751193" cy="14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/>
          <p:cNvCxnSpPr>
            <a:cxnSpLocks/>
          </p:cNvCxnSpPr>
          <p:nvPr/>
        </p:nvCxnSpPr>
        <p:spPr>
          <a:xfrm>
            <a:off x="5363678" y="2859206"/>
            <a:ext cx="22087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6" y="2136055"/>
            <a:ext cx="1062861" cy="106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985989"/>
            <a:ext cx="512457" cy="5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6" y="3250993"/>
            <a:ext cx="433389" cy="43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69" y="2102857"/>
            <a:ext cx="394299" cy="39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72" y="3191136"/>
            <a:ext cx="379030" cy="37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5FBF91D-FA72-403A-B6F1-A488597DA7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5330" y="2136055"/>
            <a:ext cx="1165615" cy="11460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FE4A487-61D2-44DB-B227-FFDA7BF2547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27220" y="1902823"/>
            <a:ext cx="542127" cy="5330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774EB379-9CAF-49CF-B9E8-681377A4434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177" y="3397611"/>
            <a:ext cx="395202" cy="38857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59268A0-A4A9-4753-9939-035CFB06149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66750" y="2102857"/>
            <a:ext cx="389951" cy="38341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52320A2-0D90-4EF8-A6A8-62164279349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67532" y="3201817"/>
            <a:ext cx="415171" cy="40821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B437D7B-57F2-4E5A-A1CE-EABF8FF3F188}"/>
              </a:ext>
            </a:extLst>
          </p:cNvPr>
          <p:cNvSpPr txBox="1"/>
          <p:nvPr/>
        </p:nvSpPr>
        <p:spPr>
          <a:xfrm>
            <a:off x="1727020" y="2430578"/>
            <a:ext cx="21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 flavors </a:t>
            </a:r>
            <a:r>
              <a:rPr lang="en-US" altLang="zh-CN" dirty="0">
                <a:sym typeface="Wingdings" panose="05000000000000000000" pitchFamily="2" charset="2"/>
              </a:rPr>
              <a:t> 2 flavors</a:t>
            </a:r>
            <a:endParaRPr lang="zh-CN" altLang="en-US" dirty="0"/>
          </a:p>
        </p:txBody>
      </p:sp>
      <p:pic>
        <p:nvPicPr>
          <p:cNvPr id="32" name="图片 31" descr="nucleus3.jpg">
            <a:extLst>
              <a:ext uri="{FF2B5EF4-FFF2-40B4-BE49-F238E27FC236}">
                <a16:creationId xmlns="" xmlns:a16="http://schemas.microsoft.com/office/drawing/2014/main" id="{ED039603-5CD3-4A31-A597-2517763AFB7E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56195" y="2267034"/>
            <a:ext cx="1116399" cy="116196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4B1E6ECA-463E-4FB1-ABA8-D96ABA236F49}"/>
              </a:ext>
            </a:extLst>
          </p:cNvPr>
          <p:cNvSpPr txBox="1"/>
          <p:nvPr/>
        </p:nvSpPr>
        <p:spPr>
          <a:xfrm>
            <a:off x="5446356" y="2144826"/>
            <a:ext cx="219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zh-CN" dirty="0" smtClean="0">
                <a:solidFill>
                  <a:prstClr val="black"/>
                </a:solidFill>
              </a:rPr>
              <a:t>Fragment into neutron-rich nuclei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52" name="内容占位符 2">
            <a:extLst>
              <a:ext uri="{FF2B5EF4-FFF2-40B4-BE49-F238E27FC236}">
                <a16:creationId xmlns="" xmlns:a16="http://schemas.microsoft.com/office/drawing/2014/main" id="{3B371A26-36F5-4F9B-BBA6-9A7F2A1297DD}"/>
              </a:ext>
            </a:extLst>
          </p:cNvPr>
          <p:cNvSpPr txBox="1">
            <a:spLocks/>
          </p:cNvSpPr>
          <p:nvPr/>
        </p:nvSpPr>
        <p:spPr>
          <a:xfrm>
            <a:off x="1785918" y="3122092"/>
            <a:ext cx="2154750" cy="522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kumimoji="1" lang="en-US" altLang="zh-CN" sz="2400" b="1" dirty="0" smtClean="0">
                <a:solidFill>
                  <a:srgbClr val="FF0000"/>
                </a:solidFill>
              </a:rPr>
              <a:t>E/A ~ 200 </a:t>
            </a:r>
            <a:r>
              <a:rPr kumimoji="1" lang="en-US" altLang="zh-CN" sz="2400" b="1" dirty="0" err="1" smtClean="0">
                <a:solidFill>
                  <a:srgbClr val="FF0000"/>
                </a:solidFill>
              </a:rPr>
              <a:t>MeV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 </a:t>
            </a:r>
            <a:endParaRPr kumimoji="1" lang="zh-CN" altLang="en-US" sz="2400" b="1" dirty="0">
              <a:solidFill>
                <a:srgbClr val="FF0000"/>
              </a:solidFill>
            </a:endParaRPr>
          </a:p>
          <a:p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1B0CE245-A293-4ED8-BEE1-5CF9A695217E}"/>
              </a:ext>
            </a:extLst>
          </p:cNvPr>
          <p:cNvSpPr txBox="1"/>
          <p:nvPr/>
        </p:nvSpPr>
        <p:spPr>
          <a:xfrm>
            <a:off x="5429256" y="3073520"/>
            <a:ext cx="1857388" cy="430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1" sz="2000" b="1">
                <a:solidFill>
                  <a:srgbClr val="0000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sz="2400" dirty="0" smtClean="0">
                <a:solidFill>
                  <a:srgbClr val="FF0000"/>
                </a:solidFill>
              </a:rPr>
              <a:t>E/A ~ 1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MeV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1723601" y="5271948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6" name="文本框 50"/>
          <p:cNvSpPr txBox="1"/>
          <p:nvPr/>
        </p:nvSpPr>
        <p:spPr>
          <a:xfrm>
            <a:off x="1669172" y="5181233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1407414" y="5422302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8" name="文本框 52"/>
          <p:cNvSpPr txBox="1"/>
          <p:nvPr/>
        </p:nvSpPr>
        <p:spPr>
          <a:xfrm>
            <a:off x="1371128" y="5331587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1407414" y="5793589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0" name="文本框 54"/>
          <p:cNvSpPr txBox="1"/>
          <p:nvPr/>
        </p:nvSpPr>
        <p:spPr>
          <a:xfrm>
            <a:off x="1371128" y="570287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1013732" y="5365899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2" name="文本框 56"/>
          <p:cNvSpPr txBox="1"/>
          <p:nvPr/>
        </p:nvSpPr>
        <p:spPr>
          <a:xfrm>
            <a:off x="977446" y="527518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1412722" y="4989400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4" name="文本框 58"/>
          <p:cNvSpPr txBox="1"/>
          <p:nvPr/>
        </p:nvSpPr>
        <p:spPr>
          <a:xfrm>
            <a:off x="1376436" y="4898685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文本框 67"/>
          <p:cNvSpPr txBox="1"/>
          <p:nvPr/>
        </p:nvSpPr>
        <p:spPr>
          <a:xfrm>
            <a:off x="3948737" y="492919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r-process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2" name="直线箭头连接符 39"/>
          <p:cNvCxnSpPr>
            <a:cxnSpLocks/>
          </p:cNvCxnSpPr>
          <p:nvPr/>
        </p:nvCxnSpPr>
        <p:spPr>
          <a:xfrm>
            <a:off x="2214546" y="5398751"/>
            <a:ext cx="414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椭圆 123"/>
          <p:cNvSpPr/>
          <p:nvPr/>
        </p:nvSpPr>
        <p:spPr>
          <a:xfrm>
            <a:off x="1031875" y="4948475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5" name="文本框 50"/>
          <p:cNvSpPr txBox="1"/>
          <p:nvPr/>
        </p:nvSpPr>
        <p:spPr>
          <a:xfrm>
            <a:off x="977446" y="485776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715688" y="5098829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7" name="文本框 52"/>
          <p:cNvSpPr txBox="1"/>
          <p:nvPr/>
        </p:nvSpPr>
        <p:spPr>
          <a:xfrm>
            <a:off x="679402" y="500811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715688" y="5470116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9" name="文本框 54"/>
          <p:cNvSpPr txBox="1"/>
          <p:nvPr/>
        </p:nvSpPr>
        <p:spPr>
          <a:xfrm>
            <a:off x="679402" y="537940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322006" y="5042426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1" name="文本框 56"/>
          <p:cNvSpPr txBox="1"/>
          <p:nvPr/>
        </p:nvSpPr>
        <p:spPr>
          <a:xfrm>
            <a:off x="285720" y="495171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993541" y="5793589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3" name="文本框 58"/>
          <p:cNvSpPr txBox="1"/>
          <p:nvPr/>
        </p:nvSpPr>
        <p:spPr>
          <a:xfrm>
            <a:off x="957255" y="570287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文本框 64">
            <a:extLst>
              <a:ext uri="{FF2B5EF4-FFF2-40B4-BE49-F238E27FC236}">
                <a16:creationId xmlns="" xmlns:a16="http://schemas.microsoft.com/office/drawing/2014/main" id="{1B0CE245-A293-4ED8-BEE1-5CF9A695217E}"/>
              </a:ext>
            </a:extLst>
          </p:cNvPr>
          <p:cNvSpPr txBox="1"/>
          <p:nvPr/>
        </p:nvSpPr>
        <p:spPr>
          <a:xfrm>
            <a:off x="3357554" y="5570429"/>
            <a:ext cx="2071702" cy="430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1" sz="2000" b="1">
                <a:solidFill>
                  <a:srgbClr val="0000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sz="2400" dirty="0" smtClean="0">
                <a:solidFill>
                  <a:srgbClr val="FF0000"/>
                </a:solidFill>
              </a:rPr>
              <a:t>E/A ~ 10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MeV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142844" y="4071942"/>
            <a:ext cx="750099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4282" y="1428736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kumimoji="1" lang="en-US" altLang="zh-CN" sz="2400" b="1" dirty="0" err="1" smtClean="0">
                <a:solidFill>
                  <a:srgbClr val="0000FF"/>
                </a:solidFill>
              </a:rPr>
              <a:t>Strangeon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 nuggets</a:t>
            </a:r>
            <a:endParaRPr kumimoji="1"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57554" y="1428736"/>
            <a:ext cx="289669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kumimoji="1" lang="en-US" altLang="zh-CN" sz="2400" b="1" dirty="0" smtClean="0">
                <a:solidFill>
                  <a:srgbClr val="0000FF"/>
                </a:solidFill>
              </a:rPr>
              <a:t>Neutron-rich nuggets</a:t>
            </a:r>
            <a:endParaRPr kumimoji="1" lang="zh-CN" alt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00958" y="1428736"/>
            <a:ext cx="158435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kumimoji="1" lang="en-US" altLang="zh-CN" sz="2000" b="1" dirty="0" smtClean="0">
                <a:solidFill>
                  <a:srgbClr val="0000FF"/>
                </a:solidFill>
              </a:rPr>
              <a:t>Neutron-rich nuclei</a:t>
            </a:r>
            <a:endParaRPr kumimoji="1" lang="zh-CN" altLang="en-US" sz="2000" b="1" dirty="0" smtClean="0">
              <a:solidFill>
                <a:srgbClr val="0000FF"/>
              </a:solidFill>
            </a:endParaRPr>
          </a:p>
        </p:txBody>
      </p:sp>
      <p:pic>
        <p:nvPicPr>
          <p:cNvPr id="55" name="图片 54" descr="nucleus3.jpg">
            <a:extLst>
              <a:ext uri="{FF2B5EF4-FFF2-40B4-BE49-F238E27FC236}">
                <a16:creationId xmlns="" xmlns:a16="http://schemas.microsoft.com/office/drawing/2014/main" id="{ED039603-5CD3-4A31-A597-2517763AFB7E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15140" y="4786322"/>
            <a:ext cx="1116399" cy="116196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85720" y="4214818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kumimoji="1" lang="en-US" altLang="zh-CN" sz="2400" b="1" dirty="0" smtClean="0">
                <a:solidFill>
                  <a:srgbClr val="0000FF"/>
                </a:solidFill>
              </a:rPr>
              <a:t>Neutron-rich </a:t>
            </a:r>
            <a:r>
              <a:rPr kumimoji="1" lang="en-US" altLang="zh-CN" sz="2400" b="1" dirty="0" err="1" smtClean="0">
                <a:solidFill>
                  <a:srgbClr val="0000FF"/>
                </a:solidFill>
              </a:rPr>
              <a:t>ejecta</a:t>
            </a:r>
            <a:endParaRPr kumimoji="1"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7" name="文本框 64">
            <a:extLst>
              <a:ext uri="{FF2B5EF4-FFF2-40B4-BE49-F238E27FC236}">
                <a16:creationId xmlns="" xmlns:a16="http://schemas.microsoft.com/office/drawing/2014/main" id="{1B0CE245-A293-4ED8-BEE1-5CF9A695217E}"/>
              </a:ext>
            </a:extLst>
          </p:cNvPr>
          <p:cNvSpPr txBox="1"/>
          <p:nvPr/>
        </p:nvSpPr>
        <p:spPr>
          <a:xfrm>
            <a:off x="3857620" y="6072206"/>
            <a:ext cx="1143008" cy="430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1" sz="2000" b="1">
                <a:solidFill>
                  <a:srgbClr val="0000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sz="2400" dirty="0" smtClean="0">
                <a:solidFill>
                  <a:srgbClr val="FF0000"/>
                </a:solidFill>
              </a:rPr>
              <a:t>t &lt; 1 s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72264" y="4286256"/>
            <a:ext cx="257173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kumimoji="1" lang="en-US" altLang="zh-CN" sz="2000" b="1" dirty="0" smtClean="0">
                <a:solidFill>
                  <a:srgbClr val="0000FF"/>
                </a:solidFill>
              </a:rPr>
              <a:t>Neutron-rich nuclei</a:t>
            </a:r>
            <a:endParaRPr kumimoji="1" lang="zh-CN" altLang="en-US" sz="20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5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0430A2-5694-4F8C-A701-4D1F3864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7E7A7D0-1CE8-4F54-B1CE-53794BBDC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If pulsar-like compact stars are </a:t>
            </a:r>
            <a:r>
              <a:rPr lang="en-US" altLang="zh-CN" sz="2400" dirty="0" err="1"/>
              <a:t>strangeon</a:t>
            </a:r>
            <a:r>
              <a:rPr lang="en-US" altLang="zh-CN" sz="2400" dirty="0"/>
              <a:t> stars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Global structure of pulsars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The Gravitational wave signals of merger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The “</a:t>
            </a:r>
            <a:r>
              <a:rPr lang="en-US" altLang="zh-CN" sz="2400" b="1" dirty="0" err="1"/>
              <a:t>kilonova</a:t>
            </a:r>
            <a:r>
              <a:rPr lang="en-US" altLang="zh-CN" sz="2400" b="1" dirty="0"/>
              <a:t>” </a:t>
            </a:r>
            <a:r>
              <a:rPr lang="en-US" altLang="zh-CN" sz="2400" b="1" dirty="0" smtClean="0"/>
              <a:t>event 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Production of r-process nuclei without r-process ?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8710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492907-DAC2-4092-A737-5B647944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CDE35CF-0C42-4FB1-BED2-60B34266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Strangeon</a:t>
            </a:r>
            <a:r>
              <a:rPr lang="en-US" altLang="zh-CN" dirty="0"/>
              <a:t> stars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Merging </a:t>
            </a:r>
            <a:r>
              <a:rPr lang="en-US" altLang="zh-CN" dirty="0" err="1"/>
              <a:t>strangeon</a:t>
            </a:r>
            <a:r>
              <a:rPr lang="en-US" altLang="zh-CN" dirty="0"/>
              <a:t> stars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75170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20591" y="2472421"/>
            <a:ext cx="1810865" cy="1816608"/>
          </a:xfrm>
          <a:prstGeom prst="ellipse">
            <a:avLst/>
          </a:prstGeom>
          <a:solidFill>
            <a:srgbClr val="FFFF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67628" y="274989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19556" y="296592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3612" y="331667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4828" y="320709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77228" y="361399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35580" y="369845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9676" y="267789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39636" y="383001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9596" y="3028638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65202" y="3604702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77228" y="303793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37198" y="367671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55660" y="2965922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41266" y="3460686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51604" y="253387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21174" y="353269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77158" y="3028638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91564" y="3325962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19298" y="4701522"/>
            <a:ext cx="1821767" cy="1784733"/>
          </a:xfrm>
          <a:prstGeom prst="ellipse">
            <a:avLst/>
          </a:prstGeom>
          <a:solidFill>
            <a:srgbClr val="FFFF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47467" y="4939181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23531" y="543394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75459" y="508319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07507" y="550595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856997" y="6010009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91483" y="479516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19475" y="6019301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45041" y="5011189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17049" y="5793985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649085" y="5217921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29005" y="580327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07507" y="5289929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63491" y="5011189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56997" y="478587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05069" y="514591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05081" y="5865993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67547" y="5505953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78299" y="4795165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282355" y="5258248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019475" y="5731269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850307" y="5762304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346251" y="5299221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87427" y="551524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371403" y="558725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712981" y="5299221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71403" y="5371229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568965" y="522721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731443" y="5587253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14612" y="1110976"/>
            <a:ext cx="1456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kumimoji="1" lang="zh-CN" altLang="en-US" b="1" dirty="0" smtClean="0">
                <a:solidFill>
                  <a:srgbClr val="FF0000"/>
                </a:solidFill>
                <a:latin typeface="Calibri"/>
                <a:ea typeface="宋体"/>
              </a:rPr>
              <a:t>中子星</a:t>
            </a:r>
            <a:endParaRPr kumimoji="1" lang="en-US" altLang="zh-CN" b="1" dirty="0" smtClean="0">
              <a:solidFill>
                <a:srgbClr val="FF0000"/>
              </a:solidFill>
              <a:latin typeface="Calibri"/>
              <a:ea typeface="宋体"/>
            </a:endParaRPr>
          </a:p>
          <a:p>
            <a:pPr algn="ctr" defTabSz="457200"/>
            <a:r>
              <a:rPr kumimoji="1" lang="en-US" altLang="zh-CN" b="1" dirty="0" smtClean="0">
                <a:solidFill>
                  <a:srgbClr val="FF0000"/>
                </a:solidFill>
                <a:latin typeface="Calibri"/>
                <a:ea typeface="宋体"/>
              </a:rPr>
              <a:t>neutron stars</a:t>
            </a:r>
            <a:endParaRPr kumimoji="1" lang="zh-CN" altLang="en-US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000364" y="3000372"/>
            <a:ext cx="1294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kumimoji="1" lang="zh-CN" altLang="en-US" b="1" dirty="0">
                <a:solidFill>
                  <a:srgbClr val="FF0000"/>
                </a:solidFill>
                <a:latin typeface="Calibri"/>
                <a:ea typeface="宋体"/>
              </a:rPr>
              <a:t>夸克</a:t>
            </a:r>
            <a:r>
              <a:rPr kumimoji="1" lang="zh-CN" altLang="en-US" b="1" dirty="0" smtClean="0">
                <a:solidFill>
                  <a:srgbClr val="FF0000"/>
                </a:solidFill>
                <a:latin typeface="Calibri"/>
                <a:ea typeface="宋体"/>
              </a:rPr>
              <a:t>星</a:t>
            </a:r>
            <a:endParaRPr kumimoji="1" lang="en-US" altLang="zh-CN" b="1" dirty="0" smtClean="0">
              <a:solidFill>
                <a:srgbClr val="FF0000"/>
              </a:solidFill>
              <a:latin typeface="Calibri"/>
              <a:ea typeface="宋体"/>
            </a:endParaRPr>
          </a:p>
          <a:p>
            <a:pPr algn="ctr" defTabSz="457200"/>
            <a:r>
              <a:rPr kumimoji="1" lang="en-US" altLang="zh-CN" b="1" dirty="0" smtClean="0">
                <a:solidFill>
                  <a:srgbClr val="FF0000"/>
                </a:solidFill>
                <a:latin typeface="Calibri"/>
                <a:ea typeface="宋体"/>
              </a:rPr>
              <a:t>quark stars </a:t>
            </a:r>
            <a:endParaRPr kumimoji="1" lang="zh-CN" altLang="en-US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2571736" y="5087315"/>
            <a:ext cx="1640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kumimoji="1" lang="zh-CN" altLang="en-US" b="1" dirty="0">
                <a:solidFill>
                  <a:srgbClr val="FF0000"/>
                </a:solidFill>
                <a:latin typeface="Calibri"/>
                <a:ea typeface="宋体"/>
              </a:rPr>
              <a:t>奇</a:t>
            </a:r>
            <a:r>
              <a:rPr kumimoji="1" lang="zh-CN" altLang="en-US" b="1" dirty="0" smtClean="0">
                <a:solidFill>
                  <a:srgbClr val="FF0000"/>
                </a:solidFill>
                <a:latin typeface="Calibri"/>
                <a:ea typeface="宋体"/>
              </a:rPr>
              <a:t>子星</a:t>
            </a:r>
            <a:endParaRPr kumimoji="1" lang="en-US" altLang="zh-CN" b="1" dirty="0" smtClean="0">
              <a:solidFill>
                <a:srgbClr val="FF0000"/>
              </a:solidFill>
              <a:latin typeface="Calibri"/>
              <a:ea typeface="宋体"/>
            </a:endParaRPr>
          </a:p>
          <a:p>
            <a:pPr algn="ctr" defTabSz="457200"/>
            <a:r>
              <a:rPr kumimoji="1" lang="en-US" altLang="zh-CN" b="1" dirty="0" err="1" smtClean="0">
                <a:solidFill>
                  <a:srgbClr val="FF0000"/>
                </a:solidFill>
                <a:latin typeface="Calibri"/>
                <a:ea typeface="宋体"/>
              </a:rPr>
              <a:t>strangeon</a:t>
            </a:r>
            <a:r>
              <a:rPr kumimoji="1" lang="en-US" altLang="zh-CN" b="1" dirty="0" smtClean="0">
                <a:solidFill>
                  <a:srgbClr val="FF0000"/>
                </a:solidFill>
                <a:latin typeface="Calibri"/>
                <a:ea typeface="宋体"/>
              </a:rPr>
              <a:t> stars</a:t>
            </a:r>
            <a:endParaRPr kumimoji="1" lang="zh-CN" altLang="en-US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251984" y="2906688"/>
            <a:ext cx="2734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0000FF"/>
                </a:solidFill>
                <a:latin typeface="Calibri"/>
                <a:ea typeface="宋体"/>
              </a:rPr>
              <a:t>Witten</a:t>
            </a:r>
            <a:r>
              <a:rPr kumimoji="1" lang="zh-CN" altLang="en-US" b="1" dirty="0">
                <a:solidFill>
                  <a:srgbClr val="0000FF"/>
                </a:solidFill>
                <a:latin typeface="Calibri"/>
                <a:ea typeface="宋体"/>
              </a:rPr>
              <a:t>猜想：</a:t>
            </a:r>
            <a:endParaRPr kumimoji="1" lang="en-US" altLang="zh-CN" b="1" dirty="0">
              <a:solidFill>
                <a:srgbClr val="0000FF"/>
              </a:solidFill>
              <a:latin typeface="Calibri"/>
              <a:ea typeface="宋体"/>
            </a:endParaRPr>
          </a:p>
          <a:p>
            <a:pPr defTabSz="457200"/>
            <a:r>
              <a:rPr kumimoji="1" lang="zh-CN" altLang="en-US" b="1" dirty="0">
                <a:solidFill>
                  <a:srgbClr val="0000FF"/>
                </a:solidFill>
                <a:latin typeface="Calibri"/>
                <a:ea typeface="宋体"/>
              </a:rPr>
              <a:t>三味</a:t>
            </a:r>
            <a:r>
              <a:rPr kumimoji="1" lang="en-US" altLang="zh-CN" b="1" dirty="0">
                <a:solidFill>
                  <a:srgbClr val="0000FF"/>
                </a:solidFill>
                <a:latin typeface="Calibri"/>
                <a:ea typeface="宋体"/>
              </a:rPr>
              <a:t>(</a:t>
            </a:r>
            <a:r>
              <a:rPr kumimoji="1" lang="en-US" altLang="zh-CN" b="1" dirty="0" err="1">
                <a:solidFill>
                  <a:srgbClr val="0000FF"/>
                </a:solidFill>
                <a:latin typeface="Calibri"/>
                <a:ea typeface="宋体"/>
              </a:rPr>
              <a:t>u+d+s</a:t>
            </a:r>
            <a:r>
              <a:rPr kumimoji="1" lang="en-US" altLang="zh-CN" b="1" dirty="0">
                <a:solidFill>
                  <a:srgbClr val="0000FF"/>
                </a:solidFill>
                <a:latin typeface="Calibri"/>
                <a:ea typeface="宋体"/>
              </a:rPr>
              <a:t>)</a:t>
            </a:r>
            <a:r>
              <a:rPr kumimoji="1" lang="zh-CN" altLang="en-US" b="1" dirty="0">
                <a:solidFill>
                  <a:srgbClr val="0000FF"/>
                </a:solidFill>
                <a:latin typeface="Calibri"/>
                <a:ea typeface="宋体"/>
              </a:rPr>
              <a:t>夸克物质可能</a:t>
            </a:r>
            <a:endParaRPr kumimoji="1" lang="en-US" altLang="zh-CN" b="1" dirty="0">
              <a:solidFill>
                <a:srgbClr val="0000FF"/>
              </a:solidFill>
              <a:latin typeface="Calibri"/>
              <a:ea typeface="宋体"/>
            </a:endParaRPr>
          </a:p>
          <a:p>
            <a:pPr defTabSz="457200"/>
            <a:r>
              <a:rPr kumimoji="1" lang="zh-CN" altLang="en-US" b="1" dirty="0">
                <a:solidFill>
                  <a:srgbClr val="0000FF"/>
                </a:solidFill>
                <a:latin typeface="Calibri"/>
                <a:ea typeface="宋体"/>
              </a:rPr>
              <a:t>比两味</a:t>
            </a:r>
            <a:r>
              <a:rPr kumimoji="1" lang="en-US" altLang="zh-CN" b="1" dirty="0">
                <a:solidFill>
                  <a:srgbClr val="0000FF"/>
                </a:solidFill>
                <a:latin typeface="Calibri"/>
                <a:ea typeface="宋体"/>
              </a:rPr>
              <a:t>(</a:t>
            </a:r>
            <a:r>
              <a:rPr kumimoji="1" lang="en-US" altLang="zh-CN" b="1" dirty="0" err="1">
                <a:solidFill>
                  <a:srgbClr val="0000FF"/>
                </a:solidFill>
                <a:latin typeface="Calibri"/>
                <a:ea typeface="宋体"/>
              </a:rPr>
              <a:t>u+d</a:t>
            </a:r>
            <a:r>
              <a:rPr kumimoji="1" lang="en-US" altLang="zh-CN" b="1" dirty="0">
                <a:solidFill>
                  <a:srgbClr val="0000FF"/>
                </a:solidFill>
                <a:latin typeface="Calibri"/>
                <a:ea typeface="宋体"/>
              </a:rPr>
              <a:t>)</a:t>
            </a:r>
            <a:r>
              <a:rPr kumimoji="1" lang="zh-CN" altLang="en-US" b="1" dirty="0">
                <a:solidFill>
                  <a:srgbClr val="0000FF"/>
                </a:solidFill>
                <a:latin typeface="Calibri"/>
                <a:ea typeface="宋体"/>
              </a:rPr>
              <a:t>物质更稳定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228184" y="5157192"/>
            <a:ext cx="280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zh-CN" altLang="en-US" b="1" dirty="0">
                <a:solidFill>
                  <a:srgbClr val="0000FF"/>
                </a:solidFill>
                <a:latin typeface="Calibri"/>
                <a:ea typeface="宋体"/>
              </a:rPr>
              <a:t>非微扰</a:t>
            </a:r>
            <a:r>
              <a:rPr kumimoji="1" lang="en-US" altLang="zh-CN" b="1" dirty="0">
                <a:solidFill>
                  <a:srgbClr val="0000FF"/>
                </a:solidFill>
                <a:latin typeface="Calibri"/>
                <a:ea typeface="宋体"/>
              </a:rPr>
              <a:t>QCD</a:t>
            </a:r>
            <a:r>
              <a:rPr kumimoji="1" lang="zh-CN" altLang="en-US" b="1" dirty="0">
                <a:solidFill>
                  <a:srgbClr val="0000FF"/>
                </a:solidFill>
                <a:latin typeface="Calibri"/>
                <a:ea typeface="宋体"/>
              </a:rPr>
              <a:t>效应</a:t>
            </a:r>
            <a:endParaRPr kumimoji="1" lang="en-US" altLang="zh-CN" b="1" dirty="0">
              <a:solidFill>
                <a:srgbClr val="0000FF"/>
              </a:solidFill>
              <a:latin typeface="Calibri"/>
              <a:ea typeface="宋体"/>
            </a:endParaRPr>
          </a:p>
          <a:p>
            <a:pPr defTabSz="457200"/>
            <a:r>
              <a:rPr kumimoji="1" lang="en-US" altLang="zh-CN" b="1" dirty="0">
                <a:solidFill>
                  <a:srgbClr val="0000FF"/>
                </a:solidFill>
                <a:latin typeface="Calibri"/>
                <a:ea typeface="宋体"/>
                <a:sym typeface="Wingdings"/>
              </a:rPr>
              <a:t> </a:t>
            </a:r>
            <a:r>
              <a:rPr kumimoji="1" lang="zh-CN" altLang="en-US" b="1" dirty="0">
                <a:solidFill>
                  <a:srgbClr val="0000FF"/>
                </a:solidFill>
                <a:latin typeface="Calibri"/>
                <a:ea typeface="宋体"/>
              </a:rPr>
              <a:t>三味夸克禁闭在奇子中</a:t>
            </a:r>
          </a:p>
        </p:txBody>
      </p:sp>
      <p:pic>
        <p:nvPicPr>
          <p:cNvPr id="89" name="图片 88" descr="pulsargraphic-Bill-Saxt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0086"/>
            <a:ext cx="2065630" cy="26731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4883" y="158273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b="1" dirty="0">
                <a:solidFill>
                  <a:srgbClr val="FF0000"/>
                </a:solidFill>
                <a:latin typeface="Calibri"/>
                <a:ea typeface="宋体"/>
              </a:rPr>
              <a:t>脉冲星的本质？</a:t>
            </a:r>
          </a:p>
        </p:txBody>
      </p:sp>
      <p:cxnSp>
        <p:nvCxnSpPr>
          <p:cNvPr id="56" name="直线连接符 55"/>
          <p:cNvCxnSpPr>
            <a:stCxn id="89" idx="3"/>
            <a:endCxn id="81" idx="1"/>
          </p:cNvCxnSpPr>
          <p:nvPr/>
        </p:nvCxnSpPr>
        <p:spPr>
          <a:xfrm flipV="1">
            <a:off x="2065630" y="1434142"/>
            <a:ext cx="648982" cy="1882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/>
          <p:cNvCxnSpPr>
            <a:stCxn id="89" idx="3"/>
            <a:endCxn id="82" idx="1"/>
          </p:cNvCxnSpPr>
          <p:nvPr/>
        </p:nvCxnSpPr>
        <p:spPr>
          <a:xfrm>
            <a:off x="2065630" y="3316670"/>
            <a:ext cx="934734" cy="6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/>
          <p:cNvCxnSpPr>
            <a:stCxn id="89" idx="3"/>
            <a:endCxn id="83" idx="1"/>
          </p:cNvCxnSpPr>
          <p:nvPr/>
        </p:nvCxnSpPr>
        <p:spPr>
          <a:xfrm>
            <a:off x="2065630" y="3316670"/>
            <a:ext cx="506106" cy="20938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6198187" y="1043444"/>
            <a:ext cx="294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FF0000"/>
                </a:solidFill>
                <a:latin typeface="Calibri"/>
                <a:ea typeface="宋体"/>
              </a:rPr>
              <a:t>Landau</a:t>
            </a:r>
            <a:r>
              <a:rPr kumimoji="1" lang="zh-CN" altLang="en-US" b="1" dirty="0">
                <a:solidFill>
                  <a:srgbClr val="FF0000"/>
                </a:solidFill>
                <a:latin typeface="Calibri"/>
                <a:ea typeface="宋体"/>
              </a:rPr>
              <a:t>的巨大原子核</a:t>
            </a:r>
            <a:r>
              <a:rPr kumimoji="1" lang="zh-CN" altLang="zh-CN" b="1" dirty="0">
                <a:solidFill>
                  <a:srgbClr val="FF0000"/>
                </a:solidFill>
                <a:latin typeface="Calibri"/>
                <a:ea typeface="宋体"/>
              </a:rPr>
              <a:t>＋</a:t>
            </a:r>
            <a:r>
              <a:rPr kumimoji="1" lang="zh-CN" altLang="en-US" b="1" dirty="0">
                <a:solidFill>
                  <a:srgbClr val="FF0000"/>
                </a:solidFill>
                <a:latin typeface="Calibri"/>
                <a:ea typeface="宋体"/>
              </a:rPr>
              <a:t>壳层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810799" y="397241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b="1" dirty="0">
                <a:solidFill>
                  <a:srgbClr val="FF0000"/>
                </a:solidFill>
                <a:latin typeface="Calibri"/>
                <a:ea typeface="宋体"/>
              </a:rPr>
              <a:t>巨大的强子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516216" y="59492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b="1" dirty="0">
                <a:solidFill>
                  <a:srgbClr val="FF0000"/>
                </a:solidFill>
                <a:latin typeface="Calibri"/>
                <a:ea typeface="宋体"/>
              </a:rPr>
              <a:t>巨大的奇异原子核</a:t>
            </a:r>
          </a:p>
        </p:txBody>
      </p:sp>
      <p:sp>
        <p:nvSpPr>
          <p:cNvPr id="110" name="椭圆 109"/>
          <p:cNvSpPr/>
          <p:nvPr/>
        </p:nvSpPr>
        <p:spPr>
          <a:xfrm>
            <a:off x="4220591" y="247873"/>
            <a:ext cx="1821767" cy="1784733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076056" y="37364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580112" y="98029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876752" y="557972"/>
            <a:ext cx="30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5040926" y="1619508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5705666" y="76427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4930298" y="140348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858290" y="26064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5420544" y="793044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4779592" y="269941"/>
            <a:ext cx="584496" cy="566772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5436096" y="804599"/>
            <a:ext cx="576064" cy="536169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5141716" y="143225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4851600" y="1412776"/>
            <a:ext cx="584496" cy="566772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4283968" y="845573"/>
            <a:ext cx="576064" cy="567204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4349436" y="109329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4546988" y="97143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4405892" y="83403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4067944" y="116632"/>
            <a:ext cx="2160240" cy="2088232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8" name="TextBox 85"/>
          <p:cNvSpPr txBox="1"/>
          <p:nvPr/>
        </p:nvSpPr>
        <p:spPr>
          <a:xfrm>
            <a:off x="6299689" y="260648"/>
            <a:ext cx="64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/>
                <a:ea typeface="宋体"/>
              </a:rPr>
              <a:t>crust</a:t>
            </a:r>
            <a:endParaRPr lang="zh-CN" altLang="en-US" kern="0" dirty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4932040" y="939755"/>
            <a:ext cx="432048" cy="401013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30" name="TextBox 89"/>
          <p:cNvSpPr txBox="1"/>
          <p:nvPr/>
        </p:nvSpPr>
        <p:spPr>
          <a:xfrm>
            <a:off x="5000012" y="98072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b="1" kern="0" dirty="0">
                <a:solidFill>
                  <a:sysClr val="windowText" lastClr="000000"/>
                </a:solidFill>
                <a:latin typeface="Calibri"/>
                <a:ea typeface="宋体"/>
              </a:rPr>
              <a:t>?</a:t>
            </a:r>
            <a:endParaRPr lang="zh-CN" altLang="en-US" b="1" kern="0" dirty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cxnSp>
        <p:nvCxnSpPr>
          <p:cNvPr id="131" name="直接箭头连接符 91"/>
          <p:cNvCxnSpPr>
            <a:stCxn id="127" idx="7"/>
            <a:endCxn id="128" idx="1"/>
          </p:cNvCxnSpPr>
          <p:nvPr/>
        </p:nvCxnSpPr>
        <p:spPr>
          <a:xfrm>
            <a:off x="5911824" y="422446"/>
            <a:ext cx="387865" cy="2286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18913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715008" y="785794"/>
            <a:ext cx="1821767" cy="1784733"/>
          </a:xfrm>
          <a:prstGeom prst="ellipse">
            <a:avLst/>
          </a:prstGeom>
          <a:solidFill>
            <a:srgbClr val="FFFF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3177" y="102345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19241" y="151821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1169" y="1167469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03217" y="159022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52707" y="2094281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7193" y="87943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5185" y="210357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40751" y="1095461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12759" y="1878257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44795" y="130219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24715" y="1887549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03217" y="1374201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59201" y="1095461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52707" y="87014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00779" y="123018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00791" y="1950265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63257" y="1590225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274009" y="879437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778065" y="1342520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02818" y="178592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346017" y="1846576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41961" y="1383493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83137" y="159951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67113" y="167152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08691" y="138349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67113" y="1455501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64675" y="131148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27153" y="1671525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1500166" y="785794"/>
            <a:ext cx="1821767" cy="178473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071670" y="857232"/>
            <a:ext cx="673224" cy="617037"/>
          </a:xfrm>
          <a:prstGeom prst="ellipse">
            <a:avLst/>
          </a:prstGeom>
          <a:solidFill>
            <a:srgbClr val="FFCCFF"/>
          </a:solidFill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2563223" y="1342520"/>
            <a:ext cx="673224" cy="617037"/>
          </a:xfrm>
          <a:prstGeom prst="ellipse">
            <a:avLst/>
          </a:prstGeom>
          <a:solidFill>
            <a:srgbClr val="66FFFF"/>
          </a:solidFill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131175" y="1846576"/>
            <a:ext cx="673224" cy="617037"/>
          </a:xfrm>
          <a:prstGeom prst="ellipse">
            <a:avLst/>
          </a:prstGeom>
          <a:solidFill>
            <a:srgbClr val="FFCCFF"/>
          </a:solidFill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1627119" y="1383493"/>
            <a:ext cx="673224" cy="617037"/>
          </a:xfrm>
          <a:prstGeom prst="ellipse">
            <a:avLst/>
          </a:prstGeom>
          <a:solidFill>
            <a:srgbClr val="66FFFF"/>
          </a:solidFill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285984" y="114298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786050" y="135729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357422" y="214311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857356" y="142873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357422" y="92867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571736" y="150017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857356" y="164305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 smtClean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143108" y="192880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143108" y="92867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2428860" y="192880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2765308" y="163090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 smtClean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643042" y="157161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536775" y="2106788"/>
            <a:ext cx="0" cy="126000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715008" y="2106788"/>
            <a:ext cx="0" cy="126000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5715008" y="3000372"/>
            <a:ext cx="178595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15074" y="264318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~ 20 km</a:t>
            </a:r>
            <a:endParaRPr lang="zh-CN" altLang="en-US" dirty="0"/>
          </a:p>
        </p:txBody>
      </p:sp>
      <p:cxnSp>
        <p:nvCxnSpPr>
          <p:cNvPr id="61" name="直接连接符 60"/>
          <p:cNvCxnSpPr/>
          <p:nvPr/>
        </p:nvCxnSpPr>
        <p:spPr>
          <a:xfrm>
            <a:off x="3321933" y="2097562"/>
            <a:ext cx="0" cy="126000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1500166" y="2097562"/>
            <a:ext cx="0" cy="126000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1500166" y="2991146"/>
            <a:ext cx="178595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00232" y="263395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~ 4 fm</a:t>
            </a:r>
            <a:endParaRPr lang="zh-CN" altLang="en-US" dirty="0"/>
          </a:p>
        </p:txBody>
      </p:sp>
      <p:sp>
        <p:nvSpPr>
          <p:cNvPr id="68" name="内容占位符 67"/>
          <p:cNvSpPr>
            <a:spLocks noGrp="1"/>
          </p:cNvSpPr>
          <p:nvPr>
            <p:ph idx="1"/>
          </p:nvPr>
        </p:nvSpPr>
        <p:spPr>
          <a:xfrm>
            <a:off x="4786314" y="3660795"/>
            <a:ext cx="4214842" cy="2482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err="1" smtClean="0"/>
              <a:t>Strangeons</a:t>
            </a:r>
            <a:r>
              <a:rPr lang="en-US" altLang="zh-CN" sz="2400" dirty="0" smtClean="0"/>
              <a:t> in gigantic nucleus</a:t>
            </a:r>
            <a:endParaRPr lang="en-US" altLang="zh-CN" sz="2400" b="1" dirty="0" smtClean="0"/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3-flavored</a:t>
            </a: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Chromo-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singlets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Interact via meson-exchange 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0" name="内容占位符 67"/>
          <p:cNvSpPr txBox="1">
            <a:spLocks/>
          </p:cNvSpPr>
          <p:nvPr/>
        </p:nvSpPr>
        <p:spPr>
          <a:xfrm>
            <a:off x="357158" y="3660796"/>
            <a:ext cx="4357718" cy="250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dirty="0" smtClean="0"/>
              <a:t>Nucleons</a:t>
            </a:r>
            <a:r>
              <a:rPr lang="en-US" altLang="zh-CN" sz="2400" dirty="0" smtClean="0"/>
              <a:t> in m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icroscopic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nucleus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2-flavored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b="1" baseline="0" dirty="0" smtClean="0">
                <a:solidFill>
                  <a:srgbClr val="0070C0"/>
                </a:solidFill>
              </a:rPr>
              <a:t>Chromo-</a:t>
            </a:r>
            <a:r>
              <a:rPr lang="en-US" altLang="zh-CN" sz="2400" b="1" baseline="0" dirty="0" err="1" smtClean="0">
                <a:solidFill>
                  <a:srgbClr val="0070C0"/>
                </a:solidFill>
              </a:rPr>
              <a:t>singlets</a:t>
            </a:r>
            <a:endParaRPr lang="en-US" altLang="zh-CN" sz="2400" b="1" baseline="0" dirty="0" smtClean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 via meson-exchange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5" name="直接连接符 64"/>
          <p:cNvCxnSpPr>
            <a:stCxn id="96" idx="7"/>
            <a:endCxn id="69" idx="1"/>
          </p:cNvCxnSpPr>
          <p:nvPr/>
        </p:nvCxnSpPr>
        <p:spPr>
          <a:xfrm rot="5400000" flipH="1" flipV="1">
            <a:off x="2727609" y="531965"/>
            <a:ext cx="334325" cy="496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97" idx="6"/>
            <a:endCxn id="73" idx="1"/>
          </p:cNvCxnSpPr>
          <p:nvPr/>
        </p:nvCxnSpPr>
        <p:spPr>
          <a:xfrm flipV="1">
            <a:off x="3236447" y="1327650"/>
            <a:ext cx="549735" cy="323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143240" y="428604"/>
            <a:ext cx="83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C66FF"/>
                </a:solidFill>
              </a:rPr>
              <a:t>proton</a:t>
            </a:r>
            <a:endParaRPr lang="zh-CN" altLang="en-US" b="1" dirty="0">
              <a:solidFill>
                <a:srgbClr val="CC66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86182" y="1142984"/>
            <a:ext cx="95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neutron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cxnSp>
        <p:nvCxnSpPr>
          <p:cNvPr id="76" name="直接连接符 75"/>
          <p:cNvCxnSpPr>
            <a:stCxn id="22" idx="7"/>
            <a:endCxn id="77" idx="1"/>
          </p:cNvCxnSpPr>
          <p:nvPr/>
        </p:nvCxnSpPr>
        <p:spPr>
          <a:xfrm rot="5400000" flipH="1" flipV="1">
            <a:off x="6960816" y="572534"/>
            <a:ext cx="285092" cy="50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358082" y="500042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strangeon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">
            <a:extLst>
              <a:ext uri="{FF2B5EF4-FFF2-40B4-BE49-F238E27FC236}">
                <a16:creationId xmlns:a16="http://schemas.microsoft.com/office/drawing/2014/main" xmlns="" id="{E52E3503-2C2B-4A92-A8AC-FDF7CC92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US" altLang="zh-CN" dirty="0" err="1"/>
              <a:t>Strangeon</a:t>
            </a:r>
            <a:r>
              <a:rPr lang="en-US" altLang="zh-CN" dirty="0"/>
              <a:t> stars</a:t>
            </a:r>
            <a:endParaRPr lang="zh-CN" altLang="en-US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BCFFB106-56C9-44C6-A4C0-AAD127FB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092552"/>
            <a:ext cx="3296619" cy="328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C0FCB987-F433-428C-B7CC-18D126B0A091}"/>
              </a:ext>
            </a:extLst>
          </p:cNvPr>
          <p:cNvSpPr/>
          <p:nvPr/>
        </p:nvSpPr>
        <p:spPr>
          <a:xfrm>
            <a:off x="6572264" y="1355396"/>
            <a:ext cx="707571" cy="682897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xmlns="" id="{8F536C6F-BF5F-4B27-AC99-0BE164AD5A5A}"/>
              </a:ext>
            </a:extLst>
          </p:cNvPr>
          <p:cNvCxnSpPr>
            <a:cxnSpLocks/>
            <a:stCxn id="24" idx="7"/>
            <a:endCxn id="26" idx="1"/>
          </p:cNvCxnSpPr>
          <p:nvPr/>
        </p:nvCxnSpPr>
        <p:spPr>
          <a:xfrm rot="5400000" flipH="1" flipV="1">
            <a:off x="7165364" y="1119810"/>
            <a:ext cx="346444" cy="32474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2">
            <a:extLst>
              <a:ext uri="{FF2B5EF4-FFF2-40B4-BE49-F238E27FC236}">
                <a16:creationId xmlns:a16="http://schemas.microsoft.com/office/drawing/2014/main" xmlns="" id="{60CC9CD7-7408-4D64-8C5B-E4231C8B2AA1}"/>
              </a:ext>
            </a:extLst>
          </p:cNvPr>
          <p:cNvSpPr txBox="1"/>
          <p:nvPr/>
        </p:nvSpPr>
        <p:spPr>
          <a:xfrm>
            <a:off x="7500958" y="785794"/>
            <a:ext cx="160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FFC000"/>
                </a:solidFill>
              </a:rPr>
              <a:t>strangeon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en-US" altLang="zh-CN" b="1" dirty="0">
                <a:solidFill>
                  <a:srgbClr val="FFC000"/>
                </a:solidFill>
              </a:rPr>
              <a:t>(quark-cluster)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E1AE769A-C491-40B5-99F6-BADA345863C4}"/>
              </a:ext>
            </a:extLst>
          </p:cNvPr>
          <p:cNvSpPr txBox="1"/>
          <p:nvPr/>
        </p:nvSpPr>
        <p:spPr>
          <a:xfrm>
            <a:off x="5745223" y="4354305"/>
            <a:ext cx="24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N</a:t>
            </a:r>
            <a:r>
              <a:rPr lang="en-US" altLang="zh-CN" b="1" baseline="-25000" dirty="0">
                <a:solidFill>
                  <a:srgbClr val="0070C0"/>
                </a:solidFill>
              </a:rPr>
              <a:t>q</a:t>
            </a:r>
            <a:r>
              <a:rPr lang="en-US" altLang="zh-CN" b="1" dirty="0">
                <a:solidFill>
                  <a:srgbClr val="0070C0"/>
                </a:solidFill>
              </a:rPr>
              <a:t> = ?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(3, 6, 9, 12, 15, 18, …)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8" name="内容占位符 27"/>
          <p:cNvSpPr>
            <a:spLocks noGrp="1"/>
          </p:cNvSpPr>
          <p:nvPr>
            <p:ph idx="1"/>
          </p:nvPr>
        </p:nvSpPr>
        <p:spPr>
          <a:xfrm>
            <a:off x="457200" y="1600201"/>
            <a:ext cx="5114932" cy="2686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“</a:t>
            </a:r>
            <a:r>
              <a:rPr lang="en-US" altLang="zh-CN" sz="2400" dirty="0" err="1" smtClean="0"/>
              <a:t>strangeon</a:t>
            </a:r>
            <a:r>
              <a:rPr lang="en-US" altLang="zh-CN" sz="2400" dirty="0" smtClean="0"/>
              <a:t>” = strange nucleon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Stiff EOS </a:t>
            </a:r>
            <a:r>
              <a:rPr lang="en-US" altLang="zh-CN" sz="2400" dirty="0" smtClean="0">
                <a:sym typeface="Wingdings" panose="05000000000000000000" pitchFamily="2" charset="2"/>
              </a:rPr>
              <a:t> </a:t>
            </a:r>
            <a:r>
              <a:rPr lang="en-US" altLang="zh-CN" sz="2400" dirty="0" smtClean="0"/>
              <a:t>High maximum mass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3F9B935A-0354-44E5-A6C4-BD989A5F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17" y="3141845"/>
            <a:ext cx="828675" cy="74295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7DEB2D0B-A0F2-49BA-939B-D80488C19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59" y="3141845"/>
            <a:ext cx="828675" cy="742950"/>
          </a:xfrm>
          <a:prstGeom prst="rect">
            <a:avLst/>
          </a:prstGeom>
        </p:spPr>
      </p:pic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xmlns="" id="{EDEBBFFF-6F9E-4723-A097-738C4289BA9B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2227692" y="3513320"/>
            <a:ext cx="101556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7" name="文本框 22">
            <a:extLst>
              <a:ext uri="{FF2B5EF4-FFF2-40B4-BE49-F238E27FC236}">
                <a16:creationId xmlns:a16="http://schemas.microsoft.com/office/drawing/2014/main" xmlns="" id="{B809A1BE-077C-412D-B3D5-9AA637E468C6}"/>
              </a:ext>
            </a:extLst>
          </p:cNvPr>
          <p:cNvSpPr txBox="1"/>
          <p:nvPr/>
        </p:nvSpPr>
        <p:spPr>
          <a:xfrm>
            <a:off x="2646933" y="3702610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endParaRPr kumimoji="0" lang="zh-CN" alt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文本框 23">
            <a:extLst>
              <a:ext uri="{FF2B5EF4-FFF2-40B4-BE49-F238E27FC236}">
                <a16:creationId xmlns:a16="http://schemas.microsoft.com/office/drawing/2014/main" xmlns="" id="{3E668308-C578-4032-9247-96DA88B40AC9}"/>
              </a:ext>
            </a:extLst>
          </p:cNvPr>
          <p:cNvSpPr txBox="1"/>
          <p:nvPr/>
        </p:nvSpPr>
        <p:spPr>
          <a:xfrm>
            <a:off x="2470021" y="307652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 (r)</a:t>
            </a:r>
            <a:endParaRPr kumimoji="0" lang="zh-CN" alt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文本框 13">
            <a:extLst>
              <a:ext uri="{FF2B5EF4-FFF2-40B4-BE49-F238E27FC236}">
                <a16:creationId xmlns:a16="http://schemas.microsoft.com/office/drawing/2014/main" xmlns="" id="{07CE70D3-7017-4621-A18B-68704290E02A}"/>
              </a:ext>
            </a:extLst>
          </p:cNvPr>
          <p:cNvSpPr txBox="1"/>
          <p:nvPr/>
        </p:nvSpPr>
        <p:spPr>
          <a:xfrm>
            <a:off x="2571736" y="628652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Lai &amp;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Xu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2009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256"/>
            <a:ext cx="47531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A216DBF2-2E9B-49FA-B394-E8BC1E20328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2" y="285728"/>
            <a:ext cx="4572032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Clr>
                <a:srgbClr val="C00000"/>
              </a:buClr>
            </a:pP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Strangeon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star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model </a:t>
            </a:r>
            <a:b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</a:b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passes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dynamical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test of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sym typeface="Symbol" panose="05050102010706020507" pitchFamily="18" charset="2"/>
              </a:rPr>
              <a:t></a:t>
            </a:r>
            <a:endParaRPr lang="zh-CN" altLang="en-US" sz="30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内容占位符 11">
            <a:extLst>
              <a:ext uri="{FF2B5EF4-FFF2-40B4-BE49-F238E27FC236}">
                <a16:creationId xmlns="" xmlns:a16="http://schemas.microsoft.com/office/drawing/2014/main" id="{5C78E65B-63C1-4BF8-A272-35292894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857364"/>
            <a:ext cx="5339663" cy="236478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Most of the EOS parameters satisfy the constraint </a:t>
            </a:r>
            <a:r>
              <a:rPr lang="en-US" altLang="zh-CN" sz="2400" dirty="0" smtClean="0"/>
              <a:t>of </a:t>
            </a:r>
            <a:r>
              <a:rPr lang="en-US" altLang="zh-CN" sz="2400" b="1" dirty="0" smtClean="0"/>
              <a:t>GW170817</a:t>
            </a:r>
          </a:p>
          <a:p>
            <a:endParaRPr lang="en-US" altLang="zh-CN" sz="1600" dirty="0"/>
          </a:p>
          <a:p>
            <a:r>
              <a:rPr lang="en-US" altLang="zh-CN" sz="2400" dirty="0" smtClean="0"/>
              <a:t>High-mass </a:t>
            </a:r>
            <a:r>
              <a:rPr lang="en-US" altLang="zh-CN" sz="2400" dirty="0" err="1"/>
              <a:t>strangeon</a:t>
            </a:r>
            <a:r>
              <a:rPr lang="en-US" altLang="zh-CN" sz="2400" dirty="0"/>
              <a:t> stars could still pass the test of GWs</a:t>
            </a:r>
            <a:endParaRPr lang="zh-CN" altLang="en-US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3265715" cy="250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文本框 120"/>
          <p:cNvSpPr txBox="1"/>
          <p:nvPr/>
        </p:nvSpPr>
        <p:spPr>
          <a:xfrm>
            <a:off x="6557123" y="3832017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Lai et al. 2018a</a:t>
            </a:r>
            <a:endParaRPr kumimoji="1" lang="zh-CN" altLang="en-US" b="1" dirty="0"/>
          </a:p>
        </p:txBody>
      </p:sp>
      <p:sp>
        <p:nvSpPr>
          <p:cNvPr id="36" name="文本框 119"/>
          <p:cNvSpPr txBox="1"/>
          <p:nvPr/>
        </p:nvSpPr>
        <p:spPr>
          <a:xfrm>
            <a:off x="6006186" y="6116962"/>
            <a:ext cx="267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</a:rPr>
              <a:t>50% and 90% confidence contours </a:t>
            </a:r>
          </a:p>
          <a:p>
            <a:r>
              <a:rPr kumimoji="1" lang="en-US" altLang="zh-CN" sz="1400" dirty="0">
                <a:solidFill>
                  <a:srgbClr val="FF0000"/>
                </a:solidFill>
              </a:rPr>
              <a:t>by Abbott et al. 2017</a:t>
            </a:r>
            <a:endParaRPr kumimoji="1"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37" name="直接箭头连接符 8"/>
          <p:cNvCxnSpPr>
            <a:cxnSpLocks/>
          </p:cNvCxnSpPr>
          <p:nvPr/>
        </p:nvCxnSpPr>
        <p:spPr>
          <a:xfrm flipH="1">
            <a:off x="6255856" y="5500338"/>
            <a:ext cx="164322" cy="6710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9"/>
          <p:cNvCxnSpPr>
            <a:cxnSpLocks/>
          </p:cNvCxnSpPr>
          <p:nvPr/>
        </p:nvCxnSpPr>
        <p:spPr>
          <a:xfrm flipH="1">
            <a:off x="6857367" y="5356322"/>
            <a:ext cx="198578" cy="8150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EDE31CE6-35EB-42E1-BFCA-A08785187B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751" y="3899277"/>
            <a:ext cx="3586621" cy="2889611"/>
          </a:xfrm>
          <a:prstGeom prst="rect">
            <a:avLst/>
          </a:prstGeom>
        </p:spPr>
      </p:pic>
      <p:sp>
        <p:nvSpPr>
          <p:cNvPr id="40" name="文本框 120"/>
          <p:cNvSpPr txBox="1"/>
          <p:nvPr/>
        </p:nvSpPr>
        <p:spPr>
          <a:xfrm>
            <a:off x="1643042" y="457200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Lai, Zhou &amp; Xu 2019</a:t>
            </a:r>
            <a:endParaRPr kumimoji="1" lang="zh-CN" altLang="en-US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28604"/>
            <a:ext cx="3381158" cy="2643206"/>
          </a:xfrm>
          <a:prstGeom prst="rect">
            <a:avLst/>
          </a:prstGeom>
        </p:spPr>
      </p:pic>
      <p:sp>
        <p:nvSpPr>
          <p:cNvPr id="14" name="文本框 5"/>
          <p:cNvSpPr txBox="1"/>
          <p:nvPr/>
        </p:nvSpPr>
        <p:spPr>
          <a:xfrm>
            <a:off x="6000760" y="64291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Annala</a:t>
            </a: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et al. 2018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08955"/>
            <a:ext cx="3347892" cy="2510918"/>
          </a:xfrm>
          <a:prstGeom prst="rect">
            <a:avLst/>
          </a:prstGeom>
        </p:spPr>
      </p:pic>
      <p:sp>
        <p:nvSpPr>
          <p:cNvPr id="5" name="闪电形 4"/>
          <p:cNvSpPr/>
          <p:nvPr/>
        </p:nvSpPr>
        <p:spPr>
          <a:xfrm rot="1328438" flipH="1">
            <a:off x="3041820" y="2314921"/>
            <a:ext cx="637720" cy="8519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274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3600" dirty="0"/>
              <a:t>Merging </a:t>
            </a:r>
            <a:r>
              <a:rPr kumimoji="1" lang="en-US" altLang="zh-CN" sz="3600" dirty="0" smtClean="0"/>
              <a:t>binary neutron stars</a:t>
            </a:r>
            <a:endParaRPr kumimoji="1" lang="zh-CN" altLang="en-US" sz="3600" dirty="0"/>
          </a:p>
        </p:txBody>
      </p:sp>
      <p:cxnSp>
        <p:nvCxnSpPr>
          <p:cNvPr id="37" name="直线箭头连接符 36"/>
          <p:cNvCxnSpPr/>
          <p:nvPr/>
        </p:nvCxnSpPr>
        <p:spPr>
          <a:xfrm>
            <a:off x="4776020" y="2259842"/>
            <a:ext cx="11357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AFEC230-F591-48A5-A2A4-F59019961673}"/>
              </a:ext>
            </a:extLst>
          </p:cNvPr>
          <p:cNvSpPr txBox="1"/>
          <p:nvPr/>
        </p:nvSpPr>
        <p:spPr>
          <a:xfrm>
            <a:off x="6549421" y="1597830"/>
            <a:ext cx="2272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/>
              <a:t>Nucleosynthesis</a:t>
            </a:r>
            <a:r>
              <a:rPr lang="en-US" altLang="zh-CN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kilonova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event</a:t>
            </a:r>
            <a:r>
              <a:rPr lang="zh-CN" altLang="en-US" sz="2400" dirty="0"/>
              <a:t> </a:t>
            </a:r>
            <a:endParaRPr lang="en-US" altLang="zh-CN" sz="2400" dirty="0"/>
          </a:p>
        </p:txBody>
      </p:sp>
      <p:sp>
        <p:nvSpPr>
          <p:cNvPr id="3" name="左大括号 2">
            <a:extLst>
              <a:ext uri="{FF2B5EF4-FFF2-40B4-BE49-F238E27FC236}">
                <a16:creationId xmlns="" xmlns:a16="http://schemas.microsoft.com/office/drawing/2014/main" id="{5FF9199A-3714-4DBE-80D1-31B317EEB364}"/>
              </a:ext>
            </a:extLst>
          </p:cNvPr>
          <p:cNvSpPr/>
          <p:nvPr/>
        </p:nvSpPr>
        <p:spPr>
          <a:xfrm>
            <a:off x="6174052" y="1844824"/>
            <a:ext cx="316226" cy="7957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714744" y="2071678"/>
            <a:ext cx="95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/>
              <a:t>ejecta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3839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274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3600" dirty="0" smtClean="0"/>
              <a:t>Conventional scenario of </a:t>
            </a:r>
            <a:r>
              <a:rPr kumimoji="1" lang="en-US" altLang="zh-CN" sz="3600" dirty="0" err="1" smtClean="0"/>
              <a:t>kilonova</a:t>
            </a:r>
            <a:endParaRPr kumimoji="1" lang="zh-CN" altLang="en-US" sz="3600" dirty="0"/>
          </a:p>
        </p:txBody>
      </p:sp>
      <p:cxnSp>
        <p:nvCxnSpPr>
          <p:cNvPr id="37" name="直线箭头连接符 36"/>
          <p:cNvCxnSpPr/>
          <p:nvPr/>
        </p:nvCxnSpPr>
        <p:spPr>
          <a:xfrm>
            <a:off x="2098812" y="2064486"/>
            <a:ext cx="169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1795039" y="1892395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0" name="文本框 50"/>
          <p:cNvSpPr txBox="1"/>
          <p:nvPr/>
        </p:nvSpPr>
        <p:spPr>
          <a:xfrm>
            <a:off x="1740610" y="180168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478852" y="2042749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1442566" y="195203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478852" y="2414036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" name="文本框 54"/>
          <p:cNvSpPr txBox="1"/>
          <p:nvPr/>
        </p:nvSpPr>
        <p:spPr>
          <a:xfrm>
            <a:off x="1442566" y="232332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85170" y="1986346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6" name="文本框 56"/>
          <p:cNvSpPr txBox="1"/>
          <p:nvPr/>
        </p:nvSpPr>
        <p:spPr>
          <a:xfrm>
            <a:off x="1048884" y="189563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484160" y="1609847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8" name="文本框 58"/>
          <p:cNvSpPr txBox="1"/>
          <p:nvPr/>
        </p:nvSpPr>
        <p:spPr>
          <a:xfrm>
            <a:off x="1447874" y="151913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103313" y="1568922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6" name="文本框 50"/>
          <p:cNvSpPr txBox="1"/>
          <p:nvPr/>
        </p:nvSpPr>
        <p:spPr>
          <a:xfrm>
            <a:off x="1048884" y="1478207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87126" y="1719276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9" name="文本框 52"/>
          <p:cNvSpPr txBox="1"/>
          <p:nvPr/>
        </p:nvSpPr>
        <p:spPr>
          <a:xfrm>
            <a:off x="750840" y="162856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87126" y="2090563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1" name="文本框 54"/>
          <p:cNvSpPr txBox="1"/>
          <p:nvPr/>
        </p:nvSpPr>
        <p:spPr>
          <a:xfrm>
            <a:off x="750840" y="199984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93444" y="1662873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3" name="文本框 56"/>
          <p:cNvSpPr txBox="1"/>
          <p:nvPr/>
        </p:nvSpPr>
        <p:spPr>
          <a:xfrm>
            <a:off x="357158" y="157215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064979" y="2414036"/>
            <a:ext cx="217714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5" name="文本框 58"/>
          <p:cNvSpPr txBox="1"/>
          <p:nvPr/>
        </p:nvSpPr>
        <p:spPr>
          <a:xfrm>
            <a:off x="1028693" y="232332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7" name="图片 46" descr="nucleus3.jpg">
            <a:extLst>
              <a:ext uri="{FF2B5EF4-FFF2-40B4-BE49-F238E27FC236}">
                <a16:creationId xmlns="" xmlns:a16="http://schemas.microsoft.com/office/drawing/2014/main" id="{ED039603-5CD3-4A31-A597-2517763AFB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9642" y="1428736"/>
            <a:ext cx="1116399" cy="1161966"/>
          </a:xfrm>
          <a:prstGeom prst="rect">
            <a:avLst/>
          </a:prstGeom>
        </p:spPr>
      </p:pic>
      <p:sp>
        <p:nvSpPr>
          <p:cNvPr id="48" name="文本框 67"/>
          <p:cNvSpPr txBox="1"/>
          <p:nvPr/>
        </p:nvSpPr>
        <p:spPr>
          <a:xfrm>
            <a:off x="2233692" y="1519132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r-process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14369" y="2233512"/>
            <a:ext cx="186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( &lt; 1 second 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直线箭头连接符 36"/>
          <p:cNvCxnSpPr/>
          <p:nvPr/>
        </p:nvCxnSpPr>
        <p:spPr>
          <a:xfrm>
            <a:off x="5286380" y="2071678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文本框 67"/>
          <p:cNvSpPr txBox="1"/>
          <p:nvPr/>
        </p:nvSpPr>
        <p:spPr>
          <a:xfrm>
            <a:off x="5214942" y="1500174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Radioactive</a:t>
            </a:r>
            <a:r>
              <a:rPr kumimoji="1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decay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AutoShape 6">
            <a:extLst>
              <a:ext uri="{FF2B5EF4-FFF2-40B4-BE49-F238E27FC236}">
                <a16:creationId xmlns:a16="http://schemas.microsoft.com/office/drawing/2014/main" xmlns="" id="{693736C6-93AE-445A-844D-DC6C1FC979AD}"/>
              </a:ext>
            </a:extLst>
          </p:cNvPr>
          <p:cNvSpPr>
            <a:spLocks/>
          </p:cNvSpPr>
          <p:nvPr/>
        </p:nvSpPr>
        <p:spPr bwMode="auto">
          <a:xfrm>
            <a:off x="536286" y="3429000"/>
            <a:ext cx="285752" cy="1357322"/>
          </a:xfrm>
          <a:prstGeom prst="leftBrace">
            <a:avLst>
              <a:gd name="adj1" fmla="val 29649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800" b="1">
              <a:solidFill>
                <a:srgbClr val="1C1C1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文本框 67"/>
          <p:cNvSpPr txBox="1"/>
          <p:nvPr/>
        </p:nvSpPr>
        <p:spPr>
          <a:xfrm>
            <a:off x="795284" y="4538971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Elements</a:t>
            </a:r>
            <a:r>
              <a:rPr kumimoji="1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heavier than Fe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文本框 67"/>
          <p:cNvSpPr txBox="1"/>
          <p:nvPr/>
        </p:nvSpPr>
        <p:spPr>
          <a:xfrm>
            <a:off x="857224" y="3240945"/>
            <a:ext cx="3182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Radioactive</a:t>
            </a:r>
            <a:r>
              <a:rPr kumimoji="1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heating: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power EM emission  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文本框 67"/>
          <p:cNvSpPr txBox="1"/>
          <p:nvPr/>
        </p:nvSpPr>
        <p:spPr>
          <a:xfrm>
            <a:off x="5715008" y="2110079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kern="0" dirty="0" smtClean="0">
                <a:solidFill>
                  <a:sysClr val="windowText" lastClr="000000"/>
                </a:solidFill>
              </a:rPr>
              <a:t>Fission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文本框 67"/>
          <p:cNvSpPr txBox="1"/>
          <p:nvPr/>
        </p:nvSpPr>
        <p:spPr>
          <a:xfrm>
            <a:off x="1464980" y="5039037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kern="0" dirty="0" smtClean="0">
                <a:solidFill>
                  <a:sysClr val="windowText" lastClr="000000"/>
                </a:solidFill>
              </a:rPr>
              <a:t>High opacity ? 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1026854" y="5181913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4462489" cy="325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5072066" y="5429264"/>
            <a:ext cx="200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Metzger et al. 2010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383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C348A88-D52F-417E-8914-F6F72D94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69" y="1844824"/>
            <a:ext cx="7277247" cy="484089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15D343-3E9D-4D32-AD96-63E75701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altLang="zh-CN" dirty="0"/>
              <a:t>R-process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773F4AC-CB15-4E74-98CF-A274586D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(Z, N</a:t>
            </a:r>
            <a:r>
              <a:rPr lang="en-US" altLang="zh-CN" sz="2400" dirty="0" smtClean="0"/>
              <a:t>)+n </a:t>
            </a:r>
            <a:r>
              <a:rPr lang="en-US" altLang="zh-CN" sz="2400" dirty="0">
                <a:sym typeface="Wingdings" panose="05000000000000000000" pitchFamily="2" charset="2"/>
              </a:rPr>
              <a:t> (Z, </a:t>
            </a:r>
            <a:r>
              <a:rPr lang="en-US" altLang="zh-CN" sz="2400" dirty="0" smtClean="0">
                <a:sym typeface="Wingdings" panose="05000000000000000000" pitchFamily="2" charset="2"/>
              </a:rPr>
              <a:t>N+1) </a:t>
            </a:r>
            <a:r>
              <a:rPr lang="en-US" altLang="zh-CN" sz="2400" dirty="0">
                <a:sym typeface="Wingdings" panose="05000000000000000000" pitchFamily="2" charset="2"/>
              </a:rPr>
              <a:t> (Z+1, </a:t>
            </a:r>
            <a:r>
              <a:rPr lang="en-US" altLang="zh-CN" sz="2400" dirty="0" smtClean="0">
                <a:sym typeface="Wingdings" panose="05000000000000000000" pitchFamily="2" charset="2"/>
              </a:rPr>
              <a:t>N)</a:t>
            </a:r>
            <a:endParaRPr lang="en-US" altLang="zh-CN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ym typeface="Wingdings" panose="05000000000000000000" pitchFamily="2" charset="2"/>
              </a:rPr>
              <a:t>Rate of n-capture &gt; Rate of beta decay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ym typeface="Wingdings" panose="05000000000000000000" pitchFamily="2" charset="2"/>
              </a:rPr>
              <a:t>A ~ 220 (fission)</a:t>
            </a:r>
            <a:endParaRPr lang="en-US" altLang="zh-CN" sz="24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785918" y="6643710"/>
            <a:ext cx="585791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 flipH="1" flipV="1">
            <a:off x="285720" y="5143512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86710" y="63579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350043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6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557</Words>
  <Application>Microsoft Office PowerPoint</Application>
  <PresentationFormat>全屏显示(4:3)</PresentationFormat>
  <Paragraphs>237</Paragraphs>
  <Slides>15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Office 主题</vt:lpstr>
      <vt:lpstr>Equation</vt:lpstr>
      <vt:lpstr>MathType 6.0 Equation</vt:lpstr>
      <vt:lpstr>Merging strangeon stars, kilonova, and r-process</vt:lpstr>
      <vt:lpstr>Outline</vt:lpstr>
      <vt:lpstr>幻灯片 3</vt:lpstr>
      <vt:lpstr>幻灯片 4</vt:lpstr>
      <vt:lpstr>Strangeon stars</vt:lpstr>
      <vt:lpstr>Strangeon star model  passes dynamical test of </vt:lpstr>
      <vt:lpstr>Merging binary neutron stars</vt:lpstr>
      <vt:lpstr>Conventional scenario of kilonova</vt:lpstr>
      <vt:lpstr>R-process</vt:lpstr>
      <vt:lpstr>Merging strangeon stars</vt:lpstr>
      <vt:lpstr>幻灯片 11</vt:lpstr>
      <vt:lpstr>幻灯片 12</vt:lpstr>
      <vt:lpstr>Merging strangeon stars: nucleosynthesis</vt:lpstr>
      <vt:lpstr>Comparison: energy and timescale 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Strangeon matter in kilonova</dc:title>
  <dc:creator>xiaoyu lai</dc:creator>
  <cp:lastModifiedBy>Windows 用户</cp:lastModifiedBy>
  <cp:revision>106</cp:revision>
  <dcterms:created xsi:type="dcterms:W3CDTF">2019-01-04T13:28:42Z</dcterms:created>
  <dcterms:modified xsi:type="dcterms:W3CDTF">2019-06-27T05:54:31Z</dcterms:modified>
</cp:coreProperties>
</file>