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3" r:id="rId3"/>
    <p:sldId id="264" r:id="rId4"/>
    <p:sldId id="269" r:id="rId5"/>
    <p:sldId id="278" r:id="rId6"/>
    <p:sldId id="279" r:id="rId7"/>
    <p:sldId id="267" r:id="rId8"/>
    <p:sldId id="280" r:id="rId9"/>
    <p:sldId id="268" r:id="rId10"/>
    <p:sldId id="281" r:id="rId11"/>
    <p:sldId id="292" r:id="rId12"/>
    <p:sldId id="294" r:id="rId13"/>
    <p:sldId id="300" r:id="rId14"/>
    <p:sldId id="271" r:id="rId15"/>
    <p:sldId id="301" r:id="rId16"/>
    <p:sldId id="295" r:id="rId17"/>
    <p:sldId id="297"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e lin" initial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04" autoAdjust="0"/>
  </p:normalViewPr>
  <p:slideViewPr>
    <p:cSldViewPr snapToGrid="0">
      <p:cViewPr varScale="1">
        <p:scale>
          <a:sx n="71" d="100"/>
          <a:sy n="71" d="100"/>
        </p:scale>
        <p:origin x="110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16T21:13:11.077" idx="1">
    <p:pos x="10" y="10"/>
    <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3918D-643A-4E0B-BB93-F83DB701FA0B}" type="datetimeFigureOut">
              <a:rPr lang="zh-CN" altLang="en-US" smtClean="0"/>
              <a:t>2019/6/26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AB74F-7355-49ED-B577-6F6C75763FA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我将从以下三个方面进行汇报，首先第一部分是    。</a:t>
            </a:r>
          </a:p>
          <a:p>
            <a:endParaRPr lang="zh-CN" altLang="en-US" dirty="0"/>
          </a:p>
        </p:txBody>
      </p:sp>
      <p:sp>
        <p:nvSpPr>
          <p:cNvPr id="4" name="灯片编号占位符 3"/>
          <p:cNvSpPr>
            <a:spLocks noGrp="1"/>
          </p:cNvSpPr>
          <p:nvPr>
            <p:ph type="sldNum" sz="quarter" idx="5"/>
          </p:nvPr>
        </p:nvSpPr>
        <p:spPr/>
        <p:txBody>
          <a:bodyPr/>
          <a:lstStyle/>
          <a:p>
            <a:fld id="{F99AB74F-7355-49ED-B577-6F6C75763FA1}"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天琴中心举办的引力波培训</a:t>
            </a:r>
          </a:p>
        </p:txBody>
      </p:sp>
      <p:sp>
        <p:nvSpPr>
          <p:cNvPr id="4" name="灯片编号占位符 3"/>
          <p:cNvSpPr>
            <a:spLocks noGrp="1"/>
          </p:cNvSpPr>
          <p:nvPr>
            <p:ph type="sldNum" sz="quarter" idx="5"/>
          </p:nvPr>
        </p:nvSpPr>
        <p:spPr/>
        <p:txBody>
          <a:bodyPr/>
          <a:lstStyle/>
          <a:p>
            <a:fld id="{F99AB74F-7355-49ED-B577-6F6C75763FA1}"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对于读博期间的研究计划，我设想从以下三个方面进行。</a:t>
            </a:r>
          </a:p>
        </p:txBody>
      </p:sp>
      <p:sp>
        <p:nvSpPr>
          <p:cNvPr id="4" name="灯片编号占位符 3"/>
          <p:cNvSpPr>
            <a:spLocks noGrp="1"/>
          </p:cNvSpPr>
          <p:nvPr>
            <p:ph type="sldNum" sz="quarter" idx="5"/>
          </p:nvPr>
        </p:nvSpPr>
        <p:spPr/>
        <p:txBody>
          <a:bodyPr/>
          <a:lstStyle/>
          <a:p>
            <a:fld id="{F99AB74F-7355-49ED-B577-6F6C75763FA1}"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9AB74F-7355-49ED-B577-6F6C75763FA1}"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接下来我将简单的介绍下我的第一工作。</a:t>
            </a:r>
          </a:p>
        </p:txBody>
      </p:sp>
      <p:sp>
        <p:nvSpPr>
          <p:cNvPr id="4" name="灯片编号占位符 3"/>
          <p:cNvSpPr>
            <a:spLocks noGrp="1"/>
          </p:cNvSpPr>
          <p:nvPr>
            <p:ph type="sldNum" sz="quarter" idx="5"/>
          </p:nvPr>
        </p:nvSpPr>
        <p:spPr/>
        <p:txBody>
          <a:bodyPr/>
          <a:lstStyle/>
          <a:p>
            <a:fld id="{F99AB74F-7355-49ED-B577-6F6C75763FA1}"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那么，像磁星的这种</a:t>
            </a:r>
            <a:r>
              <a:rPr lang="en-US" altLang="zh-CN" dirty="0"/>
              <a:t>R</a:t>
            </a:r>
            <a:r>
              <a:rPr lang="zh-CN" altLang="en-US" dirty="0"/>
              <a:t>模式引力波信号是否能被</a:t>
            </a:r>
            <a:r>
              <a:rPr lang="en-US" altLang="zh-CN" dirty="0"/>
              <a:t>LIGO</a:t>
            </a:r>
            <a:r>
              <a:rPr lang="zh-CN" altLang="en-US" dirty="0"/>
              <a:t>探测到呢？我们计算了</a:t>
            </a:r>
            <a:r>
              <a:rPr lang="en-US" altLang="zh-CN" dirty="0"/>
              <a:t>GRB 090510</a:t>
            </a:r>
            <a:r>
              <a:rPr lang="zh-CN" altLang="en-US" dirty="0"/>
              <a:t>的引力波应变振幅，发现他们在</a:t>
            </a:r>
            <a:r>
              <a:rPr lang="en-US" altLang="zh-CN" dirty="0"/>
              <a:t>LIGO</a:t>
            </a:r>
            <a:r>
              <a:rPr lang="zh-CN" altLang="en-US" dirty="0"/>
              <a:t>的噪声功率谱曲线之下，意味就它无法被探测到。</a:t>
            </a:r>
            <a:endParaRPr lang="en-US" altLang="zh-CN" dirty="0"/>
          </a:p>
          <a:p>
            <a:r>
              <a:rPr lang="zh-CN" altLang="en-US" dirty="0"/>
              <a:t>接着我们自然联想到史上最著名的短暴</a:t>
            </a:r>
            <a:r>
              <a:rPr lang="en-US" altLang="zh-CN" dirty="0"/>
              <a:t>GRB170817A </a:t>
            </a:r>
            <a:r>
              <a:rPr lang="zh-CN" altLang="en-US" dirty="0"/>
              <a:t>，如果我们假设</a:t>
            </a:r>
            <a:r>
              <a:rPr lang="en-US" altLang="zh-CN" dirty="0"/>
              <a:t>GRB 170817A</a:t>
            </a:r>
            <a:r>
              <a:rPr lang="zh-CN" altLang="en-US" dirty="0"/>
              <a:t>的合并产物是一个磁星的话，那么</a:t>
            </a:r>
            <a:r>
              <a:rPr lang="en-US" altLang="zh-CN" dirty="0"/>
              <a:t>LIGO</a:t>
            </a:r>
            <a:r>
              <a:rPr lang="zh-CN" altLang="en-US" dirty="0"/>
              <a:t>是否能探测到</a:t>
            </a:r>
            <a:r>
              <a:rPr lang="en-US" altLang="zh-CN" dirty="0"/>
              <a:t>R</a:t>
            </a:r>
            <a:r>
              <a:rPr lang="zh-CN" altLang="en-US" dirty="0"/>
              <a:t>模式引力波的信号呢？</a:t>
            </a:r>
          </a:p>
        </p:txBody>
      </p:sp>
      <p:sp>
        <p:nvSpPr>
          <p:cNvPr id="4" name="灯片编号占位符 3"/>
          <p:cNvSpPr>
            <a:spLocks noGrp="1"/>
          </p:cNvSpPr>
          <p:nvPr>
            <p:ph type="sldNum" sz="quarter" idx="5"/>
          </p:nvPr>
        </p:nvSpPr>
        <p:spPr/>
        <p:txBody>
          <a:bodyPr/>
          <a:lstStyle/>
          <a:p>
            <a:fld id="{F99AB74F-7355-49ED-B577-6F6C75763FA1}"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9AB74F-7355-49ED-B577-6F6C75763FA1}" type="slidenum">
              <a:rPr lang="zh-CN" altLang="en-US" smtClean="0"/>
              <a:t>10</a:t>
            </a:fld>
            <a:endParaRPr lang="zh-CN" altLang="en-US"/>
          </a:p>
        </p:txBody>
      </p:sp>
    </p:spTree>
    <p:extLst>
      <p:ext uri="{BB962C8B-B14F-4D97-AF65-F5344CB8AC3E}">
        <p14:creationId xmlns:p14="http://schemas.microsoft.com/office/powerpoint/2010/main" val="262879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我的第二个工作是关于</a:t>
            </a:r>
            <a:r>
              <a:rPr lang="en-US" altLang="zh-CN" dirty="0"/>
              <a:t>GRB111209A</a:t>
            </a:r>
            <a:r>
              <a:rPr lang="zh-CN" altLang="en-US" dirty="0"/>
              <a:t>及其成协的超新星</a:t>
            </a:r>
            <a:r>
              <a:rPr lang="en-US" altLang="zh-CN" dirty="0"/>
              <a:t>SN2011kl</a:t>
            </a:r>
            <a:r>
              <a:rPr lang="zh-CN" altLang="en-US" dirty="0"/>
              <a:t>，在上一个的工作中，我们考虑如果磁星具有强烈的引力波辐射的话，那么伽玛暴的光变曲线的行为将被从仅仅考虑磁偶极辐射的磁星改变。另外，</a:t>
            </a:r>
            <a:r>
              <a:rPr lang="en-US" altLang="zh-CN" dirty="0"/>
              <a:t>2017</a:t>
            </a:r>
            <a:r>
              <a:rPr lang="zh-CN" altLang="en-US" dirty="0"/>
              <a:t>年陈维等人发现</a:t>
            </a:r>
            <a:r>
              <a:rPr lang="en-US" altLang="zh-CN" dirty="0"/>
              <a:t>GRB 070110</a:t>
            </a:r>
            <a:r>
              <a:rPr lang="zh-CN" altLang="en-US" dirty="0"/>
              <a:t>的</a:t>
            </a:r>
            <a:r>
              <a:rPr lang="en-US" altLang="zh-CN" dirty="0"/>
              <a:t>X-Ray</a:t>
            </a:r>
            <a:r>
              <a:rPr lang="zh-CN" altLang="en-US" dirty="0"/>
              <a:t>余辉中发现了陡降的行为，这个很难在伽玛暴的正向激波模型得到解释，它通常被理解为是磁星塌缩成黑洞产生的，后面的小的</a:t>
            </a:r>
            <a:r>
              <a:rPr lang="en-US" altLang="zh-CN" dirty="0"/>
              <a:t>X-Ray</a:t>
            </a:r>
            <a:r>
              <a:rPr lang="zh-CN" altLang="en-US" dirty="0"/>
              <a:t>鼓包可能是来自于黑洞的回落吸积，吴雪峰老师他们在</a:t>
            </a:r>
            <a:r>
              <a:rPr lang="en-US" altLang="zh-CN" dirty="0"/>
              <a:t>13</a:t>
            </a:r>
            <a:r>
              <a:rPr lang="zh-CN" altLang="en-US" dirty="0"/>
              <a:t>年的曾经用黑洞的回落吸积成功解释了</a:t>
            </a:r>
            <a:r>
              <a:rPr lang="en-US" altLang="zh-CN" dirty="0"/>
              <a:t>GRB 121027A.</a:t>
            </a:r>
            <a:r>
              <a:rPr lang="zh-CN" altLang="en-US" dirty="0"/>
              <a:t>基于以上的工作，我们从伽玛暴的样本找到了符合我们模型预期的</a:t>
            </a:r>
            <a:r>
              <a:rPr lang="en-US" altLang="zh-CN" dirty="0"/>
              <a:t>GRB 111209A.</a:t>
            </a:r>
            <a:r>
              <a:rPr lang="zh-CN" altLang="en-US" dirty="0"/>
              <a:t>我们发现其早期的</a:t>
            </a:r>
            <a:r>
              <a:rPr lang="en-US" altLang="zh-CN" dirty="0"/>
              <a:t>X-ray</a:t>
            </a:r>
            <a:r>
              <a:rPr lang="zh-CN" altLang="en-US" dirty="0"/>
              <a:t>余辉行为与我们考虑的磁星的引力波得出的是一致的，之后展现的</a:t>
            </a:r>
            <a:r>
              <a:rPr lang="en-US" altLang="zh-CN" dirty="0"/>
              <a:t>X-ray</a:t>
            </a:r>
            <a:r>
              <a:rPr lang="zh-CN" altLang="en-US" dirty="0"/>
              <a:t>余辉的陡降很可能是磁星塌缩的成黑洞的信号。这是很自然的一件事由于引力波辐射带走了磁星大部分的旋转能使其塌缩，对于 随后的</a:t>
            </a:r>
            <a:r>
              <a:rPr lang="en-US" altLang="zh-CN" dirty="0"/>
              <a:t>X-Ray</a:t>
            </a:r>
            <a:r>
              <a:rPr lang="zh-CN" altLang="en-US" dirty="0"/>
              <a:t>余辉的</a:t>
            </a:r>
            <a:r>
              <a:rPr lang="en-US" altLang="zh-CN" dirty="0"/>
              <a:t>Bump</a:t>
            </a:r>
            <a:r>
              <a:rPr lang="zh-CN" altLang="en-US" dirty="0"/>
              <a:t>极可能是来自于黑洞的回落吸积。另外我们发现这个暴是与超新星</a:t>
            </a:r>
            <a:r>
              <a:rPr lang="en-US" altLang="zh-CN" dirty="0"/>
              <a:t>SN 2011kl</a:t>
            </a:r>
            <a:r>
              <a:rPr lang="zh-CN" altLang="en-US" dirty="0"/>
              <a:t>是成协的，那么如何解释这个超新星呢？我们认为可能是由于黑洞再次回落吸积后通过</a:t>
            </a:r>
            <a:r>
              <a:rPr lang="en-US" altLang="zh-CN" dirty="0"/>
              <a:t>BP</a:t>
            </a:r>
            <a:r>
              <a:rPr lang="zh-CN" altLang="en-US" dirty="0"/>
              <a:t>机制将喷流注入到超新星的包层，将动能转化为辐射能从而产生了我们看到的</a:t>
            </a:r>
            <a:r>
              <a:rPr lang="en-US" altLang="zh-CN" dirty="0"/>
              <a:t>SN 2011kl</a:t>
            </a:r>
            <a:r>
              <a:rPr lang="zh-CN" altLang="en-US" dirty="0"/>
              <a:t>的光变曲线。我们用</a:t>
            </a:r>
            <a:r>
              <a:rPr lang="en-US" altLang="zh-CN" dirty="0"/>
              <a:t>BP</a:t>
            </a:r>
            <a:r>
              <a:rPr lang="zh-CN" altLang="en-US" dirty="0"/>
              <a:t>机制拟合了其光变曲线的结果是非常乐观的。这个工作将引力波、伽玛暴及超新星等联系了在一起，这对于我们理解他们的物理提供了重要的线索。</a:t>
            </a:r>
          </a:p>
        </p:txBody>
      </p:sp>
      <p:sp>
        <p:nvSpPr>
          <p:cNvPr id="4" name="灯片编号占位符 3"/>
          <p:cNvSpPr>
            <a:spLocks noGrp="1"/>
          </p:cNvSpPr>
          <p:nvPr>
            <p:ph type="sldNum" sz="quarter" idx="5"/>
          </p:nvPr>
        </p:nvSpPr>
        <p:spPr/>
        <p:txBody>
          <a:bodyPr/>
          <a:lstStyle/>
          <a:p>
            <a:fld id="{F99AB74F-7355-49ED-B577-6F6C75763FA1}" type="slidenum">
              <a:rPr lang="zh-CN" altLang="en-US" smtClean="0"/>
              <a:t>13</a:t>
            </a:fld>
            <a:endParaRPr lang="zh-CN" altLang="en-US"/>
          </a:p>
        </p:txBody>
      </p:sp>
    </p:spTree>
    <p:extLst>
      <p:ext uri="{BB962C8B-B14F-4D97-AF65-F5344CB8AC3E}">
        <p14:creationId xmlns:p14="http://schemas.microsoft.com/office/powerpoint/2010/main" val="138212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F846596-5647-4386-A7F2-6149EFABD664}" type="datetimeFigureOut">
              <a:rPr lang="zh-CN" altLang="en-US" smtClean="0"/>
              <a:t>2019/6/26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2E50A8-D363-4AF4-BC8C-F7B10B94A08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F846596-5647-4386-A7F2-6149EFABD664}" type="datetimeFigureOut">
              <a:rPr lang="zh-CN" altLang="en-US" smtClean="0"/>
              <a:t>2019/6/26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2E50A8-D363-4AF4-BC8C-F7B10B94A08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F846596-5647-4386-A7F2-6149EFABD664}" type="datetimeFigureOut">
              <a:rPr lang="zh-CN" altLang="en-US" smtClean="0"/>
              <a:t>2019/6/26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2E50A8-D363-4AF4-BC8C-F7B10B94A08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F846596-5647-4386-A7F2-6149EFABD664}" type="datetimeFigureOut">
              <a:rPr lang="zh-CN" altLang="en-US" smtClean="0"/>
              <a:t>2019/6/26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2E50A8-D363-4AF4-BC8C-F7B10B94A08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F846596-5647-4386-A7F2-6149EFABD664}" type="datetimeFigureOut">
              <a:rPr lang="zh-CN" altLang="en-US" smtClean="0"/>
              <a:t>2019/6/26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2E50A8-D363-4AF4-BC8C-F7B10B94A08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F846596-5647-4386-A7F2-6149EFABD664}" type="datetimeFigureOut">
              <a:rPr lang="zh-CN" altLang="en-US" smtClean="0"/>
              <a:t>2019/6/26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2E50A8-D363-4AF4-BC8C-F7B10B94A08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F846596-5647-4386-A7F2-6149EFABD664}" type="datetimeFigureOut">
              <a:rPr lang="zh-CN" altLang="en-US" smtClean="0"/>
              <a:t>2019/6/26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32E50A8-D363-4AF4-BC8C-F7B10B94A08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F846596-5647-4386-A7F2-6149EFABD664}" type="datetimeFigureOut">
              <a:rPr lang="zh-CN" altLang="en-US" smtClean="0"/>
              <a:t>2019/6/26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2E50A8-D363-4AF4-BC8C-F7B10B94A08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846596-5647-4386-A7F2-6149EFABD664}" type="datetimeFigureOut">
              <a:rPr lang="zh-CN" altLang="en-US" smtClean="0"/>
              <a:t>2019/6/26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2E50A8-D363-4AF4-BC8C-F7B10B94A08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846596-5647-4386-A7F2-6149EFABD664}" type="datetimeFigureOut">
              <a:rPr lang="zh-CN" altLang="en-US" smtClean="0"/>
              <a:t>2019/6/26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2E50A8-D363-4AF4-BC8C-F7B10B94A08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846596-5647-4386-A7F2-6149EFABD664}" type="datetimeFigureOut">
              <a:rPr lang="zh-CN" altLang="en-US" smtClean="0"/>
              <a:t>2019/6/26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2E50A8-D363-4AF4-BC8C-F7B10B94A08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CDE1F2"/>
            </a:gs>
            <a:gs pos="0">
              <a:schemeClr val="accent5">
                <a:lumMod val="60000"/>
                <a:lumOff val="40000"/>
              </a:schemeClr>
            </a:gs>
            <a:gs pos="50000">
              <a:srgbClr val="FDFFFD"/>
            </a:gs>
            <a:gs pos="100000">
              <a:schemeClr val="accent5">
                <a:lumMod val="40000"/>
                <a:lumOff val="60000"/>
              </a:schemeClr>
            </a:gs>
          </a:gsLst>
          <a:lin ang="189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46596-5647-4386-A7F2-6149EFABD664}" type="datetimeFigureOut">
              <a:rPr lang="zh-CN" altLang="en-US" smtClean="0"/>
              <a:t>2019/6/26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E50A8-D363-4AF4-BC8C-F7B10B94A08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29.wmf"/><Relationship Id="rId4" Type="http://schemas.openxmlformats.org/officeDocument/2006/relationships/image" Target="../media/image32.png"/><Relationship Id="rId9"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9.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7.bin"/><Relationship Id="rId3" Type="http://schemas.openxmlformats.org/officeDocument/2006/relationships/image" Target="../media/image58.png"/><Relationship Id="rId7" Type="http://schemas.openxmlformats.org/officeDocument/2006/relationships/oleObject" Target="../embeddings/oleObject4.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1.png"/><Relationship Id="rId11" Type="http://schemas.openxmlformats.org/officeDocument/2006/relationships/oleObject" Target="../embeddings/oleObject6.bin"/><Relationship Id="rId5" Type="http://schemas.openxmlformats.org/officeDocument/2006/relationships/image" Target="../media/image60.png"/><Relationship Id="rId15" Type="http://schemas.openxmlformats.org/officeDocument/2006/relationships/image" Target="../media/image610.png"/><Relationship Id="rId10" Type="http://schemas.openxmlformats.org/officeDocument/2006/relationships/image" Target="../media/image55.wmf"/><Relationship Id="rId4" Type="http://schemas.openxmlformats.org/officeDocument/2006/relationships/image" Target="../media/image59.png"/><Relationship Id="rId9" Type="http://schemas.openxmlformats.org/officeDocument/2006/relationships/oleObject" Target="../embeddings/oleObject5.bin"/><Relationship Id="rId14" Type="http://schemas.openxmlformats.org/officeDocument/2006/relationships/image" Target="../media/image5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a:extLst>
              <a:ext uri="{FF2B5EF4-FFF2-40B4-BE49-F238E27FC236}">
                <a16:creationId xmlns:a16="http://schemas.microsoft.com/office/drawing/2014/main" id="{7242CA51-B6FF-41F4-BD41-7A912E0E8475}"/>
              </a:ext>
            </a:extLst>
          </p:cNvPr>
          <p:cNvSpPr>
            <a:spLocks noGrp="1"/>
          </p:cNvSpPr>
          <p:nvPr>
            <p:ph type="title"/>
          </p:nvPr>
        </p:nvSpPr>
        <p:spPr>
          <a:xfrm>
            <a:off x="883961" y="632907"/>
            <a:ext cx="10927702" cy="1325563"/>
          </a:xfrm>
        </p:spPr>
        <p:txBody>
          <a:bodyPr>
            <a:normAutofit/>
          </a:bodyPr>
          <a:lstStyle/>
          <a:p>
            <a:pPr algn="ctr"/>
            <a:r>
              <a:rPr lang="en-US" altLang="zh-CN" sz="3200" b="1" dirty="0">
                <a:solidFill>
                  <a:srgbClr val="000090"/>
                </a:solidFill>
                <a:effectLst>
                  <a:glow rad="101600">
                    <a:srgbClr val="3366FF">
                      <a:lumMod val="20000"/>
                      <a:lumOff val="80000"/>
                      <a:alpha val="75000"/>
                    </a:srgbClr>
                  </a:glow>
                </a:effectLst>
                <a:latin typeface="Times New Roman" panose="02020603050405020304" pitchFamily="18" charset="0"/>
                <a:ea typeface="宋体" charset="-122"/>
                <a:cs typeface="Times New Roman" panose="02020603050405020304" pitchFamily="18" charset="0"/>
              </a:rPr>
              <a:t>Signature of r-mode Gravitational-wave Emission in GRBs</a:t>
            </a:r>
            <a:endParaRPr lang="zh-CN" altLang="en-US" sz="3200" dirty="0">
              <a:latin typeface="Times New Roman" panose="02020603050405020304" pitchFamily="18" charset="0"/>
              <a:cs typeface="Times New Roman" panose="02020603050405020304" pitchFamily="18" charset="0"/>
            </a:endParaRPr>
          </a:p>
        </p:txBody>
      </p:sp>
      <p:sp>
        <p:nvSpPr>
          <p:cNvPr id="10" name="Text Box 9">
            <a:extLst>
              <a:ext uri="{FF2B5EF4-FFF2-40B4-BE49-F238E27FC236}">
                <a16:creationId xmlns:a16="http://schemas.microsoft.com/office/drawing/2014/main" id="{7AFB9F36-AF2C-46DB-ABC2-CDA573224386}"/>
              </a:ext>
            </a:extLst>
          </p:cNvPr>
          <p:cNvSpPr txBox="1">
            <a:spLocks noChangeArrowheads="1"/>
          </p:cNvSpPr>
          <p:nvPr/>
        </p:nvSpPr>
        <p:spPr bwMode="auto">
          <a:xfrm>
            <a:off x="3503712" y="2960539"/>
            <a:ext cx="5184576" cy="1938992"/>
          </a:xfrm>
          <a:prstGeom prst="rect">
            <a:avLst/>
          </a:prstGeom>
          <a:noFill/>
          <a:ln w="9525">
            <a:noFill/>
            <a:miter lim="800000"/>
            <a:headEnd/>
            <a:tailEnd/>
          </a:ln>
          <a:effectLst/>
        </p:spPr>
        <p:txBody>
          <a:bodyPr wrap="square">
            <a:prstTxWarp prst="textNoShape">
              <a:avLst/>
            </a:prstTxWarp>
            <a:spAutoFit/>
            <a:scene3d>
              <a:camera prst="orthographicFront">
                <a:rot lat="0" lon="0" rev="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600" b="1" dirty="0">
                <a:solidFill>
                  <a:srgbClr val="002060"/>
                </a:solidFill>
                <a:effectLst>
                  <a:glow rad="101600">
                    <a:srgbClr val="3366FF">
                      <a:lumMod val="20000"/>
                      <a:lumOff val="80000"/>
                      <a:alpha val="75000"/>
                    </a:srgbClr>
                  </a:glow>
                </a:effectLst>
                <a:latin typeface="Times New Roman" panose="02020603050405020304" pitchFamily="18" charset="0"/>
                <a:ea typeface="宋体" charset="-122"/>
                <a:cs typeface="Times New Roman" panose="02020603050405020304" pitchFamily="18" charset="0"/>
              </a:rPr>
              <a:t>Jie Lin</a:t>
            </a:r>
            <a:r>
              <a:rPr kumimoji="0" lang="en-US" altLang="zh-CN" sz="2600" b="1" i="0" u="none" strike="noStrike" kern="1200" cap="none" spc="0" normalizeH="0" baseline="0" noProof="0" dirty="0">
                <a:ln>
                  <a:noFill/>
                </a:ln>
                <a:solidFill>
                  <a:srgbClr val="002060"/>
                </a:solidFill>
                <a:effectLst>
                  <a:glow rad="101600">
                    <a:srgbClr val="3366FF">
                      <a:lumMod val="20000"/>
                      <a:lumOff val="80000"/>
                      <a:alpha val="75000"/>
                    </a:srgbClr>
                  </a:glow>
                </a:effectLst>
                <a:uLnTx/>
                <a:uFillTx/>
                <a:latin typeface="Times New Roman" panose="02020603050405020304" pitchFamily="18" charset="0"/>
                <a:ea typeface="宋体" charset="-122"/>
                <a:cs typeface="Times New Roman" panose="02020603050405020304" pitchFamily="18" charset="0"/>
              </a:rPr>
              <a:t> (</a:t>
            </a:r>
            <a:r>
              <a:rPr lang="zh-CN" altLang="en-US" sz="2400" b="1" dirty="0">
                <a:solidFill>
                  <a:srgbClr val="002060"/>
                </a:solidFill>
                <a:effectLst>
                  <a:glow rad="101600">
                    <a:srgbClr val="3366FF">
                      <a:lumMod val="20000"/>
                      <a:lumOff val="80000"/>
                      <a:alpha val="75000"/>
                    </a:srgbClr>
                  </a:glow>
                </a:effectLst>
                <a:latin typeface="Times New Roman" panose="02020603050405020304" pitchFamily="18" charset="0"/>
                <a:ea typeface="宋体" charset="-122"/>
                <a:cs typeface="Times New Roman" panose="02020603050405020304" pitchFamily="18" charset="0"/>
              </a:rPr>
              <a:t>林杰</a:t>
            </a:r>
            <a:r>
              <a:rPr kumimoji="0" lang="en-US" altLang="zh-CN" sz="2600" b="1" i="0" u="none" strike="noStrike" kern="1200" cap="none" spc="0" normalizeH="0" baseline="0" noProof="0" dirty="0">
                <a:ln>
                  <a:noFill/>
                </a:ln>
                <a:solidFill>
                  <a:srgbClr val="002060"/>
                </a:solidFill>
                <a:effectLst>
                  <a:glow rad="101600">
                    <a:srgbClr val="3366FF">
                      <a:lumMod val="20000"/>
                      <a:lumOff val="80000"/>
                      <a:alpha val="75000"/>
                    </a:srgbClr>
                  </a:glow>
                </a:effectLst>
                <a:uLnTx/>
                <a:uFillTx/>
                <a:latin typeface="Times New Roman" panose="02020603050405020304" pitchFamily="18" charset="0"/>
                <a:ea typeface="宋体" charset="-122"/>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600" b="1" i="0" u="none" strike="noStrike" kern="1200" cap="none" spc="0" normalizeH="0" baseline="0" noProof="0" dirty="0">
              <a:ln>
                <a:noFill/>
              </a:ln>
              <a:solidFill>
                <a:srgbClr val="002060"/>
              </a:solidFill>
              <a:effectLst>
                <a:glow rad="101600">
                  <a:srgbClr val="3366FF">
                    <a:lumMod val="20000"/>
                    <a:lumOff val="80000"/>
                    <a:alpha val="75000"/>
                  </a:srgbClr>
                </a:glow>
              </a:effectLst>
              <a:uLnTx/>
              <a:uFillTx/>
              <a:latin typeface="Arial"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800" b="0" i="0" u="none" strike="noStrike" kern="1200" cap="none" spc="0" normalizeH="0" baseline="0" noProof="0" dirty="0">
              <a:ln>
                <a:noFill/>
              </a:ln>
              <a:solidFill>
                <a:srgbClr val="002060"/>
              </a:solidFill>
              <a:effectLst>
                <a:glow rad="101600">
                  <a:srgbClr val="3366FF">
                    <a:lumMod val="20000"/>
                    <a:lumOff val="80000"/>
                    <a:alpha val="75000"/>
                  </a:srgbClr>
                </a:glow>
              </a:effectLst>
              <a:uLnTx/>
              <a:uFillTx/>
              <a:latin typeface="Arial" charset="0"/>
              <a:ea typeface="宋体" charset="-122"/>
            </a:endParaRPr>
          </a:p>
          <a:p>
            <a:pPr algn="ctr"/>
            <a:r>
              <a:rPr lang="en-US" altLang="zh-CN" sz="2000" b="1" dirty="0">
                <a:solidFill>
                  <a:srgbClr val="002060"/>
                </a:solidFill>
                <a:effectLst>
                  <a:glow rad="101600">
                    <a:srgbClr val="3366FF">
                      <a:lumMod val="20000"/>
                      <a:lumOff val="80000"/>
                      <a:alpha val="75000"/>
                    </a:srgbClr>
                  </a:glow>
                </a:effectLst>
                <a:latin typeface="Times New Roman" panose="02020603050405020304" pitchFamily="18" charset="0"/>
                <a:ea typeface="宋体" charset="-122"/>
                <a:cs typeface="Times New Roman" panose="02020603050405020304" pitchFamily="18" charset="0"/>
              </a:rPr>
              <a:t>Supervisor: Prof.  </a:t>
            </a:r>
            <a:r>
              <a:rPr lang="de-DE" altLang="zh-CN" sz="2000" b="1" dirty="0">
                <a:solidFill>
                  <a:srgbClr val="002060"/>
                </a:solidFill>
                <a:effectLst>
                  <a:glow rad="101600">
                    <a:srgbClr val="3366FF">
                      <a:lumMod val="20000"/>
                      <a:lumOff val="80000"/>
                      <a:alpha val="75000"/>
                    </a:srgbClr>
                  </a:glow>
                </a:effectLst>
                <a:latin typeface="Times New Roman" panose="02020603050405020304" pitchFamily="18" charset="0"/>
                <a:ea typeface="宋体" charset="-122"/>
                <a:cs typeface="Times New Roman" panose="02020603050405020304" pitchFamily="18" charset="0"/>
              </a:rPr>
              <a:t>Rui-Jing Lu</a:t>
            </a:r>
            <a:r>
              <a:rPr lang="zh-CN" altLang="en-US" sz="2000" b="1" dirty="0">
                <a:solidFill>
                  <a:srgbClr val="002060"/>
                </a:solidFill>
                <a:effectLst>
                  <a:glow rad="101600">
                    <a:srgbClr val="3366FF">
                      <a:lumMod val="20000"/>
                      <a:lumOff val="80000"/>
                      <a:alpha val="75000"/>
                    </a:srgbClr>
                  </a:glow>
                </a:effectLst>
                <a:latin typeface="Times New Roman" panose="02020603050405020304" pitchFamily="18" charset="0"/>
                <a:ea typeface="宋体" charset="-122"/>
                <a:cs typeface="Times New Roman" panose="02020603050405020304" pitchFamily="18" charset="0"/>
              </a:rPr>
              <a:t>*</a:t>
            </a:r>
            <a:endParaRPr lang="de-DE" altLang="zh-CN" sz="2000" b="1" dirty="0">
              <a:solidFill>
                <a:srgbClr val="002060"/>
              </a:solidFill>
              <a:effectLst>
                <a:glow rad="101600">
                  <a:srgbClr val="3366FF">
                    <a:lumMod val="20000"/>
                    <a:lumOff val="80000"/>
                    <a:alpha val="75000"/>
                  </a:srgbClr>
                </a:glow>
              </a:effectLst>
              <a:latin typeface="Times New Roman" panose="02020603050405020304" pitchFamily="18" charset="0"/>
              <a:ea typeface="宋体" charset="-122"/>
              <a:cs typeface="Times New Roman" panose="02020603050405020304" pitchFamily="18" charset="0"/>
            </a:endParaRPr>
          </a:p>
          <a:p>
            <a:pPr algn="ctr"/>
            <a:r>
              <a:rPr lang="en-US" altLang="zh-CN" sz="2000" b="1" dirty="0">
                <a:solidFill>
                  <a:srgbClr val="002060"/>
                </a:solidFill>
                <a:effectLst>
                  <a:glow rad="101600">
                    <a:srgbClr val="3366FF">
                      <a:lumMod val="20000"/>
                      <a:lumOff val="80000"/>
                      <a:alpha val="75000"/>
                    </a:srgbClr>
                  </a:glow>
                </a:effectLst>
                <a:latin typeface="Times New Roman" panose="02020603050405020304" pitchFamily="18" charset="0"/>
                <a:ea typeface="宋体" charset="-122"/>
                <a:cs typeface="Times New Roman" panose="02020603050405020304" pitchFamily="18" charset="0"/>
              </a:rPr>
              <a:t> Guangxi University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i="0" u="none" strike="noStrike" kern="1200" cap="none" spc="0" normalizeH="0" baseline="0" noProof="0" dirty="0">
              <a:ln>
                <a:noFill/>
              </a:ln>
              <a:solidFill>
                <a:srgbClr val="002060"/>
              </a:solidFill>
              <a:effectLst>
                <a:glow rad="101600">
                  <a:srgbClr val="3366FF">
                    <a:lumMod val="20000"/>
                    <a:lumOff val="80000"/>
                    <a:alpha val="75000"/>
                  </a:srgbClr>
                </a:glow>
              </a:effectLst>
              <a:uLnTx/>
              <a:uFillTx/>
              <a:latin typeface="Arial" charset="0"/>
              <a:ea typeface="宋体" charset="-122"/>
            </a:endParaRPr>
          </a:p>
        </p:txBody>
      </p:sp>
      <p:sp>
        <p:nvSpPr>
          <p:cNvPr id="12" name="矩形 11">
            <a:extLst>
              <a:ext uri="{FF2B5EF4-FFF2-40B4-BE49-F238E27FC236}">
                <a16:creationId xmlns:a16="http://schemas.microsoft.com/office/drawing/2014/main" id="{85DFD00E-2944-45A5-960E-A542AF53625C}"/>
              </a:ext>
            </a:extLst>
          </p:cNvPr>
          <p:cNvSpPr/>
          <p:nvPr/>
        </p:nvSpPr>
        <p:spPr>
          <a:xfrm>
            <a:off x="790541" y="5547657"/>
            <a:ext cx="11114541" cy="707886"/>
          </a:xfrm>
          <a:prstGeom prst="rect">
            <a:avLst/>
          </a:prstGeom>
        </p:spPr>
        <p:txBody>
          <a:bodyPr wrap="square">
            <a:spAutoFit/>
          </a:bodyPr>
          <a:lstStyle/>
          <a:p>
            <a:pPr algn="ctr">
              <a:spcBef>
                <a:spcPct val="0"/>
              </a:spcBef>
              <a:buClrTx/>
              <a:buFont typeface="Arial" panose="020B0604020202020204" pitchFamily="34" charset="0"/>
              <a:buNone/>
            </a:pPr>
            <a:r>
              <a:rPr lang="en-US" altLang="zh-CN" sz="2000" b="1" dirty="0">
                <a:solidFill>
                  <a:srgbClr val="002060"/>
                </a:solidFill>
                <a:effectLst>
                  <a:glow rad="101600">
                    <a:srgbClr val="3366FF">
                      <a:lumMod val="20000"/>
                      <a:lumOff val="80000"/>
                      <a:alpha val="75000"/>
                    </a:srgbClr>
                  </a:glow>
                </a:effectLst>
                <a:latin typeface="Times New Roman" panose="02020603050405020304" pitchFamily="18" charset="0"/>
                <a:ea typeface="宋体" charset="-122"/>
                <a:cs typeface="Times New Roman" panose="02020603050405020304" pitchFamily="18" charset="0"/>
                <a:sym typeface="微软雅黑" panose="020B0503020204020204" pitchFamily="34" charset="-122"/>
              </a:rPr>
              <a:t>National Time Service Center, Xi’an; June, 2019</a:t>
            </a:r>
            <a:endParaRPr lang="zh-CN" altLang="en-US" sz="2000" b="1" dirty="0">
              <a:solidFill>
                <a:srgbClr val="002060"/>
              </a:solidFill>
              <a:effectLst>
                <a:glow rad="101600">
                  <a:srgbClr val="3366FF">
                    <a:lumMod val="20000"/>
                    <a:lumOff val="80000"/>
                    <a:alpha val="75000"/>
                  </a:srgbClr>
                </a:glow>
              </a:effectLst>
              <a:latin typeface="Times New Roman" panose="02020603050405020304" pitchFamily="18" charset="0"/>
              <a:ea typeface="宋体" charset="-122"/>
              <a:cs typeface="Times New Roman" panose="02020603050405020304" pitchFamily="18" charset="0"/>
              <a:sym typeface="微软雅黑" panose="020B0503020204020204" pitchFamily="34" charset="-122"/>
            </a:endParaRPr>
          </a:p>
          <a:p>
            <a:pPr algn="ctr">
              <a:spcBef>
                <a:spcPct val="0"/>
              </a:spcBef>
              <a:buClrTx/>
              <a:buFont typeface="Arial" panose="020B0604020202020204" pitchFamily="34" charset="0"/>
              <a:buNone/>
            </a:pPr>
            <a:endParaRPr lang="en-US" altLang="zh-CN" sz="2000" b="1" dirty="0">
              <a:latin typeface="华文中宋" panose="02010600040101010101" pitchFamily="2" charset="-122"/>
              <a:ea typeface="华文中宋" panose="02010600040101010101" pitchFamily="2" charset="-122"/>
              <a:sym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857218" y="931376"/>
            <a:ext cx="4873657" cy="4421911"/>
          </a:xfrm>
          <a:prstGeom prst="rect">
            <a:avLst/>
          </a:prstGeom>
        </p:spPr>
      </p:pic>
      <p:sp>
        <p:nvSpPr>
          <p:cNvPr id="4" name="文本框 3"/>
          <p:cNvSpPr txBox="1"/>
          <p:nvPr/>
        </p:nvSpPr>
        <p:spPr>
          <a:xfrm>
            <a:off x="1414184" y="5616370"/>
            <a:ext cx="4300192" cy="830997"/>
          </a:xfrm>
          <a:prstGeom prst="rect">
            <a:avLst/>
          </a:prstGeom>
          <a:noFill/>
        </p:spPr>
        <p:txBody>
          <a:bodyPr wrap="square" rtlCol="0">
            <a:spAutoFit/>
          </a:bodyPr>
          <a:lstStyle/>
          <a:p>
            <a:r>
              <a:rPr lang="zh-CN" altLang="en-US" sz="1600" dirty="0">
                <a:latin typeface="华文中宋" panose="02010600040101010101" pitchFamily="2" charset="-122"/>
                <a:ea typeface="华文中宋" panose="02010600040101010101" pitchFamily="2" charset="-122"/>
              </a:rPr>
              <a:t>绿色虚线是</a:t>
            </a:r>
            <a:r>
              <a:rPr lang="en-US" altLang="zh-CN" sz="1600" dirty="0" err="1">
                <a:latin typeface="华文中宋" panose="02010600040101010101" pitchFamily="2" charset="-122"/>
                <a:ea typeface="华文中宋" panose="02010600040101010101" pitchFamily="2" charset="-122"/>
              </a:rPr>
              <a:t>aLIGO</a:t>
            </a:r>
            <a:r>
              <a:rPr lang="zh-CN" altLang="en-US" sz="1600" dirty="0">
                <a:latin typeface="华文中宋" panose="02010600040101010101" pitchFamily="2" charset="-122"/>
                <a:ea typeface="华文中宋" panose="02010600040101010101" pitchFamily="2" charset="-122"/>
              </a:rPr>
              <a:t>的噪声曲线功率谱。</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红色虚线是</a:t>
            </a:r>
            <a:r>
              <a:rPr lang="en-US" altLang="zh-CN" sz="1600" dirty="0">
                <a:latin typeface="华文中宋" panose="02010600040101010101" pitchFamily="2" charset="-122"/>
                <a:ea typeface="华文中宋" panose="02010600040101010101" pitchFamily="2" charset="-122"/>
              </a:rPr>
              <a:t>GRB 090510</a:t>
            </a:r>
            <a:r>
              <a:rPr lang="zh-CN" altLang="en-US" sz="1600" dirty="0">
                <a:latin typeface="华文中宋" panose="02010600040101010101" pitchFamily="2" charset="-122"/>
                <a:ea typeface="华文中宋" panose="02010600040101010101" pitchFamily="2" charset="-122"/>
              </a:rPr>
              <a:t>的宇宙学距离。</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蓝色实线是</a:t>
            </a:r>
            <a:r>
              <a:rPr lang="en-US" altLang="zh-CN" sz="1600" dirty="0">
                <a:latin typeface="华文中宋" panose="02010600040101010101" pitchFamily="2" charset="-122"/>
                <a:ea typeface="华文中宋" panose="02010600040101010101" pitchFamily="2" charset="-122"/>
              </a:rPr>
              <a:t>GRB 170817A(40Mpc)</a:t>
            </a:r>
            <a:r>
              <a:rPr lang="zh-CN" altLang="en-US" sz="1600" dirty="0">
                <a:latin typeface="华文中宋" panose="02010600040101010101" pitchFamily="2" charset="-122"/>
                <a:ea typeface="华文中宋" panose="02010600040101010101" pitchFamily="2" charset="-122"/>
              </a:rPr>
              <a:t> 。</a:t>
            </a:r>
          </a:p>
        </p:txBody>
      </p:sp>
      <p:pic>
        <p:nvPicPr>
          <p:cNvPr id="6" name="图片 5" descr="Q)JZM2]8%491(_AG2DY96R9"/>
          <p:cNvPicPr>
            <a:picLocks noChangeAspect="1"/>
          </p:cNvPicPr>
          <p:nvPr/>
        </p:nvPicPr>
        <p:blipFill>
          <a:blip r:embed="rId5"/>
          <a:stretch>
            <a:fillRect/>
          </a:stretch>
        </p:blipFill>
        <p:spPr>
          <a:xfrm>
            <a:off x="7499350" y="1114485"/>
            <a:ext cx="2867660" cy="646301"/>
          </a:xfrm>
          <a:prstGeom prst="rect">
            <a:avLst/>
          </a:prstGeom>
        </p:spPr>
      </p:pic>
      <p:pic>
        <p:nvPicPr>
          <p:cNvPr id="7" name="图片 6" descr="BD%8]0}ZF[%%%A[7ZHKEQ_U"/>
          <p:cNvPicPr>
            <a:picLocks noChangeAspect="1"/>
          </p:cNvPicPr>
          <p:nvPr/>
        </p:nvPicPr>
        <p:blipFill>
          <a:blip r:embed="rId6"/>
          <a:stretch>
            <a:fillRect/>
          </a:stretch>
        </p:blipFill>
        <p:spPr>
          <a:xfrm>
            <a:off x="7513320" y="2338130"/>
            <a:ext cx="2726690" cy="689550"/>
          </a:xfrm>
          <a:prstGeom prst="rect">
            <a:avLst/>
          </a:prstGeom>
        </p:spPr>
      </p:pic>
      <p:sp>
        <p:nvSpPr>
          <p:cNvPr id="8" name="文本框 7"/>
          <p:cNvSpPr txBox="1"/>
          <p:nvPr/>
        </p:nvSpPr>
        <p:spPr>
          <a:xfrm>
            <a:off x="6746240" y="714375"/>
            <a:ext cx="3251200" cy="400110"/>
          </a:xfrm>
          <a:prstGeom prst="rect">
            <a:avLst/>
          </a:prstGeom>
          <a:noFill/>
        </p:spPr>
        <p:txBody>
          <a:bodyPr wrap="square" rtlCol="0">
            <a:spAutoFit/>
          </a:bodyPr>
          <a:lstStyle/>
          <a:p>
            <a:r>
              <a:rPr lang="en-US" altLang="zh-CN" sz="2000" dirty="0">
                <a:latin typeface="华文中宋" panose="02010600040101010101" pitchFamily="2" charset="-122"/>
                <a:ea typeface="华文中宋" panose="02010600040101010101" pitchFamily="2" charset="-122"/>
              </a:rPr>
              <a:t>R</a:t>
            </a:r>
            <a:r>
              <a:rPr lang="zh-CN" altLang="en-US" sz="2000" dirty="0">
                <a:latin typeface="华文中宋" panose="02010600040101010101" pitchFamily="2" charset="-122"/>
                <a:ea typeface="华文中宋" panose="02010600040101010101" pitchFamily="2" charset="-122"/>
              </a:rPr>
              <a:t>模式引力波的应变振幅    </a:t>
            </a:r>
            <a:r>
              <a:rPr lang="en-US" altLang="zh-CN" sz="2000" dirty="0">
                <a:latin typeface="华文中宋" panose="02010600040101010101" pitchFamily="2" charset="-122"/>
                <a:ea typeface="华文中宋" panose="02010600040101010101" pitchFamily="2" charset="-122"/>
              </a:rPr>
              <a:t>:</a:t>
            </a:r>
            <a:endParaRPr lang="zh-CN" altLang="en-US" dirty="0"/>
          </a:p>
        </p:txBody>
      </p:sp>
      <p:graphicFrame>
        <p:nvGraphicFramePr>
          <p:cNvPr id="10" name="对象 9">
            <a:hlinkClick r:id="" action="ppaction://ole?verb=0"/>
          </p:cNvPr>
          <p:cNvGraphicFramePr>
            <a:graphicFrameLocks noChangeAspect="1"/>
          </p:cNvGraphicFramePr>
          <p:nvPr>
            <p:extLst>
              <p:ext uri="{D42A27DB-BD31-4B8C-83A1-F6EECF244321}">
                <p14:modId xmlns:p14="http://schemas.microsoft.com/office/powerpoint/2010/main" val="3638771857"/>
              </p:ext>
            </p:extLst>
          </p:nvPr>
        </p:nvGraphicFramePr>
        <p:xfrm>
          <a:off x="9530080" y="689105"/>
          <a:ext cx="467360" cy="500181"/>
        </p:xfrm>
        <a:graphic>
          <a:graphicData uri="http://schemas.openxmlformats.org/presentationml/2006/ole">
            <mc:AlternateContent xmlns:mc="http://schemas.openxmlformats.org/markup-compatibility/2006">
              <mc:Choice xmlns:v="urn:schemas-microsoft-com:vml" Requires="v">
                <p:oleObj spid="_x0000_s1111" r:id="rId7" imgW="177165" imgH="228600" progId="Equation.KSEE3">
                  <p:embed/>
                </p:oleObj>
              </mc:Choice>
              <mc:Fallback>
                <p:oleObj r:id="rId7" imgW="177165" imgH="228600" progId="Equation.KSEE3">
                  <p:embed/>
                  <p:pic>
                    <p:nvPicPr>
                      <p:cNvPr id="0" name="图片 1025"/>
                      <p:cNvPicPr/>
                      <p:nvPr/>
                    </p:nvPicPr>
                    <p:blipFill>
                      <a:blip r:embed="rId8"/>
                      <a:stretch>
                        <a:fillRect/>
                      </a:stretch>
                    </p:blipFill>
                    <p:spPr>
                      <a:xfrm>
                        <a:off x="9530080" y="689105"/>
                        <a:ext cx="467360" cy="500181"/>
                      </a:xfrm>
                      <a:prstGeom prst="rect">
                        <a:avLst/>
                      </a:prstGeom>
                    </p:spPr>
                  </p:pic>
                </p:oleObj>
              </mc:Fallback>
            </mc:AlternateContent>
          </a:graphicData>
        </a:graphic>
      </p:graphicFrame>
      <p:sp>
        <p:nvSpPr>
          <p:cNvPr id="13" name="文本框 12"/>
          <p:cNvSpPr txBox="1"/>
          <p:nvPr/>
        </p:nvSpPr>
        <p:spPr>
          <a:xfrm>
            <a:off x="6803390" y="1793240"/>
            <a:ext cx="2726690" cy="400110"/>
          </a:xfrm>
          <a:prstGeom prst="rect">
            <a:avLst/>
          </a:prstGeom>
          <a:noFill/>
        </p:spPr>
        <p:txBody>
          <a:bodyPr wrap="square" rtlCol="0">
            <a:spAutoFit/>
          </a:bodyPr>
          <a:lstStyle/>
          <a:p>
            <a:r>
              <a:rPr lang="en-US" altLang="zh-CN" sz="2000" dirty="0">
                <a:latin typeface="华文中宋" panose="02010600040101010101" pitchFamily="2" charset="-122"/>
                <a:ea typeface="华文中宋" panose="02010600040101010101" pitchFamily="2" charset="-122"/>
              </a:rPr>
              <a:t>R</a:t>
            </a:r>
            <a:r>
              <a:rPr lang="zh-CN" altLang="en-US" sz="2000" dirty="0">
                <a:latin typeface="华文中宋" panose="02010600040101010101" pitchFamily="2" charset="-122"/>
                <a:ea typeface="华文中宋" panose="02010600040101010101" pitchFamily="2" charset="-122"/>
              </a:rPr>
              <a:t>模式引力波的信噪比：</a:t>
            </a:r>
          </a:p>
        </p:txBody>
      </p:sp>
      <p:sp>
        <p:nvSpPr>
          <p:cNvPr id="14" name="文本框 13"/>
          <p:cNvSpPr txBox="1"/>
          <p:nvPr/>
        </p:nvSpPr>
        <p:spPr>
          <a:xfrm>
            <a:off x="6844860" y="3167381"/>
            <a:ext cx="4036695" cy="1323439"/>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这里我们假设</a:t>
            </a:r>
            <a:r>
              <a:rPr lang="en-US" altLang="zh-CN" sz="2000" dirty="0">
                <a:latin typeface="华文中宋" panose="02010600040101010101" pitchFamily="2" charset="-122"/>
                <a:ea typeface="华文中宋" panose="02010600040101010101" pitchFamily="2" charset="-122"/>
              </a:rPr>
              <a:t>R</a:t>
            </a:r>
            <a:r>
              <a:rPr lang="zh-CN" altLang="en-US" sz="2000" dirty="0">
                <a:latin typeface="华文中宋" panose="02010600040101010101" pitchFamily="2" charset="-122"/>
                <a:ea typeface="华文中宋" panose="02010600040101010101" pitchFamily="2" charset="-122"/>
              </a:rPr>
              <a:t>模式的饱和振幅      ，分别计算了在</a:t>
            </a:r>
            <a:r>
              <a:rPr lang="en-US" altLang="zh-CN" sz="2000" dirty="0">
                <a:latin typeface="华文中宋" panose="02010600040101010101" pitchFamily="2" charset="-122"/>
                <a:ea typeface="华文中宋" panose="02010600040101010101" pitchFamily="2" charset="-122"/>
              </a:rPr>
              <a:t>GRB 090510</a:t>
            </a:r>
            <a:r>
              <a:rPr lang="zh-CN" altLang="en-US" sz="2000" dirty="0">
                <a:latin typeface="华文中宋" panose="02010600040101010101" pitchFamily="2" charset="-122"/>
                <a:ea typeface="华文中宋" panose="02010600040101010101" pitchFamily="2" charset="-122"/>
              </a:rPr>
              <a:t>和</a:t>
            </a:r>
            <a:r>
              <a:rPr lang="en-US" altLang="zh-CN" sz="2000" dirty="0">
                <a:latin typeface="华文中宋" panose="02010600040101010101" pitchFamily="2" charset="-122"/>
                <a:ea typeface="华文中宋" panose="02010600040101010101" pitchFamily="2" charset="-122"/>
              </a:rPr>
              <a:t>GRB 170817A</a:t>
            </a:r>
            <a:r>
              <a:rPr lang="zh-CN" altLang="en-US" sz="2000" dirty="0">
                <a:latin typeface="华文中宋" panose="02010600040101010101" pitchFamily="2" charset="-122"/>
                <a:ea typeface="华文中宋" panose="02010600040101010101" pitchFamily="2" charset="-122"/>
              </a:rPr>
              <a:t>距离处的应变振幅。</a:t>
            </a:r>
          </a:p>
        </p:txBody>
      </p:sp>
      <p:graphicFrame>
        <p:nvGraphicFramePr>
          <p:cNvPr id="15" name="对象 14">
            <a:hlinkClick r:id="" action="ppaction://ole?verb=0"/>
          </p:cNvPr>
          <p:cNvGraphicFramePr>
            <a:graphicFrameLocks noChangeAspect="1"/>
          </p:cNvGraphicFramePr>
          <p:nvPr>
            <p:extLst>
              <p:ext uri="{D42A27DB-BD31-4B8C-83A1-F6EECF244321}">
                <p14:modId xmlns:p14="http://schemas.microsoft.com/office/powerpoint/2010/main" val="1189093201"/>
              </p:ext>
            </p:extLst>
          </p:nvPr>
        </p:nvGraphicFramePr>
        <p:xfrm>
          <a:off x="7257750" y="3481259"/>
          <a:ext cx="908985" cy="333693"/>
        </p:xfrm>
        <a:graphic>
          <a:graphicData uri="http://schemas.openxmlformats.org/presentationml/2006/ole">
            <mc:AlternateContent xmlns:mc="http://schemas.openxmlformats.org/markup-compatibility/2006">
              <mc:Choice xmlns:v="urn:schemas-microsoft-com:vml" Requires="v">
                <p:oleObj spid="_x0000_s1112" r:id="rId9" imgW="482600" imgH="177165" progId="Equation.KSEE3">
                  <p:embed/>
                </p:oleObj>
              </mc:Choice>
              <mc:Fallback>
                <p:oleObj r:id="rId9" imgW="482600" imgH="177165" progId="Equation.KSEE3">
                  <p:embed/>
                  <p:pic>
                    <p:nvPicPr>
                      <p:cNvPr id="0" name="图片 1027"/>
                      <p:cNvPicPr/>
                      <p:nvPr/>
                    </p:nvPicPr>
                    <p:blipFill>
                      <a:blip r:embed="rId10"/>
                      <a:stretch>
                        <a:fillRect/>
                      </a:stretch>
                    </p:blipFill>
                    <p:spPr>
                      <a:xfrm>
                        <a:off x="7257750" y="3481259"/>
                        <a:ext cx="908985" cy="333693"/>
                      </a:xfrm>
                      <a:prstGeom prst="rect">
                        <a:avLst/>
                      </a:prstGeom>
                    </p:spPr>
                  </p:pic>
                </p:oleObj>
              </mc:Fallback>
            </mc:AlternateContent>
          </a:graphicData>
        </a:graphic>
      </p:graphicFrame>
      <p:sp>
        <p:nvSpPr>
          <p:cNvPr id="16" name="文本框 15"/>
          <p:cNvSpPr txBox="1"/>
          <p:nvPr/>
        </p:nvSpPr>
        <p:spPr>
          <a:xfrm>
            <a:off x="6825615" y="4537679"/>
            <a:ext cx="4102100" cy="1631216"/>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在</a:t>
            </a:r>
            <a:r>
              <a:rPr lang="en-US" altLang="zh-CN" sz="2000" dirty="0">
                <a:latin typeface="华文中宋" panose="02010600040101010101" pitchFamily="2" charset="-122"/>
                <a:ea typeface="华文中宋" panose="02010600040101010101" pitchFamily="2" charset="-122"/>
              </a:rPr>
              <a:t>GRB 170817A</a:t>
            </a:r>
            <a:r>
              <a:rPr lang="zh-CN" altLang="en-US" sz="2000" dirty="0">
                <a:latin typeface="华文中宋" panose="02010600040101010101" pitchFamily="2" charset="-122"/>
                <a:ea typeface="华文中宋" panose="02010600040101010101" pitchFamily="2" charset="-122"/>
              </a:rPr>
              <a:t>的距离处，她的信噪比仅有</a:t>
            </a:r>
            <a:r>
              <a:rPr lang="en-US" altLang="zh-CN" sz="2000" dirty="0">
                <a:latin typeface="华文中宋" panose="02010600040101010101" pitchFamily="2" charset="-122"/>
                <a:ea typeface="华文中宋" panose="02010600040101010101" pitchFamily="2" charset="-122"/>
              </a:rPr>
              <a:t>0.38</a:t>
            </a:r>
            <a:r>
              <a:rPr lang="zh-CN" altLang="en-US" sz="2000" dirty="0">
                <a:latin typeface="华文中宋" panose="02010600040101010101" pitchFamily="2" charset="-122"/>
                <a:ea typeface="华文中宋" panose="02010600040101010101" pitchFamily="2" charset="-122"/>
              </a:rPr>
              <a:t>左右意味着</a:t>
            </a:r>
            <a:r>
              <a:rPr lang="en-US" altLang="zh-CN" sz="2000" dirty="0" err="1">
                <a:latin typeface="华文中宋" panose="02010600040101010101" pitchFamily="2" charset="-122"/>
                <a:ea typeface="华文中宋" panose="02010600040101010101" pitchFamily="2" charset="-122"/>
              </a:rPr>
              <a:t>aLIGO</a:t>
            </a:r>
            <a:r>
              <a:rPr lang="zh-CN" altLang="en-US" sz="2000" dirty="0">
                <a:latin typeface="华文中宋" panose="02010600040101010101" pitchFamily="2" charset="-122"/>
                <a:ea typeface="华文中宋" panose="02010600040101010101" pitchFamily="2" charset="-122"/>
              </a:rPr>
              <a:t>还无法探测到</a:t>
            </a:r>
            <a:r>
              <a:rPr lang="en-US" altLang="zh-CN" sz="2000" dirty="0">
                <a:latin typeface="华文中宋" panose="02010600040101010101" pitchFamily="2" charset="-122"/>
                <a:ea typeface="华文中宋" panose="02010600040101010101" pitchFamily="2" charset="-122"/>
              </a:rPr>
              <a:t>R</a:t>
            </a:r>
            <a:r>
              <a:rPr lang="zh-CN" altLang="en-US" sz="2000" dirty="0">
                <a:latin typeface="华文中宋" panose="02010600040101010101" pitchFamily="2" charset="-122"/>
                <a:ea typeface="华文中宋" panose="02010600040101010101" pitchFamily="2" charset="-122"/>
              </a:rPr>
              <a:t>模式引力波，除非在</a:t>
            </a:r>
            <a:r>
              <a:rPr lang="en-US" altLang="zh-CN" sz="2000" dirty="0">
                <a:latin typeface="华文中宋" panose="02010600040101010101" pitchFamily="2" charset="-122"/>
                <a:ea typeface="华文中宋" panose="02010600040101010101" pitchFamily="2" charset="-122"/>
              </a:rPr>
              <a:t>1Mpc</a:t>
            </a:r>
            <a:r>
              <a:rPr lang="zh-CN" altLang="en-US" sz="2000" dirty="0">
                <a:latin typeface="华文中宋" panose="02010600040101010101" pitchFamily="2" charset="-122"/>
                <a:ea typeface="华文中宋" panose="02010600040101010101" pitchFamily="2" charset="-122"/>
              </a:rPr>
              <a:t>的距离才可能直接探测到</a:t>
            </a:r>
            <a:r>
              <a:rPr lang="en-US" altLang="zh-CN" sz="2000" dirty="0">
                <a:latin typeface="华文中宋" panose="02010600040101010101" pitchFamily="2" charset="-122"/>
                <a:ea typeface="华文中宋" panose="02010600040101010101" pitchFamily="2" charset="-122"/>
              </a:rPr>
              <a:t>R</a:t>
            </a:r>
            <a:r>
              <a:rPr lang="zh-CN" altLang="en-US" sz="2000" dirty="0">
                <a:latin typeface="华文中宋" panose="02010600040101010101" pitchFamily="2" charset="-122"/>
                <a:ea typeface="华文中宋" panose="02010600040101010101" pitchFamily="2" charset="-122"/>
              </a:rPr>
              <a:t>模式的引力波。</a:t>
            </a:r>
          </a:p>
        </p:txBody>
      </p:sp>
      <p:sp>
        <p:nvSpPr>
          <p:cNvPr id="17" name="文本框 16">
            <a:extLst>
              <a:ext uri="{FF2B5EF4-FFF2-40B4-BE49-F238E27FC236}">
                <a16:creationId xmlns:a16="http://schemas.microsoft.com/office/drawing/2014/main" id="{3155C9E4-4784-448B-B432-57CCB5A8B57A}"/>
              </a:ext>
            </a:extLst>
          </p:cNvPr>
          <p:cNvSpPr txBox="1"/>
          <p:nvPr/>
        </p:nvSpPr>
        <p:spPr>
          <a:xfrm>
            <a:off x="5767323" y="6308084"/>
            <a:ext cx="5921237" cy="553998"/>
          </a:xfrm>
          <a:prstGeom prst="rect">
            <a:avLst/>
          </a:prstGeom>
          <a:noFill/>
        </p:spPr>
        <p:txBody>
          <a:bodyPr wrap="square" rtlCol="0">
            <a:spAutoFit/>
          </a:bodyPr>
          <a:lstStyle/>
          <a:p>
            <a:r>
              <a:rPr lang="da-DK" altLang="zh-CN" sz="1600" dirty="0">
                <a:latin typeface="Times New Roman" panose="02020603050405020304" pitchFamily="18" charset="0"/>
                <a:cs typeface="Times New Roman" panose="02020603050405020304" pitchFamily="18" charset="0"/>
              </a:rPr>
              <a:t>Owen, B. J., Lindblom, L., Cutler, C., et al. 1998.</a:t>
            </a:r>
            <a:r>
              <a:rPr lang="en-US" altLang="zh-CN" sz="1600" dirty="0">
                <a:latin typeface="Times New Roman" panose="02020603050405020304" pitchFamily="18" charset="0"/>
                <a:cs typeface="Times New Roman" panose="02020603050405020304" pitchFamily="18" charset="0"/>
              </a:rPr>
              <a:t>. </a:t>
            </a:r>
            <a:r>
              <a:rPr lang="it-IT" altLang="zh-CN" sz="1600" dirty="0">
                <a:latin typeface="Times New Roman" panose="02020603050405020304" pitchFamily="18" charset="0"/>
                <a:cs typeface="Times New Roman" panose="02020603050405020304" pitchFamily="18" charset="0"/>
              </a:rPr>
              <a:t>Ho, W. C. G. 2016</a:t>
            </a:r>
            <a:r>
              <a:rPr lang="it-IT" altLang="zh-CN" sz="1400" dirty="0">
                <a:latin typeface="Times New Roman" panose="02020603050405020304" pitchFamily="18" charset="0"/>
                <a:cs typeface="Times New Roman" panose="02020603050405020304" pitchFamily="18" charset="0"/>
              </a:rPr>
              <a:t>. </a:t>
            </a:r>
            <a:br>
              <a:rPr lang="en-US" altLang="zh-CN" sz="1400" dirty="0"/>
            </a:br>
            <a:endParaRPr lang="zh-CN" altLang="en-US" sz="14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E29FAC15-8FB7-4E23-A930-CF939BDA02C4}"/>
              </a:ext>
            </a:extLst>
          </p:cNvPr>
          <p:cNvSpPr txBox="1"/>
          <p:nvPr/>
        </p:nvSpPr>
        <p:spPr>
          <a:xfrm>
            <a:off x="1143950" y="6447367"/>
            <a:ext cx="4300192"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Jie Lin</a:t>
            </a:r>
            <a:r>
              <a:rPr lang="en-US" altLang="zh-CN" dirty="0">
                <a:latin typeface="Times New Roman" panose="02020603050405020304" pitchFamily="18" charset="0"/>
                <a:cs typeface="Times New Roman" panose="02020603050405020304" pitchFamily="18" charset="0"/>
              </a:rPr>
              <a:t>, &amp;Rui-Jing Lu. 2019, </a:t>
            </a:r>
            <a:r>
              <a:rPr lang="en-US" altLang="zh-CN" dirty="0" err="1">
                <a:latin typeface="Times New Roman" panose="02020603050405020304" pitchFamily="18" charset="0"/>
                <a:cs typeface="Times New Roman" panose="02020603050405020304" pitchFamily="18" charset="0"/>
              </a:rPr>
              <a:t>ApJ</a:t>
            </a:r>
            <a:r>
              <a:rPr lang="en-US" altLang="zh-CN" dirty="0">
                <a:latin typeface="Times New Roman" panose="02020603050405020304" pitchFamily="18" charset="0"/>
                <a:cs typeface="Times New Roman" panose="02020603050405020304" pitchFamily="18" charset="0"/>
              </a:rPr>
              <a:t>, 871, 160.</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44921" y="588294"/>
            <a:ext cx="2259563" cy="642581"/>
          </a:xfrm>
        </p:spPr>
        <p:txBody>
          <a:bodyPr>
            <a:normAutofit/>
          </a:bodyPr>
          <a:lstStyle/>
          <a:p>
            <a:pPr algn="ctr"/>
            <a:r>
              <a:rPr lang="zh-CN" altLang="en-US" sz="3200" dirty="0">
                <a:solidFill>
                  <a:schemeClr val="accent6"/>
                </a:solidFill>
                <a:latin typeface="华文中宋" panose="02010600040101010101" pitchFamily="2" charset="-122"/>
                <a:ea typeface="华文中宋" panose="02010600040101010101" pitchFamily="2" charset="-122"/>
              </a:rPr>
              <a:t>小结</a:t>
            </a:r>
          </a:p>
        </p:txBody>
      </p:sp>
      <p:sp>
        <p:nvSpPr>
          <p:cNvPr id="3" name="内容占位符 2"/>
          <p:cNvSpPr>
            <a:spLocks noGrp="1"/>
          </p:cNvSpPr>
          <p:nvPr>
            <p:ph idx="1"/>
          </p:nvPr>
        </p:nvSpPr>
        <p:spPr>
          <a:xfrm>
            <a:off x="1223762" y="1667194"/>
            <a:ext cx="10448834" cy="3959931"/>
          </a:xfrm>
        </p:spPr>
        <p:txBody>
          <a:bodyPr>
            <a:noAutofit/>
          </a:bodyPr>
          <a:lstStyle/>
          <a:p>
            <a:pPr algn="just">
              <a:lnSpc>
                <a:spcPct val="170000"/>
              </a:lnSpc>
            </a:pPr>
            <a:r>
              <a:rPr lang="zh-CN" altLang="en-US" sz="2400" dirty="0">
                <a:solidFill>
                  <a:srgbClr val="002060"/>
                </a:solidFill>
                <a:latin typeface="华文中宋" panose="02010600040101010101" pitchFamily="2" charset="-122"/>
                <a:ea typeface="华文中宋" panose="02010600040101010101" pitchFamily="2" charset="-122"/>
              </a:rPr>
              <a:t>我们的工作表明了</a:t>
            </a:r>
            <a:r>
              <a:rPr lang="en-US" altLang="zh-CN" sz="2400" dirty="0">
                <a:solidFill>
                  <a:srgbClr val="002060"/>
                </a:solidFill>
                <a:latin typeface="华文中宋" panose="02010600040101010101" pitchFamily="2" charset="-122"/>
                <a:ea typeface="华文中宋" panose="02010600040101010101" pitchFamily="2" charset="-122"/>
              </a:rPr>
              <a:t>R</a:t>
            </a:r>
            <a:r>
              <a:rPr lang="zh-CN" altLang="en-US" sz="2400" dirty="0">
                <a:solidFill>
                  <a:srgbClr val="002060"/>
                </a:solidFill>
                <a:latin typeface="华文中宋" panose="02010600040101010101" pitchFamily="2" charset="-122"/>
                <a:ea typeface="华文中宋" panose="02010600040101010101" pitchFamily="2" charset="-122"/>
              </a:rPr>
              <a:t>模式引力波可能在双星并合的产物中扮演重要的角色。</a:t>
            </a:r>
            <a:endParaRPr lang="en-US" altLang="zh-CN" sz="2400" dirty="0">
              <a:solidFill>
                <a:srgbClr val="002060"/>
              </a:solidFill>
              <a:latin typeface="华文中宋" panose="02010600040101010101" pitchFamily="2" charset="-122"/>
              <a:ea typeface="华文中宋" panose="02010600040101010101" pitchFamily="2" charset="-122"/>
            </a:endParaRPr>
          </a:p>
          <a:p>
            <a:pPr algn="just">
              <a:lnSpc>
                <a:spcPct val="170000"/>
              </a:lnSpc>
            </a:pPr>
            <a:r>
              <a:rPr lang="zh-CN" altLang="en-US" sz="2400" dirty="0">
                <a:solidFill>
                  <a:srgbClr val="002060"/>
                </a:solidFill>
                <a:latin typeface="华文中宋" panose="02010600040101010101" pitchFamily="2" charset="-122"/>
                <a:ea typeface="华文中宋" panose="02010600040101010101" pitchFamily="2" charset="-122"/>
              </a:rPr>
              <a:t>对于远距离的</a:t>
            </a:r>
            <a:r>
              <a:rPr lang="en-US" altLang="zh-CN" sz="2400" dirty="0">
                <a:solidFill>
                  <a:srgbClr val="002060"/>
                </a:solidFill>
                <a:latin typeface="华文中宋" panose="02010600040101010101" pitchFamily="2" charset="-122"/>
                <a:ea typeface="华文中宋" panose="02010600040101010101" pitchFamily="2" charset="-122"/>
              </a:rPr>
              <a:t>R</a:t>
            </a:r>
            <a:r>
              <a:rPr lang="zh-CN" altLang="en-US" sz="2400" dirty="0">
                <a:solidFill>
                  <a:srgbClr val="002060"/>
                </a:solidFill>
                <a:latin typeface="华文中宋" panose="02010600040101010101" pitchFamily="2" charset="-122"/>
                <a:ea typeface="华文中宋" panose="02010600040101010101" pitchFamily="2" charset="-122"/>
              </a:rPr>
              <a:t>模式引力波虽然无法被</a:t>
            </a:r>
            <a:r>
              <a:rPr lang="en-US" altLang="zh-CN" sz="2400" dirty="0" err="1">
                <a:solidFill>
                  <a:srgbClr val="002060"/>
                </a:solidFill>
                <a:latin typeface="华文中宋" panose="02010600040101010101" pitchFamily="2" charset="-122"/>
                <a:ea typeface="华文中宋" panose="02010600040101010101" pitchFamily="2" charset="-122"/>
              </a:rPr>
              <a:t>aLIGO</a:t>
            </a:r>
            <a:r>
              <a:rPr lang="zh-CN" altLang="en-US" sz="2400" dirty="0">
                <a:solidFill>
                  <a:srgbClr val="002060"/>
                </a:solidFill>
                <a:latin typeface="华文中宋" panose="02010600040101010101" pitchFamily="2" charset="-122"/>
                <a:ea typeface="华文中宋" panose="02010600040101010101" pitchFamily="2" charset="-122"/>
              </a:rPr>
              <a:t>直接探测到，但是人们可能通过电磁波间接甄别引力波信号的存在。</a:t>
            </a:r>
            <a:endParaRPr lang="en-US" altLang="zh-CN" sz="2400" dirty="0">
              <a:solidFill>
                <a:srgbClr val="002060"/>
              </a:solidFill>
              <a:latin typeface="华文中宋" panose="02010600040101010101" pitchFamily="2" charset="-122"/>
              <a:ea typeface="华文中宋" panose="02010600040101010101" pitchFamily="2" charset="-122"/>
            </a:endParaRPr>
          </a:p>
          <a:p>
            <a:pPr algn="just">
              <a:lnSpc>
                <a:spcPct val="170000"/>
              </a:lnSpc>
            </a:pPr>
            <a:r>
              <a:rPr lang="zh-CN" altLang="en-US" sz="2400" dirty="0">
                <a:solidFill>
                  <a:srgbClr val="002060"/>
                </a:solidFill>
                <a:latin typeface="华文中宋" panose="02010600040101010101" pitchFamily="2" charset="-122"/>
                <a:ea typeface="华文中宋" panose="02010600040101010101" pitchFamily="2" charset="-122"/>
              </a:rPr>
              <a:t>另外我们的工作也暗示了</a:t>
            </a:r>
            <a:r>
              <a:rPr lang="en-US" altLang="zh-CN" sz="2400" dirty="0">
                <a:solidFill>
                  <a:srgbClr val="002060"/>
                </a:solidFill>
                <a:latin typeface="华文中宋" panose="02010600040101010101" pitchFamily="2" charset="-122"/>
                <a:ea typeface="华文中宋" panose="02010600040101010101" pitchFamily="2" charset="-122"/>
              </a:rPr>
              <a:t>GRB 170817A</a:t>
            </a:r>
            <a:r>
              <a:rPr lang="zh-CN" altLang="en-US" sz="2400" dirty="0">
                <a:solidFill>
                  <a:srgbClr val="002060"/>
                </a:solidFill>
                <a:latin typeface="华文中宋" panose="02010600040101010101" pitchFamily="2" charset="-122"/>
                <a:ea typeface="华文中宋" panose="02010600040101010101" pitchFamily="2" charset="-122"/>
              </a:rPr>
              <a:t>的中心产物是磁星的可能仍然不能被排除。</a:t>
            </a:r>
            <a:endParaRPr lang="en-US" altLang="zh-CN" sz="2400" dirty="0">
              <a:solidFill>
                <a:srgbClr val="002060"/>
              </a:solidFill>
              <a:latin typeface="华文中宋" panose="02010600040101010101" pitchFamily="2" charset="-122"/>
              <a:ea typeface="华文中宋" panose="02010600040101010101" pitchFamily="2" charset="-122"/>
            </a:endParaRPr>
          </a:p>
          <a:p>
            <a:pPr algn="just">
              <a:lnSpc>
                <a:spcPct val="170000"/>
              </a:lnSpc>
            </a:pPr>
            <a:endParaRPr lang="zh-CN" altLang="en-US" sz="2400" dirty="0">
              <a:solidFill>
                <a:srgbClr val="002060"/>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2064470" y="363979"/>
            <a:ext cx="7918516" cy="634116"/>
          </a:xfrm>
        </p:spPr>
        <p:txBody>
          <a:bodyPr>
            <a:normAutofit/>
          </a:bodyPr>
          <a:lstStyle/>
          <a:p>
            <a:pPr algn="ctr"/>
            <a:r>
              <a:rPr lang="en-US" altLang="zh-CN"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3. GRB 111209A</a:t>
            </a:r>
            <a:r>
              <a:rPr lang="zh-CN" altLang="en-US"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及其成协</a:t>
            </a:r>
            <a:r>
              <a:rPr lang="en-US" altLang="zh-CN"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SN 2011kl</a:t>
            </a:r>
            <a:endParaRPr lang="zh-CN" altLang="en-US"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id="{D59F8BD9-0874-4D7C-9599-84275D01FF95}"/>
              </a:ext>
            </a:extLst>
          </p:cNvPr>
          <p:cNvPicPr>
            <a:picLocks noChangeAspect="1"/>
          </p:cNvPicPr>
          <p:nvPr/>
        </p:nvPicPr>
        <p:blipFill>
          <a:blip r:embed="rId2"/>
          <a:stretch>
            <a:fillRect/>
          </a:stretch>
        </p:blipFill>
        <p:spPr>
          <a:xfrm>
            <a:off x="5151296" y="1503680"/>
            <a:ext cx="4210051" cy="4246880"/>
          </a:xfrm>
          <a:prstGeom prst="rect">
            <a:avLst/>
          </a:prstGeom>
        </p:spPr>
      </p:pic>
      <p:pic>
        <p:nvPicPr>
          <p:cNvPr id="3" name="图片 2">
            <a:extLst>
              <a:ext uri="{FF2B5EF4-FFF2-40B4-BE49-F238E27FC236}">
                <a16:creationId xmlns:a16="http://schemas.microsoft.com/office/drawing/2014/main" id="{1856A3E9-20D1-4157-9379-C1059BB90131}"/>
              </a:ext>
            </a:extLst>
          </p:cNvPr>
          <p:cNvPicPr>
            <a:picLocks noChangeAspect="1"/>
          </p:cNvPicPr>
          <p:nvPr/>
        </p:nvPicPr>
        <p:blipFill>
          <a:blip r:embed="rId3"/>
          <a:stretch>
            <a:fillRect/>
          </a:stretch>
        </p:blipFill>
        <p:spPr>
          <a:xfrm>
            <a:off x="513776" y="1503680"/>
            <a:ext cx="4186383" cy="4246880"/>
          </a:xfrm>
          <a:prstGeom prst="rect">
            <a:avLst/>
          </a:prstGeom>
        </p:spPr>
      </p:pic>
      <p:sp>
        <p:nvSpPr>
          <p:cNvPr id="5" name="文本框 4">
            <a:extLst>
              <a:ext uri="{FF2B5EF4-FFF2-40B4-BE49-F238E27FC236}">
                <a16:creationId xmlns:a16="http://schemas.microsoft.com/office/drawing/2014/main" id="{7689416B-F702-4CF8-8639-2293D9D95AFA}"/>
              </a:ext>
            </a:extLst>
          </p:cNvPr>
          <p:cNvSpPr txBox="1"/>
          <p:nvPr/>
        </p:nvSpPr>
        <p:spPr>
          <a:xfrm>
            <a:off x="5458318" y="5948368"/>
            <a:ext cx="3596005" cy="338554"/>
          </a:xfrm>
          <a:prstGeom prst="rect">
            <a:avLst/>
          </a:prstGeom>
          <a:noFill/>
        </p:spPr>
        <p:txBody>
          <a:bodyPr wrap="square" rtlCol="0">
            <a:spAutoFit/>
          </a:bodyPr>
          <a:lstStyle/>
          <a:p>
            <a:r>
              <a:rPr lang="en-US" altLang="zh-CN" sz="1600" dirty="0">
                <a:latin typeface="华文中宋" panose="02010600040101010101" pitchFamily="2" charset="-122"/>
                <a:ea typeface="华文中宋" panose="02010600040101010101" pitchFamily="2" charset="-122"/>
              </a:rPr>
              <a:t>GRB 111209A</a:t>
            </a:r>
            <a:r>
              <a:rPr lang="zh-CN" altLang="en-US" sz="1600" dirty="0">
                <a:latin typeface="华文中宋" panose="02010600040101010101" pitchFamily="2" charset="-122"/>
                <a:ea typeface="华文中宋" panose="02010600040101010101" pitchFamily="2" charset="-122"/>
              </a:rPr>
              <a:t>的</a:t>
            </a:r>
            <a:r>
              <a:rPr lang="en-US" altLang="zh-CN" sz="1600" dirty="0">
                <a:latin typeface="华文中宋" panose="02010600040101010101" pitchFamily="2" charset="-122"/>
                <a:ea typeface="华文中宋" panose="02010600040101010101" pitchFamily="2" charset="-122"/>
              </a:rPr>
              <a:t>X-Ray</a:t>
            </a:r>
            <a:r>
              <a:rPr lang="zh-CN" altLang="en-US" sz="1600" dirty="0">
                <a:latin typeface="华文中宋" panose="02010600040101010101" pitchFamily="2" charset="-122"/>
                <a:ea typeface="华文中宋" panose="02010600040101010101" pitchFamily="2" charset="-122"/>
              </a:rPr>
              <a:t>的光变曲线</a:t>
            </a:r>
          </a:p>
        </p:txBody>
      </p:sp>
      <p:sp>
        <p:nvSpPr>
          <p:cNvPr id="15" name="文本框 14">
            <a:extLst>
              <a:ext uri="{FF2B5EF4-FFF2-40B4-BE49-F238E27FC236}">
                <a16:creationId xmlns:a16="http://schemas.microsoft.com/office/drawing/2014/main" id="{18032D2D-94FE-4D7E-ADAB-7B1B9A374B74}"/>
              </a:ext>
            </a:extLst>
          </p:cNvPr>
          <p:cNvSpPr txBox="1"/>
          <p:nvPr/>
        </p:nvSpPr>
        <p:spPr>
          <a:xfrm>
            <a:off x="9442048" y="1678940"/>
            <a:ext cx="2403933" cy="1631216"/>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在伽马暴光变曲线中的</a:t>
            </a:r>
            <a:r>
              <a:rPr lang="en-US" altLang="zh-CN" sz="2000" dirty="0">
                <a:latin typeface="华文中宋" panose="02010600040101010101" pitchFamily="2" charset="-122"/>
                <a:ea typeface="华文中宋" panose="02010600040101010101" pitchFamily="2" charset="-122"/>
              </a:rPr>
              <a:t>X-Ray</a:t>
            </a:r>
            <a:r>
              <a:rPr lang="zh-CN" altLang="en-US" sz="2000" dirty="0">
                <a:latin typeface="华文中宋" panose="02010600040101010101" pitchFamily="2" charset="-122"/>
                <a:ea typeface="华文中宋" panose="02010600040101010101" pitchFamily="2" charset="-122"/>
              </a:rPr>
              <a:t>流量呈现的</a:t>
            </a:r>
            <a:r>
              <a:rPr lang="zh-CN" altLang="en-US" sz="2000" dirty="0">
                <a:latin typeface="华文中宋" panose="02010600040101010101" pitchFamily="2" charset="-122"/>
                <a:ea typeface="华文中宋" panose="02010600040101010101" pitchFamily="2" charset="-122"/>
                <a:sym typeface="+mn-ea"/>
              </a:rPr>
              <a:t>陡降行为通常被认为可能是磁星塌缩成黑洞的标志。</a:t>
            </a:r>
          </a:p>
        </p:txBody>
      </p:sp>
      <p:sp>
        <p:nvSpPr>
          <p:cNvPr id="16" name="文本框 15">
            <a:extLst>
              <a:ext uri="{FF2B5EF4-FFF2-40B4-BE49-F238E27FC236}">
                <a16:creationId xmlns:a16="http://schemas.microsoft.com/office/drawing/2014/main" id="{8555DB36-4431-498B-8573-76DBF110BC3A}"/>
              </a:ext>
            </a:extLst>
          </p:cNvPr>
          <p:cNvSpPr txBox="1"/>
          <p:nvPr/>
        </p:nvSpPr>
        <p:spPr>
          <a:xfrm>
            <a:off x="9442047" y="4606554"/>
            <a:ext cx="2403933" cy="1015663"/>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陡降之后的</a:t>
            </a:r>
            <a:r>
              <a:rPr lang="en-US" altLang="zh-CN" sz="2000" dirty="0">
                <a:latin typeface="华文中宋" panose="02010600040101010101" pitchFamily="2" charset="-122"/>
                <a:ea typeface="华文中宋" panose="02010600040101010101" pitchFamily="2" charset="-122"/>
              </a:rPr>
              <a:t>X-Ray</a:t>
            </a:r>
            <a:r>
              <a:rPr lang="zh-CN" altLang="en-US" sz="2000" dirty="0">
                <a:latin typeface="华文中宋" panose="02010600040101010101" pitchFamily="2" charset="-122"/>
                <a:ea typeface="华文中宋" panose="02010600040101010101" pitchFamily="2" charset="-122"/>
              </a:rPr>
              <a:t>鼓包被认为可能是新生黑洞的信号。</a:t>
            </a:r>
          </a:p>
        </p:txBody>
      </p:sp>
      <p:sp>
        <p:nvSpPr>
          <p:cNvPr id="9" name="文本框 8">
            <a:extLst>
              <a:ext uri="{FF2B5EF4-FFF2-40B4-BE49-F238E27FC236}">
                <a16:creationId xmlns:a16="http://schemas.microsoft.com/office/drawing/2014/main" id="{B3DBE165-B3C6-45E1-B669-E4D2EE8A0D41}"/>
              </a:ext>
            </a:extLst>
          </p:cNvPr>
          <p:cNvSpPr txBox="1"/>
          <p:nvPr/>
        </p:nvSpPr>
        <p:spPr>
          <a:xfrm>
            <a:off x="379735" y="5909246"/>
            <a:ext cx="4454464" cy="584775"/>
          </a:xfrm>
          <a:prstGeom prst="rect">
            <a:avLst/>
          </a:prstGeom>
          <a:noFill/>
        </p:spPr>
        <p:txBody>
          <a:bodyPr wrap="square" rtlCol="0">
            <a:spAutoFit/>
          </a:bodyPr>
          <a:lstStyle/>
          <a:p>
            <a:r>
              <a:rPr lang="zh-CN" altLang="en-US" sz="1600" dirty="0">
                <a:latin typeface="华文中宋" panose="02010600040101010101" pitchFamily="2" charset="-122"/>
                <a:ea typeface="华文中宋" panose="02010600040101010101" pitchFamily="2" charset="-122"/>
              </a:rPr>
              <a:t>  利用磁星模型拟合了明亮超新星的光变曲线</a:t>
            </a:r>
            <a:endParaRPr lang="en-US" altLang="zh-CN" sz="1600" dirty="0">
              <a:latin typeface="华文中宋" panose="02010600040101010101" pitchFamily="2" charset="-122"/>
              <a:ea typeface="华文中宋" panose="02010600040101010101" pitchFamily="2" charset="-122"/>
            </a:endParaRPr>
          </a:p>
          <a:p>
            <a:r>
              <a:rPr lang="en-US" altLang="zh-CN" sz="1600" dirty="0">
                <a:latin typeface="Times New Roman" panose="02020603050405020304" pitchFamily="18" charset="0"/>
                <a:cs typeface="Times New Roman" panose="02020603050405020304" pitchFamily="18" charset="0"/>
              </a:rPr>
              <a:t>Greiner, J., </a:t>
            </a:r>
            <a:r>
              <a:rPr lang="en-US" altLang="zh-CN" sz="1600" dirty="0" err="1">
                <a:latin typeface="Times New Roman" panose="02020603050405020304" pitchFamily="18" charset="0"/>
                <a:cs typeface="Times New Roman" panose="02020603050405020304" pitchFamily="18" charset="0"/>
              </a:rPr>
              <a:t>Mazzali</a:t>
            </a:r>
            <a:r>
              <a:rPr lang="en-US" altLang="zh-CN" sz="1600" dirty="0">
                <a:latin typeface="Times New Roman" panose="02020603050405020304" pitchFamily="18" charset="0"/>
                <a:cs typeface="Times New Roman" panose="02020603050405020304" pitchFamily="18" charset="0"/>
              </a:rPr>
              <a:t>, P. A., </a:t>
            </a:r>
            <a:r>
              <a:rPr lang="en-US" altLang="zh-CN" sz="1600" dirty="0" err="1">
                <a:latin typeface="Times New Roman" panose="02020603050405020304" pitchFamily="18" charset="0"/>
                <a:cs typeface="Times New Roman" panose="02020603050405020304" pitchFamily="18" charset="0"/>
              </a:rPr>
              <a:t>Kann</a:t>
            </a:r>
            <a:r>
              <a:rPr lang="en-US" altLang="zh-CN" sz="1600" dirty="0">
                <a:latin typeface="Times New Roman" panose="02020603050405020304" pitchFamily="18" charset="0"/>
                <a:cs typeface="Times New Roman" panose="02020603050405020304" pitchFamily="18" charset="0"/>
              </a:rPr>
              <a:t>, D. A., et al. 2015.</a:t>
            </a:r>
            <a:endParaRPr lang="en-US" altLang="zh-CN" sz="1600" dirty="0">
              <a:latin typeface="华文中宋" panose="02010600040101010101" pitchFamily="2" charset="-122"/>
              <a:ea typeface="华文中宋"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19383" y="1253055"/>
            <a:ext cx="5167018" cy="3923922"/>
          </a:xfrm>
          <a:prstGeom prst="rect">
            <a:avLst/>
          </a:prstGeom>
        </p:spPr>
      </p:pic>
      <p:sp>
        <p:nvSpPr>
          <p:cNvPr id="6" name="矩形 5"/>
          <p:cNvSpPr/>
          <p:nvPr/>
        </p:nvSpPr>
        <p:spPr>
          <a:xfrm>
            <a:off x="1691341" y="5850543"/>
            <a:ext cx="2117696"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Chen Wei et al. 2017</a:t>
            </a:r>
          </a:p>
        </p:txBody>
      </p:sp>
      <p:sp>
        <p:nvSpPr>
          <p:cNvPr id="9" name="文本框 8"/>
          <p:cNvSpPr txBox="1"/>
          <p:nvPr/>
        </p:nvSpPr>
        <p:spPr>
          <a:xfrm>
            <a:off x="889305" y="5435668"/>
            <a:ext cx="4210050" cy="400110"/>
          </a:xfrm>
          <a:prstGeom prst="rect">
            <a:avLst/>
          </a:prstGeom>
          <a:noFill/>
        </p:spPr>
        <p:txBody>
          <a:bodyPr wrap="square" rtlCol="0">
            <a:spAutoFit/>
          </a:bodyPr>
          <a:lstStyle/>
          <a:p>
            <a:r>
              <a:rPr lang="en-US" altLang="zh-CN" sz="2000" dirty="0">
                <a:solidFill>
                  <a:srgbClr val="7030A0"/>
                </a:solidFill>
                <a:latin typeface="华文中宋" panose="02010600040101010101" pitchFamily="2" charset="-122"/>
                <a:ea typeface="华文中宋" panose="02010600040101010101" pitchFamily="2" charset="-122"/>
              </a:rPr>
              <a:t>GRB 070110</a:t>
            </a:r>
            <a:r>
              <a:rPr lang="zh-CN" altLang="en-US" sz="2000" dirty="0">
                <a:solidFill>
                  <a:srgbClr val="7030A0"/>
                </a:solidFill>
                <a:latin typeface="华文中宋" panose="02010600040101010101" pitchFamily="2" charset="-122"/>
                <a:ea typeface="华文中宋" panose="02010600040101010101" pitchFamily="2" charset="-122"/>
              </a:rPr>
              <a:t>的</a:t>
            </a:r>
            <a:r>
              <a:rPr lang="en-US" altLang="zh-CN" sz="2000" dirty="0">
                <a:solidFill>
                  <a:srgbClr val="7030A0"/>
                </a:solidFill>
                <a:latin typeface="华文中宋" panose="02010600040101010101" pitchFamily="2" charset="-122"/>
                <a:ea typeface="华文中宋" panose="02010600040101010101" pitchFamily="2" charset="-122"/>
              </a:rPr>
              <a:t>X-Ray</a:t>
            </a:r>
            <a:r>
              <a:rPr lang="zh-CN" altLang="en-US" sz="2000" dirty="0">
                <a:solidFill>
                  <a:srgbClr val="7030A0"/>
                </a:solidFill>
                <a:latin typeface="华文中宋" panose="02010600040101010101" pitchFamily="2" charset="-122"/>
                <a:ea typeface="华文中宋" panose="02010600040101010101" pitchFamily="2" charset="-122"/>
              </a:rPr>
              <a:t>和光学余辉</a:t>
            </a:r>
          </a:p>
        </p:txBody>
      </p:sp>
      <p:pic>
        <p:nvPicPr>
          <p:cNvPr id="3" name="图片 2"/>
          <p:cNvPicPr>
            <a:picLocks noChangeAspect="1"/>
          </p:cNvPicPr>
          <p:nvPr/>
        </p:nvPicPr>
        <p:blipFill>
          <a:blip r:embed="rId4"/>
          <a:stretch>
            <a:fillRect/>
          </a:stretch>
        </p:blipFill>
        <p:spPr>
          <a:xfrm>
            <a:off x="2121842" y="1905317"/>
            <a:ext cx="781050" cy="509270"/>
          </a:xfrm>
          <a:prstGeom prst="rect">
            <a:avLst/>
          </a:prstGeom>
        </p:spPr>
      </p:pic>
      <p:pic>
        <p:nvPicPr>
          <p:cNvPr id="8" name="图片 7"/>
          <p:cNvPicPr>
            <a:picLocks noChangeAspect="1"/>
          </p:cNvPicPr>
          <p:nvPr/>
        </p:nvPicPr>
        <p:blipFill>
          <a:blip r:embed="rId5"/>
          <a:stretch>
            <a:fillRect/>
          </a:stretch>
        </p:blipFill>
        <p:spPr>
          <a:xfrm>
            <a:off x="2902892" y="2247900"/>
            <a:ext cx="647700" cy="333375"/>
          </a:xfrm>
          <a:prstGeom prst="rect">
            <a:avLst/>
          </a:prstGeom>
        </p:spPr>
      </p:pic>
      <p:pic>
        <p:nvPicPr>
          <p:cNvPr id="11" name="图片 10"/>
          <p:cNvPicPr>
            <a:picLocks noChangeAspect="1"/>
          </p:cNvPicPr>
          <p:nvPr/>
        </p:nvPicPr>
        <p:blipFill>
          <a:blip r:embed="rId6"/>
          <a:stretch>
            <a:fillRect/>
          </a:stretch>
        </p:blipFill>
        <p:spPr>
          <a:xfrm>
            <a:off x="3226742" y="2729254"/>
            <a:ext cx="582295" cy="372110"/>
          </a:xfrm>
          <a:prstGeom prst="rect">
            <a:avLst/>
          </a:prstGeom>
        </p:spPr>
      </p:pic>
      <p:pic>
        <p:nvPicPr>
          <p:cNvPr id="12" name="图片 11">
            <a:extLst>
              <a:ext uri="{FF2B5EF4-FFF2-40B4-BE49-F238E27FC236}">
                <a16:creationId xmlns:a16="http://schemas.microsoft.com/office/drawing/2014/main" id="{CBA35653-6524-483F-81E8-CAB9DB7A82B1}"/>
              </a:ext>
            </a:extLst>
          </p:cNvPr>
          <p:cNvPicPr>
            <a:picLocks noChangeAspect="1"/>
          </p:cNvPicPr>
          <p:nvPr/>
        </p:nvPicPr>
        <p:blipFill>
          <a:blip r:embed="rId7"/>
          <a:stretch>
            <a:fillRect/>
          </a:stretch>
        </p:blipFill>
        <p:spPr>
          <a:xfrm>
            <a:off x="6046003" y="1206459"/>
            <a:ext cx="3183255" cy="3970518"/>
          </a:xfrm>
          <a:prstGeom prst="rect">
            <a:avLst/>
          </a:prstGeom>
        </p:spPr>
      </p:pic>
      <p:sp>
        <p:nvSpPr>
          <p:cNvPr id="16" name="文本框 15">
            <a:extLst>
              <a:ext uri="{FF2B5EF4-FFF2-40B4-BE49-F238E27FC236}">
                <a16:creationId xmlns:a16="http://schemas.microsoft.com/office/drawing/2014/main" id="{840BC7C0-73B5-4684-99E0-2D94089A1AD1}"/>
              </a:ext>
            </a:extLst>
          </p:cNvPr>
          <p:cNvSpPr txBox="1"/>
          <p:nvPr/>
        </p:nvSpPr>
        <p:spPr>
          <a:xfrm>
            <a:off x="9426743" y="1670009"/>
            <a:ext cx="2352040" cy="1015663"/>
          </a:xfrm>
          <a:prstGeom prst="rect">
            <a:avLst/>
          </a:prstGeom>
          <a:noFill/>
        </p:spPr>
        <p:txBody>
          <a:bodyPr wrap="square" rtlCol="0">
            <a:spAutoFit/>
          </a:bodyPr>
          <a:lstStyle/>
          <a:p>
            <a:pPr algn="just"/>
            <a:r>
              <a:rPr lang="en-US" altLang="zh-CN" sz="2000" dirty="0">
                <a:latin typeface="华文中宋" panose="02010600040101010101" pitchFamily="2" charset="-122"/>
                <a:ea typeface="华文中宋" panose="02010600040101010101" pitchFamily="2" charset="-122"/>
              </a:rPr>
              <a:t>BZ</a:t>
            </a:r>
            <a:r>
              <a:rPr lang="zh-CN" altLang="en-US" sz="2000" dirty="0">
                <a:latin typeface="华文中宋" panose="02010600040101010101" pitchFamily="2" charset="-122"/>
                <a:ea typeface="华文中宋" panose="02010600040101010101" pitchFamily="2" charset="-122"/>
              </a:rPr>
              <a:t>机制提取黑洞的自旋能去产生的</a:t>
            </a:r>
            <a:r>
              <a:rPr lang="en-US" altLang="zh-CN" sz="2000" dirty="0">
                <a:latin typeface="华文中宋" panose="02010600040101010101" pitchFamily="2" charset="-122"/>
                <a:ea typeface="华文中宋" panose="02010600040101010101" pitchFamily="2" charset="-122"/>
              </a:rPr>
              <a:t>X-Ray</a:t>
            </a:r>
            <a:r>
              <a:rPr lang="zh-CN" altLang="en-US" sz="2000" dirty="0">
                <a:latin typeface="华文中宋" panose="02010600040101010101" pitchFamily="2" charset="-122"/>
                <a:ea typeface="华文中宋" panose="02010600040101010101" pitchFamily="2" charset="-122"/>
              </a:rPr>
              <a:t>鼓包。</a:t>
            </a:r>
          </a:p>
        </p:txBody>
      </p:sp>
      <p:sp>
        <p:nvSpPr>
          <p:cNvPr id="17" name="文本框 16">
            <a:extLst>
              <a:ext uri="{FF2B5EF4-FFF2-40B4-BE49-F238E27FC236}">
                <a16:creationId xmlns:a16="http://schemas.microsoft.com/office/drawing/2014/main" id="{CAE830C4-125F-4785-9FC9-91A6EC7948B0}"/>
              </a:ext>
            </a:extLst>
          </p:cNvPr>
          <p:cNvSpPr txBox="1"/>
          <p:nvPr/>
        </p:nvSpPr>
        <p:spPr>
          <a:xfrm>
            <a:off x="9426743" y="4062491"/>
            <a:ext cx="2352040" cy="707886"/>
          </a:xfrm>
          <a:prstGeom prst="rect">
            <a:avLst/>
          </a:prstGeom>
          <a:noFill/>
        </p:spPr>
        <p:txBody>
          <a:bodyPr wrap="square" rtlCol="0">
            <a:spAutoFit/>
          </a:bodyPr>
          <a:lstStyle/>
          <a:p>
            <a:pPr algn="just"/>
            <a:r>
              <a:rPr lang="en-US" altLang="zh-CN" sz="2000" dirty="0">
                <a:latin typeface="华文中宋" panose="02010600040101010101" pitchFamily="2" charset="-122"/>
                <a:ea typeface="华文中宋" panose="02010600040101010101" pitchFamily="2" charset="-122"/>
              </a:rPr>
              <a:t>BP</a:t>
            </a:r>
            <a:r>
              <a:rPr lang="zh-CN" altLang="en-US" sz="2000" dirty="0">
                <a:latin typeface="华文中宋" panose="02010600040101010101" pitchFamily="2" charset="-122"/>
                <a:ea typeface="华文中宋" panose="02010600040101010101" pitchFamily="2" charset="-122"/>
              </a:rPr>
              <a:t>机制提取吸积盘的角动量产生外流。</a:t>
            </a:r>
          </a:p>
        </p:txBody>
      </p:sp>
      <p:sp>
        <p:nvSpPr>
          <p:cNvPr id="18" name="矩形 17">
            <a:extLst>
              <a:ext uri="{FF2B5EF4-FFF2-40B4-BE49-F238E27FC236}">
                <a16:creationId xmlns:a16="http://schemas.microsoft.com/office/drawing/2014/main" id="{3BB494BD-6B16-4D76-A473-A2A27A9E08FD}"/>
              </a:ext>
            </a:extLst>
          </p:cNvPr>
          <p:cNvSpPr/>
          <p:nvPr/>
        </p:nvSpPr>
        <p:spPr>
          <a:xfrm>
            <a:off x="6279747" y="5835778"/>
            <a:ext cx="2573525"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Wu, </a:t>
            </a:r>
            <a:r>
              <a:rPr lang="en-US" altLang="zh-CN" dirty="0" err="1">
                <a:latin typeface="Times New Roman" panose="02020603050405020304" pitchFamily="18" charset="0"/>
                <a:cs typeface="Times New Roman" panose="02020603050405020304" pitchFamily="18" charset="0"/>
              </a:rPr>
              <a:t>Xue</a:t>
            </a:r>
            <a:r>
              <a:rPr lang="en-US" altLang="zh-CN" dirty="0">
                <a:latin typeface="Times New Roman" panose="02020603050405020304" pitchFamily="18" charset="0"/>
                <a:cs typeface="Times New Roman" panose="02020603050405020304" pitchFamily="18" charset="0"/>
              </a:rPr>
              <a:t>-Feng et al. 2013</a:t>
            </a:r>
          </a:p>
        </p:txBody>
      </p:sp>
      <p:sp>
        <p:nvSpPr>
          <p:cNvPr id="2" name="文本框 1">
            <a:extLst>
              <a:ext uri="{FF2B5EF4-FFF2-40B4-BE49-F238E27FC236}">
                <a16:creationId xmlns:a16="http://schemas.microsoft.com/office/drawing/2014/main" id="{99E95DD4-5EFC-4E3F-9A98-E34E4C487475}"/>
              </a:ext>
            </a:extLst>
          </p:cNvPr>
          <p:cNvSpPr txBox="1"/>
          <p:nvPr/>
        </p:nvSpPr>
        <p:spPr>
          <a:xfrm>
            <a:off x="3955783" y="384616"/>
            <a:ext cx="4656372" cy="461665"/>
          </a:xfrm>
          <a:prstGeom prst="rect">
            <a:avLst/>
          </a:prstGeom>
          <a:noFill/>
        </p:spPr>
        <p:txBody>
          <a:bodyPr wrap="square" rtlCol="0">
            <a:spAutoFit/>
          </a:bodyPr>
          <a:lstStyle/>
          <a:p>
            <a:r>
              <a:rPr lang="zh-CN" altLang="en-US" sz="2400" dirty="0">
                <a:latin typeface="华文中宋" panose="02010600040101010101" pitchFamily="2" charset="-122"/>
                <a:ea typeface="华文中宋" panose="02010600040101010101" pitchFamily="2" charset="-122"/>
              </a:rPr>
              <a:t>磁星塌缩成黑洞的一些相关研究</a:t>
            </a:r>
          </a:p>
        </p:txBody>
      </p:sp>
    </p:spTree>
    <p:extLst>
      <p:ext uri="{BB962C8B-B14F-4D97-AF65-F5344CB8AC3E}">
        <p14:creationId xmlns:p14="http://schemas.microsoft.com/office/powerpoint/2010/main" val="141673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7199286" y="5099660"/>
            <a:ext cx="3599179" cy="742488"/>
          </a:xfrm>
          <a:prstGeom prst="rect">
            <a:avLst/>
          </a:prstGeom>
        </p:spPr>
      </p:pic>
      <p:pic>
        <p:nvPicPr>
          <p:cNvPr id="8" name="图片 7"/>
          <p:cNvPicPr>
            <a:picLocks noChangeAspect="1"/>
          </p:cNvPicPr>
          <p:nvPr/>
        </p:nvPicPr>
        <p:blipFill>
          <a:blip r:embed="rId3"/>
          <a:stretch>
            <a:fillRect/>
          </a:stretch>
        </p:blipFill>
        <p:spPr>
          <a:xfrm>
            <a:off x="7199286" y="4070582"/>
            <a:ext cx="3103291" cy="742489"/>
          </a:xfrm>
          <a:prstGeom prst="rect">
            <a:avLst/>
          </a:prstGeom>
        </p:spPr>
      </p:pic>
      <p:sp>
        <p:nvSpPr>
          <p:cNvPr id="10" name="文本框 9"/>
          <p:cNvSpPr txBox="1"/>
          <p:nvPr/>
        </p:nvSpPr>
        <p:spPr>
          <a:xfrm>
            <a:off x="761045" y="5105012"/>
            <a:ext cx="4822826" cy="400110"/>
          </a:xfrm>
          <a:prstGeom prst="rect">
            <a:avLst/>
          </a:prstGeom>
          <a:noFill/>
        </p:spPr>
        <p:txBody>
          <a:bodyPr wrap="square" rtlCol="0">
            <a:spAutoFit/>
          </a:bodyPr>
          <a:lstStyle/>
          <a:p>
            <a:r>
              <a:rPr lang="en-US" altLang="zh-CN" sz="2000" dirty="0">
                <a:solidFill>
                  <a:srgbClr val="7030A0"/>
                </a:solidFill>
                <a:latin typeface="华文中宋" panose="02010600040101010101" pitchFamily="2" charset="-122"/>
                <a:ea typeface="华文中宋" panose="02010600040101010101" pitchFamily="2" charset="-122"/>
              </a:rPr>
              <a:t>GRB 111209A</a:t>
            </a:r>
            <a:r>
              <a:rPr lang="zh-CN" altLang="en-US" sz="2000" dirty="0">
                <a:solidFill>
                  <a:srgbClr val="7030A0"/>
                </a:solidFill>
                <a:latin typeface="华文中宋" panose="02010600040101010101" pitchFamily="2" charset="-122"/>
                <a:ea typeface="华文中宋" panose="02010600040101010101" pitchFamily="2" charset="-122"/>
              </a:rPr>
              <a:t>的</a:t>
            </a:r>
            <a:r>
              <a:rPr lang="en-US" altLang="zh-CN" sz="2000" dirty="0">
                <a:solidFill>
                  <a:srgbClr val="7030A0"/>
                </a:solidFill>
                <a:latin typeface="华文中宋" panose="02010600040101010101" pitchFamily="2" charset="-122"/>
                <a:ea typeface="华文中宋" panose="02010600040101010101" pitchFamily="2" charset="-122"/>
              </a:rPr>
              <a:t>X-Ray</a:t>
            </a:r>
            <a:r>
              <a:rPr lang="zh-CN" altLang="en-US" sz="2000" dirty="0">
                <a:solidFill>
                  <a:srgbClr val="7030A0"/>
                </a:solidFill>
                <a:latin typeface="华文中宋" panose="02010600040101010101" pitchFamily="2" charset="-122"/>
                <a:ea typeface="华文中宋" panose="02010600040101010101" pitchFamily="2" charset="-122"/>
              </a:rPr>
              <a:t>余辉和光学余辉。</a:t>
            </a:r>
          </a:p>
        </p:txBody>
      </p:sp>
      <p:sp>
        <p:nvSpPr>
          <p:cNvPr id="21" name="文本框 20"/>
          <p:cNvSpPr txBox="1"/>
          <p:nvPr/>
        </p:nvSpPr>
        <p:spPr>
          <a:xfrm>
            <a:off x="625157" y="5505122"/>
            <a:ext cx="4605655" cy="707886"/>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1</a:t>
            </a:r>
            <a:r>
              <a:rPr lang="zh-CN" altLang="en-US" sz="2000" dirty="0">
                <a:latin typeface="华文中宋" panose="02010600040101010101" pitchFamily="2" charset="-122"/>
                <a:ea typeface="华文中宋" panose="02010600040101010101" pitchFamily="2" charset="-122"/>
              </a:rPr>
              <a:t>）大量的</a:t>
            </a:r>
            <a:r>
              <a:rPr lang="en-US" altLang="zh-CN" sz="2000" dirty="0">
                <a:latin typeface="华文中宋" panose="02010600040101010101" pitchFamily="2" charset="-122"/>
                <a:ea typeface="华文中宋" panose="02010600040101010101" pitchFamily="2" charset="-122"/>
              </a:rPr>
              <a:t>R</a:t>
            </a:r>
            <a:r>
              <a:rPr lang="zh-CN" altLang="en-US" sz="2000" dirty="0">
                <a:latin typeface="华文中宋" panose="02010600040101010101" pitchFamily="2" charset="-122"/>
                <a:ea typeface="华文中宋" panose="02010600040101010101" pitchFamily="2" charset="-122"/>
              </a:rPr>
              <a:t>模式引力波辐射导致</a:t>
            </a:r>
            <a:r>
              <a:rPr lang="zh-CN" altLang="en-US" sz="2000" dirty="0">
                <a:latin typeface="华文中宋" panose="02010600040101010101" pitchFamily="2" charset="-122"/>
                <a:ea typeface="华文中宋" panose="02010600040101010101" pitchFamily="2" charset="-122"/>
                <a:sym typeface="+mn-ea"/>
              </a:rPr>
              <a:t>磁星自旋减慢</a:t>
            </a:r>
            <a:endParaRPr lang="zh-CN" altLang="en-US" sz="2000" dirty="0">
              <a:latin typeface="华文中宋" panose="02010600040101010101" pitchFamily="2" charset="-122"/>
              <a:ea typeface="华文中宋" panose="02010600040101010101" pitchFamily="2" charset="-122"/>
            </a:endParaRPr>
          </a:p>
        </p:txBody>
      </p:sp>
      <p:sp>
        <p:nvSpPr>
          <p:cNvPr id="23" name="文本框 22"/>
          <p:cNvSpPr txBox="1"/>
          <p:nvPr/>
        </p:nvSpPr>
        <p:spPr>
          <a:xfrm>
            <a:off x="7073262" y="1882929"/>
            <a:ext cx="4605655" cy="1015663"/>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3</a:t>
            </a:r>
            <a:r>
              <a:rPr lang="zh-CN" altLang="en-US" sz="2000" dirty="0">
                <a:latin typeface="华文中宋" panose="02010600040101010101" pitchFamily="2" charset="-122"/>
                <a:ea typeface="华文中宋" panose="02010600040101010101" pitchFamily="2" charset="-122"/>
              </a:rPr>
              <a:t>）小部分恒星包层的物质回落吸积在新生黑洞上后，通过</a:t>
            </a:r>
            <a:r>
              <a:rPr lang="en-US" altLang="zh-CN" sz="2000" dirty="0">
                <a:latin typeface="华文中宋" panose="02010600040101010101" pitchFamily="2" charset="-122"/>
                <a:ea typeface="华文中宋" panose="02010600040101010101" pitchFamily="2" charset="-122"/>
              </a:rPr>
              <a:t>BZ</a:t>
            </a:r>
            <a:r>
              <a:rPr lang="zh-CN" altLang="en-US" sz="2000" dirty="0">
                <a:latin typeface="华文中宋" panose="02010600040101010101" pitchFamily="2" charset="-122"/>
                <a:ea typeface="华文中宋" panose="02010600040101010101" pitchFamily="2" charset="-122"/>
              </a:rPr>
              <a:t>机制产生</a:t>
            </a:r>
            <a:r>
              <a:rPr lang="en-US" altLang="zh-CN" sz="2000" dirty="0">
                <a:latin typeface="华文中宋" panose="02010600040101010101" pitchFamily="2" charset="-122"/>
                <a:ea typeface="华文中宋" panose="02010600040101010101" pitchFamily="2" charset="-122"/>
              </a:rPr>
              <a:t>X-Ray</a:t>
            </a:r>
            <a:r>
              <a:rPr lang="zh-CN" altLang="en-US" sz="2000" dirty="0">
                <a:latin typeface="华文中宋" panose="02010600040101010101" pitchFamily="2" charset="-122"/>
                <a:ea typeface="华文中宋" panose="02010600040101010101" pitchFamily="2" charset="-122"/>
              </a:rPr>
              <a:t>鼓包。</a:t>
            </a:r>
          </a:p>
        </p:txBody>
      </p:sp>
      <p:sp>
        <p:nvSpPr>
          <p:cNvPr id="24" name="文本框 23"/>
          <p:cNvSpPr txBox="1"/>
          <p:nvPr/>
        </p:nvSpPr>
        <p:spPr>
          <a:xfrm>
            <a:off x="7073262" y="3179941"/>
            <a:ext cx="4605655" cy="707886"/>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4</a:t>
            </a:r>
            <a:r>
              <a:rPr lang="zh-CN" altLang="en-US" sz="2000" dirty="0">
                <a:latin typeface="华文中宋" panose="02010600040101010101" pitchFamily="2" charset="-122"/>
                <a:ea typeface="华文中宋" panose="02010600040101010101" pitchFamily="2" charset="-122"/>
              </a:rPr>
              <a:t>）通过</a:t>
            </a:r>
            <a:r>
              <a:rPr lang="en-US" altLang="zh-CN" sz="2000" dirty="0">
                <a:latin typeface="华文中宋" panose="02010600040101010101" pitchFamily="2" charset="-122"/>
                <a:ea typeface="华文中宋" panose="02010600040101010101" pitchFamily="2" charset="-122"/>
              </a:rPr>
              <a:t>BP</a:t>
            </a:r>
            <a:r>
              <a:rPr lang="zh-CN" altLang="en-US" sz="2000" dirty="0">
                <a:latin typeface="华文中宋" panose="02010600040101010101" pitchFamily="2" charset="-122"/>
                <a:ea typeface="华文中宋" panose="02010600040101010101" pitchFamily="2" charset="-122"/>
              </a:rPr>
              <a:t>机制产生外流注入到超新星的抛射物中。</a:t>
            </a:r>
          </a:p>
        </p:txBody>
      </p:sp>
      <p:sp>
        <p:nvSpPr>
          <p:cNvPr id="27" name="文本框 26">
            <a:extLst>
              <a:ext uri="{FF2B5EF4-FFF2-40B4-BE49-F238E27FC236}">
                <a16:creationId xmlns:a16="http://schemas.microsoft.com/office/drawing/2014/main" id="{4D4719AA-FEA8-4725-A09B-19FD60F1E6B6}"/>
              </a:ext>
            </a:extLst>
          </p:cNvPr>
          <p:cNvSpPr txBox="1"/>
          <p:nvPr/>
        </p:nvSpPr>
        <p:spPr>
          <a:xfrm>
            <a:off x="7073262" y="682608"/>
            <a:ext cx="4605655" cy="707886"/>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2</a:t>
            </a:r>
            <a:r>
              <a:rPr lang="zh-CN" altLang="en-US"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sym typeface="+mn-ea"/>
              </a:rPr>
              <a:t>磁星自旋减慢直到离心力不足以支持其质量，塌缩成新生黑洞</a:t>
            </a:r>
          </a:p>
        </p:txBody>
      </p:sp>
      <p:sp>
        <p:nvSpPr>
          <p:cNvPr id="28" name="矩形 27">
            <a:extLst>
              <a:ext uri="{FF2B5EF4-FFF2-40B4-BE49-F238E27FC236}">
                <a16:creationId xmlns:a16="http://schemas.microsoft.com/office/drawing/2014/main" id="{5709243A-F0FF-4CEC-8037-8FD60D86C001}"/>
              </a:ext>
            </a:extLst>
          </p:cNvPr>
          <p:cNvSpPr/>
          <p:nvPr/>
        </p:nvSpPr>
        <p:spPr>
          <a:xfrm>
            <a:off x="3757726" y="5892976"/>
            <a:ext cx="5325746" cy="400110"/>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Wu, </a:t>
            </a:r>
            <a:r>
              <a:rPr lang="en-US" altLang="zh-CN" sz="2000" dirty="0" err="1">
                <a:latin typeface="Times New Roman" panose="02020603050405020304" pitchFamily="18" charset="0"/>
                <a:cs typeface="Times New Roman" panose="02020603050405020304" pitchFamily="18" charset="0"/>
              </a:rPr>
              <a:t>Xue</a:t>
            </a:r>
            <a:r>
              <a:rPr lang="en-US" altLang="zh-CN" sz="2000" dirty="0">
                <a:latin typeface="Times New Roman" panose="02020603050405020304" pitchFamily="18" charset="0"/>
                <a:cs typeface="Times New Roman" panose="02020603050405020304" pitchFamily="18" charset="0"/>
              </a:rPr>
              <a:t>-Feng et al. 2013;</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Lin &amp; Lu. 2019.</a:t>
            </a:r>
          </a:p>
        </p:txBody>
      </p:sp>
      <p:sp>
        <p:nvSpPr>
          <p:cNvPr id="3" name="文本框 2">
            <a:extLst>
              <a:ext uri="{FF2B5EF4-FFF2-40B4-BE49-F238E27FC236}">
                <a16:creationId xmlns:a16="http://schemas.microsoft.com/office/drawing/2014/main" id="{BB2CCC9D-3253-4D2A-A214-54BB63FBD671}"/>
              </a:ext>
            </a:extLst>
          </p:cNvPr>
          <p:cNvSpPr txBox="1"/>
          <p:nvPr/>
        </p:nvSpPr>
        <p:spPr>
          <a:xfrm>
            <a:off x="2505074" y="6334583"/>
            <a:ext cx="7557796" cy="646331"/>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Jie Lin, </a:t>
            </a:r>
            <a:r>
              <a:rPr lang="en-US" altLang="zh-CN" dirty="0">
                <a:latin typeface="Times New Roman" panose="02020603050405020304" pitchFamily="18" charset="0"/>
                <a:cs typeface="Times New Roman" panose="02020603050405020304" pitchFamily="18" charset="0"/>
              </a:rPr>
              <a:t>Rui-Jing Lu,</a:t>
            </a:r>
            <a:r>
              <a:rPr lang="de-DE" altLang="zh-CN" dirty="0">
                <a:latin typeface="Times New Roman" panose="02020603050405020304" pitchFamily="18" charset="0"/>
                <a:cs typeface="Times New Roman" panose="02020603050405020304" pitchFamily="18" charset="0"/>
              </a:rPr>
              <a:t> Da-Bin Lin</a:t>
            </a:r>
            <a:r>
              <a:rPr lang="en-US" altLang="zh-CN" dirty="0">
                <a:latin typeface="Times New Roman" panose="02020603050405020304" pitchFamily="18" charset="0"/>
                <a:cs typeface="Times New Roman" panose="02020603050405020304" pitchFamily="18" charset="0"/>
              </a:rPr>
              <a:t>, Shan-Qin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Wang</a:t>
            </a:r>
            <a:r>
              <a:rPr lang="en-US" altLang="zh-CN" dirty="0">
                <a:latin typeface="Times New Roman" panose="02020603050405020304" pitchFamily="18" charset="0"/>
              </a:rPr>
              <a:t> 2019, </a:t>
            </a:r>
            <a:r>
              <a:rPr lang="en-US" altLang="zh-CN" b="1" i="1" dirty="0" err="1">
                <a:latin typeface="Times New Roman" panose="02020603050405020304" pitchFamily="18" charset="0"/>
              </a:rPr>
              <a:t>ApJ</a:t>
            </a:r>
            <a:r>
              <a:rPr lang="en-US" altLang="zh-CN" dirty="0">
                <a:latin typeface="Times New Roman" panose="02020603050405020304" pitchFamily="18" charset="0"/>
              </a:rPr>
              <a:t>, to be submitted</a:t>
            </a:r>
          </a:p>
          <a:p>
            <a:endParaRPr lang="zh-CN" altLang="en-US" dirty="0"/>
          </a:p>
        </p:txBody>
      </p:sp>
      <p:pic>
        <p:nvPicPr>
          <p:cNvPr id="4" name="图片 3">
            <a:extLst>
              <a:ext uri="{FF2B5EF4-FFF2-40B4-BE49-F238E27FC236}">
                <a16:creationId xmlns:a16="http://schemas.microsoft.com/office/drawing/2014/main" id="{5C2EE021-17FA-4DA1-B3BA-5A2DE0C44E69}"/>
              </a:ext>
            </a:extLst>
          </p:cNvPr>
          <p:cNvPicPr>
            <a:picLocks noChangeAspect="1"/>
          </p:cNvPicPr>
          <p:nvPr/>
        </p:nvPicPr>
        <p:blipFill>
          <a:blip r:embed="rId4"/>
          <a:stretch>
            <a:fillRect/>
          </a:stretch>
        </p:blipFill>
        <p:spPr>
          <a:xfrm>
            <a:off x="272072" y="329429"/>
            <a:ext cx="6377939" cy="4654008"/>
          </a:xfrm>
          <a:prstGeom prst="rect">
            <a:avLst/>
          </a:prstGeom>
        </p:spPr>
      </p:pic>
      <p:pic>
        <p:nvPicPr>
          <p:cNvPr id="26" name="图片 25">
            <a:extLst>
              <a:ext uri="{FF2B5EF4-FFF2-40B4-BE49-F238E27FC236}">
                <a16:creationId xmlns:a16="http://schemas.microsoft.com/office/drawing/2014/main" id="{9FB70435-F192-4581-AA2E-3DC0CBBFC3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104" y="1352878"/>
            <a:ext cx="742950" cy="476250"/>
          </a:xfrm>
          <a:prstGeom prst="rect">
            <a:avLst/>
          </a:prstGeom>
        </p:spPr>
      </p:pic>
      <p:pic>
        <p:nvPicPr>
          <p:cNvPr id="30" name="图片 29">
            <a:extLst>
              <a:ext uri="{FF2B5EF4-FFF2-40B4-BE49-F238E27FC236}">
                <a16:creationId xmlns:a16="http://schemas.microsoft.com/office/drawing/2014/main" id="{3C226CFE-612C-4197-B01A-C4AB5D550B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7555" y="1938378"/>
            <a:ext cx="647700" cy="342900"/>
          </a:xfrm>
          <a:prstGeom prst="rect">
            <a:avLst/>
          </a:prstGeom>
        </p:spPr>
      </p:pic>
      <p:pic>
        <p:nvPicPr>
          <p:cNvPr id="32" name="图片 31">
            <a:extLst>
              <a:ext uri="{FF2B5EF4-FFF2-40B4-BE49-F238E27FC236}">
                <a16:creationId xmlns:a16="http://schemas.microsoft.com/office/drawing/2014/main" id="{DEAF3335-A664-4C12-B948-9A4513D832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7726" y="2279049"/>
            <a:ext cx="690416" cy="4404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758240" y="911443"/>
            <a:ext cx="2844240" cy="400110"/>
          </a:xfrm>
          <a:prstGeom prst="rect">
            <a:avLst/>
          </a:prstGeom>
          <a:noFill/>
        </p:spPr>
        <p:txBody>
          <a:bodyPr wrap="square" rtlCol="0">
            <a:spAutoFit/>
          </a:bodyPr>
          <a:lstStyle/>
          <a:p>
            <a:r>
              <a:rPr lang="en-US" altLang="zh-CN" sz="2000" dirty="0">
                <a:solidFill>
                  <a:srgbClr val="7030A0"/>
                </a:solidFill>
                <a:latin typeface="华文中宋" panose="02010600040101010101" pitchFamily="2" charset="-122"/>
                <a:ea typeface="华文中宋" panose="02010600040101010101" pitchFamily="2" charset="-122"/>
              </a:rPr>
              <a:t>SN 2011kl</a:t>
            </a:r>
            <a:r>
              <a:rPr lang="zh-CN" altLang="en-US" sz="2000" dirty="0">
                <a:solidFill>
                  <a:srgbClr val="7030A0"/>
                </a:solidFill>
                <a:latin typeface="华文中宋" panose="02010600040101010101" pitchFamily="2" charset="-122"/>
                <a:ea typeface="华文中宋" panose="02010600040101010101" pitchFamily="2" charset="-122"/>
              </a:rPr>
              <a:t>的光变曲线</a:t>
            </a:r>
          </a:p>
        </p:txBody>
      </p:sp>
      <p:pic>
        <p:nvPicPr>
          <p:cNvPr id="9" name="图片 8"/>
          <p:cNvPicPr>
            <a:picLocks noChangeAspect="1"/>
          </p:cNvPicPr>
          <p:nvPr/>
        </p:nvPicPr>
        <p:blipFill>
          <a:blip r:embed="rId3"/>
          <a:stretch>
            <a:fillRect/>
          </a:stretch>
        </p:blipFill>
        <p:spPr>
          <a:xfrm>
            <a:off x="6138545" y="3198207"/>
            <a:ext cx="1564640" cy="504825"/>
          </a:xfrm>
          <a:prstGeom prst="rect">
            <a:avLst/>
          </a:prstGeom>
        </p:spPr>
      </p:pic>
      <p:pic>
        <p:nvPicPr>
          <p:cNvPr id="4" name="图片 3" descr="E1C5Y38MU8DU$@7]I12T9)A"/>
          <p:cNvPicPr>
            <a:picLocks noChangeAspect="1"/>
          </p:cNvPicPr>
          <p:nvPr/>
        </p:nvPicPr>
        <p:blipFill>
          <a:blip r:embed="rId4"/>
          <a:stretch>
            <a:fillRect/>
          </a:stretch>
        </p:blipFill>
        <p:spPr>
          <a:xfrm>
            <a:off x="993775" y="1493521"/>
            <a:ext cx="4288155" cy="3606800"/>
          </a:xfrm>
          <a:prstGeom prst="rect">
            <a:avLst/>
          </a:prstGeom>
        </p:spPr>
      </p:pic>
      <p:sp>
        <p:nvSpPr>
          <p:cNvPr id="7" name="文本框 6"/>
          <p:cNvSpPr txBox="1"/>
          <p:nvPr/>
        </p:nvSpPr>
        <p:spPr>
          <a:xfrm>
            <a:off x="932460" y="5364479"/>
            <a:ext cx="4495800" cy="584775"/>
          </a:xfrm>
          <a:prstGeom prst="rect">
            <a:avLst/>
          </a:prstGeom>
          <a:noFill/>
        </p:spPr>
        <p:txBody>
          <a:bodyPr wrap="square" rtlCol="0">
            <a:spAutoFit/>
          </a:bodyPr>
          <a:lstStyle/>
          <a:p>
            <a:r>
              <a:rPr lang="zh-CN" altLang="en-US" sz="1600" dirty="0">
                <a:latin typeface="华文中宋" panose="02010600040101010101" pitchFamily="2" charset="-122"/>
                <a:ea typeface="华文中宋" panose="02010600040101010101" pitchFamily="2" charset="-122"/>
              </a:rPr>
              <a:t>考虑</a:t>
            </a:r>
            <a:r>
              <a:rPr lang="en-US" altLang="zh-CN" sz="1600" dirty="0">
                <a:latin typeface="华文中宋" panose="02010600040101010101" pitchFamily="2" charset="-122"/>
                <a:ea typeface="华文中宋" panose="02010600040101010101" pitchFamily="2" charset="-122"/>
              </a:rPr>
              <a:t>BP</a:t>
            </a:r>
            <a:r>
              <a:rPr lang="zh-CN" altLang="en-US" sz="1600" dirty="0">
                <a:latin typeface="华文中宋" panose="02010600040101010101" pitchFamily="2" charset="-122"/>
                <a:ea typeface="华文中宋" panose="02010600040101010101" pitchFamily="2" charset="-122"/>
              </a:rPr>
              <a:t>外流注入到超新星抛射物中产生的超新星的光变曲线的拟合结果。</a:t>
            </a:r>
          </a:p>
        </p:txBody>
      </p:sp>
      <p:pic>
        <p:nvPicPr>
          <p:cNvPr id="8" name="图片 7" descr=")H7U]~[_3I5Z49Z7U_48A)K"/>
          <p:cNvPicPr>
            <a:picLocks noChangeAspect="1"/>
          </p:cNvPicPr>
          <p:nvPr/>
        </p:nvPicPr>
        <p:blipFill>
          <a:blip r:embed="rId5"/>
          <a:stretch>
            <a:fillRect/>
          </a:stretch>
        </p:blipFill>
        <p:spPr>
          <a:xfrm>
            <a:off x="5868987" y="4238465"/>
            <a:ext cx="2685415" cy="541655"/>
          </a:xfrm>
          <a:prstGeom prst="rect">
            <a:avLst/>
          </a:prstGeom>
        </p:spPr>
      </p:pic>
      <p:sp>
        <p:nvSpPr>
          <p:cNvPr id="10" name="文本框 9"/>
          <p:cNvSpPr txBox="1"/>
          <p:nvPr/>
        </p:nvSpPr>
        <p:spPr>
          <a:xfrm>
            <a:off x="6102667" y="3799305"/>
            <a:ext cx="2959100" cy="400110"/>
          </a:xfrm>
          <a:prstGeom prst="rect">
            <a:avLst/>
          </a:prstGeom>
          <a:noFill/>
        </p:spPr>
        <p:txBody>
          <a:bodyPr wrap="square" rtlCol="0">
            <a:spAutoFit/>
          </a:bodyPr>
          <a:lstStyle/>
          <a:p>
            <a:r>
              <a:rPr lang="en-US" altLang="zh-CN" sz="2000" dirty="0">
                <a:latin typeface="华文中宋" panose="02010600040101010101" pitchFamily="2" charset="-122"/>
                <a:ea typeface="华文中宋" panose="02010600040101010101" pitchFamily="2" charset="-122"/>
              </a:rPr>
              <a:t>BP</a:t>
            </a:r>
            <a:r>
              <a:rPr lang="zh-CN" altLang="en-US" sz="2000" dirty="0">
                <a:latin typeface="华文中宋" panose="02010600040101010101" pitchFamily="2" charset="-122"/>
                <a:ea typeface="华文中宋" panose="02010600040101010101" pitchFamily="2" charset="-122"/>
              </a:rPr>
              <a:t>外流的光度演化形式：</a:t>
            </a:r>
          </a:p>
        </p:txBody>
      </p:sp>
      <p:pic>
        <p:nvPicPr>
          <p:cNvPr id="12" name="图片 11" descr="8NFWRCY$F19RSV)JMF~5_UV"/>
          <p:cNvPicPr>
            <a:picLocks noChangeAspect="1"/>
          </p:cNvPicPr>
          <p:nvPr/>
        </p:nvPicPr>
        <p:blipFill>
          <a:blip r:embed="rId6"/>
          <a:stretch>
            <a:fillRect/>
          </a:stretch>
        </p:blipFill>
        <p:spPr>
          <a:xfrm>
            <a:off x="6150764" y="1399126"/>
            <a:ext cx="4707101" cy="850424"/>
          </a:xfrm>
          <a:prstGeom prst="rect">
            <a:avLst/>
          </a:prstGeom>
        </p:spPr>
      </p:pic>
      <p:sp>
        <p:nvSpPr>
          <p:cNvPr id="13" name="文本框 12"/>
          <p:cNvSpPr txBox="1"/>
          <p:nvPr/>
        </p:nvSpPr>
        <p:spPr>
          <a:xfrm>
            <a:off x="6093144" y="911443"/>
            <a:ext cx="3267075" cy="400110"/>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cs typeface="Times New Roman" panose="02020603050405020304" pitchFamily="18" charset="0"/>
              </a:rPr>
              <a:t>超新星的光变曲线方程：</a:t>
            </a:r>
          </a:p>
        </p:txBody>
      </p:sp>
      <p:sp>
        <p:nvSpPr>
          <p:cNvPr id="14" name="文本框 13"/>
          <p:cNvSpPr txBox="1"/>
          <p:nvPr/>
        </p:nvSpPr>
        <p:spPr>
          <a:xfrm>
            <a:off x="6096000" y="2444702"/>
            <a:ext cx="3800475" cy="707886"/>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       代表着不同的能量注入的形式，这里考虑</a:t>
            </a:r>
            <a:r>
              <a:rPr lang="en-US" altLang="zh-CN" sz="2000" dirty="0">
                <a:latin typeface="华文中宋" panose="02010600040101010101" pitchFamily="2" charset="-122"/>
                <a:ea typeface="华文中宋" panose="02010600040101010101" pitchFamily="2" charset="-122"/>
              </a:rPr>
              <a:t>BP</a:t>
            </a:r>
            <a:r>
              <a:rPr lang="zh-CN" altLang="en-US" sz="2000" dirty="0">
                <a:latin typeface="华文中宋" panose="02010600040101010101" pitchFamily="2" charset="-122"/>
                <a:ea typeface="华文中宋" panose="02010600040101010101" pitchFamily="2" charset="-122"/>
              </a:rPr>
              <a:t>外流注入：</a:t>
            </a:r>
          </a:p>
        </p:txBody>
      </p:sp>
      <p:graphicFrame>
        <p:nvGraphicFramePr>
          <p:cNvPr id="15" name="对象 14">
            <a:hlinkClick r:id="" action="ppaction://ole?verb=0"/>
          </p:cNvPr>
          <p:cNvGraphicFramePr>
            <a:graphicFrameLocks noChangeAspect="1"/>
          </p:cNvGraphicFramePr>
          <p:nvPr/>
        </p:nvGraphicFramePr>
        <p:xfrm>
          <a:off x="6154260" y="2393847"/>
          <a:ext cx="560705" cy="452696"/>
        </p:xfrm>
        <a:graphic>
          <a:graphicData uri="http://schemas.openxmlformats.org/presentationml/2006/ole">
            <mc:AlternateContent xmlns:mc="http://schemas.openxmlformats.org/markup-compatibility/2006">
              <mc:Choice xmlns:v="urn:schemas-microsoft-com:vml" Requires="v">
                <p:oleObj spid="_x0000_s2066" r:id="rId7" imgW="431800" imgH="254000" progId="Equation.KSEE3">
                  <p:embed/>
                </p:oleObj>
              </mc:Choice>
              <mc:Fallback>
                <p:oleObj r:id="rId7" imgW="431800" imgH="254000" progId="Equation.KSEE3">
                  <p:embed/>
                  <p:pic>
                    <p:nvPicPr>
                      <p:cNvPr id="15" name="对象 14">
                        <a:hlinkClick r:id="" action="ppaction://ole?verb=0"/>
                      </p:cNvPr>
                      <p:cNvPicPr/>
                      <p:nvPr/>
                    </p:nvPicPr>
                    <p:blipFill>
                      <a:blip r:embed="rId8"/>
                      <a:stretch>
                        <a:fillRect/>
                      </a:stretch>
                    </p:blipFill>
                    <p:spPr>
                      <a:xfrm>
                        <a:off x="6154260" y="2393847"/>
                        <a:ext cx="560705" cy="452696"/>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id="{25932987-45BF-472A-A9AC-AFA7F777DFB4}"/>
              </a:ext>
            </a:extLst>
          </p:cNvPr>
          <p:cNvSpPr txBox="1"/>
          <p:nvPr/>
        </p:nvSpPr>
        <p:spPr>
          <a:xfrm>
            <a:off x="8933815" y="4340699"/>
            <a:ext cx="2056130" cy="337185"/>
          </a:xfrm>
          <a:prstGeom prst="rect">
            <a:avLst/>
          </a:prstGeom>
          <a:noFill/>
        </p:spPr>
        <p:txBody>
          <a:bodyPr wrap="square" rtlCol="0">
            <a:spAutoFit/>
          </a:bodyPr>
          <a:lstStyle/>
          <a:p>
            <a:r>
              <a:rPr lang="zh-CN" altLang="en-US" sz="1600" dirty="0">
                <a:latin typeface="华文中宋" panose="02010600040101010101" pitchFamily="2" charset="-122"/>
                <a:ea typeface="华文中宋" panose="02010600040101010101" pitchFamily="2" charset="-122"/>
              </a:rPr>
              <a:t>模型给出的相关参数</a:t>
            </a:r>
          </a:p>
        </p:txBody>
      </p:sp>
      <p:sp>
        <p:nvSpPr>
          <p:cNvPr id="18" name="文本框 17">
            <a:extLst>
              <a:ext uri="{FF2B5EF4-FFF2-40B4-BE49-F238E27FC236}">
                <a16:creationId xmlns:a16="http://schemas.microsoft.com/office/drawing/2014/main" id="{5B39A1C0-1209-4725-82D5-96EA3E425227}"/>
              </a:ext>
            </a:extLst>
          </p:cNvPr>
          <p:cNvSpPr txBox="1"/>
          <p:nvPr/>
        </p:nvSpPr>
        <p:spPr>
          <a:xfrm>
            <a:off x="205243" y="6078258"/>
            <a:ext cx="7376974" cy="584775"/>
          </a:xfrm>
          <a:prstGeom prst="rect">
            <a:avLst/>
          </a:prstGeom>
          <a:noFill/>
        </p:spPr>
        <p:txBody>
          <a:bodyPr wrap="square" rtlCol="0">
            <a:spAutoFit/>
          </a:bodyPr>
          <a:lstStyle/>
          <a:p>
            <a:r>
              <a:rPr lang="fi-FI" altLang="zh-CN" sz="1600" dirty="0">
                <a:latin typeface="Times New Roman" panose="02020603050405020304" pitchFamily="18" charset="0"/>
                <a:cs typeface="Times New Roman" panose="02020603050405020304" pitchFamily="18" charset="0"/>
              </a:rPr>
              <a:t>Armitage, P. J., &amp; Natarajan, P. 1999.</a:t>
            </a:r>
            <a:r>
              <a:rPr lang="fi-FI" altLang="zh-CN" sz="1400" dirty="0">
                <a:latin typeface="Times New Roman" panose="02020603050405020304" pitchFamily="18" charset="0"/>
                <a:cs typeface="Times New Roman" panose="02020603050405020304" pitchFamily="18" charset="0"/>
              </a:rPr>
              <a:t> </a:t>
            </a:r>
            <a:r>
              <a:rPr lang="pt-BR" altLang="zh-CN" sz="1600" dirty="0">
                <a:latin typeface="Times New Roman" panose="02020603050405020304" pitchFamily="18" charset="0"/>
                <a:cs typeface="Times New Roman" panose="02020603050405020304" pitchFamily="18" charset="0"/>
              </a:rPr>
              <a:t>Gao, H., Lei, W.-H., You, Z.-Q., &amp; Xie, W. 2016</a:t>
            </a:r>
            <a:r>
              <a:rPr lang="en-US" altLang="zh-CN" sz="1600" dirty="0">
                <a:latin typeface="Times New Roman" panose="02020603050405020304" pitchFamily="18" charset="0"/>
                <a:cs typeface="Times New Roman" panose="02020603050405020304" pitchFamily="18" charset="0"/>
              </a:rPr>
              <a:t>.</a:t>
            </a:r>
            <a:br>
              <a:rPr lang="pt-BR" altLang="zh-CN" sz="1600" dirty="0">
                <a:latin typeface="Times New Roman" panose="02020603050405020304" pitchFamily="18" charset="0"/>
                <a:cs typeface="Times New Roman" panose="02020603050405020304" pitchFamily="18" charset="0"/>
              </a:rPr>
            </a:br>
            <a:r>
              <a:rPr lang="en-US" altLang="zh-CN" sz="1600" dirty="0">
                <a:latin typeface="Times New Roman" panose="02020603050405020304" pitchFamily="18" charset="0"/>
                <a:cs typeface="Times New Roman" panose="02020603050405020304" pitchFamily="18" charset="0"/>
              </a:rPr>
              <a:t>Wang, S. Q., Wang, L. J., Dai, Z. G., &amp; Wu, X. F. 2015a.</a:t>
            </a:r>
            <a:endParaRPr lang="zh-CN" altLang="en-US" sz="1400" dirty="0">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5AC4AC79-FC2A-4F73-9C5E-B692CE723C55}"/>
              </a:ext>
            </a:extLst>
          </p:cNvPr>
          <p:cNvPicPr>
            <a:picLocks noChangeAspect="1"/>
          </p:cNvPicPr>
          <p:nvPr/>
        </p:nvPicPr>
        <p:blipFill>
          <a:blip r:embed="rId9"/>
          <a:stretch>
            <a:fillRect/>
          </a:stretch>
        </p:blipFill>
        <p:spPr>
          <a:xfrm>
            <a:off x="7825408" y="4747706"/>
            <a:ext cx="3949825" cy="2066690"/>
          </a:xfrm>
          <a:prstGeom prst="rect">
            <a:avLst/>
          </a:prstGeom>
        </p:spPr>
      </p:pic>
    </p:spTree>
    <p:extLst>
      <p:ext uri="{BB962C8B-B14F-4D97-AF65-F5344CB8AC3E}">
        <p14:creationId xmlns:p14="http://schemas.microsoft.com/office/powerpoint/2010/main" val="2964389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3BUCNM6KP95G@NO$24MR20"/>
          <p:cNvPicPr>
            <a:picLocks noChangeAspect="1"/>
          </p:cNvPicPr>
          <p:nvPr/>
        </p:nvPicPr>
        <p:blipFill>
          <a:blip r:embed="rId3"/>
          <a:stretch>
            <a:fillRect/>
          </a:stretch>
        </p:blipFill>
        <p:spPr>
          <a:xfrm>
            <a:off x="262598" y="1237367"/>
            <a:ext cx="5244465" cy="3892550"/>
          </a:xfrm>
          <a:prstGeom prst="rect">
            <a:avLst/>
          </a:prstGeom>
        </p:spPr>
      </p:pic>
      <p:pic>
        <p:nvPicPr>
          <p:cNvPr id="5" name="图片 4" descr="YV~VBM9Z2$`H%XLDV_)F[YP"/>
          <p:cNvPicPr>
            <a:picLocks noChangeAspect="1"/>
          </p:cNvPicPr>
          <p:nvPr/>
        </p:nvPicPr>
        <p:blipFill>
          <a:blip r:embed="rId4"/>
          <a:stretch>
            <a:fillRect/>
          </a:stretch>
        </p:blipFill>
        <p:spPr>
          <a:xfrm>
            <a:off x="8592476" y="3571944"/>
            <a:ext cx="3359929" cy="1095669"/>
          </a:xfrm>
          <a:prstGeom prst="rect">
            <a:avLst/>
          </a:prstGeom>
        </p:spPr>
      </p:pic>
      <p:pic>
        <p:nvPicPr>
          <p:cNvPr id="6" name="图片 5" descr="GDAZ)~{MJ5RX8D8E2%T)R%5"/>
          <p:cNvPicPr>
            <a:picLocks noChangeAspect="1"/>
          </p:cNvPicPr>
          <p:nvPr/>
        </p:nvPicPr>
        <p:blipFill>
          <a:blip r:embed="rId5"/>
          <a:stretch>
            <a:fillRect/>
          </a:stretch>
        </p:blipFill>
        <p:spPr>
          <a:xfrm>
            <a:off x="5577376" y="2856784"/>
            <a:ext cx="2533650" cy="604103"/>
          </a:xfrm>
          <a:prstGeom prst="rect">
            <a:avLst/>
          </a:prstGeom>
        </p:spPr>
      </p:pic>
      <p:pic>
        <p:nvPicPr>
          <p:cNvPr id="7" name="图片 6" descr="F6IDGQ(6~`2)FQOKKL}GJ1F"/>
          <p:cNvPicPr>
            <a:picLocks noChangeAspect="1"/>
          </p:cNvPicPr>
          <p:nvPr/>
        </p:nvPicPr>
        <p:blipFill>
          <a:blip r:embed="rId6"/>
          <a:stretch>
            <a:fillRect/>
          </a:stretch>
        </p:blipFill>
        <p:spPr>
          <a:xfrm>
            <a:off x="8626494" y="1158693"/>
            <a:ext cx="3359929" cy="2200275"/>
          </a:xfrm>
          <a:prstGeom prst="rect">
            <a:avLst/>
          </a:prstGeom>
        </p:spPr>
      </p:pic>
      <p:sp>
        <p:nvSpPr>
          <p:cNvPr id="8" name="文本框 7"/>
          <p:cNvSpPr txBox="1"/>
          <p:nvPr/>
        </p:nvSpPr>
        <p:spPr>
          <a:xfrm>
            <a:off x="408330" y="5407692"/>
            <a:ext cx="4953000" cy="830997"/>
          </a:xfrm>
          <a:prstGeom prst="rect">
            <a:avLst/>
          </a:prstGeom>
          <a:noFill/>
        </p:spPr>
        <p:txBody>
          <a:bodyPr wrap="square" rtlCol="0">
            <a:spAutoFit/>
          </a:bodyPr>
          <a:lstStyle/>
          <a:p>
            <a:r>
              <a:rPr lang="zh-CN" altLang="en-US" sz="1600" dirty="0">
                <a:latin typeface="华文中宋" panose="02010600040101010101" pitchFamily="2" charset="-122"/>
                <a:ea typeface="华文中宋" panose="02010600040101010101" pitchFamily="2" charset="-122"/>
              </a:rPr>
              <a:t>不同塌缩时间对应的初生磁星的质量，其中黑色虚线是</a:t>
            </a:r>
            <a:r>
              <a:rPr lang="en-US" altLang="zh-CN" sz="1600" dirty="0">
                <a:latin typeface="华文中宋" panose="02010600040101010101" pitchFamily="2" charset="-122"/>
                <a:ea typeface="华文中宋" panose="02010600040101010101" pitchFamily="2" charset="-122"/>
              </a:rPr>
              <a:t>GRB 111209A</a:t>
            </a:r>
            <a:r>
              <a:rPr lang="zh-CN" altLang="en-US" sz="1600" dirty="0">
                <a:latin typeface="华文中宋" panose="02010600040101010101" pitchFamily="2" charset="-122"/>
                <a:ea typeface="华文中宋" panose="02010600040101010101" pitchFamily="2" charset="-122"/>
              </a:rPr>
              <a:t>的塌缩时间，灰色是来自于双中子星分布合并可能产生的磁星的质量分布图。</a:t>
            </a:r>
          </a:p>
        </p:txBody>
      </p:sp>
      <p:sp>
        <p:nvSpPr>
          <p:cNvPr id="9" name="文本框 8"/>
          <p:cNvSpPr txBox="1"/>
          <p:nvPr/>
        </p:nvSpPr>
        <p:spPr>
          <a:xfrm>
            <a:off x="1401934" y="529637"/>
            <a:ext cx="2926226" cy="400110"/>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中子星状态方程的限制</a:t>
            </a:r>
          </a:p>
        </p:txBody>
      </p:sp>
      <p:sp>
        <p:nvSpPr>
          <p:cNvPr id="10" name="文本框 9"/>
          <p:cNvSpPr txBox="1"/>
          <p:nvPr/>
        </p:nvSpPr>
        <p:spPr>
          <a:xfrm>
            <a:off x="5530850" y="529481"/>
            <a:ext cx="3340735" cy="707886"/>
          </a:xfrm>
          <a:prstGeom prst="rect">
            <a:avLst/>
          </a:prstGeom>
          <a:noFill/>
        </p:spPr>
        <p:txBody>
          <a:bodyPr wrap="square" rtlCol="0">
            <a:spAutoFit/>
          </a:bodyPr>
          <a:lstStyle/>
          <a:p>
            <a:r>
              <a:rPr lang="en-US" altLang="zh-CN" sz="2000" dirty="0">
                <a:latin typeface="华文中宋" panose="02010600040101010101" pitchFamily="2" charset="-122"/>
                <a:ea typeface="华文中宋" panose="02010600040101010101" pitchFamily="2" charset="-122"/>
              </a:rPr>
              <a:t>R</a:t>
            </a:r>
            <a:r>
              <a:rPr lang="zh-CN" altLang="en-US" sz="2000" dirty="0">
                <a:latin typeface="华文中宋" panose="02010600040101010101" pitchFamily="2" charset="-122"/>
                <a:ea typeface="华文中宋" panose="02010600040101010101" pitchFamily="2" charset="-122"/>
              </a:rPr>
              <a:t>模式引力波主导磁星的自旋减慢的演化方程</a:t>
            </a:r>
            <a:r>
              <a:rPr lang="zh-CN" altLang="en-US" sz="1200" dirty="0"/>
              <a:t>：</a:t>
            </a:r>
          </a:p>
        </p:txBody>
      </p:sp>
      <p:sp>
        <p:nvSpPr>
          <p:cNvPr id="12" name="文本框 11"/>
          <p:cNvSpPr txBox="1"/>
          <p:nvPr/>
        </p:nvSpPr>
        <p:spPr>
          <a:xfrm>
            <a:off x="8592476" y="741402"/>
            <a:ext cx="3617595" cy="369332"/>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不同的状态方程给出的相关参数</a:t>
            </a:r>
          </a:p>
        </p:txBody>
      </p:sp>
      <p:sp>
        <p:nvSpPr>
          <p:cNvPr id="13" name="文本框 12"/>
          <p:cNvSpPr txBox="1"/>
          <p:nvPr/>
        </p:nvSpPr>
        <p:spPr>
          <a:xfrm>
            <a:off x="5550217" y="1819403"/>
            <a:ext cx="2739390" cy="1015663"/>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磁星最大质量与非旋转磁星的最大质量之间的关系</a:t>
            </a:r>
            <a:r>
              <a:rPr lang="zh-CN" altLang="en-US" sz="1200" dirty="0"/>
              <a:t>：</a:t>
            </a:r>
          </a:p>
        </p:txBody>
      </p:sp>
      <p:sp>
        <p:nvSpPr>
          <p:cNvPr id="14" name="文本框 13"/>
          <p:cNvSpPr txBox="1"/>
          <p:nvPr/>
        </p:nvSpPr>
        <p:spPr>
          <a:xfrm>
            <a:off x="5550217" y="3594642"/>
            <a:ext cx="3042259" cy="1015663"/>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利用           和              ，我们可以得到塌缩时间与初生磁星的关系：</a:t>
            </a:r>
          </a:p>
        </p:txBody>
      </p:sp>
      <p:graphicFrame>
        <p:nvGraphicFramePr>
          <p:cNvPr id="15" name="对象 14">
            <a:hlinkClick r:id="" action="ppaction://ole?verb=0"/>
          </p:cNvPr>
          <p:cNvGraphicFramePr>
            <a:graphicFrameLocks noChangeAspect="1"/>
          </p:cNvGraphicFramePr>
          <p:nvPr/>
        </p:nvGraphicFramePr>
        <p:xfrm>
          <a:off x="6223570" y="3590773"/>
          <a:ext cx="723900" cy="407831"/>
        </p:xfrm>
        <a:graphic>
          <a:graphicData uri="http://schemas.openxmlformats.org/presentationml/2006/ole">
            <mc:AlternateContent xmlns:mc="http://schemas.openxmlformats.org/markup-compatibility/2006">
              <mc:Choice xmlns:v="urn:schemas-microsoft-com:vml" Requires="v">
                <p:oleObj spid="_x0000_s3138" r:id="rId7" imgW="405765" imgH="228600" progId="Equation.KSEE3">
                  <p:embed/>
                </p:oleObj>
              </mc:Choice>
              <mc:Fallback>
                <p:oleObj r:id="rId7" imgW="405765" imgH="228600" progId="Equation.KSEE3">
                  <p:embed/>
                  <p:pic>
                    <p:nvPicPr>
                      <p:cNvPr id="15" name="对象 14">
                        <a:hlinkClick r:id="" action="ppaction://ole?verb=0"/>
                      </p:cNvPr>
                      <p:cNvPicPr/>
                      <p:nvPr/>
                    </p:nvPicPr>
                    <p:blipFill>
                      <a:blip r:embed="rId8"/>
                      <a:stretch>
                        <a:fillRect/>
                      </a:stretch>
                    </p:blipFill>
                    <p:spPr>
                      <a:xfrm>
                        <a:off x="6223570" y="3590773"/>
                        <a:ext cx="723900" cy="407831"/>
                      </a:xfrm>
                      <a:prstGeom prst="rect">
                        <a:avLst/>
                      </a:prstGeom>
                    </p:spPr>
                  </p:pic>
                </p:oleObj>
              </mc:Fallback>
            </mc:AlternateContent>
          </a:graphicData>
        </a:graphic>
      </p:graphicFrame>
      <p:graphicFrame>
        <p:nvGraphicFramePr>
          <p:cNvPr id="16" name="对象 15">
            <a:hlinkClick r:id="" action="ppaction://ole?verb=0"/>
          </p:cNvPr>
          <p:cNvGraphicFramePr>
            <a:graphicFrameLocks noChangeAspect="1"/>
          </p:cNvGraphicFramePr>
          <p:nvPr/>
        </p:nvGraphicFramePr>
        <p:xfrm>
          <a:off x="7349554" y="3590773"/>
          <a:ext cx="1083627" cy="434078"/>
        </p:xfrm>
        <a:graphic>
          <a:graphicData uri="http://schemas.openxmlformats.org/presentationml/2006/ole">
            <mc:AlternateContent xmlns:mc="http://schemas.openxmlformats.org/markup-compatibility/2006">
              <mc:Choice xmlns:v="urn:schemas-microsoft-com:vml" Requires="v">
                <p:oleObj spid="_x0000_s3139" r:id="rId9" imgW="723900" imgH="241300" progId="Equation.KSEE3">
                  <p:embed/>
                </p:oleObj>
              </mc:Choice>
              <mc:Fallback>
                <p:oleObj r:id="rId9" imgW="723900" imgH="241300" progId="Equation.KSEE3">
                  <p:embed/>
                  <p:pic>
                    <p:nvPicPr>
                      <p:cNvPr id="16" name="对象 15">
                        <a:hlinkClick r:id="" action="ppaction://ole?verb=0"/>
                      </p:cNvPr>
                      <p:cNvPicPr/>
                      <p:nvPr/>
                    </p:nvPicPr>
                    <p:blipFill>
                      <a:blip r:embed="rId10"/>
                      <a:stretch>
                        <a:fillRect/>
                      </a:stretch>
                    </p:blipFill>
                    <p:spPr>
                      <a:xfrm>
                        <a:off x="7349554" y="3590773"/>
                        <a:ext cx="1083627" cy="434078"/>
                      </a:xfrm>
                      <a:prstGeom prst="rect">
                        <a:avLst/>
                      </a:prstGeom>
                    </p:spPr>
                  </p:pic>
                </p:oleObj>
              </mc:Fallback>
            </mc:AlternateContent>
          </a:graphicData>
        </a:graphic>
      </p:graphicFrame>
      <p:sp>
        <p:nvSpPr>
          <p:cNvPr id="17" name="文本框 16"/>
          <p:cNvSpPr txBox="1"/>
          <p:nvPr/>
        </p:nvSpPr>
        <p:spPr>
          <a:xfrm>
            <a:off x="5581034" y="4842930"/>
            <a:ext cx="6090920" cy="1323439"/>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我们的结果更加支持</a:t>
            </a:r>
            <a:r>
              <a:rPr lang="en-US" altLang="zh-CN" sz="2000" dirty="0">
                <a:latin typeface="华文中宋" panose="02010600040101010101" pitchFamily="2" charset="-122"/>
                <a:ea typeface="华文中宋" panose="02010600040101010101" pitchFamily="2" charset="-122"/>
              </a:rPr>
              <a:t>EOS BSk21</a:t>
            </a:r>
            <a:r>
              <a:rPr lang="zh-CN" altLang="en-US" sz="2000" dirty="0">
                <a:latin typeface="华文中宋" panose="02010600040101010101" pitchFamily="2" charset="-122"/>
                <a:ea typeface="华文中宋" panose="02010600040101010101" pitchFamily="2" charset="-122"/>
              </a:rPr>
              <a:t>和</a:t>
            </a:r>
            <a:r>
              <a:rPr lang="en-US" altLang="zh-CN" sz="2000" dirty="0">
                <a:latin typeface="华文中宋" panose="02010600040101010101" pitchFamily="2" charset="-122"/>
                <a:ea typeface="华文中宋" panose="02010600040101010101" pitchFamily="2" charset="-122"/>
              </a:rPr>
              <a:t>EOS GM1</a:t>
            </a:r>
            <a:r>
              <a:rPr lang="zh-CN" altLang="en-US" sz="2000" dirty="0">
                <a:latin typeface="华文中宋" panose="02010600040101010101" pitchFamily="2" charset="-122"/>
                <a:ea typeface="华文中宋" panose="02010600040101010101" pitchFamily="2" charset="-122"/>
              </a:rPr>
              <a:t>，对于</a:t>
            </a:r>
            <a:r>
              <a:rPr lang="en-US" altLang="zh-CN" sz="2000" dirty="0">
                <a:latin typeface="华文中宋" panose="02010600040101010101" pitchFamily="2" charset="-122"/>
                <a:ea typeface="华文中宋" panose="02010600040101010101" pitchFamily="2" charset="-122"/>
              </a:rPr>
              <a:t>GRB 11209A</a:t>
            </a:r>
            <a:r>
              <a:rPr lang="zh-CN" altLang="en-US" sz="2000" dirty="0">
                <a:latin typeface="华文中宋" panose="02010600040101010101" pitchFamily="2" charset="-122"/>
                <a:ea typeface="华文中宋" panose="02010600040101010101" pitchFamily="2" charset="-122"/>
              </a:rPr>
              <a:t>的塌缩时标为</a:t>
            </a:r>
            <a:r>
              <a:rPr lang="en-US" altLang="zh-CN" sz="2000" dirty="0">
                <a:latin typeface="华文中宋" panose="02010600040101010101" pitchFamily="2" charset="-122"/>
                <a:ea typeface="华文中宋" panose="02010600040101010101" pitchFamily="2" charset="-122"/>
              </a:rPr>
              <a:t>7550</a:t>
            </a:r>
            <a:r>
              <a:rPr lang="zh-CN" altLang="en-US" sz="2000" dirty="0">
                <a:latin typeface="华文中宋" panose="02010600040101010101" pitchFamily="2" charset="-122"/>
                <a:ea typeface="华文中宋" panose="02010600040101010101" pitchFamily="2" charset="-122"/>
              </a:rPr>
              <a:t>秒左右时，其</a:t>
            </a:r>
            <a:r>
              <a:rPr lang="en-US" altLang="zh-CN" sz="2000" dirty="0">
                <a:latin typeface="华文中宋" panose="02010600040101010101" pitchFamily="2" charset="-122"/>
                <a:ea typeface="华文中宋" panose="02010600040101010101" pitchFamily="2" charset="-122"/>
                <a:sym typeface="+mn-ea"/>
              </a:rPr>
              <a:t>EOS BSk21</a:t>
            </a:r>
            <a:r>
              <a:rPr lang="zh-CN" altLang="en-US" sz="2000" dirty="0">
                <a:latin typeface="华文中宋" panose="02010600040101010101" pitchFamily="2" charset="-122"/>
                <a:ea typeface="华文中宋" panose="02010600040101010101" pitchFamily="2" charset="-122"/>
                <a:sym typeface="+mn-ea"/>
              </a:rPr>
              <a:t>和</a:t>
            </a:r>
            <a:r>
              <a:rPr lang="en-US" altLang="zh-CN" sz="2000" dirty="0">
                <a:latin typeface="华文中宋" panose="02010600040101010101" pitchFamily="2" charset="-122"/>
                <a:ea typeface="华文中宋" panose="02010600040101010101" pitchFamily="2" charset="-122"/>
                <a:sym typeface="+mn-ea"/>
              </a:rPr>
              <a:t>EOS GM1</a:t>
            </a:r>
            <a:r>
              <a:rPr lang="zh-CN" altLang="en-US" sz="2000" dirty="0">
                <a:latin typeface="华文中宋" panose="02010600040101010101" pitchFamily="2" charset="-122"/>
                <a:ea typeface="华文中宋" panose="02010600040101010101" pitchFamily="2" charset="-122"/>
                <a:sym typeface="+mn-ea"/>
              </a:rPr>
              <a:t>对应的最大初生磁星的质量分别为                   ，                 </a:t>
            </a:r>
            <a:r>
              <a:rPr lang="zh-CN" altLang="en-US" sz="1600" dirty="0">
                <a:sym typeface="+mn-ea"/>
              </a:rPr>
              <a:t>。 </a:t>
            </a:r>
          </a:p>
        </p:txBody>
      </p:sp>
      <p:graphicFrame>
        <p:nvGraphicFramePr>
          <p:cNvPr id="18" name="对象 17">
            <a:hlinkClick r:id="" action="ppaction://ole?verb=0"/>
          </p:cNvPr>
          <p:cNvGraphicFramePr>
            <a:graphicFrameLocks noChangeAspect="1"/>
          </p:cNvGraphicFramePr>
          <p:nvPr/>
        </p:nvGraphicFramePr>
        <p:xfrm>
          <a:off x="6629857" y="5802327"/>
          <a:ext cx="1558454" cy="395101"/>
        </p:xfrm>
        <a:graphic>
          <a:graphicData uri="http://schemas.openxmlformats.org/presentationml/2006/ole">
            <mc:AlternateContent xmlns:mc="http://schemas.openxmlformats.org/markup-compatibility/2006">
              <mc:Choice xmlns:v="urn:schemas-microsoft-com:vml" Requires="v">
                <p:oleObj spid="_x0000_s3140" r:id="rId11" imgW="901700" imgH="228600" progId="Equation.KSEE3">
                  <p:embed/>
                </p:oleObj>
              </mc:Choice>
              <mc:Fallback>
                <p:oleObj r:id="rId11" imgW="901700" imgH="228600" progId="Equation.KSEE3">
                  <p:embed/>
                  <p:pic>
                    <p:nvPicPr>
                      <p:cNvPr id="18" name="对象 17">
                        <a:hlinkClick r:id="" action="ppaction://ole?verb=0"/>
                      </p:cNvPr>
                      <p:cNvPicPr/>
                      <p:nvPr/>
                    </p:nvPicPr>
                    <p:blipFill>
                      <a:blip r:embed="rId12"/>
                      <a:stretch>
                        <a:fillRect/>
                      </a:stretch>
                    </p:blipFill>
                    <p:spPr>
                      <a:xfrm>
                        <a:off x="6629857" y="5802327"/>
                        <a:ext cx="1558454" cy="395101"/>
                      </a:xfrm>
                      <a:prstGeom prst="rect">
                        <a:avLst/>
                      </a:prstGeom>
                    </p:spPr>
                  </p:pic>
                </p:oleObj>
              </mc:Fallback>
            </mc:AlternateContent>
          </a:graphicData>
        </a:graphic>
      </p:graphicFrame>
      <p:graphicFrame>
        <p:nvGraphicFramePr>
          <p:cNvPr id="19" name="对象 18">
            <a:hlinkClick r:id="" action="ppaction://ole?verb=0"/>
          </p:cNvPr>
          <p:cNvGraphicFramePr>
            <a:graphicFrameLocks noChangeAspect="1"/>
          </p:cNvGraphicFramePr>
          <p:nvPr/>
        </p:nvGraphicFramePr>
        <p:xfrm>
          <a:off x="8408015" y="5795922"/>
          <a:ext cx="1461207" cy="370447"/>
        </p:xfrm>
        <a:graphic>
          <a:graphicData uri="http://schemas.openxmlformats.org/presentationml/2006/ole">
            <mc:AlternateContent xmlns:mc="http://schemas.openxmlformats.org/markup-compatibility/2006">
              <mc:Choice xmlns:v="urn:schemas-microsoft-com:vml" Requires="v">
                <p:oleObj spid="_x0000_s3141" r:id="rId13" imgW="901700" imgH="228600" progId="Equation.KSEE3">
                  <p:embed/>
                </p:oleObj>
              </mc:Choice>
              <mc:Fallback>
                <p:oleObj r:id="rId13" imgW="901700" imgH="228600" progId="Equation.KSEE3">
                  <p:embed/>
                  <p:pic>
                    <p:nvPicPr>
                      <p:cNvPr id="19" name="对象 18">
                        <a:hlinkClick r:id="" action="ppaction://ole?verb=0"/>
                      </p:cNvPr>
                      <p:cNvPicPr/>
                      <p:nvPr/>
                    </p:nvPicPr>
                    <p:blipFill>
                      <a:blip r:embed="rId14"/>
                      <a:stretch>
                        <a:fillRect/>
                      </a:stretch>
                    </p:blipFill>
                    <p:spPr>
                      <a:xfrm>
                        <a:off x="8408015" y="5795922"/>
                        <a:ext cx="1461207" cy="37044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08D1C92F-FE36-4D84-AE14-23E00DA8884B}"/>
                  </a:ext>
                </a:extLst>
              </p:cNvPr>
              <p:cNvSpPr txBox="1"/>
              <p:nvPr/>
            </p:nvSpPr>
            <p:spPr>
              <a:xfrm>
                <a:off x="5577376" y="1220843"/>
                <a:ext cx="2313992" cy="598947"/>
              </a:xfrm>
              <a:prstGeom prst="rect">
                <a:avLst/>
              </a:prstGeom>
              <a:noFill/>
            </p:spPr>
            <p:txBody>
              <a:bodyPr wrap="square" rtlCol="0">
                <a:spAutoFit/>
              </a:bodyPr>
              <a:lstStyle/>
              <a:p>
                <a:r>
                  <a:rPr lang="en-US" altLang="zh-CN" sz="2000" dirty="0"/>
                  <a:t>P=</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0</m:t>
                        </m:r>
                      </m:sub>
                    </m:sSub>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m:t>
                        </m:r>
                        <m:r>
                          <a:rPr lang="en-US" altLang="zh-CN" sz="2000" i="1">
                            <a:latin typeface="Cambria Math" panose="02040503050406030204" pitchFamily="18" charset="0"/>
                          </a:rPr>
                          <m:t>1+</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3</m:t>
                            </m:r>
                            <m:r>
                              <m:rPr>
                                <m:sty m:val="p"/>
                              </m:rPr>
                              <a:rPr lang="en-US" altLang="zh-CN" sz="2000" i="1">
                                <a:latin typeface="Cambria Math" panose="02040503050406030204" pitchFamily="18" charset="0"/>
                              </a:rPr>
                              <m:t>t</m:t>
                            </m:r>
                          </m:num>
                          <m:den>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𝜏</m:t>
                                </m:r>
                              </m:e>
                              <m:sub>
                                <m:r>
                                  <a:rPr lang="en-US" altLang="zh-CN" sz="2000" i="1">
                                    <a:latin typeface="Cambria Math" panose="02040503050406030204" pitchFamily="18" charset="0"/>
                                  </a:rPr>
                                  <m:t>𝑔𝑤</m:t>
                                </m:r>
                              </m:sub>
                            </m:sSub>
                          </m:den>
                        </m:f>
                        <m:r>
                          <a:rPr lang="en-US" altLang="zh-CN" sz="2000" b="0" i="1" smtClean="0">
                            <a:latin typeface="Cambria Math" panose="02040503050406030204" pitchFamily="18" charset="0"/>
                          </a:rPr>
                          <m:t>)</m:t>
                        </m:r>
                      </m:e>
                      <m:sup>
                        <m:f>
                          <m:fPr>
                            <m:type m:val="lin"/>
                            <m:ctrlPr>
                              <a:rPr lang="en-US" altLang="zh-CN" sz="200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6</m:t>
                            </m:r>
                          </m:den>
                        </m:f>
                      </m:sup>
                    </m:sSup>
                  </m:oMath>
                </a14:m>
                <a:endParaRPr lang="zh-CN" altLang="en-US" sz="2000" dirty="0"/>
              </a:p>
            </p:txBody>
          </p:sp>
        </mc:Choice>
        <mc:Fallback xmlns="">
          <p:sp>
            <p:nvSpPr>
              <p:cNvPr id="21" name="文本框 20">
                <a:extLst>
                  <a:ext uri="{FF2B5EF4-FFF2-40B4-BE49-F238E27FC236}">
                    <a16:creationId xmlns:a16="http://schemas.microsoft.com/office/drawing/2014/main" id="{08D1C92F-FE36-4D84-AE14-23E00DA8884B}"/>
                  </a:ext>
                </a:extLst>
              </p:cNvPr>
              <p:cNvSpPr txBox="1">
                <a:spLocks noRot="1" noChangeAspect="1" noMove="1" noResize="1" noEditPoints="1" noAdjustHandles="1" noChangeArrowheads="1" noChangeShapeType="1" noTextEdit="1"/>
              </p:cNvSpPr>
              <p:nvPr/>
            </p:nvSpPr>
            <p:spPr>
              <a:xfrm>
                <a:off x="5577376" y="1220843"/>
                <a:ext cx="2313992" cy="598947"/>
              </a:xfrm>
              <a:prstGeom prst="rect">
                <a:avLst/>
              </a:prstGeom>
              <a:blipFill>
                <a:blip r:embed="rId15"/>
                <a:stretch>
                  <a:fillRect l="-2895" t="-51515" r="-6316" b="-47475"/>
                </a:stretch>
              </a:blipFill>
            </p:spPr>
            <p:txBody>
              <a:bodyPr/>
              <a:lstStyle/>
              <a:p>
                <a:r>
                  <a:rPr lang="zh-CN" altLang="en-US">
                    <a:noFill/>
                  </a:rPr>
                  <a:t> </a:t>
                </a:r>
              </a:p>
            </p:txBody>
          </p:sp>
        </mc:Fallback>
      </mc:AlternateContent>
      <p:sp>
        <p:nvSpPr>
          <p:cNvPr id="2" name="箭头: 右 1">
            <a:extLst>
              <a:ext uri="{FF2B5EF4-FFF2-40B4-BE49-F238E27FC236}">
                <a16:creationId xmlns:a16="http://schemas.microsoft.com/office/drawing/2014/main" id="{B60956E1-E9C0-4586-A6D3-5BB27EB61010}"/>
              </a:ext>
            </a:extLst>
          </p:cNvPr>
          <p:cNvSpPr/>
          <p:nvPr/>
        </p:nvSpPr>
        <p:spPr>
          <a:xfrm>
            <a:off x="7641952" y="4333117"/>
            <a:ext cx="1030171" cy="241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1F10D3B4-A5F2-4BEA-9EB9-BD266BFD10DD}"/>
              </a:ext>
            </a:extLst>
          </p:cNvPr>
          <p:cNvSpPr/>
          <p:nvPr/>
        </p:nvSpPr>
        <p:spPr>
          <a:xfrm>
            <a:off x="305406" y="6315917"/>
            <a:ext cx="11646999" cy="369332"/>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Lasky, P. D., et al. 2014. </a:t>
            </a:r>
            <a:r>
              <a:rPr lang="fi-FI" altLang="zh-CN" dirty="0">
                <a:latin typeface="Times New Roman" panose="02020603050405020304" pitchFamily="18" charset="0"/>
                <a:cs typeface="Times New Roman" panose="02020603050405020304" pitchFamily="18" charset="0"/>
              </a:rPr>
              <a:t> </a:t>
            </a:r>
            <a:r>
              <a:rPr lang="it-IT" altLang="zh-CN" dirty="0">
                <a:latin typeface="Times New Roman" panose="02020603050405020304" pitchFamily="18" charset="0"/>
                <a:cs typeface="Times New Roman" panose="02020603050405020304" pitchFamily="18" charset="0"/>
              </a:rPr>
              <a:t>Ai, S., Gao, H., Dai, Z.-G., et al. 2018. Lü, H.-J., Zhang, B., Lei, W.-H., Li, Y., &amp; Lasky, P. D. 2015</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757E58-B432-4004-9AE2-A7E228851EDB}"/>
              </a:ext>
            </a:extLst>
          </p:cNvPr>
          <p:cNvSpPr txBox="1">
            <a:spLocks/>
          </p:cNvSpPr>
          <p:nvPr/>
        </p:nvSpPr>
        <p:spPr>
          <a:xfrm>
            <a:off x="2556235" y="479794"/>
            <a:ext cx="7079530" cy="7943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4. </a:t>
            </a:r>
            <a:r>
              <a:rPr lang="zh-CN" altLang="en-US" sz="40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展望未来</a:t>
            </a:r>
          </a:p>
        </p:txBody>
      </p:sp>
      <p:sp>
        <p:nvSpPr>
          <p:cNvPr id="3" name="文本框 2">
            <a:extLst>
              <a:ext uri="{FF2B5EF4-FFF2-40B4-BE49-F238E27FC236}">
                <a16:creationId xmlns:a16="http://schemas.microsoft.com/office/drawing/2014/main" id="{DCB06C5E-88D2-47FF-B4E2-D2E4E70E16ED}"/>
              </a:ext>
            </a:extLst>
          </p:cNvPr>
          <p:cNvSpPr txBox="1"/>
          <p:nvPr/>
        </p:nvSpPr>
        <p:spPr>
          <a:xfrm>
            <a:off x="1156996" y="1838130"/>
            <a:ext cx="10142375" cy="3816429"/>
          </a:xfrm>
          <a:prstGeom prst="rect">
            <a:avLst/>
          </a:prstGeom>
          <a:noFill/>
        </p:spPr>
        <p:txBody>
          <a:bodyPr wrap="square" rtlCol="0">
            <a:spAutoFit/>
          </a:bodyPr>
          <a:lstStyle/>
          <a:p>
            <a:pPr marL="514350" indent="-514350" algn="just">
              <a:buAutoNum type="arabicPeriod"/>
            </a:pPr>
            <a:r>
              <a:rPr lang="zh-CN" altLang="en-US" sz="2800" dirty="0">
                <a:latin typeface="华文中宋" panose="02010600040101010101" pitchFamily="2" charset="-122"/>
                <a:ea typeface="华文中宋" panose="02010600040101010101" pitchFamily="2" charset="-122"/>
              </a:rPr>
              <a:t>如果未来</a:t>
            </a:r>
            <a:r>
              <a:rPr lang="en-US" altLang="zh-CN" sz="2800" dirty="0" err="1">
                <a:latin typeface="华文中宋" panose="02010600040101010101" pitchFamily="2" charset="-122"/>
                <a:ea typeface="华文中宋" panose="02010600040101010101" pitchFamily="2" charset="-122"/>
              </a:rPr>
              <a:t>aLIGO</a:t>
            </a:r>
            <a:r>
              <a:rPr lang="zh-CN" altLang="en-US" sz="2800" dirty="0">
                <a:latin typeface="华文中宋" panose="02010600040101010101" pitchFamily="2" charset="-122"/>
                <a:ea typeface="华文中宋" panose="02010600040101010101" pitchFamily="2" charset="-122"/>
              </a:rPr>
              <a:t>的进一步升级和</a:t>
            </a:r>
            <a:r>
              <a:rPr lang="en-US" altLang="zh-CN" sz="2800" dirty="0">
                <a:latin typeface="华文中宋" panose="02010600040101010101" pitchFamily="2" charset="-122"/>
                <a:ea typeface="华文中宋" panose="02010600040101010101" pitchFamily="2" charset="-122"/>
              </a:rPr>
              <a:t>ET</a:t>
            </a:r>
            <a:r>
              <a:rPr lang="zh-CN" altLang="en-US" sz="2800" dirty="0">
                <a:latin typeface="华文中宋" panose="02010600040101010101" pitchFamily="2" charset="-122"/>
                <a:ea typeface="华文中宋" panose="02010600040101010101" pitchFamily="2" charset="-122"/>
              </a:rPr>
              <a:t>的建成后可以探测到</a:t>
            </a:r>
            <a:r>
              <a:rPr lang="en-US" altLang="zh-CN" sz="2800" dirty="0">
                <a:latin typeface="华文中宋" panose="02010600040101010101" pitchFamily="2" charset="-122"/>
                <a:ea typeface="华文中宋" panose="02010600040101010101" pitchFamily="2" charset="-122"/>
              </a:rPr>
              <a:t>R</a:t>
            </a:r>
            <a:r>
              <a:rPr lang="zh-CN" altLang="en-US" sz="2800" dirty="0">
                <a:latin typeface="华文中宋" panose="02010600040101010101" pitchFamily="2" charset="-122"/>
                <a:ea typeface="华文中宋" panose="02010600040101010101" pitchFamily="2" charset="-122"/>
              </a:rPr>
              <a:t>模式引力波的话，可能有助于我们理解中子星内部的一些结构。</a:t>
            </a:r>
            <a:endParaRPr lang="en-US" altLang="zh-CN" sz="2800" dirty="0">
              <a:latin typeface="华文中宋" panose="02010600040101010101" pitchFamily="2" charset="-122"/>
              <a:ea typeface="华文中宋" panose="02010600040101010101" pitchFamily="2" charset="-122"/>
            </a:endParaRPr>
          </a:p>
          <a:p>
            <a:pPr algn="just"/>
            <a:endParaRPr lang="en-US" altLang="zh-CN" sz="2800" dirty="0">
              <a:latin typeface="华文中宋" panose="02010600040101010101" pitchFamily="2" charset="-122"/>
              <a:ea typeface="华文中宋" panose="02010600040101010101" pitchFamily="2" charset="-122"/>
            </a:endParaRPr>
          </a:p>
          <a:p>
            <a:pPr algn="just"/>
            <a:r>
              <a:rPr lang="en-US" altLang="zh-CN" sz="2800" dirty="0">
                <a:latin typeface="华文中宋" panose="02010600040101010101" pitchFamily="2" charset="-122"/>
                <a:ea typeface="华文中宋" panose="02010600040101010101" pitchFamily="2" charset="-122"/>
              </a:rPr>
              <a:t>2. BP</a:t>
            </a:r>
            <a:r>
              <a:rPr lang="zh-CN" altLang="en-US" sz="2800" dirty="0">
                <a:latin typeface="华文中宋" panose="02010600040101010101" pitchFamily="2" charset="-122"/>
                <a:ea typeface="华文中宋" panose="02010600040101010101" pitchFamily="2" charset="-122"/>
              </a:rPr>
              <a:t>机制可能是明亮超新星的能量来源，需要进一步更多的观测样本进行证认。</a:t>
            </a:r>
            <a:endParaRPr lang="en-US" altLang="zh-CN" sz="2800" dirty="0">
              <a:latin typeface="华文中宋" panose="02010600040101010101" pitchFamily="2" charset="-122"/>
              <a:ea typeface="华文中宋" panose="02010600040101010101" pitchFamily="2" charset="-122"/>
            </a:endParaRPr>
          </a:p>
          <a:p>
            <a:pPr algn="just"/>
            <a:endParaRPr lang="en-US" altLang="zh-CN" sz="2800" dirty="0">
              <a:latin typeface="华文中宋" panose="02010600040101010101" pitchFamily="2" charset="-122"/>
              <a:ea typeface="华文中宋" panose="02010600040101010101" pitchFamily="2" charset="-122"/>
            </a:endParaRPr>
          </a:p>
          <a:p>
            <a:pPr algn="just"/>
            <a:r>
              <a:rPr lang="en-US" altLang="zh-CN" sz="2800" dirty="0">
                <a:latin typeface="华文中宋" panose="02010600040101010101" pitchFamily="2" charset="-122"/>
                <a:ea typeface="华文中宋" panose="02010600040101010101" pitchFamily="2" charset="-122"/>
              </a:rPr>
              <a:t>3. </a:t>
            </a:r>
            <a:r>
              <a:rPr lang="zh-CN" altLang="en-US" sz="2800" dirty="0">
                <a:latin typeface="华文中宋" panose="02010600040101010101" pitchFamily="2" charset="-122"/>
                <a:ea typeface="华文中宋" panose="02010600040101010101" pitchFamily="2" charset="-122"/>
              </a:rPr>
              <a:t>对于双中子星并合的产物是黑洞还是磁星？期待未来更多的证据来甄别其中心产物是什么？</a:t>
            </a:r>
            <a:endParaRPr lang="en-US" altLang="zh-CN" sz="2800" dirty="0">
              <a:latin typeface="华文中宋" panose="02010600040101010101" pitchFamily="2" charset="-122"/>
              <a:ea typeface="华文中宋" panose="02010600040101010101" pitchFamily="2" charset="-122"/>
            </a:endParaRPr>
          </a:p>
          <a:p>
            <a:endParaRPr lang="zh-CN" altLang="en-US" dirty="0"/>
          </a:p>
        </p:txBody>
      </p:sp>
      <p:sp>
        <p:nvSpPr>
          <p:cNvPr id="4" name="矩形 3">
            <a:extLst>
              <a:ext uri="{FF2B5EF4-FFF2-40B4-BE49-F238E27FC236}">
                <a16:creationId xmlns:a16="http://schemas.microsoft.com/office/drawing/2014/main" id="{8DFBAEF6-E2B5-4939-BDD0-909034E6E123}"/>
              </a:ext>
            </a:extLst>
          </p:cNvPr>
          <p:cNvSpPr/>
          <p:nvPr/>
        </p:nvSpPr>
        <p:spPr>
          <a:xfrm>
            <a:off x="8748869" y="5468504"/>
            <a:ext cx="2699792" cy="988279"/>
          </a:xfrm>
          <a:prstGeom prst="rect">
            <a:avLst/>
          </a:prstGeom>
        </p:spPr>
        <p:txBody>
          <a:bodyPr wrap="square">
            <a:noAutofit/>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Arial" charset="0"/>
                <a:ea typeface="楷体_GB2312" pitchFamily="49" charset="-122"/>
                <a:cs typeface="+mn-cs"/>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Arial" charset="0"/>
                <a:ea typeface="楷体_GB2312" pitchFamily="49" charset="-122"/>
                <a:cs typeface="+mn-cs"/>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Arial" charset="0"/>
                <a:ea typeface="楷体_GB2312" pitchFamily="49" charset="-122"/>
                <a:cs typeface="+mn-cs"/>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Arial" charset="0"/>
                <a:ea typeface="楷体_GB2312" pitchFamily="49" charset="-122"/>
                <a:cs typeface="+mn-cs"/>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Arial" charset="0"/>
                <a:ea typeface="楷体_GB2312" pitchFamily="49" charset="-122"/>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Arial" charset="0"/>
                <a:ea typeface="楷体_GB2312" pitchFamily="49" charset="-122"/>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Arial" charset="0"/>
                <a:ea typeface="楷体_GB2312" pitchFamily="49" charset="-122"/>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Arial" charset="0"/>
                <a:ea typeface="楷体_GB2312" pitchFamily="49" charset="-122"/>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Arial" charset="0"/>
                <a:ea typeface="楷体_GB2312" pitchFamily="49" charset="-122"/>
                <a:cs typeface="+mn-cs"/>
              </a:defRPr>
            </a:lvl9pPr>
          </a:lstStyle>
          <a:p>
            <a:pPr algn="ctr"/>
            <a:r>
              <a:rPr lang="en-US" altLang="zh-CN" sz="6000" b="1" dirty="0">
                <a:solidFill>
                  <a:srgbClr val="00CC66"/>
                </a:solidFill>
                <a:latin typeface="华文隶书" panose="02010800040101010101" pitchFamily="2" charset="-122"/>
                <a:ea typeface="华文隶书" panose="02010800040101010101" pitchFamily="2" charset="-122"/>
              </a:rPr>
              <a:t>Thanks</a:t>
            </a:r>
            <a:endParaRPr lang="zh-CN" altLang="en-US" sz="6000" b="1" dirty="0">
              <a:solidFill>
                <a:srgbClr val="00CC66"/>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105576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000" b="1" dirty="0">
                <a:solidFill>
                  <a:schemeClr val="accent6"/>
                </a:solidFill>
                <a:latin typeface="华文中宋" panose="02010600040101010101" pitchFamily="2" charset="-122"/>
                <a:ea typeface="华文中宋" panose="02010600040101010101" pitchFamily="2" charset="-122"/>
              </a:rPr>
              <a:t>提纲</a:t>
            </a:r>
            <a:endParaRPr lang="zh-CN" altLang="en-US" sz="6000" dirty="0">
              <a:latin typeface="华文中宋" panose="02010600040101010101" pitchFamily="2" charset="-122"/>
              <a:ea typeface="华文中宋" panose="02010600040101010101" pitchFamily="2" charset="-122"/>
            </a:endParaRPr>
          </a:p>
        </p:txBody>
      </p:sp>
      <p:sp>
        <p:nvSpPr>
          <p:cNvPr id="3" name="内容占位符 2"/>
          <p:cNvSpPr>
            <a:spLocks noGrp="1"/>
          </p:cNvSpPr>
          <p:nvPr>
            <p:ph idx="1"/>
          </p:nvPr>
        </p:nvSpPr>
        <p:spPr>
          <a:xfrm>
            <a:off x="1469571" y="2282546"/>
            <a:ext cx="10268339" cy="3054563"/>
          </a:xfrm>
        </p:spPr>
        <p:txBody>
          <a:bodyPr>
            <a:normAutofit fontScale="85000" lnSpcReduction="20000"/>
          </a:bodyPr>
          <a:lstStyle/>
          <a:p>
            <a:pPr marL="0" indent="0">
              <a:lnSpc>
                <a:spcPct val="150000"/>
              </a:lnSpc>
              <a:buNone/>
            </a:pPr>
            <a:r>
              <a:rPr lang="en-US" altLang="zh-CN" sz="3800" dirty="0">
                <a:latin typeface="华文中宋" panose="02010600040101010101" pitchFamily="2" charset="-122"/>
                <a:ea typeface="华文中宋" panose="02010600040101010101" pitchFamily="2" charset="-122"/>
                <a:cs typeface="Times New Roman" panose="02020603050405020304" pitchFamily="18" charset="0"/>
              </a:rPr>
              <a:t>1.</a:t>
            </a:r>
            <a:r>
              <a:rPr lang="zh-CN" altLang="en-US" sz="3800" dirty="0">
                <a:latin typeface="华文中宋" panose="02010600040101010101" pitchFamily="2" charset="-122"/>
                <a:ea typeface="华文中宋" panose="02010600040101010101" pitchFamily="2" charset="-122"/>
                <a:cs typeface="Times New Roman" panose="02020603050405020304" pitchFamily="18" charset="0"/>
              </a:rPr>
              <a:t>  研究背景</a:t>
            </a:r>
            <a:endParaRPr lang="en-US" altLang="zh-CN" sz="3800" dirty="0">
              <a:latin typeface="华文中宋" panose="02010600040101010101" pitchFamily="2" charset="-122"/>
              <a:ea typeface="华文中宋" panose="02010600040101010101" pitchFamily="2" charset="-122"/>
              <a:cs typeface="Times New Roman" panose="02020603050405020304" pitchFamily="18" charset="0"/>
            </a:endParaRPr>
          </a:p>
          <a:p>
            <a:pPr marL="0" indent="0">
              <a:lnSpc>
                <a:spcPct val="150000"/>
              </a:lnSpc>
              <a:buNone/>
            </a:pPr>
            <a:r>
              <a:rPr lang="en-US" altLang="zh-CN" sz="3800" dirty="0">
                <a:latin typeface="华文中宋" panose="02010600040101010101" pitchFamily="2" charset="-122"/>
                <a:ea typeface="华文中宋" panose="02010600040101010101" pitchFamily="2" charset="-122"/>
                <a:cs typeface="Times New Roman" panose="02020603050405020304" pitchFamily="18" charset="0"/>
              </a:rPr>
              <a:t>2.  GRB 090510</a:t>
            </a:r>
            <a:r>
              <a:rPr lang="zh-CN" altLang="en-US" sz="3800" dirty="0">
                <a:latin typeface="华文中宋" panose="02010600040101010101" pitchFamily="2" charset="-122"/>
                <a:ea typeface="华文中宋" panose="02010600040101010101" pitchFamily="2" charset="-122"/>
                <a:cs typeface="Times New Roman" panose="02020603050405020304" pitchFamily="18" charset="0"/>
              </a:rPr>
              <a:t>的</a:t>
            </a:r>
            <a:r>
              <a:rPr lang="en-US" altLang="zh-CN" sz="3800" dirty="0">
                <a:latin typeface="华文中宋" panose="02010600040101010101" pitchFamily="2" charset="-122"/>
                <a:ea typeface="华文中宋" panose="02010600040101010101" pitchFamily="2" charset="-122"/>
                <a:cs typeface="Times New Roman" panose="02020603050405020304" pitchFamily="18" charset="0"/>
              </a:rPr>
              <a:t> X-ray </a:t>
            </a:r>
            <a:r>
              <a:rPr lang="zh-CN" altLang="en-US" sz="3800" dirty="0">
                <a:latin typeface="华文中宋" panose="02010600040101010101" pitchFamily="2" charset="-122"/>
                <a:ea typeface="华文中宋" panose="02010600040101010101" pitchFamily="2" charset="-122"/>
                <a:cs typeface="Times New Roman" panose="02020603050405020304" pitchFamily="18" charset="0"/>
              </a:rPr>
              <a:t>余辉中的</a:t>
            </a:r>
            <a:r>
              <a:rPr lang="en-US" altLang="zh-CN" sz="3800" dirty="0">
                <a:latin typeface="华文中宋" panose="02010600040101010101" pitchFamily="2" charset="-122"/>
                <a:ea typeface="华文中宋" panose="02010600040101010101" pitchFamily="2" charset="-122"/>
                <a:cs typeface="Times New Roman" panose="02020603050405020304" pitchFamily="18" charset="0"/>
              </a:rPr>
              <a:t>R-</a:t>
            </a:r>
            <a:r>
              <a:rPr lang="zh-CN" altLang="en-US" sz="3800" dirty="0">
                <a:latin typeface="华文中宋" panose="02010600040101010101" pitchFamily="2" charset="-122"/>
                <a:ea typeface="华文中宋" panose="02010600040101010101" pitchFamily="2" charset="-122"/>
                <a:cs typeface="Times New Roman" panose="02020603050405020304" pitchFamily="18" charset="0"/>
              </a:rPr>
              <a:t>模式引力波信号</a:t>
            </a:r>
            <a:endParaRPr lang="en-US" altLang="zh-CN" sz="3800" dirty="0">
              <a:latin typeface="华文中宋" panose="02010600040101010101" pitchFamily="2" charset="-122"/>
              <a:ea typeface="华文中宋" panose="02010600040101010101" pitchFamily="2" charset="-122"/>
              <a:cs typeface="Times New Roman" panose="02020603050405020304" pitchFamily="18" charset="0"/>
            </a:endParaRPr>
          </a:p>
          <a:p>
            <a:pPr marL="0" indent="0">
              <a:lnSpc>
                <a:spcPct val="150000"/>
              </a:lnSpc>
              <a:buNone/>
            </a:pPr>
            <a:r>
              <a:rPr lang="en-US" altLang="zh-CN" sz="3800" dirty="0">
                <a:latin typeface="华文中宋" panose="02010600040101010101" pitchFamily="2" charset="-122"/>
                <a:ea typeface="华文中宋" panose="02010600040101010101" pitchFamily="2" charset="-122"/>
                <a:cs typeface="Times New Roman" panose="02020603050405020304" pitchFamily="18" charset="0"/>
              </a:rPr>
              <a:t>3.  GRB 111209A</a:t>
            </a:r>
            <a:r>
              <a:rPr lang="zh-CN" altLang="en-US" sz="3800" dirty="0">
                <a:latin typeface="华文中宋" panose="02010600040101010101" pitchFamily="2" charset="-122"/>
                <a:ea typeface="华文中宋" panose="02010600040101010101" pitchFamily="2" charset="-122"/>
                <a:cs typeface="Times New Roman" panose="02020603050405020304" pitchFamily="18" charset="0"/>
              </a:rPr>
              <a:t>及其成协</a:t>
            </a:r>
            <a:r>
              <a:rPr lang="en-US" altLang="zh-CN" sz="3800" dirty="0">
                <a:latin typeface="华文中宋" panose="02010600040101010101" pitchFamily="2" charset="-122"/>
                <a:ea typeface="华文中宋" panose="02010600040101010101" pitchFamily="2" charset="-122"/>
                <a:cs typeface="Times New Roman" panose="02020603050405020304" pitchFamily="18" charset="0"/>
              </a:rPr>
              <a:t>SN 2011kl</a:t>
            </a:r>
          </a:p>
          <a:p>
            <a:pPr marL="0" indent="0">
              <a:lnSpc>
                <a:spcPct val="150000"/>
              </a:lnSpc>
              <a:buNone/>
            </a:pPr>
            <a:r>
              <a:rPr lang="en-US" altLang="zh-CN" sz="3800" dirty="0">
                <a:latin typeface="华文中宋" panose="02010600040101010101" pitchFamily="2" charset="-122"/>
                <a:ea typeface="华文中宋" panose="02010600040101010101" pitchFamily="2" charset="-122"/>
                <a:cs typeface="Times New Roman" panose="02020603050405020304" pitchFamily="18" charset="0"/>
              </a:rPr>
              <a:t>4. </a:t>
            </a:r>
            <a:r>
              <a:rPr lang="en-US" altLang="zh-CN" sz="36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 </a:t>
            </a:r>
            <a:r>
              <a:rPr lang="zh-CN" altLang="en-US" sz="3800" dirty="0">
                <a:latin typeface="华文中宋" panose="02010600040101010101" pitchFamily="2" charset="-122"/>
                <a:ea typeface="华文中宋" panose="02010600040101010101" pitchFamily="2" charset="-122"/>
                <a:cs typeface="Times New Roman" panose="02020603050405020304" pitchFamily="18" charset="0"/>
              </a:rPr>
              <a:t>展望未来</a:t>
            </a:r>
          </a:p>
          <a:p>
            <a:pPr marL="0" indent="0">
              <a:lnSpc>
                <a:spcPct val="150000"/>
              </a:lnSpc>
              <a:buNone/>
            </a:pPr>
            <a:endParaRPr lang="en-US" altLang="zh-CN" sz="3800" dirty="0">
              <a:latin typeface="华文中宋" panose="02010600040101010101" pitchFamily="2" charset="-122"/>
              <a:ea typeface="华文中宋" panose="02010600040101010101" pitchFamily="2" charset="-122"/>
              <a:cs typeface="Times New Roman" panose="02020603050405020304" pitchFamily="18" charset="0"/>
            </a:endParaRPr>
          </a:p>
          <a:p>
            <a:pPr marL="0" indent="0">
              <a:buNone/>
            </a:pPr>
            <a:endParaRPr lang="en-US" altLang="zh-CN" sz="3200" dirty="0">
              <a:latin typeface="华文中宋" panose="02010600040101010101" pitchFamily="2" charset="-122"/>
              <a:ea typeface="华文中宋" panose="02010600040101010101" pitchFamily="2" charset="-122"/>
              <a:cs typeface="Times New Roman" panose="02020603050405020304" pitchFamily="18" charset="0"/>
            </a:endParaRPr>
          </a:p>
          <a:p>
            <a:pPr marL="0" indent="0">
              <a:buNone/>
            </a:pPr>
            <a:endParaRPr lang="zh-CN" altLang="en-US" sz="3200" dirty="0">
              <a:latin typeface="华文中宋" panose="02010600040101010101" pitchFamily="2" charset="-122"/>
              <a:ea typeface="华文中宋" panose="02010600040101010101" pitchFamily="2"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78031" y="233464"/>
            <a:ext cx="3459637" cy="644746"/>
          </a:xfrm>
        </p:spPr>
        <p:txBody>
          <a:bodyPr>
            <a:normAutofit/>
          </a:bodyPr>
          <a:lstStyle/>
          <a:p>
            <a:pPr algn="ctr"/>
            <a:r>
              <a:rPr lang="en-US" altLang="zh-CN" sz="3200" b="1" dirty="0">
                <a:solidFill>
                  <a:schemeClr val="accent6">
                    <a:lumMod val="75000"/>
                  </a:schemeClr>
                </a:solidFill>
                <a:latin typeface="Times New Roman" panose="02020603050405020304" pitchFamily="18" charset="0"/>
                <a:cs typeface="Times New Roman" panose="02020603050405020304" pitchFamily="18" charset="0"/>
              </a:rPr>
              <a:t>1</a:t>
            </a:r>
            <a:r>
              <a:rPr lang="en-US" altLang="zh-CN"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 </a:t>
            </a:r>
            <a:r>
              <a:rPr lang="zh-CN" altLang="en-US"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研究背景</a:t>
            </a:r>
          </a:p>
        </p:txBody>
      </p:sp>
      <p:sp>
        <p:nvSpPr>
          <p:cNvPr id="5" name="Rectangle 1"/>
          <p:cNvSpPr>
            <a:spLocks noChangeArrowheads="1"/>
          </p:cNvSpPr>
          <p:nvPr/>
        </p:nvSpPr>
        <p:spPr bwMode="auto">
          <a:xfrm>
            <a:off x="6629760" y="16342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1800" b="0" i="0" u="none" strike="noStrike" cap="none" normalizeH="0" baseline="0">
                <a:ln>
                  <a:noFill/>
                </a:ln>
                <a:solidFill>
                  <a:schemeClr val="tx1"/>
                </a:solidFill>
                <a:effectLst/>
                <a:latin typeface="Arial" panose="020B0604020202020204" pitchFamily="34" charset="0"/>
              </a:rPr>
            </a:b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9" name="文本框 8"/>
          <p:cNvSpPr txBox="1"/>
          <p:nvPr/>
        </p:nvSpPr>
        <p:spPr>
          <a:xfrm>
            <a:off x="8876771" y="1260449"/>
            <a:ext cx="3183739" cy="1631216"/>
          </a:xfrm>
          <a:prstGeom prst="rect">
            <a:avLst/>
          </a:prstGeom>
          <a:noFill/>
        </p:spPr>
        <p:txBody>
          <a:bodyPr wrap="square" rtlCol="0">
            <a:spAutoFit/>
          </a:bodyPr>
          <a:lstStyle/>
          <a:p>
            <a:pPr algn="just"/>
            <a:r>
              <a:rPr lang="en-US" altLang="zh-CN" sz="2000" dirty="0">
                <a:latin typeface="华文中宋" panose="02010600040101010101" pitchFamily="2" charset="-122"/>
                <a:ea typeface="华文中宋" panose="02010600040101010101" pitchFamily="2" charset="-122"/>
              </a:rPr>
              <a:t>2017</a:t>
            </a:r>
            <a:r>
              <a:rPr lang="zh-CN" altLang="en-US" sz="2000" dirty="0">
                <a:latin typeface="华文中宋" panose="02010600040101010101" pitchFamily="2" charset="-122"/>
                <a:ea typeface="华文中宋" panose="02010600040101010101" pitchFamily="2" charset="-122"/>
              </a:rPr>
              <a:t>年</a:t>
            </a:r>
            <a:r>
              <a:rPr lang="en-US" altLang="zh-CN" sz="2000" dirty="0">
                <a:latin typeface="华文中宋" panose="02010600040101010101" pitchFamily="2" charset="-122"/>
                <a:ea typeface="华文中宋" panose="02010600040101010101" pitchFamily="2" charset="-122"/>
              </a:rPr>
              <a:t>8</a:t>
            </a:r>
            <a:r>
              <a:rPr lang="zh-CN" altLang="en-US" sz="2000" dirty="0">
                <a:latin typeface="华文中宋" panose="02010600040101010101" pitchFamily="2" charset="-122"/>
                <a:ea typeface="华文中宋" panose="02010600040101010101" pitchFamily="2" charset="-122"/>
              </a:rPr>
              <a:t>月</a:t>
            </a:r>
            <a:r>
              <a:rPr lang="en-US" altLang="zh-CN" sz="2000" dirty="0">
                <a:latin typeface="华文中宋" panose="02010600040101010101" pitchFamily="2" charset="-122"/>
                <a:ea typeface="华文中宋" panose="02010600040101010101" pitchFamily="2" charset="-122"/>
              </a:rPr>
              <a:t>17</a:t>
            </a:r>
            <a:r>
              <a:rPr lang="zh-CN" altLang="en-US" sz="2000" dirty="0">
                <a:latin typeface="华文中宋" panose="02010600040101010101" pitchFamily="2" charset="-122"/>
                <a:ea typeface="华文中宋" panose="02010600040101010101" pitchFamily="2" charset="-122"/>
              </a:rPr>
              <a:t>日，人类第一次同时探测到来自双子星合并产生的引力波及其电磁对应体，正式开启了天文学的多信使的时代。</a:t>
            </a:r>
          </a:p>
        </p:txBody>
      </p:sp>
      <p:pic>
        <p:nvPicPr>
          <p:cNvPr id="10" name="图片 9"/>
          <p:cNvPicPr>
            <a:picLocks noChangeAspect="1"/>
          </p:cNvPicPr>
          <p:nvPr/>
        </p:nvPicPr>
        <p:blipFill>
          <a:blip r:embed="rId3"/>
          <a:stretch>
            <a:fillRect/>
          </a:stretch>
        </p:blipFill>
        <p:spPr>
          <a:xfrm>
            <a:off x="4620958" y="1074755"/>
            <a:ext cx="4197705" cy="5350499"/>
          </a:xfrm>
          <a:prstGeom prst="rect">
            <a:avLst/>
          </a:prstGeom>
          <a:effectLst>
            <a:outerShdw sx="1000" sy="1000" algn="ctr" rotWithShape="0">
              <a:srgbClr val="000000"/>
            </a:outerShdw>
          </a:effectLst>
        </p:spPr>
      </p:pic>
      <p:pic>
        <p:nvPicPr>
          <p:cNvPr id="11" name="图片 10"/>
          <p:cNvPicPr>
            <a:picLocks noChangeAspect="1"/>
          </p:cNvPicPr>
          <p:nvPr/>
        </p:nvPicPr>
        <p:blipFill>
          <a:blip r:embed="rId4"/>
          <a:stretch>
            <a:fillRect/>
          </a:stretch>
        </p:blipFill>
        <p:spPr>
          <a:xfrm>
            <a:off x="716761" y="3633416"/>
            <a:ext cx="3703641" cy="2791838"/>
          </a:xfrm>
          <a:prstGeom prst="rect">
            <a:avLst/>
          </a:prstGeom>
        </p:spPr>
      </p:pic>
      <p:pic>
        <p:nvPicPr>
          <p:cNvPr id="12" name="图片 11"/>
          <p:cNvPicPr>
            <a:picLocks noChangeAspect="1"/>
          </p:cNvPicPr>
          <p:nvPr/>
        </p:nvPicPr>
        <p:blipFill>
          <a:blip r:embed="rId5"/>
          <a:stretch>
            <a:fillRect/>
          </a:stretch>
        </p:blipFill>
        <p:spPr>
          <a:xfrm>
            <a:off x="716761" y="1074755"/>
            <a:ext cx="3703641" cy="2558675"/>
          </a:xfrm>
          <a:prstGeom prst="rect">
            <a:avLst/>
          </a:prstGeom>
        </p:spPr>
      </p:pic>
      <p:sp>
        <p:nvSpPr>
          <p:cNvPr id="13" name="文本框 12"/>
          <p:cNvSpPr txBox="1"/>
          <p:nvPr/>
        </p:nvSpPr>
        <p:spPr>
          <a:xfrm>
            <a:off x="9075906" y="3822970"/>
            <a:ext cx="2791839" cy="1473191"/>
          </a:xfrm>
          <a:prstGeom prst="rect">
            <a:avLst/>
          </a:prstGeom>
          <a:noFill/>
        </p:spPr>
        <p:txBody>
          <a:bodyPr wrap="square" rtlCol="0">
            <a:spAutoFit/>
          </a:bodyPr>
          <a:lstStyle/>
          <a:p>
            <a:endParaRPr lang="zh-CN" altLang="en-US" dirty="0"/>
          </a:p>
        </p:txBody>
      </p:sp>
      <p:sp>
        <p:nvSpPr>
          <p:cNvPr id="14" name="文本框 13"/>
          <p:cNvSpPr txBox="1"/>
          <p:nvPr/>
        </p:nvSpPr>
        <p:spPr>
          <a:xfrm>
            <a:off x="8875350" y="3356920"/>
            <a:ext cx="2898844" cy="1015663"/>
          </a:xfrm>
          <a:prstGeom prst="rect">
            <a:avLst/>
          </a:prstGeom>
          <a:noFill/>
        </p:spPr>
        <p:txBody>
          <a:bodyPr wrap="square" rtlCol="0">
            <a:spAutoFit/>
          </a:bodyPr>
          <a:lstStyle/>
          <a:p>
            <a:pPr algn="just"/>
            <a:r>
              <a:rPr lang="en-US" altLang="zh-CN" sz="2000" dirty="0">
                <a:latin typeface="华文中宋" panose="02010600040101010101" pitchFamily="2" charset="-122"/>
                <a:ea typeface="华文中宋" panose="02010600040101010101" pitchFamily="2" charset="-122"/>
              </a:rPr>
              <a:t>GW170817/GRB 170817A</a:t>
            </a:r>
            <a:r>
              <a:rPr lang="zh-CN" altLang="en-US" sz="2000" dirty="0">
                <a:latin typeface="华文中宋" panose="02010600040101010101" pitchFamily="2" charset="-122"/>
                <a:ea typeface="华文中宋" panose="02010600040101010101" pitchFamily="2" charset="-122"/>
              </a:rPr>
              <a:t>是惊喜之外，也是意料之中。</a:t>
            </a:r>
          </a:p>
        </p:txBody>
      </p:sp>
      <p:sp>
        <p:nvSpPr>
          <p:cNvPr id="16" name="文本框 15"/>
          <p:cNvSpPr txBox="1"/>
          <p:nvPr/>
        </p:nvSpPr>
        <p:spPr>
          <a:xfrm>
            <a:off x="8875350" y="4837838"/>
            <a:ext cx="2645924" cy="1015663"/>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除此之外，略带疑问：双中子星的并合的中心产物是什么？</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550" y="3007568"/>
            <a:ext cx="9486900" cy="2905125"/>
          </a:xfrm>
          <a:prstGeom prst="rect">
            <a:avLst/>
          </a:prstGeom>
        </p:spPr>
      </p:pic>
      <p:sp>
        <p:nvSpPr>
          <p:cNvPr id="11" name="标题 1"/>
          <p:cNvSpPr>
            <a:spLocks noGrp="1"/>
          </p:cNvSpPr>
          <p:nvPr>
            <p:ph type="title"/>
          </p:nvPr>
        </p:nvSpPr>
        <p:spPr>
          <a:xfrm>
            <a:off x="4478031" y="233464"/>
            <a:ext cx="3459637" cy="644746"/>
          </a:xfrm>
        </p:spPr>
        <p:txBody>
          <a:bodyPr>
            <a:normAutofit/>
          </a:bodyPr>
          <a:lstStyle/>
          <a:p>
            <a:pPr algn="ctr"/>
            <a:r>
              <a:rPr lang="en-US" altLang="zh-CN" sz="3200" b="1" dirty="0">
                <a:solidFill>
                  <a:schemeClr val="accent6">
                    <a:lumMod val="75000"/>
                  </a:schemeClr>
                </a:solidFill>
                <a:latin typeface="Times New Roman" panose="02020603050405020304" pitchFamily="18" charset="0"/>
                <a:cs typeface="Times New Roman" panose="02020603050405020304" pitchFamily="18" charset="0"/>
              </a:rPr>
              <a:t>1</a:t>
            </a:r>
            <a:r>
              <a:rPr lang="en-US" altLang="zh-CN"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 </a:t>
            </a:r>
            <a:r>
              <a:rPr lang="zh-CN" altLang="en-US"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研究背景</a:t>
            </a:r>
          </a:p>
        </p:txBody>
      </p:sp>
      <p:sp>
        <p:nvSpPr>
          <p:cNvPr id="12" name="文本框 11"/>
          <p:cNvSpPr txBox="1"/>
          <p:nvPr/>
        </p:nvSpPr>
        <p:spPr>
          <a:xfrm>
            <a:off x="1352550" y="1139301"/>
            <a:ext cx="9312207" cy="1631216"/>
          </a:xfrm>
          <a:prstGeom prst="rect">
            <a:avLst/>
          </a:prstGeom>
          <a:noFill/>
        </p:spPr>
        <p:txBody>
          <a:bodyPr wrap="square" rtlCol="0">
            <a:spAutoFit/>
          </a:bodyPr>
          <a:lstStyle/>
          <a:p>
            <a:pPr marL="342900" indent="-342900">
              <a:buAutoNum type="arabicPeriod"/>
            </a:pPr>
            <a:r>
              <a:rPr lang="zh-CN" altLang="en-US" sz="2000" dirty="0">
                <a:latin typeface="华文中宋" panose="02010600040101010101" pitchFamily="2" charset="-122"/>
                <a:ea typeface="华文中宋" panose="02010600040101010101" pitchFamily="2" charset="-122"/>
              </a:rPr>
              <a:t>合并产物直接是一个黑洞？</a:t>
            </a:r>
            <a:endParaRPr lang="en-US" altLang="zh-CN" sz="2000" dirty="0">
              <a:latin typeface="华文中宋" panose="02010600040101010101" pitchFamily="2" charset="-122"/>
              <a:ea typeface="华文中宋" panose="02010600040101010101" pitchFamily="2" charset="-122"/>
            </a:endParaRPr>
          </a:p>
          <a:p>
            <a:pPr marL="342900" indent="-342900">
              <a:buAutoNum type="arabicPeriod"/>
            </a:pPr>
            <a:r>
              <a:rPr lang="zh-CN" altLang="en-US" sz="2000" dirty="0">
                <a:latin typeface="华文中宋" panose="02010600040101010101" pitchFamily="2" charset="-122"/>
                <a:ea typeface="华文中宋" panose="02010600040101010101" pitchFamily="2" charset="-122"/>
              </a:rPr>
              <a:t>先产生一个短时标（</a:t>
            </a:r>
            <a:r>
              <a:rPr lang="en-US" altLang="zh-CN" sz="2000" dirty="0">
                <a:latin typeface="华文中宋" panose="02010600040101010101" pitchFamily="2" charset="-122"/>
                <a:ea typeface="华文中宋" panose="02010600040101010101" pitchFamily="2" charset="-122"/>
              </a:rPr>
              <a:t>&lt;100</a:t>
            </a:r>
            <a:r>
              <a:rPr lang="zh-CN" altLang="en-US" sz="2000" dirty="0">
                <a:latin typeface="华文中宋" panose="02010600040101010101" pitchFamily="2" charset="-122"/>
                <a:ea typeface="华文中宋" panose="02010600040101010101" pitchFamily="2" charset="-122"/>
              </a:rPr>
              <a:t> 毫秒）、不稳定的大质量中子星后立即塌缩成黑洞？</a:t>
            </a:r>
            <a:endParaRPr lang="en-US" altLang="zh-CN" sz="2000" dirty="0">
              <a:latin typeface="华文中宋" panose="02010600040101010101" pitchFamily="2" charset="-122"/>
              <a:ea typeface="华文中宋" panose="02010600040101010101" pitchFamily="2" charset="-122"/>
            </a:endParaRPr>
          </a:p>
          <a:p>
            <a:pPr marL="342900" indent="-342900">
              <a:buAutoNum type="arabicPeriod"/>
            </a:pPr>
            <a:r>
              <a:rPr lang="zh-CN" altLang="en-US" sz="2000" dirty="0">
                <a:latin typeface="华文中宋" panose="02010600040101010101" pitchFamily="2" charset="-122"/>
                <a:ea typeface="华文中宋" panose="02010600040101010101" pitchFamily="2" charset="-122"/>
              </a:rPr>
              <a:t>产生一个长时标且超大质量的中子星，由惯性离心力抵抗引力，随后旋转变慢后塌缩成黑洞？</a:t>
            </a:r>
            <a:endParaRPr lang="en-US" altLang="zh-CN" sz="2000" dirty="0">
              <a:latin typeface="华文中宋" panose="02010600040101010101" pitchFamily="2" charset="-122"/>
              <a:ea typeface="华文中宋" panose="02010600040101010101" pitchFamily="2" charset="-122"/>
            </a:endParaRPr>
          </a:p>
          <a:p>
            <a:pPr marL="342900" indent="-342900">
              <a:buAutoNum type="arabicPeriod"/>
            </a:pPr>
            <a:r>
              <a:rPr lang="zh-CN" altLang="en-US" sz="2000" dirty="0">
                <a:latin typeface="华文中宋" panose="02010600040101010101" pitchFamily="2" charset="-122"/>
                <a:ea typeface="华文中宋" panose="02010600040101010101" pitchFamily="2" charset="-122"/>
              </a:rPr>
              <a:t>产生一个稳定的大质量中子星或者夸克星？</a:t>
            </a:r>
          </a:p>
        </p:txBody>
      </p:sp>
      <p:sp>
        <p:nvSpPr>
          <p:cNvPr id="13" name="文本框 12"/>
          <p:cNvSpPr txBox="1"/>
          <p:nvPr/>
        </p:nvSpPr>
        <p:spPr>
          <a:xfrm>
            <a:off x="2856670" y="6149744"/>
            <a:ext cx="6702358" cy="677108"/>
          </a:xfrm>
          <a:prstGeom prst="rect">
            <a:avLst/>
          </a:prstGeom>
          <a:noFill/>
        </p:spPr>
        <p:txBody>
          <a:bodyPr wrap="square" rtlCol="0">
            <a:spAutoFit/>
          </a:bodyPr>
          <a:lstStyle/>
          <a:p>
            <a:r>
              <a:rPr lang="pl-PL" altLang="zh-CN" sz="2000" dirty="0">
                <a:latin typeface="Times New Roman" panose="02020603050405020304" pitchFamily="18" charset="0"/>
                <a:cs typeface="Times New Roman" panose="02020603050405020304" pitchFamily="18" charset="0"/>
              </a:rPr>
              <a:t>Bartos, I., Brady, P., Marka, S. 2012, arXiv:1212.2289</a:t>
            </a: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85805" y="1205752"/>
            <a:ext cx="3693472" cy="4719437"/>
          </a:xfrm>
          <a:prstGeom prst="rect">
            <a:avLst/>
          </a:prstGeom>
        </p:spPr>
      </p:pic>
      <p:sp>
        <p:nvSpPr>
          <p:cNvPr id="3" name="标题 1"/>
          <p:cNvSpPr txBox="1"/>
          <p:nvPr/>
        </p:nvSpPr>
        <p:spPr>
          <a:xfrm>
            <a:off x="4478031" y="233464"/>
            <a:ext cx="3459637" cy="6447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solidFill>
                  <a:schemeClr val="accent6">
                    <a:lumMod val="75000"/>
                  </a:schemeClr>
                </a:solidFill>
                <a:latin typeface="Times New Roman" panose="02020603050405020304" pitchFamily="18" charset="0"/>
                <a:cs typeface="Times New Roman" panose="02020603050405020304" pitchFamily="18" charset="0"/>
              </a:rPr>
              <a:t>1</a:t>
            </a:r>
            <a:r>
              <a:rPr lang="en-US" altLang="zh-CN"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 </a:t>
            </a:r>
            <a:r>
              <a:rPr lang="zh-CN" altLang="en-US"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研究背景</a:t>
            </a:r>
          </a:p>
        </p:txBody>
      </p:sp>
      <p:sp>
        <p:nvSpPr>
          <p:cNvPr id="4" name="文本框 3"/>
          <p:cNvSpPr txBox="1"/>
          <p:nvPr/>
        </p:nvSpPr>
        <p:spPr>
          <a:xfrm>
            <a:off x="1648881" y="6012249"/>
            <a:ext cx="103113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NASA</a:t>
            </a:r>
            <a:endParaRPr lang="zh-CN" altLang="en-US"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4506251" y="1205274"/>
            <a:ext cx="6818886" cy="830997"/>
          </a:xfrm>
          <a:prstGeom prst="rect">
            <a:avLst/>
          </a:prstGeom>
          <a:noFill/>
        </p:spPr>
        <p:txBody>
          <a:bodyPr wrap="square" rtlCol="0">
            <a:spAutoFit/>
          </a:bodyPr>
          <a:lstStyle/>
          <a:p>
            <a:pPr algn="just"/>
            <a:r>
              <a:rPr lang="zh-CN" altLang="en-US" sz="2400" dirty="0">
                <a:latin typeface="华文中宋" panose="02010600040101010101" pitchFamily="2" charset="-122"/>
                <a:ea typeface="华文中宋" panose="02010600040101010101" pitchFamily="2" charset="-122"/>
              </a:rPr>
              <a:t>如果双中子星并合的产物是稳定的超大质量中子星的话，那么中子星可能存在连续的引力波辐射。</a:t>
            </a:r>
          </a:p>
        </p:txBody>
      </p:sp>
      <p:sp>
        <p:nvSpPr>
          <p:cNvPr id="6" name="文本框 5"/>
          <p:cNvSpPr txBox="1"/>
          <p:nvPr/>
        </p:nvSpPr>
        <p:spPr>
          <a:xfrm>
            <a:off x="4528224" y="2291852"/>
            <a:ext cx="6960141" cy="830997"/>
          </a:xfrm>
          <a:prstGeom prst="rect">
            <a:avLst/>
          </a:prstGeom>
          <a:noFill/>
        </p:spPr>
        <p:txBody>
          <a:bodyPr wrap="square" rtlCol="0">
            <a:spAutoFit/>
          </a:bodyPr>
          <a:lstStyle/>
          <a:p>
            <a:r>
              <a:rPr lang="zh-CN" altLang="en-US" sz="2400" dirty="0">
                <a:latin typeface="华文中宋" panose="02010600040101010101" pitchFamily="2" charset="-122"/>
                <a:ea typeface="华文中宋" panose="02010600040101010101" pitchFamily="2" charset="-122"/>
              </a:rPr>
              <a:t>中子星的引力波辐射可以通过两种方式产生：质量四极矩的变形或者流体的震荡。</a:t>
            </a:r>
          </a:p>
        </p:txBody>
      </p:sp>
      <p:pic>
        <p:nvPicPr>
          <p:cNvPr id="7" name="图片 6"/>
          <p:cNvPicPr>
            <a:picLocks noChangeAspect="1"/>
          </p:cNvPicPr>
          <p:nvPr/>
        </p:nvPicPr>
        <p:blipFill>
          <a:blip r:embed="rId4"/>
          <a:stretch>
            <a:fillRect/>
          </a:stretch>
        </p:blipFill>
        <p:spPr>
          <a:xfrm>
            <a:off x="4780931" y="4730273"/>
            <a:ext cx="2714348" cy="614969"/>
          </a:xfrm>
          <a:prstGeom prst="rect">
            <a:avLst/>
          </a:prstGeom>
        </p:spPr>
      </p:pic>
      <p:pic>
        <p:nvPicPr>
          <p:cNvPr id="8" name="图片 7"/>
          <p:cNvPicPr>
            <a:picLocks noChangeAspect="1"/>
          </p:cNvPicPr>
          <p:nvPr/>
        </p:nvPicPr>
        <p:blipFill>
          <a:blip r:embed="rId5"/>
          <a:stretch>
            <a:fillRect/>
          </a:stretch>
        </p:blipFill>
        <p:spPr>
          <a:xfrm>
            <a:off x="8474009" y="4747919"/>
            <a:ext cx="3415114" cy="580922"/>
          </a:xfrm>
          <a:prstGeom prst="rect">
            <a:avLst/>
          </a:prstGeom>
        </p:spPr>
      </p:pic>
      <mc:AlternateContent xmlns:mc="http://schemas.openxmlformats.org/markup-compatibility/2006" xmlns:a14="http://schemas.microsoft.com/office/drawing/2010/main">
        <mc:Choice Requires="a14">
          <p:sp>
            <p:nvSpPr>
              <p:cNvPr id="9" name="文本框 8"/>
              <p:cNvSpPr txBox="1"/>
              <p:nvPr/>
            </p:nvSpPr>
            <p:spPr>
              <a:xfrm>
                <a:off x="4528224" y="3399760"/>
                <a:ext cx="3436916" cy="1384995"/>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对于中子星有一个椭率</a:t>
                </a:r>
                <a14:m>
                  <m:oMath xmlns:m="http://schemas.openxmlformats.org/officeDocument/2006/math">
                    <m:r>
                      <a:rPr lang="zh-CN" altLang="en-US" sz="2000">
                        <a:latin typeface="Cambria Math" panose="02040503050406030204" pitchFamily="18" charset="0"/>
                        <a:ea typeface="华文中宋" panose="02010600040101010101" pitchFamily="2" charset="-122"/>
                      </a:rPr>
                      <m:t>𝜀</m:t>
                    </m:r>
                  </m:oMath>
                </a14:m>
                <a:r>
                  <a:rPr lang="zh-CN" altLang="en-US" sz="2000" dirty="0">
                    <a:latin typeface="华文中宋" panose="02010600040101010101" pitchFamily="2" charset="-122"/>
                    <a:ea typeface="华文中宋" panose="02010600040101010101" pitchFamily="2" charset="-122"/>
                  </a:rPr>
                  <a:t>的情况下，其引力波辐射能量的损失率和典型特征时标分别为</a:t>
                </a:r>
                <a:r>
                  <a:rPr lang="zh-CN" altLang="en-US" sz="2400" dirty="0">
                    <a:latin typeface="华文中宋" panose="02010600040101010101" pitchFamily="2" charset="-122"/>
                    <a:ea typeface="华文中宋" panose="02010600040101010101" pitchFamily="2" charset="-122"/>
                  </a:rPr>
                  <a:t>：</a:t>
                </a:r>
              </a:p>
            </p:txBody>
          </p:sp>
        </mc:Choice>
        <mc:Fallback xmlns="">
          <p:sp>
            <p:nvSpPr>
              <p:cNvPr id="9" name="文本框 8"/>
              <p:cNvSpPr txBox="1">
                <a:spLocks noRot="1" noChangeAspect="1" noMove="1" noResize="1" noEditPoints="1" noAdjustHandles="1" noChangeArrowheads="1" noChangeShapeType="1" noTextEdit="1"/>
              </p:cNvSpPr>
              <p:nvPr/>
            </p:nvSpPr>
            <p:spPr>
              <a:xfrm>
                <a:off x="4528224" y="3399760"/>
                <a:ext cx="3436916" cy="1384995"/>
              </a:xfrm>
              <a:prstGeom prst="rect">
                <a:avLst/>
              </a:prstGeom>
              <a:blipFill rotWithShape="1">
                <a:blip r:embed="rId6"/>
                <a:stretch>
                  <a:fillRect l="-1950" t="-2643" r="-1773" b="-9251"/>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8112723" y="3378430"/>
                <a:ext cx="3693472" cy="1323439"/>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对于中子星有个</a:t>
                </a:r>
                <a:r>
                  <a:rPr lang="en-US" altLang="zh-CN" sz="2000" dirty="0">
                    <a:latin typeface="华文中宋" panose="02010600040101010101" pitchFamily="2" charset="-122"/>
                    <a:ea typeface="华文中宋" panose="02010600040101010101" pitchFamily="2" charset="-122"/>
                  </a:rPr>
                  <a:t>R</a:t>
                </a:r>
                <a:r>
                  <a:rPr lang="zh-CN" altLang="en-US" sz="2000" dirty="0">
                    <a:latin typeface="华文中宋" panose="02010600040101010101" pitchFamily="2" charset="-122"/>
                    <a:ea typeface="华文中宋" panose="02010600040101010101" pitchFamily="2" charset="-122"/>
                  </a:rPr>
                  <a:t>模式震荡振幅为</a:t>
                </a:r>
                <a14:m>
                  <m:oMath xmlns:m="http://schemas.openxmlformats.org/officeDocument/2006/math">
                    <m:r>
                      <a:rPr lang="zh-CN" altLang="en-US" sz="2000">
                        <a:latin typeface="Cambria Math" panose="02040503050406030204" pitchFamily="18" charset="0"/>
                        <a:ea typeface="华文中宋" panose="02010600040101010101" pitchFamily="2" charset="-122"/>
                      </a:rPr>
                      <m:t>𝛼</m:t>
                    </m:r>
                  </m:oMath>
                </a14:m>
                <a:r>
                  <a:rPr lang="zh-CN" altLang="en-US" sz="2000" dirty="0">
                    <a:latin typeface="华文中宋" panose="02010600040101010101" pitchFamily="2" charset="-122"/>
                    <a:ea typeface="华文中宋" panose="02010600040101010101" pitchFamily="2" charset="-122"/>
                  </a:rPr>
                  <a:t>的情况下，其引力波辐射能量的损失率和典型特征时标分别为：</a:t>
                </a:r>
              </a:p>
            </p:txBody>
          </p:sp>
        </mc:Choice>
        <mc:Fallback xmlns="">
          <p:sp>
            <p:nvSpPr>
              <p:cNvPr id="10" name="文本框 9"/>
              <p:cNvSpPr txBox="1">
                <a:spLocks noRot="1" noChangeAspect="1" noMove="1" noResize="1" noEditPoints="1" noAdjustHandles="1" noChangeArrowheads="1" noChangeShapeType="1" noTextEdit="1"/>
              </p:cNvSpPr>
              <p:nvPr/>
            </p:nvSpPr>
            <p:spPr>
              <a:xfrm>
                <a:off x="8112723" y="3378430"/>
                <a:ext cx="3693472" cy="1323439"/>
              </a:xfrm>
              <a:prstGeom prst="rect">
                <a:avLst/>
              </a:prstGeom>
              <a:blipFill rotWithShape="1">
                <a:blip r:embed="rId7"/>
                <a:stretch>
                  <a:fillRect l="-1815" t="-2304" r="-1650" b="-7373"/>
                </a:stretch>
              </a:blipFill>
            </p:spPr>
            <p:txBody>
              <a:bodyPr/>
              <a:lstStyle/>
              <a:p>
                <a:r>
                  <a:rPr lang="zh-CN" altLang="en-US">
                    <a:noFill/>
                  </a:rPr>
                  <a:t> </a:t>
                </a:r>
                <a:endParaRPr lang="zh-CN" altLang="en-US">
                  <a:noFill/>
                </a:endParaRPr>
              </a:p>
            </p:txBody>
          </p:sp>
        </mc:Fallback>
      </mc:AlternateContent>
      <p:pic>
        <p:nvPicPr>
          <p:cNvPr id="11" name="图片 10"/>
          <p:cNvPicPr>
            <a:picLocks noChangeAspect="1"/>
          </p:cNvPicPr>
          <p:nvPr/>
        </p:nvPicPr>
        <p:blipFill>
          <a:blip r:embed="rId8"/>
          <a:stretch>
            <a:fillRect/>
          </a:stretch>
        </p:blipFill>
        <p:spPr>
          <a:xfrm>
            <a:off x="4780931" y="5328841"/>
            <a:ext cx="3314678" cy="614968"/>
          </a:xfrm>
          <a:prstGeom prst="rect">
            <a:avLst/>
          </a:prstGeom>
        </p:spPr>
      </p:pic>
      <p:pic>
        <p:nvPicPr>
          <p:cNvPr id="12" name="图片 11"/>
          <p:cNvPicPr>
            <a:picLocks noChangeAspect="1"/>
          </p:cNvPicPr>
          <p:nvPr/>
        </p:nvPicPr>
        <p:blipFill>
          <a:blip r:embed="rId9"/>
          <a:stretch>
            <a:fillRect/>
          </a:stretch>
        </p:blipFill>
        <p:spPr>
          <a:xfrm>
            <a:off x="8474009" y="5310221"/>
            <a:ext cx="3598017" cy="614968"/>
          </a:xfrm>
          <a:prstGeom prst="rect">
            <a:avLst/>
          </a:prstGeom>
        </p:spPr>
      </p:pic>
      <p:sp>
        <p:nvSpPr>
          <p:cNvPr id="13" name="文本框 12"/>
          <p:cNvSpPr txBox="1"/>
          <p:nvPr/>
        </p:nvSpPr>
        <p:spPr>
          <a:xfrm>
            <a:off x="6246682" y="6150749"/>
            <a:ext cx="4036755" cy="646331"/>
          </a:xfrm>
          <a:prstGeom prst="rect">
            <a:avLst/>
          </a:prstGeom>
          <a:noFill/>
        </p:spPr>
        <p:txBody>
          <a:bodyPr wrap="square" rtlCol="0">
            <a:spAutoFit/>
          </a:bodyPr>
          <a:lstStyle/>
          <a:p>
            <a:r>
              <a:rPr lang="it-IT" altLang="zh-CN" dirty="0">
                <a:latin typeface="Times New Roman" panose="02020603050405020304" pitchFamily="18" charset="0"/>
                <a:cs typeface="Times New Roman" panose="02020603050405020304" pitchFamily="18" charset="0"/>
              </a:rPr>
              <a:t>Ho, W. C. G. 2016, MNRAS, 463, 489 </a:t>
            </a:r>
            <a:br>
              <a:rPr lang="it-IT" altLang="zh-CN" dirty="0"/>
            </a:b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4478031" y="233464"/>
            <a:ext cx="3459637" cy="6447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solidFill>
                  <a:schemeClr val="accent6">
                    <a:lumMod val="75000"/>
                  </a:schemeClr>
                </a:solidFill>
                <a:latin typeface="Times New Roman" panose="02020603050405020304" pitchFamily="18" charset="0"/>
                <a:cs typeface="Times New Roman" panose="02020603050405020304" pitchFamily="18" charset="0"/>
              </a:rPr>
              <a:t>1</a:t>
            </a:r>
            <a:r>
              <a:rPr lang="en-US" altLang="zh-CN"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 </a:t>
            </a:r>
            <a:r>
              <a:rPr lang="zh-CN" altLang="en-US"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研究背景</a:t>
            </a:r>
          </a:p>
        </p:txBody>
      </p:sp>
      <p:sp>
        <p:nvSpPr>
          <p:cNvPr id="6" name="文本框 5"/>
          <p:cNvSpPr txBox="1"/>
          <p:nvPr/>
        </p:nvSpPr>
        <p:spPr>
          <a:xfrm>
            <a:off x="5066525" y="1091177"/>
            <a:ext cx="2441935" cy="461665"/>
          </a:xfrm>
          <a:prstGeom prst="rect">
            <a:avLst/>
          </a:prstGeom>
          <a:noFill/>
        </p:spPr>
        <p:txBody>
          <a:bodyPr wrap="square" rtlCol="0">
            <a:spAutoFit/>
          </a:bodyPr>
          <a:lstStyle/>
          <a:p>
            <a:pPr algn="ctr"/>
            <a:r>
              <a:rPr lang="en-US" altLang="zh-CN" sz="2400" dirty="0">
                <a:latin typeface="华文中宋" panose="02010600040101010101" pitchFamily="2" charset="-122"/>
                <a:ea typeface="华文中宋" panose="02010600040101010101" pitchFamily="2" charset="-122"/>
              </a:rPr>
              <a:t>R</a:t>
            </a:r>
            <a:r>
              <a:rPr lang="zh-CN" altLang="en-US" sz="2400" dirty="0">
                <a:latin typeface="华文中宋" panose="02010600040101010101" pitchFamily="2" charset="-122"/>
                <a:ea typeface="华文中宋" panose="02010600040101010101" pitchFamily="2" charset="-122"/>
              </a:rPr>
              <a:t>模式不稳定性</a:t>
            </a:r>
            <a:endParaRPr lang="zh-CN" altLang="en-US" dirty="0"/>
          </a:p>
        </p:txBody>
      </p:sp>
      <p:sp>
        <p:nvSpPr>
          <p:cNvPr id="7" name="文本框 6"/>
          <p:cNvSpPr txBox="1"/>
          <p:nvPr/>
        </p:nvSpPr>
        <p:spPr>
          <a:xfrm>
            <a:off x="1369338" y="1597758"/>
            <a:ext cx="9453323" cy="400110"/>
          </a:xfrm>
          <a:prstGeom prst="rect">
            <a:avLst/>
          </a:prstGeom>
          <a:noFill/>
        </p:spPr>
        <p:txBody>
          <a:bodyPr wrap="square" rtlCol="0">
            <a:spAutoFit/>
          </a:bodyPr>
          <a:lstStyle/>
          <a:p>
            <a:r>
              <a:rPr lang="en-US" altLang="zh-CN" sz="2000" dirty="0">
                <a:latin typeface="华文中宋" panose="02010600040101010101" pitchFamily="2" charset="-122"/>
                <a:ea typeface="华文中宋" panose="02010600040101010101" pitchFamily="2" charset="-122"/>
              </a:rPr>
              <a:t>R</a:t>
            </a:r>
            <a:r>
              <a:rPr lang="zh-CN" altLang="en-US" sz="2000" dirty="0">
                <a:latin typeface="华文中宋" panose="02010600040101010101" pitchFamily="2" charset="-122"/>
                <a:ea typeface="华文中宋" panose="02010600040101010101" pitchFamily="2" charset="-122"/>
              </a:rPr>
              <a:t>模式类似于地球大气和海洋中罗斯比波，它的传播机制可用位涡守恒的原理解释</a:t>
            </a:r>
            <a:r>
              <a:rPr lang="zh-CN" altLang="en-US" dirty="0">
                <a:latin typeface="华文中宋" panose="02010600040101010101" pitchFamily="2" charset="-122"/>
                <a:ea typeface="华文中宋" panose="02010600040101010101" pitchFamily="2" charset="-122"/>
              </a:rPr>
              <a:t>。</a:t>
            </a:r>
          </a:p>
        </p:txBody>
      </p:sp>
      <p:sp>
        <p:nvSpPr>
          <p:cNvPr id="8" name="文本框 7"/>
          <p:cNvSpPr txBox="1"/>
          <p:nvPr/>
        </p:nvSpPr>
        <p:spPr>
          <a:xfrm>
            <a:off x="187039" y="2170201"/>
            <a:ext cx="5733776" cy="646331"/>
          </a:xfrm>
          <a:prstGeom prst="rect">
            <a:avLst/>
          </a:prstGeom>
          <a:noFill/>
        </p:spPr>
        <p:txBody>
          <a:bodyPr wrap="square" rtlCol="0">
            <a:spAutoFit/>
          </a:bodyPr>
          <a:lstStyle/>
          <a:p>
            <a:r>
              <a:rPr lang="zh-CN" altLang="en-US" dirty="0">
                <a:solidFill>
                  <a:srgbClr val="FF0000"/>
                </a:solidFill>
                <a:latin typeface="华文中宋" panose="02010600040101010101" pitchFamily="2" charset="-122"/>
                <a:ea typeface="华文中宋" panose="02010600040101010101" pitchFamily="2" charset="-122"/>
              </a:rPr>
              <a:t>引力波通过</a:t>
            </a:r>
            <a:r>
              <a:rPr lang="en-US" altLang="zh-CN" dirty="0">
                <a:solidFill>
                  <a:srgbClr val="FF0000"/>
                </a:solidFill>
                <a:latin typeface="华文中宋" panose="02010600040101010101" pitchFamily="2" charset="-122"/>
                <a:ea typeface="华文中宋" panose="02010600040101010101" pitchFamily="2" charset="-122"/>
              </a:rPr>
              <a:t>CFS</a:t>
            </a:r>
            <a:r>
              <a:rPr lang="zh-CN" altLang="en-US" dirty="0">
                <a:solidFill>
                  <a:srgbClr val="FF0000"/>
                </a:solidFill>
                <a:latin typeface="华文中宋" panose="02010600040101010101" pitchFamily="2" charset="-122"/>
                <a:ea typeface="华文中宋" panose="02010600040101010101" pitchFamily="2" charset="-122"/>
              </a:rPr>
              <a:t>机制驱动旋转中子星</a:t>
            </a:r>
            <a:r>
              <a:rPr lang="en-US" altLang="zh-CN" dirty="0">
                <a:solidFill>
                  <a:srgbClr val="FF0000"/>
                </a:solidFill>
                <a:latin typeface="华文中宋" panose="02010600040101010101" pitchFamily="2" charset="-122"/>
                <a:ea typeface="华文中宋" panose="02010600040101010101" pitchFamily="2" charset="-122"/>
              </a:rPr>
              <a:t>R</a:t>
            </a:r>
            <a:r>
              <a:rPr lang="zh-CN" altLang="en-US" dirty="0">
                <a:solidFill>
                  <a:srgbClr val="FF0000"/>
                </a:solidFill>
                <a:latin typeface="华文中宋" panose="02010600040101010101" pitchFamily="2" charset="-122"/>
                <a:ea typeface="华文中宋" panose="02010600040101010101" pitchFamily="2" charset="-122"/>
              </a:rPr>
              <a:t>模式不稳定且</a:t>
            </a:r>
            <a:endParaRPr lang="en-US" altLang="zh-CN" dirty="0">
              <a:solidFill>
                <a:srgbClr val="FF0000"/>
              </a:solidFill>
              <a:latin typeface="华文中宋" panose="02010600040101010101" pitchFamily="2" charset="-122"/>
              <a:ea typeface="华文中宋" panose="02010600040101010101" pitchFamily="2" charset="-122"/>
            </a:endParaRPr>
          </a:p>
          <a:p>
            <a:r>
              <a:rPr lang="zh-CN" altLang="en-US" dirty="0">
                <a:solidFill>
                  <a:srgbClr val="FF0000"/>
                </a:solidFill>
                <a:latin typeface="华文中宋" panose="02010600040101010101" pitchFamily="2" charset="-122"/>
                <a:ea typeface="华文中宋" panose="02010600040101010101" pitchFamily="2" charset="-122"/>
              </a:rPr>
              <a:t>使其产生增长</a:t>
            </a:r>
          </a:p>
        </p:txBody>
      </p:sp>
      <p:sp>
        <p:nvSpPr>
          <p:cNvPr id="14" name="文本框 13"/>
          <p:cNvSpPr txBox="1"/>
          <p:nvPr/>
        </p:nvSpPr>
        <p:spPr>
          <a:xfrm>
            <a:off x="5960251" y="4043490"/>
            <a:ext cx="2730909" cy="369332"/>
          </a:xfrm>
          <a:prstGeom prst="rect">
            <a:avLst/>
          </a:prstGeom>
          <a:noFill/>
        </p:spPr>
        <p:txBody>
          <a:bodyPr wrap="square" rtlCol="0">
            <a:spAutoFit/>
          </a:bodyPr>
          <a:lstStyle/>
          <a:p>
            <a:r>
              <a:rPr lang="en-US" altLang="zh-CN" dirty="0">
                <a:solidFill>
                  <a:srgbClr val="FF0000"/>
                </a:solidFill>
                <a:latin typeface="华文中宋" panose="02010600040101010101" pitchFamily="2" charset="-122"/>
                <a:ea typeface="华文中宋" panose="02010600040101010101" pitchFamily="2" charset="-122"/>
              </a:rPr>
              <a:t>R</a:t>
            </a:r>
            <a:r>
              <a:rPr lang="zh-CN" altLang="en-US" dirty="0">
                <a:solidFill>
                  <a:srgbClr val="FF0000"/>
                </a:solidFill>
                <a:latin typeface="华文中宋" panose="02010600040101010101" pitchFamily="2" charset="-122"/>
                <a:ea typeface="华文中宋" panose="02010600040101010101" pitchFamily="2" charset="-122"/>
              </a:rPr>
              <a:t>模式引力波的产生方式</a:t>
            </a:r>
          </a:p>
        </p:txBody>
      </p:sp>
      <mc:AlternateContent xmlns:mc="http://schemas.openxmlformats.org/markup-compatibility/2006" xmlns:a14="http://schemas.microsoft.com/office/drawing/2010/main">
        <mc:Choice Requires="a14">
          <p:sp>
            <p:nvSpPr>
              <p:cNvPr id="16" name="矩形 15"/>
              <p:cNvSpPr/>
              <p:nvPr/>
            </p:nvSpPr>
            <p:spPr>
              <a:xfrm>
                <a:off x="6017227" y="5713909"/>
                <a:ext cx="4752391" cy="507639"/>
              </a:xfrm>
              <a:prstGeom prst="rect">
                <a:avLst/>
              </a:prstGeom>
            </p:spPr>
            <p:txBody>
              <a:bodyPr wrap="none">
                <a:spAutoFit/>
              </a:bodyPr>
              <a:lstStyle/>
              <a:p>
                <a14:m>
                  <m:oMath xmlns:m="http://schemas.openxmlformats.org/officeDocument/2006/math">
                    <m:f>
                      <m:fPr>
                        <m:ctrlPr>
                          <a:rPr lang="zh-CN"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宋体" panose="02010600030101010101" pitchFamily="2" charset="-122"/>
                            <a:cs typeface="Times New Roman" panose="02020603050405020304" pitchFamily="18" charset="0"/>
                          </a:rPr>
                          <m:t>𝑑𝐸</m:t>
                        </m:r>
                      </m:num>
                      <m:den>
                        <m:r>
                          <a:rPr lang="en-US" altLang="zh-CN" sz="1600" i="1">
                            <a:latin typeface="Cambria Math" panose="02040503050406030204" pitchFamily="18" charset="0"/>
                            <a:ea typeface="宋体" panose="02010600030101010101" pitchFamily="2" charset="-122"/>
                            <a:cs typeface="Times New Roman" panose="02020603050405020304" pitchFamily="18" charset="0"/>
                          </a:rPr>
                          <m:t>𝑑𝑡</m:t>
                        </m:r>
                      </m:den>
                    </m:f>
                    <m:r>
                      <a:rPr lang="en-US" altLang="zh-CN" sz="1600">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latin typeface="Cambria Math" panose="02040503050406030204" pitchFamily="18" charset="0"/>
                            <a:ea typeface="Cambria Math" panose="02040503050406030204" pitchFamily="18" charset="0"/>
                          </a:rPr>
                        </m:ctrlPr>
                      </m:fPr>
                      <m:num>
                        <m:r>
                          <a:rPr lang="en-US" altLang="zh-CN" sz="160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600">
                            <a:latin typeface="Cambria Math" panose="02040503050406030204" pitchFamily="18" charset="0"/>
                            <a:ea typeface="宋体" panose="02010600030101010101" pitchFamily="2" charset="-122"/>
                            <a:cs typeface="Times New Roman" panose="02020603050405020304" pitchFamily="18" charset="0"/>
                          </a:rPr>
                          <m:t>32</m:t>
                        </m:r>
                        <m:r>
                          <a:rPr lang="en-US" altLang="zh-CN" sz="1600" i="1">
                            <a:latin typeface="Cambria Math" panose="02040503050406030204" pitchFamily="18" charset="0"/>
                            <a:ea typeface="宋体" panose="02010600030101010101" pitchFamily="2" charset="-122"/>
                            <a:cs typeface="Times New Roman" panose="02020603050405020304" pitchFamily="18" charset="0"/>
                          </a:rPr>
                          <m:t>𝜋</m:t>
                        </m:r>
                      </m:den>
                    </m:f>
                    <m:nary>
                      <m:naryPr>
                        <m:chr m:val="∑"/>
                        <m:limLoc m:val="undOvr"/>
                        <m:ctrlPr>
                          <a:rPr lang="zh-CN" altLang="zh-CN" sz="1600" i="1">
                            <a:latin typeface="Cambria Math" panose="02040503050406030204" pitchFamily="18" charset="0"/>
                            <a:ea typeface="Cambria Math" panose="02040503050406030204" pitchFamily="18" charset="0"/>
                          </a:rPr>
                        </m:ctrlPr>
                      </m:naryPr>
                      <m:sub>
                        <m:r>
                          <a:rPr lang="en-US" altLang="zh-CN" sz="1600" i="1">
                            <a:latin typeface="Cambria Math" panose="02040503050406030204" pitchFamily="18" charset="0"/>
                            <a:ea typeface="宋体" panose="02010600030101010101" pitchFamily="2" charset="-122"/>
                            <a:cs typeface="Times New Roman" panose="02020603050405020304" pitchFamily="18" charset="0"/>
                          </a:rPr>
                          <m:t>𝑙</m:t>
                        </m:r>
                        <m:r>
                          <a:rPr lang="en-US" altLang="zh-CN" sz="1600" i="1">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sup>
                      <m:e>
                        <m:nary>
                          <m:naryPr>
                            <m:chr m:val="∑"/>
                            <m:limLoc m:val="undOvr"/>
                            <m:ctrlPr>
                              <a:rPr lang="zh-CN" altLang="zh-CN" sz="1600" i="1">
                                <a:latin typeface="Cambria Math" panose="02040503050406030204" pitchFamily="18" charset="0"/>
                                <a:ea typeface="Cambria Math" panose="02040503050406030204" pitchFamily="18" charset="0"/>
                              </a:rPr>
                            </m:ctrlPr>
                          </m:naryPr>
                          <m:sub>
                            <m:r>
                              <a:rPr lang="en-US" altLang="zh-CN" sz="1600" i="1">
                                <a:latin typeface="Cambria Math" panose="02040503050406030204" pitchFamily="18" charset="0"/>
                                <a:ea typeface="宋体" panose="02010600030101010101" pitchFamily="2" charset="-122"/>
                                <a:cs typeface="Times New Roman" panose="02020603050405020304" pitchFamily="18" charset="0"/>
                              </a:rPr>
                              <m:t>𝑚</m:t>
                            </m:r>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latin typeface="Cambria Math" panose="02040503050406030204" pitchFamily="18" charset="0"/>
                                <a:ea typeface="宋体" panose="02010600030101010101" pitchFamily="2" charset="-122"/>
                                <a:cs typeface="Times New Roman" panose="02020603050405020304" pitchFamily="18" charset="0"/>
                              </a:rPr>
                              <m:t>𝑙</m:t>
                            </m:r>
                          </m:sub>
                          <m:sup>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latin typeface="Cambria Math" panose="02040503050406030204" pitchFamily="18" charset="0"/>
                                <a:ea typeface="宋体" panose="02010600030101010101" pitchFamily="2" charset="-122"/>
                                <a:cs typeface="Times New Roman" panose="02020603050405020304" pitchFamily="18" charset="0"/>
                              </a:rPr>
                              <m:t>𝑙</m:t>
                            </m:r>
                          </m:sup>
                          <m:e>
                            <m:d>
                              <m:dPr>
                                <m:begChr m:val="〈"/>
                                <m:endChr m:val="〉"/>
                                <m:ctrlPr>
                                  <a:rPr lang="zh-CN" altLang="zh-CN" sz="1600" i="1">
                                    <a:latin typeface="Cambria Math" panose="02040503050406030204" pitchFamily="18" charset="0"/>
                                    <a:ea typeface="Cambria Math" panose="02040503050406030204" pitchFamily="18" charset="0"/>
                                  </a:rPr>
                                </m:ctrlPr>
                              </m:dPr>
                              <m:e>
                                <m:sSup>
                                  <m:sSupPr>
                                    <m:ctrlPr>
                                      <a:rPr lang="zh-CN" altLang="zh-CN" sz="1600" i="1">
                                        <a:latin typeface="Cambria Math" panose="02040503050406030204" pitchFamily="18" charset="0"/>
                                        <a:ea typeface="Cambria Math" panose="02040503050406030204" pitchFamily="18" charset="0"/>
                                      </a:rPr>
                                    </m:ctrlPr>
                                  </m:sSupPr>
                                  <m:e>
                                    <m:d>
                                      <m:dPr>
                                        <m:begChr m:val="|"/>
                                        <m:endChr m:val="|"/>
                                        <m:ctrlPr>
                                          <a:rPr lang="zh-CN" altLang="zh-CN" sz="1600" i="1">
                                            <a:latin typeface="Cambria Math" panose="02040503050406030204" pitchFamily="18" charset="0"/>
                                            <a:ea typeface="Cambria Math" panose="02040503050406030204" pitchFamily="18" charset="0"/>
                                          </a:rPr>
                                        </m:ctrlPr>
                                      </m:dPr>
                                      <m:e>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宋体" panose="02010600030101010101" pitchFamily="2" charset="-122"/>
                                                    <a:cs typeface="Times New Roman" panose="02020603050405020304" pitchFamily="18" charset="0"/>
                                                  </a:rPr>
                                                  <m:t>𝑑</m:t>
                                                </m:r>
                                              </m:num>
                                              <m:den>
                                                <m:r>
                                                  <a:rPr lang="en-US" altLang="zh-CN" sz="1600" i="1">
                                                    <a:latin typeface="Cambria Math" panose="02040503050406030204" pitchFamily="18" charset="0"/>
                                                    <a:ea typeface="宋体" panose="02010600030101010101" pitchFamily="2" charset="-122"/>
                                                    <a:cs typeface="Times New Roman" panose="02020603050405020304" pitchFamily="18" charset="0"/>
                                                  </a:rPr>
                                                  <m:t>𝑑𝑡</m:t>
                                                </m:r>
                                              </m:den>
                                            </m:f>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e>
                                          <m:sup>
                                            <m:r>
                                              <a:rPr lang="en-US" altLang="zh-CN" sz="1600" i="1">
                                                <a:latin typeface="Cambria Math" panose="02040503050406030204" pitchFamily="18" charset="0"/>
                                                <a:ea typeface="宋体" panose="02010600030101010101" pitchFamily="2" charset="-122"/>
                                                <a:cs typeface="Times New Roman" panose="02020603050405020304" pitchFamily="18" charset="0"/>
                                              </a:rPr>
                                              <m:t>𝑙</m:t>
                                            </m:r>
                                            <m:r>
                                              <a:rPr lang="en-US" altLang="zh-CN" sz="1600" i="1">
                                                <a:latin typeface="Cambria Math" panose="02040503050406030204" pitchFamily="18" charset="0"/>
                                                <a:ea typeface="宋体" panose="02010600030101010101" pitchFamily="2" charset="-122"/>
                                                <a:cs typeface="Times New Roman" panose="02020603050405020304" pitchFamily="18" charset="0"/>
                                              </a:rPr>
                                              <m:t>+1</m:t>
                                            </m:r>
                                          </m:sup>
                                        </m:sSup>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𝐼</m:t>
                                            </m:r>
                                          </m:e>
                                          <m:sup>
                                            <m:r>
                                              <a:rPr lang="en-US" altLang="zh-CN" sz="1600" i="1">
                                                <a:latin typeface="Cambria Math" panose="02040503050406030204" pitchFamily="18" charset="0"/>
                                                <a:ea typeface="宋体" panose="02010600030101010101" pitchFamily="2" charset="-122"/>
                                                <a:cs typeface="Times New Roman" panose="02020603050405020304" pitchFamily="18" charset="0"/>
                                              </a:rPr>
                                              <m:t>𝑙</m:t>
                                            </m:r>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latin typeface="Cambria Math" panose="02040503050406030204" pitchFamily="18" charset="0"/>
                                                <a:ea typeface="宋体" panose="02010600030101010101" pitchFamily="2" charset="-122"/>
                                                <a:cs typeface="Times New Roman" panose="02020603050405020304" pitchFamily="18" charset="0"/>
                                              </a:rPr>
                                              <m:t>𝑚</m:t>
                                            </m:r>
                                          </m:sup>
                                        </m:sSup>
                                      </m:e>
                                    </m:d>
                                  </m:e>
                                  <m:sup>
                                    <m:r>
                                      <a:rPr lang="en-US" altLang="zh-CN" sz="1600" i="1">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600" i="1">
                                        <a:latin typeface="Cambria Math" panose="02040503050406030204" pitchFamily="18" charset="0"/>
                                        <a:ea typeface="Cambria Math" panose="02040503050406030204" pitchFamily="18" charset="0"/>
                                      </a:rPr>
                                    </m:ctrlPr>
                                  </m:sSupPr>
                                  <m:e>
                                    <m:d>
                                      <m:dPr>
                                        <m:begChr m:val="|"/>
                                        <m:endChr m:val="|"/>
                                        <m:ctrlPr>
                                          <a:rPr lang="zh-CN" altLang="zh-CN" sz="1600" i="1">
                                            <a:latin typeface="Cambria Math" panose="02040503050406030204" pitchFamily="18" charset="0"/>
                                            <a:ea typeface="Cambria Math" panose="02040503050406030204" pitchFamily="18" charset="0"/>
                                          </a:rPr>
                                        </m:ctrlPr>
                                      </m:dPr>
                                      <m:e>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宋体" panose="02010600030101010101" pitchFamily="2" charset="-122"/>
                                                    <a:cs typeface="Times New Roman" panose="02020603050405020304" pitchFamily="18" charset="0"/>
                                                  </a:rPr>
                                                  <m:t>𝑑</m:t>
                                                </m:r>
                                              </m:num>
                                              <m:den>
                                                <m:r>
                                                  <a:rPr lang="en-US" altLang="zh-CN" sz="1600" i="1">
                                                    <a:latin typeface="Cambria Math" panose="02040503050406030204" pitchFamily="18" charset="0"/>
                                                    <a:ea typeface="宋体" panose="02010600030101010101" pitchFamily="2" charset="-122"/>
                                                    <a:cs typeface="Times New Roman" panose="02020603050405020304" pitchFamily="18" charset="0"/>
                                                  </a:rPr>
                                                  <m:t>𝑑𝑡</m:t>
                                                </m:r>
                                              </m:den>
                                            </m:f>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e>
                                          <m:sup>
                                            <m:r>
                                              <a:rPr lang="en-US" altLang="zh-CN" sz="1600" i="1">
                                                <a:latin typeface="Cambria Math" panose="02040503050406030204" pitchFamily="18" charset="0"/>
                                                <a:ea typeface="宋体" panose="02010600030101010101" pitchFamily="2" charset="-122"/>
                                                <a:cs typeface="Times New Roman" panose="02020603050405020304" pitchFamily="18" charset="0"/>
                                              </a:rPr>
                                              <m:t>𝑙</m:t>
                                            </m:r>
                                            <m:r>
                                              <a:rPr lang="en-US" altLang="zh-CN" sz="1600" i="1">
                                                <a:latin typeface="Cambria Math" panose="02040503050406030204" pitchFamily="18" charset="0"/>
                                                <a:ea typeface="宋体" panose="02010600030101010101" pitchFamily="2" charset="-122"/>
                                                <a:cs typeface="Times New Roman" panose="02020603050405020304" pitchFamily="18" charset="0"/>
                                              </a:rPr>
                                              <m:t>+1</m:t>
                                            </m:r>
                                          </m:sup>
                                        </m:sSup>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𝑆</m:t>
                                            </m:r>
                                          </m:e>
                                          <m:sup>
                                            <m:r>
                                              <a:rPr lang="en-US" altLang="zh-CN" sz="1600" i="1">
                                                <a:latin typeface="Cambria Math" panose="02040503050406030204" pitchFamily="18" charset="0"/>
                                                <a:ea typeface="宋体" panose="02010600030101010101" pitchFamily="2" charset="-122"/>
                                                <a:cs typeface="Times New Roman" panose="02020603050405020304" pitchFamily="18" charset="0"/>
                                              </a:rPr>
                                              <m:t>𝑙</m:t>
                                            </m:r>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latin typeface="Cambria Math" panose="02040503050406030204" pitchFamily="18" charset="0"/>
                                                <a:ea typeface="宋体" panose="02010600030101010101" pitchFamily="2" charset="-122"/>
                                                <a:cs typeface="Times New Roman" panose="02020603050405020304" pitchFamily="18" charset="0"/>
                                              </a:rPr>
                                              <m:t>𝑚</m:t>
                                            </m:r>
                                          </m:sup>
                                        </m:sSup>
                                      </m:e>
                                    </m:d>
                                  </m:e>
                                  <m:sup>
                                    <m:r>
                                      <a:rPr lang="en-US" altLang="zh-CN" sz="1600" i="1">
                                        <a:latin typeface="Cambria Math" panose="02040503050406030204" pitchFamily="18" charset="0"/>
                                        <a:ea typeface="宋体" panose="02010600030101010101" pitchFamily="2" charset="-122"/>
                                        <a:cs typeface="Times New Roman" panose="02020603050405020304" pitchFamily="18" charset="0"/>
                                      </a:rPr>
                                      <m:t>2</m:t>
                                    </m:r>
                                  </m:sup>
                                </m:sSup>
                              </m:e>
                            </m:d>
                          </m:e>
                        </m:nary>
                      </m:e>
                    </m:nary>
                  </m:oMath>
                </a14:m>
                <a:r>
                  <a:rPr lang="en-US" altLang="zh-CN" sz="1600" dirty="0">
                    <a:latin typeface="Calibri" panose="020F0502020204030204" pitchFamily="34" charset="0"/>
                    <a:ea typeface="宋体" panose="02010600030101010101" pitchFamily="2" charset="-122"/>
                    <a:cs typeface="Times New Roman" panose="02020603050405020304" pitchFamily="18" charset="0"/>
                  </a:rPr>
                  <a:t> </a:t>
                </a:r>
                <a:endParaRPr lang="zh-CN" altLang="en-US" sz="1600" dirty="0"/>
              </a:p>
            </p:txBody>
          </p:sp>
        </mc:Choice>
        <mc:Fallback xmlns="">
          <p:sp>
            <p:nvSpPr>
              <p:cNvPr id="16" name="矩形 15"/>
              <p:cNvSpPr>
                <a:spLocks noRot="1" noChangeAspect="1" noMove="1" noResize="1" noEditPoints="1" noAdjustHandles="1" noChangeArrowheads="1" noChangeShapeType="1" noTextEdit="1"/>
              </p:cNvSpPr>
              <p:nvPr/>
            </p:nvSpPr>
            <p:spPr>
              <a:xfrm>
                <a:off x="6017227" y="5713909"/>
                <a:ext cx="4752391" cy="507639"/>
              </a:xfrm>
              <a:prstGeom prst="rect">
                <a:avLst/>
              </a:prstGeom>
              <a:blipFill>
                <a:blip r:embed="rId2"/>
                <a:stretch>
                  <a:fillRect t="-50000" b="-101190"/>
                </a:stretch>
              </a:blipFill>
            </p:spPr>
            <p:txBody>
              <a:bodyPr/>
              <a:lstStyle/>
              <a:p>
                <a:r>
                  <a:rPr lang="zh-CN" altLang="en-US">
                    <a:noFill/>
                  </a:rPr>
                  <a:t> </a:t>
                </a:r>
              </a:p>
            </p:txBody>
          </p:sp>
        </mc:Fallback>
      </mc:AlternateContent>
      <p:sp>
        <p:nvSpPr>
          <p:cNvPr id="17" name="文本框 16"/>
          <p:cNvSpPr txBox="1"/>
          <p:nvPr/>
        </p:nvSpPr>
        <p:spPr>
          <a:xfrm>
            <a:off x="6951513" y="4393113"/>
            <a:ext cx="4075934" cy="369332"/>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的</a:t>
            </a:r>
            <a:r>
              <a:rPr lang="en-US" altLang="zh-CN" dirty="0">
                <a:latin typeface="华文中宋" panose="02010600040101010101" pitchFamily="2" charset="-122"/>
                <a:ea typeface="华文中宋" panose="02010600040101010101" pitchFamily="2" charset="-122"/>
              </a:rPr>
              <a:t>R</a:t>
            </a:r>
            <a:r>
              <a:rPr lang="zh-CN" altLang="en-US" dirty="0">
                <a:latin typeface="华文中宋" panose="02010600040101010101" pitchFamily="2" charset="-122"/>
                <a:ea typeface="华文中宋" panose="02010600040101010101" pitchFamily="2" charset="-122"/>
              </a:rPr>
              <a:t>模式产生的</a:t>
            </a:r>
            <a:r>
              <a:rPr lang="en-US" altLang="zh-CN" dirty="0">
                <a:latin typeface="华文中宋" panose="02010600040101010101" pitchFamily="2" charset="-122"/>
                <a:ea typeface="华文中宋" panose="02010600040101010101" pitchFamily="2" charset="-122"/>
              </a:rPr>
              <a:t>current quadrupole </a:t>
            </a:r>
            <a:r>
              <a:rPr lang="zh-CN" altLang="en-US" dirty="0">
                <a:latin typeface="华文中宋" panose="02010600040101010101" pitchFamily="2" charset="-122"/>
                <a:ea typeface="华文中宋" panose="02010600040101010101" pitchFamily="2" charset="-122"/>
              </a:rPr>
              <a:t>：</a:t>
            </a:r>
          </a:p>
        </p:txBody>
      </p:sp>
      <mc:AlternateContent xmlns:mc="http://schemas.openxmlformats.org/markup-compatibility/2006" xmlns:a14="http://schemas.microsoft.com/office/drawing/2010/main">
        <mc:Choice Requires="a14">
          <p:sp>
            <p:nvSpPr>
              <p:cNvPr id="18" name="矩形 17"/>
              <p:cNvSpPr/>
              <p:nvPr/>
            </p:nvSpPr>
            <p:spPr>
              <a:xfrm>
                <a:off x="5920815" y="4411668"/>
                <a:ext cx="12121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ea typeface="华文中宋" panose="02010600040101010101" pitchFamily="2" charset="-122"/>
                        </a:rPr>
                        <m:t>对于</m:t>
                      </m:r>
                      <m:r>
                        <m:rPr>
                          <m:sty m:val="p"/>
                        </m:rPr>
                        <a:rPr lang="en-US" altLang="zh-CN">
                          <a:latin typeface="Cambria Math" panose="02040503050406030204" pitchFamily="18" charset="0"/>
                          <a:ea typeface="华文中宋" panose="02010600040101010101" pitchFamily="2" charset="-122"/>
                        </a:rPr>
                        <m:t>l</m:t>
                      </m:r>
                      <m:r>
                        <a:rPr lang="en-US" altLang="zh-CN">
                          <a:latin typeface="Cambria Math" panose="02040503050406030204" pitchFamily="18" charset="0"/>
                          <a:ea typeface="华文中宋" panose="02010600040101010101" pitchFamily="2" charset="-122"/>
                        </a:rPr>
                        <m:t>=2</m:t>
                      </m:r>
                    </m:oMath>
                  </m:oMathPara>
                </a14:m>
                <a:endParaRPr lang="zh-CN" altLang="en-US" dirty="0">
                  <a:latin typeface="华文中宋" panose="02010600040101010101" pitchFamily="2" charset="-122"/>
                  <a:ea typeface="华文中宋" panose="02010600040101010101" pitchFamily="2" charset="-122"/>
                </a:endParaRPr>
              </a:p>
            </p:txBody>
          </p:sp>
        </mc:Choice>
        <mc:Fallback xmlns="">
          <p:sp>
            <p:nvSpPr>
              <p:cNvPr id="18" name="矩形 17"/>
              <p:cNvSpPr>
                <a:spLocks noRot="1" noChangeAspect="1" noMove="1" noResize="1" noEditPoints="1" noAdjustHandles="1" noChangeArrowheads="1" noChangeShapeType="1" noTextEdit="1"/>
              </p:cNvSpPr>
              <p:nvPr/>
            </p:nvSpPr>
            <p:spPr>
              <a:xfrm>
                <a:off x="5920815" y="4411668"/>
                <a:ext cx="1212191" cy="369332"/>
              </a:xfrm>
              <a:prstGeom prst="rect">
                <a:avLst/>
              </a:prstGeom>
              <a:blipFill rotWithShape="1">
                <a:blip r:embed="rId3"/>
                <a:stretch>
                  <a:fillRect b="-13333"/>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21" name="矩形 20"/>
              <p:cNvSpPr/>
              <p:nvPr/>
            </p:nvSpPr>
            <p:spPr>
              <a:xfrm>
                <a:off x="6095999" y="4823391"/>
                <a:ext cx="2331600" cy="436851"/>
              </a:xfrm>
              <a:prstGeom prst="rect">
                <a:avLst/>
              </a:prstGeom>
            </p:spPr>
            <p:txBody>
              <a:bodyPr wrap="none">
                <a:spAutoFit/>
              </a:bodyPr>
              <a:lstStyle/>
              <a:p>
                <a14:m>
                  <m:oMath xmlns:m="http://schemas.openxmlformats.org/officeDocument/2006/math">
                    <m:sSup>
                      <m:sSupPr>
                        <m:ctrlPr>
                          <a:rPr lang="zh-CN" altLang="zh-CN" sz="1400" i="1">
                            <a:latin typeface="Cambria Math" panose="02040503050406030204" pitchFamily="18" charset="0"/>
                            <a:ea typeface="Cambria Math" panose="02040503050406030204" pitchFamily="18" charset="0"/>
                          </a:rPr>
                        </m:ctrlPr>
                      </m:sSupPr>
                      <m:e>
                        <m:r>
                          <a:rPr lang="en-US" altLang="zh-CN" sz="1400" i="1">
                            <a:latin typeface="Cambria Math" panose="02040503050406030204" pitchFamily="18" charset="0"/>
                            <a:ea typeface="宋体" panose="02010600030101010101" pitchFamily="2" charset="-122"/>
                            <a:cs typeface="Times New Roman" panose="02020603050405020304" pitchFamily="18" charset="0"/>
                          </a:rPr>
                          <m:t>𝑆</m:t>
                        </m:r>
                      </m:e>
                      <m:sup>
                        <m:r>
                          <a:rPr lang="en-US" altLang="zh-CN" sz="1400" i="1">
                            <a:latin typeface="Cambria Math" panose="02040503050406030204" pitchFamily="18" charset="0"/>
                            <a:ea typeface="宋体" panose="02010600030101010101" pitchFamily="2" charset="-122"/>
                            <a:cs typeface="Times New Roman" panose="02020603050405020304" pitchFamily="18" charset="0"/>
                          </a:rPr>
                          <m:t>2,2</m:t>
                        </m:r>
                      </m:sup>
                    </m:sSup>
                    <m:r>
                      <a:rPr lang="en-US" altLang="zh-CN" sz="1400" i="1">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400" i="1">
                            <a:effectLst/>
                            <a:latin typeface="Cambria Math" panose="02040503050406030204" pitchFamily="18" charset="0"/>
                            <a:ea typeface="Cambria Math" panose="02040503050406030204" pitchFamily="18" charset="0"/>
                          </a:rPr>
                        </m:ctrlPr>
                      </m:fPr>
                      <m:num>
                        <m:r>
                          <a:rPr lang="en-US" altLang="zh-CN" sz="1400" i="1">
                            <a:latin typeface="Cambria Math" panose="02040503050406030204" pitchFamily="18" charset="0"/>
                            <a:ea typeface="宋体" panose="02010600030101010101" pitchFamily="2" charset="-122"/>
                            <a:cs typeface="Times New Roman" panose="02020603050405020304" pitchFamily="18" charset="0"/>
                          </a:rPr>
                          <m:t>32</m:t>
                        </m:r>
                        <m:rad>
                          <m:radPr>
                            <m:degHide m:val="on"/>
                            <m:ctrlPr>
                              <a:rPr lang="zh-CN" altLang="zh-CN" sz="1400" i="1">
                                <a:effectLst/>
                                <a:latin typeface="Cambria Math" panose="02040503050406030204" pitchFamily="18" charset="0"/>
                                <a:ea typeface="Cambria Math" panose="02040503050406030204" pitchFamily="18" charset="0"/>
                              </a:rPr>
                            </m:ctrlPr>
                          </m:radPr>
                          <m:deg/>
                          <m:e>
                            <m:r>
                              <a:rPr lang="en-US" altLang="zh-CN" sz="1400" i="1">
                                <a:latin typeface="Cambria Math" panose="02040503050406030204" pitchFamily="18" charset="0"/>
                                <a:ea typeface="宋体" panose="02010600030101010101" pitchFamily="2" charset="-122"/>
                                <a:cs typeface="Times New Roman" panose="02020603050405020304" pitchFamily="18" charset="0"/>
                              </a:rPr>
                              <m:t>2</m:t>
                            </m:r>
                          </m:e>
                        </m:rad>
                        <m:r>
                          <a:rPr lang="en-US" altLang="zh-CN" sz="1400" i="1">
                            <a:latin typeface="Cambria Math" panose="02040503050406030204" pitchFamily="18" charset="0"/>
                            <a:ea typeface="宋体" panose="02010600030101010101" pitchFamily="2" charset="-122"/>
                            <a:cs typeface="Times New Roman" panose="02020603050405020304" pitchFamily="18" charset="0"/>
                          </a:rPr>
                          <m:t>𝜋</m:t>
                        </m:r>
                      </m:num>
                      <m:den>
                        <m:r>
                          <a:rPr lang="en-US" altLang="zh-CN" sz="1400" i="1">
                            <a:latin typeface="Cambria Math" panose="02040503050406030204" pitchFamily="18" charset="0"/>
                            <a:ea typeface="宋体" panose="02010600030101010101" pitchFamily="2" charset="-122"/>
                            <a:cs typeface="Times New Roman" panose="02020603050405020304" pitchFamily="18" charset="0"/>
                          </a:rPr>
                          <m:t>15</m:t>
                        </m:r>
                      </m:den>
                    </m:f>
                    <m:r>
                      <a:rPr lang="en-US" altLang="zh-CN" sz="1400" i="1">
                        <a:latin typeface="Cambria Math" panose="02040503050406030204" pitchFamily="18" charset="0"/>
                        <a:ea typeface="宋体" panose="02010600030101010101" pitchFamily="2" charset="-122"/>
                        <a:cs typeface="Times New Roman" panose="02020603050405020304" pitchFamily="18" charset="0"/>
                      </a:rPr>
                      <m:t>𝛼</m:t>
                    </m:r>
                    <m:r>
                      <a:rPr lang="en-US" altLang="zh-CN" sz="1400" i="1">
                        <a:latin typeface="Cambria Math" panose="02040503050406030204" pitchFamily="18" charset="0"/>
                        <a:ea typeface="宋体" panose="02010600030101010101" pitchFamily="2" charset="-122"/>
                        <a:cs typeface="Times New Roman" panose="02020603050405020304" pitchFamily="18" charset="0"/>
                      </a:rPr>
                      <m:t>𝑀</m:t>
                    </m:r>
                    <m:r>
                      <m:rPr>
                        <m:sty m:val="p"/>
                      </m:rPr>
                      <a:rPr lang="en-US" altLang="zh-CN" sz="1400">
                        <a:latin typeface="Cambria Math" panose="02040503050406030204" pitchFamily="18" charset="0"/>
                        <a:ea typeface="宋体" panose="02010600030101010101" pitchFamily="2" charset="-122"/>
                        <a:cs typeface="Times New Roman" panose="02020603050405020304" pitchFamily="18" charset="0"/>
                      </a:rPr>
                      <m:t>Ω</m:t>
                    </m:r>
                    <m:sSup>
                      <m:sSupPr>
                        <m:ctrlPr>
                          <a:rPr lang="zh-CN" altLang="zh-CN" sz="1400" i="1">
                            <a:effectLst/>
                            <a:latin typeface="Cambria Math" panose="02040503050406030204" pitchFamily="18" charset="0"/>
                            <a:ea typeface="Cambria Math" panose="02040503050406030204" pitchFamily="18" charset="0"/>
                          </a:rPr>
                        </m:ctrlPr>
                      </m:sSupPr>
                      <m:e>
                        <m:r>
                          <a:rPr lang="en-US" altLang="zh-CN" sz="1400" i="1">
                            <a:latin typeface="Cambria Math" panose="02040503050406030204" pitchFamily="18" charset="0"/>
                            <a:ea typeface="宋体" panose="02010600030101010101" pitchFamily="2" charset="-122"/>
                            <a:cs typeface="Times New Roman" panose="02020603050405020304" pitchFamily="18" charset="0"/>
                          </a:rPr>
                          <m:t>𝑅</m:t>
                        </m:r>
                      </m:e>
                      <m:sup>
                        <m:r>
                          <a:rPr lang="en-US" altLang="zh-CN" sz="1400" i="1">
                            <a:latin typeface="Cambria Math" panose="02040503050406030204" pitchFamily="18" charset="0"/>
                            <a:ea typeface="宋体" panose="02010600030101010101" pitchFamily="2" charset="-122"/>
                            <a:cs typeface="Times New Roman" panose="02020603050405020304" pitchFamily="18" charset="0"/>
                          </a:rPr>
                          <m:t>3</m:t>
                        </m:r>
                      </m:sup>
                    </m:sSup>
                    <m:acc>
                      <m:accPr>
                        <m:chr m:val="̃"/>
                        <m:ctrlPr>
                          <a:rPr lang="zh-CN" altLang="zh-CN" sz="1400" i="1">
                            <a:effectLst/>
                            <a:latin typeface="Cambria Math" panose="02040503050406030204" pitchFamily="18" charset="0"/>
                            <a:ea typeface="Cambria Math" panose="02040503050406030204" pitchFamily="18" charset="0"/>
                          </a:rPr>
                        </m:ctrlPr>
                      </m:accPr>
                      <m:e>
                        <m:r>
                          <a:rPr lang="en-US" altLang="zh-CN" sz="1400" i="1">
                            <a:latin typeface="Cambria Math" panose="02040503050406030204" pitchFamily="18" charset="0"/>
                            <a:ea typeface="宋体" panose="02010600030101010101" pitchFamily="2" charset="-122"/>
                            <a:cs typeface="Times New Roman" panose="02020603050405020304" pitchFamily="18" charset="0"/>
                          </a:rPr>
                          <m:t>𝑗</m:t>
                        </m:r>
                      </m:e>
                    </m:acc>
                    <m:sSup>
                      <m:sSupPr>
                        <m:ctrlPr>
                          <a:rPr lang="zh-CN" altLang="zh-CN" sz="1400" i="1">
                            <a:effectLst/>
                            <a:latin typeface="Cambria Math" panose="02040503050406030204" pitchFamily="18" charset="0"/>
                            <a:ea typeface="Cambria Math" panose="02040503050406030204" pitchFamily="18" charset="0"/>
                          </a:rPr>
                        </m:ctrlPr>
                      </m:sSupPr>
                      <m:e>
                        <m:r>
                          <a:rPr lang="en-US" altLang="zh-CN" sz="1400" i="1">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sz="1400" i="1">
                            <a:latin typeface="Cambria Math" panose="02040503050406030204" pitchFamily="18" charset="0"/>
                            <a:ea typeface="宋体" panose="02010600030101010101" pitchFamily="2" charset="-122"/>
                            <a:cs typeface="Times New Roman" panose="02020603050405020304" pitchFamily="18" charset="0"/>
                          </a:rPr>
                          <m:t>𝑖</m:t>
                        </m:r>
                        <m:r>
                          <a:rPr lang="en-US" altLang="zh-CN" sz="1400" i="1">
                            <a:latin typeface="Cambria Math" panose="02040503050406030204" pitchFamily="18" charset="0"/>
                            <a:ea typeface="宋体" panose="02010600030101010101" pitchFamily="2" charset="-122"/>
                            <a:cs typeface="Times New Roman" panose="02020603050405020304" pitchFamily="18" charset="0"/>
                          </a:rPr>
                          <m:t>𝜔</m:t>
                        </m:r>
                        <m:r>
                          <a:rPr lang="en-US" altLang="zh-CN" sz="1400" i="1">
                            <a:latin typeface="Cambria Math" panose="02040503050406030204" pitchFamily="18" charset="0"/>
                            <a:ea typeface="宋体" panose="02010600030101010101" pitchFamily="2" charset="-122"/>
                            <a:cs typeface="Times New Roman" panose="02020603050405020304" pitchFamily="18" charset="0"/>
                          </a:rPr>
                          <m:t>𝑡</m:t>
                        </m:r>
                      </m:sup>
                    </m:sSup>
                  </m:oMath>
                </a14:m>
                <a:r>
                  <a:rPr lang="en-US" altLang="zh-CN" sz="20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en-US" dirty="0"/>
              </a:p>
            </p:txBody>
          </p:sp>
        </mc:Choice>
        <mc:Fallback xmlns="">
          <p:sp>
            <p:nvSpPr>
              <p:cNvPr id="21" name="矩形 20"/>
              <p:cNvSpPr>
                <a:spLocks noRot="1" noChangeAspect="1" noMove="1" noResize="1" noEditPoints="1" noAdjustHandles="1" noChangeArrowheads="1" noChangeShapeType="1" noTextEdit="1"/>
              </p:cNvSpPr>
              <p:nvPr/>
            </p:nvSpPr>
            <p:spPr>
              <a:xfrm>
                <a:off x="6095999" y="4823391"/>
                <a:ext cx="2331600" cy="436851"/>
              </a:xfrm>
              <a:prstGeom prst="rect">
                <a:avLst/>
              </a:prstGeom>
              <a:blipFill>
                <a:blip r:embed="rId4"/>
                <a:stretch>
                  <a:fillRect/>
                </a:stretch>
              </a:blipFill>
            </p:spPr>
            <p:txBody>
              <a:bodyPr/>
              <a:lstStyle/>
              <a:p>
                <a:r>
                  <a:rPr lang="zh-CN" altLang="en-US">
                    <a:noFill/>
                  </a:rPr>
                  <a:t> </a:t>
                </a:r>
              </a:p>
            </p:txBody>
          </p:sp>
        </mc:Fallback>
      </mc:AlternateContent>
      <p:sp>
        <p:nvSpPr>
          <p:cNvPr id="23" name="文本框 22"/>
          <p:cNvSpPr txBox="1"/>
          <p:nvPr/>
        </p:nvSpPr>
        <p:spPr>
          <a:xfrm>
            <a:off x="5960251" y="5299846"/>
            <a:ext cx="4777273" cy="369332"/>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对应的</a:t>
            </a:r>
            <a:r>
              <a:rPr lang="en-US" altLang="zh-CN" dirty="0">
                <a:latin typeface="华文中宋" panose="02010600040101010101" pitchFamily="2" charset="-122"/>
                <a:ea typeface="华文中宋" panose="02010600040101010101" pitchFamily="2" charset="-122"/>
              </a:rPr>
              <a:t>R</a:t>
            </a:r>
            <a:r>
              <a:rPr lang="zh-CN" altLang="en-US" dirty="0">
                <a:latin typeface="华文中宋" panose="02010600040101010101" pitchFamily="2" charset="-122"/>
                <a:ea typeface="华文中宋" panose="02010600040101010101" pitchFamily="2" charset="-122"/>
              </a:rPr>
              <a:t>模式引力波光度</a:t>
            </a:r>
            <a:r>
              <a:rPr lang="zh-CN" altLang="en-US" dirty="0"/>
              <a:t>：</a:t>
            </a:r>
          </a:p>
        </p:txBody>
      </p:sp>
      <p:sp>
        <p:nvSpPr>
          <p:cNvPr id="35" name="文本框 34"/>
          <p:cNvSpPr txBox="1"/>
          <p:nvPr/>
        </p:nvSpPr>
        <p:spPr>
          <a:xfrm>
            <a:off x="165695" y="2983400"/>
            <a:ext cx="4075934" cy="369332"/>
          </a:xfrm>
          <a:prstGeom prst="rect">
            <a:avLst/>
          </a:prstGeom>
          <a:noFill/>
        </p:spPr>
        <p:txBody>
          <a:bodyPr wrap="square" rtlCol="0">
            <a:spAutoFit/>
          </a:bodyPr>
          <a:lstStyle/>
          <a:p>
            <a:r>
              <a:rPr lang="en-US" altLang="zh-CN" dirty="0">
                <a:latin typeface="华文中宋" panose="02010600040101010101" pitchFamily="2" charset="-122"/>
                <a:ea typeface="华文中宋" panose="02010600040101010101" pitchFamily="2" charset="-122"/>
              </a:rPr>
              <a:t>R</a:t>
            </a:r>
            <a:r>
              <a:rPr lang="zh-CN" altLang="en-US" dirty="0">
                <a:latin typeface="华文中宋" panose="02010600040101010101" pitchFamily="2" charset="-122"/>
                <a:ea typeface="华文中宋" panose="02010600040101010101" pitchFamily="2" charset="-122"/>
              </a:rPr>
              <a:t>模式的增长可以被分为不同三个阶段</a:t>
            </a:r>
            <a:r>
              <a:rPr lang="zh-CN" altLang="en-US" dirty="0"/>
              <a:t>：</a:t>
            </a:r>
          </a:p>
        </p:txBody>
      </p:sp>
      <p:sp>
        <p:nvSpPr>
          <p:cNvPr id="36" name="文本框 35"/>
          <p:cNvSpPr txBox="1"/>
          <p:nvPr/>
        </p:nvSpPr>
        <p:spPr>
          <a:xfrm>
            <a:off x="165695" y="3525053"/>
            <a:ext cx="1362269" cy="369332"/>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第一个阶段</a:t>
            </a:r>
          </a:p>
        </p:txBody>
      </p:sp>
      <p:sp>
        <p:nvSpPr>
          <p:cNvPr id="37" name="文本框 36"/>
          <p:cNvSpPr txBox="1"/>
          <p:nvPr/>
        </p:nvSpPr>
        <p:spPr>
          <a:xfrm>
            <a:off x="187039" y="5386770"/>
            <a:ext cx="1362269" cy="369332"/>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第二个阶段</a:t>
            </a:r>
          </a:p>
        </p:txBody>
      </p:sp>
      <p:sp>
        <p:nvSpPr>
          <p:cNvPr id="38" name="文本框 37"/>
          <p:cNvSpPr txBox="1"/>
          <p:nvPr/>
        </p:nvSpPr>
        <p:spPr>
          <a:xfrm>
            <a:off x="6044087" y="2889977"/>
            <a:ext cx="1362269" cy="369332"/>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第三个阶段</a:t>
            </a:r>
          </a:p>
        </p:txBody>
      </p:sp>
      <mc:AlternateContent xmlns:mc="http://schemas.openxmlformats.org/markup-compatibility/2006" xmlns:a14="http://schemas.microsoft.com/office/drawing/2010/main">
        <mc:Choice Requires="a14">
          <p:sp>
            <p:nvSpPr>
              <p:cNvPr id="39" name="文本框 38"/>
              <p:cNvSpPr txBox="1"/>
              <p:nvPr/>
            </p:nvSpPr>
            <p:spPr>
              <a:xfrm>
                <a:off x="308079" y="4030450"/>
                <a:ext cx="5280957" cy="584775"/>
              </a:xfrm>
              <a:prstGeom prst="rect">
                <a:avLst/>
              </a:prstGeom>
              <a:noFill/>
            </p:spPr>
            <p:txBody>
              <a:bodyPr wrap="square" rtlCol="0">
                <a:spAutoFit/>
              </a:bodyPr>
              <a:lstStyle/>
              <a:p>
                <a:r>
                  <a:rPr lang="en-US" altLang="zh-CN" sz="1600" dirty="0">
                    <a:latin typeface="华文中宋" panose="02010600040101010101" pitchFamily="2" charset="-122"/>
                    <a:ea typeface="华文中宋" panose="02010600040101010101" pitchFamily="2" charset="-122"/>
                  </a:rPr>
                  <a:t>R</a:t>
                </a:r>
                <a:r>
                  <a:rPr lang="zh-CN" altLang="en-US" sz="1600" dirty="0">
                    <a:latin typeface="华文中宋" panose="02010600040101010101" pitchFamily="2" charset="-122"/>
                    <a:ea typeface="华文中宋" panose="02010600040101010101" pitchFamily="2" charset="-122"/>
                  </a:rPr>
                  <a:t>模式的振幅</a:t>
                </a:r>
                <a14:m>
                  <m:oMath xmlns:m="http://schemas.openxmlformats.org/officeDocument/2006/math">
                    <m:r>
                      <a:rPr lang="zh-CN" altLang="en-US" sz="1600" i="1">
                        <a:latin typeface="Cambria Math" panose="02040503050406030204" pitchFamily="18" charset="0"/>
                        <a:ea typeface="华文中宋" panose="02010600040101010101" pitchFamily="2" charset="-122"/>
                      </a:rPr>
                      <m:t>𝛼</m:t>
                    </m:r>
                  </m:oMath>
                </a14:m>
                <a:r>
                  <a:rPr lang="zh-CN" altLang="en-US" sz="1600" dirty="0">
                    <a:latin typeface="华文中宋" panose="02010600040101010101" pitchFamily="2" charset="-122"/>
                    <a:ea typeface="华文中宋" panose="02010600040101010101" pitchFamily="2" charset="-122"/>
                  </a:rPr>
                  <a:t>处于线性区域且呈指数增长，星体的角速度和振幅的演化形式分别为</a:t>
                </a:r>
              </a:p>
            </p:txBody>
          </p:sp>
        </mc:Choice>
        <mc:Fallback xmlns="">
          <p:sp>
            <p:nvSpPr>
              <p:cNvPr id="39" name="文本框 38"/>
              <p:cNvSpPr txBox="1">
                <a:spLocks noRot="1" noChangeAspect="1" noMove="1" noResize="1" noEditPoints="1" noAdjustHandles="1" noChangeArrowheads="1" noChangeShapeType="1" noTextEdit="1"/>
              </p:cNvSpPr>
              <p:nvPr/>
            </p:nvSpPr>
            <p:spPr>
              <a:xfrm>
                <a:off x="308079" y="4030450"/>
                <a:ext cx="5280957" cy="584775"/>
              </a:xfrm>
              <a:prstGeom prst="rect">
                <a:avLst/>
              </a:prstGeom>
              <a:blipFill rotWithShape="1">
                <a:blip r:embed="rId5"/>
                <a:stretch>
                  <a:fillRect l="-693" t="-3125" b="-12500"/>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40" name="矩形 39"/>
              <p:cNvSpPr/>
              <p:nvPr/>
            </p:nvSpPr>
            <p:spPr>
              <a:xfrm>
                <a:off x="652660" y="4700054"/>
                <a:ext cx="1750607" cy="5609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sz="1400" i="1">
                              <a:latin typeface="Cambria Math" panose="02040503050406030204" pitchFamily="18" charset="0"/>
                            </a:rPr>
                          </m:ctrlPr>
                        </m:fPr>
                        <m:num>
                          <m:r>
                            <a:rPr lang="zh-CN" altLang="en-US" sz="1400" i="1">
                              <a:latin typeface="Cambria Math" panose="02040503050406030204" pitchFamily="18" charset="0"/>
                            </a:rPr>
                            <m:t>𝑑</m:t>
                          </m:r>
                          <m:r>
                            <m:rPr>
                              <m:sty m:val="p"/>
                            </m:rPr>
                            <a:rPr lang="zh-CN" altLang="en-US" sz="1400" i="0">
                              <a:latin typeface="Cambria Math" panose="02040503050406030204" pitchFamily="18" charset="0"/>
                            </a:rPr>
                            <m:t>Ω</m:t>
                          </m:r>
                        </m:num>
                        <m:den>
                          <m:r>
                            <a:rPr lang="zh-CN" altLang="en-US" sz="1400" i="1">
                              <a:latin typeface="Cambria Math" panose="02040503050406030204" pitchFamily="18" charset="0"/>
                            </a:rPr>
                            <m:t>𝑑𝑡</m:t>
                          </m:r>
                        </m:den>
                      </m:f>
                      <m:r>
                        <a:rPr lang="zh-CN" altLang="en-US" sz="1400" i="0">
                          <a:latin typeface="Cambria Math" panose="02040503050406030204" pitchFamily="18" charset="0"/>
                        </a:rPr>
                        <m:t>=−</m:t>
                      </m:r>
                      <m:f>
                        <m:fPr>
                          <m:ctrlPr>
                            <a:rPr lang="zh-CN" altLang="en-US" sz="1400" i="1">
                              <a:latin typeface="Cambria Math" panose="02040503050406030204" pitchFamily="18" charset="0"/>
                            </a:rPr>
                          </m:ctrlPr>
                        </m:fPr>
                        <m:num>
                          <m:r>
                            <a:rPr lang="zh-CN" altLang="en-US" sz="1400" i="0">
                              <a:latin typeface="Cambria Math" panose="02040503050406030204" pitchFamily="18" charset="0"/>
                            </a:rPr>
                            <m:t>2</m:t>
                          </m:r>
                          <m:r>
                            <m:rPr>
                              <m:sty m:val="p"/>
                            </m:rPr>
                            <a:rPr lang="zh-CN" altLang="en-US" sz="1400" i="0">
                              <a:latin typeface="Cambria Math" panose="02040503050406030204" pitchFamily="18" charset="0"/>
                            </a:rPr>
                            <m:t>Ω</m:t>
                          </m:r>
                        </m:num>
                        <m:den>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𝜏</m:t>
                              </m:r>
                            </m:e>
                            <m:sub>
                              <m:r>
                                <a:rPr lang="zh-CN" altLang="en-US" sz="1400" i="1">
                                  <a:latin typeface="Cambria Math" panose="02040503050406030204" pitchFamily="18" charset="0"/>
                                </a:rPr>
                                <m:t>𝑉</m:t>
                              </m:r>
                            </m:sub>
                          </m:sSub>
                        </m:den>
                      </m:f>
                      <m:f>
                        <m:fPr>
                          <m:ctrlPr>
                            <a:rPr lang="zh-CN" altLang="en-US" sz="1400" i="1">
                              <a:latin typeface="Cambria Math" panose="02040503050406030204" pitchFamily="18" charset="0"/>
                            </a:rPr>
                          </m:ctrlPr>
                        </m:fPr>
                        <m:num>
                          <m:sSup>
                            <m:sSupPr>
                              <m:ctrlPr>
                                <a:rPr lang="zh-CN" altLang="en-US" sz="1400" i="1">
                                  <a:latin typeface="Cambria Math" panose="02040503050406030204" pitchFamily="18" charset="0"/>
                                </a:rPr>
                              </m:ctrlPr>
                            </m:sSupPr>
                            <m:e>
                              <m:r>
                                <a:rPr lang="zh-CN" altLang="en-US" sz="1400" i="1">
                                  <a:latin typeface="Cambria Math" panose="02040503050406030204" pitchFamily="18" charset="0"/>
                                </a:rPr>
                                <m:t>𝛼</m:t>
                              </m:r>
                            </m:e>
                            <m:sup>
                              <m:r>
                                <a:rPr lang="zh-CN" altLang="en-US" sz="1400" i="0">
                                  <a:latin typeface="Cambria Math" panose="02040503050406030204" pitchFamily="18" charset="0"/>
                                </a:rPr>
                                <m:t>2</m:t>
                              </m:r>
                            </m:sup>
                          </m:sSup>
                          <m:r>
                            <a:rPr lang="zh-CN" altLang="en-US" sz="1400" i="1">
                              <a:latin typeface="Cambria Math" panose="02040503050406030204" pitchFamily="18" charset="0"/>
                            </a:rPr>
                            <m:t>𝑄</m:t>
                          </m:r>
                        </m:num>
                        <m:den>
                          <m:r>
                            <a:rPr lang="zh-CN" altLang="en-US" sz="1400" i="0">
                              <a:latin typeface="Cambria Math" panose="02040503050406030204" pitchFamily="18" charset="0"/>
                            </a:rPr>
                            <m:t>1+</m:t>
                          </m:r>
                          <m:sSup>
                            <m:sSupPr>
                              <m:ctrlPr>
                                <a:rPr lang="zh-CN" altLang="en-US" sz="1400" i="1">
                                  <a:latin typeface="Cambria Math" panose="02040503050406030204" pitchFamily="18" charset="0"/>
                                </a:rPr>
                              </m:ctrlPr>
                            </m:sSupPr>
                            <m:e>
                              <m:r>
                                <a:rPr lang="zh-CN" altLang="en-US" sz="1400" i="1">
                                  <a:latin typeface="Cambria Math" panose="02040503050406030204" pitchFamily="18" charset="0"/>
                                </a:rPr>
                                <m:t>𝛼</m:t>
                              </m:r>
                            </m:e>
                            <m:sup>
                              <m:r>
                                <a:rPr lang="zh-CN" altLang="en-US" sz="1400" i="0">
                                  <a:latin typeface="Cambria Math" panose="02040503050406030204" pitchFamily="18" charset="0"/>
                                </a:rPr>
                                <m:t>2</m:t>
                              </m:r>
                            </m:sup>
                          </m:sSup>
                          <m:r>
                            <a:rPr lang="zh-CN" altLang="en-US" sz="1400" i="1">
                              <a:latin typeface="Cambria Math" panose="02040503050406030204" pitchFamily="18" charset="0"/>
                            </a:rPr>
                            <m:t>𝑄</m:t>
                          </m:r>
                        </m:den>
                      </m:f>
                    </m:oMath>
                  </m:oMathPara>
                </a14:m>
                <a:endParaRPr lang="zh-CN" altLang="en-US" sz="1400" dirty="0"/>
              </a:p>
            </p:txBody>
          </p:sp>
        </mc:Choice>
        <mc:Fallback xmlns="">
          <p:sp>
            <p:nvSpPr>
              <p:cNvPr id="40" name="矩形 39"/>
              <p:cNvSpPr>
                <a:spLocks noRot="1" noChangeAspect="1" noMove="1" noResize="1" noEditPoints="1" noAdjustHandles="1" noChangeArrowheads="1" noChangeShapeType="1" noTextEdit="1"/>
              </p:cNvSpPr>
              <p:nvPr/>
            </p:nvSpPr>
            <p:spPr>
              <a:xfrm>
                <a:off x="652660" y="4700054"/>
                <a:ext cx="1750607" cy="560987"/>
              </a:xfrm>
              <a:prstGeom prst="rect">
                <a:avLst/>
              </a:prstGeom>
              <a:blipFill rotWithShape="1">
                <a:blip r:embed="rId6"/>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41" name="矩形 40"/>
              <p:cNvSpPr/>
              <p:nvPr/>
            </p:nvSpPr>
            <p:spPr>
              <a:xfrm>
                <a:off x="3053927" y="4709298"/>
                <a:ext cx="2343170" cy="5611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sz="1400" i="1">
                              <a:latin typeface="Cambria Math" panose="02040503050406030204" pitchFamily="18" charset="0"/>
                            </a:rPr>
                          </m:ctrlPr>
                        </m:fPr>
                        <m:num>
                          <m:r>
                            <a:rPr lang="zh-CN" altLang="en-US" sz="1400" i="1">
                              <a:latin typeface="Cambria Math" panose="02040503050406030204" pitchFamily="18" charset="0"/>
                            </a:rPr>
                            <m:t>𝑑</m:t>
                          </m:r>
                          <m:r>
                            <m:rPr>
                              <m:sty m:val="p"/>
                            </m:rPr>
                            <a:rPr lang="zh-CN" altLang="en-US" sz="1400" i="0">
                              <a:latin typeface="Cambria Math" panose="02040503050406030204" pitchFamily="18" charset="0"/>
                            </a:rPr>
                            <m:t>α</m:t>
                          </m:r>
                        </m:num>
                        <m:den>
                          <m:r>
                            <a:rPr lang="zh-CN" altLang="en-US" sz="1400" i="1">
                              <a:latin typeface="Cambria Math" panose="02040503050406030204" pitchFamily="18" charset="0"/>
                            </a:rPr>
                            <m:t>𝑑𝑡</m:t>
                          </m:r>
                        </m:den>
                      </m:f>
                      <m:r>
                        <a:rPr lang="zh-CN" altLang="en-US" sz="1400" i="0">
                          <a:latin typeface="Cambria Math" panose="02040503050406030204" pitchFamily="18" charset="0"/>
                        </a:rPr>
                        <m:t>=−</m:t>
                      </m:r>
                      <m:f>
                        <m:fPr>
                          <m:ctrlPr>
                            <a:rPr lang="zh-CN" altLang="en-US" sz="1400" i="1">
                              <a:latin typeface="Cambria Math" panose="02040503050406030204" pitchFamily="18" charset="0"/>
                            </a:rPr>
                          </m:ctrlPr>
                        </m:fPr>
                        <m:num>
                          <m:r>
                            <a:rPr lang="zh-CN" altLang="en-US" sz="1400" i="1">
                              <a:latin typeface="Cambria Math" panose="02040503050406030204" pitchFamily="18" charset="0"/>
                            </a:rPr>
                            <m:t>𝛼</m:t>
                          </m:r>
                        </m:num>
                        <m:den>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𝜏</m:t>
                              </m:r>
                            </m:e>
                            <m:sub>
                              <m:r>
                                <a:rPr lang="zh-CN" altLang="en-US" sz="1400" i="1">
                                  <a:latin typeface="Cambria Math" panose="02040503050406030204" pitchFamily="18" charset="0"/>
                                </a:rPr>
                                <m:t>𝐺𝑅</m:t>
                              </m:r>
                            </m:sub>
                          </m:sSub>
                        </m:den>
                      </m:f>
                      <m:r>
                        <a:rPr lang="zh-CN" altLang="en-US" sz="1400" i="0">
                          <a:latin typeface="Cambria Math" panose="02040503050406030204" pitchFamily="18" charset="0"/>
                        </a:rPr>
                        <m:t>−</m:t>
                      </m:r>
                      <m:f>
                        <m:fPr>
                          <m:ctrlPr>
                            <a:rPr lang="zh-CN" altLang="en-US" sz="1400" i="1">
                              <a:latin typeface="Cambria Math" panose="02040503050406030204" pitchFamily="18" charset="0"/>
                            </a:rPr>
                          </m:ctrlPr>
                        </m:fPr>
                        <m:num>
                          <m:r>
                            <a:rPr lang="zh-CN" altLang="en-US" sz="1400" i="1">
                              <a:latin typeface="Cambria Math" panose="02040503050406030204" pitchFamily="18" charset="0"/>
                            </a:rPr>
                            <m:t>𝛼</m:t>
                          </m:r>
                        </m:num>
                        <m:den>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𝜏</m:t>
                              </m:r>
                            </m:e>
                            <m:sub>
                              <m:r>
                                <a:rPr lang="zh-CN" altLang="en-US" sz="1400" i="1">
                                  <a:latin typeface="Cambria Math" panose="02040503050406030204" pitchFamily="18" charset="0"/>
                                </a:rPr>
                                <m:t>𝑉</m:t>
                              </m:r>
                            </m:sub>
                          </m:sSub>
                        </m:den>
                      </m:f>
                      <m:f>
                        <m:fPr>
                          <m:ctrlPr>
                            <a:rPr lang="zh-CN" altLang="en-US" sz="1400" i="1">
                              <a:latin typeface="Cambria Math" panose="02040503050406030204" pitchFamily="18" charset="0"/>
                            </a:rPr>
                          </m:ctrlPr>
                        </m:fPr>
                        <m:num>
                          <m:r>
                            <a:rPr lang="zh-CN" altLang="en-US" sz="1400" i="0">
                              <a:latin typeface="Cambria Math" panose="02040503050406030204" pitchFamily="18" charset="0"/>
                            </a:rPr>
                            <m:t>1−</m:t>
                          </m:r>
                          <m:sSup>
                            <m:sSupPr>
                              <m:ctrlPr>
                                <a:rPr lang="zh-CN" altLang="en-US" sz="1400" i="1">
                                  <a:latin typeface="Cambria Math" panose="02040503050406030204" pitchFamily="18" charset="0"/>
                                </a:rPr>
                              </m:ctrlPr>
                            </m:sSupPr>
                            <m:e>
                              <m:r>
                                <a:rPr lang="zh-CN" altLang="en-US" sz="1400" i="1">
                                  <a:latin typeface="Cambria Math" panose="02040503050406030204" pitchFamily="18" charset="0"/>
                                </a:rPr>
                                <m:t>𝛼</m:t>
                              </m:r>
                            </m:e>
                            <m:sup>
                              <m:r>
                                <a:rPr lang="zh-CN" altLang="en-US" sz="1400" i="0">
                                  <a:latin typeface="Cambria Math" panose="02040503050406030204" pitchFamily="18" charset="0"/>
                                </a:rPr>
                                <m:t>2</m:t>
                              </m:r>
                            </m:sup>
                          </m:sSup>
                          <m:r>
                            <a:rPr lang="zh-CN" altLang="en-US" sz="1400" i="1">
                              <a:latin typeface="Cambria Math" panose="02040503050406030204" pitchFamily="18" charset="0"/>
                            </a:rPr>
                            <m:t>𝑄</m:t>
                          </m:r>
                        </m:num>
                        <m:den>
                          <m:r>
                            <a:rPr lang="zh-CN" altLang="en-US" sz="1400" i="0">
                              <a:latin typeface="Cambria Math" panose="02040503050406030204" pitchFamily="18" charset="0"/>
                            </a:rPr>
                            <m:t>1+</m:t>
                          </m:r>
                          <m:sSup>
                            <m:sSupPr>
                              <m:ctrlPr>
                                <a:rPr lang="zh-CN" altLang="en-US" sz="1400" i="1">
                                  <a:latin typeface="Cambria Math" panose="02040503050406030204" pitchFamily="18" charset="0"/>
                                </a:rPr>
                              </m:ctrlPr>
                            </m:sSupPr>
                            <m:e>
                              <m:r>
                                <a:rPr lang="zh-CN" altLang="en-US" sz="1400" i="1">
                                  <a:latin typeface="Cambria Math" panose="02040503050406030204" pitchFamily="18" charset="0"/>
                                </a:rPr>
                                <m:t>𝛼</m:t>
                              </m:r>
                            </m:e>
                            <m:sup>
                              <m:r>
                                <a:rPr lang="zh-CN" altLang="en-US" sz="1400" i="0">
                                  <a:latin typeface="Cambria Math" panose="02040503050406030204" pitchFamily="18" charset="0"/>
                                </a:rPr>
                                <m:t>2</m:t>
                              </m:r>
                            </m:sup>
                          </m:sSup>
                          <m:r>
                            <a:rPr lang="zh-CN" altLang="en-US" sz="1400" i="1">
                              <a:latin typeface="Cambria Math" panose="02040503050406030204" pitchFamily="18" charset="0"/>
                            </a:rPr>
                            <m:t>𝑄</m:t>
                          </m:r>
                        </m:den>
                      </m:f>
                    </m:oMath>
                  </m:oMathPara>
                </a14:m>
                <a:endParaRPr lang="zh-CN" altLang="en-US" sz="1400" dirty="0"/>
              </a:p>
            </p:txBody>
          </p:sp>
        </mc:Choice>
        <mc:Fallback xmlns="">
          <p:sp>
            <p:nvSpPr>
              <p:cNvPr id="41" name="矩形 40"/>
              <p:cNvSpPr>
                <a:spLocks noRot="1" noChangeAspect="1" noMove="1" noResize="1" noEditPoints="1" noAdjustHandles="1" noChangeArrowheads="1" noChangeShapeType="1" noTextEdit="1"/>
              </p:cNvSpPr>
              <p:nvPr/>
            </p:nvSpPr>
            <p:spPr>
              <a:xfrm>
                <a:off x="3053927" y="4709298"/>
                <a:ext cx="2343170" cy="561179"/>
              </a:xfrm>
              <a:prstGeom prst="rect">
                <a:avLst/>
              </a:prstGeom>
              <a:blipFill rotWithShape="1">
                <a:blip r:embed="rId7"/>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264806" y="5881831"/>
                <a:ext cx="5320303" cy="697755"/>
              </a:xfrm>
              <a:prstGeom prst="rect">
                <a:avLst/>
              </a:prstGeom>
              <a:noFill/>
            </p:spPr>
            <p:txBody>
              <a:bodyPr wrap="square" rtlCol="0">
                <a:spAutoFit/>
              </a:bodyPr>
              <a:lstStyle/>
              <a:p>
                <a:r>
                  <a:rPr lang="zh-CN" altLang="en-US" sz="1600" dirty="0">
                    <a:latin typeface="华文中宋" panose="02010600040101010101" pitchFamily="2" charset="-122"/>
                    <a:ea typeface="华文中宋" panose="02010600040101010101" pitchFamily="2" charset="-122"/>
                  </a:rPr>
                  <a:t>由于非线性的影响阻止</a:t>
                </a:r>
                <a:r>
                  <a:rPr lang="en-US" altLang="zh-CN" sz="1600" dirty="0">
                    <a:latin typeface="华文中宋" panose="02010600040101010101" pitchFamily="2" charset="-122"/>
                    <a:ea typeface="华文中宋" panose="02010600040101010101" pitchFamily="2" charset="-122"/>
                  </a:rPr>
                  <a:t>R</a:t>
                </a:r>
                <a:r>
                  <a:rPr lang="zh-CN" altLang="en-US" sz="1600" dirty="0">
                    <a:latin typeface="华文中宋" panose="02010600040101010101" pitchFamily="2" charset="-122"/>
                    <a:ea typeface="华文中宋" panose="02010600040101010101" pitchFamily="2" charset="-122"/>
                  </a:rPr>
                  <a:t>模式的振幅进一步的增加并且振幅</a:t>
                </a:r>
                <a14:m>
                  <m:oMath xmlns:m="http://schemas.openxmlformats.org/officeDocument/2006/math">
                    <m:r>
                      <a:rPr lang="zh-CN" altLang="en-US" sz="1600" i="1" smtClean="0">
                        <a:latin typeface="Cambria Math" panose="02040503050406030204" pitchFamily="18" charset="0"/>
                        <a:ea typeface="华文中宋" panose="02010600040101010101" pitchFamily="2" charset="-122"/>
                      </a:rPr>
                      <m:t>𝛼</m:t>
                    </m:r>
                  </m:oMath>
                </a14:m>
                <a:r>
                  <a:rPr lang="zh-CN" altLang="en-US" sz="1600" dirty="0">
                    <a:latin typeface="华文中宋" panose="02010600040101010101" pitchFamily="2" charset="-122"/>
                    <a:ea typeface="华文中宋" panose="02010600040101010101" pitchFamily="2" charset="-122"/>
                  </a:rPr>
                  <a:t>达到饱和状态即</a:t>
                </a:r>
                <a14:m>
                  <m:oMath xmlns:m="http://schemas.openxmlformats.org/officeDocument/2006/math">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𝑑</m:t>
                        </m:r>
                        <m:r>
                          <m:rPr>
                            <m:sty m:val="p"/>
                          </m:rPr>
                          <a:rPr lang="en-US" altLang="zh-CN" sz="1600">
                            <a:latin typeface="Cambria Math" panose="02040503050406030204" pitchFamily="18" charset="0"/>
                          </a:rPr>
                          <m:t>α</m:t>
                        </m:r>
                      </m:num>
                      <m:den>
                        <m:r>
                          <a:rPr lang="en-US" altLang="zh-CN" sz="1600" i="1">
                            <a:latin typeface="Cambria Math" panose="02040503050406030204" pitchFamily="18" charset="0"/>
                          </a:rPr>
                          <m:t>𝑑𝑡</m:t>
                        </m:r>
                      </m:den>
                    </m:f>
                    <m:r>
                      <a:rPr lang="en-US" altLang="zh-CN" sz="1600">
                        <a:latin typeface="Cambria Math" panose="02040503050406030204" pitchFamily="18" charset="0"/>
                      </a:rPr>
                      <m:t>=0</m:t>
                    </m:r>
                  </m:oMath>
                </a14:m>
                <a:r>
                  <a:rPr lang="zh-CN" altLang="en-US" sz="1600" dirty="0">
                    <a:latin typeface="华文中宋" panose="02010600040101010101" pitchFamily="2" charset="-122"/>
                    <a:ea typeface="华文中宋" panose="02010600040101010101" pitchFamily="2" charset="-122"/>
                  </a:rPr>
                  <a:t>，于是有：</a:t>
                </a:r>
              </a:p>
            </p:txBody>
          </p:sp>
        </mc:Choice>
        <mc:Fallback xmlns="">
          <p:sp>
            <p:nvSpPr>
              <p:cNvPr id="42" name="文本框 41"/>
              <p:cNvSpPr txBox="1">
                <a:spLocks noRot="1" noChangeAspect="1" noMove="1" noResize="1" noEditPoints="1" noAdjustHandles="1" noChangeArrowheads="1" noChangeShapeType="1" noTextEdit="1"/>
              </p:cNvSpPr>
              <p:nvPr/>
            </p:nvSpPr>
            <p:spPr>
              <a:xfrm>
                <a:off x="264806" y="5881831"/>
                <a:ext cx="5320303" cy="697755"/>
              </a:xfrm>
              <a:prstGeom prst="rect">
                <a:avLst/>
              </a:prstGeom>
              <a:blipFill rotWithShape="1">
                <a:blip r:embed="rId8"/>
                <a:stretch>
                  <a:fillRect l="-573" t="-2632" b="-2632"/>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43" name="矩形 42"/>
              <p:cNvSpPr/>
              <p:nvPr/>
            </p:nvSpPr>
            <p:spPr>
              <a:xfrm>
                <a:off x="7662612" y="2293950"/>
                <a:ext cx="9364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CN" altLang="en-US" i="1">
                              <a:latin typeface="Cambria Math" panose="02040503050406030204" pitchFamily="18" charset="0"/>
                            </a:rPr>
                          </m:ctrlPr>
                        </m:sSupPr>
                        <m:e>
                          <m:r>
                            <a:rPr lang="zh-CN" altLang="en-US" i="1">
                              <a:latin typeface="Cambria Math" panose="02040503050406030204" pitchFamily="18" charset="0"/>
                            </a:rPr>
                            <m:t>𝛼</m:t>
                          </m:r>
                        </m:e>
                        <m:sup>
                          <m:r>
                            <a:rPr lang="zh-CN" altLang="en-US" i="0">
                              <a:latin typeface="Cambria Math" panose="02040503050406030204" pitchFamily="18" charset="0"/>
                            </a:rPr>
                            <m:t>2</m:t>
                          </m:r>
                        </m:sup>
                      </m:sSup>
                      <m:r>
                        <a:rPr lang="zh-CN" altLang="en-US" i="0">
                          <a:latin typeface="Cambria Math" panose="02040503050406030204" pitchFamily="18" charset="0"/>
                        </a:rPr>
                        <m:t>≡</m:t>
                      </m:r>
                      <m:r>
                        <a:rPr lang="zh-CN" altLang="en-US" i="1">
                          <a:latin typeface="Cambria Math" panose="02040503050406030204" pitchFamily="18" charset="0"/>
                        </a:rPr>
                        <m:t>𝜅</m:t>
                      </m:r>
                    </m:oMath>
                  </m:oMathPara>
                </a14:m>
                <a:endParaRPr lang="zh-CN" altLang="en-US" dirty="0"/>
              </a:p>
            </p:txBody>
          </p:sp>
        </mc:Choice>
        <mc:Fallback xmlns="">
          <p:sp>
            <p:nvSpPr>
              <p:cNvPr id="43" name="矩形 42"/>
              <p:cNvSpPr>
                <a:spLocks noRot="1" noChangeAspect="1" noMove="1" noResize="1" noEditPoints="1" noAdjustHandles="1" noChangeArrowheads="1" noChangeShapeType="1" noTextEdit="1"/>
              </p:cNvSpPr>
              <p:nvPr/>
            </p:nvSpPr>
            <p:spPr>
              <a:xfrm>
                <a:off x="7662612" y="2293950"/>
                <a:ext cx="936474" cy="369332"/>
              </a:xfrm>
              <a:prstGeom prst="rect">
                <a:avLst/>
              </a:prstGeom>
              <a:blipFill rotWithShape="1">
                <a:blip r:embed="rId9"/>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44" name="矩形 43"/>
              <p:cNvSpPr/>
              <p:nvPr/>
            </p:nvSpPr>
            <p:spPr>
              <a:xfrm>
                <a:off x="6027658" y="2197410"/>
                <a:ext cx="1528111" cy="537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sz="1400" i="1">
                              <a:latin typeface="Cambria Math" panose="02040503050406030204" pitchFamily="18" charset="0"/>
                            </a:rPr>
                          </m:ctrlPr>
                        </m:fPr>
                        <m:num>
                          <m:r>
                            <a:rPr lang="zh-CN" altLang="en-US" sz="1400" i="1">
                              <a:latin typeface="Cambria Math" panose="02040503050406030204" pitchFamily="18" charset="0"/>
                            </a:rPr>
                            <m:t>𝑑</m:t>
                          </m:r>
                          <m:r>
                            <m:rPr>
                              <m:sty m:val="p"/>
                            </m:rPr>
                            <a:rPr lang="zh-CN" altLang="en-US" sz="1400" i="0">
                              <a:latin typeface="Cambria Math" panose="02040503050406030204" pitchFamily="18" charset="0"/>
                            </a:rPr>
                            <m:t>Ω</m:t>
                          </m:r>
                        </m:num>
                        <m:den>
                          <m:r>
                            <a:rPr lang="zh-CN" altLang="en-US" sz="1400" i="1">
                              <a:latin typeface="Cambria Math" panose="02040503050406030204" pitchFamily="18" charset="0"/>
                            </a:rPr>
                            <m:t>𝑑𝑡</m:t>
                          </m:r>
                        </m:den>
                      </m:f>
                      <m:r>
                        <a:rPr lang="zh-CN" altLang="en-US" sz="1400" i="0">
                          <a:latin typeface="Cambria Math" panose="02040503050406030204" pitchFamily="18" charset="0"/>
                        </a:rPr>
                        <m:t>=</m:t>
                      </m:r>
                      <m:f>
                        <m:fPr>
                          <m:ctrlPr>
                            <a:rPr lang="zh-CN" altLang="en-US" sz="1400" i="1">
                              <a:latin typeface="Cambria Math" panose="02040503050406030204" pitchFamily="18" charset="0"/>
                            </a:rPr>
                          </m:ctrlPr>
                        </m:fPr>
                        <m:num>
                          <m:r>
                            <a:rPr lang="zh-CN" altLang="en-US" sz="1400" i="0">
                              <a:latin typeface="Cambria Math" panose="02040503050406030204" pitchFamily="18" charset="0"/>
                            </a:rPr>
                            <m:t>2</m:t>
                          </m:r>
                          <m:r>
                            <m:rPr>
                              <m:sty m:val="p"/>
                            </m:rPr>
                            <a:rPr lang="zh-CN" altLang="en-US" sz="1400" i="0">
                              <a:latin typeface="Cambria Math" panose="02040503050406030204" pitchFamily="18" charset="0"/>
                            </a:rPr>
                            <m:t>Ω</m:t>
                          </m:r>
                        </m:num>
                        <m:den>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𝜏</m:t>
                              </m:r>
                            </m:e>
                            <m:sub>
                              <m:r>
                                <a:rPr lang="zh-CN" altLang="en-US" sz="1400" i="1">
                                  <a:latin typeface="Cambria Math" panose="02040503050406030204" pitchFamily="18" charset="0"/>
                                </a:rPr>
                                <m:t>𝐺𝑅</m:t>
                              </m:r>
                            </m:sub>
                          </m:sSub>
                        </m:den>
                      </m:f>
                      <m:f>
                        <m:fPr>
                          <m:ctrlPr>
                            <a:rPr lang="zh-CN" altLang="en-US" sz="1400" i="1">
                              <a:latin typeface="Cambria Math" panose="02040503050406030204" pitchFamily="18" charset="0"/>
                            </a:rPr>
                          </m:ctrlPr>
                        </m:fPr>
                        <m:num>
                          <m:r>
                            <a:rPr lang="zh-CN" altLang="en-US" sz="1400" i="1">
                              <a:latin typeface="Cambria Math" panose="02040503050406030204" pitchFamily="18" charset="0"/>
                            </a:rPr>
                            <m:t>𝜅</m:t>
                          </m:r>
                          <m:r>
                            <a:rPr lang="zh-CN" altLang="en-US" sz="1400" i="1">
                              <a:latin typeface="Cambria Math" panose="02040503050406030204" pitchFamily="18" charset="0"/>
                            </a:rPr>
                            <m:t>𝑄</m:t>
                          </m:r>
                        </m:num>
                        <m:den>
                          <m:r>
                            <a:rPr lang="zh-CN" altLang="en-US" sz="1400" i="0">
                              <a:latin typeface="Cambria Math" panose="02040503050406030204" pitchFamily="18" charset="0"/>
                            </a:rPr>
                            <m:t>1+</m:t>
                          </m:r>
                          <m:r>
                            <a:rPr lang="zh-CN" altLang="en-US" sz="1400" i="1">
                              <a:latin typeface="Cambria Math" panose="02040503050406030204" pitchFamily="18" charset="0"/>
                            </a:rPr>
                            <m:t>𝜅</m:t>
                          </m:r>
                          <m:r>
                            <a:rPr lang="zh-CN" altLang="en-US" sz="1400" i="1">
                              <a:latin typeface="Cambria Math" panose="02040503050406030204" pitchFamily="18" charset="0"/>
                            </a:rPr>
                            <m:t>𝑄</m:t>
                          </m:r>
                        </m:den>
                      </m:f>
                    </m:oMath>
                  </m:oMathPara>
                </a14:m>
                <a:endParaRPr lang="zh-CN" altLang="en-US" sz="1400" dirty="0"/>
              </a:p>
            </p:txBody>
          </p:sp>
        </mc:Choice>
        <mc:Fallback xmlns="">
          <p:sp>
            <p:nvSpPr>
              <p:cNvPr id="44" name="矩形 43"/>
              <p:cNvSpPr>
                <a:spLocks noRot="1" noChangeAspect="1" noMove="1" noResize="1" noEditPoints="1" noAdjustHandles="1" noChangeArrowheads="1" noChangeShapeType="1" noTextEdit="1"/>
              </p:cNvSpPr>
              <p:nvPr/>
            </p:nvSpPr>
            <p:spPr>
              <a:xfrm>
                <a:off x="6027658" y="2197410"/>
                <a:ext cx="1528111" cy="537968"/>
              </a:xfrm>
              <a:prstGeom prst="rect">
                <a:avLst/>
              </a:prstGeom>
              <a:blipFill rotWithShape="1">
                <a:blip r:embed="rId10"/>
                <a:stretch>
                  <a:fillRect b="-4494"/>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6095999" y="3360511"/>
                <a:ext cx="5786962" cy="584775"/>
              </a:xfrm>
              <a:prstGeom prst="rect">
                <a:avLst/>
              </a:prstGeom>
              <a:noFill/>
            </p:spPr>
            <p:txBody>
              <a:bodyPr wrap="square" rtlCol="0">
                <a:spAutoFit/>
              </a:bodyPr>
              <a:lstStyle/>
              <a:p>
                <a:r>
                  <a:rPr lang="zh-CN" altLang="en-US" sz="1600" dirty="0">
                    <a:latin typeface="华文中宋" panose="02010600040101010101" pitchFamily="2" charset="-122"/>
                    <a:ea typeface="华文中宋" panose="02010600040101010101" pitchFamily="2" charset="-122"/>
                  </a:rPr>
                  <a:t>当星体自旋减慢到一定阶段，剪切粘滞和体粘滞将减弱</a:t>
                </a:r>
                <a:r>
                  <a:rPr lang="en-US" altLang="zh-CN" sz="1600" dirty="0">
                    <a:latin typeface="华文中宋" panose="02010600040101010101" pitchFamily="2" charset="-122"/>
                    <a:ea typeface="华文中宋" panose="02010600040101010101" pitchFamily="2" charset="-122"/>
                  </a:rPr>
                  <a:t>R</a:t>
                </a:r>
                <a:r>
                  <a:rPr lang="zh-CN" altLang="en-US" sz="1600" dirty="0">
                    <a:latin typeface="华文中宋" panose="02010600040101010101" pitchFamily="2" charset="-122"/>
                    <a:ea typeface="华文中宋" panose="02010600040101010101" pitchFamily="2" charset="-122"/>
                  </a:rPr>
                  <a:t>模式的振幅</a:t>
                </a:r>
                <a14:m>
                  <m:oMath xmlns:m="http://schemas.openxmlformats.org/officeDocument/2006/math">
                    <m:r>
                      <a:rPr lang="zh-CN" altLang="en-US" sz="1600" i="1">
                        <a:latin typeface="Cambria Math" panose="02040503050406030204" pitchFamily="18" charset="0"/>
                        <a:ea typeface="华文中宋" panose="02010600040101010101" pitchFamily="2" charset="-122"/>
                      </a:rPr>
                      <m:t>𝛼</m:t>
                    </m:r>
                  </m:oMath>
                </a14:m>
                <a:r>
                  <a:rPr lang="zh-CN" altLang="en-US" sz="1600" dirty="0">
                    <a:latin typeface="华文中宋" panose="02010600040101010101" pitchFamily="2" charset="-122"/>
                    <a:ea typeface="华文中宋" panose="02010600040101010101" pitchFamily="2" charset="-122"/>
                  </a:rPr>
                  <a:t>，星体的演化再次按照第一阶段的演化方程。</a:t>
                </a:r>
              </a:p>
            </p:txBody>
          </p:sp>
        </mc:Choice>
        <mc:Fallback xmlns="">
          <p:sp>
            <p:nvSpPr>
              <p:cNvPr id="45" name="文本框 44"/>
              <p:cNvSpPr txBox="1">
                <a:spLocks noRot="1" noChangeAspect="1" noMove="1" noResize="1" noEditPoints="1" noAdjustHandles="1" noChangeArrowheads="1" noChangeShapeType="1" noTextEdit="1"/>
              </p:cNvSpPr>
              <p:nvPr/>
            </p:nvSpPr>
            <p:spPr>
              <a:xfrm>
                <a:off x="6095999" y="3360511"/>
                <a:ext cx="5786962" cy="584775"/>
              </a:xfrm>
              <a:prstGeom prst="rect">
                <a:avLst/>
              </a:prstGeom>
              <a:blipFill rotWithShape="1">
                <a:blip r:embed="rId11"/>
                <a:stretch>
                  <a:fillRect l="-527" t="-3125" b="-12500"/>
                </a:stretch>
              </a:blipFill>
            </p:spPr>
            <p:txBody>
              <a:bodyPr/>
              <a:lstStyle/>
              <a:p>
                <a:r>
                  <a:rPr lang="zh-CN" altLang="en-US">
                    <a:noFill/>
                  </a:rPr>
                  <a:t> </a:t>
                </a:r>
                <a:endParaRPr lang="zh-CN" altLang="en-US">
                  <a:noFill/>
                </a:endParaRPr>
              </a:p>
            </p:txBody>
          </p:sp>
        </mc:Fallback>
      </mc:AlternateContent>
      <p:sp>
        <p:nvSpPr>
          <p:cNvPr id="46" name="文本框 45"/>
          <p:cNvSpPr txBox="1"/>
          <p:nvPr/>
        </p:nvSpPr>
        <p:spPr>
          <a:xfrm>
            <a:off x="8789801" y="2143243"/>
            <a:ext cx="2994762" cy="584775"/>
          </a:xfrm>
          <a:prstGeom prst="rect">
            <a:avLst/>
          </a:prstGeom>
          <a:noFill/>
        </p:spPr>
        <p:txBody>
          <a:bodyPr wrap="square" rtlCol="0">
            <a:spAutoFit/>
          </a:bodyPr>
          <a:lstStyle/>
          <a:p>
            <a:r>
              <a:rPr lang="zh-CN" altLang="en-US" sz="1600" dirty="0">
                <a:latin typeface="华文中宋" panose="02010600040101010101" pitchFamily="2" charset="-122"/>
                <a:ea typeface="华文中宋" panose="02010600040101010101" pitchFamily="2" charset="-122"/>
              </a:rPr>
              <a:t>（</a:t>
            </a:r>
            <a:r>
              <a:rPr lang="en-US" altLang="zh-CN" sz="1600" dirty="0">
                <a:latin typeface="华文中宋" panose="02010600040101010101" pitchFamily="2" charset="-122"/>
                <a:ea typeface="华文中宋" panose="02010600040101010101" pitchFamily="2" charset="-122"/>
              </a:rPr>
              <a:t>R</a:t>
            </a:r>
            <a:r>
              <a:rPr lang="zh-CN" altLang="en-US" sz="1600" dirty="0">
                <a:latin typeface="华文中宋" panose="02010600040101010101" pitchFamily="2" charset="-122"/>
                <a:ea typeface="华文中宋" panose="02010600040101010101" pitchFamily="2" charset="-122"/>
              </a:rPr>
              <a:t>模式引力波将带走大量的星体的角动量）</a:t>
            </a:r>
          </a:p>
        </p:txBody>
      </p:sp>
      <p:sp>
        <p:nvSpPr>
          <p:cNvPr id="26" name="文本框 25">
            <a:extLst>
              <a:ext uri="{FF2B5EF4-FFF2-40B4-BE49-F238E27FC236}">
                <a16:creationId xmlns:a16="http://schemas.microsoft.com/office/drawing/2014/main" id="{20C92BAB-493A-467F-8814-368F439A728B}"/>
              </a:ext>
            </a:extLst>
          </p:cNvPr>
          <p:cNvSpPr txBox="1"/>
          <p:nvPr/>
        </p:nvSpPr>
        <p:spPr>
          <a:xfrm>
            <a:off x="3811645" y="6383848"/>
            <a:ext cx="7364355" cy="584775"/>
          </a:xfrm>
          <a:prstGeom prst="rect">
            <a:avLst/>
          </a:prstGeom>
          <a:noFill/>
        </p:spPr>
        <p:txBody>
          <a:bodyPr wrap="square" rtlCol="0">
            <a:spAutoFit/>
          </a:bodyPr>
          <a:lstStyle/>
          <a:p>
            <a:r>
              <a:rPr lang="da-DK" altLang="zh-CN" sz="1600" dirty="0">
                <a:latin typeface="Times New Roman" panose="02020603050405020304" pitchFamily="18" charset="0"/>
                <a:cs typeface="Times New Roman" panose="02020603050405020304" pitchFamily="18" charset="0"/>
              </a:rPr>
              <a:t> K. S. Thorne,1980. Owen, B. J., Lindblom, L., Cutler, C., et al. 1998. Owen, B. J. 2010.</a:t>
            </a:r>
            <a:br>
              <a:rPr lang="da-DK" altLang="zh-CN" sz="1600" dirty="0">
                <a:latin typeface="Times New Roman" panose="02020603050405020304" pitchFamily="18" charset="0"/>
                <a:cs typeface="Times New Roman" panose="02020603050405020304" pitchFamily="18" charset="0"/>
              </a:rPr>
            </a:b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50857"/>
            <a:ext cx="10515600" cy="860360"/>
          </a:xfrm>
        </p:spPr>
        <p:txBody>
          <a:bodyPr>
            <a:normAutofit/>
          </a:bodyPr>
          <a:lstStyle/>
          <a:p>
            <a:pPr algn="ctr"/>
            <a:r>
              <a:rPr lang="en-US" altLang="zh-CN"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2. GRB 090510X-Ray</a:t>
            </a:r>
            <a:r>
              <a:rPr lang="zh-CN" altLang="en-US"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余辉中的</a:t>
            </a:r>
            <a:r>
              <a:rPr lang="en-US" altLang="zh-CN"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R</a:t>
            </a:r>
            <a:r>
              <a:rPr lang="zh-CN" altLang="en-US" sz="3200" b="1" dirty="0">
                <a:solidFill>
                  <a:schemeClr val="accent6">
                    <a:lumMod val="75000"/>
                  </a:schemeClr>
                </a:solidFill>
                <a:latin typeface="华文中宋" panose="02010600040101010101" pitchFamily="2" charset="-122"/>
                <a:ea typeface="华文中宋" panose="02010600040101010101" pitchFamily="2" charset="-122"/>
                <a:cs typeface="Times New Roman" panose="02020603050405020304" pitchFamily="18" charset="0"/>
              </a:rPr>
              <a:t>模式引力波信号</a:t>
            </a:r>
          </a:p>
        </p:txBody>
      </p:sp>
      <p:pic>
        <p:nvPicPr>
          <p:cNvPr id="4" name="内容占位符 3"/>
          <p:cNvPicPr>
            <a:picLocks noGrp="1"/>
          </p:cNvPicPr>
          <p:nvPr>
            <p:ph idx="1"/>
          </p:nvPr>
        </p:nvPicPr>
        <p:blipFill>
          <a:blip r:embed="rId3"/>
          <a:stretch>
            <a:fillRect/>
          </a:stretch>
        </p:blipFill>
        <p:spPr>
          <a:xfrm>
            <a:off x="1283488" y="1586167"/>
            <a:ext cx="4044138" cy="4460024"/>
          </a:xfrm>
          <a:prstGeom prst="rect">
            <a:avLst/>
          </a:prstGeom>
        </p:spPr>
      </p:pic>
      <p:sp>
        <p:nvSpPr>
          <p:cNvPr id="6" name="TextBox 9"/>
          <p:cNvSpPr txBox="1"/>
          <p:nvPr/>
        </p:nvSpPr>
        <p:spPr>
          <a:xfrm>
            <a:off x="2046101" y="6113074"/>
            <a:ext cx="25187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 Pasquale et al. 2010</a:t>
            </a:r>
          </a:p>
        </p:txBody>
      </p:sp>
      <p:sp>
        <p:nvSpPr>
          <p:cNvPr id="8" name="文本框 7"/>
          <p:cNvSpPr txBox="1"/>
          <p:nvPr/>
        </p:nvSpPr>
        <p:spPr>
          <a:xfrm>
            <a:off x="1362474" y="1217872"/>
            <a:ext cx="3965152" cy="368300"/>
          </a:xfrm>
          <a:prstGeom prst="rect">
            <a:avLst/>
          </a:prstGeom>
          <a:noFill/>
        </p:spPr>
        <p:txBody>
          <a:bodyPr wrap="square" rtlCol="0">
            <a:spAutoFit/>
          </a:bodyPr>
          <a:lstStyle/>
          <a:p>
            <a:pPr algn="ctr"/>
            <a:r>
              <a:rPr lang="en-US" altLang="zh-CN" b="1" dirty="0">
                <a:solidFill>
                  <a:srgbClr val="7030A0"/>
                </a:solidFill>
                <a:latin typeface="华文中宋" panose="02010600040101010101" pitchFamily="2" charset="-122"/>
                <a:ea typeface="华文中宋" panose="02010600040101010101" pitchFamily="2" charset="-122"/>
              </a:rPr>
              <a:t>GRB 090510</a:t>
            </a:r>
            <a:r>
              <a:rPr lang="zh-CN" altLang="en-US" b="1" dirty="0">
                <a:solidFill>
                  <a:srgbClr val="7030A0"/>
                </a:solidFill>
                <a:latin typeface="华文中宋" panose="02010600040101010101" pitchFamily="2" charset="-122"/>
                <a:ea typeface="华文中宋" panose="02010600040101010101" pitchFamily="2" charset="-122"/>
              </a:rPr>
              <a:t>的多波段观测</a:t>
            </a:r>
          </a:p>
        </p:txBody>
      </p:sp>
      <p:sp>
        <p:nvSpPr>
          <p:cNvPr id="3" name="文本框 2"/>
          <p:cNvSpPr txBox="1"/>
          <p:nvPr/>
        </p:nvSpPr>
        <p:spPr>
          <a:xfrm>
            <a:off x="6767195" y="1586230"/>
            <a:ext cx="4467225" cy="645160"/>
          </a:xfrm>
          <a:prstGeom prst="rect">
            <a:avLst/>
          </a:prstGeom>
          <a:noFill/>
        </p:spPr>
        <p:txBody>
          <a:bodyPr wrap="square" rtlCol="0">
            <a:spAutoFit/>
          </a:bodyPr>
          <a:lstStyle/>
          <a:p>
            <a:pPr algn="just"/>
            <a:r>
              <a:rPr lang="en-US" altLang="zh-CN" b="1" dirty="0">
                <a:solidFill>
                  <a:srgbClr val="7030A0"/>
                </a:solidFill>
                <a:latin typeface="华文中宋" panose="02010600040101010101" pitchFamily="2" charset="-122"/>
                <a:ea typeface="华文中宋" panose="02010600040101010101" pitchFamily="2" charset="-122"/>
              </a:rPr>
              <a:t>1、</a:t>
            </a:r>
            <a:r>
              <a:rPr lang="en-US" altLang="zh-CN" b="1" dirty="0">
                <a:solidFill>
                  <a:srgbClr val="7030A0"/>
                </a:solidFill>
                <a:latin typeface="华文中宋" panose="02010600040101010101" pitchFamily="2" charset="-122"/>
                <a:ea typeface="华文中宋" panose="02010600040101010101" pitchFamily="2" charset="-122"/>
                <a:cs typeface="Times New Roman" panose="02020603050405020304" pitchFamily="18" charset="0"/>
              </a:rPr>
              <a:t>GRB090510</a:t>
            </a:r>
            <a:r>
              <a:rPr lang="en-US" altLang="zh-CN" b="1" dirty="0">
                <a:solidFill>
                  <a:srgbClr val="7030A0"/>
                </a:solidFill>
                <a:latin typeface="华文中宋" panose="02010600040101010101" pitchFamily="2" charset="-122"/>
                <a:ea typeface="华文中宋" panose="02010600040101010101" pitchFamily="2" charset="-122"/>
              </a:rPr>
              <a:t>早期的X-Ray余辉的光变行为与正向激波预言的不一致。</a:t>
            </a:r>
          </a:p>
        </p:txBody>
      </p:sp>
      <p:sp>
        <p:nvSpPr>
          <p:cNvPr id="5" name="文本框 4"/>
          <p:cNvSpPr txBox="1"/>
          <p:nvPr/>
        </p:nvSpPr>
        <p:spPr>
          <a:xfrm>
            <a:off x="6767193" y="3105324"/>
            <a:ext cx="4427855" cy="646331"/>
          </a:xfrm>
          <a:prstGeom prst="rect">
            <a:avLst/>
          </a:prstGeom>
          <a:noFill/>
        </p:spPr>
        <p:txBody>
          <a:bodyPr wrap="square" rtlCol="0">
            <a:spAutoFit/>
          </a:bodyPr>
          <a:lstStyle/>
          <a:p>
            <a:pPr algn="just"/>
            <a:r>
              <a:rPr lang="en-US" altLang="zh-CN" b="1" dirty="0">
                <a:solidFill>
                  <a:srgbClr val="7030A0"/>
                </a:solidFill>
                <a:latin typeface="华文中宋" panose="02010600040101010101" pitchFamily="2" charset="-122"/>
                <a:ea typeface="华文中宋" panose="02010600040101010101" pitchFamily="2" charset="-122"/>
              </a:rPr>
              <a:t>2、GRB090510晚期的X-Ray余辉的光变行为与晚期的光学不一致。</a:t>
            </a:r>
          </a:p>
        </p:txBody>
      </p:sp>
      <p:sp>
        <p:nvSpPr>
          <p:cNvPr id="7" name="文本框 6"/>
          <p:cNvSpPr txBox="1"/>
          <p:nvPr/>
        </p:nvSpPr>
        <p:spPr>
          <a:xfrm>
            <a:off x="6767195" y="5134610"/>
            <a:ext cx="4292600" cy="645160"/>
          </a:xfrm>
          <a:prstGeom prst="rect">
            <a:avLst/>
          </a:prstGeom>
          <a:noFill/>
        </p:spPr>
        <p:txBody>
          <a:bodyPr wrap="square" rtlCol="0">
            <a:spAutoFit/>
          </a:bodyPr>
          <a:lstStyle/>
          <a:p>
            <a:pPr algn="just"/>
            <a:r>
              <a:rPr lang="en-US" altLang="zh-CN" b="1" dirty="0">
                <a:solidFill>
                  <a:srgbClr val="7030A0"/>
                </a:solidFill>
                <a:latin typeface="华文中宋" panose="02010600040101010101" pitchFamily="2" charset="-122"/>
                <a:ea typeface="华文中宋" panose="02010600040101010101" pitchFamily="2" charset="-122"/>
              </a:rPr>
              <a:t>3、这意味着X-Ray余辉和光学余辉来自不同的起源？</a:t>
            </a:r>
          </a:p>
        </p:txBody>
      </p:sp>
      <p:sp>
        <p:nvSpPr>
          <p:cNvPr id="10" name="文本框 9">
            <a:extLst>
              <a:ext uri="{FF2B5EF4-FFF2-40B4-BE49-F238E27FC236}">
                <a16:creationId xmlns:a16="http://schemas.microsoft.com/office/drawing/2014/main" id="{309E2495-C4FA-4D7F-8DE7-17DBF21DF377}"/>
              </a:ext>
            </a:extLst>
          </p:cNvPr>
          <p:cNvSpPr txBox="1"/>
          <p:nvPr/>
        </p:nvSpPr>
        <p:spPr>
          <a:xfrm>
            <a:off x="7209230" y="2521737"/>
            <a:ext cx="3985819" cy="400110"/>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早期的</a:t>
            </a:r>
            <a:r>
              <a:rPr lang="en-US" altLang="zh-CN" sz="2000" dirty="0">
                <a:latin typeface="华文中宋" panose="02010600040101010101" pitchFamily="2" charset="-122"/>
                <a:ea typeface="华文中宋" panose="02010600040101010101" pitchFamily="2" charset="-122"/>
              </a:rPr>
              <a:t>X-Ray</a:t>
            </a:r>
            <a:r>
              <a:rPr lang="zh-CN" altLang="en-US" sz="2000" dirty="0">
                <a:latin typeface="华文中宋" panose="02010600040101010101" pitchFamily="2" charset="-122"/>
                <a:ea typeface="华文中宋" panose="02010600040101010101" pitchFamily="2" charset="-122"/>
              </a:rPr>
              <a:t>光变行为呈缓慢下降</a:t>
            </a:r>
          </a:p>
        </p:txBody>
      </p:sp>
      <p:sp>
        <p:nvSpPr>
          <p:cNvPr id="11" name="文本框 10">
            <a:extLst>
              <a:ext uri="{FF2B5EF4-FFF2-40B4-BE49-F238E27FC236}">
                <a16:creationId xmlns:a16="http://schemas.microsoft.com/office/drawing/2014/main" id="{4DDE12A0-4905-4A95-96DB-6745BE15B037}"/>
              </a:ext>
            </a:extLst>
          </p:cNvPr>
          <p:cNvSpPr txBox="1"/>
          <p:nvPr/>
        </p:nvSpPr>
        <p:spPr>
          <a:xfrm>
            <a:off x="7248601" y="3935132"/>
            <a:ext cx="3985819" cy="1015663"/>
          </a:xfrm>
          <a:prstGeom prst="rect">
            <a:avLst/>
          </a:prstGeom>
          <a:noFill/>
        </p:spPr>
        <p:txBody>
          <a:bodyPr wrap="square" rtlCol="0">
            <a:spAutoFit/>
          </a:bodyPr>
          <a:lstStyle/>
          <a:p>
            <a:pPr algn="just"/>
            <a:r>
              <a:rPr lang="zh-CN" altLang="en-US" sz="2000" dirty="0">
                <a:latin typeface="华文中宋" panose="02010600040101010101" pitchFamily="2" charset="-122"/>
                <a:ea typeface="华文中宋" panose="02010600040101010101" pitchFamily="2" charset="-122"/>
              </a:rPr>
              <a:t>晚期的</a:t>
            </a:r>
            <a:r>
              <a:rPr lang="en-US" altLang="zh-CN" sz="2000" dirty="0">
                <a:latin typeface="华文中宋" panose="02010600040101010101" pitchFamily="2" charset="-122"/>
                <a:ea typeface="华文中宋" panose="02010600040101010101" pitchFamily="2" charset="-122"/>
              </a:rPr>
              <a:t>X-Ray</a:t>
            </a:r>
            <a:r>
              <a:rPr lang="zh-CN" altLang="en-US" sz="2000" dirty="0">
                <a:latin typeface="华文中宋" panose="02010600040101010101" pitchFamily="2" charset="-122"/>
                <a:ea typeface="华文中宋" panose="02010600040101010101" pitchFamily="2" charset="-122"/>
              </a:rPr>
              <a:t>余辉和光学余辉都是来自正向激波，它们的斜率应该一致。</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47703" y="1041998"/>
            <a:ext cx="4172715" cy="4773145"/>
          </a:xfrm>
          <a:prstGeom prst="rect">
            <a:avLst/>
          </a:prstGeom>
        </p:spPr>
      </p:pic>
      <p:sp>
        <p:nvSpPr>
          <p:cNvPr id="4" name="文本框 3"/>
          <p:cNvSpPr txBox="1"/>
          <p:nvPr/>
        </p:nvSpPr>
        <p:spPr>
          <a:xfrm>
            <a:off x="2232999" y="641888"/>
            <a:ext cx="2897505" cy="400110"/>
          </a:xfrm>
          <a:prstGeom prst="rect">
            <a:avLst/>
          </a:prstGeom>
          <a:noFill/>
        </p:spPr>
        <p:txBody>
          <a:bodyPr wrap="square" rtlCol="0">
            <a:spAutoFit/>
          </a:bodyPr>
          <a:lstStyle/>
          <a:p>
            <a:r>
              <a:rPr lang="zh-CN" altLang="en-US" sz="2000" dirty="0">
                <a:solidFill>
                  <a:srgbClr val="7030A0"/>
                </a:solidFill>
                <a:latin typeface="华文中宋" panose="02010600040101010101" pitchFamily="2" charset="-122"/>
                <a:ea typeface="华文中宋" panose="02010600040101010101" pitchFamily="2" charset="-122"/>
              </a:rPr>
              <a:t>磁星中心引擎的信号</a:t>
            </a:r>
          </a:p>
        </p:txBody>
      </p:sp>
      <p:sp>
        <p:nvSpPr>
          <p:cNvPr id="5" name="TextBox 9"/>
          <p:cNvSpPr txBox="1"/>
          <p:nvPr/>
        </p:nvSpPr>
        <p:spPr>
          <a:xfrm>
            <a:off x="2232999" y="5953391"/>
            <a:ext cx="240001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R</a:t>
            </a:r>
            <a:r>
              <a:rPr lang="en-US" altLang="zh-CN" dirty="0" err="1">
                <a:latin typeface="Times New Roman" panose="02020603050405020304" pitchFamily="18" charset="0"/>
                <a:cs typeface="Times New Roman" panose="02020603050405020304" pitchFamily="18" charset="0"/>
              </a:rPr>
              <a:t>owlinson</a:t>
            </a:r>
            <a:r>
              <a:rPr lang="en-US" dirty="0">
                <a:latin typeface="Times New Roman" panose="02020603050405020304" pitchFamily="18" charset="0"/>
                <a:cs typeface="Times New Roman" panose="02020603050405020304" pitchFamily="18" charset="0"/>
              </a:rPr>
              <a:t> et al. 2013</a:t>
            </a:r>
          </a:p>
        </p:txBody>
      </p:sp>
      <mc:AlternateContent xmlns:mc="http://schemas.openxmlformats.org/markup-compatibility/2006" xmlns:a14="http://schemas.microsoft.com/office/drawing/2010/main">
        <mc:Choice Requires="a14">
          <p:sp>
            <p:nvSpPr>
              <p:cNvPr id="6" name="矩形 5"/>
              <p:cNvSpPr/>
              <p:nvPr/>
            </p:nvSpPr>
            <p:spPr>
              <a:xfrm>
                <a:off x="7320403" y="2910804"/>
                <a:ext cx="2558527" cy="6394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𝐿</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𝐿</m:t>
                          </m:r>
                        </m:e>
                        <m:sub>
                          <m:r>
                            <a:rPr lang="zh-CN" altLang="en-US" i="0">
                              <a:latin typeface="Cambria Math" panose="02040503050406030204" pitchFamily="18" charset="0"/>
                            </a:rPr>
                            <m:t>0 </m:t>
                          </m:r>
                        </m:sub>
                      </m:sSub>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m:t>
                          </m:r>
                          <m:r>
                            <a:rPr lang="zh-CN" altLang="en-US">
                              <a:latin typeface="Cambria Math" panose="02040503050406030204" pitchFamily="18" charset="0"/>
                            </a:rPr>
                            <m:t>1+</m:t>
                          </m:r>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𝑡</m:t>
                              </m:r>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m:rPr>
                                      <m:sty m:val="p"/>
                                    </m:rPr>
                                    <a:rPr lang="en-US" altLang="zh-CN" i="1">
                                      <a:latin typeface="Cambria Math" panose="02040503050406030204" pitchFamily="18" charset="0"/>
                                    </a:rPr>
                                    <m:t>e</m:t>
                                  </m:r>
                                  <m:r>
                                    <a:rPr lang="en-US" altLang="zh-CN" i="1">
                                      <a:latin typeface="Cambria Math" panose="02040503050406030204" pitchFamily="18" charset="0"/>
                                    </a:rPr>
                                    <m:t>𝑚</m:t>
                                  </m:r>
                                </m:sub>
                              </m:sSub>
                            </m:den>
                          </m:f>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7320403" y="2910804"/>
                <a:ext cx="2558527" cy="63947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7505382" y="4145728"/>
                <a:ext cx="1686359" cy="7353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i="1">
                              <a:latin typeface="Cambria Math" panose="02040503050406030204" pitchFamily="18" charset="0"/>
                            </a:rPr>
                            <m:t>𝑡</m:t>
                          </m:r>
                        </m:e>
                        <m:sub>
                          <m:r>
                            <m:rPr>
                              <m:sty m:val="p"/>
                            </m:rPr>
                            <a:rPr lang="en-US" altLang="zh-CN" b="0" i="0" smtClean="0">
                              <a:latin typeface="Cambria Math" panose="02040503050406030204" pitchFamily="18" charset="0"/>
                            </a:rPr>
                            <m:t>em</m:t>
                          </m:r>
                        </m:sub>
                      </m:sSub>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3</m:t>
                          </m:r>
                          <m:sSup>
                            <m:sSupPr>
                              <m:ctrlPr>
                                <a:rPr lang="zh-CN" altLang="en-US" i="1">
                                  <a:latin typeface="Cambria Math" panose="02040503050406030204" pitchFamily="18" charset="0"/>
                                </a:rPr>
                              </m:ctrlPr>
                            </m:sSupPr>
                            <m:e>
                              <m:r>
                                <a:rPr lang="zh-CN" altLang="en-US" i="1">
                                  <a:latin typeface="Cambria Math" panose="02040503050406030204" pitchFamily="18" charset="0"/>
                                </a:rPr>
                                <m:t>𝑐</m:t>
                              </m:r>
                            </m:e>
                            <m:sup>
                              <m:r>
                                <a:rPr lang="zh-CN" altLang="en-US" i="0">
                                  <a:latin typeface="Cambria Math" panose="02040503050406030204" pitchFamily="18" charset="0"/>
                                </a:rPr>
                                <m:t>3</m:t>
                              </m:r>
                            </m:sup>
                          </m:sSup>
                          <m:r>
                            <a:rPr lang="zh-CN" altLang="en-US" i="1">
                              <a:latin typeface="Cambria Math" panose="02040503050406030204" pitchFamily="18" charset="0"/>
                            </a:rPr>
                            <m:t>𝐼</m:t>
                          </m:r>
                        </m:num>
                        <m:den>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𝐵</m:t>
                              </m:r>
                            </m:e>
                            <m:sub>
                              <m:r>
                                <a:rPr lang="zh-CN" altLang="en-US" i="1">
                                  <a:latin typeface="Cambria Math" panose="02040503050406030204" pitchFamily="18" charset="0"/>
                                </a:rPr>
                                <m:t>𝑝</m:t>
                              </m:r>
                            </m:sub>
                            <m:sup>
                              <m:r>
                                <a:rPr lang="zh-CN" altLang="en-US" i="0">
                                  <a:latin typeface="Cambria Math" panose="02040503050406030204" pitchFamily="18" charset="0"/>
                                </a:rPr>
                                <m:t>2</m:t>
                              </m:r>
                            </m:sup>
                          </m:sSubSup>
                          <m:sSup>
                            <m:sSupPr>
                              <m:ctrlPr>
                                <a:rPr lang="zh-CN" altLang="en-US" i="1">
                                  <a:latin typeface="Cambria Math" panose="02040503050406030204" pitchFamily="18" charset="0"/>
                                </a:rPr>
                              </m:ctrlPr>
                            </m:sSupPr>
                            <m:e>
                              <m:r>
                                <a:rPr lang="zh-CN" altLang="en-US" i="1">
                                  <a:latin typeface="Cambria Math" panose="02040503050406030204" pitchFamily="18" charset="0"/>
                                </a:rPr>
                                <m:t>𝑅</m:t>
                              </m:r>
                            </m:e>
                            <m:sup>
                              <m:r>
                                <a:rPr lang="zh-CN" altLang="en-US" i="0">
                                  <a:latin typeface="Cambria Math" panose="02040503050406030204" pitchFamily="18" charset="0"/>
                                </a:rPr>
                                <m:t>6</m:t>
                              </m:r>
                            </m:sup>
                          </m:sSup>
                          <m:sSubSup>
                            <m:sSubSupPr>
                              <m:ctrlPr>
                                <a:rPr lang="zh-CN" altLang="en-US" i="1">
                                  <a:latin typeface="Cambria Math" panose="02040503050406030204" pitchFamily="18" charset="0"/>
                                </a:rPr>
                              </m:ctrlPr>
                            </m:sSubSup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up>
                              <m:r>
                                <a:rPr lang="zh-CN" altLang="en-US" i="0">
                                  <a:latin typeface="Cambria Math" panose="02040503050406030204" pitchFamily="18" charset="0"/>
                                </a:rPr>
                                <m:t>2</m:t>
                              </m:r>
                            </m:sup>
                          </m:sSubSup>
                        </m:den>
                      </m:f>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7505382" y="4145728"/>
                <a:ext cx="1686359" cy="735394"/>
              </a:xfrm>
              <a:prstGeom prst="rect">
                <a:avLst/>
              </a:prstGeom>
              <a:blipFill>
                <a:blip r:embed="rId4"/>
                <a:stretch>
                  <a:fillRect/>
                </a:stretch>
              </a:blipFill>
            </p:spPr>
            <p:txBody>
              <a:bodyPr/>
              <a:lstStyle/>
              <a:p>
                <a:r>
                  <a:rPr lang="zh-CN" altLang="en-US">
                    <a:noFill/>
                  </a:rPr>
                  <a:t> </a:t>
                </a:r>
              </a:p>
            </p:txBody>
          </p:sp>
        </mc:Fallback>
      </mc:AlternateContent>
      <p:sp>
        <p:nvSpPr>
          <p:cNvPr id="21" name="文本框 20"/>
          <p:cNvSpPr txBox="1"/>
          <p:nvPr/>
        </p:nvSpPr>
        <p:spPr>
          <a:xfrm>
            <a:off x="6786043" y="4999870"/>
            <a:ext cx="3272357" cy="583565"/>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Zhang, B., &amp; </a:t>
            </a:r>
            <a:r>
              <a:rPr lang="en-US" sz="1800" dirty="0" err="1">
                <a:latin typeface="Times New Roman" panose="02020603050405020304" pitchFamily="18" charset="0"/>
                <a:cs typeface="Times New Roman" panose="02020603050405020304" pitchFamily="18" charset="0"/>
              </a:rPr>
              <a:t>Mészáros</a:t>
            </a:r>
            <a:r>
              <a:rPr lang="en-US" sz="1800" dirty="0">
                <a:latin typeface="Times New Roman" panose="02020603050405020304" pitchFamily="18" charset="0"/>
                <a:cs typeface="Times New Roman" panose="02020603050405020304" pitchFamily="18" charset="0"/>
              </a:rPr>
              <a:t>, P. 2001</a:t>
            </a:r>
            <a:r>
              <a:rPr lang="en-US" dirty="0">
                <a:latin typeface="Times New Roman" panose="02020603050405020304" pitchFamily="18" charset="0"/>
                <a:cs typeface="Times New Roman" panose="02020603050405020304" pitchFamily="18" charset="0"/>
              </a:rPr>
              <a:t>.</a:t>
            </a:r>
            <a:br>
              <a:rPr lang="pt-BR" altLang="zh-CN" sz="1400" dirty="0">
                <a:latin typeface="Times New Roman" panose="02020603050405020304" pitchFamily="18" charset="0"/>
                <a:cs typeface="Times New Roman" panose="02020603050405020304" pitchFamily="18" charset="0"/>
              </a:rPr>
            </a:br>
            <a:endParaRPr lang="zh-CN" altLang="en-US" sz="1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6671584" y="946428"/>
            <a:ext cx="4225290" cy="707886"/>
          </a:xfrm>
          <a:prstGeom prst="rect">
            <a:avLst/>
          </a:prstGeom>
          <a:noFill/>
        </p:spPr>
        <p:txBody>
          <a:bodyPr wrap="square" rtlCol="0">
            <a:spAutoFit/>
          </a:bodyPr>
          <a:lstStyle/>
          <a:p>
            <a:pPr algn="just"/>
            <a:r>
              <a:rPr lang="zh-CN" altLang="en-US" sz="2000" dirty="0">
                <a:solidFill>
                  <a:srgbClr val="7030A0"/>
                </a:solidFill>
                <a:latin typeface="华文中宋" panose="02010600040101010101" pitchFamily="2" charset="-122"/>
                <a:ea typeface="华文中宋" panose="02010600040101010101" pitchFamily="2" charset="-122"/>
              </a:rPr>
              <a:t>使用磁星模型拟合了GRB 090510的X-Ray余辉的光变行为。</a:t>
            </a:r>
          </a:p>
        </p:txBody>
      </p:sp>
      <p:sp>
        <p:nvSpPr>
          <p:cNvPr id="9" name="文本框 8"/>
          <p:cNvSpPr txBox="1"/>
          <p:nvPr/>
        </p:nvSpPr>
        <p:spPr>
          <a:xfrm>
            <a:off x="6709410" y="1843512"/>
            <a:ext cx="1418589" cy="400110"/>
          </a:xfrm>
          <a:prstGeom prst="rect">
            <a:avLst/>
          </a:prstGeom>
          <a:noFill/>
        </p:spPr>
        <p:txBody>
          <a:bodyPr wrap="square" rtlCol="0">
            <a:spAutoFit/>
          </a:bodyPr>
          <a:lstStyle/>
          <a:p>
            <a:r>
              <a:rPr lang="zh-CN" altLang="en-US" sz="2000" dirty="0">
                <a:solidFill>
                  <a:srgbClr val="7030A0"/>
                </a:solidFill>
                <a:latin typeface="华文中宋" panose="02010600040101010101" pitchFamily="2" charset="-122"/>
                <a:ea typeface="华文中宋" panose="02010600040101010101" pitchFamily="2" charset="-122"/>
              </a:rPr>
              <a:t>磁星模型</a:t>
            </a:r>
          </a:p>
        </p:txBody>
      </p:sp>
      <p:sp>
        <p:nvSpPr>
          <p:cNvPr id="10" name="文本框 9"/>
          <p:cNvSpPr txBox="1"/>
          <p:nvPr/>
        </p:nvSpPr>
        <p:spPr>
          <a:xfrm>
            <a:off x="6689814" y="2434098"/>
            <a:ext cx="2911385" cy="400110"/>
          </a:xfrm>
          <a:prstGeom prst="rect">
            <a:avLst/>
          </a:prstGeom>
          <a:noFill/>
        </p:spPr>
        <p:txBody>
          <a:bodyPr wrap="square" rtlCol="0">
            <a:spAutoFit/>
          </a:bodyPr>
          <a:lstStyle/>
          <a:p>
            <a:r>
              <a:rPr lang="zh-CN" altLang="en-US" sz="2000" dirty="0">
                <a:solidFill>
                  <a:srgbClr val="7030A0"/>
                </a:solidFill>
                <a:latin typeface="华文中宋" panose="02010600040101010101" pitchFamily="2" charset="-122"/>
                <a:ea typeface="华文中宋" panose="02010600040101010101" pitchFamily="2" charset="-122"/>
              </a:rPr>
              <a:t>磁偶极辐射的光度演化：</a:t>
            </a:r>
          </a:p>
        </p:txBody>
      </p:sp>
      <p:sp>
        <p:nvSpPr>
          <p:cNvPr id="11" name="文本框 10"/>
          <p:cNvSpPr txBox="1"/>
          <p:nvPr/>
        </p:nvSpPr>
        <p:spPr>
          <a:xfrm>
            <a:off x="6689814" y="3626870"/>
            <a:ext cx="3819707" cy="400110"/>
          </a:xfrm>
          <a:prstGeom prst="rect">
            <a:avLst/>
          </a:prstGeom>
          <a:noFill/>
        </p:spPr>
        <p:txBody>
          <a:bodyPr wrap="square" rtlCol="0">
            <a:spAutoFit/>
          </a:bodyPr>
          <a:lstStyle/>
          <a:p>
            <a:r>
              <a:rPr lang="zh-CN" altLang="en-US" sz="2000" dirty="0">
                <a:solidFill>
                  <a:srgbClr val="7030A0"/>
                </a:solidFill>
                <a:latin typeface="华文中宋" panose="02010600040101010101" pitchFamily="2" charset="-122"/>
                <a:ea typeface="华文中宋" panose="02010600040101010101" pitchFamily="2" charset="-122"/>
              </a:rPr>
              <a:t>磁星自旋减慢的典型特征时标</a:t>
            </a:r>
            <a:r>
              <a:rPr lang="zh-CN" altLang="en-US" dirty="0"/>
              <a:t>：</a:t>
            </a:r>
          </a:p>
        </p:txBody>
      </p:sp>
      <p:sp>
        <p:nvSpPr>
          <p:cNvPr id="12" name="文本框 11"/>
          <p:cNvSpPr txBox="1"/>
          <p:nvPr/>
        </p:nvSpPr>
        <p:spPr>
          <a:xfrm>
            <a:off x="6709410" y="5521325"/>
            <a:ext cx="5259705" cy="646331"/>
          </a:xfrm>
          <a:prstGeom prst="rect">
            <a:avLst/>
          </a:prstGeom>
          <a:noFill/>
        </p:spPr>
        <p:txBody>
          <a:bodyPr wrap="square" rtlCol="0">
            <a:spAutoFit/>
          </a:bodyPr>
          <a:lstStyle/>
          <a:p>
            <a:pPr algn="just"/>
            <a:r>
              <a:rPr lang="zh-CN" altLang="en-US" dirty="0">
                <a:solidFill>
                  <a:srgbClr val="7030A0"/>
                </a:solidFill>
                <a:latin typeface="华文中宋" panose="02010600040101010101" pitchFamily="2" charset="-122"/>
                <a:ea typeface="华文中宋" panose="02010600040101010101" pitchFamily="2" charset="-122"/>
              </a:rPr>
              <a:t>如果考虑磁星的引力波辐射带走大量的旋转能的方案，是否会得到更加好的拟合结果？</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3"/>
          <a:stretch>
            <a:fillRect/>
          </a:stretch>
        </p:blipFill>
        <p:spPr>
          <a:xfrm>
            <a:off x="764607" y="731916"/>
            <a:ext cx="4741685" cy="4275472"/>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6553737" y="4875885"/>
                <a:ext cx="4873656" cy="15685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600" i="1" smtClean="0">
                              <a:latin typeface="Cambria Math" panose="02040503050406030204" pitchFamily="18" charset="0"/>
                            </a:rPr>
                          </m:ctrlPr>
                        </m:sSubPr>
                        <m:e>
                          <m:r>
                            <a:rPr lang="zh-CN" altLang="en-US" sz="1600" i="1">
                              <a:latin typeface="Cambria Math" panose="02040503050406030204" pitchFamily="18" charset="0"/>
                            </a:rPr>
                            <m:t>𝐿</m:t>
                          </m:r>
                        </m:e>
                        <m:sub>
                          <m:r>
                            <a:rPr lang="zh-CN" altLang="en-US" sz="1600" i="1">
                              <a:latin typeface="Cambria Math" panose="02040503050406030204" pitchFamily="18" charset="0"/>
                            </a:rPr>
                            <m:t>𝑒𝑚</m:t>
                          </m:r>
                        </m:sub>
                      </m:sSub>
                      <m:r>
                        <a:rPr lang="zh-CN" altLang="en-US" sz="1600" i="0">
                          <a:latin typeface="Cambria Math" panose="02040503050406030204" pitchFamily="18" charset="0"/>
                        </a:rPr>
                        <m:t>(</m:t>
                      </m:r>
                      <m:r>
                        <a:rPr lang="zh-CN" altLang="en-US" sz="1600" i="1">
                          <a:latin typeface="Cambria Math" panose="02040503050406030204" pitchFamily="18" charset="0"/>
                        </a:rPr>
                        <m:t>𝑡</m:t>
                      </m:r>
                      <m:r>
                        <a:rPr lang="zh-CN" altLang="en-US" sz="1600" i="0">
                          <a:latin typeface="Cambria Math" panose="02040503050406030204" pitchFamily="18" charset="0"/>
                        </a:rPr>
                        <m:t>)≅</m:t>
                      </m:r>
                      <m:d>
                        <m:dPr>
                          <m:begChr m:val="{"/>
                          <m:endChr m:val=""/>
                          <m:ctrlPr>
                            <a:rPr lang="zh-CN" altLang="en-US" sz="1600" i="1">
                              <a:latin typeface="Cambria Math" panose="02040503050406030204" pitchFamily="18" charset="0"/>
                            </a:rPr>
                          </m:ctrlPr>
                        </m:dPr>
                        <m:e>
                          <m:eqArr>
                            <m:eqArrPr>
                              <m:ctrlPr>
                                <a:rPr lang="zh-CN" altLang="en-US" sz="1600" i="1">
                                  <a:latin typeface="Cambria Math" panose="02040503050406030204" pitchFamily="18" charset="0"/>
                                </a:rPr>
                              </m:ctrlPr>
                            </m:eqArrPr>
                            <m:e>
                              <m:r>
                                <a:rPr lang="zh-CN" altLang="en-US" sz="1600" i="0">
                                  <a:latin typeface="Cambria Math" panose="02040503050406030204" pitchFamily="18" charset="0"/>
                                </a:rPr>
                                <m:t>&amp;</m:t>
                              </m:r>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𝐿</m:t>
                                  </m:r>
                                </m:e>
                                <m:sub>
                                  <m:r>
                                    <a:rPr lang="zh-CN" altLang="en-US" sz="1600" i="1">
                                      <a:latin typeface="Cambria Math" panose="02040503050406030204" pitchFamily="18" charset="0"/>
                                    </a:rPr>
                                    <m:t>𝑒𝑚</m:t>
                                  </m:r>
                                  <m:r>
                                    <a:rPr lang="zh-CN" altLang="en-US" sz="1600" i="0">
                                      <a:latin typeface="Cambria Math" panose="02040503050406030204" pitchFamily="18" charset="0"/>
                                    </a:rPr>
                                    <m:t>,</m:t>
                                  </m:r>
                                  <m:r>
                                    <a:rPr lang="zh-CN" altLang="en-US" sz="1600" i="1">
                                      <a:latin typeface="Cambria Math" panose="02040503050406030204" pitchFamily="18" charset="0"/>
                                    </a:rPr>
                                    <m:t>𝑟</m:t>
                                  </m:r>
                                  <m:r>
                                    <a:rPr lang="zh-CN" altLang="en-US" sz="1600" i="0">
                                      <a:latin typeface="Cambria Math" panose="02040503050406030204" pitchFamily="18" charset="0"/>
                                    </a:rPr>
                                    <m:t>,0</m:t>
                                  </m:r>
                                </m:sub>
                              </m:sSub>
                              <m:sSup>
                                <m:sSupPr>
                                  <m:ctrlPr>
                                    <a:rPr lang="zh-CN" altLang="en-US" sz="1600" i="1">
                                      <a:latin typeface="Cambria Math" panose="02040503050406030204" pitchFamily="18" charset="0"/>
                                    </a:rPr>
                                  </m:ctrlPr>
                                </m:sSupPr>
                                <m:e>
                                  <m:d>
                                    <m:dPr>
                                      <m:ctrlPr>
                                        <a:rPr lang="zh-CN" altLang="en-US" sz="1600" i="1">
                                          <a:latin typeface="Cambria Math" panose="02040503050406030204" pitchFamily="18" charset="0"/>
                                        </a:rPr>
                                      </m:ctrlPr>
                                    </m:dPr>
                                    <m:e>
                                      <m:r>
                                        <a:rPr lang="zh-CN" altLang="en-US" sz="1600" i="0">
                                          <a:latin typeface="Cambria Math" panose="02040503050406030204" pitchFamily="18" charset="0"/>
                                        </a:rPr>
                                        <m:t>1+</m:t>
                                      </m:r>
                                      <m:f>
                                        <m:fPr>
                                          <m:ctrlPr>
                                            <a:rPr lang="zh-CN" altLang="en-US" sz="1600" i="1">
                                              <a:latin typeface="Cambria Math" panose="02040503050406030204" pitchFamily="18" charset="0"/>
                                            </a:rPr>
                                          </m:ctrlPr>
                                        </m:fPr>
                                        <m:num>
                                          <m:r>
                                            <a:rPr lang="zh-CN" altLang="en-US" sz="1600" i="0">
                                              <a:latin typeface="Cambria Math" panose="02040503050406030204" pitchFamily="18" charset="0"/>
                                            </a:rPr>
                                            <m:t>3</m:t>
                                          </m:r>
                                          <m:r>
                                            <a:rPr lang="zh-CN" altLang="en-US" sz="1600" i="1">
                                              <a:latin typeface="Cambria Math" panose="02040503050406030204" pitchFamily="18" charset="0"/>
                                            </a:rPr>
                                            <m:t>𝑡</m:t>
                                          </m:r>
                                        </m:num>
                                        <m:den>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𝜏</m:t>
                                              </m:r>
                                            </m:e>
                                            <m:sub>
                                              <m:r>
                                                <a:rPr lang="zh-CN" altLang="en-US" sz="1600" i="1">
                                                  <a:latin typeface="Cambria Math" panose="02040503050406030204" pitchFamily="18" charset="0"/>
                                                </a:rPr>
                                                <m:t>𝑔𝑤</m:t>
                                              </m:r>
                                            </m:sub>
                                          </m:sSub>
                                        </m:den>
                                      </m:f>
                                    </m:e>
                                  </m:d>
                                </m:e>
                                <m:sup>
                                  <m:r>
                                    <a:rPr lang="zh-CN" altLang="en-US" sz="1600" i="0">
                                      <a:latin typeface="Cambria Math" panose="02040503050406030204" pitchFamily="18" charset="0"/>
                                    </a:rPr>
                                    <m:t>−</m:t>
                                  </m:r>
                                  <m:f>
                                    <m:fPr>
                                      <m:ctrlPr>
                                        <a:rPr lang="zh-CN" altLang="en-US" sz="1600" i="1">
                                          <a:latin typeface="Cambria Math" panose="02040503050406030204" pitchFamily="18" charset="0"/>
                                        </a:rPr>
                                      </m:ctrlPr>
                                    </m:fPr>
                                    <m:num>
                                      <m:r>
                                        <a:rPr lang="zh-CN" altLang="en-US" sz="1600" i="0">
                                          <a:latin typeface="Cambria Math" panose="02040503050406030204" pitchFamily="18" charset="0"/>
                                        </a:rPr>
                                        <m:t>2</m:t>
                                      </m:r>
                                    </m:num>
                                    <m:den>
                                      <m:r>
                                        <a:rPr lang="zh-CN" altLang="en-US" sz="1600" i="0">
                                          <a:latin typeface="Cambria Math" panose="02040503050406030204" pitchFamily="18" charset="0"/>
                                        </a:rPr>
                                        <m:t>3</m:t>
                                      </m:r>
                                    </m:den>
                                  </m:f>
                                </m:sup>
                              </m:sSup>
                              <m:r>
                                <a:rPr lang="zh-CN" altLang="en-US" sz="1600" i="0">
                                  <a:latin typeface="Cambria Math" panose="02040503050406030204" pitchFamily="18" charset="0"/>
                                </a:rPr>
                                <m:t>,                        </m:t>
                              </m:r>
                              <m:r>
                                <a:rPr lang="zh-CN" altLang="en-US" sz="1600" i="1">
                                  <a:latin typeface="Cambria Math" panose="02040503050406030204" pitchFamily="18" charset="0"/>
                                </a:rPr>
                                <m:t>𝑡</m:t>
                              </m:r>
                              <m:r>
                                <a:rPr lang="zh-CN" altLang="en-US" sz="1600" i="0">
                                  <a:latin typeface="Cambria Math" panose="02040503050406030204" pitchFamily="18" charset="0"/>
                                </a:rPr>
                                <m:t>&lt;</m:t>
                              </m:r>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𝜏</m:t>
                                  </m:r>
                                </m:e>
                                <m:sub>
                                  <m:r>
                                    <a:rPr lang="zh-CN" altLang="en-US" sz="1600" i="0">
                                      <a:latin typeface="Cambria Math" panose="02040503050406030204" pitchFamily="18" charset="0"/>
                                    </a:rPr>
                                    <m:t>∗</m:t>
                                  </m:r>
                                </m:sub>
                              </m:sSub>
                            </m:e>
                            <m:e>
                              <m:r>
                                <a:rPr lang="zh-CN" altLang="en-US" sz="1600" i="0">
                                  <a:latin typeface="Cambria Math" panose="02040503050406030204" pitchFamily="18" charset="0"/>
                                </a:rPr>
                                <m:t>&amp;</m:t>
                              </m:r>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𝐿</m:t>
                                  </m:r>
                                </m:e>
                                <m:sub>
                                  <m:r>
                                    <a:rPr lang="zh-CN" altLang="en-US" sz="1600" i="1">
                                      <a:latin typeface="Cambria Math" panose="02040503050406030204" pitchFamily="18" charset="0"/>
                                    </a:rPr>
                                    <m:t>𝑒𝑚</m:t>
                                  </m:r>
                                  <m:r>
                                    <a:rPr lang="zh-CN" altLang="en-US" sz="1600" i="0">
                                      <a:latin typeface="Cambria Math" panose="02040503050406030204" pitchFamily="18" charset="0"/>
                                    </a:rPr>
                                    <m:t>,</m:t>
                                  </m:r>
                                  <m:r>
                                    <a:rPr lang="zh-CN" altLang="en-US" sz="1600" i="1">
                                      <a:latin typeface="Cambria Math" panose="02040503050406030204" pitchFamily="18" charset="0"/>
                                    </a:rPr>
                                    <m:t>𝑟</m:t>
                                  </m:r>
                                  <m:r>
                                    <a:rPr lang="zh-CN" altLang="en-US" sz="1600" i="0">
                                      <a:latin typeface="Cambria Math" panose="02040503050406030204" pitchFamily="18" charset="0"/>
                                    </a:rPr>
                                    <m:t>,0</m:t>
                                  </m:r>
                                </m:sub>
                              </m:sSub>
                              <m:sSup>
                                <m:sSupPr>
                                  <m:ctrlPr>
                                    <a:rPr lang="zh-CN" altLang="en-US" sz="1600" i="1">
                                      <a:latin typeface="Cambria Math" panose="02040503050406030204" pitchFamily="18" charset="0"/>
                                    </a:rPr>
                                  </m:ctrlPr>
                                </m:sSupPr>
                                <m:e>
                                  <m:d>
                                    <m:dPr>
                                      <m:ctrlPr>
                                        <a:rPr lang="zh-CN" altLang="en-US" sz="1600" i="1">
                                          <a:latin typeface="Cambria Math" panose="02040503050406030204" pitchFamily="18" charset="0"/>
                                        </a:rPr>
                                      </m:ctrlPr>
                                    </m:dPr>
                                    <m:e>
                                      <m:r>
                                        <a:rPr lang="zh-CN" altLang="en-US" sz="1600" i="0">
                                          <a:latin typeface="Cambria Math" panose="02040503050406030204" pitchFamily="18" charset="0"/>
                                        </a:rPr>
                                        <m:t>1+</m:t>
                                      </m:r>
                                      <m:f>
                                        <m:fPr>
                                          <m:ctrlPr>
                                            <a:rPr lang="zh-CN" altLang="en-US" sz="1600" i="1">
                                              <a:latin typeface="Cambria Math" panose="02040503050406030204" pitchFamily="18" charset="0"/>
                                            </a:rPr>
                                          </m:ctrlPr>
                                        </m:fPr>
                                        <m:num>
                                          <m:r>
                                            <a:rPr lang="zh-CN" altLang="en-US" sz="1600" i="0">
                                              <a:latin typeface="Cambria Math" panose="02040503050406030204" pitchFamily="18" charset="0"/>
                                            </a:rPr>
                                            <m:t>3</m:t>
                                          </m:r>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𝜏</m:t>
                                              </m:r>
                                            </m:e>
                                            <m:sub>
                                              <m:r>
                                                <a:rPr lang="zh-CN" altLang="en-US" sz="1600" i="0">
                                                  <a:latin typeface="Cambria Math" panose="02040503050406030204" pitchFamily="18" charset="0"/>
                                                </a:rPr>
                                                <m:t>∗</m:t>
                                              </m:r>
                                            </m:sub>
                                          </m:sSub>
                                        </m:num>
                                        <m:den>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𝜏</m:t>
                                              </m:r>
                                            </m:e>
                                            <m:sub>
                                              <m:r>
                                                <a:rPr lang="zh-CN" altLang="en-US" sz="1600" i="1">
                                                  <a:latin typeface="Cambria Math" panose="02040503050406030204" pitchFamily="18" charset="0"/>
                                                </a:rPr>
                                                <m:t>𝑔𝑤</m:t>
                                              </m:r>
                                            </m:sub>
                                          </m:sSub>
                                        </m:den>
                                      </m:f>
                                    </m:e>
                                  </m:d>
                                </m:e>
                                <m:sup>
                                  <m:r>
                                    <a:rPr lang="zh-CN" altLang="en-US" sz="1600" i="0">
                                      <a:latin typeface="Cambria Math" panose="02040503050406030204" pitchFamily="18" charset="0"/>
                                    </a:rPr>
                                    <m:t>−</m:t>
                                  </m:r>
                                  <m:f>
                                    <m:fPr>
                                      <m:ctrlPr>
                                        <a:rPr lang="zh-CN" altLang="en-US" sz="1600" i="1">
                                          <a:latin typeface="Cambria Math" panose="02040503050406030204" pitchFamily="18" charset="0"/>
                                        </a:rPr>
                                      </m:ctrlPr>
                                    </m:fPr>
                                    <m:num>
                                      <m:r>
                                        <a:rPr lang="zh-CN" altLang="en-US" sz="1600" i="0">
                                          <a:latin typeface="Cambria Math" panose="02040503050406030204" pitchFamily="18" charset="0"/>
                                        </a:rPr>
                                        <m:t>2</m:t>
                                      </m:r>
                                    </m:num>
                                    <m:den>
                                      <m:r>
                                        <a:rPr lang="zh-CN" altLang="en-US" sz="1600" i="0">
                                          <a:latin typeface="Cambria Math" panose="02040503050406030204" pitchFamily="18" charset="0"/>
                                        </a:rPr>
                                        <m:t>3</m:t>
                                      </m:r>
                                    </m:den>
                                  </m:f>
                                </m:sup>
                              </m:sSup>
                              <m:sSup>
                                <m:sSupPr>
                                  <m:ctrlPr>
                                    <a:rPr lang="zh-CN" altLang="en-US" sz="1600" i="1">
                                      <a:latin typeface="Cambria Math" panose="02040503050406030204" pitchFamily="18" charset="0"/>
                                    </a:rPr>
                                  </m:ctrlPr>
                                </m:sSupPr>
                                <m:e>
                                  <m:d>
                                    <m:dPr>
                                      <m:ctrlPr>
                                        <a:rPr lang="zh-CN" altLang="en-US" sz="1600" i="1">
                                          <a:latin typeface="Cambria Math" panose="02040503050406030204" pitchFamily="18" charset="0"/>
                                        </a:rPr>
                                      </m:ctrlPr>
                                    </m:dPr>
                                    <m:e>
                                      <m:r>
                                        <a:rPr lang="zh-CN" altLang="en-US" sz="1600" i="0">
                                          <a:latin typeface="Cambria Math" panose="02040503050406030204" pitchFamily="18" charset="0"/>
                                        </a:rPr>
                                        <m:t>1+</m:t>
                                      </m:r>
                                      <m:f>
                                        <m:fPr>
                                          <m:ctrlPr>
                                            <a:rPr lang="zh-CN" altLang="en-US" sz="1600" i="1">
                                              <a:latin typeface="Cambria Math" panose="02040503050406030204" pitchFamily="18" charset="0"/>
                                            </a:rPr>
                                          </m:ctrlPr>
                                        </m:fPr>
                                        <m:num>
                                          <m:r>
                                            <a:rPr lang="zh-CN" altLang="en-US" sz="1600" i="1">
                                              <a:latin typeface="Cambria Math" panose="02040503050406030204" pitchFamily="18" charset="0"/>
                                            </a:rPr>
                                            <m:t>𝑡</m:t>
                                          </m:r>
                                          <m:r>
                                            <a:rPr lang="zh-CN" altLang="en-US" sz="1600" i="0">
                                              <a:latin typeface="Cambria Math" panose="02040503050406030204" pitchFamily="18" charset="0"/>
                                            </a:rPr>
                                            <m:t>−</m:t>
                                          </m:r>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𝜏</m:t>
                                              </m:r>
                                            </m:e>
                                            <m:sub>
                                              <m:r>
                                                <a:rPr lang="zh-CN" altLang="en-US" sz="1600" i="0">
                                                  <a:latin typeface="Cambria Math" panose="02040503050406030204" pitchFamily="18" charset="0"/>
                                                </a:rPr>
                                                <m:t>∗</m:t>
                                              </m:r>
                                            </m:sub>
                                          </m:sSub>
                                        </m:num>
                                        <m:den>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𝜏</m:t>
                                              </m:r>
                                            </m:e>
                                            <m:sub>
                                              <m:r>
                                                <a:rPr lang="zh-CN" altLang="en-US" sz="1600" i="1">
                                                  <a:latin typeface="Cambria Math" panose="02040503050406030204" pitchFamily="18" charset="0"/>
                                                </a:rPr>
                                                <m:t>𝑒𝑚</m:t>
                                              </m:r>
                                              <m:r>
                                                <a:rPr lang="zh-CN" altLang="en-US" sz="1600" i="0">
                                                  <a:latin typeface="Cambria Math" panose="02040503050406030204" pitchFamily="18" charset="0"/>
                                                </a:rPr>
                                                <m:t>,∗</m:t>
                                              </m:r>
                                            </m:sub>
                                          </m:sSub>
                                        </m:den>
                                      </m:f>
                                    </m:e>
                                  </m:d>
                                </m:e>
                                <m:sup>
                                  <m:r>
                                    <a:rPr lang="zh-CN" altLang="en-US" sz="1600" i="0">
                                      <a:latin typeface="Cambria Math" panose="02040503050406030204" pitchFamily="18" charset="0"/>
                                    </a:rPr>
                                    <m:t>−2</m:t>
                                  </m:r>
                                </m:sup>
                              </m:sSup>
                              <m:r>
                                <a:rPr lang="en-US" altLang="zh-CN" sz="1600" b="0" i="0" smtClean="0">
                                  <a:latin typeface="Cambria Math" panose="02040503050406030204" pitchFamily="18" charset="0"/>
                                </a:rPr>
                                <m:t>,</m:t>
                              </m:r>
                              <m:r>
                                <a:rPr lang="zh-CN" altLang="en-US" sz="1600" i="0">
                                  <a:latin typeface="Cambria Math" panose="02040503050406030204" pitchFamily="18" charset="0"/>
                                </a:rPr>
                                <m:t> </m:t>
                              </m:r>
                              <m:r>
                                <a:rPr lang="zh-CN" altLang="en-US" sz="1600" i="1">
                                  <a:latin typeface="Cambria Math" panose="02040503050406030204" pitchFamily="18" charset="0"/>
                                </a:rPr>
                                <m:t>𝑡</m:t>
                              </m:r>
                              <m:r>
                                <a:rPr lang="zh-CN" altLang="en-US" sz="1600" i="0">
                                  <a:latin typeface="Cambria Math" panose="02040503050406030204" pitchFamily="18" charset="0"/>
                                </a:rPr>
                                <m:t>≥</m:t>
                              </m:r>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𝜏</m:t>
                                  </m:r>
                                </m:e>
                                <m:sub>
                                  <m:r>
                                    <a:rPr lang="zh-CN" altLang="en-US" sz="1600" i="0">
                                      <a:latin typeface="Cambria Math" panose="02040503050406030204" pitchFamily="18" charset="0"/>
                                    </a:rPr>
                                    <m:t>∗</m:t>
                                  </m:r>
                                </m:sub>
                              </m:sSub>
                            </m:e>
                          </m:eqArr>
                        </m:e>
                      </m:d>
                    </m:oMath>
                  </m:oMathPara>
                </a14:m>
                <a:endParaRPr lang="zh-CN" altLang="en-US" sz="1600" dirty="0"/>
              </a:p>
            </p:txBody>
          </p:sp>
        </mc:Choice>
        <mc:Fallback xmlns="">
          <p:sp>
            <p:nvSpPr>
              <p:cNvPr id="6" name="矩形 5"/>
              <p:cNvSpPr>
                <a:spLocks noRot="1" noChangeAspect="1" noMove="1" noResize="1" noEditPoints="1" noAdjustHandles="1" noChangeArrowheads="1" noChangeShapeType="1" noTextEdit="1"/>
              </p:cNvSpPr>
              <p:nvPr/>
            </p:nvSpPr>
            <p:spPr>
              <a:xfrm>
                <a:off x="6553737" y="4875885"/>
                <a:ext cx="4873656" cy="1568506"/>
              </a:xfrm>
              <a:prstGeom prst="rect">
                <a:avLst/>
              </a:prstGeom>
              <a:blipFill>
                <a:blip r:embed="rId4"/>
                <a:stretch>
                  <a:fillRect/>
                </a:stretch>
              </a:blipFill>
            </p:spPr>
            <p:txBody>
              <a:bodyPr/>
              <a:lstStyle/>
              <a:p>
                <a:r>
                  <a:rPr lang="zh-CN" altLang="en-US">
                    <a:noFill/>
                  </a:rPr>
                  <a:t> </a:t>
                </a:r>
              </a:p>
            </p:txBody>
          </p:sp>
        </mc:Fallback>
      </mc:AlternateContent>
      <p:sp>
        <p:nvSpPr>
          <p:cNvPr id="7" name="文本框 6"/>
          <p:cNvSpPr txBox="1"/>
          <p:nvPr/>
        </p:nvSpPr>
        <p:spPr>
          <a:xfrm>
            <a:off x="764540" y="5212080"/>
            <a:ext cx="4740910" cy="829945"/>
          </a:xfrm>
          <a:prstGeom prst="rect">
            <a:avLst/>
          </a:prstGeom>
          <a:noFill/>
        </p:spPr>
        <p:txBody>
          <a:bodyPr wrap="square" rtlCol="0">
            <a:spAutoFit/>
          </a:bodyPr>
          <a:lstStyle/>
          <a:p>
            <a:pPr algn="just"/>
            <a:r>
              <a:rPr lang="zh-CN" altLang="en-US" sz="1600" dirty="0">
                <a:solidFill>
                  <a:srgbClr val="7030A0"/>
                </a:solidFill>
                <a:latin typeface="华文中宋" panose="02010600040101010101" pitchFamily="2" charset="-122"/>
                <a:ea typeface="华文中宋" panose="02010600040101010101" pitchFamily="2" charset="-122"/>
              </a:rPr>
              <a:t>两种不同模型对</a:t>
            </a:r>
            <a:r>
              <a:rPr lang="en-US" altLang="zh-CN" sz="1600" dirty="0">
                <a:solidFill>
                  <a:srgbClr val="7030A0"/>
                </a:solidFill>
                <a:latin typeface="华文中宋" panose="02010600040101010101" pitchFamily="2" charset="-122"/>
                <a:ea typeface="华文中宋" panose="02010600040101010101" pitchFamily="2" charset="-122"/>
              </a:rPr>
              <a:t>GRB 090510</a:t>
            </a:r>
            <a:r>
              <a:rPr lang="zh-CN" altLang="en-US" sz="1600" dirty="0">
                <a:solidFill>
                  <a:srgbClr val="7030A0"/>
                </a:solidFill>
                <a:latin typeface="华文中宋" panose="02010600040101010101" pitchFamily="2" charset="-122"/>
                <a:ea typeface="华文中宋" panose="02010600040101010101" pitchFamily="2" charset="-122"/>
              </a:rPr>
              <a:t>的</a:t>
            </a:r>
            <a:r>
              <a:rPr lang="en-US" altLang="zh-CN" sz="1600" dirty="0">
                <a:solidFill>
                  <a:srgbClr val="7030A0"/>
                </a:solidFill>
                <a:latin typeface="华文中宋" panose="02010600040101010101" pitchFamily="2" charset="-122"/>
                <a:ea typeface="华文中宋" panose="02010600040101010101" pitchFamily="2" charset="-122"/>
              </a:rPr>
              <a:t>X-Ray</a:t>
            </a:r>
            <a:r>
              <a:rPr lang="zh-CN" altLang="en-US" sz="1600" dirty="0">
                <a:solidFill>
                  <a:srgbClr val="7030A0"/>
                </a:solidFill>
                <a:latin typeface="华文中宋" panose="02010600040101010101" pitchFamily="2" charset="-122"/>
                <a:ea typeface="华文中宋" panose="02010600040101010101" pitchFamily="2" charset="-122"/>
              </a:rPr>
              <a:t>拟合的结果，其中红色虚线是纯磁偶极辐射的磁星模型，蓝色实线是考虑</a:t>
            </a:r>
            <a:r>
              <a:rPr lang="en-US" altLang="zh-CN" sz="1600" dirty="0">
                <a:solidFill>
                  <a:srgbClr val="7030A0"/>
                </a:solidFill>
                <a:latin typeface="华文中宋" panose="02010600040101010101" pitchFamily="2" charset="-122"/>
                <a:ea typeface="华文中宋" panose="02010600040101010101" pitchFamily="2" charset="-122"/>
              </a:rPr>
              <a:t>R</a:t>
            </a:r>
            <a:r>
              <a:rPr lang="zh-CN" altLang="en-US" sz="1600" dirty="0">
                <a:solidFill>
                  <a:srgbClr val="7030A0"/>
                </a:solidFill>
                <a:latin typeface="华文中宋" panose="02010600040101010101" pitchFamily="2" charset="-122"/>
                <a:ea typeface="华文中宋" panose="02010600040101010101" pitchFamily="2" charset="-122"/>
              </a:rPr>
              <a:t>模式引力波辐射。</a:t>
            </a:r>
          </a:p>
        </p:txBody>
      </p:sp>
      <mc:AlternateContent xmlns:mc="http://schemas.openxmlformats.org/markup-compatibility/2006" xmlns:a14="http://schemas.microsoft.com/office/drawing/2010/main">
        <mc:Choice Requires="a14">
          <p:sp>
            <p:nvSpPr>
              <p:cNvPr id="11" name="文本框 10"/>
              <p:cNvSpPr txBox="1"/>
              <p:nvPr/>
            </p:nvSpPr>
            <p:spPr>
              <a:xfrm>
                <a:off x="7242459" y="3164297"/>
                <a:ext cx="2313992" cy="504177"/>
              </a:xfrm>
              <a:prstGeom prst="rect">
                <a:avLst/>
              </a:prstGeom>
              <a:noFill/>
            </p:spPr>
            <p:txBody>
              <a:bodyPr wrap="square" rtlCol="0">
                <a:spAutoFit/>
              </a:bodyPr>
              <a:lstStyle/>
              <a:p>
                <a:r>
                  <a:rPr lang="en-US" altLang="zh-CN" sz="1600" b="1" dirty="0"/>
                  <a:t>P=</a:t>
                </a:r>
                <a14:m>
                  <m:oMath xmlns:m="http://schemas.openxmlformats.org/officeDocument/2006/math">
                    <m:sSub>
                      <m:sSubPr>
                        <m:ctrlPr>
                          <a:rPr lang="en-US" altLang="zh-CN" sz="1600" b="1" i="1" smtClean="0">
                            <a:latin typeface="Cambria Math" panose="02040503050406030204" pitchFamily="18" charset="0"/>
                          </a:rPr>
                        </m:ctrlPr>
                      </m:sSubPr>
                      <m:e>
                        <m:r>
                          <a:rPr lang="en-US" altLang="zh-CN" sz="1600" b="1" i="1" smtClean="0">
                            <a:latin typeface="Cambria Math" panose="02040503050406030204" pitchFamily="18" charset="0"/>
                          </a:rPr>
                          <m:t>𝑷</m:t>
                        </m:r>
                      </m:e>
                      <m:sub>
                        <m:r>
                          <a:rPr lang="en-US" altLang="zh-CN" sz="1600" b="1" i="1" smtClean="0">
                            <a:latin typeface="Cambria Math" panose="02040503050406030204" pitchFamily="18" charset="0"/>
                          </a:rPr>
                          <m:t>𝟎</m:t>
                        </m:r>
                      </m:sub>
                    </m:sSub>
                    <m:sSup>
                      <m:sSupPr>
                        <m:ctrlPr>
                          <a:rPr lang="en-US" altLang="zh-CN" sz="1600" b="1" i="1" smtClean="0">
                            <a:latin typeface="Cambria Math" panose="02040503050406030204" pitchFamily="18" charset="0"/>
                          </a:rPr>
                        </m:ctrlPr>
                      </m:sSupPr>
                      <m:e>
                        <m:r>
                          <a:rPr lang="en-US" altLang="zh-CN" sz="1600" b="1" i="1" smtClean="0">
                            <a:latin typeface="Cambria Math" panose="02040503050406030204" pitchFamily="18" charset="0"/>
                          </a:rPr>
                          <m:t>(</m:t>
                        </m:r>
                        <m:r>
                          <a:rPr lang="en-US" altLang="zh-CN" sz="1600" b="1" i="1">
                            <a:latin typeface="Cambria Math" panose="02040503050406030204" pitchFamily="18" charset="0"/>
                          </a:rPr>
                          <m:t>𝟏</m:t>
                        </m:r>
                        <m:r>
                          <a:rPr lang="en-US" altLang="zh-CN" sz="1600" b="1" i="1">
                            <a:latin typeface="Cambria Math" panose="02040503050406030204" pitchFamily="18" charset="0"/>
                          </a:rPr>
                          <m:t>+</m:t>
                        </m:r>
                        <m:f>
                          <m:fPr>
                            <m:ctrlPr>
                              <a:rPr lang="en-US" altLang="zh-CN" sz="1600" b="1" i="1">
                                <a:latin typeface="Cambria Math" panose="02040503050406030204" pitchFamily="18" charset="0"/>
                              </a:rPr>
                            </m:ctrlPr>
                          </m:fPr>
                          <m:num>
                            <m:r>
                              <a:rPr lang="en-US" altLang="zh-CN" sz="1600" b="1" i="1">
                                <a:latin typeface="Cambria Math" panose="02040503050406030204" pitchFamily="18" charset="0"/>
                              </a:rPr>
                              <m:t>𝟑</m:t>
                            </m:r>
                            <m:r>
                              <a:rPr lang="en-US" altLang="zh-CN" sz="1600" b="1" i="1">
                                <a:latin typeface="Cambria Math" panose="02040503050406030204" pitchFamily="18" charset="0"/>
                              </a:rPr>
                              <m:t>𝒕</m:t>
                            </m:r>
                          </m:num>
                          <m:den>
                            <m:sSub>
                              <m:sSubPr>
                                <m:ctrlPr>
                                  <a:rPr lang="en-US" altLang="zh-CN" sz="1600" b="1" i="1">
                                    <a:latin typeface="Cambria Math" panose="02040503050406030204" pitchFamily="18" charset="0"/>
                                  </a:rPr>
                                </m:ctrlPr>
                              </m:sSubPr>
                              <m:e>
                                <m:r>
                                  <a:rPr lang="zh-CN" altLang="en-US" sz="1600" b="1" i="1">
                                    <a:latin typeface="Cambria Math" panose="02040503050406030204" pitchFamily="18" charset="0"/>
                                  </a:rPr>
                                  <m:t>𝝉</m:t>
                                </m:r>
                              </m:e>
                              <m:sub>
                                <m:r>
                                  <a:rPr lang="en-US" altLang="zh-CN" sz="1600" b="1" i="1">
                                    <a:latin typeface="Cambria Math" panose="02040503050406030204" pitchFamily="18" charset="0"/>
                                  </a:rPr>
                                  <m:t>𝒈𝒘</m:t>
                                </m:r>
                              </m:sub>
                            </m:sSub>
                          </m:den>
                        </m:f>
                        <m:r>
                          <a:rPr lang="en-US" altLang="zh-CN" sz="1600" b="1" i="1" smtClean="0">
                            <a:latin typeface="Cambria Math" panose="02040503050406030204" pitchFamily="18" charset="0"/>
                          </a:rPr>
                          <m:t>)</m:t>
                        </m:r>
                      </m:e>
                      <m:sup>
                        <m:f>
                          <m:fPr>
                            <m:type m:val="lin"/>
                            <m:ctrlPr>
                              <a:rPr lang="en-US" altLang="zh-CN" sz="1600" b="1" i="1" smtClean="0">
                                <a:latin typeface="Cambria Math" panose="02040503050406030204" pitchFamily="18" charset="0"/>
                              </a:rPr>
                            </m:ctrlPr>
                          </m:fPr>
                          <m:num>
                            <m:r>
                              <a:rPr lang="en-US" altLang="zh-CN" sz="1600" b="1" i="1" smtClean="0">
                                <a:latin typeface="Cambria Math" panose="02040503050406030204" pitchFamily="18" charset="0"/>
                              </a:rPr>
                              <m:t>𝟏</m:t>
                            </m:r>
                          </m:num>
                          <m:den>
                            <m:r>
                              <a:rPr lang="en-US" altLang="zh-CN" sz="1600" b="1" i="1" smtClean="0">
                                <a:latin typeface="Cambria Math" panose="02040503050406030204" pitchFamily="18" charset="0"/>
                              </a:rPr>
                              <m:t>𝟔</m:t>
                            </m:r>
                          </m:den>
                        </m:f>
                      </m:sup>
                    </m:sSup>
                  </m:oMath>
                </a14:m>
                <a:endParaRPr lang="zh-CN" altLang="en-US" sz="1600" b="1" dirty="0"/>
              </a:p>
            </p:txBody>
          </p:sp>
        </mc:Choice>
        <mc:Fallback xmlns="">
          <p:sp>
            <p:nvSpPr>
              <p:cNvPr id="11" name="文本框 10"/>
              <p:cNvSpPr txBox="1">
                <a:spLocks noRot="1" noChangeAspect="1" noMove="1" noResize="1" noEditPoints="1" noAdjustHandles="1" noChangeArrowheads="1" noChangeShapeType="1" noTextEdit="1"/>
              </p:cNvSpPr>
              <p:nvPr/>
            </p:nvSpPr>
            <p:spPr>
              <a:xfrm>
                <a:off x="7242459" y="3164297"/>
                <a:ext cx="2313992" cy="504177"/>
              </a:xfrm>
              <a:prstGeom prst="rect">
                <a:avLst/>
              </a:prstGeom>
              <a:blipFill>
                <a:blip r:embed="rId5"/>
                <a:stretch>
                  <a:fillRect l="-1316" t="-39759" b="-385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7162909" y="1158897"/>
                <a:ext cx="2581099" cy="494046"/>
              </a:xfrm>
              <a:prstGeom prst="rect">
                <a:avLst/>
              </a:prstGeom>
              <a:noFill/>
            </p:spPr>
            <p:txBody>
              <a:bodyPr wrap="square" rtlCol="0">
                <a:spAutoFit/>
              </a:bodyPr>
              <a:lstStyle/>
              <a:p>
                <a:r>
                  <a:rPr lang="en-US" altLang="zh-CN" sz="1600" b="1" i="1" dirty="0"/>
                  <a:t>L</a:t>
                </a:r>
                <a:r>
                  <a:rPr lang="en-US" altLang="zh-CN" sz="1600" b="1" dirty="0"/>
                  <a:t>(t)=</a:t>
                </a:r>
                <a14:m>
                  <m:oMath xmlns:m="http://schemas.openxmlformats.org/officeDocument/2006/math">
                    <m:sSub>
                      <m:sSubPr>
                        <m:ctrlPr>
                          <a:rPr lang="en-US" altLang="zh-CN" sz="1600" b="1" i="1" smtClean="0">
                            <a:latin typeface="Cambria Math" panose="02040503050406030204" pitchFamily="18" charset="0"/>
                          </a:rPr>
                        </m:ctrlPr>
                      </m:sSubPr>
                      <m:e>
                        <m:r>
                          <a:rPr lang="en-US" altLang="zh-CN" sz="1600" b="1" i="1" smtClean="0">
                            <a:latin typeface="Cambria Math" panose="02040503050406030204" pitchFamily="18" charset="0"/>
                          </a:rPr>
                          <m:t>𝑳</m:t>
                        </m:r>
                      </m:e>
                      <m:sub>
                        <m:r>
                          <a:rPr lang="en-US" altLang="zh-CN" sz="1600" b="1" i="1" smtClean="0">
                            <a:latin typeface="Cambria Math" panose="02040503050406030204" pitchFamily="18" charset="0"/>
                          </a:rPr>
                          <m:t>𝒆𝒎</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𝟎</m:t>
                        </m:r>
                      </m:sub>
                    </m:sSub>
                    <m:sSup>
                      <m:sSupPr>
                        <m:ctrlPr>
                          <a:rPr lang="en-US" altLang="zh-CN" sz="1600" b="1" i="1" smtClean="0">
                            <a:latin typeface="Cambria Math" panose="02040503050406030204" pitchFamily="18" charset="0"/>
                          </a:rPr>
                        </m:ctrlPr>
                      </m:sSupPr>
                      <m:e>
                        <m:r>
                          <a:rPr lang="en-US" altLang="zh-CN" sz="1600" b="1" i="1" smtClean="0">
                            <a:latin typeface="Cambria Math" panose="02040503050406030204" pitchFamily="18" charset="0"/>
                          </a:rPr>
                          <m:t>(</m:t>
                        </m:r>
                        <m:r>
                          <a:rPr lang="en-US" altLang="zh-CN" sz="1600" b="1" i="1">
                            <a:latin typeface="Cambria Math" panose="02040503050406030204" pitchFamily="18" charset="0"/>
                          </a:rPr>
                          <m:t>𝟏</m:t>
                        </m:r>
                        <m:r>
                          <a:rPr lang="en-US" altLang="zh-CN" sz="1600" b="1" i="1">
                            <a:latin typeface="Cambria Math" panose="02040503050406030204" pitchFamily="18" charset="0"/>
                          </a:rPr>
                          <m:t>+</m:t>
                        </m:r>
                        <m:f>
                          <m:fPr>
                            <m:ctrlPr>
                              <a:rPr lang="en-US" altLang="zh-CN" sz="1600" b="1" i="1">
                                <a:latin typeface="Cambria Math" panose="02040503050406030204" pitchFamily="18" charset="0"/>
                              </a:rPr>
                            </m:ctrlPr>
                          </m:fPr>
                          <m:num>
                            <m:r>
                              <a:rPr lang="en-US" altLang="zh-CN" sz="1600" b="1" i="1">
                                <a:latin typeface="Cambria Math" panose="02040503050406030204" pitchFamily="18" charset="0"/>
                              </a:rPr>
                              <m:t>𝒕</m:t>
                            </m:r>
                          </m:num>
                          <m:den>
                            <m:sSub>
                              <m:sSubPr>
                                <m:ctrlPr>
                                  <a:rPr lang="en-US" altLang="zh-CN" sz="1600" b="1" i="1">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a:latin typeface="Cambria Math" panose="02040503050406030204" pitchFamily="18" charset="0"/>
                                  </a:rPr>
                                  <m:t>𝒈𝒘</m:t>
                                </m:r>
                              </m:sub>
                            </m:sSub>
                          </m:den>
                        </m:f>
                        <m:r>
                          <a:rPr lang="en-US" altLang="zh-CN" sz="1600" b="1" i="1" smtClean="0">
                            <a:latin typeface="Cambria Math" panose="02040503050406030204" pitchFamily="18" charset="0"/>
                          </a:rPr>
                          <m:t>)</m:t>
                        </m:r>
                      </m:e>
                      <m:sup>
                        <m:f>
                          <m:fPr>
                            <m:type m:val="lin"/>
                            <m:ctrlPr>
                              <a:rPr lang="en-US" altLang="zh-CN" sz="1600" b="1" i="1" smtClean="0">
                                <a:latin typeface="Cambria Math" panose="02040503050406030204" pitchFamily="18" charset="0"/>
                              </a:rPr>
                            </m:ctrlPr>
                          </m:fPr>
                          <m:num>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num>
                          <m:den>
                            <m:r>
                              <a:rPr lang="en-US" altLang="zh-CN" sz="1600" b="1" i="1" smtClean="0">
                                <a:latin typeface="Cambria Math" panose="02040503050406030204" pitchFamily="18" charset="0"/>
                              </a:rPr>
                              <m:t>𝟑</m:t>
                            </m:r>
                          </m:den>
                        </m:f>
                      </m:sup>
                    </m:sSup>
                  </m:oMath>
                </a14:m>
                <a:endParaRPr lang="zh-CN" altLang="en-US" sz="1600" b="1" dirty="0"/>
              </a:p>
            </p:txBody>
          </p:sp>
        </mc:Choice>
        <mc:Fallback xmlns="">
          <p:sp>
            <p:nvSpPr>
              <p:cNvPr id="12" name="文本框 11"/>
              <p:cNvSpPr txBox="1">
                <a:spLocks noRot="1" noChangeAspect="1" noMove="1" noResize="1" noEditPoints="1" noAdjustHandles="1" noChangeArrowheads="1" noChangeShapeType="1" noTextEdit="1"/>
              </p:cNvSpPr>
              <p:nvPr/>
            </p:nvSpPr>
            <p:spPr>
              <a:xfrm>
                <a:off x="7162909" y="1158897"/>
                <a:ext cx="2581099" cy="494046"/>
              </a:xfrm>
              <a:prstGeom prst="rect">
                <a:avLst/>
              </a:prstGeom>
              <a:blipFill>
                <a:blip r:embed="rId6"/>
                <a:stretch>
                  <a:fillRect l="-1182" t="-43210" b="-395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957822" y="1691579"/>
                <a:ext cx="4065485"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CN" altLang="en-US" sz="1600" b="1" i="1" smtClean="0">
                              <a:latin typeface="Cambria Math" panose="02040503050406030204" pitchFamily="18" charset="0"/>
                            </a:rPr>
                          </m:ctrlPr>
                        </m:sSubPr>
                        <m:e>
                          <m:r>
                            <a:rPr lang="zh-CN" altLang="en-US" sz="1600" b="1" i="1">
                              <a:latin typeface="Cambria Math" panose="02040503050406030204" pitchFamily="18" charset="0"/>
                            </a:rPr>
                            <m:t>𝑳</m:t>
                          </m:r>
                        </m:e>
                        <m:sub>
                          <m:r>
                            <a:rPr lang="zh-CN" altLang="en-US" sz="1600" b="1" i="1">
                              <a:latin typeface="Cambria Math" panose="02040503050406030204" pitchFamily="18" charset="0"/>
                            </a:rPr>
                            <m:t>𝒆𝒎</m:t>
                          </m:r>
                        </m:sub>
                      </m:sSub>
                      <m:r>
                        <a:rPr lang="zh-CN" altLang="en-US" sz="1600" b="1">
                          <a:latin typeface="Cambria Math" panose="02040503050406030204" pitchFamily="18" charset="0"/>
                        </a:rPr>
                        <m:t>(</m:t>
                      </m:r>
                      <m:r>
                        <a:rPr lang="zh-CN" altLang="en-US" sz="1600" b="1" i="1">
                          <a:latin typeface="Cambria Math" panose="02040503050406030204" pitchFamily="18" charset="0"/>
                        </a:rPr>
                        <m:t>𝒕</m:t>
                      </m:r>
                      <m:r>
                        <a:rPr lang="zh-CN" altLang="en-US" sz="1600" b="1">
                          <a:latin typeface="Cambria Math" panose="02040503050406030204" pitchFamily="18" charset="0"/>
                        </a:rPr>
                        <m:t>)≅</m:t>
                      </m:r>
                      <m:d>
                        <m:dPr>
                          <m:begChr m:val="{"/>
                          <m:endChr m:val=""/>
                          <m:ctrlPr>
                            <a:rPr lang="zh-CN" altLang="en-US" sz="1600" b="1" i="1">
                              <a:latin typeface="Cambria Math" panose="02040503050406030204" pitchFamily="18" charset="0"/>
                            </a:rPr>
                          </m:ctrlPr>
                        </m:dPr>
                        <m:e>
                          <m:eqArr>
                            <m:eqArrPr>
                              <m:ctrlPr>
                                <a:rPr lang="zh-CN" altLang="en-US" sz="1600" b="1" i="1">
                                  <a:latin typeface="Cambria Math" panose="02040503050406030204" pitchFamily="18" charset="0"/>
                                </a:rPr>
                              </m:ctrlPr>
                            </m:eqArrPr>
                            <m:e>
                              <m:r>
                                <a:rPr lang="zh-CN" altLang="en-US" sz="1600" b="1">
                                  <a:latin typeface="Cambria Math" panose="02040503050406030204" pitchFamily="18" charset="0"/>
                                </a:rPr>
                                <m:t>&amp;</m:t>
                              </m:r>
                              <m:sSub>
                                <m:sSubPr>
                                  <m:ctrlPr>
                                    <a:rPr lang="zh-CN" altLang="en-US" sz="1600" b="1" i="1">
                                      <a:latin typeface="Cambria Math" panose="02040503050406030204" pitchFamily="18" charset="0"/>
                                    </a:rPr>
                                  </m:ctrlPr>
                                </m:sSubPr>
                                <m:e>
                                  <m:r>
                                    <a:rPr lang="zh-CN" altLang="en-US" sz="1600" b="1" i="1">
                                      <a:latin typeface="Cambria Math" panose="02040503050406030204" pitchFamily="18" charset="0"/>
                                    </a:rPr>
                                    <m:t>𝑳</m:t>
                                  </m:r>
                                </m:e>
                                <m:sub>
                                  <m:r>
                                    <a:rPr lang="zh-CN" altLang="en-US" sz="1600" b="1" i="1">
                                      <a:latin typeface="Cambria Math" panose="02040503050406030204" pitchFamily="18" charset="0"/>
                                    </a:rPr>
                                    <m:t>𝒆𝒎</m:t>
                                  </m:r>
                                  <m:r>
                                    <a:rPr lang="zh-CN" altLang="en-US" sz="1600" b="1">
                                      <a:latin typeface="Cambria Math" panose="02040503050406030204" pitchFamily="18" charset="0"/>
                                    </a:rPr>
                                    <m:t>,</m:t>
                                  </m:r>
                                  <m:r>
                                    <a:rPr lang="zh-CN" altLang="en-US" sz="1600" b="1" i="1">
                                      <a:latin typeface="Cambria Math" panose="02040503050406030204" pitchFamily="18" charset="0"/>
                                    </a:rPr>
                                    <m:t>𝟎</m:t>
                                  </m:r>
                                </m:sub>
                              </m:sSub>
                              <m:sSup>
                                <m:sSupPr>
                                  <m:ctrlPr>
                                    <a:rPr lang="zh-CN" altLang="en-US" sz="1600" b="1" i="1">
                                      <a:latin typeface="Cambria Math" panose="02040503050406030204" pitchFamily="18" charset="0"/>
                                    </a:rPr>
                                  </m:ctrlPr>
                                </m:sSupPr>
                                <m:e>
                                  <m:d>
                                    <m:dPr>
                                      <m:ctrlPr>
                                        <a:rPr lang="zh-CN" altLang="en-US" sz="1600" b="1" i="1">
                                          <a:latin typeface="Cambria Math" panose="02040503050406030204" pitchFamily="18" charset="0"/>
                                        </a:rPr>
                                      </m:ctrlPr>
                                    </m:dPr>
                                    <m:e>
                                      <m:r>
                                        <a:rPr lang="zh-CN" altLang="en-US" sz="1600" b="1" i="1">
                                          <a:latin typeface="Cambria Math" panose="02040503050406030204" pitchFamily="18" charset="0"/>
                                        </a:rPr>
                                        <m:t>𝟏</m:t>
                                      </m:r>
                                      <m:r>
                                        <a:rPr lang="zh-CN" altLang="en-US" sz="1600" b="1">
                                          <a:latin typeface="Cambria Math" panose="02040503050406030204" pitchFamily="18" charset="0"/>
                                        </a:rPr>
                                        <m:t>+</m:t>
                                      </m:r>
                                      <m:f>
                                        <m:fPr>
                                          <m:ctrlPr>
                                            <a:rPr lang="zh-CN" altLang="en-US" sz="1600" b="1" i="1">
                                              <a:latin typeface="Cambria Math" panose="02040503050406030204" pitchFamily="18" charset="0"/>
                                            </a:rPr>
                                          </m:ctrlPr>
                                        </m:fPr>
                                        <m:num>
                                          <m:r>
                                            <a:rPr lang="zh-CN" altLang="en-US" sz="1600" b="1" i="1">
                                              <a:latin typeface="Cambria Math" panose="02040503050406030204" pitchFamily="18" charset="0"/>
                                            </a:rPr>
                                            <m:t>𝒕</m:t>
                                          </m:r>
                                        </m:num>
                                        <m:den>
                                          <m:sSub>
                                            <m:sSubPr>
                                              <m:ctrlPr>
                                                <a:rPr lang="zh-CN" altLang="en-US" sz="1600" b="1" i="1">
                                                  <a:latin typeface="Cambria Math" panose="02040503050406030204" pitchFamily="18" charset="0"/>
                                                </a:rPr>
                                              </m:ctrlPr>
                                            </m:sSubPr>
                                            <m:e>
                                              <m:r>
                                                <a:rPr lang="zh-CN" altLang="en-US" sz="1600" b="1" i="1">
                                                  <a:latin typeface="Cambria Math" panose="02040503050406030204" pitchFamily="18" charset="0"/>
                                                </a:rPr>
                                                <m:t>𝝉</m:t>
                                              </m:r>
                                            </m:e>
                                            <m:sub>
                                              <m:r>
                                                <a:rPr lang="zh-CN" altLang="en-US" sz="1600" b="1" i="1">
                                                  <a:latin typeface="Cambria Math" panose="02040503050406030204" pitchFamily="18" charset="0"/>
                                                </a:rPr>
                                                <m:t>𝒈𝒘</m:t>
                                              </m:r>
                                            </m:sub>
                                          </m:sSub>
                                        </m:den>
                                      </m:f>
                                    </m:e>
                                  </m:d>
                                </m:e>
                                <m:sup>
                                  <m:r>
                                    <a:rPr lang="zh-CN" altLang="en-US" sz="1600" b="1">
                                      <a:latin typeface="Cambria Math" panose="02040503050406030204" pitchFamily="18" charset="0"/>
                                    </a:rPr>
                                    <m:t>−</m:t>
                                  </m:r>
                                  <m:r>
                                    <a:rPr lang="en-US" altLang="zh-CN" sz="1600" b="1" i="1" smtClean="0">
                                      <a:latin typeface="Cambria Math" panose="02040503050406030204" pitchFamily="18" charset="0"/>
                                    </a:rPr>
                                    <m:t>𝟏</m:t>
                                  </m:r>
                                </m:sup>
                              </m:sSup>
                              <m:r>
                                <a:rPr lang="en-US" altLang="zh-CN" sz="1600" b="1" i="0" smtClean="0">
                                  <a:latin typeface="Cambria Math" panose="02040503050406030204" pitchFamily="18" charset="0"/>
                                </a:rPr>
                                <m:t>     </m:t>
                              </m:r>
                              <m:r>
                                <a:rPr lang="zh-CN" altLang="en-US" sz="1600" b="1" i="1">
                                  <a:latin typeface="Cambria Math" panose="02040503050406030204" pitchFamily="18" charset="0"/>
                                </a:rPr>
                                <m:t>𝒕</m:t>
                              </m:r>
                              <m:r>
                                <a:rPr lang="zh-CN" altLang="en-US" sz="1600" b="1">
                                  <a:latin typeface="Cambria Math" panose="02040503050406030204" pitchFamily="18" charset="0"/>
                                </a:rPr>
                                <m:t>&lt;</m:t>
                              </m:r>
                              <m:sSub>
                                <m:sSubPr>
                                  <m:ctrlPr>
                                    <a:rPr lang="zh-CN" altLang="en-US" sz="1600" b="1" i="1">
                                      <a:latin typeface="Cambria Math" panose="02040503050406030204" pitchFamily="18" charset="0"/>
                                    </a:rPr>
                                  </m:ctrlPr>
                                </m:sSubPr>
                                <m:e>
                                  <m:r>
                                    <a:rPr lang="zh-CN" altLang="en-US" sz="1600" b="1" i="1">
                                      <a:latin typeface="Cambria Math" panose="02040503050406030204" pitchFamily="18" charset="0"/>
                                    </a:rPr>
                                    <m:t>𝝉</m:t>
                                  </m:r>
                                </m:e>
                                <m:sub>
                                  <m:r>
                                    <a:rPr lang="zh-CN" altLang="en-US" sz="1600" b="1">
                                      <a:latin typeface="Cambria Math" panose="02040503050406030204" pitchFamily="18" charset="0"/>
                                    </a:rPr>
                                    <m:t>∗</m:t>
                                  </m:r>
                                </m:sub>
                              </m:sSub>
                            </m:e>
                            <m:e>
                              <m:r>
                                <a:rPr lang="zh-CN" altLang="en-US" sz="1600" b="1">
                                  <a:latin typeface="Cambria Math" panose="02040503050406030204" pitchFamily="18" charset="0"/>
                                </a:rPr>
                                <m:t>&amp;</m:t>
                              </m:r>
                              <m:sSub>
                                <m:sSubPr>
                                  <m:ctrlPr>
                                    <a:rPr lang="zh-CN" altLang="en-US" sz="1600" b="1" i="1">
                                      <a:latin typeface="Cambria Math" panose="02040503050406030204" pitchFamily="18" charset="0"/>
                                    </a:rPr>
                                  </m:ctrlPr>
                                </m:sSubPr>
                                <m:e>
                                  <m:r>
                                    <a:rPr lang="zh-CN" altLang="en-US" sz="1600" b="1" i="1">
                                      <a:latin typeface="Cambria Math" panose="02040503050406030204" pitchFamily="18" charset="0"/>
                                    </a:rPr>
                                    <m:t>𝑳</m:t>
                                  </m:r>
                                </m:e>
                                <m:sub>
                                  <m:r>
                                    <a:rPr lang="zh-CN" altLang="en-US" sz="1600" b="1" i="1">
                                      <a:latin typeface="Cambria Math" panose="02040503050406030204" pitchFamily="18" charset="0"/>
                                    </a:rPr>
                                    <m:t>𝒆𝒎</m:t>
                                  </m:r>
                                  <m:r>
                                    <a:rPr lang="zh-CN" altLang="en-US" sz="1600" b="1">
                                      <a:latin typeface="Cambria Math" panose="02040503050406030204" pitchFamily="18" charset="0"/>
                                    </a:rPr>
                                    <m:t>,</m:t>
                                  </m:r>
                                  <m:r>
                                    <a:rPr lang="zh-CN" altLang="en-US" sz="1600" b="1" i="1">
                                      <a:latin typeface="Cambria Math" panose="02040503050406030204" pitchFamily="18" charset="0"/>
                                    </a:rPr>
                                    <m:t>𝟎</m:t>
                                  </m:r>
                                </m:sub>
                              </m:sSub>
                              <m:sSup>
                                <m:sSupPr>
                                  <m:ctrlPr>
                                    <a:rPr lang="zh-CN" altLang="en-US" sz="1600" b="1" i="1">
                                      <a:latin typeface="Cambria Math" panose="02040503050406030204" pitchFamily="18" charset="0"/>
                                    </a:rPr>
                                  </m:ctrlPr>
                                </m:sSupPr>
                                <m:e>
                                  <m:d>
                                    <m:dPr>
                                      <m:ctrlPr>
                                        <a:rPr lang="zh-CN" altLang="en-US" sz="1600" b="1" i="1">
                                          <a:latin typeface="Cambria Math" panose="02040503050406030204" pitchFamily="18" charset="0"/>
                                        </a:rPr>
                                      </m:ctrlPr>
                                    </m:dPr>
                                    <m:e>
                                      <m:r>
                                        <a:rPr lang="zh-CN" altLang="en-US" sz="1600" b="1" i="1">
                                          <a:latin typeface="Cambria Math" panose="02040503050406030204" pitchFamily="18" charset="0"/>
                                        </a:rPr>
                                        <m:t>𝟏</m:t>
                                      </m:r>
                                      <m:r>
                                        <a:rPr lang="zh-CN" altLang="en-US" sz="1600" b="1">
                                          <a:latin typeface="Cambria Math" panose="02040503050406030204" pitchFamily="18" charset="0"/>
                                        </a:rPr>
                                        <m:t>+</m:t>
                                      </m:r>
                                      <m:f>
                                        <m:fPr>
                                          <m:ctrlPr>
                                            <a:rPr lang="zh-CN" altLang="en-US" sz="1600" b="1" i="1">
                                              <a:latin typeface="Cambria Math" panose="02040503050406030204" pitchFamily="18" charset="0"/>
                                            </a:rPr>
                                          </m:ctrlPr>
                                        </m:fPr>
                                        <m:num>
                                          <m:r>
                                            <a:rPr lang="zh-CN" altLang="en-US" sz="1600" b="1" i="1">
                                              <a:latin typeface="Cambria Math" panose="02040503050406030204" pitchFamily="18" charset="0"/>
                                            </a:rPr>
                                            <m:t>𝒕</m:t>
                                          </m:r>
                                          <m:r>
                                            <a:rPr lang="zh-CN" altLang="en-US" sz="1600" b="1">
                                              <a:latin typeface="Cambria Math" panose="02040503050406030204" pitchFamily="18" charset="0"/>
                                            </a:rPr>
                                            <m:t>−</m:t>
                                          </m:r>
                                          <m:sSub>
                                            <m:sSubPr>
                                              <m:ctrlPr>
                                                <a:rPr lang="zh-CN" altLang="en-US" sz="1600" b="1" i="1">
                                                  <a:latin typeface="Cambria Math" panose="02040503050406030204" pitchFamily="18" charset="0"/>
                                                </a:rPr>
                                              </m:ctrlPr>
                                            </m:sSubPr>
                                            <m:e>
                                              <m:r>
                                                <a:rPr lang="zh-CN" altLang="en-US" sz="1600" b="1" i="1">
                                                  <a:latin typeface="Cambria Math" panose="02040503050406030204" pitchFamily="18" charset="0"/>
                                                </a:rPr>
                                                <m:t>𝝉</m:t>
                                              </m:r>
                                            </m:e>
                                            <m:sub>
                                              <m:r>
                                                <a:rPr lang="zh-CN" altLang="en-US" sz="1600" b="1">
                                                  <a:latin typeface="Cambria Math" panose="02040503050406030204" pitchFamily="18" charset="0"/>
                                                </a:rPr>
                                                <m:t>∗</m:t>
                                              </m:r>
                                            </m:sub>
                                          </m:sSub>
                                        </m:num>
                                        <m:den>
                                          <m:sSub>
                                            <m:sSubPr>
                                              <m:ctrlPr>
                                                <a:rPr lang="zh-CN" altLang="en-US" sz="1600" b="1" i="1">
                                                  <a:latin typeface="Cambria Math" panose="02040503050406030204" pitchFamily="18" charset="0"/>
                                                </a:rPr>
                                              </m:ctrlPr>
                                            </m:sSubPr>
                                            <m:e>
                                              <m:r>
                                                <a:rPr lang="zh-CN" altLang="en-US" sz="1600" b="1" i="1">
                                                  <a:latin typeface="Cambria Math" panose="02040503050406030204" pitchFamily="18" charset="0"/>
                                                </a:rPr>
                                                <m:t>𝝉</m:t>
                                              </m:r>
                                            </m:e>
                                            <m:sub>
                                              <m:r>
                                                <a:rPr lang="zh-CN" altLang="en-US" sz="1600" b="1" i="1">
                                                  <a:latin typeface="Cambria Math" panose="02040503050406030204" pitchFamily="18" charset="0"/>
                                                </a:rPr>
                                                <m:t>𝒆𝒎</m:t>
                                              </m:r>
                                              <m:r>
                                                <a:rPr lang="zh-CN" altLang="en-US" sz="1600" b="1">
                                                  <a:latin typeface="Cambria Math" panose="02040503050406030204" pitchFamily="18" charset="0"/>
                                                </a:rPr>
                                                <m:t>,∗</m:t>
                                              </m:r>
                                            </m:sub>
                                          </m:sSub>
                                        </m:den>
                                      </m:f>
                                    </m:e>
                                  </m:d>
                                </m:e>
                                <m:sup>
                                  <m:r>
                                    <a:rPr lang="zh-CN" altLang="en-US" sz="1600" b="1">
                                      <a:latin typeface="Cambria Math" panose="02040503050406030204" pitchFamily="18" charset="0"/>
                                    </a:rPr>
                                    <m:t>−</m:t>
                                  </m:r>
                                  <m:r>
                                    <a:rPr lang="zh-CN" altLang="en-US" sz="1600" b="1" i="1">
                                      <a:latin typeface="Cambria Math" panose="02040503050406030204" pitchFamily="18" charset="0"/>
                                    </a:rPr>
                                    <m:t>𝟐</m:t>
                                  </m:r>
                                </m:sup>
                              </m:sSup>
                              <m:r>
                                <a:rPr lang="en-US" altLang="zh-CN" sz="1600" b="1" i="1" smtClean="0">
                                  <a:latin typeface="Cambria Math" panose="02040503050406030204" pitchFamily="18" charset="0"/>
                                </a:rPr>
                                <m:t> </m:t>
                              </m:r>
                              <m:r>
                                <a:rPr lang="zh-CN" altLang="en-US" sz="1600" b="1" i="1">
                                  <a:latin typeface="Cambria Math" panose="02040503050406030204" pitchFamily="18" charset="0"/>
                                </a:rPr>
                                <m:t>𝒕</m:t>
                              </m:r>
                              <m:r>
                                <a:rPr lang="en-US" altLang="zh-CN" sz="1600" b="1" i="0" smtClean="0">
                                  <a:latin typeface="Cambria Math" panose="02040503050406030204" pitchFamily="18" charset="0"/>
                                </a:rPr>
                                <m:t>&gt;</m:t>
                              </m:r>
                              <m:sSub>
                                <m:sSubPr>
                                  <m:ctrlPr>
                                    <a:rPr lang="zh-CN" altLang="en-US" sz="1600" b="1" i="1">
                                      <a:latin typeface="Cambria Math" panose="02040503050406030204" pitchFamily="18" charset="0"/>
                                    </a:rPr>
                                  </m:ctrlPr>
                                </m:sSubPr>
                                <m:e>
                                  <m:r>
                                    <a:rPr lang="zh-CN" altLang="en-US" sz="1600" b="1" i="1">
                                      <a:latin typeface="Cambria Math" panose="02040503050406030204" pitchFamily="18" charset="0"/>
                                    </a:rPr>
                                    <m:t>𝝉</m:t>
                                  </m:r>
                                </m:e>
                                <m:sub>
                                  <m:r>
                                    <a:rPr lang="zh-CN" altLang="en-US" sz="1600" b="1">
                                      <a:latin typeface="Cambria Math" panose="02040503050406030204" pitchFamily="18" charset="0"/>
                                    </a:rPr>
                                    <m:t>∗</m:t>
                                  </m:r>
                                </m:sub>
                              </m:sSub>
                            </m:e>
                          </m:eqArr>
                        </m:e>
                      </m:d>
                    </m:oMath>
                  </m:oMathPara>
                </a14:m>
                <a:endParaRPr lang="zh-CN" altLang="en-US" sz="1600" b="1"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957822" y="1691579"/>
                <a:ext cx="4065485" cy="1403846"/>
              </a:xfrm>
              <a:prstGeom prst="rect">
                <a:avLst/>
              </a:prstGeom>
              <a:blipFill>
                <a:blip r:embed="rId7"/>
                <a:stretch>
                  <a:fillRect/>
                </a:stretch>
              </a:blipFill>
            </p:spPr>
            <p:txBody>
              <a:bodyPr/>
              <a:lstStyle/>
              <a:p>
                <a:r>
                  <a:rPr lang="zh-CN" altLang="en-US">
                    <a:noFill/>
                  </a:rPr>
                  <a:t> </a:t>
                </a:r>
              </a:p>
            </p:txBody>
          </p:sp>
        </mc:Fallback>
      </mc:AlternateContent>
      <p:sp>
        <p:nvSpPr>
          <p:cNvPr id="17" name="等腰三角形 16"/>
          <p:cNvSpPr/>
          <p:nvPr/>
        </p:nvSpPr>
        <p:spPr>
          <a:xfrm>
            <a:off x="6577859" y="1289565"/>
            <a:ext cx="233265" cy="2016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6569077" y="2243217"/>
            <a:ext cx="233265" cy="2016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6569077" y="3260541"/>
            <a:ext cx="233265" cy="2016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61346" y="6334780"/>
            <a:ext cx="7884813" cy="553998"/>
          </a:xfrm>
          <a:prstGeom prst="rect">
            <a:avLst/>
          </a:prstGeom>
          <a:noFill/>
        </p:spPr>
        <p:txBody>
          <a:bodyPr wrap="square" rtlCol="0">
            <a:spAutoFit/>
          </a:bodyPr>
          <a:lstStyle/>
          <a:p>
            <a:r>
              <a:rPr lang="pt-BR" altLang="zh-CN" sz="1600" dirty="0">
                <a:latin typeface="Times New Roman" panose="02020603050405020304" pitchFamily="18" charset="0"/>
                <a:cs typeface="Times New Roman" panose="02020603050405020304" pitchFamily="18" charset="0"/>
              </a:rPr>
              <a:t>Zhang, B., &amp; Mészáros, P. 2001. </a:t>
            </a:r>
            <a:r>
              <a:rPr lang="en-US" altLang="zh-CN" sz="1600" dirty="0">
                <a:latin typeface="Times New Roman" panose="02020603050405020304" pitchFamily="18" charset="0"/>
                <a:cs typeface="Times New Roman" panose="02020603050405020304" pitchFamily="18" charset="0"/>
              </a:rPr>
              <a:t>Lasky, P. D., &amp; </a:t>
            </a:r>
            <a:r>
              <a:rPr lang="en-US" altLang="zh-CN" sz="1600" dirty="0" err="1">
                <a:latin typeface="Times New Roman" panose="02020603050405020304" pitchFamily="18" charset="0"/>
                <a:cs typeface="Times New Roman" panose="02020603050405020304" pitchFamily="18" charset="0"/>
              </a:rPr>
              <a:t>Glampedakis</a:t>
            </a:r>
            <a:r>
              <a:rPr lang="en-US" altLang="zh-CN" sz="1600" dirty="0">
                <a:latin typeface="Times New Roman" panose="02020603050405020304" pitchFamily="18" charset="0"/>
                <a:cs typeface="Times New Roman" panose="02020603050405020304" pitchFamily="18" charset="0"/>
              </a:rPr>
              <a:t>, K. 2016. </a:t>
            </a:r>
            <a:r>
              <a:rPr lang="it-IT" altLang="zh-CN" sz="1600" dirty="0">
                <a:latin typeface="Times New Roman" panose="02020603050405020304" pitchFamily="18" charset="0"/>
                <a:cs typeface="Times New Roman" panose="02020603050405020304" pitchFamily="18" charset="0"/>
              </a:rPr>
              <a:t>Ho, W. C. G. 2016</a:t>
            </a:r>
            <a:r>
              <a:rPr lang="it-IT" altLang="zh-CN" sz="1400" dirty="0">
                <a:latin typeface="Times New Roman" panose="02020603050405020304" pitchFamily="18" charset="0"/>
                <a:cs typeface="Times New Roman" panose="02020603050405020304" pitchFamily="18" charset="0"/>
              </a:rPr>
              <a:t>. </a:t>
            </a:r>
            <a:br>
              <a:rPr lang="en-US" altLang="zh-CN" sz="1400" dirty="0"/>
            </a:br>
            <a:endParaRPr lang="zh-CN" altLang="en-US" sz="1400" dirty="0">
              <a:latin typeface="Times New Roman" panose="02020603050405020304" pitchFamily="18" charset="0"/>
              <a:cs typeface="Times New Roman" panose="02020603050405020304" pitchFamily="18" charset="0"/>
            </a:endParaRPr>
          </a:p>
        </p:txBody>
      </p:sp>
      <p:sp>
        <p:nvSpPr>
          <p:cNvPr id="23" name="箭头: 下 22"/>
          <p:cNvSpPr/>
          <p:nvPr/>
        </p:nvSpPr>
        <p:spPr>
          <a:xfrm>
            <a:off x="8815856" y="3660698"/>
            <a:ext cx="541176" cy="1199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182232" y="3958079"/>
            <a:ext cx="3045788" cy="400110"/>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考虑磁倾角存在剧烈演化。</a:t>
            </a:r>
          </a:p>
        </p:txBody>
      </p:sp>
      <p:sp>
        <p:nvSpPr>
          <p:cNvPr id="26" name="文本框 25"/>
          <p:cNvSpPr txBox="1"/>
          <p:nvPr/>
        </p:nvSpPr>
        <p:spPr>
          <a:xfrm>
            <a:off x="5872668" y="3828925"/>
            <a:ext cx="3174832" cy="707886"/>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早期</a:t>
            </a:r>
            <a:r>
              <a:rPr lang="en-US" altLang="zh-CN" sz="2000" dirty="0">
                <a:latin typeface="华文中宋" panose="02010600040101010101" pitchFamily="2" charset="-122"/>
                <a:ea typeface="华文中宋" panose="02010600040101010101" pitchFamily="2" charset="-122"/>
              </a:rPr>
              <a:t>R</a:t>
            </a:r>
            <a:r>
              <a:rPr lang="zh-CN" altLang="en-US" sz="2000" dirty="0">
                <a:latin typeface="华文中宋" panose="02010600040101010101" pitchFamily="2" charset="-122"/>
                <a:ea typeface="华文中宋" panose="02010600040101010101" pitchFamily="2" charset="-122"/>
              </a:rPr>
              <a:t>模式引力波主导自旋减慢，晚期是磁偶极辐射。</a:t>
            </a:r>
          </a:p>
        </p:txBody>
      </p:sp>
      <p:sp>
        <p:nvSpPr>
          <p:cNvPr id="5" name="文本框 4"/>
          <p:cNvSpPr txBox="1"/>
          <p:nvPr/>
        </p:nvSpPr>
        <p:spPr>
          <a:xfrm>
            <a:off x="6096000" y="689075"/>
            <a:ext cx="5862320" cy="400110"/>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根据以下文章的得出的结果，进一步的推理与总结。</a:t>
            </a:r>
          </a:p>
        </p:txBody>
      </p:sp>
      <p:pic>
        <p:nvPicPr>
          <p:cNvPr id="3" name="图片 2">
            <a:extLst>
              <a:ext uri="{FF2B5EF4-FFF2-40B4-BE49-F238E27FC236}">
                <a16:creationId xmlns:a16="http://schemas.microsoft.com/office/drawing/2014/main" id="{B94D2312-76E5-47E8-A3FD-F15968C7AD43}"/>
              </a:ext>
            </a:extLst>
          </p:cNvPr>
          <p:cNvPicPr>
            <a:picLocks noChangeAspect="1"/>
          </p:cNvPicPr>
          <p:nvPr/>
        </p:nvPicPr>
        <p:blipFill>
          <a:blip r:embed="rId8"/>
          <a:stretch>
            <a:fillRect/>
          </a:stretch>
        </p:blipFill>
        <p:spPr>
          <a:xfrm>
            <a:off x="9571695" y="3182089"/>
            <a:ext cx="1864432" cy="493822"/>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2235</Words>
  <Application>Microsoft Office PowerPoint</Application>
  <PresentationFormat>宽屏</PresentationFormat>
  <Paragraphs>152</Paragraphs>
  <Slides>17</Slides>
  <Notes>8</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27" baseType="lpstr">
      <vt:lpstr>等线</vt:lpstr>
      <vt:lpstr>等线 Light</vt:lpstr>
      <vt:lpstr>华文隶书</vt:lpstr>
      <vt:lpstr>华文中宋</vt:lpstr>
      <vt:lpstr>Arial</vt:lpstr>
      <vt:lpstr>Calibri</vt:lpstr>
      <vt:lpstr>Cambria Math</vt:lpstr>
      <vt:lpstr>Times New Roman</vt:lpstr>
      <vt:lpstr>Office 主题​​</vt:lpstr>
      <vt:lpstr>Equation.KSEE3</vt:lpstr>
      <vt:lpstr>Signature of r-mode Gravitational-wave Emission in GRBs</vt:lpstr>
      <vt:lpstr>提纲</vt:lpstr>
      <vt:lpstr>1. 研究背景</vt:lpstr>
      <vt:lpstr>1. 研究背景</vt:lpstr>
      <vt:lpstr>PowerPoint 演示文稿</vt:lpstr>
      <vt:lpstr>PowerPoint 演示文稿</vt:lpstr>
      <vt:lpstr>2. GRB 090510X-Ray余辉中的R模式引力波信号</vt:lpstr>
      <vt:lpstr>PowerPoint 演示文稿</vt:lpstr>
      <vt:lpstr>PowerPoint 演示文稿</vt:lpstr>
      <vt:lpstr>PowerPoint 演示文稿</vt:lpstr>
      <vt:lpstr>小结</vt:lpstr>
      <vt:lpstr>3. GRB 111209A及其成协SN 2011kl</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北京大学博士研究生面试答辩</dc:title>
  <dc:creator>jie lin</dc:creator>
  <cp:lastModifiedBy>jie lin</cp:lastModifiedBy>
  <cp:revision>225</cp:revision>
  <dcterms:created xsi:type="dcterms:W3CDTF">2019-03-14T08:02:00Z</dcterms:created>
  <dcterms:modified xsi:type="dcterms:W3CDTF">2019-06-26T17:08:04Z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