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7" r:id="rId1"/>
  </p:sldMasterIdLst>
  <p:notesMasterIdLst>
    <p:notesMasterId r:id="rId27"/>
  </p:notesMasterIdLst>
  <p:handoutMasterIdLst>
    <p:handoutMasterId r:id="rId28"/>
  </p:handoutMasterIdLst>
  <p:sldIdLst>
    <p:sldId id="256" r:id="rId2"/>
    <p:sldId id="549" r:id="rId3"/>
    <p:sldId id="584" r:id="rId4"/>
    <p:sldId id="630" r:id="rId5"/>
    <p:sldId id="631" r:id="rId6"/>
    <p:sldId id="581" r:id="rId7"/>
    <p:sldId id="490" r:id="rId8"/>
    <p:sldId id="487" r:id="rId9"/>
    <p:sldId id="579" r:id="rId10"/>
    <p:sldId id="430" r:id="rId11"/>
    <p:sldId id="543" r:id="rId12"/>
    <p:sldId id="472" r:id="rId13"/>
    <p:sldId id="459" r:id="rId14"/>
    <p:sldId id="474" r:id="rId15"/>
    <p:sldId id="557" r:id="rId16"/>
    <p:sldId id="580" r:id="rId17"/>
    <p:sldId id="586" r:id="rId18"/>
    <p:sldId id="495" r:id="rId19"/>
    <p:sldId id="498" r:id="rId20"/>
    <p:sldId id="576" r:id="rId21"/>
    <p:sldId id="577" r:id="rId22"/>
    <p:sldId id="582" r:id="rId23"/>
    <p:sldId id="583" r:id="rId24"/>
    <p:sldId id="570" r:id="rId25"/>
    <p:sldId id="349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Verdana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Verdana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Verdana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Verdana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Verdana" charset="0"/>
        <a:ea typeface="宋体" charset="0"/>
        <a:cs typeface="宋体" charset="0"/>
      </a:defRPr>
    </a:lvl5pPr>
    <a:lvl6pPr marL="2286000" algn="l" defTabSz="457200" rtl="0" eaLnBrk="1" latinLnBrk="0" hangingPunct="1">
      <a:defRPr sz="6000" kern="1200">
        <a:solidFill>
          <a:schemeClr val="tx1"/>
        </a:solidFill>
        <a:latin typeface="Verdana" charset="0"/>
        <a:ea typeface="宋体" charset="0"/>
        <a:cs typeface="宋体" charset="0"/>
      </a:defRPr>
    </a:lvl6pPr>
    <a:lvl7pPr marL="2743200" algn="l" defTabSz="457200" rtl="0" eaLnBrk="1" latinLnBrk="0" hangingPunct="1">
      <a:defRPr sz="6000" kern="1200">
        <a:solidFill>
          <a:schemeClr val="tx1"/>
        </a:solidFill>
        <a:latin typeface="Verdana" charset="0"/>
        <a:ea typeface="宋体" charset="0"/>
        <a:cs typeface="宋体" charset="0"/>
      </a:defRPr>
    </a:lvl7pPr>
    <a:lvl8pPr marL="3200400" algn="l" defTabSz="457200" rtl="0" eaLnBrk="1" latinLnBrk="0" hangingPunct="1">
      <a:defRPr sz="6000" kern="1200">
        <a:solidFill>
          <a:schemeClr val="tx1"/>
        </a:solidFill>
        <a:latin typeface="Verdana" charset="0"/>
        <a:ea typeface="宋体" charset="0"/>
        <a:cs typeface="宋体" charset="0"/>
      </a:defRPr>
    </a:lvl8pPr>
    <a:lvl9pPr marL="3657600" algn="l" defTabSz="457200" rtl="0" eaLnBrk="1" latinLnBrk="0" hangingPunct="1">
      <a:defRPr sz="6000" kern="1200">
        <a:solidFill>
          <a:schemeClr val="tx1"/>
        </a:solidFill>
        <a:latin typeface="Verdana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926FE"/>
    <a:srgbClr val="3333FF"/>
    <a:srgbClr val="008000"/>
    <a:srgbClr val="CCFFFF"/>
    <a:srgbClr val="60E7ED"/>
    <a:srgbClr val="FF39F0"/>
    <a:srgbClr val="B11DA7"/>
    <a:srgbClr val="EAEAEA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4704"/>
  </p:normalViewPr>
  <p:slideViewPr>
    <p:cSldViewPr>
      <p:cViewPr varScale="1">
        <p:scale>
          <a:sx n="87" d="100"/>
          <a:sy n="87" d="100"/>
        </p:scale>
        <p:origin x="528" y="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EA7BFB-5E73-B046-86CE-604C0915E340}" type="datetimeFigureOut">
              <a:rPr lang="zh-CN" altLang="en-US"/>
              <a:pPr>
                <a:defRPr/>
              </a:pPr>
              <a:t>2019/6/28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14981B-61AB-E846-999A-31D6C9D872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89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A63E697-5510-4F40-8E5D-DEB177BE5D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3557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zh-CN" altLang="en-US">
              <a:ea typeface="宋体" charset="0"/>
            </a:endParaRPr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942E9F04-A790-C84E-8EEF-C68191BCD4D3}" type="slidenum">
              <a:rPr kumimoji="0" lang="en-US" altLang="zh-CN" sz="1200">
                <a:latin typeface="Arial" charset="0"/>
              </a:rPr>
              <a:pPr/>
              <a:t>1</a:t>
            </a:fld>
            <a:endParaRPr kumimoji="0" lang="en-US" altLang="zh-CN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0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0497E-B4D8-48EF-980E-128D83D6FBC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61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F02CF8CD-972C-B44D-9EF0-3DE3BFA77437}" type="slidenum">
              <a:rPr lang="en-US" altLang="zh-CN" sz="1200">
                <a:latin typeface="Times New Roman" charset="0"/>
              </a:rPr>
              <a:pPr/>
              <a:t>6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8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3E697-5510-4F40-8E5D-DEB177BE5D70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0922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zh-CN" altLang="en-US">
              <a:ea typeface="宋体" charset="0"/>
            </a:endParaRP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903BF71C-D595-6949-B91B-2F717F142A5B}" type="slidenum">
              <a:rPr kumimoji="0" lang="en-US" altLang="zh-CN" sz="1200">
                <a:latin typeface="Arial" charset="0"/>
              </a:rPr>
              <a:pPr/>
              <a:t>10</a:t>
            </a:fld>
            <a:endParaRPr kumimoji="0" lang="en-US" altLang="zh-CN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40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3E697-5510-4F40-8E5D-DEB177BE5D70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059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宋体" charset="0"/>
            </a:endParaRPr>
          </a:p>
        </p:txBody>
      </p:sp>
      <p:sp>
        <p:nvSpPr>
          <p:cNvPr id="34819" name="幻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56C38987-ED90-234C-B5D8-62D4C1E257E7}" type="slidenum">
              <a:rPr kumimoji="0" lang="en-US" altLang="zh-CN" sz="1200">
                <a:latin typeface="Arial" charset="0"/>
              </a:rPr>
              <a:pPr/>
              <a:t>18</a:t>
            </a:fld>
            <a:endParaRPr kumimoji="0" lang="en-US" altLang="zh-CN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1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CN" altLang="x-none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x-none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E9941-C395-A248-A007-B4DD9D7910A3}" type="datetime1">
              <a:rPr lang="zh-CN" altLang="en-US"/>
              <a:pPr>
                <a:defRPr/>
              </a:pPr>
              <a:t>2019/6/28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4975-57FB-F844-8DD1-AEE7CCBC1B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558124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x-none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x-none"/>
              <a:t>单击此处编辑母版文本样式</a:t>
            </a:r>
          </a:p>
          <a:p>
            <a:pPr lvl="1"/>
            <a:r>
              <a:rPr lang="zh-CN" altLang="x-none"/>
              <a:t>二级</a:t>
            </a:r>
          </a:p>
          <a:p>
            <a:pPr lvl="2"/>
            <a:r>
              <a:rPr lang="zh-CN" altLang="x-none"/>
              <a:t>三级</a:t>
            </a:r>
          </a:p>
          <a:p>
            <a:pPr lvl="3"/>
            <a:r>
              <a:rPr lang="zh-CN" altLang="x-none"/>
              <a:t>四级</a:t>
            </a:r>
          </a:p>
          <a:p>
            <a:pPr lvl="4"/>
            <a:r>
              <a:rPr lang="zh-CN" altLang="x-none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0921-D174-BF46-B376-C0258BE87D96}" type="datetime1">
              <a:rPr lang="zh-CN" altLang="en-US"/>
              <a:pPr>
                <a:defRPr/>
              </a:pPr>
              <a:t>2019/6/28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10FDA-F2C2-C84B-B98A-12F53BC095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449457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x-none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x-none"/>
              <a:t>单击此处编辑母版文本样式</a:t>
            </a:r>
          </a:p>
          <a:p>
            <a:pPr lvl="1"/>
            <a:r>
              <a:rPr lang="zh-CN" altLang="x-none"/>
              <a:t>二级</a:t>
            </a:r>
          </a:p>
          <a:p>
            <a:pPr lvl="2"/>
            <a:r>
              <a:rPr lang="zh-CN" altLang="x-none"/>
              <a:t>三级</a:t>
            </a:r>
          </a:p>
          <a:p>
            <a:pPr lvl="3"/>
            <a:r>
              <a:rPr lang="zh-CN" altLang="x-none"/>
              <a:t>四级</a:t>
            </a:r>
          </a:p>
          <a:p>
            <a:pPr lvl="4"/>
            <a:r>
              <a:rPr lang="zh-CN" altLang="x-none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B9ED-CBB3-0B4E-861D-A1602241287D}" type="datetime1">
              <a:rPr lang="zh-CN" altLang="en-US"/>
              <a:pPr>
                <a:defRPr/>
              </a:pPr>
              <a:t>2019/6/28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68D3-05B0-2A4C-8A31-6FFF1AE84A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3022513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x-none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CN" altLang="x-none"/>
              <a:t>单击此处编辑母版文本样式</a:t>
            </a:r>
          </a:p>
          <a:p>
            <a:pPr lvl="1"/>
            <a:r>
              <a:rPr lang="zh-CN" altLang="x-none"/>
              <a:t>二级</a:t>
            </a:r>
          </a:p>
          <a:p>
            <a:pPr lvl="2"/>
            <a:r>
              <a:rPr lang="zh-CN" altLang="x-none"/>
              <a:t>三级</a:t>
            </a:r>
          </a:p>
          <a:p>
            <a:pPr lvl="3"/>
            <a:r>
              <a:rPr lang="zh-CN" altLang="x-none"/>
              <a:t>四级</a:t>
            </a:r>
          </a:p>
          <a:p>
            <a:pPr lvl="4"/>
            <a:r>
              <a:rPr lang="zh-CN" altLang="x-none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BFCD1-0204-0E45-A3E5-1AE4A2F7B4B3}" type="datetime1">
              <a:rPr lang="zh-CN" altLang="en-US"/>
              <a:pPr>
                <a:defRPr/>
              </a:pPr>
              <a:t>2019/6/28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BBB40-68CE-7649-9996-7FD43BE8E5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473831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x-none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x-none"/>
              <a:t>单击此处编辑母版文本样式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D267-B329-484B-83E8-13392FF9A194}" type="datetime1">
              <a:rPr lang="zh-CN" altLang="en-US"/>
              <a:pPr>
                <a:defRPr/>
              </a:pPr>
              <a:t>2019/6/28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8AD12-46B8-874F-B50F-23F2A06187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066618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x-none"/>
              <a:t>单击此处编辑母版标题样式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x-none"/>
              <a:t>单击此处编辑母版文本样式</a:t>
            </a:r>
          </a:p>
          <a:p>
            <a:pPr lvl="1"/>
            <a:r>
              <a:rPr lang="zh-CN" altLang="x-none"/>
              <a:t>二级</a:t>
            </a:r>
          </a:p>
          <a:p>
            <a:pPr lvl="2"/>
            <a:r>
              <a:rPr lang="zh-CN" altLang="x-none"/>
              <a:t>三级</a:t>
            </a:r>
          </a:p>
          <a:p>
            <a:pPr lvl="3"/>
            <a:r>
              <a:rPr lang="zh-CN" altLang="x-none"/>
              <a:t>四级</a:t>
            </a:r>
          </a:p>
          <a:p>
            <a:pPr lvl="4"/>
            <a:r>
              <a:rPr lang="zh-CN" altLang="x-none"/>
              <a:t>五级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CN" altLang="x-none"/>
              <a:t>单击此处编辑母版文本样式</a:t>
            </a:r>
          </a:p>
          <a:p>
            <a:pPr lvl="1"/>
            <a:r>
              <a:rPr lang="zh-CN" altLang="x-none"/>
              <a:t>二级</a:t>
            </a:r>
          </a:p>
          <a:p>
            <a:pPr lvl="2"/>
            <a:r>
              <a:rPr lang="zh-CN" altLang="x-none"/>
              <a:t>三级</a:t>
            </a:r>
          </a:p>
          <a:p>
            <a:pPr lvl="3"/>
            <a:r>
              <a:rPr lang="zh-CN" altLang="x-none"/>
              <a:t>四级</a:t>
            </a:r>
          </a:p>
          <a:p>
            <a:pPr lvl="4"/>
            <a:r>
              <a:rPr lang="zh-CN" altLang="x-none"/>
              <a:t>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51C2-F74C-A049-8408-C696DB594991}" type="datetime1">
              <a:rPr lang="zh-CN" altLang="en-US"/>
              <a:pPr>
                <a:defRPr/>
              </a:pPr>
              <a:t>2019/6/28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25776-2C7D-214A-AD15-AD330E1F83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0486374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x-none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x-none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x-none"/>
              <a:t>单击此处编辑母版文本样式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CN" altLang="x-none"/>
              <a:t>单击此处编辑母版文本样式</a:t>
            </a:r>
          </a:p>
          <a:p>
            <a:pPr lvl="1"/>
            <a:r>
              <a:rPr lang="zh-CN" altLang="x-none"/>
              <a:t>二级</a:t>
            </a:r>
          </a:p>
          <a:p>
            <a:pPr lvl="2"/>
            <a:r>
              <a:rPr lang="zh-CN" altLang="x-none"/>
              <a:t>三级</a:t>
            </a:r>
          </a:p>
          <a:p>
            <a:pPr lvl="3"/>
            <a:r>
              <a:rPr lang="zh-CN" altLang="x-none"/>
              <a:t>四级</a:t>
            </a:r>
          </a:p>
          <a:p>
            <a:pPr lvl="4"/>
            <a:r>
              <a:rPr lang="zh-CN" altLang="x-none"/>
              <a:t>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CN" altLang="x-none"/>
              <a:t>单击此处编辑母版文本样式</a:t>
            </a:r>
          </a:p>
          <a:p>
            <a:pPr lvl="1"/>
            <a:r>
              <a:rPr lang="zh-CN" altLang="x-none"/>
              <a:t>二级</a:t>
            </a:r>
          </a:p>
          <a:p>
            <a:pPr lvl="2"/>
            <a:r>
              <a:rPr lang="zh-CN" altLang="x-none"/>
              <a:t>三级</a:t>
            </a:r>
          </a:p>
          <a:p>
            <a:pPr lvl="3"/>
            <a:r>
              <a:rPr lang="zh-CN" altLang="x-none"/>
              <a:t>四级</a:t>
            </a:r>
          </a:p>
          <a:p>
            <a:pPr lvl="4"/>
            <a:r>
              <a:rPr lang="zh-CN" altLang="x-none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2E75-F7F9-E349-BBB7-7E5BC6562A62}" type="datetime1">
              <a:rPr lang="zh-CN" altLang="en-US"/>
              <a:pPr>
                <a:defRPr/>
              </a:pPr>
              <a:t>2019/6/28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CC84D-BE51-544E-950B-36507E3509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682145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x-none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1BAB-5583-D34F-89D5-AA0C8CB7B9FD}" type="datetime1">
              <a:rPr lang="zh-CN" altLang="en-US"/>
              <a:pPr>
                <a:defRPr/>
              </a:pPr>
              <a:t>2019/6/28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1882-915C-CE4B-8923-4903DA5383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093626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2F966-F90A-C345-8DDE-4B06CA401CCE}" type="datetime1">
              <a:rPr lang="zh-CN" altLang="en-US"/>
              <a:pPr>
                <a:defRPr/>
              </a:pPr>
              <a:t>2019/6/28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60A0-8206-5D46-8E91-0D908922BB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23584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CN" altLang="x-none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x-none"/>
              <a:t>单击此处编辑母版文本样式</a:t>
            </a:r>
          </a:p>
          <a:p>
            <a:pPr lvl="1"/>
            <a:r>
              <a:rPr lang="zh-CN" altLang="x-none"/>
              <a:t>二级</a:t>
            </a:r>
          </a:p>
          <a:p>
            <a:pPr lvl="2"/>
            <a:r>
              <a:rPr lang="zh-CN" altLang="x-none"/>
              <a:t>三级</a:t>
            </a:r>
          </a:p>
          <a:p>
            <a:pPr lvl="3"/>
            <a:r>
              <a:rPr lang="zh-CN" altLang="x-none"/>
              <a:t>四级</a:t>
            </a:r>
          </a:p>
          <a:p>
            <a:pPr lvl="4"/>
            <a:r>
              <a:rPr lang="zh-CN" altLang="x-none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x-none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21A8-4DC6-2744-AE0E-054920075F38}" type="datetime1">
              <a:rPr lang="zh-CN" altLang="en-US"/>
              <a:pPr>
                <a:defRPr/>
              </a:pPr>
              <a:t>2019/6/28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982FB-CC87-C349-845B-C168B5E8D5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183030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CN" altLang="x-none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x-none" noProof="0"/>
              <a:t>将图片拖动到占位符，或单击添加图标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x-none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4346-CAD9-C44D-8912-FCB2F3CB1AAA}" type="datetime1">
              <a:rPr lang="zh-CN" altLang="en-US"/>
              <a:pPr>
                <a:defRPr/>
              </a:pPr>
              <a:t>2019/6/28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1DBE-833E-364F-B061-C35467AC8B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87767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x-none"/>
              <a:t>单击此处编辑母版标题样式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二级</a:t>
            </a:r>
            <a:endParaRPr lang="en-US" altLang="zh-CN"/>
          </a:p>
          <a:p>
            <a:pPr lvl="2"/>
            <a:r>
              <a:rPr lang="zh-CN" altLang="en-US"/>
              <a:t>三级</a:t>
            </a:r>
            <a:endParaRPr lang="en-US" altLang="zh-CN"/>
          </a:p>
          <a:p>
            <a:pPr lvl="3"/>
            <a:r>
              <a:rPr lang="zh-CN" altLang="en-US"/>
              <a:t>四级</a:t>
            </a:r>
            <a:endParaRPr lang="en-US" altLang="zh-CN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012E624-7844-C141-BD9C-781A7145D426}" type="datetime1">
              <a:rPr lang="zh-CN" altLang="en-US"/>
              <a:pPr>
                <a:defRPr/>
              </a:pPr>
              <a:t>2019/6/28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3D589AE-2694-664C-B33B-3ECEE62E13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14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</p:sldLayoutIdLst>
  <p:transition>
    <p:random/>
  </p:transition>
  <p:hf hdr="0" ftr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微软雅黑" charset="0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charset="0"/>
          <a:ea typeface="微软雅黑" charset="0"/>
          <a:cs typeface="微软雅黑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charset="0"/>
          <a:ea typeface="微软雅黑" charset="0"/>
          <a:cs typeface="微软雅黑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charset="0"/>
          <a:ea typeface="微软雅黑" charset="0"/>
          <a:cs typeface="微软雅黑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charset="0"/>
          <a:ea typeface="微软雅黑" charset="0"/>
          <a:cs typeface="微软雅黑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charset="0"/>
          <a:ea typeface="微软雅黑" charset="0"/>
          <a:cs typeface="微软雅黑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charset="0"/>
          <a:ea typeface="微软雅黑" charset="0"/>
          <a:cs typeface="微软雅黑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charset="0"/>
          <a:ea typeface="微软雅黑" charset="0"/>
          <a:cs typeface="微软雅黑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charset="0"/>
          <a:ea typeface="微软雅黑" charset="0"/>
          <a:cs typeface="微软雅黑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7F7F7F"/>
          </a:solidFill>
          <a:latin typeface="+mj-lt"/>
          <a:ea typeface="+mn-ea"/>
          <a:cs typeface="宋体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charset="0"/>
        <a:buChar char="o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charset="0"/>
        <a:buChar char="o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3.e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81200"/>
            <a:ext cx="8915400" cy="213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CN" sz="4800" dirty="0">
                <a:solidFill>
                  <a:srgbClr val="008000"/>
                </a:solidFill>
                <a:latin typeface="Maiandra GD" charset="0"/>
                <a:ea typeface="隶书" charset="0"/>
                <a:cs typeface="+mj-cs"/>
              </a:rPr>
              <a:t>Correct atomic time-scale maintained at NTSC by pulsar time-scale</a:t>
            </a:r>
            <a:endParaRPr kumimoji="0" lang="zh-CN" altLang="en-US" sz="4800" dirty="0">
              <a:solidFill>
                <a:srgbClr val="008000"/>
              </a:solidFill>
              <a:latin typeface="Maiandra GD" charset="0"/>
              <a:ea typeface="隶书" charset="0"/>
              <a:cs typeface="+mj-cs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648200"/>
            <a:ext cx="8991600" cy="2514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x-none" altLang="zh-CN" sz="3200" dirty="0">
                <a:solidFill>
                  <a:srgbClr val="B11DA7"/>
                </a:solidFill>
                <a:latin typeface="Cambria" charset="0"/>
                <a:ea typeface="华文楷体" charset="0"/>
                <a:cs typeface="+mn-cs"/>
              </a:rPr>
              <a:t>Minglei Tong(</a:t>
            </a:r>
            <a:r>
              <a:rPr kumimoji="0" lang="zh-CN" altLang="en-US" sz="3200" dirty="0">
                <a:solidFill>
                  <a:srgbClr val="B11DA7"/>
                </a:solidFill>
                <a:latin typeface="Cambria" charset="0"/>
                <a:ea typeface="华文楷体" charset="0"/>
                <a:cs typeface="+mn-cs"/>
              </a:rPr>
              <a:t>童明雷</a:t>
            </a:r>
            <a:r>
              <a:rPr kumimoji="0" lang="x-none" altLang="zh-CN" sz="3200" dirty="0">
                <a:solidFill>
                  <a:srgbClr val="B11DA7"/>
                </a:solidFill>
                <a:latin typeface="Cambria" charset="0"/>
                <a:ea typeface="华文楷体" charset="0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x-none" altLang="zh-CN" sz="3200" dirty="0">
                <a:solidFill>
                  <a:srgbClr val="B11DA7"/>
                </a:solidFill>
                <a:latin typeface="Cambria" charset="0"/>
                <a:ea typeface="华文楷体" charset="0"/>
                <a:cs typeface="+mn-cs"/>
              </a:rPr>
              <a:t>NTSC(</a:t>
            </a:r>
            <a:r>
              <a:rPr kumimoji="0" lang="zh-CN" altLang="en-US" sz="3200" dirty="0">
                <a:solidFill>
                  <a:srgbClr val="B11DA7"/>
                </a:solidFill>
                <a:latin typeface="Cambria" charset="0"/>
                <a:ea typeface="华文楷体" charset="0"/>
                <a:cs typeface="+mn-cs"/>
              </a:rPr>
              <a:t>中科院国家授时中心</a:t>
            </a:r>
            <a:r>
              <a:rPr kumimoji="0" lang="x-none" altLang="zh-CN" sz="3200" dirty="0">
                <a:solidFill>
                  <a:srgbClr val="B11DA7"/>
                </a:solidFill>
                <a:latin typeface="Cambria" charset="0"/>
                <a:ea typeface="华文楷体" charset="0"/>
                <a:cs typeface="+mn-cs"/>
              </a:rPr>
              <a:t>)</a:t>
            </a:r>
            <a:endParaRPr kumimoji="0" lang="en-US" altLang="zh-CN" sz="3200" dirty="0">
              <a:solidFill>
                <a:srgbClr val="B11DA7"/>
              </a:solidFill>
              <a:latin typeface="Cambria" charset="0"/>
              <a:ea typeface="华文楷体" charset="0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zh-CN" sz="3200" dirty="0">
              <a:solidFill>
                <a:srgbClr val="B11DA7"/>
              </a:solidFill>
              <a:latin typeface="Cambria" charset="0"/>
              <a:ea typeface="华文楷体" charset="0"/>
              <a:cs typeface="+mn-cs"/>
            </a:endParaRPr>
          </a:p>
        </p:txBody>
      </p:sp>
      <p:pic>
        <p:nvPicPr>
          <p:cNvPr id="4" name="图片 3" descr="u=3147228423,2269063452&amp;fm=27&amp;gp=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828800"/>
          </a:xfrm>
          <a:prstGeom prst="rect">
            <a:avLst/>
          </a:prstGeom>
        </p:spPr>
      </p:pic>
      <p:pic>
        <p:nvPicPr>
          <p:cNvPr id="5" name="图片 4" descr="timg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38100"/>
            <a:ext cx="1786466" cy="178646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1802EF2C-8EAC-8648-965A-1E8DB4CECF80}" type="datetime1">
              <a:rPr kumimoji="0" lang="zh-CN" altLang="en-US" sz="1100">
                <a:solidFill>
                  <a:srgbClr val="636363"/>
                </a:solidFill>
              </a:rPr>
              <a:pPr/>
              <a:t>2019/6/28</a:t>
            </a:fld>
            <a:endParaRPr kumimoji="0" lang="en-US" altLang="zh-CN" sz="1100">
              <a:solidFill>
                <a:srgbClr val="636363"/>
              </a:solidFill>
            </a:endParaRPr>
          </a:p>
        </p:txBody>
      </p:sp>
      <p:sp>
        <p:nvSpPr>
          <p:cNvPr id="26626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70E5864D-93F8-EA42-9813-1AB907BEB5E4}" type="slidenum">
              <a:rPr kumimoji="0" lang="en-US" altLang="zh-CN" sz="1100">
                <a:solidFill>
                  <a:srgbClr val="636363"/>
                </a:solidFill>
              </a:rPr>
              <a:pPr/>
              <a:t>10</a:t>
            </a:fld>
            <a:endParaRPr kumimoji="0" lang="en-US" altLang="zh-CN" sz="1100">
              <a:solidFill>
                <a:srgbClr val="636363"/>
              </a:solidFill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457200" y="1295400"/>
            <a:ext cx="8305800" cy="4953000"/>
          </a:xfrm>
          <a:prstGeom prst="rect">
            <a:avLst/>
          </a:prstGeom>
          <a:noFill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 2" pitchFamily="18" charset="2"/>
              <a:buNone/>
              <a:defRPr/>
            </a:pPr>
            <a:endParaRPr lang="en-US" altLang="zh-CN" sz="2800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 2" pitchFamily="18" charset="2"/>
              <a:buNone/>
              <a:defRPr/>
            </a:pPr>
            <a:endParaRPr lang="en-US" altLang="zh-CN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 2" pitchFamily="18" charset="2"/>
              <a:buNone/>
              <a:defRPr/>
            </a:pPr>
            <a:endParaRPr lang="zh-CN" alt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628" name="Rectangle 3"/>
          <p:cNvSpPr txBox="1">
            <a:spLocks noRot="1" noChangeArrowheads="1"/>
          </p:cNvSpPr>
          <p:nvPr/>
        </p:nvSpPr>
        <p:spPr bwMode="auto">
          <a:xfrm>
            <a:off x="609600" y="838200"/>
            <a:ext cx="807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endParaRPr kumimoji="0" lang="zh-CN" altLang="en-US" sz="2800" dirty="0">
              <a:latin typeface="华文新魏" charset="0"/>
              <a:ea typeface="华文新魏" charset="0"/>
              <a:cs typeface="华文新魏" charset="0"/>
            </a:endParaRP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kumimoji="0" lang="en-US" altLang="zh-CN" sz="2400" dirty="0">
                <a:solidFill>
                  <a:srgbClr val="008000"/>
                </a:solidFill>
              </a:rPr>
              <a:t>Phase model</a:t>
            </a:r>
            <a:r>
              <a:rPr kumimoji="0" lang="zh-CN" altLang="en-US" sz="2400" dirty="0">
                <a:solidFill>
                  <a:srgbClr val="008000"/>
                </a:solidFill>
              </a:rPr>
              <a:t>：</a:t>
            </a:r>
            <a:endParaRPr kumimoji="0" lang="en-US" altLang="zh-CN" sz="2400" dirty="0">
              <a:solidFill>
                <a:srgbClr val="008000"/>
              </a:solidFill>
            </a:endParaRPr>
          </a:p>
          <a:p>
            <a:endParaRPr kumimoji="0" lang="en-US" altLang="zh-CN" sz="2400" dirty="0"/>
          </a:p>
          <a:p>
            <a:endParaRPr kumimoji="0" lang="en-US" altLang="zh-CN" sz="2400" dirty="0"/>
          </a:p>
          <a:p>
            <a:r>
              <a:rPr kumimoji="0" lang="en-US" altLang="zh-CN" sz="2400" dirty="0">
                <a:solidFill>
                  <a:srgbClr val="008000"/>
                </a:solidFill>
              </a:rPr>
              <a:t>Timing model</a:t>
            </a:r>
            <a:r>
              <a:rPr kumimoji="0" lang="zh-CN" altLang="en-US" sz="2400" dirty="0">
                <a:solidFill>
                  <a:srgbClr val="008000"/>
                </a:solidFill>
              </a:rPr>
              <a:t>：</a:t>
            </a:r>
            <a:endParaRPr kumimoji="0" lang="en-US" altLang="zh-CN" sz="2400" dirty="0">
              <a:solidFill>
                <a:srgbClr val="008000"/>
              </a:solidFill>
            </a:endParaRPr>
          </a:p>
          <a:p>
            <a:endParaRPr kumimoji="0" lang="en-US" altLang="zh-CN" sz="2400" dirty="0"/>
          </a:p>
          <a:p>
            <a:endParaRPr kumimoji="0" lang="en-US" altLang="zh-CN" sz="2400" dirty="0"/>
          </a:p>
          <a:p>
            <a:endParaRPr kumimoji="0" lang="en-US" altLang="zh-CN" sz="2400" dirty="0"/>
          </a:p>
          <a:p>
            <a:endParaRPr kumimoji="0" lang="en-US" altLang="zh-CN" sz="2400" dirty="0"/>
          </a:p>
          <a:p>
            <a:r>
              <a:rPr kumimoji="0" lang="en-US" altLang="zh-CN" sz="2400" dirty="0">
                <a:solidFill>
                  <a:srgbClr val="00B0F0"/>
                </a:solidFill>
              </a:rPr>
              <a:t>Residuals: intrinsic timing </a:t>
            </a:r>
            <a:r>
              <a:rPr kumimoji="0" lang="en-US" altLang="zh-CN" sz="2400" dirty="0" err="1">
                <a:solidFill>
                  <a:srgbClr val="00B0F0"/>
                </a:solidFill>
              </a:rPr>
              <a:t>noise,GWs,DM</a:t>
            </a:r>
            <a:r>
              <a:rPr kumimoji="0" lang="en-US" altLang="zh-CN" sz="2400" dirty="0">
                <a:solidFill>
                  <a:srgbClr val="00B0F0"/>
                </a:solidFill>
              </a:rPr>
              <a:t> effects, solar system ephemeris errors</a:t>
            </a:r>
          </a:p>
          <a:p>
            <a:endParaRPr kumimoji="0" lang="en-US" altLang="zh-CN" sz="2400" dirty="0"/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kumimoji="0" lang="en-US" altLang="zh-CN" sz="2400" dirty="0">
                <a:solidFill>
                  <a:srgbClr val="008000"/>
                </a:solidFill>
              </a:rPr>
              <a:t>Noises in the time comparison of TT and PT</a:t>
            </a:r>
            <a:r>
              <a:rPr kumimoji="0" lang="zh-CN" altLang="en-US" sz="2400" dirty="0">
                <a:solidFill>
                  <a:srgbClr val="008000"/>
                </a:solidFill>
              </a:rPr>
              <a:t>：</a:t>
            </a:r>
            <a:endParaRPr kumimoji="0" lang="en-US" altLang="zh-CN" sz="2400" dirty="0">
              <a:solidFill>
                <a:srgbClr val="008000"/>
              </a:solidFill>
            </a:endParaRP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742923"/>
              </p:ext>
            </p:extLst>
          </p:nvPr>
        </p:nvGraphicFramePr>
        <p:xfrm>
          <a:off x="1981200" y="1752600"/>
          <a:ext cx="576421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4" name="公式" r:id="rId4" imgW="3111500" imgH="393700" progId="Equation.3">
                  <p:embed/>
                </p:oleObj>
              </mc:Choice>
              <mc:Fallback>
                <p:oleObj name="公式" r:id="rId4" imgW="31115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752600"/>
                        <a:ext cx="576421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613292"/>
              </p:ext>
            </p:extLst>
          </p:nvPr>
        </p:nvGraphicFramePr>
        <p:xfrm>
          <a:off x="590550" y="2805113"/>
          <a:ext cx="802957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5" name="Equation" r:id="rId6" imgW="3568680" imgH="634680" progId="Equation.DSMT4">
                  <p:embed/>
                </p:oleObj>
              </mc:Choice>
              <mc:Fallback>
                <p:oleObj name="Equation" r:id="rId6" imgW="3568680" imgH="6346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805113"/>
                        <a:ext cx="8029575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矩形 2"/>
          <p:cNvSpPr>
            <a:spLocks noChangeArrowheads="1"/>
          </p:cNvSpPr>
          <p:nvPr/>
        </p:nvSpPr>
        <p:spPr bwMode="auto">
          <a:xfrm>
            <a:off x="1447800" y="228600"/>
            <a:ext cx="609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13FC1"/>
                </a:solidFill>
                <a:ea typeface="方正舒体" charset="0"/>
                <a:cs typeface="方正舒体" charset="0"/>
              </a:rPr>
              <a:t>Pulsar</a:t>
            </a:r>
            <a:r>
              <a:rPr lang="zh-CN" altLang="en-US" sz="4000" b="1" dirty="0">
                <a:solidFill>
                  <a:srgbClr val="C13FC1"/>
                </a:solidFill>
                <a:ea typeface="方正舒体" charset="0"/>
                <a:cs typeface="方正舒体" charset="0"/>
              </a:rPr>
              <a:t> </a:t>
            </a:r>
            <a:r>
              <a:rPr lang="en-US" altLang="zh-CN" sz="4000" b="1" dirty="0">
                <a:solidFill>
                  <a:srgbClr val="C13FC1"/>
                </a:solidFill>
                <a:ea typeface="方正舒体" charset="0"/>
                <a:cs typeface="方正舒体" charset="0"/>
              </a:rPr>
              <a:t>timing model </a:t>
            </a:r>
            <a:endParaRPr lang="zh-CN" altLang="en-US" sz="4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5937250"/>
            <a:ext cx="6564086" cy="685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97281"/>
          <p:cNvSpPr>
            <a:spLocks noGrp="1" noRot="1" noChangeArrowheads="1"/>
          </p:cNvSpPr>
          <p:nvPr>
            <p:ph type="title"/>
          </p:nvPr>
        </p:nvSpPr>
        <p:spPr>
          <a:xfrm>
            <a:off x="301625" y="-152400"/>
            <a:ext cx="8540750" cy="1066800"/>
          </a:xfrm>
        </p:spPr>
        <p:txBody>
          <a:bodyPr/>
          <a:lstStyle/>
          <a:p>
            <a:r>
              <a:rPr lang="en-US" altLang="zh-CN" sz="4000" b="1" dirty="0">
                <a:latin typeface="Arial" charset="0"/>
                <a:ea typeface="宋体" charset="0"/>
              </a:rPr>
              <a:t>Pulsar time-scale</a:t>
            </a:r>
            <a:endParaRPr lang="zh-CN" altLang="en-US" sz="4000" b="1" dirty="0">
              <a:latin typeface="Arial" charset="0"/>
              <a:ea typeface="宋体" charset="0"/>
            </a:endParaRPr>
          </a:p>
        </p:txBody>
      </p:sp>
      <p:sp>
        <p:nvSpPr>
          <p:cNvPr id="6147" name="内容占位符 2"/>
          <p:cNvSpPr>
            <a:spLocks noGrp="1" noChangeArrowheads="1"/>
          </p:cNvSpPr>
          <p:nvPr/>
        </p:nvSpPr>
        <p:spPr bwMode="auto">
          <a:xfrm>
            <a:off x="100012" y="2730504"/>
            <a:ext cx="4267200" cy="3670296"/>
          </a:xfrm>
          <a:prstGeom prst="rect">
            <a:avLst/>
          </a:prstGeom>
          <a:solidFill>
            <a:srgbClr val="CCFFFF"/>
          </a:solidFill>
          <a:ln w="28575" cmpd="dbl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altLang="zh-CN" sz="2400" b="1" dirty="0">
                <a:solidFill>
                  <a:srgbClr val="CC0000"/>
                </a:solidFill>
              </a:rPr>
              <a:t>Properties of PT</a:t>
            </a:r>
            <a:r>
              <a:rPr lang="zh-CN" altLang="en-US" sz="2400" b="1" dirty="0">
                <a:solidFill>
                  <a:srgbClr val="CC0000"/>
                </a:solidFill>
              </a:rPr>
              <a:t>：</a:t>
            </a:r>
          </a:p>
          <a:p>
            <a:pPr marL="342900" indent="-342900">
              <a:lnSpc>
                <a:spcPct val="130000"/>
              </a:lnSpc>
              <a:spcBef>
                <a:spcPct val="15000"/>
              </a:spcBef>
              <a:buClr>
                <a:schemeClr val="hlink"/>
              </a:buClr>
              <a:buFont typeface="Wingdings" charset="0"/>
              <a:buChar char="u"/>
            </a:pPr>
            <a:r>
              <a:rPr lang="en-US" altLang="zh-CN" sz="1800" dirty="0">
                <a:solidFill>
                  <a:srgbClr val="0000FF"/>
                </a:solidFill>
                <a:sym typeface="宋体" charset="0"/>
              </a:rPr>
              <a:t>Independent of AT but relying on AT for the measurement of TOAs</a:t>
            </a:r>
            <a:endParaRPr lang="zh-CN" altLang="en-US" sz="1800" dirty="0">
              <a:solidFill>
                <a:srgbClr val="0000FF"/>
              </a:solidFill>
              <a:sym typeface="宋体" charset="0"/>
            </a:endParaRPr>
          </a:p>
          <a:p>
            <a:pPr marL="342900" indent="-342900">
              <a:lnSpc>
                <a:spcPct val="130000"/>
              </a:lnSpc>
              <a:spcBef>
                <a:spcPct val="15000"/>
              </a:spcBef>
              <a:buClr>
                <a:schemeClr val="hlink"/>
              </a:buClr>
              <a:buFont typeface="Wingdings" charset="0"/>
              <a:buChar char="u"/>
            </a:pPr>
            <a:r>
              <a:rPr lang="x-none" altLang="zh-CN" sz="1800" dirty="0">
                <a:solidFill>
                  <a:srgbClr val="0000FF"/>
                </a:solidFill>
              </a:rPr>
              <a:t>High stability at long-term time scale (more than one year)</a:t>
            </a:r>
            <a:endParaRPr lang="en-US" altLang="zh-CN" sz="1800" dirty="0">
              <a:solidFill>
                <a:srgbClr val="0000FF"/>
              </a:solidFill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15000"/>
              </a:spcBef>
              <a:buClr>
                <a:schemeClr val="hlink"/>
              </a:buClr>
              <a:buFont typeface="Wingdings" charset="0"/>
              <a:buChar char="u"/>
            </a:pPr>
            <a:r>
              <a:rPr lang="en-US" altLang="zh-CN" sz="1800" dirty="0">
                <a:solidFill>
                  <a:srgbClr val="0000FF"/>
                </a:solidFill>
              </a:rPr>
              <a:t>Long-term timing data needed</a:t>
            </a:r>
            <a:endParaRPr lang="zh-CN" altLang="en-US" sz="1800" dirty="0">
              <a:solidFill>
                <a:srgbClr val="0000FF"/>
              </a:solidFill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15000"/>
              </a:spcBef>
              <a:buClr>
                <a:schemeClr val="hlink"/>
              </a:buClr>
              <a:buFont typeface="Wingdings" charset="0"/>
              <a:buChar char="u"/>
            </a:pPr>
            <a:r>
              <a:rPr lang="en-US" altLang="zh-CN" sz="1800" dirty="0">
                <a:solidFill>
                  <a:srgbClr val="0000FF"/>
                </a:solidFill>
                <a:sym typeface="宋体" charset="0"/>
              </a:rPr>
              <a:t>P</a:t>
            </a:r>
            <a:r>
              <a:rPr lang="x-none" altLang="zh-CN" sz="1800" dirty="0">
                <a:solidFill>
                  <a:srgbClr val="0000FF"/>
                </a:solidFill>
                <a:sym typeface="宋体" charset="0"/>
              </a:rPr>
              <a:t>ulsars are natual, safe and long live</a:t>
            </a:r>
            <a:r>
              <a:rPr lang="en-US" altLang="zh-CN" sz="1800" dirty="0">
                <a:solidFill>
                  <a:srgbClr val="0000FF"/>
                </a:solidFill>
                <a:sym typeface="宋体" charset="0"/>
              </a:rPr>
              <a:t>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charset="0"/>
              <a:buChar char="u"/>
            </a:pPr>
            <a:endParaRPr lang="zh-CN" altLang="en-US" sz="2000" dirty="0">
              <a:solidFill>
                <a:srgbClr val="0000FF"/>
              </a:solidFill>
            </a:endParaRPr>
          </a:p>
        </p:txBody>
      </p:sp>
      <p:pic>
        <p:nvPicPr>
          <p:cNvPr id="6148" name="Picture 8" descr="sigmaz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68" y="2743200"/>
            <a:ext cx="4540232" cy="3657600"/>
          </a:xfrm>
          <a:prstGeom prst="rect">
            <a:avLst/>
          </a:prstGeom>
          <a:gradFill rotWithShape="1">
            <a:gsLst>
              <a:gs pos="0">
                <a:srgbClr val="14CD68"/>
              </a:gs>
              <a:gs pos="100000">
                <a:srgbClr val="0B6E3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组合 97295"/>
          <p:cNvGrpSpPr>
            <a:grpSpLocks/>
          </p:cNvGrpSpPr>
          <p:nvPr/>
        </p:nvGrpSpPr>
        <p:grpSpPr bwMode="auto">
          <a:xfrm>
            <a:off x="357179" y="1146177"/>
            <a:ext cx="8482021" cy="1092200"/>
            <a:chOff x="-288" y="1038"/>
            <a:chExt cx="5343" cy="688"/>
          </a:xfrm>
        </p:grpSpPr>
        <p:sp>
          <p:nvSpPr>
            <p:cNvPr id="6151" name="矩形 97292"/>
            <p:cNvSpPr>
              <a:spLocks noChangeArrowheads="1"/>
            </p:cNvSpPr>
            <p:nvPr/>
          </p:nvSpPr>
          <p:spPr bwMode="auto">
            <a:xfrm>
              <a:off x="2087" y="1248"/>
              <a:ext cx="2968" cy="29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0000FF"/>
                  </a:solidFill>
                  <a:sym typeface="Wingdings" charset="0"/>
                </a:rPr>
                <a:t> Predict the TOAs at SSB</a:t>
              </a:r>
              <a:endParaRPr lang="zh-CN" altLang="en-US" sz="2400" b="1" dirty="0">
                <a:solidFill>
                  <a:srgbClr val="0000FF"/>
                </a:solidFill>
                <a:sym typeface="Wingdings" charset="0"/>
              </a:endParaRPr>
            </a:p>
          </p:txBody>
        </p:sp>
        <p:grpSp>
          <p:nvGrpSpPr>
            <p:cNvPr id="6152" name="组合 97294"/>
            <p:cNvGrpSpPr>
              <a:grpSpLocks/>
            </p:cNvGrpSpPr>
            <p:nvPr/>
          </p:nvGrpSpPr>
          <p:grpSpPr bwMode="auto">
            <a:xfrm>
              <a:off x="-288" y="1038"/>
              <a:ext cx="2400" cy="688"/>
              <a:chOff x="-288" y="1038"/>
              <a:chExt cx="2400" cy="688"/>
            </a:xfrm>
          </p:grpSpPr>
          <p:sp>
            <p:nvSpPr>
              <p:cNvPr id="6153" name="矩形 97291"/>
              <p:cNvSpPr>
                <a:spLocks noChangeArrowheads="1"/>
              </p:cNvSpPr>
              <p:nvPr/>
            </p:nvSpPr>
            <p:spPr bwMode="auto">
              <a:xfrm>
                <a:off x="-288" y="1038"/>
                <a:ext cx="2160" cy="688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5000"/>
                  </a:lnSpc>
                  <a:spcBef>
                    <a:spcPct val="15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u"/>
                </a:pPr>
                <a:r>
                  <a:rPr lang="en-US" altLang="zh-CN" sz="2000" dirty="0">
                    <a:solidFill>
                      <a:srgbClr val="3333FF"/>
                    </a:solidFill>
                  </a:rPr>
                  <a:t>S</a:t>
                </a:r>
                <a:r>
                  <a:rPr lang="x-none" altLang="zh-CN" sz="2000" dirty="0">
                    <a:solidFill>
                      <a:srgbClr val="3333FF"/>
                    </a:solidFill>
                  </a:rPr>
                  <a:t>pin parameters</a:t>
                </a:r>
                <a:endParaRPr lang="en-US" altLang="zh-CN" sz="2000" dirty="0">
                  <a:solidFill>
                    <a:srgbClr val="3333FF"/>
                  </a:solidFill>
                </a:endParaRPr>
              </a:p>
              <a:p>
                <a:pPr>
                  <a:lnSpc>
                    <a:spcPct val="155000"/>
                  </a:lnSpc>
                  <a:spcBef>
                    <a:spcPct val="15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u"/>
                </a:pPr>
                <a:r>
                  <a:rPr lang="en-US" altLang="zh-CN" sz="2000" dirty="0" err="1">
                    <a:solidFill>
                      <a:srgbClr val="3333FF"/>
                    </a:solidFill>
                    <a:sym typeface="宋体" charset="0"/>
                  </a:rPr>
                  <a:t>Astrometric</a:t>
                </a:r>
                <a:r>
                  <a:rPr lang="en-US" altLang="zh-CN" sz="2000" dirty="0">
                    <a:solidFill>
                      <a:srgbClr val="3333FF"/>
                    </a:solidFill>
                    <a:sym typeface="宋体" charset="0"/>
                  </a:rPr>
                  <a:t> parameters</a:t>
                </a:r>
                <a:endParaRPr lang="zh-CN" altLang="en-US" sz="2000" dirty="0">
                  <a:solidFill>
                    <a:srgbClr val="3333FF"/>
                  </a:solidFill>
                  <a:sym typeface="宋体" charset="0"/>
                </a:endParaRPr>
              </a:p>
            </p:txBody>
          </p:sp>
          <p:sp>
            <p:nvSpPr>
              <p:cNvPr id="6154" name="右大括号 97293"/>
              <p:cNvSpPr>
                <a:spLocks/>
              </p:cNvSpPr>
              <p:nvPr/>
            </p:nvSpPr>
            <p:spPr bwMode="auto">
              <a:xfrm>
                <a:off x="1872" y="1056"/>
                <a:ext cx="240" cy="624"/>
              </a:xfrm>
              <a:prstGeom prst="rightBrace">
                <a:avLst>
                  <a:gd name="adj1" fmla="val 21534"/>
                  <a:gd name="adj2" fmla="val 50000"/>
                </a:avLst>
              </a:prstGeom>
              <a:noFill/>
              <a:ln w="254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6610273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CN" sz="3200" dirty="0">
                <a:latin typeface="Maiandra GD" charset="0"/>
                <a:ea typeface="隶书" charset="0"/>
                <a:cs typeface="+mj-cs"/>
              </a:rPr>
              <a:t>Stability comparison between AT and PT</a:t>
            </a:r>
            <a:endParaRPr kumimoji="0" lang="zh-CN" altLang="en-US" sz="3200" dirty="0">
              <a:latin typeface="Maiandra GD" charset="0"/>
              <a:ea typeface="隶书" charset="0"/>
              <a:cs typeface="+mj-cs"/>
            </a:endParaRPr>
          </a:p>
        </p:txBody>
      </p:sp>
      <p:sp>
        <p:nvSpPr>
          <p:cNvPr id="37890" name="内容占位符 2"/>
          <p:cNvSpPr>
            <a:spLocks noGrp="1"/>
          </p:cNvSpPr>
          <p:nvPr>
            <p:ph idx="1"/>
          </p:nvPr>
        </p:nvSpPr>
        <p:spPr>
          <a:xfrm>
            <a:off x="762000" y="1371600"/>
            <a:ext cx="8001000" cy="1477963"/>
          </a:xfrm>
        </p:spPr>
        <p:txBody>
          <a:bodyPr/>
          <a:lstStyle/>
          <a:p>
            <a:pPr marL="0" indent="0">
              <a:buFont typeface="Wingdings 2" charset="0"/>
              <a:buNone/>
            </a:pPr>
            <a:r>
              <a:rPr kumimoji="0" lang="en-US" altLang="zh-CN" dirty="0">
                <a:solidFill>
                  <a:srgbClr val="FF6600"/>
                </a:solidFill>
                <a:latin typeface="Cambria" charset="0"/>
                <a:ea typeface="华文楷体" charset="0"/>
                <a:cs typeface="华文楷体" charset="0"/>
              </a:rPr>
              <a:t>PSR J0437-4715</a:t>
            </a:r>
            <a:endParaRPr kumimoji="0" lang="zh-CN" altLang="en-US" dirty="0">
              <a:solidFill>
                <a:srgbClr val="FF6600"/>
              </a:solidFill>
              <a:latin typeface="Cambria" charset="0"/>
              <a:ea typeface="华文楷体" charset="0"/>
              <a:cs typeface="华文楷体" charset="0"/>
            </a:endParaRPr>
          </a:p>
        </p:txBody>
      </p:sp>
      <p:sp>
        <p:nvSpPr>
          <p:cNvPr id="37891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6A1F2A8A-A5D7-7742-B27E-B5AEEBDA7A7F}" type="datetime1">
              <a:rPr kumimoji="0" lang="zh-CN" altLang="en-US" sz="1200">
                <a:solidFill>
                  <a:srgbClr val="898989"/>
                </a:solidFill>
              </a:rPr>
              <a:pPr/>
              <a:t>2019/6/28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sp>
        <p:nvSpPr>
          <p:cNvPr id="37892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8E09EF68-9548-A349-98A9-35F701C64B48}" type="slidenum">
              <a:rPr kumimoji="0" lang="en-US" altLang="zh-CN" sz="1200">
                <a:solidFill>
                  <a:srgbClr val="898989"/>
                </a:solidFill>
              </a:rPr>
              <a:pPr/>
              <a:t>12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sp>
        <p:nvSpPr>
          <p:cNvPr id="37894" name="内容占位符 2"/>
          <p:cNvSpPr txBox="1">
            <a:spLocks/>
          </p:cNvSpPr>
          <p:nvPr/>
        </p:nvSpPr>
        <p:spPr bwMode="auto">
          <a:xfrm>
            <a:off x="1295400" y="5791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charset="0"/>
              <a:buNone/>
            </a:pPr>
            <a:r>
              <a:rPr lang="en-US" altLang="zh-CN" sz="2000" dirty="0">
                <a:solidFill>
                  <a:srgbClr val="F926FE"/>
                </a:solidFill>
                <a:latin typeface="Cambria" charset="0"/>
                <a:ea typeface="华文楷体" charset="0"/>
                <a:cs typeface="华文楷体" charset="0"/>
              </a:rPr>
              <a:t>PPTA data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charset="0"/>
              <a:buNone/>
            </a:pPr>
            <a:endParaRPr lang="en-US" altLang="zh-CN" sz="2000" dirty="0">
              <a:solidFill>
                <a:srgbClr val="F926FE"/>
              </a:solidFill>
              <a:latin typeface="Cambria" charset="0"/>
              <a:ea typeface="华文楷体" charset="0"/>
              <a:cs typeface="华文楷体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charset="0"/>
              <a:buNone/>
            </a:pPr>
            <a:endParaRPr lang="zh-CN" altLang="en-US" sz="2800" dirty="0">
              <a:solidFill>
                <a:srgbClr val="FF6600"/>
              </a:solidFill>
              <a:latin typeface="Cambria" charset="0"/>
              <a:ea typeface="华文楷体" charset="0"/>
              <a:cs typeface="华文楷体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802" y="2057400"/>
            <a:ext cx="4666525" cy="3581400"/>
          </a:xfrm>
          <a:prstGeom prst="rect">
            <a:avLst/>
          </a:prstGeom>
        </p:spPr>
      </p:pic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6096000" y="5791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charset="0"/>
              <a:buNone/>
            </a:pPr>
            <a:r>
              <a:rPr lang="en-US" altLang="zh-CN" sz="2000" dirty="0">
                <a:solidFill>
                  <a:srgbClr val="F926FE"/>
                </a:solidFill>
                <a:latin typeface="Cambria" charset="0"/>
                <a:ea typeface="华文楷体" charset="0"/>
                <a:cs typeface="华文楷体" charset="0"/>
              </a:rPr>
              <a:t>IPTA data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charset="0"/>
              <a:buNone/>
            </a:pPr>
            <a:endParaRPr lang="en-US" altLang="zh-CN" sz="2000" dirty="0">
              <a:solidFill>
                <a:srgbClr val="F926FE"/>
              </a:solidFill>
              <a:latin typeface="Cambria" charset="0"/>
              <a:ea typeface="华文楷体" charset="0"/>
              <a:cs typeface="华文楷体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charset="0"/>
              <a:buNone/>
            </a:pPr>
            <a:endParaRPr lang="zh-CN" altLang="en-US" sz="2800" dirty="0">
              <a:solidFill>
                <a:srgbClr val="FF6600"/>
              </a:solidFill>
              <a:latin typeface="Cambria" charset="0"/>
              <a:ea typeface="华文楷体" charset="0"/>
              <a:cs typeface="华文楷体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4707972" cy="361320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CN" dirty="0">
                <a:latin typeface="Maiandra GD" charset="0"/>
                <a:ea typeface="隶书" charset="0"/>
                <a:cs typeface="+mj-cs"/>
              </a:rPr>
              <a:t>Ensemble pulsar time scale</a:t>
            </a:r>
            <a:endParaRPr kumimoji="0" lang="zh-CN" altLang="en-US" dirty="0">
              <a:latin typeface="Maiandra GD" charset="0"/>
              <a:ea typeface="隶书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lnSpcReduction="10000"/>
              </a:bodyPr>
              <a:lstStyle/>
              <a:p>
                <a:pPr marL="0" indent="0" fontAlgn="auto">
                  <a:spcAft>
                    <a:spcPts val="0"/>
                  </a:spcAft>
                  <a:buFont typeface="Wingdings 2" charset="0"/>
                  <a:buNone/>
                  <a:defRPr/>
                </a:pPr>
                <a:r>
                  <a:rPr kumimoji="0" lang="en-US" altLang="zh-CN" sz="2800" dirty="0">
                    <a:solidFill>
                      <a:srgbClr val="FF0000"/>
                    </a:solidFill>
                    <a:cs typeface="+mn-cs"/>
                  </a:rPr>
                  <a:t>(1) The classical weighted average(CWA)</a:t>
                </a:r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kumimoji="0"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cs"/>
                </a:endParaRPr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zh-CN" dirty="0">
                    <a:solidFill>
                      <a:schemeClr val="tx1"/>
                    </a:solidFill>
                    <a:cs typeface="+mn-cs"/>
                  </a:rPr>
                  <a:t>                   </a:t>
                </a:r>
                <a14:m>
                  <m:oMath xmlns:m="http://schemas.openxmlformats.org/officeDocument/2006/math">
                    <m:r>
                      <a:rPr kumimoji="0" lang="en-US" altLang="zh-CN" b="0" i="1" smtClean="0">
                        <a:solidFill>
                          <a:schemeClr val="tx1"/>
                        </a:solidFill>
                        <a:latin typeface="Cambria Math" charset="0"/>
                        <a:cs typeface="+mn-cs"/>
                      </a:rPr>
                      <m:t>𝐴𝑇</m:t>
                    </m:r>
                    <m:r>
                      <a:rPr kumimoji="0" lang="en-US" altLang="zh-CN" b="0" i="1" smtClean="0">
                        <a:solidFill>
                          <a:schemeClr val="tx1"/>
                        </a:solidFill>
                        <a:latin typeface="Cambria Math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+mn-cs"/>
                          </a:rPr>
                          <m:t>𝑃𝑇</m:t>
                        </m:r>
                      </m:e>
                      <m:sub>
                        <m:r>
                          <a:rPr kumimoji="0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+mn-cs"/>
                          </a:rPr>
                          <m:t>𝑒𝑛𝑠</m:t>
                        </m:r>
                      </m:sub>
                    </m:sSub>
                  </m:oMath>
                </a14:m>
                <a:r>
                  <a:rPr kumimoji="0" lang="en-US" altLang="zh-CN" dirty="0">
                    <a:solidFill>
                      <a:schemeClr val="tx1"/>
                    </a:solidFill>
                    <a:cs typeface="+mn-cs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altLang="zh-CN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zh-CN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cs typeface="+mn-cs"/>
                          </a:rPr>
                          <m:t>(</m:t>
                        </m:r>
                        <m:r>
                          <a:rPr kumimoji="0" lang="en-US" altLang="zh-CN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cs typeface="+mn-cs"/>
                          </a:rPr>
                          <m:t>𝐴𝑇</m:t>
                        </m:r>
                        <m:r>
                          <a:rPr kumimoji="0" lang="en-US" altLang="zh-CN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+mn-cs"/>
                              </a:rPr>
                              <m:t>𝑃𝑇</m:t>
                            </m:r>
                          </m:e>
                          <m:sub>
                            <m:r>
                              <a:rPr kumimoji="0"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zh-CN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cs typeface="+mn-cs"/>
                          </a:rPr>
                          <m:t>)</m:t>
                        </m:r>
                      </m:e>
                    </m:nary>
                  </m:oMath>
                </a14:m>
                <a:endParaRPr kumimoji="0"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cs"/>
                </a:endParaRP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kumimoji="0"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cs"/>
                  </a:rPr>
                  <a:t>      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kumimoji="0" lang="en-US" altLang="zh-CN" sz="2800" dirty="0">
                    <a:solidFill>
                      <a:srgbClr val="FF0000"/>
                    </a:solidFill>
                    <a:cs typeface="+mn-cs"/>
                  </a:rPr>
                  <a:t> (2) The Winner Filter(WF)</a:t>
                </a:r>
                <a:endParaRPr kumimoji="0" lang="zh-CN" altLang="en-US" sz="2800" dirty="0">
                  <a:solidFill>
                    <a:srgbClr val="FF0000"/>
                  </a:solidFill>
                  <a:cs typeface="+mn-cs"/>
                </a:endParaRP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endParaRPr kumimoji="0"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cs"/>
                </a:endParaRP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endParaRPr kumimoji="0"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cs"/>
                </a:endParaRP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endParaRPr kumimoji="0"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cs"/>
                </a:endParaRP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endParaRPr kumimoji="0" lang="en-US" altLang="zh-CN" sz="2800" dirty="0">
                  <a:solidFill>
                    <a:srgbClr val="FF0000"/>
                  </a:solidFill>
                  <a:cs typeface="+mn-cs"/>
                </a:endParaRP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kumimoji="0" lang="en-US" altLang="zh-CN" sz="2800" dirty="0">
                    <a:solidFill>
                      <a:srgbClr val="FF0000"/>
                    </a:solidFill>
                    <a:cs typeface="+mn-cs"/>
                  </a:rPr>
                  <a:t>(3) Global fitting  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35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F8D92131-7707-B74D-9D8B-5C6FAC8B0093}" type="datetime1">
              <a:rPr kumimoji="0" lang="zh-CN" altLang="en-US" sz="1200">
                <a:solidFill>
                  <a:srgbClr val="898989"/>
                </a:solidFill>
              </a:rPr>
              <a:pPr/>
              <a:t>2019/6/28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sp>
        <p:nvSpPr>
          <p:cNvPr id="44036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85F836A5-9CFB-4D45-A5BE-D46392F22C95}" type="slidenum">
              <a:rPr kumimoji="0" lang="en-US" altLang="zh-CN" sz="1200">
                <a:solidFill>
                  <a:srgbClr val="898989"/>
                </a:solidFill>
              </a:rPr>
              <a:pPr/>
              <a:t>13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sp>
        <p:nvSpPr>
          <p:cNvPr id="44037" name="图片 6"/>
          <p:cNvSpPr>
            <a:spLocks noChangeAspect="1"/>
          </p:cNvSpPr>
          <p:nvPr/>
        </p:nvSpPr>
        <p:spPr bwMode="auto">
          <a:xfrm>
            <a:off x="1752600" y="3048000"/>
            <a:ext cx="480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63181"/>
            <a:ext cx="502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>
            <p:ph type="title"/>
          </p:nvPr>
        </p:nvSpPr>
        <p:spPr>
          <a:xfrm>
            <a:off x="76200" y="228600"/>
            <a:ext cx="4495800" cy="16764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zh-CN">
                <a:latin typeface="Maiandra GD" charset="0"/>
                <a:ea typeface="隶书" charset="0"/>
                <a:cs typeface="+mj-cs"/>
              </a:rPr>
              <a:t>Observable data (</a:t>
            </a:r>
            <a:r>
              <a:rPr kumimoji="0" lang="en-US" altLang="zh-CN">
                <a:solidFill>
                  <a:srgbClr val="FF0000"/>
                </a:solidFill>
                <a:latin typeface="Maiandra GD" charset="0"/>
                <a:ea typeface="隶书" charset="0"/>
                <a:cs typeface="+mj-cs"/>
              </a:rPr>
              <a:t>IPTA</a:t>
            </a:r>
            <a:r>
              <a:rPr kumimoji="0" lang="en-US" altLang="zh-CN">
                <a:latin typeface="Maiandra GD" charset="0"/>
                <a:ea typeface="隶书" charset="0"/>
                <a:cs typeface="+mj-cs"/>
              </a:rPr>
              <a:t>)</a:t>
            </a:r>
            <a:endParaRPr kumimoji="0" lang="zh-CN" altLang="en-US">
              <a:latin typeface="Maiandra GD" charset="0"/>
              <a:ea typeface="隶书" charset="0"/>
              <a:cs typeface="+mj-cs"/>
            </a:endParaRPr>
          </a:p>
        </p:txBody>
      </p:sp>
      <p:sp>
        <p:nvSpPr>
          <p:cNvPr id="47106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41EF07BA-CCEA-E341-95F5-65DD4B69CB15}" type="datetime1">
              <a:rPr kumimoji="0" lang="zh-CN" altLang="en-US" sz="1200">
                <a:solidFill>
                  <a:srgbClr val="898989"/>
                </a:solidFill>
              </a:rPr>
              <a:pPr/>
              <a:t>2019/6/28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sp>
        <p:nvSpPr>
          <p:cNvPr id="47107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3E083BE3-8827-4B4B-A815-B494C8500E5B}" type="slidenum">
              <a:rPr kumimoji="0" lang="en-US" altLang="zh-CN" sz="1200">
                <a:solidFill>
                  <a:srgbClr val="898989"/>
                </a:solidFill>
              </a:rPr>
              <a:pPr/>
              <a:t>14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pic>
        <p:nvPicPr>
          <p:cNvPr id="47108" name="图片 1" descr="屏幕快照 2017-05-09 下午4.52.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57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文本框 2"/>
          <p:cNvSpPr txBox="1">
            <a:spLocks noChangeArrowheads="1"/>
          </p:cNvSpPr>
          <p:nvPr/>
        </p:nvSpPr>
        <p:spPr bwMode="auto">
          <a:xfrm>
            <a:off x="685800" y="5334000"/>
            <a:ext cx="3657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bIns="0">
            <a:spAutoFit/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3333FF"/>
                </a:solidFill>
                <a:latin typeface="Helvetica" charset="0"/>
              </a:rPr>
              <a:t>Verbiest et al. MNRAS, 2016, 458:1267</a:t>
            </a:r>
            <a:endParaRPr lang="zh-CN" altLang="en-US" sz="2000">
              <a:solidFill>
                <a:srgbClr val="3333FF"/>
              </a:solidFill>
              <a:latin typeface="Helvetica" charset="0"/>
            </a:endParaRPr>
          </a:p>
        </p:txBody>
      </p:sp>
      <p:sp>
        <p:nvSpPr>
          <p:cNvPr id="47110" name="文本框 3"/>
          <p:cNvSpPr txBox="1">
            <a:spLocks noChangeArrowheads="1"/>
          </p:cNvSpPr>
          <p:nvPr/>
        </p:nvSpPr>
        <p:spPr bwMode="auto">
          <a:xfrm>
            <a:off x="533400" y="2209800"/>
            <a:ext cx="32766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bIns="0">
            <a:spAutoFit/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Helvetica" charset="0"/>
              </a:rPr>
              <a:t>49</a:t>
            </a:r>
            <a:r>
              <a:rPr lang="en-US" altLang="zh-CN" sz="2400">
                <a:latin typeface="Helvetica" charset="0"/>
              </a:rPr>
              <a:t>MSPs </a:t>
            </a:r>
          </a:p>
          <a:p>
            <a:r>
              <a:rPr lang="en-US" altLang="zh-CN" sz="2400">
                <a:solidFill>
                  <a:srgbClr val="008000"/>
                </a:solidFill>
                <a:latin typeface="Helvetica" charset="0"/>
              </a:rPr>
              <a:t>14</a:t>
            </a:r>
            <a:r>
              <a:rPr lang="en-US" altLang="zh-CN" sz="2400">
                <a:latin typeface="Helvetica" charset="0"/>
              </a:rPr>
              <a:t> (Solitary)</a:t>
            </a:r>
          </a:p>
          <a:p>
            <a:r>
              <a:rPr lang="en-US" altLang="zh-CN" sz="2400">
                <a:solidFill>
                  <a:srgbClr val="0000FF"/>
                </a:solidFill>
                <a:latin typeface="Helvetica" charset="0"/>
              </a:rPr>
              <a:t>35</a:t>
            </a:r>
            <a:r>
              <a:rPr lang="en-US" altLang="zh-CN" sz="2400">
                <a:latin typeface="Helvetica" charset="0"/>
              </a:rPr>
              <a:t> (binary)</a:t>
            </a:r>
          </a:p>
          <a:p>
            <a:r>
              <a:rPr lang="en-US" altLang="zh-CN" sz="2400">
                <a:solidFill>
                  <a:srgbClr val="F926FE"/>
                </a:solidFill>
                <a:latin typeface="Helvetica" charset="0"/>
              </a:rPr>
              <a:t>26</a:t>
            </a:r>
            <a:r>
              <a:rPr lang="en-US" altLang="zh-CN" sz="2400">
                <a:latin typeface="Helvetica" charset="0"/>
              </a:rPr>
              <a:t> (more than a decade of data)</a:t>
            </a:r>
            <a:endParaRPr lang="zh-CN" altLang="en-US" sz="2400">
              <a:latin typeface="Helvetic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zh-CN" sz="4400" dirty="0">
                <a:latin typeface="Maiandra GD" charset="0"/>
                <a:ea typeface="隶书" charset="0"/>
                <a:cs typeface="+mj-cs"/>
              </a:rPr>
              <a:t>Time reference: </a:t>
            </a:r>
            <a:r>
              <a:rPr kumimoji="0" lang="en-US" altLang="zh-CN" sz="4400" dirty="0">
                <a:solidFill>
                  <a:srgbClr val="FF0000"/>
                </a:solidFill>
                <a:latin typeface="Maiandra GD" charset="0"/>
                <a:ea typeface="隶书" charset="0"/>
                <a:cs typeface="+mj-cs"/>
              </a:rPr>
              <a:t>TT(BIPM2013)</a:t>
            </a:r>
            <a:endParaRPr kumimoji="0" lang="zh-CN" altLang="en-US" sz="4400" dirty="0">
              <a:solidFill>
                <a:srgbClr val="FF0000"/>
              </a:solidFill>
              <a:latin typeface="Maiandra GD" charset="0"/>
              <a:ea typeface="隶书" charset="0"/>
              <a:cs typeface="+mj-cs"/>
            </a:endParaRPr>
          </a:p>
        </p:txBody>
      </p:sp>
      <p:sp>
        <p:nvSpPr>
          <p:cNvPr id="48130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F40ECC4C-005A-0547-B95D-B1A33126A7B0}" type="datetime1">
              <a:rPr kumimoji="0" lang="zh-CN" altLang="en-US" sz="1200">
                <a:solidFill>
                  <a:srgbClr val="898989"/>
                </a:solidFill>
              </a:rPr>
              <a:pPr/>
              <a:t>2019/6/28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sp>
        <p:nvSpPr>
          <p:cNvPr id="48131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D0802689-7538-E946-8CDE-37013F57309C}" type="slidenum">
              <a:rPr kumimoji="0" lang="en-US" altLang="zh-CN" sz="1200">
                <a:solidFill>
                  <a:srgbClr val="898989"/>
                </a:solidFill>
              </a:rPr>
              <a:pPr/>
              <a:t>15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sp>
        <p:nvSpPr>
          <p:cNvPr id="48132" name="文本框 10"/>
          <p:cNvSpPr txBox="1">
            <a:spLocks noChangeArrowheads="1"/>
          </p:cNvSpPr>
          <p:nvPr/>
        </p:nvSpPr>
        <p:spPr bwMode="auto">
          <a:xfrm>
            <a:off x="685800" y="1447800"/>
            <a:ext cx="8229600" cy="103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bIns="0">
            <a:spAutoFit/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r>
              <a:rPr lang="en-US" altLang="zh-CN" sz="3200" dirty="0">
                <a:solidFill>
                  <a:srgbClr val="F926FE"/>
                </a:solidFill>
                <a:latin typeface="Helvetica" charset="0"/>
              </a:rPr>
              <a:t>16</a:t>
            </a:r>
            <a:r>
              <a:rPr lang="en-US" altLang="zh-CN" sz="3200" dirty="0">
                <a:solidFill>
                  <a:srgbClr val="0000FF"/>
                </a:solidFill>
                <a:latin typeface="Helvetica" charset="0"/>
              </a:rPr>
              <a:t> pulsars from IPTA</a:t>
            </a:r>
          </a:p>
          <a:p>
            <a:r>
              <a:rPr lang="en-US" altLang="zh-CN" sz="3200" dirty="0">
                <a:solidFill>
                  <a:srgbClr val="0000FF"/>
                </a:solidFill>
                <a:latin typeface="Helvetica" charset="0"/>
              </a:rPr>
              <a:t>Time duration:  15yr (</a:t>
            </a:r>
            <a:r>
              <a:rPr lang="en-US" altLang="zh-CN" sz="3200" dirty="0">
                <a:solidFill>
                  <a:srgbClr val="FF0000"/>
                </a:solidFill>
                <a:latin typeface="Helvetica" charset="0"/>
              </a:rPr>
              <a:t>data span of J0437</a:t>
            </a:r>
            <a:r>
              <a:rPr lang="en-US" altLang="zh-CN" sz="3200" dirty="0">
                <a:solidFill>
                  <a:srgbClr val="0000FF"/>
                </a:solidFill>
                <a:latin typeface="Helvetica" charset="0"/>
              </a:rPr>
              <a:t>)</a:t>
            </a:r>
            <a:endParaRPr lang="zh-CN" altLang="en-US" sz="3200" dirty="0">
              <a:solidFill>
                <a:srgbClr val="0000FF"/>
              </a:solidFill>
              <a:latin typeface="Helvetica" charset="0"/>
            </a:endParaRPr>
          </a:p>
        </p:txBody>
      </p:sp>
      <p:pic>
        <p:nvPicPr>
          <p:cNvPr id="2" name="图片 1" descr="0437segment_residual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86050"/>
            <a:ext cx="4749800" cy="35623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00800" y="6248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0000FF"/>
                </a:solidFill>
              </a:rPr>
              <a:t>2.88E-17</a:t>
            </a:r>
            <a:endParaRPr kumimoji="1" lang="zh-CN" altLang="en-US" sz="2000" dirty="0">
              <a:solidFill>
                <a:srgbClr val="0000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A7286D-FA63-49D7-9766-C7250D939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832861"/>
            <a:ext cx="4447903" cy="3329511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E3530F2-2FF8-44C7-B10F-C4586CE20879}"/>
              </a:ext>
            </a:extLst>
          </p:cNvPr>
          <p:cNvGrpSpPr/>
          <p:nvPr/>
        </p:nvGrpSpPr>
        <p:grpSpPr>
          <a:xfrm>
            <a:off x="7391400" y="5105400"/>
            <a:ext cx="1219200" cy="1143000"/>
            <a:chOff x="7391400" y="5105400"/>
            <a:chExt cx="1219200" cy="1143000"/>
          </a:xfrm>
        </p:grpSpPr>
        <p:cxnSp>
          <p:nvCxnSpPr>
            <p:cNvPr id="15" name="直线箭头连接符 14"/>
            <p:cNvCxnSpPr>
              <a:cxnSpLocks/>
              <a:stCxn id="14" idx="3"/>
            </p:cNvCxnSpPr>
            <p:nvPr/>
          </p:nvCxnSpPr>
          <p:spPr>
            <a:xfrm flipH="1">
              <a:off x="7391400" y="5300522"/>
              <a:ext cx="1024078" cy="94787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382000" y="5105400"/>
              <a:ext cx="228600" cy="228600"/>
            </a:xfrm>
            <a:prstGeom prst="ellipse">
              <a:avLst/>
            </a:prstGeom>
            <a:noFill/>
            <a:ln w="317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66800" y="633383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M L Tong,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G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Hobbs, K J Lee  et al. in prep.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43110298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CN" sz="6000" dirty="0">
                <a:solidFill>
                  <a:srgbClr val="FF6600"/>
                </a:solidFill>
                <a:latin typeface="Maiandra GD" charset="0"/>
                <a:ea typeface="隶书" charset="0"/>
                <a:cs typeface="+mj-cs"/>
              </a:rPr>
              <a:t>Outline</a:t>
            </a:r>
            <a:endParaRPr kumimoji="0" lang="zh-CN" altLang="en-US" sz="6000" dirty="0">
              <a:solidFill>
                <a:srgbClr val="FF6600"/>
              </a:solidFill>
              <a:latin typeface="Maiandra GD" charset="0"/>
              <a:ea typeface="隶书" charset="0"/>
              <a:cs typeface="+mj-cs"/>
            </a:endParaRPr>
          </a:p>
        </p:txBody>
      </p:sp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SzPct val="60000"/>
              <a:buFont typeface="Wingdings" charset="0"/>
              <a:buChar char="l"/>
              <a:defRPr/>
            </a:pPr>
            <a:r>
              <a:rPr kumimoji="0" lang="en-US" altLang="zh-CN" sz="5400" dirty="0">
                <a:solidFill>
                  <a:srgbClr val="3333FF"/>
                </a:solidFill>
                <a:latin typeface="Cambria" charset="0"/>
                <a:ea typeface="华文楷体" charset="0"/>
                <a:cs typeface="+mn-cs"/>
              </a:rPr>
              <a:t>Time scales</a:t>
            </a:r>
          </a:p>
          <a:p>
            <a:pPr fontAlgn="auto">
              <a:spcAft>
                <a:spcPts val="0"/>
              </a:spcAft>
              <a:buSzPct val="60000"/>
              <a:buFont typeface="Wingdings" charset="0"/>
              <a:buChar char="l"/>
              <a:defRPr/>
            </a:pPr>
            <a:r>
              <a:rPr kumimoji="0" lang="en-US" altLang="zh-CN" sz="5400" dirty="0">
                <a:solidFill>
                  <a:srgbClr val="3333FF"/>
                </a:solidFill>
                <a:latin typeface="Cambria" charset="0"/>
                <a:ea typeface="华文楷体" charset="0"/>
                <a:cs typeface="+mn-cs"/>
              </a:rPr>
              <a:t>Pulsar time-scale (PT)</a:t>
            </a:r>
          </a:p>
          <a:p>
            <a:pPr fontAlgn="auto">
              <a:spcAft>
                <a:spcPts val="0"/>
              </a:spcAft>
              <a:buSzPct val="60000"/>
              <a:buFont typeface="Wingdings" charset="0"/>
              <a:buChar char="l"/>
              <a:defRPr/>
            </a:pPr>
            <a:r>
              <a:rPr kumimoji="0" lang="en-US" altLang="zh-CN" sz="5400" dirty="0">
                <a:solidFill>
                  <a:srgbClr val="FF0000"/>
                </a:solidFill>
                <a:latin typeface="Cambria" charset="0"/>
                <a:ea typeface="华文楷体" charset="0"/>
                <a:cs typeface="+mn-cs"/>
              </a:rPr>
              <a:t>Correct AT at NTSC by PT</a:t>
            </a:r>
          </a:p>
          <a:p>
            <a:pPr fontAlgn="auto">
              <a:spcAft>
                <a:spcPts val="0"/>
              </a:spcAft>
              <a:buSzPct val="60000"/>
              <a:buFont typeface="Wingdings" charset="0"/>
              <a:buChar char="l"/>
              <a:defRPr/>
            </a:pPr>
            <a:r>
              <a:rPr kumimoji="0" lang="en-US" altLang="zh-CN" sz="5400" dirty="0">
                <a:solidFill>
                  <a:srgbClr val="3333FF"/>
                </a:solidFill>
                <a:latin typeface="Cambria" charset="0"/>
                <a:ea typeface="华文楷体" charset="0"/>
                <a:cs typeface="+mn-cs"/>
              </a:rPr>
              <a:t>Summary</a:t>
            </a:r>
          </a:p>
          <a:p>
            <a:pPr marL="0" indent="0" fontAlgn="auto">
              <a:spcAft>
                <a:spcPts val="0"/>
              </a:spcAft>
              <a:buFont typeface="Wingdings 2" charset="0"/>
              <a:buNone/>
              <a:defRPr/>
            </a:pPr>
            <a:endParaRPr kumimoji="0" lang="en-US" altLang="zh-CN" sz="4000" dirty="0">
              <a:solidFill>
                <a:srgbClr val="3333FF"/>
              </a:solidFill>
              <a:latin typeface="Cambria" charset="0"/>
              <a:ea typeface="华文楷体" charset="0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Cambria" charset="0"/>
              <a:ea typeface="华文楷体" charset="0"/>
              <a:cs typeface="+mn-cs"/>
            </a:endParaRPr>
          </a:p>
        </p:txBody>
      </p:sp>
      <p:sp>
        <p:nvSpPr>
          <p:cNvPr id="17411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B5DE3B02-48EB-CB4B-A723-27CB3C36D863}" type="datetime1">
              <a:rPr kumimoji="0" lang="zh-CN" altLang="en-US" sz="1200">
                <a:solidFill>
                  <a:srgbClr val="898989"/>
                </a:solidFill>
              </a:rPr>
              <a:pPr/>
              <a:t>2019/6/28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sp>
        <p:nvSpPr>
          <p:cNvPr id="17412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9A12BAAB-49FC-334F-A49A-45AFDD9752B4}" type="slidenum">
              <a:rPr kumimoji="0" lang="en-US" altLang="zh-CN" sz="1200">
                <a:solidFill>
                  <a:srgbClr val="898989"/>
                </a:solidFill>
              </a:rPr>
              <a:pPr/>
              <a:t>16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53751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C4F7B-C3DC-4D9C-8024-0B3010F7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altLang="zh-CN" dirty="0"/>
              <a:t>TAI</a:t>
            </a:r>
            <a:r>
              <a:rPr lang="zh-CN" altLang="en-US" dirty="0"/>
              <a:t>与</a:t>
            </a:r>
            <a:r>
              <a:rPr lang="en-US" altLang="zh-CN" dirty="0"/>
              <a:t>TT(BIPM)</a:t>
            </a:r>
            <a:r>
              <a:rPr lang="zh-CN" altLang="en-US" dirty="0"/>
              <a:t>的关系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893966A-CD5F-4C58-9509-1DB0DC36D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6949115" cy="4953000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8DC38D-420E-4C2B-9D1B-2156EF1F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BFCD1-0204-0E45-A3E5-1AE4A2F7B4B3}" type="datetime1">
              <a:rPr lang="zh-CN" altLang="en-US" smtClean="0"/>
              <a:pPr>
                <a:defRPr/>
              </a:pPr>
              <a:t>2019/6/28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3124967-EFC5-4ECF-8B82-C7E5309B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BBB40-68CE-7649-9996-7FD43BE8E58B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2038512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0" lang="en-US" altLang="zh-CN" sz="3200" b="1" dirty="0">
                <a:solidFill>
                  <a:srgbClr val="C13FC1"/>
                </a:solidFill>
                <a:latin typeface="Verdana" charset="0"/>
                <a:ea typeface="方正舒体" charset="0"/>
                <a:cs typeface="方正舒体" charset="0"/>
              </a:rPr>
              <a:t>Global fitting the clock differences</a:t>
            </a:r>
            <a:endParaRPr kumimoji="0" lang="zh-CN" altLang="en-US" sz="3200" b="1" dirty="0">
              <a:solidFill>
                <a:srgbClr val="C13FC1"/>
              </a:solidFill>
              <a:latin typeface="Verdana" charset="0"/>
              <a:ea typeface="方正舒体" charset="0"/>
              <a:cs typeface="方正舒体" charset="0"/>
            </a:endParaRPr>
          </a:p>
        </p:txBody>
      </p:sp>
      <p:sp>
        <p:nvSpPr>
          <p:cNvPr id="33794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7FB9CA12-B3DC-FC46-BE5F-EA89CE42656E}" type="datetime1">
              <a:rPr kumimoji="0" lang="zh-CN" altLang="en-US" sz="1100">
                <a:solidFill>
                  <a:srgbClr val="636363"/>
                </a:solidFill>
              </a:rPr>
              <a:pPr/>
              <a:t>2019/6/28</a:t>
            </a:fld>
            <a:endParaRPr kumimoji="0" lang="en-US" altLang="zh-CN" sz="1100">
              <a:solidFill>
                <a:srgbClr val="636363"/>
              </a:solidFill>
            </a:endParaRPr>
          </a:p>
        </p:txBody>
      </p:sp>
      <p:sp>
        <p:nvSpPr>
          <p:cNvPr id="33795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15372A2D-0925-F54F-B443-45B3EE62A2E4}" type="slidenum">
              <a:rPr kumimoji="0" lang="en-US" altLang="zh-CN" sz="1100">
                <a:solidFill>
                  <a:srgbClr val="636363"/>
                </a:solidFill>
              </a:rPr>
              <a:pPr/>
              <a:t>18</a:t>
            </a:fld>
            <a:endParaRPr kumimoji="0" lang="en-US" altLang="zh-CN" sz="1100">
              <a:solidFill>
                <a:srgbClr val="636363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76400" y="6107112"/>
            <a:ext cx="5105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800" dirty="0">
                <a:solidFill>
                  <a:srgbClr val="3333FF"/>
                </a:solidFill>
              </a:rPr>
              <a:t>Hobbs et al., MNRAS, 427, 2780 </a:t>
            </a:r>
            <a:r>
              <a:rPr lang="zh-CN" altLang="en-US" sz="1800" dirty="0">
                <a:solidFill>
                  <a:srgbClr val="3333FF"/>
                </a:solidFill>
              </a:rPr>
              <a:t>（</a:t>
            </a:r>
            <a:r>
              <a:rPr lang="en-US" altLang="zh-CN" sz="1800" dirty="0">
                <a:solidFill>
                  <a:srgbClr val="3333FF"/>
                </a:solidFill>
              </a:rPr>
              <a:t>2012</a:t>
            </a:r>
            <a:r>
              <a:rPr lang="zh-CN" altLang="en-US" sz="1800" dirty="0">
                <a:solidFill>
                  <a:srgbClr val="3333FF"/>
                </a:solidFill>
              </a:rPr>
              <a:t>）</a:t>
            </a:r>
            <a:endParaRPr lang="en-US" altLang="zh-CN" sz="1800" dirty="0">
              <a:solidFill>
                <a:srgbClr val="3333FF"/>
              </a:solidFill>
            </a:endParaRPr>
          </a:p>
        </p:txBody>
      </p:sp>
      <p:pic>
        <p:nvPicPr>
          <p:cNvPr id="33797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9500" y="2273300"/>
            <a:ext cx="1651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47700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09600" y="939224"/>
            <a:ext cx="297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rgbClr val="008000"/>
                </a:solidFill>
              </a:rPr>
              <a:t>PPTA data:</a:t>
            </a:r>
            <a:endParaRPr kumimoji="1" lang="zh-CN" alt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309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529053EC-3877-4BA5-9971-1ECEC4125298}"/>
              </a:ext>
            </a:extLst>
          </p:cNvPr>
          <p:cNvSpPr/>
          <p:nvPr/>
        </p:nvSpPr>
        <p:spPr>
          <a:xfrm>
            <a:off x="1219200" y="1766129"/>
            <a:ext cx="1524000" cy="304800"/>
          </a:xfrm>
          <a:prstGeom prst="wedgeRoundRectCallout">
            <a:avLst>
              <a:gd name="adj1" fmla="val -41145"/>
              <a:gd name="adj2" fmla="val 1375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0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zh-CN" sz="3200" dirty="0">
                <a:latin typeface="Maiandra GD" charset="0"/>
                <a:ea typeface="隶书" charset="0"/>
                <a:cs typeface="+mj-cs"/>
              </a:rPr>
              <a:t>Detect the  fluctuations of TAI referred to TT(BIPM) by Wiener filtering method</a:t>
            </a:r>
            <a:endParaRPr kumimoji="0" lang="zh-CN" altLang="en-US" sz="3200" dirty="0">
              <a:solidFill>
                <a:srgbClr val="FF0000"/>
              </a:solidFill>
              <a:latin typeface="Maiandra GD" charset="0"/>
              <a:ea typeface="隶书" charset="0"/>
              <a:cs typeface="+mj-cs"/>
            </a:endParaRPr>
          </a:p>
        </p:txBody>
      </p:sp>
      <p:sp>
        <p:nvSpPr>
          <p:cNvPr id="48130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F40ECC4C-005A-0547-B95D-B1A33126A7B0}" type="datetime1">
              <a:rPr kumimoji="0" lang="zh-CN" altLang="en-US" sz="1200">
                <a:solidFill>
                  <a:srgbClr val="898989"/>
                </a:solidFill>
              </a:rPr>
              <a:pPr/>
              <a:t>2019/6/28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sp>
        <p:nvSpPr>
          <p:cNvPr id="48131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D0802689-7538-E946-8CDE-37013F57309C}" type="slidenum">
              <a:rPr kumimoji="0" lang="en-US" altLang="zh-CN" sz="1200">
                <a:solidFill>
                  <a:srgbClr val="898989"/>
                </a:solidFill>
              </a:rPr>
              <a:pPr/>
              <a:t>19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sp>
        <p:nvSpPr>
          <p:cNvPr id="48132" name="文本框 10"/>
          <p:cNvSpPr txBox="1">
            <a:spLocks noChangeArrowheads="1"/>
          </p:cNvSpPr>
          <p:nvPr/>
        </p:nvSpPr>
        <p:spPr bwMode="auto">
          <a:xfrm>
            <a:off x="2667000" y="2225189"/>
            <a:ext cx="47244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bIns="0">
            <a:spAutoFit/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r>
              <a:rPr lang="en-US" altLang="zh-CN" sz="2000" dirty="0">
                <a:solidFill>
                  <a:srgbClr val="0000FF"/>
                </a:solidFill>
                <a:latin typeface="Helvetica" charset="0"/>
              </a:rPr>
              <a:t>J0437-4715 &amp; J0613-0200</a:t>
            </a:r>
            <a:endParaRPr lang="zh-CN" altLang="en-US" sz="2000" dirty="0">
              <a:solidFill>
                <a:srgbClr val="0000FF"/>
              </a:solidFill>
              <a:latin typeface="Helvetica" charset="0"/>
            </a:endParaRPr>
          </a:p>
        </p:txBody>
      </p:sp>
      <p:pic>
        <p:nvPicPr>
          <p:cNvPr id="2" name="图片 1" descr="detectTAI04370613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4673600" cy="35052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250B6C-191F-4722-8E5C-41E67F632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590800"/>
            <a:ext cx="4575179" cy="35419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00800" y="2227749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Maiandra GD" charset="0"/>
                <a:ea typeface="隶书" charset="0"/>
              </a:rPr>
              <a:t>Time reference: </a:t>
            </a:r>
            <a:r>
              <a:rPr lang="en-US" altLang="zh-CN" sz="1800" dirty="0">
                <a:solidFill>
                  <a:srgbClr val="FF0000"/>
                </a:solidFill>
                <a:latin typeface="Maiandra GD" charset="0"/>
                <a:ea typeface="隶书" charset="0"/>
              </a:rPr>
              <a:t>TT(TAI)</a:t>
            </a:r>
            <a:endParaRPr lang="zh-CN" altLang="en-US" sz="18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229232"/>
              </p:ext>
            </p:extLst>
          </p:nvPr>
        </p:nvGraphicFramePr>
        <p:xfrm>
          <a:off x="609599" y="1728638"/>
          <a:ext cx="3733801" cy="3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" name="Equation" r:id="rId5" imgW="2019300" imgH="177800" progId="Equation.DSMT4">
                  <p:embed/>
                </p:oleObj>
              </mc:Choice>
              <mc:Fallback>
                <p:oleObj name="Equation" r:id="rId5" imgW="2019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599" y="1728638"/>
                        <a:ext cx="3733801" cy="328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圆角矩形 5"/>
          <p:cNvSpPr/>
          <p:nvPr/>
        </p:nvSpPr>
        <p:spPr>
          <a:xfrm>
            <a:off x="457200" y="1676400"/>
            <a:ext cx="3962400" cy="457200"/>
          </a:xfrm>
          <a:prstGeom prst="roundRect">
            <a:avLst/>
          </a:prstGeom>
          <a:noFill/>
          <a:ln w="349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24977"/>
              </p:ext>
            </p:extLst>
          </p:nvPr>
        </p:nvGraphicFramePr>
        <p:xfrm>
          <a:off x="6096000" y="3276600"/>
          <a:ext cx="1066800" cy="36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" name="公式" r:id="rId7" imgW="558800" imgH="190500" progId="Equation.3">
                  <p:embed/>
                </p:oleObj>
              </mc:Choice>
              <mc:Fallback>
                <p:oleObj name="公式" r:id="rId7" imgW="558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3276600"/>
                        <a:ext cx="1066800" cy="363682"/>
                      </a:xfrm>
                      <a:prstGeom prst="rect">
                        <a:avLst/>
                      </a:prstGeom>
                      <a:ln>
                        <a:solidFill>
                          <a:srgbClr val="FF39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A6AEBF25-AA54-4951-8CD9-338AE557A72D}"/>
              </a:ext>
            </a:extLst>
          </p:cNvPr>
          <p:cNvSpPr/>
          <p:nvPr/>
        </p:nvSpPr>
        <p:spPr>
          <a:xfrm>
            <a:off x="816855" y="2362200"/>
            <a:ext cx="935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Maiandra GD" charset="0"/>
                <a:ea typeface="隶书" charset="0"/>
              </a:rPr>
              <a:t>TT(TAI)</a:t>
            </a:r>
            <a:endParaRPr lang="zh-CN" altLang="en-US" sz="1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FA71BC8-9462-4F34-BED9-5D000CDEA73D}"/>
              </a:ext>
            </a:extLst>
          </p:cNvPr>
          <p:cNvSpPr txBox="1"/>
          <p:nvPr/>
        </p:nvSpPr>
        <p:spPr>
          <a:xfrm>
            <a:off x="1066800" y="633383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M L Tong,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G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Hobbs, K J Lee  et al. in prep.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89214535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CN" sz="6000" dirty="0">
                <a:solidFill>
                  <a:srgbClr val="FF6600"/>
                </a:solidFill>
                <a:latin typeface="Maiandra GD" charset="0"/>
                <a:ea typeface="隶书" charset="0"/>
                <a:cs typeface="+mj-cs"/>
              </a:rPr>
              <a:t>Outline</a:t>
            </a:r>
            <a:endParaRPr kumimoji="0" lang="zh-CN" altLang="en-US" sz="6000" dirty="0">
              <a:solidFill>
                <a:srgbClr val="FF6600"/>
              </a:solidFill>
              <a:latin typeface="Maiandra GD" charset="0"/>
              <a:ea typeface="隶书" charset="0"/>
              <a:cs typeface="+mj-cs"/>
            </a:endParaRPr>
          </a:p>
        </p:txBody>
      </p:sp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SzPct val="60000"/>
              <a:buFont typeface="Wingdings" charset="0"/>
              <a:buChar char="l"/>
              <a:defRPr/>
            </a:pPr>
            <a:r>
              <a:rPr kumimoji="0" lang="en-US" altLang="zh-CN" sz="5400" dirty="0">
                <a:solidFill>
                  <a:srgbClr val="3333FF"/>
                </a:solidFill>
                <a:latin typeface="Cambria" charset="0"/>
                <a:ea typeface="华文楷体" charset="0"/>
                <a:cs typeface="+mn-cs"/>
              </a:rPr>
              <a:t>Time scales</a:t>
            </a:r>
          </a:p>
          <a:p>
            <a:pPr fontAlgn="auto">
              <a:spcAft>
                <a:spcPts val="0"/>
              </a:spcAft>
              <a:buSzPct val="60000"/>
              <a:buFont typeface="Wingdings" charset="0"/>
              <a:buChar char="l"/>
              <a:defRPr/>
            </a:pPr>
            <a:r>
              <a:rPr kumimoji="0" lang="en-US" altLang="zh-CN" sz="5400" dirty="0">
                <a:solidFill>
                  <a:srgbClr val="3333FF"/>
                </a:solidFill>
                <a:latin typeface="Cambria" charset="0"/>
                <a:ea typeface="华文楷体" charset="0"/>
                <a:cs typeface="+mn-cs"/>
              </a:rPr>
              <a:t>Pulsar time-scale (PT)</a:t>
            </a:r>
          </a:p>
          <a:p>
            <a:pPr fontAlgn="auto">
              <a:spcAft>
                <a:spcPts val="0"/>
              </a:spcAft>
              <a:buSzPct val="60000"/>
              <a:buFont typeface="Wingdings" charset="0"/>
              <a:buChar char="l"/>
              <a:defRPr/>
            </a:pPr>
            <a:r>
              <a:rPr kumimoji="0" lang="en-US" altLang="zh-CN" sz="5400" dirty="0">
                <a:solidFill>
                  <a:srgbClr val="3333FF"/>
                </a:solidFill>
                <a:latin typeface="Cambria" charset="0"/>
                <a:ea typeface="华文楷体" charset="0"/>
                <a:cs typeface="+mn-cs"/>
              </a:rPr>
              <a:t>Correct AT at NTSC by PT</a:t>
            </a:r>
          </a:p>
          <a:p>
            <a:pPr fontAlgn="auto">
              <a:spcAft>
                <a:spcPts val="0"/>
              </a:spcAft>
              <a:buSzPct val="60000"/>
              <a:buFont typeface="Wingdings" charset="0"/>
              <a:buChar char="l"/>
              <a:defRPr/>
            </a:pPr>
            <a:r>
              <a:rPr kumimoji="0" lang="en-US" altLang="zh-CN" sz="5400" dirty="0">
                <a:solidFill>
                  <a:srgbClr val="3333FF"/>
                </a:solidFill>
                <a:latin typeface="Cambria" charset="0"/>
                <a:ea typeface="华文楷体" charset="0"/>
                <a:cs typeface="+mn-cs"/>
              </a:rPr>
              <a:t>Summary</a:t>
            </a:r>
          </a:p>
          <a:p>
            <a:pPr marL="0" indent="0" fontAlgn="auto">
              <a:spcAft>
                <a:spcPts val="0"/>
              </a:spcAft>
              <a:buFont typeface="Wingdings 2" charset="0"/>
              <a:buNone/>
              <a:defRPr/>
            </a:pPr>
            <a:endParaRPr kumimoji="0" lang="en-US" altLang="zh-CN" sz="4000" dirty="0">
              <a:solidFill>
                <a:srgbClr val="3333FF"/>
              </a:solidFill>
              <a:latin typeface="Cambria" charset="0"/>
              <a:ea typeface="华文楷体" charset="0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Cambria" charset="0"/>
              <a:ea typeface="华文楷体" charset="0"/>
              <a:cs typeface="+mn-cs"/>
            </a:endParaRPr>
          </a:p>
        </p:txBody>
      </p:sp>
      <p:sp>
        <p:nvSpPr>
          <p:cNvPr id="17411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B5DE3B02-48EB-CB4B-A723-27CB3C36D863}" type="datetime1">
              <a:rPr kumimoji="0" lang="zh-CN" altLang="en-US" sz="1200">
                <a:solidFill>
                  <a:srgbClr val="898989"/>
                </a:solidFill>
              </a:rPr>
              <a:pPr/>
              <a:t>2019/6/28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sp>
        <p:nvSpPr>
          <p:cNvPr id="17412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9A12BAAB-49FC-334F-A49A-45AFDD9752B4}" type="slidenum">
              <a:rPr kumimoji="0" lang="en-US" altLang="zh-CN" sz="1200">
                <a:solidFill>
                  <a:srgbClr val="898989"/>
                </a:solidFill>
              </a:rPr>
              <a:pPr/>
              <a:t>2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99246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F40ECC4C-005A-0547-B95D-B1A33126A7B0}" type="datetime1">
              <a:rPr kumimoji="0" lang="zh-CN" altLang="en-US" sz="1200">
                <a:solidFill>
                  <a:srgbClr val="898989"/>
                </a:solidFill>
              </a:rPr>
              <a:pPr/>
              <a:t>2019/6/28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sp>
        <p:nvSpPr>
          <p:cNvPr id="48131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D0802689-7538-E946-8CDE-37013F57309C}" type="slidenum">
              <a:rPr kumimoji="0" lang="en-US" altLang="zh-CN" sz="1200">
                <a:solidFill>
                  <a:srgbClr val="898989"/>
                </a:solidFill>
              </a:rPr>
              <a:pPr/>
              <a:t>20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sp>
        <p:nvSpPr>
          <p:cNvPr id="48132" name="文本框 10"/>
          <p:cNvSpPr txBox="1">
            <a:spLocks noChangeArrowheads="1"/>
          </p:cNvSpPr>
          <p:nvPr/>
        </p:nvSpPr>
        <p:spPr bwMode="auto">
          <a:xfrm>
            <a:off x="381000" y="1905000"/>
            <a:ext cx="403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bIns="0">
            <a:spAutoFit/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r>
              <a:rPr lang="en-US" altLang="zh-CN" sz="2400" dirty="0">
                <a:solidFill>
                  <a:srgbClr val="0000FF"/>
                </a:solidFill>
                <a:latin typeface="Helvetica" charset="0"/>
              </a:rPr>
              <a:t>J0437-4715 &amp; J1713+0747</a:t>
            </a:r>
            <a:endParaRPr lang="zh-CN" altLang="en-US" sz="2400" dirty="0">
              <a:solidFill>
                <a:srgbClr val="0000FF"/>
              </a:solidFill>
              <a:latin typeface="Helvetica" charset="0"/>
            </a:endParaRPr>
          </a:p>
        </p:txBody>
      </p:sp>
      <p:pic>
        <p:nvPicPr>
          <p:cNvPr id="4" name="图片 3" descr="detectTAI04371012_noerrorconnect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2438400"/>
            <a:ext cx="4775200" cy="3581400"/>
          </a:xfrm>
          <a:prstGeom prst="rect">
            <a:avLst/>
          </a:prstGeom>
        </p:spPr>
      </p:pic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4876800" y="1905000"/>
            <a:ext cx="403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bIns="0">
            <a:spAutoFit/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r>
              <a:rPr lang="en-US" altLang="zh-CN" sz="2400" dirty="0">
                <a:solidFill>
                  <a:srgbClr val="0000FF"/>
                </a:solidFill>
                <a:latin typeface="Helvetica" charset="0"/>
              </a:rPr>
              <a:t>J0437-4715 &amp; J1012+5307</a:t>
            </a:r>
            <a:endParaRPr lang="zh-CN" altLang="en-US" sz="2400" dirty="0">
              <a:solidFill>
                <a:srgbClr val="0000FF"/>
              </a:solidFill>
              <a:latin typeface="Helvetica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3C0A9D2-09C8-44F4-BD8E-111FB5D1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0720"/>
            <a:ext cx="4554200" cy="340908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zh-CN" sz="3200" dirty="0">
                <a:latin typeface="Maiandra GD" charset="0"/>
                <a:ea typeface="隶书" charset="0"/>
                <a:cs typeface="+mj-cs"/>
              </a:rPr>
              <a:t>Detect the  fluctuations of TAI referred to TT(BIPM) by Wiener filtering method</a:t>
            </a:r>
            <a:endParaRPr kumimoji="0" lang="zh-CN" altLang="en-US" sz="3200" dirty="0">
              <a:solidFill>
                <a:srgbClr val="FF0000"/>
              </a:solidFill>
              <a:latin typeface="Maiandra GD" charset="0"/>
              <a:ea typeface="隶书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7818542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82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CN" sz="2600" dirty="0">
                <a:solidFill>
                  <a:schemeClr val="tx1"/>
                </a:solidFill>
                <a:cs typeface="+mj-cs"/>
              </a:rPr>
              <a:t>TAI</a:t>
            </a:r>
            <a:r>
              <a:rPr kumimoji="0" lang="zh-CN" altLang="en-US" sz="2600" dirty="0">
                <a:solidFill>
                  <a:schemeClr val="tx1"/>
                </a:solidFill>
                <a:cs typeface="+mj-cs"/>
              </a:rPr>
              <a:t>、</a:t>
            </a:r>
            <a:r>
              <a:rPr kumimoji="0" lang="en-US" altLang="zh-CN" sz="2600" dirty="0">
                <a:solidFill>
                  <a:schemeClr val="tx1"/>
                </a:solidFill>
                <a:cs typeface="+mj-cs"/>
              </a:rPr>
              <a:t>UTC</a:t>
            </a:r>
            <a:r>
              <a:rPr kumimoji="0" lang="zh-CN" altLang="en-US" sz="2600" dirty="0">
                <a:solidFill>
                  <a:schemeClr val="tx1"/>
                </a:solidFill>
                <a:cs typeface="+mj-cs"/>
              </a:rPr>
              <a:t>、</a:t>
            </a:r>
            <a:r>
              <a:rPr kumimoji="0" lang="en-US" altLang="zh-CN" sz="2600" dirty="0">
                <a:solidFill>
                  <a:schemeClr val="tx1"/>
                </a:solidFill>
                <a:cs typeface="+mj-cs"/>
              </a:rPr>
              <a:t>TA(k)</a:t>
            </a:r>
            <a:r>
              <a:rPr kumimoji="0" lang="zh-CN" altLang="en-US" sz="2600" dirty="0">
                <a:solidFill>
                  <a:schemeClr val="tx1"/>
                </a:solidFill>
                <a:cs typeface="+mj-cs"/>
              </a:rPr>
              <a:t>与</a:t>
            </a:r>
            <a:r>
              <a:rPr kumimoji="0" lang="en-US" altLang="zh-CN" sz="2600" dirty="0">
                <a:solidFill>
                  <a:schemeClr val="tx1"/>
                </a:solidFill>
                <a:cs typeface="+mj-cs"/>
              </a:rPr>
              <a:t>UTC(k)</a:t>
            </a:r>
            <a:r>
              <a:rPr kumimoji="0" lang="zh-CN" altLang="en-US" sz="2600" dirty="0">
                <a:solidFill>
                  <a:schemeClr val="tx1"/>
                </a:solidFill>
                <a:cs typeface="+mj-cs"/>
              </a:rPr>
              <a:t>关系</a:t>
            </a:r>
          </a:p>
        </p:txBody>
      </p:sp>
      <p:graphicFrame>
        <p:nvGraphicFramePr>
          <p:cNvPr id="2253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971550" y="981075"/>
          <a:ext cx="7646988" cy="581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Visio" r:id="rId3" imgW="5854700" imgH="4457700" progId="Visio.Drawing.11">
                  <p:embed/>
                </p:oleObj>
              </mc:Choice>
              <mc:Fallback>
                <p:oleObj name="Visio" r:id="rId3" imgW="5854700" imgH="4457700" progId="Visio.Drawing.11">
                  <p:embed/>
                  <p:pic>
                    <p:nvPicPr>
                      <p:cNvPr id="2253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981075"/>
                        <a:ext cx="7646988" cy="581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679861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304882"/>
            <a:ext cx="8686800" cy="1288690"/>
          </a:xfrm>
        </p:spPr>
        <p:txBody>
          <a:bodyPr/>
          <a:lstStyle/>
          <a:p>
            <a:pPr algn="l"/>
            <a:r>
              <a:rPr kumimoji="0" lang="en-US" altLang="zh-CN" sz="3200" dirty="0">
                <a:latin typeface="Maiandra GD" charset="0"/>
                <a:ea typeface="隶书" charset="0"/>
                <a:cs typeface="+mj-cs"/>
              </a:rPr>
              <a:t>Predict</a:t>
            </a:r>
            <a:r>
              <a:rPr kumimoji="0" lang="zh-CN" altLang="en-US" sz="3200" dirty="0">
                <a:latin typeface="Maiandra GD" charset="0"/>
                <a:ea typeface="隶书" charset="0"/>
                <a:cs typeface="+mj-cs"/>
              </a:rPr>
              <a:t> </a:t>
            </a:r>
            <a:r>
              <a:rPr kumimoji="0" lang="en-US" altLang="zh-CN" sz="3200" dirty="0">
                <a:latin typeface="Maiandra GD" charset="0"/>
                <a:ea typeface="隶书" charset="0"/>
                <a:cs typeface="+mj-cs"/>
              </a:rPr>
              <a:t>the next one year using the constructed pulsar time-scale</a:t>
            </a:r>
            <a:endParaRPr kumimoji="0" lang="zh-CN" altLang="en-US" sz="3200" dirty="0">
              <a:latin typeface="Maiandra GD" charset="0"/>
              <a:ea typeface="隶书" charset="0"/>
              <a:cs typeface="+mj-cs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-19049" y="2279372"/>
            <a:ext cx="4819650" cy="4502428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495800" y="2303186"/>
            <a:ext cx="4724399" cy="447861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5800" y="1752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008000"/>
                </a:solidFill>
              </a:rPr>
              <a:t>16 IPTA pulsars</a:t>
            </a:r>
            <a:endParaRPr kumimoji="1" lang="zh-CN" alt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97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304882"/>
            <a:ext cx="8686800" cy="841248"/>
          </a:xfrm>
        </p:spPr>
        <p:txBody>
          <a:bodyPr/>
          <a:lstStyle/>
          <a:p>
            <a:r>
              <a:rPr kumimoji="1" lang="en-US" altLang="zh-CN" sz="3600" dirty="0"/>
              <a:t>Correct TA(NTSC) by PT</a:t>
            </a:r>
            <a:endParaRPr kumimoji="1" lang="zh-CN" altLang="en-US" sz="36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2332037"/>
            <a:ext cx="4038600" cy="3840163"/>
          </a:xfrm>
          <a:ln w="28575">
            <a:solidFill>
              <a:srgbClr val="F926FE"/>
            </a:solidFill>
          </a:ln>
        </p:spPr>
        <p:txBody>
          <a:bodyPr/>
          <a:lstStyle/>
          <a:p>
            <a:r>
              <a:rPr lang="en-US" altLang="zh-CN" dirty="0">
                <a:solidFill>
                  <a:srgbClr val="3333FF"/>
                </a:solidFill>
              </a:rPr>
              <a:t>Slope of TA(NTSC)-PT(</a:t>
            </a:r>
            <a:r>
              <a:rPr lang="en-US" altLang="zh-CN" dirty="0" err="1">
                <a:solidFill>
                  <a:srgbClr val="3333FF"/>
                </a:solidFill>
              </a:rPr>
              <a:t>wf</a:t>
            </a:r>
            <a:r>
              <a:rPr lang="en-US" altLang="zh-CN" dirty="0">
                <a:solidFill>
                  <a:srgbClr val="3333FF"/>
                </a:solidFill>
              </a:rPr>
              <a:t>)=-0.005007</a:t>
            </a:r>
            <a:r>
              <a:rPr lang="zh-CN" altLang="en-US" dirty="0">
                <a:solidFill>
                  <a:srgbClr val="3333FF"/>
                </a:solidFill>
              </a:rPr>
              <a:t>（微秒／天）</a:t>
            </a:r>
            <a:endParaRPr lang="en-US" altLang="zh-CN" dirty="0">
              <a:solidFill>
                <a:srgbClr val="3333FF"/>
              </a:solidFill>
            </a:endParaRPr>
          </a:p>
          <a:p>
            <a:r>
              <a:rPr lang="en-US" altLang="zh-CN" dirty="0">
                <a:solidFill>
                  <a:srgbClr val="3333FF"/>
                </a:solidFill>
              </a:rPr>
              <a:t>Slope of TA(NTSC)-PT (CWA:RMS)</a:t>
            </a:r>
            <a:r>
              <a:rPr lang="zh-CN" altLang="en-US" dirty="0">
                <a:solidFill>
                  <a:srgbClr val="3333FF"/>
                </a:solidFill>
              </a:rPr>
              <a:t> </a:t>
            </a:r>
            <a:r>
              <a:rPr lang="en-US" altLang="zh-CN" dirty="0">
                <a:solidFill>
                  <a:srgbClr val="3333FF"/>
                </a:solidFill>
              </a:rPr>
              <a:t>=-0.005476</a:t>
            </a:r>
          </a:p>
          <a:p>
            <a:r>
              <a:rPr lang="en-US" altLang="zh-CN" dirty="0">
                <a:solidFill>
                  <a:srgbClr val="3333FF"/>
                </a:solidFill>
              </a:rPr>
              <a:t>Slope of TA(NTSC)-TAI=-0.004849</a:t>
            </a:r>
          </a:p>
          <a:p>
            <a:r>
              <a:rPr lang="en-US" altLang="zh-CN" dirty="0">
                <a:solidFill>
                  <a:srgbClr val="3333FF"/>
                </a:solidFill>
              </a:rPr>
              <a:t> Slope of TA(NTSC)-TT(BIPM13)=</a:t>
            </a:r>
            <a:r>
              <a:rPr lang="zh-CN" altLang="en-US" dirty="0">
                <a:solidFill>
                  <a:srgbClr val="3333FF"/>
                </a:solidFill>
              </a:rPr>
              <a:t> </a:t>
            </a:r>
            <a:r>
              <a:rPr lang="en-US" altLang="zh-CN" dirty="0">
                <a:solidFill>
                  <a:srgbClr val="3333FF"/>
                </a:solidFill>
              </a:rPr>
              <a:t>-0.00538</a:t>
            </a:r>
          </a:p>
          <a:p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2103437"/>
            <a:ext cx="5334000" cy="41878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7200" y="1374730"/>
            <a:ext cx="52959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EPT realized by the combination of J0437 and J1909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7177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350" y="1981200"/>
            <a:ext cx="8229600" cy="37338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kumimoji="1" lang="en-US" altLang="zh-CN" sz="2800" dirty="0"/>
              <a:t>Pulsar time-scale has a high long-term stability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The high stability of EPT make it can detect the fluctuations of TAI (or TA(k)) relative to TT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It is possible to use pulsar time-scale to correct the local atomic time-scale at NTSC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en-US" altLang="zh-CN" sz="2800" dirty="0"/>
              <a:t>Data from HRT will be used in the following work</a:t>
            </a:r>
            <a:endParaRPr kumimoji="1" lang="en-US" altLang="zh-CN" sz="2800" dirty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BFCD1-0204-0E45-A3E5-1AE4A2F7B4B3}" type="datetime1">
              <a:rPr lang="zh-CN" altLang="en-US" smtClean="0"/>
              <a:pPr>
                <a:defRPr/>
              </a:pPr>
              <a:t>2019/6/28</a:t>
            </a:fld>
            <a:endParaRPr lang="en-US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BBB40-68CE-7649-9996-7FD43BE8E58B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2010949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1"/>
          <p:cNvSpPr>
            <a:spLocks noGrp="1"/>
          </p:cNvSpPr>
          <p:nvPr>
            <p:ph type="ctrTitle"/>
          </p:nvPr>
        </p:nvSpPr>
        <p:spPr>
          <a:xfrm>
            <a:off x="1143000" y="1447800"/>
            <a:ext cx="6629400" cy="2590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CN" sz="7200" i="1" dirty="0">
                <a:latin typeface="Maiandra GD" charset="0"/>
                <a:ea typeface="隶书" charset="0"/>
                <a:cs typeface="+mj-cs"/>
              </a:rPr>
              <a:t>Thanks for your</a:t>
            </a:r>
            <a:br>
              <a:rPr kumimoji="0" lang="en-US" altLang="zh-CN" sz="7200" i="1" dirty="0">
                <a:latin typeface="Maiandra GD" charset="0"/>
                <a:ea typeface="隶书" charset="0"/>
                <a:cs typeface="+mj-cs"/>
              </a:rPr>
            </a:br>
            <a:r>
              <a:rPr kumimoji="0" lang="en-US" altLang="zh-CN" sz="7200" i="1" dirty="0">
                <a:latin typeface="Maiandra GD" charset="0"/>
                <a:ea typeface="隶书" charset="0"/>
                <a:cs typeface="+mj-cs"/>
              </a:rPr>
              <a:t>listening!</a:t>
            </a:r>
            <a:endParaRPr kumimoji="0" lang="zh-CN" altLang="en-US" sz="7200" i="1" dirty="0">
              <a:latin typeface="Maiandra GD" charset="0"/>
              <a:ea typeface="隶书" charset="0"/>
              <a:cs typeface="+mj-cs"/>
            </a:endParaRPr>
          </a:p>
        </p:txBody>
      </p:sp>
      <p:sp>
        <p:nvSpPr>
          <p:cNvPr id="52226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988CBE3E-6D02-7247-9A39-66346C2C7211}" type="datetime1">
              <a:rPr kumimoji="0" lang="zh-CN" altLang="en-US" sz="1200">
                <a:solidFill>
                  <a:srgbClr val="898989"/>
                </a:solidFill>
              </a:rPr>
              <a:pPr/>
              <a:t>2019/6/28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sp>
        <p:nvSpPr>
          <p:cNvPr id="52227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CAD2F2CE-06D7-DB41-8FE6-CA9CEB53EB91}" type="slidenum">
              <a:rPr kumimoji="0" lang="en-US" altLang="zh-CN" sz="1200">
                <a:solidFill>
                  <a:srgbClr val="898989"/>
                </a:solidFill>
              </a:rPr>
              <a:pPr/>
              <a:t>25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1C386-55E0-4C6E-A7A5-0D96133FA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BFCD1-0204-0E45-A3E5-1AE4A2F7B4B3}" type="datetime1">
              <a:rPr lang="zh-CN" altLang="en-US" smtClean="0"/>
              <a:pPr>
                <a:defRPr/>
              </a:pPr>
              <a:t>2019/6/28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4A68DA-2A2B-43DF-A8F0-C4FD2B61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BBB40-68CE-7649-9996-7FD43BE8E58B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3CF3B153-C6D4-4ADF-A36D-CFA90D543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352"/>
            <a:ext cx="5715000" cy="6830054"/>
          </a:xfrm>
        </p:spPr>
      </p:pic>
    </p:spTree>
    <p:extLst>
      <p:ext uri="{BB962C8B-B14F-4D97-AF65-F5344CB8AC3E}">
        <p14:creationId xmlns:p14="http://schemas.microsoft.com/office/powerpoint/2010/main" val="994668507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6"/>
          <p:cNvSpPr>
            <a:spLocks noChangeArrowheads="1"/>
          </p:cNvSpPr>
          <p:nvPr/>
        </p:nvSpPr>
        <p:spPr bwMode="auto">
          <a:xfrm>
            <a:off x="1871663" y="757238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A1010"/>
                </a:solidFill>
              </a:rPr>
              <a:t>秒长与国际单位制基本物理量的现状</a:t>
            </a:r>
          </a:p>
        </p:txBody>
      </p:sp>
      <p:graphicFrame>
        <p:nvGraphicFramePr>
          <p:cNvPr id="87043" name="Group 3"/>
          <p:cNvGraphicFramePr>
            <a:graphicFrameLocks noGrp="1"/>
          </p:cNvGraphicFramePr>
          <p:nvPr/>
        </p:nvGraphicFramePr>
        <p:xfrm>
          <a:off x="431007" y="1217613"/>
          <a:ext cx="8281987" cy="3681414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基本量</a:t>
                      </a: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单位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现行定义</a:t>
                      </a: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不确定度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可能修订的新定义 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时间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s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Cs 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超精细分裂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r>
                        <a:rPr kumimoji="0" lang="en-GB" alt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-1</a:t>
                      </a:r>
                      <a:r>
                        <a:rPr kumimoji="0" lang="en-US" altLang="zh-CN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GB" alt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长度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光速</a:t>
                      </a:r>
                      <a:endParaRPr kumimoji="0" lang="zh-CN" altLang="zh-CN" sz="2000" b="1" i="0" u="sng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r>
                        <a:rPr kumimoji="0" lang="en-GB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-12</a:t>
                      </a:r>
                      <a:endParaRPr kumimoji="0" lang="zh-CN" altLang="en-US" sz="2000" b="1" i="0" u="none" strike="noStrike" cap="none" normalizeH="0" baseline="30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质量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kg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原器质量</a:t>
                      </a: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r>
                        <a:rPr kumimoji="0" lang="en-GB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-8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Planck </a:t>
                      </a:r>
                      <a:r>
                        <a:rPr kumimoji="0" lang="zh-CN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常数 </a:t>
                      </a:r>
                      <a:r>
                        <a:rPr kumimoji="0" lang="en-GB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(h) </a:t>
                      </a:r>
                      <a:r>
                        <a:rPr kumimoji="0" lang="zh-CN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或 </a:t>
                      </a:r>
                      <a:r>
                        <a:rPr kumimoji="0" lang="en-GB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Avogadro</a:t>
                      </a:r>
                      <a:r>
                        <a:rPr kumimoji="0" lang="zh-CN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常数 </a:t>
                      </a:r>
                      <a:r>
                        <a:rPr kumimoji="0" lang="en-GB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(NA)</a:t>
                      </a:r>
                      <a:endParaRPr kumimoji="0" lang="en-GB" altLang="en-US" sz="2000" b="1" i="0" u="sng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电流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A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I=V/</a:t>
                      </a: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Symbol" pitchFamily="18" charset="2"/>
                        </a:rPr>
                        <a:t></a:t>
                      </a: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  <a:sym typeface="Symbol" pitchFamily="18" charset="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r>
                        <a:rPr kumimoji="0" lang="en-GB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-9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电子电荷</a:t>
                      </a:r>
                      <a:r>
                        <a:rPr kumimoji="0" lang="en-GB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(e)</a:t>
                      </a:r>
                      <a:endParaRPr kumimoji="0" lang="en-GB" altLang="en-US" sz="2000" b="1" i="0" u="sng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热力学温度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K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水三相点温度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r>
                        <a:rPr kumimoji="0" lang="en-GB" alt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r>
                        <a:rPr kumimoji="0" lang="en-US" altLang="zh-CN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endParaRPr kumimoji="0" lang="en-GB" alt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Boltzmann</a:t>
                      </a:r>
                      <a:r>
                        <a:rPr kumimoji="0" lang="zh-CN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常数</a:t>
                      </a:r>
                      <a:r>
                        <a:rPr kumimoji="0" lang="en-GB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(k</a:t>
                      </a:r>
                      <a:r>
                        <a:rPr kumimoji="0" lang="en-GB" altLang="en-US" sz="1800" b="1" i="0" u="sng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B</a:t>
                      </a:r>
                      <a:r>
                        <a:rPr kumimoji="0" lang="en-GB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)</a:t>
                      </a:r>
                      <a:endParaRPr kumimoji="0" lang="en-GB" altLang="en-US" sz="2000" b="1" i="0" u="sng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发光强度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ca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特殊光源的发光效率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r>
                        <a:rPr kumimoji="0" lang="en-GB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-4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物质量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mol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碳的</a:t>
                      </a: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Mole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质量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  <a:r>
                        <a:rPr kumimoji="0" lang="en-GB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Avogadro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常数 </a:t>
                      </a:r>
                      <a:r>
                        <a:rPr kumimoji="0" lang="en-GB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(NA)</a:t>
                      </a:r>
                      <a:endParaRPr kumimoji="0" lang="en-GB" alt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754" name="Text Box 6"/>
          <p:cNvSpPr txBox="1">
            <a:spLocks noChangeArrowheads="1"/>
          </p:cNvSpPr>
          <p:nvPr/>
        </p:nvSpPr>
        <p:spPr bwMode="auto">
          <a:xfrm>
            <a:off x="296863" y="5138738"/>
            <a:ext cx="8640762" cy="10156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SI</a:t>
            </a:r>
            <a:r>
              <a:rPr lang="zh-CN" altLang="en-US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秒定义</a:t>
            </a:r>
            <a:r>
              <a:rPr lang="en-US" altLang="zh-CN" sz="2000" b="1" dirty="0">
                <a:solidFill>
                  <a:srgbClr val="0000CC"/>
                </a:solidFill>
                <a:latin typeface="仿宋" pitchFamily="49" charset="-122"/>
                <a:ea typeface="仿宋" pitchFamily="49" charset="-122"/>
              </a:rPr>
              <a:t>(1967):</a:t>
            </a:r>
            <a:r>
              <a:rPr lang="zh-CN" altLang="en-US" sz="2000" b="1" baseline="30000" dirty="0">
                <a:solidFill>
                  <a:srgbClr val="0000CC"/>
                </a:solidFill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2000" b="1" baseline="30000" dirty="0">
                <a:solidFill>
                  <a:srgbClr val="0000CC"/>
                </a:solidFill>
                <a:latin typeface="仿宋" pitchFamily="49" charset="-122"/>
                <a:ea typeface="仿宋" pitchFamily="49" charset="-122"/>
              </a:rPr>
              <a:t>133</a:t>
            </a:r>
            <a:r>
              <a:rPr lang="en-US" altLang="zh-CN" sz="2000" b="1" dirty="0">
                <a:solidFill>
                  <a:srgbClr val="0000CC"/>
                </a:solidFill>
                <a:latin typeface="仿宋" pitchFamily="49" charset="-122"/>
                <a:ea typeface="仿宋" pitchFamily="49" charset="-122"/>
              </a:rPr>
              <a:t>Cs</a:t>
            </a:r>
            <a:r>
              <a:rPr lang="zh-CN" altLang="en-US" sz="2000" b="1" dirty="0">
                <a:solidFill>
                  <a:srgbClr val="0000CC"/>
                </a:solidFill>
                <a:latin typeface="仿宋" pitchFamily="49" charset="-122"/>
                <a:ea typeface="仿宋" pitchFamily="49" charset="-122"/>
              </a:rPr>
              <a:t>超精细能级间跃迁辐射</a:t>
            </a:r>
            <a:r>
              <a:rPr lang="en-US" altLang="zh-CN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9,192,631,770</a:t>
            </a:r>
            <a:r>
              <a:rPr lang="zh-CN" altLang="en-US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周</a:t>
            </a:r>
            <a:r>
              <a:rPr lang="zh-CN" altLang="en-US" sz="2000" b="1" dirty="0">
                <a:solidFill>
                  <a:srgbClr val="0000CC"/>
                </a:solidFill>
                <a:latin typeface="仿宋" pitchFamily="49" charset="-122"/>
                <a:ea typeface="仿宋" pitchFamily="49" charset="-122"/>
              </a:rPr>
              <a:t>的时间。</a:t>
            </a:r>
          </a:p>
          <a:p>
            <a:pPr algn="l">
              <a:buFont typeface="Symbol" pitchFamily="18" charset="2"/>
              <a:buNone/>
            </a:pPr>
            <a:endParaRPr lang="en-US" altLang="zh-CN" sz="2000" b="1" dirty="0">
              <a:solidFill>
                <a:schemeClr val="accent2"/>
              </a:solidFill>
              <a:latin typeface="仿宋" pitchFamily="49" charset="-122"/>
              <a:ea typeface="仿宋" pitchFamily="49" charset="-122"/>
            </a:endParaRPr>
          </a:p>
          <a:p>
            <a:pPr algn="l">
              <a:buFont typeface="Symbol" pitchFamily="18" charset="2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米定义</a:t>
            </a:r>
            <a:r>
              <a:rPr lang="en-US" altLang="zh-CN" sz="2000" b="1" dirty="0">
                <a:solidFill>
                  <a:srgbClr val="0000CC"/>
                </a:solidFill>
                <a:latin typeface="仿宋" pitchFamily="49" charset="-122"/>
                <a:ea typeface="仿宋" pitchFamily="49" charset="-122"/>
              </a:rPr>
              <a:t>(1983)</a:t>
            </a:r>
            <a:r>
              <a:rPr lang="zh-CN" altLang="en-US" sz="2000" b="1" dirty="0">
                <a:solidFill>
                  <a:srgbClr val="0000CC"/>
                </a:solidFill>
                <a:latin typeface="仿宋" pitchFamily="49" charset="-122"/>
                <a:ea typeface="仿宋" pitchFamily="49" charset="-122"/>
              </a:rPr>
              <a:t>：光在真空中</a:t>
            </a:r>
            <a:r>
              <a:rPr lang="en-US" altLang="zh-CN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1/299792458s</a:t>
            </a:r>
            <a:r>
              <a:rPr lang="zh-CN" altLang="en-US" sz="2000" b="1" dirty="0">
                <a:solidFill>
                  <a:srgbClr val="0000CC"/>
                </a:solidFill>
                <a:latin typeface="仿宋" pitchFamily="49" charset="-122"/>
                <a:ea typeface="仿宋" pitchFamily="49" charset="-122"/>
              </a:rPr>
              <a:t>时间内所传播的距离。</a:t>
            </a:r>
            <a:endParaRPr lang="en-US" altLang="zh-CN" sz="2000" b="1" dirty="0">
              <a:solidFill>
                <a:srgbClr val="0000CC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064752" y="52607"/>
            <a:ext cx="5932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时空计量基准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方正大黑简体" pitchFamily="65" charset="-122"/>
              <a:ea typeface="方正大黑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01780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6"/>
          <p:cNvSpPr>
            <a:spLocks noChangeArrowheads="1"/>
          </p:cNvSpPr>
          <p:nvPr/>
        </p:nvSpPr>
        <p:spPr bwMode="auto">
          <a:xfrm>
            <a:off x="1871662" y="411958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0000FF"/>
                </a:solidFill>
              </a:rPr>
              <a:t>秒长与国际单位制基本物理量的现状</a:t>
            </a:r>
          </a:p>
        </p:txBody>
      </p:sp>
      <p:graphicFrame>
        <p:nvGraphicFramePr>
          <p:cNvPr id="87043" name="Group 3"/>
          <p:cNvGraphicFramePr>
            <a:graphicFrameLocks noGrp="1"/>
          </p:cNvGraphicFramePr>
          <p:nvPr/>
        </p:nvGraphicFramePr>
        <p:xfrm>
          <a:off x="431007" y="1217613"/>
          <a:ext cx="8281987" cy="3681414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基本量</a:t>
                      </a: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单位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现行定义</a:t>
                      </a: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不确定度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可能修订的新定义 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时间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s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Cs 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超精细分裂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r>
                        <a:rPr kumimoji="0" lang="en-GB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-15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长度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光速</a:t>
                      </a:r>
                      <a:endParaRPr kumimoji="0" lang="zh-CN" altLang="zh-CN" sz="2000" b="1" i="0" u="sng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r>
                        <a:rPr kumimoji="0" lang="en-GB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-12</a:t>
                      </a:r>
                      <a:endParaRPr kumimoji="0" lang="zh-CN" altLang="en-US" sz="2000" b="1" i="0" u="none" strike="noStrike" cap="none" normalizeH="0" baseline="30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质量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kg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原器质量</a:t>
                      </a: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r>
                        <a:rPr kumimoji="0" lang="en-GB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-8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Planck </a:t>
                      </a:r>
                      <a:r>
                        <a:rPr kumimoji="0" lang="zh-CN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常数 </a:t>
                      </a:r>
                      <a:r>
                        <a:rPr kumimoji="0" lang="en-GB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(h) </a:t>
                      </a:r>
                      <a:r>
                        <a:rPr kumimoji="0" lang="zh-CN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或 </a:t>
                      </a:r>
                      <a:r>
                        <a:rPr kumimoji="0" lang="en-GB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Avogadro</a:t>
                      </a:r>
                      <a:r>
                        <a:rPr kumimoji="0" lang="zh-CN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常数 </a:t>
                      </a:r>
                      <a:r>
                        <a:rPr kumimoji="0" lang="en-GB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(NA)</a:t>
                      </a:r>
                      <a:endParaRPr kumimoji="0" lang="en-GB" altLang="en-US" sz="2000" b="1" i="0" u="sng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电流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A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I=V/</a:t>
                      </a: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Symbol" pitchFamily="18" charset="2"/>
                        </a:rPr>
                        <a:t> (JJV + QHR)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  <a:sym typeface="Symbol" pitchFamily="18" charset="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r>
                        <a:rPr kumimoji="0" lang="en-GB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-9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电子电荷</a:t>
                      </a:r>
                      <a:r>
                        <a:rPr kumimoji="0" lang="en-GB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(e)</a:t>
                      </a:r>
                      <a:endParaRPr kumimoji="0" lang="en-GB" altLang="en-US" sz="2000" b="1" i="0" u="sng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热力学温度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K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水三相点温度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r>
                        <a:rPr kumimoji="0" lang="en-GB" alt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r>
                        <a:rPr kumimoji="0" lang="en-US" altLang="zh-CN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endParaRPr kumimoji="0" lang="en-GB" alt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Boltzmann</a:t>
                      </a:r>
                      <a:r>
                        <a:rPr kumimoji="0" lang="zh-CN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常数</a:t>
                      </a:r>
                      <a:r>
                        <a:rPr kumimoji="0" lang="en-GB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(k</a:t>
                      </a:r>
                      <a:r>
                        <a:rPr kumimoji="0" lang="en-GB" altLang="en-US" sz="1800" b="1" i="0" u="sng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B</a:t>
                      </a:r>
                      <a:r>
                        <a:rPr kumimoji="0" lang="en-GB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)</a:t>
                      </a:r>
                      <a:endParaRPr kumimoji="0" lang="en-GB" altLang="en-US" sz="2000" b="1" i="0" u="sng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发光强度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ca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特殊光源的发光效率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r>
                        <a:rPr kumimoji="0" lang="en-GB" alt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-4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物质量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mol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碳的</a:t>
                      </a: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Mole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质量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  <a:r>
                        <a:rPr kumimoji="0" lang="en-GB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Avogadro</a:t>
                      </a:r>
                      <a:r>
                        <a:rPr kumimoji="0" lang="zh-CN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常数 </a:t>
                      </a:r>
                      <a:r>
                        <a:rPr kumimoji="0" lang="en-GB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(NA)</a:t>
                      </a:r>
                      <a:endParaRPr kumimoji="0" lang="en-GB" alt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754" name="Text Box 6"/>
          <p:cNvSpPr txBox="1">
            <a:spLocks noChangeArrowheads="1"/>
          </p:cNvSpPr>
          <p:nvPr/>
        </p:nvSpPr>
        <p:spPr bwMode="auto">
          <a:xfrm>
            <a:off x="296863" y="5138738"/>
            <a:ext cx="8640762" cy="10156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秒定义</a:t>
            </a:r>
            <a:r>
              <a:rPr lang="en-US" altLang="zh-CN" sz="2000" b="1" dirty="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 (1967):</a:t>
            </a:r>
            <a:r>
              <a:rPr lang="zh-CN" altLang="en-US" sz="2000" b="1" baseline="30000" dirty="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2000" b="1" baseline="30000" dirty="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133</a:t>
            </a:r>
            <a:r>
              <a:rPr lang="en-US" altLang="zh-CN" sz="2000" b="1" dirty="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Cs</a:t>
            </a:r>
            <a:r>
              <a:rPr lang="zh-CN" altLang="en-US" sz="2000" b="1" dirty="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超精细能级间跃迁辐射</a:t>
            </a:r>
            <a:r>
              <a:rPr lang="en-US" altLang="zh-CN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9,192,631,770</a:t>
            </a:r>
            <a:r>
              <a:rPr lang="zh-CN" altLang="en-US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周</a:t>
            </a:r>
            <a:r>
              <a:rPr lang="zh-CN" altLang="en-US" sz="2000" b="1" dirty="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的时间。</a:t>
            </a:r>
          </a:p>
          <a:p>
            <a:pPr algn="l">
              <a:buFont typeface="Symbol" pitchFamily="18" charset="2"/>
              <a:buNone/>
            </a:pPr>
            <a:endParaRPr lang="en-US" altLang="zh-CN" sz="2000" b="1" dirty="0">
              <a:solidFill>
                <a:schemeClr val="accent2"/>
              </a:solidFill>
              <a:latin typeface="仿宋" pitchFamily="49" charset="-122"/>
              <a:ea typeface="仿宋" pitchFamily="49" charset="-122"/>
            </a:endParaRPr>
          </a:p>
          <a:p>
            <a:pPr algn="l">
              <a:buFont typeface="Symbol" pitchFamily="18" charset="2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米定义</a:t>
            </a:r>
            <a:r>
              <a:rPr lang="en-US" altLang="zh-CN" sz="2000" b="1" dirty="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(1983)</a:t>
            </a:r>
            <a:r>
              <a:rPr lang="zh-CN" altLang="en-US" sz="2000" b="1" dirty="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：光在真空中</a:t>
            </a:r>
            <a:r>
              <a:rPr lang="en-US" altLang="zh-CN" sz="20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1/299792458s</a:t>
            </a:r>
            <a:r>
              <a:rPr lang="zh-CN" altLang="en-US" sz="2000" b="1" dirty="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时间内所传播的距离。</a:t>
            </a:r>
            <a:endParaRPr lang="en-US" altLang="zh-CN" sz="2000" b="1" dirty="0">
              <a:solidFill>
                <a:schemeClr val="accent2"/>
              </a:solidFill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5" name="Picture 5" descr="secon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067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8854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灯片编号占位符 2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pPr algn="ctr"/>
            <a:fld id="{BB07DF67-970F-CD42-9301-CD48AC79072E}" type="slidenum">
              <a:rPr lang="en-US" altLang="zh-CN" sz="1400">
                <a:latin typeface="Times New Roman" charset="0"/>
              </a:rPr>
              <a:pPr algn="ctr"/>
              <a:t>6</a:t>
            </a:fld>
            <a:endParaRPr lang="en-US" altLang="zh-CN" sz="1400">
              <a:latin typeface="Times New Roman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2100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933575" y="1452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33575" y="1452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933575" y="1452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267200" y="3267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214688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795713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0" y="-66972"/>
            <a:ext cx="9186863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r>
              <a:rPr lang="en-US" altLang="zh-CN" sz="3600" dirty="0">
                <a:solidFill>
                  <a:srgbClr val="3333FF"/>
                </a:solidFill>
                <a:latin typeface="Times New Roman" charset="0"/>
                <a:ea typeface="隶书" charset="0"/>
                <a:cs typeface="隶书" charset="0"/>
              </a:rPr>
              <a:t>Time-scales</a:t>
            </a:r>
            <a:endParaRPr lang="en-US" altLang="zh-CN" sz="2400" dirty="0">
              <a:solidFill>
                <a:schemeClr val="accent2"/>
              </a:solidFill>
              <a:latin typeface="隶书" charset="0"/>
              <a:ea typeface="隶书" charset="0"/>
              <a:cs typeface="隶书" charset="0"/>
            </a:endParaRPr>
          </a:p>
          <a:p>
            <a:r>
              <a:rPr lang="en-US" altLang="zh-CN" sz="2400" dirty="0">
                <a:solidFill>
                  <a:srgbClr val="3333FF"/>
                </a:solidFill>
                <a:latin typeface="隶书" charset="0"/>
                <a:ea typeface="隶书" charset="0"/>
                <a:cs typeface="隶书" charset="0"/>
              </a:rPr>
              <a:t>Proper time (local quantity):</a:t>
            </a:r>
            <a:r>
              <a:rPr lang="en-US" altLang="zh-CN" sz="2400" dirty="0">
                <a:solidFill>
                  <a:schemeClr val="accent2"/>
                </a:solidFill>
                <a:latin typeface="隶书" charset="0"/>
                <a:ea typeface="隶书" charset="0"/>
                <a:cs typeface="隶书" charset="0"/>
              </a:rPr>
              <a:t>The</a:t>
            </a:r>
            <a:r>
              <a:rPr lang="en-US" altLang="zh-CN" sz="2400" dirty="0">
                <a:solidFill>
                  <a:srgbClr val="3333FF"/>
                </a:solidFill>
                <a:latin typeface="隶书" charset="0"/>
                <a:ea typeface="隶书" charset="0"/>
                <a:cs typeface="隶书" charset="0"/>
              </a:rPr>
              <a:t> </a:t>
            </a:r>
            <a:r>
              <a:rPr lang="en-US" altLang="zh-CN" sz="2400" dirty="0">
                <a:solidFill>
                  <a:schemeClr val="accent2"/>
                </a:solidFill>
                <a:latin typeface="隶书" charset="0"/>
                <a:ea typeface="隶书" charset="0"/>
                <a:cs typeface="隶书" charset="0"/>
              </a:rPr>
              <a:t>time recorded by the standard clock carried by an observer in his own would line. </a:t>
            </a:r>
            <a:endParaRPr lang="zh-CN" altLang="en-US" sz="2400" dirty="0">
              <a:solidFill>
                <a:schemeClr val="accent2"/>
              </a:solidFill>
              <a:latin typeface="隶书" charset="0"/>
              <a:ea typeface="隶书" charset="0"/>
              <a:cs typeface="隶书" charset="0"/>
            </a:endParaRPr>
          </a:p>
          <a:p>
            <a:r>
              <a:rPr lang="en-US" altLang="zh-CN" sz="2400" dirty="0">
                <a:solidFill>
                  <a:schemeClr val="accent2"/>
                </a:solidFill>
                <a:latin typeface="隶书" charset="0"/>
                <a:ea typeface="隶书" charset="0"/>
                <a:cs typeface="隶书" charset="0"/>
              </a:rPr>
              <a:t>e.g. </a:t>
            </a:r>
            <a:r>
              <a:rPr lang="en-US" altLang="zh-CN" sz="2400" dirty="0">
                <a:solidFill>
                  <a:srgbClr val="F926FE"/>
                </a:solidFill>
                <a:latin typeface="隶书" charset="0"/>
                <a:ea typeface="隶书" charset="0"/>
                <a:cs typeface="隶书" charset="0"/>
              </a:rPr>
              <a:t>Atomic time</a:t>
            </a:r>
            <a:r>
              <a:rPr lang="en-US" altLang="zh-CN" sz="2400" dirty="0">
                <a:solidFill>
                  <a:schemeClr val="accent2"/>
                </a:solidFill>
                <a:latin typeface="隶书" charset="0"/>
                <a:ea typeface="隶书" charset="0"/>
                <a:cs typeface="隶书" charset="0"/>
              </a:rPr>
              <a:t>: Maintained by atomic clocks; </a:t>
            </a:r>
          </a:p>
          <a:p>
            <a:r>
              <a:rPr lang="en-US" altLang="zh-CN" sz="2400" dirty="0">
                <a:solidFill>
                  <a:schemeClr val="accent2"/>
                </a:solidFill>
                <a:latin typeface="隶书" charset="0"/>
                <a:ea typeface="隶书" charset="0"/>
                <a:cs typeface="隶书" charset="0"/>
              </a:rPr>
              <a:t>     </a:t>
            </a:r>
            <a:r>
              <a:rPr lang="en-US" altLang="zh-CN" sz="2400" dirty="0">
                <a:solidFill>
                  <a:srgbClr val="F926FE"/>
                </a:solidFill>
                <a:latin typeface="隶书" charset="0"/>
                <a:ea typeface="隶书" charset="0"/>
                <a:cs typeface="隶书" charset="0"/>
              </a:rPr>
              <a:t>Pulsar time</a:t>
            </a:r>
            <a:r>
              <a:rPr lang="en-US" altLang="zh-CN" sz="2400" dirty="0">
                <a:solidFill>
                  <a:schemeClr val="accent2"/>
                </a:solidFill>
                <a:latin typeface="隶书" charset="0"/>
                <a:ea typeface="隶书" charset="0"/>
                <a:cs typeface="隶书" charset="0"/>
              </a:rPr>
              <a:t>: Described by local stable pulsars ignoring their self-gravity.                     </a:t>
            </a:r>
          </a:p>
          <a:p>
            <a:r>
              <a:rPr lang="en-US" altLang="zh-CN" sz="2400" dirty="0">
                <a:solidFill>
                  <a:srgbClr val="3333FF"/>
                </a:solidFill>
                <a:latin typeface="隶书" charset="0"/>
                <a:ea typeface="隶书" charset="0"/>
                <a:cs typeface="隶书" charset="0"/>
              </a:rPr>
              <a:t>Properties of proper time: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2"/>
                </a:solidFill>
                <a:latin typeface="隶书" charset="0"/>
                <a:ea typeface="隶书" charset="0"/>
              </a:rPr>
              <a:t>Independent on the choices of coordinate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2"/>
                </a:solidFill>
                <a:latin typeface="隶书" charset="0"/>
                <a:ea typeface="隶书" charset="0"/>
              </a:rPr>
              <a:t> A local quantity and can be measured directly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2"/>
                </a:solidFill>
                <a:latin typeface="隶书" charset="0"/>
                <a:ea typeface="隶书" charset="0"/>
              </a:rPr>
              <a:t> Unable to </a:t>
            </a:r>
            <a:r>
              <a:rPr lang="en-US" altLang="zh-CN" sz="2400" b="1" dirty="0">
                <a:solidFill>
                  <a:srgbClr val="FF0000"/>
                </a:solidFill>
              </a:rPr>
              <a:t>synchronize</a:t>
            </a:r>
            <a:r>
              <a:rPr lang="en-US" altLang="zh-CN" sz="2400" dirty="0">
                <a:solidFill>
                  <a:schemeClr val="accent2"/>
                </a:solidFill>
                <a:latin typeface="隶书" charset="0"/>
                <a:ea typeface="隶书" charset="0"/>
              </a:rPr>
              <a:t> with each other directly unless using coordinate time as a medium.</a:t>
            </a:r>
          </a:p>
          <a:p>
            <a:endParaRPr lang="en-US" altLang="zh-CN" sz="2400" dirty="0">
              <a:solidFill>
                <a:schemeClr val="accent2"/>
              </a:solidFill>
              <a:latin typeface="隶书" charset="0"/>
              <a:ea typeface="隶书" charset="0"/>
            </a:endParaRPr>
          </a:p>
          <a:p>
            <a:r>
              <a:rPr lang="en-US" altLang="zh-CN" sz="2400" dirty="0">
                <a:solidFill>
                  <a:srgbClr val="3333FF"/>
                </a:solidFill>
                <a:latin typeface="隶书" charset="0"/>
                <a:ea typeface="隶书" charset="0"/>
                <a:cs typeface="隶书" charset="0"/>
              </a:rPr>
              <a:t>Coordinate time (global quantity): </a:t>
            </a:r>
            <a:r>
              <a:rPr lang="en-US" altLang="zh-CN" sz="2400" dirty="0">
                <a:solidFill>
                  <a:srgbClr val="008000"/>
                </a:solidFill>
                <a:latin typeface="隶书" charset="0"/>
                <a:ea typeface="隶书" charset="0"/>
                <a:cs typeface="隶书" charset="0"/>
              </a:rPr>
              <a:t>The time derived from proper time</a:t>
            </a:r>
            <a:endParaRPr lang="zh-CN" altLang="en-US" sz="2400" dirty="0">
              <a:solidFill>
                <a:srgbClr val="008000"/>
              </a:solidFill>
              <a:latin typeface="隶书" charset="0"/>
              <a:ea typeface="隶书" charset="0"/>
              <a:cs typeface="隶书" charset="0"/>
            </a:endParaRPr>
          </a:p>
          <a:p>
            <a:r>
              <a:rPr lang="en-US" altLang="zh-CN" sz="2400" dirty="0">
                <a:solidFill>
                  <a:srgbClr val="008000"/>
                </a:solidFill>
                <a:latin typeface="隶书" charset="0"/>
                <a:ea typeface="隶书" charset="0"/>
                <a:cs typeface="隶书" charset="0"/>
              </a:rPr>
              <a:t>TAI</a:t>
            </a:r>
            <a:r>
              <a:rPr lang="zh-CN" altLang="en-US" sz="2400" dirty="0">
                <a:solidFill>
                  <a:srgbClr val="008000"/>
                </a:solidFill>
                <a:latin typeface="隶书" charset="0"/>
                <a:ea typeface="隶书" charset="0"/>
                <a:cs typeface="隶书" charset="0"/>
              </a:rPr>
              <a:t>：</a:t>
            </a:r>
            <a:r>
              <a:rPr lang="en-US" altLang="zh-CN" sz="2400" dirty="0">
                <a:solidFill>
                  <a:srgbClr val="008000"/>
                </a:solidFill>
                <a:latin typeface="隶书" charset="0"/>
                <a:ea typeface="隶书" charset="0"/>
                <a:cs typeface="隶书" charset="0"/>
              </a:rPr>
              <a:t>International Atomic Time </a:t>
            </a:r>
            <a:r>
              <a:rPr lang="zh-CN" altLang="en-US" sz="2400" dirty="0">
                <a:solidFill>
                  <a:srgbClr val="008000"/>
                </a:solidFill>
                <a:latin typeface="隶书" charset="0"/>
                <a:ea typeface="隶书" charset="0"/>
                <a:cs typeface="隶书" charset="0"/>
              </a:rPr>
              <a:t>（国际原子时）</a:t>
            </a:r>
          </a:p>
          <a:p>
            <a:r>
              <a:rPr lang="en-US" altLang="zh-CN" sz="2400" dirty="0">
                <a:solidFill>
                  <a:srgbClr val="008000"/>
                </a:solidFill>
                <a:latin typeface="隶书" charset="0"/>
                <a:ea typeface="隶书" charset="0"/>
                <a:cs typeface="隶书" charset="0"/>
              </a:rPr>
              <a:t>TT:  Terrestrial Time </a:t>
            </a:r>
            <a:r>
              <a:rPr lang="zh-CN" altLang="en-US" sz="2400" dirty="0">
                <a:solidFill>
                  <a:srgbClr val="008000"/>
                </a:solidFill>
                <a:latin typeface="隶书" charset="0"/>
                <a:ea typeface="隶书" charset="0"/>
                <a:cs typeface="隶书" charset="0"/>
              </a:rPr>
              <a:t>（地球时）</a:t>
            </a:r>
            <a:endParaRPr lang="en-US" altLang="zh-CN" sz="2400" dirty="0">
              <a:solidFill>
                <a:srgbClr val="008000"/>
              </a:solidFill>
              <a:latin typeface="隶书" charset="0"/>
              <a:ea typeface="隶书" charset="0"/>
              <a:cs typeface="隶书" charset="0"/>
            </a:endParaRPr>
          </a:p>
          <a:p>
            <a:r>
              <a:rPr lang="en-US" altLang="zh-CN" sz="2400" dirty="0">
                <a:solidFill>
                  <a:srgbClr val="008000"/>
                </a:solidFill>
                <a:latin typeface="隶书" charset="0"/>
                <a:ea typeface="隶书" charset="0"/>
                <a:cs typeface="隶书" charset="0"/>
              </a:rPr>
              <a:t>TCG</a:t>
            </a:r>
            <a:r>
              <a:rPr lang="zh-CN" altLang="en-US" sz="2400" dirty="0">
                <a:solidFill>
                  <a:srgbClr val="008000"/>
                </a:solidFill>
                <a:latin typeface="隶书" charset="0"/>
                <a:ea typeface="隶书" charset="0"/>
                <a:cs typeface="隶书" charset="0"/>
              </a:rPr>
              <a:t>：</a:t>
            </a:r>
            <a:r>
              <a:rPr lang="en-US" altLang="zh-CN" sz="2400" dirty="0">
                <a:solidFill>
                  <a:srgbClr val="008000"/>
                </a:solidFill>
                <a:latin typeface="隶书" charset="0"/>
                <a:ea typeface="隶书" charset="0"/>
                <a:cs typeface="隶书" charset="0"/>
              </a:rPr>
              <a:t>Geocentric coordinate time</a:t>
            </a:r>
            <a:r>
              <a:rPr lang="zh-CN" altLang="en-US" sz="2400" dirty="0">
                <a:solidFill>
                  <a:srgbClr val="008000"/>
                </a:solidFill>
                <a:latin typeface="隶书" charset="0"/>
                <a:ea typeface="隶书" charset="0"/>
                <a:cs typeface="隶书" charset="0"/>
              </a:rPr>
              <a:t> （地心坐标时）</a:t>
            </a:r>
          </a:p>
          <a:p>
            <a:r>
              <a:rPr lang="en-US" altLang="zh-CN" sz="2400" dirty="0">
                <a:solidFill>
                  <a:srgbClr val="008000"/>
                </a:solidFill>
                <a:latin typeface="隶书" charset="0"/>
                <a:ea typeface="隶书" charset="0"/>
                <a:cs typeface="隶书" charset="0"/>
              </a:rPr>
              <a:t>TCB</a:t>
            </a:r>
            <a:r>
              <a:rPr lang="zh-CN" altLang="en-US" sz="2400" dirty="0">
                <a:solidFill>
                  <a:srgbClr val="008000"/>
                </a:solidFill>
                <a:latin typeface="隶书" charset="0"/>
                <a:ea typeface="隶书" charset="0"/>
                <a:cs typeface="隶书" charset="0"/>
              </a:rPr>
              <a:t>：</a:t>
            </a:r>
            <a:r>
              <a:rPr lang="en-US" altLang="zh-CN" sz="2400" dirty="0">
                <a:solidFill>
                  <a:srgbClr val="008000"/>
                </a:solidFill>
                <a:latin typeface="隶书" charset="0"/>
                <a:ea typeface="隶书" charset="0"/>
                <a:cs typeface="隶书" charset="0"/>
              </a:rPr>
              <a:t>Barycentric coordinate time</a:t>
            </a:r>
            <a:r>
              <a:rPr lang="zh-CN" altLang="en-US" sz="2400" dirty="0">
                <a:solidFill>
                  <a:srgbClr val="008000"/>
                </a:solidFill>
                <a:latin typeface="隶书" charset="0"/>
                <a:ea typeface="隶书" charset="0"/>
                <a:cs typeface="隶书" charset="0"/>
              </a:rPr>
              <a:t>（太阳系质心坐标时）</a:t>
            </a:r>
            <a:endParaRPr lang="en-US" altLang="zh-CN" sz="2400" dirty="0">
              <a:solidFill>
                <a:srgbClr val="008000"/>
              </a:solidFill>
              <a:latin typeface="隶书" charset="0"/>
              <a:ea typeface="隶书" charset="0"/>
              <a:cs typeface="隶书" charset="0"/>
            </a:endParaRPr>
          </a:p>
          <a:p>
            <a:endParaRPr lang="en-US" altLang="zh-CN" sz="2400" dirty="0">
              <a:solidFill>
                <a:srgbClr val="FF0000"/>
              </a:solidFill>
              <a:latin typeface="隶书" charset="0"/>
              <a:ea typeface="隶书" charset="0"/>
              <a:cs typeface="隶书" charset="0"/>
            </a:endParaRPr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444" name="Rectangle 17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445" name="Rectangle 23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22786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CN" dirty="0">
                <a:latin typeface="Maiandra GD" charset="0"/>
                <a:ea typeface="隶书" charset="0"/>
                <a:cs typeface="+mj-cs"/>
              </a:rPr>
              <a:t>Different time scales</a:t>
            </a:r>
            <a:endParaRPr kumimoji="0" lang="zh-CN" altLang="en-US" dirty="0">
              <a:latin typeface="Maiandra GD" charset="0"/>
              <a:ea typeface="隶书" charset="0"/>
              <a:cs typeface="+mj-cs"/>
            </a:endParaRPr>
          </a:p>
        </p:txBody>
      </p:sp>
      <p:sp>
        <p:nvSpPr>
          <p:cNvPr id="20482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0" lang="zh-CN" altLang="en-US">
              <a:latin typeface="Cambria" charset="0"/>
              <a:ea typeface="华文楷体" charset="0"/>
              <a:cs typeface="华文楷体" charset="0"/>
            </a:endParaRPr>
          </a:p>
        </p:txBody>
      </p:sp>
      <p:sp>
        <p:nvSpPr>
          <p:cNvPr id="20483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7F933967-9B89-F342-BB23-891B8B076934}" type="datetime1">
              <a:rPr kumimoji="0" lang="zh-CN" altLang="en-US" sz="1200">
                <a:solidFill>
                  <a:srgbClr val="898989"/>
                </a:solidFill>
              </a:rPr>
              <a:pPr/>
              <a:t>2019/6/28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sp>
        <p:nvSpPr>
          <p:cNvPr id="20484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3B53A7C0-69EC-F442-9DF7-0FC82F93E3B1}" type="slidenum">
              <a:rPr kumimoji="0" lang="en-US" altLang="zh-CN" sz="1200">
                <a:solidFill>
                  <a:srgbClr val="898989"/>
                </a:solidFill>
              </a:rPr>
              <a:pPr/>
              <a:t>7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763"/>
            <a:ext cx="9144000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02886"/>
            <a:ext cx="4584700" cy="2755900"/>
          </a:xfrm>
          <a:prstGeom prst="rect">
            <a:avLst/>
          </a:prstGeom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CN" sz="3200" dirty="0">
                <a:cs typeface="+mj-cs"/>
              </a:rPr>
              <a:t>TAI</a:t>
            </a:r>
            <a:r>
              <a:rPr kumimoji="0" lang="zh-CN" altLang="en-US" sz="3200" dirty="0">
                <a:cs typeface="+mj-cs"/>
              </a:rPr>
              <a:t>、</a:t>
            </a:r>
            <a:r>
              <a:rPr kumimoji="0" lang="en-US" altLang="zh-CN" sz="3200" dirty="0">
                <a:cs typeface="+mj-cs"/>
              </a:rPr>
              <a:t>UTC</a:t>
            </a:r>
            <a:r>
              <a:rPr kumimoji="0" lang="zh-CN" altLang="en-US" sz="3200" dirty="0">
                <a:cs typeface="+mj-cs"/>
              </a:rPr>
              <a:t>、</a:t>
            </a:r>
            <a:r>
              <a:rPr kumimoji="0" lang="en-US" altLang="zh-CN" sz="3200" dirty="0">
                <a:cs typeface="+mj-cs"/>
              </a:rPr>
              <a:t>TA(k)</a:t>
            </a:r>
            <a:r>
              <a:rPr kumimoji="0" lang="zh-CN" altLang="en-US" sz="3200" dirty="0">
                <a:cs typeface="+mj-cs"/>
              </a:rPr>
              <a:t>与</a:t>
            </a:r>
            <a:r>
              <a:rPr kumimoji="0" lang="en-US" altLang="zh-CN" sz="3200" dirty="0">
                <a:cs typeface="+mj-cs"/>
              </a:rPr>
              <a:t>UTC(k)</a:t>
            </a:r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950" y="838200"/>
            <a:ext cx="4845050" cy="5638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kumimoji="0" lang="en-US" altLang="zh-CN" sz="2600" b="1" dirty="0">
                <a:solidFill>
                  <a:schemeClr val="tx1"/>
                </a:solidFill>
                <a:latin typeface="Century Gothic" charset="0"/>
                <a:ea typeface="宋体" charset="0"/>
              </a:rPr>
              <a:t>1. TAI</a:t>
            </a:r>
            <a:endParaRPr kumimoji="0" lang="zh-CN" altLang="en-US" sz="2600" b="1" dirty="0">
              <a:solidFill>
                <a:schemeClr val="tx1"/>
              </a:solidFill>
              <a:latin typeface="Century Gothic" charset="0"/>
              <a:ea typeface="宋体" charset="0"/>
            </a:endParaRPr>
          </a:p>
          <a:p>
            <a:r>
              <a:rPr kumimoji="0" lang="en-US" altLang="zh-CN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76</a:t>
            </a:r>
            <a:r>
              <a:rPr kumimoji="0" lang="zh-CN" altLang="en-US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 </a:t>
            </a:r>
            <a:r>
              <a:rPr kumimoji="0" lang="en-US" altLang="zh-CN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time laboratories</a:t>
            </a:r>
            <a:endParaRPr kumimoji="0" lang="zh-CN" altLang="en-US" sz="2000" dirty="0">
              <a:solidFill>
                <a:schemeClr val="tx1"/>
              </a:solidFill>
              <a:latin typeface="Century Gothic" charset="0"/>
              <a:ea typeface="宋体" charset="0"/>
            </a:endParaRPr>
          </a:p>
          <a:p>
            <a:r>
              <a:rPr kumimoji="0" lang="en-US" altLang="zh-CN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500+</a:t>
            </a:r>
            <a:r>
              <a:rPr kumimoji="0" lang="zh-CN" altLang="en-US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 </a:t>
            </a:r>
            <a:r>
              <a:rPr kumimoji="0" lang="en-US" altLang="zh-CN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atomic clocks</a:t>
            </a:r>
            <a:endParaRPr kumimoji="0" lang="zh-CN" altLang="en-US" sz="2000" dirty="0">
              <a:solidFill>
                <a:schemeClr val="tx1"/>
              </a:solidFill>
              <a:latin typeface="Century Gothic" charset="0"/>
              <a:ea typeface="宋体" charset="0"/>
            </a:endParaRPr>
          </a:p>
          <a:p>
            <a:r>
              <a:rPr kumimoji="0" lang="en-US" altLang="zh-CN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16 primary standard clocks</a:t>
            </a:r>
            <a:endParaRPr kumimoji="0" lang="zh-CN" altLang="en-US" sz="2000" dirty="0">
              <a:solidFill>
                <a:schemeClr val="tx1"/>
              </a:solidFill>
              <a:latin typeface="Century Gothic" charset="0"/>
              <a:ea typeface="宋体" charset="0"/>
            </a:endParaRPr>
          </a:p>
          <a:p>
            <a:pPr>
              <a:buFont typeface="Wingdings" charset="0"/>
              <a:buNone/>
            </a:pPr>
            <a:r>
              <a:rPr kumimoji="0" lang="en-US" altLang="zh-CN" sz="2600" b="1" dirty="0">
                <a:solidFill>
                  <a:schemeClr val="tx1"/>
                </a:solidFill>
                <a:latin typeface="Century Gothic" charset="0"/>
                <a:ea typeface="宋体" charset="0"/>
              </a:rPr>
              <a:t>2. UTC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en-US" altLang="zh-CN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 UT goes slower and slower</a:t>
            </a:r>
            <a:endParaRPr kumimoji="0" lang="zh-CN" altLang="en-US" sz="2000" dirty="0">
              <a:solidFill>
                <a:schemeClr val="tx1"/>
              </a:solidFill>
              <a:latin typeface="Century Gothic" charset="0"/>
              <a:ea typeface="宋体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kumimoji="0" lang="zh-CN" altLang="en-US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 </a:t>
            </a:r>
            <a:r>
              <a:rPr kumimoji="0" lang="en-US" altLang="zh-CN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The difference between UT and TAI is bigger an bigger</a:t>
            </a:r>
            <a:endParaRPr kumimoji="0" lang="zh-CN" altLang="en-US" sz="2000" dirty="0">
              <a:solidFill>
                <a:schemeClr val="tx1"/>
              </a:solidFill>
              <a:latin typeface="Century Gothic" charset="0"/>
              <a:ea typeface="宋体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kumimoji="0" lang="zh-CN" altLang="en-US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 </a:t>
            </a:r>
            <a:r>
              <a:rPr kumimoji="0" lang="en-US" altLang="zh-CN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January 1972</a:t>
            </a:r>
            <a:r>
              <a:rPr kumimoji="0" lang="zh-CN" altLang="en-US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，</a:t>
            </a:r>
            <a:r>
              <a:rPr kumimoji="0" lang="en-US" altLang="zh-CN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UTC was defined</a:t>
            </a:r>
            <a:endParaRPr kumimoji="0" lang="zh-CN" altLang="en-US" sz="2000" dirty="0">
              <a:solidFill>
                <a:schemeClr val="tx1"/>
              </a:solidFill>
              <a:latin typeface="Century Gothic" charset="0"/>
              <a:ea typeface="宋体" charset="0"/>
            </a:endParaRPr>
          </a:p>
          <a:p>
            <a:pPr>
              <a:buFont typeface="Wingdings" charset="0"/>
              <a:buNone/>
            </a:pPr>
            <a:r>
              <a:rPr kumimoji="0" lang="en-US" altLang="zh-CN" sz="2600" b="1" dirty="0">
                <a:solidFill>
                  <a:schemeClr val="tx1"/>
                </a:solidFill>
                <a:latin typeface="Century Gothic" charset="0"/>
                <a:ea typeface="宋体" charset="0"/>
              </a:rPr>
              <a:t>3. TA(k)</a:t>
            </a:r>
            <a:r>
              <a:rPr kumimoji="0" lang="zh-CN" altLang="en-US" sz="2600" b="1" dirty="0">
                <a:solidFill>
                  <a:schemeClr val="tx1"/>
                </a:solidFill>
                <a:latin typeface="Century Gothic" charset="0"/>
                <a:ea typeface="宋体" charset="0"/>
              </a:rPr>
              <a:t>与</a:t>
            </a:r>
            <a:r>
              <a:rPr kumimoji="0" lang="en-US" altLang="zh-CN" sz="2600" b="1" dirty="0">
                <a:solidFill>
                  <a:schemeClr val="tx1"/>
                </a:solidFill>
                <a:latin typeface="Century Gothic" charset="0"/>
                <a:ea typeface="宋体" charset="0"/>
              </a:rPr>
              <a:t>UTC(k)</a:t>
            </a:r>
          </a:p>
          <a:p>
            <a:r>
              <a:rPr kumimoji="0" lang="en-US" altLang="zh-CN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15 labs have their own TA(k)</a:t>
            </a:r>
          </a:p>
          <a:p>
            <a:r>
              <a:rPr kumimoji="0" lang="en-US" altLang="zh-CN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UTC(k) is the standard time of a </a:t>
            </a:r>
          </a:p>
          <a:p>
            <a:pPr marL="0" indent="0">
              <a:buNone/>
            </a:pPr>
            <a:r>
              <a:rPr kumimoji="0" lang="en-US" altLang="zh-CN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country  kept by her time laboratory</a:t>
            </a:r>
          </a:p>
          <a:p>
            <a:r>
              <a:rPr kumimoji="0" lang="en-US" altLang="zh-CN" sz="2000" dirty="0">
                <a:solidFill>
                  <a:schemeClr val="tx1"/>
                </a:solidFill>
                <a:latin typeface="Century Gothic" charset="0"/>
                <a:ea typeface="宋体" charset="0"/>
              </a:rPr>
              <a:t>In China, UTC(NTSC) is Beijing Time</a:t>
            </a:r>
          </a:p>
        </p:txBody>
      </p:sp>
      <p:sp>
        <p:nvSpPr>
          <p:cNvPr id="21508" name="矩形 1"/>
          <p:cNvSpPr>
            <a:spLocks noChangeArrowheads="1"/>
          </p:cNvSpPr>
          <p:nvPr/>
        </p:nvSpPr>
        <p:spPr bwMode="auto">
          <a:xfrm>
            <a:off x="4953000" y="4281487"/>
            <a:ext cx="4248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8000"/>
                </a:solidFill>
              </a:rPr>
              <a:t>Weights of the time laboratories in 2018</a:t>
            </a:r>
            <a:endParaRPr lang="zh-CN" altLang="en-US" sz="1800" dirty="0">
              <a:solidFill>
                <a:srgbClr val="008000"/>
              </a:solidFill>
            </a:endParaRPr>
          </a:p>
        </p:txBody>
      </p:sp>
      <p:sp>
        <p:nvSpPr>
          <p:cNvPr id="21509" name="矩形 5"/>
          <p:cNvSpPr>
            <a:spLocks noChangeArrowheads="1"/>
          </p:cNvSpPr>
          <p:nvPr/>
        </p:nvSpPr>
        <p:spPr bwMode="auto">
          <a:xfrm>
            <a:off x="4800600" y="5360987"/>
            <a:ext cx="4267200" cy="7080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E00C2"/>
                </a:solidFill>
                <a:latin typeface="Times New Roman" charset="0"/>
                <a:cs typeface="Times New Roman" charset="0"/>
                <a:sym typeface="Arial" charset="0"/>
              </a:rPr>
              <a:t>NTSC</a:t>
            </a:r>
            <a:r>
              <a:rPr lang="zh-CN" altLang="en-US" sz="2000" b="1" dirty="0">
                <a:solidFill>
                  <a:srgbClr val="CE00C2"/>
                </a:solidFill>
                <a:latin typeface="Times New Roman" charset="0"/>
                <a:cs typeface="Times New Roman" charset="0"/>
                <a:sym typeface="Arial" charset="0"/>
              </a:rPr>
              <a:t>：</a:t>
            </a:r>
            <a:r>
              <a:rPr lang="en-US" altLang="zh-CN" sz="2000" b="1" dirty="0">
                <a:solidFill>
                  <a:srgbClr val="CE00C2"/>
                </a:solidFill>
                <a:latin typeface="Times New Roman" charset="0"/>
                <a:cs typeface="Times New Roman" charset="0"/>
                <a:sym typeface="Arial" charset="0"/>
              </a:rPr>
              <a:t>29</a:t>
            </a:r>
            <a:r>
              <a:rPr lang="zh-CN" altLang="en-US" sz="2000" b="1" dirty="0">
                <a:solidFill>
                  <a:srgbClr val="CE00C2"/>
                </a:solidFill>
                <a:latin typeface="Times New Roman" charset="0"/>
                <a:cs typeface="Times New Roman" charset="0"/>
                <a:sym typeface="Arial" charset="0"/>
              </a:rPr>
              <a:t> </a:t>
            </a:r>
            <a:r>
              <a:rPr lang="en-US" altLang="zh-CN" sz="2000" b="1" dirty="0">
                <a:solidFill>
                  <a:srgbClr val="CE00C2"/>
                </a:solidFill>
                <a:latin typeface="Times New Roman" charset="0"/>
                <a:cs typeface="Times New Roman" charset="0"/>
                <a:sym typeface="Arial" charset="0"/>
              </a:rPr>
              <a:t>5071A Cs + 9 HM(USA) + 1 HM (SHAO)</a:t>
            </a:r>
            <a:endParaRPr lang="zh-CN" altLang="en-US" sz="2000" dirty="0">
              <a:solidFill>
                <a:srgbClr val="CE00C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CN" sz="6000" dirty="0">
                <a:solidFill>
                  <a:srgbClr val="FF6600"/>
                </a:solidFill>
                <a:latin typeface="Maiandra GD" charset="0"/>
                <a:ea typeface="隶书" charset="0"/>
                <a:cs typeface="+mj-cs"/>
              </a:rPr>
              <a:t>Outline</a:t>
            </a:r>
            <a:endParaRPr kumimoji="0" lang="zh-CN" altLang="en-US" sz="6000" dirty="0">
              <a:solidFill>
                <a:srgbClr val="FF6600"/>
              </a:solidFill>
              <a:latin typeface="Maiandra GD" charset="0"/>
              <a:ea typeface="隶书" charset="0"/>
              <a:cs typeface="+mj-cs"/>
            </a:endParaRPr>
          </a:p>
        </p:txBody>
      </p:sp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SzPct val="60000"/>
              <a:buFont typeface="Wingdings" charset="0"/>
              <a:buChar char="l"/>
              <a:defRPr/>
            </a:pPr>
            <a:r>
              <a:rPr kumimoji="0" lang="en-US" altLang="zh-CN" sz="5400" dirty="0">
                <a:solidFill>
                  <a:srgbClr val="3333FF"/>
                </a:solidFill>
                <a:latin typeface="Cambria" charset="0"/>
                <a:ea typeface="华文楷体" charset="0"/>
                <a:cs typeface="+mn-cs"/>
              </a:rPr>
              <a:t>Time scales</a:t>
            </a:r>
          </a:p>
          <a:p>
            <a:pPr fontAlgn="auto">
              <a:spcAft>
                <a:spcPts val="0"/>
              </a:spcAft>
              <a:buSzPct val="60000"/>
              <a:buFont typeface="Wingdings" charset="0"/>
              <a:buChar char="l"/>
              <a:defRPr/>
            </a:pPr>
            <a:r>
              <a:rPr kumimoji="0" lang="en-US" altLang="zh-CN" sz="5400" dirty="0">
                <a:solidFill>
                  <a:srgbClr val="FF0000"/>
                </a:solidFill>
                <a:latin typeface="Cambria" charset="0"/>
                <a:ea typeface="华文楷体" charset="0"/>
                <a:cs typeface="+mn-cs"/>
              </a:rPr>
              <a:t>Pulsar time-scale (PT)</a:t>
            </a:r>
          </a:p>
          <a:p>
            <a:pPr fontAlgn="auto">
              <a:spcAft>
                <a:spcPts val="0"/>
              </a:spcAft>
              <a:buSzPct val="60000"/>
              <a:buFont typeface="Wingdings" charset="0"/>
              <a:buChar char="l"/>
              <a:defRPr/>
            </a:pPr>
            <a:r>
              <a:rPr kumimoji="0" lang="en-US" altLang="zh-CN" sz="5400" dirty="0">
                <a:solidFill>
                  <a:srgbClr val="3333FF"/>
                </a:solidFill>
                <a:latin typeface="Cambria" charset="0"/>
                <a:ea typeface="华文楷体" charset="0"/>
                <a:cs typeface="+mn-cs"/>
              </a:rPr>
              <a:t>Correct AT at NTSC by PT</a:t>
            </a:r>
          </a:p>
          <a:p>
            <a:pPr fontAlgn="auto">
              <a:spcAft>
                <a:spcPts val="0"/>
              </a:spcAft>
              <a:buSzPct val="60000"/>
              <a:buFont typeface="Wingdings" charset="0"/>
              <a:buChar char="l"/>
              <a:defRPr/>
            </a:pPr>
            <a:r>
              <a:rPr kumimoji="0" lang="en-US" altLang="zh-CN" sz="5400" dirty="0">
                <a:solidFill>
                  <a:srgbClr val="3333FF"/>
                </a:solidFill>
                <a:latin typeface="Cambria" charset="0"/>
                <a:ea typeface="华文楷体" charset="0"/>
                <a:cs typeface="+mn-cs"/>
              </a:rPr>
              <a:t>Summary</a:t>
            </a:r>
          </a:p>
          <a:p>
            <a:pPr marL="0" indent="0" fontAlgn="auto">
              <a:spcAft>
                <a:spcPts val="0"/>
              </a:spcAft>
              <a:buFont typeface="Wingdings 2" charset="0"/>
              <a:buNone/>
              <a:defRPr/>
            </a:pPr>
            <a:endParaRPr kumimoji="0" lang="en-US" altLang="zh-CN" sz="4000" dirty="0">
              <a:solidFill>
                <a:srgbClr val="3333FF"/>
              </a:solidFill>
              <a:latin typeface="Cambria" charset="0"/>
              <a:ea typeface="华文楷体" charset="0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Cambria" charset="0"/>
              <a:ea typeface="华文楷体" charset="0"/>
              <a:cs typeface="+mn-cs"/>
            </a:endParaRPr>
          </a:p>
        </p:txBody>
      </p:sp>
      <p:sp>
        <p:nvSpPr>
          <p:cNvPr id="17411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B5DE3B02-48EB-CB4B-A723-27CB3C36D863}" type="datetime1">
              <a:rPr kumimoji="0" lang="zh-CN" altLang="en-US" sz="1200">
                <a:solidFill>
                  <a:srgbClr val="898989"/>
                </a:solidFill>
              </a:rPr>
              <a:pPr/>
              <a:t>2019/6/28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sp>
        <p:nvSpPr>
          <p:cNvPr id="17412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2pPr>
            <a:lvl3pPr marL="11430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3pPr>
            <a:lvl4pPr marL="16002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4pPr>
            <a:lvl5pPr marL="2057400" indent="-228600"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Verdana" charset="0"/>
                <a:ea typeface="宋体" charset="0"/>
              </a:defRPr>
            </a:lvl9pPr>
          </a:lstStyle>
          <a:p>
            <a:fld id="{9A12BAAB-49FC-334F-A49A-45AFDD9752B4}" type="slidenum">
              <a:rPr kumimoji="0" lang="en-US" altLang="zh-CN" sz="1200">
                <a:solidFill>
                  <a:srgbClr val="898989"/>
                </a:solidFill>
              </a:rPr>
              <a:pPr/>
              <a:t>9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74773"/>
      </p:ext>
    </p:extLst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政公文纸">
  <a:themeElements>
    <a:clrScheme name="行政公文纸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行政公文纸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政公文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行政公文纸.thmx</Template>
  <TotalTime>69592</TotalTime>
  <Words>1079</Words>
  <Application>Microsoft Office PowerPoint</Application>
  <PresentationFormat>全屏显示(4:3)</PresentationFormat>
  <Paragraphs>246</Paragraphs>
  <Slides>25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8" baseType="lpstr">
      <vt:lpstr>方正大黑简体</vt:lpstr>
      <vt:lpstr>仿宋</vt:lpstr>
      <vt:lpstr>华文细黑</vt:lpstr>
      <vt:lpstr>华文新魏</vt:lpstr>
      <vt:lpstr>隶书</vt:lpstr>
      <vt:lpstr>宋体</vt:lpstr>
      <vt:lpstr>Arial</vt:lpstr>
      <vt:lpstr>Cambria</vt:lpstr>
      <vt:lpstr>Cambria Math</vt:lpstr>
      <vt:lpstr>Century Gothic</vt:lpstr>
      <vt:lpstr>Courier New</vt:lpstr>
      <vt:lpstr>Helvetica</vt:lpstr>
      <vt:lpstr>Maiandra GD</vt:lpstr>
      <vt:lpstr>Palatino Linotype</vt:lpstr>
      <vt:lpstr>Symbol</vt:lpstr>
      <vt:lpstr>Times New Roman</vt:lpstr>
      <vt:lpstr>Verdana</vt:lpstr>
      <vt:lpstr>Wingdings</vt:lpstr>
      <vt:lpstr>Wingdings 2</vt:lpstr>
      <vt:lpstr>行政公文纸</vt:lpstr>
      <vt:lpstr>公式</vt:lpstr>
      <vt:lpstr>Equation</vt:lpstr>
      <vt:lpstr>Visio</vt:lpstr>
      <vt:lpstr>Correct atomic time-scale maintained at NTSC by pulsar time-scale</vt:lpstr>
      <vt:lpstr>Outline</vt:lpstr>
      <vt:lpstr>PowerPoint 演示文稿</vt:lpstr>
      <vt:lpstr>PowerPoint 演示文稿</vt:lpstr>
      <vt:lpstr>PowerPoint 演示文稿</vt:lpstr>
      <vt:lpstr>PowerPoint 演示文稿</vt:lpstr>
      <vt:lpstr>Different time scales</vt:lpstr>
      <vt:lpstr>TAI、UTC、TA(k)与UTC(k)</vt:lpstr>
      <vt:lpstr>Outline</vt:lpstr>
      <vt:lpstr>PowerPoint 演示文稿</vt:lpstr>
      <vt:lpstr>Pulsar time-scale</vt:lpstr>
      <vt:lpstr>Stability comparison between AT and PT</vt:lpstr>
      <vt:lpstr>Ensemble pulsar time scale</vt:lpstr>
      <vt:lpstr>Observable data (IPTA)</vt:lpstr>
      <vt:lpstr>Time reference: TT(BIPM2013)</vt:lpstr>
      <vt:lpstr>Outline</vt:lpstr>
      <vt:lpstr>TAI与TT(BIPM)的关系</vt:lpstr>
      <vt:lpstr>Global fitting the clock differences</vt:lpstr>
      <vt:lpstr>Detect the  fluctuations of TAI referred to TT(BIPM) by Wiener filtering method</vt:lpstr>
      <vt:lpstr>Detect the  fluctuations of TAI referred to TT(BIPM) by Wiener filtering method</vt:lpstr>
      <vt:lpstr>TAI、UTC、TA(k)与UTC(k)关系</vt:lpstr>
      <vt:lpstr>Predict the next one year using the constructed pulsar time-scale</vt:lpstr>
      <vt:lpstr>Correct TA(NTSC) by PT</vt:lpstr>
      <vt:lpstr>Summary</vt:lpstr>
      <vt:lpstr>Thanks for your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kasi</dc:creator>
  <cp:lastModifiedBy>Minglei Tong</cp:lastModifiedBy>
  <cp:revision>1503</cp:revision>
  <cp:lastPrinted>1601-01-01T00:00:00Z</cp:lastPrinted>
  <dcterms:created xsi:type="dcterms:W3CDTF">1601-01-01T00:00:00Z</dcterms:created>
  <dcterms:modified xsi:type="dcterms:W3CDTF">2019-06-28T00:20:32Z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