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58" r:id="rId3"/>
    <p:sldId id="261" r:id="rId4"/>
    <p:sldId id="266" r:id="rId5"/>
    <p:sldId id="271" r:id="rId6"/>
    <p:sldId id="267" r:id="rId7"/>
    <p:sldId id="272" r:id="rId8"/>
    <p:sldId id="262" r:id="rId9"/>
    <p:sldId id="268" r:id="rId10"/>
    <p:sldId id="257" r:id="rId11"/>
    <p:sldId id="260" r:id="rId12"/>
    <p:sldId id="280" r:id="rId13"/>
    <p:sldId id="278" r:id="rId14"/>
    <p:sldId id="281" r:id="rId15"/>
    <p:sldId id="274" r:id="rId16"/>
    <p:sldId id="277" r:id="rId17"/>
    <p:sldId id="27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807"/>
  </p:normalViewPr>
  <p:slideViewPr>
    <p:cSldViewPr snapToGrid="0" snapToObjects="1">
      <p:cViewPr varScale="1">
        <p:scale>
          <a:sx n="87" d="100"/>
          <a:sy n="87" d="100"/>
        </p:scale>
        <p:origin x="60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24ED3-3399-F94A-96A4-0DA5FC8996EF}" type="datetimeFigureOut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EE09-7FE3-9A4C-BECA-14CFA525D7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57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236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20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523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51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43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069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378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3E1A7-A902-AD41-ABAF-6B0B555A6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FE827C-E59C-2B4A-822F-AE578AEFF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906246-91C1-D948-8A0B-05CC8F82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EA42-6EFB-5642-BD16-01E85D7240D4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4FC1E0-3BE1-9541-AB50-55EE878A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7CF9B-88D1-E34A-B55B-2E34FBD2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718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6BC9A-EA8F-104F-B69D-960551E4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4A5056-BE78-B24A-AB37-E548478F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4F802-5298-7D4A-B42B-9C10BF41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330-35B5-174E-8F6D-04E457776538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BF1BD0-C495-5E45-A510-2B87EF5A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EFEE8-D13A-114F-AD24-D282C107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64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507797-2F39-524F-8294-25ABD8D80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F7A501-C094-F84D-90BD-6B0682E26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F992C-A90D-E248-B0A3-58279A30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E173-016D-6F47-A3A4-3F195154FED8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09DBB-929D-E948-BEEB-0729AE98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034CE-642B-654C-AAE8-8E0AFA6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308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0B39F-E2FF-574C-818B-3A3E65EA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53A00-699D-8D4F-8299-5B99CB0A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01656-CA22-354E-B2C2-EE22F182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34C6-B732-944A-A4EA-8B816CDE02D8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3968C-B673-4145-A014-188C328B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E73CC-6B29-5045-92A0-017B5B10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7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EBEC9-DF07-8645-B715-7C7DE61E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D1C21F-275F-5641-A1CB-332B90CFC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E8B6CA-9B53-604E-B1CD-8956FF44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7DE0-9D8B-F548-A255-36735B31DB20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394CC1-762E-014D-9D78-B550CC02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2033D-B8F5-044D-B113-9C34F1B5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20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076E4-D355-E347-82E7-1EEEB910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BBD8D3-4644-C545-8883-00F7A9F79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9029DC-6E67-FF4E-BE6A-DCA6FCC63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7E97B0-F229-0049-8474-CE2C8424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33ED-B7B7-2847-AD56-61F809C4CA90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2986F9-26C1-3248-9BEB-292C8878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136371-1693-564E-B2E1-F35F0E2E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533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9A8D2-9825-5641-A4F5-45E34A49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5AE615-8BB6-D146-9B25-6052DF96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13867E-4453-744D-9B1F-BA45BBB15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EA481DB-A5CB-5E42-8F4C-F1B1E2D17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04C2DB-E3F6-0C4F-809B-C256465F6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D374D4-BA55-8948-8E8D-B4F2C5B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01EF-4CA1-4748-9FD8-3C6A9B43D645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538D98-C9B2-6F4F-B1C3-6F6480A5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06B7EF-56AF-6A42-B75C-0B27CD6F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830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8C570-4B60-234D-A5CE-B73FD5F4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EDF934-D3EE-3243-A464-4A584EF7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552B-A8D3-4E46-B016-9C832B39AD60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75CF7-9447-2C49-9166-BAA10079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D6919B-889D-FE41-9A1C-99DE7B81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342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A8FE3E-9CA8-304A-9436-4E13F494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AAE1-C35D-6E40-AAF7-4A794AA7B61D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7E1998-82D1-7147-861F-957B93A5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769EE0-3DF0-2A41-A022-61375366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366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FEB7B-E7C2-6A45-80EC-4B5310DB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E03306-CB97-F241-80FA-3AEA24C89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D46718-3843-944E-913D-FE2C563AF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DA8A80-D15A-3741-9330-E33D7A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243D-8C31-C04E-9573-B497A367A2DF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A7E08F-D921-EB42-AE2D-D49B61DC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9C84EF-C150-F141-8003-62A74618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471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29E03-EF7E-234B-BAD9-31659CE7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87FC44-4996-4148-B4C7-974FAEC59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1E00A6-37B8-244A-8BC9-E5EE108A9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9628D8-E0EC-DB4A-A78B-E6F0F082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A8B8-E440-134E-8BC7-F3B3A2F2EC5A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13526-9543-044B-BC38-5E83B976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7B0438-DD99-014A-8737-6BE548C8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763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3933DA-611B-5A4F-BCB6-BEA1F5EB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4D6B56-72B6-354C-9C28-483CC3A3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3E97A-661A-504A-BC76-312639C76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D629-079F-974E-8C85-C888D47536EE}" type="datetime1">
              <a:rPr kumimoji="1" lang="zh-CN" altLang="en-US" smtClean="0"/>
              <a:t>2019/6/27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630536-80A0-434A-B8A9-61E30C2E0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68CDD7-5B23-4B43-80FD-E9C6F098A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259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10" Type="http://schemas.openxmlformats.org/officeDocument/2006/relationships/image" Target="../media/image20.png"/><Relationship Id="rId4" Type="http://schemas.openxmlformats.org/officeDocument/2006/relationships/image" Target="../media/image11.e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F4026D7-2138-DF4E-9F4A-914F36327AA6}"/>
              </a:ext>
            </a:extLst>
          </p:cNvPr>
          <p:cNvSpPr txBox="1"/>
          <p:nvPr/>
        </p:nvSpPr>
        <p:spPr>
          <a:xfrm>
            <a:off x="1891302" y="1391606"/>
            <a:ext cx="8904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Dissipation</a:t>
            </a:r>
            <a:r>
              <a:rPr kumimoji="1"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Millisecond</a:t>
            </a:r>
            <a:r>
              <a:rPr kumimoji="1"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Pulsar</a:t>
            </a:r>
            <a:r>
              <a:rPr kumimoji="1"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endParaRPr kumimoji="1"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8DB269-9A52-BC42-B7E6-0676C6FFBA37}"/>
              </a:ext>
            </a:extLst>
          </p:cNvPr>
          <p:cNvSpPr txBox="1"/>
          <p:nvPr/>
        </p:nvSpPr>
        <p:spPr>
          <a:xfrm>
            <a:off x="5001802" y="3749977"/>
            <a:ext cx="268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</a:t>
            </a:r>
            <a:r>
              <a:rPr kumimoji="1"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Wang di</a:t>
            </a:r>
            <a:endParaRPr kumimoji="1" lang="zh-CN" altLang="en-US" sz="24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21E24B-7E40-874B-A5B4-4C5DB148923E}"/>
              </a:ext>
            </a:extLst>
          </p:cNvPr>
          <p:cNvSpPr txBox="1"/>
          <p:nvPr/>
        </p:nvSpPr>
        <p:spPr>
          <a:xfrm>
            <a:off x="1" y="45887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</a:t>
            </a:r>
            <a:r>
              <a:rPr kumimoji="1"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Gong </a:t>
            </a:r>
            <a:r>
              <a:rPr kumimoji="1" lang="en-US" altLang="zh-CN" sz="2400" dirty="0" err="1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Biping</a:t>
            </a:r>
            <a:endParaRPr kumimoji="1" lang="zh-CN" altLang="en-US" sz="24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34CD9A-700C-B748-967B-9DED9E116ABC}"/>
              </a:ext>
            </a:extLst>
          </p:cNvPr>
          <p:cNvSpPr txBox="1"/>
          <p:nvPr/>
        </p:nvSpPr>
        <p:spPr>
          <a:xfrm>
            <a:off x="4067708" y="5639055"/>
            <a:ext cx="455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华中科技大学物理学院</a:t>
            </a:r>
            <a:endParaRPr kumimoji="1"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粒子与天体物理所</a:t>
            </a:r>
            <a:endParaRPr kumimoji="1"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HUST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047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8E9381B-5FD2-1749-88EB-655037D5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" y="0"/>
            <a:ext cx="9535973" cy="61439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8BF756F-5B91-D543-B491-575D4A0DE51E}"/>
              </a:ext>
            </a:extLst>
          </p:cNvPr>
          <p:cNvSpPr txBox="1"/>
          <p:nvPr/>
        </p:nvSpPr>
        <p:spPr>
          <a:xfrm>
            <a:off x="8779764" y="2761035"/>
            <a:ext cx="341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WD</a:t>
            </a:r>
            <a:r>
              <a:rPr kumimoji="1"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binaries</a:t>
            </a:r>
            <a:endParaRPr kumimoji="1"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8F28F5E-3297-C44D-A8D0-D0272B260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57" y="6143933"/>
            <a:ext cx="8198492" cy="39497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504F04-75F3-1743-AADE-718A7F4F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D241E83-F3A6-C041-8C75-DE676EC05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932" y="3950758"/>
            <a:ext cx="2247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6E28BD0-492F-5F43-9A9E-BEEA0DA4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57" y="735579"/>
            <a:ext cx="10997831" cy="612242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4C67B3-ACAA-9F49-894A-7902F779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520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3935601-230E-40F2-9014-5FB42BD044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94041" y="4580803"/>
                <a:ext cx="10993159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𝑅𝑒𝑠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caused by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tidal dissipation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millisecond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pulsar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binaries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3935601-230E-40F2-9014-5FB42BD04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4041" y="4580803"/>
                <a:ext cx="10993159" cy="1325563"/>
              </a:xfrm>
              <a:blipFill>
                <a:blip r:embed="rId2"/>
                <a:stretch>
                  <a:fillRect l="-1997" t="-27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F87B00-A915-458C-A910-56EB40BA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11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4BC035-18AE-4692-8A54-5D329F7CE9A6}"/>
                  </a:ext>
                </a:extLst>
              </p:cNvPr>
              <p:cNvSpPr txBox="1"/>
              <p:nvPr/>
            </p:nvSpPr>
            <p:spPr>
              <a:xfrm>
                <a:off x="1214547" y="280925"/>
                <a:ext cx="9772213" cy="356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good correlation between tidal response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orbital frequency.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𝑅𝑒𝑠</m:t>
                        </m:r>
                      </m:sup>
                    </m:sSubSup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have distribution of half positive to half negative.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4BC035-18AE-4692-8A54-5D329F7C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47" y="280925"/>
                <a:ext cx="9772213" cy="3564437"/>
              </a:xfrm>
              <a:prstGeom prst="rect">
                <a:avLst/>
              </a:prstGeom>
              <a:blipFill>
                <a:blip r:embed="rId3"/>
                <a:stretch>
                  <a:fillRect l="-1435" r="-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55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FF39A-38DA-3C4B-A2C4-7693475A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 with GW Radiation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5B5D2F36-AC35-9845-BCA0-8879941554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2350" y="5234683"/>
                <a:ext cx="6940693" cy="461665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While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𝑑𝑎𝑦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kumimoji="1"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5B5D2F36-AC35-9845-BCA0-8879941554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2350" y="5234683"/>
                <a:ext cx="6940693" cy="461665"/>
              </a:xfrm>
              <a:blipFill>
                <a:blip r:embed="rId3"/>
                <a:stretch>
                  <a:fillRect l="-1095" t="-15789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DDC150-5DD8-E14D-89BD-8CC81E7C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91E5BE-3B9D-7E46-A77D-419099C1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343" y="2599630"/>
            <a:ext cx="3949700" cy="698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14C64E-ED5A-E943-BCCA-25FE890068D2}"/>
              </a:ext>
            </a:extLst>
          </p:cNvPr>
          <p:cNvSpPr txBox="1"/>
          <p:nvPr/>
        </p:nvSpPr>
        <p:spPr>
          <a:xfrm>
            <a:off x="1212350" y="1623317"/>
            <a:ext cx="962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orbit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dissipation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gravitational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828FB21-53EA-C043-AAB5-4DA5AC589701}"/>
                  </a:ext>
                </a:extLst>
              </p:cNvPr>
              <p:cNvSpPr txBox="1"/>
              <p:nvPr/>
            </p:nvSpPr>
            <p:spPr>
              <a:xfrm>
                <a:off x="1212350" y="3943666"/>
                <a:ext cx="9380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WD-MSP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binaries,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critical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orbital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period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about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0.07</m:t>
                    </m:r>
                    <m:r>
                      <a:rPr kumimoji="1"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𝑑𝑎𝑦</m:t>
                    </m:r>
                  </m:oMath>
                </a14:m>
                <a:r>
                  <a:rPr kumimoji="1"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828FB21-53EA-C043-AAB5-4DA5AC589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50" y="3943666"/>
                <a:ext cx="9380306" cy="461665"/>
              </a:xfrm>
              <a:prstGeom prst="rect">
                <a:avLst/>
              </a:prstGeom>
              <a:blipFill>
                <a:blip r:embed="rId5"/>
                <a:stretch>
                  <a:fillRect l="-811" t="-10811"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59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53D50-6C4D-4425-8130-B8C956D3F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97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a probe of the interior of star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4DBED2-84C4-483A-AE3B-52762ACD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13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1DCA260-13A2-4473-9AAE-0886B4F81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63917"/>
                <a:ext cx="11078497" cy="1152458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Zahn’s</a:t>
                </a:r>
                <a:r>
                  <a: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Equilibrium Tidal</a:t>
                </a:r>
                <a:r>
                  <a: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Model:</a:t>
                </a:r>
                <a:r>
                  <a: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Turbulent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viscosity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convective</a:t>
                </a:r>
                <a:r>
                  <a: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envelopes (Zahn,1977). the convective friction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1DCA260-13A2-4473-9AAE-0886B4F81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63917"/>
                <a:ext cx="11078497" cy="1152458"/>
              </a:xfrm>
              <a:blipFill>
                <a:blip r:embed="rId2"/>
                <a:stretch>
                  <a:fillRect l="-935" t="-12698" b="-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28A4D46E-503A-41BF-A981-BDDCF7DEAD01}"/>
              </a:ext>
            </a:extLst>
          </p:cNvPr>
          <p:cNvSpPr/>
          <p:nvPr/>
        </p:nvSpPr>
        <p:spPr>
          <a:xfrm>
            <a:off x="1050339" y="4241625"/>
            <a:ext cx="10515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5350DEBF-73A3-4447-A6FF-8B89D0D770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891" y="4346584"/>
                <a:ext cx="11078497" cy="11524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companion of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PSR J1227-4853, the spin and temperature is measured(De Martino 2014), thus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Love Number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0.31±0.04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∼0.26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𝑦𝑒𝑎𝑟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a reasonable value for MS.</a:t>
                </a: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5350DEBF-73A3-4447-A6FF-8B89D0D77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91" y="4346584"/>
                <a:ext cx="11078497" cy="1152458"/>
              </a:xfrm>
              <a:prstGeom prst="rect">
                <a:avLst/>
              </a:prstGeom>
              <a:blipFill>
                <a:blip r:embed="rId3"/>
                <a:stretch>
                  <a:fillRect l="-826" t="-11640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C2CFE9-24B3-4C56-B0DF-9DA94E26036C}"/>
                  </a:ext>
                </a:extLst>
              </p:cNvPr>
              <p:cNvSpPr txBox="1"/>
              <p:nvPr/>
            </p:nvSpPr>
            <p:spPr>
              <a:xfrm>
                <a:off x="4325721" y="2982198"/>
                <a:ext cx="3130906" cy="963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C2CFE9-24B3-4C56-B0DF-9DA94E260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21" y="2982198"/>
                <a:ext cx="3130906" cy="9639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35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5C1C2-E2BD-8248-A424-EED4187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 for white dwarf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67D113-7FDA-B944-8AB2-C0C07E33EA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3554"/>
                <a:ext cx="5435194" cy="500476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white dwarf, the maximum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,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too small</a:t>
                </a:r>
              </a:p>
              <a:p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maximum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explained by Fuller’s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dynamical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tidal model. (Fuller &amp; Lai. 2012) with spin about 0.4 times than break-up velocity.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67D113-7FDA-B944-8AB2-C0C07E33E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3554"/>
                <a:ext cx="5435194" cy="5004769"/>
              </a:xfrm>
              <a:blipFill>
                <a:blip r:embed="rId2"/>
                <a:stretch>
                  <a:fillRect l="-2018" t="-2071" r="-2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2A89D3-D04D-E04F-9F20-7DFE79FA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2F83C2-6D36-4448-9BBA-17770C60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15" y="2092299"/>
            <a:ext cx="6841185" cy="40035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9AEEB2F-F134-9342-9EC5-38A7DBFB4276}"/>
              </a:ext>
            </a:extLst>
          </p:cNvPr>
          <p:cNvSpPr txBox="1"/>
          <p:nvPr/>
        </p:nvSpPr>
        <p:spPr>
          <a:xfrm>
            <a:off x="9440238" y="1630634"/>
            <a:ext cx="275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(Fuller &amp; Lai 2012)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6AF3948-DB50-42CA-8006-D84D454FA9B1}"/>
                  </a:ext>
                </a:extLst>
              </p:cNvPr>
              <p:cNvSpPr txBox="1"/>
              <p:nvPr/>
            </p:nvSpPr>
            <p:spPr>
              <a:xfrm>
                <a:off x="6898040" y="1513147"/>
                <a:ext cx="318295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6AF3948-DB50-42CA-8006-D84D454F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40" y="1513147"/>
                <a:ext cx="3182950" cy="528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63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2E7EF-0989-C94E-BA60-56D8ED88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7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343F7-4877-E945-A54E-3F6C35D8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51" y="2123876"/>
            <a:ext cx="10515600" cy="999768"/>
          </a:xfrm>
        </p:spPr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28395A-466C-DC45-8867-8617EC00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29BEEA-6BA3-FC4D-9430-9859B4DB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35" y="2188631"/>
            <a:ext cx="1694023" cy="375322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D701C5A-0184-3A4F-BD29-80225D616C82}"/>
              </a:ext>
            </a:extLst>
          </p:cNvPr>
          <p:cNvSpPr txBox="1">
            <a:spLocks/>
          </p:cNvSpPr>
          <p:nvPr/>
        </p:nvSpPr>
        <p:spPr>
          <a:xfrm>
            <a:off x="931951" y="2894603"/>
            <a:ext cx="10515600" cy="99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implies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58D74B-816A-BF49-B6CD-B907A1670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289" y="2944524"/>
            <a:ext cx="1673475" cy="4108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7C0261F-676B-2943-9CB0-05A30BB95CBD}"/>
              </a:ext>
            </a:extLst>
          </p:cNvPr>
          <p:cNvSpPr txBox="1"/>
          <p:nvPr/>
        </p:nvSpPr>
        <p:spPr>
          <a:xfrm>
            <a:off x="931951" y="3655335"/>
            <a:ext cx="10689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orbital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frequency.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kumimoji="1"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kumimoji="1"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binaries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3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685D9B-ADDA-194F-9B27-7372C38D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8BD684C-9B5A-AF40-88F8-FB860BB8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3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0B36D4-5552-FA4C-BF5B-C53119979139}"/>
                  </a:ext>
                </a:extLst>
              </p:cNvPr>
              <p:cNvSpPr txBox="1"/>
              <p:nvPr/>
            </p:nvSpPr>
            <p:spPr>
              <a:xfrm>
                <a:off x="984605" y="1229512"/>
                <a:ext cx="9524145" cy="4555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Tidal dissipation is 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non-negligible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millisecond</a:t>
                </a:r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pulsar</a:t>
                </a:r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binaries</a:t>
                </a:r>
              </a:p>
              <a:p>
                <a:endParaRPr kumimoji="1"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new tool to constrain the interior of companion of MSP.</a:t>
                </a:r>
              </a:p>
              <a:p>
                <a:endParaRPr kumimoji="1"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tidal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frequency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correlation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orbital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frequency,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possible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coming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recycled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stage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MSP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binaries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0B36D4-5552-FA4C-BF5B-C53119979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5" y="1229512"/>
                <a:ext cx="9524145" cy="4555478"/>
              </a:xfrm>
              <a:prstGeom prst="rect">
                <a:avLst/>
              </a:prstGeom>
              <a:blipFill>
                <a:blip r:embed="rId2"/>
                <a:stretch>
                  <a:fillRect l="-1472" t="-1473" r="-1024" b="-3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3D6B2874-65D3-F046-BAAF-3A2B59580B19}"/>
              </a:ext>
            </a:extLst>
          </p:cNvPr>
          <p:cNvSpPr txBox="1"/>
          <p:nvPr/>
        </p:nvSpPr>
        <p:spPr>
          <a:xfrm>
            <a:off x="8797967" y="366320"/>
            <a:ext cx="276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!</a:t>
            </a:r>
            <a:endParaRPr kumimoji="1"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BBDC5-98C9-9148-80F3-4A5AFE75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751"/>
            <a:ext cx="12192000" cy="1325563"/>
          </a:xfrm>
        </p:spPr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7FD3E38D-73E0-2C4B-9F27-4940840799F3}"/>
              </a:ext>
            </a:extLst>
          </p:cNvPr>
          <p:cNvSpPr txBox="1">
            <a:spLocks/>
          </p:cNvSpPr>
          <p:nvPr/>
        </p:nvSpPr>
        <p:spPr>
          <a:xfrm>
            <a:off x="273156" y="1742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E6C848-B3F9-3D44-AB00-5B47A6DB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F1EA51-15F7-014F-BD30-F96498AFC080}"/>
              </a:ext>
            </a:extLst>
          </p:cNvPr>
          <p:cNvSpPr txBox="1"/>
          <p:nvPr/>
        </p:nvSpPr>
        <p:spPr>
          <a:xfrm>
            <a:off x="14284411" y="72781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A60C7DD-EAF6-BB44-955E-2C23599FE45F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00D669-0135-9342-818E-1CA2526D84EA}"/>
                  </a:ext>
                </a:extLst>
              </p:cNvPr>
              <p:cNvSpPr txBox="1"/>
              <p:nvPr/>
            </p:nvSpPr>
            <p:spPr>
              <a:xfrm>
                <a:off x="1520575" y="1499789"/>
                <a:ext cx="8250148" cy="84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derivative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orbital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period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kumimoji="1" lang="zh-CN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measured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pulsar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timing in pulsar binaries.</a:t>
                </a:r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00D669-0135-9342-818E-1CA2526D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75" y="1499789"/>
                <a:ext cx="8250148" cy="842538"/>
              </a:xfrm>
              <a:prstGeom prst="rect">
                <a:avLst/>
              </a:prstGeom>
              <a:blipFill>
                <a:blip r:embed="rId3"/>
                <a:stretch>
                  <a:fillRect l="-960" t="-3623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内容占位符 3">
            <a:extLst>
              <a:ext uri="{FF2B5EF4-FFF2-40B4-BE49-F238E27FC236}">
                <a16:creationId xmlns:a16="http://schemas.microsoft.com/office/drawing/2014/main" id="{06B0A9F6-B4EC-2B45-9829-DF3DE8537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6892" y="3359992"/>
            <a:ext cx="6337033" cy="615107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08BB6C8-8A7B-B044-92DD-AAF882E25A37}"/>
              </a:ext>
            </a:extLst>
          </p:cNvPr>
          <p:cNvSpPr txBox="1"/>
          <p:nvPr/>
        </p:nvSpPr>
        <p:spPr>
          <a:xfrm>
            <a:off x="1448656" y="2565400"/>
            <a:ext cx="64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kumimoji="1"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6074A-5E4D-3948-A2B0-BBDC10B02B0A}"/>
              </a:ext>
            </a:extLst>
          </p:cNvPr>
          <p:cNvSpPr/>
          <p:nvPr/>
        </p:nvSpPr>
        <p:spPr>
          <a:xfrm>
            <a:off x="1242597" y="4881157"/>
            <a:ext cx="3490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Shklovskii</a:t>
            </a:r>
            <a:r>
              <a:rPr kumimoji="1" lang="zh-CN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 (Transverse Motion)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B3DC99E2-0BD0-6847-A851-A97A33FADCB0}"/>
              </a:ext>
            </a:extLst>
          </p:cNvPr>
          <p:cNvCxnSpPr>
            <a:cxnSpLocks/>
          </p:cNvCxnSpPr>
          <p:nvPr/>
        </p:nvCxnSpPr>
        <p:spPr>
          <a:xfrm flipV="1">
            <a:off x="3590901" y="3988712"/>
            <a:ext cx="1325854" cy="917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A01B188-F5AB-FC46-8553-EBE6D33468AA}"/>
              </a:ext>
            </a:extLst>
          </p:cNvPr>
          <p:cNvSpPr/>
          <p:nvPr/>
        </p:nvSpPr>
        <p:spPr>
          <a:xfrm>
            <a:off x="5172832" y="4906416"/>
            <a:ext cx="3233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ECCBBC32-CBC7-B64B-8EFC-8B9D53F86016}"/>
              </a:ext>
            </a:extLst>
          </p:cNvPr>
          <p:cNvCxnSpPr>
            <a:cxnSpLocks/>
          </p:cNvCxnSpPr>
          <p:nvPr/>
        </p:nvCxnSpPr>
        <p:spPr>
          <a:xfrm flipV="1">
            <a:off x="6789491" y="4019937"/>
            <a:ext cx="0" cy="929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B90BC943-A82A-BB40-B24E-88D7F8FCBBA5}"/>
              </a:ext>
            </a:extLst>
          </p:cNvPr>
          <p:cNvSpPr/>
          <p:nvPr/>
        </p:nvSpPr>
        <p:spPr>
          <a:xfrm>
            <a:off x="9305266" y="5044005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GW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radiation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800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AF0CD60A-F430-FB4E-AAC5-932AA3621928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8846050" y="3988713"/>
            <a:ext cx="1650408" cy="1055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5F4A106F-AEB4-F04F-AF2B-4304F56CF9F7}"/>
              </a:ext>
            </a:extLst>
          </p:cNvPr>
          <p:cNvSpPr txBox="1"/>
          <p:nvPr/>
        </p:nvSpPr>
        <p:spPr>
          <a:xfrm>
            <a:off x="4388777" y="6071587"/>
            <a:ext cx="571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1"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kumimoji="1"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effect?</a:t>
            </a:r>
            <a:endParaRPr kumimoji="1" lang="zh-CN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AE872-E599-984B-833B-63CCD685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9" y="103364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B37CC4-37C4-4143-B201-195C38136AC2}"/>
                  </a:ext>
                </a:extLst>
              </p:cNvPr>
              <p:cNvSpPr txBox="1"/>
              <p:nvPr/>
            </p:nvSpPr>
            <p:spPr>
              <a:xfrm>
                <a:off x="595679" y="1343818"/>
                <a:ext cx="10316161" cy="527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collected the timing result of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&lt;0.1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pulsar binaries with the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except the neutron star-neutron star binaries. (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binaries)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Gaia,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VLBI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Globular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cluster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(YMW16)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Proper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motion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Gaia,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VLBI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B37CC4-37C4-4143-B201-195C3813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79" y="1343818"/>
                <a:ext cx="10316161" cy="5274521"/>
              </a:xfrm>
              <a:prstGeom prst="rect">
                <a:avLst/>
              </a:prstGeom>
              <a:blipFill>
                <a:blip r:embed="rId3"/>
                <a:stretch>
                  <a:fillRect l="-827" t="-808" r="-1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6E03E54-5943-704C-8DC8-F2599DC9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3C9B4F-01EE-7943-9214-E3ABEFFE9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63" y="3851818"/>
            <a:ext cx="4513876" cy="711220"/>
          </a:xfrm>
          <a:prstGeom prst="rect">
            <a:avLst/>
          </a:prstGeom>
        </p:spPr>
      </p:pic>
      <p:sp>
        <p:nvSpPr>
          <p:cNvPr id="7" name="右箭头 6">
            <a:extLst>
              <a:ext uri="{FF2B5EF4-FFF2-40B4-BE49-F238E27FC236}">
                <a16:creationId xmlns:a16="http://schemas.microsoft.com/office/drawing/2014/main" id="{C4FBB536-0C17-3044-A65D-D7EAA6D53B50}"/>
              </a:ext>
            </a:extLst>
          </p:cNvPr>
          <p:cNvSpPr/>
          <p:nvPr/>
        </p:nvSpPr>
        <p:spPr>
          <a:xfrm>
            <a:off x="5378189" y="3851818"/>
            <a:ext cx="1345914" cy="58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86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36D0280-E574-5047-831A-65BDCFDE478A}"/>
              </a:ext>
            </a:extLst>
          </p:cNvPr>
          <p:cNvSpPr txBox="1"/>
          <p:nvPr/>
        </p:nvSpPr>
        <p:spPr>
          <a:xfrm>
            <a:off x="145892" y="3748354"/>
            <a:ext cx="8361109" cy="268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Galactic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McMillan.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(McMillan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</a:p>
          <a:p>
            <a:pPr lvl="1"/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Globular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Freire.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(Freire et al. 2005)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Baumgardt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Baumgardt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et al.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0E58C3-B660-4C4B-9708-7882ACCD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073" y="3307357"/>
            <a:ext cx="2297828" cy="881994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99DE4DCA-8249-CC47-A83C-71079947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467" y="18255"/>
            <a:ext cx="12284467" cy="1325563"/>
          </a:xfrm>
        </p:spPr>
        <p:txBody>
          <a:bodyPr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1C013F-9A97-974B-A799-86DDB6F86F88}"/>
              </a:ext>
            </a:extLst>
          </p:cNvPr>
          <p:cNvSpPr txBox="1"/>
          <p:nvPr/>
        </p:nvSpPr>
        <p:spPr>
          <a:xfrm>
            <a:off x="145892" y="1266018"/>
            <a:ext cx="8361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Position</a:t>
            </a:r>
          </a:p>
          <a:p>
            <a:endParaRPr kumimoji="1"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Coordinate measured by pulsar timing</a:t>
            </a:r>
          </a:p>
          <a:p>
            <a:pPr lvl="1"/>
            <a:endParaRPr kumimoji="1" lang="en-US" altLang="zh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右箭头 6">
            <a:extLst>
              <a:ext uri="{FF2B5EF4-FFF2-40B4-BE49-F238E27FC236}">
                <a16:creationId xmlns:a16="http://schemas.microsoft.com/office/drawing/2014/main" id="{B15A272D-CDDB-4160-9FED-EA506A030B07}"/>
              </a:ext>
            </a:extLst>
          </p:cNvPr>
          <p:cNvSpPr/>
          <p:nvPr/>
        </p:nvSpPr>
        <p:spPr>
          <a:xfrm>
            <a:off x="7992297" y="3455142"/>
            <a:ext cx="1345914" cy="58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5B1B09-90EC-B845-BA25-1654F333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173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0B4FC3-FDC9-7E4A-B66C-85E7DB18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1CB693-6C9E-6A46-B1DB-6627AF49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352" y="641759"/>
            <a:ext cx="5308600" cy="520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0A9017-37BC-254E-BA7C-DAE5EE5CC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30" y="3649367"/>
            <a:ext cx="9391209" cy="874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764029-E94F-6541-A348-45914D6E8217}"/>
                  </a:ext>
                </a:extLst>
              </p:cNvPr>
              <p:cNvSpPr txBox="1"/>
              <p:nvPr/>
            </p:nvSpPr>
            <p:spPr>
              <a:xfrm>
                <a:off x="1391264" y="1982064"/>
                <a:ext cx="9684775" cy="101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are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positive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intrinsic</a:t>
                </a:r>
                <a14:m>
                  <m:oMath xmlns:m="http://schemas.openxmlformats.org/officeDocument/2006/math">
                    <m:r>
                      <a:rPr kumimoji="1"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𝐼𝑛𝑡</m:t>
                        </m:r>
                      </m:sup>
                    </m:sSubSup>
                  </m:oMath>
                </a14:m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can’t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explained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GW</a:t>
                </a:r>
                <a:r>
                  <a:rPr kumimoji="1"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radiation.</a:t>
                </a:r>
                <a:endParaRPr kumimoji="1"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764029-E94F-6541-A348-45914D6E8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64" y="1982064"/>
                <a:ext cx="9684775" cy="1013256"/>
              </a:xfrm>
              <a:prstGeom prst="rect">
                <a:avLst/>
              </a:prstGeom>
              <a:blipFill>
                <a:blip r:embed="rId4"/>
                <a:stretch>
                  <a:fillRect l="-1133" t="-4819" b="-12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64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A41D3C-6606-AC4C-AC7C-67DC8618A74D}"/>
                  </a:ext>
                </a:extLst>
              </p:cNvPr>
              <p:cNvSpPr txBox="1"/>
              <p:nvPr/>
            </p:nvSpPr>
            <p:spPr>
              <a:xfrm>
                <a:off x="550703" y="4502509"/>
                <a:ext cx="8605521" cy="185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Assumptions</a:t>
                </a:r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=1.48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±0.2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⨀</m:t>
                        </m:r>
                      </m:sub>
                    </m:sSub>
                    <m:r>
                      <a:rPr kumimoji="1" lang="zh-CN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kumimoji="1"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Ozel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et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al.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2012)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orbital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isotropic.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minimum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0.08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A41D3C-6606-AC4C-AC7C-67DC8618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3" y="4502509"/>
                <a:ext cx="8605521" cy="1853841"/>
              </a:xfrm>
              <a:prstGeom prst="rect">
                <a:avLst/>
              </a:prstGeom>
              <a:blipFill>
                <a:blip r:embed="rId3"/>
                <a:stretch>
                  <a:fillRect l="-1620" t="-4082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5D11CFB0-960E-CF44-A819-E09697D6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1" y="68991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kumimoji="1"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5598AEB-0774-F64B-A100-E5740B48195F}"/>
                  </a:ext>
                </a:extLst>
              </p:cNvPr>
              <p:cNvSpPr txBox="1"/>
              <p:nvPr/>
            </p:nvSpPr>
            <p:spPr>
              <a:xfrm>
                <a:off x="1117898" y="2420127"/>
                <a:ext cx="92811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zh-CN" alt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  <m:r>
                      <a:rPr kumimoji="1" lang="zh-CN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measured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Shaprio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Delay.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(5 binaries)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 ratio q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measured by combination with companion observation.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(3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binaries)</a:t>
                </a:r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5598AEB-0774-F64B-A100-E5740B48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98" y="2420127"/>
                <a:ext cx="9281160" cy="1200329"/>
              </a:xfrm>
              <a:prstGeom prst="rect">
                <a:avLst/>
              </a:prstGeom>
              <a:blipFill>
                <a:blip r:embed="rId4"/>
                <a:stretch>
                  <a:fillRect l="-820" t="-4211" b="-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F671DD-9D80-2A4F-9DFE-39727571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4290EC-36FC-0546-8A66-C0CEC971188A}"/>
              </a:ext>
            </a:extLst>
          </p:cNvPr>
          <p:cNvSpPr txBox="1"/>
          <p:nvPr/>
        </p:nvSpPr>
        <p:spPr>
          <a:xfrm>
            <a:off x="550703" y="1433718"/>
            <a:ext cx="267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function: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F020FE6-492C-E74D-8A67-C3FFA4F93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39" y="1092078"/>
            <a:ext cx="8521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5BD0E9-91A6-B94E-8F0D-6F99C1CF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6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35F06B-18A6-624A-8355-666C2DE76C5A}"/>
                  </a:ext>
                </a:extLst>
              </p:cNvPr>
              <p:cNvSpPr txBox="1"/>
              <p:nvPr/>
            </p:nvSpPr>
            <p:spPr>
              <a:xfrm>
                <a:off x="1260497" y="2026773"/>
                <a:ext cx="9997438" cy="609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Binaries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𝑅𝑒𝑠</m:t>
                        </m:r>
                      </m:sup>
                    </m:sSubSup>
                    <m:r>
                      <a:rPr kumimoji="1" lang="zh-CN" alt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above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𝜎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confidence level.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35F06B-18A6-624A-8355-666C2DE76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97" y="2026773"/>
                <a:ext cx="9997438" cy="609782"/>
              </a:xfrm>
              <a:prstGeom prst="rect">
                <a:avLst/>
              </a:prstGeom>
              <a:blipFill>
                <a:blip r:embed="rId3"/>
                <a:stretch>
                  <a:fillRect l="-1402" t="-9901" b="-29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C195F9-0931-6D4A-AFB6-0660A8318ACF}"/>
                  </a:ext>
                </a:extLst>
              </p:cNvPr>
              <p:cNvSpPr txBox="1"/>
              <p:nvPr/>
            </p:nvSpPr>
            <p:spPr>
              <a:xfrm>
                <a:off x="3057832" y="717756"/>
                <a:ext cx="6076335" cy="61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𝑅𝑒𝑠</m:t>
                        </m:r>
                      </m:sup>
                    </m:sSubSup>
                  </m:oMath>
                </a14:m>
                <a:r>
                  <a:rPr kumimoji="1" lang="en-US" altLang="zh-CN" sz="3200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𝑂𝑏𝑠</m:t>
                        </m:r>
                      </m:sup>
                    </m:sSubSup>
                  </m:oMath>
                </a14:m>
                <a:r>
                  <a:rPr kumimoji="1" lang="en-US" altLang="zh-CN" sz="3200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𝑆h𝑘</m:t>
                        </m:r>
                      </m:sup>
                    </m:sSubSup>
                  </m:oMath>
                </a14:m>
                <a:r>
                  <a:rPr kumimoji="1" lang="en-US" altLang="zh-CN" sz="3200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</m:sup>
                    </m:sSubSup>
                  </m:oMath>
                </a14:m>
                <a:r>
                  <a:rPr kumimoji="1" lang="en-US" altLang="zh-CN" sz="3200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𝐺𝑅</m:t>
                        </m:r>
                      </m:sup>
                    </m:sSubSup>
                  </m:oMath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C195F9-0931-6D4A-AFB6-0660A8318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32" y="717756"/>
                <a:ext cx="6076335" cy="617798"/>
              </a:xfrm>
              <a:prstGeom prst="rect">
                <a:avLst/>
              </a:prstGeom>
              <a:blipFill>
                <a:blip r:embed="rId4"/>
                <a:stretch>
                  <a:fillRect l="-626" t="-6122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27053E-05E3-9448-9F18-F435586FC9A6}"/>
                  </a:ext>
                </a:extLst>
              </p:cNvPr>
              <p:cNvSpPr txBox="1"/>
              <p:nvPr/>
            </p:nvSpPr>
            <p:spPr>
              <a:xfrm>
                <a:off x="1260496" y="3592726"/>
                <a:ext cx="8099813" cy="609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𝑅𝑒𝑠</m:t>
                        </m:r>
                      </m:sup>
                    </m:sSubSup>
                  </m:oMath>
                </a14:m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𝑅𝑒𝑠</m:t>
                        </m:r>
                      </m:sup>
                    </m:sSubSup>
                  </m:oMath>
                </a14:m>
                <a:endParaRPr kumimoji="1"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27053E-05E3-9448-9F18-F435586FC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96" y="3592726"/>
                <a:ext cx="8099813" cy="609782"/>
              </a:xfrm>
              <a:prstGeom prst="rect">
                <a:avLst/>
              </a:prstGeom>
              <a:blipFill>
                <a:blip r:embed="rId5"/>
                <a:stretch>
                  <a:fillRect l="-1565" t="-8163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9624E7D-53BE-4240-8F75-8572798BCCB4}"/>
                  </a:ext>
                </a:extLst>
              </p:cNvPr>
              <p:cNvSpPr txBox="1"/>
              <p:nvPr/>
            </p:nvSpPr>
            <p:spPr>
              <a:xfrm>
                <a:off x="1260496" y="5142137"/>
                <a:ext cx="9997438" cy="110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Tidal</a:t>
                </a:r>
                <a:r>
                  <a:rPr kumimoji="1"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dissipation</a:t>
                </a:r>
                <a:r>
                  <a:rPr kumimoji="1"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of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half positive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half negative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32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𝑅𝑒𝑠</m:t>
                        </m:r>
                      </m:sup>
                    </m:sSubSup>
                  </m:oMath>
                </a14:m>
                <a:endParaRPr kumimoji="1"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9624E7D-53BE-4240-8F75-8572798BC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96" y="5142137"/>
                <a:ext cx="9997438" cy="1102225"/>
              </a:xfrm>
              <a:prstGeom prst="rect">
                <a:avLst/>
              </a:prstGeom>
              <a:blipFill>
                <a:blip r:embed="rId6"/>
                <a:stretch>
                  <a:fillRect l="-1402" t="-7222" b="-17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2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9648BCC-A3FB-4340-B441-37AE963BD4DF}"/>
              </a:ext>
            </a:extLst>
          </p:cNvPr>
          <p:cNvSpPr txBox="1"/>
          <p:nvPr/>
        </p:nvSpPr>
        <p:spPr>
          <a:xfrm>
            <a:off x="579120" y="181029"/>
            <a:ext cx="58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Dissipation</a:t>
            </a:r>
            <a:endParaRPr kumimoji="1" lang="zh-CN" alt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7CEB03-C3B6-6046-9B34-0FE2772B0B38}"/>
              </a:ext>
            </a:extLst>
          </p:cNvPr>
          <p:cNvSpPr txBox="1"/>
          <p:nvPr/>
        </p:nvSpPr>
        <p:spPr>
          <a:xfrm>
            <a:off x="298224" y="1060530"/>
            <a:ext cx="465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figure: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864192E8-2577-8140-B68F-1F4698E9A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04" y="4922054"/>
            <a:ext cx="31877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14C90F-DF61-944F-B49C-C2651F0EB74B}"/>
                  </a:ext>
                </a:extLst>
              </p:cNvPr>
              <p:cNvSpPr txBox="1"/>
              <p:nvPr/>
            </p:nvSpPr>
            <p:spPr>
              <a:xfrm>
                <a:off x="7501666" y="5762737"/>
                <a:ext cx="43921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Tidal</a:t>
                </a:r>
                <a:r>
                  <a:rPr kumimoji="1"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response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zh-CN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714C90F-DF61-944F-B49C-C2651F0E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66" y="5762737"/>
                <a:ext cx="4392110" cy="584775"/>
              </a:xfrm>
              <a:prstGeom prst="rect">
                <a:avLst/>
              </a:prstGeom>
              <a:blipFill>
                <a:blip r:embed="rId3"/>
                <a:stretch>
                  <a:fillRect l="-3611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0A709D63-18FB-4F49-A528-884BF35B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886" y="5609729"/>
            <a:ext cx="3213100" cy="1041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261576-988F-AC45-BC86-61D6D5BDE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666" y="4859950"/>
            <a:ext cx="4000500" cy="660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19C8F8-9AB5-4557-93B7-92261DB951DF}"/>
              </a:ext>
            </a:extLst>
          </p:cNvPr>
          <p:cNvSpPr txBox="1"/>
          <p:nvPr/>
        </p:nvSpPr>
        <p:spPr>
          <a:xfrm>
            <a:off x="450624" y="479800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kumimoji="1"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torque:</a:t>
            </a:r>
            <a:endParaRPr kumimoji="1"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BE7BC1C-720F-4110-BD88-0605A53A8933}"/>
              </a:ext>
            </a:extLst>
          </p:cNvPr>
          <p:cNvSpPr/>
          <p:nvPr/>
        </p:nvSpPr>
        <p:spPr>
          <a:xfrm>
            <a:off x="2919504" y="1475216"/>
            <a:ext cx="3685691" cy="207125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AA84F1B-C580-4658-A2C9-01647149904B}"/>
              </a:ext>
            </a:extLst>
          </p:cNvPr>
          <p:cNvSpPr/>
          <p:nvPr/>
        </p:nvSpPr>
        <p:spPr>
          <a:xfrm>
            <a:off x="3482711" y="1296170"/>
            <a:ext cx="2559276" cy="2409713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15DCB91-EC62-4B8D-B64E-6C3867C44E17}"/>
              </a:ext>
            </a:extLst>
          </p:cNvPr>
          <p:cNvSpPr/>
          <p:nvPr/>
        </p:nvSpPr>
        <p:spPr>
          <a:xfrm>
            <a:off x="10016356" y="1827729"/>
            <a:ext cx="146649" cy="1380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连接符 6">
            <a:extLst>
              <a:ext uri="{FF2B5EF4-FFF2-40B4-BE49-F238E27FC236}">
                <a16:creationId xmlns:a16="http://schemas.microsoft.com/office/drawing/2014/main" id="{B32CE3E2-9895-47AA-8667-3187E495544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797375" y="1896740"/>
            <a:ext cx="5218981" cy="61678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连接符 9">
            <a:extLst>
              <a:ext uri="{FF2B5EF4-FFF2-40B4-BE49-F238E27FC236}">
                <a16:creationId xmlns:a16="http://schemas.microsoft.com/office/drawing/2014/main" id="{56637575-00A8-4253-AD51-C245FBC01CB9}"/>
              </a:ext>
            </a:extLst>
          </p:cNvPr>
          <p:cNvCxnSpPr>
            <a:cxnSpLocks/>
          </p:cNvCxnSpPr>
          <p:nvPr/>
        </p:nvCxnSpPr>
        <p:spPr>
          <a:xfrm>
            <a:off x="4818851" y="2513519"/>
            <a:ext cx="5365630" cy="21565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弧形 18">
            <a:extLst>
              <a:ext uri="{FF2B5EF4-FFF2-40B4-BE49-F238E27FC236}">
                <a16:creationId xmlns:a16="http://schemas.microsoft.com/office/drawing/2014/main" id="{DAF60C0D-87D8-492F-BE62-DB3112705BBC}"/>
              </a:ext>
            </a:extLst>
          </p:cNvPr>
          <p:cNvSpPr/>
          <p:nvPr/>
        </p:nvSpPr>
        <p:spPr>
          <a:xfrm rot="10636196">
            <a:off x="5638871" y="1810819"/>
            <a:ext cx="2349998" cy="1939959"/>
          </a:xfrm>
          <a:prstGeom prst="arc">
            <a:avLst>
              <a:gd name="adj1" fmla="val 8938976"/>
              <a:gd name="adj2" fmla="val 103148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DAD698-B8DF-4ABD-9F63-2FDB7FDD2B0B}"/>
                  </a:ext>
                </a:extLst>
              </p:cNvPr>
              <p:cNvSpPr txBox="1"/>
              <p:nvPr/>
            </p:nvSpPr>
            <p:spPr>
              <a:xfrm>
                <a:off x="8032418" y="2154970"/>
                <a:ext cx="340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altLang="zh-CN" b="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DAD698-B8DF-4ABD-9F63-2FDB7FDD2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418" y="2154970"/>
                <a:ext cx="3402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弧形 20">
            <a:extLst>
              <a:ext uri="{FF2B5EF4-FFF2-40B4-BE49-F238E27FC236}">
                <a16:creationId xmlns:a16="http://schemas.microsoft.com/office/drawing/2014/main" id="{3FECCEDD-B8F3-4C14-969F-EDAC1874C44F}"/>
              </a:ext>
            </a:extLst>
          </p:cNvPr>
          <p:cNvSpPr/>
          <p:nvPr/>
        </p:nvSpPr>
        <p:spPr>
          <a:xfrm rot="1417721">
            <a:off x="8648461" y="872044"/>
            <a:ext cx="1415677" cy="1042938"/>
          </a:xfrm>
          <a:prstGeom prst="arc">
            <a:avLst>
              <a:gd name="adj1" fmla="val 15555759"/>
              <a:gd name="adj2" fmla="val 2051144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153060B-A4B9-4318-B435-057415CB65BA}"/>
                  </a:ext>
                </a:extLst>
              </p:cNvPr>
              <p:cNvSpPr txBox="1"/>
              <p:nvPr/>
            </p:nvSpPr>
            <p:spPr>
              <a:xfrm>
                <a:off x="9881401" y="588894"/>
                <a:ext cx="563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153060B-A4B9-4318-B435-057415CB6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401" y="588894"/>
                <a:ext cx="56320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A153CF0-FC9A-4130-889A-5719EED2F45F}"/>
                  </a:ext>
                </a:extLst>
              </p:cNvPr>
              <p:cNvSpPr txBox="1"/>
              <p:nvPr/>
            </p:nvSpPr>
            <p:spPr>
              <a:xfrm>
                <a:off x="10271300" y="1582395"/>
                <a:ext cx="315645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A153CF0-FC9A-4130-889A-5719EED2F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300" y="1582395"/>
                <a:ext cx="315645" cy="622735"/>
              </a:xfrm>
              <a:prstGeom prst="rect">
                <a:avLst/>
              </a:prstGeom>
              <a:blipFill>
                <a:blip r:embed="rId8"/>
                <a:stretch>
                  <a:fillRect r="-90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9241EEC-F6E1-41AB-A5E2-51B8CF39CAF5}"/>
                  </a:ext>
                </a:extLst>
              </p:cNvPr>
              <p:cNvSpPr txBox="1"/>
              <p:nvPr/>
            </p:nvSpPr>
            <p:spPr>
              <a:xfrm>
                <a:off x="4380535" y="2799914"/>
                <a:ext cx="3156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9241EEC-F6E1-41AB-A5E2-51B8CF39C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535" y="2799914"/>
                <a:ext cx="315645" cy="584775"/>
              </a:xfrm>
              <a:prstGeom prst="rect">
                <a:avLst/>
              </a:prstGeom>
              <a:blipFill>
                <a:blip r:embed="rId9"/>
                <a:stretch>
                  <a:fillRect r="-86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5954BB0-5600-4355-878C-A2D9C2402493}"/>
              </a:ext>
            </a:extLst>
          </p:cNvPr>
          <p:cNvCxnSpPr/>
          <p:nvPr/>
        </p:nvCxnSpPr>
        <p:spPr>
          <a:xfrm flipV="1">
            <a:off x="4818851" y="1296170"/>
            <a:ext cx="0" cy="1204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BA84380-FAC6-4595-9E9F-530058DEDE38}"/>
                  </a:ext>
                </a:extLst>
              </p:cNvPr>
              <p:cNvSpPr txBox="1"/>
              <p:nvPr/>
            </p:nvSpPr>
            <p:spPr>
              <a:xfrm>
                <a:off x="4229703" y="1700996"/>
                <a:ext cx="3156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BA84380-FAC6-4595-9E9F-530058DED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03" y="1700996"/>
                <a:ext cx="315645" cy="584775"/>
              </a:xfrm>
              <a:prstGeom prst="rect">
                <a:avLst/>
              </a:prstGeom>
              <a:blipFill>
                <a:blip r:embed="rId10"/>
                <a:stretch>
                  <a:fillRect r="-5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ECAEB01C-6554-42F1-AA83-ADF46CADFC48}"/>
              </a:ext>
            </a:extLst>
          </p:cNvPr>
          <p:cNvSpPr txBox="1"/>
          <p:nvPr/>
        </p:nvSpPr>
        <p:spPr>
          <a:xfrm>
            <a:off x="8387407" y="2106476"/>
            <a:ext cx="19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Lag angle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D22415-50CB-485C-A536-B9616278E184}"/>
              </a:ext>
            </a:extLst>
          </p:cNvPr>
          <p:cNvSpPr txBox="1"/>
          <p:nvPr/>
        </p:nvSpPr>
        <p:spPr>
          <a:xfrm>
            <a:off x="33464" y="4157970"/>
            <a:ext cx="28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Fuller’s formula: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EFF2A3C8-159F-AC4D-9FDC-16CA69FA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274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A9DC1-0F0D-3A4C-AF6E-BAE66F95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Radius</a:t>
            </a:r>
            <a:r>
              <a:rPr kumimoji="1"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Estimation</a:t>
            </a:r>
            <a:endParaRPr kumimoji="1" lang="zh-CN" altLang="en-US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A0C892-CC72-F24F-BDAD-6465ADAC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14280" cy="531495"/>
          </a:xfrm>
        </p:spPr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Dwarf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Andronov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Yavorskij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1990)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2458553-C591-374F-BA85-6093A5D0EB5B}"/>
              </a:ext>
            </a:extLst>
          </p:cNvPr>
          <p:cNvSpPr txBox="1">
            <a:spLocks/>
          </p:cNvSpPr>
          <p:nvPr/>
        </p:nvSpPr>
        <p:spPr>
          <a:xfrm>
            <a:off x="838200" y="3816985"/>
            <a:ext cx="10114280" cy="53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Main-sequence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Demircan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Kahraman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1991)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55A41F-41F5-5846-B693-4509376C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59" y="4709160"/>
            <a:ext cx="2990351" cy="7874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B66F91-830F-6548-A506-125222E6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7B463ED-5F7C-1A47-8158-3858430F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17" y="2613614"/>
            <a:ext cx="669004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649</Words>
  <Application>Microsoft Office PowerPoint</Application>
  <PresentationFormat>宽屏</PresentationFormat>
  <Paragraphs>120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SimHei</vt:lpstr>
      <vt:lpstr>Arial</vt:lpstr>
      <vt:lpstr>Arial Black</vt:lpstr>
      <vt:lpstr>Cambria Math</vt:lpstr>
      <vt:lpstr>Office 主题​​</vt:lpstr>
      <vt:lpstr>PowerPoint 演示文稿</vt:lpstr>
      <vt:lpstr>Motivation</vt:lpstr>
      <vt:lpstr>Data Collection</vt:lpstr>
      <vt:lpstr>Acceleration Estimation</vt:lpstr>
      <vt:lpstr>PowerPoint 演示文稿</vt:lpstr>
      <vt:lpstr>Mass Estimation</vt:lpstr>
      <vt:lpstr>PowerPoint 演示文稿</vt:lpstr>
      <vt:lpstr>PowerPoint 演示文稿</vt:lpstr>
      <vt:lpstr>Radius Estimation</vt:lpstr>
      <vt:lpstr>PowerPoint 演示文稿</vt:lpstr>
      <vt:lpstr>PowerPoint 演示文稿</vt:lpstr>
      <vt:lpstr>The P ̇_b^Res is caused by tidal dissipation in millisecond pulsar binaries </vt:lpstr>
      <vt:lpstr>Comparison with GW Radiation</vt:lpstr>
      <vt:lpstr>As a probe of the interior of star</vt:lpstr>
      <vt:lpstr>Tidal Model for white dwarf</vt:lpstr>
      <vt:lpstr>General Tidal Model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王迪</dc:creator>
  <cp:lastModifiedBy>d w</cp:lastModifiedBy>
  <cp:revision>125</cp:revision>
  <dcterms:created xsi:type="dcterms:W3CDTF">2019-06-19T01:38:27Z</dcterms:created>
  <dcterms:modified xsi:type="dcterms:W3CDTF">2019-06-27T00:00:25Z</dcterms:modified>
</cp:coreProperties>
</file>