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95" r:id="rId4"/>
    <p:sldId id="257" r:id="rId5"/>
    <p:sldId id="259" r:id="rId6"/>
    <p:sldId id="293" r:id="rId7"/>
    <p:sldId id="294" r:id="rId8"/>
    <p:sldId id="296" r:id="rId9"/>
    <p:sldId id="261" r:id="rId10"/>
    <p:sldId id="265" r:id="rId11"/>
    <p:sldId id="268" r:id="rId12"/>
    <p:sldId id="267" r:id="rId13"/>
    <p:sldId id="269" r:id="rId14"/>
    <p:sldId id="284" r:id="rId15"/>
    <p:sldId id="270" r:id="rId16"/>
    <p:sldId id="283" r:id="rId17"/>
    <p:sldId id="272" r:id="rId18"/>
    <p:sldId id="273" r:id="rId19"/>
    <p:sldId id="276" r:id="rId20"/>
    <p:sldId id="279" r:id="rId21"/>
    <p:sldId id="277" r:id="rId22"/>
    <p:sldId id="287" r:id="rId23"/>
    <p:sldId id="288" r:id="rId24"/>
    <p:sldId id="289" r:id="rId25"/>
    <p:sldId id="290" r:id="rId26"/>
    <p:sldId id="291" r:id="rId27"/>
    <p:sldId id="292" r:id="rId28"/>
    <p:sldId id="278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用户" initials="MO用" lastIdx="3" clrIdx="0">
    <p:extLst>
      <p:ext uri="{19B8F6BF-5375-455C-9EA6-DF929625EA0E}">
        <p15:presenceInfo xmlns:p15="http://schemas.microsoft.com/office/powerpoint/2012/main" userId="Microsoft Office 用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3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6T09:06:33.765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6T11:50:24.385" idx="3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452E-0A58-A545-B4D6-FE2831CA9617}" type="datetimeFigureOut">
              <a:rPr lang="en-US" smtClean="0"/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7F46-933B-3E4A-B580-6C513C805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37F46-933B-3E4A-B580-6C513C805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4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C550-E3A4-C14C-A8E3-7386FE38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Han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J1841-0500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J1832+0029,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J1634-5107 and J1938+2213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FFDEF-0D5F-6142-B7B1-446B86E6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29000"/>
            <a:ext cx="6815669" cy="1549399"/>
          </a:xfrm>
        </p:spPr>
        <p:txBody>
          <a:bodyPr>
            <a:normAutofit fontScale="77500" lnSpcReduction="20000"/>
          </a:bodyPr>
          <a:lstStyle/>
          <a:p>
            <a:pPr algn="r"/>
            <a:endParaRPr lang="en-US" altLang="zh-CN" dirty="0"/>
          </a:p>
          <a:p>
            <a:pPr algn="r">
              <a:lnSpc>
                <a:spcPct val="120000"/>
              </a:lnSpc>
            </a:pP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王双强， 王晶波，王娜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Hobbs, S. Dai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Kerr, R. Shannon, V. Ravi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Hollow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中国科学院新疆天文台</a:t>
            </a:r>
            <a:endParaRPr lang="en-US" altLang="zh-C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CN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0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4F33-DD78-804A-B854-B3100A9F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0DF8EC-CAE5-7949-86E3-BD27619B9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377" y="2664352"/>
            <a:ext cx="4718050" cy="3153123"/>
          </a:xfrm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AFD8FC24-C3C7-854B-8A06-CE889BF63DF0}"/>
              </a:ext>
            </a:extLst>
          </p:cNvPr>
          <p:cNvSpPr/>
          <p:nvPr/>
        </p:nvSpPr>
        <p:spPr>
          <a:xfrm>
            <a:off x="9120249" y="4880758"/>
            <a:ext cx="1776349" cy="52251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0765A-8DF3-BA4D-9274-D10EE64EAF2D}"/>
              </a:ext>
            </a:extLst>
          </p:cNvPr>
          <p:cNvSpPr txBox="1"/>
          <p:nvPr/>
        </p:nvSpPr>
        <p:spPr>
          <a:xfrm>
            <a:off x="9267342" y="4357538"/>
            <a:ext cx="1482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After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May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2014,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almost 4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yrs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496ADF6-BA17-0745-83B5-20B1C71A8E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8575" y="2664352"/>
            <a:ext cx="4718050" cy="2893300"/>
          </a:xfrm>
        </p:spPr>
      </p:pic>
    </p:spTree>
    <p:extLst>
      <p:ext uri="{BB962C8B-B14F-4D97-AF65-F5344CB8AC3E}">
        <p14:creationId xmlns:p14="http://schemas.microsoft.com/office/powerpoint/2010/main" val="373330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9536-C5B6-4641-8482-9430CC2F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puls</a:t>
            </a:r>
            <a:r>
              <a:rPr lang="en-US" altLang="zh-CN" dirty="0"/>
              <a:t>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C4CD81-4237-2E44-89ED-B4A1AD913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663" y="2560638"/>
            <a:ext cx="4063350" cy="303313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1D250D-21EA-D048-AEC1-197DE7B2B805}"/>
              </a:ext>
            </a:extLst>
          </p:cNvPr>
          <p:cNvSpPr txBox="1"/>
          <p:nvPr/>
        </p:nvSpPr>
        <p:spPr>
          <a:xfrm>
            <a:off x="6958013" y="5691202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quasi-periodic fluctuation 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A84E5B9-C165-B345-A20B-BA8E20F19D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48744" y="2560638"/>
            <a:ext cx="4160170" cy="30331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A4349A-3CBD-D747-AECB-031FF49BA0D9}"/>
              </a:ext>
            </a:extLst>
          </p:cNvPr>
          <p:cNvSpPr txBox="1"/>
          <p:nvPr/>
        </p:nvSpPr>
        <p:spPr>
          <a:xfrm>
            <a:off x="3016333" y="5656067"/>
            <a:ext cx="2647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P3~18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8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0377B-7F2F-FB49-8040-C76BF310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 </a:t>
            </a:r>
            <a:r>
              <a:rPr lang="en-US" altLang="zh-Hans" dirty="0"/>
              <a:t>J1832+0029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6F78B-24C2-E14E-A4D6-0D71867E8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3748114" cy="331012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Parkes radio telescope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Han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2005 April 28 (MJD 534888) to 2018 April 02 (MJD 58210)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totally 131 individual detections (65 search mode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66 fold mode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477A78-8B03-8D48-8C68-2C144F99C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8056" y="2560638"/>
            <a:ext cx="5486389" cy="3309937"/>
          </a:xfrm>
        </p:spPr>
      </p:pic>
    </p:spTree>
    <p:extLst>
      <p:ext uri="{BB962C8B-B14F-4D97-AF65-F5344CB8AC3E}">
        <p14:creationId xmlns:p14="http://schemas.microsoft.com/office/powerpoint/2010/main" val="332487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EC9B-51CE-024F-AAAD-5280F5A5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A273D3-E446-B447-80CD-04A733CBDA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1342" y="2613874"/>
            <a:ext cx="4568934" cy="217510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AA20DD9-8F37-B449-BD20-6456725D2E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13874"/>
            <a:ext cx="4718050" cy="3203465"/>
          </a:xfrm>
        </p:spPr>
      </p:pic>
    </p:spTree>
    <p:extLst>
      <p:ext uri="{BB962C8B-B14F-4D97-AF65-F5344CB8AC3E}">
        <p14:creationId xmlns:p14="http://schemas.microsoft.com/office/powerpoint/2010/main" val="278460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DB59-AEA5-BE44-8766-6D21DE99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E4AB4-DD10-8C46-9075-57F8F7ED93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emission is not stable.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same observational frequencies and integral time, the pulsar was not always be detected.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simultaneous observations, it may only be detected in one frequency.</a:t>
            </a:r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sensitive</a:t>
            </a:r>
            <a:r>
              <a:rPr lang="zh-CN" altLang="en-US" dirty="0"/>
              <a:t> </a:t>
            </a:r>
            <a:r>
              <a:rPr lang="en-US" altLang="zh-CN" dirty="0"/>
              <a:t>telescopes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needed,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as:</a:t>
            </a:r>
            <a:r>
              <a:rPr lang="zh-CN" altLang="en-US" dirty="0"/>
              <a:t> </a:t>
            </a:r>
            <a:r>
              <a:rPr lang="en-US" altLang="zh-CN" dirty="0"/>
              <a:t>FAST,</a:t>
            </a:r>
            <a:r>
              <a:rPr lang="zh-CN" altLang="en-US" dirty="0"/>
              <a:t> </a:t>
            </a:r>
            <a:r>
              <a:rPr lang="en-US" altLang="zh-CN" dirty="0"/>
              <a:t>QTT.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1B0F85-08D1-FB49-A9E6-A49BAFFA1E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560638"/>
            <a:ext cx="4718304" cy="3309937"/>
          </a:xfrm>
        </p:spPr>
      </p:pic>
    </p:spTree>
    <p:extLst>
      <p:ext uri="{BB962C8B-B14F-4D97-AF65-F5344CB8AC3E}">
        <p14:creationId xmlns:p14="http://schemas.microsoft.com/office/powerpoint/2010/main" val="413199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740C-5BC0-674B-AC4D-26C02461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D3FDC6-E858-7A4D-A0B9-28C1338DC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9169" y="2560638"/>
            <a:ext cx="3863049" cy="31058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652BA0-1EED-AF4A-B160-D09844F63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2079" y="2560638"/>
            <a:ext cx="3807199" cy="31058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2D72B5-C119-1E48-9A06-DB0FD5EB5FDA}"/>
              </a:ext>
            </a:extLst>
          </p:cNvPr>
          <p:cNvCxnSpPr>
            <a:cxnSpLocks/>
          </p:cNvCxnSpPr>
          <p:nvPr/>
        </p:nvCxnSpPr>
        <p:spPr>
          <a:xfrm>
            <a:off x="8231883" y="3395373"/>
            <a:ext cx="437021" cy="820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BFA2A0-5B87-8947-97EE-FF82EE41069F}"/>
                  </a:ext>
                </a:extLst>
              </p:cNvPr>
              <p:cNvSpPr txBox="1"/>
              <p:nvPr/>
            </p:nvSpPr>
            <p:spPr>
              <a:xfrm>
                <a:off x="8231883" y="4215606"/>
                <a:ext cx="1486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an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Hans" dirty="0"/>
                  <a:t>=-0.84±0.48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BFA2A0-5B87-8947-97EE-FF82EE410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883" y="4215606"/>
                <a:ext cx="1486882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DFF80E0-68E5-5A45-A359-5A2D4119E914}"/>
              </a:ext>
            </a:extLst>
          </p:cNvPr>
          <p:cNvSpPr txBox="1"/>
          <p:nvPr/>
        </p:nvSpPr>
        <p:spPr>
          <a:xfrm>
            <a:off x="1480597" y="5648762"/>
            <a:ext cx="758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flux densities at 0.7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(square)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1.4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(circle)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3.1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(triangle)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GHz are 0.21 ± 0.15, 0.25 ± 0.16 and 0.06 ± 0.04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CE20-0410-154F-9BC5-7FD0FE63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5AB1-759E-054B-90C3-11F631FE91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During the second off phase as noted by Lorimer et al. 2012 (MJD 55293-56128), the pulsar was detected.</a:t>
            </a:r>
          </a:p>
          <a:p>
            <a:r>
              <a:rPr lang="en-US" dirty="0"/>
              <a:t>Not absolutely shut down!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C9C7E1-C40B-1B4B-AA51-7148394A8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625" y="2560638"/>
            <a:ext cx="4508250" cy="3309937"/>
          </a:xfrm>
        </p:spPr>
      </p:pic>
    </p:spTree>
    <p:extLst>
      <p:ext uri="{BB962C8B-B14F-4D97-AF65-F5344CB8AC3E}">
        <p14:creationId xmlns:p14="http://schemas.microsoft.com/office/powerpoint/2010/main" val="379518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0E80-3C81-824E-81B3-00D7466B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pulse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BB47-B56D-0D42-9F96-1C9E446221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carried out the single pulse search campaign at the observations which there is no obvious accumulated pulse profile and found that there may exist sporadic emission.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F33C7A-0641-6145-B5A5-AC0B9BBD5F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5521" y="2560638"/>
            <a:ext cx="4070457" cy="3309937"/>
          </a:xfrm>
        </p:spPr>
      </p:pic>
    </p:spTree>
    <p:extLst>
      <p:ext uri="{BB962C8B-B14F-4D97-AF65-F5344CB8AC3E}">
        <p14:creationId xmlns:p14="http://schemas.microsoft.com/office/powerpoint/2010/main" val="343771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BC7F-E74F-0746-8EEF-EA4C35E0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 J1634-5107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665D-7C81-2A4F-8D29-A85305ECDB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Parkes radio telescope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Han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2005 August 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(MJD 53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2018 April 02 (MJD 58210)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totally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individual detections (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search mode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Han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AB0D82-644A-4A41-8624-5841A8424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9306" y="2560638"/>
            <a:ext cx="4618299" cy="3309937"/>
          </a:xfrm>
        </p:spPr>
      </p:pic>
    </p:spTree>
    <p:extLst>
      <p:ext uri="{BB962C8B-B14F-4D97-AF65-F5344CB8AC3E}">
        <p14:creationId xmlns:p14="http://schemas.microsoft.com/office/powerpoint/2010/main" val="333190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6791-2541-D842-9002-578162C9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8B430-2D1C-C542-AFD4-3169CB74DB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Nulling fraction (NF) : </a:t>
            </a:r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dirty="0"/>
              <a:t>82 ± 9 per cent at 0.7 GHz </a:t>
            </a:r>
          </a:p>
          <a:p>
            <a:pPr marL="0" indent="0">
              <a:buNone/>
            </a:pPr>
            <a:r>
              <a:rPr lang="zh-CN" altLang="en-US" dirty="0"/>
              <a:t>   </a:t>
            </a:r>
            <a:r>
              <a:rPr lang="en-US" dirty="0"/>
              <a:t>70 ± 6 per cent at 1.4 GHz.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</a:t>
            </a:r>
            <a:r>
              <a:rPr lang="en-US" dirty="0"/>
              <a:t>similar forms of these two curves suggest that the fraction of observations when the pulsar is active is unchanging. 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69C28C6-C678-D646-9C5A-64EDFEF44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50623"/>
            <a:ext cx="4718050" cy="34867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5EC08C-89B5-A642-880D-D3B218F0922F}"/>
              </a:ext>
            </a:extLst>
          </p:cNvPr>
          <p:cNvSpPr txBox="1"/>
          <p:nvPr/>
        </p:nvSpPr>
        <p:spPr>
          <a:xfrm>
            <a:off x="8264873" y="38460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53CA3-9978-8946-8668-A7A78336661A}"/>
              </a:ext>
            </a:extLst>
          </p:cNvPr>
          <p:cNvSpPr txBox="1"/>
          <p:nvPr/>
        </p:nvSpPr>
        <p:spPr>
          <a:xfrm>
            <a:off x="8697708" y="403071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OBS</a:t>
            </a:r>
          </a:p>
        </p:txBody>
      </p:sp>
    </p:spTree>
    <p:extLst>
      <p:ext uri="{BB962C8B-B14F-4D97-AF65-F5344CB8AC3E}">
        <p14:creationId xmlns:p14="http://schemas.microsoft.com/office/powerpoint/2010/main" val="65598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7B7A-9046-9A41-A8CA-732B3945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A9AF-13B1-CB45-9AE9-7003C813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Han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J1841-0500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J1832+0029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J1634-5107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J1938+2213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Summery</a:t>
            </a:r>
          </a:p>
        </p:txBody>
      </p:sp>
    </p:spTree>
    <p:extLst>
      <p:ext uri="{BB962C8B-B14F-4D97-AF65-F5344CB8AC3E}">
        <p14:creationId xmlns:p14="http://schemas.microsoft.com/office/powerpoint/2010/main" val="19689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2F8E-C533-B849-B2D9-BCF9DB52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FLUX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8C51-1587-DA46-964B-E87DFA01AE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circles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  GHz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 GHz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56A89E-901A-6E49-A55F-E4E96CA298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2455" y="2560320"/>
            <a:ext cx="4466863" cy="36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BDCB-0802-6849-8F78-D09D2689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Bursting</a:t>
            </a:r>
            <a:r>
              <a:rPr lang="zh-CN" altLang="en-US" dirty="0"/>
              <a:t> </a:t>
            </a:r>
            <a:r>
              <a:rPr lang="en-US" altLang="zh-CN" dirty="0"/>
              <a:t>emission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D5123-538B-754B-A375-59C9D069F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RRAT-like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burst rate is about 3.6% with the 1-5 pulse periods duration time. most bursts (larger than 99%) last 1 pulse period.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nearby RRAT, like PSR B0656+14?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593177-1C30-EF4F-A058-AB4F54ADD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2183" y="2560638"/>
            <a:ext cx="4597134" cy="3309937"/>
          </a:xfrm>
        </p:spPr>
      </p:pic>
    </p:spTree>
    <p:extLst>
      <p:ext uri="{BB962C8B-B14F-4D97-AF65-F5344CB8AC3E}">
        <p14:creationId xmlns:p14="http://schemas.microsoft.com/office/powerpoint/2010/main" val="1755808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7194-F945-304D-92BA-4CCDBF98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 J1938+2213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C2BCD6-4C20-A543-9B73-59775F756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543" y="2717120"/>
            <a:ext cx="9329055" cy="20376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83252-D561-2845-B4AA-6277D5066C26}"/>
              </a:ext>
            </a:extLst>
          </p:cNvPr>
          <p:cNvSpPr txBox="1"/>
          <p:nvPr/>
        </p:nvSpPr>
        <p:spPr>
          <a:xfrm>
            <a:off x="1666932" y="4770406"/>
            <a:ext cx="7632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observational frequencies, the observations at 732 and 3094 MHz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simultaneous. </a:t>
            </a:r>
          </a:p>
        </p:txBody>
      </p:sp>
    </p:spTree>
    <p:extLst>
      <p:ext uri="{BB962C8B-B14F-4D97-AF65-F5344CB8AC3E}">
        <p14:creationId xmlns:p14="http://schemas.microsoft.com/office/powerpoint/2010/main" val="121843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09E1-FF41-3B4D-8650-C1365D53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EEBB36-1067-414F-9063-EE2E94CBC5A3}"/>
              </a:ext>
            </a:extLst>
          </p:cNvPr>
          <p:cNvSpPr txBox="1"/>
          <p:nvPr/>
        </p:nvSpPr>
        <p:spPr>
          <a:xfrm>
            <a:off x="1538609" y="5552702"/>
            <a:ext cx="8032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7CBDC5-C977-F14F-8239-A63D6717F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1624702" y="2530658"/>
            <a:ext cx="4359994" cy="331012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flux density in bursting state is dozens of times that of normal state.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flux densities: 732MHz: 2.08mJy,  1369 MHz: 1.11mJy, 3094MHz: 0.58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263034-407F-0149-BEF3-64773DE6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07" y="2464305"/>
            <a:ext cx="1581119" cy="37673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6029C0-A9C6-384F-9C5F-38D572ADE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519" y="2498827"/>
            <a:ext cx="1610877" cy="3732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543F91-53C0-2A44-9B7A-58C795102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479" y="2464304"/>
            <a:ext cx="1614582" cy="37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B8F3-5569-C446-9A65-63503550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Profiles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EA12F8-98C0-814A-8D4A-01902B4B8D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7581" y="2484774"/>
            <a:ext cx="3326278" cy="245600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39C347-AB7D-0541-8A7C-8CE90D714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48392" y="2484774"/>
            <a:ext cx="3277426" cy="245600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2B8EE-57C2-B047-BFFD-0579484AF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818" y="2484774"/>
            <a:ext cx="3291214" cy="24560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570D3A-D96F-744D-BCB8-07FB6B346155}"/>
              </a:ext>
            </a:extLst>
          </p:cNvPr>
          <p:cNvSpPr txBox="1"/>
          <p:nvPr/>
        </p:nvSpPr>
        <p:spPr>
          <a:xfrm>
            <a:off x="1923802" y="5139555"/>
            <a:ext cx="159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 degrees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44E83-B952-5448-88AE-2BD71FD518D3}"/>
              </a:ext>
            </a:extLst>
          </p:cNvPr>
          <p:cNvSpPr txBox="1"/>
          <p:nvPr/>
        </p:nvSpPr>
        <p:spPr>
          <a:xfrm>
            <a:off x="5493339" y="5139555"/>
            <a:ext cx="159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degrees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3094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DDDDD3-8A93-0C42-B337-B02F41FD6486}"/>
              </a:ext>
            </a:extLst>
          </p:cNvPr>
          <p:cNvSpPr txBox="1"/>
          <p:nvPr/>
        </p:nvSpPr>
        <p:spPr>
          <a:xfrm>
            <a:off x="8796680" y="5139555"/>
            <a:ext cx="1724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degrees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1369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87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9377-22DE-204D-8F3E-14916834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D6C4-E204-8549-8BA5-AA20FF4BB1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percent at 1.4 GHz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for 1-38 pulse periods.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9194E7-3A83-D147-95D6-93BAF9F73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199" y="2560638"/>
            <a:ext cx="4353102" cy="3309937"/>
          </a:xfrm>
        </p:spPr>
      </p:pic>
    </p:spTree>
    <p:extLst>
      <p:ext uri="{BB962C8B-B14F-4D97-AF65-F5344CB8AC3E}">
        <p14:creationId xmlns:p14="http://schemas.microsoft.com/office/powerpoint/2010/main" val="290848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232F-E9AB-334E-ABB9-C9E0C77B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Switch patterns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E91E20-40D9-624F-AE9F-A4785377F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9236" y="2560638"/>
            <a:ext cx="4376728" cy="330993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F86797-0322-3D4A-97F4-A511238B8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3170" y="2560638"/>
            <a:ext cx="4095160" cy="3309937"/>
          </a:xfrm>
        </p:spPr>
      </p:pic>
    </p:spTree>
    <p:extLst>
      <p:ext uri="{BB962C8B-B14F-4D97-AF65-F5344CB8AC3E}">
        <p14:creationId xmlns:p14="http://schemas.microsoft.com/office/powerpoint/2010/main" val="51173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033-48EB-FB42-A1F3-8E35BD26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Polarization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96C0C-E217-9543-8048-B955605219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fractional linear polarization in bursting state is higher that that in normal state.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circular polarization is low in both states.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2F266D-66B0-7442-A0B2-7C456FFD4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9878" y="2470068"/>
            <a:ext cx="4301744" cy="3400507"/>
          </a:xfrm>
        </p:spPr>
      </p:pic>
    </p:spTree>
    <p:extLst>
      <p:ext uri="{BB962C8B-B14F-4D97-AF65-F5344CB8AC3E}">
        <p14:creationId xmlns:p14="http://schemas.microsoft.com/office/powerpoint/2010/main" val="74205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A022C6-DF2C-2645-9F38-ED3EA73CE2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3558" y="635001"/>
            <a:ext cx="10964884" cy="118192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0294F-A420-C940-BC2C-72E6DE472D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6905" y="1615044"/>
            <a:ext cx="10521537" cy="460795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J1841-0500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cycle time of the on/off phase is not quasi-periodic.</a:t>
            </a:r>
          </a:p>
          <a:p>
            <a:r>
              <a:rPr lang="en-US" altLang="zh-Han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Han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Han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phase,</a:t>
            </a:r>
            <a:r>
              <a:rPr lang="zh-Han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a have a quasi- periodic fluctuation with the modulated period in the range of 18 − 33 pulse periods.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J1832+0029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stable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weak emission during off states.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J1634-5107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detect pulse emission at 0.7 GHz for the first time and obtained new nulling fraction at 0.7 GHz and 1.4 GHz, respectively.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observe burst emission in on state with the 1-5 pulse periods duration time.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J1938+2213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observed simultaneously at the first time.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analyze the phase offsets, the burst duration time, the 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witch patterns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polarization at different frequencies. </a:t>
            </a:r>
          </a:p>
        </p:txBody>
      </p:sp>
    </p:spTree>
    <p:extLst>
      <p:ext uri="{BB962C8B-B14F-4D97-AF65-F5344CB8AC3E}">
        <p14:creationId xmlns:p14="http://schemas.microsoft.com/office/powerpoint/2010/main" val="3165313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1C1B-F819-6545-9216-B5C8EA3BC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9111-C863-8144-AC40-12D6DD957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Kramer, M., </a:t>
            </a:r>
            <a:r>
              <a:rPr lang="en-US" dirty="0" err="1"/>
              <a:t>Lyne</a:t>
            </a:r>
            <a:r>
              <a:rPr lang="en-US" dirty="0"/>
              <a:t>, A. G., O’Brien, J. T., Jordan, C. A., &amp; Lorimer, D. R. 2006, Science, 312, 549</a:t>
            </a:r>
          </a:p>
          <a:p>
            <a:r>
              <a:rPr lang="en-US" dirty="0"/>
              <a:t>O’Brien, J. T., Kramer, M., </a:t>
            </a:r>
            <a:r>
              <a:rPr lang="en-US" dirty="0" err="1"/>
              <a:t>Lyne</a:t>
            </a:r>
            <a:r>
              <a:rPr lang="en-US" dirty="0"/>
              <a:t>, A. G., Lorimer, D. R., &amp; Jordan, C. A. 2006, Chinese Journal of Astronomy and Astrophysics Supplement, 6, 4</a:t>
            </a:r>
          </a:p>
          <a:p>
            <a:r>
              <a:rPr lang="en-US" dirty="0"/>
              <a:t>Wang, N., Manchester, R. N., &amp; Johnston, S. 2007, MNRAS, 377, 1383</a:t>
            </a:r>
          </a:p>
          <a:p>
            <a:r>
              <a:rPr lang="en-US" dirty="0"/>
              <a:t>O’Brien, J. T., 2010, PhD thesis, The University of Manchester</a:t>
            </a:r>
          </a:p>
          <a:p>
            <a:r>
              <a:rPr lang="en-US" dirty="0"/>
              <a:t>Camilo, F., Ransom, S. M., Chatterjee, S., Johnston, S., &amp; Demorest, P.  2012, </a:t>
            </a:r>
            <a:r>
              <a:rPr lang="en-US" dirty="0" err="1"/>
              <a:t>ApJ</a:t>
            </a:r>
            <a:r>
              <a:rPr lang="en-US" dirty="0"/>
              <a:t>, 746, 63</a:t>
            </a:r>
          </a:p>
          <a:p>
            <a:r>
              <a:rPr lang="en-US" dirty="0"/>
              <a:t>Lorimer, D. R., </a:t>
            </a:r>
            <a:r>
              <a:rPr lang="en-US" dirty="0" err="1"/>
              <a:t>Lyne</a:t>
            </a:r>
            <a:r>
              <a:rPr lang="en-US" dirty="0"/>
              <a:t>, A. G., McLaughlin, M. A., et al. 2012, </a:t>
            </a:r>
            <a:r>
              <a:rPr lang="en-US" dirty="0" err="1"/>
              <a:t>ApJ</a:t>
            </a:r>
            <a:r>
              <a:rPr lang="en-US" dirty="0"/>
              <a:t>, 758, 141 </a:t>
            </a:r>
          </a:p>
          <a:p>
            <a:r>
              <a:rPr lang="en-US" dirty="0"/>
              <a:t>Young, N. J., </a:t>
            </a:r>
            <a:r>
              <a:rPr lang="en-US" dirty="0" err="1"/>
              <a:t>Weltevrede</a:t>
            </a:r>
            <a:r>
              <a:rPr lang="en-US" dirty="0"/>
              <a:t>, P., </a:t>
            </a:r>
            <a:r>
              <a:rPr lang="en-US" dirty="0" err="1"/>
              <a:t>Stappers</a:t>
            </a:r>
            <a:r>
              <a:rPr lang="en-US" dirty="0"/>
              <a:t>, B. W., </a:t>
            </a:r>
            <a:r>
              <a:rPr lang="en-US" dirty="0" err="1"/>
              <a:t>Lyne</a:t>
            </a:r>
            <a:r>
              <a:rPr lang="en-US" dirty="0"/>
              <a:t>, A. G., &amp; Kramer, M.  2015, MNRAS, 449, 1495</a:t>
            </a:r>
          </a:p>
          <a:p>
            <a:r>
              <a:rPr lang="en-US" dirty="0" err="1"/>
              <a:t>Lyne</a:t>
            </a:r>
            <a:r>
              <a:rPr lang="en-US" dirty="0"/>
              <a:t>, A. G., </a:t>
            </a:r>
            <a:r>
              <a:rPr lang="en-US" dirty="0" err="1"/>
              <a:t>Stappers</a:t>
            </a:r>
            <a:r>
              <a:rPr lang="en-US" dirty="0"/>
              <a:t>, B. W., Freire, P. C. C., et al. 2017, </a:t>
            </a:r>
            <a:r>
              <a:rPr lang="en-US" dirty="0" err="1"/>
              <a:t>ApJ</a:t>
            </a:r>
            <a:r>
              <a:rPr lang="en-US" dirty="0"/>
              <a:t>, 834, 72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1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2C2B55-97E8-7B43-9E8B-862FD8D7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Pulsar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5C4A0B-829A-084E-8B9A-A771245CD8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formed during the core collapse supernova explosion of the massive star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Wide-waveband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infrared,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emission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their polar gaps </a:t>
            </a:r>
          </a:p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0664DA6-E4B9-FD45-B4E2-5EC92D2B7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529367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5EA8-056F-0E4F-A2A9-176A9D7D76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5098" y="2481805"/>
            <a:ext cx="8159750" cy="1822450"/>
          </a:xfrm>
        </p:spPr>
        <p:txBody>
          <a:bodyPr>
            <a:normAutofit/>
          </a:bodyPr>
          <a:lstStyle/>
          <a:p>
            <a:r>
              <a:rPr lang="en-US" sz="9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28058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72E53-63C2-BC4B-819A-022FCF9B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Nulling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7EBA73-E366-EB47-99EE-32EED0D4BC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nulling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noted by Backer (1970)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Nulling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pulse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to cease suddenly on timescales of several pulse periods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hours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 days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switch back on again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5EED7E-6948-204A-9C73-7340CCA190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74158"/>
            <a:ext cx="4718050" cy="308289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E4A18-F426-3442-ACD4-023C0A8E5792}"/>
              </a:ext>
            </a:extLst>
          </p:cNvPr>
          <p:cNvSpPr txBox="1"/>
          <p:nvPr/>
        </p:nvSpPr>
        <p:spPr>
          <a:xfrm>
            <a:off x="9456517" y="5685782"/>
            <a:ext cx="165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 et. al 2007</a:t>
            </a:r>
          </a:p>
        </p:txBody>
      </p:sp>
    </p:spTree>
    <p:extLst>
      <p:ext uri="{BB962C8B-B14F-4D97-AF65-F5344CB8AC3E}">
        <p14:creationId xmlns:p14="http://schemas.microsoft.com/office/powerpoint/2010/main" val="283359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1A99-BE63-D94B-AD61-3670DA23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intermittent</a:t>
            </a:r>
            <a:r>
              <a:rPr lang="zh-CN" altLang="en-US" dirty="0"/>
              <a:t> </a:t>
            </a:r>
            <a:r>
              <a:rPr lang="en-US" altLang="zh-CN" dirty="0"/>
              <a:t>pulsar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A8BA6-914C-374C-9EC9-C9FC7FD27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669511" cy="3310128"/>
          </a:xfrm>
        </p:spPr>
        <p:txBody>
          <a:bodyPr>
            <a:normAutofit fontScale="77500" lnSpcReduction="20000"/>
          </a:bodyPr>
          <a:lstStyle/>
          <a:p>
            <a:r>
              <a:rPr lang="en-US" altLang="zh-Hans" dirty="0"/>
              <a:t>S</a:t>
            </a:r>
            <a:r>
              <a:rPr lang="en-US" dirty="0"/>
              <a:t>how normal pulsar emission properties for a period of time (ON phase) and then switch OFF and back ON again, with cycle times measured in</a:t>
            </a:r>
            <a:r>
              <a:rPr lang="en-US" b="1" dirty="0"/>
              <a:t> days or even years.</a:t>
            </a:r>
            <a:r>
              <a:rPr lang="en-US" dirty="0"/>
              <a:t> (</a:t>
            </a:r>
            <a:r>
              <a:rPr lang="en-US" dirty="0" err="1"/>
              <a:t>Lyne</a:t>
            </a:r>
            <a:r>
              <a:rPr lang="en-US" dirty="0"/>
              <a:t> et. al 2017)</a:t>
            </a:r>
          </a:p>
          <a:p>
            <a:r>
              <a:rPr lang="en-US" dirty="0"/>
              <a:t>It gives quantitative information on the strengths of the magnetospheric electric currents that generate the</a:t>
            </a:r>
            <a:br>
              <a:rPr lang="en-US" dirty="0"/>
            </a:br>
            <a:r>
              <a:rPr lang="en-US" dirty="0"/>
              <a:t>pulsar’s pulsed radiation. (E. P. J. van den Heuvel  2006)</a:t>
            </a:r>
          </a:p>
          <a:p>
            <a:r>
              <a:rPr lang="en-US" altLang="zh-Hans" dirty="0"/>
              <a:t>First</a:t>
            </a:r>
            <a:r>
              <a:rPr lang="zh-Hans" altLang="en-US" dirty="0"/>
              <a:t> </a:t>
            </a:r>
            <a:r>
              <a:rPr lang="en-US" altLang="zh-Hans" dirty="0"/>
              <a:t>d</a:t>
            </a:r>
            <a:r>
              <a:rPr lang="en-US" dirty="0"/>
              <a:t>iscovery</a:t>
            </a:r>
            <a:r>
              <a:rPr lang="en-US" altLang="zh-Hans" dirty="0"/>
              <a:t>:</a:t>
            </a:r>
            <a:r>
              <a:rPr lang="zh-Hans" altLang="en-US" dirty="0"/>
              <a:t> </a:t>
            </a:r>
            <a:r>
              <a:rPr lang="en-US" altLang="zh-Hans" dirty="0"/>
              <a:t>Kramer</a:t>
            </a:r>
            <a:r>
              <a:rPr lang="zh-Hans" altLang="en-US" dirty="0"/>
              <a:t> </a:t>
            </a:r>
            <a:r>
              <a:rPr lang="en-US" altLang="zh-Hans" dirty="0"/>
              <a:t>et.</a:t>
            </a:r>
            <a:r>
              <a:rPr lang="zh-Hans" altLang="en-US" dirty="0"/>
              <a:t> </a:t>
            </a:r>
            <a:r>
              <a:rPr lang="en-US" altLang="zh-Hans" dirty="0"/>
              <a:t>al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2006,</a:t>
            </a:r>
            <a:r>
              <a:rPr lang="zh-Hans" altLang="en-US" dirty="0"/>
              <a:t> </a:t>
            </a:r>
            <a:r>
              <a:rPr lang="en-US" altLang="zh-Hans" dirty="0"/>
              <a:t>76-m Lovell Telescope (Kramer et. al 2006)</a:t>
            </a:r>
            <a:endParaRPr lang="en-US" dirty="0"/>
          </a:p>
          <a:p>
            <a:r>
              <a:rPr lang="en-US" altLang="zh-Hans" dirty="0"/>
              <a:t>Five</a:t>
            </a:r>
            <a:r>
              <a:rPr lang="zh-Hans" altLang="en-US" dirty="0"/>
              <a:t> </a:t>
            </a:r>
            <a:r>
              <a:rPr lang="en-US" altLang="zh-Hans" dirty="0"/>
              <a:t>are</a:t>
            </a:r>
            <a:r>
              <a:rPr lang="zh-Hans" altLang="en-US" dirty="0"/>
              <a:t> </a:t>
            </a:r>
            <a:r>
              <a:rPr lang="en-US" altLang="zh-Hans" dirty="0"/>
              <a:t>known:</a:t>
            </a:r>
            <a:r>
              <a:rPr lang="zh-Hans" altLang="en-US" dirty="0"/>
              <a:t> </a:t>
            </a:r>
            <a:r>
              <a:rPr lang="en-US" dirty="0"/>
              <a:t>B1931+24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b="1" dirty="0"/>
              <a:t>J1841−0500</a:t>
            </a:r>
            <a:r>
              <a:rPr lang="en-US" altLang="zh-Hans" b="1" dirty="0"/>
              <a:t>,</a:t>
            </a:r>
            <a:r>
              <a:rPr lang="en-US" b="1" dirty="0"/>
              <a:t> J1832+0029</a:t>
            </a:r>
            <a:r>
              <a:rPr lang="en-US" altLang="zh-Hans" b="1" dirty="0"/>
              <a:t>,</a:t>
            </a:r>
            <a:r>
              <a:rPr lang="zh-Hans" altLang="en-US" b="1" dirty="0"/>
              <a:t> </a:t>
            </a:r>
            <a:r>
              <a:rPr lang="en-US" dirty="0"/>
              <a:t>J1910+0517</a:t>
            </a:r>
            <a:r>
              <a:rPr lang="en-US" altLang="zh-Hans" dirty="0"/>
              <a:t>,</a:t>
            </a:r>
            <a:r>
              <a:rPr lang="zh-Hans" altLang="en-US" dirty="0"/>
              <a:t> </a:t>
            </a:r>
            <a:r>
              <a:rPr lang="en-US" dirty="0"/>
              <a:t>J1929+1357. (</a:t>
            </a:r>
            <a:r>
              <a:rPr lang="en-US" dirty="0" err="1"/>
              <a:t>Lyne</a:t>
            </a:r>
            <a:r>
              <a:rPr lang="en-US" dirty="0"/>
              <a:t> et. al 2017)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AC4FF7-2726-7A4B-ADEB-0DC0177487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3944" y="2560511"/>
            <a:ext cx="3057702" cy="33099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F92D2-BDDA-5644-9864-BEE14C6C58F7}"/>
              </a:ext>
            </a:extLst>
          </p:cNvPr>
          <p:cNvSpPr txBox="1"/>
          <p:nvPr/>
        </p:nvSpPr>
        <p:spPr>
          <a:xfrm>
            <a:off x="9630136" y="5775628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Kramer et. al 2006</a:t>
            </a:r>
          </a:p>
        </p:txBody>
      </p:sp>
    </p:spTree>
    <p:extLst>
      <p:ext uri="{BB962C8B-B14F-4D97-AF65-F5344CB8AC3E}">
        <p14:creationId xmlns:p14="http://schemas.microsoft.com/office/powerpoint/2010/main" val="393761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DCDE-69FE-3442-B82C-091BAE7A9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</a:t>
            </a:r>
            <a:r>
              <a:rPr lang="zh-CN" altLang="en-US" dirty="0"/>
              <a:t> </a:t>
            </a:r>
            <a:r>
              <a:rPr lang="en-US" altLang="zh-CN" dirty="0"/>
              <a:t>changing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370C-4D9B-A745-8DE8-A1DF682C3F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Mode</a:t>
            </a:r>
            <a:r>
              <a:rPr lang="zh-CN" altLang="en-US" sz="2000" dirty="0"/>
              <a:t> </a:t>
            </a:r>
            <a:r>
              <a:rPr lang="en-US" altLang="zh-CN" sz="2000" dirty="0"/>
              <a:t>changing:</a:t>
            </a:r>
            <a:r>
              <a:rPr lang="zh-CN" altLang="en-US" sz="2000" dirty="0"/>
              <a:t> </a:t>
            </a:r>
            <a:r>
              <a:rPr lang="en-US" sz="2000" dirty="0"/>
              <a:t>the average pulse profile of pulsars abruptly change between two or more states from time to time </a:t>
            </a:r>
          </a:p>
          <a:p>
            <a:r>
              <a:rPr lang="en-US" sz="2000" dirty="0"/>
              <a:t>Nulling can be thought to be an extreme case of mode changing </a:t>
            </a:r>
          </a:p>
          <a:p>
            <a:r>
              <a:rPr lang="en-US" sz="2000" dirty="0"/>
              <a:t>both nulling and mode changing have been studied in more than 200 pulsars.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12B44C-B7FD-7444-B9FF-4BEE44437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250" y="2560320"/>
            <a:ext cx="4718050" cy="29501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CC7404-A417-7F46-BA8A-F422DE221986}"/>
              </a:ext>
            </a:extLst>
          </p:cNvPr>
          <p:cNvSpPr txBox="1"/>
          <p:nvPr/>
        </p:nvSpPr>
        <p:spPr>
          <a:xfrm>
            <a:off x="6499187" y="5415451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PSR</a:t>
            </a:r>
            <a:r>
              <a:rPr lang="zh-CN" altLang="en-US" dirty="0"/>
              <a:t> </a:t>
            </a:r>
            <a:r>
              <a:rPr lang="en-US" dirty="0"/>
              <a:t>B0826-34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Esamdin</a:t>
            </a:r>
            <a:r>
              <a:rPr lang="zh-CN" altLang="en-US" dirty="0"/>
              <a:t> </a:t>
            </a:r>
            <a:r>
              <a:rPr lang="en-US" altLang="zh-CN" dirty="0"/>
              <a:t>et.</a:t>
            </a:r>
            <a:r>
              <a:rPr lang="zh-CN" altLang="en-US" dirty="0"/>
              <a:t> </a:t>
            </a:r>
            <a:r>
              <a:rPr lang="en-US" altLang="zh-CN" dirty="0"/>
              <a:t>al</a:t>
            </a:r>
            <a:r>
              <a:rPr lang="zh-CN" altLang="en-US" dirty="0"/>
              <a:t> </a:t>
            </a:r>
            <a:r>
              <a:rPr lang="en-US" altLang="zh-CN" dirty="0"/>
              <a:t>2012)</a:t>
            </a:r>
          </a:p>
        </p:txBody>
      </p:sp>
    </p:spTree>
    <p:extLst>
      <p:ext uri="{BB962C8B-B14F-4D97-AF65-F5344CB8AC3E}">
        <p14:creationId xmlns:p14="http://schemas.microsoft.com/office/powerpoint/2010/main" val="98410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FD44-BCA1-E147-9238-3911E2A1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bursting</a:t>
            </a:r>
            <a:r>
              <a:rPr lang="zh-CN" altLang="en-US" dirty="0"/>
              <a:t> </a:t>
            </a:r>
            <a:r>
              <a:rPr lang="en-US" altLang="zh-CN" dirty="0"/>
              <a:t>pulsar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BCB83-0092-F14F-8D8E-1E028303A9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pulsar: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emission increases sharply in the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observation, then it tends to drop off from pulse to pulse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dramatically. </a:t>
            </a: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 some similar to the nulling pulsars,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nulling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from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telescope’s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sensitively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emission behaviors are only seen in a few pulsars: J1752+2359 (Lewandowski et al. 2004),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J1938+2213 (Lorimer et al. 2013) and B0611+22 (Seymour et al. 2014).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AD3B6F-19A9-2748-A40F-97B08A4DE4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6596" y="2560638"/>
            <a:ext cx="4368307" cy="3309937"/>
          </a:xfrm>
        </p:spPr>
      </p:pic>
    </p:spTree>
    <p:extLst>
      <p:ext uri="{BB962C8B-B14F-4D97-AF65-F5344CB8AC3E}">
        <p14:creationId xmlns:p14="http://schemas.microsoft.com/office/powerpoint/2010/main" val="218639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6084-868D-BE44-A408-02EC052F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pulsars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CF9853-124E-3749-9B81-7E4B3EDE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J1841−0500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on for 400 d and then off for 580 d, Green Bank Telescope (Camilo et. al  2012).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J1832+0029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intermittent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on for 600 d and then off for 800 d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Parkes 64 m and Lovell 76 m radio telescopes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Lorimer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J1634−5107: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quasi-periodical nulling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pulsar,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scales of the “on” and “off” phases are about 1 and 9 days, respectively,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(O’Brien et al. 2006 ).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J1938+2213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unusual emission properties (the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bursting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emission),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Arecibo telescope, (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Lorimer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et.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157587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A54B1-6A25-A54C-B592-E5113F64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PSR </a:t>
            </a:r>
            <a:r>
              <a:rPr lang="en-US" altLang="zh-Hans" dirty="0"/>
              <a:t>J1841-0500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8967217-C60F-4342-BC65-0ADB04C41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3712939" cy="331012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Parkes radio telescope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Han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2011 September 02 (MJD 55806) to 2018 April 02 (MJD 58210)</a:t>
            </a:r>
            <a:r>
              <a:rPr lang="en-US" altLang="zh-Han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zh-Han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zh-Han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search mode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Han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Han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EF18F0C-394C-F741-AFEA-F1E25BC88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0145" y="2733344"/>
            <a:ext cx="5579629" cy="2964525"/>
          </a:xfrm>
        </p:spPr>
      </p:pic>
    </p:spTree>
    <p:extLst>
      <p:ext uri="{BB962C8B-B14F-4D97-AF65-F5344CB8AC3E}">
        <p14:creationId xmlns:p14="http://schemas.microsoft.com/office/powerpoint/2010/main" val="2739991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1403</TotalTime>
  <Words>1332</Words>
  <Application>Microsoft Macintosh PowerPoint</Application>
  <PresentationFormat>Widescreen</PresentationFormat>
  <Paragraphs>134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Garamond</vt:lpstr>
      <vt:lpstr>Times New Roman</vt:lpstr>
      <vt:lpstr>Wingdings</vt:lpstr>
      <vt:lpstr>Organic</vt:lpstr>
      <vt:lpstr>RADIO OBSERVATIONS OF PULSARS J1841-0500, J1832+0029, J1634-5107 and J1938+2213 </vt:lpstr>
      <vt:lpstr>Outline</vt:lpstr>
      <vt:lpstr>Pulsar</vt:lpstr>
      <vt:lpstr>Nulling</vt:lpstr>
      <vt:lpstr>The intermittent pulsar</vt:lpstr>
      <vt:lpstr>Mode changing</vt:lpstr>
      <vt:lpstr>The bursting pulsar</vt:lpstr>
      <vt:lpstr>The pulsars</vt:lpstr>
      <vt:lpstr>PSR J1841-0500</vt:lpstr>
      <vt:lpstr>Timing</vt:lpstr>
      <vt:lpstr>Single pulse</vt:lpstr>
      <vt:lpstr>PSR J1832+0029</vt:lpstr>
      <vt:lpstr>Timing</vt:lpstr>
      <vt:lpstr>Detected</vt:lpstr>
      <vt:lpstr>Flux</vt:lpstr>
      <vt:lpstr>Weak emission</vt:lpstr>
      <vt:lpstr>Single pulse search</vt:lpstr>
      <vt:lpstr>PSR J1634-5107</vt:lpstr>
      <vt:lpstr>Results</vt:lpstr>
      <vt:lpstr>FLUX</vt:lpstr>
      <vt:lpstr>Bursting emission</vt:lpstr>
      <vt:lpstr>PSR J1938+2213 </vt:lpstr>
      <vt:lpstr>Flux</vt:lpstr>
      <vt:lpstr>Profiles</vt:lpstr>
      <vt:lpstr>The burst rate</vt:lpstr>
      <vt:lpstr>Switch patterns</vt:lpstr>
      <vt:lpstr>Polarization </vt:lpstr>
      <vt:lpstr>Summary</vt:lpstr>
      <vt:lpstr>References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OBSERVATIONS OF PULSARS J1841-0500, J1832+0029 and J1634-5107</dc:title>
  <dc:creator>Microsoft Office User</dc:creator>
  <cp:lastModifiedBy>Microsoft Office 用户</cp:lastModifiedBy>
  <cp:revision>115</cp:revision>
  <dcterms:created xsi:type="dcterms:W3CDTF">2018-10-22T04:53:05Z</dcterms:created>
  <dcterms:modified xsi:type="dcterms:W3CDTF">2019-06-25T23:55:28Z</dcterms:modified>
</cp:coreProperties>
</file>