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1" r:id="rId6"/>
    <p:sldId id="272" r:id="rId7"/>
    <p:sldId id="278" r:id="rId8"/>
    <p:sldId id="274" r:id="rId9"/>
    <p:sldId id="275" r:id="rId10"/>
    <p:sldId id="276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8" r:id="rId19"/>
    <p:sldId id="267" r:id="rId20"/>
    <p:sldId id="270" r:id="rId21"/>
    <p:sldId id="269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9F6D-6C8D-4807-AC93-36C1AC093B06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A543-9DB6-4B05-BC27-48CEC7D12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3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A543-9DB6-4B05-BC27-48CEC7D12F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1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A543-9DB6-4B05-BC27-48CEC7D12F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A543-9DB6-4B05-BC27-48CEC7D12F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0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A543-9DB6-4B05-BC27-48CEC7D12F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7EC87-DA96-46DF-A7AC-18BFB79CD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67015C-56CA-4F42-AFDA-A8B0E9717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63303F-14DC-487C-9E42-68E34C4C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579A5-E179-4167-A101-DCF00767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AAB7A2-D33D-4F2F-8B78-14A898F0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0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4EC84-9D80-40A9-93D9-FA36A9A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93EBCF-BDAA-4BAC-AC4E-AB4590DAA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7DAEB-086E-4A40-B7AF-318F77E2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076A85-A357-48F2-8B8A-7904DC7E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6BE517-E0C4-4F34-970C-22232CA8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75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5B45CA-404E-4AB9-8C53-E0DC14C1A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72D641-9BAC-43F1-A468-D825176F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C8655-F5F2-498A-BE24-388123E1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892BE7-3477-46A4-A4F4-33E1A13F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8FD74-533A-4DB7-B12A-F298BFF7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432C2-1D58-4E1E-A33C-8223BFDF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C5F5C-601F-41FE-ADE0-A497E71F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2F692-8F92-4204-A058-A8ADA3BB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6E83BF-387C-4849-8CF4-A7A98B9E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F961AB-1C95-442E-8AAA-ADE2FD97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14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7289F-AFC9-4375-BF89-3836B519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AD6172-DE0D-42C5-BB0F-C7F9D8BD5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9F8B4-1AED-476B-AC7C-F20B1A05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A6131A-9C09-43B0-AA8D-23A738C9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BBCD7A-09D7-4FDC-A7ED-BE812184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3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52855-DCB8-4E86-A754-F2410EEA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B7EB5-475B-48EE-A01A-396E39368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FF76AA-7562-4814-BB7E-A7F3D7A1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287D79-CEAA-402E-8EC0-57443EC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D2F55E-785F-4197-84AF-BFF82B94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FF2ED9-F5FC-4798-8D5C-4C7A1BA8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F1F6F-6A71-40A9-8C20-E33237F7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DC84B2-2E43-4F6B-98F8-2514AC0D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7AFF23-BB80-402A-A940-30B701B1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69C34A-7954-4129-9814-E0C0B046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9F49B4-42DF-46D3-B273-4FB207184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0E4E79-1301-4DEF-8236-A2D1362B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CCB165-D9A0-4F49-8286-CCE463BB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D20696-6E12-4D7F-B5CA-2647B5A2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9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44DD5-3671-4DB9-92A5-71338F85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25D7F6-CC0A-4D51-A183-C3FE0A59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D7259E-A04F-437A-9074-A832F45C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03A94A-D4B9-4319-85E6-245A4EC0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96D664-DE50-49F4-A254-D3981AB3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CEF999-BD12-475E-B0D0-FB45F57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014823-F565-4DCA-8568-501FF0AE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23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6921D-00CC-4D2E-B64E-5A25588C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1687A-2FCE-48FB-B445-A7444601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4855E6-FBB8-44C2-8655-79B5D196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D46A58-3A41-4F0C-886B-A663AF3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8A364C-CE2A-43BE-A9A9-D23307DD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66830B-59E0-4389-9DC8-8DE54CA1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3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11E8F-0F6B-458F-AF5B-E52D1CB4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D1CF5C-E726-4CB1-B988-9880C32FA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FC2B6C-35AB-4E26-B755-5C26820D8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629FF-C1FC-4538-8DF2-25C8A241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A376B4-3D85-4C0D-BB19-C6488D78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E72E3D-6FD6-447B-B6F3-F632BE89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5CD184-B03A-426B-AE03-637FFC52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247BC1-FC43-4099-ACE7-DE6CBB7C1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6AF89-5BD6-4596-AA53-5F491E54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4FB3-3AB1-4407-BDEC-F765ABF5D0CD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4D0F39-D3D3-4F82-A2FE-D938FA6F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B69953-E35F-4DBC-9F92-EC4F81809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76A0-0A03-4ABA-BC75-68C93CEA1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B7514-8E5F-4B4A-9BA2-48AF96915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950976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The backend for real-time monitoring of FRB at </a:t>
            </a:r>
            <a:r>
              <a:rPr lang="en-US" altLang="zh-CN" b="1" dirty="0" err="1"/>
              <a:t>Tianma</a:t>
            </a:r>
            <a:r>
              <a:rPr lang="en-US" altLang="zh-CN" b="1" dirty="0"/>
              <a:t> RT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319896-67F7-41A4-BAF2-78D93FC6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0480" y="4079874"/>
            <a:ext cx="7406640" cy="2259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Wu </a:t>
            </a:r>
            <a:r>
              <a:rPr lang="en-US" altLang="zh-CN" b="1" dirty="0" err="1"/>
              <a:t>Yajun</a:t>
            </a:r>
            <a:r>
              <a:rPr lang="en-US" altLang="zh-CN" b="1" dirty="0"/>
              <a:t>, Yan Zhen, Liu </a:t>
            </a:r>
            <a:r>
              <a:rPr lang="en-US" altLang="zh-CN" b="1" dirty="0" err="1"/>
              <a:t>Qinghui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Zhu</a:t>
            </a:r>
            <a:r>
              <a:rPr lang="zh-CN" altLang="en-US" b="1" dirty="0"/>
              <a:t> </a:t>
            </a:r>
            <a:r>
              <a:rPr lang="en-US" altLang="zh-CN" b="1" dirty="0" err="1"/>
              <a:t>Renjie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Guo</a:t>
            </a:r>
            <a:r>
              <a:rPr lang="zh-CN" altLang="en-US" b="1" dirty="0"/>
              <a:t> </a:t>
            </a:r>
            <a:r>
              <a:rPr lang="en-US" altLang="zh-CN" b="1" dirty="0" err="1"/>
              <a:t>Shaoguang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Gang </a:t>
            </a:r>
            <a:r>
              <a:rPr lang="en-US" altLang="zh-CN" b="1" dirty="0" err="1"/>
              <a:t>Jiangying</a:t>
            </a:r>
            <a:r>
              <a:rPr lang="en-US" altLang="zh-CN" b="1" dirty="0"/>
              <a:t>, Xu Zhijun, Li</a:t>
            </a:r>
            <a:r>
              <a:rPr lang="zh-CN" altLang="en-US" b="1" dirty="0"/>
              <a:t> </a:t>
            </a:r>
            <a:r>
              <a:rPr lang="en-US" altLang="zh-CN" b="1" dirty="0" err="1"/>
              <a:t>Jiyun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FPS 8, Xi’an,</a:t>
            </a:r>
            <a:r>
              <a:rPr lang="zh-CN" altLang="en-US" b="1" dirty="0"/>
              <a:t> </a:t>
            </a:r>
            <a:r>
              <a:rPr lang="en-US" altLang="zh-CN" b="1" dirty="0"/>
              <a:t>2019/06/26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36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5A579-CF58-4B58-94A2-51905B7D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 </a:t>
            </a:r>
            <a:r>
              <a:rPr lang="en-US" altLang="zh-CN" b="1" dirty="0" err="1">
                <a:solidFill>
                  <a:schemeClr val="dk1"/>
                </a:solidFill>
              </a:rPr>
              <a:t>Pushchino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74EA25-BCD0-497F-AD6D-6EA81556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879870"/>
            <a:ext cx="5971222" cy="437837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95FC7AB-47A5-4C9B-8ACC-C65F850F32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840" y="1798590"/>
            <a:ext cx="5105400" cy="140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/>
              <a:t>Frequency: 111 MHz; BW 2.5 MHz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50 </a:t>
            </a:r>
            <a:r>
              <a:rPr lang="en-US" altLang="zh-CN" sz="2400" b="1" dirty="0" err="1"/>
              <a:t>squaredegree</a:t>
            </a:r>
            <a:br>
              <a:rPr lang="en-US" altLang="zh-CN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F8F78C-85F6-4A9B-89C8-9DFB6921B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800793"/>
            <a:ext cx="5638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11BF9-065C-4D01-A617-53EFA5C9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Tianma</a:t>
            </a:r>
            <a:r>
              <a:rPr lang="en-US" altLang="zh-CN" b="1" dirty="0"/>
              <a:t> Radio Telescope: Signal link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961532" y="5015006"/>
            <a:ext cx="5957427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Specification: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frequency: 1-50 GHz, 8 band;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Pulsar; Spectroscope; Continuum; VLBI</a:t>
            </a:r>
            <a:r>
              <a:rPr lang="zh-CN" altLang="en-US" sz="2400" b="1" dirty="0"/>
              <a:t>；</a:t>
            </a:r>
            <a:endParaRPr lang="en-US" altLang="zh-CN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24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20" y="1690688"/>
            <a:ext cx="9544950" cy="36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DFD1E-4D11-4195-BE2B-B0D1EC29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Tianma</a:t>
            </a:r>
            <a:r>
              <a:rPr lang="en-US" altLang="zh-CN" b="1" dirty="0"/>
              <a:t> Radio Telescope: Performance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4A0174-3730-4457-8D21-1B6613B1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F3DABB-82A4-4EE8-A8E9-84F3D493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25625"/>
            <a:ext cx="11531600" cy="48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87533-966C-4C6E-941A-0483B060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FRB</a:t>
            </a:r>
            <a:r>
              <a:rPr lang="zh-CN" altLang="en-US" b="1" dirty="0"/>
              <a:t> </a:t>
            </a:r>
            <a:r>
              <a:rPr lang="en-US" altLang="zh-CN" b="1" dirty="0"/>
              <a:t>Backend: hardware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8" y="2267163"/>
            <a:ext cx="1693796" cy="4590837"/>
          </a:xfrm>
        </p:spPr>
      </p:pic>
      <p:sp>
        <p:nvSpPr>
          <p:cNvPr id="5" name="矩形 4"/>
          <p:cNvSpPr/>
          <p:nvPr/>
        </p:nvSpPr>
        <p:spPr>
          <a:xfrm>
            <a:off x="988291" y="3355960"/>
            <a:ext cx="1293091" cy="541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78" y="2267163"/>
            <a:ext cx="2653913" cy="199043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2170545" y="2779485"/>
            <a:ext cx="1058333" cy="721098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燕尾形箭头 9"/>
          <p:cNvSpPr/>
          <p:nvPr/>
        </p:nvSpPr>
        <p:spPr>
          <a:xfrm>
            <a:off x="6177735" y="5370874"/>
            <a:ext cx="992555" cy="424873"/>
          </a:xfrm>
          <a:prstGeom prst="notched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91417" y="2121895"/>
            <a:ext cx="4970087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Dual Channel 1Gsps ADC, 8-bit;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Xilinx K7480t FPGA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10Gb Ethernet for data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H-maser for timing</a:t>
            </a:r>
            <a:endParaRPr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61999" y="1690688"/>
            <a:ext cx="74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采用主流</a:t>
            </a:r>
            <a:r>
              <a:rPr lang="en-US" altLang="zh-CN" sz="2800" b="1" dirty="0"/>
              <a:t>ADC+FPGA+GPU</a:t>
            </a:r>
            <a:r>
              <a:rPr lang="zh-CN" altLang="en-US" sz="2800" b="1" dirty="0"/>
              <a:t>的数字化终端结构</a:t>
            </a: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2226872" y="3774632"/>
            <a:ext cx="909902" cy="1836449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277750" y="5324101"/>
            <a:ext cx="2605041" cy="573961"/>
          </a:xfrm>
          <a:prstGeom prst="roundRect">
            <a:avLst/>
          </a:prstGeom>
          <a:noFill/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26923" y="5426415"/>
            <a:ext cx="230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GPU Storage Server</a:t>
            </a:r>
            <a:endParaRPr lang="zh-CN" altLang="en-US" b="1" dirty="0"/>
          </a:p>
        </p:txBody>
      </p:sp>
      <p:sp>
        <p:nvSpPr>
          <p:cNvPr id="25" name="燕尾形箭头 24"/>
          <p:cNvSpPr/>
          <p:nvPr/>
        </p:nvSpPr>
        <p:spPr>
          <a:xfrm>
            <a:off x="6138277" y="2696924"/>
            <a:ext cx="992555" cy="424873"/>
          </a:xfrm>
          <a:prstGeom prst="notched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333673" y="4692856"/>
            <a:ext cx="48583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Intel® Xeon® Processor E5 2.2GHz 28 core;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/>
              <a:t>128G DDR Ram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GeForce GT 1030 GPU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40 TB storage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677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FC6F5-8D5F-4B1A-B964-5012F934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Backend: Pipeline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870960" y="6236182"/>
            <a:ext cx="997527" cy="30777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FPGA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0960" y="6537852"/>
            <a:ext cx="997527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CPU/GPU 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9374" y="2394065"/>
            <a:ext cx="472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Real-time pipeline: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095730" y="2977002"/>
            <a:ext cx="46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FFT: 1024 Channels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079373" y="3547565"/>
            <a:ext cx="609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Clean RFI: clean frequency range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095730" y="4118128"/>
            <a:ext cx="609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De-dispersion: GPU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095730" y="4633624"/>
            <a:ext cx="609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Detect: the statistic for the DM-time series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2B05AE-C8AE-499B-BA76-D80A6D03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91" y="1894346"/>
            <a:ext cx="5907084" cy="45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7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DACA4-BBF2-4823-BABB-EEC3FD41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Backend: 24 hours monitoring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4959DE-7FDA-4A61-82CB-E015EB679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The information required for pipeline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Telescope: AZ/EL, transformed to RAJ/DEC, </a:t>
            </a:r>
            <a:r>
              <a:rPr lang="en-US" altLang="zh-CN" b="1" dirty="0" err="1"/>
              <a:t>filterbank</a:t>
            </a:r>
            <a:r>
              <a:rPr lang="en-US" altLang="zh-CN" b="1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Receiver:  clean frequency range;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Up Down Converter: frequency range, De-dispersion;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Program of communications with control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Receiver or frequency changes, the pipeline re-initiation;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Information refresh every second;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7901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B1C2A-78EB-40D1-93BB-5E854141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Backend specifications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DE5876-45DB-49E0-9766-187CCBA2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04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Two polarizations: stokes I detection and output; I/Q/U/V output possible;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Bandwidth: max 512 MHz;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Channels: 1024, 0.5 MHz/channel;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Time resolution: 200 us;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Data rate: 5MB/s for I; 20 MB for I/Q/U/V; depends on computer;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DM count: 400, DM(0-2000);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Output: </a:t>
            </a:r>
            <a:r>
              <a:rPr lang="en-US" altLang="zh-CN" sz="2400" b="1" dirty="0" err="1"/>
              <a:t>filterbank</a:t>
            </a:r>
            <a:r>
              <a:rPr lang="en-US" altLang="zh-CN" sz="2400" b="1" dirty="0"/>
              <a:t> for data; </a:t>
            </a:r>
            <a:r>
              <a:rPr lang="en-US" altLang="zh-CN" sz="2400" b="1" dirty="0" err="1"/>
              <a:t>ps</a:t>
            </a:r>
            <a:r>
              <a:rPr lang="en-US" altLang="zh-CN" sz="2400" b="1" dirty="0"/>
              <a:t> file for result;</a:t>
            </a:r>
          </a:p>
          <a:p>
            <a:pPr>
              <a:lnSpc>
                <a:spcPct val="150000"/>
              </a:lnSpc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915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C7382-599B-4806-B7A2-A2C2E5A9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Observation: post pipeline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ACFE7B-E7B5-497B-9015-D4FBEDB9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72364" cy="51673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BD6C905-4FDF-4F40-948C-E04E39F0636D}"/>
              </a:ext>
            </a:extLst>
          </p:cNvPr>
          <p:cNvSpPr txBox="1"/>
          <p:nvPr/>
        </p:nvSpPr>
        <p:spPr>
          <a:xfrm>
            <a:off x="6675120" y="2611120"/>
            <a:ext cx="5252720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Giant Pulse of B0531+21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Record the data, then pipeline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S band, clean at 2180-2280 MHz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985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8362F-B5E6-4510-A971-83F7EAE4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Observation: real time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3F8C860-11D9-49E8-826C-EE229AC12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5891"/>
            <a:ext cx="5291562" cy="520210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9439563-05A5-4531-A3FB-648E2F0152D1}"/>
              </a:ext>
            </a:extLst>
          </p:cNvPr>
          <p:cNvSpPr txBox="1"/>
          <p:nvPr/>
        </p:nvSpPr>
        <p:spPr>
          <a:xfrm>
            <a:off x="6675120" y="2611120"/>
            <a:ext cx="5252720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Real time pipeline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Full S band, 2100-2400 MHz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RFI leads to false detection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12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598913-D964-442D-8186-F5EF10BE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Observation: real time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DAE6502-4378-40B6-A4AE-855CB8D1A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2" y="1690688"/>
            <a:ext cx="5205562" cy="504539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F618F7-BC94-490C-87AB-C437A7732BFE}"/>
              </a:ext>
            </a:extLst>
          </p:cNvPr>
          <p:cNvSpPr txBox="1"/>
          <p:nvPr/>
        </p:nvSpPr>
        <p:spPr>
          <a:xfrm>
            <a:off x="6467658" y="2611120"/>
            <a:ext cx="5460182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Real time pipeline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C band: 4590-4950MHz(clean band)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No detection for serval days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The performance of C bad is very good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61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A27DD-5230-4623-9519-BE5DA8D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7B2B-B7BB-4630-8E49-E03BC1AC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/>
              <a:t>Fast Radio Burst</a:t>
            </a:r>
            <a:r>
              <a:rPr lang="zh-CN" altLang="en-US" b="1" dirty="0"/>
              <a:t> </a:t>
            </a:r>
            <a:r>
              <a:rPr lang="en-US" altLang="zh-CN" b="1" dirty="0"/>
              <a:t>and Observations</a:t>
            </a:r>
          </a:p>
          <a:p>
            <a:r>
              <a:rPr lang="en-US" altLang="zh-CN" b="1" dirty="0" err="1"/>
              <a:t>Tianma</a:t>
            </a:r>
            <a:r>
              <a:rPr lang="en-US" altLang="zh-CN" b="1" dirty="0"/>
              <a:t> Radio Telescope</a:t>
            </a:r>
          </a:p>
          <a:p>
            <a:r>
              <a:rPr lang="en-US" altLang="zh-CN" b="1" dirty="0"/>
              <a:t>The FRB Backend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b="1" dirty="0"/>
              <a:t>Hardware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b="1" dirty="0"/>
              <a:t>Pipeline in FPGA and CPU/GPU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control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communication</a:t>
            </a:r>
          </a:p>
          <a:p>
            <a:r>
              <a:rPr lang="en-US" altLang="zh-CN" b="1" dirty="0"/>
              <a:t>Test</a:t>
            </a:r>
            <a:r>
              <a:rPr lang="zh-CN" altLang="en-US" b="1" dirty="0"/>
              <a:t> </a:t>
            </a:r>
            <a:r>
              <a:rPr lang="en-US" altLang="zh-CN" b="1" dirty="0"/>
              <a:t>Observation</a:t>
            </a:r>
          </a:p>
          <a:p>
            <a:r>
              <a:rPr lang="en-US" altLang="zh-CN" b="1" dirty="0"/>
              <a:t>Conclusion and next step</a:t>
            </a:r>
          </a:p>
        </p:txBody>
      </p:sp>
    </p:spTree>
    <p:extLst>
      <p:ext uri="{BB962C8B-B14F-4D97-AF65-F5344CB8AC3E}">
        <p14:creationId xmlns:p14="http://schemas.microsoft.com/office/powerpoint/2010/main" val="135260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hardware: upgrade in plan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3D0A0DD-913D-42B2-9C8C-D0411CABE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8" y="1815465"/>
            <a:ext cx="3263503" cy="4351338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D4CCAF5-F531-4D9D-BCEE-26FCFE3957B0}"/>
              </a:ext>
            </a:extLst>
          </p:cNvPr>
          <p:cNvSpPr txBox="1"/>
          <p:nvPr/>
        </p:nvSpPr>
        <p:spPr>
          <a:xfrm>
            <a:off x="4488873" y="2207597"/>
            <a:ext cx="6605847" cy="336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One channel 5 </a:t>
            </a:r>
            <a:r>
              <a:rPr lang="en-US" altLang="zh-CN" sz="2400" b="1" dirty="0" err="1"/>
              <a:t>Gsps</a:t>
            </a:r>
            <a:r>
              <a:rPr lang="en-US" altLang="zh-CN" sz="2400" b="1" dirty="0"/>
              <a:t> ADC or Dual Channel 2Gsps ADC, 10-bit;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Xilinx K7480t FPGA for signal processing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6 X 10Gb Ethernet for data transmission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Arm/Linux for control;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/>
              <a:t>16 GB DDR3 for burst data storage;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8705A-E361-4937-859F-3AB2BDDB7ECE}"/>
              </a:ext>
            </a:extLst>
          </p:cNvPr>
          <p:cNvSpPr txBox="1"/>
          <p:nvPr/>
        </p:nvSpPr>
        <p:spPr>
          <a:xfrm>
            <a:off x="4596476" y="5853695"/>
            <a:ext cx="639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Keep working to upgrade the FRB backend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5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A3600-BA1B-4A7B-BD83-A0CEC10B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 and next step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BF137-2D4D-4B11-A454-3DEAD753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510664"/>
            <a:ext cx="10683240" cy="53473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The real time FRB backend is automated working at </a:t>
            </a:r>
            <a:r>
              <a:rPr lang="en-US" altLang="zh-CN" sz="2400" b="1" dirty="0" err="1"/>
              <a:t>Tianma</a:t>
            </a:r>
            <a:r>
              <a:rPr lang="en-US" altLang="zh-CN" sz="2400" b="1" dirty="0"/>
              <a:t> radio telescope,  with basic RFI mitigation;</a:t>
            </a:r>
            <a:r>
              <a:rPr lang="zh-CN" altLang="en-US" sz="2400" b="1" dirty="0"/>
              <a:t> </a:t>
            </a:r>
            <a:endParaRPr lang="en-US" altLang="zh-CN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b="1" dirty="0"/>
              <a:t>Max 500 MHz, 200 us, 1024 channels;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Way of detection should be upgraded: detection rate; accurate DM;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RFI detection and mitigation;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2GHz bandwidth, for S/C/X band;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The time resolution(200 us to 20 us) and frequency resolution(1024 channels to 8192 channels);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Incoherent de-dispersion to coherent de-dispersion, prepare for Low frequency observation.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470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F2ACE23-294D-4BFB-AD49-37C09DFB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2357121"/>
            <a:ext cx="10515600" cy="21174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b="1" i="1" dirty="0"/>
              <a:t>Thanks for Attentions!</a:t>
            </a:r>
            <a:br>
              <a:rPr lang="en-US" altLang="zh-CN" b="1" i="1" dirty="0"/>
            </a:br>
            <a:r>
              <a:rPr lang="en-US" altLang="zh-CN" b="1" i="1" dirty="0"/>
              <a:t>Welcome for advices and Comments!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53349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CC84F-40D4-4DC0-9798-8D4346EB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Fast Radio Burst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99A74-3134-434E-9A00-7508F629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6200" cy="4351338"/>
          </a:xfrm>
        </p:spPr>
        <p:txBody>
          <a:bodyPr/>
          <a:lstStyle/>
          <a:p>
            <a:r>
              <a:rPr lang="en-US" altLang="zh-CN" dirty="0"/>
              <a:t>Short Bright radio pulses;</a:t>
            </a:r>
          </a:p>
          <a:p>
            <a:r>
              <a:rPr lang="en-US" altLang="zh-CN" dirty="0"/>
              <a:t>High Dispersion Measure(DM)</a:t>
            </a:r>
          </a:p>
          <a:p>
            <a:r>
              <a:rPr lang="en-US" altLang="zh-CN" dirty="0"/>
              <a:t>Observe: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Origin;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Frequency range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Repeating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err="1"/>
              <a:t>Polarisation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…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FD14EC-5FEA-4FB9-9CC6-6AF94489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1165542"/>
            <a:ext cx="4629150" cy="3571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4B6F5E-ACD7-47A1-AF28-1872493D0DB3}"/>
              </a:ext>
            </a:extLst>
          </p:cNvPr>
          <p:cNvSpPr txBox="1"/>
          <p:nvPr/>
        </p:nvSpPr>
        <p:spPr>
          <a:xfrm>
            <a:off x="8524240" y="4737417"/>
            <a:ext cx="29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FRB110220 Thornton(2013)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83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9E5E3-CFE0-4038-818D-922D098E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Observations of FRB</a:t>
            </a:r>
            <a:endParaRPr lang="zh-CN" altLang="en-US" b="1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45EE7DBD-84E5-422A-BCD9-C77B8802A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38721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74161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39485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83206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722734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84723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Telescope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FRBs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Frequency(MHz)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7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UTMOST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835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Parkes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1352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4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CHIME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600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1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ASKAP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25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1300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8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Pushchino</a:t>
                      </a:r>
                      <a:endParaRPr lang="en-US" sz="18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111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5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C000"/>
                          </a:solidFill>
                        </a:rPr>
                        <a:t>Arecibo</a:t>
                      </a:r>
                      <a:endParaRPr lang="zh-CN" alt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1375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C000"/>
                          </a:solidFill>
                        </a:rPr>
                        <a:t>GBT</a:t>
                      </a:r>
                      <a:endParaRPr lang="zh-CN" alt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800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03254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DE7602B-224D-4CDC-9353-1B0FB44D81B3}"/>
              </a:ext>
            </a:extLst>
          </p:cNvPr>
          <p:cNvSpPr/>
          <p:nvPr/>
        </p:nvSpPr>
        <p:spPr>
          <a:xfrm>
            <a:off x="838200" y="5154414"/>
            <a:ext cx="518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Helvetica Neue"/>
              </a:rPr>
              <a:t>FRB121102: Arecibo(1375MHz), GBT(6407MHz)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4705F7-90F4-4025-8013-8C81973835DF}"/>
              </a:ext>
            </a:extLst>
          </p:cNvPr>
          <p:cNvSpPr/>
          <p:nvPr/>
        </p:nvSpPr>
        <p:spPr>
          <a:xfrm>
            <a:off x="838200" y="5701149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Helvetica Neue"/>
              </a:rPr>
              <a:t>FRB180814.J0422+73: CHIME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2325B5C-AE81-46F9-9D3B-4062B3AF08EB}"/>
              </a:ext>
            </a:extLst>
          </p:cNvPr>
          <p:cNvSpPr txBox="1"/>
          <p:nvPr/>
        </p:nvSpPr>
        <p:spPr>
          <a:xfrm>
            <a:off x="10012680" y="4785082"/>
            <a:ext cx="157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From </a:t>
            </a:r>
            <a:r>
              <a:rPr lang="en-US" altLang="zh-CN" b="1" dirty="0" err="1"/>
              <a:t>frbcat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2415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31DA-64D1-48A4-BE4F-F0D89A85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</a:t>
            </a:r>
            <a:r>
              <a:rPr lang="zh-CN" altLang="en-US" b="1" dirty="0"/>
              <a:t> </a:t>
            </a:r>
            <a:r>
              <a:rPr lang="en-US" altLang="zh-CN" b="1" dirty="0"/>
              <a:t>UTMOST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B888CB-4A14-44CA-A6DE-B76C4DDC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53" y="1299883"/>
            <a:ext cx="3296652" cy="28919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798EC7-5F33-40BF-9586-A6285C25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4798"/>
            <a:ext cx="3684085" cy="356672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B289EA7-F660-4E96-9DD5-5B2FDF6AFA91}"/>
              </a:ext>
            </a:extLst>
          </p:cNvPr>
          <p:cNvCxnSpPr>
            <a:cxnSpLocks/>
          </p:cNvCxnSpPr>
          <p:nvPr/>
        </p:nvCxnSpPr>
        <p:spPr>
          <a:xfrm flipV="1">
            <a:off x="1950720" y="2433320"/>
            <a:ext cx="2804160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012D1FE-93A6-49AB-BAF6-97E77DF42F67}"/>
              </a:ext>
            </a:extLst>
          </p:cNvPr>
          <p:cNvSpPr txBox="1"/>
          <p:nvPr/>
        </p:nvSpPr>
        <p:spPr>
          <a:xfrm>
            <a:off x="8915400" y="1971655"/>
            <a:ext cx="339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352 antennas;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/>
              <a:t>Arcsecond-level FRB </a:t>
            </a:r>
            <a:r>
              <a:rPr lang="en-US" altLang="zh-CN" b="1" dirty="0" err="1"/>
              <a:t>localisation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ACA038-0D87-41B6-9969-C1B4674F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864" y="4246871"/>
            <a:ext cx="3646829" cy="26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10D02-B6B9-4820-845C-89FA2ECA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</a:t>
            </a:r>
            <a:r>
              <a:rPr lang="zh-CN" altLang="en-US" b="1" dirty="0"/>
              <a:t> </a:t>
            </a:r>
            <a:r>
              <a:rPr lang="en-US" altLang="zh-CN" b="1" dirty="0"/>
              <a:t>CHIME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435346-3DA8-435B-8A0B-53EA8301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747"/>
            <a:ext cx="7286625" cy="339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B9E9B3-2F3E-41DA-B49A-390AF2314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2416126"/>
            <a:ext cx="5689600" cy="26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181DC-3AAD-44DB-B0D1-25C72777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 </a:t>
            </a:r>
            <a:r>
              <a:rPr lang="en-US" altLang="zh-CN" b="1" dirty="0">
                <a:solidFill>
                  <a:schemeClr val="dk1"/>
                </a:solidFill>
              </a:rPr>
              <a:t>ASKAP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351D98-186A-46E5-9EF0-870BED1D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" y="2263340"/>
            <a:ext cx="5554345" cy="34759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57D03B-9A7D-4BF4-BAC2-7624E0151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84" y="2263340"/>
            <a:ext cx="6446202" cy="34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F0796-903E-4BE9-A98E-579D05C8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</a:t>
            </a:r>
            <a:r>
              <a:rPr lang="zh-CN" altLang="en-US" b="1" dirty="0"/>
              <a:t> </a:t>
            </a:r>
            <a:r>
              <a:rPr lang="en-US" altLang="zh-CN" b="1" dirty="0"/>
              <a:t>Arecibo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2C5D8A-DB5E-440F-93E1-91BF49F2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1825625"/>
            <a:ext cx="50800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Arecibo L-band Feed Array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SETIBURST back-end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ARTEMIS automated, real-time pulse detection;</a:t>
            </a: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BB96DF-24DA-4F2C-8476-8EFCA9DF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6019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2C87A-A9A9-42AA-B0E7-0B11A1A7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telescope for</a:t>
            </a:r>
            <a:r>
              <a:rPr lang="zh-CN" altLang="en-US" b="1" dirty="0"/>
              <a:t> </a:t>
            </a:r>
            <a:r>
              <a:rPr lang="en-US" altLang="zh-CN" b="1" dirty="0"/>
              <a:t>FRB:</a:t>
            </a:r>
            <a:r>
              <a:rPr lang="zh-CN" altLang="en-US" b="1" dirty="0"/>
              <a:t> </a:t>
            </a:r>
            <a:r>
              <a:rPr lang="en-US" altLang="zh-CN" b="1" dirty="0"/>
              <a:t>GBT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E59EE2-993E-46C5-B82B-48B74BA2E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" y="2109311"/>
            <a:ext cx="5238750" cy="3743325"/>
          </a:xfr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C884E32-904E-4553-A214-E45082FFB650}"/>
              </a:ext>
            </a:extLst>
          </p:cNvPr>
          <p:cNvSpPr txBox="1">
            <a:spLocks/>
          </p:cNvSpPr>
          <p:nvPr/>
        </p:nvSpPr>
        <p:spPr>
          <a:xfrm>
            <a:off x="6273800" y="2328385"/>
            <a:ext cx="5080000" cy="330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/>
              <a:t>GreenBurst</a:t>
            </a:r>
            <a:r>
              <a:rPr lang="en-US" altLang="zh-CN" sz="2400" b="1" dirty="0"/>
              <a:t>: 960-1920 MHz, single pixel;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obtain data all time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The Roach II and GPU for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data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pipeline;</a:t>
            </a:r>
            <a:br>
              <a:rPr lang="en-US" altLang="zh-CN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br>
              <a:rPr lang="en-US" altLang="zh-CN" sz="2400" b="1" dirty="0"/>
            </a:b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890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717</Words>
  <Application>Microsoft Office PowerPoint</Application>
  <PresentationFormat>宽屏</PresentationFormat>
  <Paragraphs>139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Helvetica Neue</vt:lpstr>
      <vt:lpstr>等线</vt:lpstr>
      <vt:lpstr>等线 Light</vt:lpstr>
      <vt:lpstr>Arial</vt:lpstr>
      <vt:lpstr>Wingdings</vt:lpstr>
      <vt:lpstr>Office 主题​​</vt:lpstr>
      <vt:lpstr>The backend for real-time monitoring of FRB at Tianma RT</vt:lpstr>
      <vt:lpstr>Contents</vt:lpstr>
      <vt:lpstr>Fast Radio Burst</vt:lpstr>
      <vt:lpstr>Observations of FRB</vt:lpstr>
      <vt:lpstr>The telescope for FRB: UTMOST </vt:lpstr>
      <vt:lpstr>The telescope for FRB: CHIME</vt:lpstr>
      <vt:lpstr>The telescope for FRB: ASKAP</vt:lpstr>
      <vt:lpstr>The telescope for FRB: Arecibo</vt:lpstr>
      <vt:lpstr>The telescope for FRB: GBT</vt:lpstr>
      <vt:lpstr>The telescope for FRB: Pushchino </vt:lpstr>
      <vt:lpstr>Tianma Radio Telescope: Signal link</vt:lpstr>
      <vt:lpstr>Tianma Radio Telescope: Performance</vt:lpstr>
      <vt:lpstr>The FRB Backend: hardware</vt:lpstr>
      <vt:lpstr>The Backend: Pipeline</vt:lpstr>
      <vt:lpstr>The Backend: 24 hours monitoring</vt:lpstr>
      <vt:lpstr>The Backend specifications</vt:lpstr>
      <vt:lpstr>Test Observation: post pipeline</vt:lpstr>
      <vt:lpstr>Test Observation: real time</vt:lpstr>
      <vt:lpstr>Test Observation: real time </vt:lpstr>
      <vt:lpstr>New hardware: upgrade in plan</vt:lpstr>
      <vt:lpstr>Conclusion and next step</vt:lpstr>
      <vt:lpstr>Thanks for Attentions! Welcome for advices and Comments!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天马望远镜FRB监测系统</dc:title>
  <dc:creator>wyj</dc:creator>
  <cp:lastModifiedBy>wyj</cp:lastModifiedBy>
  <cp:revision>120</cp:revision>
  <dcterms:created xsi:type="dcterms:W3CDTF">2019-06-21T13:34:53Z</dcterms:created>
  <dcterms:modified xsi:type="dcterms:W3CDTF">2019-06-26T05:30:11Z</dcterms:modified>
</cp:coreProperties>
</file>