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388" r:id="rId4"/>
    <p:sldId id="322" r:id="rId5"/>
    <p:sldId id="315" r:id="rId6"/>
    <p:sldId id="406" r:id="rId7"/>
    <p:sldId id="398" r:id="rId8"/>
    <p:sldId id="399" r:id="rId9"/>
    <p:sldId id="376" r:id="rId10"/>
    <p:sldId id="371" r:id="rId11"/>
    <p:sldId id="372" r:id="rId12"/>
    <p:sldId id="317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217"/>
        <p:guide pos="29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44E1A-D605-4530-BC6E-8CAA85F6DB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F1617-F668-4A1F-BDFE-FFB4D229DB2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12.png"/><Relationship Id="rId10" Type="http://schemas.openxmlformats.org/officeDocument/2006/relationships/vmlDrawing" Target="../drawings/vmlDrawing1.v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/>
        </p:nvSpPr>
        <p:spPr>
          <a:xfrm>
            <a:off x="685800" y="121442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Merging strangeon stars: </a:t>
            </a:r>
            <a:endParaRPr lang="zh-CN" altLang="en-US" dirty="0" smtClean="0"/>
          </a:p>
          <a:p>
            <a:r>
              <a:rPr lang="zh-CN" altLang="en-US" dirty="0" smtClean="0"/>
              <a:t>the ejecta and light curves</a:t>
            </a:r>
            <a:endParaRPr lang="zh-CN" altLang="en-US" dirty="0" smtClean="0"/>
          </a:p>
        </p:txBody>
      </p:sp>
      <p:sp>
        <p:nvSpPr>
          <p:cNvPr id="7" name="副标题 2"/>
          <p:cNvSpPr>
            <a:spLocks noGrp="1"/>
          </p:cNvSpPr>
          <p:nvPr/>
        </p:nvSpPr>
        <p:spPr>
          <a:xfrm>
            <a:off x="1371600" y="3612515"/>
            <a:ext cx="6400800" cy="16300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Xiaoyu Lai </a:t>
            </a:r>
            <a:r>
              <a:rPr lang="zh-CN" altLang="en-US" sz="2000" dirty="0"/>
              <a:t>来小禹</a:t>
            </a:r>
            <a:endParaRPr lang="zh-CN" altLang="en-US" sz="2000" dirty="0"/>
          </a:p>
          <a:p>
            <a:r>
              <a:rPr lang="en-US" sz="2000" dirty="0"/>
              <a:t>Department of Physics and Astronomy, HUE </a:t>
            </a:r>
            <a:endParaRPr lang="en-US" sz="2000" dirty="0"/>
          </a:p>
          <a:p>
            <a:r>
              <a:rPr lang="en-US" sz="2000" dirty="0" smtClean="0"/>
              <a:t>Collaborators: Chengjun Xia (NIT, ZJU), Renxin Xu (PKU)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314432" y="5000636"/>
            <a:ext cx="245745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dirty="0" smtClean="0"/>
              <a:t>FPS9@xmu</a:t>
            </a:r>
            <a:endParaRPr lang="en-US" altLang="zh-CN" dirty="0"/>
          </a:p>
          <a:p>
            <a:pPr algn="ctr"/>
            <a:r>
              <a:rPr lang="en-US" altLang="zh-CN" dirty="0" smtClean="0"/>
              <a:t>2020/08/28-2020/08/30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600" dirty="0" smtClean="0"/>
              <a:t>Strangeon kilonova</a:t>
            </a:r>
            <a:endParaRPr lang="en-US" altLang="zh-CN" sz="3600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0180" y="1600200"/>
            <a:ext cx="5193665" cy="27044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Ejecta from tidal disruptions</a:t>
            </a:r>
            <a:endParaRPr lang="en-US" altLang="zh-CN" sz="2400" dirty="0" smtClean="0"/>
          </a:p>
          <a:p>
            <a:pPr lvl="1">
              <a:lnSpc>
                <a:spcPct val="150000"/>
              </a:lnSpc>
            </a:pPr>
            <a:r>
              <a:rPr lang="en-US" altLang="zh-CN" sz="2100" dirty="0" smtClean="0"/>
              <a:t>Low </a:t>
            </a:r>
            <a:r>
              <a:rPr lang="en-US" altLang="zh-CN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zh-CN" sz="21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Ejecta from shock heating</a:t>
            </a:r>
            <a:endParaRPr lang="en-US" altLang="zh-CN" sz="2400" dirty="0" smtClean="0"/>
          </a:p>
          <a:p>
            <a:pPr lvl="1">
              <a:lnSpc>
                <a:spcPct val="150000"/>
              </a:lnSpc>
            </a:pPr>
            <a:r>
              <a:rPr lang="en-US" altLang="zh-CN" sz="2100" dirty="0" smtClean="0"/>
              <a:t>High </a:t>
            </a:r>
            <a:r>
              <a:rPr lang="en-US" altLang="zh-CN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zh-CN" sz="2100" dirty="0" smtClean="0"/>
          </a:p>
          <a:p>
            <a:endParaRPr lang="en-US" altLang="zh-CN" sz="2400" dirty="0" smtClean="0"/>
          </a:p>
        </p:txBody>
      </p:sp>
      <p:pic>
        <p:nvPicPr>
          <p:cNvPr id="4" name="图片 3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3340" y="4164965"/>
            <a:ext cx="6656705" cy="22371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405" y="664845"/>
            <a:ext cx="4125595" cy="26523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07175" y="768985"/>
            <a:ext cx="24212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Lai, Yu, Zhou, Li </a:t>
            </a:r>
            <a:r>
              <a:rPr lang="en-US" altLang="zh-CN"/>
              <a:t>and</a:t>
            </a:r>
            <a:r>
              <a:rPr lang="zh-CN" altLang="en-US"/>
              <a:t> Xu, </a:t>
            </a:r>
            <a:endParaRPr lang="zh-CN" altLang="en-US"/>
          </a:p>
          <a:p>
            <a:r>
              <a:rPr lang="zh-CN" altLang="en-US"/>
              <a:t>2018, R</a:t>
            </a:r>
            <a:r>
              <a:rPr lang="en-US" altLang="zh-CN"/>
              <a:t>AA</a:t>
            </a:r>
            <a:r>
              <a:rPr lang="zh-CN" altLang="en-US"/>
              <a:t>, 18, 024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altLang="zh-C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457200" y="3726180"/>
            <a:ext cx="8229600" cy="2285365"/>
          </a:xfrm>
        </p:spPr>
        <p:txBody>
          <a:bodyPr>
            <a:noAutofit/>
          </a:bodyPr>
          <a:p>
            <a:r>
              <a:rPr lang="en-US" altLang="zh-CN" sz="2800">
                <a:sym typeface="+mn-ea"/>
              </a:rPr>
              <a:t>How to distinguish NS-NS and SS-SS mergers?</a:t>
            </a:r>
            <a:endParaRPr lang="en-US" altLang="zh-CN" sz="2800"/>
          </a:p>
          <a:p>
            <a:r>
              <a:rPr lang="en-US" altLang="zh-CN" sz="2800"/>
              <a:t>The effect of the long-lived remnant ?</a:t>
            </a:r>
            <a:endParaRPr lang="en-US" altLang="zh-CN" sz="2800"/>
          </a:p>
          <a:p>
            <a:r>
              <a:rPr lang="en-US" altLang="zh-CN" sz="2800"/>
              <a:t>The survived strangeon nuggets would perform like ultra high energy cosmic rays ?</a:t>
            </a:r>
            <a:endParaRPr lang="en-US" altLang="zh-CN" sz="2800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457200" y="23777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Discussions</a:t>
            </a:r>
            <a:endParaRPr lang="en-US" altLang="zh-C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2"/>
          <p:cNvSpPr/>
          <p:nvPr/>
        </p:nvSpPr>
        <p:spPr>
          <a:xfrm>
            <a:off x="440690" y="1224915"/>
            <a:ext cx="8229600" cy="1152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/>
              <a:t>Merging double strangeon stars could reproduce both the red and blue components of kilonova</a:t>
            </a:r>
            <a:endParaRPr lang="en-US" altLang="zh-CN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220591" y="2687686"/>
            <a:ext cx="1810865" cy="1816608"/>
          </a:xfrm>
          <a:prstGeom prst="ellipse">
            <a:avLst/>
          </a:prstGeom>
          <a:solidFill>
            <a:srgbClr val="FFFF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67628" y="2965163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d</a:t>
            </a:r>
            <a:endParaRPr lang="zh-CN" altLang="en-US" dirty="0">
              <a:solidFill>
                <a:srgbClr val="00CC00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19556" y="3181187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d</a:t>
            </a:r>
            <a:endParaRPr lang="zh-CN" altLang="en-US" dirty="0">
              <a:solidFill>
                <a:srgbClr val="0000FF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3612" y="3531935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d</a:t>
            </a:r>
            <a:endParaRPr lang="zh-CN" altLang="en-US" dirty="0">
              <a:solidFill>
                <a:srgbClr val="FF0000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24828" y="3422363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d</a:t>
            </a:r>
            <a:endParaRPr lang="zh-CN" altLang="en-US" dirty="0">
              <a:solidFill>
                <a:srgbClr val="0000FF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77228" y="3829259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d</a:t>
            </a:r>
            <a:endParaRPr lang="zh-CN" altLang="en-US" dirty="0">
              <a:solidFill>
                <a:srgbClr val="FF0000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35580" y="3913718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d</a:t>
            </a:r>
            <a:endParaRPr lang="zh-CN" altLang="en-US" dirty="0">
              <a:solidFill>
                <a:srgbClr val="00CC00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99676" y="2893155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u</a:t>
            </a:r>
            <a:endParaRPr lang="zh-CN" altLang="en-US" dirty="0">
              <a:solidFill>
                <a:srgbClr val="FF0000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39636" y="4045283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u</a:t>
            </a:r>
            <a:endParaRPr lang="zh-CN" altLang="en-US" dirty="0">
              <a:solidFill>
                <a:srgbClr val="FF0000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79596" y="3243903"/>
            <a:ext cx="27241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s</a:t>
            </a:r>
            <a:endParaRPr lang="zh-CN" altLang="en-US" dirty="0">
              <a:solidFill>
                <a:srgbClr val="FF0000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65202" y="3819967"/>
            <a:ext cx="27241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s</a:t>
            </a:r>
            <a:endParaRPr lang="zh-CN" altLang="en-US" dirty="0">
              <a:solidFill>
                <a:srgbClr val="FF0000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77228" y="3253195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u</a:t>
            </a:r>
            <a:endParaRPr lang="zh-CN" altLang="en-US" dirty="0">
              <a:solidFill>
                <a:srgbClr val="00CC00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37198" y="3891975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u</a:t>
            </a:r>
            <a:endParaRPr lang="zh-CN" altLang="en-US" dirty="0">
              <a:solidFill>
                <a:srgbClr val="00CC00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55660" y="3181187"/>
            <a:ext cx="27241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s</a:t>
            </a:r>
            <a:endParaRPr lang="zh-CN" altLang="en-US" dirty="0">
              <a:solidFill>
                <a:srgbClr val="00CC00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41266" y="3675951"/>
            <a:ext cx="27241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s</a:t>
            </a:r>
            <a:endParaRPr lang="zh-CN" altLang="en-US" dirty="0">
              <a:solidFill>
                <a:srgbClr val="00CC00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751604" y="2749139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u</a:t>
            </a:r>
            <a:endParaRPr lang="zh-CN" altLang="en-US" dirty="0">
              <a:solidFill>
                <a:srgbClr val="0000FF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021174" y="3747959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u</a:t>
            </a:r>
            <a:endParaRPr lang="zh-CN" altLang="en-US" dirty="0">
              <a:solidFill>
                <a:srgbClr val="0000FF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77158" y="3243903"/>
            <a:ext cx="27241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s</a:t>
            </a:r>
            <a:endParaRPr lang="zh-CN" altLang="en-US" dirty="0">
              <a:solidFill>
                <a:srgbClr val="0000FF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91564" y="3541227"/>
            <a:ext cx="27241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s</a:t>
            </a:r>
            <a:endParaRPr lang="zh-CN" altLang="en-US" dirty="0">
              <a:solidFill>
                <a:srgbClr val="0000FF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219298" y="4916787"/>
            <a:ext cx="1821767" cy="1784733"/>
          </a:xfrm>
          <a:prstGeom prst="ellipse">
            <a:avLst/>
          </a:prstGeom>
          <a:solidFill>
            <a:srgbClr val="FFFF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947467" y="5154446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d</a:t>
            </a:r>
            <a:endParaRPr lang="zh-CN" altLang="en-US" dirty="0">
              <a:solidFill>
                <a:srgbClr val="00CC00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523531" y="5649210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d</a:t>
            </a:r>
            <a:endParaRPr lang="zh-CN" altLang="en-US" dirty="0">
              <a:solidFill>
                <a:srgbClr val="0000FF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875459" y="5298462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d</a:t>
            </a:r>
            <a:endParaRPr lang="zh-CN" altLang="en-US" dirty="0">
              <a:solidFill>
                <a:srgbClr val="0000FF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307507" y="5721218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d</a:t>
            </a:r>
            <a:endParaRPr lang="zh-CN" altLang="en-US" dirty="0">
              <a:solidFill>
                <a:srgbClr val="FF0000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856997" y="6225274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d</a:t>
            </a:r>
            <a:endParaRPr lang="zh-CN" altLang="en-US" dirty="0">
              <a:solidFill>
                <a:srgbClr val="00CC00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091483" y="5010430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u</a:t>
            </a:r>
            <a:endParaRPr lang="zh-CN" altLang="en-US" dirty="0">
              <a:solidFill>
                <a:srgbClr val="FF0000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019475" y="6234566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u</a:t>
            </a:r>
            <a:endParaRPr lang="zh-CN" altLang="en-US" dirty="0">
              <a:solidFill>
                <a:srgbClr val="FF0000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745041" y="5226454"/>
            <a:ext cx="27241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s</a:t>
            </a:r>
            <a:endParaRPr lang="zh-CN" altLang="en-US" dirty="0">
              <a:solidFill>
                <a:srgbClr val="FF0000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817049" y="6009250"/>
            <a:ext cx="27241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s</a:t>
            </a:r>
            <a:endParaRPr lang="zh-CN" altLang="en-US" dirty="0">
              <a:solidFill>
                <a:srgbClr val="FF0000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649085" y="5433186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u</a:t>
            </a:r>
            <a:endParaRPr lang="zh-CN" altLang="en-US" dirty="0">
              <a:solidFill>
                <a:srgbClr val="00CC00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929005" y="6018542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u</a:t>
            </a:r>
            <a:endParaRPr lang="zh-CN" altLang="en-US" dirty="0">
              <a:solidFill>
                <a:srgbClr val="00CC00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307507" y="5505194"/>
            <a:ext cx="27241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s</a:t>
            </a:r>
            <a:endParaRPr lang="zh-CN" altLang="en-US" dirty="0">
              <a:solidFill>
                <a:srgbClr val="00CC00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163491" y="5226454"/>
            <a:ext cx="27241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s</a:t>
            </a:r>
            <a:endParaRPr lang="zh-CN" altLang="en-US" dirty="0">
              <a:solidFill>
                <a:srgbClr val="00CC00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856997" y="5001138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u</a:t>
            </a:r>
            <a:endParaRPr lang="zh-CN" altLang="en-US" dirty="0">
              <a:solidFill>
                <a:srgbClr val="0000FF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505069" y="5361178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u</a:t>
            </a:r>
            <a:endParaRPr lang="zh-CN" altLang="en-US" dirty="0">
              <a:solidFill>
                <a:srgbClr val="0000FF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05081" y="6081258"/>
            <a:ext cx="27241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s</a:t>
            </a:r>
            <a:endParaRPr lang="zh-CN" altLang="en-US" dirty="0">
              <a:solidFill>
                <a:srgbClr val="0000FF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667547" y="5721218"/>
            <a:ext cx="27241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s</a:t>
            </a:r>
            <a:endParaRPr lang="zh-CN" altLang="en-US" dirty="0">
              <a:solidFill>
                <a:srgbClr val="FF0000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4778299" y="5010430"/>
            <a:ext cx="673224" cy="617037"/>
          </a:xfrm>
          <a:prstGeom prst="ellipse">
            <a:avLst/>
          </a:prstGeom>
          <a:noFill/>
          <a:ln w="31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5282355" y="5473513"/>
            <a:ext cx="673224" cy="617037"/>
          </a:xfrm>
          <a:prstGeom prst="ellipse">
            <a:avLst/>
          </a:prstGeom>
          <a:noFill/>
          <a:ln w="31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019475" y="5946534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d</a:t>
            </a:r>
            <a:endParaRPr lang="zh-CN" altLang="en-US" dirty="0">
              <a:solidFill>
                <a:srgbClr val="0000FF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4850307" y="5977569"/>
            <a:ext cx="673224" cy="617037"/>
          </a:xfrm>
          <a:prstGeom prst="ellipse">
            <a:avLst/>
          </a:prstGeom>
          <a:noFill/>
          <a:ln w="31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346251" y="5514486"/>
            <a:ext cx="673224" cy="617037"/>
          </a:xfrm>
          <a:prstGeom prst="ellipse">
            <a:avLst/>
          </a:prstGeom>
          <a:noFill/>
          <a:ln w="31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587427" y="5730510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d</a:t>
            </a:r>
            <a:endParaRPr lang="zh-CN" altLang="en-US" dirty="0">
              <a:solidFill>
                <a:srgbClr val="0000FF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371403" y="5802518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d</a:t>
            </a:r>
            <a:endParaRPr lang="zh-CN" altLang="en-US" dirty="0">
              <a:solidFill>
                <a:srgbClr val="FF0000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712981" y="5514486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u</a:t>
            </a:r>
            <a:endParaRPr lang="zh-CN" altLang="en-US" dirty="0">
              <a:solidFill>
                <a:srgbClr val="00CC00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371403" y="5586494"/>
            <a:ext cx="27241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s</a:t>
            </a:r>
            <a:endParaRPr lang="zh-CN" altLang="en-US" dirty="0">
              <a:solidFill>
                <a:srgbClr val="00CC00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568965" y="5442478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u</a:t>
            </a:r>
            <a:endParaRPr lang="zh-CN" altLang="en-US" dirty="0">
              <a:solidFill>
                <a:srgbClr val="0000FF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731443" y="5802518"/>
            <a:ext cx="27241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s</a:t>
            </a:r>
            <a:endParaRPr lang="zh-CN" altLang="en-US" dirty="0">
              <a:solidFill>
                <a:srgbClr val="FF0000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720290" y="1326241"/>
            <a:ext cx="144526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kumimoji="1" lang="zh-CN" altLang="en-US" b="1" dirty="0" smtClean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中子星</a:t>
            </a:r>
            <a:endParaRPr kumimoji="1" lang="en-US" altLang="zh-CN" b="1" dirty="0" smtClean="0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algn="ctr" defTabSz="457200"/>
            <a:r>
              <a:rPr kumimoji="1" lang="en-US" altLang="zh-CN" b="1" dirty="0" smtClean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neutron stars</a:t>
            </a:r>
            <a:endParaRPr kumimoji="1" lang="zh-CN" altLang="en-US" b="1" dirty="0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3031897" y="3215637"/>
            <a:ext cx="123126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kumimoji="1" lang="zh-CN" altLang="en-US" b="1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夸克</a:t>
            </a:r>
            <a:r>
              <a:rPr kumimoji="1" lang="zh-CN" altLang="en-US" b="1" dirty="0" smtClean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星</a:t>
            </a:r>
            <a:endParaRPr kumimoji="1" lang="en-US" altLang="zh-CN" b="1" dirty="0" smtClean="0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algn="ctr" defTabSz="457200"/>
            <a:r>
              <a:rPr kumimoji="1" lang="en-US" altLang="zh-CN" b="1" dirty="0" smtClean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quark stars </a:t>
            </a:r>
            <a:endParaRPr kumimoji="1" lang="zh-CN" altLang="en-US" b="1" dirty="0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2577698" y="5302580"/>
            <a:ext cx="162814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kumimoji="1" lang="zh-CN" altLang="en-US" b="1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奇</a:t>
            </a:r>
            <a:r>
              <a:rPr kumimoji="1" lang="zh-CN" altLang="en-US" b="1" dirty="0" smtClean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子星</a:t>
            </a:r>
            <a:endParaRPr kumimoji="1" lang="en-US" altLang="zh-CN" b="1" dirty="0" smtClean="0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algn="ctr" defTabSz="457200"/>
            <a:r>
              <a:rPr kumimoji="1" lang="en-US" altLang="zh-CN" b="1" dirty="0" err="1" smtClean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strangeon</a:t>
            </a:r>
            <a:r>
              <a:rPr kumimoji="1" lang="en-US" altLang="zh-CN" b="1" dirty="0" smtClean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 stars</a:t>
            </a:r>
            <a:endParaRPr kumimoji="1" lang="zh-CN" altLang="en-US" b="1" dirty="0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6251984" y="3121953"/>
            <a:ext cx="272796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en-US" altLang="zh-CN" b="1" dirty="0">
                <a:solidFill>
                  <a:srgbClr val="0000FF"/>
                </a:solidFill>
                <a:latin typeface="Calibri" panose="020F0502020204030204"/>
                <a:ea typeface="宋体" panose="02010600030101010101" pitchFamily="2" charset="-122"/>
              </a:rPr>
              <a:t>Witten</a:t>
            </a:r>
            <a:r>
              <a:rPr kumimoji="1" lang="zh-CN" altLang="en-US" b="1" dirty="0">
                <a:solidFill>
                  <a:srgbClr val="0000FF"/>
                </a:solidFill>
                <a:latin typeface="Calibri" panose="020F0502020204030204"/>
                <a:ea typeface="宋体" panose="02010600030101010101" pitchFamily="2" charset="-122"/>
              </a:rPr>
              <a:t>猜想：</a:t>
            </a:r>
            <a:endParaRPr kumimoji="1" lang="en-US" altLang="zh-CN" b="1" dirty="0">
              <a:solidFill>
                <a:srgbClr val="0000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457200"/>
            <a:r>
              <a:rPr kumimoji="1" lang="zh-CN" altLang="en-US" b="1" dirty="0">
                <a:solidFill>
                  <a:srgbClr val="0000FF"/>
                </a:solidFill>
                <a:latin typeface="Calibri" panose="020F0502020204030204"/>
                <a:ea typeface="宋体" panose="02010600030101010101" pitchFamily="2" charset="-122"/>
              </a:rPr>
              <a:t>三味</a:t>
            </a:r>
            <a:r>
              <a:rPr kumimoji="1" lang="en-US" altLang="zh-CN" b="1" dirty="0">
                <a:solidFill>
                  <a:srgbClr val="0000FF"/>
                </a:solidFill>
                <a:latin typeface="Calibri" panose="020F0502020204030204"/>
                <a:ea typeface="宋体" panose="02010600030101010101" pitchFamily="2" charset="-122"/>
              </a:rPr>
              <a:t>(</a:t>
            </a:r>
            <a:r>
              <a:rPr kumimoji="1" lang="en-US" altLang="zh-CN" b="1" dirty="0" err="1">
                <a:solidFill>
                  <a:srgbClr val="0000FF"/>
                </a:solidFill>
                <a:latin typeface="Calibri" panose="020F0502020204030204"/>
                <a:ea typeface="宋体" panose="02010600030101010101" pitchFamily="2" charset="-122"/>
              </a:rPr>
              <a:t>u+d+s</a:t>
            </a:r>
            <a:r>
              <a:rPr kumimoji="1" lang="en-US" altLang="zh-CN" b="1" dirty="0">
                <a:solidFill>
                  <a:srgbClr val="0000FF"/>
                </a:solidFill>
                <a:latin typeface="Calibri" panose="020F0502020204030204"/>
                <a:ea typeface="宋体" panose="02010600030101010101" pitchFamily="2" charset="-122"/>
              </a:rPr>
              <a:t>)</a:t>
            </a:r>
            <a:r>
              <a:rPr kumimoji="1" lang="zh-CN" altLang="en-US" b="1" dirty="0">
                <a:solidFill>
                  <a:srgbClr val="0000FF"/>
                </a:solidFill>
                <a:latin typeface="Calibri" panose="020F0502020204030204"/>
                <a:ea typeface="宋体" panose="02010600030101010101" pitchFamily="2" charset="-122"/>
              </a:rPr>
              <a:t>夸克物质可能</a:t>
            </a:r>
            <a:endParaRPr kumimoji="1" lang="en-US" altLang="zh-CN" b="1" dirty="0">
              <a:solidFill>
                <a:srgbClr val="0000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457200"/>
            <a:r>
              <a:rPr kumimoji="1" lang="zh-CN" altLang="en-US" b="1" dirty="0">
                <a:solidFill>
                  <a:srgbClr val="0000FF"/>
                </a:solidFill>
                <a:latin typeface="Calibri" panose="020F0502020204030204"/>
                <a:ea typeface="宋体" panose="02010600030101010101" pitchFamily="2" charset="-122"/>
              </a:rPr>
              <a:t>比两味</a:t>
            </a:r>
            <a:r>
              <a:rPr kumimoji="1" lang="en-US" altLang="zh-CN" b="1" dirty="0">
                <a:solidFill>
                  <a:srgbClr val="0000FF"/>
                </a:solidFill>
                <a:latin typeface="Calibri" panose="020F0502020204030204"/>
                <a:ea typeface="宋体" panose="02010600030101010101" pitchFamily="2" charset="-122"/>
              </a:rPr>
              <a:t>(</a:t>
            </a:r>
            <a:r>
              <a:rPr kumimoji="1" lang="en-US" altLang="zh-CN" b="1" dirty="0" err="1">
                <a:solidFill>
                  <a:srgbClr val="0000FF"/>
                </a:solidFill>
                <a:latin typeface="Calibri" panose="020F0502020204030204"/>
                <a:ea typeface="宋体" panose="02010600030101010101" pitchFamily="2" charset="-122"/>
              </a:rPr>
              <a:t>u+d</a:t>
            </a:r>
            <a:r>
              <a:rPr kumimoji="1" lang="en-US" altLang="zh-CN" b="1" dirty="0">
                <a:solidFill>
                  <a:srgbClr val="0000FF"/>
                </a:solidFill>
                <a:latin typeface="Calibri" panose="020F0502020204030204"/>
                <a:ea typeface="宋体" panose="02010600030101010101" pitchFamily="2" charset="-122"/>
              </a:rPr>
              <a:t>)</a:t>
            </a:r>
            <a:r>
              <a:rPr kumimoji="1" lang="zh-CN" altLang="en-US" b="1" dirty="0">
                <a:solidFill>
                  <a:srgbClr val="0000FF"/>
                </a:solidFill>
                <a:latin typeface="Calibri" panose="020F0502020204030204"/>
                <a:ea typeface="宋体" panose="02010600030101010101" pitchFamily="2" charset="-122"/>
              </a:rPr>
              <a:t>物质更稳定</a:t>
            </a:r>
            <a:endParaRPr kumimoji="1" lang="zh-CN" altLang="en-US" b="1" dirty="0">
              <a:solidFill>
                <a:srgbClr val="0000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6228184" y="5372457"/>
            <a:ext cx="280831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kumimoji="1" lang="zh-CN" altLang="en-US" b="1" dirty="0">
                <a:solidFill>
                  <a:srgbClr val="0000FF"/>
                </a:solidFill>
                <a:latin typeface="Calibri" panose="020F0502020204030204"/>
                <a:ea typeface="宋体" panose="02010600030101010101" pitchFamily="2" charset="-122"/>
              </a:rPr>
              <a:t>非微扰</a:t>
            </a:r>
            <a:r>
              <a:rPr kumimoji="1" lang="en-US" altLang="zh-CN" b="1" dirty="0">
                <a:solidFill>
                  <a:srgbClr val="0000FF"/>
                </a:solidFill>
                <a:latin typeface="Calibri" panose="020F0502020204030204"/>
                <a:ea typeface="宋体" panose="02010600030101010101" pitchFamily="2" charset="-122"/>
              </a:rPr>
              <a:t>QCD</a:t>
            </a:r>
            <a:r>
              <a:rPr kumimoji="1" lang="zh-CN" altLang="en-US" b="1" dirty="0">
                <a:solidFill>
                  <a:srgbClr val="0000FF"/>
                </a:solidFill>
                <a:latin typeface="Calibri" panose="020F0502020204030204"/>
                <a:ea typeface="宋体" panose="02010600030101010101" pitchFamily="2" charset="-122"/>
              </a:rPr>
              <a:t>效应</a:t>
            </a:r>
            <a:endParaRPr kumimoji="1" lang="en-US" altLang="zh-CN" b="1" dirty="0">
              <a:solidFill>
                <a:srgbClr val="0000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457200"/>
            <a:r>
              <a:rPr kumimoji="1" lang="en-US" altLang="zh-CN" b="1" dirty="0">
                <a:solidFill>
                  <a:srgbClr val="0000FF"/>
                </a:solidFill>
                <a:latin typeface="Calibri" panose="020F0502020204030204"/>
                <a:ea typeface="宋体" panose="02010600030101010101" pitchFamily="2" charset="-122"/>
                <a:sym typeface="Wingdings" panose="05000000000000000000"/>
              </a:rPr>
              <a:t> </a:t>
            </a:r>
            <a:r>
              <a:rPr kumimoji="1" lang="zh-CN" altLang="en-US" b="1" dirty="0">
                <a:solidFill>
                  <a:srgbClr val="0000FF"/>
                </a:solidFill>
                <a:latin typeface="Calibri" panose="020F0502020204030204"/>
                <a:ea typeface="宋体" panose="02010600030101010101" pitchFamily="2" charset="-122"/>
              </a:rPr>
              <a:t>三味夸克禁闭在奇子中</a:t>
            </a:r>
            <a:endParaRPr kumimoji="1" lang="zh-CN" altLang="en-US" b="1" dirty="0">
              <a:solidFill>
                <a:srgbClr val="0000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89" name="图片 88" descr="pulsargraphic-Bill-Saxton.jp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5351"/>
            <a:ext cx="2065630" cy="267316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4883" y="1798004"/>
            <a:ext cx="17919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b="1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脉冲星的本质？</a:t>
            </a:r>
            <a:endParaRPr kumimoji="1" lang="zh-CN" altLang="en-US" b="1" dirty="0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56" name="直线连接符 55"/>
          <p:cNvCxnSpPr>
            <a:stCxn id="89" idx="3"/>
            <a:endCxn id="81" idx="1"/>
          </p:cNvCxnSpPr>
          <p:nvPr/>
        </p:nvCxnSpPr>
        <p:spPr>
          <a:xfrm flipV="1">
            <a:off x="2065630" y="1720915"/>
            <a:ext cx="654685" cy="18827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线连接符 57"/>
          <p:cNvCxnSpPr>
            <a:stCxn id="89" idx="3"/>
            <a:endCxn id="82" idx="1"/>
          </p:cNvCxnSpPr>
          <p:nvPr/>
        </p:nvCxnSpPr>
        <p:spPr>
          <a:xfrm>
            <a:off x="2065630" y="3603690"/>
            <a:ext cx="966470" cy="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线连接符 60"/>
          <p:cNvCxnSpPr>
            <a:stCxn id="89" idx="3"/>
            <a:endCxn id="83" idx="1"/>
          </p:cNvCxnSpPr>
          <p:nvPr/>
        </p:nvCxnSpPr>
        <p:spPr>
          <a:xfrm>
            <a:off x="2065630" y="3603690"/>
            <a:ext cx="511810" cy="20935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文本框 59"/>
          <p:cNvSpPr txBox="1"/>
          <p:nvPr/>
        </p:nvSpPr>
        <p:spPr>
          <a:xfrm>
            <a:off x="6198187" y="1258709"/>
            <a:ext cx="29419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en-US" altLang="zh-CN" b="1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Landau</a:t>
            </a:r>
            <a:r>
              <a:rPr kumimoji="1" lang="zh-CN" altLang="en-US" b="1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的巨大原子核</a:t>
            </a:r>
            <a:r>
              <a:rPr kumimoji="1" lang="zh-CN" altLang="zh-CN" b="1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＋</a:t>
            </a:r>
            <a:r>
              <a:rPr kumimoji="1" lang="zh-CN" altLang="en-US" b="1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壳层</a:t>
            </a:r>
            <a:endParaRPr kumimoji="1" lang="zh-CN" altLang="en-US" b="1" dirty="0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810799" y="4187683"/>
            <a:ext cx="13322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b="1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巨大的强子</a:t>
            </a:r>
            <a:endParaRPr kumimoji="1" lang="zh-CN" altLang="en-US" b="1" dirty="0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6516216" y="6164545"/>
            <a:ext cx="20218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b="1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巨大的奇异原子核</a:t>
            </a:r>
            <a:endParaRPr kumimoji="1" lang="zh-CN" altLang="en-US" b="1" dirty="0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4220591" y="463138"/>
            <a:ext cx="1821767" cy="1784733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5076056" y="588909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CC00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d</a:t>
            </a:r>
            <a:endParaRPr lang="zh-CN" altLang="en-US" dirty="0">
              <a:solidFill>
                <a:srgbClr val="00CC00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5580112" y="1195561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d</a:t>
            </a:r>
            <a:endParaRPr lang="zh-CN" altLang="en-US" dirty="0">
              <a:solidFill>
                <a:srgbClr val="0000FF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4876752" y="773237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d</a:t>
            </a:r>
            <a:endParaRPr lang="zh-CN" altLang="en-US" dirty="0">
              <a:solidFill>
                <a:srgbClr val="FF0000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5040926" y="1834773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d</a:t>
            </a:r>
            <a:endParaRPr lang="zh-CN" altLang="en-US" dirty="0">
              <a:solidFill>
                <a:srgbClr val="FF0000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5705666" y="979537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CC00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u</a:t>
            </a:r>
            <a:endParaRPr lang="zh-CN" altLang="en-US" dirty="0">
              <a:solidFill>
                <a:srgbClr val="00CC00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4930298" y="1618749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CC00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u</a:t>
            </a:r>
            <a:endParaRPr lang="zh-CN" altLang="en-US" dirty="0">
              <a:solidFill>
                <a:srgbClr val="00CC00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4858290" y="475913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u</a:t>
            </a:r>
            <a:endParaRPr lang="zh-CN" altLang="en-US" dirty="0">
              <a:solidFill>
                <a:srgbClr val="0000FF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5420544" y="1008309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d</a:t>
            </a:r>
            <a:endParaRPr lang="zh-CN" altLang="en-US" dirty="0">
              <a:solidFill>
                <a:srgbClr val="FF0000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4779592" y="485206"/>
            <a:ext cx="584496" cy="566772"/>
          </a:xfrm>
          <a:prstGeom prst="ellipse">
            <a:avLst/>
          </a:prstGeom>
          <a:noFill/>
          <a:ln w="3175" cap="flat" cmpd="sng" algn="ctr">
            <a:solidFill>
              <a:srgbClr val="000000"/>
            </a:solidFill>
            <a:prstDash val="dash"/>
          </a:ln>
          <a:effectLst/>
        </p:spPr>
        <p:txBody>
          <a:bodyPr rtlCol="0" anchor="ctr"/>
          <a:lstStyle/>
          <a:p>
            <a:pPr>
              <a:defRPr/>
            </a:pPr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5436096" y="1019864"/>
            <a:ext cx="576064" cy="536169"/>
          </a:xfrm>
          <a:prstGeom prst="ellipse">
            <a:avLst/>
          </a:prstGeom>
          <a:noFill/>
          <a:ln w="3175" cap="flat" cmpd="sng" algn="ctr">
            <a:solidFill>
              <a:srgbClr val="000000"/>
            </a:solidFill>
            <a:prstDash val="dash"/>
          </a:ln>
          <a:effectLst/>
        </p:spPr>
        <p:txBody>
          <a:bodyPr rtlCol="0" anchor="ctr"/>
          <a:lstStyle/>
          <a:p>
            <a:pPr>
              <a:defRPr/>
            </a:pPr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5141716" y="1647521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d</a:t>
            </a:r>
            <a:endParaRPr lang="zh-CN" altLang="en-US" dirty="0">
              <a:solidFill>
                <a:srgbClr val="0000FF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122" name="椭圆 121"/>
          <p:cNvSpPr/>
          <p:nvPr/>
        </p:nvSpPr>
        <p:spPr>
          <a:xfrm>
            <a:off x="4851600" y="1628041"/>
            <a:ext cx="584496" cy="566772"/>
          </a:xfrm>
          <a:prstGeom prst="ellipse">
            <a:avLst/>
          </a:prstGeom>
          <a:noFill/>
          <a:ln w="3175" cap="flat" cmpd="sng" algn="ctr">
            <a:solidFill>
              <a:srgbClr val="000000"/>
            </a:solidFill>
            <a:prstDash val="dash"/>
          </a:ln>
          <a:effectLst/>
        </p:spPr>
        <p:txBody>
          <a:bodyPr rtlCol="0" anchor="ctr"/>
          <a:lstStyle/>
          <a:p>
            <a:pPr>
              <a:defRPr/>
            </a:pPr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3" name="椭圆 122"/>
          <p:cNvSpPr/>
          <p:nvPr/>
        </p:nvSpPr>
        <p:spPr>
          <a:xfrm>
            <a:off x="4283968" y="1060838"/>
            <a:ext cx="576064" cy="567204"/>
          </a:xfrm>
          <a:prstGeom prst="ellipse">
            <a:avLst/>
          </a:prstGeom>
          <a:noFill/>
          <a:ln w="3175" cap="flat" cmpd="sng" algn="ctr">
            <a:solidFill>
              <a:srgbClr val="000000"/>
            </a:solidFill>
            <a:prstDash val="dash"/>
          </a:ln>
          <a:effectLst/>
        </p:spPr>
        <p:txBody>
          <a:bodyPr rtlCol="0" anchor="ctr"/>
          <a:lstStyle/>
          <a:p>
            <a:pPr>
              <a:defRPr/>
            </a:pPr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4349436" y="1308557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d</a:t>
            </a:r>
            <a:endParaRPr lang="zh-CN" altLang="en-US" dirty="0">
              <a:solidFill>
                <a:srgbClr val="FF0000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4546988" y="1186701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CC00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d</a:t>
            </a:r>
            <a:endParaRPr lang="zh-CN" altLang="en-US" dirty="0">
              <a:solidFill>
                <a:srgbClr val="00CC00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4405892" y="1049297"/>
            <a:ext cx="3028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Calibri" panose="020F0502020204030204"/>
                <a:ea typeface="楷体_GB2312" pitchFamily="49" charset="-122"/>
                <a:sym typeface="Symbol" panose="05050102010706020507" pitchFamily="18" charset="2"/>
              </a:rPr>
              <a:t>u</a:t>
            </a:r>
            <a:endParaRPr lang="zh-CN" altLang="en-US" dirty="0">
              <a:solidFill>
                <a:srgbClr val="0000FF"/>
              </a:solidFill>
              <a:latin typeface="Calibri" panose="020F0502020204030204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127" name="椭圆 126"/>
          <p:cNvSpPr/>
          <p:nvPr/>
        </p:nvSpPr>
        <p:spPr>
          <a:xfrm>
            <a:off x="4067944" y="331897"/>
            <a:ext cx="2160240" cy="2088232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8" name="TextBox 85"/>
          <p:cNvSpPr txBox="1"/>
          <p:nvPr/>
        </p:nvSpPr>
        <p:spPr>
          <a:xfrm>
            <a:off x="6299689" y="475913"/>
            <a:ext cx="6457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rPr>
              <a:t>crust</a:t>
            </a:r>
            <a:endParaRPr lang="zh-CN" altLang="en-US" kern="0" dirty="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9" name="椭圆 128"/>
          <p:cNvSpPr/>
          <p:nvPr/>
        </p:nvSpPr>
        <p:spPr>
          <a:xfrm>
            <a:off x="4932040" y="1155020"/>
            <a:ext cx="432048" cy="401013"/>
          </a:xfrm>
          <a:prstGeom prst="ellipse">
            <a:avLst/>
          </a:prstGeom>
          <a:noFill/>
          <a:ln w="3175" cap="flat" cmpd="sng" algn="ctr">
            <a:solidFill>
              <a:srgbClr val="000000"/>
            </a:solidFill>
            <a:prstDash val="dash"/>
          </a:ln>
          <a:effectLst/>
        </p:spPr>
        <p:txBody>
          <a:bodyPr rtlCol="0" anchor="ctr"/>
          <a:lstStyle/>
          <a:p>
            <a:pPr>
              <a:defRPr/>
            </a:pPr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0" name="TextBox 89"/>
          <p:cNvSpPr txBox="1"/>
          <p:nvPr/>
        </p:nvSpPr>
        <p:spPr>
          <a:xfrm>
            <a:off x="5000012" y="1195993"/>
            <a:ext cx="2889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b="1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rPr>
              <a:t>?</a:t>
            </a:r>
            <a:endParaRPr lang="zh-CN" altLang="en-US" b="1" kern="0" dirty="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131" name="直接箭头连接符 91"/>
          <p:cNvCxnSpPr>
            <a:stCxn id="127" idx="7"/>
            <a:endCxn id="128" idx="1"/>
          </p:cNvCxnSpPr>
          <p:nvPr/>
        </p:nvCxnSpPr>
        <p:spPr>
          <a:xfrm>
            <a:off x="5911824" y="710101"/>
            <a:ext cx="387985" cy="2159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50005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smtClean="0"/>
              <a:t>Merging binary stars</a:t>
            </a:r>
            <a:endParaRPr lang="zh-CN" altLang="en-US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2000240"/>
            <a:ext cx="8229600" cy="292895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Tidal deformability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GW detection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clean dynamical test for 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EoS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counterpart: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kilonova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（千新星）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Indirect (?) test for 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EoS</a:t>
            </a:r>
            <a:endParaRPr lang="zh-CN" alt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E:\image_astro\f3528ca8301dab5fbcc26752d985dcd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9" y="214290"/>
            <a:ext cx="2857519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2571744"/>
            <a:ext cx="2952771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695325"/>
            <a:ext cx="4331970" cy="306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6" y="1202689"/>
            <a:ext cx="3422722" cy="2555831"/>
          </a:xfrm>
          <a:prstGeom prst="rect">
            <a:avLst/>
          </a:prstGeom>
        </p:spPr>
      </p:pic>
      <p:sp>
        <p:nvSpPr>
          <p:cNvPr id="8" name="文本框 5"/>
          <p:cNvSpPr txBox="1"/>
          <p:nvPr/>
        </p:nvSpPr>
        <p:spPr>
          <a:xfrm>
            <a:off x="2039229" y="1436033"/>
            <a:ext cx="1704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Villar</a:t>
            </a:r>
            <a:r>
              <a:rPr kumimoji="1" lang="en-US" altLang="zh-CN" dirty="0" smtClean="0"/>
              <a:t> et al. 2017</a:t>
            </a:r>
            <a:endParaRPr kumimoji="1" lang="zh-CN" altLang="en-US" dirty="0"/>
          </a:p>
        </p:txBody>
      </p:sp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457200" y="5937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dirty="0" err="1" smtClean="0"/>
              <a:t>Kilonova</a:t>
            </a:r>
            <a:endParaRPr lang="en-US" altLang="zh-CN" sz="3600" dirty="0" err="1" smtClean="0"/>
          </a:p>
        </p:txBody>
      </p:sp>
      <p:sp>
        <p:nvSpPr>
          <p:cNvPr id="16" name="TextBox 15"/>
          <p:cNvSpPr txBox="1"/>
          <p:nvPr/>
        </p:nvSpPr>
        <p:spPr>
          <a:xfrm>
            <a:off x="7394565" y="901719"/>
            <a:ext cx="160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Gao</a:t>
            </a:r>
            <a:r>
              <a:rPr lang="en-US" altLang="zh-CN" dirty="0" smtClean="0"/>
              <a:t> et al. 2013</a:t>
            </a:r>
            <a:endParaRPr lang="zh-CN" altLang="en-US" dirty="0"/>
          </a:p>
        </p:txBody>
      </p:sp>
      <p:sp>
        <p:nvSpPr>
          <p:cNvPr id="4" name="文本框 6"/>
          <p:cNvSpPr txBox="1"/>
          <p:nvPr/>
        </p:nvSpPr>
        <p:spPr>
          <a:xfrm>
            <a:off x="7055007" y="6302622"/>
            <a:ext cx="178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en-US" altLang="zh-CN" dirty="0" err="1" smtClean="0">
                <a:solidFill>
                  <a:schemeClr val="tx1"/>
                </a:solidFill>
              </a:rPr>
              <a:t>Kasen</a:t>
            </a:r>
            <a:r>
              <a:rPr kumimoji="1" lang="en-US" altLang="zh-CN" dirty="0" smtClean="0">
                <a:solidFill>
                  <a:schemeClr val="tx1"/>
                </a:solidFill>
              </a:rPr>
              <a:t> et al. 2017</a:t>
            </a:r>
            <a:endParaRPr kumimoji="1" lang="en-US" altLang="zh-CN" dirty="0" smtClean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90" y="3936365"/>
            <a:ext cx="7083425" cy="22942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75865" y="902970"/>
            <a:ext cx="126746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dirty="0" err="1" smtClean="0">
                <a:sym typeface="+mn-ea"/>
              </a:rPr>
              <a:t>AT2017GFO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3260" y="2183765"/>
            <a:ext cx="4578350" cy="3067050"/>
          </a:xfrm>
          <a:prstGeom prst="rect">
            <a:avLst/>
          </a:prstGeom>
        </p:spPr>
      </p:pic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457200" y="214948"/>
            <a:ext cx="8229600" cy="1143000"/>
          </a:xfrm>
        </p:spPr>
        <p:txBody>
          <a:bodyPr>
            <a:normAutofit/>
          </a:bodyPr>
          <a:p>
            <a:pPr algn="l"/>
            <a:r>
              <a:rPr lang="en-US" altLang="zh-CN" sz="3200" dirty="0" err="1" smtClean="0"/>
              <a:t>A long-lived NS powered AT2017GFO ?</a:t>
            </a:r>
            <a:endParaRPr lang="en-US" altLang="zh-CN" sz="3200" dirty="0" err="1" smtClean="0"/>
          </a:p>
        </p:txBody>
      </p:sp>
      <p:sp>
        <p:nvSpPr>
          <p:cNvPr id="8" name="文本框 7"/>
          <p:cNvSpPr txBox="1"/>
          <p:nvPr/>
        </p:nvSpPr>
        <p:spPr>
          <a:xfrm>
            <a:off x="4618355" y="5478145"/>
            <a:ext cx="41821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Li, Liu, Y</a:t>
            </a:r>
            <a:r>
              <a:rPr lang="en-US" altLang="zh-CN"/>
              <a:t>u and</a:t>
            </a:r>
            <a:r>
              <a:rPr lang="zh-CN" altLang="en-US"/>
              <a:t> Zhang, 2018, A</a:t>
            </a:r>
            <a:r>
              <a:rPr lang="en-US" altLang="zh-CN"/>
              <a:t>pJL</a:t>
            </a:r>
            <a:r>
              <a:rPr lang="zh-CN" altLang="en-US"/>
              <a:t>, 861, L12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08680"/>
            <a:ext cx="3873500" cy="8572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27350"/>
            <a:ext cx="3873500" cy="546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03525" y="1059180"/>
            <a:ext cx="6311900" cy="49657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4150" y="422910"/>
            <a:ext cx="51390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400"/>
              <a:t>Binary Quark Stars: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ʘ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+ 1.35 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en-US" altLang="zh-CN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ʘ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ejecta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≈ 0.004 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en-US" altLang="zh-CN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ʘ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en-US" altLang="zh-CN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torus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≈ 0.08 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en-US" altLang="zh-CN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ʘ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51860" y="6203315"/>
            <a:ext cx="54057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Bauswein</a:t>
            </a:r>
            <a:r>
              <a:rPr lang="en-US" altLang="zh-CN"/>
              <a:t>,</a:t>
            </a:r>
            <a:r>
              <a:rPr lang="zh-CN" altLang="en-US"/>
              <a:t> Oechslin, and Janka, </a:t>
            </a:r>
            <a:r>
              <a:rPr lang="en-US" altLang="zh-CN"/>
              <a:t>2010, </a:t>
            </a:r>
            <a:r>
              <a:rPr lang="zh-CN" altLang="en-US"/>
              <a:t>PRD</a:t>
            </a:r>
            <a:r>
              <a:rPr lang="en-US" altLang="zh-CN"/>
              <a:t>,</a:t>
            </a:r>
            <a:r>
              <a:rPr lang="zh-CN" altLang="en-US"/>
              <a:t> 81</a:t>
            </a:r>
            <a:r>
              <a:rPr lang="en-US" altLang="zh-CN"/>
              <a:t>,</a:t>
            </a:r>
            <a:r>
              <a:rPr lang="zh-CN" altLang="en-US"/>
              <a:t> 024012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875" y="1769110"/>
            <a:ext cx="9175750" cy="43243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47185" y="6102985"/>
            <a:ext cx="48202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De Pietri, Drago, Feo, </a:t>
            </a:r>
            <a:r>
              <a:rPr lang="en-US" altLang="zh-CN"/>
              <a:t>et al.</a:t>
            </a:r>
            <a:r>
              <a:rPr lang="zh-CN" altLang="en-US"/>
              <a:t>, 2019, A</a:t>
            </a:r>
            <a:r>
              <a:rPr lang="en-US" altLang="zh-CN"/>
              <a:t>pJ</a:t>
            </a:r>
            <a:r>
              <a:rPr lang="zh-CN" altLang="en-US"/>
              <a:t>., 881, 122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11835" y="383540"/>
            <a:ext cx="756539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400"/>
              <a:t>Shocks (generated by the oscillations of the remnant) can heat the ejacta of BNS: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600" dirty="0" smtClean="0"/>
              <a:t>Evaporation of </a:t>
            </a:r>
            <a:r>
              <a:rPr lang="en-US" altLang="zh-CN" sz="3600" dirty="0" err="1" smtClean="0"/>
              <a:t>strangeon</a:t>
            </a:r>
            <a:r>
              <a:rPr lang="en-US" altLang="zh-CN" sz="3600" dirty="0" smtClean="0"/>
              <a:t> nuggets</a:t>
            </a:r>
            <a:endParaRPr lang="en-US" altLang="zh-CN" sz="3600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1015" y="1285240"/>
            <a:ext cx="8023860" cy="45262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ym typeface="+mn-ea"/>
              </a:rPr>
              <a:t>At T ~ 20 MeV, the nuggets with 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&lt; 10</a:t>
            </a:r>
            <a:r>
              <a:rPr lang="en-US" altLang="zh-C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36</a:t>
            </a:r>
            <a:r>
              <a:rPr lang="en-US" altLang="zh-CN" sz="2400" dirty="0" smtClean="0">
                <a:sym typeface="+mn-ea"/>
              </a:rPr>
              <a:t> would totally evaporate into </a:t>
            </a:r>
            <a:r>
              <a:rPr lang="en-US" altLang="zh-CN" sz="2400" dirty="0" smtClean="0">
                <a:solidFill>
                  <a:srgbClr val="FF0000"/>
                </a:solidFill>
                <a:sym typeface="+mn-ea"/>
              </a:rPr>
              <a:t>strangeons</a:t>
            </a:r>
            <a:r>
              <a:rPr lang="en-US" altLang="zh-CN" sz="2400" dirty="0" smtClean="0">
                <a:sym typeface="+mn-ea"/>
              </a:rPr>
              <a:t> within ~ 1 ms</a:t>
            </a:r>
            <a:endParaRPr lang="en-US" altLang="zh-CN" sz="2400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ym typeface="+mn-ea"/>
              </a:rPr>
              <a:t>At T ~ 5 MeV, the nuggets with 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&lt; 10</a:t>
            </a:r>
            <a:r>
              <a:rPr lang="en-US" altLang="zh-C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25</a:t>
            </a:r>
            <a:r>
              <a:rPr lang="en-US" altLang="zh-CN" sz="2400" dirty="0" smtClean="0">
                <a:sym typeface="+mn-ea"/>
              </a:rPr>
              <a:t> would totally evaporate into </a:t>
            </a:r>
            <a:r>
              <a:rPr lang="en-US" altLang="zh-CN" sz="2400" dirty="0" smtClean="0">
                <a:solidFill>
                  <a:srgbClr val="FF0000"/>
                </a:solidFill>
                <a:sym typeface="+mn-ea"/>
              </a:rPr>
              <a:t>neutrons</a:t>
            </a:r>
            <a:r>
              <a:rPr lang="en-US" altLang="zh-CN" sz="2400" dirty="0" smtClean="0">
                <a:sym typeface="+mn-ea"/>
              </a:rPr>
              <a:t> within ~ 10 ms</a:t>
            </a:r>
            <a:endParaRPr lang="en-US" altLang="zh-CN" sz="2400" dirty="0" smtClean="0">
              <a:sym typeface="+mn-ea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6025" y="3633470"/>
            <a:ext cx="4011295" cy="317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7715885" y="425450"/>
          <a:ext cx="808990" cy="842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3" imgW="381000" imgH="393700" progId="Equation.DSMT4">
                  <p:embed/>
                </p:oleObj>
              </mc:Choice>
              <mc:Fallback>
                <p:oleObj name="Equation" r:id="rId3" imgW="381000" imgH="393700" progId="Equation.DSMT4">
                  <p:embed/>
                  <p:pic>
                    <p:nvPicPr>
                      <p:cNvPr id="0" name="图片 205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15885" y="425450"/>
                        <a:ext cx="808990" cy="84201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26" y="3882076"/>
            <a:ext cx="828675" cy="74295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196" y="4536103"/>
            <a:ext cx="2285383" cy="227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箭头连接符 5"/>
          <p:cNvCxnSpPr/>
          <p:nvPr/>
        </p:nvCxnSpPr>
        <p:spPr>
          <a:xfrm flipH="1" flipV="1">
            <a:off x="1043940" y="4509135"/>
            <a:ext cx="596265" cy="50419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prot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8095" y="3712845"/>
            <a:ext cx="647065" cy="587375"/>
          </a:xfrm>
          <a:prstGeom prst="rect">
            <a:avLst/>
          </a:prstGeom>
        </p:spPr>
      </p:pic>
      <p:pic>
        <p:nvPicPr>
          <p:cNvPr id="7" name="图片 6" descr="neutr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5505" y="4427855"/>
            <a:ext cx="647065" cy="581660"/>
          </a:xfrm>
          <a:prstGeom prst="rect">
            <a:avLst/>
          </a:prstGeom>
        </p:spPr>
      </p:pic>
      <p:cxnSp>
        <p:nvCxnSpPr>
          <p:cNvPr id="8" name="直接箭头连接符 7"/>
          <p:cNvCxnSpPr>
            <a:endCxn id="5" idx="2"/>
          </p:cNvCxnSpPr>
          <p:nvPr/>
        </p:nvCxnSpPr>
        <p:spPr>
          <a:xfrm flipV="1">
            <a:off x="2682240" y="4300220"/>
            <a:ext cx="179705" cy="42481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3028315" y="4869180"/>
            <a:ext cx="463550" cy="28067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78206" y="910585"/>
            <a:ext cx="2981325" cy="1028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36" name="矩形 35"/>
          <p:cNvSpPr/>
          <p:nvPr/>
        </p:nvSpPr>
        <p:spPr>
          <a:xfrm>
            <a:off x="4532099" y="1939296"/>
            <a:ext cx="87249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丰质子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1" name="内容占位符 30"/>
          <p:cNvSpPr>
            <a:spLocks noGrp="1"/>
          </p:cNvSpPr>
          <p:nvPr>
            <p:ph idx="1"/>
          </p:nvPr>
        </p:nvSpPr>
        <p:spPr>
          <a:xfrm>
            <a:off x="457200" y="353362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err="1" smtClean="0"/>
              <a:t>Decay of strangeons</a:t>
            </a:r>
            <a:endParaRPr lang="en-US" altLang="zh-CN" sz="2400" dirty="0" err="1" smtClean="0"/>
          </a:p>
          <a:p>
            <a:pPr>
              <a:lnSpc>
                <a:spcPct val="150000"/>
              </a:lnSpc>
            </a:pPr>
            <a:r>
              <a:rPr lang="el-GR" altLang="zh-CN" sz="2400" dirty="0" smtClean="0"/>
              <a:t>Λ</a:t>
            </a:r>
            <a:r>
              <a:rPr lang="en-US" altLang="zh-CN" sz="2400" dirty="0" smtClean="0"/>
              <a:t> particles</a:t>
            </a:r>
            <a:endParaRPr lang="zh-CN" altLang="en-US" sz="2400" dirty="0"/>
          </a:p>
        </p:txBody>
      </p:sp>
      <p:pic>
        <p:nvPicPr>
          <p:cNvPr id="16" name="Picture 8" descr="C:\Users\lenovo\Pictures\物理天文图片2\Lamb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996621"/>
            <a:ext cx="854973" cy="857256"/>
          </a:xfrm>
          <a:prstGeom prst="rect">
            <a:avLst/>
          </a:prstGeom>
          <a:noFill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366" y="2732091"/>
            <a:ext cx="828675" cy="74295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76" y="2173903"/>
            <a:ext cx="2285383" cy="227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箭头连接符 4"/>
          <p:cNvCxnSpPr>
            <a:endCxn id="3" idx="1"/>
          </p:cNvCxnSpPr>
          <p:nvPr/>
        </p:nvCxnSpPr>
        <p:spPr>
          <a:xfrm flipV="1">
            <a:off x="2753360" y="3032125"/>
            <a:ext cx="554990" cy="825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prot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6295" y="4559935"/>
            <a:ext cx="647065" cy="587375"/>
          </a:xfrm>
          <a:prstGeom prst="rect">
            <a:avLst/>
          </a:prstGeom>
        </p:spPr>
      </p:pic>
      <p:pic>
        <p:nvPicPr>
          <p:cNvPr id="8" name="图片 7" descr="neutr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300" y="4565650"/>
            <a:ext cx="647065" cy="581660"/>
          </a:xfrm>
          <a:prstGeom prst="rect">
            <a:avLst/>
          </a:prstGeom>
        </p:spPr>
      </p:pic>
      <p:pic>
        <p:nvPicPr>
          <p:cNvPr id="11" name="图片 10" descr="prot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2320" y="2515235"/>
            <a:ext cx="647065" cy="587375"/>
          </a:xfrm>
          <a:prstGeom prst="rect">
            <a:avLst/>
          </a:prstGeom>
        </p:spPr>
      </p:pic>
      <p:pic>
        <p:nvPicPr>
          <p:cNvPr id="12" name="图片 11" descr="neutr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2320" y="3184525"/>
            <a:ext cx="647065" cy="581660"/>
          </a:xfrm>
          <a:prstGeom prst="rect">
            <a:avLst/>
          </a:prstGeom>
        </p:spPr>
      </p:pic>
      <p:cxnSp>
        <p:nvCxnSpPr>
          <p:cNvPr id="13" name="直接箭头连接符 12"/>
          <p:cNvCxnSpPr>
            <a:stCxn id="3" idx="3"/>
            <a:endCxn id="11" idx="1"/>
          </p:cNvCxnSpPr>
          <p:nvPr/>
        </p:nvCxnSpPr>
        <p:spPr>
          <a:xfrm flipV="1">
            <a:off x="4137025" y="2737485"/>
            <a:ext cx="455295" cy="29464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3" idx="3"/>
            <a:endCxn id="12" idx="1"/>
          </p:cNvCxnSpPr>
          <p:nvPr/>
        </p:nvCxnSpPr>
        <p:spPr>
          <a:xfrm>
            <a:off x="4137025" y="3032125"/>
            <a:ext cx="455295" cy="37147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6090" y="1671320"/>
            <a:ext cx="2103755" cy="271653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1760" y="3926840"/>
            <a:ext cx="2131695" cy="2704465"/>
          </a:xfrm>
          <a:prstGeom prst="rect">
            <a:avLst/>
          </a:prstGeom>
        </p:spPr>
      </p:pic>
      <p:cxnSp>
        <p:nvCxnSpPr>
          <p:cNvPr id="27" name="直接箭头连接符 26"/>
          <p:cNvCxnSpPr>
            <a:endCxn id="8" idx="0"/>
          </p:cNvCxnSpPr>
          <p:nvPr/>
        </p:nvCxnSpPr>
        <p:spPr>
          <a:xfrm flipH="1">
            <a:off x="1200150" y="4076700"/>
            <a:ext cx="275590" cy="48895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endCxn id="7" idx="0"/>
          </p:cNvCxnSpPr>
          <p:nvPr/>
        </p:nvCxnSpPr>
        <p:spPr>
          <a:xfrm>
            <a:off x="2051685" y="4070985"/>
            <a:ext cx="378460" cy="48895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右箭头 28"/>
          <p:cNvSpPr/>
          <p:nvPr/>
        </p:nvSpPr>
        <p:spPr>
          <a:xfrm>
            <a:off x="5507990" y="2853055"/>
            <a:ext cx="864235" cy="360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右箭头 31"/>
          <p:cNvSpPr/>
          <p:nvPr/>
        </p:nvSpPr>
        <p:spPr>
          <a:xfrm>
            <a:off x="3131820" y="4725035"/>
            <a:ext cx="720090" cy="360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7820,&quot;width&quot;:9940}"/>
</p:tagLst>
</file>

<file path=ppt/tags/tag2.xml><?xml version="1.0" encoding="utf-8"?>
<p:tagLst xmlns:p="http://schemas.openxmlformats.org/presentationml/2006/main">
  <p:tag name="REFSHAPE" val="583896436"/>
  <p:tag name="KSO_WM_UNIT_PLACING_PICTURE_USER_VIEWPORT" val="{&quot;height&quot;:4099.1543307086613,&quot;width&quot;:5174.9858267716536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1599</Words>
  <Application>WPS 演示</Application>
  <PresentationFormat>全屏显示(4:3)</PresentationFormat>
  <Paragraphs>210</Paragraphs>
  <Slides>11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楷体_GB2312</vt:lpstr>
      <vt:lpstr>新宋体</vt:lpstr>
      <vt:lpstr>Symbol</vt:lpstr>
      <vt:lpstr>Wingdings</vt:lpstr>
      <vt:lpstr>Times New Roman</vt:lpstr>
      <vt:lpstr>微软雅黑</vt:lpstr>
      <vt:lpstr>Arial Unicode MS</vt:lpstr>
      <vt:lpstr>Office 主题​​</vt:lpstr>
      <vt:lpstr>Equation.DSMT4</vt:lpstr>
      <vt:lpstr>PowerPoint 演示文稿</vt:lpstr>
      <vt:lpstr>PowerPoint 演示文稿</vt:lpstr>
      <vt:lpstr>Merging binary stars</vt:lpstr>
      <vt:lpstr>Kilonova</vt:lpstr>
      <vt:lpstr>A long-lived NS powered AT2017GFO ?</vt:lpstr>
      <vt:lpstr>PowerPoint 演示文稿</vt:lpstr>
      <vt:lpstr>PowerPoint 演示文稿</vt:lpstr>
      <vt:lpstr>Evaporation of strangeon nuggets</vt:lpstr>
      <vt:lpstr>PowerPoint 演示文稿</vt:lpstr>
      <vt:lpstr>Strangeon kilonova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脉冲星——巨大的奇异原子核</dc:title>
  <dc:creator>Administrator</dc:creator>
  <cp:lastModifiedBy>小禹</cp:lastModifiedBy>
  <cp:revision>220</cp:revision>
  <dcterms:created xsi:type="dcterms:W3CDTF">2017-12-15T06:54:00Z</dcterms:created>
  <dcterms:modified xsi:type="dcterms:W3CDTF">2020-08-28T05:46:15Z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