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0" r:id="rId5"/>
    <p:sldId id="261" r:id="rId6"/>
    <p:sldId id="262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86D"/>
    <a:srgbClr val="A2CA77"/>
    <a:srgbClr val="648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8" autoAdjust="0"/>
    <p:restoredTop sz="96291" autoAdjust="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>
        <p:guide orient="horz" pos="220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16CF-168A-4B81-88AA-3095F69A54E7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0095" y="2126615"/>
            <a:ext cx="10671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Pulsar Coherent 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De-d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ispersion Technology</a:t>
            </a:r>
          </a:p>
        </p:txBody>
      </p:sp>
      <p:sp>
        <p:nvSpPr>
          <p:cNvPr id="2" name="矩形 1"/>
          <p:cNvSpPr/>
          <p:nvPr/>
        </p:nvSpPr>
        <p:spPr>
          <a:xfrm>
            <a:off x="3060065" y="3233420"/>
            <a:ext cx="627697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cs typeface="+mn-ea"/>
                <a:sym typeface="+mn-lt"/>
              </a:rPr>
              <a:t>Li,hao</a:t>
            </a:r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cs typeface="+mn-ea"/>
                <a:sym typeface="+mn-lt"/>
              </a:rPr>
              <a:t>National Time Service Center(</a:t>
            </a:r>
            <a:r>
              <a:rPr lang="zh-CN" altLang="en-US" sz="2400" dirty="0">
                <a:cs typeface="+mn-ea"/>
                <a:sym typeface="+mn-lt"/>
              </a:rPr>
              <a:t>国家授时中心</a:t>
            </a:r>
            <a:r>
              <a:rPr lang="en-US" altLang="zh-CN" sz="2400" dirty="0">
                <a:cs typeface="+mn-ea"/>
                <a:sym typeface="+mn-lt"/>
              </a:rPr>
              <a:t>)</a:t>
            </a:r>
          </a:p>
          <a:p>
            <a:pPr algn="ctr"/>
            <a:r>
              <a:rPr lang="en-US" altLang="zh-CN" sz="2400" dirty="0">
                <a:cs typeface="+mn-ea"/>
                <a:sym typeface="+mn-lt"/>
              </a:rPr>
              <a:t>University of Chinese Academy of Science</a:t>
            </a:r>
          </a:p>
          <a:p>
            <a:pPr algn="ctr"/>
            <a:r>
              <a:rPr lang="en-US" altLang="zh-CN" sz="2400" dirty="0">
                <a:cs typeface="+mn-ea"/>
                <a:sym typeface="+mn-lt"/>
              </a:rPr>
              <a:t>Collaborators:Luo,jintao</a:t>
            </a:r>
            <a:r>
              <a:rPr lang="zh-CN" altLang="en-US" sz="2400" dirty="0">
                <a:cs typeface="+mn-ea"/>
                <a:sym typeface="+mn-lt"/>
              </a:rPr>
              <a:t>；</a:t>
            </a:r>
            <a:r>
              <a:rPr lang="en-US" altLang="zh-CN" sz="2400" dirty="0">
                <a:cs typeface="+mn-ea"/>
                <a:sym typeface="+mn-lt"/>
              </a:rPr>
              <a:t>Pan,zhichen</a:t>
            </a:r>
          </a:p>
          <a:p>
            <a:pPr algn="ctr"/>
            <a:r>
              <a:rPr lang="en-US" altLang="zh-CN" sz="2400" dirty="0">
                <a:cs typeface="+mn-ea"/>
                <a:sym typeface="+mn-lt"/>
              </a:rPr>
              <a:t>Aug.29,2020</a:t>
            </a:r>
            <a:r>
              <a:rPr lang="zh-CN" altLang="en-US" sz="2400" dirty="0">
                <a:cs typeface="+mn-ea"/>
                <a:sym typeface="+mn-lt"/>
              </a:rPr>
              <a:t>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9715" y="360045"/>
            <a:ext cx="6388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49786D"/>
                </a:solidFill>
                <a:cs typeface="+mn-ea"/>
                <a:sym typeface="+mn-lt"/>
              </a:rPr>
              <a:t>CUFFT and </a:t>
            </a:r>
            <a:r>
              <a:rPr lang="en-US" altLang="zh-CN" sz="3200" dirty="0">
                <a:solidFill>
                  <a:srgbClr val="49786D"/>
                </a:solidFill>
                <a:cs typeface="+mn-ea"/>
                <a:sym typeface="+mn-lt"/>
              </a:rPr>
              <a:t>FFTW</a:t>
            </a:r>
            <a:endParaRPr lang="zh-CN" altLang="en-US" sz="3200" dirty="0">
              <a:solidFill>
                <a:srgbClr val="49786D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9415" y="1233805"/>
            <a:ext cx="4474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Test environment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43560" y="1784985"/>
          <a:ext cx="5215890" cy="3657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Device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Unit type</a:t>
                      </a:r>
                      <a:endParaRPr lang="zh-CN" altLang="en-US" sz="2000" b="0">
                        <a:latin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CPU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 Inter(R) Xeon(R) W- 2123 CPU @ 3.60GHz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Total Memory</a:t>
                      </a:r>
                      <a:endParaRPr lang="zh-CN" altLang="en-US" sz="2000" b="0">
                        <a:latin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64GB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GPU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 GeForce GTX 1080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 Global </a:t>
                      </a: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emory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 8119MB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ores</a:t>
                      </a:r>
                      <a:r>
                        <a:rPr lang="zh-CN" altLang="en-US" sz="2000" b="0">
                          <a:latin typeface="+mn-ea"/>
                          <a:cs typeface="宋体" charset="0"/>
                        </a:rPr>
                        <a:t>（</a:t>
                      </a: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SM</a:t>
                      </a:r>
                      <a:r>
                        <a:rPr lang="zh-CN" altLang="en-US" sz="2000" b="0">
                          <a:latin typeface="+mn-ea"/>
                          <a:cs typeface="宋体" charset="0"/>
                        </a:rPr>
                        <a:t>）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2560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Max threads/block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1024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Max threads/core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2048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FFTW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fftw-3.3.8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 CUDA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Driver/</a:t>
                      </a:r>
                      <a:r>
                        <a:rPr lang="en-US" altLang="zh-CN" sz="2000" b="0">
                          <a:latin typeface="+mn-ea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altLang="zh-CN" sz="2000" b="0">
                          <a:latin typeface="+mn-ea"/>
                          <a:cs typeface="宋体" charset="0"/>
                        </a:rPr>
                        <a:t>untime version 10.1/10.1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图片 4" descr="FFTW_VS_CUFF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0" y="808355"/>
            <a:ext cx="6159500" cy="5241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2" descr="speedup_1024bloc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022985"/>
            <a:ext cx="5520690" cy="5175885"/>
          </a:xfrm>
          <a:prstGeom prst="rect">
            <a:avLst/>
          </a:prstGeom>
        </p:spPr>
      </p:pic>
      <p:pic>
        <p:nvPicPr>
          <p:cNvPr id="21" name="图片 3" descr="speedup_1024threa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40" y="1022985"/>
            <a:ext cx="5872480" cy="5176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68604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9715" y="268605"/>
            <a:ext cx="543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49786D"/>
                </a:solidFill>
                <a:cs typeface="+mn-ea"/>
                <a:sym typeface="+mn-lt"/>
              </a:rPr>
              <a:t>Result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4720" y="1477645"/>
            <a:ext cx="4949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0845" y="692150"/>
            <a:ext cx="69545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/>
              <a:t>Speedup ratios &gt; 1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00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/>
              <a:t>The overall trend is positively correlated, the larger the N, the GPU parallel computing power can also be reflected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00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/>
              <a:t>About the fluctuation of the speedup</a:t>
            </a:r>
            <a:r>
              <a:rPr lang="zh-CN" altLang="en-US" sz="2000"/>
              <a:t>：</a:t>
            </a:r>
            <a:endParaRPr lang="en-US" altLang="zh-CN" sz="2000"/>
          </a:p>
          <a:p>
            <a:pPr marL="702310" indent="-342900" fontAlgn="auto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</a:rPr>
              <a:t>GPU physical layer execution module Streaming Multiprocessor (SM)</a:t>
            </a:r>
          </a:p>
          <a:p>
            <a:pPr marL="702310" indent="-342900" fontAlgn="auto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</a:rPr>
              <a:t>The basic execution unit of SM is wraps, which contains 32 threads</a:t>
            </a:r>
          </a:p>
          <a:p>
            <a:pPr marL="702310" indent="-342900" fontAlgn="auto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</a:rPr>
              <a:t>SM must allocate shared memory for each thread block, but also allocate independent registers for each thread in the warp.</a:t>
            </a:r>
          </a:p>
          <a:p>
            <a:pPr marL="702310" indent="-342900" fontAlgn="auto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</a:rPr>
              <a:t>The configuration of SM affects the number of concurrent thread blocks and warps supported by it. The configuration of grid and block is different, the performance will be different</a:t>
            </a:r>
            <a:endParaRPr lang="en-US" altLang="zh-CN" sz="2000"/>
          </a:p>
          <a:p>
            <a:pPr marL="457200" indent="0" fontAlgn="auto">
              <a:buFont typeface="Arial" panose="020B0604020202090204" pitchFamily="34" charset="0"/>
              <a:buChar char="•"/>
              <a:extLst>
                <a:ext uri="{35155182-B16C-46BC-9424-99874614C6A1}">
                  <wpsdc:marlchars xmlns:wpsdc="http://www.wps.cn/officeDocument/2017/drawingmlCustomData" xmlns="" val="200" checksum="2975741746"/>
                </a:ext>
              </a:extLst>
            </a:pPr>
            <a:endParaRPr lang="en-US" altLang="zh-CN" sz="2000"/>
          </a:p>
        </p:txBody>
      </p:sp>
      <p:pic>
        <p:nvPicPr>
          <p:cNvPr id="15" name="图片 14" descr="截屏2020-08-22 上午7.31.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730" y="770890"/>
            <a:ext cx="4553585" cy="52901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9715" y="360045"/>
            <a:ext cx="543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49786D"/>
                </a:solidFill>
                <a:cs typeface="+mn-ea"/>
                <a:sym typeface="+mn-lt"/>
              </a:rPr>
              <a:t>Psrdada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5325" y="1536700"/>
            <a:ext cx="54286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000" dirty="0"/>
              <a:t>Open Source software project to support the development of data acquisition and distributed analysis systems.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zh-CN" altLang="en-US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000" dirty="0"/>
              <a:t>P</a:t>
            </a:r>
            <a:r>
              <a:rPr lang="zh-CN" altLang="en-US" sz="2000" dirty="0"/>
              <a:t>rimarily in the implementation of baseband recording and processing instrumentation for pulsar astronomy.</a:t>
            </a:r>
          </a:p>
          <a:p>
            <a:pPr indent="0">
              <a:buFont typeface="Arial" panose="020B0604020202090204" pitchFamily="34" charset="0"/>
              <a:buNone/>
            </a:pPr>
            <a:endParaRPr lang="zh-CN" altLang="en-US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</a:rPr>
              <a:t>PSRDADA is a flexible and well-managed ring buffer with a variety of applications for piping data from device to ring buffer and from ring buffer to device</a:t>
            </a:r>
          </a:p>
        </p:txBody>
      </p:sp>
      <p:pic>
        <p:nvPicPr>
          <p:cNvPr id="19" name="图片 18" descr="截屏2020-08-22 上午10.39.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710" y="1287780"/>
            <a:ext cx="5054600" cy="425450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flipV="1">
            <a:off x="6579870" y="5526405"/>
            <a:ext cx="4744720" cy="22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9715" y="340995"/>
            <a:ext cx="543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49786D"/>
                </a:solidFill>
                <a:cs typeface="+mn-ea"/>
                <a:sym typeface="+mn-lt"/>
              </a:rPr>
              <a:t>Psrdada Pipeline</a:t>
            </a:r>
          </a:p>
        </p:txBody>
      </p:sp>
      <p:pic>
        <p:nvPicPr>
          <p:cNvPr id="4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024890"/>
            <a:ext cx="6195695" cy="1761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截屏2020-08-23 下午11.08.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31490"/>
            <a:ext cx="10935335" cy="330454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09600" y="3031490"/>
            <a:ext cx="11430" cy="328485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571480" y="2977515"/>
            <a:ext cx="0" cy="340995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03885" y="3159760"/>
            <a:ext cx="996759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903470" y="2863850"/>
            <a:ext cx="1356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PSRDADA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9715" y="340995"/>
            <a:ext cx="543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49786D"/>
                </a:solidFill>
                <a:cs typeface="+mn-ea"/>
                <a:sym typeface="+mn-lt"/>
              </a:rPr>
              <a:t>Psrdada pipeline result </a:t>
            </a:r>
            <a:endParaRPr lang="zh-CN" altLang="en-US" sz="3200" dirty="0">
              <a:solidFill>
                <a:srgbClr val="49786D"/>
              </a:solidFill>
              <a:cs typeface="+mn-ea"/>
              <a:sym typeface="+mn-lt"/>
            </a:endParaRPr>
          </a:p>
        </p:txBody>
      </p:sp>
      <p:pic>
        <p:nvPicPr>
          <p:cNvPr id="5" name="图片 4" descr="Screensho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1097280"/>
            <a:ext cx="5680075" cy="4634865"/>
          </a:xfrm>
          <a:prstGeom prst="rect">
            <a:avLst/>
          </a:prstGeom>
        </p:spPr>
      </p:pic>
      <p:pic>
        <p:nvPicPr>
          <p:cNvPr id="6" name="图片 5" descr="Screensho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35" y="1097280"/>
            <a:ext cx="5488940" cy="4635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9170" y="5782945"/>
            <a:ext cx="7877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20s (20GB) baseband data coherent de-dispersion processing result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09575" y="1042035"/>
            <a:ext cx="11391265" cy="50596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 algn="l" defTabSz="912495" fontAlgn="auto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Coherent achromatic dispersion is the most direct and thorough elimination technique for the dispersion effect of the interstellar medium</a:t>
            </a:r>
          </a:p>
          <a:p>
            <a:pPr marL="342900" indent="-342900" algn="l" defTabSz="912495" fontAlgn="auto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Realize the process of coherent de-dispersion </a:t>
            </a:r>
          </a:p>
          <a:p>
            <a:pPr marL="342900" indent="-342900" algn="l" defTabSz="912495" fontAlgn="auto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Research on FFT, the core algorithm of coherent achromatic dispersion, and use GPU parallel computing for comparison. The maximum speedup is about 18</a:t>
            </a:r>
          </a:p>
          <a:p>
            <a:pPr marL="342900" indent="-342900" algn="l" defTabSz="912495" fontAlgn="auto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Our further work in the future:</a:t>
            </a:r>
          </a:p>
          <a:p>
            <a:pPr marL="702310" indent="-342900" algn="l" defTabSz="912495" fontAlgn="auto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Parallel optimization of de-dispersion and folding process in Dspsr</a:t>
            </a:r>
          </a:p>
          <a:p>
            <a:pPr marL="702310" indent="-342900" algn="l" defTabSz="912495" fontAlgn="auto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Real-time ultra-wideband coherent dedispersive pulsar data processing</a:t>
            </a:r>
          </a:p>
          <a:p>
            <a:pPr marL="702310" indent="-342900" algn="l" defTabSz="912495" fontAlgn="auto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Seek technological breakthroughs in high-speed digital signal processing, massive data processing and analysis</a:t>
            </a:r>
            <a:endParaRPr lang="zh-CN" altLang="en-US" sz="2400" b="1" dirty="0">
              <a:solidFill>
                <a:srgbClr val="18341D"/>
              </a:solidFill>
              <a:cs typeface="+mn-ea"/>
              <a:sym typeface="+mn-lt"/>
            </a:endParaRPr>
          </a:p>
          <a:p>
            <a:pPr marL="342900" indent="-342900" algn="l" defTabSz="912495">
              <a:spcBef>
                <a:spcPct val="20000"/>
              </a:spcBef>
              <a:buFont typeface="Arial" panose="020B0604020202090204" pitchFamily="34" charset="0"/>
              <a:buChar char="•"/>
              <a:defRPr/>
            </a:pPr>
            <a:endParaRPr lang="zh-CN" altLang="en-US" sz="2400" b="1" dirty="0">
              <a:solidFill>
                <a:srgbClr val="18341D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512" y="370763"/>
            <a:ext cx="3914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49786D"/>
                </a:solidFill>
                <a:cs typeface="+mn-ea"/>
                <a:sym typeface="+mn-lt"/>
              </a:rPr>
              <a:t>Summary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44679" y="2218788"/>
            <a:ext cx="365442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Thanks </a:t>
            </a:r>
            <a:r>
              <a:rPr lang="zh-CN" altLang="en-US" sz="6000" dirty="0">
                <a:cs typeface="+mn-ea"/>
                <a:sym typeface="+mn-lt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2184718" y="2836004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49786D"/>
                </a:solidFill>
                <a:latin typeface="+mn-lt"/>
                <a:ea typeface="+mn-ea"/>
                <a:cs typeface="+mn-ea"/>
                <a:sym typeface="+mn-lt"/>
              </a:rPr>
              <a:t>Background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1949980" y="2900458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2185035" y="3627120"/>
            <a:ext cx="96202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+mn-lt"/>
                <a:ea typeface="+mn-ea"/>
                <a:cs typeface="+mn-ea"/>
                <a:sym typeface="+mn-lt"/>
              </a:rPr>
              <a:t>Research on Related Technologies of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+mn-lt"/>
                <a:ea typeface="+mn-ea"/>
                <a:cs typeface="+mn-ea"/>
                <a:sym typeface="+mn-lt"/>
              </a:rPr>
              <a:t>Coherent </a:t>
            </a:r>
            <a:r>
              <a:rPr lang="en-US" altLang="zh-CN" sz="2400" b="1" dirty="0">
                <a:solidFill>
                  <a:srgbClr val="49786D"/>
                </a:solidFill>
                <a:latin typeface="+mn-lt"/>
                <a:ea typeface="+mn-ea"/>
                <a:cs typeface="+mn-ea"/>
                <a:sym typeface="+mn-lt"/>
              </a:rPr>
              <a:t>De-d</a:t>
            </a:r>
            <a:r>
              <a:rPr lang="zh-CN" altLang="en-US" sz="2400" b="1" dirty="0">
                <a:solidFill>
                  <a:srgbClr val="49786D"/>
                </a:solidFill>
                <a:latin typeface="+mn-lt"/>
                <a:ea typeface="+mn-ea"/>
                <a:cs typeface="+mn-ea"/>
                <a:sym typeface="+mn-lt"/>
              </a:rPr>
              <a:t>ispersion</a:t>
            </a: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1949980" y="3702463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2184718" y="479783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49786D"/>
                </a:solidFill>
                <a:latin typeface="+mn-lt"/>
                <a:ea typeface="+mn-ea"/>
                <a:cs typeface="+mn-ea"/>
                <a:sym typeface="+mn-lt"/>
              </a:rPr>
              <a:t>Summary</a:t>
            </a: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1949980" y="4862289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4"/>
          <p:cNvSpPr txBox="1"/>
          <p:nvPr/>
        </p:nvSpPr>
        <p:spPr>
          <a:xfrm>
            <a:off x="1950085" y="1522730"/>
            <a:ext cx="1996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cs typeface="+mn-ea"/>
                <a:sym typeface="+mn-lt"/>
              </a:rPr>
              <a:t>Outline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768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1940" y="3135630"/>
            <a:ext cx="38684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90204" pitchFamily="34" charset="0"/>
              <a:buChar char="•"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1940" y="4502150"/>
            <a:ext cx="5008880" cy="10147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     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Dispersion-pulse </a:t>
            </a:r>
            <a:r>
              <a:rPr lang="en-US" altLang="zh-CN" sz="2000" dirty="0">
                <a:solidFill>
                  <a:srgbClr val="C00000"/>
                </a:solidFill>
                <a:cs typeface="+mn-ea"/>
                <a:sym typeface="+mn-lt"/>
              </a:rPr>
              <a:t>profile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 broadening</a:t>
            </a:r>
          </a:p>
          <a:p>
            <a:pPr indent="0">
              <a:buFont typeface="Arial" panose="020B060402020209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Flicker effect-pulse intensity change</a:t>
            </a:r>
          </a:p>
          <a:p>
            <a:pPr indent="0">
              <a:buFont typeface="Arial" panose="020B060402020209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Scattering-pulse delay, broadening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59715" y="255270"/>
            <a:ext cx="5238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cs typeface="+mn-ea"/>
                <a:sym typeface="+mn-lt"/>
              </a:rPr>
              <a:t>Pulsar signal characteristics</a:t>
            </a:r>
          </a:p>
        </p:txBody>
      </p:sp>
      <p:sp>
        <p:nvSpPr>
          <p:cNvPr id="17" name="矩形 16"/>
          <p:cNvSpPr/>
          <p:nvPr/>
        </p:nvSpPr>
        <p:spPr>
          <a:xfrm>
            <a:off x="5361305" y="1452880"/>
            <a:ext cx="655637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Short and stable pulse period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1ms-10s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Millisecond pulsar period change rate: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10</a:t>
            </a:r>
            <a:r>
              <a:rPr lang="en-US" altLang="zh-CN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-19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 -10</a:t>
            </a:r>
            <a:r>
              <a:rPr lang="en-US" altLang="zh-CN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-21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 )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61305" y="4103370"/>
            <a:ext cx="4493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Interstellar medium influence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61940" y="2827655"/>
            <a:ext cx="66548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 b="1"/>
              <a:t>Weak</a:t>
            </a:r>
            <a:r>
              <a:rPr lang="zh-CN" altLang="en-US" sz="2000" b="1"/>
              <a:t> signal strength，</a:t>
            </a:r>
            <a:r>
              <a:rPr lang="en-US" altLang="zh-CN" sz="2000" b="1"/>
              <a:t>wide</a:t>
            </a:r>
            <a:r>
              <a:rPr lang="zh-CN" altLang="en-US" sz="2000" b="1"/>
              <a:t> signal bandwidth</a:t>
            </a:r>
          </a:p>
          <a:p>
            <a:pPr indent="0">
              <a:buFont typeface="Arial" panose="020B0604020202090204" pitchFamily="34" charset="0"/>
              <a:buNone/>
            </a:pPr>
            <a:r>
              <a:rPr lang="zh-CN" altLang="en-US" sz="2000" b="1"/>
              <a:t>  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Most pulsars S1400 is at the mJy level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adio signal covers approximately 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</a:rPr>
              <a:t>10MHz-100GHz</a:t>
            </a:r>
          </a:p>
        </p:txBody>
      </p:sp>
      <p:pic>
        <p:nvPicPr>
          <p:cNvPr id="8" name="图片 7" descr="截屏2020-08-25 上午11.28.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1235075"/>
            <a:ext cx="4964430" cy="4740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853" y="268604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 descr="截屏2020-08-21 上午1.44.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1049020"/>
            <a:ext cx="4779010" cy="439547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03885" y="5447665"/>
            <a:ext cx="4547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 Schematic diagram of incoherent de-dispersion </a:t>
            </a:r>
            <a:r>
              <a:rPr lang="en-US" altLang="zh-CN"/>
              <a:t>and coherent de-dispersion</a:t>
            </a:r>
            <a:r>
              <a:rPr lang="zh-CN" altLang="en-US"/>
              <a:t>．</a:t>
            </a:r>
          </a:p>
        </p:txBody>
      </p:sp>
      <p:pic>
        <p:nvPicPr>
          <p:cNvPr id="5" name="图片 4" descr="截屏2020-08-25 下午2.05.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0" y="1049020"/>
            <a:ext cx="6093460" cy="449643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353300" y="5601970"/>
            <a:ext cx="26295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cs typeface="+mn-lt"/>
              </a:rPr>
              <a:t> Paul Demorest </a:t>
            </a:r>
            <a:r>
              <a:rPr lang="en-US" altLang="zh-CN" sz="1600">
                <a:cs typeface="+mn-lt"/>
              </a:rPr>
              <a:t>et al.2010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530985" y="864870"/>
            <a:ext cx="24618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STAIRS I H </a:t>
            </a:r>
            <a:r>
              <a:rPr lang="en-US" altLang="zh-CN" sz="1600"/>
              <a:t>et al.2000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9095" y="255270"/>
            <a:ext cx="11653520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indent="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/>
              <a:t>De-dispersion effect is more thorough</a:t>
            </a:r>
          </a:p>
          <a:p>
            <a:pPr marL="71755" indent="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400"/>
              <a:t>A</a:t>
            </a:r>
            <a:r>
              <a:rPr lang="zh-CN" altLang="en-US" sz="2400"/>
              <a:t>lgorithm is simple</a:t>
            </a:r>
          </a:p>
          <a:p>
            <a:pPr marL="71755" indent="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/>
              <a:t>Keep the original data phase difference, time resolution</a:t>
            </a:r>
          </a:p>
          <a:p>
            <a:pPr marL="71755" indent="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/>
              <a:t>Use subsequent identification to eliminate interference</a:t>
            </a:r>
          </a:p>
          <a:p>
            <a:pPr marL="71755" indent="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/>
              <a:t>Carry out research on the radiation characteristics of ultra-high time resolution pulsars</a:t>
            </a:r>
          </a:p>
          <a:p>
            <a:pPr marL="71755" indent="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/>
              <a:t>Large amount of calculation (floating point operations)</a:t>
            </a:r>
          </a:p>
          <a:p>
            <a:pPr marL="71755" indent="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2400"/>
              <a:t>Long data processing cycle</a:t>
            </a:r>
          </a:p>
          <a:p>
            <a:pPr marL="71755" indent="0"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4789170" y="5085080"/>
            <a:ext cx="650875" cy="535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5509260" y="4478655"/>
            <a:ext cx="64090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400"/>
              <a:t>High-speed, massive data receiving and processing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400"/>
              <a:t>More powerful data process</a:t>
            </a:r>
            <a:r>
              <a:rPr lang="en-US" altLang="zh-CN" sz="2400"/>
              <a:t>or</a:t>
            </a:r>
            <a:r>
              <a:rPr lang="zh-CN" altLang="en-US" sz="2400"/>
              <a:t> server/cluster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400"/>
              <a:t>De-dispersion algorithm operating efficiency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13926" y="24086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54054" y="39279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73457" y="38558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777221" y="3249080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90128" y="3249080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4978" y="4479853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97483" y="4707186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26" name="表格 25"/>
          <p:cNvGraphicFramePr/>
          <p:nvPr>
            <p:custDataLst>
              <p:tags r:id="rId1"/>
            </p:custDataLst>
          </p:nvPr>
        </p:nvGraphicFramePr>
        <p:xfrm>
          <a:off x="341630" y="746125"/>
          <a:ext cx="11358880" cy="565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T</a:t>
                      </a:r>
                      <a:r>
                        <a:rPr lang="zh-CN" altLang="en-US"/>
                        <a:t>erminal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DSP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消色散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Terminal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DSP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消色散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0"/>
                        <a:t>XAO</a:t>
                      </a:r>
                      <a:endParaRPr lang="zh-CN" altLang="en-US" sz="2000" b="0"/>
                    </a:p>
                    <a:p>
                      <a:pPr algn="ctr">
                        <a:buNone/>
                      </a:pPr>
                      <a:r>
                        <a:rPr lang="en-US" altLang="zh-CN" sz="2000" b="0"/>
                        <a:t>26m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VLBI</a:t>
                      </a:r>
                      <a:endParaRPr lang="en-US" altLang="zh-CN" sz="2000" b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AFB</a:t>
                      </a:r>
                      <a:r>
                        <a:rPr lang="zh-CN" altLang="en-US" sz="2000"/>
                        <a:t>+MK5A+</a:t>
                      </a:r>
                      <a:r>
                        <a:rPr lang="en-US" altLang="zh-CN" sz="2000"/>
                        <a:t>CPU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GBT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VEGAS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2000" dirty="0">
                          <a:latin typeface="+mn-ea"/>
                          <a:sym typeface="+mn-ea"/>
                        </a:rPr>
                        <a:t>ROACH2+GPU</a:t>
                      </a:r>
                      <a:endParaRPr lang="en-US" altLang="zh-CN" sz="2000">
                        <a:sym typeface="+mn-ea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Parkes</a:t>
                      </a:r>
                    </a:p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endParaRPr lang="en-US" altLang="zh-CN" sz="2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微软雅黑" charset="-122"/>
                        </a:rPr>
                        <a:t>DFB</a:t>
                      </a:r>
                      <a:endParaRPr lang="en-US" altLang="zh-CN" sz="2000">
                        <a:sym typeface="+mn-ea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FPGA+DSP</a:t>
                      </a:r>
                      <a:endParaRPr lang="en-US" altLang="zh-CN" sz="2000">
                        <a:sym typeface="+mn-ea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0"/>
                        <a:t>PDFB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ROACH2+GPU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非相干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非相干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4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YNAO</a:t>
                      </a: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40m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DIBAS  </a:t>
                      </a:r>
                      <a:endParaRPr lang="en-US" altLang="zh-CN" sz="20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ROACH2+GPU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非相干</a:t>
                      </a:r>
                      <a:r>
                        <a:rPr lang="en-US" altLang="zh-CN" sz="2000"/>
                        <a:t>/</a:t>
                      </a: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CASPSR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IBOB+GPU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+DSPSR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+PSRDADA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BPSR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ROACH+GPU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+DSPSR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+PSRDADA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71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VLBI</a:t>
                      </a:r>
                      <a:endParaRPr lang="en-US" altLang="zh-CN" sz="20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DBBC+MARK5B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+GPU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000"/>
                        <a:t>Tianma</a:t>
                      </a:r>
                    </a:p>
                    <a:p>
                      <a:pPr algn="ctr">
                        <a:buNone/>
                      </a:pPr>
                      <a:endParaRPr lang="en-US" altLang="zh-CN" sz="2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DIBAS</a:t>
                      </a:r>
                    </a:p>
                    <a:p>
                      <a:pPr algn="ctr">
                        <a:buNone/>
                      </a:pPr>
                      <a:endParaRPr lang="en-US" altLang="zh-CN" sz="2000">
                        <a:sym typeface="+mn-ea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ROACH2+GPU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非相干</a:t>
                      </a:r>
                      <a:r>
                        <a:rPr lang="en-US" altLang="zh-CN" sz="2000"/>
                        <a:t>/</a:t>
                      </a: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Effelsberg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PSRIX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ROACH+GPU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000"/>
                        <a:t>NTSC </a:t>
                      </a:r>
                      <a:endParaRPr lang="en-US" altLang="zh-CN" sz="20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HRT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ROACH2+GPU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非相干</a:t>
                      </a:r>
                      <a:r>
                        <a:rPr lang="en-US" altLang="zh-CN" sz="2000"/>
                        <a:t>/</a:t>
                      </a: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Arecibo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PUPPI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FPGA+CPU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非相干</a:t>
                      </a:r>
                      <a:r>
                        <a:rPr lang="en-US" altLang="zh-CN" sz="2000"/>
                        <a:t>/</a:t>
                      </a:r>
                      <a:r>
                        <a:rPr lang="zh-CN" altLang="en-US" sz="2000"/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NAOC</a:t>
                      </a:r>
                      <a:endParaRPr lang="zh-CN" altLang="en-US" sz="2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VLBI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FPGA+GPU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FAST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ym typeface="Arial" panose="020B0604020202090204" pitchFamily="34" charset="0"/>
                        </a:rPr>
                        <a:t>ROACH2+GPU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非相干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9715" y="386715"/>
            <a:ext cx="543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cs typeface="+mn-ea"/>
                <a:sym typeface="+mn-lt"/>
              </a:rPr>
              <a:t>Data processing steps</a:t>
            </a:r>
          </a:p>
        </p:txBody>
      </p:sp>
      <p:pic>
        <p:nvPicPr>
          <p:cNvPr id="14" name="图片 13" descr="截屏2020-08-21 下午3.23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15" y="2691765"/>
            <a:ext cx="10058400" cy="29273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692515" y="5368290"/>
            <a:ext cx="2634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Li Jiagon</a:t>
            </a:r>
            <a:r>
              <a:rPr lang="en-US" altLang="zh-CN"/>
              <a:t>g el al.2014</a:t>
            </a:r>
          </a:p>
        </p:txBody>
      </p:sp>
      <p:sp>
        <p:nvSpPr>
          <p:cNvPr id="16" name="椭圆 15"/>
          <p:cNvSpPr/>
          <p:nvPr/>
        </p:nvSpPr>
        <p:spPr>
          <a:xfrm>
            <a:off x="6466205" y="3063875"/>
            <a:ext cx="821055" cy="2304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551930" y="5368290"/>
            <a:ext cx="735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60%</a:t>
            </a:r>
          </a:p>
        </p:txBody>
      </p:sp>
      <p:pic>
        <p:nvPicPr>
          <p:cNvPr id="5" name="图片 4" descr="截屏2020-08-23 下午8.55.16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59815" y="1096645"/>
            <a:ext cx="6940550" cy="1168400"/>
          </a:xfrm>
          <a:prstGeom prst="rect">
            <a:avLst/>
          </a:prstGeom>
        </p:spPr>
      </p:pic>
      <p:pic>
        <p:nvPicPr>
          <p:cNvPr id="6" name="图片 5" descr="截屏2020-08-23 下午8.57.03"/>
          <p:cNvPicPr>
            <a:picLocks noChangeAspect="1"/>
          </p:cNvPicPr>
          <p:nvPr/>
        </p:nvPicPr>
        <p:blipFill>
          <a:blip r:embed="rId4"/>
          <a:srcRect l="1492" t="3220" r="2551" b="2133"/>
          <a:stretch>
            <a:fillRect/>
          </a:stretch>
        </p:blipFill>
        <p:spPr>
          <a:xfrm>
            <a:off x="8000365" y="970280"/>
            <a:ext cx="2531745" cy="1437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9715" y="340995"/>
            <a:ext cx="8665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cs typeface="+mn-ea"/>
                <a:sym typeface="+mn-lt"/>
              </a:rPr>
              <a:t>Principle of </a:t>
            </a:r>
            <a:r>
              <a:rPr lang="en-US" altLang="zh-CN" sz="3200" dirty="0">
                <a:solidFill>
                  <a:srgbClr val="49786D"/>
                </a:solidFill>
                <a:cs typeface="+mn-ea"/>
                <a:sym typeface="+mn-lt"/>
              </a:rPr>
              <a:t>c</a:t>
            </a:r>
            <a:r>
              <a:rPr lang="zh-CN" altLang="en-US" sz="3200" dirty="0">
                <a:solidFill>
                  <a:srgbClr val="49786D"/>
                </a:solidFill>
                <a:cs typeface="+mn-ea"/>
                <a:sym typeface="+mn-lt"/>
              </a:rPr>
              <a:t>oherent </a:t>
            </a:r>
            <a:r>
              <a:rPr lang="en-US" altLang="zh-CN" sz="3200" dirty="0">
                <a:solidFill>
                  <a:srgbClr val="49786D"/>
                </a:solidFill>
                <a:cs typeface="+mn-ea"/>
                <a:sym typeface="+mn-lt"/>
              </a:rPr>
              <a:t>d</a:t>
            </a:r>
            <a:r>
              <a:rPr lang="zh-CN" altLang="en-US" sz="3200" dirty="0">
                <a:solidFill>
                  <a:srgbClr val="49786D"/>
                </a:solidFill>
                <a:cs typeface="+mn-ea"/>
                <a:sym typeface="+mn-lt"/>
              </a:rPr>
              <a:t>e-dispersion </a:t>
            </a:r>
            <a:r>
              <a:rPr lang="en-US" altLang="zh-CN" sz="3200" dirty="0">
                <a:solidFill>
                  <a:srgbClr val="49786D"/>
                </a:solidFill>
                <a:cs typeface="+mn-ea"/>
                <a:sym typeface="+mn-lt"/>
              </a:rPr>
              <a:t>a</a:t>
            </a:r>
            <a:r>
              <a:rPr lang="zh-CN" altLang="en-US" sz="3200" dirty="0">
                <a:solidFill>
                  <a:srgbClr val="49786D"/>
                </a:solidFill>
                <a:cs typeface="+mn-ea"/>
                <a:sym typeface="+mn-lt"/>
              </a:rPr>
              <a:t>lgorithm</a:t>
            </a:r>
          </a:p>
        </p:txBody>
      </p:sp>
      <p:pic>
        <p:nvPicPr>
          <p:cNvPr id="42" name="图片 41" descr="截屏2020-08-21 下午7.01.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3106420"/>
            <a:ext cx="6011545" cy="3267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6888480" y="4134485"/>
                <a:ext cx="474091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400"/>
                  <a:t>N-point FFT requires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  <a:cs typeface="Cambria Math" charset="0"/>
                      </a:rPr>
                      <m:t>（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charset="0"/>
                            <a:cs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400" i="1">
                            <a:latin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latin typeface="Cambria Math" charset="0"/>
                            <a:cs typeface="Cambria Math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zh-CN" altLang="en-US" sz="2400">
                    <a:latin typeface="Cambria Math" charset="0"/>
                    <a:cs typeface="Cambria Math" charset="0"/>
                    <a:sym typeface="+mn-ea"/>
                  </a:rPr>
                  <a:t>）</a:t>
                </a:r>
                <a:endParaRPr lang="zh-CN" altLang="en-US" sz="2400">
                  <a:latin typeface="+mn-ea"/>
                  <a:cs typeface="Cambria Math" charset="0"/>
                </a:endParaRPr>
              </a:p>
              <a:p>
                <a:r>
                  <a:rPr sz="2400"/>
                  <a:t>complex multiplication</a:t>
                </a:r>
                <a:endParaRPr lang="zh-CN" altLang="en-US" sz="2400">
                  <a:latin typeface="+mn-ea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0" y="4134485"/>
                <a:ext cx="4740910" cy="9848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4" name="图片 3" descr="截屏2020-08-23 下午9.41.53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2272030" y="943610"/>
            <a:ext cx="7633970" cy="1673860"/>
          </a:xfrm>
          <a:prstGeom prst="rect">
            <a:avLst/>
          </a:prstGeom>
        </p:spPr>
      </p:pic>
      <p:sp>
        <p:nvSpPr>
          <p:cNvPr id="5" name="左大括号 4"/>
          <p:cNvSpPr/>
          <p:nvPr/>
        </p:nvSpPr>
        <p:spPr>
          <a:xfrm rot="5400000">
            <a:off x="3285490" y="1545590"/>
            <a:ext cx="842010" cy="2279650"/>
          </a:xfrm>
          <a:prstGeom prst="leftBrace">
            <a:avLst>
              <a:gd name="adj1" fmla="val 271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715" y="360045"/>
            <a:ext cx="543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49786D"/>
                </a:solidFill>
                <a:cs typeface="+mn-ea"/>
                <a:sym typeface="+mn-lt"/>
              </a:rPr>
              <a:t>GPU+CUDA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33185" y="1431925"/>
            <a:ext cx="49256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zh-CN" altLang="en-US" sz="2000"/>
              <a:t>CUDA is a general-purpose parallel computing platform and programming model launched by NVIDIA</a:t>
            </a:r>
          </a:p>
          <a:p>
            <a:pPr indent="0" algn="l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zh-CN" altLang="en-US" sz="2000"/>
          </a:p>
          <a:p>
            <a:pPr indent="0" algn="l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zh-CN" altLang="en-US" sz="2000"/>
              <a:t>CUDA provides a direct access interface for hardware, and adopts a new computing architecture to use the hardware resources provided by GPU</a:t>
            </a:r>
          </a:p>
          <a:p>
            <a:pPr indent="0" algn="l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zh-CN" altLang="en-US" sz="2000"/>
          </a:p>
          <a:p>
            <a:pPr indent="0" algn="l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zh-CN" altLang="en-US" sz="2000"/>
              <a:t>CUDA uses an extension of the standard C language as a programming language, providing a large number of high-performance computing instructions</a:t>
            </a: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zh-CN" altLang="en-US" sz="2000"/>
          </a:p>
        </p:txBody>
      </p:sp>
      <p:pic>
        <p:nvPicPr>
          <p:cNvPr id="4" name="图片 3" descr="截屏2020-08-23 下午10.13.12"/>
          <p:cNvPicPr>
            <a:picLocks noChangeAspect="1"/>
          </p:cNvPicPr>
          <p:nvPr/>
        </p:nvPicPr>
        <p:blipFill>
          <a:blip r:embed="rId2"/>
          <a:srcRect t="4895" r="364"/>
          <a:stretch>
            <a:fillRect/>
          </a:stretch>
        </p:blipFill>
        <p:spPr>
          <a:xfrm>
            <a:off x="443865" y="1050290"/>
            <a:ext cx="6090285" cy="2442845"/>
          </a:xfrm>
          <a:prstGeom prst="rect">
            <a:avLst/>
          </a:prstGeom>
        </p:spPr>
      </p:pic>
      <p:pic>
        <p:nvPicPr>
          <p:cNvPr id="5" name="图片 4" descr="截屏2020-08-23 下午10.12.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" y="3276600"/>
            <a:ext cx="5638800" cy="2759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fa7c643-77c3-4e6a-b583-69d38adfe51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cc56d7d-99aa-449a-985e-50799c1d458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Macintosh PowerPoint</Application>
  <PresentationFormat>宽屏</PresentationFormat>
  <Paragraphs>173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李 浩</cp:lastModifiedBy>
  <cp:revision>310</cp:revision>
  <dcterms:created xsi:type="dcterms:W3CDTF">2020-08-29T01:05:00Z</dcterms:created>
  <dcterms:modified xsi:type="dcterms:W3CDTF">2020-08-29T01:08:32Z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2052-2.6.1.4274</vt:lpwstr>
  </property>
</Properties>
</file>