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66" r:id="rId11"/>
    <p:sldId id="269" r:id="rId12"/>
    <p:sldId id="270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5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6AA0D6-03A3-4FAD-BCEC-DBE396987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4D4DDF-8407-4591-9FA7-51283BA2F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DDFC1E-2298-44D8-ADA8-0E66E251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1E0B94-DBD1-459A-90AA-2527F8FB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D672E4-D50A-4611-BA81-F96CF44F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03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F5299-D799-449F-B103-6A13EF9BC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F4E361-E374-41BC-92F4-B694834E0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E1C5AC-3F32-4A37-83BB-EA3F478D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C9C121-9DEF-4921-97C4-321B94CA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604EB3-88A2-4468-863C-704AFC2B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89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2BDFEF-6D96-4A34-BE3A-99111BF326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2F7212-10F2-4543-BA22-0CFC00187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462E28-C8EB-47D7-8762-32AAA075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516E98-2D20-43E0-939A-DDACB421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B42EB-043B-4624-9AA8-9F7231A8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75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3CE55-DA2E-40B1-A0BA-F0C35286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E2D7C5-1FBE-4A9E-82FD-71ACFD538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913BA7-4B14-43D7-8FF4-6FF94658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5B03DB-285A-41F5-B6C9-431BEA4E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6900BF-2F09-4353-8D04-DF5DF686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F10CA3-C4EA-49BA-B2D9-3C4CF717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50AC5A-6350-4556-A29B-07F706CD7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78DFE7-57A2-4EFF-A83A-027ADCA4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28FA77-0C95-4EB2-B8CA-9ECA677B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CAF116-B29B-4000-82F4-EB369FAE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75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11EA40-A13A-4FAC-BC60-1F980F08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E084A4-492A-40CC-AC74-8BAC389D9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CFDF4B-021B-417E-8256-F9452AF7B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B4DCEB-6B1E-43D6-BB6E-345AB062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22AA36-04B8-4189-B38A-2717A99A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DDE03A-F43C-4FA2-948D-7BA11F19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8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9C5A88-0A44-4207-9866-E4F4FAEF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62B8F6-893C-46F7-9C0B-98E99FA1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C0518E-DA19-4F30-8665-AAB409F63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3DF0E7-393F-47C6-8833-922D14090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08A1D5-926C-471D-8CF5-C26925884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3E99905-D198-40CD-B05C-7C7AC884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D1C16A-9FBD-49E2-B9EA-FBCDD9017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3A61F7-EE48-4C93-896E-90A9DB62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4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8BCE89-7E6F-46AF-8A99-F2C9C995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E14302-9A4D-4F64-BA1D-645CC332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9A8EB6-8B46-4597-88CE-C64F8280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C92C20-5B56-4DFD-9609-E8857B4B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4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3DD52D2-00E6-4257-8F84-F272498E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67EFE7-3489-4B7D-BE8D-986D3261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D3F123-C3F2-4127-A96A-BB1FC3AD4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08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32264-66EE-4404-B0E5-8FCFF17A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BB74C-231E-4729-A9F3-0334258B1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19FCA14-6F9D-4788-9F2A-D90946653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98800-043D-4670-B789-45DF0E99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55177C-7711-43B6-9754-6DBB59B3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77D3B6-CE6B-473E-AA41-FCC4CBAD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37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FFC14D-1469-41A6-A4EA-867533FF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12AF66-A80C-497A-943F-AE37FD0FA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045382-2C50-42A2-B34C-97C1665E9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61740C-F832-4FB8-B095-96F3D0AF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050FF1-D610-4C08-880A-0965FB58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8FAB57-A19A-4E78-931B-39D8C9F3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8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F115A3-1F48-4F23-ACD9-D320DA62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6DE0AE-E296-493C-A10E-DC7202141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38F6C1-2316-44C4-BCE4-A0EFDAB37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0F82-0A98-450D-BDD7-E1C50596C13D}" type="datetimeFigureOut">
              <a:rPr lang="zh-CN" altLang="en-US" smtClean="0"/>
              <a:t>2020/8/29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9252B-76C1-4EB3-812F-09C4D05CB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6973A6-D2B7-4A67-A543-C46A1589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CFE9A-36E0-43B0-95CC-41792144C9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1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10.png"/><Relationship Id="rId3" Type="http://schemas.openxmlformats.org/officeDocument/2006/relationships/image" Target="../media/image41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480.png"/><Relationship Id="rId4" Type="http://schemas.openxmlformats.org/officeDocument/2006/relationships/image" Target="../media/image420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1DD2-C757-45BC-A95D-31DA6DE2D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856" y="1711180"/>
            <a:ext cx="10806544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Coalescing Binary Neutron Star Systems under a Three-Dimension Gravitational-Wave Detector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2F2A577-0B31-4A82-B424-5F7D10CC1856}"/>
              </a:ext>
            </a:extLst>
          </p:cNvPr>
          <p:cNvGrpSpPr/>
          <p:nvPr/>
        </p:nvGrpSpPr>
        <p:grpSpPr>
          <a:xfrm>
            <a:off x="79677" y="89993"/>
            <a:ext cx="3196923" cy="1240043"/>
            <a:chOff x="100458" y="-6985"/>
            <a:chExt cx="2663291" cy="940343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415EB51C-8DFC-4FC4-BF17-CED230E0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58" y="-6985"/>
              <a:ext cx="1194086" cy="940343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25FD3B02-2EEA-4998-8171-5BCD750F7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4545" y="150520"/>
              <a:ext cx="1469204" cy="676168"/>
            </a:xfrm>
            <a:prstGeom prst="rect">
              <a:avLst/>
            </a:prstGeom>
          </p:spPr>
        </p:pic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9C7B79EE-08FB-4FC6-9862-75C83F3A3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968" y="17690"/>
            <a:ext cx="1981694" cy="1312345"/>
          </a:xfrm>
          <a:prstGeom prst="rect">
            <a:avLst/>
          </a:prstGeom>
          <a:effectLst>
            <a:reflection stA="45000" endPos="37000" dir="5400000" sy="-100000" algn="bl" rotWithShape="0"/>
            <a:softEdge rad="7620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CA31C02-BE44-4AFC-A505-C4FF235FEDA0}"/>
              </a:ext>
            </a:extLst>
          </p:cNvPr>
          <p:cNvSpPr txBox="1"/>
          <p:nvPr/>
        </p:nvSpPr>
        <p:spPr>
          <a:xfrm>
            <a:off x="3546763" y="4959928"/>
            <a:ext cx="410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Liu Mengxu</a:t>
            </a:r>
          </a:p>
          <a:p>
            <a:pPr algn="ctr"/>
            <a:r>
              <a:rPr lang="en-US" altLang="zh-CN" sz="2800" dirty="0"/>
              <a:t>Supervisor: Gong biping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5932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4ED95565-C817-4429-B4C3-56F41C4435BE}"/>
              </a:ext>
            </a:extLst>
          </p:cNvPr>
          <p:cNvGrpSpPr/>
          <p:nvPr/>
        </p:nvGrpSpPr>
        <p:grpSpPr>
          <a:xfrm>
            <a:off x="94150" y="1346040"/>
            <a:ext cx="3891859" cy="5410478"/>
            <a:chOff x="240760" y="284018"/>
            <a:chExt cx="4189246" cy="62233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5E80A5-8722-4FCB-9FD0-7490A2CDF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8" t="10684" r="8100" b="4889"/>
            <a:stretch/>
          </p:blipFill>
          <p:spPr>
            <a:xfrm>
              <a:off x="619880" y="284018"/>
              <a:ext cx="3810126" cy="286861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C64E0F-5C17-4F68-8368-F7810457E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t="10132" r="8486" b="4993"/>
            <a:stretch/>
          </p:blipFill>
          <p:spPr>
            <a:xfrm>
              <a:off x="562212" y="3394445"/>
              <a:ext cx="3807979" cy="28710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EF75EB8D-9881-4B4F-8D0C-5F5AB47582FC}"/>
                    </a:ext>
                  </a:extLst>
                </p:cNvPr>
                <p:cNvSpPr txBox="1"/>
                <p:nvPr/>
              </p:nvSpPr>
              <p:spPr>
                <a:xfrm>
                  <a:off x="338704" y="1209631"/>
                  <a:ext cx="342625" cy="3879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3200" i="1" smtClean="0">
                            <a:latin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EF75EB8D-9881-4B4F-8D0C-5F5AB47582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04" y="1209631"/>
                  <a:ext cx="342625" cy="387954"/>
                </a:xfrm>
                <a:prstGeom prst="rect">
                  <a:avLst/>
                </a:prstGeom>
                <a:blipFill>
                  <a:blip r:embed="rId4"/>
                  <a:stretch>
                    <a:fillRect b="-3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2D4081AD-B427-4962-B55F-6FC00D483499}"/>
                    </a:ext>
                  </a:extLst>
                </p:cNvPr>
                <p:cNvSpPr txBox="1"/>
                <p:nvPr/>
              </p:nvSpPr>
              <p:spPr>
                <a:xfrm>
                  <a:off x="2189461" y="2992923"/>
                  <a:ext cx="305400" cy="3879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32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2D4081AD-B427-4962-B55F-6FC00D483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9461" y="2992923"/>
                  <a:ext cx="305400" cy="387953"/>
                </a:xfrm>
                <a:prstGeom prst="rect">
                  <a:avLst/>
                </a:prstGeom>
                <a:blipFill>
                  <a:blip r:embed="rId5"/>
                  <a:stretch>
                    <a:fillRect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F95C06F-55D0-4277-9DEC-BCBCD0CA93E2}"/>
                    </a:ext>
                  </a:extLst>
                </p:cNvPr>
                <p:cNvSpPr txBox="1"/>
                <p:nvPr/>
              </p:nvSpPr>
              <p:spPr>
                <a:xfrm>
                  <a:off x="240760" y="4372088"/>
                  <a:ext cx="489498" cy="3871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3200" i="1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altLang="zh-CN" sz="3200" b="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F95C06F-55D0-4277-9DEC-BCBCD0CA93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760" y="4372088"/>
                  <a:ext cx="489498" cy="387169"/>
                </a:xfrm>
                <a:prstGeom prst="rect">
                  <a:avLst/>
                </a:prstGeom>
                <a:blipFill>
                  <a:blip r:embed="rId6"/>
                  <a:stretch>
                    <a:fillRect b="-3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4988E6A-9B6B-4A1B-ADFD-1F3CFD805ECB}"/>
                    </a:ext>
                  </a:extLst>
                </p:cNvPr>
                <p:cNvSpPr txBox="1"/>
                <p:nvPr/>
              </p:nvSpPr>
              <p:spPr>
                <a:xfrm>
                  <a:off x="2170497" y="6120181"/>
                  <a:ext cx="745337" cy="3871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zh-CN" altLang="en-US" sz="3200" b="0" i="1" smtClean="0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</m:func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54988E6A-9B6B-4A1B-ADFD-1F3CFD805E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497" y="6120181"/>
                  <a:ext cx="745337" cy="387169"/>
                </a:xfrm>
                <a:prstGeom prst="rect">
                  <a:avLst/>
                </a:prstGeom>
                <a:blipFill>
                  <a:blip r:embed="rId7"/>
                  <a:stretch>
                    <a:fillRect r="-7965"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39F3DE5-6A1F-446D-B972-D766D3F4CF20}"/>
              </a:ext>
            </a:extLst>
          </p:cNvPr>
          <p:cNvGrpSpPr/>
          <p:nvPr/>
        </p:nvGrpSpPr>
        <p:grpSpPr>
          <a:xfrm>
            <a:off x="344293" y="52991"/>
            <a:ext cx="9123218" cy="1722829"/>
            <a:chOff x="360218" y="325582"/>
            <a:chExt cx="9123218" cy="172282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6912017-D24C-492B-BA24-C66C6481FA9B}"/>
                </a:ext>
              </a:extLst>
            </p:cNvPr>
            <p:cNvSpPr txBox="1"/>
            <p:nvPr/>
          </p:nvSpPr>
          <p:spPr>
            <a:xfrm>
              <a:off x="360218" y="325582"/>
              <a:ext cx="2847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070C0"/>
                  </a:solidFill>
                </a:rPr>
                <a:t>Benefits</a:t>
              </a:r>
              <a:endParaRPr lang="zh-CN" altLang="en-US" sz="4000" dirty="0">
                <a:solidFill>
                  <a:srgbClr val="0070C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3FB3819-DA45-4714-BEDF-0C8570987B5F}"/>
                </a:ext>
              </a:extLst>
            </p:cNvPr>
            <p:cNvSpPr txBox="1"/>
            <p:nvPr/>
          </p:nvSpPr>
          <p:spPr>
            <a:xfrm>
              <a:off x="360218" y="971193"/>
              <a:ext cx="91232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stronger constraints on parameters of GW sources </a:t>
              </a:r>
              <a:br>
                <a:rPr lang="en-US" altLang="zh-C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814D9D89-7EF6-41C6-8021-1FD42F5FB564}"/>
              </a:ext>
            </a:extLst>
          </p:cNvPr>
          <p:cNvGrpSpPr/>
          <p:nvPr/>
        </p:nvGrpSpPr>
        <p:grpSpPr>
          <a:xfrm>
            <a:off x="5626924" y="1269073"/>
            <a:ext cx="4049000" cy="5435871"/>
            <a:chOff x="7362658" y="1304021"/>
            <a:chExt cx="4049000" cy="543587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25A1FFC-E336-400D-AEF3-79E5B8AD1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" t="9531" r="8968" b="5719"/>
            <a:stretch/>
          </p:blipFill>
          <p:spPr>
            <a:xfrm>
              <a:off x="7924021" y="1304021"/>
              <a:ext cx="3437616" cy="2493936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89FF7D-29FE-41FF-B72E-856CD6F3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10559" r="8670" b="5665"/>
            <a:stretch/>
          </p:blipFill>
          <p:spPr>
            <a:xfrm>
              <a:off x="7874000" y="4055528"/>
              <a:ext cx="3537658" cy="23888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40250FD0-6A51-4B4F-B44A-2F130D88894A}"/>
                    </a:ext>
                  </a:extLst>
                </p:cNvPr>
                <p:cNvSpPr txBox="1"/>
                <p:nvPr/>
              </p:nvSpPr>
              <p:spPr>
                <a:xfrm>
                  <a:off x="9359109" y="3671335"/>
                  <a:ext cx="283720" cy="337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32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40250FD0-6A51-4B4F-B44A-2F130D8889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9109" y="3671335"/>
                  <a:ext cx="283720" cy="337281"/>
                </a:xfrm>
                <a:prstGeom prst="rect">
                  <a:avLst/>
                </a:prstGeom>
                <a:blipFill>
                  <a:blip r:embed="rId10"/>
                  <a:stretch>
                    <a:fillRect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F62C582E-7A91-461B-AD4D-FDAF7ED05CC1}"/>
                    </a:ext>
                  </a:extLst>
                </p:cNvPr>
                <p:cNvSpPr txBox="1"/>
                <p:nvPr/>
              </p:nvSpPr>
              <p:spPr>
                <a:xfrm>
                  <a:off x="7430882" y="2217654"/>
                  <a:ext cx="318303" cy="3372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3200" i="1" smtClean="0">
                            <a:latin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F62C582E-7A91-461B-AD4D-FDAF7ED05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882" y="2217654"/>
                  <a:ext cx="318303" cy="337282"/>
                </a:xfrm>
                <a:prstGeom prst="rect">
                  <a:avLst/>
                </a:prstGeom>
                <a:blipFill>
                  <a:blip r:embed="rId11"/>
                  <a:stretch>
                    <a:fillRect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6CF9E153-8F40-483E-8900-C8215B04876A}"/>
                    </a:ext>
                  </a:extLst>
                </p:cNvPr>
                <p:cNvSpPr txBox="1"/>
                <p:nvPr/>
              </p:nvSpPr>
              <p:spPr>
                <a:xfrm>
                  <a:off x="7362658" y="4961648"/>
                  <a:ext cx="454749" cy="336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3200" i="1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altLang="zh-CN" sz="3200" b="0" dirty="0"/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6CF9E153-8F40-483E-8900-C8215B0487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2658" y="4961648"/>
                  <a:ext cx="454749" cy="336599"/>
                </a:xfrm>
                <a:prstGeom prst="rect">
                  <a:avLst/>
                </a:prstGeom>
                <a:blipFill>
                  <a:blip r:embed="rId12"/>
                  <a:stretch>
                    <a:fillRect b="-4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98333B6B-F9FB-492D-B483-21C6D5F777AF}"/>
                    </a:ext>
                  </a:extLst>
                </p:cNvPr>
                <p:cNvSpPr txBox="1"/>
                <p:nvPr/>
              </p:nvSpPr>
              <p:spPr>
                <a:xfrm>
                  <a:off x="9347791" y="6403293"/>
                  <a:ext cx="692427" cy="336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CN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32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zh-CN" altLang="en-US" sz="3200" b="0" i="1" smtClean="0">
                                <a:latin typeface="Cambria Math" panose="02040503050406030204" pitchFamily="18" charset="0"/>
                              </a:rPr>
                              <m:t>𝜄</m:t>
                            </m:r>
                          </m:e>
                        </m:func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98333B6B-F9FB-492D-B483-21C6D5F77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7791" y="6403293"/>
                  <a:ext cx="692427" cy="336599"/>
                </a:xfrm>
                <a:prstGeom prst="rect">
                  <a:avLst/>
                </a:prstGeom>
                <a:blipFill>
                  <a:blip r:embed="rId13"/>
                  <a:stretch>
                    <a:fillRect r="-7965" b="-145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F6BFD01-B0B1-42B0-8BF0-5F279FEC34CD}"/>
              </a:ext>
            </a:extLst>
          </p:cNvPr>
          <p:cNvGrpSpPr/>
          <p:nvPr/>
        </p:nvGrpSpPr>
        <p:grpSpPr>
          <a:xfrm>
            <a:off x="4036952" y="5892799"/>
            <a:ext cx="1188910" cy="649733"/>
            <a:chOff x="1714500" y="4191000"/>
            <a:chExt cx="1062565" cy="69850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7BDF783-E139-432E-91B3-CFB12EB3E7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500" y="4191000"/>
              <a:ext cx="198968" cy="69850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7646899-39AA-4225-A933-6A8CB4E37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0765" y="4202067"/>
              <a:ext cx="876300" cy="9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30ED1A55-97B4-46A2-8CD0-6ED25B120956}"/>
              </a:ext>
            </a:extLst>
          </p:cNvPr>
          <p:cNvGrpSpPr/>
          <p:nvPr/>
        </p:nvGrpSpPr>
        <p:grpSpPr>
          <a:xfrm>
            <a:off x="9835118" y="4769898"/>
            <a:ext cx="2356882" cy="1935046"/>
            <a:chOff x="6074567" y="2525742"/>
            <a:chExt cx="3170858" cy="2636248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493ECC86-34EC-4F8A-9F99-36899881E3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0310" y="2535855"/>
              <a:ext cx="1503268" cy="171035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B2E6F394-FBFC-4910-849F-4F783BB6E594}"/>
                </a:ext>
              </a:extLst>
            </p:cNvPr>
            <p:cNvCxnSpPr>
              <a:cxnSpLocks/>
            </p:cNvCxnSpPr>
            <p:nvPr/>
          </p:nvCxnSpPr>
          <p:spPr>
            <a:xfrm>
              <a:off x="7673577" y="2557257"/>
              <a:ext cx="1481233" cy="168894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66C2495D-7F67-49BB-8B0E-F1A39427AD60}"/>
                </a:ext>
              </a:extLst>
            </p:cNvPr>
            <p:cNvGrpSpPr/>
            <p:nvPr/>
          </p:nvGrpSpPr>
          <p:grpSpPr>
            <a:xfrm>
              <a:off x="6074567" y="2525742"/>
              <a:ext cx="3170858" cy="2636248"/>
              <a:chOff x="4670208" y="1238915"/>
              <a:chExt cx="2214533" cy="1620000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BB4A2E28-B461-4BEA-AC7B-A5309CF10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0208" y="2318915"/>
                <a:ext cx="2214533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F842A172-7D0E-4483-B776-9C5E2C7C9E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3588" y="1238915"/>
                <a:ext cx="1080000" cy="108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2DC7B173-B683-4996-A640-053FD8038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1080000" cy="1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B508BBC1-8585-4179-92F0-B4828A2F4A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4103" y="1238915"/>
                <a:ext cx="2" cy="162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6DDDB141-AF06-4C09-BF95-606F1CB84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6634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DE8CFC99-7680-4F1A-A51C-1D7C189B15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4733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68195CD7-C7AC-4251-BD01-FD30C4FCFB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0" cy="16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0972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9F7F4A4-45E1-49E7-B8A8-C1BC23FCA500}"/>
              </a:ext>
            </a:extLst>
          </p:cNvPr>
          <p:cNvGrpSpPr/>
          <p:nvPr/>
        </p:nvGrpSpPr>
        <p:grpSpPr>
          <a:xfrm>
            <a:off x="448568" y="1320898"/>
            <a:ext cx="3758139" cy="5243962"/>
            <a:chOff x="407014" y="727363"/>
            <a:chExt cx="4289681" cy="593669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D423D2D0-98C8-480E-92C0-569FF5317B6A}"/>
                </a:ext>
              </a:extLst>
            </p:cNvPr>
            <p:cNvGrpSpPr/>
            <p:nvPr/>
          </p:nvGrpSpPr>
          <p:grpSpPr>
            <a:xfrm>
              <a:off x="448568" y="727363"/>
              <a:ext cx="4218687" cy="2895610"/>
              <a:chOff x="719769" y="588818"/>
              <a:chExt cx="4905177" cy="3675498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52DFFA89-3535-43CF-80A2-D619600AE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8" t="11218" r="8716" b="5475"/>
              <a:stretch/>
            </p:blipFill>
            <p:spPr>
              <a:xfrm>
                <a:off x="1032164" y="588818"/>
                <a:ext cx="4592782" cy="337358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文本框 4">
                    <a:extLst>
                      <a:ext uri="{FF2B5EF4-FFF2-40B4-BE49-F238E27FC236}">
                        <a16:creationId xmlns:a16="http://schemas.microsoft.com/office/drawing/2014/main" id="{6A126D84-7DB8-4FAA-BEEA-029BFCEA33B1}"/>
                      </a:ext>
                    </a:extLst>
                  </p:cNvPr>
                  <p:cNvSpPr txBox="1"/>
                  <p:nvPr/>
                </p:nvSpPr>
                <p:spPr>
                  <a:xfrm>
                    <a:off x="3229008" y="3771874"/>
                    <a:ext cx="355097" cy="49244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32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5" name="文本框 4">
                    <a:extLst>
                      <a:ext uri="{FF2B5EF4-FFF2-40B4-BE49-F238E27FC236}">
                        <a16:creationId xmlns:a16="http://schemas.microsoft.com/office/drawing/2014/main" id="{6A126D84-7DB8-4FAA-BEEA-029BFCEA33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9008" y="3771874"/>
                    <a:ext cx="355097" cy="49244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42F436E7-3436-4A31-817C-071BBEC875E1}"/>
                      </a:ext>
                    </a:extLst>
                  </p:cNvPr>
                  <p:cNvSpPr txBox="1"/>
                  <p:nvPr/>
                </p:nvSpPr>
                <p:spPr>
                  <a:xfrm>
                    <a:off x="719769" y="1967083"/>
                    <a:ext cx="398379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32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6" name="文本框 5">
                    <a:extLst>
                      <a:ext uri="{FF2B5EF4-FFF2-40B4-BE49-F238E27FC236}">
                        <a16:creationId xmlns:a16="http://schemas.microsoft.com/office/drawing/2014/main" id="{42F436E7-3436-4A31-817C-071BBEC875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769" y="1967083"/>
                    <a:ext cx="398379" cy="4924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031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82A4106-D437-4AD8-B31C-D16E32E341DD}"/>
                </a:ext>
              </a:extLst>
            </p:cNvPr>
            <p:cNvGrpSpPr/>
            <p:nvPr/>
          </p:nvGrpSpPr>
          <p:grpSpPr>
            <a:xfrm>
              <a:off x="407014" y="3685314"/>
              <a:ext cx="4289681" cy="2978739"/>
              <a:chOff x="6761224" y="457330"/>
              <a:chExt cx="5010013" cy="3788679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233DC0B1-047A-4578-ACC3-928FBC350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0" t="9442" r="8811" b="5287"/>
              <a:stretch/>
            </p:blipFill>
            <p:spPr>
              <a:xfrm>
                <a:off x="7178456" y="457330"/>
                <a:ext cx="4592781" cy="350507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BA0170F0-4C70-4090-BBC8-57A22F6DDB77}"/>
                      </a:ext>
                    </a:extLst>
                  </p:cNvPr>
                  <p:cNvSpPr txBox="1"/>
                  <p:nvPr/>
                </p:nvSpPr>
                <p:spPr>
                  <a:xfrm>
                    <a:off x="6761224" y="1745207"/>
                    <a:ext cx="571696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3200" i="1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3200" b="0" dirty="0"/>
                  </a:p>
                </p:txBody>
              </p:sp>
            </mc:Choice>
            <mc:Fallback xmlns="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BA0170F0-4C70-4090-BBC8-57A22F6DDB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1224" y="1745207"/>
                    <a:ext cx="571696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75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B9E9B40C-6536-4A17-BFA4-752952348AA3}"/>
                      </a:ext>
                    </a:extLst>
                  </p:cNvPr>
                  <p:cNvSpPr txBox="1"/>
                  <p:nvPr/>
                </p:nvSpPr>
                <p:spPr>
                  <a:xfrm>
                    <a:off x="9164078" y="3753566"/>
                    <a:ext cx="870495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3200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</m:func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B9E9B40C-6536-4A17-BFA4-752952348A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4078" y="3753566"/>
                    <a:ext cx="870495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E03AFF-CF02-46AB-ABE9-C8AC7D86AC53}"/>
              </a:ext>
            </a:extLst>
          </p:cNvPr>
          <p:cNvGrpSpPr/>
          <p:nvPr/>
        </p:nvGrpSpPr>
        <p:grpSpPr>
          <a:xfrm>
            <a:off x="6098658" y="1285772"/>
            <a:ext cx="4071569" cy="5295851"/>
            <a:chOff x="7231825" y="171035"/>
            <a:chExt cx="4511607" cy="6117546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A3D825A-F93A-4B44-A435-EBED6A54EF52}"/>
                </a:ext>
              </a:extLst>
            </p:cNvPr>
            <p:cNvGrpSpPr/>
            <p:nvPr/>
          </p:nvGrpSpPr>
          <p:grpSpPr>
            <a:xfrm>
              <a:off x="7305262" y="171035"/>
              <a:ext cx="4438170" cy="3020470"/>
              <a:chOff x="7305262" y="171035"/>
              <a:chExt cx="4438170" cy="3020470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A0A5B7-4549-40C6-9821-D7B44DB50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2" t="11281" r="8442" b="6101"/>
              <a:stretch/>
            </p:blipFill>
            <p:spPr>
              <a:xfrm>
                <a:off x="7633832" y="171035"/>
                <a:ext cx="4109600" cy="271424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7453E9E-70C8-4E4C-8C91-FCB88BBAF2B1}"/>
                      </a:ext>
                    </a:extLst>
                  </p:cNvPr>
                  <p:cNvSpPr txBox="1"/>
                  <p:nvPr/>
                </p:nvSpPr>
                <p:spPr>
                  <a:xfrm>
                    <a:off x="9866416" y="2803552"/>
                    <a:ext cx="305400" cy="3879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32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7453E9E-70C8-4E4C-8C91-FCB88BBAF2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66416" y="2803552"/>
                    <a:ext cx="305400" cy="3879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4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91113C92-E0A3-43B1-ADA1-76AEB472AA54}"/>
                      </a:ext>
                    </a:extLst>
                  </p:cNvPr>
                  <p:cNvSpPr txBox="1"/>
                  <p:nvPr/>
                </p:nvSpPr>
                <p:spPr>
                  <a:xfrm>
                    <a:off x="7305262" y="1155076"/>
                    <a:ext cx="342625" cy="3879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32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91113C92-E0A3-43B1-ADA1-76AEB472AA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5262" y="1155076"/>
                    <a:ext cx="342625" cy="3879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031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0EBA61C-1258-44A7-9965-CCF0E931D6A2}"/>
                </a:ext>
              </a:extLst>
            </p:cNvPr>
            <p:cNvGrpSpPr/>
            <p:nvPr/>
          </p:nvGrpSpPr>
          <p:grpSpPr>
            <a:xfrm>
              <a:off x="7231825" y="3261729"/>
              <a:ext cx="4468410" cy="3026852"/>
              <a:chOff x="7231825" y="3545742"/>
              <a:chExt cx="4468410" cy="302685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6890212-F6CE-4C07-AC86-FB46F58A27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6" t="10539" r="8982" b="5342"/>
              <a:stretch/>
            </p:blipFill>
            <p:spPr>
              <a:xfrm>
                <a:off x="7671862" y="3545742"/>
                <a:ext cx="4028373" cy="277090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1C71D86C-FDB6-4CFF-B76C-65DB3CD741BE}"/>
                      </a:ext>
                    </a:extLst>
                  </p:cNvPr>
                  <p:cNvSpPr txBox="1"/>
                  <p:nvPr/>
                </p:nvSpPr>
                <p:spPr>
                  <a:xfrm>
                    <a:off x="9718224" y="6185425"/>
                    <a:ext cx="745337" cy="38716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3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CN" altLang="en-US" sz="3200" b="0" i="1" smtClean="0">
                                  <a:latin typeface="Cambria Math" panose="02040503050406030204" pitchFamily="18" charset="0"/>
                                </a:rPr>
                                <m:t>𝜄</m:t>
                              </m:r>
                            </m:e>
                          </m:func>
                        </m:oMath>
                      </m:oMathPara>
                    </a14:m>
                    <a:endParaRPr lang="zh-CN" altLang="en-US" sz="3200" dirty="0"/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1C71D86C-FDB6-4CFF-B76C-65DB3CD741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8224" y="6185425"/>
                    <a:ext cx="745337" cy="38716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C2A6BE7A-9C34-4C2B-91A9-089F6506CE4B}"/>
                      </a:ext>
                    </a:extLst>
                  </p:cNvPr>
                  <p:cNvSpPr txBox="1"/>
                  <p:nvPr/>
                </p:nvSpPr>
                <p:spPr>
                  <a:xfrm>
                    <a:off x="7231825" y="4475130"/>
                    <a:ext cx="489498" cy="38716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3200" i="1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altLang="zh-CN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oMath>
                      </m:oMathPara>
                    </a14:m>
                    <a:endParaRPr lang="en-US" altLang="zh-CN" sz="3200" b="0" dirty="0"/>
                  </a:p>
                </p:txBody>
              </p:sp>
            </mc:Choice>
            <mc:Fallback xmlns="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C2A6BE7A-9C34-4C2B-91A9-089F6506CE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1825" y="4475130"/>
                    <a:ext cx="489498" cy="38716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2031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63E9B72-A411-4FBF-97AD-7C01299B9C29}"/>
              </a:ext>
            </a:extLst>
          </p:cNvPr>
          <p:cNvGrpSpPr/>
          <p:nvPr/>
        </p:nvGrpSpPr>
        <p:grpSpPr>
          <a:xfrm>
            <a:off x="228664" y="-46559"/>
            <a:ext cx="9123218" cy="1722829"/>
            <a:chOff x="360218" y="325582"/>
            <a:chExt cx="9123218" cy="172282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F968E0B-C7BE-4056-A422-5348625E01AB}"/>
                </a:ext>
              </a:extLst>
            </p:cNvPr>
            <p:cNvSpPr txBox="1"/>
            <p:nvPr/>
          </p:nvSpPr>
          <p:spPr>
            <a:xfrm>
              <a:off x="360218" y="325582"/>
              <a:ext cx="2847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rgbClr val="0070C0"/>
                  </a:solidFill>
                </a:rPr>
                <a:t>Benefits</a:t>
              </a:r>
              <a:endParaRPr lang="zh-CN" altLang="en-US" sz="4000" dirty="0">
                <a:solidFill>
                  <a:srgbClr val="0070C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1DACB10-1123-47E2-AD62-2885474811C4}"/>
                </a:ext>
              </a:extLst>
            </p:cNvPr>
            <p:cNvSpPr txBox="1"/>
            <p:nvPr/>
          </p:nvSpPr>
          <p:spPr>
            <a:xfrm>
              <a:off x="360218" y="971193"/>
              <a:ext cx="91232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stronger constraints on parameters of GW sources </a:t>
              </a:r>
              <a:br>
                <a:rPr lang="en-US" altLang="zh-C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zh-C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0F09BD5-A5E1-4B07-A3CF-511F8C5F1141}"/>
              </a:ext>
            </a:extLst>
          </p:cNvPr>
          <p:cNvGrpSpPr/>
          <p:nvPr/>
        </p:nvGrpSpPr>
        <p:grpSpPr>
          <a:xfrm>
            <a:off x="4213287" y="5537459"/>
            <a:ext cx="2254521" cy="708999"/>
            <a:chOff x="4036952" y="3625484"/>
            <a:chExt cx="2751775" cy="2373534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52EB2E5-7F04-49EA-A06E-185B444A0744}"/>
                </a:ext>
              </a:extLst>
            </p:cNvPr>
            <p:cNvGrpSpPr/>
            <p:nvPr/>
          </p:nvGrpSpPr>
          <p:grpSpPr>
            <a:xfrm>
              <a:off x="4036952" y="5487696"/>
              <a:ext cx="444993" cy="421268"/>
              <a:chOff x="1714500" y="4191000"/>
              <a:chExt cx="1062565" cy="69850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C73AC24-77AF-41A0-921A-D78AD7229F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4500" y="4191000"/>
                <a:ext cx="198968" cy="69850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B9FF437E-D3BB-436F-A826-1FC5FE85DB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0765" y="4202067"/>
                <a:ext cx="876300" cy="9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C6332A6-EE1E-4C34-A0E7-CDE0FC99B678}"/>
                </a:ext>
              </a:extLst>
            </p:cNvPr>
            <p:cNvGrpSpPr/>
            <p:nvPr/>
          </p:nvGrpSpPr>
          <p:grpSpPr>
            <a:xfrm>
              <a:off x="6327298" y="5577750"/>
              <a:ext cx="461429" cy="421268"/>
              <a:chOff x="1714500" y="4191000"/>
              <a:chExt cx="1062565" cy="698500"/>
            </a:xfrm>
          </p:grpSpPr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7F330568-7999-4E79-A593-C9E6EFCEA6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4500" y="4191000"/>
                <a:ext cx="198968" cy="69850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1796A49-F8A8-455A-9F32-0ADCA71864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0765" y="4202067"/>
                <a:ext cx="876300" cy="9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48F8C48-4D99-46D8-83EA-D66264628DD6}"/>
                </a:ext>
              </a:extLst>
            </p:cNvPr>
            <p:cNvGrpSpPr/>
            <p:nvPr/>
          </p:nvGrpSpPr>
          <p:grpSpPr>
            <a:xfrm>
              <a:off x="5685643" y="3625484"/>
              <a:ext cx="410357" cy="371552"/>
              <a:chOff x="1714500" y="4191000"/>
              <a:chExt cx="1062565" cy="698500"/>
            </a:xfrm>
          </p:grpSpPr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6E0325AE-9D01-4067-B8FE-78CFD556AA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4500" y="4191000"/>
                <a:ext cx="198968" cy="69850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2A1BFDD8-5C15-4ECA-8BEA-D7751A2724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00765" y="4202067"/>
                <a:ext cx="876300" cy="90"/>
              </a:xfrm>
              <a:prstGeom prst="line">
                <a:avLst/>
              </a:prstGeom>
              <a:ln w="5715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18846963-088A-43C4-ADFF-3A1E0ED59FAF}"/>
                </a:ext>
              </a:extLst>
            </p:cNvPr>
            <p:cNvCxnSpPr/>
            <p:nvPr/>
          </p:nvCxnSpPr>
          <p:spPr>
            <a:xfrm flipV="1">
              <a:off x="4114958" y="3625484"/>
              <a:ext cx="1642620" cy="1862212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DA58ED2A-AC49-4EEA-B806-3EA617C584C6}"/>
                </a:ext>
              </a:extLst>
            </p:cNvPr>
            <p:cNvCxnSpPr/>
            <p:nvPr/>
          </p:nvCxnSpPr>
          <p:spPr>
            <a:xfrm>
              <a:off x="4114958" y="5487696"/>
              <a:ext cx="2293227" cy="90054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EEB40223-89DA-4AF2-94B7-298275876602}"/>
                </a:ext>
              </a:extLst>
            </p:cNvPr>
            <p:cNvCxnSpPr/>
            <p:nvPr/>
          </p:nvCxnSpPr>
          <p:spPr>
            <a:xfrm>
              <a:off x="5757578" y="3625484"/>
              <a:ext cx="650607" cy="1958941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0D6B069-4568-4EC2-AEAB-B6370366F869}"/>
              </a:ext>
            </a:extLst>
          </p:cNvPr>
          <p:cNvGrpSpPr/>
          <p:nvPr/>
        </p:nvGrpSpPr>
        <p:grpSpPr>
          <a:xfrm>
            <a:off x="10131243" y="5545759"/>
            <a:ext cx="1950690" cy="620934"/>
            <a:chOff x="3846656" y="3625484"/>
            <a:chExt cx="2013817" cy="620934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75050490-F4AD-4885-A02F-2047AF8A0E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6683" y="3997949"/>
              <a:ext cx="157441" cy="121595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1FA122C-FBCC-4B4F-8B4C-2EBC4C9F857B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24" y="3999471"/>
              <a:ext cx="155133" cy="1200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51A63CF-F846-45C6-AE0F-DFD54CAA230D}"/>
                </a:ext>
              </a:extLst>
            </p:cNvPr>
            <p:cNvGrpSpPr/>
            <p:nvPr/>
          </p:nvGrpSpPr>
          <p:grpSpPr>
            <a:xfrm>
              <a:off x="3846656" y="3997230"/>
              <a:ext cx="332091" cy="187420"/>
              <a:chOff x="4670208" y="1238915"/>
              <a:chExt cx="2214533" cy="162000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99576524-7B22-4484-85BD-1C03DD3DED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0208" y="2318915"/>
                <a:ext cx="2214533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FFB26087-581C-4828-835F-0CC612C43A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3588" y="1238915"/>
                <a:ext cx="1080000" cy="108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DDADDD64-9390-4F86-84C6-950C21CFB0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1080000" cy="1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98ED2652-1742-4C1E-A827-E2BF5C3422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4103" y="1238915"/>
                <a:ext cx="2" cy="162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E78E9FE-ED36-43D8-860B-16B724CF6D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6634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FE0B842-4EA4-46C4-B666-81BA3124D5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4733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FED50CD2-46C2-4E48-ABD7-14C144407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0" cy="16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AFBDA3AA-C8F5-4B04-9A2B-DE4D554776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1042" y="4136211"/>
              <a:ext cx="59814" cy="110207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4AD06FCA-269A-4646-9D5F-171E3277C8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7037" y="4137957"/>
              <a:ext cx="263436" cy="14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3B27C929-E5DA-4BA3-BC42-AA8F5F3D66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6847" y="3625484"/>
              <a:ext cx="53194" cy="97201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5A616BCD-2C04-4D07-AFB9-44CE46944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6645" y="3627024"/>
              <a:ext cx="234278" cy="13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F24B0DE4-D831-4D8C-9C3D-F96AAD79035B}"/>
                </a:ext>
              </a:extLst>
            </p:cNvPr>
            <p:cNvCxnSpPr/>
            <p:nvPr/>
          </p:nvCxnSpPr>
          <p:spPr>
            <a:xfrm flipV="1">
              <a:off x="4009517" y="3625484"/>
              <a:ext cx="1137128" cy="487168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8A869BDA-77FB-4794-AE95-CAFB7578A242}"/>
                </a:ext>
              </a:extLst>
            </p:cNvPr>
            <p:cNvCxnSpPr/>
            <p:nvPr/>
          </p:nvCxnSpPr>
          <p:spPr>
            <a:xfrm>
              <a:off x="4023371" y="4133433"/>
              <a:ext cx="1587521" cy="23559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DC9ECB2-E442-40B1-A9E5-8950A2D9CB32}"/>
                </a:ext>
              </a:extLst>
            </p:cNvPr>
            <p:cNvCxnSpPr/>
            <p:nvPr/>
          </p:nvCxnSpPr>
          <p:spPr>
            <a:xfrm>
              <a:off x="5146645" y="3625484"/>
              <a:ext cx="450392" cy="512473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3191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6677525-347C-4DFF-B1F0-5B0C4C81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85" y="3803124"/>
            <a:ext cx="1778000" cy="2822988"/>
          </a:xfrm>
          <a:prstGeom prst="rect">
            <a:avLst/>
          </a:prstGeom>
        </p:spPr>
      </p:pic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FD5FF343-BB89-4B9E-A698-BB0AC2BD6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30112"/>
              </p:ext>
            </p:extLst>
          </p:nvPr>
        </p:nvGraphicFramePr>
        <p:xfrm>
          <a:off x="1301779" y="3763014"/>
          <a:ext cx="2802538" cy="30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87D65EA3-70CB-4E6E-952A-930DBF398D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79" y="3763014"/>
                        <a:ext cx="2802538" cy="30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51CAD672-8E5F-4355-99EE-407D32314598}"/>
              </a:ext>
            </a:extLst>
          </p:cNvPr>
          <p:cNvSpPr txBox="1"/>
          <p:nvPr/>
        </p:nvSpPr>
        <p:spPr>
          <a:xfrm>
            <a:off x="270162" y="519546"/>
            <a:ext cx="485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3D detector VS  ET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9B0D24-5B9C-4D44-8FE1-AFBAC09B9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934" y="950737"/>
            <a:ext cx="2805841" cy="263945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C3DB0A1D-3E7F-4D5A-9036-D93A4DB6BCCD}"/>
              </a:ext>
            </a:extLst>
          </p:cNvPr>
          <p:cNvGrpSpPr/>
          <p:nvPr/>
        </p:nvGrpSpPr>
        <p:grpSpPr>
          <a:xfrm>
            <a:off x="1505876" y="1360693"/>
            <a:ext cx="2553506" cy="2276792"/>
            <a:chOff x="6074567" y="2525742"/>
            <a:chExt cx="3170858" cy="2636248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661F33C-30E8-44E6-B655-539875451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0310" y="2535855"/>
              <a:ext cx="1503268" cy="171035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088B978-2DBE-410A-BAB9-D3785E5767B2}"/>
                </a:ext>
              </a:extLst>
            </p:cNvPr>
            <p:cNvCxnSpPr>
              <a:cxnSpLocks/>
            </p:cNvCxnSpPr>
            <p:nvPr/>
          </p:nvCxnSpPr>
          <p:spPr>
            <a:xfrm>
              <a:off x="7673577" y="2557257"/>
              <a:ext cx="1481233" cy="168894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ACA6279-4FA5-4626-AA8F-F0DF080628C3}"/>
                </a:ext>
              </a:extLst>
            </p:cNvPr>
            <p:cNvGrpSpPr/>
            <p:nvPr/>
          </p:nvGrpSpPr>
          <p:grpSpPr>
            <a:xfrm>
              <a:off x="6074567" y="2525742"/>
              <a:ext cx="3170858" cy="2636248"/>
              <a:chOff x="4670208" y="1238915"/>
              <a:chExt cx="2214533" cy="1620000"/>
            </a:xfrm>
          </p:grpSpPr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E9FDDC51-0FC2-4127-B252-C1540831A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0208" y="2318915"/>
                <a:ext cx="2214533" cy="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5044EE53-864C-42D8-B6E3-1E2BB45A94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3588" y="1238915"/>
                <a:ext cx="1080000" cy="108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id="{61C0FB5C-BC74-414C-A332-20BF0295F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1080000" cy="108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B491D75C-6A2C-4E92-B48D-5AE9706A1A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64103" y="1238915"/>
                <a:ext cx="2" cy="1620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BFD60677-269D-4A25-9791-14997878C6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6634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F568B95A-7C34-4B8F-BF05-1EE574651B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04733" y="2318915"/>
                <a:ext cx="1080000" cy="54000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B6364BBC-FACE-4D14-B668-B7FA91C25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741" y="1238915"/>
                <a:ext cx="0" cy="16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59922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56542BD-5EA5-456E-B17C-B9AEB31B1817}"/>
              </a:ext>
            </a:extLst>
          </p:cNvPr>
          <p:cNvSpPr txBox="1"/>
          <p:nvPr/>
        </p:nvSpPr>
        <p:spPr>
          <a:xfrm>
            <a:off x="637309" y="623455"/>
            <a:ext cx="25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Outlook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15DF3A7-90AD-4E8B-8090-9C6888036EC5}"/>
              </a:ext>
            </a:extLst>
          </p:cNvPr>
          <p:cNvSpPr txBox="1"/>
          <p:nvPr/>
        </p:nvSpPr>
        <p:spPr>
          <a:xfrm>
            <a:off x="1032164" y="143394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If such a 3-D detector can be realized with kilometer scale, 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1C3EF0-D40B-494C-AEC8-73A5F8DF3562}"/>
              </a:ext>
            </a:extLst>
          </p:cNvPr>
          <p:cNvSpPr txBox="1"/>
          <p:nvPr/>
        </p:nvSpPr>
        <p:spPr>
          <a:xfrm>
            <a:off x="1745673" y="2466109"/>
            <a:ext cx="75022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GW events can be caught due to the wider field of 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Most false alarm events can be distinguished.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New GW sources like spinning neutron stars and collapse supernovae can be detected.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Equation of state of neutron stars can be  constrained.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Parameters of GW sources can be further constrained by joint detection with other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360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3B156E-E74E-419D-9BC3-F524F8AE696B}"/>
              </a:ext>
            </a:extLst>
          </p:cNvPr>
          <p:cNvGrpSpPr>
            <a:grpSpLocks/>
          </p:cNvGrpSpPr>
          <p:nvPr/>
        </p:nvGrpSpPr>
        <p:grpSpPr bwMode="auto">
          <a:xfrm rot="20679674">
            <a:off x="1247792" y="2035374"/>
            <a:ext cx="2886794" cy="2996382"/>
            <a:chOff x="4911414" y="3180160"/>
            <a:chExt cx="3676836" cy="2684697"/>
          </a:xfrm>
        </p:grpSpPr>
        <p:pic>
          <p:nvPicPr>
            <p:cNvPr id="3" name="Picture 67">
              <a:extLst>
                <a:ext uri="{FF2B5EF4-FFF2-40B4-BE49-F238E27FC236}">
                  <a16:creationId xmlns:a16="http://schemas.microsoft.com/office/drawing/2014/main" id="{906141C8-B3B4-4A22-957B-14D9DC61C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14" y="3180160"/>
              <a:ext cx="1552575" cy="130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" name="Picture 68">
              <a:extLst>
                <a:ext uri="{FF2B5EF4-FFF2-40B4-BE49-F238E27FC236}">
                  <a16:creationId xmlns:a16="http://schemas.microsoft.com/office/drawing/2014/main" id="{F740B0E4-3A93-4469-A40B-7ADD327CA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5835870" y="3950192"/>
              <a:ext cx="1449388" cy="79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69">
              <a:extLst>
                <a:ext uri="{FF2B5EF4-FFF2-40B4-BE49-F238E27FC236}">
                  <a16:creationId xmlns:a16="http://schemas.microsoft.com/office/drawing/2014/main" id="{3F2182B6-64DB-469A-9BFE-3257E494B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95515" flipV="1">
              <a:off x="6702973" y="4263758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70">
              <a:extLst>
                <a:ext uri="{FF2B5EF4-FFF2-40B4-BE49-F238E27FC236}">
                  <a16:creationId xmlns:a16="http://schemas.microsoft.com/office/drawing/2014/main" id="{97010BEB-CBE1-48FE-9923-D49817529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7464300" y="4740908"/>
              <a:ext cx="1449387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Line 71">
              <a:extLst>
                <a:ext uri="{FF2B5EF4-FFF2-40B4-BE49-F238E27FC236}">
                  <a16:creationId xmlns:a16="http://schemas.microsoft.com/office/drawing/2014/main" id="{E216EC51-0B55-4D43-BFE9-734E1B8A4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1354" y="3888833"/>
              <a:ext cx="2686050" cy="13430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-1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pic>
        <p:nvPicPr>
          <p:cNvPr id="8" name="Picture 76">
            <a:extLst>
              <a:ext uri="{FF2B5EF4-FFF2-40B4-BE49-F238E27FC236}">
                <a16:creationId xmlns:a16="http://schemas.microsoft.com/office/drawing/2014/main" id="{43D2F036-BBE2-409C-9C42-510828C0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270" y="0"/>
            <a:ext cx="3185894" cy="227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ADD995-C5DF-49D2-8864-53434BB26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8" y="1005082"/>
            <a:ext cx="3401291" cy="9529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BC34A1-1CB6-440F-9B26-6C4D982B5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056" y="743496"/>
            <a:ext cx="3685309" cy="16215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53C29E-2CE8-4C59-B1D0-0E0752F6BDDA}"/>
              </a:ext>
            </a:extLst>
          </p:cNvPr>
          <p:cNvGrpSpPr/>
          <p:nvPr/>
        </p:nvGrpSpPr>
        <p:grpSpPr>
          <a:xfrm>
            <a:off x="0" y="4702094"/>
            <a:ext cx="5721927" cy="2105315"/>
            <a:chOff x="568036" y="4586008"/>
            <a:chExt cx="5721927" cy="210531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1D9ADE3-293A-4123-94A9-708038D5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036" y="4586008"/>
              <a:ext cx="5721927" cy="93631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DE26FEC-5B3F-4D34-84AD-263BBFC1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8036" y="5739840"/>
              <a:ext cx="5624946" cy="9514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0ABF554-CD4E-4151-BA66-AB3879D90CFF}"/>
                  </a:ext>
                </a:extLst>
              </p:cNvPr>
              <p:cNvSpPr txBox="1"/>
              <p:nvPr/>
            </p:nvSpPr>
            <p:spPr>
              <a:xfrm>
                <a:off x="6900752" y="1363300"/>
                <a:ext cx="1925974" cy="935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=36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b="0" dirty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=410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𝑀𝑝𝑐</m:t>
                    </m:r>
                  </m:oMath>
                </a14:m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0ABF554-CD4E-4151-BA66-AB3879D90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752" y="1363300"/>
                <a:ext cx="1925974" cy="935000"/>
              </a:xfrm>
              <a:prstGeom prst="rect">
                <a:avLst/>
              </a:prstGeom>
              <a:blipFill>
                <a:blip r:embed="rId9"/>
                <a:stretch>
                  <a:fillRect b="-45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372E8ED1-CD08-40BD-BA11-13B5229C4FC9}"/>
              </a:ext>
            </a:extLst>
          </p:cNvPr>
          <p:cNvSpPr txBox="1"/>
          <p:nvPr/>
        </p:nvSpPr>
        <p:spPr>
          <a:xfrm>
            <a:off x="10466144" y="2691810"/>
            <a:ext cx="172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GW150914</a:t>
            </a:r>
            <a:endParaRPr lang="zh-CN" altLang="en-US" sz="2400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E1DF7219-D557-48C3-958B-3C91CF7909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08" y="2206926"/>
            <a:ext cx="4790054" cy="4636409"/>
          </a:xfrm>
          <a:prstGeom prst="rect">
            <a:avLst/>
          </a:prstGeom>
        </p:spPr>
      </p:pic>
      <p:sp>
        <p:nvSpPr>
          <p:cNvPr id="22" name="TextBox 2">
            <a:extLst>
              <a:ext uri="{FF2B5EF4-FFF2-40B4-BE49-F238E27FC236}">
                <a16:creationId xmlns:a16="http://schemas.microsoft.com/office/drawing/2014/main" id="{43E0C1D8-3169-49AA-89F2-5CE2D93F00A7}"/>
              </a:ext>
            </a:extLst>
          </p:cNvPr>
          <p:cNvSpPr txBox="1"/>
          <p:nvPr/>
        </p:nvSpPr>
        <p:spPr>
          <a:xfrm>
            <a:off x="10217942" y="4166190"/>
            <a:ext cx="2036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(B. P. Abbott et al. Phys. Rev. Lett. 116, 061102)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51DF0CA-85F8-4160-B450-7A881A39C77B}"/>
              </a:ext>
            </a:extLst>
          </p:cNvPr>
          <p:cNvSpPr txBox="1"/>
          <p:nvPr/>
        </p:nvSpPr>
        <p:spPr>
          <a:xfrm>
            <a:off x="153413" y="211319"/>
            <a:ext cx="4592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Introduction to GW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4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76F05CEF-DFAF-474A-9C67-975240CD768F}"/>
              </a:ext>
            </a:extLst>
          </p:cNvPr>
          <p:cNvSpPr txBox="1"/>
          <p:nvPr/>
        </p:nvSpPr>
        <p:spPr>
          <a:xfrm>
            <a:off x="1618587" y="6484653"/>
            <a:ext cx="7233343" cy="3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NASA's Goddard Space Flight Center, Caltech/MIT/LIGO Lab and ESA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4219DB-A090-46BF-98E2-2C8D1D01B236}"/>
              </a:ext>
            </a:extLst>
          </p:cNvPr>
          <p:cNvSpPr txBox="1"/>
          <p:nvPr/>
        </p:nvSpPr>
        <p:spPr>
          <a:xfrm>
            <a:off x="1025237" y="718278"/>
            <a:ext cx="9310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Unlocking Multi-Messenger Astronomy: GW170817</a:t>
            </a:r>
            <a:endParaRPr lang="zh-CN" altLang="en-US" sz="3200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39DFC5D0-A2B8-418B-9EC5-C6F9862DB69C}"/>
              </a:ext>
            </a:extLst>
          </p:cNvPr>
          <p:cNvGrpSpPr/>
          <p:nvPr/>
        </p:nvGrpSpPr>
        <p:grpSpPr>
          <a:xfrm>
            <a:off x="317530" y="1322103"/>
            <a:ext cx="9144000" cy="5143500"/>
            <a:chOff x="5686" y="1485900"/>
            <a:chExt cx="9144000" cy="5143500"/>
          </a:xfrm>
        </p:grpSpPr>
        <p:pic>
          <p:nvPicPr>
            <p:cNvPr id="7" name="Picture 5" descr="Fermi-LIGO_INTEGRAL_Graph_Still_Times.jpg">
              <a:extLst>
                <a:ext uri="{FF2B5EF4-FFF2-40B4-BE49-F238E27FC236}">
                  <a16:creationId xmlns:a16="http://schemas.microsoft.com/office/drawing/2014/main" id="{4FCA238A-4BC2-4742-BE2A-7FAA41E1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A95D4C45-6712-4098-943D-396AE69B82BF}"/>
                </a:ext>
              </a:extLst>
            </p:cNvPr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3B13B54-AFA7-4BD0-86AF-F840EBF2322E}"/>
                  </a:ext>
                </a:extLst>
              </p:cNvPr>
              <p:cNvSpPr txBox="1"/>
              <p:nvPr/>
            </p:nvSpPr>
            <p:spPr>
              <a:xfrm>
                <a:off x="9386454" y="2499921"/>
                <a:ext cx="2805545" cy="935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~1.17−1.6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:endParaRPr lang="en-US" altLang="zh-CN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b="0" dirty="0"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en-US" altLang="zh-CN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93B13B54-AFA7-4BD0-86AF-F840EBF2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454" y="2499921"/>
                <a:ext cx="2805545" cy="935000"/>
              </a:xfrm>
              <a:prstGeom prst="rect">
                <a:avLst/>
              </a:prstGeom>
              <a:blipFill>
                <a:blip r:embed="rId3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7">
            <a:extLst>
              <a:ext uri="{FF2B5EF4-FFF2-40B4-BE49-F238E27FC236}">
                <a16:creationId xmlns:a16="http://schemas.microsoft.com/office/drawing/2014/main" id="{FD66C4C3-AA84-4BB5-AC3C-B639631C2FC5}"/>
              </a:ext>
            </a:extLst>
          </p:cNvPr>
          <p:cNvGrpSpPr/>
          <p:nvPr/>
        </p:nvGrpSpPr>
        <p:grpSpPr>
          <a:xfrm>
            <a:off x="1794682" y="1531653"/>
            <a:ext cx="6933440" cy="4724400"/>
            <a:chOff x="991360" y="1676400"/>
            <a:chExt cx="6933440" cy="472440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75EF8C1-BA2A-4D6D-9F1D-62A0EE49D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1266C66D-1B63-4CA7-9D10-7C60DEF6D835}"/>
                </a:ext>
              </a:extLst>
            </p:cNvPr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78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656DD44-F741-4AF0-8839-E9F22F328681}"/>
              </a:ext>
            </a:extLst>
          </p:cNvPr>
          <p:cNvSpPr txBox="1"/>
          <p:nvPr/>
        </p:nvSpPr>
        <p:spPr>
          <a:xfrm>
            <a:off x="1073726" y="2479963"/>
            <a:ext cx="937260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800" b="1" i="0" dirty="0">
                <a:solidFill>
                  <a:srgbClr val="242021"/>
                </a:solidFill>
                <a:effectLst/>
                <a:latin typeface="Times-Bold"/>
              </a:rPr>
              <a:t>Improving Parameter Extraction of GW Events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b="1" i="0" dirty="0">
              <a:solidFill>
                <a:srgbClr val="242021"/>
              </a:solidFill>
              <a:effectLst/>
              <a:latin typeface="Times-Bold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2800" b="1" i="0" dirty="0">
                <a:solidFill>
                  <a:srgbClr val="242021"/>
                </a:solidFill>
                <a:effectLst/>
                <a:latin typeface="Times-Bold"/>
              </a:rPr>
              <a:t>A New Precision Cosmology Tool</a:t>
            </a:r>
            <a:r>
              <a:rPr lang="en-US" altLang="zh-CN" sz="2800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280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sz="2800" b="1" i="0" dirty="0">
                <a:solidFill>
                  <a:srgbClr val="242021"/>
                </a:solidFill>
                <a:effectLst/>
                <a:latin typeface="Times-Bold"/>
              </a:rPr>
              <a:t>What is the Nature of Short-Hard Gamma-Ray Bursts?</a:t>
            </a:r>
            <a:r>
              <a:rPr lang="en-US" altLang="zh-CN" sz="2800" dirty="0"/>
              <a:t> 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A1319E-CFEA-475F-B1FE-52D095A955EA}"/>
              </a:ext>
            </a:extLst>
          </p:cNvPr>
          <p:cNvSpPr txBox="1"/>
          <p:nvPr/>
        </p:nvSpPr>
        <p:spPr>
          <a:xfrm>
            <a:off x="221674" y="231018"/>
            <a:ext cx="11305308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The Science Enabled by Joint GW/EM observations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387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08251DC9-EB25-463F-80C0-6E1C090C8BF7}"/>
              </a:ext>
            </a:extLst>
          </p:cNvPr>
          <p:cNvGrpSpPr/>
          <p:nvPr/>
        </p:nvGrpSpPr>
        <p:grpSpPr>
          <a:xfrm>
            <a:off x="-7606" y="1163134"/>
            <a:ext cx="5500254" cy="3547431"/>
            <a:chOff x="96982" y="641626"/>
            <a:chExt cx="6102927" cy="41565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2FBB83-06F3-4FBC-A096-8DD70554F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5" y="641626"/>
              <a:ext cx="2539688" cy="154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7A50E17-A7EE-486F-8146-172DAF37A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672" y="641626"/>
              <a:ext cx="2484271" cy="154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96CB9A1-4AF7-418D-843A-61E3ABB15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5" y="2761372"/>
              <a:ext cx="2539688" cy="154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5ACABCF4-AC46-40BE-8FDC-BE106BEFA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672" y="2761372"/>
              <a:ext cx="2539688" cy="1540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28C78CAD-1FD7-46A5-B62D-63EFD614CF0F}"/>
                </a:ext>
              </a:extLst>
            </p:cNvPr>
            <p:cNvSpPr txBox="1"/>
            <p:nvPr/>
          </p:nvSpPr>
          <p:spPr>
            <a:xfrm>
              <a:off x="152400" y="2287066"/>
              <a:ext cx="3041073" cy="36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LIGO Hanford Observatory, WA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2B3A976F-826C-4A52-995F-406C3D00D983}"/>
                </a:ext>
              </a:extLst>
            </p:cNvPr>
            <p:cNvSpPr txBox="1"/>
            <p:nvPr/>
          </p:nvSpPr>
          <p:spPr>
            <a:xfrm>
              <a:off x="3158836" y="2302456"/>
              <a:ext cx="3041073" cy="36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LIGO Livingston Observatory, LA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7B751C8-7769-4C3B-B61F-EE3BB2F757D5}"/>
                </a:ext>
              </a:extLst>
            </p:cNvPr>
            <p:cNvSpPr txBox="1"/>
            <p:nvPr/>
          </p:nvSpPr>
          <p:spPr>
            <a:xfrm>
              <a:off x="96982" y="4437590"/>
              <a:ext cx="3096491" cy="36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GEO, 600 m arms, near Hannover</a:t>
              </a: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9E4968BE-060E-427D-8176-E79B0A387324}"/>
                </a:ext>
              </a:extLst>
            </p:cNvPr>
            <p:cNvSpPr txBox="1"/>
            <p:nvPr/>
          </p:nvSpPr>
          <p:spPr>
            <a:xfrm>
              <a:off x="3269672" y="4400344"/>
              <a:ext cx="2625436" cy="36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Virgo, 3 km arms, near Pisa</a:t>
              </a:r>
            </a:p>
          </p:txBody>
        </p:sp>
      </p:grpSp>
      <p:pic>
        <p:nvPicPr>
          <p:cNvPr id="19" name="Picture 4" descr="layout">
            <a:extLst>
              <a:ext uri="{FF2B5EF4-FFF2-40B4-BE49-F238E27FC236}">
                <a16:creationId xmlns:a16="http://schemas.microsoft.com/office/drawing/2014/main" id="{C78C5DE0-665F-4BF5-A09A-FFA084C91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" y="4736952"/>
            <a:ext cx="2892536" cy="212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C07260C-AE7D-4171-9BDE-01EF2052B322}"/>
              </a:ext>
            </a:extLst>
          </p:cNvPr>
          <p:cNvGrpSpPr/>
          <p:nvPr/>
        </p:nvGrpSpPr>
        <p:grpSpPr>
          <a:xfrm>
            <a:off x="6290258" y="248394"/>
            <a:ext cx="5760008" cy="2486058"/>
            <a:chOff x="1804574" y="2909457"/>
            <a:chExt cx="5760008" cy="2486058"/>
          </a:xfrm>
        </p:grpSpPr>
        <p:pic>
          <p:nvPicPr>
            <p:cNvPr id="21" name="图形 20">
              <a:extLst>
                <a:ext uri="{FF2B5EF4-FFF2-40B4-BE49-F238E27FC236}">
                  <a16:creationId xmlns:a16="http://schemas.microsoft.com/office/drawing/2014/main" id="{B7AC75E7-2D7F-43C8-98FD-8289A387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333" t="10216" r="4440" b="9908"/>
            <a:stretch/>
          </p:blipFill>
          <p:spPr>
            <a:xfrm>
              <a:off x="3999697" y="2964873"/>
              <a:ext cx="1374985" cy="2430642"/>
            </a:xfrm>
            <a:prstGeom prst="rect">
              <a:avLst/>
            </a:prstGeom>
          </p:spPr>
        </p:pic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8B5A8FB9-107B-4192-AB1D-DD7A35F29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9659" t="12125" r="16056" b="16641"/>
            <a:stretch/>
          </p:blipFill>
          <p:spPr>
            <a:xfrm>
              <a:off x="1804574" y="2912042"/>
              <a:ext cx="1435947" cy="244407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AD0879B-F5B9-4060-AD99-C2BB26A79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4" t="12393" r="14065" b="15401"/>
            <a:stretch/>
          </p:blipFill>
          <p:spPr>
            <a:xfrm>
              <a:off x="6059632" y="2909457"/>
              <a:ext cx="1504950" cy="2471287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6336EC9-A35D-4B19-9D96-0A4A651CED15}"/>
              </a:ext>
            </a:extLst>
          </p:cNvPr>
          <p:cNvSpPr txBox="1"/>
          <p:nvPr/>
        </p:nvSpPr>
        <p:spPr>
          <a:xfrm>
            <a:off x="141734" y="231393"/>
            <a:ext cx="3893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GW detectors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BEB23A5-B8E7-4D2A-AA37-BB19E1F864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712" y="3085948"/>
            <a:ext cx="6677025" cy="93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475A174-E9B2-444E-9C3F-DAB259866344}"/>
              </a:ext>
            </a:extLst>
          </p:cNvPr>
          <p:cNvGrpSpPr/>
          <p:nvPr/>
        </p:nvGrpSpPr>
        <p:grpSpPr>
          <a:xfrm>
            <a:off x="7884389" y="5281191"/>
            <a:ext cx="1774472" cy="1532535"/>
            <a:chOff x="7897091" y="5242338"/>
            <a:chExt cx="1774472" cy="153253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8CB4C3EE-A02C-4837-AD11-09ADF4665E18}"/>
                </a:ext>
              </a:extLst>
            </p:cNvPr>
            <p:cNvCxnSpPr/>
            <p:nvPr/>
          </p:nvCxnSpPr>
          <p:spPr>
            <a:xfrm flipH="1">
              <a:off x="7897091" y="5451764"/>
              <a:ext cx="450273" cy="1323109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FEAE3FC-2B8B-48E6-8F9C-D4C2E11D75D1}"/>
                </a:ext>
              </a:extLst>
            </p:cNvPr>
            <p:cNvCxnSpPr>
              <a:cxnSpLocks/>
            </p:cNvCxnSpPr>
            <p:nvPr/>
          </p:nvCxnSpPr>
          <p:spPr>
            <a:xfrm rot="15060000" flipH="1">
              <a:off x="8798426" y="4819475"/>
              <a:ext cx="450273" cy="129600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A4D058C-4207-4A5B-A547-410CFD9E22DD}"/>
              </a:ext>
            </a:extLst>
          </p:cNvPr>
          <p:cNvCxnSpPr>
            <a:cxnSpLocks/>
          </p:cNvCxnSpPr>
          <p:nvPr/>
        </p:nvCxnSpPr>
        <p:spPr>
          <a:xfrm rot="-1140000" flipH="1">
            <a:off x="8070233" y="4072449"/>
            <a:ext cx="450273" cy="132310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02EAE790-D284-43EA-9AC4-B3DC6BA74F61}"/>
              </a:ext>
            </a:extLst>
          </p:cNvPr>
          <p:cNvCxnSpPr>
            <a:cxnSpLocks/>
          </p:cNvCxnSpPr>
          <p:nvPr/>
        </p:nvCxnSpPr>
        <p:spPr>
          <a:xfrm rot="20460000" flipH="1">
            <a:off x="8137969" y="4097849"/>
            <a:ext cx="450273" cy="132310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F548E28-1F8C-4ABB-823D-18F4408DC15F}"/>
              </a:ext>
            </a:extLst>
          </p:cNvPr>
          <p:cNvCxnSpPr>
            <a:cxnSpLocks/>
          </p:cNvCxnSpPr>
          <p:nvPr/>
        </p:nvCxnSpPr>
        <p:spPr>
          <a:xfrm rot="15060000" flipH="1">
            <a:off x="8840759" y="4799060"/>
            <a:ext cx="450273" cy="129600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A433FEB-E4A9-4502-A02B-B362DC9B2188}"/>
              </a:ext>
            </a:extLst>
          </p:cNvPr>
          <p:cNvCxnSpPr/>
          <p:nvPr/>
        </p:nvCxnSpPr>
        <p:spPr>
          <a:xfrm flipH="1">
            <a:off x="7846292" y="5408072"/>
            <a:ext cx="450273" cy="132310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0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580358D6-2683-4924-B732-45029EBA0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4" y="2253688"/>
            <a:ext cx="5381190" cy="3135730"/>
          </a:xfrm>
          <a:prstGeom prst="rect">
            <a:avLst/>
          </a:prstGeom>
        </p:spPr>
      </p:pic>
      <p:pic>
        <p:nvPicPr>
          <p:cNvPr id="168" name="图片 167">
            <a:extLst>
              <a:ext uri="{FF2B5EF4-FFF2-40B4-BE49-F238E27FC236}">
                <a16:creationId xmlns:a16="http://schemas.microsoft.com/office/drawing/2014/main" id="{710681D5-6226-4235-830A-C758CAA3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731" y="1205345"/>
            <a:ext cx="5016729" cy="5016729"/>
          </a:xfrm>
          <a:prstGeom prst="rect">
            <a:avLst/>
          </a:prstGeom>
        </p:spPr>
      </p:pic>
      <p:sp>
        <p:nvSpPr>
          <p:cNvPr id="169" name="文本框 168">
            <a:extLst>
              <a:ext uri="{FF2B5EF4-FFF2-40B4-BE49-F238E27FC236}">
                <a16:creationId xmlns:a16="http://schemas.microsoft.com/office/drawing/2014/main" id="{5A68EEB4-53F9-4AA0-942B-330CE772739D}"/>
              </a:ext>
            </a:extLst>
          </p:cNvPr>
          <p:cNvSpPr txBox="1"/>
          <p:nvPr/>
        </p:nvSpPr>
        <p:spPr>
          <a:xfrm>
            <a:off x="183572" y="436417"/>
            <a:ext cx="1068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Design for 3D GW Detector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6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3581F9-EFC1-4385-8FC4-68CBFF79F039}"/>
              </a:ext>
            </a:extLst>
          </p:cNvPr>
          <p:cNvSpPr txBox="1"/>
          <p:nvPr/>
        </p:nvSpPr>
        <p:spPr>
          <a:xfrm>
            <a:off x="360218" y="325582"/>
            <a:ext cx="2847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Benefits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F19ECDF-8192-4438-9226-AFE06DC23DBB}"/>
              </a:ext>
            </a:extLst>
          </p:cNvPr>
          <p:cNvGrpSpPr/>
          <p:nvPr/>
        </p:nvGrpSpPr>
        <p:grpSpPr>
          <a:xfrm>
            <a:off x="817416" y="2286577"/>
            <a:ext cx="10104871" cy="2755900"/>
            <a:chOff x="1056409" y="2051050"/>
            <a:chExt cx="10104871" cy="27559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322551E-8870-4407-97EF-9D405D2E91C1}"/>
                </a:ext>
              </a:extLst>
            </p:cNvPr>
            <p:cNvGrpSpPr/>
            <p:nvPr/>
          </p:nvGrpSpPr>
          <p:grpSpPr>
            <a:xfrm>
              <a:off x="1056409" y="2051050"/>
              <a:ext cx="10104871" cy="2755900"/>
              <a:chOff x="1056409" y="2051050"/>
              <a:chExt cx="10104871" cy="2755900"/>
            </a:xfrm>
          </p:grpSpPr>
          <p:graphicFrame>
            <p:nvGraphicFramePr>
              <p:cNvPr id="7" name="对象 6">
                <a:extLst>
                  <a:ext uri="{FF2B5EF4-FFF2-40B4-BE49-F238E27FC236}">
                    <a16:creationId xmlns:a16="http://schemas.microsoft.com/office/drawing/2014/main" id="{64B3CC04-FC60-4016-AB07-D3267BC39C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846942"/>
                  </p:ext>
                </p:extLst>
              </p:nvPr>
            </p:nvGraphicFramePr>
            <p:xfrm>
              <a:off x="1056409" y="2051050"/>
              <a:ext cx="1790700" cy="2755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6" name="PDF" r:id="rId3" imgW="0" imgH="360" progId="FoxitReader.Document">
                      <p:embed/>
                    </p:oleObj>
                  </mc:Choice>
                  <mc:Fallback>
                    <p:oleObj name="PDF" r:id="rId3" imgW="0" imgH="360" progId="FoxitReader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56409" y="2051050"/>
                            <a:ext cx="1790700" cy="2755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对象 7">
                <a:extLst>
                  <a:ext uri="{FF2B5EF4-FFF2-40B4-BE49-F238E27FC236}">
                    <a16:creationId xmlns:a16="http://schemas.microsoft.com/office/drawing/2014/main" id="{3D6F8AE7-E26D-436F-AA0A-BCDF29C612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1897415"/>
                  </p:ext>
                </p:extLst>
              </p:nvPr>
            </p:nvGraphicFramePr>
            <p:xfrm>
              <a:off x="3304598" y="2440420"/>
              <a:ext cx="2209800" cy="2082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7" name="PDF" r:id="rId5" imgW="0" imgH="360" progId="FoxitReader.Document">
                      <p:embed/>
                    </p:oleObj>
                  </mc:Choice>
                  <mc:Fallback>
                    <p:oleObj name="PDF" r:id="rId5" imgW="0" imgH="360" progId="FoxitReader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304598" y="2440420"/>
                            <a:ext cx="2209800" cy="2082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对象 8">
                <a:extLst>
                  <a:ext uri="{FF2B5EF4-FFF2-40B4-BE49-F238E27FC236}">
                    <a16:creationId xmlns:a16="http://schemas.microsoft.com/office/drawing/2014/main" id="{6826EA9B-FA1D-43C9-AA6D-1C6ECF19E1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061002"/>
                  </p:ext>
                </p:extLst>
              </p:nvPr>
            </p:nvGraphicFramePr>
            <p:xfrm>
              <a:off x="5971887" y="2440420"/>
              <a:ext cx="2292350" cy="1936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8" name="PDF" r:id="rId7" imgW="0" imgH="360" progId="FoxitReader.Document">
                      <p:embed/>
                    </p:oleObj>
                  </mc:Choice>
                  <mc:Fallback>
                    <p:oleObj name="PDF" r:id="rId7" imgW="0" imgH="360" progId="FoxitReader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971887" y="2440420"/>
                            <a:ext cx="2292350" cy="19367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对象 9">
                <a:extLst>
                  <a:ext uri="{FF2B5EF4-FFF2-40B4-BE49-F238E27FC236}">
                    <a16:creationId xmlns:a16="http://schemas.microsoft.com/office/drawing/2014/main" id="{87D65EA3-70CB-4E6E-952A-930DBF398D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7564719"/>
                  </p:ext>
                </p:extLst>
              </p:nvPr>
            </p:nvGraphicFramePr>
            <p:xfrm>
              <a:off x="8868930" y="2237220"/>
              <a:ext cx="2292350" cy="2489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29" name="PDF" r:id="rId9" imgW="0" imgH="360" progId="FoxitReader.Document">
                      <p:embed/>
                    </p:oleObj>
                  </mc:Choice>
                  <mc:Fallback>
                    <p:oleObj name="PDF" r:id="rId9" imgW="0" imgH="360" progId="FoxitReader.Documen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8868930" y="2237220"/>
                            <a:ext cx="2292350" cy="2489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E424730-B263-4DCF-B98A-A9B9F0904476}"/>
                </a:ext>
              </a:extLst>
            </p:cNvPr>
            <p:cNvSpPr txBox="1"/>
            <p:nvPr/>
          </p:nvSpPr>
          <p:spPr>
            <a:xfrm>
              <a:off x="1650419" y="4437618"/>
              <a:ext cx="658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X-Y</a:t>
              </a:r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BF6A17D3-EC6F-42EF-8DFD-3F80ACBF59F8}"/>
                </a:ext>
              </a:extLst>
            </p:cNvPr>
            <p:cNvSpPr txBox="1"/>
            <p:nvPr/>
          </p:nvSpPr>
          <p:spPr>
            <a:xfrm>
              <a:off x="9997786" y="4437618"/>
              <a:ext cx="739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Total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C74E031-39F1-45D3-861A-9F72B66C1C7D}"/>
                </a:ext>
              </a:extLst>
            </p:cNvPr>
            <p:cNvSpPr txBox="1"/>
            <p:nvPr/>
          </p:nvSpPr>
          <p:spPr>
            <a:xfrm>
              <a:off x="4149435" y="4437618"/>
              <a:ext cx="658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X-Z</a:t>
              </a:r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52C03E5-DECD-4911-AEAF-7607BBA4EF0C}"/>
                </a:ext>
              </a:extLst>
            </p:cNvPr>
            <p:cNvSpPr txBox="1"/>
            <p:nvPr/>
          </p:nvSpPr>
          <p:spPr>
            <a:xfrm>
              <a:off x="6977496" y="4437618"/>
              <a:ext cx="658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Y-Z</a:t>
              </a:r>
              <a:endParaRPr lang="zh-CN" altLang="en-US" dirty="0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5F3F88-BFA4-4DCA-A390-7DEF5272B0E3}"/>
              </a:ext>
            </a:extLst>
          </p:cNvPr>
          <p:cNvSpPr txBox="1"/>
          <p:nvPr/>
        </p:nvSpPr>
        <p:spPr>
          <a:xfrm>
            <a:off x="817416" y="1294916"/>
            <a:ext cx="798021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0" i="0" dirty="0">
                <a:solidFill>
                  <a:srgbClr val="000000"/>
                </a:solidFill>
                <a:effectLst/>
                <a:latin typeface="CMR10"/>
              </a:rPr>
              <a:t>1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ore spherically symmetric antenna pattern </a:t>
            </a:r>
            <a:br>
              <a:rPr lang="en-US" altLang="zh-CN" sz="3200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56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13EE21F-01B5-485A-890C-81D864C28AA2}"/>
              </a:ext>
            </a:extLst>
          </p:cNvPr>
          <p:cNvGrpSpPr/>
          <p:nvPr/>
        </p:nvGrpSpPr>
        <p:grpSpPr>
          <a:xfrm>
            <a:off x="170804" y="3429000"/>
            <a:ext cx="11638571" cy="2809600"/>
            <a:chOff x="452668" y="741219"/>
            <a:chExt cx="11638571" cy="2809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B6B5AF8D-B20E-4126-A622-6008B8AE142E}"/>
                    </a:ext>
                  </a:extLst>
                </p:cNvPr>
                <p:cNvSpPr txBox="1"/>
                <p:nvPr/>
              </p:nvSpPr>
              <p:spPr>
                <a:xfrm>
                  <a:off x="784706" y="792541"/>
                  <a:ext cx="32155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B6B5AF8D-B20E-4126-A622-6008B8AE1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706" y="792541"/>
                  <a:ext cx="3215560" cy="4308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1AEF6352-EEE6-4092-8765-6B47E21A2A93}"/>
                    </a:ext>
                  </a:extLst>
                </p:cNvPr>
                <p:cNvSpPr/>
                <p:nvPr/>
              </p:nvSpPr>
              <p:spPr>
                <a:xfrm>
                  <a:off x="708029" y="2136523"/>
                  <a:ext cx="3395417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1AEF6352-EEE6-4092-8765-6B47E21A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029" y="2136523"/>
                  <a:ext cx="3395417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171D0B63-7FBB-40FE-9139-67F67EFFA54D}"/>
                    </a:ext>
                  </a:extLst>
                </p:cNvPr>
                <p:cNvSpPr/>
                <p:nvPr/>
              </p:nvSpPr>
              <p:spPr>
                <a:xfrm>
                  <a:off x="720437" y="1392704"/>
                  <a:ext cx="336656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171D0B63-7FBB-40FE-9139-67F67EFFA5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437" y="1392704"/>
                  <a:ext cx="3366563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439019D1-017B-462D-817A-2372533F702D}"/>
                    </a:ext>
                  </a:extLst>
                </p:cNvPr>
                <p:cNvSpPr txBox="1"/>
                <p:nvPr/>
              </p:nvSpPr>
              <p:spPr>
                <a:xfrm>
                  <a:off x="5430761" y="1919028"/>
                  <a:ext cx="66604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439019D1-017B-462D-817A-2372533F7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0761" y="1919028"/>
                  <a:ext cx="6660478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5EABB379-E7C7-4CCB-948C-CE5F56FAB18C}"/>
                    </a:ext>
                  </a:extLst>
                </p:cNvPr>
                <p:cNvSpPr txBox="1"/>
                <p:nvPr/>
              </p:nvSpPr>
              <p:spPr>
                <a:xfrm>
                  <a:off x="784706" y="2880342"/>
                  <a:ext cx="3237168" cy="430887"/>
                </a:xfrm>
                <a:prstGeom prst="rect">
                  <a:avLst/>
                </a:prstGeom>
                <a:noFill/>
                <a:effectLst>
                  <a:innerShdw blurRad="114300">
                    <a:prstClr val="black">
                      <a:alpha val="88000"/>
                    </a:prstClr>
                  </a:innerShdw>
                </a:effectLst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zh-CN" altLang="en-US" sz="2800" dirty="0"/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5EABB379-E7C7-4CCB-948C-CE5F56FAB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706" y="2880342"/>
                  <a:ext cx="323716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innerShdw blurRad="114300">
                    <a:prstClr val="black">
                      <a:alpha val="88000"/>
                    </a:prstClr>
                  </a:inn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C290A85-E9D5-49E8-8C75-F8195A81F5B2}"/>
                </a:ext>
              </a:extLst>
            </p:cNvPr>
            <p:cNvSpPr/>
            <p:nvPr/>
          </p:nvSpPr>
          <p:spPr>
            <a:xfrm>
              <a:off x="452668" y="2764851"/>
              <a:ext cx="3686100" cy="7859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右大括号 8">
              <a:extLst>
                <a:ext uri="{FF2B5EF4-FFF2-40B4-BE49-F238E27FC236}">
                  <a16:creationId xmlns:a16="http://schemas.microsoft.com/office/drawing/2014/main" id="{025B8547-9BCF-49D6-86F7-649806B6026B}"/>
                </a:ext>
              </a:extLst>
            </p:cNvPr>
            <p:cNvSpPr/>
            <p:nvPr/>
          </p:nvSpPr>
          <p:spPr>
            <a:xfrm>
              <a:off x="3831771" y="741219"/>
              <a:ext cx="1550126" cy="28096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87D471C-01B5-4ADB-8AB4-68BE1BE79672}"/>
                </a:ext>
              </a:extLst>
            </p:cNvPr>
            <p:cNvSpPr/>
            <p:nvPr/>
          </p:nvSpPr>
          <p:spPr>
            <a:xfrm>
              <a:off x="8926286" y="1802674"/>
              <a:ext cx="3083451" cy="71410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F3B661F-9562-44A5-A2E9-458CEB13F7F7}"/>
                </a:ext>
              </a:extLst>
            </p:cNvPr>
            <p:cNvSpPr txBox="1"/>
            <p:nvPr/>
          </p:nvSpPr>
          <p:spPr>
            <a:xfrm>
              <a:off x="9645757" y="2613940"/>
              <a:ext cx="146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All noises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AD748A7-A087-437E-AFFF-284B6559C3EA}"/>
                </a:ext>
              </a:extLst>
            </p:cNvPr>
            <p:cNvSpPr txBox="1"/>
            <p:nvPr/>
          </p:nvSpPr>
          <p:spPr>
            <a:xfrm>
              <a:off x="9231086" y="1010194"/>
              <a:ext cx="22404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/>
                <a:t>Null-stream</a:t>
              </a:r>
              <a:endParaRPr lang="zh-CN" altLang="en-US" sz="2800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AB7B913-2FB7-4B34-B8AD-8B1D03F59DB5}"/>
              </a:ext>
            </a:extLst>
          </p:cNvPr>
          <p:cNvSpPr txBox="1"/>
          <p:nvPr/>
        </p:nvSpPr>
        <p:spPr>
          <a:xfrm>
            <a:off x="360218" y="325582"/>
            <a:ext cx="2847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Benefits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ABBA8FF-DED9-4551-8501-9274E8F9A09A}"/>
              </a:ext>
            </a:extLst>
          </p:cNvPr>
          <p:cNvSpPr txBox="1"/>
          <p:nvPr/>
        </p:nvSpPr>
        <p:spPr>
          <a:xfrm>
            <a:off x="755073" y="1335521"/>
            <a:ext cx="6442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Eliminating  false alarms 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0FBA20E-2CF8-4FA9-9628-DBD350CB1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403" y="2064014"/>
            <a:ext cx="6677025" cy="93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71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D5BDB75-60EC-4D4A-A0B0-71A883CB1322}"/>
              </a:ext>
            </a:extLst>
          </p:cNvPr>
          <p:cNvSpPr txBox="1"/>
          <p:nvPr/>
        </p:nvSpPr>
        <p:spPr>
          <a:xfrm>
            <a:off x="360218" y="325582"/>
            <a:ext cx="2847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</a:rPr>
              <a:t>Benefits</a:t>
            </a:r>
            <a:endParaRPr lang="zh-CN" altLang="en-US" sz="40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E00B4EF-6C53-41A5-A081-16901E5BAED0}"/>
              </a:ext>
            </a:extLst>
          </p:cNvPr>
          <p:cNvSpPr txBox="1"/>
          <p:nvPr/>
        </p:nvSpPr>
        <p:spPr>
          <a:xfrm>
            <a:off x="360218" y="971193"/>
            <a:ext cx="912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stronger constraints on parameters of GW sources </a:t>
            </a:r>
            <a:b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3E5FEC6-E9F6-4D04-ADAD-66B6AD2B8495}"/>
              </a:ext>
            </a:extLst>
          </p:cNvPr>
          <p:cNvGrpSpPr/>
          <p:nvPr/>
        </p:nvGrpSpPr>
        <p:grpSpPr>
          <a:xfrm>
            <a:off x="713908" y="3618908"/>
            <a:ext cx="5645328" cy="1874503"/>
            <a:chOff x="450672" y="2932659"/>
            <a:chExt cx="5645328" cy="187450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1D9C803-83AA-43D9-8E22-1E94CC5F0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383" b="36511"/>
            <a:stretch/>
          </p:blipFill>
          <p:spPr>
            <a:xfrm>
              <a:off x="450672" y="2932659"/>
              <a:ext cx="5645328" cy="1230632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DCBDEF7-8DF7-42B4-BBBC-D4C839F15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163" y="4121729"/>
              <a:ext cx="4849958" cy="68543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7E0BA0A-B6A3-45D2-9FE1-6F8D3E2C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0002" r="7660" b="7232"/>
          <a:stretch/>
        </p:blipFill>
        <p:spPr>
          <a:xfrm>
            <a:off x="7653819" y="2530875"/>
            <a:ext cx="4417093" cy="4161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27B2CCD-E5AC-41A4-BC8F-FD42C078D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47" y="2227297"/>
            <a:ext cx="6677025" cy="93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9183B6-720A-46D6-A771-EA29D32BF124}"/>
              </a:ext>
            </a:extLst>
          </p:cNvPr>
          <p:cNvGrpSpPr/>
          <p:nvPr/>
        </p:nvGrpSpPr>
        <p:grpSpPr>
          <a:xfrm>
            <a:off x="1135265" y="5886807"/>
            <a:ext cx="4261888" cy="716223"/>
            <a:chOff x="904872" y="4569319"/>
            <a:chExt cx="7422146" cy="113751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0B2A6A1-3021-41B9-BCEA-0FB80503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872" y="4794793"/>
              <a:ext cx="466725" cy="60007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4EB12C9-0AE4-4FD3-913D-A6E070609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2562" y="4913853"/>
              <a:ext cx="485775" cy="409575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D7810C8-1FC3-4DB0-AA6E-91670BB50AAD}"/>
                </a:ext>
              </a:extLst>
            </p:cNvPr>
            <p:cNvGrpSpPr/>
            <p:nvPr/>
          </p:nvGrpSpPr>
          <p:grpSpPr>
            <a:xfrm>
              <a:off x="1851179" y="4569319"/>
              <a:ext cx="6475839" cy="1137511"/>
              <a:chOff x="2053262" y="5708307"/>
              <a:chExt cx="6475839" cy="113751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984190CC-DDFD-4BBB-BB51-FCF902B747A0}"/>
                  </a:ext>
                </a:extLst>
              </p:cNvPr>
              <p:cNvGrpSpPr/>
              <p:nvPr/>
            </p:nvGrpSpPr>
            <p:grpSpPr>
              <a:xfrm>
                <a:off x="2619054" y="6017128"/>
                <a:ext cx="5269217" cy="547335"/>
                <a:chOff x="6378286" y="3071674"/>
                <a:chExt cx="5269217" cy="547335"/>
              </a:xfrm>
            </p:grpSpPr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id="{40742535-35B8-470B-B509-8DA493960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78286" y="3176481"/>
                  <a:ext cx="4400550" cy="438150"/>
                </a:xfrm>
                <a:prstGeom prst="rect">
                  <a:avLst/>
                </a:prstGeom>
              </p:spPr>
            </p:pic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319A89B0-7A71-4720-8A8B-035D3364D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94965" y="3171334"/>
                  <a:ext cx="685800" cy="447675"/>
                </a:xfrm>
                <a:prstGeom prst="rect">
                  <a:avLst/>
                </a:prstGeom>
              </p:spPr>
            </p:pic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70D969F-EBD3-490F-8780-4B4A2F26831F}"/>
                    </a:ext>
                  </a:extLst>
                </p:cNvPr>
                <p:cNvSpPr/>
                <p:nvPr/>
              </p:nvSpPr>
              <p:spPr>
                <a:xfrm>
                  <a:off x="8904303" y="3071674"/>
                  <a:ext cx="1357523" cy="54295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57793D15-92E0-40BB-8EBD-0AFFCB111D8E}"/>
                    </a:ext>
                  </a:extLst>
                </p:cNvPr>
                <p:cNvSpPr/>
                <p:nvPr/>
              </p:nvSpPr>
              <p:spPr>
                <a:xfrm>
                  <a:off x="7732450" y="3071674"/>
                  <a:ext cx="538714" cy="54295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E77AE68D-9443-480B-84F6-02C21A328CF1}"/>
                    </a:ext>
                  </a:extLst>
                </p:cNvPr>
                <p:cNvSpPr/>
                <p:nvPr/>
              </p:nvSpPr>
              <p:spPr>
                <a:xfrm>
                  <a:off x="10894965" y="3171334"/>
                  <a:ext cx="752538" cy="4381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7F8CE44-E728-4CF7-992C-BB80AD8C6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3262" y="5731393"/>
                <a:ext cx="555597" cy="1114425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78F836C3-BECA-4FD7-9BDA-392DE858F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7973504" y="5708307"/>
                <a:ext cx="555597" cy="11144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5590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379</Words>
  <Application>Microsoft Office PowerPoint</Application>
  <PresentationFormat>宽屏</PresentationFormat>
  <Paragraphs>78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CMR10</vt:lpstr>
      <vt:lpstr>Times-Bold</vt:lpstr>
      <vt:lpstr>等线</vt:lpstr>
      <vt:lpstr>等线 Light</vt:lpstr>
      <vt:lpstr>Arial</vt:lpstr>
      <vt:lpstr>Cambria Math</vt:lpstr>
      <vt:lpstr>Times New Roman</vt:lpstr>
      <vt:lpstr>Office 主题​​</vt:lpstr>
      <vt:lpstr>PDF</vt:lpstr>
      <vt:lpstr>Coalescing Binary Neutron Star Systems under a Three-Dimension Gravitational-Wave Detector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coalescing binary neutron star with three-dimension gravitational-wave detector</dc:title>
  <dc:creator>山人 梦</dc:creator>
  <cp:lastModifiedBy>山人 梦</cp:lastModifiedBy>
  <cp:revision>73</cp:revision>
  <dcterms:created xsi:type="dcterms:W3CDTF">2020-07-28T01:36:42Z</dcterms:created>
  <dcterms:modified xsi:type="dcterms:W3CDTF">2020-08-29T05:43:54Z</dcterms:modified>
</cp:coreProperties>
</file>