
<file path=[Content_Types].xml><?xml version="1.0" encoding="utf-8"?>
<Types xmlns="http://schemas.openxmlformats.org/package/2006/content-types">
  <Default Extension="jpeg" ContentType="image/jpe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0"/>
  </p:handoutMasterIdLst>
  <p:sldIdLst>
    <p:sldId id="256" r:id="rId3"/>
    <p:sldId id="257" r:id="rId5"/>
    <p:sldId id="298" r:id="rId6"/>
    <p:sldId id="260" r:id="rId7"/>
    <p:sldId id="300" r:id="rId8"/>
    <p:sldId id="333" r:id="rId9"/>
    <p:sldId id="299" r:id="rId10"/>
    <p:sldId id="301" r:id="rId11"/>
    <p:sldId id="303" r:id="rId12"/>
    <p:sldId id="304" r:id="rId13"/>
    <p:sldId id="307" r:id="rId14"/>
    <p:sldId id="309" r:id="rId15"/>
    <p:sldId id="302" r:id="rId16"/>
    <p:sldId id="311" r:id="rId17"/>
    <p:sldId id="320" r:id="rId18"/>
    <p:sldId id="280" r:id="rId19"/>
  </p:sldIdLst>
  <p:sldSz cx="9144000" cy="6858000"/>
  <p:notesSz cx="9144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0E9"/>
    <a:srgbClr val="D2B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71"/>
        <p:guide pos="224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9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9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9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9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8441" y="2455615"/>
            <a:ext cx="6707117" cy="1367789"/>
          </a:xfrm>
          <a:prstGeom prst="rect">
            <a:avLst/>
          </a:prstGeom>
        </p:spPr>
        <p:txBody>
          <a:bodyPr wrap="square" lIns="0" tIns="0" rIns="0" bIns="0">
            <a:spAutoFit/>
          </a:bodyPr>
          <a:lstStyle>
            <a:lvl1pPr>
              <a:defRPr sz="4400" b="1" i="0">
                <a:solidFill>
                  <a:schemeClr val="tx1"/>
                </a:solidFill>
                <a:latin typeface="Calibri"/>
                <a:cs typeface="Calibri"/>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defRPr sz="1800" b="1" i="0">
                <a:solidFill>
                  <a:srgbClr val="3D1A59"/>
                </a:solidFill>
                <a:latin typeface="Times New Roman" panose="02020503050405090304"/>
                <a:cs typeface="Times New Roman" panose="02020503050405090304"/>
              </a:defRPr>
            </a:lvl1pPr>
          </a:lstStyle>
          <a:p>
            <a:pPr marL="12700">
              <a:lnSpc>
                <a:spcPts val="2065"/>
              </a:lnSpc>
            </a:pPr>
            <a:r>
              <a:rPr spc="-5" dirty="0"/>
              <a:t>Stellar </a:t>
            </a:r>
            <a:r>
              <a:rPr spc="-10" dirty="0"/>
              <a:t>Structure </a:t>
            </a:r>
            <a:r>
              <a:rPr spc="-5" dirty="0"/>
              <a:t>and Evolution</a:t>
            </a:r>
            <a:r>
              <a:rPr spc="-20" dirty="0"/>
              <a:t> </a:t>
            </a:r>
            <a:r>
              <a:rPr spc="-5" dirty="0"/>
              <a:t>presentation</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800" b="0" i="0">
                <a:solidFill>
                  <a:srgbClr val="898989"/>
                </a:solidFill>
                <a:latin typeface="Calibri"/>
                <a:cs typeface="Calibri"/>
              </a:defRPr>
            </a:lvl1pPr>
          </a:lstStyle>
          <a:p>
            <a:pPr marL="25400">
              <a:lnSpc>
                <a:spcPts val="1810"/>
              </a:lnSpc>
            </a:pPr>
            <a:fld id="{81D60167-4931-47E6-BA6A-407CBD079E47}" type="slidenum">
              <a:rPr dirty="0"/>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defRPr sz="1800" b="1" i="0">
                <a:solidFill>
                  <a:srgbClr val="3D1A59"/>
                </a:solidFill>
                <a:latin typeface="Times New Roman" panose="02020503050405090304"/>
                <a:cs typeface="Times New Roman" panose="02020503050405090304"/>
              </a:defRPr>
            </a:lvl1pPr>
          </a:lstStyle>
          <a:p>
            <a:pPr marL="12700">
              <a:lnSpc>
                <a:spcPts val="2065"/>
              </a:lnSpc>
            </a:pPr>
            <a:r>
              <a:rPr spc="-5" dirty="0"/>
              <a:t>Stellar </a:t>
            </a:r>
            <a:r>
              <a:rPr spc="-10" dirty="0"/>
              <a:t>Structure </a:t>
            </a:r>
            <a:r>
              <a:rPr spc="-5" dirty="0"/>
              <a:t>and Evolution</a:t>
            </a:r>
            <a:r>
              <a:rPr spc="-20" dirty="0"/>
              <a:t> </a:t>
            </a:r>
            <a:r>
              <a:rPr spc="-5" dirty="0"/>
              <a:t>presentation</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800" b="0" i="0">
                <a:solidFill>
                  <a:srgbClr val="898989"/>
                </a:solidFill>
                <a:latin typeface="Calibri"/>
                <a:cs typeface="Calibri"/>
              </a:defRPr>
            </a:lvl1pPr>
          </a:lstStyle>
          <a:p>
            <a:pPr marL="25400">
              <a:lnSpc>
                <a:spcPts val="1810"/>
              </a:lnSpc>
            </a:pPr>
            <a:fld id="{81D60167-4931-47E6-BA6A-407CBD079E47}" type="slidenum">
              <a:rPr dirty="0"/>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defRPr sz="1800" b="1" i="0">
                <a:solidFill>
                  <a:srgbClr val="3D1A59"/>
                </a:solidFill>
                <a:latin typeface="Times New Roman" panose="02020503050405090304"/>
                <a:cs typeface="Times New Roman" panose="02020503050405090304"/>
              </a:defRPr>
            </a:lvl1pPr>
          </a:lstStyle>
          <a:p>
            <a:pPr marL="12700">
              <a:lnSpc>
                <a:spcPts val="2065"/>
              </a:lnSpc>
            </a:pPr>
            <a:r>
              <a:rPr spc="-5" dirty="0"/>
              <a:t>Stellar </a:t>
            </a:r>
            <a:r>
              <a:rPr spc="-10" dirty="0"/>
              <a:t>Structure </a:t>
            </a:r>
            <a:r>
              <a:rPr spc="-5" dirty="0"/>
              <a:t>and Evolution</a:t>
            </a:r>
            <a:r>
              <a:rPr spc="-20" dirty="0"/>
              <a:t> </a:t>
            </a:r>
            <a:r>
              <a:rPr spc="-5" dirty="0"/>
              <a:t>presentation</a:t>
            </a:r>
            <a:endParaRPr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1800" b="0" i="0">
                <a:solidFill>
                  <a:srgbClr val="898989"/>
                </a:solidFill>
                <a:latin typeface="Calibri"/>
                <a:cs typeface="Calibri"/>
              </a:defRPr>
            </a:lvl1pPr>
          </a:lstStyle>
          <a:p>
            <a:pPr marL="25400">
              <a:lnSpc>
                <a:spcPts val="1810"/>
              </a:lnSpc>
            </a:pPr>
            <a:fld id="{81D60167-4931-47E6-BA6A-407CBD079E47}" type="slidenum">
              <a:rPr dirty="0"/>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p:txBody>
      </p:sp>
      <p:sp>
        <p:nvSpPr>
          <p:cNvPr id="3" name="Holder 3"/>
          <p:cNvSpPr>
            <a:spLocks noGrp="1"/>
          </p:cNvSpPr>
          <p:nvPr>
            <p:ph type="ftr" sz="quarter" idx="5"/>
          </p:nvPr>
        </p:nvSpPr>
        <p:spPr/>
        <p:txBody>
          <a:bodyPr lIns="0" tIns="0" rIns="0" bIns="0"/>
          <a:lstStyle>
            <a:lvl1pPr>
              <a:defRPr sz="1800" b="1" i="0">
                <a:solidFill>
                  <a:srgbClr val="3D1A59"/>
                </a:solidFill>
                <a:latin typeface="Times New Roman" panose="02020503050405090304"/>
                <a:cs typeface="Times New Roman" panose="02020503050405090304"/>
              </a:defRPr>
            </a:lvl1pPr>
          </a:lstStyle>
          <a:p>
            <a:pPr marL="12700">
              <a:lnSpc>
                <a:spcPts val="2065"/>
              </a:lnSpc>
            </a:pPr>
            <a:r>
              <a:rPr spc="-5" dirty="0"/>
              <a:t>Stellar </a:t>
            </a:r>
            <a:r>
              <a:rPr spc="-10" dirty="0"/>
              <a:t>Structure </a:t>
            </a:r>
            <a:r>
              <a:rPr spc="-5" dirty="0"/>
              <a:t>and Evolution</a:t>
            </a:r>
            <a:r>
              <a:rPr spc="-20" dirty="0"/>
              <a:t> </a:t>
            </a:r>
            <a:r>
              <a:rPr spc="-5" dirty="0"/>
              <a:t>presentation</a:t>
            </a:r>
            <a:endParaRPr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1800" b="0" i="0">
                <a:solidFill>
                  <a:srgbClr val="898989"/>
                </a:solidFill>
                <a:latin typeface="Calibri"/>
                <a:cs typeface="Calibri"/>
              </a:defRPr>
            </a:lvl1pPr>
          </a:lstStyle>
          <a:p>
            <a:pPr marL="25400">
              <a:lnSpc>
                <a:spcPts val="1810"/>
              </a:lnSpc>
            </a:pPr>
            <a:fld id="{81D60167-4931-47E6-BA6A-407CBD079E47}" type="slidenum">
              <a:rPr dirty="0"/>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1" i="0">
                <a:solidFill>
                  <a:srgbClr val="3D1A59"/>
                </a:solidFill>
                <a:latin typeface="Times New Roman" panose="02020503050405090304"/>
                <a:cs typeface="Times New Roman" panose="02020503050405090304"/>
              </a:defRPr>
            </a:lvl1pPr>
          </a:lstStyle>
          <a:p>
            <a:pPr marL="12700">
              <a:lnSpc>
                <a:spcPts val="2065"/>
              </a:lnSpc>
            </a:pPr>
            <a:r>
              <a:rPr spc="-5" dirty="0"/>
              <a:t>Stellar </a:t>
            </a:r>
            <a:r>
              <a:rPr spc="-10" dirty="0"/>
              <a:t>Structure </a:t>
            </a:r>
            <a:r>
              <a:rPr spc="-5" dirty="0"/>
              <a:t>and Evolution</a:t>
            </a:r>
            <a:r>
              <a:rPr spc="-20" dirty="0"/>
              <a:t> </a:t>
            </a:r>
            <a:r>
              <a:rPr spc="-5" dirty="0"/>
              <a:t>presentation</a:t>
            </a:r>
            <a:endParaRPr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1800" b="0" i="0">
                <a:solidFill>
                  <a:srgbClr val="898989"/>
                </a:solidFill>
                <a:latin typeface="Calibri"/>
                <a:cs typeface="Calibri"/>
              </a:defRPr>
            </a:lvl1pPr>
          </a:lstStyle>
          <a:p>
            <a:pPr marL="25400">
              <a:lnSpc>
                <a:spcPts val="1810"/>
              </a:lnSpc>
            </a:pPr>
            <a:fld id="{81D60167-4931-47E6-BA6A-407CBD079E47}" type="slidenum">
              <a:rPr dirty="0"/>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a:pPr marL="12700">
              <a:lnSpc>
                <a:spcPts val="2065"/>
              </a:lnSpc>
            </a:pPr>
            <a:r>
              <a:rPr spc="-5" dirty="0"/>
              <a:t>Stellar </a:t>
            </a:r>
            <a:r>
              <a:rPr spc="-10" dirty="0"/>
              <a:t>Structure </a:t>
            </a:r>
            <a:r>
              <a:rPr spc="-5" dirty="0"/>
              <a:t>and Evolution</a:t>
            </a:r>
            <a:r>
              <a:rPr spc="-20" dirty="0"/>
              <a:t> </a:t>
            </a:r>
            <a:r>
              <a:rPr spc="-5" dirty="0"/>
              <a:t>presentation</a:t>
            </a:r>
            <a:endParaRPr spc="-5" dirty="0"/>
          </a:p>
        </p:txBody>
      </p:sp>
      <p:sp>
        <p:nvSpPr>
          <p:cNvPr id="4" name="灯片编号占位符 3"/>
          <p:cNvSpPr>
            <a:spLocks noGrp="1"/>
          </p:cNvSpPr>
          <p:nvPr>
            <p:ph type="sldNum" sz="quarter" idx="12"/>
          </p:nvPr>
        </p:nvSpPr>
        <p:spPr/>
        <p:txBody>
          <a:bodyPr/>
          <a:lstStyle/>
          <a:p>
            <a:pPr marL="25400">
              <a:lnSpc>
                <a:spcPts val="1810"/>
              </a:lnSpc>
            </a:pPr>
            <a:fld id="{81D60167-4931-47E6-BA6A-407CBD079E47}" type="slidenum">
              <a:rPr dirty="0"/>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jpeg"/><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77" cy="6857982"/>
          </a:xfrm>
          <a:prstGeom prst="rect">
            <a:avLst/>
          </a:prstGeom>
          <a:blipFill>
            <a:blip r:embed="rId7" cstate="print"/>
            <a:stretch>
              <a:fillRect/>
            </a:stretch>
          </a:blipFill>
        </p:spPr>
        <p:txBody>
          <a:bodyPr wrap="square" lIns="0" tIns="0" rIns="0" bIns="0" rtlCol="0"/>
          <a:lstStyle/>
          <a:p/>
        </p:txBody>
      </p:sp>
      <p:sp>
        <p:nvSpPr>
          <p:cNvPr id="17" name="bk object 17"/>
          <p:cNvSpPr/>
          <p:nvPr/>
        </p:nvSpPr>
        <p:spPr>
          <a:xfrm>
            <a:off x="27443" y="6279753"/>
            <a:ext cx="1736201" cy="552143"/>
          </a:xfrm>
          <a:prstGeom prst="rect">
            <a:avLst/>
          </a:prstGeom>
          <a:blipFill>
            <a:blip r:embed="rId8" cstate="print"/>
            <a:stretch>
              <a:fillRect/>
            </a:stretch>
          </a:blipFill>
        </p:spPr>
        <p:txBody>
          <a:bodyPr wrap="square" lIns="0" tIns="0" rIns="0" bIns="0" rtlCol="0"/>
          <a:lstStyle/>
          <a:p/>
        </p:txBody>
      </p:sp>
      <p:sp>
        <p:nvSpPr>
          <p:cNvPr id="2" name="Holder 2"/>
          <p:cNvSpPr>
            <a:spLocks noGrp="1"/>
          </p:cNvSpPr>
          <p:nvPr>
            <p:ph type="title"/>
          </p:nvPr>
        </p:nvSpPr>
        <p:spPr>
          <a:xfrm>
            <a:off x="2089536" y="231748"/>
            <a:ext cx="4964927" cy="696594"/>
          </a:xfrm>
          <a:prstGeom prst="rect">
            <a:avLst/>
          </a:prstGeom>
        </p:spPr>
        <p:txBody>
          <a:bodyPr wrap="square" lIns="0" tIns="0" rIns="0" bIns="0">
            <a:spAutoFit/>
          </a:bodyPr>
          <a:lstStyle>
            <a:lvl1pPr>
              <a:defRPr sz="4400" b="1" i="0">
                <a:solidFill>
                  <a:schemeClr val="tx1"/>
                </a:solidFill>
                <a:latin typeface="Calibri"/>
                <a:cs typeface="Calibri"/>
              </a:defRPr>
            </a:lvl1pPr>
          </a:lstStyle>
          <a:p/>
        </p:txBody>
      </p:sp>
      <p:sp>
        <p:nvSpPr>
          <p:cNvPr id="3" name="Holder 3"/>
          <p:cNvSpPr>
            <a:spLocks noGrp="1"/>
          </p:cNvSpPr>
          <p:nvPr>
            <p:ph type="body" idx="1"/>
          </p:nvPr>
        </p:nvSpPr>
        <p:spPr>
          <a:xfrm>
            <a:off x="535938" y="1214015"/>
            <a:ext cx="8072122" cy="4379595"/>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2635116" y="6387702"/>
            <a:ext cx="4369434" cy="278765"/>
          </a:xfrm>
          <a:prstGeom prst="rect">
            <a:avLst/>
          </a:prstGeom>
        </p:spPr>
        <p:txBody>
          <a:bodyPr wrap="square" lIns="0" tIns="0" rIns="0" bIns="0">
            <a:spAutoFit/>
          </a:bodyPr>
          <a:lstStyle>
            <a:lvl1pPr>
              <a:defRPr sz="1800" b="1" i="0">
                <a:solidFill>
                  <a:srgbClr val="3D1A59"/>
                </a:solidFill>
                <a:latin typeface="Times New Roman" panose="02020503050405090304"/>
                <a:cs typeface="Times New Roman" panose="02020503050405090304"/>
              </a:defRPr>
            </a:lvl1pPr>
          </a:lstStyle>
          <a:p>
            <a:pPr marL="12700">
              <a:lnSpc>
                <a:spcPts val="2065"/>
              </a:lnSpc>
            </a:pPr>
            <a:r>
              <a:rPr spc="-5" dirty="0"/>
              <a:t>Stellar </a:t>
            </a:r>
            <a:r>
              <a:rPr spc="-10" dirty="0"/>
              <a:t>Structure </a:t>
            </a:r>
            <a:r>
              <a:rPr spc="-5" dirty="0"/>
              <a:t>and Evolution</a:t>
            </a:r>
            <a:r>
              <a:rPr spc="-20" dirty="0"/>
              <a:t> </a:t>
            </a:r>
            <a:r>
              <a:rPr spc="-5" dirty="0"/>
              <a:t>presentation</a:t>
            </a:r>
            <a:endParaRPr spc="-5"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454114" y="6432406"/>
            <a:ext cx="167004" cy="254000"/>
          </a:xfrm>
          <a:prstGeom prst="rect">
            <a:avLst/>
          </a:prstGeom>
        </p:spPr>
        <p:txBody>
          <a:bodyPr wrap="square" lIns="0" tIns="0" rIns="0" bIns="0">
            <a:spAutoFit/>
          </a:bodyPr>
          <a:lstStyle>
            <a:lvl1pPr>
              <a:defRPr sz="1800" b="0" i="0">
                <a:solidFill>
                  <a:srgbClr val="898989"/>
                </a:solidFill>
                <a:latin typeface="Calibri"/>
                <a:cs typeface="Calibri"/>
              </a:defRPr>
            </a:lvl1pPr>
          </a:lstStyle>
          <a:p>
            <a:pPr marL="25400">
              <a:lnSpc>
                <a:spcPts val="1810"/>
              </a:lnSpc>
            </a:pPr>
            <a:fld id="{81D60167-4931-47E6-BA6A-407CBD079E47}" type="slidenum">
              <a:rPr dirty="0"/>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12.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1" Type="http://schemas.openxmlformats.org/officeDocument/2006/relationships/notesSlide" Target="../notesSlides/notesSlide3.xml"/><Relationship Id="rId10" Type="http://schemas.openxmlformats.org/officeDocument/2006/relationships/slideLayout" Target="../slideLayouts/slideLayout2.xml"/><Relationship Id="rId1" Type="http://schemas.openxmlformats.org/officeDocument/2006/relationships/image" Target="../media/image48.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2.tiff"/><Relationship Id="rId1"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tiff"/></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0" Type="http://schemas.openxmlformats.org/officeDocument/2006/relationships/notesSlide" Target="../notesSlides/notesSlide2.xml"/><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7816" y="6400402"/>
            <a:ext cx="4344035" cy="253365"/>
          </a:xfrm>
          <a:prstGeom prst="rect">
            <a:avLst/>
          </a:prstGeom>
        </p:spPr>
        <p:txBody>
          <a:bodyPr vert="horz" wrap="square" lIns="0" tIns="0" rIns="0" bIns="0" rtlCol="0">
            <a:spAutoFit/>
          </a:bodyPr>
          <a:lstStyle/>
          <a:p>
            <a:pPr>
              <a:lnSpc>
                <a:spcPts val="1965"/>
              </a:lnSpc>
            </a:pPr>
            <a:r>
              <a:rPr sz="1800" b="1" spc="-5" dirty="0">
                <a:solidFill>
                  <a:srgbClr val="3D1A59"/>
                </a:solidFill>
                <a:latin typeface="Times New Roman" panose="02020503050405090304" charset="0"/>
                <a:cs typeface="Times New Roman" panose="02020503050405090304" charset="0"/>
              </a:rPr>
              <a:t>Stellar </a:t>
            </a:r>
            <a:r>
              <a:rPr sz="1800" b="1" spc="-10" dirty="0">
                <a:solidFill>
                  <a:srgbClr val="3D1A59"/>
                </a:solidFill>
                <a:latin typeface="Times New Roman" panose="02020503050405090304" charset="0"/>
                <a:cs typeface="Times New Roman" panose="02020503050405090304" charset="0"/>
              </a:rPr>
              <a:t>Structure </a:t>
            </a:r>
            <a:r>
              <a:rPr sz="1800" b="1" spc="-5" dirty="0">
                <a:solidFill>
                  <a:srgbClr val="3D1A59"/>
                </a:solidFill>
                <a:latin typeface="Times New Roman" panose="02020503050405090304" charset="0"/>
                <a:cs typeface="Times New Roman" panose="02020503050405090304" charset="0"/>
              </a:rPr>
              <a:t>and Evolution</a:t>
            </a:r>
            <a:r>
              <a:rPr sz="1800" b="1" spc="-20" dirty="0">
                <a:solidFill>
                  <a:srgbClr val="3D1A59"/>
                </a:solidFill>
                <a:latin typeface="Times New Roman" panose="02020503050405090304" charset="0"/>
                <a:cs typeface="Times New Roman" panose="02020503050405090304" charset="0"/>
              </a:rPr>
              <a:t> </a:t>
            </a:r>
            <a:r>
              <a:rPr sz="1800" b="1" spc="-5" dirty="0">
                <a:solidFill>
                  <a:srgbClr val="3D1A59"/>
                </a:solidFill>
                <a:latin typeface="Times New Roman" panose="02020503050405090304" charset="0"/>
                <a:cs typeface="Times New Roman" panose="02020503050405090304" charset="0"/>
              </a:rPr>
              <a:t>presentation</a:t>
            </a:r>
            <a:endParaRPr sz="1800">
              <a:latin typeface="Times New Roman" panose="02020503050405090304" charset="0"/>
              <a:cs typeface="Times New Roman" panose="02020503050405090304" charset="0"/>
            </a:endParaRPr>
          </a:p>
        </p:txBody>
      </p:sp>
      <p:sp>
        <p:nvSpPr>
          <p:cNvPr id="3" name="object 3"/>
          <p:cNvSpPr/>
          <p:nvPr/>
        </p:nvSpPr>
        <p:spPr>
          <a:xfrm>
            <a:off x="0" y="0"/>
            <a:ext cx="9143977" cy="6857982"/>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ctrTitle"/>
          </p:nvPr>
        </p:nvSpPr>
        <p:spPr>
          <a:xfrm>
            <a:off x="-1003935" y="689610"/>
            <a:ext cx="9852025" cy="2906395"/>
          </a:xfrm>
          <a:prstGeom prst="rect">
            <a:avLst/>
          </a:prstGeom>
        </p:spPr>
        <p:txBody>
          <a:bodyPr vert="horz" wrap="square" lIns="0" tIns="13335" rIns="0" bIns="0" rtlCol="0">
            <a:spAutoFit/>
          </a:bodyPr>
          <a:lstStyle/>
          <a:p>
            <a:pPr marL="1725295" marR="5080" indent="-1637665" algn="l">
              <a:lnSpc>
                <a:spcPct val="100000"/>
              </a:lnSpc>
              <a:spcBef>
                <a:spcPts val="105"/>
              </a:spcBef>
            </a:pPr>
            <a:br>
              <a:rPr lang="zh-CN" altLang="en-US" sz="4000">
                <a:sym typeface="+mn-ea"/>
              </a:rPr>
            </a:br>
            <a:br>
              <a:rPr lang="zh-CN" altLang="en-US" sz="4000">
                <a:sym typeface="+mn-ea"/>
              </a:rPr>
            </a:br>
            <a:r>
              <a:rPr lang="zh-CN" altLang="en-US" sz="3600">
                <a:solidFill>
                  <a:srgbClr val="FF0000"/>
                </a:solidFill>
                <a:latin typeface="Times New Roman" panose="02020503050405090304" charset="0"/>
                <a:cs typeface="Times New Roman" panose="02020503050405090304" charset="0"/>
                <a:sym typeface="+mn-ea"/>
              </a:rPr>
              <a:t>Repeating FRB from the pulsar</a:t>
            </a:r>
            <a:r>
              <a:rPr lang="en-US" altLang="zh-CN" sz="3600">
                <a:solidFill>
                  <a:srgbClr val="FF0000"/>
                </a:solidFill>
                <a:latin typeface="Times New Roman" panose="02020503050405090304" charset="0"/>
                <a:cs typeface="Times New Roman" panose="02020503050405090304" charset="0"/>
                <a:sym typeface="+mn-ea"/>
              </a:rPr>
              <a:t>-</a:t>
            </a:r>
            <a:r>
              <a:rPr lang="zh-CN" altLang="en-US" sz="3600">
                <a:solidFill>
                  <a:srgbClr val="FF0000"/>
                </a:solidFill>
                <a:latin typeface="Times New Roman" panose="02020503050405090304" charset="0"/>
                <a:cs typeface="Times New Roman" panose="02020503050405090304" charset="0"/>
                <a:sym typeface="+mn-ea"/>
              </a:rPr>
              <a:t>asteroid belt collision: frequency drifting and polarization</a:t>
            </a:r>
            <a:endParaRPr lang="zh-CN" altLang="en-US" sz="3600">
              <a:solidFill>
                <a:srgbClr val="FF0000"/>
              </a:solidFill>
              <a:latin typeface="Times New Roman" panose="02020503050405090304" charset="0"/>
              <a:cs typeface="Times New Roman" panose="02020503050405090304" charset="0"/>
              <a:sym typeface="+mn-ea"/>
            </a:endParaRPr>
          </a:p>
        </p:txBody>
      </p:sp>
      <p:sp>
        <p:nvSpPr>
          <p:cNvPr id="5" name="object 5"/>
          <p:cNvSpPr txBox="1"/>
          <p:nvPr/>
        </p:nvSpPr>
        <p:spPr>
          <a:xfrm>
            <a:off x="38735" y="3623945"/>
            <a:ext cx="9066530" cy="2477135"/>
          </a:xfrm>
          <a:prstGeom prst="rect">
            <a:avLst/>
          </a:prstGeom>
        </p:spPr>
        <p:txBody>
          <a:bodyPr vert="horz" wrap="square" lIns="0" tIns="12700" rIns="0" bIns="0" rtlCol="0">
            <a:spAutoFit/>
          </a:bodyPr>
          <a:lstStyle/>
          <a:p>
            <a:pPr marL="12700" marR="5080" indent="304800">
              <a:lnSpc>
                <a:spcPct val="100000"/>
              </a:lnSpc>
              <a:spcBef>
                <a:spcPts val="100"/>
              </a:spcBef>
            </a:pPr>
            <a:r>
              <a:rPr lang="en-US" sz="2400" b="1" spc="-5" dirty="0">
                <a:latin typeface="Arial" panose="020B0604020202090204"/>
                <a:cs typeface="Arial" panose="020B0604020202090204"/>
              </a:rPr>
              <a:t>                              </a:t>
            </a:r>
            <a:r>
              <a:rPr sz="3600" b="1" spc="-5" dirty="0">
                <a:solidFill>
                  <a:srgbClr val="0A00E9"/>
                </a:solidFill>
                <a:latin typeface="Times New Roman" panose="02020503050405090304" charset="0"/>
                <a:cs typeface="Times New Roman" panose="02020503050405090304" charset="0"/>
              </a:rPr>
              <a:t>Ze</a:t>
            </a:r>
            <a:r>
              <a:rPr lang="en-US" sz="3600" b="1" spc="-5" dirty="0">
                <a:solidFill>
                  <a:srgbClr val="0A00E9"/>
                </a:solidFill>
                <a:latin typeface="Times New Roman" panose="02020503050405090304" charset="0"/>
                <a:cs typeface="Times New Roman" panose="02020503050405090304" charset="0"/>
              </a:rPr>
              <a:t>nan</a:t>
            </a:r>
            <a:r>
              <a:rPr sz="3600" b="1" spc="-5" dirty="0">
                <a:solidFill>
                  <a:srgbClr val="0A00E9"/>
                </a:solidFill>
                <a:latin typeface="Times New Roman" panose="02020503050405090304" charset="0"/>
                <a:cs typeface="Times New Roman" panose="02020503050405090304" charset="0"/>
              </a:rPr>
              <a:t> </a:t>
            </a:r>
            <a:r>
              <a:rPr lang="en-US" sz="3600" b="1" spc="-5" dirty="0">
                <a:solidFill>
                  <a:srgbClr val="0A00E9"/>
                </a:solidFill>
                <a:latin typeface="Times New Roman" panose="02020503050405090304" charset="0"/>
                <a:cs typeface="Times New Roman" panose="02020503050405090304" charset="0"/>
              </a:rPr>
              <a:t>Liu</a:t>
            </a:r>
            <a:r>
              <a:rPr lang="en-US" sz="3600" b="1" spc="-5" dirty="0">
                <a:solidFill>
                  <a:srgbClr val="0A00E9"/>
                </a:solidFill>
                <a:latin typeface="华文楷体" panose="02010600040101010101" charset="-122"/>
                <a:ea typeface="华文楷体" panose="02010600040101010101" charset="-122"/>
                <a:cs typeface="华文楷体" panose="02010600040101010101" charset="-122"/>
              </a:rPr>
              <a:t> (</a:t>
            </a:r>
            <a:r>
              <a:rPr lang="zh-CN" altLang="en-US" sz="3600" b="1" spc="-5" dirty="0">
                <a:solidFill>
                  <a:srgbClr val="0A00E9"/>
                </a:solidFill>
                <a:latin typeface="华文楷体" panose="02010600040101010101" charset="-122"/>
                <a:ea typeface="华文楷体" panose="02010600040101010101" charset="-122"/>
                <a:cs typeface="华文楷体" panose="02010600040101010101" charset="-122"/>
              </a:rPr>
              <a:t>刘泽南</a:t>
            </a:r>
            <a:r>
              <a:rPr lang="en-US" sz="3600" b="1" spc="-5" dirty="0">
                <a:solidFill>
                  <a:srgbClr val="0A00E9"/>
                </a:solidFill>
                <a:latin typeface="华文楷体" panose="02010600040101010101" charset="-122"/>
                <a:ea typeface="华文楷体" panose="02010600040101010101" charset="-122"/>
                <a:cs typeface="华文楷体" panose="02010600040101010101" charset="-122"/>
              </a:rPr>
              <a:t>)</a:t>
            </a:r>
            <a:endParaRPr lang="en-US" sz="3600" b="1" spc="-5" dirty="0">
              <a:solidFill>
                <a:srgbClr val="D2B8E0"/>
              </a:solidFill>
              <a:latin typeface="华文楷体" panose="02010600040101010101" charset="-122"/>
              <a:ea typeface="华文楷体" panose="02010600040101010101" charset="-122"/>
              <a:cs typeface="华文楷体" panose="02010600040101010101" charset="-122"/>
            </a:endParaRPr>
          </a:p>
          <a:p>
            <a:pPr marL="12700" marR="5080" indent="304800" algn="l">
              <a:lnSpc>
                <a:spcPct val="100000"/>
              </a:lnSpc>
              <a:spcBef>
                <a:spcPts val="100"/>
              </a:spcBef>
            </a:pPr>
            <a:r>
              <a:rPr sz="2000" b="1" spc="-5" dirty="0">
                <a:solidFill>
                  <a:srgbClr val="0A00E9"/>
                </a:solidFill>
                <a:latin typeface="Times New Roman" panose="02020503050405090304" charset="0"/>
                <a:cs typeface="Times New Roman" panose="02020503050405090304" charset="0"/>
              </a:rPr>
              <a:t>                 School of Astronomy and Space Science, Nanjing University</a:t>
            </a:r>
            <a:endParaRPr sz="2800" b="1" spc="-5" dirty="0">
              <a:solidFill>
                <a:srgbClr val="0A00E9"/>
              </a:solidFill>
              <a:latin typeface="Times New Roman" panose="02020503050405090304" charset="0"/>
              <a:cs typeface="Times New Roman" panose="02020503050405090304" charset="0"/>
            </a:endParaRPr>
          </a:p>
          <a:p>
            <a:pPr marL="12700" marR="5080" indent="304800" algn="l">
              <a:lnSpc>
                <a:spcPct val="100000"/>
              </a:lnSpc>
              <a:spcBef>
                <a:spcPts val="100"/>
              </a:spcBef>
            </a:pPr>
            <a:endParaRPr sz="2800" b="1" spc="-5" dirty="0">
              <a:solidFill>
                <a:srgbClr val="0A00E9"/>
              </a:solidFill>
              <a:latin typeface="Arial" panose="020B0604020202090204"/>
              <a:cs typeface="Arial" panose="020B0604020202090204"/>
            </a:endParaRPr>
          </a:p>
          <a:p>
            <a:pPr marL="12700" marR="5080" indent="304800">
              <a:lnSpc>
                <a:spcPct val="100000"/>
              </a:lnSpc>
              <a:spcBef>
                <a:spcPts val="100"/>
              </a:spcBef>
            </a:pPr>
            <a:endParaRPr lang="en-US" sz="2400" spc="-5" dirty="0">
              <a:latin typeface="Arial" panose="020B0604020202090204"/>
              <a:cs typeface="Arial" panose="020B0604020202090204"/>
            </a:endParaRPr>
          </a:p>
          <a:p>
            <a:pPr marL="12700" marR="5080" indent="304800">
              <a:lnSpc>
                <a:spcPct val="100000"/>
              </a:lnSpc>
              <a:spcBef>
                <a:spcPts val="100"/>
              </a:spcBef>
            </a:pPr>
            <a:r>
              <a:rPr lang="en-US" sz="2400" spc="-5" dirty="0">
                <a:latin typeface="Arial" panose="020B0604020202090204"/>
                <a:cs typeface="Arial" panose="020B0604020202090204"/>
              </a:rPr>
              <a:t> </a:t>
            </a:r>
            <a:endParaRPr lang="en-US" sz="2400" spc="-5" dirty="0">
              <a:latin typeface="Arial" panose="020B0604020202090204"/>
              <a:cs typeface="Arial" panose="020B0604020202090204"/>
            </a:endParaRPr>
          </a:p>
          <a:p>
            <a:pPr marL="12700" marR="5080" indent="304800">
              <a:lnSpc>
                <a:spcPct val="100000"/>
              </a:lnSpc>
              <a:spcBef>
                <a:spcPts val="100"/>
              </a:spcBef>
            </a:pPr>
            <a:r>
              <a:rPr sz="2400" b="1" spc="-5" dirty="0">
                <a:latin typeface="Arial" panose="020B0604020202090204"/>
                <a:cs typeface="Arial" panose="020B0604020202090204"/>
                <a:sym typeface="+mn-ea"/>
              </a:rPr>
              <a:t>     </a:t>
            </a:r>
            <a:r>
              <a:rPr sz="2400" spc="-5" dirty="0">
                <a:latin typeface="Arial" panose="020B0604020202090204"/>
                <a:cs typeface="Arial" panose="020B0604020202090204"/>
              </a:rPr>
              <a:t>   </a:t>
            </a:r>
            <a:endParaRPr lang="en-US" sz="2400" spc="-5" dirty="0">
              <a:latin typeface="Arial" panose="020B0604020202090204"/>
              <a:cs typeface="Arial" panose="020B0604020202090204"/>
            </a:endParaRPr>
          </a:p>
        </p:txBody>
      </p:sp>
      <p:sp>
        <p:nvSpPr>
          <p:cNvPr id="6" name="文本框 5"/>
          <p:cNvSpPr txBox="1"/>
          <p:nvPr/>
        </p:nvSpPr>
        <p:spPr>
          <a:xfrm>
            <a:off x="1407795" y="5182235"/>
            <a:ext cx="8004810" cy="398780"/>
          </a:xfrm>
          <a:prstGeom prst="rect">
            <a:avLst/>
          </a:prstGeom>
          <a:noFill/>
        </p:spPr>
        <p:txBody>
          <a:bodyPr wrap="square" rtlCol="0">
            <a:spAutoFit/>
          </a:bodyPr>
          <a:p>
            <a:pPr algn="l"/>
            <a:r>
              <a:rPr sz="2000" b="1" dirty="0">
                <a:latin typeface="Times New Roman" panose="02020503050405090304" charset="0"/>
                <a:cs typeface="Times New Roman" panose="02020503050405090304" charset="0"/>
              </a:rPr>
              <a:t>Collaborators: Wei-Yang Wang, Yuan-Pei Yang, Zi-Gao Dai</a:t>
            </a:r>
            <a:endParaRPr sz="2000" b="1" dirty="0">
              <a:latin typeface="Times New Roman" panose="02020503050405090304" charset="0"/>
              <a:cs typeface="Times New Roman" panose="02020503050405090304" charset="0"/>
            </a:endParaRPr>
          </a:p>
        </p:txBody>
      </p:sp>
      <p:sp>
        <p:nvSpPr>
          <p:cNvPr id="7" name="文本框 6"/>
          <p:cNvSpPr txBox="1"/>
          <p:nvPr/>
        </p:nvSpPr>
        <p:spPr>
          <a:xfrm>
            <a:off x="2486660" y="5784850"/>
            <a:ext cx="4514215" cy="368300"/>
          </a:xfrm>
          <a:prstGeom prst="rect">
            <a:avLst/>
          </a:prstGeom>
          <a:noFill/>
        </p:spPr>
        <p:txBody>
          <a:bodyPr wrap="square" rtlCol="0">
            <a:spAutoFit/>
          </a:bodyPr>
          <a:p>
            <a:r>
              <a:rPr sz="2000" b="1" dirty="0">
                <a:latin typeface="Times New Roman" panose="02020503050405090304" charset="0"/>
                <a:cs typeface="Times New Roman" panose="02020503050405090304" charset="0"/>
                <a:sym typeface="+mn-ea"/>
              </a:rPr>
              <a:t>August 28-30, 2020, Xiamen University</a:t>
            </a:r>
            <a:r>
              <a:rPr spc="-5" dirty="0">
                <a:latin typeface="Times New Roman" panose="02020503050405090304" charset="0"/>
                <a:cs typeface="Times New Roman" panose="02020503050405090304" charset="0"/>
                <a:sym typeface="+mn-ea"/>
              </a:rPr>
              <a:t> </a:t>
            </a:r>
            <a:endParaRPr lang="zh-CN" altLang="en-US">
              <a:latin typeface="Times New Roman" panose="02020503050405090304" charset="0"/>
              <a:cs typeface="Times New Roman" panose="02020503050405090304" charset="0"/>
            </a:endParaRPr>
          </a:p>
        </p:txBody>
      </p:sp>
      <p:sp>
        <p:nvSpPr>
          <p:cNvPr id="8" name="文本框 7"/>
          <p:cNvSpPr txBox="1"/>
          <p:nvPr/>
        </p:nvSpPr>
        <p:spPr>
          <a:xfrm>
            <a:off x="3020060" y="4798060"/>
            <a:ext cx="5549900" cy="398780"/>
          </a:xfrm>
          <a:prstGeom prst="rect">
            <a:avLst/>
          </a:prstGeom>
          <a:noFill/>
        </p:spPr>
        <p:txBody>
          <a:bodyPr wrap="square" rtlCol="0">
            <a:spAutoFit/>
          </a:bodyPr>
          <a:p>
            <a:pPr algn="l"/>
            <a:r>
              <a:rPr sz="2000" b="1" dirty="0">
                <a:latin typeface="Times New Roman" panose="02020503050405090304" charset="0"/>
                <a:cs typeface="Times New Roman" panose="02020503050405090304" charset="0"/>
                <a:sym typeface="+mn-ea"/>
              </a:rPr>
              <a:t>Liu </a:t>
            </a:r>
            <a:r>
              <a:rPr lang="en-US" sz="2000" b="1" dirty="0">
                <a:latin typeface="Times New Roman" panose="02020503050405090304" charset="0"/>
                <a:cs typeface="Times New Roman" panose="02020503050405090304" charset="0"/>
                <a:sym typeface="+mn-ea"/>
              </a:rPr>
              <a:t>et al.</a:t>
            </a:r>
            <a:r>
              <a:rPr sz="2000" b="1" dirty="0">
                <a:latin typeface="Times New Roman" panose="02020503050405090304" charset="0"/>
                <a:cs typeface="Times New Roman" panose="02020503050405090304" charset="0"/>
                <a:sym typeface="+mn-ea"/>
              </a:rPr>
              <a:t> 2020, submitted to ApJ</a:t>
            </a:r>
            <a:endParaRPr sz="2000" b="1" dirty="0">
              <a:latin typeface="Times New Roman" panose="02020503050405090304" charset="0"/>
              <a:cs typeface="Times New Roman" panose="0202050305040509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4030" y="937895"/>
            <a:ext cx="9716770" cy="5184775"/>
          </a:xfrm>
          <a:custGeom>
            <a:avLst/>
            <a:gdLst/>
            <a:ahLst/>
            <a:cxnLst/>
            <a:rect l="l" t="t" r="r" b="b"/>
            <a:pathLst>
              <a:path w="8229600" h="5184775">
                <a:moveTo>
                  <a:pt x="0" y="0"/>
                </a:moveTo>
                <a:lnTo>
                  <a:pt x="8229516" y="0"/>
                </a:lnTo>
                <a:lnTo>
                  <a:pt x="8229516" y="5184596"/>
                </a:lnTo>
                <a:lnTo>
                  <a:pt x="0" y="5184596"/>
                </a:lnTo>
                <a:lnTo>
                  <a:pt x="0" y="0"/>
                </a:lnTo>
                <a:close/>
              </a:path>
            </a:pathLst>
          </a:custGeom>
          <a:solidFill>
            <a:srgbClr val="FFFFFF"/>
          </a:solidFill>
        </p:spPr>
        <p:txBody>
          <a:bodyPr wrap="square" lIns="0" tIns="0" rIns="0" bIns="0" rtlCol="0"/>
          <a:lstStyle/>
          <a:p/>
        </p:txBody>
      </p:sp>
      <p:sp>
        <p:nvSpPr>
          <p:cNvPr id="7" name="object 7"/>
          <p:cNvSpPr txBox="1">
            <a:spLocks noGrp="1"/>
          </p:cNvSpPr>
          <p:nvPr>
            <p:ph type="sldNum" sz="quarter" idx="7"/>
          </p:nvPr>
        </p:nvSpPr>
        <p:spPr>
          <a:xfrm>
            <a:off x="8280400" y="6432550"/>
            <a:ext cx="340995" cy="231775"/>
          </a:xfrm>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pic>
        <p:nvPicPr>
          <p:cNvPr id="4" name="图片 3" descr="截屏2020-08-16 11.46.43"/>
          <p:cNvPicPr>
            <a:picLocks noChangeAspect="1"/>
          </p:cNvPicPr>
          <p:nvPr/>
        </p:nvPicPr>
        <p:blipFill>
          <a:blip r:embed="rId1"/>
          <a:stretch>
            <a:fillRect/>
          </a:stretch>
        </p:blipFill>
        <p:spPr>
          <a:xfrm>
            <a:off x="1397000" y="1210945"/>
            <a:ext cx="6581140" cy="4032250"/>
          </a:xfrm>
          <a:prstGeom prst="rect">
            <a:avLst/>
          </a:prstGeom>
        </p:spPr>
      </p:pic>
      <p:sp>
        <p:nvSpPr>
          <p:cNvPr id="16" name="文本框 15"/>
          <p:cNvSpPr txBox="1"/>
          <p:nvPr/>
        </p:nvSpPr>
        <p:spPr>
          <a:xfrm>
            <a:off x="207645" y="169545"/>
            <a:ext cx="9347835" cy="768350"/>
          </a:xfrm>
          <a:prstGeom prst="rect">
            <a:avLst/>
          </a:prstGeom>
          <a:noFill/>
        </p:spPr>
        <p:txBody>
          <a:bodyPr wrap="square" rtlCol="0" anchor="t">
            <a:spAutoFit/>
          </a:bodyPr>
          <a:p>
            <a:pPr marL="12700" algn="ctr">
              <a:lnSpc>
                <a:spcPct val="100000"/>
              </a:lnSpc>
              <a:spcBef>
                <a:spcPts val="100"/>
              </a:spcBef>
              <a:buNone/>
            </a:pPr>
            <a:r>
              <a:rPr lang="en-US" sz="4400" b="1" dirty="0">
                <a:solidFill>
                  <a:srgbClr val="FF0000"/>
                </a:solidFill>
                <a:latin typeface="Times New Roman" panose="02020503050405090304" charset="0"/>
                <a:cs typeface="Times New Roman" panose="02020503050405090304" charset="0"/>
                <a:sym typeface="+mn-ea"/>
              </a:rPr>
              <a:t>Time-frequency drifting</a:t>
            </a:r>
            <a:endParaRPr lang="en-US" sz="4400" b="1" kern="0" spc="-5" dirty="0">
              <a:solidFill>
                <a:srgbClr val="FF0000"/>
              </a:solidFill>
              <a:latin typeface="Times New Roman" panose="02020503050405090304" charset="0"/>
              <a:ea typeface="+mj-ea"/>
              <a:cs typeface="Times New Roman" panose="02020503050405090304" charset="0"/>
              <a:sym typeface="+mn-ea"/>
            </a:endParaRPr>
          </a:p>
        </p:txBody>
      </p:sp>
      <p:sp>
        <p:nvSpPr>
          <p:cNvPr id="5" name="文本框 4"/>
          <p:cNvSpPr txBox="1"/>
          <p:nvPr/>
        </p:nvSpPr>
        <p:spPr>
          <a:xfrm>
            <a:off x="1556385" y="5243195"/>
            <a:ext cx="6978015" cy="645160"/>
          </a:xfrm>
          <a:prstGeom prst="rect">
            <a:avLst/>
          </a:prstGeom>
          <a:noFill/>
        </p:spPr>
        <p:txBody>
          <a:bodyPr wrap="square" rtlCol="0">
            <a:spAutoFit/>
          </a:bodyPr>
          <a:p>
            <a:r>
              <a:rPr lang="en-US" altLang="zh-CN" b="1">
                <a:latin typeface="Times New Roman Regular" panose="02020503050405090304" charset="0"/>
                <a:cs typeface="Times New Roman Regular" panose="02020503050405090304" charset="0"/>
              </a:rPr>
              <a:t>T</a:t>
            </a:r>
            <a:r>
              <a:rPr lang="zh-CN" altLang="en-US" b="1">
                <a:latin typeface="Times New Roman Regular" panose="02020503050405090304" charset="0"/>
                <a:cs typeface="Times New Roman Regular" panose="02020503050405090304" charset="0"/>
              </a:rPr>
              <a:t>he </a:t>
            </a:r>
            <a:r>
              <a:rPr lang="en-US" altLang="zh-CN" b="1">
                <a:latin typeface="Times New Roman Regular" panose="02020503050405090304" charset="0"/>
                <a:cs typeface="Times New Roman Regular" panose="02020503050405090304" charset="0"/>
              </a:rPr>
              <a:t>fi</a:t>
            </a:r>
            <a:r>
              <a:rPr lang="zh-CN" altLang="en-US" b="1">
                <a:latin typeface="Times New Roman Regular" panose="02020503050405090304" charset="0"/>
                <a:cs typeface="Times New Roman Regular" panose="02020503050405090304" charset="0"/>
              </a:rPr>
              <a:t>tted parameter </a:t>
            </a:r>
            <a:r>
              <a:rPr lang="zh-CN" altLang="en-US" b="1" i="1">
                <a:latin typeface="Times New Roman Italic" panose="02020503050405090304" charset="0"/>
                <a:cs typeface="Times New Roman Italic" panose="02020503050405090304" charset="0"/>
              </a:rPr>
              <a:t>Ne</a:t>
            </a:r>
            <a:r>
              <a:rPr lang="zh-CN" altLang="en-US" b="1">
                <a:latin typeface="Times New Roman Regular" panose="02020503050405090304" charset="0"/>
                <a:cs typeface="Times New Roman Regular" panose="02020503050405090304" charset="0"/>
              </a:rPr>
              <a:t> ~10</a:t>
            </a:r>
            <a:r>
              <a:rPr lang="zh-CN" altLang="en-US" b="1" baseline="30000">
                <a:latin typeface="Times New Roman Regular" panose="02020503050405090304" charset="0"/>
                <a:cs typeface="Times New Roman Regular" panose="02020503050405090304" charset="0"/>
              </a:rPr>
              <a:t>27</a:t>
            </a:r>
            <a:r>
              <a:rPr lang="zh-CN" altLang="en-US" b="1">
                <a:latin typeface="Times New Roman Regular" panose="02020503050405090304" charset="0"/>
                <a:cs typeface="Times New Roman Regular" panose="02020503050405090304" charset="0"/>
              </a:rPr>
              <a:t> matches the electron numbers by Dai et al. (2016), which indicates that our model is </a:t>
            </a:r>
            <a:r>
              <a:rPr lang="zh-CN" altLang="en-US" b="1">
                <a:solidFill>
                  <a:srgbClr val="FF0000"/>
                </a:solidFill>
                <a:latin typeface="Times New Roman Regular" panose="02020503050405090304" charset="0"/>
                <a:cs typeface="Times New Roman Regular" panose="02020503050405090304" charset="0"/>
              </a:rPr>
              <a:t>self-consistent.</a:t>
            </a:r>
            <a:endParaRPr lang="zh-CN" altLang="en-US" b="1">
              <a:solidFill>
                <a:srgbClr val="FF0000"/>
              </a:solidFill>
              <a:latin typeface="Times New Roman Regular" panose="02020503050405090304" charset="0"/>
              <a:cs typeface="Times New Roman Regular" panose="02020503050405090304" charset="0"/>
            </a:endParaRPr>
          </a:p>
        </p:txBody>
      </p:sp>
      <p:sp>
        <p:nvSpPr>
          <p:cNvPr id="6" name="文本框 5"/>
          <p:cNvSpPr txBox="1"/>
          <p:nvPr/>
        </p:nvSpPr>
        <p:spPr>
          <a:xfrm>
            <a:off x="827405" y="7033895"/>
            <a:ext cx="7489190" cy="829945"/>
          </a:xfrm>
          <a:prstGeom prst="rect">
            <a:avLst/>
          </a:prstGeom>
          <a:noFill/>
        </p:spPr>
        <p:txBody>
          <a:bodyPr wrap="square" rtlCol="0">
            <a:spAutoFit/>
          </a:bodyPr>
          <a:p>
            <a:r>
              <a:rPr lang="zh-CN" altLang="en-US" sz="1200"/>
              <a:t>The drifting rate at a higher frequency is larger than that at a lower frequency. Sub-pulses at the same central frequency may have  uctuated the drifting rate. The uctuation of the drifting rate may be related to the uctuation of the emitting electron Lorentz factor and the angle of the asteroidal falling due to a random-falling asteroid.</a:t>
            </a:r>
            <a:endParaRPr lang="zh-CN" altLang="en-US" sz="1200"/>
          </a:p>
        </p:txBody>
      </p:sp>
      <p:sp>
        <p:nvSpPr>
          <p:cNvPr id="3" name="文本框 2"/>
          <p:cNvSpPr txBox="1"/>
          <p:nvPr/>
        </p:nvSpPr>
        <p:spPr>
          <a:xfrm>
            <a:off x="3811905" y="6007100"/>
            <a:ext cx="5549900" cy="306705"/>
          </a:xfrm>
          <a:prstGeom prst="rect">
            <a:avLst/>
          </a:prstGeom>
          <a:noFill/>
        </p:spPr>
        <p:txBody>
          <a:bodyPr wrap="square" rtlCol="0">
            <a:spAutoFit/>
          </a:bodyPr>
          <a:p>
            <a:pPr algn="l"/>
            <a:r>
              <a:rPr sz="1400" dirty="0">
                <a:latin typeface="Times New Roman" panose="02020503050405090304" charset="0"/>
                <a:cs typeface="Times New Roman" panose="02020503050405090304" charset="0"/>
                <a:sym typeface="+mn-ea"/>
              </a:rPr>
              <a:t>Liu </a:t>
            </a:r>
            <a:r>
              <a:rPr lang="en-US" sz="1400" dirty="0">
                <a:latin typeface="Times New Roman" panose="02020503050405090304" charset="0"/>
                <a:cs typeface="Times New Roman" panose="02020503050405090304" charset="0"/>
                <a:sym typeface="+mn-ea"/>
              </a:rPr>
              <a:t>et al.</a:t>
            </a:r>
            <a:r>
              <a:rPr sz="1400" dirty="0">
                <a:latin typeface="Times New Roman" panose="02020503050405090304" charset="0"/>
                <a:cs typeface="Times New Roman" panose="02020503050405090304" charset="0"/>
                <a:sym typeface="+mn-ea"/>
              </a:rPr>
              <a:t> 2020, submitted to ApJ</a:t>
            </a:r>
            <a:endParaRPr lang="en-US" altLang="zh-CN" sz="1400">
              <a:latin typeface="Times New Roman" panose="02020503050405090304" charset="0"/>
              <a:cs typeface="Times New Roman" panose="02020503050405090304" charset="0"/>
            </a:endParaRPr>
          </a:p>
        </p:txBody>
      </p:sp>
      <p:pic>
        <p:nvPicPr>
          <p:cNvPr id="9" name="图片 8" descr="截屏2020-08-26 10.40.29"/>
          <p:cNvPicPr>
            <a:picLocks noChangeAspect="1"/>
          </p:cNvPicPr>
          <p:nvPr/>
        </p:nvPicPr>
        <p:blipFill>
          <a:blip r:embed="rId2"/>
          <a:stretch>
            <a:fillRect/>
          </a:stretch>
        </p:blipFill>
        <p:spPr>
          <a:xfrm>
            <a:off x="4455795" y="1597660"/>
            <a:ext cx="3196590" cy="520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335" y="937895"/>
            <a:ext cx="8611870" cy="5184775"/>
          </a:xfrm>
          <a:custGeom>
            <a:avLst/>
            <a:gdLst/>
            <a:ahLst/>
            <a:cxnLst/>
            <a:rect l="l" t="t" r="r" b="b"/>
            <a:pathLst>
              <a:path w="8229600" h="5184775">
                <a:moveTo>
                  <a:pt x="0" y="0"/>
                </a:moveTo>
                <a:lnTo>
                  <a:pt x="8229516" y="0"/>
                </a:lnTo>
                <a:lnTo>
                  <a:pt x="8229516" y="5184596"/>
                </a:lnTo>
                <a:lnTo>
                  <a:pt x="0" y="5184596"/>
                </a:lnTo>
                <a:lnTo>
                  <a:pt x="0" y="0"/>
                </a:lnTo>
                <a:close/>
              </a:path>
            </a:pathLst>
          </a:custGeom>
          <a:solidFill>
            <a:srgbClr val="FFFFFF"/>
          </a:solidFill>
        </p:spPr>
        <p:txBody>
          <a:bodyPr wrap="square" lIns="0" tIns="0" rIns="0" bIns="0" rtlCol="0"/>
          <a:lstStyle/>
          <a:p/>
        </p:txBody>
      </p:sp>
      <p:sp>
        <p:nvSpPr>
          <p:cNvPr id="7" name="object 7"/>
          <p:cNvSpPr txBox="1">
            <a:spLocks noGrp="1"/>
          </p:cNvSpPr>
          <p:nvPr>
            <p:ph type="sldNum" sz="quarter" idx="7"/>
          </p:nvPr>
        </p:nvSpPr>
        <p:spPr>
          <a:xfrm>
            <a:off x="8201025" y="6432550"/>
            <a:ext cx="424180" cy="231775"/>
          </a:xfrm>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sp>
        <p:nvSpPr>
          <p:cNvPr id="16" name="文本框 15"/>
          <p:cNvSpPr txBox="1"/>
          <p:nvPr/>
        </p:nvSpPr>
        <p:spPr>
          <a:xfrm>
            <a:off x="207645" y="169545"/>
            <a:ext cx="9347835" cy="768350"/>
          </a:xfrm>
          <a:prstGeom prst="rect">
            <a:avLst/>
          </a:prstGeom>
          <a:noFill/>
        </p:spPr>
        <p:txBody>
          <a:bodyPr wrap="square" rtlCol="0" anchor="t">
            <a:spAutoFit/>
          </a:bodyPr>
          <a:p>
            <a:pPr marL="12700" algn="ctr">
              <a:lnSpc>
                <a:spcPct val="100000"/>
              </a:lnSpc>
              <a:spcBef>
                <a:spcPts val="100"/>
              </a:spcBef>
              <a:buNone/>
            </a:pPr>
            <a:r>
              <a:rPr lang="en-US" sz="4400" b="1" dirty="0">
                <a:solidFill>
                  <a:srgbClr val="FF0000"/>
                </a:solidFill>
                <a:latin typeface="Times New Roman" panose="02020503050405090304" charset="0"/>
                <a:cs typeface="Times New Roman" panose="02020503050405090304" charset="0"/>
                <a:sym typeface="+mn-ea"/>
              </a:rPr>
              <a:t>Linear Polarization</a:t>
            </a:r>
            <a:endParaRPr lang="en-US" sz="4400" b="1" kern="0" spc="-5" dirty="0">
              <a:solidFill>
                <a:srgbClr val="FF0000"/>
              </a:solidFill>
              <a:latin typeface="Times New Roman" panose="02020503050405090304" charset="0"/>
              <a:ea typeface="+mj-ea"/>
              <a:cs typeface="Times New Roman" panose="02020503050405090304" charset="0"/>
              <a:sym typeface="+mn-ea"/>
            </a:endParaRPr>
          </a:p>
        </p:txBody>
      </p:sp>
      <p:pic>
        <p:nvPicPr>
          <p:cNvPr id="12" name="图片 11" descr="截屏2020-08-16 22.25.38"/>
          <p:cNvPicPr>
            <a:picLocks noChangeAspect="1"/>
          </p:cNvPicPr>
          <p:nvPr/>
        </p:nvPicPr>
        <p:blipFill>
          <a:blip r:embed="rId1"/>
          <a:stretch>
            <a:fillRect/>
          </a:stretch>
        </p:blipFill>
        <p:spPr>
          <a:xfrm>
            <a:off x="2663190" y="1941195"/>
            <a:ext cx="3391535" cy="1344930"/>
          </a:xfrm>
          <a:prstGeom prst="rect">
            <a:avLst/>
          </a:prstGeom>
        </p:spPr>
      </p:pic>
      <p:pic>
        <p:nvPicPr>
          <p:cNvPr id="13" name="图片 12" descr="截屏2020-08-16 22.26.10"/>
          <p:cNvPicPr>
            <a:picLocks noChangeAspect="1"/>
          </p:cNvPicPr>
          <p:nvPr/>
        </p:nvPicPr>
        <p:blipFill>
          <a:blip r:embed="rId2"/>
          <a:stretch>
            <a:fillRect/>
          </a:stretch>
        </p:blipFill>
        <p:spPr>
          <a:xfrm>
            <a:off x="2663190" y="3912870"/>
            <a:ext cx="3594735" cy="947420"/>
          </a:xfrm>
          <a:prstGeom prst="rect">
            <a:avLst/>
          </a:prstGeom>
        </p:spPr>
      </p:pic>
      <p:sp>
        <p:nvSpPr>
          <p:cNvPr id="14" name="文本框 13"/>
          <p:cNvSpPr txBox="1"/>
          <p:nvPr/>
        </p:nvSpPr>
        <p:spPr>
          <a:xfrm>
            <a:off x="585470" y="1496695"/>
            <a:ext cx="7291070" cy="368300"/>
          </a:xfrm>
          <a:prstGeom prst="rect">
            <a:avLst/>
          </a:prstGeom>
          <a:noFill/>
        </p:spPr>
        <p:txBody>
          <a:bodyPr wrap="square" rtlCol="0">
            <a:spAutoFit/>
          </a:bodyPr>
          <a:p>
            <a:pPr algn="l"/>
            <a:r>
              <a:rPr lang="zh-CN" altLang="en-US" b="1">
                <a:latin typeface="Times New Roman Bold" panose="02020503050405090304" charset="0"/>
                <a:cs typeface="Times New Roman Bold" panose="02020503050405090304" charset="0"/>
              </a:rPr>
              <a:t>The energy per unit frequency interval per unit solid angle is given by</a:t>
            </a:r>
            <a:endParaRPr lang="zh-CN" altLang="en-US" b="1">
              <a:latin typeface="Times New Roman Bold" panose="02020503050405090304" charset="0"/>
              <a:cs typeface="Times New Roman Bold" panose="02020503050405090304" charset="0"/>
            </a:endParaRPr>
          </a:p>
        </p:txBody>
      </p:sp>
      <p:sp>
        <p:nvSpPr>
          <p:cNvPr id="15" name="文本框 14"/>
          <p:cNvSpPr txBox="1"/>
          <p:nvPr/>
        </p:nvSpPr>
        <p:spPr>
          <a:xfrm>
            <a:off x="585470" y="3456940"/>
            <a:ext cx="4942840" cy="368300"/>
          </a:xfrm>
          <a:prstGeom prst="rect">
            <a:avLst/>
          </a:prstGeom>
          <a:noFill/>
        </p:spPr>
        <p:txBody>
          <a:bodyPr wrap="square" rtlCol="0">
            <a:spAutoFit/>
          </a:bodyPr>
          <a:p>
            <a:pPr algn="l"/>
            <a:r>
              <a:rPr lang="zh-CN" altLang="en-US" b="1">
                <a:latin typeface="Times New Roman Bold" panose="02020503050405090304" charset="0"/>
                <a:cs typeface="Times New Roman Bold" panose="02020503050405090304" charset="0"/>
              </a:rPr>
              <a:t>The degree of linear polarization is given by</a:t>
            </a:r>
            <a:endParaRPr lang="zh-CN" altLang="en-US" b="1">
              <a:latin typeface="Times New Roman Bold" panose="02020503050405090304" charset="0"/>
              <a:cs typeface="Times New Roman Bold" panose="02020503050405090304" charset="0"/>
            </a:endParaRPr>
          </a:p>
        </p:txBody>
      </p:sp>
      <p:sp>
        <p:nvSpPr>
          <p:cNvPr id="17" name="文本框 16"/>
          <p:cNvSpPr txBox="1"/>
          <p:nvPr/>
        </p:nvSpPr>
        <p:spPr>
          <a:xfrm>
            <a:off x="6350635" y="3241040"/>
            <a:ext cx="2563495" cy="368300"/>
          </a:xfrm>
          <a:prstGeom prst="rect">
            <a:avLst/>
          </a:prstGeom>
          <a:noFill/>
        </p:spPr>
        <p:txBody>
          <a:bodyPr wrap="square" rtlCol="0">
            <a:spAutoFit/>
          </a:bodyPr>
          <a:p>
            <a:r>
              <a:rPr lang="en-US">
                <a:latin typeface="Times New Roman" panose="02020503050405090304" charset="0"/>
                <a:cs typeface="Times New Roman" panose="02020503050405090304" charset="0"/>
              </a:rPr>
              <a:t>Jackson</a:t>
            </a:r>
            <a:r>
              <a:rPr lang="zh-CN" altLang="en-US">
                <a:latin typeface="Times New Roman" panose="02020503050405090304" charset="0"/>
                <a:cs typeface="Times New Roman" panose="02020503050405090304" charset="0"/>
              </a:rPr>
              <a:t> </a:t>
            </a:r>
            <a:r>
              <a:rPr lang="en-US" altLang="zh-CN">
                <a:latin typeface="Times New Roman" panose="02020503050405090304" charset="0"/>
                <a:cs typeface="Times New Roman" panose="02020503050405090304" charset="0"/>
              </a:rPr>
              <a:t>1975</a:t>
            </a:r>
            <a:endParaRPr lang="zh-CN" altLang="en-US">
              <a:latin typeface="Times New Roman" panose="02020503050405090304" charset="0"/>
              <a:cs typeface="Times New Roman" panose="02020503050405090304" charset="0"/>
            </a:endParaRPr>
          </a:p>
        </p:txBody>
      </p:sp>
      <p:pic>
        <p:nvPicPr>
          <p:cNvPr id="18" name="图片 17" descr="截屏2020-08-17 09.02.22"/>
          <p:cNvPicPr>
            <a:picLocks noChangeAspect="1"/>
          </p:cNvPicPr>
          <p:nvPr/>
        </p:nvPicPr>
        <p:blipFill>
          <a:blip r:embed="rId3"/>
          <a:stretch>
            <a:fillRect/>
          </a:stretch>
        </p:blipFill>
        <p:spPr>
          <a:xfrm>
            <a:off x="585470" y="5063490"/>
            <a:ext cx="4144645" cy="269875"/>
          </a:xfrm>
          <a:prstGeom prst="rect">
            <a:avLst/>
          </a:prstGeom>
        </p:spPr>
      </p:pic>
      <p:pic>
        <p:nvPicPr>
          <p:cNvPr id="19" name="图片 18" descr="截屏2020-08-17 09.03.22"/>
          <p:cNvPicPr>
            <a:picLocks noChangeAspect="1"/>
          </p:cNvPicPr>
          <p:nvPr/>
        </p:nvPicPr>
        <p:blipFill>
          <a:blip r:embed="rId4"/>
          <a:stretch>
            <a:fillRect/>
          </a:stretch>
        </p:blipFill>
        <p:spPr>
          <a:xfrm>
            <a:off x="4820285" y="5063490"/>
            <a:ext cx="453390" cy="270510"/>
          </a:xfrm>
          <a:prstGeom prst="rect">
            <a:avLst/>
          </a:prstGeom>
        </p:spPr>
      </p:pic>
      <p:pic>
        <p:nvPicPr>
          <p:cNvPr id="20" name="图片 19" descr="截屏2020-08-17 09.04.01"/>
          <p:cNvPicPr>
            <a:picLocks noChangeAspect="1"/>
          </p:cNvPicPr>
          <p:nvPr/>
        </p:nvPicPr>
        <p:blipFill>
          <a:blip r:embed="rId5"/>
          <a:stretch>
            <a:fillRect/>
          </a:stretch>
        </p:blipFill>
        <p:spPr>
          <a:xfrm>
            <a:off x="5299710" y="5063490"/>
            <a:ext cx="2222500" cy="288290"/>
          </a:xfrm>
          <a:prstGeom prst="rect">
            <a:avLst/>
          </a:prstGeom>
        </p:spPr>
      </p:pic>
      <p:sp>
        <p:nvSpPr>
          <p:cNvPr id="6" name="文本框 5"/>
          <p:cNvSpPr txBox="1"/>
          <p:nvPr/>
        </p:nvSpPr>
        <p:spPr>
          <a:xfrm>
            <a:off x="3364230" y="6432550"/>
            <a:ext cx="5549900" cy="306705"/>
          </a:xfrm>
          <a:prstGeom prst="rect">
            <a:avLst/>
          </a:prstGeom>
          <a:noFill/>
        </p:spPr>
        <p:txBody>
          <a:bodyPr wrap="square" rtlCol="0">
            <a:spAutoFit/>
          </a:bodyPr>
          <a:p>
            <a:pPr algn="l"/>
            <a:r>
              <a:rPr sz="1400" dirty="0">
                <a:latin typeface="Times New Roman" panose="02020503050405090304" charset="0"/>
                <a:cs typeface="Times New Roman" panose="02020503050405090304" charset="0"/>
                <a:sym typeface="+mn-ea"/>
              </a:rPr>
              <a:t>Liu </a:t>
            </a:r>
            <a:r>
              <a:rPr lang="en-US" sz="1400" dirty="0">
                <a:latin typeface="Times New Roman" panose="02020503050405090304" charset="0"/>
                <a:cs typeface="Times New Roman" panose="02020503050405090304" charset="0"/>
                <a:sym typeface="+mn-ea"/>
              </a:rPr>
              <a:t>et al.</a:t>
            </a:r>
            <a:r>
              <a:rPr sz="1400" dirty="0">
                <a:latin typeface="Times New Roman" panose="02020503050405090304" charset="0"/>
                <a:cs typeface="Times New Roman" panose="02020503050405090304" charset="0"/>
                <a:sym typeface="+mn-ea"/>
              </a:rPr>
              <a:t> 2020, submitted to ApJ</a:t>
            </a:r>
            <a:endParaRPr lang="zh-CN" altLang="en-US" sz="1400">
              <a:latin typeface="Times New Roman" panose="02020503050405090304" charset="0"/>
              <a:cs typeface="Times New Roman" panose="02020503050405090304" charset="0"/>
            </a:endParaRPr>
          </a:p>
        </p:txBody>
      </p:sp>
      <p:sp>
        <p:nvSpPr>
          <p:cNvPr id="8" name="文本框 7"/>
          <p:cNvSpPr txBox="1"/>
          <p:nvPr/>
        </p:nvSpPr>
        <p:spPr>
          <a:xfrm>
            <a:off x="2079625" y="5420995"/>
            <a:ext cx="4558665" cy="368300"/>
          </a:xfrm>
          <a:prstGeom prst="rect">
            <a:avLst/>
          </a:prstGeom>
          <a:noFill/>
        </p:spPr>
        <p:txBody>
          <a:bodyPr wrap="square" rtlCol="0">
            <a:spAutoFit/>
          </a:bodyPr>
          <a:p>
            <a:r>
              <a:rPr lang="en-US" altLang="zh-CN">
                <a:solidFill>
                  <a:schemeClr val="tx1"/>
                </a:solidFill>
                <a:latin typeface="Times New Roman" panose="02020503050405090304" charset="0"/>
                <a:cs typeface="Times New Roman" panose="02020503050405090304" charset="0"/>
                <a:sym typeface="+mn-ea"/>
              </a:rPr>
              <a:t>γ = 200 and χ changes from 0 to 10/γ</a:t>
            </a:r>
            <a:endParaRPr lang="en-US" altLang="zh-CN">
              <a:solidFill>
                <a:schemeClr val="tx1"/>
              </a:solidFill>
              <a:latin typeface="Times New Roman Regular" panose="02020503050405090304" charset="0"/>
              <a:cs typeface="Times New Roman Regular" panose="02020503050405090304" charset="0"/>
              <a:sym typeface="+mn-ea"/>
            </a:endParaRPr>
          </a:p>
        </p:txBody>
      </p:sp>
      <p:pic>
        <p:nvPicPr>
          <p:cNvPr id="4" name="图片 3" descr="截屏2020-08-16 11.46.56"/>
          <p:cNvPicPr>
            <a:picLocks noChangeAspect="1"/>
          </p:cNvPicPr>
          <p:nvPr/>
        </p:nvPicPr>
        <p:blipFill>
          <a:blip r:embed="rId6"/>
          <a:stretch>
            <a:fillRect/>
          </a:stretch>
        </p:blipFill>
        <p:spPr>
          <a:xfrm>
            <a:off x="2010410" y="980440"/>
            <a:ext cx="5441950" cy="5452110"/>
          </a:xfrm>
          <a:prstGeom prst="rect">
            <a:avLst/>
          </a:prstGeom>
        </p:spPr>
      </p:pic>
      <p:sp>
        <p:nvSpPr>
          <p:cNvPr id="5" name="文本框 4"/>
          <p:cNvSpPr txBox="1"/>
          <p:nvPr/>
        </p:nvSpPr>
        <p:spPr>
          <a:xfrm>
            <a:off x="2810510" y="1193165"/>
            <a:ext cx="4558665" cy="645160"/>
          </a:xfrm>
          <a:prstGeom prst="rect">
            <a:avLst/>
          </a:prstGeom>
          <a:noFill/>
        </p:spPr>
        <p:txBody>
          <a:bodyPr wrap="square" rtlCol="0">
            <a:spAutoFit/>
          </a:bodyPr>
          <a:p>
            <a:r>
              <a:rPr lang="en-US" altLang="zh-CN">
                <a:solidFill>
                  <a:srgbClr val="FF0000"/>
                </a:solidFill>
                <a:latin typeface="Times New Roman Regular" panose="02020503050405090304" charset="0"/>
                <a:cs typeface="Times New Roman Regular" panose="02020503050405090304" charset="0"/>
                <a:sym typeface="+mn-ea"/>
              </a:rPr>
              <a:t> FRB 190303: </a:t>
            </a:r>
            <a:r>
              <a:rPr lang="en-US" altLang="zh-CN">
                <a:solidFill>
                  <a:srgbClr val="0A00E9"/>
                </a:solidFill>
                <a:latin typeface="Times New Roman Regular" panose="02020503050405090304" charset="0"/>
                <a:cs typeface="Times New Roman Regular" panose="02020503050405090304" charset="0"/>
                <a:sym typeface="+mn-ea"/>
              </a:rPr>
              <a:t>Linear polarization constrained with ≥ 20%. </a:t>
            </a:r>
            <a:r>
              <a:rPr lang="en-US" altLang="zh-CN">
                <a:solidFill>
                  <a:schemeClr val="tx1"/>
                </a:solidFill>
                <a:latin typeface="Times New Roman Regular" panose="02020503050405090304" charset="0"/>
                <a:cs typeface="Times New Roman Regular" panose="02020503050405090304" charset="0"/>
                <a:sym typeface="+mn-ea"/>
              </a:rPr>
              <a:t>(</a:t>
            </a:r>
            <a:r>
              <a:rPr lang="zh-CN" altLang="en-US">
                <a:solidFill>
                  <a:schemeClr val="tx1"/>
                </a:solidFill>
                <a:latin typeface="Times New Roman Regular" panose="02020503050405090304" charset="0"/>
                <a:cs typeface="Times New Roman Regular" panose="02020503050405090304" charset="0"/>
                <a:sym typeface="+mn-ea"/>
              </a:rPr>
              <a:t>Fonseca, et al. 2020</a:t>
            </a:r>
            <a:r>
              <a:rPr lang="en-US" altLang="zh-CN">
                <a:solidFill>
                  <a:schemeClr val="tx1"/>
                </a:solidFill>
                <a:latin typeface="Times New Roman Regular" panose="02020503050405090304" charset="0"/>
                <a:cs typeface="Times New Roman Regular" panose="02020503050405090304" charset="0"/>
                <a:sym typeface="+mn-ea"/>
              </a:rPr>
              <a:t>)</a:t>
            </a:r>
            <a:endParaRPr lang="en-US" altLang="zh-CN">
              <a:solidFill>
                <a:schemeClr val="tx1"/>
              </a:solidFill>
              <a:latin typeface="Times New Roman Regular" panose="02020503050405090304" charset="0"/>
              <a:cs typeface="Times New Roman Regular" panose="0202050305040509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244475" y="872490"/>
            <a:ext cx="9632950" cy="5403215"/>
          </a:xfrm>
          <a:custGeom>
            <a:avLst/>
            <a:gdLst/>
            <a:ahLst/>
            <a:cxnLst/>
            <a:rect l="l" t="t" r="r" b="b"/>
            <a:pathLst>
              <a:path w="8229600" h="5184775">
                <a:moveTo>
                  <a:pt x="0" y="0"/>
                </a:moveTo>
                <a:lnTo>
                  <a:pt x="8229516" y="0"/>
                </a:lnTo>
                <a:lnTo>
                  <a:pt x="8229516" y="5184596"/>
                </a:lnTo>
                <a:lnTo>
                  <a:pt x="0" y="5184596"/>
                </a:lnTo>
                <a:lnTo>
                  <a:pt x="0" y="0"/>
                </a:lnTo>
                <a:close/>
              </a:path>
            </a:pathLst>
          </a:custGeom>
          <a:solidFill>
            <a:srgbClr val="FFFFFF"/>
          </a:solidFill>
        </p:spPr>
        <p:txBody>
          <a:bodyPr wrap="square" lIns="0" tIns="0" rIns="0" bIns="0" rtlCol="0"/>
          <a:p>
            <a:endParaRPr lang="en-US"/>
          </a:p>
        </p:txBody>
      </p:sp>
      <p:sp>
        <p:nvSpPr>
          <p:cNvPr id="7" name="object 7"/>
          <p:cNvSpPr txBox="1">
            <a:spLocks noGrp="1"/>
          </p:cNvSpPr>
          <p:nvPr>
            <p:ph type="sldNum" sz="quarter" idx="7"/>
          </p:nvPr>
        </p:nvSpPr>
        <p:spPr>
          <a:xfrm>
            <a:off x="8300720" y="6419850"/>
            <a:ext cx="320675" cy="231775"/>
          </a:xfrm>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pic>
        <p:nvPicPr>
          <p:cNvPr id="11" name="图片 10" descr="截屏2020-08-16 23.41.49"/>
          <p:cNvPicPr>
            <a:picLocks noChangeAspect="1"/>
          </p:cNvPicPr>
          <p:nvPr/>
        </p:nvPicPr>
        <p:blipFill>
          <a:blip r:embed="rId1"/>
          <a:stretch>
            <a:fillRect/>
          </a:stretch>
        </p:blipFill>
        <p:spPr>
          <a:xfrm>
            <a:off x="2139950" y="1222375"/>
            <a:ext cx="5281930" cy="937895"/>
          </a:xfrm>
          <a:prstGeom prst="rect">
            <a:avLst/>
          </a:prstGeom>
        </p:spPr>
      </p:pic>
      <p:pic>
        <p:nvPicPr>
          <p:cNvPr id="12" name="图片 11" descr="截屏2020-08-16 23.42.07"/>
          <p:cNvPicPr>
            <a:picLocks noChangeAspect="1"/>
          </p:cNvPicPr>
          <p:nvPr/>
        </p:nvPicPr>
        <p:blipFill>
          <a:blip r:embed="rId2"/>
          <a:stretch>
            <a:fillRect/>
          </a:stretch>
        </p:blipFill>
        <p:spPr>
          <a:xfrm>
            <a:off x="2482850" y="2084070"/>
            <a:ext cx="3305810" cy="454660"/>
          </a:xfrm>
          <a:prstGeom prst="rect">
            <a:avLst/>
          </a:prstGeom>
        </p:spPr>
      </p:pic>
      <p:sp>
        <p:nvSpPr>
          <p:cNvPr id="5" name="文本框 4"/>
          <p:cNvSpPr txBox="1"/>
          <p:nvPr/>
        </p:nvSpPr>
        <p:spPr>
          <a:xfrm>
            <a:off x="1329055" y="872490"/>
            <a:ext cx="5108575" cy="368300"/>
          </a:xfrm>
          <a:prstGeom prst="rect">
            <a:avLst/>
          </a:prstGeom>
          <a:noFill/>
        </p:spPr>
        <p:txBody>
          <a:bodyPr wrap="square" rtlCol="0">
            <a:spAutoFit/>
          </a:bodyPr>
          <a:p>
            <a:r>
              <a:rPr lang="en-US" altLang="zh-CN" b="1">
                <a:latin typeface="Times New Roman Bold" panose="02020503050405090304" charset="0"/>
                <a:cs typeface="Times New Roman Bold" panose="02020503050405090304" charset="0"/>
              </a:rPr>
              <a:t>T</a:t>
            </a:r>
            <a:r>
              <a:rPr lang="zh-CN" altLang="en-US" b="1">
                <a:latin typeface="Times New Roman Bold" panose="02020503050405090304" charset="0"/>
                <a:cs typeface="Times New Roman Bold" panose="02020503050405090304" charset="0"/>
              </a:rPr>
              <a:t>he </a:t>
            </a:r>
            <a:r>
              <a:rPr lang="zh-CN" altLang="en-US" b="1">
                <a:solidFill>
                  <a:srgbClr val="0A00E9"/>
                </a:solidFill>
                <a:latin typeface="Times New Roman Bold" panose="02020503050405090304" charset="0"/>
                <a:cs typeface="Times New Roman Bold" panose="02020503050405090304" charset="0"/>
              </a:rPr>
              <a:t>balanced point position</a:t>
            </a:r>
            <a:r>
              <a:rPr lang="zh-CN" altLang="en-US" b="1">
                <a:latin typeface="Times New Roman Bold" panose="02020503050405090304" charset="0"/>
                <a:cs typeface="Times New Roman Bold" panose="02020503050405090304" charset="0"/>
              </a:rPr>
              <a:t> can be given by</a:t>
            </a:r>
            <a:endParaRPr lang="zh-CN" altLang="en-US" b="1">
              <a:latin typeface="Times New Roman Bold" panose="02020503050405090304" charset="0"/>
              <a:cs typeface="Times New Roman Bold" panose="02020503050405090304" charset="0"/>
            </a:endParaRPr>
          </a:p>
        </p:txBody>
      </p:sp>
      <p:pic>
        <p:nvPicPr>
          <p:cNvPr id="8" name="图片 7" descr="截屏2020-08-17 10.10.11"/>
          <p:cNvPicPr>
            <a:picLocks noChangeAspect="1"/>
          </p:cNvPicPr>
          <p:nvPr/>
        </p:nvPicPr>
        <p:blipFill>
          <a:blip r:embed="rId3"/>
          <a:stretch>
            <a:fillRect/>
          </a:stretch>
        </p:blipFill>
        <p:spPr>
          <a:xfrm>
            <a:off x="25400" y="3590925"/>
            <a:ext cx="6849110" cy="276225"/>
          </a:xfrm>
          <a:prstGeom prst="rect">
            <a:avLst/>
          </a:prstGeom>
        </p:spPr>
      </p:pic>
      <p:pic>
        <p:nvPicPr>
          <p:cNvPr id="9" name="图片 8" descr="截屏2020-08-17 10.10.28"/>
          <p:cNvPicPr>
            <a:picLocks noChangeAspect="1"/>
          </p:cNvPicPr>
          <p:nvPr/>
        </p:nvPicPr>
        <p:blipFill>
          <a:blip r:embed="rId4"/>
          <a:stretch>
            <a:fillRect/>
          </a:stretch>
        </p:blipFill>
        <p:spPr>
          <a:xfrm>
            <a:off x="6913880" y="3590925"/>
            <a:ext cx="2204720" cy="278130"/>
          </a:xfrm>
          <a:prstGeom prst="rect">
            <a:avLst/>
          </a:prstGeom>
        </p:spPr>
      </p:pic>
      <p:sp>
        <p:nvSpPr>
          <p:cNvPr id="10" name="文本框 9"/>
          <p:cNvSpPr txBox="1"/>
          <p:nvPr/>
        </p:nvSpPr>
        <p:spPr>
          <a:xfrm>
            <a:off x="5622290" y="3059430"/>
            <a:ext cx="3859530" cy="306705"/>
          </a:xfrm>
          <a:prstGeom prst="rect">
            <a:avLst/>
          </a:prstGeom>
          <a:noFill/>
        </p:spPr>
        <p:txBody>
          <a:bodyPr wrap="square" rtlCol="0">
            <a:spAutoFit/>
          </a:bodyPr>
          <a:p>
            <a:r>
              <a:rPr lang="zh-CN" altLang="en-US" sz="1400">
                <a:latin typeface="Times New Roman Regular" panose="02020503050405090304" charset="0"/>
                <a:cs typeface="Times New Roman Regular" panose="02020503050405090304" charset="0"/>
              </a:rPr>
              <a:t>(Ivezić et al. 2001</a:t>
            </a:r>
            <a:r>
              <a:rPr lang="en-US" altLang="zh-CN" sz="1400">
                <a:latin typeface="Times New Roman Regular" panose="02020503050405090304" charset="0"/>
                <a:cs typeface="Times New Roman Regular" panose="02020503050405090304" charset="0"/>
              </a:rPr>
              <a:t>,</a:t>
            </a:r>
            <a:r>
              <a:rPr lang="zh-CN" altLang="en-US" sz="1400">
                <a:latin typeface="Times New Roman Regular" panose="02020503050405090304" charset="0"/>
                <a:cs typeface="Times New Roman Regular" panose="02020503050405090304" charset="0"/>
              </a:rPr>
              <a:t> Davis et al. 2002</a:t>
            </a:r>
            <a:r>
              <a:rPr lang="en-US" altLang="zh-CN" sz="1400">
                <a:latin typeface="Times New Roman Regular" panose="02020503050405090304" charset="0"/>
                <a:cs typeface="Times New Roman Regular" panose="02020503050405090304" charset="0"/>
              </a:rPr>
              <a:t>)</a:t>
            </a:r>
            <a:endParaRPr lang="en-US" altLang="zh-CN" sz="1400">
              <a:latin typeface="Times New Roman Regular" panose="02020503050405090304" charset="0"/>
              <a:cs typeface="Times New Roman Regular" panose="02020503050405090304" charset="0"/>
            </a:endParaRPr>
          </a:p>
        </p:txBody>
      </p:sp>
      <p:pic>
        <p:nvPicPr>
          <p:cNvPr id="13" name="图片 12" descr="截屏2020-08-17 10.11.40"/>
          <p:cNvPicPr>
            <a:picLocks noChangeAspect="1"/>
          </p:cNvPicPr>
          <p:nvPr/>
        </p:nvPicPr>
        <p:blipFill>
          <a:blip r:embed="rId5"/>
          <a:stretch>
            <a:fillRect/>
          </a:stretch>
        </p:blipFill>
        <p:spPr>
          <a:xfrm>
            <a:off x="207645" y="4686300"/>
            <a:ext cx="3746500" cy="313055"/>
          </a:xfrm>
          <a:prstGeom prst="rect">
            <a:avLst/>
          </a:prstGeom>
        </p:spPr>
      </p:pic>
      <p:pic>
        <p:nvPicPr>
          <p:cNvPr id="14" name="图片 13" descr="截屏2020-08-17 10.11.58"/>
          <p:cNvPicPr>
            <a:picLocks noChangeAspect="1"/>
          </p:cNvPicPr>
          <p:nvPr/>
        </p:nvPicPr>
        <p:blipFill>
          <a:blip r:embed="rId6"/>
          <a:stretch>
            <a:fillRect/>
          </a:stretch>
        </p:blipFill>
        <p:spPr>
          <a:xfrm>
            <a:off x="3901440" y="4631690"/>
            <a:ext cx="4787265" cy="367665"/>
          </a:xfrm>
          <a:prstGeom prst="rect">
            <a:avLst/>
          </a:prstGeom>
        </p:spPr>
      </p:pic>
      <p:pic>
        <p:nvPicPr>
          <p:cNvPr id="17" name="图片 16" descr="截屏2020-08-17 10.13.52"/>
          <p:cNvPicPr>
            <a:picLocks noChangeAspect="1"/>
          </p:cNvPicPr>
          <p:nvPr/>
        </p:nvPicPr>
        <p:blipFill>
          <a:blip r:embed="rId7"/>
          <a:stretch>
            <a:fillRect/>
          </a:stretch>
        </p:blipFill>
        <p:spPr>
          <a:xfrm>
            <a:off x="3102610" y="3059430"/>
            <a:ext cx="1790700" cy="342900"/>
          </a:xfrm>
          <a:prstGeom prst="rect">
            <a:avLst/>
          </a:prstGeom>
        </p:spPr>
      </p:pic>
      <p:sp>
        <p:nvSpPr>
          <p:cNvPr id="19" name="文本框 18"/>
          <p:cNvSpPr txBox="1"/>
          <p:nvPr/>
        </p:nvSpPr>
        <p:spPr>
          <a:xfrm>
            <a:off x="1405255" y="2614930"/>
            <a:ext cx="5108575" cy="368300"/>
          </a:xfrm>
          <a:prstGeom prst="rect">
            <a:avLst/>
          </a:prstGeom>
          <a:noFill/>
        </p:spPr>
        <p:txBody>
          <a:bodyPr wrap="square" rtlCol="0">
            <a:spAutoFit/>
          </a:bodyPr>
          <a:p>
            <a:r>
              <a:rPr lang="en-US" altLang="zh-CN" b="1">
                <a:latin typeface="Times New Roman Bold" panose="02020503050405090304" charset="0"/>
                <a:cs typeface="Times New Roman Bold" panose="02020503050405090304" charset="0"/>
              </a:rPr>
              <a:t>T</a:t>
            </a:r>
            <a:r>
              <a:rPr lang="zh-CN" altLang="en-US" b="1">
                <a:latin typeface="Times New Roman Bold" panose="02020503050405090304" charset="0"/>
                <a:cs typeface="Times New Roman Bold" panose="02020503050405090304" charset="0"/>
              </a:rPr>
              <a:t>he </a:t>
            </a:r>
            <a:r>
              <a:rPr lang="en-US" altLang="zh-CN" b="1">
                <a:latin typeface="Times New Roman Bold" panose="02020503050405090304" charset="0"/>
                <a:cs typeface="Times New Roman Bold" panose="02020503050405090304" charset="0"/>
              </a:rPr>
              <a:t>asteroidal </a:t>
            </a:r>
            <a:r>
              <a:rPr lang="en-US" altLang="zh-CN" b="1">
                <a:solidFill>
                  <a:srgbClr val="0A00E9"/>
                </a:solidFill>
                <a:latin typeface="Times New Roman Bold" panose="02020503050405090304" charset="0"/>
                <a:cs typeface="Times New Roman Bold" panose="02020503050405090304" charset="0"/>
              </a:rPr>
              <a:t>radius distribution</a:t>
            </a:r>
            <a:endParaRPr lang="en-US" altLang="zh-CN" b="1">
              <a:solidFill>
                <a:srgbClr val="0A00E9"/>
              </a:solidFill>
              <a:latin typeface="Times New Roman Bold" panose="02020503050405090304" charset="0"/>
              <a:cs typeface="Times New Roman Bold" panose="02020503050405090304" charset="0"/>
            </a:endParaRPr>
          </a:p>
        </p:txBody>
      </p:sp>
      <p:sp>
        <p:nvSpPr>
          <p:cNvPr id="20" name="文本框 19"/>
          <p:cNvSpPr txBox="1"/>
          <p:nvPr/>
        </p:nvSpPr>
        <p:spPr>
          <a:xfrm>
            <a:off x="1481455" y="4097655"/>
            <a:ext cx="8161020" cy="368300"/>
          </a:xfrm>
          <a:prstGeom prst="rect">
            <a:avLst/>
          </a:prstGeom>
          <a:noFill/>
        </p:spPr>
        <p:txBody>
          <a:bodyPr wrap="square" rtlCol="0">
            <a:spAutoFit/>
          </a:bodyPr>
          <a:p>
            <a:r>
              <a:rPr lang="en-US" altLang="zh-CN" b="1">
                <a:latin typeface="Times New Roman Bold" panose="02020503050405090304" charset="0"/>
                <a:cs typeface="Times New Roman Bold" panose="02020503050405090304" charset="0"/>
              </a:rPr>
              <a:t>T</a:t>
            </a:r>
            <a:r>
              <a:rPr lang="zh-CN" altLang="en-US" b="1">
                <a:latin typeface="Times New Roman Bold" panose="02020503050405090304" charset="0"/>
                <a:cs typeface="Times New Roman Bold" panose="02020503050405090304" charset="0"/>
              </a:rPr>
              <a:t>he </a:t>
            </a:r>
            <a:r>
              <a:rPr lang="en-US" altLang="zh-CN" b="1">
                <a:latin typeface="Times New Roman Bold" panose="02020503050405090304" charset="0"/>
                <a:cs typeface="Times New Roman Bold" panose="02020503050405090304" charset="0"/>
              </a:rPr>
              <a:t>asteroidal</a:t>
            </a:r>
            <a:r>
              <a:rPr lang="en-US" altLang="zh-CN" b="1">
                <a:solidFill>
                  <a:srgbClr val="0A00E9"/>
                </a:solidFill>
                <a:latin typeface="Times New Roman Bold" panose="02020503050405090304" charset="0"/>
                <a:cs typeface="Times New Roman Bold" panose="02020503050405090304" charset="0"/>
              </a:rPr>
              <a:t> mass distribution </a:t>
            </a:r>
            <a:r>
              <a:rPr lang="en-US" altLang="zh-CN" b="1">
                <a:solidFill>
                  <a:srgbClr val="FF0000"/>
                </a:solidFill>
                <a:latin typeface="Times New Roman Bold" panose="02020503050405090304" charset="0"/>
                <a:cs typeface="Times New Roman Bold" panose="02020503050405090304" charset="0"/>
              </a:rPr>
              <a:t>(assuming the initial density is constant)</a:t>
            </a:r>
            <a:endParaRPr lang="en-US" altLang="zh-CN" b="1">
              <a:solidFill>
                <a:srgbClr val="FF0000"/>
              </a:solidFill>
              <a:latin typeface="Times New Roman Bold" panose="02020503050405090304" charset="0"/>
              <a:cs typeface="Times New Roman Bold" panose="02020503050405090304" charset="0"/>
            </a:endParaRPr>
          </a:p>
        </p:txBody>
      </p:sp>
      <p:pic>
        <p:nvPicPr>
          <p:cNvPr id="21" name="图片 20" descr="截屏2020-08-17 10.19.41"/>
          <p:cNvPicPr>
            <a:picLocks noChangeAspect="1"/>
          </p:cNvPicPr>
          <p:nvPr/>
        </p:nvPicPr>
        <p:blipFill>
          <a:blip r:embed="rId8"/>
          <a:stretch>
            <a:fillRect/>
          </a:stretch>
        </p:blipFill>
        <p:spPr>
          <a:xfrm>
            <a:off x="2938780" y="5714365"/>
            <a:ext cx="4389120" cy="323215"/>
          </a:xfrm>
          <a:prstGeom prst="rect">
            <a:avLst/>
          </a:prstGeom>
        </p:spPr>
      </p:pic>
      <p:sp>
        <p:nvSpPr>
          <p:cNvPr id="22" name="文本框 21"/>
          <p:cNvSpPr txBox="1"/>
          <p:nvPr/>
        </p:nvSpPr>
        <p:spPr>
          <a:xfrm>
            <a:off x="1481455" y="5193665"/>
            <a:ext cx="4015740" cy="368300"/>
          </a:xfrm>
          <a:prstGeom prst="rect">
            <a:avLst/>
          </a:prstGeom>
          <a:noFill/>
        </p:spPr>
        <p:txBody>
          <a:bodyPr wrap="square" rtlCol="0">
            <a:spAutoFit/>
          </a:bodyPr>
          <a:p>
            <a:pPr algn="l"/>
            <a:r>
              <a:rPr lang="en-US" altLang="zh-CN" b="1">
                <a:latin typeface="Times New Roman Bold" panose="02020503050405090304" charset="0"/>
                <a:cs typeface="Times New Roman Bold" panose="02020503050405090304" charset="0"/>
              </a:rPr>
              <a:t>The </a:t>
            </a:r>
            <a:r>
              <a:rPr lang="en-US" altLang="zh-CN" b="1">
                <a:solidFill>
                  <a:srgbClr val="0A00E9"/>
                </a:solidFill>
                <a:latin typeface="Times New Roman Bold" panose="02020503050405090304" charset="0"/>
                <a:cs typeface="Times New Roman Bold" panose="02020503050405090304" charset="0"/>
              </a:rPr>
              <a:t>gravitational energy release rate</a:t>
            </a:r>
            <a:endParaRPr lang="en-US" altLang="zh-CN" b="1">
              <a:solidFill>
                <a:srgbClr val="0A00E9"/>
              </a:solidFill>
              <a:latin typeface="Times New Roman Bold" panose="02020503050405090304" charset="0"/>
              <a:cs typeface="Times New Roman Bold" panose="02020503050405090304" charset="0"/>
            </a:endParaRPr>
          </a:p>
        </p:txBody>
      </p:sp>
      <p:pic>
        <p:nvPicPr>
          <p:cNvPr id="2" name="图片 1" descr="截屏2020-08-16 23.40.08"/>
          <p:cNvPicPr>
            <a:picLocks noChangeAspect="1"/>
          </p:cNvPicPr>
          <p:nvPr/>
        </p:nvPicPr>
        <p:blipFill>
          <a:blip r:embed="rId9"/>
          <a:stretch>
            <a:fillRect/>
          </a:stretch>
        </p:blipFill>
        <p:spPr>
          <a:xfrm>
            <a:off x="207645" y="1777365"/>
            <a:ext cx="1700530" cy="761365"/>
          </a:xfrm>
          <a:prstGeom prst="rect">
            <a:avLst/>
          </a:prstGeom>
        </p:spPr>
      </p:pic>
      <p:sp>
        <p:nvSpPr>
          <p:cNvPr id="3" name="文本框 2"/>
          <p:cNvSpPr txBox="1"/>
          <p:nvPr/>
        </p:nvSpPr>
        <p:spPr>
          <a:xfrm>
            <a:off x="5857875" y="915670"/>
            <a:ext cx="2959100" cy="306705"/>
          </a:xfrm>
          <a:prstGeom prst="rect">
            <a:avLst/>
          </a:prstGeom>
          <a:noFill/>
        </p:spPr>
        <p:txBody>
          <a:bodyPr wrap="square" rtlCol="0">
            <a:spAutoFit/>
          </a:bodyPr>
          <a:p>
            <a:r>
              <a:rPr lang="en-US" altLang="zh-CN" sz="1400">
                <a:latin typeface="Times New Roman Regular" panose="02020503050405090304" charset="0"/>
                <a:cs typeface="Times New Roman Regular" panose="02020503050405090304" charset="0"/>
              </a:rPr>
              <a:t>(Dai et al. 2016, ApJ , 829)</a:t>
            </a:r>
            <a:endParaRPr lang="en-US" altLang="zh-CN" sz="1400">
              <a:latin typeface="Times New Roman Regular" panose="02020503050405090304" charset="0"/>
              <a:cs typeface="Times New Roman Regular" panose="02020503050405090304" charset="0"/>
            </a:endParaRPr>
          </a:p>
        </p:txBody>
      </p:sp>
      <p:sp>
        <p:nvSpPr>
          <p:cNvPr id="6" name="文本框 5"/>
          <p:cNvSpPr txBox="1"/>
          <p:nvPr/>
        </p:nvSpPr>
        <p:spPr>
          <a:xfrm>
            <a:off x="398145" y="1409065"/>
            <a:ext cx="1510030" cy="368300"/>
          </a:xfrm>
          <a:prstGeom prst="rect">
            <a:avLst/>
          </a:prstGeom>
          <a:noFill/>
        </p:spPr>
        <p:txBody>
          <a:bodyPr wrap="none" rtlCol="0" anchor="t">
            <a:spAutoFit/>
          </a:bodyPr>
          <a:p>
            <a:r>
              <a:rPr lang="zh-CN" altLang="en-US" b="1">
                <a:solidFill>
                  <a:srgbClr val="0A00E9"/>
                </a:solidFill>
                <a:latin typeface="Times New Roman Bold" panose="02020503050405090304" charset="0"/>
                <a:cs typeface="Times New Roman Bold" panose="02020503050405090304" charset="0"/>
                <a:sym typeface="+mn-ea"/>
              </a:rPr>
              <a:t>Alfvén radius</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0655" y="647065"/>
            <a:ext cx="9465310" cy="5563870"/>
          </a:xfrm>
          <a:custGeom>
            <a:avLst/>
            <a:gdLst/>
            <a:ahLst/>
            <a:cxnLst/>
            <a:rect l="l" t="t" r="r" b="b"/>
            <a:pathLst>
              <a:path w="8229600" h="5184775">
                <a:moveTo>
                  <a:pt x="0" y="0"/>
                </a:moveTo>
                <a:lnTo>
                  <a:pt x="8229516" y="0"/>
                </a:lnTo>
                <a:lnTo>
                  <a:pt x="8229516" y="5184596"/>
                </a:lnTo>
                <a:lnTo>
                  <a:pt x="0" y="5184596"/>
                </a:lnTo>
                <a:lnTo>
                  <a:pt x="0" y="0"/>
                </a:lnTo>
                <a:close/>
              </a:path>
            </a:pathLst>
          </a:custGeom>
          <a:solidFill>
            <a:srgbClr val="FFFFFF"/>
          </a:solidFill>
        </p:spPr>
        <p:txBody>
          <a:bodyPr wrap="square" lIns="0" tIns="0" rIns="0" bIns="0" rtlCol="0"/>
          <a:lstStyle/>
          <a:p>
            <a:endParaRPr lang="en-US"/>
          </a:p>
        </p:txBody>
      </p:sp>
      <p:sp>
        <p:nvSpPr>
          <p:cNvPr id="7" name="object 7"/>
          <p:cNvSpPr txBox="1">
            <a:spLocks noGrp="1"/>
          </p:cNvSpPr>
          <p:nvPr>
            <p:ph type="sldNum" sz="quarter" idx="7"/>
          </p:nvPr>
        </p:nvSpPr>
        <p:spPr>
          <a:xfrm>
            <a:off x="8311515" y="6443980"/>
            <a:ext cx="309880" cy="231775"/>
          </a:xfrm>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sp>
        <p:nvSpPr>
          <p:cNvPr id="4" name="文本框 3"/>
          <p:cNvSpPr txBox="1"/>
          <p:nvPr/>
        </p:nvSpPr>
        <p:spPr>
          <a:xfrm>
            <a:off x="971550" y="1016635"/>
            <a:ext cx="7649845" cy="645160"/>
          </a:xfrm>
          <a:prstGeom prst="rect">
            <a:avLst/>
          </a:prstGeom>
          <a:noFill/>
        </p:spPr>
        <p:txBody>
          <a:bodyPr wrap="square" rtlCol="0">
            <a:spAutoFit/>
          </a:bodyPr>
          <a:p>
            <a:r>
              <a:rPr lang="en-US" altLang="zh-CN" b="1">
                <a:latin typeface="Times New Roman Regular" panose="02020503050405090304" charset="0"/>
                <a:cs typeface="Times New Roman Regular" panose="02020503050405090304" charset="0"/>
              </a:rPr>
              <a:t>T</a:t>
            </a:r>
            <a:r>
              <a:rPr lang="zh-CN" altLang="en-US" b="1">
                <a:latin typeface="Times New Roman Regular" panose="02020503050405090304" charset="0"/>
                <a:cs typeface="Times New Roman Regular" panose="02020503050405090304" charset="0"/>
              </a:rPr>
              <a:t>he </a:t>
            </a:r>
            <a:r>
              <a:rPr lang="zh-CN" altLang="en-US" b="1">
                <a:solidFill>
                  <a:srgbClr val="0A00E9"/>
                </a:solidFill>
                <a:latin typeface="Times New Roman Regular" panose="02020503050405090304" charset="0"/>
                <a:cs typeface="Times New Roman Regular" panose="02020503050405090304" charset="0"/>
              </a:rPr>
              <a:t>observed minimum luminosity of the extragalactic FRBs</a:t>
            </a:r>
            <a:r>
              <a:rPr lang="zh-CN" altLang="en-US" b="1">
                <a:latin typeface="Times New Roman Regular" panose="02020503050405090304" charset="0"/>
                <a:cs typeface="Times New Roman Regular" panose="02020503050405090304" charset="0"/>
              </a:rPr>
              <a:t> </a:t>
            </a:r>
            <a:r>
              <a:rPr lang="zh-CN" altLang="en-US" b="1">
                <a:latin typeface="Times New Roman" panose="02020503050405090304" charset="0"/>
                <a:cs typeface="Times New Roman" panose="02020503050405090304" charset="0"/>
              </a:rPr>
              <a:t>~ </a:t>
            </a:r>
            <a:r>
              <a:rPr lang="zh-CN" altLang="en-US" b="1">
                <a:latin typeface="Times New Roman Regular" panose="02020503050405090304" charset="0"/>
                <a:cs typeface="Times New Roman Regular" panose="02020503050405090304" charset="0"/>
              </a:rPr>
              <a:t>10</a:t>
            </a:r>
            <a:r>
              <a:rPr lang="zh-CN" altLang="en-US" b="1" baseline="30000">
                <a:latin typeface="Times New Roman Regular" panose="02020503050405090304" charset="0"/>
                <a:cs typeface="Times New Roman Regular" panose="02020503050405090304" charset="0"/>
              </a:rPr>
              <a:t>39 </a:t>
            </a:r>
            <a:r>
              <a:rPr lang="zh-CN" altLang="en-US" b="1">
                <a:latin typeface="Times New Roman Regular" panose="02020503050405090304" charset="0"/>
                <a:cs typeface="Times New Roman Regular" panose="02020503050405090304" charset="0"/>
              </a:rPr>
              <a:t>erg/s  </a:t>
            </a:r>
            <a:r>
              <a:rPr lang="zh-CN" altLang="en-US" b="1">
                <a:latin typeface="Times New Roman" panose="02020503050405090304" charset="0"/>
                <a:cs typeface="Times New Roman" panose="02020503050405090304" charset="0"/>
              </a:rPr>
              <a:t>→  </a:t>
            </a:r>
            <a:r>
              <a:rPr lang="zh-CN" altLang="en-US" b="1">
                <a:latin typeface="Times New Roman Regular" panose="02020503050405090304" charset="0"/>
                <a:cs typeface="Times New Roman Regular" panose="02020503050405090304" charset="0"/>
              </a:rPr>
              <a:t> the low limit </a:t>
            </a:r>
            <a:r>
              <a:rPr lang="en-US" altLang="zh-CN" b="1">
                <a:latin typeface="Times New Roman Regular" panose="02020503050405090304" charset="0"/>
                <a:cs typeface="Times New Roman Regular" panose="02020503050405090304" charset="0"/>
              </a:rPr>
              <a:t>: </a:t>
            </a:r>
            <a:r>
              <a:rPr lang="zh-CN" altLang="en-US" b="1" i="1">
                <a:solidFill>
                  <a:srgbClr val="0A00E9"/>
                </a:solidFill>
                <a:latin typeface="Times New Roman Italic" panose="02020503050405090304" charset="0"/>
                <a:cs typeface="Times New Roman Italic" panose="02020503050405090304" charset="0"/>
              </a:rPr>
              <a:t>m</a:t>
            </a:r>
            <a:r>
              <a:rPr lang="zh-CN" altLang="en-US" b="1" baseline="-25000">
                <a:solidFill>
                  <a:srgbClr val="0A00E9"/>
                </a:solidFill>
                <a:latin typeface="Times New Roman Regular" panose="02020503050405090304" charset="0"/>
                <a:cs typeface="Times New Roman Regular" panose="02020503050405090304" charset="0"/>
              </a:rPr>
              <a:t>min</a:t>
            </a:r>
            <a:r>
              <a:rPr lang="zh-CN" altLang="en-US" b="1">
                <a:latin typeface="Times New Roman Regular" panose="02020503050405090304" charset="0"/>
                <a:cs typeface="Times New Roman Regular" panose="02020503050405090304" charset="0"/>
              </a:rPr>
              <a:t> ≃ 5</a:t>
            </a:r>
            <a:r>
              <a:rPr lang="en-US" altLang="zh-CN" b="1">
                <a:latin typeface="Times New Roman Regular" panose="02020503050405090304" charset="0"/>
                <a:cs typeface="Times New Roman Regular" panose="02020503050405090304" charset="0"/>
              </a:rPr>
              <a:t>.</a:t>
            </a:r>
            <a:r>
              <a:rPr lang="zh-CN" altLang="en-US" b="1">
                <a:latin typeface="Times New Roman Regular" panose="02020503050405090304" charset="0"/>
                <a:cs typeface="Times New Roman Regular" panose="02020503050405090304" charset="0"/>
              </a:rPr>
              <a:t>4</a:t>
            </a:r>
            <a:r>
              <a:rPr lang="zh-CN" altLang="en-US" b="1">
                <a:latin typeface="Arial" panose="020B0604020202090204" pitchFamily="34" charset="0"/>
                <a:cs typeface="Times New Roman Regular" panose="02020503050405090304" charset="0"/>
              </a:rPr>
              <a:t>×</a:t>
            </a:r>
            <a:r>
              <a:rPr lang="zh-CN" altLang="en-US" b="1">
                <a:latin typeface="Times New Roman Regular" panose="02020503050405090304" charset="0"/>
                <a:cs typeface="Times New Roman Regular" panose="02020503050405090304" charset="0"/>
              </a:rPr>
              <a:t>10</a:t>
            </a:r>
            <a:r>
              <a:rPr lang="zh-CN" altLang="en-US" b="1" baseline="30000">
                <a:latin typeface="Times New Roman Regular" panose="02020503050405090304" charset="0"/>
                <a:cs typeface="Times New Roman Regular" panose="02020503050405090304" charset="0"/>
              </a:rPr>
              <a:t>16 </a:t>
            </a:r>
            <a:r>
              <a:rPr lang="zh-CN" altLang="en-US" b="1">
                <a:latin typeface="Times New Roman Regular" panose="02020503050405090304" charset="0"/>
                <a:cs typeface="Times New Roman Regular" panose="02020503050405090304" charset="0"/>
              </a:rPr>
              <a:t>g  and  </a:t>
            </a:r>
            <a:r>
              <a:rPr lang="zh-CN" altLang="en-US" b="1" i="1">
                <a:solidFill>
                  <a:srgbClr val="0A00E9"/>
                </a:solidFill>
                <a:latin typeface="Times New Roman Italic" panose="02020503050405090304" charset="0"/>
                <a:cs typeface="Times New Roman Italic" panose="02020503050405090304" charset="0"/>
              </a:rPr>
              <a:t>r</a:t>
            </a:r>
            <a:r>
              <a:rPr lang="zh-CN" altLang="en-US" b="1" baseline="-25000">
                <a:solidFill>
                  <a:srgbClr val="0A00E9"/>
                </a:solidFill>
                <a:latin typeface="Times New Roman Regular" panose="02020503050405090304" charset="0"/>
                <a:cs typeface="Times New Roman Regular" panose="02020503050405090304" charset="0"/>
              </a:rPr>
              <a:t>0</a:t>
            </a:r>
            <a:r>
              <a:rPr lang="en-US" altLang="zh-CN" b="1" baseline="-25000">
                <a:solidFill>
                  <a:srgbClr val="0A00E9"/>
                </a:solidFill>
                <a:latin typeface="Times New Roman Regular" panose="02020503050405090304" charset="0"/>
                <a:cs typeface="Times New Roman Regular" panose="02020503050405090304" charset="0"/>
              </a:rPr>
              <a:t>,</a:t>
            </a:r>
            <a:r>
              <a:rPr lang="zh-CN" altLang="en-US" b="1" baseline="-25000">
                <a:solidFill>
                  <a:srgbClr val="0A00E9"/>
                </a:solidFill>
                <a:latin typeface="Times New Roman Regular" panose="02020503050405090304" charset="0"/>
                <a:cs typeface="Times New Roman Regular" panose="02020503050405090304" charset="0"/>
              </a:rPr>
              <a:t>min</a:t>
            </a:r>
            <a:r>
              <a:rPr lang="zh-CN" altLang="en-US" b="1">
                <a:latin typeface="Times New Roman Regular" panose="02020503050405090304" charset="0"/>
                <a:cs typeface="Times New Roman Regular" panose="02020503050405090304" charset="0"/>
              </a:rPr>
              <a:t> ≃ 1</a:t>
            </a:r>
            <a:r>
              <a:rPr lang="en-US" altLang="zh-CN" b="1">
                <a:latin typeface="Times New Roman Regular" panose="02020503050405090304" charset="0"/>
                <a:cs typeface="Times New Roman Regular" panose="02020503050405090304" charset="0"/>
              </a:rPr>
              <a:t>.</a:t>
            </a:r>
            <a:r>
              <a:rPr lang="zh-CN" altLang="en-US" b="1">
                <a:latin typeface="Times New Roman Regular" panose="02020503050405090304" charset="0"/>
                <a:cs typeface="Times New Roman Regular" panose="02020503050405090304" charset="0"/>
              </a:rPr>
              <a:t>8</a:t>
            </a:r>
            <a:r>
              <a:rPr lang="zh-CN" altLang="en-US" b="1">
                <a:latin typeface="Arial" panose="020B0604020202090204" pitchFamily="34" charset="0"/>
                <a:cs typeface="Times New Roman Regular" panose="02020503050405090304" charset="0"/>
              </a:rPr>
              <a:t>×</a:t>
            </a:r>
            <a:r>
              <a:rPr lang="zh-CN" altLang="en-US" b="1">
                <a:latin typeface="Times New Roman Regular" panose="02020503050405090304" charset="0"/>
                <a:cs typeface="Times New Roman Regular" panose="02020503050405090304" charset="0"/>
              </a:rPr>
              <a:t>10</a:t>
            </a:r>
            <a:r>
              <a:rPr lang="zh-CN" altLang="en-US" b="1" baseline="30000">
                <a:latin typeface="Times New Roman Regular" panose="02020503050405090304" charset="0"/>
                <a:cs typeface="Times New Roman Regular" panose="02020503050405090304" charset="0"/>
              </a:rPr>
              <a:t>5 </a:t>
            </a:r>
            <a:r>
              <a:rPr lang="zh-CN" altLang="en-US" b="1">
                <a:latin typeface="Times New Roman Regular" panose="02020503050405090304" charset="0"/>
                <a:cs typeface="Times New Roman Regular" panose="02020503050405090304" charset="0"/>
              </a:rPr>
              <a:t>cm</a:t>
            </a:r>
            <a:endParaRPr lang="zh-CN" altLang="en-US" b="1">
              <a:latin typeface="Times New Roman Regular" panose="02020503050405090304" charset="0"/>
              <a:cs typeface="Times New Roman Regular" panose="02020503050405090304" charset="0"/>
            </a:endParaRPr>
          </a:p>
        </p:txBody>
      </p:sp>
      <p:pic>
        <p:nvPicPr>
          <p:cNvPr id="5" name="图片 4" descr="截屏2020-08-16 11.47.27"/>
          <p:cNvPicPr>
            <a:picLocks noChangeAspect="1"/>
          </p:cNvPicPr>
          <p:nvPr/>
        </p:nvPicPr>
        <p:blipFill>
          <a:blip r:embed="rId1"/>
          <a:stretch>
            <a:fillRect/>
          </a:stretch>
        </p:blipFill>
        <p:spPr>
          <a:xfrm>
            <a:off x="262890" y="2531745"/>
            <a:ext cx="4384040" cy="2911475"/>
          </a:xfrm>
          <a:prstGeom prst="rect">
            <a:avLst/>
          </a:prstGeom>
        </p:spPr>
      </p:pic>
      <p:pic>
        <p:nvPicPr>
          <p:cNvPr id="8" name="图片 7" descr="截屏2020-08-16 11.47.42"/>
          <p:cNvPicPr>
            <a:picLocks noChangeAspect="1"/>
          </p:cNvPicPr>
          <p:nvPr/>
        </p:nvPicPr>
        <p:blipFill>
          <a:blip r:embed="rId2"/>
          <a:stretch>
            <a:fillRect/>
          </a:stretch>
        </p:blipFill>
        <p:spPr>
          <a:xfrm>
            <a:off x="4622800" y="2546350"/>
            <a:ext cx="4347210" cy="2828290"/>
          </a:xfrm>
          <a:prstGeom prst="rect">
            <a:avLst/>
          </a:prstGeom>
        </p:spPr>
      </p:pic>
      <p:sp>
        <p:nvSpPr>
          <p:cNvPr id="10" name="文本框 9"/>
          <p:cNvSpPr txBox="1"/>
          <p:nvPr/>
        </p:nvSpPr>
        <p:spPr>
          <a:xfrm>
            <a:off x="829945" y="1956435"/>
            <a:ext cx="7650480" cy="368300"/>
          </a:xfrm>
          <a:prstGeom prst="rect">
            <a:avLst/>
          </a:prstGeom>
          <a:noFill/>
        </p:spPr>
        <p:txBody>
          <a:bodyPr wrap="square" rtlCol="0">
            <a:spAutoFit/>
          </a:bodyPr>
          <a:p>
            <a:r>
              <a:rPr lang="zh-CN" altLang="en-US" b="1">
                <a:solidFill>
                  <a:srgbClr val="0A00E9"/>
                </a:solidFill>
                <a:latin typeface="Times New Roman Regular" panose="02020503050405090304" charset="0"/>
                <a:cs typeface="Times New Roman Regular" panose="02020503050405090304" charset="0"/>
              </a:rPr>
              <a:t> </a:t>
            </a:r>
            <a:r>
              <a:rPr lang="en-US" altLang="zh-CN" b="1">
                <a:solidFill>
                  <a:srgbClr val="0A00E9"/>
                </a:solidFill>
                <a:latin typeface="Times New Roman Regular" panose="02020503050405090304" charset="0"/>
                <a:cs typeface="Times New Roman Regular" panose="02020503050405090304" charset="0"/>
              </a:rPr>
              <a:t>R</a:t>
            </a:r>
            <a:r>
              <a:rPr lang="zh-CN" altLang="en-US" b="1">
                <a:solidFill>
                  <a:srgbClr val="0A00E9"/>
                </a:solidFill>
                <a:latin typeface="Times New Roman Regular" panose="02020503050405090304" charset="0"/>
                <a:cs typeface="Times New Roman Regular" panose="02020503050405090304" charset="0"/>
              </a:rPr>
              <a:t>andom distribution</a:t>
            </a:r>
            <a:r>
              <a:rPr lang="en-US" altLang="zh-CN" b="1">
                <a:solidFill>
                  <a:srgbClr val="0A00E9"/>
                </a:solidFill>
                <a:latin typeface="Times New Roman Regular" panose="02020503050405090304" charset="0"/>
                <a:cs typeface="Times New Roman Regular" panose="02020503050405090304" charset="0"/>
              </a:rPr>
              <a:t>:</a:t>
            </a:r>
            <a:r>
              <a:rPr lang="zh-CN" altLang="en-US" b="1">
                <a:solidFill>
                  <a:schemeClr val="tx1"/>
                </a:solidFill>
                <a:latin typeface="Times New Roman Regular" panose="02020503050405090304" charset="0"/>
                <a:cs typeface="Times New Roman Regular" panose="02020503050405090304" charset="0"/>
              </a:rPr>
              <a:t> sin θ</a:t>
            </a:r>
            <a:r>
              <a:rPr lang="en-US" altLang="zh-CN" b="1" baseline="-25000">
                <a:solidFill>
                  <a:schemeClr val="tx1"/>
                </a:solidFill>
                <a:latin typeface="Times New Roman Regular" panose="02020503050405090304" charset="0"/>
                <a:cs typeface="Times New Roman Regular" panose="02020503050405090304" charset="0"/>
              </a:rPr>
              <a:t>0</a:t>
            </a:r>
            <a:r>
              <a:rPr lang="zh-CN" altLang="en-US" b="1">
                <a:solidFill>
                  <a:schemeClr val="tx1"/>
                </a:solidFill>
                <a:latin typeface="Times New Roman Regular" panose="02020503050405090304" charset="0"/>
                <a:cs typeface="Times New Roman Regular" panose="02020503050405090304" charset="0"/>
              </a:rPr>
              <a:t> </a:t>
            </a:r>
            <a:r>
              <a:rPr lang="zh-CN" altLang="en-US" b="1">
                <a:latin typeface="Times New Roman Regular" panose="02020503050405090304" charset="0"/>
                <a:cs typeface="Times New Roman Regular" panose="02020503050405090304" charset="0"/>
              </a:rPr>
              <a:t>(from 0 to 1) an</a:t>
            </a:r>
            <a:r>
              <a:rPr lang="en-US" altLang="zh-CN" b="1">
                <a:latin typeface="Times New Roman Regular" panose="02020503050405090304" charset="0"/>
                <a:cs typeface="Times New Roman Regular" panose="02020503050405090304" charset="0"/>
              </a:rPr>
              <a:t>d</a:t>
            </a:r>
            <a:r>
              <a:rPr lang="zh-CN" altLang="en-US" b="1">
                <a:solidFill>
                  <a:srgbClr val="0A00E9"/>
                </a:solidFill>
                <a:latin typeface="Times New Roman Regular" panose="02020503050405090304" charset="0"/>
                <a:cs typeface="Times New Roman Regular" panose="02020503050405090304" charset="0"/>
              </a:rPr>
              <a:t> </a:t>
            </a:r>
            <a:r>
              <a:rPr lang="zh-CN" altLang="en-US" b="1">
                <a:solidFill>
                  <a:schemeClr val="tx1"/>
                </a:solidFill>
                <a:latin typeface="Times New Roman Regular" panose="02020503050405090304" charset="0"/>
                <a:cs typeface="Times New Roman Regular" panose="02020503050405090304" charset="0"/>
              </a:rPr>
              <a:t>sin </a:t>
            </a:r>
            <a:r>
              <a:rPr lang="zh-CN" altLang="en-US" b="1">
                <a:solidFill>
                  <a:schemeClr val="tx1"/>
                </a:solidFill>
                <a:latin typeface="Times New Roman" panose="02020503050405090304" charset="0"/>
                <a:cs typeface="Times New Roman" panose="02020503050405090304" charset="0"/>
              </a:rPr>
              <a:t>χ</a:t>
            </a:r>
            <a:r>
              <a:rPr lang="zh-CN" altLang="en-US" b="1">
                <a:latin typeface="Times New Roman Regular" panose="02020503050405090304" charset="0"/>
                <a:cs typeface="Times New Roman Regular" panose="02020503050405090304" charset="0"/>
              </a:rPr>
              <a:t> (from 0 to sin (10</a:t>
            </a:r>
            <a:r>
              <a:rPr lang="en-US" altLang="zh-CN" b="1">
                <a:latin typeface="Times New Roman Regular" panose="02020503050405090304" charset="0"/>
                <a:cs typeface="Times New Roman Regular" panose="02020503050405090304" charset="0"/>
              </a:rPr>
              <a:t>/ </a:t>
            </a:r>
            <a:r>
              <a:rPr lang="en-US" altLang="zh-CN" b="1">
                <a:latin typeface="Times New Roman" panose="02020503050405090304" charset="0"/>
                <a:cs typeface="Times New Roman" panose="02020503050405090304" charset="0"/>
              </a:rPr>
              <a:t>γ</a:t>
            </a:r>
            <a:r>
              <a:rPr lang="zh-CN" altLang="en-US" b="1">
                <a:latin typeface="Times New Roman Regular" panose="02020503050405090304" charset="0"/>
                <a:cs typeface="Times New Roman Regular" panose="02020503050405090304" charset="0"/>
              </a:rPr>
              <a:t> )) </a:t>
            </a:r>
            <a:endParaRPr lang="zh-CN" altLang="en-US" b="1">
              <a:latin typeface="Times New Roman Regular" panose="02020503050405090304" charset="0"/>
              <a:cs typeface="Times New Roman Regular" panose="02020503050405090304" charset="0"/>
            </a:endParaRPr>
          </a:p>
        </p:txBody>
      </p:sp>
      <p:sp>
        <p:nvSpPr>
          <p:cNvPr id="11" name="文本框 10"/>
          <p:cNvSpPr txBox="1"/>
          <p:nvPr/>
        </p:nvSpPr>
        <p:spPr>
          <a:xfrm>
            <a:off x="4648200" y="5450840"/>
            <a:ext cx="5057775" cy="645160"/>
          </a:xfrm>
          <a:prstGeom prst="rect">
            <a:avLst/>
          </a:prstGeom>
          <a:noFill/>
        </p:spPr>
        <p:txBody>
          <a:bodyPr wrap="square" rtlCol="0">
            <a:spAutoFit/>
          </a:bodyPr>
          <a:p>
            <a:r>
              <a:rPr lang="en-US" altLang="zh-CN" b="1">
                <a:latin typeface="Times New Roman Bold" panose="02020503050405090304" charset="0"/>
                <a:cs typeface="Times New Roman Bold" panose="02020503050405090304" charset="0"/>
              </a:rPr>
              <a:t>I</a:t>
            </a:r>
            <a:r>
              <a:rPr lang="zh-CN" altLang="en-US" b="1">
                <a:latin typeface="Times New Roman Bold" panose="02020503050405090304" charset="0"/>
                <a:cs typeface="Times New Roman Bold" panose="02020503050405090304" charset="0"/>
              </a:rPr>
              <a:t>ncident radius </a:t>
            </a:r>
            <a:r>
              <a:rPr lang="zh-CN" altLang="en-US" b="1">
                <a:solidFill>
                  <a:srgbClr val="FF0000"/>
                </a:solidFill>
                <a:latin typeface="Times New Roman Bold" panose="02020503050405090304" charset="0"/>
                <a:cs typeface="Times New Roman Bold" panose="02020503050405090304" charset="0"/>
                <a:sym typeface="+mn-ea"/>
              </a:rPr>
              <a:t>↑</a:t>
            </a:r>
            <a:r>
              <a:rPr lang="en-US" altLang="zh-CN" b="1">
                <a:latin typeface="Times New Roman Bold" panose="02020503050405090304" charset="0"/>
                <a:cs typeface="Times New Roman Bold" panose="02020503050405090304" charset="0"/>
              </a:rPr>
              <a:t>, </a:t>
            </a:r>
            <a:r>
              <a:rPr lang="zh-CN" altLang="en-US" b="1">
                <a:latin typeface="Times New Roman Bold" panose="02020503050405090304" charset="0"/>
                <a:cs typeface="Times New Roman Bold" panose="02020503050405090304" charset="0"/>
              </a:rPr>
              <a:t>balanced point position </a:t>
            </a:r>
            <a:r>
              <a:rPr lang="en-US" altLang="zh-CN" b="1">
                <a:solidFill>
                  <a:srgbClr val="FF0000"/>
                </a:solidFill>
                <a:latin typeface="Times New Roman Bold" panose="02020503050405090304" charset="0"/>
                <a:cs typeface="Times New Roman Bold" panose="02020503050405090304" charset="0"/>
                <a:sym typeface="+mn-ea"/>
              </a:rPr>
              <a:t>↓</a:t>
            </a:r>
            <a:r>
              <a:rPr lang="zh-CN" altLang="en-US" b="1">
                <a:latin typeface="Times New Roman Bold" panose="02020503050405090304" charset="0"/>
                <a:cs typeface="Times New Roman Bold" panose="02020503050405090304" charset="0"/>
              </a:rPr>
              <a:t>,</a:t>
            </a:r>
            <a:endParaRPr lang="zh-CN" altLang="en-US" b="1">
              <a:latin typeface="Times New Roman Bold" panose="02020503050405090304" charset="0"/>
              <a:cs typeface="Times New Roman Bold" panose="02020503050405090304" charset="0"/>
            </a:endParaRPr>
          </a:p>
          <a:p>
            <a:r>
              <a:rPr lang="zh-CN" altLang="en-US" b="1">
                <a:latin typeface="Times New Roman Bold" panose="02020503050405090304" charset="0"/>
                <a:cs typeface="Times New Roman Bold" panose="02020503050405090304" charset="0"/>
              </a:rPr>
              <a:t>curvature radius </a:t>
            </a:r>
            <a:r>
              <a:rPr lang="en-US" altLang="zh-CN" b="1">
                <a:solidFill>
                  <a:srgbClr val="FF0000"/>
                </a:solidFill>
                <a:latin typeface="Times New Roman Bold" panose="02020503050405090304" charset="0"/>
                <a:cs typeface="Times New Roman Bold" panose="02020503050405090304" charset="0"/>
                <a:sym typeface="+mn-ea"/>
              </a:rPr>
              <a:t>↓</a:t>
            </a:r>
            <a:r>
              <a:rPr lang="en-US" altLang="zh-CN" b="1">
                <a:latin typeface="Times New Roman Bold" panose="02020503050405090304" charset="0"/>
                <a:cs typeface="Times New Roman Bold" panose="02020503050405090304" charset="0"/>
              </a:rPr>
              <a:t>,</a:t>
            </a:r>
            <a:r>
              <a:rPr lang="zh-CN" altLang="en-US" b="1">
                <a:latin typeface="Times New Roman Bold" panose="02020503050405090304" charset="0"/>
                <a:cs typeface="Times New Roman Bold" panose="02020503050405090304" charset="0"/>
                <a:sym typeface="+mn-ea"/>
              </a:rPr>
              <a:t> </a:t>
            </a:r>
            <a:r>
              <a:rPr lang="zh-CN" altLang="en-US" b="1">
                <a:latin typeface="Times New Roman Bold" panose="02020503050405090304" charset="0"/>
                <a:cs typeface="Times New Roman Bold" panose="02020503050405090304" charset="0"/>
              </a:rPr>
              <a:t>observed frequency </a:t>
            </a:r>
            <a:r>
              <a:rPr lang="zh-CN" altLang="en-US" b="1">
                <a:solidFill>
                  <a:srgbClr val="FF0000"/>
                </a:solidFill>
                <a:latin typeface="Times New Roman Bold" panose="02020503050405090304" charset="0"/>
                <a:cs typeface="Times New Roman Bold" panose="02020503050405090304" charset="0"/>
                <a:sym typeface="+mn-ea"/>
              </a:rPr>
              <a:t>↑</a:t>
            </a:r>
            <a:r>
              <a:rPr lang="zh-CN" altLang="en-US" b="1">
                <a:latin typeface="Times New Roman Bold" panose="02020503050405090304" charset="0"/>
                <a:cs typeface="Times New Roman Bold" panose="02020503050405090304" charset="0"/>
              </a:rPr>
              <a:t>.</a:t>
            </a:r>
            <a:endParaRPr lang="zh-CN" altLang="en-US" b="1">
              <a:latin typeface="Times New Roman Bold" panose="02020503050405090304" charset="0"/>
              <a:cs typeface="Times New Roman Bold" panose="02020503050405090304" charset="0"/>
            </a:endParaRPr>
          </a:p>
        </p:txBody>
      </p:sp>
      <p:sp>
        <p:nvSpPr>
          <p:cNvPr id="12" name="文本框 11"/>
          <p:cNvSpPr txBox="1"/>
          <p:nvPr/>
        </p:nvSpPr>
        <p:spPr>
          <a:xfrm>
            <a:off x="288290" y="5374640"/>
            <a:ext cx="4282440" cy="645160"/>
          </a:xfrm>
          <a:prstGeom prst="rect">
            <a:avLst/>
          </a:prstGeom>
          <a:noFill/>
        </p:spPr>
        <p:txBody>
          <a:bodyPr wrap="square" rtlCol="0">
            <a:spAutoFit/>
          </a:bodyPr>
          <a:p>
            <a:r>
              <a:rPr lang="en-US" altLang="zh-CN" b="1">
                <a:latin typeface="Times New Roman Bold" panose="02020503050405090304" charset="0"/>
                <a:cs typeface="Times New Roman Bold" panose="02020503050405090304" charset="0"/>
              </a:rPr>
              <a:t>A </a:t>
            </a:r>
            <a:r>
              <a:rPr lang="zh-CN" altLang="en-US" b="1">
                <a:solidFill>
                  <a:srgbClr val="FF0000"/>
                </a:solidFill>
                <a:latin typeface="Times New Roman Bold" panose="02020503050405090304" charset="0"/>
                <a:cs typeface="Times New Roman Bold" panose="02020503050405090304" charset="0"/>
              </a:rPr>
              <a:t>heavier</a:t>
            </a:r>
            <a:r>
              <a:rPr lang="zh-CN" altLang="en-US" b="1">
                <a:latin typeface="Times New Roman Bold" panose="02020503050405090304" charset="0"/>
                <a:cs typeface="Times New Roman Bold" panose="02020503050405090304" charset="0"/>
              </a:rPr>
              <a:t> asteroid would cause a </a:t>
            </a:r>
            <a:r>
              <a:rPr lang="zh-CN" altLang="en-US" b="1">
                <a:solidFill>
                  <a:srgbClr val="FF0000"/>
                </a:solidFill>
                <a:latin typeface="Times New Roman Bold" panose="02020503050405090304" charset="0"/>
                <a:cs typeface="Times New Roman Bold" panose="02020503050405090304" charset="0"/>
              </a:rPr>
              <a:t>stronger </a:t>
            </a:r>
            <a:r>
              <a:rPr lang="zh-CN" altLang="en-US" b="1">
                <a:latin typeface="Times New Roman Bold" panose="02020503050405090304" charset="0"/>
                <a:cs typeface="Times New Roman Bold" panose="02020503050405090304" charset="0"/>
              </a:rPr>
              <a:t>gravitational energy release rate.</a:t>
            </a:r>
            <a:endParaRPr lang="zh-CN" altLang="en-US" b="1">
              <a:latin typeface="Times New Roman Bold" panose="02020503050405090304" charset="0"/>
              <a:cs typeface="Times New Roman Bold" panose="02020503050405090304" charset="0"/>
            </a:endParaRPr>
          </a:p>
        </p:txBody>
      </p:sp>
      <p:sp>
        <p:nvSpPr>
          <p:cNvPr id="13" name="文本框 12"/>
          <p:cNvSpPr txBox="1"/>
          <p:nvPr/>
        </p:nvSpPr>
        <p:spPr>
          <a:xfrm>
            <a:off x="2361565" y="7004050"/>
            <a:ext cx="5579745" cy="645160"/>
          </a:xfrm>
          <a:prstGeom prst="rect">
            <a:avLst/>
          </a:prstGeom>
          <a:noFill/>
        </p:spPr>
        <p:txBody>
          <a:bodyPr wrap="square" rtlCol="0">
            <a:spAutoFit/>
          </a:bodyPr>
          <a:p>
            <a:r>
              <a:rPr lang="zh-CN" altLang="en-US">
                <a:latin typeface="Times New Roman Regular" panose="02020503050405090304" charset="0"/>
                <a:cs typeface="Times New Roman Regular" panose="02020503050405090304" charset="0"/>
              </a:rPr>
              <a:t>Owing to the mass difference of the incident asteroids, broad frequency band FRBs would be observed.</a:t>
            </a:r>
            <a:endParaRPr lang="zh-CN" altLang="en-US">
              <a:latin typeface="Times New Roman Regular" panose="02020503050405090304" charset="0"/>
              <a:cs typeface="Times New Roman Regular" panose="02020503050405090304" charset="0"/>
            </a:endParaRPr>
          </a:p>
        </p:txBody>
      </p:sp>
      <p:sp>
        <p:nvSpPr>
          <p:cNvPr id="6" name="文本框 5"/>
          <p:cNvSpPr txBox="1"/>
          <p:nvPr/>
        </p:nvSpPr>
        <p:spPr>
          <a:xfrm>
            <a:off x="3320415" y="6137275"/>
            <a:ext cx="5549900" cy="306705"/>
          </a:xfrm>
          <a:prstGeom prst="rect">
            <a:avLst/>
          </a:prstGeom>
          <a:noFill/>
        </p:spPr>
        <p:txBody>
          <a:bodyPr wrap="square" rtlCol="0">
            <a:spAutoFit/>
          </a:bodyPr>
          <a:p>
            <a:pPr algn="l"/>
            <a:r>
              <a:rPr sz="1400" dirty="0">
                <a:latin typeface="Times New Roman" panose="02020503050405090304" charset="0"/>
                <a:cs typeface="Times New Roman" panose="02020503050405090304" charset="0"/>
                <a:sym typeface="+mn-ea"/>
              </a:rPr>
              <a:t>Liu </a:t>
            </a:r>
            <a:r>
              <a:rPr lang="en-US" sz="1400" dirty="0">
                <a:latin typeface="Times New Roman" panose="02020503050405090304" charset="0"/>
                <a:cs typeface="Times New Roman" panose="02020503050405090304" charset="0"/>
                <a:sym typeface="+mn-ea"/>
              </a:rPr>
              <a:t>et al.</a:t>
            </a:r>
            <a:r>
              <a:rPr sz="1400" dirty="0">
                <a:latin typeface="Times New Roman" panose="02020503050405090304" charset="0"/>
                <a:cs typeface="Times New Roman" panose="02020503050405090304" charset="0"/>
                <a:sym typeface="+mn-ea"/>
              </a:rPr>
              <a:t> 2020, submitted to ApJ</a:t>
            </a:r>
            <a:endParaRPr lang="zh-CN" altLang="en-US" sz="1400">
              <a:latin typeface="Times New Roman" panose="02020503050405090304" charset="0"/>
              <a:cs typeface="Times New Roman" panose="0202050305040509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 y="836295"/>
            <a:ext cx="9105265" cy="5184775"/>
          </a:xfrm>
          <a:custGeom>
            <a:avLst/>
            <a:gdLst/>
            <a:ahLst/>
            <a:cxnLst/>
            <a:rect l="l" t="t" r="r" b="b"/>
            <a:pathLst>
              <a:path w="8229600" h="5184775">
                <a:moveTo>
                  <a:pt x="0" y="0"/>
                </a:moveTo>
                <a:lnTo>
                  <a:pt x="8229516" y="0"/>
                </a:lnTo>
                <a:lnTo>
                  <a:pt x="8229516" y="5184596"/>
                </a:lnTo>
                <a:lnTo>
                  <a:pt x="0" y="5184596"/>
                </a:lnTo>
                <a:lnTo>
                  <a:pt x="0" y="0"/>
                </a:lnTo>
                <a:close/>
              </a:path>
            </a:pathLst>
          </a:custGeom>
          <a:solidFill>
            <a:srgbClr val="FFFFFF"/>
          </a:solidFill>
        </p:spPr>
        <p:txBody>
          <a:bodyPr wrap="square" lIns="0" tIns="0" rIns="0" bIns="0" rtlCol="0"/>
          <a:lstStyle/>
          <a:p/>
        </p:txBody>
      </p:sp>
      <p:sp>
        <p:nvSpPr>
          <p:cNvPr id="7" name="object 7"/>
          <p:cNvSpPr txBox="1">
            <a:spLocks noGrp="1"/>
          </p:cNvSpPr>
          <p:nvPr>
            <p:ph type="sldNum" sz="quarter" idx="7"/>
          </p:nvPr>
        </p:nvSpPr>
        <p:spPr>
          <a:xfrm>
            <a:off x="8313420" y="6381750"/>
            <a:ext cx="307975" cy="231775"/>
          </a:xfrm>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pic>
        <p:nvPicPr>
          <p:cNvPr id="6" name="图片 5" descr="截屏2020-08-16 11.48.00"/>
          <p:cNvPicPr>
            <a:picLocks noChangeAspect="1"/>
          </p:cNvPicPr>
          <p:nvPr/>
        </p:nvPicPr>
        <p:blipFill>
          <a:blip r:embed="rId1"/>
          <a:stretch>
            <a:fillRect/>
          </a:stretch>
        </p:blipFill>
        <p:spPr>
          <a:xfrm>
            <a:off x="2112645" y="1885315"/>
            <a:ext cx="5528310" cy="3582670"/>
          </a:xfrm>
          <a:prstGeom prst="rect">
            <a:avLst/>
          </a:prstGeom>
        </p:spPr>
      </p:pic>
      <p:sp>
        <p:nvSpPr>
          <p:cNvPr id="16" name="文本框 15"/>
          <p:cNvSpPr txBox="1"/>
          <p:nvPr/>
        </p:nvSpPr>
        <p:spPr>
          <a:xfrm>
            <a:off x="207645" y="169545"/>
            <a:ext cx="9347835" cy="768350"/>
          </a:xfrm>
          <a:prstGeom prst="rect">
            <a:avLst/>
          </a:prstGeom>
          <a:noFill/>
        </p:spPr>
        <p:txBody>
          <a:bodyPr wrap="square" rtlCol="0" anchor="t">
            <a:spAutoFit/>
          </a:bodyPr>
          <a:p>
            <a:pPr marL="12700" algn="ctr">
              <a:lnSpc>
                <a:spcPct val="100000"/>
              </a:lnSpc>
              <a:spcBef>
                <a:spcPts val="100"/>
              </a:spcBef>
              <a:buNone/>
            </a:pPr>
            <a:r>
              <a:rPr lang="en-US" sz="4400" b="1" dirty="0">
                <a:solidFill>
                  <a:srgbClr val="FF0000"/>
                </a:solidFill>
                <a:latin typeface="Times New Roman" panose="02020503050405090304" charset="0"/>
                <a:cs typeface="Times New Roman" panose="02020503050405090304" charset="0"/>
                <a:sym typeface="+mn-ea"/>
              </a:rPr>
              <a:t>Linear Polarization</a:t>
            </a:r>
            <a:endParaRPr lang="en-US" sz="4400" b="1" kern="0" spc="-5" dirty="0">
              <a:solidFill>
                <a:srgbClr val="FF0000"/>
              </a:solidFill>
              <a:latin typeface="Times New Roman" panose="02020503050405090304" charset="0"/>
              <a:ea typeface="+mj-ea"/>
              <a:cs typeface="Times New Roman" panose="02020503050405090304" charset="0"/>
              <a:sym typeface="+mn-ea"/>
            </a:endParaRPr>
          </a:p>
        </p:txBody>
      </p:sp>
      <p:sp>
        <p:nvSpPr>
          <p:cNvPr id="8" name="文本框 7"/>
          <p:cNvSpPr txBox="1"/>
          <p:nvPr/>
        </p:nvSpPr>
        <p:spPr>
          <a:xfrm>
            <a:off x="2407920" y="5445125"/>
            <a:ext cx="5385435" cy="645160"/>
          </a:xfrm>
          <a:prstGeom prst="rect">
            <a:avLst/>
          </a:prstGeom>
          <a:noFill/>
        </p:spPr>
        <p:txBody>
          <a:bodyPr wrap="square" rtlCol="0">
            <a:spAutoFit/>
          </a:bodyPr>
          <a:p>
            <a:r>
              <a:rPr lang="en-US" altLang="zh-CN" b="1">
                <a:latin typeface="Times New Roman Bold" panose="02020503050405090304" charset="0"/>
                <a:cs typeface="Times New Roman Bold" panose="02020503050405090304" charset="0"/>
              </a:rPr>
              <a:t>A </a:t>
            </a:r>
            <a:r>
              <a:rPr lang="zh-CN" altLang="en-US" b="1">
                <a:solidFill>
                  <a:srgbClr val="FF0000"/>
                </a:solidFill>
                <a:latin typeface="Times New Roman Bold" panose="02020503050405090304" charset="0"/>
                <a:cs typeface="Times New Roman Bold" panose="02020503050405090304" charset="0"/>
              </a:rPr>
              <a:t>smaller</a:t>
            </a:r>
            <a:r>
              <a:rPr lang="zh-CN" altLang="en-US" b="1">
                <a:latin typeface="Times New Roman Bold" panose="02020503050405090304" charset="0"/>
                <a:cs typeface="Times New Roman Bold" panose="02020503050405090304" charset="0"/>
              </a:rPr>
              <a:t> emission angle would cause a</a:t>
            </a:r>
            <a:r>
              <a:rPr lang="zh-CN" altLang="en-US" b="1">
                <a:solidFill>
                  <a:srgbClr val="FF0000"/>
                </a:solidFill>
                <a:latin typeface="Times New Roman Bold" panose="02020503050405090304" charset="0"/>
                <a:cs typeface="Times New Roman Bold" panose="02020503050405090304" charset="0"/>
              </a:rPr>
              <a:t> higher</a:t>
            </a:r>
            <a:r>
              <a:rPr lang="zh-CN" altLang="en-US" b="1">
                <a:latin typeface="Times New Roman Bold" panose="02020503050405090304" charset="0"/>
                <a:cs typeface="Times New Roman Bold" panose="02020503050405090304" charset="0"/>
              </a:rPr>
              <a:t> linear polarization distribution due to the beaming effect.</a:t>
            </a:r>
            <a:endParaRPr lang="zh-CN" altLang="en-US" b="1">
              <a:latin typeface="Times New Roman Bold" panose="02020503050405090304" charset="0"/>
              <a:cs typeface="Times New Roman Bold" panose="02020503050405090304" charset="0"/>
            </a:endParaRPr>
          </a:p>
        </p:txBody>
      </p:sp>
      <p:sp>
        <p:nvSpPr>
          <p:cNvPr id="9" name="文本框 8"/>
          <p:cNvSpPr txBox="1"/>
          <p:nvPr/>
        </p:nvSpPr>
        <p:spPr>
          <a:xfrm>
            <a:off x="207645" y="1234440"/>
            <a:ext cx="4261485" cy="645160"/>
          </a:xfrm>
          <a:prstGeom prst="rect">
            <a:avLst/>
          </a:prstGeom>
          <a:noFill/>
        </p:spPr>
        <p:txBody>
          <a:bodyPr wrap="square" rtlCol="0">
            <a:spAutoFit/>
          </a:bodyPr>
          <a:p>
            <a:r>
              <a:rPr lang="en-US" altLang="zh-CN" b="1">
                <a:latin typeface="Times New Roman Regular" panose="02020503050405090304" charset="0"/>
                <a:cs typeface="Times New Roman Regular" panose="02020503050405090304" charset="0"/>
              </a:rPr>
              <a:t>T</a:t>
            </a:r>
            <a:r>
              <a:rPr lang="zh-CN" altLang="en-US" b="1">
                <a:latin typeface="Times New Roman Regular" panose="02020503050405090304" charset="0"/>
                <a:cs typeface="Times New Roman Regular" panose="02020503050405090304" charset="0"/>
              </a:rPr>
              <a:t>he LOS is random, one has </a:t>
            </a:r>
            <a:r>
              <a:rPr lang="zh-CN" altLang="en-US" b="1">
                <a:latin typeface="Times New Roman" panose="02020503050405090304" charset="0"/>
                <a:cs typeface="Times New Roman" panose="02020503050405090304" charset="0"/>
              </a:rPr>
              <a:t>χ </a:t>
            </a:r>
            <a:r>
              <a:rPr lang="en-US" altLang="zh-CN" b="1">
                <a:latin typeface="Times New Roman" panose="02020503050405090304" charset="0"/>
                <a:cs typeface="Times New Roman" panose="02020503050405090304" charset="0"/>
              </a:rPr>
              <a:t>&gt;&gt;</a:t>
            </a:r>
            <a:r>
              <a:rPr lang="zh-CN" altLang="en-US" b="1">
                <a:latin typeface="Times New Roman Regular" panose="02020503050405090304" charset="0"/>
                <a:cs typeface="Times New Roman Regular" panose="02020503050405090304" charset="0"/>
              </a:rPr>
              <a:t> 1</a:t>
            </a:r>
            <a:r>
              <a:rPr lang="en-US" altLang="zh-CN" b="1">
                <a:latin typeface="Times New Roman Regular" panose="02020503050405090304" charset="0"/>
                <a:cs typeface="Times New Roman Regular" panose="02020503050405090304" charset="0"/>
              </a:rPr>
              <a:t>/</a:t>
            </a:r>
            <a:r>
              <a:rPr lang="en-US" altLang="zh-CN" b="1">
                <a:latin typeface="Times New Roman" panose="02020503050405090304" charset="0"/>
                <a:cs typeface="Times New Roman" panose="02020503050405090304" charset="0"/>
              </a:rPr>
              <a:t>γ</a:t>
            </a:r>
            <a:r>
              <a:rPr lang="zh-CN" altLang="en-US" b="1">
                <a:latin typeface="Times New Roman Regular" panose="02020503050405090304" charset="0"/>
                <a:cs typeface="Times New Roman Regular" panose="02020503050405090304" charset="0"/>
              </a:rPr>
              <a:t> , which makes the polarization become</a:t>
            </a:r>
            <a:r>
              <a:rPr lang="zh-CN" altLang="en-US" b="1">
                <a:solidFill>
                  <a:srgbClr val="FF0000"/>
                </a:solidFill>
                <a:latin typeface="Times New Roman Regular" panose="02020503050405090304" charset="0"/>
                <a:cs typeface="Times New Roman Regular" panose="02020503050405090304" charset="0"/>
              </a:rPr>
              <a:t> low</a:t>
            </a:r>
            <a:r>
              <a:rPr lang="en-US" altLang="zh-CN" b="1">
                <a:latin typeface="Times New Roman Regular" panose="02020503050405090304" charset="0"/>
                <a:cs typeface="Times New Roman Regular" panose="02020503050405090304" charset="0"/>
              </a:rPr>
              <a:t>.</a:t>
            </a:r>
            <a:endParaRPr lang="en-US" altLang="zh-CN" b="1">
              <a:latin typeface="Times New Roman Regular" panose="02020503050405090304" charset="0"/>
              <a:cs typeface="Times New Roman Regular" panose="02020503050405090304" charset="0"/>
            </a:endParaRPr>
          </a:p>
        </p:txBody>
      </p:sp>
      <p:sp>
        <p:nvSpPr>
          <p:cNvPr id="3" name="文本框 2"/>
          <p:cNvSpPr txBox="1"/>
          <p:nvPr/>
        </p:nvSpPr>
        <p:spPr>
          <a:xfrm>
            <a:off x="3707765" y="6306820"/>
            <a:ext cx="5549900" cy="306705"/>
          </a:xfrm>
          <a:prstGeom prst="rect">
            <a:avLst/>
          </a:prstGeom>
          <a:noFill/>
        </p:spPr>
        <p:txBody>
          <a:bodyPr wrap="square" rtlCol="0">
            <a:spAutoFit/>
          </a:bodyPr>
          <a:p>
            <a:pPr algn="l"/>
            <a:r>
              <a:rPr sz="1400" dirty="0">
                <a:latin typeface="Times New Roman" panose="02020503050405090304" charset="0"/>
                <a:cs typeface="Times New Roman" panose="02020503050405090304" charset="0"/>
                <a:sym typeface="+mn-ea"/>
              </a:rPr>
              <a:t>Liu </a:t>
            </a:r>
            <a:r>
              <a:rPr lang="en-US" sz="1400" dirty="0">
                <a:latin typeface="Times New Roman" panose="02020503050405090304" charset="0"/>
                <a:cs typeface="Times New Roman" panose="02020503050405090304" charset="0"/>
                <a:sym typeface="+mn-ea"/>
              </a:rPr>
              <a:t>et al.</a:t>
            </a:r>
            <a:r>
              <a:rPr sz="1400" dirty="0">
                <a:latin typeface="Times New Roman" panose="02020503050405090304" charset="0"/>
                <a:cs typeface="Times New Roman" panose="02020503050405090304" charset="0"/>
                <a:sym typeface="+mn-ea"/>
              </a:rPr>
              <a:t> 2020, submitted to ApJ</a:t>
            </a:r>
            <a:endParaRPr lang="zh-CN" altLang="en-US" sz="1400">
              <a:latin typeface="Times New Roman" panose="02020503050405090304" charset="0"/>
              <a:cs typeface="Times New Roman" panose="02020503050405090304" charset="0"/>
            </a:endParaRPr>
          </a:p>
        </p:txBody>
      </p:sp>
      <p:sp>
        <p:nvSpPr>
          <p:cNvPr id="4" name="文本框 3"/>
          <p:cNvSpPr txBox="1"/>
          <p:nvPr/>
        </p:nvSpPr>
        <p:spPr>
          <a:xfrm>
            <a:off x="5202555" y="1282065"/>
            <a:ext cx="4055110" cy="645160"/>
          </a:xfrm>
          <a:prstGeom prst="rect">
            <a:avLst/>
          </a:prstGeom>
          <a:noFill/>
        </p:spPr>
        <p:txBody>
          <a:bodyPr wrap="square" rtlCol="0">
            <a:spAutoFit/>
          </a:bodyPr>
          <a:p>
            <a:r>
              <a:rPr lang="en-US" altLang="zh-CN" b="1">
                <a:latin typeface="Times New Roman Regular" panose="02020503050405090304" charset="0"/>
                <a:cs typeface="Times New Roman Regular" panose="02020503050405090304" charset="0"/>
                <a:sym typeface="+mn-ea"/>
              </a:rPr>
              <a:t>F</a:t>
            </a:r>
            <a:r>
              <a:rPr lang="zh-CN" altLang="en-US" b="1">
                <a:latin typeface="Times New Roman Regular" panose="02020503050405090304" charset="0"/>
                <a:cs typeface="Times New Roman Regular" panose="02020503050405090304" charset="0"/>
                <a:sym typeface="+mn-ea"/>
              </a:rPr>
              <a:t>or a single point source, </a:t>
            </a:r>
            <a:r>
              <a:rPr lang="zh-CN" altLang="en-US" b="1">
                <a:latin typeface="Times New Roman" panose="02020503050405090304" charset="0"/>
                <a:cs typeface="Times New Roman" panose="02020503050405090304" charset="0"/>
                <a:sym typeface="+mn-ea"/>
              </a:rPr>
              <a:t>Π </a:t>
            </a:r>
            <a:r>
              <a:rPr lang="zh-CN" altLang="en-US" b="1">
                <a:latin typeface="Times New Roman Regular" panose="02020503050405090304" charset="0"/>
                <a:cs typeface="Times New Roman Regular" panose="02020503050405090304" charset="0"/>
                <a:sym typeface="+mn-ea"/>
              </a:rPr>
              <a:t> </a:t>
            </a:r>
            <a:r>
              <a:rPr lang="zh-CN" altLang="en-US" b="1">
                <a:solidFill>
                  <a:srgbClr val="FF0000"/>
                </a:solidFill>
                <a:latin typeface="Times New Roman Regular" panose="02020503050405090304" charset="0"/>
                <a:cs typeface="Times New Roman Regular" panose="02020503050405090304" charset="0"/>
                <a:sym typeface="+mn-ea"/>
              </a:rPr>
              <a:t>decreases</a:t>
            </a:r>
            <a:r>
              <a:rPr lang="zh-CN" altLang="en-US" b="1">
                <a:latin typeface="Times New Roman Regular" panose="02020503050405090304" charset="0"/>
                <a:cs typeface="Times New Roman Regular" panose="02020503050405090304" charset="0"/>
                <a:sym typeface="+mn-ea"/>
              </a:rPr>
              <a:t> with </a:t>
            </a:r>
            <a:r>
              <a:rPr lang="zh-CN" altLang="en-US" b="1">
                <a:latin typeface="Times New Roman" panose="02020503050405090304" charset="0"/>
                <a:cs typeface="Times New Roman" panose="02020503050405090304" charset="0"/>
                <a:sym typeface="+mn-ea"/>
              </a:rPr>
              <a:t>χ </a:t>
            </a:r>
            <a:r>
              <a:rPr lang="zh-CN" altLang="en-US" b="1">
                <a:latin typeface="Times New Roman Regular" panose="02020503050405090304" charset="0"/>
                <a:cs typeface="Times New Roman Regular" panose="02020503050405090304" charset="0"/>
                <a:sym typeface="+mn-ea"/>
              </a:rPr>
              <a:t>, </a:t>
            </a:r>
            <a:r>
              <a:rPr lang="zh-CN" altLang="en-US" b="1">
                <a:latin typeface="Times New Roman" panose="02020503050405090304" charset="0"/>
                <a:cs typeface="Times New Roman" panose="02020503050405090304" charset="0"/>
                <a:sym typeface="+mn-ea"/>
              </a:rPr>
              <a:t>Π</a:t>
            </a:r>
            <a:r>
              <a:rPr lang="zh-CN" altLang="en-US" b="1">
                <a:latin typeface="Times New Roman Regular" panose="02020503050405090304" charset="0"/>
                <a:cs typeface="Times New Roman Regular" panose="02020503050405090304" charset="0"/>
                <a:sym typeface="+mn-ea"/>
              </a:rPr>
              <a:t> is maximum at </a:t>
            </a:r>
            <a:r>
              <a:rPr lang="zh-CN" altLang="en-US" b="1">
                <a:latin typeface="Times New Roman" panose="02020503050405090304" charset="0"/>
                <a:cs typeface="Times New Roman" panose="02020503050405090304" charset="0"/>
                <a:sym typeface="+mn-ea"/>
              </a:rPr>
              <a:t>χ</a:t>
            </a:r>
            <a:r>
              <a:rPr lang="zh-CN" altLang="en-US" b="1">
                <a:latin typeface="Times New Roman Regular" panose="02020503050405090304" charset="0"/>
                <a:cs typeface="Times New Roman Regular" panose="02020503050405090304" charset="0"/>
                <a:sym typeface="+mn-ea"/>
              </a:rPr>
              <a:t> = 0.</a:t>
            </a:r>
            <a:endParaRPr lang="zh-CN" altLang="en-US"/>
          </a:p>
        </p:txBody>
      </p:sp>
      <p:cxnSp>
        <p:nvCxnSpPr>
          <p:cNvPr id="5" name="直接箭头连接符 4"/>
          <p:cNvCxnSpPr/>
          <p:nvPr/>
        </p:nvCxnSpPr>
        <p:spPr>
          <a:xfrm flipH="1">
            <a:off x="7315200" y="1955800"/>
            <a:ext cx="773430" cy="93980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057400" y="1828800"/>
            <a:ext cx="892175" cy="27622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object 2"/>
          <p:cNvSpPr/>
          <p:nvPr/>
        </p:nvSpPr>
        <p:spPr>
          <a:xfrm>
            <a:off x="-217170" y="980440"/>
            <a:ext cx="9426575" cy="5184775"/>
          </a:xfrm>
          <a:custGeom>
            <a:avLst/>
            <a:gdLst/>
            <a:ahLst/>
            <a:cxnLst/>
            <a:rect l="l" t="t" r="r" b="b"/>
            <a:pathLst>
              <a:path w="8229600" h="5184775">
                <a:moveTo>
                  <a:pt x="0" y="0"/>
                </a:moveTo>
                <a:lnTo>
                  <a:pt x="8229516" y="0"/>
                </a:lnTo>
                <a:lnTo>
                  <a:pt x="8229516" y="5184596"/>
                </a:lnTo>
                <a:lnTo>
                  <a:pt x="0" y="5184596"/>
                </a:lnTo>
                <a:lnTo>
                  <a:pt x="0" y="0"/>
                </a:lnTo>
                <a:close/>
              </a:path>
            </a:pathLst>
          </a:custGeom>
          <a:solidFill>
            <a:srgbClr val="FFFFFF"/>
          </a:solidFill>
        </p:spPr>
        <p:txBody>
          <a:bodyPr wrap="square" lIns="0" tIns="0" rIns="0" bIns="0" rtlCol="0"/>
          <a:lstStyle/>
          <a:p/>
        </p:txBody>
      </p:sp>
      <p:sp>
        <p:nvSpPr>
          <p:cNvPr id="10" name="文本框 9"/>
          <p:cNvSpPr txBox="1"/>
          <p:nvPr/>
        </p:nvSpPr>
        <p:spPr>
          <a:xfrm>
            <a:off x="2383155" y="99695"/>
            <a:ext cx="4807585" cy="768350"/>
          </a:xfrm>
          <a:prstGeom prst="rect">
            <a:avLst/>
          </a:prstGeom>
          <a:noFill/>
        </p:spPr>
        <p:txBody>
          <a:bodyPr wrap="square" rtlCol="0" anchor="t">
            <a:spAutoFit/>
          </a:bodyPr>
          <a:p>
            <a:pPr marL="12700" algn="ctr">
              <a:lnSpc>
                <a:spcPct val="100000"/>
              </a:lnSpc>
              <a:spcBef>
                <a:spcPts val="100"/>
              </a:spcBef>
              <a:buNone/>
            </a:pPr>
            <a:r>
              <a:rPr lang="en-US" sz="4400" b="1" kern="0" spc="-5" dirty="0">
                <a:solidFill>
                  <a:srgbClr val="FF0000"/>
                </a:solidFill>
                <a:latin typeface="Times New Roman" panose="02020503050405090304" charset="0"/>
                <a:ea typeface="+mj-ea"/>
                <a:cs typeface="Times New Roman" panose="02020503050405090304" charset="0"/>
                <a:sym typeface="+mn-ea"/>
              </a:rPr>
              <a:t>Summary</a:t>
            </a:r>
            <a:endParaRPr lang="en-US" sz="4400" b="1" kern="0" spc="-5" dirty="0">
              <a:solidFill>
                <a:srgbClr val="FF0000"/>
              </a:solidFill>
              <a:latin typeface="Times New Roman" panose="02020503050405090304" charset="0"/>
              <a:ea typeface="+mj-ea"/>
              <a:cs typeface="Times New Roman" panose="02020503050405090304" charset="0"/>
              <a:sym typeface="+mn-ea"/>
            </a:endParaRPr>
          </a:p>
        </p:txBody>
      </p:sp>
      <p:sp>
        <p:nvSpPr>
          <p:cNvPr id="7" name="文本框 6"/>
          <p:cNvSpPr txBox="1"/>
          <p:nvPr/>
        </p:nvSpPr>
        <p:spPr>
          <a:xfrm>
            <a:off x="386080" y="1308735"/>
            <a:ext cx="8649970" cy="4523105"/>
          </a:xfrm>
          <a:prstGeom prst="rect">
            <a:avLst/>
          </a:prstGeom>
          <a:noFill/>
        </p:spPr>
        <p:txBody>
          <a:bodyPr wrap="square" rtlCol="0">
            <a:spAutoFit/>
          </a:bodyPr>
          <a:p>
            <a:r>
              <a:rPr lang="zh-CN" altLang="en-US" b="1">
                <a:latin typeface="American Typewriter" panose="02090604020004020304" charset="0"/>
                <a:cs typeface="American Typewriter" panose="02090604020004020304" charset="0"/>
              </a:rPr>
              <a:t>•  </a:t>
            </a:r>
            <a:r>
              <a:rPr lang="zh-CN" altLang="en-US" b="1">
                <a:latin typeface="Times New Roman Regular" panose="02020503050405090304" charset="0"/>
                <a:cs typeface="Times New Roman Regular" panose="02020503050405090304" charset="0"/>
              </a:rPr>
              <a:t>Following the model of Dai et al. (2016) who proposed that repeating FRBs may originate from </a:t>
            </a:r>
            <a:r>
              <a:rPr lang="zh-CN" altLang="en-US" b="1">
                <a:solidFill>
                  <a:srgbClr val="0A00E9"/>
                </a:solidFill>
                <a:latin typeface="Times New Roman Regular" panose="02020503050405090304" charset="0"/>
                <a:cs typeface="Times New Roman Regular" panose="02020503050405090304" charset="0"/>
              </a:rPr>
              <a:t>a slowly rotating and old-aged pulsar</a:t>
            </a:r>
            <a:r>
              <a:rPr lang="zh-CN" altLang="en-US" b="1">
                <a:latin typeface="Times New Roman Regular" panose="02020503050405090304" charset="0"/>
                <a:cs typeface="Times New Roman Regular" panose="02020503050405090304" charset="0"/>
              </a:rPr>
              <a:t> colliding with </a:t>
            </a:r>
            <a:r>
              <a:rPr lang="zh-CN" altLang="en-US" b="1">
                <a:solidFill>
                  <a:srgbClr val="0A00E9"/>
                </a:solidFill>
                <a:latin typeface="Times New Roman Regular" panose="02020503050405090304" charset="0"/>
                <a:cs typeface="Times New Roman Regular" panose="02020503050405090304" charset="0"/>
              </a:rPr>
              <a:t>an asteroid belt </a:t>
            </a:r>
            <a:r>
              <a:rPr lang="zh-CN" altLang="en-US" b="1">
                <a:latin typeface="Times New Roman Regular" panose="02020503050405090304" charset="0"/>
                <a:cs typeface="Times New Roman Regular" panose="02020503050405090304" charset="0"/>
              </a:rPr>
              <a:t>around a stellar-mass object, we focus on the prediction of time–frequency drifting and polarization.</a:t>
            </a:r>
            <a:endParaRPr lang="zh-CN" altLang="en-US" b="1">
              <a:latin typeface="Times New Roman Regular" panose="02020503050405090304" charset="0"/>
              <a:cs typeface="Times New Roman Regular" panose="02020503050405090304" charset="0"/>
            </a:endParaRPr>
          </a:p>
          <a:p>
            <a:endParaRPr lang="zh-CN" altLang="en-US" b="1">
              <a:latin typeface="Times New Roman Regular" panose="02020503050405090304" charset="0"/>
              <a:cs typeface="Times New Roman Regular" panose="02020503050405090304" charset="0"/>
            </a:endParaRPr>
          </a:p>
          <a:p>
            <a:r>
              <a:rPr lang="en-US" altLang="zh-CN" b="1">
                <a:latin typeface="American Typewriter" panose="02090604020004020304" charset="0"/>
                <a:cs typeface="American Typewriter" panose="02090604020004020304" charset="0"/>
              </a:rPr>
              <a:t>•  </a:t>
            </a:r>
            <a:r>
              <a:rPr lang="en-US" altLang="zh-CN" b="1">
                <a:latin typeface="Times New Roman Regular" panose="02020503050405090304" charset="0"/>
                <a:cs typeface="Times New Roman Regular" panose="02020503050405090304" charset="0"/>
              </a:rPr>
              <a:t>T</a:t>
            </a:r>
            <a:r>
              <a:rPr lang="zh-CN" altLang="en-US" b="1">
                <a:latin typeface="Times New Roman Regular" panose="02020503050405090304" charset="0"/>
                <a:cs typeface="Times New Roman Regular" panose="02020503050405090304" charset="0"/>
              </a:rPr>
              <a:t>he </a:t>
            </a:r>
            <a:r>
              <a:rPr lang="zh-CN" altLang="en-US" b="1">
                <a:solidFill>
                  <a:srgbClr val="0A00E9"/>
                </a:solidFill>
                <a:latin typeface="Times New Roman Regular" panose="02020503050405090304" charset="0"/>
                <a:cs typeface="Times New Roman Regular" panose="02020503050405090304" charset="0"/>
              </a:rPr>
              <a:t>frequency drifting</a:t>
            </a:r>
            <a:r>
              <a:rPr lang="zh-CN" altLang="en-US" b="1">
                <a:latin typeface="Times New Roman Regular" panose="02020503050405090304" charset="0"/>
                <a:cs typeface="Times New Roman Regular" panose="02020503050405090304" charset="0"/>
              </a:rPr>
              <a:t> is mainly caused by the geometric structure of a pulsar magnetosphere, and the drifting rate–frequency index is found to be </a:t>
            </a:r>
            <a:r>
              <a:rPr lang="zh-CN" altLang="en-US" b="1">
                <a:solidFill>
                  <a:srgbClr val="FF0000"/>
                </a:solidFill>
                <a:latin typeface="Times New Roman Regular" panose="02020503050405090304" charset="0"/>
                <a:cs typeface="Times New Roman Regular" panose="02020503050405090304" charset="0"/>
              </a:rPr>
              <a:t>25</a:t>
            </a:r>
            <a:r>
              <a:rPr lang="en-US" altLang="zh-CN" b="1">
                <a:solidFill>
                  <a:srgbClr val="FF0000"/>
                </a:solidFill>
                <a:latin typeface="Times New Roman Regular" panose="02020503050405090304" charset="0"/>
                <a:cs typeface="Times New Roman Regular" panose="02020503050405090304" charset="0"/>
              </a:rPr>
              <a:t>/</a:t>
            </a:r>
            <a:r>
              <a:rPr lang="zh-CN" altLang="en-US" b="1">
                <a:solidFill>
                  <a:srgbClr val="FF0000"/>
                </a:solidFill>
                <a:latin typeface="Times New Roman Regular" panose="02020503050405090304" charset="0"/>
                <a:cs typeface="Times New Roman Regular" panose="02020503050405090304" charset="0"/>
              </a:rPr>
              <a:t>17</a:t>
            </a:r>
            <a:r>
              <a:rPr lang="zh-CN" altLang="en-US" b="1">
                <a:latin typeface="Times New Roman Regular" panose="02020503050405090304" charset="0"/>
                <a:cs typeface="Times New Roman Regular" panose="02020503050405090304" charset="0"/>
              </a:rPr>
              <a:t>.</a:t>
            </a:r>
            <a:endParaRPr lang="zh-CN" altLang="en-US" b="1">
              <a:latin typeface="Times New Roman Regular" panose="02020503050405090304" charset="0"/>
              <a:cs typeface="Times New Roman Regular" panose="02020503050405090304" charset="0"/>
            </a:endParaRPr>
          </a:p>
          <a:p>
            <a:endParaRPr lang="zh-CN" altLang="en-US" b="1">
              <a:latin typeface="Times New Roman Regular" panose="02020503050405090304" charset="0"/>
              <a:cs typeface="Times New Roman Regular" panose="02020503050405090304" charset="0"/>
            </a:endParaRPr>
          </a:p>
          <a:p>
            <a:r>
              <a:rPr lang="en-US" altLang="zh-CN" b="1">
                <a:latin typeface="American Typewriter" panose="02090604020004020304" charset="0"/>
                <a:cs typeface="American Typewriter" panose="02090604020004020304" charset="0"/>
              </a:rPr>
              <a:t>•  </a:t>
            </a:r>
            <a:r>
              <a:rPr lang="en-US" altLang="zh-CN" b="1">
                <a:latin typeface="Times New Roman Regular" panose="02020503050405090304" charset="0"/>
                <a:cs typeface="Times New Roman Regular" panose="02020503050405090304" charset="0"/>
              </a:rPr>
              <a:t>C</a:t>
            </a:r>
            <a:r>
              <a:rPr lang="zh-CN" altLang="en-US" b="1">
                <a:latin typeface="Times New Roman Regular" panose="02020503050405090304" charset="0"/>
                <a:cs typeface="Times New Roman Regular" panose="02020503050405090304" charset="0"/>
              </a:rPr>
              <a:t>onsidering the</a:t>
            </a:r>
            <a:r>
              <a:rPr lang="zh-CN" altLang="en-US" b="1">
                <a:solidFill>
                  <a:srgbClr val="0A00E9"/>
                </a:solidFill>
                <a:latin typeface="Times New Roman Regular" panose="02020503050405090304" charset="0"/>
                <a:cs typeface="Times New Roman Regular" panose="02020503050405090304" charset="0"/>
              </a:rPr>
              <a:t> typical differential mass distribution</a:t>
            </a:r>
            <a:r>
              <a:rPr lang="zh-CN" altLang="en-US" b="1">
                <a:latin typeface="Times New Roman Regular" panose="02020503050405090304" charset="0"/>
                <a:cs typeface="Times New Roman Regular" panose="02020503050405090304" charset="0"/>
              </a:rPr>
              <a:t> of incident asteroids, we find that an asteroid with mass </a:t>
            </a:r>
            <a:r>
              <a:rPr lang="zh-CN" altLang="en-US" b="1" i="1">
                <a:solidFill>
                  <a:srgbClr val="FF0000"/>
                </a:solidFill>
                <a:latin typeface="Times New Roman Italic" panose="02020503050405090304" charset="0"/>
                <a:cs typeface="Times New Roman Italic" panose="02020503050405090304" charset="0"/>
              </a:rPr>
              <a:t>m</a:t>
            </a:r>
            <a:r>
              <a:rPr lang="zh-CN" altLang="en-US" b="1">
                <a:solidFill>
                  <a:srgbClr val="FF0000"/>
                </a:solidFill>
                <a:latin typeface="Times New Roman Regular" panose="02020503050405090304" charset="0"/>
                <a:cs typeface="Times New Roman Regular" panose="02020503050405090304" charset="0"/>
              </a:rPr>
              <a:t> ≳ 10</a:t>
            </a:r>
            <a:r>
              <a:rPr lang="zh-CN" altLang="en-US" b="1" baseline="30000">
                <a:solidFill>
                  <a:srgbClr val="FF0000"/>
                </a:solidFill>
                <a:latin typeface="Times New Roman Regular" panose="02020503050405090304" charset="0"/>
                <a:cs typeface="Times New Roman Regular" panose="02020503050405090304" charset="0"/>
              </a:rPr>
              <a:t>17</a:t>
            </a:r>
            <a:r>
              <a:rPr lang="zh-CN" altLang="en-US" b="1">
                <a:solidFill>
                  <a:srgbClr val="FF0000"/>
                </a:solidFill>
                <a:latin typeface="Times New Roman Regular" panose="02020503050405090304" charset="0"/>
                <a:cs typeface="Times New Roman Regular" panose="02020503050405090304" charset="0"/>
              </a:rPr>
              <a:t> g </a:t>
            </a:r>
            <a:r>
              <a:rPr lang="zh-CN" altLang="en-US" b="1">
                <a:latin typeface="Times New Roman Regular" panose="02020503050405090304" charset="0"/>
                <a:cs typeface="Times New Roman Regular" panose="02020503050405090304" charset="0"/>
              </a:rPr>
              <a:t>colliding with the pulsar would contribute abundant gravitational energy, which powers an FRB. </a:t>
            </a:r>
            <a:r>
              <a:rPr lang="zh-CN" altLang="en-US" b="1">
                <a:solidFill>
                  <a:srgbClr val="FF0000"/>
                </a:solidFill>
                <a:latin typeface="Times New Roman Regular" panose="02020503050405090304" charset="0"/>
                <a:cs typeface="Times New Roman Regular" panose="02020503050405090304" charset="0"/>
              </a:rPr>
              <a:t>A broad frequency band </a:t>
            </a:r>
            <a:r>
              <a:rPr lang="zh-CN" altLang="en-US" b="1">
                <a:latin typeface="Times New Roman Regular" panose="02020503050405090304" charset="0"/>
                <a:cs typeface="Times New Roman Regular" panose="02020503050405090304" charset="0"/>
              </a:rPr>
              <a:t>of the FRBs would be expected, due to the mass difference of the incident asteroids.</a:t>
            </a:r>
            <a:endParaRPr lang="zh-CN" altLang="en-US" b="1">
              <a:latin typeface="Times New Roman Regular" panose="02020503050405090304" charset="0"/>
              <a:cs typeface="Times New Roman Regular" panose="02020503050405090304" charset="0"/>
            </a:endParaRPr>
          </a:p>
          <a:p>
            <a:endParaRPr lang="zh-CN" altLang="en-US" b="1">
              <a:latin typeface="Times New Roman Regular" panose="02020503050405090304" charset="0"/>
              <a:cs typeface="Times New Roman Regular" panose="02020503050405090304" charset="0"/>
            </a:endParaRPr>
          </a:p>
          <a:p>
            <a:r>
              <a:rPr lang="en-US" altLang="zh-CN" b="1">
                <a:latin typeface="American Typewriter" panose="02090604020004020304" charset="0"/>
                <a:cs typeface="American Typewriter" panose="02090604020004020304" charset="0"/>
              </a:rPr>
              <a:t>•  </a:t>
            </a:r>
            <a:r>
              <a:rPr lang="en-US" altLang="zh-CN" b="1">
                <a:latin typeface="Times New Roman Regular" panose="02020503050405090304" charset="0"/>
                <a:cs typeface="Times New Roman Regular" panose="02020503050405090304" charset="0"/>
              </a:rPr>
              <a:t>W</a:t>
            </a:r>
            <a:r>
              <a:rPr lang="zh-CN" altLang="en-US" b="1">
                <a:latin typeface="Times New Roman Regular" panose="02020503050405090304" charset="0"/>
                <a:cs typeface="Times New Roman Regular" panose="02020503050405090304" charset="0"/>
              </a:rPr>
              <a:t>e simulate the </a:t>
            </a:r>
            <a:r>
              <a:rPr lang="zh-CN" altLang="en-US" b="1">
                <a:solidFill>
                  <a:srgbClr val="0A00E9"/>
                </a:solidFill>
                <a:latin typeface="Times New Roman Regular" panose="02020503050405090304" charset="0"/>
                <a:cs typeface="Times New Roman Regular" panose="02020503050405090304" charset="0"/>
              </a:rPr>
              <a:t>linear polarization distribution</a:t>
            </a:r>
            <a:r>
              <a:rPr lang="zh-CN" altLang="en-US" b="1">
                <a:latin typeface="Times New Roman Regular" panose="02020503050405090304" charset="0"/>
                <a:cs typeface="Times New Roman Regular" panose="02020503050405090304" charset="0"/>
              </a:rPr>
              <a:t> for the repeating FRBs, and constrain the linear polarization with </a:t>
            </a:r>
            <a:r>
              <a:rPr lang="zh-CN" altLang="en-US" b="1">
                <a:solidFill>
                  <a:srgbClr val="FF0000"/>
                </a:solidFill>
                <a:latin typeface="Times New Roman Regular" panose="02020503050405090304" charset="0"/>
                <a:cs typeface="Times New Roman Regular" panose="02020503050405090304" charset="0"/>
              </a:rPr>
              <a:t>≳ 30%</a:t>
            </a:r>
            <a:r>
              <a:rPr lang="zh-CN" altLang="en-US" b="1">
                <a:latin typeface="Times New Roman Regular" panose="02020503050405090304" charset="0"/>
                <a:cs typeface="Times New Roman Regular" panose="02020503050405090304" charset="0"/>
              </a:rPr>
              <a:t> for the FRBs with flux of an order of magnitude lower than the maximum flux.</a:t>
            </a:r>
            <a:endParaRPr lang="zh-CN" altLang="en-US" b="1">
              <a:latin typeface="Times New Roman Regular" panose="02020503050405090304" charset="0"/>
              <a:cs typeface="Times New Roman Regular" panose="02020503050405090304" charset="0"/>
            </a:endParaRPr>
          </a:p>
        </p:txBody>
      </p:sp>
      <p:sp>
        <p:nvSpPr>
          <p:cNvPr id="2" name="object 7"/>
          <p:cNvSpPr txBox="1">
            <a:spLocks noGrp="1"/>
          </p:cNvSpPr>
          <p:nvPr/>
        </p:nvSpPr>
        <p:spPr>
          <a:xfrm>
            <a:off x="8313420" y="6381750"/>
            <a:ext cx="307975" cy="231775"/>
          </a:xfrm>
          <a:prstGeom prst="rect">
            <a:avLst/>
          </a:prstGeom>
        </p:spPr>
        <p:txBody>
          <a:bodyPr vert="horz" wrap="square" lIns="0" tIns="0" rIns="0" bIns="0" rtlCol="0">
            <a:spAutoFit/>
          </a:bodyPr>
          <a:lstStyle>
            <a:lvl1pPr marL="0">
              <a:defRPr sz="1800" b="0" i="0">
                <a:solidFill>
                  <a:srgbClr val="898989"/>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1810"/>
              </a:lnSpc>
            </a:pPr>
            <a:fld id="{81D60167-4931-47E6-BA6A-407CBD079E47}" type="slidenum">
              <a:rPr dirty="0"/>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object 4"/>
          <p:cNvSpPr txBox="1">
            <a:spLocks noGrp="1"/>
          </p:cNvSpPr>
          <p:nvPr>
            <p:ph type="ctrTitle"/>
          </p:nvPr>
        </p:nvSpPr>
        <p:spPr>
          <a:xfrm>
            <a:off x="716915" y="534035"/>
            <a:ext cx="7786370" cy="751840"/>
          </a:xfrm>
          <a:prstGeom prst="rect">
            <a:avLst/>
          </a:prstGeom>
        </p:spPr>
        <p:txBody>
          <a:bodyPr vert="horz" wrap="square" lIns="0" tIns="13335" rIns="0" bIns="0" rtlCol="0">
            <a:spAutoFit/>
          </a:bodyPr>
          <a:lstStyle/>
          <a:p>
            <a:pPr marL="1725295" marR="5080" indent="-1637665">
              <a:lnSpc>
                <a:spcPct val="100000"/>
              </a:lnSpc>
              <a:spcBef>
                <a:spcPts val="105"/>
              </a:spcBef>
            </a:pPr>
            <a:r>
              <a:rPr lang="en-US" altLang="zh-CN" sz="4800">
                <a:solidFill>
                  <a:srgbClr val="0A00E9"/>
                </a:solidFill>
                <a:sym typeface="+mn-ea"/>
              </a:rPr>
              <a:t>Thanks for your listening!</a:t>
            </a:r>
            <a:endParaRPr lang="en-US" altLang="zh-CN" sz="4800" spc="-5" dirty="0">
              <a:solidFill>
                <a:srgbClr val="0A00E9"/>
              </a:solidFill>
              <a:sym typeface="+mn-ea"/>
            </a:endParaRPr>
          </a:p>
        </p:txBody>
      </p:sp>
      <p:pic>
        <p:nvPicPr>
          <p:cNvPr id="5" name="图片 4"/>
          <p:cNvPicPr>
            <a:picLocks noChangeAspect="1"/>
          </p:cNvPicPr>
          <p:nvPr/>
        </p:nvPicPr>
        <p:blipFill>
          <a:blip r:embed="rId2"/>
          <a:stretch>
            <a:fillRect/>
          </a:stretch>
        </p:blipFill>
        <p:spPr>
          <a:xfrm>
            <a:off x="1162050" y="1761490"/>
            <a:ext cx="3064510" cy="1969770"/>
          </a:xfrm>
          <a:prstGeom prst="rect">
            <a:avLst/>
          </a:prstGeom>
        </p:spPr>
      </p:pic>
      <p:pic>
        <p:nvPicPr>
          <p:cNvPr id="8" name="图片 7"/>
          <p:cNvPicPr>
            <a:picLocks noChangeAspect="1"/>
          </p:cNvPicPr>
          <p:nvPr/>
        </p:nvPicPr>
        <p:blipFill>
          <a:blip r:embed="rId3"/>
          <a:stretch>
            <a:fillRect/>
          </a:stretch>
        </p:blipFill>
        <p:spPr>
          <a:xfrm>
            <a:off x="4614545" y="4030345"/>
            <a:ext cx="3103880" cy="1969135"/>
          </a:xfrm>
          <a:prstGeom prst="rect">
            <a:avLst/>
          </a:prstGeom>
        </p:spPr>
      </p:pic>
      <p:pic>
        <p:nvPicPr>
          <p:cNvPr id="10" name="图片 9"/>
          <p:cNvPicPr>
            <a:picLocks noChangeAspect="1"/>
          </p:cNvPicPr>
          <p:nvPr/>
        </p:nvPicPr>
        <p:blipFill>
          <a:blip r:embed="rId4"/>
          <a:stretch>
            <a:fillRect/>
          </a:stretch>
        </p:blipFill>
        <p:spPr>
          <a:xfrm>
            <a:off x="1162050" y="4029075"/>
            <a:ext cx="3064510" cy="1970405"/>
          </a:xfrm>
          <a:prstGeom prst="rect">
            <a:avLst/>
          </a:prstGeom>
        </p:spPr>
      </p:pic>
      <p:pic>
        <p:nvPicPr>
          <p:cNvPr id="3" name="图片 2"/>
          <p:cNvPicPr>
            <a:picLocks noChangeAspect="1"/>
          </p:cNvPicPr>
          <p:nvPr/>
        </p:nvPicPr>
        <p:blipFill rotWithShape="1">
          <a:blip r:embed="rId5"/>
          <a:srcRect r="8523"/>
          <a:stretch>
            <a:fillRect/>
          </a:stretch>
        </p:blipFill>
        <p:spPr>
          <a:xfrm>
            <a:off x="4614545" y="1761490"/>
            <a:ext cx="3103245" cy="19697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07820"/>
            <a:ext cx="8085455" cy="3841115"/>
          </a:xfrm>
          <a:prstGeom prst="rect">
            <a:avLst/>
          </a:prstGeom>
        </p:spPr>
        <p:txBody>
          <a:bodyPr vert="horz" wrap="square" lIns="0" tIns="13335" rIns="0" bIns="0" rtlCol="0">
            <a:spAutoFit/>
          </a:bodyPr>
          <a:lstStyle/>
          <a:p>
            <a:pPr marL="355600" indent="-343535">
              <a:lnSpc>
                <a:spcPct val="100000"/>
              </a:lnSpc>
              <a:spcBef>
                <a:spcPts val="105"/>
              </a:spcBef>
              <a:buFont typeface="Arial" panose="020B0604020202090204"/>
              <a:buChar char="•"/>
              <a:tabLst>
                <a:tab pos="355600" algn="l"/>
                <a:tab pos="356235" algn="l"/>
              </a:tabLst>
            </a:pPr>
            <a:r>
              <a:rPr lang="en-US" sz="2800" b="1" spc="-5" dirty="0">
                <a:latin typeface="Times New Roman" panose="02020503050405090304" charset="0"/>
                <a:cs typeface="Times New Roman" panose="02020503050405090304" charset="0"/>
              </a:rPr>
              <a:t>FRB observational properties</a:t>
            </a:r>
            <a:endParaRPr lang="en-US" sz="2800" b="1" spc="-5" dirty="0">
              <a:latin typeface="Times New Roman" panose="02020503050405090304" charset="0"/>
              <a:cs typeface="Times New Roman" panose="02020503050405090304" charset="0"/>
            </a:endParaRPr>
          </a:p>
          <a:p>
            <a:pPr>
              <a:lnSpc>
                <a:spcPct val="100000"/>
              </a:lnSpc>
              <a:spcBef>
                <a:spcPts val="30"/>
              </a:spcBef>
              <a:buFont typeface="Arial" panose="020B0604020202090204"/>
              <a:buChar char="•"/>
            </a:pPr>
            <a:endParaRPr sz="4400" b="1">
              <a:latin typeface="Times New Roman" panose="02020503050405090304" charset="0"/>
              <a:cs typeface="Times New Roman" panose="02020503050405090304" charset="0"/>
            </a:endParaRPr>
          </a:p>
          <a:p>
            <a:pPr marL="355600" indent="-343535">
              <a:lnSpc>
                <a:spcPct val="100000"/>
              </a:lnSpc>
              <a:buFont typeface="Arial" panose="020B0604020202090204"/>
              <a:buChar char="•"/>
              <a:tabLst>
                <a:tab pos="355600" algn="l"/>
                <a:tab pos="356235" algn="l"/>
              </a:tabLst>
            </a:pPr>
            <a:r>
              <a:rPr lang="en-US" sz="2800" b="1" dirty="0">
                <a:latin typeface="Times New Roman" panose="02020503050405090304" charset="0"/>
                <a:cs typeface="Times New Roman" panose="02020503050405090304" charset="0"/>
                <a:sym typeface="+mn-ea"/>
              </a:rPr>
              <a:t>Pulsar-asteroid belt collision model</a:t>
            </a:r>
            <a:endParaRPr sz="2800" b="1" dirty="0">
              <a:latin typeface="Times New Roman" panose="02020503050405090304" charset="0"/>
              <a:cs typeface="Times New Roman" panose="02020503050405090304" charset="0"/>
            </a:endParaRPr>
          </a:p>
          <a:p>
            <a:pPr>
              <a:lnSpc>
                <a:spcPct val="100000"/>
              </a:lnSpc>
              <a:spcBef>
                <a:spcPts val="30"/>
              </a:spcBef>
              <a:buFont typeface="Arial" panose="020B0604020202090204"/>
              <a:buChar char="•"/>
            </a:pPr>
            <a:endParaRPr sz="4400" b="1">
              <a:latin typeface="Times New Roman" panose="02020503050405090304" charset="0"/>
              <a:cs typeface="Times New Roman" panose="02020503050405090304" charset="0"/>
            </a:endParaRPr>
          </a:p>
          <a:p>
            <a:pPr marL="355600" indent="-343535" algn="l">
              <a:lnSpc>
                <a:spcPct val="100000"/>
              </a:lnSpc>
              <a:buFont typeface="Arial" panose="020B0604020202090204"/>
              <a:buChar char="•"/>
              <a:tabLst>
                <a:tab pos="355600" algn="l"/>
                <a:tab pos="356235" algn="l"/>
              </a:tabLst>
            </a:pPr>
            <a:r>
              <a:rPr lang="en-US" sz="2800" b="1" dirty="0">
                <a:latin typeface="Times New Roman" panose="02020503050405090304" charset="0"/>
                <a:cs typeface="Times New Roman" panose="02020503050405090304" charset="0"/>
                <a:sym typeface="+mn-ea"/>
              </a:rPr>
              <a:t>Time-frequency drifting and linear polarization</a:t>
            </a:r>
            <a:endParaRPr sz="2800" b="1" dirty="0">
              <a:latin typeface="Times New Roman" panose="02020503050405090304" charset="0"/>
              <a:cs typeface="Times New Roman" panose="02020503050405090304" charset="0"/>
              <a:sym typeface="+mn-ea"/>
            </a:endParaRPr>
          </a:p>
          <a:p>
            <a:pPr>
              <a:lnSpc>
                <a:spcPct val="100000"/>
              </a:lnSpc>
              <a:spcBef>
                <a:spcPts val="30"/>
              </a:spcBef>
              <a:buFont typeface="Arial" panose="020B0604020202090204"/>
              <a:buChar char="•"/>
            </a:pPr>
            <a:endParaRPr sz="4400" b="1">
              <a:latin typeface="Times New Roman" panose="02020503050405090304" charset="0"/>
              <a:cs typeface="Times New Roman" panose="02020503050405090304" charset="0"/>
            </a:endParaRPr>
          </a:p>
          <a:p>
            <a:pPr marL="355600" indent="-343535">
              <a:lnSpc>
                <a:spcPct val="100000"/>
              </a:lnSpc>
              <a:buFont typeface="Arial" panose="020B0604020202090204"/>
              <a:buChar char="•"/>
              <a:tabLst>
                <a:tab pos="355600" algn="l"/>
                <a:tab pos="356235" algn="l"/>
              </a:tabLst>
            </a:pPr>
            <a:r>
              <a:rPr sz="2800" b="1" dirty="0">
                <a:latin typeface="Times New Roman" panose="02020503050405090304" charset="0"/>
                <a:cs typeface="Times New Roman" panose="02020503050405090304" charset="0"/>
              </a:rPr>
              <a:t>Summary</a:t>
            </a:r>
            <a:r>
              <a:rPr sz="3200" b="1" dirty="0">
                <a:latin typeface="Calibri"/>
                <a:cs typeface="Calibri"/>
              </a:rPr>
              <a:t> </a:t>
            </a:r>
            <a:endParaRPr sz="3200" b="1">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sp>
        <p:nvSpPr>
          <p:cNvPr id="3" name="object 3"/>
          <p:cNvSpPr txBox="1">
            <a:spLocks noGrp="1"/>
          </p:cNvSpPr>
          <p:nvPr>
            <p:ph type="title"/>
          </p:nvPr>
        </p:nvSpPr>
        <p:spPr>
          <a:xfrm>
            <a:off x="3701415" y="478790"/>
            <a:ext cx="1938655" cy="68961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0000"/>
                </a:solidFill>
                <a:latin typeface="Times New Roman" panose="02020503050405090304" charset="0"/>
                <a:cs typeface="Times New Roman" panose="02020503050405090304" charset="0"/>
              </a:rPr>
              <a:t>Outline</a:t>
            </a:r>
            <a:endParaRPr spc="-5" dirty="0">
              <a:solidFill>
                <a:srgbClr val="FF0000"/>
              </a:solidFill>
              <a:latin typeface="Times New Roman" panose="02020503050405090304" charset="0"/>
              <a:cs typeface="Times New Roman" panose="02020503050405090304" charset="0"/>
            </a:endParaRPr>
          </a:p>
        </p:txBody>
      </p:sp>
      <p:pic>
        <p:nvPicPr>
          <p:cNvPr id="7" name="图片 6"/>
          <p:cNvPicPr>
            <a:picLocks noChangeAspect="1"/>
          </p:cNvPicPr>
          <p:nvPr/>
        </p:nvPicPr>
        <p:blipFill rotWithShape="1">
          <a:blip r:embed="rId1"/>
          <a:srcRect b="3380"/>
          <a:stretch>
            <a:fillRect/>
          </a:stretch>
        </p:blipFill>
        <p:spPr>
          <a:xfrm>
            <a:off x="4566920" y="4460875"/>
            <a:ext cx="3463290" cy="22256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085" y="980440"/>
            <a:ext cx="9308465" cy="5184775"/>
          </a:xfrm>
          <a:custGeom>
            <a:avLst/>
            <a:gdLst/>
            <a:ahLst/>
            <a:cxnLst/>
            <a:rect l="l" t="t" r="r" b="b"/>
            <a:pathLst>
              <a:path w="8229600" h="5184775">
                <a:moveTo>
                  <a:pt x="0" y="0"/>
                </a:moveTo>
                <a:lnTo>
                  <a:pt x="8229516" y="0"/>
                </a:lnTo>
                <a:lnTo>
                  <a:pt x="8229516" y="5184596"/>
                </a:lnTo>
                <a:lnTo>
                  <a:pt x="0" y="5184596"/>
                </a:lnTo>
                <a:lnTo>
                  <a:pt x="0" y="0"/>
                </a:lnTo>
                <a:close/>
              </a:path>
            </a:pathLst>
          </a:custGeom>
          <a:solidFill>
            <a:srgbClr val="FFFFFF"/>
          </a:solidFill>
        </p:spPr>
        <p:txBody>
          <a:bodyPr wrap="square" lIns="0" tIns="0" rIns="0" bIns="0" rtlCol="0"/>
          <a:lstStyle/>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sp>
        <p:nvSpPr>
          <p:cNvPr id="8" name="object 3"/>
          <p:cNvSpPr txBox="1">
            <a:spLocks noGrp="1"/>
          </p:cNvSpPr>
          <p:nvPr>
            <p:ph type="title"/>
          </p:nvPr>
        </p:nvSpPr>
        <p:spPr>
          <a:xfrm>
            <a:off x="1125855" y="160020"/>
            <a:ext cx="8229600" cy="689610"/>
          </a:xfrm>
          <a:prstGeom prst="rect">
            <a:avLst/>
          </a:prstGeom>
        </p:spPr>
        <p:txBody>
          <a:bodyPr vert="horz" wrap="square" lIns="0" tIns="12700" rIns="0" bIns="0" rtlCol="0">
            <a:spAutoFit/>
          </a:bodyPr>
          <a:p>
            <a:pPr marL="12700">
              <a:lnSpc>
                <a:spcPct val="100000"/>
              </a:lnSpc>
              <a:spcBef>
                <a:spcPts val="100"/>
              </a:spcBef>
            </a:pPr>
            <a:r>
              <a:rPr spc="-5" dirty="0">
                <a:solidFill>
                  <a:srgbClr val="FF0000"/>
                </a:solidFill>
                <a:latin typeface="Times New Roman" panose="02020503050405090304" charset="0"/>
                <a:cs typeface="Times New Roman" panose="02020503050405090304" charset="0"/>
                <a:sym typeface="+mn-ea"/>
              </a:rPr>
              <a:t>FRB observational properties</a:t>
            </a:r>
            <a:endParaRPr spc="-5" dirty="0">
              <a:solidFill>
                <a:srgbClr val="FF0000"/>
              </a:solidFill>
              <a:latin typeface="Times New Roman" panose="02020503050405090304" charset="0"/>
              <a:cs typeface="Times New Roman" panose="02020503050405090304" charset="0"/>
            </a:endParaRPr>
          </a:p>
        </p:txBody>
      </p:sp>
      <p:sp>
        <p:nvSpPr>
          <p:cNvPr id="4" name="文本框 3"/>
          <p:cNvSpPr txBox="1"/>
          <p:nvPr/>
        </p:nvSpPr>
        <p:spPr>
          <a:xfrm>
            <a:off x="633730" y="849630"/>
            <a:ext cx="7668260" cy="5446395"/>
          </a:xfrm>
          <a:prstGeom prst="rect">
            <a:avLst/>
          </a:prstGeom>
          <a:noFill/>
        </p:spPr>
        <p:txBody>
          <a:bodyPr wrap="square" rtlCol="0">
            <a:spAutoFit/>
          </a:bodyPr>
          <a:p>
            <a:r>
              <a:rPr lang="en-US" altLang="zh-CN" b="1">
                <a:solidFill>
                  <a:srgbClr val="0A00E9"/>
                </a:solidFill>
                <a:latin typeface="Times New Roman Bold" panose="02020503050405090304" charset="0"/>
                <a:cs typeface="Times New Roman Bold" panose="02020503050405090304" charset="0"/>
              </a:rPr>
              <a:t>Event rate density:</a:t>
            </a:r>
            <a:r>
              <a:rPr lang="en-US" altLang="zh-CN">
                <a:solidFill>
                  <a:srgbClr val="FF0000"/>
                </a:solidFill>
                <a:latin typeface="Times New Roman Regular" panose="02020503050405090304" charset="0"/>
                <a:cs typeface="Times New Roman Regular" panose="02020503050405090304" charset="0"/>
              </a:rPr>
              <a:t> </a:t>
            </a:r>
            <a:r>
              <a:rPr lang="en-US" altLang="zh-CN" b="1">
                <a:latin typeface="Times New Roman" panose="02020503050405090304" charset="0"/>
                <a:cs typeface="Times New Roman" panose="02020503050405090304" charset="0"/>
                <a:sym typeface="+mn-ea"/>
              </a:rPr>
              <a:t>~ 3.5</a:t>
            </a:r>
            <a:r>
              <a:rPr lang="zh-CN" altLang="en-US" b="1">
                <a:latin typeface="Times New Roman" panose="02020503050405090304" charset="0"/>
                <a:cs typeface="Times New Roman" panose="02020503050405090304" charset="0"/>
                <a:sym typeface="+mn-ea"/>
              </a:rPr>
              <a:t>×</a:t>
            </a:r>
            <a:r>
              <a:rPr lang="en-US" altLang="zh-CN" b="1">
                <a:latin typeface="Times New Roman Regular" panose="02020503050405090304" charset="0"/>
                <a:cs typeface="Times New Roman Regular" panose="02020503050405090304" charset="0"/>
                <a:sym typeface="+mn-ea"/>
              </a:rPr>
              <a:t>10</a:t>
            </a:r>
            <a:r>
              <a:rPr lang="en-US" altLang="zh-CN" b="1" baseline="30000">
                <a:latin typeface="Times New Roman Regular" panose="02020503050405090304" charset="0"/>
                <a:cs typeface="Times New Roman Regular" panose="02020503050405090304" charset="0"/>
                <a:sym typeface="+mn-ea"/>
              </a:rPr>
              <a:t>4</a:t>
            </a:r>
            <a:r>
              <a:rPr lang="en-US" altLang="zh-CN" sz="2400" b="1">
                <a:latin typeface="Times New Roman Regular" panose="02020503050405090304" charset="0"/>
                <a:cs typeface="Times New Roman Regular" panose="02020503050405090304" charset="0"/>
                <a:sym typeface="+mn-ea"/>
              </a:rPr>
              <a:t> </a:t>
            </a:r>
            <a:r>
              <a:rPr lang="en-US" altLang="zh-CN" b="1">
                <a:latin typeface="Times New Roman Regular" panose="02020503050405090304" charset="0"/>
                <a:cs typeface="Times New Roman Regular" panose="02020503050405090304" charset="0"/>
                <a:sym typeface="+mn-ea"/>
              </a:rPr>
              <a:t>Gpc</a:t>
            </a:r>
            <a:r>
              <a:rPr lang="en-US" altLang="zh-CN" b="1" baseline="30000">
                <a:latin typeface="Times New Roman Regular" panose="02020503050405090304" charset="0"/>
                <a:cs typeface="Times New Roman Regular" panose="02020503050405090304" charset="0"/>
                <a:sym typeface="+mn-ea"/>
              </a:rPr>
              <a:t>-3 </a:t>
            </a:r>
            <a:r>
              <a:rPr lang="en-US" altLang="zh-CN" b="1">
                <a:latin typeface="Times New Roman Regular" panose="02020503050405090304" charset="0"/>
                <a:cs typeface="Times New Roman Regular" panose="02020503050405090304" charset="0"/>
                <a:sym typeface="+mn-ea"/>
              </a:rPr>
              <a:t>yr</a:t>
            </a:r>
            <a:r>
              <a:rPr lang="en-US" altLang="zh-CN" b="1" baseline="30000">
                <a:latin typeface="Times New Roman Regular" panose="02020503050405090304" charset="0"/>
                <a:cs typeface="Times New Roman Regular" panose="02020503050405090304" charset="0"/>
                <a:sym typeface="+mn-ea"/>
              </a:rPr>
              <a:t>-1 </a:t>
            </a:r>
            <a:r>
              <a:rPr lang="en-US" altLang="zh-CN" b="1" baseline="30000">
                <a:solidFill>
                  <a:schemeClr val="tx1"/>
                </a:solidFill>
                <a:latin typeface="Times New Roman Bold" panose="02020503050405090304" charset="0"/>
                <a:cs typeface="Times New Roman Bold" panose="02020503050405090304" charset="0"/>
                <a:sym typeface="+mn-ea"/>
              </a:rPr>
              <a:t> </a:t>
            </a:r>
            <a:r>
              <a:rPr lang="en-US" altLang="zh-CN" b="1">
                <a:solidFill>
                  <a:schemeClr val="tx1"/>
                </a:solidFill>
                <a:latin typeface="Times New Roman Bold" panose="02020503050405090304" charset="0"/>
                <a:cs typeface="Times New Roman Bold" panose="02020503050405090304" charset="0"/>
              </a:rPr>
              <a:t>above 10</a:t>
            </a:r>
            <a:r>
              <a:rPr lang="en-US" altLang="zh-CN" b="1" baseline="30000">
                <a:solidFill>
                  <a:schemeClr val="tx1"/>
                </a:solidFill>
                <a:latin typeface="Times New Roman Bold" panose="02020503050405090304" charset="0"/>
                <a:cs typeface="Times New Roman Bold" panose="02020503050405090304" charset="0"/>
              </a:rPr>
              <a:t>42</a:t>
            </a:r>
            <a:r>
              <a:rPr lang="en-US" altLang="zh-CN" b="1">
                <a:solidFill>
                  <a:schemeClr val="tx1"/>
                </a:solidFill>
                <a:latin typeface="Times New Roman Bold" panose="02020503050405090304" charset="0"/>
                <a:cs typeface="Times New Roman Bold" panose="02020503050405090304" charset="0"/>
              </a:rPr>
              <a:t> erg/s</a:t>
            </a:r>
            <a:endParaRPr lang="en-US" altLang="zh-CN" b="1">
              <a:solidFill>
                <a:schemeClr val="tx1"/>
              </a:solidFill>
              <a:latin typeface="Times New Roman Bold" panose="02020503050405090304" charset="0"/>
              <a:cs typeface="Times New Roman Bold" panose="02020503050405090304" charset="0"/>
            </a:endParaRPr>
          </a:p>
          <a:p>
            <a:endParaRPr lang="en-US" altLang="zh-CN">
              <a:solidFill>
                <a:srgbClr val="FF0000"/>
              </a:solidFill>
              <a:latin typeface="Times New Roman Regular" panose="02020503050405090304" charset="0"/>
              <a:cs typeface="Times New Roman Regular" panose="02020503050405090304" charset="0"/>
            </a:endParaRPr>
          </a:p>
          <a:p>
            <a:r>
              <a:rPr lang="en-US" altLang="zh-CN" b="1">
                <a:solidFill>
                  <a:srgbClr val="0A00E9"/>
                </a:solidFill>
                <a:latin typeface="Times New Roman Bold" panose="02020503050405090304" charset="0"/>
                <a:cs typeface="Times New Roman Bold" panose="02020503050405090304" charset="0"/>
              </a:rPr>
              <a:t>Duration:</a:t>
            </a:r>
            <a:r>
              <a:rPr lang="en-US" altLang="zh-CN">
                <a:latin typeface="Times New Roman Regular" panose="02020503050405090304" charset="0"/>
                <a:cs typeface="Times New Roman Regular" panose="02020503050405090304" charset="0"/>
              </a:rPr>
              <a:t> </a:t>
            </a:r>
            <a:r>
              <a:rPr lang="en-US" altLang="zh-CN" b="1">
                <a:latin typeface="Times New Roman Bold" panose="02020503050405090304" charset="0"/>
                <a:cs typeface="Times New Roman Bold" panose="02020503050405090304" charset="0"/>
              </a:rPr>
              <a:t>milli-seconds</a:t>
            </a:r>
            <a:endParaRPr lang="en-US" altLang="zh-CN">
              <a:latin typeface="Times New Roman Regular" panose="02020503050405090304" charset="0"/>
              <a:cs typeface="Times New Roman Regular" panose="02020503050405090304" charset="0"/>
            </a:endParaRPr>
          </a:p>
          <a:p>
            <a:pPr algn="l"/>
            <a:endParaRPr lang="en-US" altLang="zh-CN">
              <a:latin typeface="Times New Roman Regular" panose="02020503050405090304" charset="0"/>
              <a:cs typeface="Times New Roman Regular" panose="02020503050405090304" charset="0"/>
            </a:endParaRPr>
          </a:p>
          <a:p>
            <a:r>
              <a:rPr lang="en-US" altLang="zh-CN" b="1">
                <a:solidFill>
                  <a:srgbClr val="0A00E9"/>
                </a:solidFill>
                <a:latin typeface="Times New Roman Bold" panose="02020503050405090304" charset="0"/>
                <a:cs typeface="Times New Roman Bold" panose="02020503050405090304" charset="0"/>
                <a:sym typeface="+mn-ea"/>
              </a:rPr>
              <a:t>Observed frequency: </a:t>
            </a:r>
            <a:r>
              <a:rPr lang="en-US" altLang="zh-CN">
                <a:latin typeface="Times New Roman Regular" panose="02020503050405090304" charset="0"/>
                <a:cs typeface="Times New Roman Regular" panose="02020503050405090304" charset="0"/>
                <a:sym typeface="+mn-ea"/>
              </a:rPr>
              <a:t> </a:t>
            </a:r>
            <a:r>
              <a:rPr lang="en-US" altLang="zh-CN" b="1">
                <a:latin typeface="Times New Roman" panose="02020503050405090304" charset="0"/>
                <a:cs typeface="Times New Roman" panose="02020503050405090304" charset="0"/>
                <a:sym typeface="+mn-ea"/>
              </a:rPr>
              <a:t>~ 300</a:t>
            </a:r>
            <a:r>
              <a:rPr lang="en-US" altLang="zh-CN" b="1">
                <a:latin typeface="Times New Roman Regular" panose="02020503050405090304" charset="0"/>
                <a:cs typeface="Times New Roman Regular" panose="02020503050405090304" charset="0"/>
                <a:sym typeface="+mn-ea"/>
              </a:rPr>
              <a:t> MHz to  </a:t>
            </a:r>
            <a:r>
              <a:rPr lang="en-US" altLang="zh-CN" b="1">
                <a:latin typeface="Times New Roman" panose="02020503050405090304" charset="0"/>
                <a:cs typeface="Times New Roman" panose="02020503050405090304" charset="0"/>
                <a:sym typeface="+mn-ea"/>
              </a:rPr>
              <a:t>~ 8</a:t>
            </a:r>
            <a:r>
              <a:rPr lang="en-US" altLang="zh-CN" b="1">
                <a:latin typeface="Times New Roman Regular" panose="02020503050405090304" charset="0"/>
                <a:cs typeface="Times New Roman Regular" panose="02020503050405090304" charset="0"/>
                <a:sym typeface="+mn-ea"/>
              </a:rPr>
              <a:t> GHz </a:t>
            </a:r>
            <a:endParaRPr lang="en-US" altLang="zh-CN" b="1">
              <a:solidFill>
                <a:srgbClr val="0A00E9"/>
              </a:solidFill>
              <a:latin typeface="Times New Roman Bold" panose="02020503050405090304" charset="0"/>
              <a:cs typeface="Times New Roman Bold" panose="02020503050405090304" charset="0"/>
              <a:sym typeface="+mn-ea"/>
            </a:endParaRPr>
          </a:p>
          <a:p>
            <a:endParaRPr lang="en-US" altLang="zh-CN" b="1">
              <a:solidFill>
                <a:srgbClr val="0A00E9"/>
              </a:solidFill>
              <a:latin typeface="Times New Roman Bold" panose="02020503050405090304" charset="0"/>
              <a:cs typeface="Times New Roman Bold" panose="02020503050405090304" charset="0"/>
              <a:sym typeface="+mn-ea"/>
            </a:endParaRPr>
          </a:p>
          <a:p>
            <a:r>
              <a:rPr lang="en-US" altLang="zh-CN" b="1">
                <a:solidFill>
                  <a:srgbClr val="0A00E9"/>
                </a:solidFill>
                <a:latin typeface="Times New Roman Bold" panose="02020503050405090304" charset="0"/>
                <a:cs typeface="Times New Roman Bold" panose="02020503050405090304" charset="0"/>
              </a:rPr>
              <a:t>Brightness Temperature:</a:t>
            </a:r>
            <a:r>
              <a:rPr lang="en-US" altLang="zh-CN">
                <a:solidFill>
                  <a:schemeClr val="tx1"/>
                </a:solidFill>
                <a:latin typeface="Times New Roman Regular" panose="02020503050405090304" charset="0"/>
                <a:cs typeface="Times New Roman Regular" panose="02020503050405090304" charset="0"/>
              </a:rPr>
              <a:t> </a:t>
            </a:r>
            <a:r>
              <a:rPr lang="en-US" altLang="zh-CN" b="1">
                <a:solidFill>
                  <a:schemeClr val="tx1"/>
                </a:solidFill>
                <a:latin typeface="Times New Roman" panose="02020503050405090304" charset="0"/>
                <a:cs typeface="Times New Roman" panose="02020503050405090304" charset="0"/>
              </a:rPr>
              <a:t>~ </a:t>
            </a:r>
            <a:r>
              <a:rPr lang="en-US" altLang="zh-CN" b="1">
                <a:solidFill>
                  <a:schemeClr val="tx1"/>
                </a:solidFill>
                <a:latin typeface="Times New Roman Regular" panose="02020503050405090304" charset="0"/>
                <a:cs typeface="Times New Roman Regular" panose="02020503050405090304" charset="0"/>
              </a:rPr>
              <a:t>10</a:t>
            </a:r>
            <a:r>
              <a:rPr lang="en-US" altLang="zh-CN" b="1" baseline="30000">
                <a:solidFill>
                  <a:schemeClr val="tx1"/>
                </a:solidFill>
                <a:latin typeface="Times New Roman Regular" panose="02020503050405090304" charset="0"/>
                <a:cs typeface="Times New Roman Regular" panose="02020503050405090304" charset="0"/>
              </a:rPr>
              <a:t>37</a:t>
            </a:r>
            <a:r>
              <a:rPr lang="en-US" altLang="zh-CN" b="1">
                <a:solidFill>
                  <a:schemeClr val="tx1"/>
                </a:solidFill>
                <a:latin typeface="Times New Roman Regular" panose="02020503050405090304" charset="0"/>
                <a:cs typeface="Times New Roman Regular" panose="02020503050405090304" charset="0"/>
              </a:rPr>
              <a:t> K  </a:t>
            </a:r>
            <a:r>
              <a:rPr lang="en-US" altLang="zh-CN" b="1">
                <a:solidFill>
                  <a:schemeClr val="tx1"/>
                </a:solidFill>
                <a:latin typeface="Times New Roman" panose="02020503050405090304" charset="0"/>
                <a:cs typeface="Times New Roman" panose="02020503050405090304" charset="0"/>
              </a:rPr>
              <a:t>→  </a:t>
            </a:r>
            <a:r>
              <a:rPr lang="en-US" altLang="zh-CN" b="1">
                <a:solidFill>
                  <a:srgbClr val="FF0000"/>
                </a:solidFill>
                <a:latin typeface="Times New Roman" panose="02020503050405090304" charset="0"/>
                <a:cs typeface="Times New Roman" panose="02020503050405090304" charset="0"/>
              </a:rPr>
              <a:t>Coherent radiation mechanism</a:t>
            </a:r>
            <a:endParaRPr lang="en-US" altLang="zh-CN" b="1">
              <a:solidFill>
                <a:schemeClr val="tx1"/>
              </a:solidFill>
              <a:latin typeface="Times New Roman" panose="02020503050405090304" charset="0"/>
              <a:cs typeface="Times New Roman" panose="02020503050405090304" charset="0"/>
            </a:endParaRPr>
          </a:p>
          <a:p>
            <a:endParaRPr lang="en-US" altLang="zh-CN">
              <a:solidFill>
                <a:srgbClr val="0A00E9"/>
              </a:solidFill>
              <a:latin typeface="Times New Roman Regular" panose="02020503050405090304" charset="0"/>
              <a:cs typeface="Times New Roman Regular" panose="02020503050405090304" charset="0"/>
            </a:endParaRPr>
          </a:p>
          <a:p>
            <a:r>
              <a:rPr lang="en-US" altLang="zh-CN" b="1">
                <a:solidFill>
                  <a:srgbClr val="0A00E9"/>
                </a:solidFill>
                <a:latin typeface="Times New Roman Bold" panose="02020503050405090304" charset="0"/>
                <a:cs typeface="Times New Roman Bold" panose="02020503050405090304" charset="0"/>
              </a:rPr>
              <a:t>Isotropic </a:t>
            </a:r>
            <a:r>
              <a:rPr lang="en-US" altLang="zh-CN" b="1">
                <a:solidFill>
                  <a:srgbClr val="0A00E9"/>
                </a:solidFill>
                <a:latin typeface="Times New Roman Bold" panose="02020503050405090304" charset="0"/>
                <a:cs typeface="Times New Roman Bold" panose="02020503050405090304" charset="0"/>
                <a:sym typeface="+mn-ea"/>
              </a:rPr>
              <a:t>energy </a:t>
            </a:r>
            <a:r>
              <a:rPr lang="en-US" altLang="zh-CN" b="1">
                <a:solidFill>
                  <a:srgbClr val="0A00E9"/>
                </a:solidFill>
                <a:latin typeface="Times New Roman Bold" panose="02020503050405090304" charset="0"/>
                <a:cs typeface="Times New Roman Bold" panose="02020503050405090304" charset="0"/>
              </a:rPr>
              <a:t>and </a:t>
            </a:r>
            <a:r>
              <a:rPr lang="en-US" altLang="zh-CN" b="1">
                <a:solidFill>
                  <a:srgbClr val="0A00E9"/>
                </a:solidFill>
                <a:latin typeface="Times New Roman Bold" panose="02020503050405090304" charset="0"/>
                <a:cs typeface="Times New Roman Bold" panose="02020503050405090304" charset="0"/>
                <a:sym typeface="+mn-ea"/>
              </a:rPr>
              <a:t>peak luminosity:</a:t>
            </a:r>
            <a:r>
              <a:rPr lang="en-US" altLang="zh-CN">
                <a:solidFill>
                  <a:srgbClr val="FF0000"/>
                </a:solidFill>
                <a:latin typeface="Times New Roman Regular" panose="02020503050405090304" charset="0"/>
                <a:cs typeface="Times New Roman Regular" panose="02020503050405090304" charset="0"/>
                <a:sym typeface="+mn-ea"/>
              </a:rPr>
              <a:t> </a:t>
            </a:r>
            <a:r>
              <a:rPr lang="en-US" altLang="zh-CN" b="1">
                <a:latin typeface="Times New Roman Bold" panose="02020503050405090304" charset="0"/>
                <a:cs typeface="Times New Roman Bold" panose="02020503050405090304" charset="0"/>
                <a:sym typeface="+mn-ea"/>
              </a:rPr>
              <a:t>10</a:t>
            </a:r>
            <a:r>
              <a:rPr lang="en-US" altLang="zh-CN" b="1" baseline="30000">
                <a:latin typeface="Times New Roman Bold" panose="02020503050405090304" charset="0"/>
                <a:cs typeface="Times New Roman Bold" panose="02020503050405090304" charset="0"/>
                <a:sym typeface="+mn-ea"/>
              </a:rPr>
              <a:t>35</a:t>
            </a:r>
            <a:r>
              <a:rPr lang="en-US" altLang="zh-CN" b="1">
                <a:latin typeface="Times New Roman Bold" panose="02020503050405090304" charset="0"/>
                <a:cs typeface="Times New Roman Bold" panose="02020503050405090304" charset="0"/>
                <a:sym typeface="+mn-ea"/>
              </a:rPr>
              <a:t> - 10</a:t>
            </a:r>
            <a:r>
              <a:rPr lang="en-US" altLang="zh-CN" b="1" baseline="30000">
                <a:latin typeface="Times New Roman Bold" panose="02020503050405090304" charset="0"/>
                <a:cs typeface="Times New Roman Bold" panose="02020503050405090304" charset="0"/>
                <a:sym typeface="+mn-ea"/>
              </a:rPr>
              <a:t>43</a:t>
            </a:r>
            <a:r>
              <a:rPr lang="en-US" altLang="zh-CN" b="1">
                <a:latin typeface="Times New Roman Bold" panose="02020503050405090304" charset="0"/>
                <a:cs typeface="Times New Roman Bold" panose="02020503050405090304" charset="0"/>
                <a:sym typeface="+mn-ea"/>
              </a:rPr>
              <a:t> erg  and 10</a:t>
            </a:r>
            <a:r>
              <a:rPr lang="en-US" altLang="zh-CN" b="1" baseline="30000">
                <a:latin typeface="Times New Roman Bold" panose="02020503050405090304" charset="0"/>
                <a:cs typeface="Times New Roman Bold" panose="02020503050405090304" charset="0"/>
                <a:sym typeface="+mn-ea"/>
              </a:rPr>
              <a:t>38</a:t>
            </a:r>
            <a:r>
              <a:rPr lang="en-US" altLang="zh-CN" b="1">
                <a:latin typeface="Times New Roman Bold" panose="02020503050405090304" charset="0"/>
                <a:cs typeface="Times New Roman Bold" panose="02020503050405090304" charset="0"/>
                <a:sym typeface="+mn-ea"/>
              </a:rPr>
              <a:t> - 10</a:t>
            </a:r>
            <a:r>
              <a:rPr lang="en-US" altLang="zh-CN" b="1" baseline="30000">
                <a:latin typeface="Times New Roman Bold" panose="02020503050405090304" charset="0"/>
                <a:cs typeface="Times New Roman Bold" panose="02020503050405090304" charset="0"/>
                <a:sym typeface="+mn-ea"/>
              </a:rPr>
              <a:t>46</a:t>
            </a:r>
            <a:r>
              <a:rPr lang="en-US" altLang="zh-CN" b="1">
                <a:latin typeface="Times New Roman Bold" panose="02020503050405090304" charset="0"/>
                <a:cs typeface="Times New Roman Bold" panose="02020503050405090304" charset="0"/>
                <a:sym typeface="+mn-ea"/>
              </a:rPr>
              <a:t> erg/s</a:t>
            </a:r>
            <a:endParaRPr lang="en-US" altLang="zh-CN">
              <a:latin typeface="Times New Roman Regular" panose="02020503050405090304" charset="0"/>
              <a:cs typeface="Times New Roman Regular" panose="02020503050405090304" charset="0"/>
              <a:sym typeface="+mn-ea"/>
            </a:endParaRPr>
          </a:p>
          <a:p>
            <a:endParaRPr lang="en-US" altLang="zh-CN">
              <a:latin typeface="Times New Roman Regular" panose="02020503050405090304" charset="0"/>
              <a:cs typeface="Times New Roman Regular" panose="02020503050405090304" charset="0"/>
              <a:sym typeface="+mn-ea"/>
            </a:endParaRPr>
          </a:p>
          <a:p>
            <a:pPr algn="l"/>
            <a:r>
              <a:rPr lang="en-US" altLang="zh-CN" b="1">
                <a:solidFill>
                  <a:srgbClr val="0A00E9"/>
                </a:solidFill>
                <a:latin typeface="Times New Roman Bold" panose="02020503050405090304" charset="0"/>
                <a:cs typeface="Times New Roman Bold" panose="02020503050405090304" charset="0"/>
                <a:sym typeface="+mn-ea"/>
              </a:rPr>
              <a:t>Periodicity: </a:t>
            </a:r>
            <a:r>
              <a:rPr lang="en-US" altLang="zh-CN" b="1">
                <a:latin typeface="Times New Roman" panose="02020503050405090304" charset="0"/>
                <a:cs typeface="Times New Roman" panose="02020503050405090304" charset="0"/>
                <a:sym typeface="+mn-ea"/>
              </a:rPr>
              <a:t>~ </a:t>
            </a:r>
            <a:r>
              <a:rPr lang="en-US" altLang="zh-CN" b="1">
                <a:latin typeface="Times New Roman Regular" panose="02020503050405090304" charset="0"/>
                <a:cs typeface="Times New Roman Regular" panose="02020503050405090304" charset="0"/>
                <a:sym typeface="+mn-ea"/>
              </a:rPr>
              <a:t>16-day period of FRB180916.J0158+65 and </a:t>
            </a:r>
            <a:r>
              <a:rPr lang="en-US" altLang="zh-CN" b="1">
                <a:latin typeface="Times New Roman" panose="02020503050405090304" charset="0"/>
                <a:cs typeface="Times New Roman" panose="02020503050405090304" charset="0"/>
                <a:sym typeface="+mn-ea"/>
              </a:rPr>
              <a:t>~ </a:t>
            </a:r>
            <a:r>
              <a:rPr lang="en-US" altLang="zh-CN" b="1">
                <a:latin typeface="Times New Roman Regular" panose="02020503050405090304" charset="0"/>
                <a:cs typeface="Times New Roman Regular" panose="02020503050405090304" charset="0"/>
                <a:sym typeface="+mn-ea"/>
              </a:rPr>
              <a:t>161-day period of FRB121102</a:t>
            </a:r>
            <a:r>
              <a:rPr lang="en-US" altLang="zh-CN">
                <a:latin typeface="Times New Roman Regular" panose="02020503050405090304" charset="0"/>
                <a:cs typeface="Times New Roman Regular" panose="02020503050405090304" charset="0"/>
                <a:sym typeface="+mn-ea"/>
              </a:rPr>
              <a:t>   (Amiri et al. 2020, Cruces et al. 2020)</a:t>
            </a:r>
            <a:endParaRPr lang="en-US" altLang="zh-CN">
              <a:latin typeface="Times New Roman Regular" panose="02020503050405090304" charset="0"/>
              <a:cs typeface="Times New Roman Regular" panose="02020503050405090304" charset="0"/>
              <a:sym typeface="+mn-ea"/>
            </a:endParaRPr>
          </a:p>
          <a:p>
            <a:pPr algn="l"/>
            <a:endParaRPr lang="en-US" altLang="zh-CN" b="1">
              <a:solidFill>
                <a:srgbClr val="0A00E9"/>
              </a:solidFill>
              <a:latin typeface="Times New Roman Regular" panose="02020503050405090304" charset="0"/>
              <a:cs typeface="Times New Roman Regular" panose="02020503050405090304" charset="0"/>
              <a:sym typeface="+mn-ea"/>
            </a:endParaRPr>
          </a:p>
          <a:p>
            <a:pPr algn="l"/>
            <a:endParaRPr lang="en-US" altLang="zh-CN" b="1">
              <a:solidFill>
                <a:srgbClr val="0A00E9"/>
              </a:solidFill>
              <a:latin typeface="Times New Roman Regular" panose="02020503050405090304" charset="0"/>
              <a:cs typeface="Times New Roman Regular" panose="02020503050405090304" charset="0"/>
              <a:sym typeface="+mn-ea"/>
            </a:endParaRPr>
          </a:p>
          <a:p>
            <a:pPr algn="l"/>
            <a:endParaRPr lang="en-US" altLang="zh-CN" b="1">
              <a:solidFill>
                <a:srgbClr val="0A00E9"/>
              </a:solidFill>
              <a:latin typeface="Times New Roman Regular" panose="02020503050405090304" charset="0"/>
              <a:cs typeface="Times New Roman Regular" panose="02020503050405090304" charset="0"/>
              <a:sym typeface="+mn-ea"/>
            </a:endParaRPr>
          </a:p>
          <a:p>
            <a:pPr algn="l"/>
            <a:endParaRPr lang="en-US" altLang="zh-CN" b="1">
              <a:solidFill>
                <a:srgbClr val="0A00E9"/>
              </a:solidFill>
              <a:latin typeface="Times New Roman Regular" panose="02020503050405090304" charset="0"/>
              <a:cs typeface="Times New Roman Regular" panose="02020503050405090304" charset="0"/>
              <a:sym typeface="+mn-ea"/>
            </a:endParaRPr>
          </a:p>
          <a:p>
            <a:pPr algn="l"/>
            <a:endParaRPr lang="en-US" altLang="zh-CN" b="1">
              <a:solidFill>
                <a:srgbClr val="0A00E9"/>
              </a:solidFill>
              <a:latin typeface="Times New Roman Bold" panose="02020503050405090304" charset="0"/>
              <a:cs typeface="Times New Roman Bold" panose="02020503050405090304" charset="0"/>
            </a:endParaRPr>
          </a:p>
          <a:p>
            <a:pPr algn="l"/>
            <a:r>
              <a:rPr lang="en-US" altLang="zh-CN" b="1">
                <a:solidFill>
                  <a:srgbClr val="0A00E9"/>
                </a:solidFill>
                <a:latin typeface="Times New Roman Bold" panose="02020503050405090304" charset="0"/>
                <a:cs typeface="Times New Roman Bold" panose="02020503050405090304" charset="0"/>
              </a:rPr>
              <a:t>FRB 200428 </a:t>
            </a:r>
            <a:r>
              <a:rPr lang="en-US" altLang="zh-CN" b="1">
                <a:latin typeface="Times New Roman Regular" panose="02020503050405090304" charset="0"/>
                <a:cs typeface="Times New Roman Regular" panose="02020503050405090304" charset="0"/>
              </a:rPr>
              <a:t>associated with an</a:t>
            </a:r>
            <a:r>
              <a:rPr lang="en-US" altLang="zh-CN" b="1">
                <a:solidFill>
                  <a:srgbClr val="0A00E9"/>
                </a:solidFill>
                <a:latin typeface="Times New Roman Bold" panose="02020503050405090304" charset="0"/>
                <a:cs typeface="Times New Roman Bold" panose="02020503050405090304" charset="0"/>
              </a:rPr>
              <a:t> X-ray burst (XRB) </a:t>
            </a:r>
            <a:r>
              <a:rPr lang="en-US" altLang="zh-CN" b="1">
                <a:latin typeface="Times New Roman Regular" panose="02020503050405090304" charset="0"/>
                <a:cs typeface="Times New Roman Regular" panose="02020503050405090304" charset="0"/>
              </a:rPr>
              <a:t>from the Galactic magnetar SGR 1935+2154</a:t>
            </a:r>
            <a:r>
              <a:rPr lang="en-US" altLang="zh-CN">
                <a:latin typeface="Times New Roman Regular" panose="02020503050405090304" charset="0"/>
                <a:cs typeface="Times New Roman Regular" panose="02020503050405090304" charset="0"/>
              </a:rPr>
              <a:t>    (Andersen et al. 2020, Bochenek et al. 2020)</a:t>
            </a:r>
            <a:endParaRPr lang="en-US" altLang="zh-CN">
              <a:latin typeface="Times New Roman Regular" panose="02020503050405090304" charset="0"/>
              <a:cs typeface="Times New Roman Regular" panose="02020503050405090304" charset="0"/>
            </a:endParaRPr>
          </a:p>
        </p:txBody>
      </p:sp>
      <p:pic>
        <p:nvPicPr>
          <p:cNvPr id="5" name="图片 4"/>
          <p:cNvPicPr>
            <a:picLocks noChangeAspect="1"/>
          </p:cNvPicPr>
          <p:nvPr/>
        </p:nvPicPr>
        <p:blipFill>
          <a:blip r:embed="rId1"/>
          <a:stretch>
            <a:fillRect/>
          </a:stretch>
        </p:blipFill>
        <p:spPr>
          <a:xfrm>
            <a:off x="6771005" y="902970"/>
            <a:ext cx="1850390" cy="1439545"/>
          </a:xfrm>
          <a:prstGeom prst="rect">
            <a:avLst/>
          </a:prstGeom>
        </p:spPr>
      </p:pic>
      <p:sp>
        <p:nvSpPr>
          <p:cNvPr id="9" name="文本框 8"/>
          <p:cNvSpPr txBox="1"/>
          <p:nvPr/>
        </p:nvSpPr>
        <p:spPr>
          <a:xfrm>
            <a:off x="6499860" y="2342515"/>
            <a:ext cx="2675890" cy="306705"/>
          </a:xfrm>
          <a:prstGeom prst="rect">
            <a:avLst/>
          </a:prstGeom>
          <a:noFill/>
        </p:spPr>
        <p:txBody>
          <a:bodyPr wrap="square" rtlCol="0">
            <a:spAutoFit/>
          </a:bodyPr>
          <a:p>
            <a:r>
              <a:rPr lang="en-US" altLang="zh-CN" sz="1400" dirty="0">
                <a:solidFill>
                  <a:schemeClr val="tx1"/>
                </a:solidFill>
                <a:latin typeface="Times New Roman" panose="02020503050405090304" charset="0"/>
                <a:cs typeface="Times New Roman" panose="02020503050405090304" charset="0"/>
                <a:sym typeface="+mn-ea"/>
              </a:rPr>
              <a:t>Lorimer et al. 2007</a:t>
            </a:r>
            <a:r>
              <a:rPr kumimoji="1" lang="en-US" altLang="zh-CN" sz="1400" dirty="0">
                <a:latin typeface="Times New Roman" panose="02020503050405090304" charset="0"/>
                <a:cs typeface="Times New Roman" panose="02020503050405090304" charset="0"/>
                <a:sym typeface="+mn-ea"/>
              </a:rPr>
              <a:t> (FRB 010724)</a:t>
            </a:r>
            <a:endParaRPr lang="en-US" altLang="zh-CN" sz="1400" dirty="0">
              <a:solidFill>
                <a:schemeClr val="tx1"/>
              </a:solidFill>
              <a:latin typeface="Times New Roman" panose="02020503050405090304" charset="0"/>
              <a:cs typeface="Times New Roman" panose="02020503050405090304" charset="0"/>
              <a:sym typeface="+mn-ea"/>
            </a:endParaRPr>
          </a:p>
        </p:txBody>
      </p:sp>
      <p:pic>
        <p:nvPicPr>
          <p:cNvPr id="11" name="图片 10"/>
          <p:cNvPicPr>
            <a:picLocks noChangeAspect="1"/>
          </p:cNvPicPr>
          <p:nvPr/>
        </p:nvPicPr>
        <p:blipFill>
          <a:blip r:embed="rId2"/>
          <a:stretch>
            <a:fillRect/>
          </a:stretch>
        </p:blipFill>
        <p:spPr>
          <a:xfrm>
            <a:off x="6041390" y="4088130"/>
            <a:ext cx="1922780" cy="1565275"/>
          </a:xfrm>
          <a:prstGeom prst="rect">
            <a:avLst/>
          </a:prstGeom>
        </p:spPr>
      </p:pic>
      <p:pic>
        <p:nvPicPr>
          <p:cNvPr id="12" name="图片 11" descr="截屏2020-08-16 15.49.56"/>
          <p:cNvPicPr>
            <a:picLocks noChangeAspect="1"/>
          </p:cNvPicPr>
          <p:nvPr/>
        </p:nvPicPr>
        <p:blipFill>
          <a:blip r:embed="rId3"/>
          <a:stretch>
            <a:fillRect/>
          </a:stretch>
        </p:blipFill>
        <p:spPr>
          <a:xfrm>
            <a:off x="1296035" y="4335145"/>
            <a:ext cx="4345305" cy="1318260"/>
          </a:xfrm>
          <a:prstGeom prst="rect">
            <a:avLst/>
          </a:prstGeom>
        </p:spPr>
      </p:pic>
      <p:sp>
        <p:nvSpPr>
          <p:cNvPr id="23" name="文本框 22"/>
          <p:cNvSpPr txBox="1"/>
          <p:nvPr/>
        </p:nvSpPr>
        <p:spPr>
          <a:xfrm>
            <a:off x="5162550" y="1231265"/>
            <a:ext cx="2313305" cy="306705"/>
          </a:xfrm>
          <a:prstGeom prst="rect">
            <a:avLst/>
          </a:prstGeom>
          <a:noFill/>
        </p:spPr>
        <p:txBody>
          <a:bodyPr wrap="square" rtlCol="0">
            <a:spAutoFit/>
          </a:bodyPr>
          <a:p>
            <a:r>
              <a:rPr lang="en-US" altLang="zh-CN" sz="1400">
                <a:latin typeface="Times New Roman Regular" panose="02020503050405090304" charset="0"/>
                <a:cs typeface="Times New Roman Regular" panose="02020503050405090304" charset="0"/>
              </a:rPr>
              <a:t>Luo</a:t>
            </a:r>
            <a:r>
              <a:rPr lang="zh-CN" altLang="en-US" sz="1400">
                <a:latin typeface="Times New Roman Regular" panose="02020503050405090304" charset="0"/>
                <a:cs typeface="Times New Roman Regular" panose="02020503050405090304" charset="0"/>
              </a:rPr>
              <a:t>, et al. 2020 </a:t>
            </a:r>
            <a:endParaRPr lang="zh-CN" altLang="en-US" sz="1400">
              <a:latin typeface="Times New Roman Regular" panose="02020503050405090304" charset="0"/>
              <a:cs typeface="Times New Roman Regular" panose="0202050305040509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
          <p:cNvSpPr/>
          <p:nvPr/>
        </p:nvSpPr>
        <p:spPr>
          <a:xfrm>
            <a:off x="-57785" y="913130"/>
            <a:ext cx="9413240" cy="5288915"/>
          </a:xfrm>
          <a:custGeom>
            <a:avLst/>
            <a:gdLst/>
            <a:ahLst/>
            <a:cxnLst/>
            <a:rect l="l" t="t" r="r" b="b"/>
            <a:pathLst>
              <a:path w="8229600" h="5184775">
                <a:moveTo>
                  <a:pt x="0" y="0"/>
                </a:moveTo>
                <a:lnTo>
                  <a:pt x="8229516" y="0"/>
                </a:lnTo>
                <a:lnTo>
                  <a:pt x="8229516" y="5184596"/>
                </a:lnTo>
                <a:lnTo>
                  <a:pt x="0" y="5184596"/>
                </a:lnTo>
                <a:lnTo>
                  <a:pt x="0" y="0"/>
                </a:lnTo>
                <a:close/>
              </a:path>
            </a:pathLst>
          </a:custGeom>
          <a:solidFill>
            <a:srgbClr val="FFFFFF"/>
          </a:solidFill>
        </p:spPr>
        <p:txBody>
          <a:bodyPr wrap="square" lIns="0" tIns="0" rIns="0" bIns="0" rtlCol="0"/>
          <a:lstStyle/>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pic>
        <p:nvPicPr>
          <p:cNvPr id="9" name="图片 8" descr="截屏2020-08-16 11.05.10"/>
          <p:cNvPicPr>
            <a:picLocks noChangeAspect="1"/>
          </p:cNvPicPr>
          <p:nvPr/>
        </p:nvPicPr>
        <p:blipFill>
          <a:blip r:embed="rId1"/>
          <a:stretch>
            <a:fillRect/>
          </a:stretch>
        </p:blipFill>
        <p:spPr>
          <a:xfrm>
            <a:off x="5089525" y="1001395"/>
            <a:ext cx="3441065" cy="2525395"/>
          </a:xfrm>
          <a:prstGeom prst="rect">
            <a:avLst/>
          </a:prstGeom>
        </p:spPr>
      </p:pic>
      <p:sp>
        <p:nvSpPr>
          <p:cNvPr id="5" name="文本框 4"/>
          <p:cNvSpPr txBox="1"/>
          <p:nvPr/>
        </p:nvSpPr>
        <p:spPr>
          <a:xfrm>
            <a:off x="5469890" y="3404235"/>
            <a:ext cx="3819525" cy="306705"/>
          </a:xfrm>
          <a:prstGeom prst="rect">
            <a:avLst/>
          </a:prstGeom>
          <a:noFill/>
        </p:spPr>
        <p:txBody>
          <a:bodyPr wrap="square" rtlCol="0">
            <a:spAutoFit/>
          </a:bodyPr>
          <a:p>
            <a:r>
              <a:rPr lang="zh-CN" altLang="en-US" sz="1400">
                <a:latin typeface="Times New Roman Regular" panose="02020503050405090304" charset="0"/>
                <a:cs typeface="Times New Roman Regular" panose="02020503050405090304" charset="0"/>
              </a:rPr>
              <a:t>Caleb et al. 2020, MNRAS</a:t>
            </a:r>
            <a:r>
              <a:rPr lang="en-US" altLang="zh-CN" sz="1400">
                <a:latin typeface="Times New Roman Regular" panose="02020503050405090304" charset="0"/>
                <a:cs typeface="Times New Roman Regular" panose="02020503050405090304" charset="0"/>
              </a:rPr>
              <a:t>, 496, 4565</a:t>
            </a:r>
            <a:endParaRPr lang="en-US" altLang="zh-CN" sz="1400">
              <a:latin typeface="Times New Roman Regular" panose="02020503050405090304" charset="0"/>
              <a:cs typeface="Times New Roman Regular" panose="02020503050405090304" charset="0"/>
            </a:endParaRPr>
          </a:p>
        </p:txBody>
      </p:sp>
      <p:sp>
        <p:nvSpPr>
          <p:cNvPr id="11" name="object 3"/>
          <p:cNvSpPr txBox="1">
            <a:spLocks noGrp="1"/>
          </p:cNvSpPr>
          <p:nvPr>
            <p:ph type="title"/>
          </p:nvPr>
        </p:nvSpPr>
        <p:spPr>
          <a:xfrm>
            <a:off x="391795" y="223520"/>
            <a:ext cx="8229600" cy="689610"/>
          </a:xfrm>
          <a:prstGeom prst="rect">
            <a:avLst/>
          </a:prstGeom>
        </p:spPr>
        <p:txBody>
          <a:bodyPr vert="horz" wrap="square" lIns="0" tIns="12700" rIns="0" bIns="0" rtlCol="0">
            <a:spAutoFit/>
          </a:bodyPr>
          <a:p>
            <a:pPr marL="12700" algn="ctr">
              <a:lnSpc>
                <a:spcPct val="100000"/>
              </a:lnSpc>
              <a:spcBef>
                <a:spcPts val="100"/>
              </a:spcBef>
            </a:pPr>
            <a:r>
              <a:rPr lang="en-US" spc="-5" dirty="0">
                <a:solidFill>
                  <a:srgbClr val="FF0000"/>
                </a:solidFill>
                <a:latin typeface="Times New Roman" panose="02020503050405090304" charset="0"/>
                <a:cs typeface="Times New Roman" panose="02020503050405090304" charset="0"/>
                <a:sym typeface="+mn-ea"/>
              </a:rPr>
              <a:t>Time - Frequency</a:t>
            </a:r>
            <a:r>
              <a:rPr spc="-5" dirty="0">
                <a:solidFill>
                  <a:srgbClr val="FF0000"/>
                </a:solidFill>
                <a:latin typeface="Times New Roman" panose="02020503050405090304" charset="0"/>
                <a:cs typeface="Times New Roman" panose="02020503050405090304" charset="0"/>
                <a:sym typeface="+mn-ea"/>
              </a:rPr>
              <a:t> p</a:t>
            </a:r>
            <a:r>
              <a:rPr lang="en-US" spc="-5" dirty="0">
                <a:solidFill>
                  <a:srgbClr val="FF0000"/>
                </a:solidFill>
                <a:latin typeface="Times New Roman" panose="02020503050405090304" charset="0"/>
                <a:cs typeface="Times New Roman" panose="02020503050405090304" charset="0"/>
                <a:sym typeface="+mn-ea"/>
              </a:rPr>
              <a:t>attern</a:t>
            </a:r>
            <a:endParaRPr lang="en-US" spc="-5" dirty="0">
              <a:solidFill>
                <a:srgbClr val="FF0000"/>
              </a:solidFill>
              <a:latin typeface="Times New Roman" panose="02020503050405090304" charset="0"/>
              <a:cs typeface="Times New Roman" panose="02020503050405090304" charset="0"/>
              <a:sym typeface="+mn-ea"/>
            </a:endParaRPr>
          </a:p>
        </p:txBody>
      </p:sp>
      <p:pic>
        <p:nvPicPr>
          <p:cNvPr id="15" name="图片 14" descr="截屏2020-08-16 16.13.54"/>
          <p:cNvPicPr>
            <a:picLocks noChangeAspect="1"/>
          </p:cNvPicPr>
          <p:nvPr/>
        </p:nvPicPr>
        <p:blipFill>
          <a:blip r:embed="rId2"/>
          <a:stretch>
            <a:fillRect/>
          </a:stretch>
        </p:blipFill>
        <p:spPr>
          <a:xfrm>
            <a:off x="3198495" y="3737610"/>
            <a:ext cx="3310890" cy="2520315"/>
          </a:xfrm>
          <a:prstGeom prst="rect">
            <a:avLst/>
          </a:prstGeom>
        </p:spPr>
      </p:pic>
      <p:sp>
        <p:nvSpPr>
          <p:cNvPr id="16" name="文本框 15"/>
          <p:cNvSpPr txBox="1"/>
          <p:nvPr/>
        </p:nvSpPr>
        <p:spPr>
          <a:xfrm>
            <a:off x="3707130" y="6432550"/>
            <a:ext cx="4986655" cy="306705"/>
          </a:xfrm>
          <a:prstGeom prst="rect">
            <a:avLst/>
          </a:prstGeom>
          <a:noFill/>
        </p:spPr>
        <p:txBody>
          <a:bodyPr wrap="square" rtlCol="0">
            <a:spAutoFit/>
          </a:bodyPr>
          <a:p>
            <a:r>
              <a:rPr lang="zh-CN" altLang="en-US" sz="1400">
                <a:latin typeface="Times New Roman Regular" panose="02020503050405090304" charset="0"/>
                <a:cs typeface="Times New Roman Regular" panose="02020503050405090304" charset="0"/>
              </a:rPr>
              <a:t>Wang </a:t>
            </a:r>
            <a:r>
              <a:rPr lang="en-US" altLang="zh-CN" sz="1400">
                <a:latin typeface="Times New Roman Regular" panose="02020503050405090304" charset="0"/>
                <a:cs typeface="Times New Roman Regular" panose="02020503050405090304" charset="0"/>
              </a:rPr>
              <a:t>et al.</a:t>
            </a:r>
            <a:r>
              <a:rPr lang="zh-CN" altLang="en-US" sz="1400">
                <a:latin typeface="Times New Roman Regular" panose="02020503050405090304" charset="0"/>
                <a:cs typeface="Times New Roman Regular" panose="02020503050405090304" charset="0"/>
              </a:rPr>
              <a:t> 2019, ApJ, 876, L15</a:t>
            </a:r>
            <a:endParaRPr lang="zh-CN" altLang="en-US" sz="1400">
              <a:latin typeface="Times New Roman Regular" panose="02020503050405090304" charset="0"/>
              <a:cs typeface="Times New Roman Regular" panose="02020503050405090304" charset="0"/>
            </a:endParaRPr>
          </a:p>
        </p:txBody>
      </p:sp>
      <p:pic>
        <p:nvPicPr>
          <p:cNvPr id="17" name="图片 16" descr="截屏2020-08-16 17.45.37"/>
          <p:cNvPicPr>
            <a:picLocks noChangeAspect="1"/>
          </p:cNvPicPr>
          <p:nvPr/>
        </p:nvPicPr>
        <p:blipFill>
          <a:blip r:embed="rId3"/>
          <a:stretch>
            <a:fillRect/>
          </a:stretch>
        </p:blipFill>
        <p:spPr>
          <a:xfrm>
            <a:off x="6477000" y="4620260"/>
            <a:ext cx="2580640" cy="1365885"/>
          </a:xfrm>
          <a:prstGeom prst="rect">
            <a:avLst/>
          </a:prstGeom>
        </p:spPr>
      </p:pic>
      <p:pic>
        <p:nvPicPr>
          <p:cNvPr id="18" name="图片 17" descr="截屏2020-08-16 17.55.21"/>
          <p:cNvPicPr>
            <a:picLocks noChangeAspect="1"/>
          </p:cNvPicPr>
          <p:nvPr/>
        </p:nvPicPr>
        <p:blipFill>
          <a:blip r:embed="rId4"/>
          <a:stretch>
            <a:fillRect/>
          </a:stretch>
        </p:blipFill>
        <p:spPr>
          <a:xfrm>
            <a:off x="6663690" y="3927475"/>
            <a:ext cx="2546350" cy="692785"/>
          </a:xfrm>
          <a:prstGeom prst="rect">
            <a:avLst/>
          </a:prstGeom>
        </p:spPr>
      </p:pic>
      <p:sp>
        <p:nvSpPr>
          <p:cNvPr id="2" name="文本框 1"/>
          <p:cNvSpPr txBox="1"/>
          <p:nvPr/>
        </p:nvSpPr>
        <p:spPr>
          <a:xfrm>
            <a:off x="600710" y="7123430"/>
            <a:ext cx="7781290" cy="829945"/>
          </a:xfrm>
          <a:prstGeom prst="rect">
            <a:avLst/>
          </a:prstGeom>
          <a:noFill/>
        </p:spPr>
        <p:txBody>
          <a:bodyPr wrap="square" rtlCol="0">
            <a:spAutoFit/>
          </a:bodyPr>
          <a:p>
            <a:r>
              <a:rPr lang="zh-CN" altLang="en-US" sz="1200"/>
              <a:t>has a lot of uncertainty due to the drifting rate only observed in the 400-800 MHz and 6.5 GHz, respectively, mainly dominating the linear trend. On the other hand, the linear fitting curve does not cross the original point of the coordinate axis. In addition, the drifting rate detected in the central frequency of 1.4 GHz deviates with a Gauss distribution.</a:t>
            </a:r>
            <a:endParaRPr lang="zh-CN" altLang="en-US" sz="1200"/>
          </a:p>
        </p:txBody>
      </p:sp>
      <p:pic>
        <p:nvPicPr>
          <p:cNvPr id="3" name="图片 2" descr="截屏2020-08-26 14.54.42"/>
          <p:cNvPicPr>
            <a:picLocks noChangeAspect="1"/>
          </p:cNvPicPr>
          <p:nvPr/>
        </p:nvPicPr>
        <p:blipFill>
          <a:blip r:embed="rId5"/>
          <a:stretch>
            <a:fillRect/>
          </a:stretch>
        </p:blipFill>
        <p:spPr>
          <a:xfrm>
            <a:off x="354330" y="1188085"/>
            <a:ext cx="2057400" cy="1746885"/>
          </a:xfrm>
          <a:prstGeom prst="rect">
            <a:avLst/>
          </a:prstGeom>
        </p:spPr>
      </p:pic>
      <p:pic>
        <p:nvPicPr>
          <p:cNvPr id="4" name="图片 3" descr="截屏2020-08-26 14.55.23"/>
          <p:cNvPicPr>
            <a:picLocks noChangeAspect="1"/>
          </p:cNvPicPr>
          <p:nvPr/>
        </p:nvPicPr>
        <p:blipFill>
          <a:blip r:embed="rId6"/>
          <a:stretch>
            <a:fillRect/>
          </a:stretch>
        </p:blipFill>
        <p:spPr>
          <a:xfrm>
            <a:off x="2612390" y="1111885"/>
            <a:ext cx="1793240" cy="2018030"/>
          </a:xfrm>
          <a:prstGeom prst="rect">
            <a:avLst/>
          </a:prstGeom>
        </p:spPr>
      </p:pic>
      <p:sp>
        <p:nvSpPr>
          <p:cNvPr id="6" name="文本框 5"/>
          <p:cNvSpPr txBox="1"/>
          <p:nvPr/>
        </p:nvSpPr>
        <p:spPr>
          <a:xfrm>
            <a:off x="209550" y="3127375"/>
            <a:ext cx="5523865" cy="521970"/>
          </a:xfrm>
          <a:prstGeom prst="rect">
            <a:avLst/>
          </a:prstGeom>
          <a:noFill/>
        </p:spPr>
        <p:txBody>
          <a:bodyPr wrap="square" rtlCol="0">
            <a:spAutoFit/>
          </a:bodyPr>
          <a:p>
            <a:pPr algn="l"/>
            <a:r>
              <a:rPr lang="en-US" altLang="zh-CN" sz="1400" dirty="0">
                <a:solidFill>
                  <a:srgbClr val="0A00E9"/>
                </a:solidFill>
                <a:latin typeface="Times New Roman" panose="02020503050405090304" charset="0"/>
                <a:cs typeface="Times New Roman" panose="02020503050405090304" charset="0"/>
                <a:sym typeface="+mn-ea"/>
              </a:rPr>
              <a:t>FRB</a:t>
            </a:r>
            <a:r>
              <a:rPr lang="zh-CN" altLang="en-US" sz="1400" dirty="0">
                <a:solidFill>
                  <a:srgbClr val="0A00E9"/>
                </a:solidFill>
                <a:latin typeface="Times New Roman" panose="02020503050405090304" charset="0"/>
                <a:cs typeface="Times New Roman" panose="02020503050405090304" charset="0"/>
                <a:sym typeface="+mn-ea"/>
              </a:rPr>
              <a:t> </a:t>
            </a:r>
            <a:r>
              <a:rPr lang="en-US" altLang="zh-CN" sz="1400" dirty="0">
                <a:solidFill>
                  <a:srgbClr val="0A00E9"/>
                </a:solidFill>
                <a:latin typeface="Times New Roman" panose="02020503050405090304" charset="0"/>
                <a:cs typeface="Times New Roman" panose="02020503050405090304" charset="0"/>
                <a:sym typeface="+mn-ea"/>
              </a:rPr>
              <a:t>121102</a:t>
            </a:r>
            <a:r>
              <a:rPr lang="en-US" altLang="zh-CN" sz="1400" dirty="0">
                <a:solidFill>
                  <a:schemeClr val="tx1"/>
                </a:solidFill>
                <a:latin typeface="Times New Roman" panose="02020503050405090304" charset="0"/>
                <a:cs typeface="Times New Roman" panose="02020503050405090304" charset="0"/>
                <a:sym typeface="+mn-ea"/>
              </a:rPr>
              <a:t>(</a:t>
            </a:r>
            <a:r>
              <a:rPr lang="en-US" altLang="zh-CN" sz="1400">
                <a:solidFill>
                  <a:schemeClr val="tx1"/>
                </a:solidFill>
                <a:latin typeface="Times New Roman Regular" panose="02020503050405090304" charset="0"/>
                <a:cs typeface="Times New Roman Regular" panose="02020503050405090304" charset="0"/>
              </a:rPr>
              <a:t>H</a:t>
            </a:r>
            <a:r>
              <a:rPr lang="en-US" altLang="zh-CN" sz="1400">
                <a:latin typeface="Times New Roman Regular" panose="02020503050405090304" charset="0"/>
                <a:cs typeface="Times New Roman Regular" panose="02020503050405090304" charset="0"/>
              </a:rPr>
              <a:t>e</a:t>
            </a:r>
            <a:r>
              <a:rPr lang="zh-CN" altLang="en-US" sz="1400">
                <a:latin typeface="Times New Roman Regular" panose="02020503050405090304" charset="0"/>
                <a:cs typeface="Times New Roman Regular" panose="02020503050405090304" charset="0"/>
              </a:rPr>
              <a:t>ssels et al. 2019, ApJ, 876, L23</a:t>
            </a:r>
            <a:r>
              <a:rPr lang="en-US" altLang="zh-CN" sz="1400">
                <a:latin typeface="Times New Roman Regular" panose="02020503050405090304" charset="0"/>
                <a:cs typeface="Times New Roman Regular" panose="02020503050405090304" charset="0"/>
              </a:rPr>
              <a:t>)</a:t>
            </a:r>
            <a:endParaRPr lang="en-US" altLang="zh-CN" sz="1400">
              <a:latin typeface="Times New Roman Regular" panose="02020503050405090304" charset="0"/>
              <a:cs typeface="Times New Roman Regular" panose="02020503050405090304" charset="0"/>
            </a:endParaRPr>
          </a:p>
          <a:p>
            <a:pPr algn="l"/>
            <a:r>
              <a:rPr lang="en-US" altLang="zh-CN" sz="1400" dirty="0">
                <a:solidFill>
                  <a:srgbClr val="0A00E9"/>
                </a:solidFill>
                <a:latin typeface="Times New Roman" panose="02020503050405090304" charset="0"/>
                <a:cs typeface="Times New Roman" panose="02020503050405090304" charset="0"/>
                <a:sym typeface="+mn-ea"/>
              </a:rPr>
              <a:t>FRB</a:t>
            </a:r>
            <a:r>
              <a:rPr lang="zh-CN" altLang="en-US" sz="1400" dirty="0">
                <a:solidFill>
                  <a:srgbClr val="0A00E9"/>
                </a:solidFill>
                <a:latin typeface="Times New Roman" panose="02020503050405090304" charset="0"/>
                <a:cs typeface="Times New Roman" panose="02020503050405090304" charset="0"/>
                <a:sym typeface="+mn-ea"/>
              </a:rPr>
              <a:t> </a:t>
            </a:r>
            <a:r>
              <a:rPr lang="en-US" altLang="zh-CN" sz="1400" dirty="0">
                <a:solidFill>
                  <a:srgbClr val="0A00E9"/>
                </a:solidFill>
                <a:latin typeface="Times New Roman" panose="02020503050405090304" charset="0"/>
                <a:cs typeface="Times New Roman" panose="02020503050405090304" charset="0"/>
                <a:sym typeface="+mn-ea"/>
              </a:rPr>
              <a:t>180814.J0422+73</a:t>
            </a:r>
            <a:r>
              <a:rPr lang="en-US" altLang="zh-CN" sz="1400" dirty="0">
                <a:latin typeface="Times New Roman" panose="02020503050405090304" charset="0"/>
                <a:cs typeface="Times New Roman" panose="02020503050405090304" charset="0"/>
                <a:sym typeface="+mn-ea"/>
              </a:rPr>
              <a:t>(</a:t>
            </a:r>
            <a:r>
              <a:rPr sz="1400">
                <a:latin typeface="Times New Roman Regular" panose="02020503050405090304" charset="0"/>
                <a:cs typeface="Times New Roman Regular" panose="02020503050405090304" charset="0"/>
                <a:sym typeface="+mn-ea"/>
              </a:rPr>
              <a:t>Amiri </a:t>
            </a:r>
            <a:r>
              <a:rPr lang="en-US" sz="1400">
                <a:latin typeface="Times New Roman Regular" panose="02020503050405090304" charset="0"/>
                <a:cs typeface="Times New Roman Regular" panose="02020503050405090304" charset="0"/>
                <a:sym typeface="+mn-ea"/>
              </a:rPr>
              <a:t>et al.</a:t>
            </a:r>
            <a:r>
              <a:rPr sz="1400">
                <a:latin typeface="Times New Roman Regular" panose="02020503050405090304" charset="0"/>
                <a:cs typeface="Times New Roman Regular" panose="02020503050405090304" charset="0"/>
                <a:sym typeface="+mn-ea"/>
              </a:rPr>
              <a:t> </a:t>
            </a:r>
            <a:r>
              <a:rPr lang="en-US" sz="1400">
                <a:latin typeface="Times New Roman Regular" panose="02020503050405090304" charset="0"/>
                <a:cs typeface="Times New Roman Regular" panose="02020503050405090304" charset="0"/>
                <a:sym typeface="+mn-ea"/>
              </a:rPr>
              <a:t>2019, Nature,</a:t>
            </a:r>
            <a:r>
              <a:rPr sz="1400">
                <a:latin typeface="Times New Roman Regular" panose="02020503050405090304" charset="0"/>
                <a:cs typeface="Times New Roman Regular" panose="02020503050405090304" charset="0"/>
                <a:sym typeface="+mn-ea"/>
              </a:rPr>
              <a:t>566, 235</a:t>
            </a:r>
            <a:r>
              <a:rPr lang="en-US" sz="1400">
                <a:latin typeface="Times New Roman Regular" panose="02020503050405090304" charset="0"/>
                <a:cs typeface="Times New Roman Regular" panose="02020503050405090304" charset="0"/>
                <a:sym typeface="+mn-ea"/>
              </a:rPr>
              <a:t>)</a:t>
            </a:r>
            <a:endParaRPr lang="en-US" altLang="zh-CN" sz="1400">
              <a:latin typeface="Times New Roman Regular" panose="02020503050405090304" charset="0"/>
              <a:cs typeface="Times New Roman Regular" panose="02020503050405090304" charset="0"/>
              <a:sym typeface="+mn-ea"/>
            </a:endParaRPr>
          </a:p>
        </p:txBody>
      </p:sp>
      <p:sp>
        <p:nvSpPr>
          <p:cNvPr id="8" name="文本框 7"/>
          <p:cNvSpPr txBox="1"/>
          <p:nvPr/>
        </p:nvSpPr>
        <p:spPr>
          <a:xfrm>
            <a:off x="744220" y="3737610"/>
            <a:ext cx="2531110" cy="645160"/>
          </a:xfrm>
          <a:prstGeom prst="rect">
            <a:avLst/>
          </a:prstGeom>
          <a:noFill/>
        </p:spPr>
        <p:txBody>
          <a:bodyPr wrap="square" rtlCol="0">
            <a:spAutoFit/>
          </a:bodyPr>
          <a:p>
            <a:r>
              <a:rPr lang="en-US" b="1">
                <a:solidFill>
                  <a:srgbClr val="0A00E9"/>
                </a:solidFill>
                <a:latin typeface="Times New Roman Regular" panose="02020503050405090304" charset="0"/>
                <a:cs typeface="Times New Roman Regular" panose="02020503050405090304" charset="0"/>
                <a:sym typeface="+mn-ea"/>
              </a:rPr>
              <a:t>R</a:t>
            </a:r>
            <a:r>
              <a:rPr b="1">
                <a:solidFill>
                  <a:srgbClr val="0A00E9"/>
                </a:solidFill>
                <a:latin typeface="Times New Roman Regular" panose="02020503050405090304" charset="0"/>
                <a:cs typeface="Times New Roman Regular" panose="02020503050405090304" charset="0"/>
                <a:sym typeface="+mn-ea"/>
              </a:rPr>
              <a:t>epeat</a:t>
            </a:r>
            <a:r>
              <a:rPr lang="en-US" b="1">
                <a:solidFill>
                  <a:srgbClr val="0A00E9"/>
                </a:solidFill>
                <a:latin typeface="Times New Roman Regular" panose="02020503050405090304" charset="0"/>
                <a:cs typeface="Times New Roman Regular" panose="02020503050405090304" charset="0"/>
                <a:sym typeface="+mn-ea"/>
              </a:rPr>
              <a:t>ers            </a:t>
            </a:r>
            <a:r>
              <a:rPr lang="zh-CN" altLang="en-US" b="1">
                <a:solidFill>
                  <a:srgbClr val="0A00E9"/>
                </a:solidFill>
                <a:latin typeface="Times New Roman Regular" panose="02020503050405090304" charset="0"/>
                <a:cs typeface="Times New Roman Regular" panose="02020503050405090304" charset="0"/>
                <a:sym typeface="+mn-ea"/>
              </a:rPr>
              <a:t>✅</a:t>
            </a:r>
            <a:r>
              <a:rPr lang="en-US" b="1">
                <a:solidFill>
                  <a:srgbClr val="0A00E9"/>
                </a:solidFill>
                <a:latin typeface="Times New Roman Regular" panose="02020503050405090304" charset="0"/>
                <a:cs typeface="Times New Roman Regular" panose="02020503050405090304" charset="0"/>
                <a:sym typeface="+mn-ea"/>
              </a:rPr>
              <a:t>    </a:t>
            </a:r>
            <a:endParaRPr lang="en-US" b="1">
              <a:solidFill>
                <a:srgbClr val="0A00E9"/>
              </a:solidFill>
              <a:latin typeface="Times New Roman Regular" panose="02020503050405090304" charset="0"/>
              <a:cs typeface="Times New Roman Regular" panose="02020503050405090304" charset="0"/>
              <a:sym typeface="+mn-ea"/>
            </a:endParaRPr>
          </a:p>
          <a:p>
            <a:r>
              <a:rPr lang="en-US" b="1">
                <a:solidFill>
                  <a:srgbClr val="0A00E9"/>
                </a:solidFill>
                <a:latin typeface="Times New Roman Regular" panose="02020503050405090304" charset="0"/>
                <a:cs typeface="Times New Roman Regular" panose="02020503050405090304" charset="0"/>
                <a:sym typeface="+mn-ea"/>
              </a:rPr>
              <a:t>Non</a:t>
            </a:r>
            <a:r>
              <a:rPr b="1">
                <a:solidFill>
                  <a:srgbClr val="0A00E9"/>
                </a:solidFill>
                <a:latin typeface="Times New Roman Regular" panose="02020503050405090304" charset="0"/>
                <a:cs typeface="Times New Roman Regular" panose="02020503050405090304" charset="0"/>
                <a:sym typeface="+mn-ea"/>
              </a:rPr>
              <a:t>-</a:t>
            </a:r>
            <a:r>
              <a:rPr lang="en-US" b="1">
                <a:solidFill>
                  <a:srgbClr val="0A00E9"/>
                </a:solidFill>
                <a:latin typeface="Times New Roman Regular" panose="02020503050405090304" charset="0"/>
                <a:cs typeface="Times New Roman Regular" panose="02020503050405090304" charset="0"/>
                <a:sym typeface="+mn-ea"/>
              </a:rPr>
              <a:t>R</a:t>
            </a:r>
            <a:r>
              <a:rPr b="1">
                <a:solidFill>
                  <a:srgbClr val="0A00E9"/>
                </a:solidFill>
                <a:latin typeface="Times New Roman Regular" panose="02020503050405090304" charset="0"/>
                <a:cs typeface="Times New Roman Regular" panose="02020503050405090304" charset="0"/>
                <a:sym typeface="+mn-ea"/>
              </a:rPr>
              <a:t>epeat</a:t>
            </a:r>
            <a:r>
              <a:rPr lang="en-US" b="1">
                <a:solidFill>
                  <a:srgbClr val="0A00E9"/>
                </a:solidFill>
                <a:latin typeface="Times New Roman Regular" panose="02020503050405090304" charset="0"/>
                <a:cs typeface="Times New Roman Regular" panose="02020503050405090304" charset="0"/>
                <a:sym typeface="+mn-ea"/>
              </a:rPr>
              <a:t>ers    </a:t>
            </a:r>
            <a:r>
              <a:rPr lang="zh-CN" altLang="en-US" b="1">
                <a:solidFill>
                  <a:srgbClr val="0A00E9"/>
                </a:solidFill>
                <a:latin typeface="Times New Roman Regular" panose="02020503050405090304" charset="0"/>
                <a:cs typeface="Times New Roman Regular" panose="02020503050405090304" charset="0"/>
                <a:sym typeface="+mn-ea"/>
              </a:rPr>
              <a:t>❌</a:t>
            </a:r>
            <a:r>
              <a:rPr lang="en-US" b="1">
                <a:solidFill>
                  <a:srgbClr val="0A00E9"/>
                </a:solidFill>
                <a:latin typeface="Times New Roman Regular" panose="02020503050405090304" charset="0"/>
                <a:cs typeface="Times New Roman Regular" panose="02020503050405090304" charset="0"/>
                <a:sym typeface="+mn-ea"/>
              </a:rPr>
              <a:t> </a:t>
            </a:r>
            <a:endParaRPr lang="en-US" altLang="en-US" b="1">
              <a:solidFill>
                <a:schemeClr val="tx1"/>
              </a:solidFill>
              <a:latin typeface="Times New Roman Regular" panose="02020503050405090304" charset="0"/>
              <a:cs typeface="Times New Roman Regular" panose="02020503050405090304" charset="0"/>
              <a:sym typeface="+mn-ea"/>
            </a:endParaRPr>
          </a:p>
        </p:txBody>
      </p:sp>
      <p:sp>
        <p:nvSpPr>
          <p:cNvPr id="10" name="文本框 9"/>
          <p:cNvSpPr txBox="1"/>
          <p:nvPr/>
        </p:nvSpPr>
        <p:spPr>
          <a:xfrm>
            <a:off x="285750" y="4754245"/>
            <a:ext cx="2989580" cy="922020"/>
          </a:xfrm>
          <a:prstGeom prst="rect">
            <a:avLst/>
          </a:prstGeom>
          <a:noFill/>
        </p:spPr>
        <p:txBody>
          <a:bodyPr wrap="square" rtlCol="0" anchor="t">
            <a:spAutoFit/>
          </a:bodyPr>
          <a:p>
            <a:pPr lvl="0" algn="l"/>
            <a:r>
              <a:rPr b="1">
                <a:latin typeface="American Typewriter" panose="02090604020004020304" charset="0"/>
                <a:cs typeface="American Typewriter" panose="02090604020004020304" charset="0"/>
                <a:sym typeface="+mn-ea"/>
              </a:rPr>
              <a:t>• </a:t>
            </a:r>
            <a:r>
              <a:rPr lang="en-US" b="1">
                <a:solidFill>
                  <a:srgbClr val="0A00E9"/>
                </a:solidFill>
                <a:latin typeface="Times New Roman Regular" panose="02020503050405090304" charset="0"/>
                <a:cs typeface="Times New Roman Regular" panose="02020503050405090304" charset="0"/>
                <a:sym typeface="+mn-ea"/>
              </a:rPr>
              <a:t>Drift rate (</a:t>
            </a:r>
            <a:r>
              <a:rPr lang="en-US" b="1">
                <a:solidFill>
                  <a:srgbClr val="0A00E9"/>
                </a:solidFill>
                <a:latin typeface="Times New Roman" panose="02020503050405090304" charset="0"/>
                <a:cs typeface="Times New Roman" panose="02020503050405090304" charset="0"/>
                <a:sym typeface="+mn-ea"/>
              </a:rPr>
              <a:t>~ 200MHz/ms for FRB 121102</a:t>
            </a:r>
            <a:r>
              <a:rPr lang="en-US" b="1">
                <a:solidFill>
                  <a:srgbClr val="0A00E9"/>
                </a:solidFill>
                <a:latin typeface="Times New Roman Regular" panose="02020503050405090304" charset="0"/>
                <a:cs typeface="Times New Roman Regular" panose="02020503050405090304" charset="0"/>
                <a:sym typeface="+mn-ea"/>
              </a:rPr>
              <a:t>)</a:t>
            </a:r>
            <a:r>
              <a:rPr lang="en-US" b="1">
                <a:latin typeface="Times New Roman Regular" panose="02020503050405090304" charset="0"/>
                <a:cs typeface="Times New Roman Regular" panose="02020503050405090304" charset="0"/>
                <a:sym typeface="+mn-ea"/>
              </a:rPr>
              <a:t> </a:t>
            </a:r>
            <a:r>
              <a:rPr lang="en-US" b="1">
                <a:solidFill>
                  <a:srgbClr val="FF0000"/>
                </a:solidFill>
                <a:latin typeface="Times New Roman Regular" panose="02020503050405090304" charset="0"/>
                <a:cs typeface="Times New Roman Regular" panose="02020503050405090304" charset="0"/>
                <a:sym typeface="+mn-ea"/>
              </a:rPr>
              <a:t>increases</a:t>
            </a:r>
            <a:r>
              <a:rPr lang="en-US" b="1">
                <a:latin typeface="Times New Roman Regular" panose="02020503050405090304" charset="0"/>
                <a:cs typeface="Times New Roman Regular" panose="02020503050405090304" charset="0"/>
                <a:sym typeface="+mn-ea"/>
              </a:rPr>
              <a:t> with increasing </a:t>
            </a:r>
            <a:r>
              <a:rPr lang="en-US" b="1">
                <a:solidFill>
                  <a:srgbClr val="0A00E9"/>
                </a:solidFill>
                <a:latin typeface="Times New Roman Regular" panose="02020503050405090304" charset="0"/>
                <a:cs typeface="Times New Roman Regular" panose="02020503050405090304" charset="0"/>
                <a:sym typeface="+mn-ea"/>
              </a:rPr>
              <a:t>frequency</a:t>
            </a:r>
            <a:r>
              <a:rPr lang="en-US" b="1">
                <a:latin typeface="Times New Roman Regular" panose="02020503050405090304" charset="0"/>
                <a:cs typeface="Times New Roman Regular" panose="02020503050405090304" charset="0"/>
                <a:sym typeface="+mn-ea"/>
              </a:rPr>
              <a:t>.</a:t>
            </a:r>
            <a:endParaRPr lang="zh-CN" altLang="en-US"/>
          </a:p>
        </p:txBody>
      </p:sp>
      <p:sp>
        <p:nvSpPr>
          <p:cNvPr id="12" name="文本框 11"/>
          <p:cNvSpPr txBox="1"/>
          <p:nvPr/>
        </p:nvSpPr>
        <p:spPr>
          <a:xfrm>
            <a:off x="6585585" y="1188085"/>
            <a:ext cx="1179830" cy="275590"/>
          </a:xfrm>
          <a:prstGeom prst="rect">
            <a:avLst/>
          </a:prstGeom>
          <a:noFill/>
        </p:spPr>
        <p:txBody>
          <a:bodyPr wrap="square" rtlCol="0">
            <a:spAutoFit/>
          </a:bodyPr>
          <a:p>
            <a:r>
              <a:rPr lang="en-US" altLang="zh-CN" sz="1200" dirty="0">
                <a:solidFill>
                  <a:srgbClr val="0A00E9"/>
                </a:solidFill>
                <a:latin typeface="Times New Roman" panose="02020503050405090304" charset="0"/>
                <a:cs typeface="Times New Roman" panose="02020503050405090304" charset="0"/>
                <a:sym typeface="+mn-ea"/>
              </a:rPr>
              <a:t>FRB</a:t>
            </a:r>
            <a:r>
              <a:rPr lang="zh-CN" altLang="en-US" sz="1200" dirty="0">
                <a:solidFill>
                  <a:srgbClr val="0A00E9"/>
                </a:solidFill>
                <a:latin typeface="Times New Roman" panose="02020503050405090304" charset="0"/>
                <a:cs typeface="Times New Roman" panose="02020503050405090304" charset="0"/>
                <a:sym typeface="+mn-ea"/>
              </a:rPr>
              <a:t> </a:t>
            </a:r>
            <a:r>
              <a:rPr lang="en-US" altLang="zh-CN" sz="1200" dirty="0">
                <a:solidFill>
                  <a:srgbClr val="0A00E9"/>
                </a:solidFill>
                <a:latin typeface="Times New Roman" panose="02020503050405090304" charset="0"/>
                <a:cs typeface="Times New Roman" panose="02020503050405090304" charset="0"/>
                <a:sym typeface="+mn-ea"/>
              </a:rPr>
              <a:t>121102</a:t>
            </a:r>
            <a:endParaRPr lang="en-US" altLang="zh-CN" sz="1200" dirty="0">
              <a:solidFill>
                <a:srgbClr val="0A00E9"/>
              </a:solidFill>
              <a:latin typeface="Times New Roman" panose="02020503050405090304" charset="0"/>
              <a:cs typeface="Times New Roman" panose="020205030504050903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sp>
        <p:nvSpPr>
          <p:cNvPr id="8" name="object 3"/>
          <p:cNvSpPr txBox="1">
            <a:spLocks noGrp="1"/>
          </p:cNvSpPr>
          <p:nvPr>
            <p:ph type="title"/>
          </p:nvPr>
        </p:nvSpPr>
        <p:spPr>
          <a:xfrm>
            <a:off x="748030" y="174625"/>
            <a:ext cx="8229600" cy="689610"/>
          </a:xfrm>
          <a:prstGeom prst="rect">
            <a:avLst/>
          </a:prstGeom>
        </p:spPr>
        <p:txBody>
          <a:bodyPr vert="horz" wrap="square" lIns="0" tIns="12700" rIns="0" bIns="0" rtlCol="0">
            <a:spAutoFit/>
          </a:bodyPr>
          <a:p>
            <a:pPr marL="12700" algn="ctr">
              <a:lnSpc>
                <a:spcPct val="100000"/>
              </a:lnSpc>
              <a:spcBef>
                <a:spcPts val="100"/>
              </a:spcBef>
            </a:pPr>
            <a:r>
              <a:rPr lang="en-US" spc="-5" dirty="0">
                <a:solidFill>
                  <a:srgbClr val="FF0000"/>
                </a:solidFill>
                <a:latin typeface="Times New Roman" panose="02020503050405090304" charset="0"/>
                <a:cs typeface="Times New Roman" panose="02020503050405090304" charset="0"/>
                <a:sym typeface="+mn-ea"/>
              </a:rPr>
              <a:t>Linear Polarization</a:t>
            </a:r>
            <a:r>
              <a:rPr spc="-5" dirty="0">
                <a:solidFill>
                  <a:srgbClr val="FF0000"/>
                </a:solidFill>
                <a:latin typeface="Times New Roman" panose="02020503050405090304" charset="0"/>
                <a:cs typeface="Times New Roman" panose="02020503050405090304" charset="0"/>
                <a:sym typeface="+mn-ea"/>
              </a:rPr>
              <a:t> </a:t>
            </a:r>
            <a:endParaRPr spc="-5" dirty="0">
              <a:solidFill>
                <a:srgbClr val="FF0000"/>
              </a:solidFill>
              <a:latin typeface="Times New Roman" panose="02020503050405090304" charset="0"/>
              <a:cs typeface="Times New Roman" panose="02020503050405090304" charset="0"/>
            </a:endParaRPr>
          </a:p>
        </p:txBody>
      </p:sp>
      <p:sp>
        <p:nvSpPr>
          <p:cNvPr id="12" name="矩形 11"/>
          <p:cNvSpPr/>
          <p:nvPr/>
        </p:nvSpPr>
        <p:spPr>
          <a:xfrm>
            <a:off x="748030" y="1001395"/>
            <a:ext cx="6972935" cy="1519555"/>
          </a:xfrm>
          <a:prstGeom prst="rect">
            <a:avLst/>
          </a:prstGeom>
          <a:solidFill>
            <a:srgbClr val="FFFFFF"/>
          </a:solidFill>
        </p:spPr>
        <p:txBody>
          <a:bodyPr wrap="square" lIns="0" tIns="0" rIns="0" bIns="0" rtlCol="0">
            <a:noAutofit/>
          </a:bodyPr>
          <a:p>
            <a:pPr lvl="0" algn="l"/>
            <a:r>
              <a:rPr sz="2000" b="1">
                <a:latin typeface="Times New Roman Regular" panose="02020503050405090304" charset="0"/>
                <a:cs typeface="Times New Roman Regular" panose="02020503050405090304" charset="0"/>
                <a:sym typeface="+mn-ea"/>
              </a:rPr>
              <a:t>•   </a:t>
            </a:r>
            <a:r>
              <a:rPr sz="2000" b="1">
                <a:latin typeface="Times New Roman" panose="02020503050405090304" charset="0"/>
                <a:cs typeface="Times New Roman" panose="02020503050405090304" charset="0"/>
                <a:sym typeface="+mn-ea"/>
              </a:rPr>
              <a:t>~</a:t>
            </a:r>
            <a:r>
              <a:rPr lang="en-US" b="1">
                <a:latin typeface="Times New Roman Regular" panose="02020503050405090304" charset="0"/>
                <a:cs typeface="Times New Roman Regular" panose="02020503050405090304" charset="0"/>
                <a:sym typeface="+mn-ea"/>
              </a:rPr>
              <a:t>100% linear polarization for repeating FRBs.</a:t>
            </a:r>
            <a:endParaRPr lang="en-US" b="1">
              <a:latin typeface="Times New Roman Regular" panose="02020503050405090304" charset="0"/>
              <a:cs typeface="Times New Roman Regular" panose="02020503050405090304" charset="0"/>
              <a:sym typeface="+mn-ea"/>
            </a:endParaRPr>
          </a:p>
          <a:p>
            <a:pPr lvl="0" algn="l"/>
            <a:endParaRPr lang="en-US">
              <a:latin typeface="American Typewriter" panose="02090604020004020304" charset="0"/>
              <a:cs typeface="American Typewriter" panose="02090604020004020304" charset="0"/>
              <a:sym typeface="+mn-ea"/>
            </a:endParaRPr>
          </a:p>
          <a:p>
            <a:pPr lvl="0" algn="l"/>
            <a:r>
              <a:rPr lang="en-US" b="1">
                <a:latin typeface="American Typewriter" panose="02090604020004020304" charset="0"/>
                <a:cs typeface="American Typewriter" panose="02090604020004020304" charset="0"/>
                <a:sym typeface="+mn-ea"/>
              </a:rPr>
              <a:t>•</a:t>
            </a:r>
            <a:r>
              <a:rPr lang="en-US" b="1">
                <a:latin typeface="Times New Roman Regular" panose="02020503050405090304" charset="0"/>
                <a:cs typeface="Times New Roman Regular" panose="02020503050405090304" charset="0"/>
                <a:sym typeface="+mn-ea"/>
              </a:rPr>
              <a:t>  Constant </a:t>
            </a:r>
            <a:r>
              <a:rPr lang="en-US" b="1">
                <a:solidFill>
                  <a:srgbClr val="0A00E9"/>
                </a:solidFill>
                <a:latin typeface="Times New Roman Regular" panose="02020503050405090304" charset="0"/>
                <a:cs typeface="Times New Roman Regular" panose="02020503050405090304" charset="0"/>
                <a:sym typeface="+mn-ea"/>
              </a:rPr>
              <a:t>polarization angle</a:t>
            </a:r>
            <a:r>
              <a:rPr lang="en-US" b="1">
                <a:latin typeface="Times New Roman Regular" panose="02020503050405090304" charset="0"/>
                <a:cs typeface="Times New Roman Regular" panose="02020503050405090304" charset="0"/>
                <a:sym typeface="+mn-ea"/>
              </a:rPr>
              <a:t> in each burst (e.g. FRB 121102)</a:t>
            </a:r>
            <a:endParaRPr lang="en-US" b="1">
              <a:latin typeface="Times New Roman Regular" panose="02020503050405090304" charset="0"/>
              <a:cs typeface="Times New Roman Regular" panose="02020503050405090304" charset="0"/>
              <a:sym typeface="+mn-ea"/>
            </a:endParaRPr>
          </a:p>
        </p:txBody>
      </p:sp>
      <p:pic>
        <p:nvPicPr>
          <p:cNvPr id="10" name="图片 9"/>
          <p:cNvPicPr>
            <a:picLocks noChangeAspect="1"/>
          </p:cNvPicPr>
          <p:nvPr/>
        </p:nvPicPr>
        <p:blipFill>
          <a:blip r:embed="rId1"/>
          <a:stretch>
            <a:fillRect/>
          </a:stretch>
        </p:blipFill>
        <p:spPr>
          <a:xfrm>
            <a:off x="233045" y="2125345"/>
            <a:ext cx="2452370" cy="2310130"/>
          </a:xfrm>
          <a:prstGeom prst="rect">
            <a:avLst/>
          </a:prstGeom>
        </p:spPr>
      </p:pic>
      <p:sp>
        <p:nvSpPr>
          <p:cNvPr id="16" name="文本框 15"/>
          <p:cNvSpPr txBox="1"/>
          <p:nvPr/>
        </p:nvSpPr>
        <p:spPr>
          <a:xfrm>
            <a:off x="614045" y="4445635"/>
            <a:ext cx="4186555" cy="306705"/>
          </a:xfrm>
          <a:prstGeom prst="rect">
            <a:avLst/>
          </a:prstGeom>
          <a:noFill/>
        </p:spPr>
        <p:txBody>
          <a:bodyPr wrap="square" rtlCol="0">
            <a:spAutoFit/>
          </a:bodyPr>
          <a:p>
            <a:r>
              <a:rPr lang="en-US" altLang="zh-CN" sz="1400">
                <a:latin typeface="Times New Roman Regular" panose="02020503050405090304" charset="0"/>
                <a:cs typeface="Times New Roman Regular" panose="02020503050405090304" charset="0"/>
              </a:rPr>
              <a:t> </a:t>
            </a:r>
            <a:r>
              <a:rPr lang="zh-CN" altLang="en-US" sz="1400">
                <a:latin typeface="Times New Roman Regular" panose="02020503050405090304" charset="0"/>
                <a:cs typeface="Times New Roman Regular" panose="02020503050405090304" charset="0"/>
              </a:rPr>
              <a:t>Michilli, et al. 2018 </a:t>
            </a:r>
            <a:endParaRPr lang="zh-CN" altLang="en-US" sz="1400">
              <a:latin typeface="Times New Roman Regular" panose="02020503050405090304" charset="0"/>
              <a:cs typeface="Times New Roman Regular" panose="02020503050405090304" charset="0"/>
            </a:endParaRPr>
          </a:p>
        </p:txBody>
      </p:sp>
      <p:pic>
        <p:nvPicPr>
          <p:cNvPr id="13" name="图片 12" descr="截屏2020-08-16 18.21.45"/>
          <p:cNvPicPr>
            <a:picLocks noChangeAspect="1"/>
          </p:cNvPicPr>
          <p:nvPr/>
        </p:nvPicPr>
        <p:blipFill>
          <a:blip r:embed="rId2"/>
          <a:stretch>
            <a:fillRect/>
          </a:stretch>
        </p:blipFill>
        <p:spPr>
          <a:xfrm>
            <a:off x="2900680" y="2049145"/>
            <a:ext cx="2879725" cy="2386330"/>
          </a:xfrm>
          <a:prstGeom prst="rect">
            <a:avLst/>
          </a:prstGeom>
        </p:spPr>
      </p:pic>
      <p:sp>
        <p:nvSpPr>
          <p:cNvPr id="14" name="文本框 13"/>
          <p:cNvSpPr txBox="1"/>
          <p:nvPr/>
        </p:nvSpPr>
        <p:spPr>
          <a:xfrm>
            <a:off x="3205480" y="4369435"/>
            <a:ext cx="5148580" cy="521970"/>
          </a:xfrm>
          <a:prstGeom prst="rect">
            <a:avLst/>
          </a:prstGeom>
          <a:noFill/>
        </p:spPr>
        <p:txBody>
          <a:bodyPr wrap="square" rtlCol="0">
            <a:spAutoFit/>
          </a:bodyPr>
          <a:p>
            <a:r>
              <a:rPr lang="zh-CN" altLang="en-US" sz="1400">
                <a:latin typeface="Times New Roman Regular" panose="02020503050405090304" charset="0"/>
                <a:cs typeface="Times New Roman Regular" panose="02020503050405090304" charset="0"/>
                <a:sym typeface="+mn-ea"/>
              </a:rPr>
              <a:t>CHIME/FRB Collaboration, </a:t>
            </a:r>
            <a:r>
              <a:rPr lang="en-US" altLang="zh-CN" sz="1400">
                <a:latin typeface="Times New Roman Regular" panose="02020503050405090304" charset="0"/>
                <a:cs typeface="Times New Roman Regular" panose="02020503050405090304" charset="0"/>
                <a:sym typeface="+mn-ea"/>
              </a:rPr>
              <a:t>2019</a:t>
            </a:r>
            <a:endParaRPr lang="zh-CN" altLang="en-US" sz="1400">
              <a:latin typeface="Times New Roman Regular" panose="02020503050405090304" charset="0"/>
              <a:cs typeface="Times New Roman Regular" panose="02020503050405090304" charset="0"/>
              <a:sym typeface="+mn-ea"/>
            </a:endParaRPr>
          </a:p>
          <a:p>
            <a:endParaRPr lang="zh-CN" altLang="en-US" sz="1400">
              <a:latin typeface="Times New Roman Regular" panose="02020503050405090304" charset="0"/>
              <a:cs typeface="Times New Roman Regular" panose="02020503050405090304" charset="0"/>
              <a:sym typeface="+mn-ea"/>
            </a:endParaRPr>
          </a:p>
        </p:txBody>
      </p:sp>
      <p:pic>
        <p:nvPicPr>
          <p:cNvPr id="15" name="图片 14" descr="截屏2020-08-16 18.38.35"/>
          <p:cNvPicPr>
            <a:picLocks noChangeAspect="1"/>
          </p:cNvPicPr>
          <p:nvPr/>
        </p:nvPicPr>
        <p:blipFill>
          <a:blip r:embed="rId3"/>
          <a:stretch>
            <a:fillRect/>
          </a:stretch>
        </p:blipFill>
        <p:spPr>
          <a:xfrm>
            <a:off x="6058535" y="2045970"/>
            <a:ext cx="2684145" cy="2313305"/>
          </a:xfrm>
          <a:prstGeom prst="rect">
            <a:avLst/>
          </a:prstGeom>
        </p:spPr>
      </p:pic>
      <p:pic>
        <p:nvPicPr>
          <p:cNvPr id="17" name="图片 16" descr="截屏2020-08-16 18.38.50"/>
          <p:cNvPicPr>
            <a:picLocks noChangeAspect="1"/>
          </p:cNvPicPr>
          <p:nvPr/>
        </p:nvPicPr>
        <p:blipFill>
          <a:blip r:embed="rId4"/>
          <a:stretch>
            <a:fillRect/>
          </a:stretch>
        </p:blipFill>
        <p:spPr>
          <a:xfrm>
            <a:off x="3206750" y="4662805"/>
            <a:ext cx="2512060" cy="2164715"/>
          </a:xfrm>
          <a:prstGeom prst="rect">
            <a:avLst/>
          </a:prstGeom>
        </p:spPr>
      </p:pic>
      <p:sp>
        <p:nvSpPr>
          <p:cNvPr id="18" name="文本框 17"/>
          <p:cNvSpPr txBox="1"/>
          <p:nvPr/>
        </p:nvSpPr>
        <p:spPr>
          <a:xfrm>
            <a:off x="531495" y="1825625"/>
            <a:ext cx="2153920" cy="368300"/>
          </a:xfrm>
          <a:prstGeom prst="rect">
            <a:avLst/>
          </a:prstGeom>
          <a:noFill/>
        </p:spPr>
        <p:txBody>
          <a:bodyPr wrap="square" rtlCol="0">
            <a:spAutoFit/>
          </a:bodyPr>
          <a:p>
            <a:r>
              <a:rPr lang="en-US" altLang="zh-CN">
                <a:solidFill>
                  <a:srgbClr val="FF0000"/>
                </a:solidFill>
                <a:latin typeface="Times New Roman Regular" panose="02020503050405090304" charset="0"/>
                <a:cs typeface="Times New Roman Regular" panose="02020503050405090304" charset="0"/>
                <a:sym typeface="+mn-ea"/>
              </a:rPr>
              <a:t> FRB 121102</a:t>
            </a:r>
            <a:endParaRPr lang="en-US" altLang="zh-CN">
              <a:solidFill>
                <a:srgbClr val="FF0000"/>
              </a:solidFill>
              <a:latin typeface="Times New Roman Regular" panose="02020503050405090304" charset="0"/>
              <a:cs typeface="Times New Roman Regular" panose="02020503050405090304" charset="0"/>
              <a:sym typeface="+mn-ea"/>
            </a:endParaRPr>
          </a:p>
        </p:txBody>
      </p:sp>
      <p:sp>
        <p:nvSpPr>
          <p:cNvPr id="19" name="文本框 18"/>
          <p:cNvSpPr txBox="1"/>
          <p:nvPr/>
        </p:nvSpPr>
        <p:spPr>
          <a:xfrm>
            <a:off x="3647440" y="1833245"/>
            <a:ext cx="2153920" cy="368300"/>
          </a:xfrm>
          <a:prstGeom prst="rect">
            <a:avLst/>
          </a:prstGeom>
          <a:noFill/>
        </p:spPr>
        <p:txBody>
          <a:bodyPr wrap="square" rtlCol="0">
            <a:spAutoFit/>
          </a:bodyPr>
          <a:p>
            <a:r>
              <a:rPr lang="en-US" altLang="zh-CN">
                <a:solidFill>
                  <a:srgbClr val="FF0000"/>
                </a:solidFill>
                <a:latin typeface="Times New Roman Regular" panose="02020503050405090304" charset="0"/>
                <a:cs typeface="Times New Roman Regular" panose="02020503050405090304" charset="0"/>
                <a:sym typeface="+mn-ea"/>
              </a:rPr>
              <a:t> FRB 180916</a:t>
            </a:r>
            <a:endParaRPr lang="en-US" altLang="zh-CN">
              <a:solidFill>
                <a:srgbClr val="FF0000"/>
              </a:solidFill>
              <a:latin typeface="Times New Roman Regular" panose="02020503050405090304" charset="0"/>
              <a:cs typeface="Times New Roman Regular" panose="02020503050405090304" charset="0"/>
              <a:sym typeface="+mn-ea"/>
            </a:endParaRPr>
          </a:p>
        </p:txBody>
      </p:sp>
      <p:sp>
        <p:nvSpPr>
          <p:cNvPr id="20" name="文本框 19"/>
          <p:cNvSpPr txBox="1"/>
          <p:nvPr/>
        </p:nvSpPr>
        <p:spPr>
          <a:xfrm>
            <a:off x="6848475" y="1833245"/>
            <a:ext cx="2153920" cy="368300"/>
          </a:xfrm>
          <a:prstGeom prst="rect">
            <a:avLst/>
          </a:prstGeom>
          <a:noFill/>
        </p:spPr>
        <p:txBody>
          <a:bodyPr wrap="square" rtlCol="0">
            <a:spAutoFit/>
          </a:bodyPr>
          <a:p>
            <a:r>
              <a:rPr lang="en-US" altLang="zh-CN">
                <a:solidFill>
                  <a:srgbClr val="FF0000"/>
                </a:solidFill>
                <a:latin typeface="Times New Roman Regular" panose="02020503050405090304" charset="0"/>
                <a:cs typeface="Times New Roman Regular" panose="02020503050405090304" charset="0"/>
                <a:sym typeface="+mn-ea"/>
              </a:rPr>
              <a:t> FRB 190604</a:t>
            </a:r>
            <a:endParaRPr lang="en-US" altLang="zh-CN">
              <a:solidFill>
                <a:srgbClr val="FF0000"/>
              </a:solidFill>
              <a:latin typeface="Times New Roman Regular" panose="02020503050405090304" charset="0"/>
              <a:cs typeface="Times New Roman Regular" panose="02020503050405090304" charset="0"/>
              <a:sym typeface="+mn-ea"/>
            </a:endParaRPr>
          </a:p>
        </p:txBody>
      </p:sp>
      <p:sp>
        <p:nvSpPr>
          <p:cNvPr id="21" name="文本框 20"/>
          <p:cNvSpPr txBox="1"/>
          <p:nvPr/>
        </p:nvSpPr>
        <p:spPr>
          <a:xfrm>
            <a:off x="6751320" y="4307840"/>
            <a:ext cx="2313305" cy="368300"/>
          </a:xfrm>
          <a:prstGeom prst="rect">
            <a:avLst/>
          </a:prstGeom>
          <a:noFill/>
        </p:spPr>
        <p:txBody>
          <a:bodyPr wrap="square" rtlCol="0">
            <a:spAutoFit/>
          </a:bodyPr>
          <a:p>
            <a:r>
              <a:rPr lang="zh-CN" altLang="en-US" sz="1400">
                <a:latin typeface="Times New Roman Regular" panose="02020503050405090304" charset="0"/>
                <a:cs typeface="Times New Roman Regular" panose="02020503050405090304" charset="0"/>
              </a:rPr>
              <a:t>Fonseca, et al. 2020</a:t>
            </a:r>
            <a:endParaRPr lang="zh-CN" altLang="en-US" sz="1400">
              <a:latin typeface="Times New Roman Regular" panose="02020503050405090304" charset="0"/>
              <a:cs typeface="Times New Roman Regular" panose="02020503050405090304" charset="0"/>
            </a:endParaRPr>
          </a:p>
        </p:txBody>
      </p:sp>
      <p:sp>
        <p:nvSpPr>
          <p:cNvPr id="22" name="文本框 21"/>
          <p:cNvSpPr txBox="1"/>
          <p:nvPr/>
        </p:nvSpPr>
        <p:spPr>
          <a:xfrm>
            <a:off x="1887855" y="5403850"/>
            <a:ext cx="2153920" cy="368300"/>
          </a:xfrm>
          <a:prstGeom prst="rect">
            <a:avLst/>
          </a:prstGeom>
          <a:noFill/>
        </p:spPr>
        <p:txBody>
          <a:bodyPr wrap="square" rtlCol="0">
            <a:spAutoFit/>
          </a:bodyPr>
          <a:p>
            <a:r>
              <a:rPr lang="en-US" altLang="zh-CN">
                <a:solidFill>
                  <a:srgbClr val="FF0000"/>
                </a:solidFill>
                <a:latin typeface="Times New Roman Regular" panose="02020503050405090304" charset="0"/>
                <a:cs typeface="Times New Roman Regular" panose="02020503050405090304" charset="0"/>
                <a:sym typeface="+mn-ea"/>
              </a:rPr>
              <a:t> FRB 190303</a:t>
            </a:r>
            <a:endParaRPr lang="en-US" altLang="zh-CN">
              <a:solidFill>
                <a:srgbClr val="FF0000"/>
              </a:solidFill>
              <a:latin typeface="Times New Roman Regular" panose="02020503050405090304" charset="0"/>
              <a:cs typeface="Times New Roman Regular" panose="02020503050405090304" charset="0"/>
              <a:sym typeface="+mn-ea"/>
            </a:endParaRPr>
          </a:p>
        </p:txBody>
      </p:sp>
      <p:sp>
        <p:nvSpPr>
          <p:cNvPr id="23" name="文本框 22"/>
          <p:cNvSpPr txBox="1"/>
          <p:nvPr/>
        </p:nvSpPr>
        <p:spPr>
          <a:xfrm>
            <a:off x="5718810" y="6318250"/>
            <a:ext cx="2313305" cy="306705"/>
          </a:xfrm>
          <a:prstGeom prst="rect">
            <a:avLst/>
          </a:prstGeom>
          <a:noFill/>
        </p:spPr>
        <p:txBody>
          <a:bodyPr wrap="square" rtlCol="0">
            <a:spAutoFit/>
          </a:bodyPr>
          <a:p>
            <a:r>
              <a:rPr lang="zh-CN" altLang="en-US" sz="1400">
                <a:latin typeface="Times New Roman Regular" panose="02020503050405090304" charset="0"/>
                <a:cs typeface="Times New Roman Regular" panose="02020503050405090304" charset="0"/>
              </a:rPr>
              <a:t>Fonseca, et al. 2020 </a:t>
            </a:r>
            <a:endParaRPr lang="zh-CN" altLang="en-US" sz="1400">
              <a:latin typeface="Times New Roman Regular" panose="02020503050405090304" charset="0"/>
              <a:cs typeface="Times New Roman Regular" panose="02020503050405090304" charset="0"/>
            </a:endParaRPr>
          </a:p>
        </p:txBody>
      </p:sp>
      <p:sp>
        <p:nvSpPr>
          <p:cNvPr id="24" name="文本框 23"/>
          <p:cNvSpPr txBox="1"/>
          <p:nvPr/>
        </p:nvSpPr>
        <p:spPr>
          <a:xfrm>
            <a:off x="5877560" y="5327015"/>
            <a:ext cx="2399665" cy="521970"/>
          </a:xfrm>
          <a:prstGeom prst="rect">
            <a:avLst/>
          </a:prstGeom>
          <a:noFill/>
        </p:spPr>
        <p:txBody>
          <a:bodyPr wrap="square" rtlCol="0">
            <a:spAutoFit/>
          </a:bodyPr>
          <a:p>
            <a:pPr algn="l"/>
            <a:r>
              <a:rPr lang="en-US" altLang="zh-CN" sz="1400" b="1">
                <a:latin typeface="Times New Roman Regular" panose="02020503050405090304" charset="0"/>
                <a:cs typeface="Times New Roman Regular" panose="02020503050405090304" charset="0"/>
              </a:rPr>
              <a:t>Linear polarization c</a:t>
            </a:r>
            <a:r>
              <a:rPr lang="zh-CN" altLang="en-US" sz="1400" b="1">
                <a:latin typeface="Times New Roman Regular" panose="02020503050405090304" charset="0"/>
                <a:cs typeface="Times New Roman Regular" panose="02020503050405090304" charset="0"/>
              </a:rPr>
              <a:t>onstrained with </a:t>
            </a:r>
            <a:r>
              <a:rPr lang="zh-CN" altLang="en-US" sz="1400" b="1">
                <a:latin typeface="Arial" panose="020B0604020202090204" pitchFamily="34" charset="0"/>
                <a:cs typeface="Arial" panose="020B0604020202090204" pitchFamily="34" charset="0"/>
              </a:rPr>
              <a:t>≥ </a:t>
            </a:r>
            <a:r>
              <a:rPr lang="zh-CN" altLang="en-US" sz="1400" b="1">
                <a:latin typeface="Times New Roman Regular" panose="02020503050405090304" charset="0"/>
                <a:cs typeface="Times New Roman Regular" panose="02020503050405090304" charset="0"/>
              </a:rPr>
              <a:t>20%</a:t>
            </a:r>
            <a:endParaRPr lang="zh-CN" altLang="en-US" sz="1400" b="1">
              <a:latin typeface="Times New Roman Regular" panose="02020503050405090304" charset="0"/>
              <a:cs typeface="Times New Roman Regular" panose="02020503050405090304" charset="0"/>
            </a:endParaRPr>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285" y="980440"/>
            <a:ext cx="9426575" cy="5184775"/>
          </a:xfrm>
          <a:custGeom>
            <a:avLst/>
            <a:gdLst/>
            <a:ahLst/>
            <a:cxnLst/>
            <a:rect l="l" t="t" r="r" b="b"/>
            <a:pathLst>
              <a:path w="8229600" h="5184775">
                <a:moveTo>
                  <a:pt x="0" y="0"/>
                </a:moveTo>
                <a:lnTo>
                  <a:pt x="8229516" y="0"/>
                </a:lnTo>
                <a:lnTo>
                  <a:pt x="8229516" y="5184596"/>
                </a:lnTo>
                <a:lnTo>
                  <a:pt x="0" y="5184596"/>
                </a:lnTo>
                <a:lnTo>
                  <a:pt x="0" y="0"/>
                </a:lnTo>
                <a:close/>
              </a:path>
            </a:pathLst>
          </a:custGeom>
          <a:solidFill>
            <a:srgbClr val="FFFFFF"/>
          </a:solidFill>
        </p:spPr>
        <p:txBody>
          <a:bodyPr wrap="square" lIns="0" tIns="0" rIns="0" bIns="0" rtlCol="0"/>
          <a:lstStyle/>
          <a:p/>
        </p:txBody>
      </p:sp>
      <p:sp>
        <p:nvSpPr>
          <p:cNvPr id="7" name="object 7"/>
          <p:cNvSpPr txBox="1">
            <a:spLocks noGrp="1"/>
          </p:cNvSpPr>
          <p:nvPr>
            <p:ph type="sldNum" sz="quarter" idx="7"/>
          </p:nvPr>
        </p:nvSpPr>
        <p:spPr>
          <a:xfrm>
            <a:off x="8338820" y="6432550"/>
            <a:ext cx="282575" cy="231775"/>
          </a:xfrm>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pic>
        <p:nvPicPr>
          <p:cNvPr id="4" name="图片 3" descr="截屏2020-08-16 18.59.44"/>
          <p:cNvPicPr>
            <a:picLocks noChangeAspect="1"/>
          </p:cNvPicPr>
          <p:nvPr/>
        </p:nvPicPr>
        <p:blipFill>
          <a:blip r:embed="rId1"/>
          <a:stretch>
            <a:fillRect/>
          </a:stretch>
        </p:blipFill>
        <p:spPr>
          <a:xfrm>
            <a:off x="574040" y="3530600"/>
            <a:ext cx="3396615" cy="2429510"/>
          </a:xfrm>
          <a:prstGeom prst="rect">
            <a:avLst/>
          </a:prstGeom>
        </p:spPr>
      </p:pic>
      <p:pic>
        <p:nvPicPr>
          <p:cNvPr id="5" name="图片 4" descr="截屏2020-08-16 19.01.55"/>
          <p:cNvPicPr>
            <a:picLocks noChangeAspect="1"/>
          </p:cNvPicPr>
          <p:nvPr/>
        </p:nvPicPr>
        <p:blipFill>
          <a:blip r:embed="rId2"/>
          <a:stretch>
            <a:fillRect/>
          </a:stretch>
        </p:blipFill>
        <p:spPr>
          <a:xfrm>
            <a:off x="5278120" y="868045"/>
            <a:ext cx="3624580" cy="2386965"/>
          </a:xfrm>
          <a:prstGeom prst="rect">
            <a:avLst/>
          </a:prstGeom>
        </p:spPr>
      </p:pic>
      <p:pic>
        <p:nvPicPr>
          <p:cNvPr id="8" name="图片 7" descr="截屏2020-08-16 19.06.28"/>
          <p:cNvPicPr>
            <a:picLocks noChangeAspect="1"/>
          </p:cNvPicPr>
          <p:nvPr/>
        </p:nvPicPr>
        <p:blipFill>
          <a:blip r:embed="rId3"/>
          <a:stretch>
            <a:fillRect/>
          </a:stretch>
        </p:blipFill>
        <p:spPr>
          <a:xfrm>
            <a:off x="4465320" y="3674745"/>
            <a:ext cx="4538980" cy="2285365"/>
          </a:xfrm>
          <a:prstGeom prst="rect">
            <a:avLst/>
          </a:prstGeom>
        </p:spPr>
      </p:pic>
      <p:sp>
        <p:nvSpPr>
          <p:cNvPr id="10" name="文本框 9"/>
          <p:cNvSpPr txBox="1"/>
          <p:nvPr/>
        </p:nvSpPr>
        <p:spPr>
          <a:xfrm>
            <a:off x="2383155" y="99695"/>
            <a:ext cx="4807585" cy="768350"/>
          </a:xfrm>
          <a:prstGeom prst="rect">
            <a:avLst/>
          </a:prstGeom>
          <a:noFill/>
        </p:spPr>
        <p:txBody>
          <a:bodyPr wrap="square" rtlCol="0" anchor="t">
            <a:spAutoFit/>
          </a:bodyPr>
          <a:p>
            <a:pPr marL="12700" algn="l">
              <a:lnSpc>
                <a:spcPct val="100000"/>
              </a:lnSpc>
              <a:spcBef>
                <a:spcPts val="100"/>
              </a:spcBef>
              <a:buNone/>
            </a:pPr>
            <a:r>
              <a:rPr lang="en-US" sz="4400" b="1" kern="0" spc="-5" dirty="0">
                <a:solidFill>
                  <a:srgbClr val="FF0000"/>
                </a:solidFill>
                <a:latin typeface="Times New Roman" panose="02020503050405090304" charset="0"/>
                <a:ea typeface="+mj-ea"/>
                <a:cs typeface="Times New Roman" panose="02020503050405090304" charset="0"/>
                <a:sym typeface="+mn-ea"/>
              </a:rPr>
              <a:t>Some FRB</a:t>
            </a:r>
            <a:r>
              <a:rPr sz="4400" b="1" kern="0" spc="-5" dirty="0">
                <a:solidFill>
                  <a:srgbClr val="FF0000"/>
                </a:solidFill>
                <a:latin typeface="Times New Roman" panose="02020503050405090304" charset="0"/>
                <a:ea typeface="+mj-ea"/>
                <a:cs typeface="Times New Roman" panose="02020503050405090304" charset="0"/>
                <a:sym typeface="+mn-ea"/>
              </a:rPr>
              <a:t> model</a:t>
            </a:r>
            <a:r>
              <a:rPr lang="en-US" sz="4400" b="1" kern="0" spc="-5" dirty="0">
                <a:solidFill>
                  <a:srgbClr val="FF0000"/>
                </a:solidFill>
                <a:latin typeface="Times New Roman" panose="02020503050405090304" charset="0"/>
                <a:ea typeface="+mj-ea"/>
                <a:cs typeface="Times New Roman" panose="02020503050405090304" charset="0"/>
                <a:sym typeface="+mn-ea"/>
              </a:rPr>
              <a:t>s</a:t>
            </a:r>
            <a:endParaRPr lang="en-US" sz="4400" b="1" kern="0" spc="-5" dirty="0">
              <a:solidFill>
                <a:srgbClr val="FF0000"/>
              </a:solidFill>
              <a:latin typeface="Times New Roman" panose="02020503050405090304" charset="0"/>
              <a:ea typeface="+mj-ea"/>
              <a:cs typeface="Times New Roman" panose="02020503050405090304" charset="0"/>
              <a:sym typeface="+mn-ea"/>
            </a:endParaRPr>
          </a:p>
        </p:txBody>
      </p:sp>
      <p:sp>
        <p:nvSpPr>
          <p:cNvPr id="21" name="文本框 20"/>
          <p:cNvSpPr txBox="1"/>
          <p:nvPr/>
        </p:nvSpPr>
        <p:spPr>
          <a:xfrm>
            <a:off x="1506220" y="5934710"/>
            <a:ext cx="2959100" cy="306705"/>
          </a:xfrm>
          <a:prstGeom prst="rect">
            <a:avLst/>
          </a:prstGeom>
          <a:noFill/>
        </p:spPr>
        <p:txBody>
          <a:bodyPr wrap="square" rtlCol="0">
            <a:spAutoFit/>
          </a:bodyPr>
          <a:p>
            <a:r>
              <a:rPr lang="en-US" altLang="zh-CN" sz="1400">
                <a:latin typeface="Times New Roman Regular" panose="02020503050405090304" charset="0"/>
                <a:cs typeface="Times New Roman Regular" panose="02020503050405090304" charset="0"/>
              </a:rPr>
              <a:t>Lu et al. 2020</a:t>
            </a:r>
            <a:endParaRPr lang="en-US" altLang="zh-CN" sz="1400">
              <a:latin typeface="Times New Roman Regular" panose="02020503050405090304" charset="0"/>
              <a:cs typeface="Times New Roman Regular" panose="02020503050405090304" charset="0"/>
            </a:endParaRPr>
          </a:p>
        </p:txBody>
      </p:sp>
      <p:sp>
        <p:nvSpPr>
          <p:cNvPr id="14" name="文本框 13"/>
          <p:cNvSpPr txBox="1"/>
          <p:nvPr/>
        </p:nvSpPr>
        <p:spPr>
          <a:xfrm>
            <a:off x="7000875" y="5934710"/>
            <a:ext cx="2959100" cy="306705"/>
          </a:xfrm>
          <a:prstGeom prst="rect">
            <a:avLst/>
          </a:prstGeom>
          <a:noFill/>
        </p:spPr>
        <p:txBody>
          <a:bodyPr wrap="square" rtlCol="0">
            <a:spAutoFit/>
          </a:bodyPr>
          <a:p>
            <a:r>
              <a:rPr lang="en-US" altLang="zh-CN" sz="1400">
                <a:latin typeface="Times New Roman Regular" panose="02020503050405090304" charset="0"/>
                <a:cs typeface="Times New Roman Regular" panose="02020503050405090304" charset="0"/>
              </a:rPr>
              <a:t>Metzger et al. 2019</a:t>
            </a:r>
            <a:endParaRPr lang="en-US" altLang="zh-CN" sz="1400">
              <a:latin typeface="Times New Roman Regular" panose="02020503050405090304" charset="0"/>
              <a:cs typeface="Times New Roman Regular" panose="02020503050405090304" charset="0"/>
            </a:endParaRPr>
          </a:p>
        </p:txBody>
      </p:sp>
      <p:sp>
        <p:nvSpPr>
          <p:cNvPr id="6" name="文本框 5"/>
          <p:cNvSpPr txBox="1"/>
          <p:nvPr/>
        </p:nvSpPr>
        <p:spPr>
          <a:xfrm>
            <a:off x="6033770" y="3255010"/>
            <a:ext cx="5549900" cy="306705"/>
          </a:xfrm>
          <a:prstGeom prst="rect">
            <a:avLst/>
          </a:prstGeom>
          <a:noFill/>
        </p:spPr>
        <p:txBody>
          <a:bodyPr wrap="square" rtlCol="0">
            <a:spAutoFit/>
          </a:bodyPr>
          <a:p>
            <a:r>
              <a:rPr lang="zh-CN" altLang="en-US" sz="1400">
                <a:latin typeface="Times New Roman" panose="02020503050405090304" charset="0"/>
                <a:cs typeface="Times New Roman" panose="02020503050405090304" charset="0"/>
                <a:sym typeface="+mn-ea"/>
              </a:rPr>
              <a:t>Dai 2020, </a:t>
            </a:r>
            <a:r>
              <a:rPr lang="en-US" altLang="zh-CN" sz="1400">
                <a:latin typeface="Times New Roman" panose="02020503050405090304" charset="0"/>
                <a:cs typeface="Times New Roman" panose="02020503050405090304" charset="0"/>
                <a:sym typeface="+mn-ea"/>
              </a:rPr>
              <a:t>ApJL, 897, L40 </a:t>
            </a:r>
            <a:endParaRPr lang="zh-CN" altLang="en-US" sz="1400">
              <a:latin typeface="Times New Roman" panose="02020503050405090304" charset="0"/>
              <a:cs typeface="Times New Roman" panose="02020503050405090304" charset="0"/>
            </a:endParaRPr>
          </a:p>
        </p:txBody>
      </p:sp>
      <p:sp>
        <p:nvSpPr>
          <p:cNvPr id="9" name="文本框 8"/>
          <p:cNvSpPr txBox="1"/>
          <p:nvPr/>
        </p:nvSpPr>
        <p:spPr>
          <a:xfrm>
            <a:off x="4846955" y="5873115"/>
            <a:ext cx="2540000" cy="368300"/>
          </a:xfrm>
          <a:prstGeom prst="rect">
            <a:avLst/>
          </a:prstGeom>
          <a:noFill/>
        </p:spPr>
        <p:txBody>
          <a:bodyPr wrap="square" rtlCol="0" anchor="t">
            <a:spAutoFit/>
          </a:bodyPr>
          <a:p>
            <a:r>
              <a:rPr lang="zh-CN" altLang="en-US">
                <a:solidFill>
                  <a:srgbClr val="FF0000"/>
                </a:solidFill>
                <a:latin typeface="Times New Roman Regular" panose="02020503050405090304" charset="0"/>
                <a:ea typeface="Toppan Bunkyu Gothic Regular" panose="020B0600000000000000" charset="-128"/>
                <a:cs typeface="Times New Roman Regular" panose="02020503050405090304" charset="0"/>
              </a:rPr>
              <a:t>far-away model</a:t>
            </a:r>
            <a:endParaRPr lang="zh-CN" altLang="en-US">
              <a:solidFill>
                <a:srgbClr val="FF0000"/>
              </a:solidFill>
              <a:latin typeface="Times New Roman Regular" panose="02020503050405090304" charset="0"/>
              <a:ea typeface="Toppan Bunkyu Gothic Regular" panose="020B0600000000000000" charset="-128"/>
              <a:cs typeface="Times New Roman Regular" panose="02020503050405090304" charset="0"/>
            </a:endParaRPr>
          </a:p>
        </p:txBody>
      </p:sp>
      <p:sp>
        <p:nvSpPr>
          <p:cNvPr id="11" name="文本框 10"/>
          <p:cNvSpPr txBox="1"/>
          <p:nvPr/>
        </p:nvSpPr>
        <p:spPr>
          <a:xfrm>
            <a:off x="2738120" y="5904230"/>
            <a:ext cx="2540000" cy="368300"/>
          </a:xfrm>
          <a:prstGeom prst="rect">
            <a:avLst/>
          </a:prstGeom>
          <a:noFill/>
        </p:spPr>
        <p:txBody>
          <a:bodyPr wrap="square" rtlCol="0" anchor="t">
            <a:spAutoFit/>
          </a:bodyPr>
          <a:p>
            <a:r>
              <a:rPr lang="en-US" altLang="zh-CN">
                <a:solidFill>
                  <a:srgbClr val="FF0000"/>
                </a:solidFill>
                <a:latin typeface="Times New Roman Regular" panose="02020503050405090304" charset="0"/>
                <a:ea typeface="Toppan Bunkyu Gothic Regular" panose="020B0600000000000000" charset="-128"/>
                <a:cs typeface="Times New Roman Regular" panose="02020503050405090304" charset="0"/>
              </a:rPr>
              <a:t>close</a:t>
            </a:r>
            <a:r>
              <a:rPr lang="zh-CN" altLang="en-US">
                <a:solidFill>
                  <a:srgbClr val="FF0000"/>
                </a:solidFill>
                <a:latin typeface="Times New Roman Regular" panose="02020503050405090304" charset="0"/>
                <a:ea typeface="Toppan Bunkyu Gothic Regular" panose="020B0600000000000000" charset="-128"/>
                <a:cs typeface="Times New Roman Regular" panose="02020503050405090304" charset="0"/>
              </a:rPr>
              <a:t>-</a:t>
            </a:r>
            <a:r>
              <a:rPr lang="en-US" altLang="zh-CN">
                <a:solidFill>
                  <a:srgbClr val="FF0000"/>
                </a:solidFill>
                <a:latin typeface="Times New Roman Regular" panose="02020503050405090304" charset="0"/>
                <a:ea typeface="Toppan Bunkyu Gothic Regular" panose="020B0600000000000000" charset="-128"/>
                <a:cs typeface="Times New Roman Regular" panose="02020503050405090304" charset="0"/>
              </a:rPr>
              <a:t>in</a:t>
            </a:r>
            <a:r>
              <a:rPr lang="zh-CN" altLang="en-US">
                <a:solidFill>
                  <a:srgbClr val="FF0000"/>
                </a:solidFill>
                <a:latin typeface="Times New Roman Regular" panose="02020503050405090304" charset="0"/>
                <a:ea typeface="Toppan Bunkyu Gothic Regular" panose="020B0600000000000000" charset="-128"/>
                <a:cs typeface="Times New Roman Regular" panose="02020503050405090304" charset="0"/>
              </a:rPr>
              <a:t> model</a:t>
            </a:r>
            <a:endParaRPr lang="zh-CN" altLang="en-US">
              <a:solidFill>
                <a:srgbClr val="FF0000"/>
              </a:solidFill>
              <a:latin typeface="Times New Roman Regular" panose="02020503050405090304" charset="0"/>
              <a:ea typeface="Toppan Bunkyu Gothic Regular" panose="020B0600000000000000" charset="-128"/>
              <a:cs typeface="Times New Roman Regular" panose="02020503050405090304" charset="0"/>
            </a:endParaRPr>
          </a:p>
        </p:txBody>
      </p:sp>
      <p:pic>
        <p:nvPicPr>
          <p:cNvPr id="13" name="图片 12" descr="截屏2020-08-26 16.04.02"/>
          <p:cNvPicPr>
            <a:picLocks noChangeAspect="1"/>
          </p:cNvPicPr>
          <p:nvPr/>
        </p:nvPicPr>
        <p:blipFill>
          <a:blip r:embed="rId4"/>
          <a:stretch>
            <a:fillRect/>
          </a:stretch>
        </p:blipFill>
        <p:spPr>
          <a:xfrm>
            <a:off x="169545" y="980440"/>
            <a:ext cx="4864100" cy="2334895"/>
          </a:xfrm>
          <a:prstGeom prst="rect">
            <a:avLst/>
          </a:prstGeom>
        </p:spPr>
      </p:pic>
      <p:sp>
        <p:nvSpPr>
          <p:cNvPr id="15" name="文本框 14"/>
          <p:cNvSpPr txBox="1"/>
          <p:nvPr/>
        </p:nvSpPr>
        <p:spPr>
          <a:xfrm>
            <a:off x="2887980" y="3275965"/>
            <a:ext cx="2239645" cy="306705"/>
          </a:xfrm>
          <a:prstGeom prst="rect">
            <a:avLst/>
          </a:prstGeom>
          <a:noFill/>
        </p:spPr>
        <p:txBody>
          <a:bodyPr wrap="square" rtlCol="0">
            <a:spAutoFit/>
          </a:bodyPr>
          <a:p>
            <a:r>
              <a:rPr lang="zh-CN" altLang="en-US" sz="1400">
                <a:latin typeface="Times New Roman" panose="02020503050405090304" charset="0"/>
                <a:cs typeface="Times New Roman" panose="02020503050405090304" charset="0"/>
                <a:sym typeface="+mn-ea"/>
              </a:rPr>
              <a:t>Dai </a:t>
            </a:r>
            <a:r>
              <a:rPr lang="en-US" altLang="zh-CN" sz="1400">
                <a:latin typeface="Times New Roman" panose="02020503050405090304" charset="0"/>
                <a:cs typeface="Times New Roman" panose="02020503050405090304" charset="0"/>
                <a:sym typeface="+mn-ea"/>
              </a:rPr>
              <a:t>et al.2016</a:t>
            </a:r>
            <a:r>
              <a:rPr lang="zh-CN" altLang="en-US" sz="1400">
                <a:latin typeface="Times New Roman" panose="02020503050405090304" charset="0"/>
                <a:cs typeface="Times New Roman" panose="02020503050405090304" charset="0"/>
                <a:sym typeface="+mn-ea"/>
              </a:rPr>
              <a:t>, </a:t>
            </a:r>
            <a:r>
              <a:rPr lang="en-US" altLang="zh-CN" sz="1400" dirty="0" err="1" smtClean="0">
                <a:latin typeface="Times New Roman" panose="02020503050405090304" charset="0"/>
                <a:cs typeface="Times New Roman" panose="02020503050405090304" charset="0"/>
                <a:sym typeface="+mn-ea"/>
              </a:rPr>
              <a:t>ApJ</a:t>
            </a:r>
            <a:r>
              <a:rPr lang="en-US" altLang="zh-CN" sz="1400" dirty="0" smtClean="0">
                <a:latin typeface="Times New Roman" panose="02020503050405090304" charset="0"/>
                <a:cs typeface="Times New Roman" panose="02020503050405090304" charset="0"/>
                <a:sym typeface="+mn-ea"/>
              </a:rPr>
              <a:t>, 829, 27</a:t>
            </a:r>
            <a:r>
              <a:rPr lang="en-US" altLang="zh-CN" sz="1400">
                <a:latin typeface="Times New Roman" panose="02020503050405090304" charset="0"/>
                <a:cs typeface="Times New Roman" panose="02020503050405090304" charset="0"/>
                <a:sym typeface="+mn-ea"/>
              </a:rPr>
              <a:t> </a:t>
            </a:r>
            <a:endParaRPr lang="zh-CN" altLang="en-US" sz="1400">
              <a:latin typeface="Times New Roman" panose="02020503050405090304" charset="0"/>
              <a:cs typeface="Times New Roman" panose="02020503050405090304" charset="0"/>
            </a:endParaRPr>
          </a:p>
        </p:txBody>
      </p:sp>
      <p:pic>
        <p:nvPicPr>
          <p:cNvPr id="16" name="图片 15" descr="截屏2020-08-19 22.33.13"/>
          <p:cNvPicPr>
            <a:picLocks noChangeAspect="1"/>
          </p:cNvPicPr>
          <p:nvPr/>
        </p:nvPicPr>
        <p:blipFill>
          <a:blip r:embed="rId5"/>
          <a:stretch>
            <a:fillRect/>
          </a:stretch>
        </p:blipFill>
        <p:spPr>
          <a:xfrm>
            <a:off x="165100" y="791845"/>
            <a:ext cx="8838565" cy="5450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355" y="1014095"/>
            <a:ext cx="9237345" cy="5184775"/>
          </a:xfrm>
          <a:custGeom>
            <a:avLst/>
            <a:gdLst/>
            <a:ahLst/>
            <a:cxnLst/>
            <a:rect l="l" t="t" r="r" b="b"/>
            <a:pathLst>
              <a:path w="8229600" h="5184775">
                <a:moveTo>
                  <a:pt x="0" y="0"/>
                </a:moveTo>
                <a:lnTo>
                  <a:pt x="8229516" y="0"/>
                </a:lnTo>
                <a:lnTo>
                  <a:pt x="8229516" y="5184596"/>
                </a:lnTo>
                <a:lnTo>
                  <a:pt x="0" y="5184596"/>
                </a:lnTo>
                <a:lnTo>
                  <a:pt x="0" y="0"/>
                </a:lnTo>
                <a:close/>
              </a:path>
            </a:pathLst>
          </a:custGeom>
          <a:solidFill>
            <a:srgbClr val="FFFFFF"/>
          </a:solidFill>
        </p:spPr>
        <p:txBody>
          <a:bodyPr wrap="square" lIns="0" tIns="0" rIns="0" bIns="0" rtlCol="0"/>
          <a:lstStyle/>
          <a:p>
            <a:endParaRPr lang="en-US"/>
          </a:p>
        </p:txBody>
      </p:sp>
      <p:sp>
        <p:nvSpPr>
          <p:cNvPr id="7" name="object 7"/>
          <p:cNvSpPr txBox="1">
            <a:spLocks noGrp="1"/>
          </p:cNvSpPr>
          <p:nvPr>
            <p:ph type="sldNum" sz="quarter" idx="7"/>
          </p:nvPr>
        </p:nvSpPr>
        <p:spPr>
          <a:xfrm>
            <a:off x="8454390" y="6432550"/>
            <a:ext cx="311150" cy="231775"/>
          </a:xfrm>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pic>
        <p:nvPicPr>
          <p:cNvPr id="4" name="图片 3" descr="截屏2020-08-16 10.32.14"/>
          <p:cNvPicPr>
            <a:picLocks noChangeAspect="1"/>
          </p:cNvPicPr>
          <p:nvPr/>
        </p:nvPicPr>
        <p:blipFill>
          <a:blip r:embed="rId1"/>
          <a:stretch>
            <a:fillRect/>
          </a:stretch>
        </p:blipFill>
        <p:spPr>
          <a:xfrm>
            <a:off x="1344295" y="2275840"/>
            <a:ext cx="7647305" cy="3850005"/>
          </a:xfrm>
          <a:prstGeom prst="rect">
            <a:avLst/>
          </a:prstGeom>
        </p:spPr>
      </p:pic>
      <p:sp>
        <p:nvSpPr>
          <p:cNvPr id="5" name="文本框 4"/>
          <p:cNvSpPr txBox="1"/>
          <p:nvPr/>
        </p:nvSpPr>
        <p:spPr>
          <a:xfrm>
            <a:off x="207645" y="169545"/>
            <a:ext cx="9347835" cy="768350"/>
          </a:xfrm>
          <a:prstGeom prst="rect">
            <a:avLst/>
          </a:prstGeom>
          <a:noFill/>
        </p:spPr>
        <p:txBody>
          <a:bodyPr wrap="square" rtlCol="0" anchor="t">
            <a:spAutoFit/>
          </a:bodyPr>
          <a:p>
            <a:pPr marL="12700" algn="l">
              <a:lnSpc>
                <a:spcPct val="100000"/>
              </a:lnSpc>
              <a:spcBef>
                <a:spcPts val="100"/>
              </a:spcBef>
              <a:buNone/>
            </a:pPr>
            <a:r>
              <a:rPr sz="4400" b="1" kern="0" spc="-5" dirty="0">
                <a:solidFill>
                  <a:srgbClr val="FF0000"/>
                </a:solidFill>
                <a:latin typeface="Times New Roman" panose="02020503050405090304" charset="0"/>
                <a:ea typeface="+mj-ea"/>
                <a:cs typeface="Times New Roman" panose="02020503050405090304" charset="0"/>
                <a:sym typeface="+mn-ea"/>
              </a:rPr>
              <a:t>Pulsar-asteroid belt collision model</a:t>
            </a:r>
            <a:endParaRPr sz="4400" b="1" kern="0" spc="-5" dirty="0">
              <a:solidFill>
                <a:srgbClr val="FF0000"/>
              </a:solidFill>
              <a:latin typeface="Times New Roman" panose="02020503050405090304" charset="0"/>
              <a:ea typeface="+mj-ea"/>
              <a:cs typeface="Times New Roman" panose="02020503050405090304" charset="0"/>
            </a:endParaRPr>
          </a:p>
        </p:txBody>
      </p:sp>
      <p:sp>
        <p:nvSpPr>
          <p:cNvPr id="6" name="文本框 5"/>
          <p:cNvSpPr txBox="1"/>
          <p:nvPr/>
        </p:nvSpPr>
        <p:spPr>
          <a:xfrm>
            <a:off x="3905250" y="6125845"/>
            <a:ext cx="5549900" cy="306705"/>
          </a:xfrm>
          <a:prstGeom prst="rect">
            <a:avLst/>
          </a:prstGeom>
          <a:noFill/>
        </p:spPr>
        <p:txBody>
          <a:bodyPr wrap="square" rtlCol="0">
            <a:spAutoFit/>
          </a:bodyPr>
          <a:p>
            <a:pPr algn="l"/>
            <a:r>
              <a:rPr sz="1400" dirty="0">
                <a:latin typeface="Times New Roman" panose="02020503050405090304" charset="0"/>
                <a:cs typeface="Times New Roman" panose="02020503050405090304" charset="0"/>
                <a:sym typeface="+mn-ea"/>
              </a:rPr>
              <a:t>Liu </a:t>
            </a:r>
            <a:r>
              <a:rPr lang="en-US" sz="1400" dirty="0">
                <a:latin typeface="Times New Roman" panose="02020503050405090304" charset="0"/>
                <a:cs typeface="Times New Roman" panose="02020503050405090304" charset="0"/>
                <a:sym typeface="+mn-ea"/>
              </a:rPr>
              <a:t>et al.</a:t>
            </a:r>
            <a:r>
              <a:rPr sz="1400" dirty="0">
                <a:latin typeface="Times New Roman" panose="02020503050405090304" charset="0"/>
                <a:cs typeface="Times New Roman" panose="02020503050405090304" charset="0"/>
                <a:sym typeface="+mn-ea"/>
              </a:rPr>
              <a:t> 2020, submitted to ApJ</a:t>
            </a:r>
            <a:endParaRPr lang="zh-CN" altLang="en-US" sz="1400">
              <a:latin typeface="Times New Roman" panose="02020503050405090304" charset="0"/>
              <a:cs typeface="Times New Roman" panose="02020503050405090304" charset="0"/>
            </a:endParaRPr>
          </a:p>
        </p:txBody>
      </p:sp>
      <p:pic>
        <p:nvPicPr>
          <p:cNvPr id="8" name="图片 7" descr="截屏2020-08-16 19.20.29"/>
          <p:cNvPicPr>
            <a:picLocks noChangeAspect="1"/>
          </p:cNvPicPr>
          <p:nvPr/>
        </p:nvPicPr>
        <p:blipFill>
          <a:blip r:embed="rId2"/>
          <a:stretch>
            <a:fillRect/>
          </a:stretch>
        </p:blipFill>
        <p:spPr>
          <a:xfrm>
            <a:off x="2106295" y="1083945"/>
            <a:ext cx="2162175" cy="1123950"/>
          </a:xfrm>
          <a:prstGeom prst="rect">
            <a:avLst/>
          </a:prstGeom>
        </p:spPr>
      </p:pic>
      <p:pic>
        <p:nvPicPr>
          <p:cNvPr id="9" name="图片 8" descr="截屏2020-08-16 19.20.41"/>
          <p:cNvPicPr>
            <a:picLocks noChangeAspect="1"/>
          </p:cNvPicPr>
          <p:nvPr/>
        </p:nvPicPr>
        <p:blipFill>
          <a:blip r:embed="rId3"/>
          <a:stretch>
            <a:fillRect/>
          </a:stretch>
        </p:blipFill>
        <p:spPr>
          <a:xfrm>
            <a:off x="4725670" y="1663700"/>
            <a:ext cx="2464435" cy="612140"/>
          </a:xfrm>
          <a:prstGeom prst="rect">
            <a:avLst/>
          </a:prstGeom>
        </p:spPr>
      </p:pic>
      <p:pic>
        <p:nvPicPr>
          <p:cNvPr id="10" name="图片 9" descr="截屏2020-08-16 19.18.56"/>
          <p:cNvPicPr>
            <a:picLocks noChangeAspect="1"/>
          </p:cNvPicPr>
          <p:nvPr/>
        </p:nvPicPr>
        <p:blipFill>
          <a:blip r:embed="rId4"/>
          <a:stretch>
            <a:fillRect/>
          </a:stretch>
        </p:blipFill>
        <p:spPr>
          <a:xfrm>
            <a:off x="4433570" y="1083945"/>
            <a:ext cx="3187065" cy="568960"/>
          </a:xfrm>
          <a:prstGeom prst="rect">
            <a:avLst/>
          </a:prstGeom>
        </p:spPr>
      </p:pic>
      <p:sp>
        <p:nvSpPr>
          <p:cNvPr id="11" name="文本框 10"/>
          <p:cNvSpPr txBox="1"/>
          <p:nvPr/>
        </p:nvSpPr>
        <p:spPr>
          <a:xfrm>
            <a:off x="361950" y="1200150"/>
            <a:ext cx="1744345" cy="521970"/>
          </a:xfrm>
          <a:prstGeom prst="rect">
            <a:avLst/>
          </a:prstGeom>
          <a:noFill/>
        </p:spPr>
        <p:txBody>
          <a:bodyPr wrap="square" rtlCol="0">
            <a:spAutoFit/>
          </a:bodyPr>
          <a:p>
            <a:r>
              <a:rPr lang="zh-CN" altLang="en-US" sz="1400" b="1">
                <a:latin typeface="Times New Roman Bold" panose="02020503050405090304" charset="0"/>
                <a:cs typeface="Times New Roman Bold" panose="02020503050405090304" charset="0"/>
              </a:rPr>
              <a:t>The distance along the magnetic lines</a:t>
            </a:r>
            <a:endParaRPr lang="zh-CN" altLang="en-US" sz="1400" b="1">
              <a:latin typeface="Times New Roman Bold" panose="02020503050405090304" charset="0"/>
              <a:cs typeface="Times New Roman Bold" panose="02020503050405090304" charset="0"/>
            </a:endParaRPr>
          </a:p>
        </p:txBody>
      </p:sp>
      <p:pic>
        <p:nvPicPr>
          <p:cNvPr id="12" name="图片 11"/>
          <p:cNvPicPr>
            <a:picLocks noChangeAspect="1"/>
          </p:cNvPicPr>
          <p:nvPr/>
        </p:nvPicPr>
        <p:blipFill>
          <a:blip r:embed="rId5"/>
          <a:stretch>
            <a:fillRect/>
          </a:stretch>
        </p:blipFill>
        <p:spPr>
          <a:xfrm>
            <a:off x="102235" y="2199640"/>
            <a:ext cx="2308860" cy="337820"/>
          </a:xfrm>
          <a:prstGeom prst="rect">
            <a:avLst/>
          </a:prstGeom>
        </p:spPr>
      </p:pic>
      <p:pic>
        <p:nvPicPr>
          <p:cNvPr id="13" name="图片 12" descr="截屏2020-08-26 10.02.29"/>
          <p:cNvPicPr>
            <a:picLocks noChangeAspect="1"/>
          </p:cNvPicPr>
          <p:nvPr/>
        </p:nvPicPr>
        <p:blipFill>
          <a:blip r:embed="rId6"/>
          <a:stretch>
            <a:fillRect/>
          </a:stretch>
        </p:blipFill>
        <p:spPr>
          <a:xfrm>
            <a:off x="236855" y="3378835"/>
            <a:ext cx="2238375" cy="455930"/>
          </a:xfrm>
          <a:prstGeom prst="rect">
            <a:avLst/>
          </a:prstGeom>
        </p:spPr>
      </p:pic>
      <p:pic>
        <p:nvPicPr>
          <p:cNvPr id="14" name="图片 13" descr="截屏2020-08-26 10.06.25"/>
          <p:cNvPicPr>
            <a:picLocks noChangeAspect="1"/>
          </p:cNvPicPr>
          <p:nvPr/>
        </p:nvPicPr>
        <p:blipFill>
          <a:blip r:embed="rId7"/>
          <a:stretch>
            <a:fillRect/>
          </a:stretch>
        </p:blipFill>
        <p:spPr>
          <a:xfrm>
            <a:off x="236855" y="4197350"/>
            <a:ext cx="2321560" cy="359410"/>
          </a:xfrm>
          <a:prstGeom prst="rect">
            <a:avLst/>
          </a:prstGeom>
        </p:spPr>
      </p:pic>
      <p:pic>
        <p:nvPicPr>
          <p:cNvPr id="3" name="图片 2" descr="截屏2020-08-16 19.29.13"/>
          <p:cNvPicPr>
            <a:picLocks noChangeAspect="1"/>
          </p:cNvPicPr>
          <p:nvPr/>
        </p:nvPicPr>
        <p:blipFill>
          <a:blip r:embed="rId8"/>
          <a:stretch>
            <a:fillRect/>
          </a:stretch>
        </p:blipFill>
        <p:spPr>
          <a:xfrm>
            <a:off x="6602095" y="2275840"/>
            <a:ext cx="2340610" cy="6775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20" y="826770"/>
            <a:ext cx="9209405" cy="5313680"/>
          </a:xfrm>
          <a:custGeom>
            <a:avLst/>
            <a:gdLst/>
            <a:ahLst/>
            <a:cxnLst/>
            <a:rect l="l" t="t" r="r" b="b"/>
            <a:pathLst>
              <a:path w="8229600" h="5184775">
                <a:moveTo>
                  <a:pt x="0" y="0"/>
                </a:moveTo>
                <a:lnTo>
                  <a:pt x="8229516" y="0"/>
                </a:lnTo>
                <a:lnTo>
                  <a:pt x="8229516" y="5184596"/>
                </a:lnTo>
                <a:lnTo>
                  <a:pt x="0" y="5184596"/>
                </a:lnTo>
                <a:lnTo>
                  <a:pt x="0" y="0"/>
                </a:lnTo>
                <a:close/>
              </a:path>
            </a:pathLst>
          </a:custGeom>
          <a:solidFill>
            <a:srgbClr val="FFFFFF"/>
          </a:solidFill>
        </p:spPr>
        <p:txBody>
          <a:bodyPr wrap="square" lIns="0" tIns="0" rIns="0" bIns="0" rtlCol="0"/>
          <a:lstStyle/>
          <a:p/>
        </p:txBody>
      </p:sp>
      <p:sp>
        <p:nvSpPr>
          <p:cNvPr id="7" name="object 7"/>
          <p:cNvSpPr txBox="1">
            <a:spLocks noGrp="1"/>
          </p:cNvSpPr>
          <p:nvPr>
            <p:ph type="sldNum" sz="quarter" idx="7"/>
          </p:nvPr>
        </p:nvSpPr>
        <p:spPr>
          <a:xfrm>
            <a:off x="8454390" y="6432550"/>
            <a:ext cx="324485" cy="231775"/>
          </a:xfrm>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pic>
        <p:nvPicPr>
          <p:cNvPr id="4" name="图片 3" descr="截屏2020-08-16 19.18.40"/>
          <p:cNvPicPr>
            <a:picLocks noChangeAspect="1"/>
          </p:cNvPicPr>
          <p:nvPr/>
        </p:nvPicPr>
        <p:blipFill>
          <a:blip r:embed="rId1"/>
          <a:stretch>
            <a:fillRect/>
          </a:stretch>
        </p:blipFill>
        <p:spPr>
          <a:xfrm>
            <a:off x="2228215" y="1593215"/>
            <a:ext cx="5031740" cy="577850"/>
          </a:xfrm>
          <a:prstGeom prst="rect">
            <a:avLst/>
          </a:prstGeom>
        </p:spPr>
      </p:pic>
      <p:pic>
        <p:nvPicPr>
          <p:cNvPr id="6" name="图片 5" descr="截屏2020-08-16 19.19.19"/>
          <p:cNvPicPr>
            <a:picLocks noChangeAspect="1"/>
          </p:cNvPicPr>
          <p:nvPr/>
        </p:nvPicPr>
        <p:blipFill>
          <a:blip r:embed="rId2"/>
          <a:stretch>
            <a:fillRect/>
          </a:stretch>
        </p:blipFill>
        <p:spPr>
          <a:xfrm>
            <a:off x="2738755" y="2249805"/>
            <a:ext cx="4631055" cy="485140"/>
          </a:xfrm>
          <a:prstGeom prst="rect">
            <a:avLst/>
          </a:prstGeom>
        </p:spPr>
      </p:pic>
      <p:sp>
        <p:nvSpPr>
          <p:cNvPr id="15" name="文本框 14"/>
          <p:cNvSpPr txBox="1"/>
          <p:nvPr/>
        </p:nvSpPr>
        <p:spPr>
          <a:xfrm>
            <a:off x="816610" y="1106805"/>
            <a:ext cx="7717790" cy="368300"/>
          </a:xfrm>
          <a:prstGeom prst="rect">
            <a:avLst/>
          </a:prstGeom>
          <a:noFill/>
        </p:spPr>
        <p:txBody>
          <a:bodyPr wrap="square" rtlCol="0">
            <a:spAutoFit/>
          </a:bodyPr>
          <a:p>
            <a:r>
              <a:rPr lang="en-US" altLang="zh-CN" b="1">
                <a:latin typeface="Times New Roman Bold" panose="02020503050405090304" charset="0"/>
                <a:cs typeface="Times New Roman Bold" panose="02020503050405090304" charset="0"/>
              </a:rPr>
              <a:t>T</a:t>
            </a:r>
            <a:r>
              <a:rPr lang="zh-CN" altLang="en-US" b="1">
                <a:latin typeface="Times New Roman Bold" panose="02020503050405090304" charset="0"/>
                <a:cs typeface="Times New Roman Bold" panose="02020503050405090304" charset="0"/>
              </a:rPr>
              <a:t>he </a:t>
            </a:r>
            <a:r>
              <a:rPr lang="zh-CN" altLang="en-US" b="1">
                <a:solidFill>
                  <a:srgbClr val="0A00E9"/>
                </a:solidFill>
                <a:latin typeface="Times New Roman Bold" panose="02020503050405090304" charset="0"/>
                <a:cs typeface="Times New Roman Bold" panose="02020503050405090304" charset="0"/>
              </a:rPr>
              <a:t>delay</a:t>
            </a:r>
            <a:r>
              <a:rPr lang="zh-CN" altLang="en-US" b="1">
                <a:latin typeface="Times New Roman Bold" panose="02020503050405090304" charset="0"/>
                <a:cs typeface="Times New Roman Bold" panose="02020503050405090304" charset="0"/>
              </a:rPr>
              <a:t> of the high frequency bunches relative to the low frequency</a:t>
            </a:r>
            <a:endParaRPr lang="zh-CN" altLang="en-US" b="1">
              <a:latin typeface="Times New Roman Bold" panose="02020503050405090304" charset="0"/>
              <a:cs typeface="Times New Roman Bold" panose="02020503050405090304" charset="0"/>
            </a:endParaRPr>
          </a:p>
        </p:txBody>
      </p:sp>
      <p:sp>
        <p:nvSpPr>
          <p:cNvPr id="16" name="文本框 15"/>
          <p:cNvSpPr txBox="1"/>
          <p:nvPr/>
        </p:nvSpPr>
        <p:spPr>
          <a:xfrm>
            <a:off x="207645" y="169545"/>
            <a:ext cx="9347835" cy="768350"/>
          </a:xfrm>
          <a:prstGeom prst="rect">
            <a:avLst/>
          </a:prstGeom>
          <a:noFill/>
        </p:spPr>
        <p:txBody>
          <a:bodyPr wrap="square" rtlCol="0" anchor="t">
            <a:spAutoFit/>
          </a:bodyPr>
          <a:p>
            <a:pPr marL="12700" algn="ctr">
              <a:lnSpc>
                <a:spcPct val="100000"/>
              </a:lnSpc>
              <a:spcBef>
                <a:spcPts val="100"/>
              </a:spcBef>
              <a:buNone/>
            </a:pPr>
            <a:r>
              <a:rPr lang="en-US" sz="4400" b="1" dirty="0">
                <a:solidFill>
                  <a:srgbClr val="FF0000"/>
                </a:solidFill>
                <a:latin typeface="Times New Roman" panose="02020503050405090304" charset="0"/>
                <a:cs typeface="Times New Roman" panose="02020503050405090304" charset="0"/>
                <a:sym typeface="+mn-ea"/>
              </a:rPr>
              <a:t>Time-frequency drifting</a:t>
            </a:r>
            <a:endParaRPr lang="en-US" sz="4400" b="1" kern="0" spc="-5" dirty="0">
              <a:solidFill>
                <a:srgbClr val="FF0000"/>
              </a:solidFill>
              <a:latin typeface="Times New Roman" panose="02020503050405090304" charset="0"/>
              <a:ea typeface="+mj-ea"/>
              <a:cs typeface="Times New Roman" panose="02020503050405090304" charset="0"/>
              <a:sym typeface="+mn-ea"/>
            </a:endParaRPr>
          </a:p>
        </p:txBody>
      </p:sp>
      <p:pic>
        <p:nvPicPr>
          <p:cNvPr id="20" name="图片 19" descr="截屏2020-08-16 11.46.17"/>
          <p:cNvPicPr>
            <a:picLocks noChangeAspect="1"/>
          </p:cNvPicPr>
          <p:nvPr/>
        </p:nvPicPr>
        <p:blipFill>
          <a:blip r:embed="rId3"/>
          <a:stretch>
            <a:fillRect/>
          </a:stretch>
        </p:blipFill>
        <p:spPr>
          <a:xfrm>
            <a:off x="816610" y="2805430"/>
            <a:ext cx="5200650" cy="3335020"/>
          </a:xfrm>
          <a:prstGeom prst="rect">
            <a:avLst/>
          </a:prstGeom>
        </p:spPr>
      </p:pic>
      <p:sp>
        <p:nvSpPr>
          <p:cNvPr id="21" name="文本框 20"/>
          <p:cNvSpPr txBox="1"/>
          <p:nvPr/>
        </p:nvSpPr>
        <p:spPr>
          <a:xfrm>
            <a:off x="6076315" y="3873500"/>
            <a:ext cx="3005455" cy="1198880"/>
          </a:xfrm>
          <a:prstGeom prst="rect">
            <a:avLst/>
          </a:prstGeom>
          <a:noFill/>
        </p:spPr>
        <p:txBody>
          <a:bodyPr wrap="square" rtlCol="0">
            <a:spAutoFit/>
          </a:bodyPr>
          <a:p>
            <a:r>
              <a:rPr lang="zh-CN" altLang="en-US">
                <a:latin typeface="Times New Roman Regular" panose="02020503050405090304" charset="0"/>
                <a:cs typeface="Times New Roman Regular" panose="02020503050405090304" charset="0"/>
              </a:rPr>
              <a:t>The initial distance between the high and low frequency bunches are the length of the asteroid 10</a:t>
            </a:r>
            <a:r>
              <a:rPr lang="zh-CN" altLang="en-US" baseline="30000">
                <a:latin typeface="Times New Roman Regular" panose="02020503050405090304" charset="0"/>
                <a:cs typeface="Times New Roman Regular" panose="02020503050405090304" charset="0"/>
              </a:rPr>
              <a:t>7 </a:t>
            </a:r>
            <a:r>
              <a:rPr lang="zh-CN" altLang="en-US">
                <a:latin typeface="Times New Roman Regular" panose="02020503050405090304" charset="0"/>
                <a:cs typeface="Times New Roman Regular" panose="02020503050405090304" charset="0"/>
              </a:rPr>
              <a:t>cm.</a:t>
            </a:r>
            <a:endParaRPr lang="zh-CN" altLang="en-US">
              <a:latin typeface="Times New Roman Regular" panose="02020503050405090304" charset="0"/>
              <a:cs typeface="Times New Roman Regular" panose="02020503050405090304" charset="0"/>
            </a:endParaRPr>
          </a:p>
        </p:txBody>
      </p:sp>
      <p:sp>
        <p:nvSpPr>
          <p:cNvPr id="22" name="文本框 21"/>
          <p:cNvSpPr txBox="1"/>
          <p:nvPr/>
        </p:nvSpPr>
        <p:spPr>
          <a:xfrm>
            <a:off x="6478905" y="2910840"/>
            <a:ext cx="2658110" cy="368300"/>
          </a:xfrm>
          <a:prstGeom prst="rect">
            <a:avLst/>
          </a:prstGeom>
          <a:noFill/>
        </p:spPr>
        <p:txBody>
          <a:bodyPr wrap="square" rtlCol="0">
            <a:spAutoFit/>
          </a:bodyPr>
          <a:p>
            <a:r>
              <a:rPr lang="en-US" altLang="zh-CN">
                <a:latin typeface="Times New Roman Regular" panose="02020503050405090304" charset="0"/>
                <a:cs typeface="Times New Roman Regular" panose="02020503050405090304" charset="0"/>
              </a:rPr>
              <a:t>T</a:t>
            </a:r>
            <a:r>
              <a:rPr lang="zh-CN" altLang="en-US">
                <a:latin typeface="Times New Roman Regular" panose="02020503050405090304" charset="0"/>
                <a:cs typeface="Times New Roman Regular" panose="02020503050405090304" charset="0"/>
              </a:rPr>
              <a:t>he polar angle</a:t>
            </a:r>
            <a:endParaRPr lang="zh-CN" altLang="en-US">
              <a:latin typeface="Times New Roman Regular" panose="02020503050405090304" charset="0"/>
              <a:cs typeface="Times New Roman Regular" panose="02020503050405090304" charset="0"/>
            </a:endParaRPr>
          </a:p>
        </p:txBody>
      </p:sp>
      <p:cxnSp>
        <p:nvCxnSpPr>
          <p:cNvPr id="23" name="直接箭头连接符 22"/>
          <p:cNvCxnSpPr/>
          <p:nvPr/>
        </p:nvCxnSpPr>
        <p:spPr>
          <a:xfrm flipH="1" flipV="1">
            <a:off x="6705600" y="2667000"/>
            <a:ext cx="554355" cy="320040"/>
          </a:xfrm>
          <a:prstGeom prst="straightConnector1">
            <a:avLst/>
          </a:prstGeom>
          <a:ln w="127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584960" y="7039610"/>
            <a:ext cx="4165600" cy="1383665"/>
          </a:xfrm>
          <a:prstGeom prst="rect">
            <a:avLst/>
          </a:prstGeom>
          <a:noFill/>
        </p:spPr>
        <p:txBody>
          <a:bodyPr wrap="square" rtlCol="0">
            <a:spAutoFit/>
          </a:bodyPr>
          <a:p>
            <a:r>
              <a:rPr lang="zh-CN" altLang="en-US" sz="1200"/>
              <a:t>If the distance between the bunches of high and low</a:t>
            </a:r>
            <a:endParaRPr lang="zh-CN" altLang="en-US" sz="1200"/>
          </a:p>
          <a:p>
            <a:r>
              <a:rPr lang="zh-CN" altLang="en-US" sz="1200"/>
              <a:t>frequency from the surface of the asteroid is too close,</a:t>
            </a:r>
            <a:endParaRPr lang="zh-CN" altLang="en-US" sz="1200"/>
          </a:p>
          <a:p>
            <a:r>
              <a:rPr lang="zh-CN" altLang="en-US" sz="1200"/>
              <a:t>no matter what angle the asteroid falls down, there is</a:t>
            </a:r>
            <a:endParaRPr lang="zh-CN" altLang="en-US" sz="1200"/>
          </a:p>
          <a:p>
            <a:r>
              <a:rPr lang="zh-CN" altLang="en-US" sz="1200"/>
              <a:t>no delay e</a:t>
            </a:r>
            <a:r>
              <a:rPr lang="en-US" altLang="zh-CN" sz="1200"/>
              <a:t>ff</a:t>
            </a:r>
            <a:r>
              <a:rPr lang="zh-CN" altLang="en-US" sz="1200"/>
              <a:t>ect in the direction of the LOS. There is al-</a:t>
            </a:r>
            <a:endParaRPr lang="zh-CN" altLang="en-US" sz="1200"/>
          </a:p>
          <a:p>
            <a:r>
              <a:rPr lang="zh-CN" altLang="en-US" sz="1200"/>
              <a:t>ways a low limit of the incident angle for the time delay</a:t>
            </a:r>
            <a:endParaRPr lang="zh-CN" altLang="en-US" sz="1200"/>
          </a:p>
          <a:p>
            <a:r>
              <a:rPr lang="zh-CN" altLang="en-US" sz="1200"/>
              <a:t>of millisecond order between high and low frequencies</a:t>
            </a:r>
            <a:endParaRPr lang="zh-CN" altLang="en-US" sz="1200"/>
          </a:p>
          <a:p>
            <a:r>
              <a:rPr lang="zh-CN" altLang="en-US" sz="1200"/>
              <a:t>to be observed in a given LOS.</a:t>
            </a:r>
            <a:endParaRPr lang="zh-CN" altLang="en-US" sz="1200"/>
          </a:p>
        </p:txBody>
      </p:sp>
      <p:sp>
        <p:nvSpPr>
          <p:cNvPr id="3" name="文本框 2"/>
          <p:cNvSpPr txBox="1"/>
          <p:nvPr/>
        </p:nvSpPr>
        <p:spPr>
          <a:xfrm>
            <a:off x="3821430" y="6140450"/>
            <a:ext cx="5549900" cy="306705"/>
          </a:xfrm>
          <a:prstGeom prst="rect">
            <a:avLst/>
          </a:prstGeom>
          <a:noFill/>
        </p:spPr>
        <p:txBody>
          <a:bodyPr wrap="square" rtlCol="0">
            <a:spAutoFit/>
          </a:bodyPr>
          <a:p>
            <a:pPr algn="l"/>
            <a:r>
              <a:rPr sz="1400" dirty="0">
                <a:latin typeface="Times New Roman" panose="02020503050405090304" charset="0"/>
                <a:cs typeface="Times New Roman" panose="02020503050405090304" charset="0"/>
                <a:sym typeface="+mn-ea"/>
              </a:rPr>
              <a:t>Liu </a:t>
            </a:r>
            <a:r>
              <a:rPr lang="en-US" sz="1400" dirty="0">
                <a:latin typeface="Times New Roman" panose="02020503050405090304" charset="0"/>
                <a:cs typeface="Times New Roman" panose="02020503050405090304" charset="0"/>
                <a:sym typeface="+mn-ea"/>
              </a:rPr>
              <a:t>et al.</a:t>
            </a:r>
            <a:r>
              <a:rPr sz="1400" dirty="0">
                <a:latin typeface="Times New Roman" panose="02020503050405090304" charset="0"/>
                <a:cs typeface="Times New Roman" panose="02020503050405090304" charset="0"/>
                <a:sym typeface="+mn-ea"/>
              </a:rPr>
              <a:t> 2020, submitted to ApJ</a:t>
            </a:r>
            <a:endParaRPr lang="zh-CN" altLang="en-US" sz="1400">
              <a:latin typeface="Times New Roman" panose="02020503050405090304" charset="0"/>
              <a:cs typeface="Times New Roman" panose="0202050305040509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p:nvPr/>
        </p:nvSpPr>
        <p:spPr>
          <a:xfrm>
            <a:off x="-117475" y="937895"/>
            <a:ext cx="9414510" cy="5341620"/>
          </a:xfrm>
          <a:custGeom>
            <a:avLst/>
            <a:gdLst/>
            <a:ahLst/>
            <a:cxnLst/>
            <a:rect l="l" t="t" r="r" b="b"/>
            <a:pathLst>
              <a:path w="8229600" h="5184775">
                <a:moveTo>
                  <a:pt x="0" y="0"/>
                </a:moveTo>
                <a:lnTo>
                  <a:pt x="8229516" y="0"/>
                </a:lnTo>
                <a:lnTo>
                  <a:pt x="8229516" y="5184596"/>
                </a:lnTo>
                <a:lnTo>
                  <a:pt x="0" y="5184596"/>
                </a:lnTo>
                <a:lnTo>
                  <a:pt x="0" y="0"/>
                </a:lnTo>
                <a:close/>
              </a:path>
            </a:pathLst>
          </a:custGeom>
          <a:solidFill>
            <a:srgbClr val="FFFFFF"/>
          </a:solidFill>
        </p:spPr>
        <p:txBody>
          <a:bodyPr wrap="square" lIns="0" tIns="0" rIns="0" bIns="0" rtlCol="0"/>
          <a:p/>
        </p:txBody>
      </p:sp>
      <p:sp>
        <p:nvSpPr>
          <p:cNvPr id="7" name="object 7"/>
          <p:cNvSpPr txBox="1">
            <a:spLocks noGrp="1"/>
          </p:cNvSpPr>
          <p:nvPr>
            <p:ph type="sldNum" sz="quarter" idx="7"/>
          </p:nvPr>
        </p:nvSpPr>
        <p:spPr>
          <a:xfrm>
            <a:off x="8326120" y="6445250"/>
            <a:ext cx="295275" cy="231775"/>
          </a:xfrm>
          <a:prstGeom prst="rect">
            <a:avLst/>
          </a:prstGeom>
        </p:spPr>
        <p:txBody>
          <a:bodyPr vert="horz" wrap="square" lIns="0" tIns="0" rIns="0" bIns="0" rtlCol="0">
            <a:spAutoFit/>
          </a:bodyPr>
          <a:lstStyle/>
          <a:p>
            <a:pPr marL="25400">
              <a:lnSpc>
                <a:spcPts val="1810"/>
              </a:lnSpc>
            </a:pPr>
            <a:fld id="{81D60167-4931-47E6-BA6A-407CBD079E47}" type="slidenum">
              <a:rPr dirty="0"/>
            </a:fld>
            <a:endParaRPr dirty="0"/>
          </a:p>
        </p:txBody>
      </p:sp>
      <p:sp>
        <p:nvSpPr>
          <p:cNvPr id="16" name="文本框 15"/>
          <p:cNvSpPr txBox="1"/>
          <p:nvPr/>
        </p:nvSpPr>
        <p:spPr>
          <a:xfrm>
            <a:off x="207645" y="169545"/>
            <a:ext cx="9347835" cy="768350"/>
          </a:xfrm>
          <a:prstGeom prst="rect">
            <a:avLst/>
          </a:prstGeom>
          <a:noFill/>
        </p:spPr>
        <p:txBody>
          <a:bodyPr wrap="square" rtlCol="0" anchor="t">
            <a:spAutoFit/>
          </a:bodyPr>
          <a:p>
            <a:pPr marL="12700" algn="ctr">
              <a:lnSpc>
                <a:spcPct val="100000"/>
              </a:lnSpc>
              <a:spcBef>
                <a:spcPts val="100"/>
              </a:spcBef>
              <a:buNone/>
            </a:pPr>
            <a:r>
              <a:rPr lang="en-US" sz="4400" b="1" dirty="0">
                <a:solidFill>
                  <a:srgbClr val="FF0000"/>
                </a:solidFill>
                <a:latin typeface="Times New Roman" panose="02020503050405090304" charset="0"/>
                <a:cs typeface="Times New Roman" panose="02020503050405090304" charset="0"/>
                <a:sym typeface="+mn-ea"/>
              </a:rPr>
              <a:t>Time-frequency drifting</a:t>
            </a:r>
            <a:endParaRPr lang="en-US" sz="4400" b="1" kern="0" spc="-5" dirty="0">
              <a:solidFill>
                <a:srgbClr val="FF0000"/>
              </a:solidFill>
              <a:latin typeface="Times New Roman" panose="02020503050405090304" charset="0"/>
              <a:ea typeface="+mj-ea"/>
              <a:cs typeface="Times New Roman" panose="02020503050405090304" charset="0"/>
              <a:sym typeface="+mn-ea"/>
            </a:endParaRPr>
          </a:p>
        </p:txBody>
      </p:sp>
      <p:pic>
        <p:nvPicPr>
          <p:cNvPr id="9" name="图片 8" descr="截屏2020-08-16 19.23.38"/>
          <p:cNvPicPr>
            <a:picLocks noChangeAspect="1"/>
          </p:cNvPicPr>
          <p:nvPr/>
        </p:nvPicPr>
        <p:blipFill>
          <a:blip r:embed="rId1"/>
          <a:stretch>
            <a:fillRect/>
          </a:stretch>
        </p:blipFill>
        <p:spPr>
          <a:xfrm>
            <a:off x="2202815" y="3310890"/>
            <a:ext cx="4629150" cy="1259205"/>
          </a:xfrm>
          <a:prstGeom prst="rect">
            <a:avLst/>
          </a:prstGeom>
        </p:spPr>
      </p:pic>
      <p:pic>
        <p:nvPicPr>
          <p:cNvPr id="10" name="图片 9" descr="截屏2020-08-16 19.23.19"/>
          <p:cNvPicPr>
            <a:picLocks noChangeAspect="1"/>
          </p:cNvPicPr>
          <p:nvPr/>
        </p:nvPicPr>
        <p:blipFill>
          <a:blip r:embed="rId2"/>
          <a:stretch>
            <a:fillRect/>
          </a:stretch>
        </p:blipFill>
        <p:spPr>
          <a:xfrm>
            <a:off x="1808480" y="1901825"/>
            <a:ext cx="5018405" cy="783590"/>
          </a:xfrm>
          <a:prstGeom prst="rect">
            <a:avLst/>
          </a:prstGeom>
        </p:spPr>
      </p:pic>
      <p:pic>
        <p:nvPicPr>
          <p:cNvPr id="6" name="图片 5" descr="截屏2020-08-16 19.25.02"/>
          <p:cNvPicPr>
            <a:picLocks noChangeAspect="1"/>
          </p:cNvPicPr>
          <p:nvPr/>
        </p:nvPicPr>
        <p:blipFill>
          <a:blip r:embed="rId3"/>
          <a:stretch>
            <a:fillRect/>
          </a:stretch>
        </p:blipFill>
        <p:spPr>
          <a:xfrm>
            <a:off x="6831965" y="3676650"/>
            <a:ext cx="2047240" cy="334645"/>
          </a:xfrm>
          <a:prstGeom prst="rect">
            <a:avLst/>
          </a:prstGeom>
        </p:spPr>
      </p:pic>
      <p:pic>
        <p:nvPicPr>
          <p:cNvPr id="8" name="图片 7" descr="截屏2020-08-16 19.23.56"/>
          <p:cNvPicPr>
            <a:picLocks noChangeAspect="1"/>
          </p:cNvPicPr>
          <p:nvPr/>
        </p:nvPicPr>
        <p:blipFill>
          <a:blip r:embed="rId4"/>
          <a:stretch>
            <a:fillRect/>
          </a:stretch>
        </p:blipFill>
        <p:spPr>
          <a:xfrm>
            <a:off x="2699385" y="4949190"/>
            <a:ext cx="4667885" cy="697865"/>
          </a:xfrm>
          <a:prstGeom prst="rect">
            <a:avLst/>
          </a:prstGeom>
        </p:spPr>
      </p:pic>
      <p:pic>
        <p:nvPicPr>
          <p:cNvPr id="11" name="图片 10" descr="截屏2020-08-16 19.24.10"/>
          <p:cNvPicPr>
            <a:picLocks noChangeAspect="1"/>
          </p:cNvPicPr>
          <p:nvPr/>
        </p:nvPicPr>
        <p:blipFill>
          <a:blip r:embed="rId5"/>
          <a:stretch>
            <a:fillRect/>
          </a:stretch>
        </p:blipFill>
        <p:spPr>
          <a:xfrm>
            <a:off x="2165985" y="5795645"/>
            <a:ext cx="5847715" cy="697230"/>
          </a:xfrm>
          <a:prstGeom prst="rect">
            <a:avLst/>
          </a:prstGeom>
        </p:spPr>
      </p:pic>
      <p:sp>
        <p:nvSpPr>
          <p:cNvPr id="12" name="文本框 11"/>
          <p:cNvSpPr txBox="1"/>
          <p:nvPr/>
        </p:nvSpPr>
        <p:spPr>
          <a:xfrm>
            <a:off x="546735" y="2792730"/>
            <a:ext cx="7542530" cy="645160"/>
          </a:xfrm>
          <a:prstGeom prst="rect">
            <a:avLst/>
          </a:prstGeom>
          <a:noFill/>
        </p:spPr>
        <p:txBody>
          <a:bodyPr wrap="square" rtlCol="0">
            <a:spAutoFit/>
          </a:bodyPr>
          <a:p>
            <a:r>
              <a:rPr lang="en-US" altLang="zh-CN" b="1">
                <a:latin typeface="Times New Roman Bold" panose="02020503050405090304" charset="0"/>
                <a:cs typeface="Times New Roman Bold" panose="02020503050405090304" charset="0"/>
              </a:rPr>
              <a:t>A a</a:t>
            </a:r>
            <a:r>
              <a:rPr lang="zh-CN" altLang="en-US" b="1">
                <a:latin typeface="Times New Roman Bold" panose="02020503050405090304" charset="0"/>
                <a:cs typeface="Times New Roman Bold" panose="02020503050405090304" charset="0"/>
              </a:rPr>
              <a:t>steroid travels through the magnetic </a:t>
            </a:r>
            <a:r>
              <a:rPr lang="en-US" altLang="zh-CN" b="1">
                <a:latin typeface="Times New Roman Bold" panose="02020503050405090304" charset="0"/>
                <a:cs typeface="Times New Roman Bold" panose="02020503050405090304" charset="0"/>
              </a:rPr>
              <a:t>fi</a:t>
            </a:r>
            <a:r>
              <a:rPr lang="zh-CN" altLang="en-US" b="1">
                <a:latin typeface="Times New Roman Bold" panose="02020503050405090304" charset="0"/>
                <a:cs typeface="Times New Roman Bold" panose="02020503050405090304" charset="0"/>
              </a:rPr>
              <a:t>eld lines longitudinally, causing the induced electric </a:t>
            </a:r>
            <a:r>
              <a:rPr lang="en-US" altLang="zh-CN" b="1">
                <a:latin typeface="Times New Roman Bold" panose="02020503050405090304" charset="0"/>
                <a:cs typeface="Times New Roman Bold" panose="02020503050405090304" charset="0"/>
              </a:rPr>
              <a:t>fi</a:t>
            </a:r>
            <a:r>
              <a:rPr lang="zh-CN" altLang="en-US" b="1">
                <a:latin typeface="Times New Roman Bold" panose="02020503050405090304" charset="0"/>
                <a:cs typeface="Times New Roman Bold" panose="02020503050405090304" charset="0"/>
              </a:rPr>
              <a:t>eld</a:t>
            </a:r>
            <a:endParaRPr lang="zh-CN" altLang="en-US" b="1">
              <a:latin typeface="Times New Roman Bold" panose="02020503050405090304" charset="0"/>
              <a:cs typeface="Times New Roman Bold" panose="02020503050405090304" charset="0"/>
            </a:endParaRPr>
          </a:p>
        </p:txBody>
      </p:sp>
      <p:sp>
        <p:nvSpPr>
          <p:cNvPr id="13" name="文本框 12"/>
          <p:cNvSpPr txBox="1"/>
          <p:nvPr/>
        </p:nvSpPr>
        <p:spPr>
          <a:xfrm>
            <a:off x="561975" y="4650740"/>
            <a:ext cx="7527290" cy="368300"/>
          </a:xfrm>
          <a:prstGeom prst="rect">
            <a:avLst/>
          </a:prstGeom>
          <a:noFill/>
        </p:spPr>
        <p:txBody>
          <a:bodyPr wrap="square" rtlCol="0">
            <a:spAutoFit/>
          </a:bodyPr>
          <a:p>
            <a:r>
              <a:rPr lang="en-US" altLang="zh-CN" b="1">
                <a:solidFill>
                  <a:srgbClr val="FF0000"/>
                </a:solidFill>
                <a:latin typeface="Times New Roman Bold" panose="02020503050405090304" charset="0"/>
                <a:cs typeface="Times New Roman Bold" panose="02020503050405090304" charset="0"/>
              </a:rPr>
              <a:t>T</a:t>
            </a:r>
            <a:r>
              <a:rPr lang="zh-CN" altLang="en-US" b="1">
                <a:solidFill>
                  <a:srgbClr val="FF0000"/>
                </a:solidFill>
                <a:latin typeface="Times New Roman Bold" panose="02020503050405090304" charset="0"/>
                <a:cs typeface="Times New Roman Bold" panose="02020503050405090304" charset="0"/>
              </a:rPr>
              <a:t>he drifting rate</a:t>
            </a:r>
            <a:r>
              <a:rPr lang="zh-CN" altLang="en-US" b="1">
                <a:latin typeface="Times New Roman Bold" panose="02020503050405090304" charset="0"/>
                <a:cs typeface="Times New Roman Bold" panose="02020503050405090304" charset="0"/>
              </a:rPr>
              <a:t> is given by </a:t>
            </a:r>
            <a:r>
              <a:rPr lang="en-US" altLang="zh-CN" b="1">
                <a:solidFill>
                  <a:srgbClr val="FF0000"/>
                </a:solidFill>
                <a:latin typeface="Times New Roman Bold" panose="02020503050405090304" charset="0"/>
                <a:cs typeface="Times New Roman Bold" panose="02020503050405090304" charset="0"/>
              </a:rPr>
              <a:t>(the Lorentz factor evolves with </a:t>
            </a:r>
            <a:r>
              <a:rPr lang="en-US" altLang="zh-CN" b="1" i="1">
                <a:solidFill>
                  <a:srgbClr val="FF0000"/>
                </a:solidFill>
                <a:latin typeface="Times New Roman Italic" panose="02020503050405090304" charset="0"/>
                <a:cs typeface="Times New Roman Italic" panose="02020503050405090304" charset="0"/>
              </a:rPr>
              <a:t>R</a:t>
            </a:r>
            <a:r>
              <a:rPr lang="en-US" altLang="zh-CN" b="1">
                <a:solidFill>
                  <a:srgbClr val="FF0000"/>
                </a:solidFill>
                <a:latin typeface="Times New Roman Bold" panose="02020503050405090304" charset="0"/>
                <a:cs typeface="Times New Roman Bold" panose="02020503050405090304" charset="0"/>
              </a:rPr>
              <a:t>)</a:t>
            </a:r>
            <a:endParaRPr lang="en-US" altLang="zh-CN" b="1">
              <a:solidFill>
                <a:srgbClr val="FF0000"/>
              </a:solidFill>
              <a:latin typeface="Times New Roman Bold" panose="02020503050405090304" charset="0"/>
              <a:cs typeface="Times New Roman Bold" panose="02020503050405090304" charset="0"/>
            </a:endParaRPr>
          </a:p>
        </p:txBody>
      </p:sp>
      <p:sp>
        <p:nvSpPr>
          <p:cNvPr id="14" name="文本框 13"/>
          <p:cNvSpPr txBox="1"/>
          <p:nvPr/>
        </p:nvSpPr>
        <p:spPr>
          <a:xfrm>
            <a:off x="624205" y="1149350"/>
            <a:ext cx="7313295" cy="645160"/>
          </a:xfrm>
          <a:prstGeom prst="rect">
            <a:avLst/>
          </a:prstGeom>
          <a:noFill/>
        </p:spPr>
        <p:txBody>
          <a:bodyPr wrap="square" rtlCol="0">
            <a:spAutoFit/>
          </a:bodyPr>
          <a:p>
            <a:pPr algn="l"/>
            <a:r>
              <a:rPr lang="zh-CN" altLang="en-US" b="1">
                <a:latin typeface="Times New Roman Bold" panose="02020503050405090304" charset="0"/>
                <a:cs typeface="Times New Roman Bold" panose="02020503050405090304" charset="0"/>
              </a:rPr>
              <a:t>The rapid cooling of emitting particles and therefore requires the parallel electric field</a:t>
            </a:r>
            <a:endParaRPr lang="zh-CN" altLang="en-US" b="1">
              <a:latin typeface="Times New Roman Bold" panose="02020503050405090304" charset="0"/>
              <a:cs typeface="Times New Roman Bold" panose="02020503050405090304" charset="0"/>
            </a:endParaRPr>
          </a:p>
        </p:txBody>
      </p:sp>
      <p:pic>
        <p:nvPicPr>
          <p:cNvPr id="15" name="图片 14" descr="截屏2020-08-17 09.29.25"/>
          <p:cNvPicPr>
            <a:picLocks noChangeAspect="1"/>
          </p:cNvPicPr>
          <p:nvPr/>
        </p:nvPicPr>
        <p:blipFill>
          <a:blip r:embed="rId6"/>
          <a:stretch>
            <a:fillRect/>
          </a:stretch>
        </p:blipFill>
        <p:spPr>
          <a:xfrm>
            <a:off x="7119620" y="4161155"/>
            <a:ext cx="1464310" cy="339725"/>
          </a:xfrm>
          <a:prstGeom prst="rect">
            <a:avLst/>
          </a:prstGeom>
        </p:spPr>
      </p:pic>
      <p:sp>
        <p:nvSpPr>
          <p:cNvPr id="18" name="矩形 17"/>
          <p:cNvSpPr/>
          <p:nvPr/>
        </p:nvSpPr>
        <p:spPr>
          <a:xfrm>
            <a:off x="6665595" y="5144770"/>
            <a:ext cx="601345" cy="3721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367270" y="2247900"/>
            <a:ext cx="5549900" cy="306705"/>
          </a:xfrm>
          <a:prstGeom prst="rect">
            <a:avLst/>
          </a:prstGeom>
          <a:noFill/>
        </p:spPr>
        <p:txBody>
          <a:bodyPr wrap="square" rtlCol="0">
            <a:spAutoFit/>
          </a:bodyPr>
          <a:p>
            <a:r>
              <a:rPr lang="en-US" altLang="zh-CN" sz="1400">
                <a:latin typeface="Times New Roman" panose="02020503050405090304" charset="0"/>
                <a:cs typeface="Times New Roman" panose="02020503050405090304" charset="0"/>
              </a:rPr>
              <a:t>Kumar et al.</a:t>
            </a:r>
            <a:r>
              <a:rPr lang="zh-CN" altLang="en-US" sz="1400">
                <a:latin typeface="Times New Roman" panose="02020503050405090304" charset="0"/>
                <a:cs typeface="Times New Roman" panose="02020503050405090304" charset="0"/>
              </a:rPr>
              <a:t> 20</a:t>
            </a:r>
            <a:r>
              <a:rPr lang="en-US" altLang="zh-CN" sz="1400">
                <a:latin typeface="Times New Roman" panose="02020503050405090304" charset="0"/>
                <a:cs typeface="Times New Roman" panose="02020503050405090304" charset="0"/>
              </a:rPr>
              <a:t>17</a:t>
            </a:r>
            <a:endParaRPr lang="en-US" altLang="zh-CN" sz="1400">
              <a:latin typeface="Times New Roman" panose="02020503050405090304" charset="0"/>
              <a:cs typeface="Times New Roman" panose="02020503050405090304" charset="0"/>
            </a:endParaRPr>
          </a:p>
        </p:txBody>
      </p:sp>
      <p:pic>
        <p:nvPicPr>
          <p:cNvPr id="2" name="图片 1" descr="截屏2020-08-26 10.24.17"/>
          <p:cNvPicPr>
            <a:picLocks noChangeAspect="1"/>
          </p:cNvPicPr>
          <p:nvPr/>
        </p:nvPicPr>
        <p:blipFill>
          <a:blip r:embed="rId7"/>
          <a:stretch>
            <a:fillRect/>
          </a:stretch>
        </p:blipFill>
        <p:spPr>
          <a:xfrm>
            <a:off x="5309235" y="1497965"/>
            <a:ext cx="3314065" cy="296545"/>
          </a:xfrm>
          <a:prstGeom prst="rect">
            <a:avLst/>
          </a:prstGeom>
        </p:spPr>
      </p:pic>
    </p:spTree>
  </p:cSld>
  <p:clrMapOvr>
    <a:masterClrMapping/>
  </p:clrMapOvr>
</p:sld>
</file>

<file path=ppt/tags/tag1.xml><?xml version="1.0" encoding="utf-8"?>
<p:tagLst xmlns:p="http://schemas.openxmlformats.org/presentationml/2006/main">
  <p:tag name="KSO_WM_SLIDE_MODEL_TYPE" val="numdg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6152</Words>
  <Application>WPS 演示</Application>
  <PresentationFormat>On-screen Show (4:3)</PresentationFormat>
  <Paragraphs>241</Paragraphs>
  <Slides>16</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16</vt:i4>
      </vt:variant>
    </vt:vector>
  </HeadingPairs>
  <TitlesOfParts>
    <vt:vector size="37" baseType="lpstr">
      <vt:lpstr>Arial</vt:lpstr>
      <vt:lpstr>方正书宋_GBK</vt:lpstr>
      <vt:lpstr>Wingdings</vt:lpstr>
      <vt:lpstr>Calibri</vt:lpstr>
      <vt:lpstr>Helvetica Neue</vt:lpstr>
      <vt:lpstr>Times New Roman</vt:lpstr>
      <vt:lpstr>Times New Roman</vt:lpstr>
      <vt:lpstr>Arial</vt:lpstr>
      <vt:lpstr>华文楷体</vt:lpstr>
      <vt:lpstr>Times New Roman Bold</vt:lpstr>
      <vt:lpstr>Times New Roman Regular</vt:lpstr>
      <vt:lpstr>American Typewriter</vt:lpstr>
      <vt:lpstr>Toppan Bunkyu Gothic Regular</vt:lpstr>
      <vt:lpstr>Times New Roman Italic</vt:lpstr>
      <vt:lpstr>微软雅黑</vt:lpstr>
      <vt:lpstr>汉仪旗黑</vt:lpstr>
      <vt:lpstr>宋体</vt:lpstr>
      <vt:lpstr>Arial Unicode MS</vt:lpstr>
      <vt:lpstr>华文宋体</vt:lpstr>
      <vt:lpstr>Apple Color Emoji</vt:lpstr>
      <vt:lpstr>Office Theme</vt:lpstr>
      <vt:lpstr>  Repeating FRB from the pulsar-asteroid belt collision: frequency drifting and polarization</vt:lpstr>
      <vt:lpstr>Outline</vt:lpstr>
      <vt:lpstr>FRB observational properties</vt:lpstr>
      <vt:lpstr>Time - Frequency pattern</vt:lpstr>
      <vt:lpstr>Linear Polarization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for your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High-energy Emission Properties of Pulsars</dc:title>
  <dc:creator>ALIENWARE</dc:creator>
  <cp:lastModifiedBy>liuzenan</cp:lastModifiedBy>
  <cp:revision>962</cp:revision>
  <dcterms:created xsi:type="dcterms:W3CDTF">2020-08-31T14:38:38Z</dcterms:created>
  <dcterms:modified xsi:type="dcterms:W3CDTF">2020-08-31T14:38:38Z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1900-01-00T00:00:00Z</vt:filetime>
  </property>
  <property fmtid="{D5CDD505-2E9C-101B-9397-08002B2CF9AE}" pid="3" name="LastSaved">
    <vt:filetime>1900-01-00T00:00:00Z</vt:filetime>
  </property>
  <property fmtid="{D5CDD505-2E9C-101B-9397-08002B2CF9AE}" pid="4" name="KSOProductBuildVer">
    <vt:lpwstr>2052-2.5.0.4070</vt:lpwstr>
  </property>
</Properties>
</file>