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1" r:id="rId3"/>
    <p:sldId id="282" r:id="rId4"/>
    <p:sldId id="283" r:id="rId5"/>
    <p:sldId id="285" r:id="rId6"/>
    <p:sldId id="287" r:id="rId7"/>
    <p:sldId id="28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341234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275351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107910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332044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46475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219915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91648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54213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297187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144937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6758537-D74C-410B-8491-8A88A84B2EE7}" type="datetimeFigureOut">
              <a:rPr lang="zh-CN" altLang="en-US" smtClean="0"/>
              <a:t>2020/8/28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245290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58537-D74C-410B-8491-8A88A84B2EE7}" type="datetimeFigureOut">
              <a:rPr lang="zh-CN" altLang="en-US" smtClean="0"/>
              <a:t>2020/8/28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3B49E-75CD-4D8F-A9FE-D2BDDB43E9C0}" type="slidenum">
              <a:rPr lang="zh-CN" altLang="en-US" smtClean="0"/>
              <a:t>‹#›</a:t>
            </a:fld>
            <a:endParaRPr lang="zh-CN" altLang="en-US"/>
          </a:p>
        </p:txBody>
      </p:sp>
    </p:spTree>
    <p:extLst>
      <p:ext uri="{BB962C8B-B14F-4D97-AF65-F5344CB8AC3E}">
        <p14:creationId xmlns:p14="http://schemas.microsoft.com/office/powerpoint/2010/main" val="3850767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685800" y="2230092"/>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spcBef>
                <a:spcPts val="0"/>
              </a:spcBef>
              <a:defRPr/>
            </a:pPr>
            <a:r>
              <a:rPr lang="en-US" altLang="zh-CN" b="1" dirty="0">
                <a:solidFill>
                  <a:srgbClr val="C00000"/>
                </a:solidFill>
                <a:latin typeface="Arial" panose="020B0604020202020204" pitchFamily="34" charset="0"/>
                <a:ea typeface="华文细黑" panose="02010600040101010101" pitchFamily="2" charset="-122"/>
                <a:cs typeface="Arial" panose="020B0604020202020204" pitchFamily="34" charset="0"/>
              </a:rPr>
              <a:t>Polarization and Radiation Geometry of PSR B1937+21</a:t>
            </a:r>
            <a:br>
              <a:rPr lang="zh-CN" altLang="zh-CN" sz="4800" b="1" dirty="0">
                <a:solidFill>
                  <a:srgbClr val="C00000"/>
                </a:solidFill>
                <a:latin typeface="华文细黑" panose="02010600040101010101" pitchFamily="2" charset="-122"/>
                <a:ea typeface="华文细黑" panose="02010600040101010101" pitchFamily="2" charset="-122"/>
                <a:cs typeface="+mn-cs"/>
              </a:rPr>
            </a:br>
            <a:endParaRPr lang="zh-CN" altLang="en-US" sz="4800" b="1" dirty="0">
              <a:solidFill>
                <a:srgbClr val="C00000"/>
              </a:solidFill>
              <a:latin typeface="华文细黑" panose="02010600040101010101" pitchFamily="2" charset="-122"/>
              <a:ea typeface="华文细黑" panose="02010600040101010101" pitchFamily="2" charset="-122"/>
              <a:cs typeface="+mn-cs"/>
            </a:endParaRPr>
          </a:p>
        </p:txBody>
      </p:sp>
      <p:sp>
        <p:nvSpPr>
          <p:cNvPr id="8" name="副标题 2">
            <a:extLst>
              <a:ext uri="{FF2B5EF4-FFF2-40B4-BE49-F238E27FC236}">
                <a16:creationId xmlns:a16="http://schemas.microsoft.com/office/drawing/2014/main" id="{AC17718E-D5C6-4744-9CA9-089CAE0E977F}"/>
              </a:ext>
            </a:extLst>
          </p:cNvPr>
          <p:cNvSpPr txBox="1">
            <a:spLocks/>
          </p:cNvSpPr>
          <p:nvPr/>
        </p:nvSpPr>
        <p:spPr>
          <a:xfrm>
            <a:off x="0" y="3892895"/>
            <a:ext cx="9144000" cy="156748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000"/>
              </a:lnSpc>
              <a:spcBef>
                <a:spcPts val="0"/>
              </a:spcBef>
              <a:buFont typeface="Arial" panose="020B0604020202020204" pitchFamily="34" charset="0"/>
              <a:buNone/>
            </a:pPr>
            <a:r>
              <a:rPr lang="en-US" altLang="zh-CN" sz="3600" b="1" dirty="0">
                <a:latin typeface="华文隶书" panose="02010800040101010101" pitchFamily="2" charset="-122"/>
                <a:ea typeface="华文隶书" panose="02010800040101010101" pitchFamily="2" charset="-122"/>
              </a:rPr>
              <a:t>Jiguang Lu </a:t>
            </a:r>
            <a:r>
              <a:rPr lang="en-US" altLang="zh-CN" sz="3600" b="1" dirty="0">
                <a:latin typeface="方正舒体" panose="02010601030101010101" pitchFamily="2" charset="-122"/>
                <a:ea typeface="方正舒体" panose="02010601030101010101" pitchFamily="2" charset="-122"/>
              </a:rPr>
              <a:t>(</a:t>
            </a:r>
            <a:r>
              <a:rPr lang="zh-CN" altLang="en-US" sz="3600" b="1" dirty="0">
                <a:latin typeface="方正舒体" panose="02010601030101010101" pitchFamily="2" charset="-122"/>
                <a:ea typeface="方正舒体" panose="02010601030101010101" pitchFamily="2" charset="-122"/>
              </a:rPr>
              <a:t>卢吉光</a:t>
            </a:r>
            <a:r>
              <a:rPr lang="en-US" altLang="zh-CN" sz="3600" b="1" dirty="0">
                <a:latin typeface="方正舒体" panose="02010601030101010101" pitchFamily="2" charset="-122"/>
                <a:ea typeface="方正舒体" panose="02010601030101010101" pitchFamily="2" charset="-122"/>
              </a:rPr>
              <a:t>) </a:t>
            </a:r>
            <a:r>
              <a:rPr lang="en-US" altLang="zh-CN" sz="3600" b="1" dirty="0">
                <a:latin typeface="华文隶书" panose="02010800040101010101" pitchFamily="2" charset="-122"/>
                <a:ea typeface="华文隶书" panose="02010800040101010101" pitchFamily="2" charset="-122"/>
              </a:rPr>
              <a:t>NAOC, FAST</a:t>
            </a:r>
          </a:p>
          <a:p>
            <a:pPr marL="0" indent="0" algn="ctr">
              <a:lnSpc>
                <a:spcPts val="6000"/>
              </a:lnSpc>
              <a:spcBef>
                <a:spcPts val="0"/>
              </a:spcBef>
              <a:buFont typeface="Arial" panose="020B0604020202020204" pitchFamily="34" charset="0"/>
              <a:buNone/>
            </a:pPr>
            <a:r>
              <a:rPr lang="en-US" altLang="zh-CN" sz="3600" b="1" spc="100" dirty="0">
                <a:latin typeface="华文隶书" panose="02010800040101010101" pitchFamily="2" charset="-122"/>
                <a:ea typeface="华文隶书" panose="02010800040101010101" pitchFamily="2" charset="-122"/>
              </a:rPr>
              <a:t>Aug 29, 2020</a:t>
            </a:r>
          </a:p>
        </p:txBody>
      </p:sp>
    </p:spTree>
    <p:extLst>
      <p:ext uri="{BB962C8B-B14F-4D97-AF65-F5344CB8AC3E}">
        <p14:creationId xmlns:p14="http://schemas.microsoft.com/office/powerpoint/2010/main" val="156173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727683" y="323965"/>
            <a:ext cx="7404617"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Observation</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矩形 6"/>
              <p:cNvSpPr/>
              <p:nvPr/>
            </p:nvSpPr>
            <p:spPr>
              <a:xfrm>
                <a:off x="168675" y="1320463"/>
                <a:ext cx="4092606" cy="4978094"/>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FAST 19-beam</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5 min observation</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Period=1.5578 </a:t>
                </a:r>
                <a:r>
                  <a:rPr lang="en-US" altLang="zh-CN" sz="2400" b="1" dirty="0" err="1">
                    <a:solidFill>
                      <a:prstClr val="black"/>
                    </a:solidFill>
                    <a:latin typeface="Times New Roman" panose="02020603050405020304" pitchFamily="18" charset="0"/>
                    <a:ea typeface="黑体" panose="02010609060101010101" pitchFamily="49" charset="-122"/>
                    <a:cs typeface="Times New Roman" panose="02020603050405020304" pitchFamily="18" charset="0"/>
                  </a:rPr>
                  <a:t>ms</a:t>
                </a:r>
                <a:endPar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DM=71.0220(1)</a:t>
                </a:r>
                <a14:m>
                  <m:oMath xmlns:m="http://schemas.openxmlformats.org/officeDocument/2006/math">
                    <m:r>
                      <a:rPr lang="en-US" altLang="zh-CN" sz="2400" b="1" i="0" smtClean="0">
                        <a:solidFill>
                          <a:prstClr val="black"/>
                        </a:solidFill>
                        <a:latin typeface="Cambria Math" panose="02040503050406030204" pitchFamily="18" charset="0"/>
                        <a:ea typeface="黑体" panose="02010609060101010101" pitchFamily="49" charset="-122"/>
                      </a:rPr>
                      <m:t> </m:t>
                    </m:r>
                    <m:r>
                      <a:rPr lang="en-US" altLang="zh-CN" sz="2400" b="1" i="0" smtClean="0">
                        <a:solidFill>
                          <a:prstClr val="black"/>
                        </a:solidFill>
                        <a:latin typeface="Cambria Math" panose="02040503050406030204" pitchFamily="18" charset="0"/>
                        <a:ea typeface="黑体" panose="02010609060101010101" pitchFamily="49" charset="-122"/>
                      </a:rPr>
                      <m:t>𝐜</m:t>
                    </m:r>
                    <m:sSup>
                      <m:sSupPr>
                        <m:ctrlPr>
                          <a:rPr lang="en-US" altLang="zh-CN" sz="2400" b="1" i="1" smtClean="0">
                            <a:solidFill>
                              <a:prstClr val="black"/>
                            </a:solidFill>
                            <a:latin typeface="Cambria Math" panose="02040503050406030204" pitchFamily="18" charset="0"/>
                            <a:ea typeface="黑体" panose="02010609060101010101" pitchFamily="49" charset="-122"/>
                          </a:rPr>
                        </m:ctrlPr>
                      </m:sSupPr>
                      <m:e>
                        <m:r>
                          <a:rPr lang="en-US" altLang="zh-CN" sz="2400" b="1" i="0" smtClean="0">
                            <a:solidFill>
                              <a:prstClr val="black"/>
                            </a:solidFill>
                            <a:latin typeface="Cambria Math" panose="02040503050406030204" pitchFamily="18" charset="0"/>
                            <a:ea typeface="黑体" panose="02010609060101010101" pitchFamily="49" charset="-122"/>
                          </a:rPr>
                          <m:t>𝐦</m:t>
                        </m:r>
                      </m:e>
                      <m:sup>
                        <m:r>
                          <a:rPr lang="en-US" altLang="zh-CN" sz="2400" b="1" i="0" smtClean="0">
                            <a:solidFill>
                              <a:prstClr val="black"/>
                            </a:solidFill>
                            <a:latin typeface="Cambria Math" panose="02040503050406030204" pitchFamily="18" charset="0"/>
                            <a:ea typeface="黑体" panose="02010609060101010101" pitchFamily="49" charset="-122"/>
                          </a:rPr>
                          <m:t>−</m:t>
                        </m:r>
                        <m:r>
                          <a:rPr lang="en-US" altLang="zh-CN" sz="2400" b="1" i="0" smtClean="0">
                            <a:solidFill>
                              <a:prstClr val="black"/>
                            </a:solidFill>
                            <a:latin typeface="Cambria Math" panose="02040503050406030204" pitchFamily="18" charset="0"/>
                            <a:ea typeface="黑体" panose="02010609060101010101" pitchFamily="49" charset="-122"/>
                          </a:rPr>
                          <m:t>𝟑</m:t>
                        </m:r>
                      </m:sup>
                    </m:sSup>
                    <m:r>
                      <a:rPr lang="en-US" altLang="zh-CN" sz="2400" b="1" i="0" smtClean="0">
                        <a:solidFill>
                          <a:prstClr val="black"/>
                        </a:solidFill>
                        <a:latin typeface="Cambria Math" panose="02040503050406030204" pitchFamily="18" charset="0"/>
                        <a:ea typeface="黑体" panose="02010609060101010101" pitchFamily="49" charset="-122"/>
                      </a:rPr>
                      <m:t>𝐩𝐜</m:t>
                    </m:r>
                  </m:oMath>
                </a14:m>
                <a:endPar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RM=9.28(6)</a:t>
                </a:r>
              </a:p>
              <a:p>
                <a:pPr marL="723900" lvl="1" indent="-368300" defTabSz="914400">
                  <a:lnSpc>
                    <a:spcPct val="120000"/>
                  </a:lnSpc>
                  <a:buClr>
                    <a:srgbClr val="C00000"/>
                  </a:buClr>
                  <a:buFont typeface="Wingdings 2" panose="05020102010507070707" pitchFamily="18" charset="2"/>
                  <a:buChar char="©"/>
                </a:pPr>
                <a14:m>
                  <m:oMath xmlns:m="http://schemas.openxmlformats.org/officeDocument/2006/math">
                    <m:sSub>
                      <m:sSubPr>
                        <m:ctrlPr>
                          <a:rPr lang="en-US" altLang="zh-CN" sz="2400" b="1" i="1" dirty="0" smtClean="0">
                            <a:solidFill>
                              <a:prstClr val="black"/>
                            </a:solidFill>
                            <a:latin typeface="Cambria Math" panose="02040503050406030204" pitchFamily="18" charset="0"/>
                            <a:ea typeface="黑体" panose="02010609060101010101" pitchFamily="49" charset="-122"/>
                          </a:rPr>
                        </m:ctrlPr>
                      </m:sSubPr>
                      <m:e>
                        <m:r>
                          <a:rPr lang="zh-CN" altLang="en-US" sz="2400" b="1" i="1" dirty="0" smtClean="0">
                            <a:solidFill>
                              <a:prstClr val="black"/>
                            </a:solidFill>
                            <a:latin typeface="Cambria Math" panose="02040503050406030204" pitchFamily="18" charset="0"/>
                            <a:ea typeface="黑体" panose="02010609060101010101" pitchFamily="49" charset="-122"/>
                          </a:rPr>
                          <m:t>𝒏</m:t>
                        </m:r>
                      </m:e>
                      <m:sub>
                        <m:r>
                          <a:rPr lang="en-US" altLang="zh-CN" sz="2400" b="1" i="0" dirty="0" smtClean="0">
                            <a:solidFill>
                              <a:prstClr val="black"/>
                            </a:solidFill>
                            <a:latin typeface="Cambria Math" panose="02040503050406030204" pitchFamily="18" charset="0"/>
                            <a:ea typeface="黑体" panose="02010609060101010101" pitchFamily="49" charset="-122"/>
                          </a:rPr>
                          <m:t>𝐩𝐞𝐫𝐢𝐨𝐝</m:t>
                        </m:r>
                      </m:sub>
                    </m:sSub>
                  </m:oMath>
                </a14:m>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=197119</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Coherent </a:t>
                </a:r>
                <a:r>
                  <a:rPr lang="en-US" altLang="zh-CN" sz="2400" b="1"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Dedispersion</a:t>
                </a:r>
                <a:r>
                  <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&amp; Coherent </a:t>
                </a:r>
                <a:r>
                  <a:rPr lang="en-US" altLang="zh-CN" sz="2400" b="1"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Derotation</a:t>
                </a:r>
                <a:endPar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723900" lvl="1" indent="-368300" defTabSz="914400">
                  <a:lnSpc>
                    <a:spcPct val="120000"/>
                  </a:lnSpc>
                  <a:buClr>
                    <a:srgbClr val="C00000"/>
                  </a:buClr>
                  <a:buFont typeface="Wingdings 2" panose="05020102010507070707" pitchFamily="18" charset="2"/>
                  <a:buChar char="©"/>
                </a:pPr>
                <a14:m>
                  <m:oMath xmlns:m="http://schemas.openxmlformats.org/officeDocument/2006/math">
                    <m:sSub>
                      <m:sSubPr>
                        <m:ctrlPr>
                          <a:rPr lang="en-US" altLang="zh-CN" sz="2400" b="1" i="1" dirty="0" smtClean="0">
                            <a:solidFill>
                              <a:prstClr val="black"/>
                            </a:solidFill>
                            <a:latin typeface="Cambria Math" panose="02040503050406030204" pitchFamily="18" charset="0"/>
                            <a:ea typeface="黑体" panose="02010609060101010101" pitchFamily="49" charset="-122"/>
                          </a:rPr>
                        </m:ctrlPr>
                      </m:sSubPr>
                      <m:e>
                        <m:r>
                          <a:rPr lang="zh-CN" altLang="en-US" sz="2400" b="1" i="1" dirty="0" smtClean="0">
                            <a:solidFill>
                              <a:prstClr val="black"/>
                            </a:solidFill>
                            <a:latin typeface="Cambria Math" panose="02040503050406030204" pitchFamily="18" charset="0"/>
                            <a:ea typeface="黑体" panose="02010609060101010101" pitchFamily="49" charset="-122"/>
                          </a:rPr>
                          <m:t>𝒏</m:t>
                        </m:r>
                      </m:e>
                      <m:sub>
                        <m:r>
                          <a:rPr lang="en-US" altLang="zh-CN" sz="2400" b="1" i="0" dirty="0" smtClean="0">
                            <a:solidFill>
                              <a:prstClr val="black"/>
                            </a:solidFill>
                            <a:latin typeface="Cambria Math" panose="02040503050406030204" pitchFamily="18" charset="0"/>
                            <a:ea typeface="黑体" panose="02010609060101010101" pitchFamily="49" charset="-122"/>
                          </a:rPr>
                          <m:t>𝐛𝐢𝐧</m:t>
                        </m:r>
                      </m:sub>
                    </m:sSub>
                  </m:oMath>
                </a14:m>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=512</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S/N=5760</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S/N of single pulse ∼13</a:t>
                </a:r>
              </a:p>
            </p:txBody>
          </p:sp>
        </mc:Choice>
        <mc:Fallback xmlns="">
          <p:sp>
            <p:nvSpPr>
              <p:cNvPr id="7" name="矩形 6"/>
              <p:cNvSpPr>
                <a:spLocks noRot="1" noChangeAspect="1" noMove="1" noResize="1" noEditPoints="1" noAdjustHandles="1" noChangeArrowheads="1" noChangeShapeType="1" noTextEdit="1"/>
              </p:cNvSpPr>
              <p:nvPr/>
            </p:nvSpPr>
            <p:spPr>
              <a:xfrm>
                <a:off x="168675" y="1320463"/>
                <a:ext cx="4092606" cy="4978094"/>
              </a:xfrm>
              <a:prstGeom prst="rect">
                <a:avLst/>
              </a:prstGeom>
              <a:blipFill>
                <a:blip r:embed="rId3"/>
                <a:stretch>
                  <a:fillRect t="-245" r="-447" b="-1961"/>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FEA0EF47-D376-4A86-8001-892466DD27B5}"/>
              </a:ext>
            </a:extLst>
          </p:cNvPr>
          <p:cNvPicPr>
            <a:picLocks noChangeAspect="1"/>
          </p:cNvPicPr>
          <p:nvPr/>
        </p:nvPicPr>
        <p:blipFill>
          <a:blip r:embed="rId4"/>
          <a:stretch>
            <a:fillRect/>
          </a:stretch>
        </p:blipFill>
        <p:spPr>
          <a:xfrm>
            <a:off x="4261281" y="1750702"/>
            <a:ext cx="4799872" cy="3874523"/>
          </a:xfrm>
          <a:prstGeom prst="rect">
            <a:avLst/>
          </a:prstGeom>
        </p:spPr>
      </p:pic>
    </p:spTree>
    <p:extLst>
      <p:ext uri="{BB962C8B-B14F-4D97-AF65-F5344CB8AC3E}">
        <p14:creationId xmlns:p14="http://schemas.microsoft.com/office/powerpoint/2010/main" val="302294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727683" y="323965"/>
            <a:ext cx="7404617"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RVM Fitting</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68675" y="1186174"/>
            <a:ext cx="4210373" cy="4928850"/>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I, IV: weak radiation regions</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II, V: peak regions</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III, VI: off-pulse regions</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With the high sensitivity of FAST, the polarization position angle (PPA) curve in the </a:t>
            </a:r>
            <a:r>
              <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weak radiation regions </a:t>
            </a: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can be well fitted by the RVM equation.</a:t>
            </a:r>
          </a:p>
        </p:txBody>
      </p:sp>
      <p:pic>
        <p:nvPicPr>
          <p:cNvPr id="3" name="图片 2">
            <a:extLst>
              <a:ext uri="{FF2B5EF4-FFF2-40B4-BE49-F238E27FC236}">
                <a16:creationId xmlns:a16="http://schemas.microsoft.com/office/drawing/2014/main" id="{E03EE1A2-BFEB-4C15-AC30-017A92522668}"/>
              </a:ext>
            </a:extLst>
          </p:cNvPr>
          <p:cNvPicPr>
            <a:picLocks noChangeAspect="1"/>
          </p:cNvPicPr>
          <p:nvPr/>
        </p:nvPicPr>
        <p:blipFill>
          <a:blip r:embed="rId3"/>
          <a:stretch>
            <a:fillRect/>
          </a:stretch>
        </p:blipFill>
        <p:spPr>
          <a:xfrm>
            <a:off x="4473048" y="1148386"/>
            <a:ext cx="4576952" cy="4978093"/>
          </a:xfrm>
          <a:prstGeom prst="rect">
            <a:avLst/>
          </a:prstGeom>
        </p:spPr>
      </p:pic>
    </p:spTree>
    <p:extLst>
      <p:ext uri="{BB962C8B-B14F-4D97-AF65-F5344CB8AC3E}">
        <p14:creationId xmlns:p14="http://schemas.microsoft.com/office/powerpoint/2010/main" val="3975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727683" y="323965"/>
            <a:ext cx="7404617"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Rotation and Radiation</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1367561"/>
            <a:ext cx="4411541" cy="4485652"/>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With a dipole magnetic field, the field lines and </a:t>
            </a:r>
            <a:r>
              <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corotating speed </a:t>
            </a: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of particles are obtained.</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With considering the aberration and retardation effects, the radiation points and radiation phase are calculated.</a:t>
            </a:r>
          </a:p>
        </p:txBody>
      </p:sp>
      <p:pic>
        <p:nvPicPr>
          <p:cNvPr id="6" name="图片 5">
            <a:extLst>
              <a:ext uri="{FF2B5EF4-FFF2-40B4-BE49-F238E27FC236}">
                <a16:creationId xmlns:a16="http://schemas.microsoft.com/office/drawing/2014/main" id="{06F91459-5953-45EF-9193-367099F70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882" y="1004787"/>
            <a:ext cx="5128773" cy="5128773"/>
          </a:xfrm>
          <a:prstGeom prst="rect">
            <a:avLst/>
          </a:prstGeom>
        </p:spPr>
      </p:pic>
    </p:spTree>
    <p:extLst>
      <p:ext uri="{BB962C8B-B14F-4D97-AF65-F5344CB8AC3E}">
        <p14:creationId xmlns:p14="http://schemas.microsoft.com/office/powerpoint/2010/main" val="51640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571349" y="323965"/>
            <a:ext cx="7560952"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Radiation Phase and Polarization</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5BA0DFD7-CAB6-4317-8FB9-588732E279A9}"/>
              </a:ext>
            </a:extLst>
          </p:cNvPr>
          <p:cNvPicPr>
            <a:picLocks noChangeAspect="1"/>
          </p:cNvPicPr>
          <p:nvPr/>
        </p:nvPicPr>
        <p:blipFill>
          <a:blip r:embed="rId3"/>
          <a:stretch>
            <a:fillRect/>
          </a:stretch>
        </p:blipFill>
        <p:spPr>
          <a:xfrm>
            <a:off x="3437988" y="1179671"/>
            <a:ext cx="5694313" cy="4861432"/>
          </a:xfrm>
          <a:prstGeom prst="rect">
            <a:avLst/>
          </a:prstGeom>
        </p:spPr>
      </p:pic>
      <p:sp>
        <p:nvSpPr>
          <p:cNvPr id="7" name="矩形 6"/>
          <p:cNvSpPr/>
          <p:nvPr/>
        </p:nvSpPr>
        <p:spPr>
          <a:xfrm>
            <a:off x="-79899" y="1239663"/>
            <a:ext cx="3517887" cy="4928850"/>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The PPA curve of PSR B1937+21 can be explained in the framework of a rotating dipole field.</a:t>
            </a:r>
          </a:p>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Each of the two peaks may have two origins, and this can lead to the variations on PPA curves.</a:t>
            </a:r>
          </a:p>
        </p:txBody>
      </p:sp>
    </p:spTree>
    <p:extLst>
      <p:ext uri="{BB962C8B-B14F-4D97-AF65-F5344CB8AC3E}">
        <p14:creationId xmlns:p14="http://schemas.microsoft.com/office/powerpoint/2010/main" val="126454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571349" y="323965"/>
            <a:ext cx="7560952"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Radiation Altitude</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24287" y="1239663"/>
            <a:ext cx="3562275" cy="4042453"/>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Both of the two peaks come from high altitude regions (may be out of the light cylinder), and the corotating speed at the radiation points are high.</a:t>
            </a:r>
          </a:p>
        </p:txBody>
      </p:sp>
      <p:pic>
        <p:nvPicPr>
          <p:cNvPr id="5" name="图片 4">
            <a:extLst>
              <a:ext uri="{FF2B5EF4-FFF2-40B4-BE49-F238E27FC236}">
                <a16:creationId xmlns:a16="http://schemas.microsoft.com/office/drawing/2014/main" id="{C7B317B8-7374-48A9-9249-0C94B5905A4F}"/>
              </a:ext>
            </a:extLst>
          </p:cNvPr>
          <p:cNvPicPr>
            <a:picLocks noChangeAspect="1"/>
          </p:cNvPicPr>
          <p:nvPr/>
        </p:nvPicPr>
        <p:blipFill>
          <a:blip r:embed="rId3"/>
          <a:stretch>
            <a:fillRect/>
          </a:stretch>
        </p:blipFill>
        <p:spPr>
          <a:xfrm>
            <a:off x="3437991" y="1030287"/>
            <a:ext cx="5706009" cy="5024629"/>
          </a:xfrm>
          <a:prstGeom prst="rect">
            <a:avLst/>
          </a:prstGeom>
        </p:spPr>
      </p:pic>
      <p:pic>
        <p:nvPicPr>
          <p:cNvPr id="9" name="图片 8">
            <a:extLst>
              <a:ext uri="{FF2B5EF4-FFF2-40B4-BE49-F238E27FC236}">
                <a16:creationId xmlns:a16="http://schemas.microsoft.com/office/drawing/2014/main" id="{6B7098F5-95D4-48FB-9337-8215339BB8BE}"/>
              </a:ext>
            </a:extLst>
          </p:cNvPr>
          <p:cNvPicPr>
            <a:picLocks noChangeAspect="1"/>
          </p:cNvPicPr>
          <p:nvPr/>
        </p:nvPicPr>
        <p:blipFill>
          <a:blip r:embed="rId4"/>
          <a:stretch>
            <a:fillRect/>
          </a:stretch>
        </p:blipFill>
        <p:spPr>
          <a:xfrm>
            <a:off x="8675566" y="3346514"/>
            <a:ext cx="221312" cy="2481199"/>
          </a:xfrm>
          <a:prstGeom prst="rect">
            <a:avLst/>
          </a:prstGeom>
        </p:spPr>
      </p:pic>
    </p:spTree>
    <p:extLst>
      <p:ext uri="{BB962C8B-B14F-4D97-AF65-F5344CB8AC3E}">
        <p14:creationId xmlns:p14="http://schemas.microsoft.com/office/powerpoint/2010/main" val="75615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76762"/>
          <a:stretch/>
        </p:blipFill>
        <p:spPr bwMode="auto">
          <a:xfrm>
            <a:off x="201168" y="113555"/>
            <a:ext cx="1307592" cy="9167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571349" y="323965"/>
            <a:ext cx="7560952" cy="646331"/>
          </a:xfrm>
          <a:prstGeom prst="rect">
            <a:avLst/>
          </a:prstGeom>
        </p:spPr>
        <p:txBody>
          <a:bodyPr wrap="square">
            <a:spAutoFit/>
          </a:bodyPr>
          <a:lstStyle/>
          <a:p>
            <a:pPr algn="r"/>
            <a:r>
              <a:rPr lang="en-US" altLang="zh-CN"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rPr>
              <a:t>Summary</a:t>
            </a:r>
            <a:endParaRPr lang="zh-CN" altLang="en-US" sz="3600" b="1" dirty="0">
              <a:solidFill>
                <a:srgbClr val="003399"/>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mj-cs"/>
            </a:endParaRPr>
          </a:p>
        </p:txBody>
      </p:sp>
      <p:cxnSp>
        <p:nvCxnSpPr>
          <p:cNvPr id="4" name="直接连接符 3"/>
          <p:cNvCxnSpPr/>
          <p:nvPr/>
        </p:nvCxnSpPr>
        <p:spPr>
          <a:xfrm>
            <a:off x="0" y="966280"/>
            <a:ext cx="9144000" cy="0"/>
          </a:xfrm>
          <a:prstGeom prst="line">
            <a:avLst/>
          </a:prstGeom>
          <a:ln w="41275" cap="rnd">
            <a:solidFill>
              <a:srgbClr val="C00000"/>
            </a:solidFill>
          </a:ln>
          <a:effectLst>
            <a:outerShdw blurRad="1016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http://www.nao.cas.cn/images/logo_nao.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70" r="-568"/>
          <a:stretch/>
        </p:blipFill>
        <p:spPr bwMode="auto">
          <a:xfrm>
            <a:off x="5762891" y="6126480"/>
            <a:ext cx="3381109" cy="73152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01168" y="1338720"/>
            <a:ext cx="8318376" cy="2269660"/>
          </a:xfrm>
          <a:prstGeom prst="rect">
            <a:avLst/>
          </a:prstGeom>
        </p:spPr>
        <p:txBody>
          <a:bodyPr wrap="square">
            <a:spAutoFit/>
          </a:bodyPr>
          <a:lstStyle/>
          <a:p>
            <a:pPr marL="723900" lvl="1" indent="-368300" defTabSz="914400">
              <a:lnSpc>
                <a:spcPct val="120000"/>
              </a:lnSpc>
              <a:buClr>
                <a:srgbClr val="C00000"/>
              </a:buClr>
              <a:buFont typeface="Wingdings 2" panose="05020102010507070707" pitchFamily="18" charset="2"/>
              <a:buChar char="©"/>
            </a:pP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The multipolar field model can indeed be used to explain some confusing phenomena, but sometimes it need not necessarily be introduced. With “the Occam’s Razor” in mind, the necessity of invoking a multipolar field should be considered carefully.</a:t>
            </a:r>
          </a:p>
        </p:txBody>
      </p:sp>
      <p:sp>
        <p:nvSpPr>
          <p:cNvPr id="3" name="TextBox 1">
            <a:extLst>
              <a:ext uri="{FF2B5EF4-FFF2-40B4-BE49-F238E27FC236}">
                <a16:creationId xmlns:a16="http://schemas.microsoft.com/office/drawing/2014/main" id="{70261597-B097-4036-B13C-83D9A3624473}"/>
              </a:ext>
            </a:extLst>
          </p:cNvPr>
          <p:cNvSpPr txBox="1"/>
          <p:nvPr/>
        </p:nvSpPr>
        <p:spPr>
          <a:xfrm>
            <a:off x="1432380" y="4405765"/>
            <a:ext cx="2448272" cy="923330"/>
          </a:xfrm>
          <a:prstGeom prst="rect">
            <a:avLst/>
          </a:prstGeom>
          <a:noFill/>
        </p:spPr>
        <p:txBody>
          <a:bodyPr wrap="square" rtlCol="0">
            <a:spAutoFit/>
          </a:bodyPr>
          <a:lstStyle/>
          <a:p>
            <a:r>
              <a:rPr lang="en-US" altLang="zh-CN" sz="5400" b="1" i="1" dirty="0">
                <a:solidFill>
                  <a:srgbClr val="FF0000"/>
                </a:solidFill>
              </a:rPr>
              <a:t>Thanks!</a:t>
            </a:r>
            <a:endParaRPr lang="zh-CN" altLang="en-US" sz="5400" b="1" i="1" dirty="0">
              <a:solidFill>
                <a:srgbClr val="FF0000"/>
              </a:solidFill>
            </a:endParaRPr>
          </a:p>
        </p:txBody>
      </p:sp>
    </p:spTree>
    <p:extLst>
      <p:ext uri="{BB962C8B-B14F-4D97-AF65-F5344CB8AC3E}">
        <p14:creationId xmlns:p14="http://schemas.microsoft.com/office/powerpoint/2010/main" val="365650771"/>
      </p:ext>
    </p:extLst>
  </p:cSld>
  <p:clrMapOvr>
    <a:masterClrMapping/>
  </p:clrMapOvr>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274</Words>
  <Application>Microsoft Office PowerPoint</Application>
  <PresentationFormat>全屏显示(4:3)</PresentationFormat>
  <Paragraphs>30</Paragraphs>
  <Slides>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方正舒体</vt:lpstr>
      <vt:lpstr>华文隶书</vt:lpstr>
      <vt:lpstr>华文细黑</vt:lpstr>
      <vt:lpstr>Arial</vt:lpstr>
      <vt:lpstr>Calibri</vt:lpstr>
      <vt:lpstr>Calibri Light</vt:lpstr>
      <vt:lpstr>Cambria Math</vt:lpstr>
      <vt:lpstr>Times New Roman</vt:lpstr>
      <vt:lpstr>Wingdings 2</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 Jiguang</dc:creator>
  <cp:lastModifiedBy>Lu Jiguang</cp:lastModifiedBy>
  <cp:revision>8</cp:revision>
  <dcterms:created xsi:type="dcterms:W3CDTF">2020-08-26T02:52:20Z</dcterms:created>
  <dcterms:modified xsi:type="dcterms:W3CDTF">2020-08-29T01:21:49Z</dcterms:modified>
</cp:coreProperties>
</file>