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7" r:id="rId4"/>
    <p:sldId id="258" r:id="rId5"/>
    <p:sldId id="259" r:id="rId6"/>
    <p:sldId id="260" r:id="rId7"/>
    <p:sldId id="267" r:id="rId8"/>
    <p:sldId id="266" r:id="rId9"/>
    <p:sldId id="268" r:id="rId10"/>
    <p:sldId id="274" r:id="rId11"/>
    <p:sldId id="275" r:id="rId12"/>
    <p:sldId id="271" r:id="rId13"/>
    <p:sldId id="273" r:id="rId14"/>
    <p:sldId id="280" r:id="rId15"/>
    <p:sldId id="281" r:id="rId16"/>
    <p:sldId id="282" r:id="rId17"/>
    <p:sldId id="284" r:id="rId18"/>
    <p:sldId id="28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w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5.wmf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58060" y="1436370"/>
            <a:ext cx="8028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latin typeface="Calibri" panose="020F0502020204030204" charset="0"/>
                <a:cs typeface="Calibri" panose="020F0502020204030204" charset="0"/>
              </a:rPr>
              <a:t>Pulsar glitch activity in a strangeon star model and parameter constraint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4855" y="3467735"/>
            <a:ext cx="611060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Weihua Wang,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zh-CN" altLang="en-US" sz="2000">
                <a:latin typeface="Calibri" panose="020F0502020204030204" charset="0"/>
                <a:cs typeface="Calibri" panose="020F0502020204030204" charset="0"/>
              </a:rPr>
              <a:t>合作者：徐仁新，来小禹，周恩平，卢吉光，郑小平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wang-wh@pku.edu.cn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2020.08.29@Xiamen University</a:t>
            </a:r>
            <a:endParaRPr lang="zh-CN" altLang="en-US" sz="24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894080"/>
            <a:ext cx="5214620" cy="725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986280"/>
            <a:ext cx="5320665" cy="688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107055"/>
            <a:ext cx="4784725" cy="7454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65" y="757555"/>
            <a:ext cx="5375275" cy="4388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95" y="4673600"/>
            <a:ext cx="1379220" cy="472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28080" y="5248910"/>
            <a:ext cx="5364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557 glitches detected in 190 pulsars, among them, 82 glitches have measured recovery coefficient Q.</a:t>
            </a:r>
            <a:endParaRPr lang="en-US" altLang="zh-CN"/>
          </a:p>
          <a:p>
            <a:r>
              <a:rPr lang="en-US" altLang="zh-CN" u="sng"/>
              <a:t>(https://www.atnf.csiro.au/people/pulsar/psrcat/glitchTbl.html)</a:t>
            </a:r>
            <a:endParaRPr lang="en-US" altLang="zh-CN" u="sng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395" y="4700905"/>
            <a:ext cx="3056255" cy="445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93445" y="5207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3. Improved starquake model</a:t>
            </a:r>
            <a:endParaRPr lang="en-US" altLang="zh-CN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1199515"/>
            <a:ext cx="7158990" cy="4494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05" y="2059940"/>
            <a:ext cx="4538345" cy="2660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20990" y="4970145"/>
            <a:ext cx="3347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Xu et al. 2019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602105" y="6011545"/>
            <a:ext cx="3803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Wang et al. 2020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1801495"/>
            <a:ext cx="8595360" cy="34518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1739900"/>
            <a:ext cx="1379220" cy="472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05" y="1546225"/>
            <a:ext cx="6815455" cy="859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40" y="2380615"/>
            <a:ext cx="6798945" cy="1710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915" y="4074160"/>
            <a:ext cx="5999480" cy="671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415" y="522605"/>
            <a:ext cx="37731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Simple estimations:</a:t>
            </a:r>
            <a:endParaRPr lang="en-US" altLang="zh-CN" sz="2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510" y="4735195"/>
            <a:ext cx="4140200" cy="661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220" y="5656580"/>
            <a:ext cx="1347470" cy="426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760" y="1026795"/>
            <a:ext cx="6911975" cy="644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10" y="2042160"/>
            <a:ext cx="6010910" cy="40024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41080" y="3037840"/>
            <a:ext cx="6292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41080" y="4381500"/>
            <a:ext cx="6292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63280" y="5579110"/>
            <a:ext cx="6292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48905" y="1383665"/>
            <a:ext cx="18059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0415" y="522605"/>
            <a:ext cx="37731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Simple estimations:</a:t>
            </a:r>
            <a:endParaRPr lang="en-US" altLang="zh-CN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60095" y="501650"/>
            <a:ext cx="8675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To understand the behaviors of Crab and Vela pulsar glitches in a unified two-layered starquake model.</a:t>
            </a:r>
            <a:endParaRPr lang="en-US" altLang="zh-CN" sz="28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2623185"/>
            <a:ext cx="4686300" cy="350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10" y="2626360"/>
            <a:ext cx="4434840" cy="3501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1673860"/>
            <a:ext cx="4236720" cy="95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135" y="3055620"/>
            <a:ext cx="1097280" cy="441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860" y="6258560"/>
            <a:ext cx="1127760" cy="5105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5825" y="2987675"/>
            <a:ext cx="13690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:sink</a:t>
            </a:r>
            <a:endParaRPr lang="en-US" altLang="zh-CN" sz="2600"/>
          </a:p>
        </p:txBody>
      </p:sp>
      <p:sp>
        <p:nvSpPr>
          <p:cNvPr id="9" name="文本框 8"/>
          <p:cNvSpPr txBox="1"/>
          <p:nvPr/>
        </p:nvSpPr>
        <p:spPr>
          <a:xfrm>
            <a:off x="5949950" y="3419475"/>
            <a:ext cx="19164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:sink+spread</a:t>
            </a:r>
            <a:endParaRPr lang="en-US" altLang="zh-CN" sz="2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5" y="4406265"/>
            <a:ext cx="2766060" cy="795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620" y="5482590"/>
            <a:ext cx="3832860" cy="4711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4810" y="6260465"/>
            <a:ext cx="45847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The Crab pulsar:                     dominated. </a:t>
            </a:r>
            <a:endParaRPr lang="en-US" altLang="zh-CN" sz="22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305" y="6289040"/>
            <a:ext cx="1097280" cy="4419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05040" y="6227445"/>
            <a:ext cx="45847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The Vela pulsar:                     dominated. </a:t>
            </a:r>
            <a:endParaRPr lang="en-US" altLang="zh-CN" sz="22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97580"/>
            <a:ext cx="1127760" cy="510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" y="887730"/>
            <a:ext cx="6497955" cy="5170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0" y="1852295"/>
            <a:ext cx="4723130" cy="27838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520700"/>
            <a:ext cx="736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Energy release during starquake induced glitch: </a:t>
            </a:r>
            <a:endParaRPr lang="en-US" altLang="zh-CN" sz="28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790" y="1562735"/>
            <a:ext cx="5274310" cy="640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88235"/>
            <a:ext cx="2080260" cy="518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90" y="3091180"/>
            <a:ext cx="3787140" cy="472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790" y="3734435"/>
            <a:ext cx="3710940" cy="464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90" y="4467860"/>
            <a:ext cx="5090160" cy="541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790" y="5107305"/>
            <a:ext cx="5326380" cy="6172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63065" y="4467860"/>
            <a:ext cx="5619115" cy="139001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93445" y="5207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4.Summary</a:t>
            </a:r>
            <a:endParaRPr lang="en-US" altLang="zh-CN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230" y="1473835"/>
            <a:ext cx="88042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latin typeface="Calibri" panose="020F0502020204030204" charset="0"/>
              </a:rPr>
              <a:t>① To ex</a:t>
            </a:r>
            <a:r>
              <a:rPr lang="en-US" altLang="zh-CN" sz="2200"/>
              <a:t>plain the glitch activity parameter, the shear modulus of any kind of solid quark star should be on the order 10^34 erg/cm^3. This result is weakly dependent on the specific starquake model.</a:t>
            </a:r>
            <a:endParaRPr lang="en-US" altLang="zh-CN" sz="2200"/>
          </a:p>
          <a:p>
            <a:endParaRPr lang="en-US" altLang="zh-CN" sz="2200"/>
          </a:p>
          <a:p>
            <a:r>
              <a:rPr lang="en-US" altLang="zh-CN" sz="2200">
                <a:latin typeface="Calibri" panose="020F0502020204030204" charset="0"/>
              </a:rPr>
              <a:t>② To consistently explain the statistical glitch behaviors of all pulsars (glitch size, recovery coefficient), the density between the outer and inner layers differs by a factor of about 3. </a:t>
            </a:r>
            <a:endParaRPr lang="en-US" altLang="zh-CN" sz="2200">
              <a:latin typeface="Calibri" panose="020F0502020204030204" charset="0"/>
            </a:endParaRPr>
          </a:p>
          <a:p>
            <a:endParaRPr lang="en-US" altLang="zh-CN" sz="2200">
              <a:latin typeface="Calibri" panose="020F0502020204030204" charset="0"/>
            </a:endParaRPr>
          </a:p>
          <a:p>
            <a:r>
              <a:rPr lang="en-US" altLang="zh-CN" sz="2200">
                <a:latin typeface="Calibri" panose="020F0502020204030204" charset="0"/>
              </a:rPr>
              <a:t>③ If the recovery coefficient of glitches in very young pulsars (e.g., PSR B0540-69, PSR J0537-6910 , and the Crab pulsar) turns out to be comparable with that in the Vela pulsar, it will greatly challenge this model directly.</a:t>
            </a:r>
            <a:endParaRPr lang="en-US" altLang="zh-CN" sz="220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8975" y="1383030"/>
            <a:ext cx="870648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Outline</a:t>
            </a:r>
            <a:endParaRPr lang="en-US" altLang="zh-CN" sz="3600"/>
          </a:p>
          <a:p>
            <a:pPr algn="l"/>
            <a:r>
              <a:rPr lang="en-US" altLang="zh-CN" sz="2800"/>
              <a:t>1.Motivation</a:t>
            </a:r>
            <a:endParaRPr lang="en-US" altLang="zh-CN" sz="2800"/>
          </a:p>
          <a:p>
            <a:pPr algn="l"/>
            <a:r>
              <a:rPr lang="en-US" altLang="zh-CN" sz="2800"/>
              <a:t>2.Glitch activity in the starquake model of solid quark stars</a:t>
            </a:r>
            <a:endParaRPr lang="en-US" altLang="zh-CN" sz="2800"/>
          </a:p>
          <a:p>
            <a:pPr algn="l"/>
            <a:r>
              <a:rPr lang="en-US" altLang="zh-CN" sz="2800"/>
              <a:t>3.Improved starquake model</a:t>
            </a:r>
            <a:endParaRPr lang="en-US" altLang="zh-CN" sz="2800"/>
          </a:p>
          <a:p>
            <a:pPr algn="l"/>
            <a:r>
              <a:rPr lang="en-US" altLang="zh-CN" sz="2800"/>
              <a:t>4.Summary</a:t>
            </a:r>
            <a:endParaRPr lang="en-US" altLang="zh-CN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520700"/>
            <a:ext cx="373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1.Motivation</a:t>
            </a:r>
            <a:endParaRPr lang="en-US" altLang="zh-CN" sz="28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1800" y="1229360"/>
            <a:ext cx="4743450" cy="4288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43140" y="1262380"/>
            <a:ext cx="37223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Observational quantities:</a:t>
            </a:r>
            <a:endParaRPr lang="en-US" altLang="zh-CN" sz="2200"/>
          </a:p>
          <a:p>
            <a:r>
              <a:rPr lang="en-US" altLang="zh-CN" sz="2200">
                <a:latin typeface="Calibri" panose="020F0502020204030204" charset="0"/>
              </a:rPr>
              <a:t>①</a:t>
            </a:r>
            <a:endParaRPr lang="en-US" altLang="zh-CN" sz="2200">
              <a:latin typeface="Calibri" panose="020F0502020204030204" charset="0"/>
            </a:endParaRPr>
          </a:p>
          <a:p>
            <a:r>
              <a:rPr lang="en-US" altLang="zh-CN" sz="2200">
                <a:latin typeface="Calibri" panose="020F0502020204030204" charset="0"/>
              </a:rPr>
              <a:t>②</a:t>
            </a:r>
            <a:endParaRPr lang="zh-CN" altLang="en-US" sz="2200">
              <a:latin typeface="Calibri" panose="020F0502020204030204" charset="0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7773670" y="1666875"/>
          <a:ext cx="944245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894080" imgH="367030" progId="Equation.DSMT4">
                  <p:embed/>
                </p:oleObj>
              </mc:Choice>
              <mc:Fallback>
                <p:oleObj name="" r:id="rId3" imgW="894080" imgH="36703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3670" y="1666875"/>
                        <a:ext cx="944245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7745730" y="1993900"/>
          <a:ext cx="91186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943610" imgH="306070" progId="Equation.DSMT4">
                  <p:embed/>
                </p:oleObj>
              </mc:Choice>
              <mc:Fallback>
                <p:oleObj name="" r:id="rId5" imgW="943610" imgH="30607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5730" y="1993900"/>
                        <a:ext cx="911860" cy="36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7858760" y="3611880"/>
          <a:ext cx="457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412115" imgH="290830" progId="Equation.DSMT4">
                  <p:embed/>
                </p:oleObj>
              </mc:Choice>
              <mc:Fallback>
                <p:oleObj name="" r:id="rId7" imgW="412115" imgH="290830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8760" y="3611880"/>
                        <a:ext cx="4572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7524115" y="4372610"/>
          <a:ext cx="1590040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838200" imgH="228600" progId="Equation.DSMT4">
                  <p:embed/>
                </p:oleObj>
              </mc:Choice>
              <mc:Fallback>
                <p:oleObj name="" r:id="rId9" imgW="838200" imgH="228600" progId="Equation.DSMT4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115" y="4372610"/>
                        <a:ext cx="1590040" cy="47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418705" y="2857500"/>
            <a:ext cx="37223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Fitting parameters:</a:t>
            </a:r>
            <a:endParaRPr lang="en-US" altLang="zh-CN" sz="2200"/>
          </a:p>
          <a:p>
            <a:r>
              <a:rPr lang="en-US" altLang="zh-CN" sz="2200">
                <a:latin typeface="Calibri" panose="020F0502020204030204" charset="0"/>
              </a:rPr>
              <a:t>①</a:t>
            </a:r>
            <a:endParaRPr lang="en-US" altLang="zh-CN" sz="2200">
              <a:latin typeface="Calibri" panose="020F0502020204030204" charset="0"/>
            </a:endParaRPr>
          </a:p>
          <a:p>
            <a:r>
              <a:rPr lang="en-US" altLang="zh-CN" sz="2200">
                <a:latin typeface="Calibri" panose="020F0502020204030204" charset="0"/>
              </a:rPr>
              <a:t>②      (recovery coefficient)</a:t>
            </a:r>
            <a:endParaRPr lang="zh-CN" altLang="en-US" sz="2200">
              <a:latin typeface="Calibri" panose="020F0502020204030204" charset="0"/>
            </a:endParaRPr>
          </a:p>
        </p:txBody>
      </p:sp>
      <p:graphicFrame>
        <p:nvGraphicFramePr>
          <p:cNvPr id="15" name="对象 14"/>
          <p:cNvGraphicFramePr/>
          <p:nvPr/>
        </p:nvGraphicFramePr>
        <p:xfrm>
          <a:off x="7861935" y="3201670"/>
          <a:ext cx="149479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1" imgW="1388110" imgH="425450" progId="Equation.DSMT4">
                  <p:embed/>
                </p:oleObj>
              </mc:Choice>
              <mc:Fallback>
                <p:oleObj name="" r:id="rId11" imgW="1388110" imgH="42545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61935" y="3201670"/>
                        <a:ext cx="149479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454785"/>
            <a:ext cx="5932805" cy="4272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45" y="1234440"/>
            <a:ext cx="5185410" cy="4759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3940" y="451485"/>
            <a:ext cx="37223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/>
              <a:t>Vortex model</a:t>
            </a:r>
            <a:endParaRPr lang="en-US" altLang="zh-CN" sz="2200" b="1"/>
          </a:p>
        </p:txBody>
      </p:sp>
      <p:sp>
        <p:nvSpPr>
          <p:cNvPr id="5" name="文本框 4"/>
          <p:cNvSpPr txBox="1"/>
          <p:nvPr/>
        </p:nvSpPr>
        <p:spPr>
          <a:xfrm>
            <a:off x="7200265" y="451485"/>
            <a:ext cx="37223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/>
              <a:t>Starquake model</a:t>
            </a:r>
            <a:endParaRPr lang="en-US" altLang="zh-CN" sz="2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76500" y="1230630"/>
            <a:ext cx="87039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vortex model is widely accepted mainly due to three aspects in spite of the nature of pulsars: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1.Its success in explaining the post-glitch recovery.     Baiko 2018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2.No radiative and/or pulse profile changes accompanied by glitches, </a:t>
            </a:r>
            <a:r>
              <a:rPr lang="en-US" altLang="zh-CN" sz="2400" b="1" i="1"/>
              <a:t>previously, internal origin.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3.The statistical glitch activity parameter.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415" y="335280"/>
            <a:ext cx="5287010" cy="5993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7895" y="2852420"/>
            <a:ext cx="2424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The Vela pulsar, radio, </a:t>
            </a:r>
            <a:r>
              <a:rPr lang="en-US" altLang="zh-CN" sz="2200" b="1">
                <a:solidFill>
                  <a:schemeClr val="tx1"/>
                </a:solidFill>
              </a:rPr>
              <a:t>Nature 2018</a:t>
            </a:r>
            <a:endParaRPr lang="en-US" altLang="zh-CN" sz="2200" b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1183005"/>
            <a:ext cx="4716780" cy="3674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18935" y="4904105"/>
            <a:ext cx="45631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The Crab pulsar, </a:t>
            </a:r>
            <a:r>
              <a:rPr lang="en-US" altLang="zh-CN" sz="2200" b="1">
                <a:solidFill>
                  <a:srgbClr val="FF0000"/>
                </a:solidFill>
              </a:rPr>
              <a:t>soft X-ray 3.0-4.5 kev</a:t>
            </a:r>
            <a:r>
              <a:rPr lang="en-US" altLang="zh-CN" sz="2200" b="1">
                <a:solidFill>
                  <a:schemeClr val="tx1"/>
                </a:solidFill>
              </a:rPr>
              <a:t>, Nature Astronomy 2020, H. Feng(</a:t>
            </a:r>
            <a:r>
              <a:rPr lang="zh-CN" altLang="en-US" sz="2200" b="1">
                <a:solidFill>
                  <a:schemeClr val="tx1"/>
                </a:solidFill>
              </a:rPr>
              <a:t>冯骅</a:t>
            </a:r>
            <a:r>
              <a:rPr lang="en-US" altLang="zh-CN" sz="2200" b="1">
                <a:solidFill>
                  <a:schemeClr val="tx1"/>
                </a:solidFill>
              </a:rPr>
              <a:t>), one sigma. </a:t>
            </a:r>
            <a:endParaRPr lang="en-US" altLang="zh-CN" sz="2200" b="1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8018145" y="787400"/>
          <a:ext cx="2127885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127885" imgH="405130" progId="Equation.DSMT4">
                  <p:embed/>
                </p:oleObj>
              </mc:Choice>
              <mc:Fallback>
                <p:oleObj name="" r:id="rId3" imgW="2127885" imgH="40513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8145" y="787400"/>
                        <a:ext cx="2127885" cy="40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2712720" y="6349365"/>
          <a:ext cx="261366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2544445" imgH="415925" progId="Equation.DSMT4">
                  <p:embed/>
                </p:oleObj>
              </mc:Choice>
              <mc:Fallback>
                <p:oleObj name="" r:id="rId5" imgW="2544445" imgH="415925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2720" y="6349365"/>
                        <a:ext cx="2613660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2545" y="3926205"/>
            <a:ext cx="201930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15" y="68580"/>
            <a:ext cx="10249535" cy="295529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4878070" y="667385"/>
            <a:ext cx="1511300" cy="2038350"/>
          </a:xfrm>
          <a:prstGeom prst="flowChartAlternate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3112135"/>
            <a:ext cx="4808220" cy="3138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26250" y="4950460"/>
            <a:ext cx="4777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Lower limit of the fraction of superfluid reservoir that transfers angular momentum to the crust.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443095" y="6176645"/>
            <a:ext cx="392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Ho 2015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05" y="1339215"/>
            <a:ext cx="5053965" cy="4179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60" y="1816100"/>
            <a:ext cx="4464685" cy="322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7845" y="5928995"/>
            <a:ext cx="392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Fuentes et al. 2017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50" y="4116705"/>
            <a:ext cx="204978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3302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2. Pulsar glitch activity parameter in the starquake model</a:t>
            </a:r>
            <a:endParaRPr lang="en-US" altLang="zh-CN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1095" y="1179195"/>
            <a:ext cx="4726305" cy="384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66025" y="3497580"/>
            <a:ext cx="14097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plastic flow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566025" y="2119630"/>
            <a:ext cx="14097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plastic flow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30" y="5204460"/>
            <a:ext cx="5274310" cy="640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" y="793750"/>
            <a:ext cx="4993640" cy="458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793750"/>
            <a:ext cx="4993640" cy="4583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65" y="2181225"/>
            <a:ext cx="2760980" cy="705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65" y="2962910"/>
            <a:ext cx="4403725" cy="810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165" y="3768725"/>
            <a:ext cx="2872740" cy="548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165" y="1356360"/>
            <a:ext cx="2761615" cy="679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165" y="4647565"/>
            <a:ext cx="5720715" cy="727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165" y="5563870"/>
            <a:ext cx="4302760" cy="5835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165" y="381000"/>
            <a:ext cx="2034540" cy="9753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9420" y="1420495"/>
            <a:ext cx="2630170" cy="7416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875" y="5613400"/>
            <a:ext cx="3832860" cy="35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121,&quot;width&quot;:45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2162</Words>
  <Application>WPS 演示</Application>
  <PresentationFormat>宽屏</PresentationFormat>
  <Paragraphs>84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wangw</dc:creator>
  <cp:lastModifiedBy>汪卫华</cp:lastModifiedBy>
  <cp:revision>121</cp:revision>
  <dcterms:created xsi:type="dcterms:W3CDTF">2020-08-27T14:41:00Z</dcterms:created>
  <dcterms:modified xsi:type="dcterms:W3CDTF">2020-08-29T03:48:44Z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