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emf" ContentType="image/x-emf"/>
  <Default Extension="jpeg" ContentType="image/jpeg"/>
  <Default Extension="gif" ContentType="image/gif"/>
  <Default Extension="rels" ContentType="application/vnd.openxmlformats-package.relationship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1" r:id="rId3"/>
  </p:sldMasterIdLst>
  <p:notesMasterIdLst>
    <p:notesMasterId r:id="rId5"/>
  </p:notesMasterIdLst>
  <p:handoutMasterIdLst>
    <p:handoutMasterId r:id="rId16"/>
  </p:handoutMasterIdLst>
  <p:sldIdLst>
    <p:sldId id="256" r:id="rId4"/>
    <p:sldId id="661" r:id="rId6"/>
    <p:sldId id="681" r:id="rId7"/>
    <p:sldId id="615" r:id="rId8"/>
    <p:sldId id="616" r:id="rId9"/>
    <p:sldId id="598" r:id="rId10"/>
    <p:sldId id="599" r:id="rId11"/>
    <p:sldId id="617" r:id="rId12"/>
    <p:sldId id="525" r:id="rId13"/>
    <p:sldId id="524" r:id="rId14"/>
    <p:sldId id="332" r:id="rId15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b3b1743b-9088-472f-8e4d-bc26e85df1f2}">
          <p14:sldIdLst>
            <p14:sldId id="256"/>
          </p14:sldIdLst>
        </p14:section>
        <p14:section name="Heavy objects" id="{8e11f1c5-479c-4afc-9b2f-6e0a16288659}">
          <p14:sldIdLst>
            <p14:sldId id="661"/>
            <p14:sldId id="681"/>
          </p14:sldIdLst>
        </p14:section>
        <p14:section name="Astrophysical hint" id="{0237f060-f09b-4580-bcdd-ff5decfc2a9e}">
          <p14:sldIdLst>
            <p14:sldId id="615"/>
            <p14:sldId id="616"/>
          </p14:sldIdLst>
        </p14:section>
        <p14:section name="Supercritically charged objects" id="{8493d374-57fe-440f-8147-db2d48e7c812}">
          <p14:sldIdLst>
            <p14:sldId id="598"/>
            <p14:sldId id="599"/>
            <p14:sldId id="617"/>
          </p14:sldIdLst>
        </p14:section>
        <p14:section name="electron-positron creation" id="{05f54426-e9a9-41b0-8c59-26831b5be680}">
          <p14:sldIdLst>
            <p14:sldId id="525"/>
            <p14:sldId id="524"/>
          </p14:sldIdLst>
        </p14:section>
        <p14:section name="Summary" id="{5bc9086f-80f3-4dab-b344-e48cae9d30e7}">
          <p14:sldIdLst>
            <p14:sldId id="33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6EAC1C"/>
    <a:srgbClr val="0000FD"/>
    <a:srgbClr val="B2B2B2"/>
    <a:srgbClr val="F8F8F8"/>
    <a:srgbClr val="C0C0C0"/>
    <a:srgbClr val="DDDDDD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117" autoAdjust="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pos="406"/>
        <p:guide pos="5482"/>
        <p:guide orient="horz" pos="651"/>
        <p:guide pos="26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customXml" Target="../customXml/item1.xml"/><Relationship Id="rId20" Type="http://schemas.openxmlformats.org/officeDocument/2006/relationships/customXmlProps" Target="../customXml/itemProps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E1210467-D33D-41A0-9519-DC21859AE5AC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6EC88F28-8C19-4EE7-8248-ACAA841E1B1A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2457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n-US" altLang="zh-CN" smtClean="0">
              <a:sym typeface="+mn-ea"/>
            </a:endParaRPr>
          </a:p>
        </p:txBody>
      </p:sp>
      <p:sp>
        <p:nvSpPr>
          <p:cNvPr id="2458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2CD1AB77-F8C7-43E8-9E50-AC53073B5A6D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71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30B2B47A-E877-4851-9C55-797514914009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n-US" altLang="zh-CN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22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620EBCD5-58C9-41AB-8231-84099273D54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n-US" altLang="zh-CN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n-US" altLang="zh-CN" smtClean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n-US" altLang="zh-CN" smtClean="0">
              <a:sym typeface="+mn-ea"/>
            </a:endParaRPr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2457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n-US" altLang="zh-CN" smtClean="0">
              <a:sym typeface="+mn-ea"/>
            </a:endParaRPr>
          </a:p>
        </p:txBody>
      </p:sp>
      <p:sp>
        <p:nvSpPr>
          <p:cNvPr id="2458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2CD1AB77-F8C7-43E8-9E50-AC53073B5A6D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2457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n-US" altLang="zh-CN" smtClean="0"/>
          </a:p>
        </p:txBody>
      </p:sp>
      <p:sp>
        <p:nvSpPr>
          <p:cNvPr id="2458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2CD1AB77-F8C7-43E8-9E50-AC53073B5A6D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2457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n-US" altLang="zh-CN" smtClean="0"/>
          </a:p>
        </p:txBody>
      </p:sp>
      <p:sp>
        <p:nvSpPr>
          <p:cNvPr id="2458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2CD1AB77-F8C7-43E8-9E50-AC53073B5A6D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2457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n-US" altLang="zh-CN" smtClean="0">
              <a:sym typeface="+mn-ea"/>
            </a:endParaRPr>
          </a:p>
        </p:txBody>
      </p:sp>
      <p:sp>
        <p:nvSpPr>
          <p:cNvPr id="2458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2CD1AB77-F8C7-43E8-9E50-AC53073B5A6D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7F554-F400-4248-BA3D-EF9E8BEB326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 userDrawn="1"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 userDrawn="1"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 userDrawn="1"/>
        </p:nvSpPr>
        <p:spPr>
          <a:xfrm>
            <a:off x="20955" y="6451600"/>
            <a:ext cx="5151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>
              <a:defRPr/>
            </a:pPr>
            <a:r>
              <a:rPr sz="1800" dirty="0" smtClean="0">
                <a:solidFill>
                  <a:schemeClr val="bg1"/>
                </a:solidFill>
                <a:sym typeface="+mn-ea"/>
              </a:rPr>
              <a:t>Supercritically charged objects </a:t>
            </a:r>
            <a:r>
              <a:rPr lang="en-US" sz="1800" dirty="0" smtClean="0">
                <a:solidFill>
                  <a:schemeClr val="bg1"/>
                </a:solidFill>
                <a:sym typeface="+mn-ea"/>
              </a:rPr>
              <a:t>and </a:t>
            </a:r>
            <a:r>
              <a:rPr lang="en-US" sz="1800" i="1" dirty="0" smtClean="0">
                <a:solidFill>
                  <a:schemeClr val="bg1"/>
                </a:solidFill>
                <a:sym typeface="+mn-ea"/>
              </a:rPr>
              <a:t>e</a:t>
            </a:r>
            <a:r>
              <a:rPr lang="en-US" sz="1800" baseline="30000" dirty="0" smtClean="0">
                <a:solidFill>
                  <a:schemeClr val="bg1"/>
                </a:solidFill>
                <a:sym typeface="+mn-ea"/>
              </a:rPr>
              <a:t>+</a:t>
            </a:r>
            <a:r>
              <a:rPr lang="en-US" sz="1800" i="1" dirty="0" smtClean="0">
                <a:solidFill>
                  <a:schemeClr val="bg1"/>
                </a:solidFill>
                <a:sym typeface="+mn-ea"/>
              </a:rPr>
              <a:t>e</a:t>
            </a:r>
            <a:r>
              <a:rPr lang="en-US" sz="1800" baseline="30000" dirty="0" smtClean="0">
                <a:solidFill>
                  <a:schemeClr val="bg1"/>
                </a:solidFill>
                <a:sym typeface="+mn-ea"/>
              </a:rPr>
              <a:t>-</a:t>
            </a:r>
            <a:r>
              <a:rPr sz="1800" dirty="0" smtClean="0">
                <a:solidFill>
                  <a:schemeClr val="bg1"/>
                </a:solidFill>
                <a:sym typeface="+mn-ea"/>
              </a:rPr>
              <a:t> creation</a:t>
            </a:r>
            <a:endParaRPr lang="zh-CN" altLang="en-US" sz="1800" dirty="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7F554-F400-4248-BA3D-EF9E8BEB326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 userDrawn="1"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 userDrawn="1"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 userDrawn="1"/>
        </p:nvSpPr>
        <p:spPr>
          <a:xfrm>
            <a:off x="20955" y="6451600"/>
            <a:ext cx="43097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>
              <a:defRPr/>
            </a:pPr>
            <a:r>
              <a:rPr lang="zh-CN" altLang="en-US" sz="1800" dirty="0">
                <a:solidFill>
                  <a:schemeClr val="bg1"/>
                </a:solidFill>
                <a:sym typeface="+mn-ea"/>
              </a:rPr>
              <a:t>Interface effects of strange quark matter</a:t>
            </a:r>
            <a:endParaRPr lang="zh-CN" altLang="en-US" sz="1800" dirty="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 userDrawn="1"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8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22325" y="287338"/>
            <a:ext cx="7543800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en-US" smtClean="0"/>
          </a:p>
        </p:txBody>
      </p:sp>
      <p:sp>
        <p:nvSpPr>
          <p:cNvPr id="1029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0533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r" eaLnBrk="1" hangingPunct="1">
              <a:buFont typeface="Arial" panose="020B0604020202020204" pitchFamily="34" charset="0"/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Font typeface="Arial" panose="020B0604020202020204" pitchFamily="34" charset="0"/>
              <a:defRPr/>
            </a:pPr>
            <a:fld id="{C9964DEA-004B-4545-8C05-1488AA2A5232}" type="slidenum">
              <a:rPr lang="zh-CN" altLang="en-US"/>
            </a:fld>
            <a:endParaRPr lang="zh-CN" alt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6"/>
          <p:cNvSpPr>
            <a:spLocks noGrp="1"/>
          </p:cNvSpPr>
          <p:nvPr userDrawn="1"/>
        </p:nvSpPr>
        <p:spPr>
          <a:xfrm>
            <a:off x="20955" y="6451600"/>
            <a:ext cx="3248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indent="0"/>
            <a:r>
              <a:rPr lang="en-US" altLang="zh-CN" sz="1800">
                <a:solidFill>
                  <a:schemeClr val="bg1"/>
                </a:solidFill>
                <a:sym typeface="+mn-ea"/>
              </a:rPr>
              <a:t>FPS9@Xiamen Univ.</a:t>
            </a:r>
            <a:endParaRPr lang="en-US" altLang="zh-CN" sz="1800" dirty="0">
              <a:solidFill>
                <a:schemeClr val="bg1"/>
              </a:solidFill>
              <a:ea typeface="Arial Unicode MS" panose="020B060402020202020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92075" indent="-92075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4175" indent="-18288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567055" indent="-18288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88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3450" indent="-18415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 userDrawn="1"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8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22325" y="287338"/>
            <a:ext cx="7543800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en-US" smtClean="0"/>
          </a:p>
        </p:txBody>
      </p:sp>
      <p:sp>
        <p:nvSpPr>
          <p:cNvPr id="1029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0533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r" eaLnBrk="1" hangingPunct="1">
              <a:buFont typeface="Arial" panose="020B0604020202020204" pitchFamily="34" charset="0"/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Font typeface="Arial" panose="020B0604020202020204" pitchFamily="34" charset="0"/>
              <a:defRPr/>
            </a:pPr>
            <a:fld id="{C9964DEA-004B-4545-8C05-1488AA2A5232}" type="slidenum">
              <a:rPr lang="zh-CN" altLang="en-US"/>
            </a:fld>
            <a:endParaRPr lang="zh-CN" alt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6"/>
          <p:cNvSpPr>
            <a:spLocks noGrp="1"/>
          </p:cNvSpPr>
          <p:nvPr userDrawn="1"/>
        </p:nvSpPr>
        <p:spPr>
          <a:xfrm>
            <a:off x="20955" y="6451600"/>
            <a:ext cx="5078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>
              <a:defRPr/>
            </a:pPr>
            <a:r>
              <a:rPr sz="1800" dirty="0" smtClean="0">
                <a:solidFill>
                  <a:schemeClr val="bg1"/>
                </a:solidFill>
                <a:sym typeface="+mn-ea"/>
              </a:rPr>
              <a:t>Supercritically charged objects </a:t>
            </a:r>
            <a:r>
              <a:rPr lang="en-US" sz="1800" dirty="0" smtClean="0">
                <a:solidFill>
                  <a:schemeClr val="bg1"/>
                </a:solidFill>
                <a:sym typeface="+mn-ea"/>
              </a:rPr>
              <a:t>and </a:t>
            </a:r>
            <a:r>
              <a:rPr lang="en-US" sz="1800" i="1" dirty="0" smtClean="0">
                <a:solidFill>
                  <a:schemeClr val="bg1"/>
                </a:solidFill>
                <a:sym typeface="+mn-ea"/>
              </a:rPr>
              <a:t>e</a:t>
            </a:r>
            <a:r>
              <a:rPr lang="en-US" sz="1800" baseline="30000" dirty="0" smtClean="0">
                <a:solidFill>
                  <a:schemeClr val="bg1"/>
                </a:solidFill>
                <a:sym typeface="+mn-ea"/>
              </a:rPr>
              <a:t>+</a:t>
            </a:r>
            <a:r>
              <a:rPr lang="en-US" sz="1800" i="1" dirty="0" smtClean="0">
                <a:solidFill>
                  <a:schemeClr val="bg1"/>
                </a:solidFill>
                <a:sym typeface="+mn-ea"/>
              </a:rPr>
              <a:t>e</a:t>
            </a:r>
            <a:r>
              <a:rPr lang="en-US" sz="1800" baseline="30000" dirty="0" smtClean="0">
                <a:solidFill>
                  <a:schemeClr val="bg1"/>
                </a:solidFill>
                <a:sym typeface="+mn-ea"/>
              </a:rPr>
              <a:t>-</a:t>
            </a:r>
            <a:r>
              <a:rPr sz="1800" dirty="0" smtClean="0">
                <a:solidFill>
                  <a:schemeClr val="bg1"/>
                </a:solidFill>
                <a:sym typeface="+mn-ea"/>
              </a:rPr>
              <a:t> creation</a:t>
            </a:r>
            <a:endParaRPr lang="en-US" altLang="zh-CN" sz="1800" dirty="0" smtClean="0">
              <a:solidFill>
                <a:schemeClr val="bg1"/>
              </a:solidFill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92075" indent="-92075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4175" indent="-18288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567055" indent="-18288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88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3450" indent="-18415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emf"/><Relationship Id="rId2" Type="http://schemas.openxmlformats.org/officeDocument/2006/relationships/image" Target="../media/image21.emf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.sv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GIF"/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1.emf"/><Relationship Id="rId7" Type="http://schemas.openxmlformats.org/officeDocument/2006/relationships/image" Target="../media/image28.emf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" y="1061720"/>
            <a:ext cx="8818245" cy="793115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Supercritically charged objects and electron-positron pair creation</a:t>
            </a:r>
            <a:endParaRPr sz="4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2323465"/>
            <a:ext cx="8568055" cy="3860165"/>
          </a:xfrm>
        </p:spPr>
        <p:txBody>
          <a:bodyPr/>
          <a:lstStyle/>
          <a:p>
            <a:pPr marL="0" indent="0" algn="ctr" eaLnBrk="1" hangingPunct="1">
              <a:buFont typeface="Calibri" panose="020F0502020204030204" pitchFamily="34" charset="0"/>
              <a:buNone/>
            </a:pPr>
            <a:r>
              <a:rPr lang="zh-CN" altLang="en-US" sz="2400" smtClean="0"/>
              <a:t>Xia</a:t>
            </a:r>
            <a:r>
              <a:rPr lang="en-US" altLang="zh-CN" sz="2400" smtClean="0"/>
              <a:t>,</a:t>
            </a:r>
            <a:r>
              <a:rPr lang="zh-CN" altLang="en-US" sz="2400" smtClean="0"/>
              <a:t> Cheng-Jun (夏铖君)</a:t>
            </a:r>
            <a:endParaRPr lang="zh-CN" altLang="en-US" sz="2400" smtClean="0"/>
          </a:p>
          <a:p>
            <a:pPr marL="0" indent="0" algn="ctr" eaLnBrk="1" hangingPunct="1">
              <a:buFont typeface="Calibri" panose="020F0502020204030204" pitchFamily="34" charset="0"/>
              <a:buNone/>
            </a:pPr>
            <a:endParaRPr lang="en-US" altLang="zh-CN" sz="1800" smtClean="0"/>
          </a:p>
          <a:p>
            <a:pPr marL="0" indent="0" algn="ctr" eaLnBrk="1" hangingPunct="1">
              <a:buNone/>
            </a:pPr>
            <a:r>
              <a:rPr lang="en-US" altLang="zh-CN" dirty="0">
                <a:sym typeface="+mn-ea"/>
              </a:rPr>
              <a:t>Zhejiang </a:t>
            </a:r>
            <a:r>
              <a:rPr lang="en-US" altLang="zh-CN" dirty="0" smtClean="0">
                <a:sym typeface="+mn-ea"/>
              </a:rPr>
              <a:t>University Ningbo Institute of Technology</a:t>
            </a:r>
            <a:endParaRPr lang="en-US" altLang="zh-CN" dirty="0" smtClean="0"/>
          </a:p>
          <a:p>
            <a:pPr marL="0" indent="0" algn="ctr" eaLnBrk="1" hangingPunct="1">
              <a:buNone/>
            </a:pPr>
            <a:r>
              <a:rPr lang="en-US" altLang="zh-CN" dirty="0" smtClean="0">
                <a:sym typeface="+mn-ea"/>
              </a:rPr>
              <a:t>Japan </a:t>
            </a:r>
            <a:r>
              <a:rPr lang="en-US" altLang="zh-CN" dirty="0">
                <a:sym typeface="+mn-ea"/>
              </a:rPr>
              <a:t>Atomic Energy </a:t>
            </a:r>
            <a:r>
              <a:rPr lang="en-US" altLang="zh-CN" dirty="0" smtClean="0">
                <a:sym typeface="+mn-ea"/>
              </a:rPr>
              <a:t>Agency</a:t>
            </a:r>
            <a:endParaRPr lang="en-US" altLang="zh-CN" smtClean="0"/>
          </a:p>
          <a:p>
            <a:pPr marL="0" indent="0" algn="ctr" eaLnBrk="1" hangingPunct="1">
              <a:buFont typeface="Calibri" panose="020F0502020204030204" pitchFamily="34" charset="0"/>
              <a:buNone/>
            </a:pPr>
            <a:endParaRPr lang="en-US" altLang="zh-CN" sz="2400" smtClean="0"/>
          </a:p>
          <a:p>
            <a:pPr marL="0" indent="0" algn="ctr" eaLnBrk="1" hangingPunct="1">
              <a:buFont typeface="Calibri" panose="020F0502020204030204" pitchFamily="34" charset="0"/>
              <a:buNone/>
            </a:pPr>
            <a:r>
              <a:rPr lang="zh-CN" altLang="en-US" sz="2400" smtClean="0"/>
              <a:t>Collaborators: </a:t>
            </a:r>
            <a:endParaRPr lang="zh-CN" altLang="en-US" sz="2400" smtClean="0"/>
          </a:p>
          <a:p>
            <a:pPr marL="0" indent="0" algn="ctr" eaLnBrk="1" hangingPunct="1">
              <a:buFont typeface="Calibri" panose="020F0502020204030204" pitchFamily="34" charset="0"/>
              <a:buNone/>
            </a:pPr>
            <a:r>
              <a:rPr sz="2400" smtClean="0"/>
              <a:t>She-Sheng Xue, Ren-Xin Xu, </a:t>
            </a:r>
            <a:r>
              <a:rPr lang="en-US" sz="2400" smtClean="0"/>
              <a:t>and </a:t>
            </a:r>
            <a:r>
              <a:rPr sz="2400" smtClean="0"/>
              <a:t>Shan-Gui </a:t>
            </a:r>
            <a:r>
              <a:rPr sz="2400" smtClean="0">
                <a:sym typeface="+mn-ea"/>
              </a:rPr>
              <a:t>Zhou</a:t>
            </a:r>
            <a:endParaRPr lang="en-US" sz="2400" smtClean="0"/>
          </a:p>
        </p:txBody>
      </p:sp>
      <p:sp>
        <p:nvSpPr>
          <p:cNvPr id="3" name="文本框 2"/>
          <p:cNvSpPr txBox="1"/>
          <p:nvPr/>
        </p:nvSpPr>
        <p:spPr>
          <a:xfrm>
            <a:off x="7218045" y="6430645"/>
            <a:ext cx="19761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B962C8B-B14F-4D97-AF65-F5344CB8AC3E}" type="datetime2">
              <a:rPr lang="zh-CN" altLang="zh-CN">
                <a:solidFill>
                  <a:schemeClr val="bg1"/>
                </a:solidFill>
                <a:sym typeface="+mn-ea"/>
              </a:rPr>
            </a:fld>
            <a:endParaRPr lang="zh-CN" altLang="zh-CN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85460" y="14605"/>
            <a:ext cx="36302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800"/>
              <a:t>Phys</a:t>
            </a:r>
            <a:r>
              <a:rPr lang="en-US" altLang="zh-CN" sz="1800"/>
              <a:t>. </a:t>
            </a:r>
            <a:r>
              <a:rPr lang="zh-CN" altLang="en-US" sz="1800"/>
              <a:t>Rev</a:t>
            </a:r>
            <a:r>
              <a:rPr lang="en-US" altLang="zh-CN" sz="1800"/>
              <a:t>. </a:t>
            </a:r>
            <a:r>
              <a:rPr lang="zh-CN" altLang="en-US" sz="1800"/>
              <a:t>D 101</a:t>
            </a:r>
            <a:r>
              <a:rPr lang="en-US" altLang="zh-CN" sz="1800"/>
              <a:t>,</a:t>
            </a:r>
            <a:r>
              <a:rPr lang="zh-CN" altLang="en-US" sz="1800"/>
              <a:t>103031 </a:t>
            </a:r>
            <a:r>
              <a:rPr lang="en-US" altLang="zh-CN" sz="1800"/>
              <a:t>(2020)</a:t>
            </a:r>
            <a:endParaRPr lang="en-US" altLang="zh-CN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3272155" cy="475615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500" noProof="1" smtClean="0"/>
              <a:t>Isotropic energy release</a:t>
            </a:r>
            <a:endParaRPr lang="en-US" sz="2500" noProof="1" smtClean="0"/>
          </a:p>
        </p:txBody>
      </p:sp>
      <p:sp>
        <p:nvSpPr>
          <p:cNvPr id="35" name="灯片编号占位符 3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490220"/>
            <a:ext cx="7096760" cy="57677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46910" y="2374265"/>
            <a:ext cx="45154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 </a:t>
            </a:r>
            <a:r>
              <a:rPr lang="zh-CN" altLang="en-US">
                <a:sym typeface="+mn-ea"/>
              </a:rPr>
              <a:t>GRB170817A</a:t>
            </a:r>
            <a:r>
              <a:rPr lang="en-US" altLang="zh-CN">
                <a:sym typeface="+mn-ea"/>
              </a:rPr>
              <a:t>: </a:t>
            </a:r>
            <a:r>
              <a:rPr lang="zh-CN" altLang="en-US"/>
              <a:t>(3.1 ± 0.7)×10</a:t>
            </a:r>
            <a:r>
              <a:rPr lang="zh-CN" altLang="en-US" baseline="30000"/>
              <a:t>46</a:t>
            </a:r>
            <a:r>
              <a:rPr lang="zh-CN" altLang="en-US"/>
              <a:t> erg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162052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>
                <a:sym typeface="+mn-ea"/>
              </a:rPr>
              <a:t>Summary</a:t>
            </a:r>
            <a:endParaRPr lang="en-US" sz="2800" noProof="1"/>
          </a:p>
        </p:txBody>
      </p:sp>
      <p:sp>
        <p:nvSpPr>
          <p:cNvPr id="3" name="文本框 2"/>
          <p:cNvSpPr txBox="1"/>
          <p:nvPr/>
        </p:nvSpPr>
        <p:spPr>
          <a:xfrm>
            <a:off x="340360" y="565785"/>
            <a:ext cx="8324850" cy="31692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sym typeface="+mn-ea"/>
              </a:rPr>
              <a:t>Based on the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Thomas-Fermi approximation</a:t>
            </a:r>
            <a:r>
              <a:rPr lang="en-US" altLang="zh-CN">
                <a:sym typeface="+mn-ea"/>
              </a:rPr>
              <a:t>, we study stability and </a:t>
            </a:r>
            <a:r>
              <a:rPr lang="en-US" altLang="zh-CN" i="1">
                <a:sym typeface="+mn-ea"/>
              </a:rPr>
              <a:t>e</a:t>
            </a:r>
            <a:r>
              <a:rPr lang="en-US" altLang="zh-CN" baseline="30000">
                <a:sym typeface="+mn-ea"/>
              </a:rPr>
              <a:t>+</a:t>
            </a:r>
            <a:r>
              <a:rPr lang="en-US" altLang="zh-CN" i="1">
                <a:sym typeface="+mn-ea"/>
              </a:rPr>
              <a:t>e</a:t>
            </a:r>
            <a:r>
              <a:rPr lang="en-US" altLang="zh-CN" baseline="30000">
                <a:sym typeface="+mn-ea"/>
              </a:rPr>
              <a:t>-</a:t>
            </a:r>
            <a:r>
              <a:rPr lang="en-US" altLang="zh-CN">
                <a:sym typeface="+mn-ea"/>
              </a:rPr>
              <a:t> pair creation of supercritically charged superheavy nuclei, udQM nuggets, strangelets, and strangeon nuggets. We find</a:t>
            </a:r>
            <a:endParaRPr lang="en-US" altLang="zh-CN">
              <a:solidFill>
                <a:schemeClr val="tx1"/>
              </a:solidFill>
              <a:sym typeface="+mn-ea"/>
            </a:endParaRPr>
          </a:p>
          <a:p>
            <a:pPr marL="457200" indent="-457200" eaLnBrk="1" hangingPunct="1">
              <a:buFont typeface="+mj-ea"/>
              <a:buAutoNum type="circleNumDbPlain"/>
            </a:pPr>
            <a:r>
              <a:rPr lang="en-US" altLang="zh-CN">
                <a:sym typeface="+mn-ea"/>
              </a:rPr>
              <a:t>a universal relation                                      ; </a:t>
            </a:r>
            <a:endParaRPr lang="en-US" altLang="zh-CN">
              <a:sym typeface="+mn-ea"/>
            </a:endParaRPr>
          </a:p>
          <a:p>
            <a:pPr marL="457200" indent="-457200" eaLnBrk="1" hangingPunct="1">
              <a:buFont typeface="+mj-ea"/>
              <a:buAutoNum type="circleNumDbPlain"/>
            </a:pPr>
            <a:r>
              <a:rPr lang="en-US" altLang="zh-CN">
                <a:sym typeface="+mn-ea"/>
              </a:rPr>
              <a:t>the </a:t>
            </a:r>
            <a:r>
              <a:rPr lang="en-US" altLang="zh-CN" i="1">
                <a:solidFill>
                  <a:srgbClr val="FF0000"/>
                </a:solidFill>
                <a:sym typeface="+mn-ea"/>
              </a:rPr>
              <a:t>e</a:t>
            </a:r>
            <a:r>
              <a:rPr lang="en-US" altLang="zh-CN" baseline="30000">
                <a:solidFill>
                  <a:srgbClr val="FF0000"/>
                </a:solidFill>
                <a:sym typeface="+mn-ea"/>
              </a:rPr>
              <a:t>+</a:t>
            </a:r>
            <a:r>
              <a:rPr lang="en-US" altLang="zh-CN" i="1">
                <a:solidFill>
                  <a:srgbClr val="FF0000"/>
                </a:solidFill>
                <a:sym typeface="+mn-ea"/>
              </a:rPr>
              <a:t>e</a:t>
            </a:r>
            <a:r>
              <a:rPr lang="en-US" altLang="zh-CN" baseline="30000">
                <a:solidFill>
                  <a:srgbClr val="FF0000"/>
                </a:solidFill>
                <a:sym typeface="+mn-ea"/>
              </a:rPr>
              <a:t>-</a:t>
            </a:r>
            <a:r>
              <a:rPr lang="en-US" altLang="zh-CN">
                <a:sym typeface="+mn-ea"/>
              </a:rPr>
              <a:t> pair production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rate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>
                <a:sym typeface="+mn-ea"/>
              </a:rPr>
              <a:t>estimated with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JWKB </a:t>
            </a:r>
            <a:r>
              <a:rPr lang="en-US" altLang="zh-CN">
                <a:sym typeface="+mn-ea"/>
              </a:rPr>
              <a:t>approximation;</a:t>
            </a:r>
            <a:endParaRPr lang="en-US" altLang="zh-CN">
              <a:sym typeface="+mn-ea"/>
            </a:endParaRPr>
          </a:p>
          <a:p>
            <a:pPr marL="457200" indent="-457200" eaLnBrk="1" hangingPunct="1">
              <a:buFont typeface="+mj-ea"/>
              <a:buAutoNum type="circleNumDbPlain"/>
            </a:pPr>
            <a:r>
              <a:rPr lang="en-US" altLang="zh-CN">
                <a:sym typeface="+mn-ea"/>
              </a:rPr>
              <a:t>most positrons are emitted at </a:t>
            </a:r>
            <a:r>
              <a:rPr lang="en-US" altLang="zh-CN" i="1">
                <a:sym typeface="+mn-ea"/>
              </a:rPr>
              <a:t>t</a:t>
            </a:r>
            <a:r>
              <a:rPr lang="en-US" altLang="zh-CN">
                <a:sym typeface="+mn-ea"/>
              </a:rPr>
              <a:t> &lt;10</a:t>
            </a:r>
            <a:r>
              <a:rPr lang="en-US" altLang="zh-CN" baseline="30000">
                <a:sym typeface="+mn-ea"/>
              </a:rPr>
              <a:t>−15</a:t>
            </a:r>
            <a:r>
              <a:rPr lang="en-US" altLang="zh-CN">
                <a:sym typeface="+mn-ea"/>
              </a:rPr>
              <a:t> s, while a long lasting positron emission can be observed for large objects with </a:t>
            </a:r>
            <a:r>
              <a:rPr lang="en-US" altLang="zh-CN" i="1">
                <a:sym typeface="+mn-ea"/>
              </a:rPr>
              <a:t>R</a:t>
            </a:r>
            <a:r>
              <a:rPr lang="en-US" altLang="zh-CN">
                <a:sym typeface="+mn-ea"/>
              </a:rPr>
              <a:t>&gt;</a:t>
            </a:r>
            <a:r>
              <a:rPr lang="en-US" altLang="zh-CN">
                <a:sym typeface="+mn-ea"/>
              </a:rPr>
              <a:t>10</a:t>
            </a:r>
            <a:r>
              <a:rPr lang="en-US" altLang="zh-CN" baseline="30000">
                <a:sym typeface="+mn-ea"/>
              </a:rPr>
              <a:t>3</a:t>
            </a:r>
            <a:r>
              <a:rPr lang="en-US" altLang="zh-CN">
                <a:sym typeface="+mn-ea"/>
              </a:rPr>
              <a:t> fm.</a:t>
            </a:r>
            <a:endParaRPr lang="en-US" altLang="zh-CN">
              <a:sym typeface="+mn-ea"/>
            </a:endParaRPr>
          </a:p>
          <a:p>
            <a:pPr marL="457200" indent="-457200" eaLnBrk="1" hangingPunct="1">
              <a:buFont typeface="+mj-ea"/>
              <a:buAutoNum type="circleNumDbPlain"/>
            </a:pPr>
            <a:r>
              <a:rPr lang="en-US" altLang="zh-CN">
                <a:sym typeface="+mn-ea"/>
              </a:rPr>
              <a:t>the production </a:t>
            </a:r>
            <a:r>
              <a:rPr lang="en-US" altLang="zh-CN" i="1">
                <a:solidFill>
                  <a:schemeClr val="tx1"/>
                </a:solidFill>
                <a:sym typeface="+mn-ea"/>
              </a:rPr>
              <a:t>e</a:t>
            </a:r>
            <a:r>
              <a:rPr lang="en-US" altLang="zh-CN" baseline="30000">
                <a:solidFill>
                  <a:schemeClr val="tx1"/>
                </a:solidFill>
                <a:sym typeface="+mn-ea"/>
              </a:rPr>
              <a:t>+</a:t>
            </a:r>
            <a:r>
              <a:rPr lang="en-US" altLang="zh-CN" i="1">
                <a:solidFill>
                  <a:schemeClr val="tx1"/>
                </a:solidFill>
                <a:sym typeface="+mn-ea"/>
              </a:rPr>
              <a:t>e</a:t>
            </a:r>
            <a:r>
              <a:rPr lang="en-US" altLang="zh-CN" baseline="30000">
                <a:solidFill>
                  <a:schemeClr val="tx1"/>
                </a:solidFill>
                <a:sym typeface="+mn-ea"/>
              </a:rPr>
              <a:t>-</a:t>
            </a:r>
            <a:r>
              <a:rPr lang="en-US" altLang="zh-CN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zh-CN">
                <a:sym typeface="+mn-ea"/>
              </a:rPr>
              <a:t>pairs may be partially responsible for the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short γ-ray burst</a:t>
            </a:r>
            <a:r>
              <a:rPr lang="en-US" altLang="zh-CN">
                <a:sym typeface="+mn-ea"/>
              </a:rPr>
              <a:t>, the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511 keV continuum emission</a:t>
            </a:r>
            <a:r>
              <a:rPr lang="en-US" altLang="zh-CN">
                <a:sym typeface="+mn-ea"/>
              </a:rPr>
              <a:t>, the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narrow faint emission lines</a:t>
            </a:r>
            <a:r>
              <a:rPr lang="en-US" altLang="zh-CN">
                <a:sym typeface="+mn-ea"/>
              </a:rPr>
              <a:t> in x-ray spectra from galaxies and galaxy clusters.</a:t>
            </a:r>
            <a:endParaRPr lang="en-US" altLang="zh-CN">
              <a:sym typeface="+mn-ea"/>
            </a:endParaRPr>
          </a:p>
        </p:txBody>
      </p:sp>
      <p:sp>
        <p:nvSpPr>
          <p:cNvPr id="8193" name="Rectangle 2"/>
          <p:cNvSpPr>
            <a:spLocks noGrp="1" noChangeArrowheads="1"/>
          </p:cNvSpPr>
          <p:nvPr/>
        </p:nvSpPr>
        <p:spPr>
          <a:xfrm>
            <a:off x="502285" y="5236845"/>
            <a:ext cx="7772400" cy="12090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zh-CN" sz="6600" b="1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you!</a:t>
            </a:r>
            <a:r>
              <a:rPr lang="en-US" altLang="zh-CN" sz="6600" b="1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!!</a:t>
            </a:r>
            <a:endParaRPr lang="en-US" altLang="zh-CN" sz="6600" b="1" i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pic>
        <p:nvPicPr>
          <p:cNvPr id="4" name="334E55B0-647D-440b-865C-3EC943EB4CBC-1" descr="qt_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6735" y="1558925"/>
            <a:ext cx="2595880" cy="27686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68300" y="3631565"/>
            <a:ext cx="8150860" cy="1764030"/>
            <a:chOff x="102" y="5680"/>
            <a:chExt cx="12836" cy="27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rcRect l="29522" r="639"/>
            <a:stretch>
              <a:fillRect/>
            </a:stretch>
          </p:blipFill>
          <p:spPr>
            <a:xfrm>
              <a:off x="7550" y="5680"/>
              <a:ext cx="5388" cy="277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rcRect r="1076"/>
            <a:stretch>
              <a:fillRect/>
            </a:stretch>
          </p:blipFill>
          <p:spPr>
            <a:xfrm>
              <a:off x="102" y="5706"/>
              <a:ext cx="7445" cy="274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81819" y="14696"/>
            <a:ext cx="5431694" cy="4032794"/>
            <a:chOff x="1176" y="1212"/>
            <a:chExt cx="7576" cy="555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76" y="1212"/>
              <a:ext cx="7576" cy="555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5477" y="5973"/>
              <a:ext cx="3008" cy="4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600">
                  <a:latin typeface="Arial Unicode MS" panose="020B0604020202020204" charset="-122"/>
                  <a:ea typeface="Arial Unicode MS" panose="020B0604020202020204" charset="-122"/>
                </a:rPr>
                <a:t>Credit: </a:t>
              </a:r>
              <a:r>
                <a:rPr lang="zh-CN" altLang="en-US" sz="1600">
                  <a:latin typeface="Arial Unicode MS" panose="020B0604020202020204" charset="-122"/>
                  <a:ea typeface="Arial Unicode MS" panose="020B0604020202020204" charset="-122"/>
                </a:rPr>
                <a:t>D</a:t>
              </a:r>
              <a:r>
                <a:rPr lang="en-US" altLang="zh-CN" sz="1600">
                  <a:latin typeface="Arial Unicode MS" panose="020B0604020202020204" charset="-122"/>
                  <a:ea typeface="Arial Unicode MS" panose="020B0604020202020204" charset="-122"/>
                </a:rPr>
                <a:t>.</a:t>
              </a:r>
              <a:r>
                <a:rPr lang="zh-CN" altLang="en-US" sz="1600">
                  <a:latin typeface="Arial Unicode MS" panose="020B0604020202020204" charset="-122"/>
                  <a:ea typeface="Arial Unicode MS" panose="020B0604020202020204" charset="-122"/>
                </a:rPr>
                <a:t> Petricic</a:t>
              </a:r>
              <a:endParaRPr lang="zh-CN" altLang="en-US" sz="1600"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0" y="14605"/>
            <a:ext cx="325310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Possible candidates</a:t>
            </a:r>
            <a:endParaRPr lang="en-US" sz="2800" noProof="1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393190" y="431165"/>
            <a:ext cx="33032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olidFill>
                  <a:srgbClr val="FF0000"/>
                </a:solidFill>
                <a:sym typeface="+mn-ea"/>
              </a:rPr>
              <a:t>Superheavy elements</a:t>
            </a:r>
            <a:r>
              <a:rPr lang="en-US" altLang="zh-CN" sz="1600">
                <a:sym typeface="+mn-ea"/>
              </a:rPr>
              <a:t> with </a:t>
            </a:r>
            <a:r>
              <a:rPr lang="en-US" altLang="zh-CN" sz="1600" i="1">
                <a:solidFill>
                  <a:srgbClr val="FF0000"/>
                </a:solidFill>
                <a:sym typeface="+mn-ea"/>
              </a:rPr>
              <a:t>Z</a:t>
            </a:r>
            <a:r>
              <a:rPr lang="en-US" altLang="zh-CN" sz="160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≤</a:t>
            </a:r>
            <a:r>
              <a:rPr lang="en-US" altLang="zh-CN" sz="1600">
                <a:solidFill>
                  <a:srgbClr val="FF0000"/>
                </a:solidFill>
                <a:sym typeface="+mn-ea"/>
              </a:rPr>
              <a:t>118</a:t>
            </a:r>
            <a:r>
              <a:rPr lang="en-US" altLang="zh-CN" sz="1600">
                <a:sym typeface="+mn-ea"/>
              </a:rPr>
              <a:t> have been synthesized.</a:t>
            </a:r>
            <a:endParaRPr lang="en-US" altLang="zh-CN" sz="1600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393565" y="3515995"/>
            <a:ext cx="4739640" cy="2814955"/>
            <a:chOff x="4937" y="5464"/>
            <a:chExt cx="8170" cy="4965"/>
          </a:xfrm>
        </p:grpSpPr>
        <p:grpSp>
          <p:nvGrpSpPr>
            <p:cNvPr id="26" name="组合 25"/>
            <p:cNvGrpSpPr/>
            <p:nvPr/>
          </p:nvGrpSpPr>
          <p:grpSpPr>
            <a:xfrm>
              <a:off x="4937" y="5464"/>
              <a:ext cx="8170" cy="4965"/>
              <a:chOff x="6018" y="4941"/>
              <a:chExt cx="8170" cy="4965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018" y="4941"/>
                <a:ext cx="8170" cy="4965"/>
              </a:xfrm>
              <a:prstGeom prst="rect">
                <a:avLst/>
              </a:prstGeom>
            </p:spPr>
          </p:pic>
          <p:sp>
            <p:nvSpPr>
              <p:cNvPr id="25" name="文本框 24"/>
              <p:cNvSpPr txBox="1"/>
              <p:nvPr/>
            </p:nvSpPr>
            <p:spPr>
              <a:xfrm>
                <a:off x="7678" y="5119"/>
                <a:ext cx="6467" cy="54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zh-CN" altLang="en-US" sz="1400"/>
                  <a:t>Holdom</a:t>
                </a:r>
                <a:r>
                  <a:rPr lang="en-US" altLang="zh-CN" sz="1400"/>
                  <a:t>_Ren_Zhang</a:t>
                </a:r>
                <a:r>
                  <a:rPr lang="zh-CN" altLang="en-US" sz="1400"/>
                  <a:t>2018_PRL120-222001</a:t>
                </a:r>
                <a:endParaRPr lang="zh-CN" altLang="en-US" sz="1400"/>
              </a:p>
            </p:txBody>
          </p:sp>
        </p:grpSp>
        <p:sp>
          <p:nvSpPr>
            <p:cNvPr id="35" name="文本框 34"/>
            <p:cNvSpPr txBox="1"/>
            <p:nvPr/>
          </p:nvSpPr>
          <p:spPr>
            <a:xfrm>
              <a:off x="6056" y="8905"/>
              <a:ext cx="2908" cy="6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sz="1800" i="1" smtClean="0">
                  <a:solidFill>
                    <a:srgbClr val="FF0000"/>
                  </a:solidFill>
                  <a:sym typeface="+mn-ea"/>
                </a:rPr>
                <a:t>ud</a:t>
              </a:r>
              <a:r>
                <a:rPr lang="en-US" sz="1800" smtClean="0">
                  <a:solidFill>
                    <a:srgbClr val="FF0000"/>
                  </a:solidFill>
                  <a:sym typeface="+mn-ea"/>
                </a:rPr>
                <a:t>QM nuggets</a:t>
              </a:r>
              <a:endParaRPr lang="en-US" altLang="en-US" sz="1800" smtClean="0">
                <a:solidFill>
                  <a:srgbClr val="FF0000"/>
                </a:solidFill>
                <a:sym typeface="+mn-ea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036945" y="350520"/>
            <a:ext cx="2665730" cy="2674620"/>
            <a:chOff x="8927" y="1116"/>
            <a:chExt cx="4198" cy="4212"/>
          </a:xfrm>
        </p:grpSpPr>
        <p:pic>
          <p:nvPicPr>
            <p:cNvPr id="37" name="图片 36" descr="Slet_schematic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27" y="1116"/>
              <a:ext cx="4198" cy="4212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8964" y="4700"/>
              <a:ext cx="2676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>
                  <a:solidFill>
                    <a:schemeClr val="bg1"/>
                  </a:solidFill>
                </a:rPr>
                <a:t>Strangelets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05105" y="3665220"/>
            <a:ext cx="2409825" cy="2538095"/>
            <a:chOff x="6937" y="463"/>
            <a:chExt cx="3795" cy="3997"/>
          </a:xfrm>
        </p:grpSpPr>
        <p:sp>
          <p:nvSpPr>
            <p:cNvPr id="41" name="文本框 40"/>
            <p:cNvSpPr txBox="1"/>
            <p:nvPr/>
          </p:nvSpPr>
          <p:spPr>
            <a:xfrm>
              <a:off x="6937" y="3880"/>
              <a:ext cx="379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800"/>
                <a:t>Taken from </a:t>
              </a:r>
              <a:r>
                <a:rPr lang="zh-CN" altLang="en-US" sz="1800"/>
                <a:t>wikipedia</a:t>
              </a:r>
              <a:endParaRPr lang="zh-CN" altLang="en-US" sz="1800"/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7050" y="463"/>
              <a:ext cx="2701" cy="3191"/>
              <a:chOff x="7050" y="463"/>
              <a:chExt cx="2701" cy="3191"/>
            </a:xfrm>
          </p:grpSpPr>
          <p:pic>
            <p:nvPicPr>
              <p:cNvPr id="43" name="图片 42" descr="H_dibaryon"/>
              <p:cNvPicPr>
                <a:picLocks noChangeAspect="1"/>
              </p:cNvPicPr>
              <p:nvPr/>
            </p:nvPicPr>
            <p:blipFill>
              <a:blip r:embed="rId4"/>
              <a:srcRect l="12936" t="10407" r="9535" b="12471"/>
              <a:stretch>
                <a:fillRect/>
              </a:stretch>
            </p:blipFill>
            <p:spPr>
              <a:xfrm>
                <a:off x="7050" y="1001"/>
                <a:ext cx="2667" cy="2653"/>
              </a:xfrm>
              <a:prstGeom prst="ellipse">
                <a:avLst/>
              </a:prstGeom>
            </p:spPr>
          </p:pic>
          <p:sp>
            <p:nvSpPr>
              <p:cNvPr id="44" name="文本框 43"/>
              <p:cNvSpPr txBox="1"/>
              <p:nvPr/>
            </p:nvSpPr>
            <p:spPr>
              <a:xfrm>
                <a:off x="7263" y="463"/>
                <a:ext cx="2488" cy="6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:r>
                  <a:rPr lang="en-US" altLang="zh-CN" i="1">
                    <a:solidFill>
                      <a:schemeClr val="tx1"/>
                    </a:solidFill>
                    <a:sym typeface="+mn-ea"/>
                  </a:rPr>
                  <a:t>A</a:t>
                </a:r>
                <a:r>
                  <a:rPr lang="en-US" altLang="zh-CN" i="1" baseline="-25000">
                    <a:solidFill>
                      <a:schemeClr val="tx1"/>
                    </a:solidFill>
                    <a:sym typeface="+mn-ea"/>
                  </a:rPr>
                  <a:t>q</a:t>
                </a:r>
                <a:r>
                  <a:rPr lang="en-US" altLang="zh-CN">
                    <a:solidFill>
                      <a:schemeClr val="tx1"/>
                    </a:solidFill>
                    <a:sym typeface="+mn-ea"/>
                  </a:rPr>
                  <a:t>= 2, 3, 4...</a:t>
                </a:r>
                <a:endParaRPr lang="en-US" altLang="zh-CN">
                  <a:solidFill>
                    <a:schemeClr val="tx1"/>
                  </a:solidFill>
                  <a:sym typeface="+mn-ea"/>
                </a:endParaRP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>
            <a:off x="1958975" y="3917315"/>
            <a:ext cx="2458720" cy="2269490"/>
            <a:chOff x="3085" y="6169"/>
            <a:chExt cx="3872" cy="3574"/>
          </a:xfrm>
        </p:grpSpPr>
        <p:pic>
          <p:nvPicPr>
            <p:cNvPr id="39" name="图片 38" descr="Simple_cubic_crystal_lattice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83" y="6169"/>
              <a:ext cx="3575" cy="3575"/>
            </a:xfrm>
            <a:prstGeom prst="rect">
              <a:avLst/>
            </a:prstGeom>
          </p:spPr>
        </p:pic>
        <p:sp>
          <p:nvSpPr>
            <p:cNvPr id="45" name="左箭头 44"/>
            <p:cNvSpPr/>
            <p:nvPr/>
          </p:nvSpPr>
          <p:spPr>
            <a:xfrm rot="20820000" flipH="1">
              <a:off x="3085" y="7152"/>
              <a:ext cx="615" cy="183"/>
            </a:xfrm>
            <a:prstGeom prst="leftArrow">
              <a:avLst>
                <a:gd name="adj1" fmla="val 50000"/>
                <a:gd name="adj2" fmla="val 16964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2226310" y="3937635"/>
            <a:ext cx="195707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1600" smtClean="0">
                <a:solidFill>
                  <a:srgbClr val="FF0000"/>
                </a:solidFill>
                <a:sym typeface="+mn-ea"/>
              </a:rPr>
              <a:t>Strangeon </a:t>
            </a:r>
            <a:r>
              <a:rPr lang="en-US" sz="1600" smtClean="0">
                <a:solidFill>
                  <a:srgbClr val="FF0000"/>
                </a:solidFill>
                <a:sym typeface="+mn-ea"/>
              </a:rPr>
              <a:t>nuggets:</a:t>
            </a:r>
            <a:endParaRPr lang="en-US" sz="1600" smtClean="0">
              <a:solidFill>
                <a:srgbClr val="FF0000"/>
              </a:solidFill>
              <a:sym typeface="+mn-ea"/>
            </a:endParaRPr>
          </a:p>
          <a:p>
            <a:pPr algn="l"/>
            <a:r>
              <a:rPr lang="en-US" sz="1600" smtClean="0">
                <a:solidFill>
                  <a:srgbClr val="FF0000"/>
                </a:solidFill>
                <a:sym typeface="+mn-ea"/>
              </a:rPr>
              <a:t>Prof. Xu's talk </a:t>
            </a:r>
            <a:endParaRPr lang="en-US" altLang="en-US" sz="1600" smtClean="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47955" y="536575"/>
            <a:ext cx="4363085" cy="3165475"/>
            <a:chOff x="-6" y="4981"/>
            <a:chExt cx="6871" cy="498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6" y="4981"/>
              <a:ext cx="6824" cy="4985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809" y="8636"/>
              <a:ext cx="5056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600"/>
                <a:t>Adamian </a:t>
              </a:r>
              <a:r>
                <a:rPr lang="en-US" altLang="zh-CN" sz="1600"/>
                <a:t>et al.</a:t>
              </a:r>
              <a:r>
                <a:rPr lang="zh-CN" altLang="en-US" sz="1600"/>
                <a:t>2018_NPA970-22</a:t>
              </a:r>
              <a:endParaRPr lang="zh-CN" altLang="en-US" sz="1600"/>
            </a:p>
          </p:txBody>
        </p:sp>
      </p:grpSp>
      <p:pic>
        <p:nvPicPr>
          <p:cNvPr id="4" name="图片 3" descr="rho10_Yp5B1e17_Strc"/>
          <p:cNvPicPr>
            <a:picLocks noChangeAspect="1"/>
          </p:cNvPicPr>
          <p:nvPr/>
        </p:nvPicPr>
        <p:blipFill>
          <a:blip r:embed="rId2"/>
          <a:srcRect l="16940" t="9940" r="23554" b="11875"/>
          <a:stretch>
            <a:fillRect/>
          </a:stretch>
        </p:blipFill>
        <p:spPr>
          <a:xfrm>
            <a:off x="147955" y="1033780"/>
            <a:ext cx="4640580" cy="47904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14605"/>
            <a:ext cx="395922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800">
                <a:sym typeface="+mn-ea"/>
              </a:rPr>
              <a:t>Creation of heavy objects</a:t>
            </a:r>
            <a:endParaRPr lang="en-US" sz="2800" noProof="1"/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3975100" y="45085"/>
            <a:ext cx="5008245" cy="6294120"/>
            <a:chOff x="6373" y="23"/>
            <a:chExt cx="7887" cy="9912"/>
          </a:xfrm>
        </p:grpSpPr>
        <p:sp>
          <p:nvSpPr>
            <p:cNvPr id="8" name="文本框 7"/>
            <p:cNvSpPr txBox="1"/>
            <p:nvPr/>
          </p:nvSpPr>
          <p:spPr>
            <a:xfrm>
              <a:off x="7884" y="9307"/>
              <a:ext cx="5698" cy="6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p>
              <a:r>
                <a:rPr lang="zh-CN" altLang="en-US"/>
                <a:t>Shen </a:t>
              </a:r>
              <a:r>
                <a:rPr lang="en-US" altLang="zh-CN"/>
                <a:t>et al.</a:t>
              </a:r>
              <a:r>
                <a:rPr lang="zh-CN" altLang="en-US"/>
                <a:t>2020_ApJ891-148</a:t>
              </a:r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3" y="23"/>
              <a:ext cx="7887" cy="941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-46355" y="2689225"/>
            <a:ext cx="5777865" cy="3662680"/>
            <a:chOff x="40" y="1065"/>
            <a:chExt cx="9099" cy="5768"/>
          </a:xfrm>
        </p:grpSpPr>
        <p:grpSp>
          <p:nvGrpSpPr>
            <p:cNvPr id="37" name="组合 36"/>
            <p:cNvGrpSpPr/>
            <p:nvPr/>
          </p:nvGrpSpPr>
          <p:grpSpPr>
            <a:xfrm>
              <a:off x="40" y="1065"/>
              <a:ext cx="9099" cy="5768"/>
              <a:chOff x="5589" y="845"/>
              <a:chExt cx="9099" cy="5768"/>
            </a:xfrm>
          </p:grpSpPr>
          <p:pic>
            <p:nvPicPr>
              <p:cNvPr id="35" name="图片 34" descr="S2VI-hnvukff896743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62" y="845"/>
                <a:ext cx="9026" cy="5727"/>
              </a:xfrm>
              <a:prstGeom prst="rect">
                <a:avLst/>
              </a:prstGeom>
            </p:spPr>
          </p:pic>
          <p:sp>
            <p:nvSpPr>
              <p:cNvPr id="36" name="文本框 35"/>
              <p:cNvSpPr txBox="1"/>
              <p:nvPr/>
            </p:nvSpPr>
            <p:spPr>
              <a:xfrm>
                <a:off x="5589" y="6033"/>
                <a:ext cx="6679" cy="5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1800">
                    <a:solidFill>
                      <a:schemeClr val="bg1"/>
                    </a:solidFill>
                  </a:rPr>
                  <a:t>© 1996-2020 SINA Corporation</a:t>
                </a:r>
                <a:endParaRPr lang="en-US" altLang="zh-CN" sz="18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113" y="1065"/>
              <a:ext cx="581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600">
                  <a:solidFill>
                    <a:schemeClr val="bg1"/>
                  </a:solidFill>
                </a:rPr>
                <a:t>G</a:t>
              </a:r>
              <a:r>
                <a:rPr lang="zh-CN" altLang="en-US" sz="1600">
                  <a:solidFill>
                    <a:schemeClr val="bg1"/>
                  </a:solidFill>
                </a:rPr>
                <a:t>ravitational waves</a:t>
              </a:r>
              <a:r>
                <a:rPr lang="en-US" altLang="zh-CN" sz="1600">
                  <a:solidFill>
                    <a:schemeClr val="bg1"/>
                  </a:solidFill>
                </a:rPr>
                <a:t>: </a:t>
              </a:r>
              <a:r>
                <a:rPr lang="zh-CN" altLang="en-US" sz="1600">
                  <a:solidFill>
                    <a:schemeClr val="bg1"/>
                  </a:solidFill>
                </a:rPr>
                <a:t>GW170817</a:t>
              </a:r>
              <a:endParaRPr lang="zh-CN" altLang="en-US" sz="1600">
                <a:solidFill>
                  <a:schemeClr val="bg1"/>
                </a:solidFill>
              </a:endParaRPr>
            </a:p>
            <a:p>
              <a:r>
                <a:rPr lang="en-US" altLang="zh-CN" sz="1600">
                  <a:solidFill>
                    <a:schemeClr val="bg1"/>
                  </a:solidFill>
                  <a:sym typeface="+mn-ea"/>
                </a:rPr>
                <a:t>Short gamma ray burst: GRB170817A </a:t>
              </a:r>
              <a:endParaRPr lang="en-US" altLang="zh-CN" sz="1600">
                <a:solidFill>
                  <a:schemeClr val="bg1"/>
                </a:solidFill>
              </a:endParaRPr>
            </a:p>
            <a:p>
              <a:r>
                <a:rPr lang="en-US" altLang="zh-CN" sz="1600">
                  <a:solidFill>
                    <a:schemeClr val="bg1"/>
                  </a:solidFill>
                </a:rPr>
                <a:t>Transient counterpart: AT2017gfo</a:t>
              </a:r>
              <a:endParaRPr lang="en-US" altLang="zh-CN" sz="16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199771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800" noProof="1"/>
              <a:t>511 keV line</a:t>
            </a:r>
            <a:endParaRPr lang="en-US" altLang="zh-CN" sz="2800" noProof="1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3139440" y="370840"/>
            <a:ext cx="6000115" cy="4965700"/>
            <a:chOff x="229" y="756"/>
            <a:chExt cx="9449" cy="78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8" y="756"/>
              <a:ext cx="9430" cy="469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" name="文本框 3"/>
            <p:cNvSpPr txBox="1"/>
            <p:nvPr/>
          </p:nvSpPr>
          <p:spPr>
            <a:xfrm>
              <a:off x="229" y="6009"/>
              <a:ext cx="8888" cy="25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/>
                <a:t>Prantzos </a:t>
              </a:r>
              <a:r>
                <a:rPr lang="en-US" altLang="zh-CN"/>
                <a:t>et al.</a:t>
              </a:r>
              <a:r>
                <a:rPr lang="zh-CN" altLang="en-US"/>
                <a:t>2011_RMP83-1001</a:t>
              </a:r>
              <a:r>
                <a:rPr lang="en-US" altLang="zh-CN"/>
                <a:t>: </a:t>
              </a:r>
              <a:endParaRPr lang="en-US" altLang="zh-CN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/>
                <a:t>Intensity: Total rate of positron annihilation </a:t>
              </a:r>
              <a:r>
                <a:rPr lang="en-US" altLang="zh-CN" i="1"/>
                <a:t>L</a:t>
              </a:r>
              <a:r>
                <a:rPr lang="en-US" altLang="zh-CN" i="1" baseline="-25000"/>
                <a:t>e</a:t>
              </a:r>
              <a:r>
                <a:rPr lang="en-US" altLang="zh-CN" baseline="-25000"/>
                <a:t>+</a:t>
              </a:r>
              <a:r>
                <a:rPr lang="en-US" altLang="zh-CN"/>
                <a:t> ≥ 2×10</a:t>
              </a:r>
              <a:r>
                <a:rPr lang="en-US" altLang="zh-CN" baseline="30000"/>
                <a:t>43</a:t>
              </a:r>
              <a:r>
                <a:rPr lang="en-US" altLang="zh-CN"/>
                <a:t> s</a:t>
              </a:r>
              <a:r>
                <a:rPr lang="en-US" altLang="zh-CN" baseline="30000"/>
                <a:t>-1</a:t>
              </a:r>
              <a:endParaRPr lang="en-US" altLang="zh-CN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/>
                <a:t>Morphology: </a:t>
              </a:r>
              <a:r>
                <a:rPr lang="en-US" altLang="zh-CN">
                  <a:solidFill>
                    <a:srgbClr val="FF0000"/>
                  </a:solidFill>
                </a:rPr>
                <a:t>Bulge-to-disk ratio 1.4</a:t>
              </a:r>
              <a:endParaRPr lang="en-US" altLang="zh-CN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/>
                <a:t>Spectroscopy: </a:t>
              </a:r>
              <a:r>
                <a:rPr lang="en-US" altLang="zh-CN">
                  <a:solidFill>
                    <a:srgbClr val="FF0000"/>
                  </a:solidFill>
                </a:rPr>
                <a:t>positronium fraction 97%</a:t>
              </a:r>
              <a:r>
                <a:rPr lang="en-US" altLang="zh-CN" u="sng">
                  <a:solidFill>
                    <a:srgbClr val="FF0000"/>
                  </a:solidFill>
                </a:rPr>
                <a:t>+</a:t>
              </a:r>
              <a:r>
                <a:rPr lang="en-US" altLang="zh-CN">
                  <a:solidFill>
                    <a:srgbClr val="FF0000"/>
                  </a:solidFill>
                </a:rPr>
                <a:t>2%</a:t>
              </a:r>
              <a:r>
                <a:rPr lang="en-US" altLang="zh-CN"/>
                <a:t> </a:t>
              </a:r>
              <a:endParaRPr lang="en-US" altLang="zh-CN"/>
            </a:p>
          </p:txBody>
        </p:sp>
      </p:grpSp>
      <p:sp>
        <p:nvSpPr>
          <p:cNvPr id="9" name="文本框 8"/>
          <p:cNvSpPr txBox="1"/>
          <p:nvPr/>
        </p:nvSpPr>
        <p:spPr>
          <a:xfrm flipH="1">
            <a:off x="396240" y="4803140"/>
            <a:ext cx="252476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i="1">
                <a:sym typeface="+mn-ea"/>
              </a:rPr>
              <a:t>e</a:t>
            </a:r>
            <a:r>
              <a:rPr lang="en-US" altLang="zh-CN" baseline="30000">
                <a:sym typeface="+mn-ea"/>
              </a:rPr>
              <a:t>+</a:t>
            </a:r>
            <a:r>
              <a:rPr lang="en-US" altLang="zh-CN">
                <a:sym typeface="+mn-ea"/>
              </a:rPr>
              <a:t>+</a:t>
            </a:r>
            <a:r>
              <a:rPr lang="en-US" altLang="zh-CN" i="1">
                <a:sym typeface="+mn-ea"/>
              </a:rPr>
              <a:t>e</a:t>
            </a:r>
            <a:r>
              <a:rPr lang="en-US" altLang="zh-CN" baseline="30000">
                <a:sym typeface="+mn-ea"/>
              </a:rPr>
              <a:t>- </a:t>
            </a:r>
            <a:r>
              <a:rPr lang="en-US" altLang="zh-CN">
                <a:sym typeface="+mn-ea"/>
              </a:rPr>
              <a:t>-&gt; 2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γ (511 keV)</a:t>
            </a:r>
            <a:endParaRPr lang="en-US" altLang="zh-CN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5415" y="5550535"/>
            <a:ext cx="68192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Tracers </a:t>
            </a:r>
            <a:r>
              <a:rPr lang="zh-CN" altLang="en-US"/>
              <a:t>of </a:t>
            </a:r>
            <a:r>
              <a:rPr lang="en-US" altLang="zh-CN"/>
              <a:t>b</a:t>
            </a:r>
            <a:r>
              <a:rPr lang="zh-CN" altLang="en-US"/>
              <a:t>inary </a:t>
            </a:r>
            <a:r>
              <a:rPr lang="en-US" altLang="zh-CN"/>
              <a:t>n</a:t>
            </a:r>
            <a:r>
              <a:rPr lang="zh-CN" altLang="en-US"/>
              <a:t>eutron </a:t>
            </a:r>
            <a:r>
              <a:rPr lang="en-US" altLang="zh-CN"/>
              <a:t>s</a:t>
            </a:r>
            <a:r>
              <a:rPr lang="zh-CN" altLang="en-US"/>
              <a:t>tar </a:t>
            </a:r>
            <a:r>
              <a:rPr lang="en-US" altLang="zh-CN">
                <a:solidFill>
                  <a:srgbClr val="FF0000"/>
                </a:solidFill>
              </a:rPr>
              <a:t>m</a:t>
            </a:r>
            <a:r>
              <a:rPr lang="zh-CN" altLang="en-US">
                <a:solidFill>
                  <a:srgbClr val="FF0000"/>
                </a:solidFill>
              </a:rPr>
              <a:t>ergers</a:t>
            </a:r>
            <a:r>
              <a:rPr lang="en-US" altLang="zh-CN"/>
              <a:t>: Fuller_Kusenko_Radice_Takhistov2019_PRL122-121101</a:t>
            </a:r>
            <a:endParaRPr lang="en-US" altLang="zh-CN"/>
          </a:p>
        </p:txBody>
      </p:sp>
      <p:grpSp>
        <p:nvGrpSpPr>
          <p:cNvPr id="30" name="组合 29"/>
          <p:cNvGrpSpPr/>
          <p:nvPr/>
        </p:nvGrpSpPr>
        <p:grpSpPr>
          <a:xfrm>
            <a:off x="293370" y="3265170"/>
            <a:ext cx="2053590" cy="1332865"/>
            <a:chOff x="8711" y="4577"/>
            <a:chExt cx="3234" cy="2099"/>
          </a:xfrm>
        </p:grpSpPr>
        <p:sp>
          <p:nvSpPr>
            <p:cNvPr id="412707" name="Oval 7"/>
            <p:cNvSpPr/>
            <p:nvPr/>
          </p:nvSpPr>
          <p:spPr>
            <a:xfrm>
              <a:off x="9567" y="4577"/>
              <a:ext cx="1123" cy="119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anchor="ctr"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endParaRPr lang="en-US" altLang="zh-CN" sz="8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711" y="5660"/>
              <a:ext cx="3235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1800">
                  <a:sym typeface="+mn-ea"/>
                </a:rPr>
                <a:t>Supercritically charged objects </a:t>
              </a:r>
              <a:endParaRPr lang="en-US" altLang="zh-CN" sz="1800">
                <a:sym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497965" y="2825115"/>
            <a:ext cx="911225" cy="541655"/>
            <a:chOff x="10608" y="3884"/>
            <a:chExt cx="1435" cy="853"/>
          </a:xfrm>
        </p:grpSpPr>
        <p:sp>
          <p:nvSpPr>
            <p:cNvPr id="412723" name="AutoShape 26"/>
            <p:cNvSpPr/>
            <p:nvPr/>
          </p:nvSpPr>
          <p:spPr>
            <a:xfrm rot="19541405">
              <a:off x="10608" y="4465"/>
              <a:ext cx="775" cy="273"/>
            </a:xfrm>
            <a:prstGeom prst="rightArrow">
              <a:avLst>
                <a:gd name="adj1" fmla="val 50000"/>
                <a:gd name="adj2" fmla="val 75872"/>
              </a:avLst>
            </a:prstGeom>
            <a:gradFill rotWithShape="1">
              <a:gsLst>
                <a:gs pos="0">
                  <a:srgbClr val="CCCCFF"/>
                </a:gs>
                <a:gs pos="100000">
                  <a:srgbClr val="FF0000"/>
                </a:gs>
              </a:gsLst>
              <a:lin ang="0" scaled="1"/>
              <a:tileRect/>
            </a:gradFill>
            <a:ln w="127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>
                <a:lnSpc>
                  <a:spcPct val="100000"/>
                </a:lnSpc>
                <a:spcBef>
                  <a:spcPct val="0"/>
                </a:spcBef>
              </a:pPr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1419" y="3884"/>
              <a:ext cx="624" cy="580"/>
              <a:chOff x="11080" y="3884"/>
              <a:chExt cx="624" cy="580"/>
            </a:xfrm>
          </p:grpSpPr>
          <p:sp>
            <p:nvSpPr>
              <p:cNvPr id="412713" name="Oval 15"/>
              <p:cNvSpPr>
                <a:spLocks noChangeAspect="1"/>
              </p:cNvSpPr>
              <p:nvPr/>
            </p:nvSpPr>
            <p:spPr>
              <a:xfrm>
                <a:off x="11167" y="3986"/>
                <a:ext cx="436" cy="4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lIns="75895" tIns="37948" rIns="75895" bIns="37948" anchor="ctr"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altLang="zh-CN" sz="600" baseline="30000">
                  <a:latin typeface="Arial" panose="020B0604020202020204" pitchFamily="34" charset="0"/>
                  <a:ea typeface="宋体" panose="02010600030101010101" pitchFamily="2" charset="-122"/>
                  <a:sym typeface="+mn-ea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11080" y="3884"/>
                <a:ext cx="625" cy="58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en-US" altLang="zh-CN" sz="1800" i="1">
                    <a:sym typeface="+mn-ea"/>
                  </a:rPr>
                  <a:t>e</a:t>
                </a:r>
                <a:r>
                  <a:rPr lang="en-US" altLang="zh-CN" sz="1800" baseline="30000">
                    <a:sym typeface="+mn-ea"/>
                  </a:rPr>
                  <a:t>+</a:t>
                </a:r>
                <a:endParaRPr lang="en-US" altLang="zh-CN" sz="1800" baseline="30000">
                  <a:sym typeface="+mn-ea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2018665" y="3345815"/>
            <a:ext cx="359410" cy="368300"/>
            <a:chOff x="11619" y="3519"/>
            <a:chExt cx="566" cy="580"/>
          </a:xfrm>
        </p:grpSpPr>
        <p:sp>
          <p:nvSpPr>
            <p:cNvPr id="15" name="Oval 15"/>
            <p:cNvSpPr>
              <a:spLocks noChangeAspect="1"/>
            </p:cNvSpPr>
            <p:nvPr/>
          </p:nvSpPr>
          <p:spPr>
            <a:xfrm>
              <a:off x="11706" y="3621"/>
              <a:ext cx="436" cy="43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2060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lIns="75895" tIns="37948" rIns="75895" bIns="37948" anchor="ctr"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endParaRPr lang="en-US" altLang="zh-CN" sz="600" baseline="30000">
                <a:latin typeface="Arial" panose="020B0604020202020204" pitchFamily="34" charset="0"/>
                <a:ea typeface="宋体" panose="02010600030101010101" pitchFamily="2" charset="-122"/>
                <a:sym typeface="+mn-ea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619" y="3519"/>
              <a:ext cx="566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1800" i="1">
                  <a:sym typeface="+mn-ea"/>
                </a:rPr>
                <a:t>e</a:t>
              </a:r>
              <a:r>
                <a:rPr lang="en-US" altLang="zh-CN" sz="1800" baseline="30000">
                  <a:sym typeface="+mn-ea"/>
                </a:rPr>
                <a:t>-</a:t>
              </a:r>
              <a:endParaRPr lang="en-US" altLang="zh-CN" sz="1800" baseline="30000">
                <a:sym typeface="+mn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018665" y="2824480"/>
            <a:ext cx="1327785" cy="943610"/>
            <a:chOff x="11428" y="3883"/>
            <a:chExt cx="2091" cy="1486"/>
          </a:xfrm>
        </p:grpSpPr>
        <p:sp>
          <p:nvSpPr>
            <p:cNvPr id="21" name="右箭头标注 20"/>
            <p:cNvSpPr/>
            <p:nvPr/>
          </p:nvSpPr>
          <p:spPr>
            <a:xfrm>
              <a:off x="11428" y="3883"/>
              <a:ext cx="1474" cy="1487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4185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2849" y="4521"/>
              <a:ext cx="670" cy="628"/>
              <a:chOff x="12623" y="4521"/>
              <a:chExt cx="670" cy="628"/>
            </a:xfrm>
          </p:grpSpPr>
          <p:sp>
            <p:nvSpPr>
              <p:cNvPr id="412715" name="Oval 17"/>
              <p:cNvSpPr/>
              <p:nvPr/>
            </p:nvSpPr>
            <p:spPr>
              <a:xfrm>
                <a:off x="13077" y="4570"/>
                <a:ext cx="89" cy="92"/>
              </a:xfrm>
              <a:prstGeom prst="ellipse">
                <a:avLst/>
              </a:prstGeom>
              <a:solidFill>
                <a:srgbClr val="FF0000"/>
              </a:solidFill>
              <a:ln w="1270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12717" name="Oval 19"/>
              <p:cNvSpPr/>
              <p:nvPr/>
            </p:nvSpPr>
            <p:spPr>
              <a:xfrm>
                <a:off x="12738" y="4571"/>
                <a:ext cx="89" cy="92"/>
              </a:xfrm>
              <a:prstGeom prst="ellipse">
                <a:avLst/>
              </a:prstGeom>
              <a:solidFill>
                <a:srgbClr val="FF0000"/>
              </a:solidFill>
              <a:ln w="1270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2623" y="4521"/>
                <a:ext cx="670" cy="6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en-US" altLang="zh-CN"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2γ</a:t>
                </a:r>
                <a:endParaRPr lang="zh-CN" altLang="en-US"/>
              </a:p>
            </p:txBody>
          </p:sp>
        </p:grpSp>
      </p:grpSp>
      <p:sp>
        <p:nvSpPr>
          <p:cNvPr id="32" name="文本框 31"/>
          <p:cNvSpPr txBox="1"/>
          <p:nvPr/>
        </p:nvSpPr>
        <p:spPr>
          <a:xfrm>
            <a:off x="35560" y="536575"/>
            <a:ext cx="331152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l">
              <a:buFont typeface="Arial" panose="020B0604020202020204" pitchFamily="34" charset="0"/>
              <a:buNone/>
            </a:pPr>
            <a:r>
              <a:rPr lang="en-US" altLang="zh-CN" sz="1800">
                <a:sym typeface="+mn-ea"/>
              </a:rPr>
              <a:t>Possible </a:t>
            </a:r>
            <a:r>
              <a:rPr lang="en-US" altLang="zh-CN" sz="1800">
                <a:solidFill>
                  <a:srgbClr val="FF0000"/>
                </a:solidFill>
                <a:sym typeface="+mn-ea"/>
              </a:rPr>
              <a:t>i</a:t>
            </a:r>
            <a:r>
              <a:rPr lang="zh-CN" altLang="en-US" sz="1800">
                <a:solidFill>
                  <a:srgbClr val="FF0000"/>
                </a:solidFill>
                <a:sym typeface="+mn-ea"/>
              </a:rPr>
              <a:t>onization </a:t>
            </a:r>
            <a:r>
              <a:rPr lang="en-US" sz="1800">
                <a:sym typeface="+mn-ea"/>
              </a:rPr>
              <a:t>mechanism</a:t>
            </a:r>
            <a:r>
              <a:rPr lang="en-US" altLang="zh-CN" sz="1800">
                <a:sym typeface="+mn-ea"/>
              </a:rPr>
              <a:t>:</a:t>
            </a:r>
            <a:endParaRPr lang="zh-CN" altLang="en-US" sz="1800"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1800">
                <a:sym typeface="+mn-ea"/>
              </a:rPr>
              <a:t>thermal ionization</a:t>
            </a:r>
            <a:endParaRPr lang="zh-CN" altLang="en-US" sz="1800"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1800">
                <a:sym typeface="+mn-ea"/>
              </a:rPr>
              <a:t>Lorentz ionization</a:t>
            </a:r>
            <a:endParaRPr lang="zh-CN" altLang="en-US" sz="1800"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1800">
                <a:sym typeface="+mn-ea"/>
              </a:rPr>
              <a:t>collision with other objects</a:t>
            </a:r>
            <a:endParaRPr lang="zh-CN" altLang="en-US" sz="1800"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1800">
                <a:sym typeface="+mn-ea"/>
              </a:rPr>
              <a:t>Goldreich-Julian effect of electric charge separation</a:t>
            </a:r>
            <a:endParaRPr lang="zh-CN" altLang="en-US" sz="1800"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5212715" cy="460375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400" noProof="1"/>
              <a:t>3.5, 8.7, 9.4, and 10.1 keV emission lines</a:t>
            </a:r>
            <a:endParaRPr lang="en-US" altLang="zh-CN" sz="2400" noProof="1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0" y="565785"/>
            <a:ext cx="6078855" cy="4887595"/>
            <a:chOff x="0" y="891"/>
            <a:chExt cx="9573" cy="769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891"/>
              <a:ext cx="9573" cy="693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929" y="7960"/>
              <a:ext cx="5656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t>Bulbul </a:t>
              </a:r>
              <a:r>
                <a:rPr lang="en-US"/>
                <a:t>et al.</a:t>
              </a:r>
              <a:r>
                <a:t>2014_ApJ789</a:t>
              </a:r>
              <a:r>
                <a:rPr lang="en-US"/>
                <a:t>-</a:t>
              </a:r>
              <a:r>
                <a:t>13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562225" y="1695450"/>
            <a:ext cx="6330950" cy="4445000"/>
            <a:chOff x="4208" y="2848"/>
            <a:chExt cx="9970" cy="7000"/>
          </a:xfrm>
        </p:grpSpPr>
        <p:grpSp>
          <p:nvGrpSpPr>
            <p:cNvPr id="7" name="组合 6"/>
            <p:cNvGrpSpPr/>
            <p:nvPr/>
          </p:nvGrpSpPr>
          <p:grpSpPr>
            <a:xfrm>
              <a:off x="4208" y="2848"/>
              <a:ext cx="9971" cy="7000"/>
              <a:chOff x="-177" y="528"/>
              <a:chExt cx="9971" cy="7000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77" y="528"/>
                <a:ext cx="9971" cy="7000"/>
              </a:xfrm>
              <a:prstGeom prst="rect">
                <a:avLst/>
              </a:prstGeom>
            </p:spPr>
          </p:pic>
          <p:sp>
            <p:nvSpPr>
              <p:cNvPr id="6" name="文本框 5"/>
              <p:cNvSpPr txBox="1"/>
              <p:nvPr/>
            </p:nvSpPr>
            <p:spPr>
              <a:xfrm>
                <a:off x="3609" y="844"/>
                <a:ext cx="5961" cy="5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zh-CN" altLang="en-US" sz="1800"/>
                  <a:t>Han</a:t>
                </a:r>
                <a:r>
                  <a:rPr lang="en-US" altLang="zh-CN" sz="1800"/>
                  <a:t>_Ruffini_Xue</a:t>
                </a:r>
                <a:r>
                  <a:rPr lang="zh-CN" altLang="en-US" sz="1800"/>
                  <a:t>2010_PLB691-99</a:t>
                </a:r>
                <a:endParaRPr lang="zh-CN" altLang="en-US" sz="1800"/>
              </a:p>
            </p:txBody>
          </p:sp>
        </p:grp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5" y="3854"/>
              <a:ext cx="3590" cy="1339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5140960" cy="475615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500" noProof="1" smtClean="0"/>
              <a:t>Strong matter and finite-sized objects</a:t>
            </a:r>
            <a:endParaRPr lang="en-US" sz="2500" noProof="1" smtClean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3230" y="881380"/>
            <a:ext cx="5509895" cy="7689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5415" y="482600"/>
            <a:ext cx="66465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E</a:t>
            </a:r>
            <a:r>
              <a:rPr lang="zh-CN" altLang="en-US"/>
              <a:t>xpanding the energy per baryon to the </a:t>
            </a:r>
            <a:r>
              <a:rPr lang="zh-CN" altLang="en-US">
                <a:solidFill>
                  <a:srgbClr val="FF0000"/>
                </a:solidFill>
              </a:rPr>
              <a:t>second</a:t>
            </a:r>
            <a:r>
              <a:rPr lang="en-US" altLang="zh-CN">
                <a:solidFill>
                  <a:srgbClr val="FF0000"/>
                </a:solidFill>
              </a:rPr>
              <a:t>-</a:t>
            </a:r>
            <a:r>
              <a:rPr lang="zh-CN" altLang="en-US">
                <a:solidFill>
                  <a:srgbClr val="FF0000"/>
                </a:solidFill>
              </a:rPr>
              <a:t>order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708150"/>
            <a:ext cx="5789930" cy="19577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rcRect r="1360" b="84163"/>
          <a:stretch>
            <a:fillRect/>
          </a:stretch>
        </p:blipFill>
        <p:spPr>
          <a:xfrm>
            <a:off x="318770" y="3881120"/>
            <a:ext cx="5066030" cy="6870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8929" t="20858" r="10336"/>
          <a:stretch>
            <a:fillRect/>
          </a:stretch>
        </p:blipFill>
        <p:spPr>
          <a:xfrm>
            <a:off x="5664200" y="1503680"/>
            <a:ext cx="3453765" cy="326453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-17780" y="4521835"/>
            <a:ext cx="27736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M</a:t>
            </a:r>
            <a:r>
              <a:rPr lang="zh-CN" altLang="en-US">
                <a:solidFill>
                  <a:srgbClr val="FF0000"/>
                </a:solidFill>
              </a:rPr>
              <a:t>inimizing </a:t>
            </a:r>
            <a:r>
              <a:rPr lang="zh-CN" altLang="en-US"/>
              <a:t>the mass</a:t>
            </a:r>
            <a:r>
              <a:rPr lang="en-US" altLang="zh-CN"/>
              <a:t>:</a:t>
            </a:r>
            <a:endParaRPr lang="en-US" altLang="zh-CN"/>
          </a:p>
        </p:txBody>
      </p:sp>
      <p:grpSp>
        <p:nvGrpSpPr>
          <p:cNvPr id="19" name="组合 18"/>
          <p:cNvGrpSpPr/>
          <p:nvPr/>
        </p:nvGrpSpPr>
        <p:grpSpPr>
          <a:xfrm>
            <a:off x="323850" y="4888230"/>
            <a:ext cx="8496300" cy="1306195"/>
            <a:chOff x="510" y="7811"/>
            <a:chExt cx="13380" cy="2057"/>
          </a:xfrm>
        </p:grpSpPr>
        <p:sp>
          <p:nvSpPr>
            <p:cNvPr id="18" name="圆角矩形 17"/>
            <p:cNvSpPr/>
            <p:nvPr/>
          </p:nvSpPr>
          <p:spPr>
            <a:xfrm>
              <a:off x="510" y="7858"/>
              <a:ext cx="13380" cy="198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" y="8214"/>
              <a:ext cx="6665" cy="127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22" y="8618"/>
              <a:ext cx="6087" cy="1251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23" y="7811"/>
              <a:ext cx="2513" cy="1009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1703070" y="3583305"/>
            <a:ext cx="1187450" cy="408305"/>
            <a:chOff x="2682" y="5643"/>
            <a:chExt cx="1870" cy="643"/>
          </a:xfrm>
        </p:grpSpPr>
        <p:sp>
          <p:nvSpPr>
            <p:cNvPr id="4" name="矩形标注 3"/>
            <p:cNvSpPr/>
            <p:nvPr/>
          </p:nvSpPr>
          <p:spPr>
            <a:xfrm>
              <a:off x="2698" y="5708"/>
              <a:ext cx="1854" cy="578"/>
            </a:xfrm>
            <a:prstGeom prst="wedgeRectCallout">
              <a:avLst>
                <a:gd name="adj1" fmla="val -12135"/>
                <a:gd name="adj2" fmla="val 745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682" y="5643"/>
              <a:ext cx="1828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i="1">
                  <a:sym typeface="+mn-ea"/>
                </a:rPr>
                <a:t>E</a:t>
              </a:r>
              <a:r>
                <a:rPr lang="en-US" altLang="zh-CN" baseline="-25000">
                  <a:sym typeface="+mn-ea"/>
                </a:rPr>
                <a:t>DM</a:t>
              </a:r>
              <a:r>
                <a:rPr lang="en-US" altLang="zh-CN">
                  <a:sym typeface="+mn-ea"/>
                </a:rPr>
                <a:t> + </a:t>
              </a:r>
              <a:r>
                <a:rPr lang="en-US" altLang="zh-CN" i="1">
                  <a:sym typeface="+mn-ea"/>
                </a:rPr>
                <a:t>E</a:t>
              </a:r>
              <a:r>
                <a:rPr lang="en-US" altLang="zh-CN" i="1" baseline="-25000">
                  <a:sym typeface="+mn-ea"/>
                </a:rPr>
                <a:t>e</a:t>
              </a:r>
              <a:endParaRPr lang="en-US" altLang="zh-CN" i="1" baseline="-25000"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2618105" cy="475615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500" noProof="1" smtClean="0"/>
              <a:t>Energy per baryon</a:t>
            </a:r>
            <a:endParaRPr lang="en-US" sz="2500" noProof="1" smtClean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225" y="490220"/>
            <a:ext cx="7346950" cy="5846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r="48914"/>
          <a:stretch>
            <a:fillRect/>
          </a:stretch>
        </p:blipFill>
        <p:spPr>
          <a:xfrm>
            <a:off x="36195" y="490220"/>
            <a:ext cx="3686810" cy="26447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730" y="5543550"/>
            <a:ext cx="4311650" cy="76581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80" y="5598160"/>
            <a:ext cx="3016885" cy="65722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45720" y="4507865"/>
            <a:ext cx="6911340" cy="1033145"/>
            <a:chOff x="72" y="6986"/>
            <a:chExt cx="10884" cy="1627"/>
          </a:xfrm>
        </p:grpSpPr>
        <p:sp>
          <p:nvSpPr>
            <p:cNvPr id="15" name="文本框 14"/>
            <p:cNvSpPr txBox="1"/>
            <p:nvPr/>
          </p:nvSpPr>
          <p:spPr>
            <a:xfrm>
              <a:off x="72" y="6986"/>
              <a:ext cx="4960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800"/>
                <a:t>T</a:t>
              </a:r>
              <a:r>
                <a:rPr lang="zh-CN" altLang="en-US" sz="1800"/>
                <a:t>he JWKB approximation</a:t>
              </a:r>
              <a:r>
                <a:rPr lang="en-US" altLang="zh-CN" sz="1800"/>
                <a:t>:</a:t>
              </a:r>
              <a:endParaRPr lang="en-US" altLang="zh-CN" sz="1800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07" y="7395"/>
              <a:ext cx="7549" cy="1218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5" y="561975"/>
            <a:ext cx="5749925" cy="39446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14605"/>
            <a:ext cx="2522855" cy="475615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500" noProof="1" smtClean="0"/>
              <a:t>Charge properties</a:t>
            </a:r>
            <a:endParaRPr lang="en-US" sz="2500" noProof="1" smtClean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6175" y="1659890"/>
            <a:ext cx="1844675" cy="8470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795" y="74295"/>
            <a:ext cx="1454150" cy="3562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65" y="490220"/>
            <a:ext cx="7198995" cy="586867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554980" y="4070985"/>
            <a:ext cx="3451225" cy="2216150"/>
            <a:chOff x="8398" y="6091"/>
            <a:chExt cx="5728" cy="374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rcRect l="73468"/>
            <a:stretch>
              <a:fillRect/>
            </a:stretch>
          </p:blipFill>
          <p:spPr>
            <a:xfrm>
              <a:off x="11415" y="6091"/>
              <a:ext cx="2711" cy="374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rcRect r="70219"/>
            <a:stretch>
              <a:fillRect/>
            </a:stretch>
          </p:blipFill>
          <p:spPr>
            <a:xfrm>
              <a:off x="8398" y="6091"/>
              <a:ext cx="3043" cy="3744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1678940" cy="475615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500" noProof="1"/>
              <a:t>Decay rates</a:t>
            </a:r>
            <a:endParaRPr lang="en-US" sz="2500" noProof="1"/>
          </a:p>
        </p:txBody>
      </p:sp>
      <p:sp>
        <p:nvSpPr>
          <p:cNvPr id="33" name="灯片编号占位符 3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3110" y="460375"/>
            <a:ext cx="7440468" cy="586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320" y="383540"/>
            <a:ext cx="5351780" cy="42456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213475" y="-19050"/>
            <a:ext cx="29133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1 MeV  = </a:t>
            </a:r>
            <a:r>
              <a:rPr lang="zh-CN" altLang="en-US"/>
              <a:t>1.5</a:t>
            </a:r>
            <a:r>
              <a:rPr lang="en-US" altLang="zh-CN"/>
              <a:t>2</a:t>
            </a:r>
            <a:r>
              <a:rPr lang="zh-CN" altLang="en-US"/>
              <a:t>×10</a:t>
            </a:r>
            <a:r>
              <a:rPr lang="en-US" altLang="zh-CN" baseline="30000"/>
              <a:t>21</a:t>
            </a:r>
            <a:r>
              <a:rPr lang="en-US" altLang="zh-CN"/>
              <a:t> s</a:t>
            </a:r>
            <a:r>
              <a:rPr lang="en-US" altLang="zh-CN" baseline="30000"/>
              <a:t>-1</a:t>
            </a:r>
            <a:endParaRPr lang="en-US" altLang="zh-CN" baseline="30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回顾">
  <a:themeElements>
    <a:clrScheme name="回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回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回顾">
  <a:themeElements>
    <a:clrScheme name="回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回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334E55B0-647D-440b-865C-3EC943EB4CBC-1">
      <extobjdata type="334E55B0-647D-440b-865C-3EC943EB4CBC" data="ewogICAiSW1nU2V0dGluZ0pzb24iIDogIntcImRwaVwiOlwiNjAwXCIsXCJmb3JtYXRcIjpcIlBOR1wiLFwidHJhbnNwYXJlbnRcIjp0cnVlLFwiYXV0b1wiOnRydWV9IiwKICAgIkxhdGV4IiA6ICJYRnNnVVM5U1gyVWdQU0JjYkdWbWRDaHRYMlVnTFNCY1ltRnllMXh0ZFgxZlpWeHlhV2RvZENrdlhHRnNjR2hoSUZ4ZCIsCiAgICJMYXRleEltZ0Jhc2U2NCIgOiAiaVZCT1J3MEtHZ29BQUFBTlNVaEVVZ0FBQXdzQUFBQlRCQU1BQUFBaXZZYU9BQUFBTUZCTVZFWC8vLzhBQUFBQUFBQUFBQUFBQUFBQUFBQUFBQUFBQUFBQUFBQUFBQUFBQUFBQUFBQUFBQUFBQUFBQUFBQUFBQUF2M2FCN0FBQUFEM1JTVGxNQUlsU0p1OTN2elprUU1uWm1xMFJ4c3VSZUFBQUFDWEJJV1hNQUFBN0VBQUFPeEFHVkt3NGJBQUFVNFVsRVFWUjRBYzFkYjR3c3gxR2Z2YjE3ZDN2Lzh3RTdJZUJkeVNRQ0NiUVhFUkVFSC9aQU9CSkNhQzlTTUhKRW1CWEJEZ2ljdmZBblNpVE1IaURBUW9nOXBPQTRSdGFlQW5KaVJXZ1BDVVg1a0dRWGhKRUFpYnRFaEFSa3M4c0hoejlTdUFmeDdiMkhmV2wrMVQzZFhUM1RzenV6Tys4OTk0ZWI3dXFxNnU3cTZxcnFtdG4zZ2lCZnFYeG9uSStnTU95MzNLdUJaNjJnOUl1ek1Lai9ZeC9JZ3BVVnB5d09zNklXaTdjMjJTMldZWEhjd3YwTXZCcFhHWkF5bzl3UVI1bHhDMFVjL1YraDdJcGs5a2RYeDdQWnRXL054c21PY1NIRzJaRUx4RnkrUitObVdVS3AvY2hNdEczeHpaazRGcUgwNEVQdHlhLzhadnJ1ZGljVytXN1dPcS9kemRGeWp0Vy9UQmRZeEdwTnRMSXovWk5ReUhKMW1rWWp2c0Y2dHRvS1hmMTk5TU4veC9xS3JXNkp2V0laRnNwdGFiYkQzTW14Z0JlRWVQd0xiM3JnZTlwaWtySVBTK0ovMkFKMitDNVEvWHJNZW91c05sNHBrbHZodkJyWHMxald4ZTRzRk4zL0dTRytKT3RMb1pqVU5OUjVMb3NEMXQ3OC9uL3NrUFFmLytxVFQ3NzBJeUZxbDM0eVJqTlhkVnZjbm92dWJoR3RpQlMxTlJOb1hwcnFqTXJmQ1BIRkNHVkRpRmU5MkwzRWVGMGhKc2NLOTlNZElhNHliN3FYZndyd0tURk02WGw5Z0V0aVJoeFhTWkZuY3ZyM0MvRWVBNzBRNHR3MFdHVWdJcEViMkVCWWQ3R09mY2dURUJnbXN5cWRRb1B1V2FQTjBUK1lvZXdiV1k4ekRnRHp2dHRDZUsxeEp3RWRDYVlKVzBLSTJoeXJtRUd5Nlhpa0djajNwUHZHREErOEt2YXp6YXNwbk1nY1NuNmFKQ3lKLzQwRDI0S0hZamdPM0lmSGtlZHM5KzdWblRIemZEZVpMdnFJcWhtMTgxdUVlQmVuWC9XYWw3SzR5WkZRTDBIL21mbnF3enZFTUFwb2poS21zQUNteGJJSXB5KzdJVElOdDQ0Z3g3SDZFSy9ub3BaTVpXeGlHNFoyaUJVMHg3WlpURzFkM0NxR1VVNHVzTXk4VEExSzY5UFZQV01xQXk0NWRpR0hrVXBhcFdRcWc3ekJpVjBlTmZkdHM1amFjbGIvVnN4d2hrdWViVmpocHRsdzBKV01xUXdNR0U5Z1ltTmFtb3Q1amhJbjVBYmticnFEb0l4bTNHNng3dm1xL1h2a0drcFBPdVgzcDgxK1kycEV1dVdScFljYlRIbzgwTnp4WFIxNE1LWFlWTjJRQ3ZGVzhhcmI1T2ZOTS92WEE2amlzK0ZtWXRsU0dhVjIwZ0l0ZTV5RG04cVFnNXk1dTdXR2JaaHhrekZ6eTFxcGlCbEJlVlpHZHhSdk5NMDVaRXRsUE9XcXRKd3U2ZlZ1Yk9MTHlSVFd5QlU3TnEvd2lIVWplUVpqODNvOU5DK1NzckhUYWs2UG95TEVwc2VTa0g4YVdrYXkxa3RBZ3REMUJlUXFpdllOSzRWdmJHeFpoVFIzcHN5eUlsN0xNQVlwL2pDT1J4ZUMvUmd3bWNxb3hMQ3FhQi9FcUJadDlxZnAyYUxNQzZOZm5uSm1zNlV5K3I0N0Z3bTRGWnRrbUVobExBSHJsR0hCVmN5NDFqUGtqTlZ1NFJ3ekRwd0xiWE9LQjF0SktMU1BkU2NaSndFTkFvMlpsL1ZrS29OYzhwanhCS3ZDYjd6dUNHeXcxMVVWMXVNa2JVTDlhZTViRTVGTk90UU4rd1QwdG0xUnJadzRIZ0hkbWhrU0x1Tmk2bVdUNFdhdHdrbGxSYjJuZUtGakZweXBOQkxYTGFkYk5YcVEzVGdKQnpRV2VpWlRHUUZvZVJCQWwraWZUN0phQ0ZKMlJsaUkxUjBsSHFWYm5reXBqSzRyU2oxWFNEUjJwYnRJSHJ1Nmt4NFBxaUE2MFF3S2VxNjZ2bS9wbmUvL1BjbTU4cDBmRXU4ZHFrRTJmN3Y5Nkl2SEJRM0kySlFmNDQ2UGRYaXFaM0ViYm5DMjQvb2NCSlhQUHp4NTc5OGFERlRJRjN2aUtRTEhzdHFqNURVS1c4ajNxdWxseFVmTFg5OXhwOUdkdEdWS3Q0S2h3eWcrZUJxSlNmY2FtWDhZTDBYWENyRFUrUmt2aWdIMkxhNkJxY3BXSW5oY2dxQWV0aTg3Q1kyOGJNd1hFNWpNUEpjd1FLNWFFbExzMmtBWnBacUVGL2pud2xuZTJ1VkpXYjZSR2t4d0tMNG1xNXZpMXZQQlVqdmRLTXc3RzZpaTBVVGNpS2F6MmZFcHN5UkpwREl3MTEvWURmN1l1U2IwSUx1ajVBZ1VpcnErd2ZNT2pJNE04KzROSVFyOVVsUE9xdUVvU1IydXB3MW51Q1VkSXNJVFRMMzdLaUZXaTArSEkzZ3hVVXA5MWphc3BBWW5aN0YwUktrcDVNbTZuMU9jUVpRbnRBNjNrR2E3TDlJOHFRemFxejFEQndkOWZXeGFSVldhenBFT2EwSFF4TVkwUHlqNWp6REhaZlVaQXZJb3UwV05HZkVCeXdQTmNqVGxYaUJ4dGxLVGUvRlV4cGw0UllxcDBvNzBmL1U4Q0RxZUhCNzRVdEJ6VTg5QlBudkpxN1p6YmRob2l6dnhmWXhqYkpiSVBYWEZhNnZSUmJLT0k5RGNsOU9EU2h6SlNuRi9ZSWdnSUZYYXN3NGJaS0Z4M1djOGxRRUZqN2pXSTV2WFA1UnZNWDB2dCtoRzBITDRKVk1aOHRwd0hDRjlHaCtaRFIyQ3RNWXovNTFXL3MxRDRraDNsZXpQU053YTdTdk12cmhjaTNZRXpxeWxnSVg5N1Z2ckRmUG5pV1A0U0xCZ3U3eHQ2dkZVUnRmWUlzaFlTcSt4RjlEbExlYUtKWU1lNFB1R0ZWWENhNmRKRFNDcDZPbGJ2L3Qza0tXdEpSQjhBSnpGMUhLYUlNRDZHYkJLdHJwakkyeE00T3hBMFFEUkdQSUVsL2tBc05lN0VTVmU5cm9tT3NFUnAzR2NBQkpnUlN1LzZvV1pPWXp3SUh1NXRuQWN3UDdGakkvQ3FRTStqTkRsWTkyelc0U2t5K1RGWTQ2ZVhvKzlXOVQwOHJtZklBUDIwQUlIaElCdDFDS3BnaXFTRkU2RGhscjh4V29qYSs0aHZOWjBaaGgvNk1Yb3U5dlRNRE1tUzBSTTEzSEozc0ZDRGp6a3dOWUxWTDIrYjVLN09BMC9RUVhJcjV4NHVIaEIvd1JzZjdrY0p3aWdoZ3pZR2FxUFFmQ1E1Y0plRjZDTnR5Tm9VWSsyakljbE43aUovZWxzSWRNOUw0YjdFVHpVeWxxM3RuUU81VnRCMElkQWpqemtuYmpuOXFReTJMWGhQN0FQR1UrRFo3QXBJRGkwRTl0Tm1nRjVtd1RLbWRVaG5QQ2JGckdJR2dSTHJraVdxbU1iTmRSNUdzL3JRSEY0SVdWYndLaGxXazNwOTIvQUtXQWh2c05FTndLSFBQQ2tNdmkxNGRrN2NXZkFmQkdBUVBSUjJhWWNHU0RtUXRPMTkwV1lqUU9OVjh3VEI5RU1CREdkek9CcWJiNkRHRXRsZExpNEc5THFYYlFvK3ZNT1FOOGZtUnVrWk90SlpVQXY3VUVjV1lrNDAxaXdBZWtlR3habCtyNFQ4Y1doaG9UV2VnTzhyOEhGUERIMFRjMEpxOVBWdENlYkZrZHhVeG13U1N6ZE9wQTYxanlsdTVCM0FIeTF4dzRQMlBxK1NZWmVXc01OTVJUdEltazF6alpzL3hBZ1BidjNPSTdteURJdzBSVlF1RDlnYmlLTmM4cHA3UEZJajNUSUdMb2dxSlA4U3FSbkhXWnAyUUJZbEVNZWJIb2NJSGhhSGNINU1TYWJNVnEwaWtnT3MrUkZ6bDBCb0Z2bXlESXd4NDdYSC9EZldmNHJOZ2lSVmEwSXVKdUljOVR0dHF1M0duem16UC9NVWRZTHNpQnJwRW1oNTZzTWdBZVFzRE16M3pmSlBTNTV6SlJaY1QySmhaODRsakVlWFF1Qi96YlJFUVBIQ0hpVE5NZGJQSGNuaU93a291VnVnclBqOVpSdDZEaHZqa1BuekdBYmhrR1ZqRWlibld2R0ZPam11RXR3MWVQSXdZVjlqSS9WN1RFT0JWV1QyeERhVTRmT0F6MU9Cck1CMUIzdkhnRElUSVhtT0xMN3pkMkU3bzQvUSt0SldGZUp4YWNxMkdaQzZ0TjVHeDBCSGR2QVJLbnBjZHBqbG40UVYwcWdOcHdMT0RpZGEvcmlub2x0Z0Q4d0U0WlFqNktoc3BnTm9KWkRyTXhUSmg5TVRwbHRMSGNUU1VRRjhaK0dEV2R6S0dkeFlobGdHL2JXcFEzcGVCVUJpemNMVkZTZVZBYjVsWnVHSjQ5ZURYRHhTc0kzSUR3ekJ1VENSbWV3VHlhNlhIeFU0c0EzdG1yZFJDcnp0ajJaRE1kTlpjQW1za0NKTG0xN3kxS3BtdnhXWjhpeFB2MkxOZ1h6cFRMbzQ0MURRMEx2aVd6TGdCZXRPSkVTTVVONFp2WitZQjBZRm5pdzZGZ3VQZmNIWnhuOG5uOGIzRlJHei9YRVZXeUR5b21Odk52UVlTR0luSnd2bFVHV2E4OU1uVzRhNTZaVldDV3hEWkQzb2ViZXRDOEJTTEUwdUpnbjl3Y2pSNG45L05tOEdJS2J5c0FzdVJPcUN2RTJoS3dvRGJkRE1TQUI3NnRxOU5mMzR5N1lBY1ZENG1EV01Udm1NSmkzNGR5aWlVbVB5WnZGRVkwTStwcHZEdHdmdE1YMVRPSzR5QlJCMnpneWF0ZVpSVVd6S3NRN0ZHTjBPSWlTbU1LNlkxblRmK3JjczBSQWNpQzZQd2d3NjR6NnVPNFAzUUgxdkcvQVhvL3RJS2hod2hvQU8yalNaSGpuNUtBdDNvQ01UaU11Y0JObW9EVEc4STNueWI0bDEyTU5tRVVGY2srSTlvRWtRaTI1MFkyNFRRbzhxUXdLL3RpRnJTb29DTTVROHIxdmdFZXVPVXk3ZHU4UmQraUxPM2FFbjNhSFlzN0dtZDF2R0Z3OVVDb3piTlZlc3ROTlpWRHFTSWxkWVVMNGtYcERwUk5xUk43MjFHSHBTMlVnMmNjUEVtWnQxRlRSdnZtaDlydGROaEpPRmkrdDdEdWpVZ056R1RyQWp0MTdSRkd0cUErMml3UzEvYzhhdC9RWEQxLyttRzdNOVJ6Wi9ZYkJiWUhIbisxcVJwNmxZVmxEM1cyZlBWZVFEZGVCOUl3RXljQXJxdTB2VDM1WTFXQ1RZaWZFbDhvZ3QySkNSNVVqTk5Na1BpK0l5eC92dUxOUTdITzliOEJaMzFOazZpL2F4b2p1V0RzQWszZ0loQlVkdEc2RzR0MWZXZXlBaEZZL0l6Y3hxa1V6OFMwTngzWWNkYk9IbThxZzVNUTU2OFVDRGxRVFowbWQrbElIbjE5OVJBSzc3cDRCNWt0bHVOZUdJQVNqWXpiRVc4WDdkb05LMThpTWRlV3F4aHcvbE03c2ZkOHE0SVU2djlXVzRyM1Vucnd0Q0o1MmR6RFhzUFFablVsRFZCWDNkclErNzlKZ0lYZVRJN2lwREhxdGNNU1FkbXh6RkczUWMxZmo0STNTMXNNU3VyL09KWmRlWTlSUkZYSS90RkMwbU1NT1BpcXVhZEpienRaWTdPeTFrQThpZitSNFd4TVA3TXE3U2djYTU3S3YwaFRTT28wTXFpYkovb1IyRzVNQTZZMWhIeVByN1Y4YXpHS1NlZnozL0ZVcmQwTEdOdXhGUk9paHlWYmFCT2dPOGVkQ1JLY0M5YWcwUEVPUWpkZE1WTFpFWFJBM2QwR0VuOVBKdm5VeDFEem1mRGFOL1pjTTRNc09OS2VtamVhanhFTTRsbjMzUllhci81cEd6ZitFV00xSjdrZ1IwOHRLbEpTbExWc2JaZ2VMLzU0L3NtNGFnVzFETkp5NlUxY1A1VXRHb3dZYVAweEExSTl2eHhvaG9FMVIybkpHOHI5UHFEbFhGdDZHZ2RRU013NW1mcVFiVmwramlGSytuWk9DVWppOUJiWUJEbEl0UVVxRU5HeFZKZFZUbG5iRG9PdnA0ZW1tTW1RS3dDZ1JWQi9icXlhS2VpaVBkbDkyTHlQY3FOcyt6ZENieW5DdkRUakRVUWpUcVlGTTMreVh4Rmd6bWZNWiswUVhSN1VXY1dMWEJpZ0JIZWxWSmZZYldqSHJ4bzNrSDd4bmZVTlZWYXMzSlplVXBmWHNxdzg3bUp2S2tEWkRNWkVvejBGbTV4b1pnK3pESE5Xb1hYNDFRT2lVMENGZktvUHVIdXphUUs1ZXVyUjFzbDg0WWlmRUwxam1tU3dKeWZzbjlvbHV3d1lDN05xQWJXaUJNYjNWUlRFZllqZFZXd0x6L29FMjZrZytWQWRET1o2MHBmVjlWd3MzbFlFcE5HMkFnVS9FdmxkNTF4ZHBidEJqbkw3T01kVTNyaEV3SmY5cEtsOHFnN3krUHJWRXFyZGhtYTVSRnpySzZDYTJsSER6bEdYcktZbXNZNFJEbjFpMUlrNDRHSWVvaGpWcVkwLzI2UWxsR01yblhIKzZXSkNVU2JCMU5aQnVvajBtUm1sTE96T1RZY081cVF4MFBLVUZBNC9mK1FDaXNZTWcyRlFSR2VTNUY0U1NlUE55b0dJenhncFYzOCtyNGFrY0FUV2p3MUZ2Z2FBVG5kQzMrTzROTHU5WnJiTDF3NFRLOWg3KzdseFR5eDg5Uk45UndscldDTDRVa2tiTVczQUVvZ2lrK1VpUHRtRlRIWTYwcFkzc1pNeVF5ZC96UStkcnFyczBncjl0MGhHNm9Yek9Pc0tNNDZiY2VVcVQwbXYzV0lsL2t4eDg0dTgvUzlNVXYveTV2enFKY1BzcWxWNmlZYkRMTjRQZ21RZWI0dGRqblBJM29kdTdsZ3BxLzAzZHFncXI3UTA2QUkxSFpGZVA0cHJLSjk0dXJzWWFOZjhUUzRpR2V2bnFlSTNNNzMxeTROU2x0ZTFrekdpZWorRHIwZnkzbXpTN0tqbUEwYjRpK0NoaXMrNGU2cVhQdUQ5QlVkM0pyekxvSlpJdWxFT2dRdGZ4a3lCNGpneVY3cDk4aVhvV0xFWi9pQS8wNUxibVY5ZFdBNEFWcE5EK05IcEZNb2ltOW5oTlk4N3hoTnErSXNSdkJKWHZvR0NtS1licmJUelRsd2I5T0taK3AvU1N4bUM3TGY0Rmd2NXJwU1A0R2UveC9lYk56cjlqNHQ5NC9vRUhRN3NMWDJEOEVxa01Fcmt1TFkzWW9IOFo2MmtaZ2NGcVAvSFNrei80RDhtSmFlUWNUK2UwNDJ5UXZzalNaNzRKc1Yrb3Jtd2tzNnVYdnZwYm4vdFBqVGZYRTU3NDVpZUZlTFF0ZmhyMHo0cEo5UEZkMnRJMmVMeWlSNHlsTWlRWXNydkVENjUrN2tTMnp2QnpzWTlvOU9Eck1QUlVKbnI3MXMxRkhqakpWTVliM3ZSeFNmdnhQM3lENGJFTzcvQ1lpcklRYzU4WStLS1ZDOGYzZmQvN0RMK054NDVNUFZoNjUrUmZvMWFJazdGd3dSTDJnemMvSk43L0E1TFZwem8vTzVhVnRLVXRxNVc3NDhaU0dhcHorM2ZEeXlmK1BFS3N2T094WDJNMDY1Ly8xZmFqSC83TExlMW50cmgzcTRvYVEwMnRsdkR6UnBYVTNQRmQ3RlBwWm5UY3NONWdCbWJVN2ViMHM5RWtzSHErVUFWWWFVdnJXV05wZU1WVEdhWmpWc1dreDZ2YTVCT0ZMNVV4bFZQUFJwVlQ4VEoxbHAyQWJEYUppZ0puNDAzSHFLY2M2TFNsRGFRMWRubkdVeGx1NzVTVytmZlVPZ2NNeS8wbW1YV2tWWGRzZEp5R2toME9zV1pISmt3eUp3dVhic3FvYVVzTFBXYlk5eEY4cG9tdENtV00xclNQSUtyWU44a1pHTzNrVk9EcExFZlpiS0pod3E0VEJwYTdFcVpvVXNyU1NqNFA3ZmtJUHRzOFZpSnIwdVhSMTVyTmFXYmpBcC9PUFh4R29sUzBxcHZxVHNYVEhaMENUZ09PSVBlT21qV0ZLOTZscmZrY1dGZG5ReXg1dGhvdXBxZkFmSm1GZ3VTVlRJeVlqUXZ1RUdZQ0ZSMi9aQ1Qxb0szbGpId2FWbTJlSFh2NFpRRWhNUGFIV3lsTDYvbTIzbWJLc3d6SmNMQU4xODgvOHdLN0k2SFRsOHBnTko0cTdqSWF1bXFTOWhxUysxbnhLMkFxbno1ZDRWWHA1RlVnVFlqb3ZxWHJ6ak5sYVEyUGEwaW1NaHhPVXhxSWlsWGgwMCtrTXFZd2lMbzZPZ0ZSY1h6OWJFSXZobStOWGtRRlhEVzV6bytaUXprRjNkdUZ2TlM1dHdQcHNsM1Z3WmRXOFRsRFR5ckR6eklCeGVpeThPbkhmMTZkSVBJQXpEK2QrclhMYU5JZXBNeWcrTXVUR1lUbVh6SGVicjlyQm1wcU42NEhRMytuZDJsbHo2MGg2S1d4OERObVVQcjBqZ3EzaS9HZlZ6UDAxR281OGxqZkxuNDBGU2Q3UjhaLzFOY3diS2gzVGFYUi9MK0t2SEFTaW9Zekt0NmxWWDBTSC9BNGg3T1lXYWNNSzVVaHcxeE5PNTRNSjFGdEVBc2tzR2I4NnpjSk9qOGc4ZmJFajZhaFpabFkrTGJtcEtZaHVaOE5ONzNPNlgxTDY3QVhZQWEzYzIycU9TdUkwNmdnKzJwTE5XZllMaW0zUS9IRVY0VDRKY3Rta2RxSzU0bzZqZC9MU083aDlWVnRHczcwdm83UDJDc1N6OUkyZmYrbTJ0eXBEQXh6SnJkaHlPZlltT3M5NXZhWGthUDZMczVuZ2ZyTS83UWx6dnZyRDA5K2NzcC9teFpIVDdaanF1Z2dKSmZXVTFiUXdZTDFhcm1BSEMyWnduNlBRNUE3bGVGUUY5T294eitjS29adEtoZGNHM2hTTFJVdjZtajZybnB6cHpLSTZhZkN5ejl3UnMyZnluRElpMmxzNUx4SUx6b3EzbHUxc3ZOWTg5ck11Vk1aM29GTjB0WGJlN2VBamJuZDNWd3p4THUzMCt5RUEyOStZOFNqL3V6TVVqQjM4a3dvaGNmaTRITHVoTXBpWTNaL0tqdjlraitVVEVsS1plZnJZRjdvVzZNRHZldU5nUk85M2ZYaHB3M1k1OThKR2NUdFhON0ZrS1ZWNnQ0VGw0Wjl4K0JMbnFUTkhSc3NGK09LMzF3cytaSjl1Umc3eUdYUEJ6TU93bDFxdkxHQXJNZ2RtV3JsaTM2MmI4OHg0ZjhIcGVsRVdaaHIzQmNBQUFBQVNVVk9SSzVDWUlJPSIKfQo="/>
    </extobj>
  </extobjs>
</s:customData>
</file>

<file path=customXml/itemProps1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2177</Words>
  <Application>WPS 演示</Application>
  <PresentationFormat>全屏显示(4:3)</PresentationFormat>
  <Paragraphs>128</Paragraphs>
  <Slides>11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0" baseType="lpstr">
      <vt:lpstr>Arial</vt:lpstr>
      <vt:lpstr>宋体</vt:lpstr>
      <vt:lpstr>Wingdings</vt:lpstr>
      <vt:lpstr>Arial Unicode MS</vt:lpstr>
      <vt:lpstr>Calibri Light</vt:lpstr>
      <vt:lpstr>Calibri</vt:lpstr>
      <vt:lpstr>微软雅黑</vt:lpstr>
      <vt:lpstr>回顾</vt:lpstr>
      <vt:lpstr>1_回顾</vt:lpstr>
      <vt:lpstr>Supercritically charged objects and electron-positron pair creation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Meeting</dc:title>
  <dc:creator>夏铖君</dc:creator>
  <cp:lastModifiedBy>夏铖君</cp:lastModifiedBy>
  <cp:revision>1807</cp:revision>
  <dcterms:created xsi:type="dcterms:W3CDTF">2011-09-23T15:07:00Z</dcterms:created>
  <dcterms:modified xsi:type="dcterms:W3CDTF">2020-08-29T12:48:56Z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