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8" r:id="rId4"/>
    <p:sldId id="260" r:id="rId5"/>
    <p:sldId id="279" r:id="rId7"/>
    <p:sldId id="265" r:id="rId8"/>
    <p:sldId id="266" r:id="rId9"/>
    <p:sldId id="268" r:id="rId10"/>
    <p:sldId id="269" r:id="rId11"/>
    <p:sldId id="270" r:id="rId12"/>
    <p:sldId id="271" r:id="rId13"/>
    <p:sldId id="273" r:id="rId14"/>
    <p:sldId id="275" r:id="rId15"/>
    <p:sldId id="274" r:id="rId16"/>
    <p:sldId id="276" r:id="rId17"/>
    <p:sldId id="277" r:id="rId18"/>
    <p:sldId id="278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ustomXml" Target="../customXml/item1.xml"/><Relationship Id="rId23" Type="http://schemas.openxmlformats.org/officeDocument/2006/relationships/customXmlProps" Target="../customXml/itemProps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en-US"/>
              <a:t>基础过程</a:t>
            </a:r>
            <a:r>
              <a:rPr lang="en-US" altLang="zh-CN"/>
              <a:t>: </a:t>
            </a:r>
            <a:r>
              <a:rPr lang="zh-CN" altLang="en-US"/>
              <a:t>射电</a:t>
            </a:r>
            <a:r>
              <a:rPr lang="en-US" altLang="zh-CN"/>
              <a:t>, </a:t>
            </a:r>
            <a:r>
              <a:rPr lang="zh-CN" altLang="en-US"/>
              <a:t>星风粒子</a:t>
            </a:r>
            <a:endParaRPr lang="zh-CN" altLang="en-US"/>
          </a:p>
          <a:p>
            <a:r>
              <a:rPr lang="en-US" altLang="zh-CN"/>
              <a:t>2. </a:t>
            </a:r>
            <a:r>
              <a:rPr lang="zh-CN" altLang="en-US"/>
              <a:t>对高能辐射</a:t>
            </a:r>
            <a:r>
              <a:rPr lang="en-US" altLang="zh-CN"/>
              <a:t>, </a:t>
            </a:r>
            <a:r>
              <a:rPr lang="zh-CN" altLang="en-US"/>
              <a:t>目前还没有来自</a:t>
            </a:r>
            <a:r>
              <a:rPr lang="en-US" altLang="zh-CN"/>
              <a:t>polar cap</a:t>
            </a:r>
            <a:r>
              <a:rPr lang="zh-CN" altLang="en-US"/>
              <a:t>的证据</a:t>
            </a:r>
            <a:r>
              <a:rPr lang="en-US" altLang="zh-CN"/>
              <a:t>, </a:t>
            </a:r>
            <a:r>
              <a:rPr lang="zh-CN" altLang="en-US"/>
              <a:t>例如</a:t>
            </a:r>
            <a:r>
              <a:rPr lang="en-US" altLang="zh-CN"/>
              <a:t>geminga</a:t>
            </a:r>
            <a:r>
              <a:rPr lang="zh-CN" altLang="en-US"/>
              <a:t>的</a:t>
            </a:r>
            <a:r>
              <a:rPr lang="en-US" altLang="zh-CN"/>
              <a:t>X-ray</a:t>
            </a:r>
            <a:r>
              <a:rPr lang="zh-CN" altLang="en-US"/>
              <a:t>的来源</a:t>
            </a:r>
            <a:r>
              <a:rPr lang="en-US" altLang="zh-CN"/>
              <a:t>. GeV</a:t>
            </a:r>
            <a:r>
              <a:rPr lang="zh-CN" altLang="en-US"/>
              <a:t>的来源一般认为来自</a:t>
            </a:r>
            <a:r>
              <a:rPr lang="en-US" altLang="zh-CN"/>
              <a:t>light cylinder </a:t>
            </a:r>
            <a:r>
              <a:rPr lang="zh-CN" altLang="en-US"/>
              <a:t>附近的</a:t>
            </a:r>
            <a:r>
              <a:rPr lang="en-US" altLang="zh-CN"/>
              <a:t>outer gap, </a:t>
            </a:r>
            <a:r>
              <a:rPr lang="zh-CN" altLang="en-US"/>
              <a:t>但 </a:t>
            </a:r>
            <a:r>
              <a:rPr lang="en-US" altLang="zh-CN"/>
              <a:t>X-ray </a:t>
            </a:r>
            <a:r>
              <a:rPr lang="zh-CN" altLang="en-US"/>
              <a:t>的非热辐射很难用</a:t>
            </a:r>
            <a:r>
              <a:rPr lang="en-US" altLang="zh-CN"/>
              <a:t>outergap</a:t>
            </a:r>
            <a:r>
              <a:rPr lang="zh-CN" altLang="en-US"/>
              <a:t>解释</a:t>
            </a:r>
            <a:r>
              <a:rPr lang="en-US" altLang="zh-CN"/>
              <a:t>.</a:t>
            </a:r>
            <a:endParaRPr lang="en-US" altLang="zh-CN"/>
          </a:p>
          <a:p>
            <a:r>
              <a:rPr lang="zh-CN" altLang="en-US"/>
              <a:t>因此我们考虑这种辐射来自于</a:t>
            </a:r>
            <a:r>
              <a:rPr lang="en-US" altLang="zh-CN"/>
              <a:t>polarcap</a:t>
            </a:r>
            <a:r>
              <a:rPr lang="zh-CN" altLang="en-US"/>
              <a:t>的可能性</a:t>
            </a:r>
            <a:r>
              <a:rPr lang="en-US" altLang="zh-CN"/>
              <a:t>, </a:t>
            </a:r>
            <a:endParaRPr lang="en-US" altLang="zh-CN"/>
          </a:p>
          <a:p>
            <a:r>
              <a:rPr lang="en-US" altLang="zh-CN"/>
              <a:t>MeV </a:t>
            </a:r>
            <a:r>
              <a:rPr lang="zh-CN" altLang="en-US"/>
              <a:t>脉冲星很可能就是辐射来自于</a:t>
            </a:r>
            <a:r>
              <a:rPr lang="en-US" altLang="zh-CN"/>
              <a:t>polarcap</a:t>
            </a:r>
            <a:r>
              <a:rPr lang="zh-CN" altLang="en-US"/>
              <a:t>区域的证据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过程中产生的所有光子</a:t>
            </a:r>
            <a:r>
              <a:rPr lang="en-US" altLang="zh-CN"/>
              <a:t>, </a:t>
            </a:r>
            <a:r>
              <a:rPr lang="zh-CN" altLang="en-US"/>
              <a:t>逃逸出来的光子</a:t>
            </a:r>
            <a:r>
              <a:rPr lang="en-US" altLang="zh-CN"/>
              <a:t>.  </a:t>
            </a:r>
            <a:endParaRPr lang="en-US" altLang="zh-CN"/>
          </a:p>
          <a:p>
            <a:r>
              <a:rPr lang="en-US" altLang="zh-CN"/>
              <a:t> </a:t>
            </a:r>
            <a:r>
              <a:rPr lang="zh-CN" altLang="en-US"/>
              <a:t>逃逸的光子成分主要是同步辐射和逆康普顿散射</a:t>
            </a:r>
            <a:r>
              <a:rPr lang="en-US" altLang="zh-CN"/>
              <a:t>.</a:t>
            </a:r>
            <a:endParaRPr lang="en-US" altLang="zh-CN"/>
          </a:p>
          <a:p>
            <a:r>
              <a:rPr lang="en-US" altLang="zh-CN"/>
              <a:t>B-12,  </a:t>
            </a:r>
            <a:r>
              <a:rPr lang="zh-CN" altLang="en-US"/>
              <a:t>产生的逆康普顿光子几户全部逃逸出来了</a:t>
            </a:r>
            <a:r>
              <a:rPr lang="en-US" altLang="zh-CN"/>
              <a:t>, </a:t>
            </a:r>
            <a:r>
              <a:rPr lang="zh-CN" altLang="en-US"/>
              <a:t>没有贡献</a:t>
            </a:r>
            <a:r>
              <a:rPr lang="en-US" altLang="zh-CN"/>
              <a:t>multiplicity</a:t>
            </a:r>
            <a:endParaRPr lang="en-US" altLang="zh-CN"/>
          </a:p>
          <a:p>
            <a:r>
              <a:rPr lang="en-US" altLang="zh-CN"/>
              <a:t>B-13, RICS</a:t>
            </a:r>
            <a:r>
              <a:rPr lang="zh-CN" altLang="en-US"/>
              <a:t>被吸收 说明磁场较大时逆康普顿散射贡献的</a:t>
            </a:r>
            <a:r>
              <a:rPr lang="en-US" altLang="zh-CN"/>
              <a:t>multi</a:t>
            </a:r>
            <a:r>
              <a:rPr lang="zh-CN" altLang="en-US"/>
              <a:t>较多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Mev </a:t>
            </a:r>
            <a:r>
              <a:rPr lang="zh-CN" altLang="en-US"/>
              <a:t>脉冲星是</a:t>
            </a:r>
            <a:r>
              <a:rPr lang="en-US" altLang="zh-CN"/>
              <a:t>GeVquiet</a:t>
            </a:r>
            <a:r>
              <a:rPr lang="zh-CN" altLang="en-US"/>
              <a:t>的软伽马</a:t>
            </a:r>
            <a:r>
              <a:rPr lang="en-US" altLang="zh-CN"/>
              <a:t>ray</a:t>
            </a:r>
            <a:r>
              <a:rPr lang="zh-CN" altLang="en-US"/>
              <a:t>脉冲星</a:t>
            </a:r>
            <a:r>
              <a:rPr lang="en-US" altLang="zh-CN"/>
              <a:t>, </a:t>
            </a:r>
            <a:r>
              <a:rPr lang="zh-CN" altLang="en-US"/>
              <a:t>目前有</a:t>
            </a:r>
            <a:r>
              <a:rPr lang="en-US" altLang="zh-CN"/>
              <a:t>6</a:t>
            </a:r>
            <a:r>
              <a:rPr lang="zh-CN" altLang="en-US"/>
              <a:t>个这样的脉冲星被发现</a:t>
            </a:r>
            <a:r>
              <a:rPr lang="en-US" altLang="zh-CN"/>
              <a:t>.</a:t>
            </a:r>
            <a:endParaRPr lang="en-US" altLang="zh-CN"/>
          </a:p>
          <a:p>
            <a:r>
              <a:rPr lang="zh-CN" altLang="en-US"/>
              <a:t>他们的观测数据点一般在</a:t>
            </a:r>
            <a:r>
              <a:rPr lang="en-US" altLang="zh-CN"/>
              <a:t>1kev-1mev</a:t>
            </a:r>
            <a:r>
              <a:rPr lang="zh-CN" altLang="en-US"/>
              <a:t>之间</a:t>
            </a:r>
            <a:r>
              <a:rPr lang="en-US" altLang="zh-CN"/>
              <a:t>,  turn over </a:t>
            </a:r>
            <a:r>
              <a:rPr lang="zh-CN" altLang="en-US"/>
              <a:t>在 </a:t>
            </a:r>
            <a:r>
              <a:rPr lang="en-US" altLang="zh-CN"/>
              <a:t>10Mev  cutoff </a:t>
            </a:r>
            <a:r>
              <a:rPr lang="zh-CN" altLang="en-US"/>
              <a:t>在</a:t>
            </a:r>
            <a:r>
              <a:rPr lang="en-US" altLang="zh-CN"/>
              <a:t>0.1GeV</a:t>
            </a:r>
            <a:r>
              <a:rPr lang="zh-CN" altLang="en-US"/>
              <a:t>量级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之前的模型认为这样的</a:t>
            </a:r>
            <a:r>
              <a:rPr lang="en-US" altLang="zh-CN"/>
              <a:t>MeV</a:t>
            </a:r>
            <a:r>
              <a:rPr lang="zh-CN" altLang="en-US"/>
              <a:t>辐射来自于</a:t>
            </a:r>
            <a:r>
              <a:rPr lang="en-US" altLang="zh-CN"/>
              <a:t>outergap</a:t>
            </a:r>
            <a:r>
              <a:rPr lang="zh-CN" altLang="en-US"/>
              <a:t>区域 </a:t>
            </a:r>
            <a:r>
              <a:rPr lang="en-US" altLang="zh-CN"/>
              <a:t>inward</a:t>
            </a:r>
            <a:r>
              <a:rPr lang="zh-CN" altLang="en-US"/>
              <a:t>的高能粒子激发的</a:t>
            </a:r>
            <a:r>
              <a:rPr lang="en-US" altLang="zh-CN"/>
              <a:t>cascade</a:t>
            </a:r>
            <a:r>
              <a:rPr lang="zh-CN" altLang="en-US"/>
              <a:t>过程产生了 软</a:t>
            </a:r>
            <a:r>
              <a:rPr lang="en-US" altLang="zh-CN"/>
              <a:t>gammaray </a:t>
            </a:r>
            <a:r>
              <a:rPr lang="zh-CN" altLang="en-US"/>
              <a:t>辐射 加上几何模型</a:t>
            </a:r>
            <a:r>
              <a:rPr lang="en-US" altLang="zh-CN"/>
              <a:t>, </a:t>
            </a:r>
            <a:r>
              <a:rPr lang="zh-CN" altLang="en-US"/>
              <a:t>认为 磁倾角和观测倾角都很小的时候观测到软伽马</a:t>
            </a:r>
            <a:r>
              <a:rPr lang="en-US" altLang="zh-CN"/>
              <a:t>ray.</a:t>
            </a:r>
            <a:endParaRPr lang="en-US" altLang="zh-CN"/>
          </a:p>
          <a:p>
            <a:r>
              <a:rPr lang="zh-CN" altLang="en-US"/>
              <a:t>我们想研究 这样的软伽马</a:t>
            </a:r>
            <a:r>
              <a:rPr lang="en-US" altLang="zh-CN"/>
              <a:t>ray</a:t>
            </a:r>
            <a:r>
              <a:rPr lang="zh-CN" altLang="en-US"/>
              <a:t>辐射 有没有可能来自于</a:t>
            </a:r>
            <a:r>
              <a:rPr lang="en-US" altLang="zh-CN"/>
              <a:t>polar cap</a:t>
            </a:r>
            <a:r>
              <a:rPr lang="zh-CN" altLang="en-US"/>
              <a:t>的</a:t>
            </a:r>
            <a:r>
              <a:rPr lang="en-US" altLang="zh-CN"/>
              <a:t>cascade</a:t>
            </a:r>
            <a:r>
              <a:rPr lang="zh-CN" altLang="en-US"/>
              <a:t>区域</a:t>
            </a:r>
            <a:r>
              <a:rPr lang="en-US" altLang="zh-CN"/>
              <a:t>.</a:t>
            </a:r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因此我们对这个过程进行了模拟 然后我们研究这个</a:t>
            </a:r>
            <a:r>
              <a:rPr lang="en-US" altLang="zh-CN"/>
              <a:t>cascade</a:t>
            </a:r>
            <a:r>
              <a:rPr lang="zh-CN" altLang="en-US"/>
              <a:t>区域发出的高能辐射  最后我们把结果应用到</a:t>
            </a:r>
            <a:r>
              <a:rPr lang="en-US" altLang="zh-CN"/>
              <a:t>MeV pulsar</a:t>
            </a:r>
            <a:r>
              <a:rPr lang="zh-CN" altLang="en-US"/>
              <a:t>上</a:t>
            </a:r>
            <a:r>
              <a:rPr lang="en-US" altLang="zh-CN"/>
              <a:t>, </a:t>
            </a:r>
            <a:r>
              <a:rPr lang="zh-CN" altLang="en-US"/>
              <a:t>与观测的光谱进行对照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介绍一下</a:t>
            </a:r>
            <a:r>
              <a:rPr lang="en-US" altLang="zh-CN"/>
              <a:t>polarcap</a:t>
            </a:r>
            <a:r>
              <a:rPr lang="zh-CN" altLang="en-US"/>
              <a:t>的加速区模型</a:t>
            </a:r>
            <a:r>
              <a:rPr lang="en-US" altLang="zh-CN"/>
              <a:t>, </a:t>
            </a:r>
            <a:r>
              <a:rPr lang="zh-CN" altLang="en-US"/>
              <a:t>由于脉冲星的高速旋转</a:t>
            </a:r>
            <a:r>
              <a:rPr lang="en-US" altLang="zh-CN"/>
              <a:t>, </a:t>
            </a:r>
            <a:r>
              <a:rPr lang="zh-CN" altLang="en-US"/>
              <a:t>在极冠区形成一个电压为</a:t>
            </a:r>
            <a:r>
              <a:rPr lang="en-US" altLang="zh-CN"/>
              <a:t>10^12V</a:t>
            </a:r>
            <a:r>
              <a:rPr lang="zh-CN" altLang="en-US"/>
              <a:t>的加速区</a:t>
            </a:r>
            <a:r>
              <a:rPr lang="en-US" altLang="zh-CN"/>
              <a:t>, </a:t>
            </a:r>
            <a:r>
              <a:rPr lang="zh-CN" altLang="en-US"/>
              <a:t>这个区域的高度约为 </a:t>
            </a:r>
            <a:r>
              <a:rPr lang="en-US" altLang="zh-CN"/>
              <a:t>10^3 cm</a:t>
            </a:r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285750" indent="-285750">
              <a:buFont typeface="Arial" panose="020B0604020202090204" pitchFamily="34" charset="0"/>
              <a:buChar char="•"/>
            </a:pPr>
            <a:r>
              <a:rPr>
                <a:sym typeface="+mn-ea"/>
              </a:rPr>
              <a:t>The primary particle emits curvature-radiation(CR) photons</a:t>
            </a:r>
            <a:r>
              <a:rPr lang="en-US">
                <a:sym typeface="+mn-ea"/>
              </a:rPr>
              <a:t>.</a:t>
            </a:r>
            <a:endParaRPr 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>
                <a:sym typeface="+mn-ea"/>
              </a:rPr>
              <a:t>CR photons </a:t>
            </a:r>
            <a:r>
              <a:rPr lang="en-US">
                <a:sym typeface="+mn-ea"/>
              </a:rPr>
              <a:t>are </a:t>
            </a:r>
            <a:r>
              <a:rPr>
                <a:sym typeface="+mn-ea"/>
              </a:rPr>
              <a:t>absorbed by the strong magnetic field line and create pairs.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>
                <a:sym typeface="+mn-ea"/>
              </a:rPr>
              <a:t>The </a:t>
            </a:r>
            <a:r>
              <a:rPr lang="en-US">
                <a:sym typeface="+mn-ea"/>
              </a:rPr>
              <a:t>pairs emit </a:t>
            </a:r>
            <a:r>
              <a:rPr>
                <a:sym typeface="+mn-ea"/>
              </a:rPr>
              <a:t>synchrotron </a:t>
            </a:r>
            <a:r>
              <a:rPr lang="en-US">
                <a:sym typeface="+mn-ea"/>
              </a:rPr>
              <a:t>and RICS</a:t>
            </a:r>
            <a:r>
              <a:rPr>
                <a:sym typeface="+mn-ea"/>
              </a:rPr>
              <a:t> photons</a:t>
            </a:r>
            <a:r>
              <a:rPr lang="en-US">
                <a:sym typeface="+mn-ea"/>
              </a:rPr>
              <a:t>.</a:t>
            </a:r>
            <a:endParaRPr 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>
                <a:sym typeface="+mn-ea"/>
              </a:rPr>
              <a:t>The </a:t>
            </a:r>
            <a:r>
              <a:rPr>
                <a:sym typeface="+mn-ea"/>
              </a:rPr>
              <a:t>photons</a:t>
            </a:r>
            <a:r>
              <a:rPr>
                <a:sym typeface="+mn-ea"/>
              </a:rPr>
              <a:t> absorbed by the magnetic field again</a:t>
            </a:r>
            <a:r>
              <a:rPr lang="en-US">
                <a:sym typeface="+mn-ea"/>
              </a:rPr>
              <a:t>,</a:t>
            </a:r>
            <a:r>
              <a:rPr>
                <a:sym typeface="+mn-ea"/>
              </a:rPr>
              <a:t> and create another generation of pairs,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>
                <a:sym typeface="+mn-ea"/>
              </a:rPr>
              <a:t>...</a:t>
            </a:r>
            <a:endParaRPr 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/>
              <a:t>这样 一个初始粒子就可以产生很多个正负电子对</a:t>
            </a:r>
            <a:r>
              <a:rPr lang="en-US" altLang="zh-CN"/>
              <a:t>, </a:t>
            </a:r>
            <a:r>
              <a:rPr lang="zh-CN" altLang="en-US"/>
              <a:t>这样的过程就叫做</a:t>
            </a:r>
            <a:r>
              <a:rPr lang="en-US" altLang="zh-CN"/>
              <a:t>cascade</a:t>
            </a:r>
            <a:r>
              <a:rPr lang="zh-CN" altLang="en-US"/>
              <a:t>过程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这里考虑到的辐射机制有</a:t>
            </a:r>
            <a:r>
              <a:rPr lang="en-US" altLang="zh-CN"/>
              <a:t>3</a:t>
            </a:r>
            <a:r>
              <a:rPr lang="zh-CN" altLang="en-US"/>
              <a:t>种</a:t>
            </a:r>
            <a:r>
              <a:rPr lang="en-US" altLang="zh-CN"/>
              <a:t>, CR syn RICS. </a:t>
            </a:r>
            <a:r>
              <a:rPr lang="zh-CN" altLang="en-US"/>
              <a:t>初始粒子只发出曲率辐射</a:t>
            </a:r>
            <a:r>
              <a:rPr lang="en-US" altLang="zh-CN"/>
              <a:t>, </a:t>
            </a:r>
            <a:r>
              <a:rPr lang="zh-CN" altLang="en-US"/>
              <a:t>在经过整个</a:t>
            </a:r>
            <a:r>
              <a:rPr lang="en-US" altLang="zh-CN"/>
              <a:t>cascade</a:t>
            </a:r>
            <a:r>
              <a:rPr lang="zh-CN" altLang="en-US"/>
              <a:t>区域后</a:t>
            </a:r>
            <a:r>
              <a:rPr lang="en-US" altLang="zh-CN"/>
              <a:t>, </a:t>
            </a:r>
            <a:r>
              <a:rPr lang="zh-CN" altLang="en-US"/>
              <a:t>大约辐射出了一半的能量作为</a:t>
            </a:r>
            <a:r>
              <a:rPr lang="en-US" altLang="zh-CN"/>
              <a:t>CR</a:t>
            </a:r>
            <a:r>
              <a:rPr lang="zh-CN" altLang="en-US"/>
              <a:t>光子</a:t>
            </a:r>
            <a:r>
              <a:rPr lang="en-US" altLang="zh-CN"/>
              <a:t>. </a:t>
            </a:r>
            <a:r>
              <a:rPr lang="zh-CN" altLang="en-US"/>
              <a:t>从几</a:t>
            </a:r>
            <a:r>
              <a:rPr lang="en-US" altLang="zh-CN"/>
              <a:t>x10^7 -</a:t>
            </a:r>
            <a:r>
              <a:rPr lang="zh-CN" altLang="en-US"/>
              <a:t>几</a:t>
            </a:r>
            <a:r>
              <a:rPr lang="en-US" altLang="zh-CN"/>
              <a:t>x10^6  </a:t>
            </a:r>
            <a:r>
              <a:rPr lang="zh-CN" altLang="en-US"/>
              <a:t>洛伦兹因子</a:t>
            </a:r>
            <a:r>
              <a:rPr lang="en-US" altLang="zh-CN"/>
              <a:t>.</a:t>
            </a:r>
            <a:endParaRPr lang="en-US" altLang="zh-CN"/>
          </a:p>
          <a:p>
            <a:r>
              <a:rPr lang="zh-CN" altLang="en-US"/>
              <a:t>曲率辐射光子被磁场线吸收后产生的正负电子对 只辐射</a:t>
            </a:r>
            <a:r>
              <a:rPr lang="en-US" altLang="zh-CN"/>
              <a:t>syn RICS, </a:t>
            </a:r>
            <a:endParaRPr lang="en-US" altLang="zh-CN"/>
          </a:p>
          <a:p>
            <a:r>
              <a:rPr lang="zh-CN" altLang="en-US"/>
              <a:t>同步辐射光子的能量来自 垂直磁场线的动能  垂直分量消耗完毕后 粒子与</a:t>
            </a:r>
            <a:r>
              <a:rPr lang="en-US" altLang="zh-CN"/>
              <a:t>(</a:t>
            </a:r>
            <a:r>
              <a:rPr lang="zh-CN" altLang="en-US"/>
              <a:t>来自中星表面的热光子</a:t>
            </a:r>
            <a:r>
              <a:rPr lang="en-US" altLang="zh-CN"/>
              <a:t>)</a:t>
            </a:r>
            <a:r>
              <a:rPr lang="zh-CN" altLang="en-US"/>
              <a:t>软</a:t>
            </a:r>
            <a:r>
              <a:rPr lang="en-US" altLang="zh-CN"/>
              <a:t>x</a:t>
            </a:r>
            <a:r>
              <a:rPr lang="zh-CN" altLang="en-US"/>
              <a:t>射线光子发生 </a:t>
            </a:r>
            <a:r>
              <a:rPr lang="en-US" altLang="zh-CN"/>
              <a:t>rics , </a:t>
            </a:r>
            <a:r>
              <a:rPr lang="zh-CN" altLang="en-US"/>
              <a:t>消耗掉平行</a:t>
            </a:r>
            <a:r>
              <a:rPr lang="en-US" altLang="zh-CN"/>
              <a:t>B</a:t>
            </a:r>
            <a:r>
              <a:rPr lang="zh-CN" altLang="en-US"/>
              <a:t>方向的能量</a:t>
            </a:r>
            <a:r>
              <a:rPr lang="en-US" altLang="zh-CN"/>
              <a:t>.  </a:t>
            </a:r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我们的模拟有几个假设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这是模拟得到的</a:t>
            </a:r>
            <a:r>
              <a:rPr lang="en-US" altLang="zh-CN"/>
              <a:t>multi</a:t>
            </a:r>
            <a:r>
              <a:rPr lang="zh-CN" altLang="en-US"/>
              <a:t>的结果</a:t>
            </a:r>
            <a:r>
              <a:rPr lang="en-US" altLang="zh-CN"/>
              <a:t>,  multi</a:t>
            </a:r>
            <a:r>
              <a:rPr lang="zh-CN" altLang="en-US"/>
              <a:t>是</a:t>
            </a:r>
            <a:r>
              <a:rPr lang="en-US" altLang="zh-CN"/>
              <a:t>...   </a:t>
            </a:r>
            <a:r>
              <a:rPr lang="zh-CN" altLang="en-US"/>
              <a:t>我们在不同的磁场线曲率半径</a:t>
            </a:r>
            <a:r>
              <a:rPr lang="en-US" altLang="zh-CN"/>
              <a:t>10^6-8cm  </a:t>
            </a:r>
            <a:r>
              <a:rPr lang="zh-CN" altLang="en-US"/>
              <a:t>和不同磁场强度 </a:t>
            </a:r>
            <a:r>
              <a:rPr lang="en-US" altLang="zh-CN"/>
              <a:t>10^11-13 G </a:t>
            </a:r>
            <a:r>
              <a:rPr lang="zh-CN" altLang="en-US"/>
              <a:t>的范围下模拟得到 </a:t>
            </a:r>
            <a:r>
              <a:rPr lang="en-US" altLang="zh-CN"/>
              <a:t>muilti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33793"/>
            <a:ext cx="7772400" cy="2387600"/>
          </a:xfrm>
        </p:spPr>
        <p:txBody>
          <a:bodyPr/>
          <a:lstStyle/>
          <a:p>
            <a:r>
              <a:rPr lang="en-US" altLang="zh-CN" sz="4000" dirty="0">
                <a:sym typeface="+mn-ea"/>
              </a:rPr>
              <a:t>Soft gamma-ray emissions from the polar cap cascade region</a:t>
            </a:r>
            <a:endParaRPr lang="en-US" altLang="zh-CN" sz="4000" dirty="0"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122103"/>
            <a:ext cx="6858000" cy="1655762"/>
          </a:xfrm>
        </p:spPr>
        <p:txBody>
          <a:bodyPr/>
          <a:lstStyle/>
          <a:p>
            <a:r>
              <a:rPr lang="en-US" altLang="zh-CN" dirty="0" err="1"/>
              <a:t>Yiyuan</a:t>
            </a:r>
            <a:r>
              <a:rPr lang="en-US" altLang="zh-CN" dirty="0"/>
              <a:t> Zhu</a:t>
            </a:r>
            <a:endParaRPr lang="en-US" altLang="zh-CN" dirty="0"/>
          </a:p>
          <a:p>
            <a:r>
              <a:rPr kumimoji="1" lang="en-US" altLang="ja-JP" dirty="0">
                <a:sym typeface="+mn-ea"/>
              </a:rPr>
              <a:t>Collaborator</a:t>
            </a:r>
            <a:r>
              <a:rPr lang="en-US" dirty="0"/>
              <a:t>: </a:t>
            </a:r>
            <a:r>
              <a:rPr lang="en-US" dirty="0" err="1"/>
              <a:t>Jumpei</a:t>
            </a:r>
            <a:r>
              <a:rPr lang="en-US" dirty="0"/>
              <a:t> Takata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353" y="113030"/>
            <a:ext cx="1194086" cy="940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805" y="245135"/>
            <a:ext cx="1469204" cy="676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055" y="112941"/>
            <a:ext cx="1563955" cy="1035704"/>
          </a:xfrm>
          <a:prstGeom prst="rect">
            <a:avLst/>
          </a:prstGeom>
          <a:effectLst>
            <a:reflection stA="45000" endPos="37000" dir="5400000" sy="-100000" algn="bl" rotWithShape="0"/>
            <a:softEdge rad="762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Assumptions 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Size of the cascade region. </a:t>
            </a:r>
            <a:r>
              <a:rPr lang="en-US" altLang="zh-CN">
                <a:sym typeface="+mn-ea"/>
              </a:rPr>
              <a:t>s</a:t>
            </a:r>
            <a:r>
              <a:rPr lang="en-US" altLang="zh-CN" baseline="-25000">
                <a:sym typeface="+mn-ea"/>
              </a:rPr>
              <a:t>cascde </a:t>
            </a:r>
            <a:r>
              <a:rPr lang="en-US" altLang="zh-CN">
                <a:sym typeface="+mn-ea"/>
              </a:rPr>
              <a:t>= 2R</a:t>
            </a:r>
            <a:r>
              <a:rPr lang="en-US" altLang="zh-CN" baseline="-25000">
                <a:sym typeface="+mn-ea"/>
              </a:rPr>
              <a:t>NS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>
                <a:solidFill>
                  <a:schemeClr val="tx1"/>
                </a:solidFill>
              </a:rPr>
              <a:t>Constant magnetic field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>
                <a:solidFill>
                  <a:schemeClr val="tx1"/>
                </a:solidFill>
              </a:rPr>
              <a:t>Constant curvature radius of the magnetic field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>
                <a:solidFill>
                  <a:schemeClr val="tx1"/>
                </a:solidFill>
              </a:rPr>
              <a:t>Polar cap injects the particles with an Goldreich-Julian rate. 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6890" y="38100"/>
            <a:ext cx="3726815" cy="132588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sym typeface="+mn-ea"/>
              </a:rPr>
              <a:t>Multiplicity</a:t>
            </a:r>
            <a:endParaRPr kumimoji="1" lang="en-US" altLang="zh-CN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4180" y="1227455"/>
            <a:ext cx="7553325" cy="4914900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Multiplicity is the number of particles created by one priamry particle.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>
                <a:solidFill>
                  <a:schemeClr val="tx1"/>
                </a:solidFill>
              </a:rPr>
              <a:t>At B~10</a:t>
            </a:r>
            <a:r>
              <a:rPr kumimoji="1" lang="en-US" altLang="ja-JP" baseline="30000" dirty="0">
                <a:solidFill>
                  <a:schemeClr val="tx1"/>
                </a:solidFill>
              </a:rPr>
              <a:t>12 </a:t>
            </a:r>
            <a:r>
              <a:rPr kumimoji="1" lang="en-US" altLang="ja-JP" dirty="0">
                <a:solidFill>
                  <a:schemeClr val="tx1"/>
                </a:solidFill>
              </a:rPr>
              <a:t>G it reaches the maximum. 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kumimoji="1" lang="en-US" altLang="ja-JP" sz="2400" dirty="0">
                <a:solidFill>
                  <a:schemeClr val="tx1"/>
                </a:solidFill>
              </a:rPr>
              <a:t>When magnetic field &gt; 10</a:t>
            </a:r>
            <a:r>
              <a:rPr kumimoji="1" lang="en-US" altLang="ja-JP" sz="2400" baseline="30000" dirty="0">
                <a:solidFill>
                  <a:schemeClr val="tx1"/>
                </a:solidFill>
              </a:rPr>
              <a:t>12</a:t>
            </a:r>
            <a:r>
              <a:rPr kumimoji="1" lang="en-US" altLang="ja-JP" sz="2400" dirty="0">
                <a:solidFill>
                  <a:schemeClr val="tx1"/>
                </a:solidFill>
              </a:rPr>
              <a:t>G, the mean free path decrease, then the perpendicular momentum decrease.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>
                <a:solidFill>
                  <a:schemeClr val="tx1"/>
                </a:solidFill>
              </a:rPr>
              <a:t>Multiplicity ~10</a:t>
            </a:r>
            <a:r>
              <a:rPr kumimoji="1" lang="en-US" altLang="ja-JP" baseline="30000" dirty="0">
                <a:solidFill>
                  <a:schemeClr val="tx1"/>
                </a:solidFill>
              </a:rPr>
              <a:t>5</a:t>
            </a:r>
            <a:r>
              <a:rPr kumimoji="1" lang="en-US" altLang="ja-JP" dirty="0">
                <a:solidFill>
                  <a:schemeClr val="tx1"/>
                </a:solidFill>
              </a:rPr>
              <a:t>-10</a:t>
            </a:r>
            <a:r>
              <a:rPr kumimoji="1" lang="en-US" altLang="ja-JP" baseline="30000" dirty="0">
                <a:solidFill>
                  <a:schemeClr val="tx1"/>
                </a:solidFill>
              </a:rPr>
              <a:t>6</a:t>
            </a:r>
            <a:r>
              <a:rPr kumimoji="1" lang="en-US" altLang="ja-JP" dirty="0">
                <a:solidFill>
                  <a:schemeClr val="tx1"/>
                </a:solidFill>
              </a:rPr>
              <a:t> for typical parameters of the pulsars. 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dirty="0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82000" y="38100"/>
            <a:ext cx="3647440" cy="6764020"/>
            <a:chOff x="11214" y="60"/>
            <a:chExt cx="5744" cy="10652"/>
          </a:xfrm>
        </p:grpSpPr>
        <p:pic>
          <p:nvPicPr>
            <p:cNvPr id="5" name="图片 4" descr="multi-p-15"/>
            <p:cNvPicPr>
              <a:picLocks noChangeAspect="1"/>
            </p:cNvPicPr>
            <p:nvPr/>
          </p:nvPicPr>
          <p:blipFill>
            <a:blip r:embed="rId1"/>
            <a:srcRect t="5198"/>
            <a:stretch>
              <a:fillRect/>
            </a:stretch>
          </p:blipFill>
          <p:spPr>
            <a:xfrm>
              <a:off x="11214" y="60"/>
              <a:ext cx="5745" cy="3632"/>
            </a:xfrm>
            <a:prstGeom prst="rect">
              <a:avLst/>
            </a:prstGeom>
          </p:spPr>
        </p:pic>
        <p:pic>
          <p:nvPicPr>
            <p:cNvPr id="6" name="图片 5" descr="multi-p-33"/>
            <p:cNvPicPr>
              <a:picLocks noChangeAspect="1"/>
            </p:cNvPicPr>
            <p:nvPr/>
          </p:nvPicPr>
          <p:blipFill>
            <a:blip r:embed="rId2"/>
            <a:srcRect t="4725" b="-9737"/>
            <a:stretch>
              <a:fillRect/>
            </a:stretch>
          </p:blipFill>
          <p:spPr>
            <a:xfrm>
              <a:off x="11214" y="3506"/>
              <a:ext cx="5745" cy="4023"/>
            </a:xfrm>
            <a:prstGeom prst="rect">
              <a:avLst/>
            </a:prstGeom>
          </p:spPr>
        </p:pic>
        <p:pic>
          <p:nvPicPr>
            <p:cNvPr id="7" name="图片 6" descr="multi-p-60"/>
            <p:cNvPicPr>
              <a:picLocks noChangeAspect="1"/>
            </p:cNvPicPr>
            <p:nvPr/>
          </p:nvPicPr>
          <p:blipFill>
            <a:blip r:embed="rId3"/>
            <a:srcRect t="4342"/>
            <a:stretch>
              <a:fillRect/>
            </a:stretch>
          </p:blipFill>
          <p:spPr>
            <a:xfrm>
              <a:off x="11214" y="7048"/>
              <a:ext cx="5745" cy="3664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11335" y="874"/>
              <a:ext cx="1412" cy="160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0" name="334E55B0-647D-440b-865C-3EC943EB4CBC-1" descr="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030" y="3867150"/>
            <a:ext cx="2454910" cy="9137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8500" y="-25400"/>
            <a:ext cx="8978265" cy="1325880"/>
          </a:xfrm>
        </p:spPr>
        <p:txBody>
          <a:bodyPr>
            <a:normAutofit/>
          </a:bodyPr>
          <a:lstStyle/>
          <a:p>
            <a:r>
              <a:rPr lang="en-US" altLang="zh-CN" dirty="0"/>
              <a:t>Luminosity of escaping photons</a:t>
            </a:r>
            <a:endParaRPr lang="en-US" altLang="zh-CN" dirty="0"/>
          </a:p>
        </p:txBody>
      </p:sp>
      <p:pic>
        <p:nvPicPr>
          <p:cNvPr id="4" name="图片 3" descr="lumi-p-3"/>
          <p:cNvPicPr>
            <a:picLocks noChangeAspect="1"/>
          </p:cNvPicPr>
          <p:nvPr/>
        </p:nvPicPr>
        <p:blipFill>
          <a:blip r:embed="rId1"/>
          <a:srcRect l="7929" r="7696"/>
          <a:stretch>
            <a:fillRect/>
          </a:stretch>
        </p:blipFill>
        <p:spPr>
          <a:xfrm>
            <a:off x="-74295" y="1099185"/>
            <a:ext cx="12345035" cy="3658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81050" y="5347970"/>
            <a:ext cx="103974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000" dirty="0">
                <a:sym typeface="+mn-ea"/>
              </a:rPr>
              <a:t>The maximum locates at B~10</a:t>
            </a:r>
            <a:r>
              <a:rPr lang="en-US" altLang="zh-CN" sz="2000" baseline="30000" dirty="0">
                <a:sym typeface="+mn-ea"/>
              </a:rPr>
              <a:t>12</a:t>
            </a:r>
            <a:r>
              <a:rPr lang="en-US" altLang="zh-CN" sz="2000" dirty="0">
                <a:sym typeface="+mn-ea"/>
              </a:rPr>
              <a:t>G, </a:t>
            </a:r>
            <a:endParaRPr lang="en-US" altLang="zh-CN" sz="2000" dirty="0">
              <a:sym typeface="+mn-ea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lang="en-US" altLang="zh-CN" sz="2000" dirty="0"/>
              <a:t>because synchrotron radiation power decrease with B and N</a:t>
            </a:r>
            <a:r>
              <a:rPr lang="en-US" altLang="zh-CN" sz="2000" baseline="-25000" dirty="0"/>
              <a:t>GJ</a:t>
            </a:r>
            <a:r>
              <a:rPr lang="en-US" altLang="zh-CN" sz="2000" dirty="0"/>
              <a:t> increase with B. </a:t>
            </a:r>
            <a:endParaRPr lang="en-US" altLang="zh-CN" sz="2000" dirty="0"/>
          </a:p>
        </p:txBody>
      </p:sp>
      <p:pic>
        <p:nvPicPr>
          <p:cNvPr id="3" name="334E55B0-647D-440b-865C-3EC943EB4CBC-2" descr="/var/folders/sx/tlknwx4s75lb1jvqsp2_rws80000gt/T/com.kingsoft.wpsoffice.mac/wpsoffice.a60193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440" y="4757420"/>
            <a:ext cx="4797425" cy="3771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639560" y="71120"/>
            <a:ext cx="5181600" cy="6671945"/>
            <a:chOff x="10120" y="1184"/>
            <a:chExt cx="6922" cy="9456"/>
          </a:xfrm>
        </p:grpSpPr>
        <p:pic>
          <p:nvPicPr>
            <p:cNvPr id="4" name="图片 3" descr="spectrum-escape-sed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120" y="6087"/>
              <a:ext cx="6828" cy="4553"/>
            </a:xfrm>
            <a:prstGeom prst="rect">
              <a:avLst/>
            </a:prstGeom>
          </p:spPr>
        </p:pic>
        <p:pic>
          <p:nvPicPr>
            <p:cNvPr id="5" name="图片 4" descr="spectrum_all_flux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20" y="1691"/>
              <a:ext cx="6922" cy="461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2501" y="1184"/>
              <a:ext cx="2533" cy="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B=10</a:t>
              </a:r>
              <a:r>
                <a:rPr lang="en-US" altLang="zh-CN" baseline="30000"/>
                <a:t>12</a:t>
              </a:r>
              <a:r>
                <a:rPr lang="en-US" altLang="zh-CN"/>
                <a:t>G</a:t>
              </a:r>
              <a:endParaRPr lang="en-US" alt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43050" y="60325"/>
            <a:ext cx="5564505" cy="6597650"/>
            <a:chOff x="2495" y="1184"/>
            <a:chExt cx="6825" cy="9456"/>
          </a:xfrm>
        </p:grpSpPr>
        <p:pic>
          <p:nvPicPr>
            <p:cNvPr id="6" name="图片 5" descr="sed-B-13-all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5" y="1540"/>
              <a:ext cx="6825" cy="4550"/>
            </a:xfrm>
            <a:prstGeom prst="rect">
              <a:avLst/>
            </a:prstGeom>
          </p:spPr>
        </p:pic>
        <p:pic>
          <p:nvPicPr>
            <p:cNvPr id="7" name="图片 6" descr="sed-B-13-escap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5" y="6090"/>
              <a:ext cx="6825" cy="455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063" y="1184"/>
              <a:ext cx="2533" cy="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B=10</a:t>
              </a:r>
              <a:r>
                <a:rPr lang="en-US" altLang="zh-CN" baseline="30000"/>
                <a:t>13</a:t>
              </a:r>
              <a:r>
                <a:rPr lang="en-US" altLang="zh-CN"/>
                <a:t>G</a:t>
              </a:r>
              <a:endParaRPr lang="en-US" altLang="zh-CN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7000" y="-70485"/>
            <a:ext cx="2782570" cy="1048385"/>
          </a:xfrm>
        </p:spPr>
        <p:txBody>
          <a:bodyPr/>
          <a:lstStyle/>
          <a:p>
            <a:r>
              <a:rPr kumimoji="1" lang="en-US" altLang="ja-JP" dirty="0"/>
              <a:t>Spectrum </a:t>
            </a:r>
            <a:endParaRPr kumimoji="1"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norm-fit-2s-1e-b2-6rho-D2"/>
          <p:cNvPicPr>
            <a:picLocks noChangeAspect="1"/>
          </p:cNvPicPr>
          <p:nvPr/>
        </p:nvPicPr>
        <p:blipFill>
          <a:blip r:embed="rId1"/>
          <a:srcRect r="8637"/>
          <a:stretch>
            <a:fillRect/>
          </a:stretch>
        </p:blipFill>
        <p:spPr>
          <a:xfrm>
            <a:off x="84455" y="337820"/>
            <a:ext cx="5785485" cy="503047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165" y="5454015"/>
            <a:ext cx="10104755" cy="1534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/>
              <a:t>Our simulation could explain the emission of J1617-5055 at </a:t>
            </a:r>
            <a:r>
              <a:rPr lang="en-US" altLang="zh-CN" sz="2000">
                <a:solidFill>
                  <a:srgbClr val="FF0000"/>
                </a:solidFill>
              </a:rPr>
              <a:t>1keV~1MeV</a:t>
            </a:r>
            <a:r>
              <a:rPr lang="en-US" altLang="zh-CN" sz="2000"/>
              <a:t>.</a:t>
            </a:r>
            <a:endParaRPr lang="en-US" altLang="zh-CN" sz="2000"/>
          </a:p>
          <a:p>
            <a:pPr marL="0" indent="0">
              <a:buNone/>
            </a:pPr>
            <a:r>
              <a:rPr lang="en-US" altLang="zh-CN" sz="2000"/>
              <a:t>Parameters with  s</a:t>
            </a:r>
            <a:r>
              <a:rPr lang="en-US" altLang="zh-CN" sz="2000" baseline="-25000"/>
              <a:t>cascade</a:t>
            </a:r>
            <a:r>
              <a:rPr lang="en-US" altLang="zh-CN" sz="2000"/>
              <a:t>=2R</a:t>
            </a:r>
            <a:r>
              <a:rPr lang="en-US" altLang="zh-CN" sz="2000" baseline="-25000"/>
              <a:t>NS</a:t>
            </a:r>
            <a:r>
              <a:rPr lang="en-US" altLang="zh-CN" sz="2000"/>
              <a:t> and ρ</a:t>
            </a:r>
            <a:r>
              <a:rPr lang="en-US" altLang="zh-CN" sz="2000" baseline="-25000"/>
              <a:t>c</a:t>
            </a:r>
            <a:r>
              <a:rPr lang="en-US" altLang="zh-CN" sz="2000"/>
              <a:t>=10</a:t>
            </a:r>
            <a:r>
              <a:rPr lang="en-US" altLang="zh-CN" sz="2000" baseline="30000"/>
              <a:t>6</a:t>
            </a:r>
            <a:r>
              <a:rPr lang="en-US" altLang="zh-CN" sz="2000"/>
              <a:t>cm provides a good fit to the observation.</a:t>
            </a:r>
            <a:endParaRPr lang="en-US" altLang="zh-CN" sz="2000"/>
          </a:p>
        </p:txBody>
      </p:sp>
      <p:sp>
        <p:nvSpPr>
          <p:cNvPr id="7" name="文本框 6"/>
          <p:cNvSpPr txBox="1"/>
          <p:nvPr/>
        </p:nvSpPr>
        <p:spPr>
          <a:xfrm>
            <a:off x="10200005" y="5178425"/>
            <a:ext cx="16973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J1617-5055:</a:t>
            </a:r>
            <a:br>
              <a:rPr lang="en-US" altLang="zh-CN"/>
            </a:br>
            <a:r>
              <a:rPr lang="en-US" altLang="zh-CN"/>
              <a:t>P=69ms</a:t>
            </a:r>
            <a:endParaRPr lang="en-US" altLang="zh-CN"/>
          </a:p>
          <a:p>
            <a:r>
              <a:rPr lang="en-US" altLang="zh-CN"/>
              <a:t>B~3.1x10</a:t>
            </a:r>
            <a:r>
              <a:rPr lang="en-US" altLang="zh-CN" baseline="30000"/>
              <a:t>12</a:t>
            </a:r>
            <a:r>
              <a:rPr lang="en-US" altLang="zh-CN"/>
              <a:t>G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2655" y="92075"/>
            <a:ext cx="11287760" cy="1028065"/>
          </a:xfrm>
        </p:spPr>
        <p:txBody>
          <a:bodyPr>
            <a:noAutofit/>
          </a:bodyPr>
          <a:lstStyle/>
          <a:p>
            <a:r>
              <a:rPr lang="en-US" altLang="zh-CN" sz="3200" dirty="0">
                <a:sym typeface="+mn-ea"/>
              </a:rPr>
              <a:t>Compare with the observation of SGR PSR J1617-5055</a:t>
            </a:r>
            <a:br>
              <a:rPr lang="en-US" altLang="zh-CN" sz="3200" dirty="0"/>
            </a:br>
            <a:endParaRPr lang="en-US" altLang="zh-CN" sz="3200" dirty="0"/>
          </a:p>
        </p:txBody>
      </p:sp>
      <p:sp>
        <p:nvSpPr>
          <p:cNvPr id="8" name="文本框 7"/>
          <p:cNvSpPr txBox="1"/>
          <p:nvPr/>
        </p:nvSpPr>
        <p:spPr>
          <a:xfrm>
            <a:off x="8470265" y="5778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multiplicity: </a:t>
            </a:r>
            <a:r>
              <a:rPr lang="zh-CN" altLang="en-US"/>
              <a:t>1648899</a:t>
            </a:r>
            <a:endParaRPr lang="zh-CN" altLang="en-US"/>
          </a:p>
        </p:txBody>
      </p:sp>
      <p:pic>
        <p:nvPicPr>
          <p:cNvPr id="5" name="图片 4" descr="multi"/>
          <p:cNvPicPr>
            <a:picLocks noChangeAspect="1"/>
          </p:cNvPicPr>
          <p:nvPr/>
        </p:nvPicPr>
        <p:blipFill>
          <a:blip r:embed="rId2"/>
          <a:srcRect l="4231" t="6884" r="9205" b="1304"/>
          <a:stretch>
            <a:fillRect/>
          </a:stretch>
        </p:blipFill>
        <p:spPr>
          <a:xfrm>
            <a:off x="6345555" y="892810"/>
            <a:ext cx="5386070" cy="43319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485" y="36830"/>
            <a:ext cx="10515600" cy="1325563"/>
          </a:xfrm>
        </p:spPr>
        <p:txBody>
          <a:bodyPr/>
          <a:lstStyle/>
          <a:p>
            <a:r>
              <a:rPr lang="en-US" altLang="zh-CN"/>
              <a:t>Conclusion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4850" y="1362710"/>
            <a:ext cx="10782300" cy="5042535"/>
          </a:xfrm>
        </p:spPr>
        <p:txBody>
          <a:bodyPr>
            <a:normAutofit lnSpcReduction="20000"/>
          </a:bodyPr>
          <a:lstStyle/>
          <a:p>
            <a:r>
              <a:rPr lang="en-US" altLang="zh-CN" dirty="0"/>
              <a:t>Our work suggests that </a:t>
            </a:r>
            <a:r>
              <a:rPr lang="en-US" altLang="zh-CN" dirty="0">
                <a:solidFill>
                  <a:srgbClr val="FF0000"/>
                </a:solidFill>
              </a:rPr>
              <a:t>the soft gamma-ray emissions could come from the cascade process in the pulsar polar cap region.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The multiplicity could reach its maximum when B</a:t>
            </a:r>
            <a:r>
              <a:rPr kumimoji="1" lang="en-US" altLang="ja-JP" dirty="0">
                <a:solidFill>
                  <a:schemeClr val="tx1"/>
                </a:solidFill>
                <a:sym typeface="+mn-ea"/>
              </a:rPr>
              <a:t>~10</a:t>
            </a:r>
            <a:r>
              <a:rPr kumimoji="1" lang="en-US" altLang="ja-JP" baseline="30000" dirty="0">
                <a:solidFill>
                  <a:schemeClr val="tx1"/>
                </a:solidFill>
                <a:sym typeface="+mn-ea"/>
              </a:rPr>
              <a:t>12</a:t>
            </a:r>
            <a:r>
              <a:rPr kumimoji="1" lang="en-US" altLang="ja-JP" dirty="0">
                <a:solidFill>
                  <a:schemeClr val="tx1"/>
                </a:solidFill>
                <a:sym typeface="+mn-ea"/>
              </a:rPr>
              <a:t>G</a:t>
            </a:r>
            <a:r>
              <a:rPr lang="en-US" altLang="zh-CN" dirty="0">
                <a:solidFill>
                  <a:schemeClr val="tx1"/>
                </a:solidFill>
              </a:rPr>
              <a:t>. And it's higher with </a:t>
            </a:r>
            <a:r>
              <a:rPr kumimoji="1" lang="en-US" altLang="ja-JP" dirty="0">
                <a:solidFill>
                  <a:schemeClr val="tx1"/>
                </a:solidFill>
                <a:sym typeface="+mn-ea"/>
              </a:rPr>
              <a:t>lower curvature radius and shorter spinning period.</a:t>
            </a:r>
            <a:endParaRPr kumimoji="1" lang="en-US" altLang="ja-JP" dirty="0">
              <a:solidFill>
                <a:schemeClr val="tx1"/>
              </a:solidFill>
              <a:sym typeface="+mn-ea"/>
            </a:endParaRPr>
          </a:p>
          <a:p>
            <a:r>
              <a:rPr lang="en-US" altLang="zh-CN">
                <a:sym typeface="+mn-ea"/>
              </a:rPr>
              <a:t>The maximum of luminosity locates at B~10</a:t>
            </a:r>
            <a:r>
              <a:rPr lang="en-US" altLang="zh-CN" baseline="30000">
                <a:sym typeface="+mn-ea"/>
              </a:rPr>
              <a:t>12</a:t>
            </a:r>
            <a:r>
              <a:rPr lang="en-US" altLang="zh-CN">
                <a:sym typeface="+mn-ea"/>
              </a:rPr>
              <a:t>G. </a:t>
            </a:r>
            <a:r>
              <a:rPr lang="en-US" altLang="zh-CN" dirty="0">
                <a:sym typeface="+mn-ea"/>
              </a:rPr>
              <a:t>And it's higher with </a:t>
            </a:r>
            <a:r>
              <a:rPr lang="en-US" altLang="zh-CN">
                <a:sym typeface="+mn-ea"/>
              </a:rPr>
              <a:t>shorter period and higher curvature radius.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RICS contributes more to multiplicity in higher magnetic field.</a:t>
            </a:r>
            <a:endParaRPr lang="en-US" altLang="zh-CN">
              <a:sym typeface="+mn-ea"/>
            </a:endParaRPr>
          </a:p>
          <a:p>
            <a:endParaRPr kumimoji="1" lang="en-US" altLang="zh-CN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420" y="15241"/>
            <a:ext cx="7886700" cy="1325563"/>
          </a:xfrm>
        </p:spPr>
        <p:txBody>
          <a:bodyPr/>
          <a:lstStyle/>
          <a:p>
            <a:r>
              <a:rPr kumimoji="1" lang="en-US" altLang="ja-JP" dirty="0"/>
              <a:t>Future plan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5765" y="1235075"/>
            <a:ext cx="10865485" cy="5253990"/>
          </a:xfrm>
        </p:spPr>
        <p:txBody>
          <a:bodyPr>
            <a:noAutofit/>
          </a:bodyPr>
          <a:lstStyle/>
          <a:p>
            <a:r>
              <a:rPr kumimoji="1" lang="en-US" altLang="ja-JP" sz="3200" b="1" dirty="0">
                <a:solidFill>
                  <a:schemeClr val="tx1"/>
                </a:solidFill>
              </a:rPr>
              <a:t>Extend the model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kumimoji="1" lang="en-US" altLang="ja-JP" dirty="0">
                <a:solidFill>
                  <a:schemeClr val="tx1"/>
                </a:solidFill>
              </a:rPr>
              <a:t>Extending the cascade simulation for magnetic field </a:t>
            </a:r>
            <a:r>
              <a:rPr kumimoji="1" lang="en-US" altLang="ja-JP" dirty="0">
                <a:solidFill>
                  <a:srgbClr val="FF0000"/>
                </a:solidFill>
              </a:rPr>
              <a:t>&gt; 10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13</a:t>
            </a:r>
            <a:r>
              <a:rPr kumimoji="1" lang="en-US" altLang="ja-JP" dirty="0">
                <a:solidFill>
                  <a:srgbClr val="FF0000"/>
                </a:solidFill>
              </a:rPr>
              <a:t> G</a:t>
            </a:r>
            <a:r>
              <a:rPr kumimoji="1" lang="en-US" altLang="ja-JP" dirty="0">
                <a:solidFill>
                  <a:schemeClr val="tx1"/>
                </a:solidFill>
              </a:rPr>
              <a:t>  where </a:t>
            </a:r>
            <a:r>
              <a:rPr kumimoji="1" lang="en-US" altLang="ja-JP" dirty="0">
                <a:solidFill>
                  <a:srgbClr val="FF0000"/>
                </a:solidFill>
              </a:rPr>
              <a:t>Photon splitting</a:t>
            </a:r>
            <a:r>
              <a:rPr kumimoji="1" lang="en-US" altLang="ja-JP" dirty="0">
                <a:solidFill>
                  <a:schemeClr val="tx1"/>
                </a:solidFill>
              </a:rPr>
              <a:t> becomes important. 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kumimoji="1" lang="en-US" altLang="ja-JP" dirty="0">
                <a:solidFill>
                  <a:schemeClr val="tx1"/>
                </a:solidFill>
              </a:rPr>
              <a:t>Apply the </a:t>
            </a:r>
            <a:r>
              <a:rPr kumimoji="1" lang="en-US" altLang="ja-JP" dirty="0">
                <a:solidFill>
                  <a:srgbClr val="FF0000"/>
                </a:solidFill>
              </a:rPr>
              <a:t>3D</a:t>
            </a:r>
            <a:r>
              <a:rPr kumimoji="1" lang="en-US" altLang="ja-JP" dirty="0">
                <a:solidFill>
                  <a:schemeClr val="tx1"/>
                </a:solidFill>
              </a:rPr>
              <a:t> polar cap accelerator model to our simualtion.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kumimoji="1" lang="en-US" altLang="ja-JP" sz="3200" dirty="0">
              <a:solidFill>
                <a:schemeClr val="tx1"/>
              </a:solidFill>
              <a:sym typeface="+mn-ea"/>
            </a:endParaRPr>
          </a:p>
          <a:p>
            <a:r>
              <a:rPr kumimoji="1" lang="en-US" altLang="ja-JP" sz="3200" b="1" dirty="0">
                <a:solidFill>
                  <a:schemeClr val="tx1"/>
                </a:solidFill>
                <a:sym typeface="+mn-ea"/>
              </a:rPr>
              <a:t>Confirm the model</a:t>
            </a:r>
            <a:endParaRPr kumimoji="1" lang="en-US" altLang="ja-JP" sz="3200" dirty="0">
              <a:solidFill>
                <a:schemeClr val="tx1"/>
              </a:solidFill>
              <a:sym typeface="+mn-ea"/>
            </a:endParaRPr>
          </a:p>
          <a:p>
            <a:pPr>
              <a:buNone/>
            </a:pPr>
            <a:r>
              <a:rPr kumimoji="1" lang="en-US" altLang="ja-JP" dirty="0">
                <a:sym typeface="+mn-ea"/>
              </a:rPr>
              <a:t>- Study the emission geometry and compare it with the pulse profile.</a:t>
            </a:r>
            <a:endParaRPr kumimoji="1" lang="en-US" altLang="ja-JP" dirty="0">
              <a:sym typeface="+mn-ea"/>
            </a:endParaRPr>
          </a:p>
          <a:p>
            <a:pPr>
              <a:buNone/>
            </a:pPr>
            <a:endParaRPr kumimoji="1" lang="en-US" altLang="ja-JP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99061"/>
            <a:ext cx="7886700" cy="1325563"/>
          </a:xfrm>
        </p:spPr>
        <p:txBody>
          <a:bodyPr/>
          <a:lstStyle/>
          <a:p>
            <a:r>
              <a:rPr lang="en-US" altLang="zh-CN"/>
              <a:t>Outline	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8135" y="1091565"/>
            <a:ext cx="7886700" cy="5426710"/>
          </a:xfrm>
        </p:spPr>
        <p:txBody>
          <a:bodyPr/>
          <a:lstStyle/>
          <a:p>
            <a:r>
              <a:rPr lang="en-US" altLang="zh-CN" sz="3600" b="1" dirty="0">
                <a:sym typeface="+mn-ea"/>
              </a:rPr>
              <a:t>Background and Motivation</a:t>
            </a:r>
            <a:endParaRPr lang="en-US" altLang="zh-CN" sz="3200" b="1" dirty="0"/>
          </a:p>
          <a:p>
            <a:pPr marL="0" indent="0">
              <a:buNone/>
            </a:pPr>
            <a:endParaRPr lang="en-US" altLang="zh-CN" sz="3200" dirty="0">
              <a:sym typeface="+mn-ea"/>
            </a:endParaRPr>
          </a:p>
          <a:p>
            <a:r>
              <a:rPr lang="en-US" altLang="zh-CN" sz="3600" b="1" dirty="0">
                <a:sym typeface="+mn-ea"/>
              </a:rPr>
              <a:t>Model</a:t>
            </a:r>
            <a:endParaRPr lang="en-US" altLang="zh-CN" sz="3600" b="1" dirty="0">
              <a:sym typeface="+mn-ea"/>
            </a:endParaRPr>
          </a:p>
          <a:p>
            <a:pPr marL="0" indent="0">
              <a:buNone/>
            </a:pPr>
            <a:endParaRPr lang="en-US" altLang="zh-CN" sz="3200" dirty="0">
              <a:sym typeface="+mn-ea"/>
            </a:endParaRPr>
          </a:p>
          <a:p>
            <a:r>
              <a:rPr lang="en-US" altLang="zh-CN" sz="3600" b="1" dirty="0">
                <a:sym typeface="+mn-ea"/>
              </a:rPr>
              <a:t>Result</a:t>
            </a:r>
            <a:endParaRPr lang="en-US" altLang="zh-CN" sz="3200" dirty="0">
              <a:sym typeface="+mn-ea"/>
            </a:endParaRPr>
          </a:p>
          <a:p>
            <a:pPr marL="0" indent="0">
              <a:buNone/>
            </a:pPr>
            <a:endParaRPr lang="en-US" altLang="zh-CN" sz="3200" dirty="0"/>
          </a:p>
          <a:p>
            <a:r>
              <a:rPr lang="en-US" altLang="zh-CN" sz="3600" b="1" dirty="0">
                <a:sym typeface="+mn-ea"/>
              </a:rPr>
              <a:t>Conclusion</a:t>
            </a:r>
            <a:endParaRPr lang="en-US" altLang="zh-CN" sz="3600" b="1" dirty="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095" y="3366770"/>
            <a:ext cx="6475730" cy="299085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015" y="647065"/>
            <a:ext cx="8133080" cy="3523615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Polar cap cascade is the fundamental physical process of the pulsar</a:t>
            </a:r>
            <a:endParaRPr lang="en-US" altLang="zh-CN" sz="2400" dirty="0"/>
          </a:p>
          <a:p>
            <a:r>
              <a:rPr lang="en-US" altLang="zh-CN" sz="2400" dirty="0"/>
              <a:t>No high-energy feature from the polar cap cascade region has been confirmed.</a:t>
            </a:r>
            <a:endParaRPr lang="en-US" altLang="zh-CN" sz="2400" dirty="0"/>
          </a:p>
          <a:p>
            <a:r>
              <a:rPr lang="en-US" altLang="zh-CN" sz="2400" dirty="0"/>
              <a:t>Origin of Non-thermal X-Ray is under debate.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Could it come from the polar cap region?</a:t>
            </a:r>
            <a:endParaRPr lang="zh-CN" altLang="en-US" sz="2400" dirty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15" y="-86995"/>
            <a:ext cx="7886700" cy="944245"/>
          </a:xfrm>
        </p:spPr>
        <p:txBody>
          <a:bodyPr/>
          <a:lstStyle/>
          <a:p>
            <a:r>
              <a:rPr lang="en-US" altLang="zh-CN" dirty="0"/>
              <a:t>Background and Motivation</a:t>
            </a:r>
            <a:endParaRPr lang="en-US" altLang="zh-CN" dirty="0"/>
          </a:p>
        </p:txBody>
      </p:sp>
      <p:sp>
        <p:nvSpPr>
          <p:cNvPr id="11" name="文本框 10"/>
          <p:cNvSpPr txBox="1"/>
          <p:nvPr/>
        </p:nvSpPr>
        <p:spPr>
          <a:xfrm>
            <a:off x="2650490" y="6431280"/>
            <a:ext cx="36791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chemeClr val="tx1"/>
                </a:solidFill>
              </a:rPr>
              <a:t>(Credit: D.J. Thompson (NASA/GSFC)</a:t>
            </a:r>
            <a:r>
              <a:rPr lang="en-US" altLang="zh-CN" sz="1400">
                <a:solidFill>
                  <a:schemeClr val="tx1"/>
                </a:solidFill>
              </a:rPr>
              <a:t>)</a:t>
            </a:r>
            <a:endParaRPr lang="en-US" altLang="zh-CN" sz="140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715" y="-86995"/>
            <a:ext cx="4217670" cy="6444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386570" y="636968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(</a:t>
            </a:r>
            <a:r>
              <a:rPr lang="zh-CN" altLang="en-US"/>
              <a:t>Aliu </a:t>
            </a:r>
            <a:r>
              <a:rPr lang="en-US" altLang="zh-CN"/>
              <a:t>et al. 2008+)</a:t>
            </a:r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5792470" y="2957830"/>
            <a:ext cx="2585085" cy="885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2463800" y="3559810"/>
            <a:ext cx="7472045" cy="283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94810" y="3934460"/>
            <a:ext cx="5905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FF0000"/>
                </a:solidFill>
              </a:rPr>
              <a:t>?</a:t>
            </a:r>
            <a:endParaRPr lang="en-US" altLang="zh-CN" sz="4000">
              <a:solidFill>
                <a:srgbClr val="FF0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088765" y="4555490"/>
            <a:ext cx="802640" cy="171132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065" y="3360420"/>
            <a:ext cx="5189855" cy="2692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320" y="3557270"/>
            <a:ext cx="5253355" cy="27114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705" y="6147435"/>
            <a:ext cx="118090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ym typeface="+mn-ea"/>
              </a:rPr>
              <a:t>MeV pulsars may be the evidence of the emission from the 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polar cap cascade 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!</a:t>
            </a:r>
            <a:endParaRPr lang="en-US" altLang="zh-CN" sz="24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37090" y="161290"/>
            <a:ext cx="22339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(Wang et al. 2018) </a:t>
            </a:r>
            <a:endParaRPr lang="zh-CN" altLang="en-US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673100"/>
            <a:ext cx="5376545" cy="25546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98450" y="-178435"/>
            <a:ext cx="11672570" cy="889000"/>
          </a:xfrm>
        </p:spPr>
        <p:txBody>
          <a:bodyPr/>
          <a:lstStyle/>
          <a:p>
            <a:r>
              <a:rPr kumimoji="1" lang="en-US" altLang="ja-JP" sz="3200" b="1" dirty="0">
                <a:solidFill>
                  <a:schemeClr val="tx1"/>
                </a:solidFill>
                <a:sym typeface="+mn-ea"/>
              </a:rPr>
              <a:t>Spectrum and Pulse profile of the MeV pulsars</a:t>
            </a:r>
            <a:endParaRPr kumimoji="1" lang="en-US" altLang="ja-JP" sz="32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57450" y="52959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PSR J1617-5055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07365"/>
            <a:ext cx="5654675" cy="295021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651115" y="52959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PSR J1811-1925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545715" y="31889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PSR J1846-0258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238365" y="336042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PSR J1930+1852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245" y="198121"/>
            <a:ext cx="7886700" cy="132556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ym typeface="+mn-ea"/>
              </a:rPr>
              <a:t>Previous model</a:t>
            </a:r>
            <a:br>
              <a:rPr kumimoji="1" lang="en-US" altLang="ja-JP" dirty="0">
                <a:solidFill>
                  <a:schemeClr val="tx1"/>
                </a:solidFill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6220" y="4498340"/>
            <a:ext cx="8136255" cy="4351655"/>
          </a:xfrm>
        </p:spPr>
        <p:txBody>
          <a:bodyPr/>
          <a:lstStyle/>
          <a:p>
            <a:r>
              <a:rPr lang="en-US" altLang="zh-CN" sz="2400" dirty="0"/>
              <a:t>Previous work by Wang et al.(2018) suggested that GeV quiet soft gamma-ray is because of the peculiar geometry (</a:t>
            </a:r>
            <a:r>
              <a:rPr lang="en-US" altLang="zh-CN" sz="2400" b="1" dirty="0">
                <a:solidFill>
                  <a:srgbClr val="FF0000"/>
                </a:solidFill>
              </a:rPr>
              <a:t>Outer gap model</a:t>
            </a:r>
            <a:r>
              <a:rPr lang="en-US" altLang="zh-CN" sz="2400" dirty="0"/>
              <a:t>).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>
                <a:solidFill>
                  <a:srgbClr val="FF0000"/>
                </a:solidFill>
              </a:rPr>
              <a:t>We  discuss the possibility that the emission comes from the polar cap cascade region.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070" y="1040765"/>
            <a:ext cx="7634605" cy="32232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5" y="96520"/>
            <a:ext cx="3792855" cy="5796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21470" y="610997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(</a:t>
            </a:r>
            <a:r>
              <a:rPr lang="zh-CN" altLang="en-US"/>
              <a:t>Aliu </a:t>
            </a:r>
            <a:r>
              <a:rPr lang="en-US" altLang="zh-CN"/>
              <a:t>et al. 2008+)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4829175" y="3681095"/>
            <a:ext cx="22339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sym typeface="+mn-ea"/>
              </a:rPr>
              <a:t>(Wang et al. 2018) 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Purpose 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Simulate the polar cap cascade 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Study the high-energy emission from the cascade region 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Application to the MeV pulsars. </a:t>
            </a:r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210" y="47625"/>
            <a:ext cx="4827905" cy="994410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solidFill>
                  <a:schemeClr val="tx1"/>
                </a:solidFill>
                <a:sym typeface="+mn-ea"/>
              </a:rPr>
              <a:t>Polar cap accelerator</a:t>
            </a:r>
            <a:endParaRPr kumimoji="1" lang="en-US" altLang="ja-JP" sz="32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1130" y="1223645"/>
            <a:ext cx="3511550" cy="4790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0562" t="17102" r="12150"/>
          <a:stretch>
            <a:fillRect/>
          </a:stretch>
        </p:blipFill>
        <p:spPr>
          <a:xfrm>
            <a:off x="3929380" y="774700"/>
            <a:ext cx="2442845" cy="26936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380" y="3664585"/>
            <a:ext cx="2548255" cy="24218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5745" y="901700"/>
            <a:ext cx="357822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/>
              <a:t>Pulsar dipole magnetic field</a:t>
            </a:r>
            <a:endParaRPr lang="en-US" altLang="zh-CN" sz="1500"/>
          </a:p>
        </p:txBody>
      </p:sp>
      <p:sp>
        <p:nvSpPr>
          <p:cNvPr id="8" name="文本框 7"/>
          <p:cNvSpPr txBox="1"/>
          <p:nvPr/>
        </p:nvSpPr>
        <p:spPr>
          <a:xfrm>
            <a:off x="4215923" y="6444801"/>
            <a:ext cx="31324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50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Ruderman et al. 1975 +</a:t>
            </a:r>
            <a:r>
              <a:rPr lang="zh-CN" altLang="en-US" dirty="0">
                <a:sym typeface="+mn-ea"/>
              </a:rPr>
              <a:t>）</a:t>
            </a:r>
            <a:endParaRPr lang="zh-CN" altLang="en-US" sz="1350" dirty="0"/>
          </a:p>
        </p:txBody>
      </p:sp>
      <p:grpSp>
        <p:nvGrpSpPr>
          <p:cNvPr id="9" name="组合 8"/>
          <p:cNvGrpSpPr/>
          <p:nvPr/>
        </p:nvGrpSpPr>
        <p:grpSpPr>
          <a:xfrm>
            <a:off x="6772667" y="119380"/>
            <a:ext cx="5119613" cy="6031188"/>
            <a:chOff x="12037" y="408"/>
            <a:chExt cx="6635" cy="8769"/>
          </a:xfrm>
        </p:grpSpPr>
        <p:sp>
          <p:nvSpPr>
            <p:cNvPr id="5" name="文本框 4"/>
            <p:cNvSpPr txBox="1"/>
            <p:nvPr/>
          </p:nvSpPr>
          <p:spPr>
            <a:xfrm>
              <a:off x="13096" y="408"/>
              <a:ext cx="5310" cy="8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None/>
              </a:pPr>
              <a:endParaRPr lang="en-US" altLang="zh-CN" sz="2000" baseline="30000" dirty="0">
                <a:solidFill>
                  <a:schemeClr val="tx1"/>
                </a:solidFill>
              </a:endParaRPr>
            </a:p>
            <a:p>
              <a:pPr indent="0">
                <a:buNone/>
              </a:pPr>
              <a:r>
                <a:rPr lang="en-US" altLang="zh-CN" sz="2000" dirty="0">
                  <a:solidFill>
                    <a:schemeClr val="tx1"/>
                  </a:solidFill>
                </a:rPr>
                <a:t>Basic idea of the polar cap acceleration: </a:t>
              </a:r>
              <a:endParaRPr lang="en-US" altLang="zh-CN" sz="2000" dirty="0">
                <a:solidFill>
                  <a:schemeClr val="tx1"/>
                </a:solidFill>
              </a:endParaRPr>
            </a:p>
            <a:p>
              <a:pPr indent="0">
                <a:buNone/>
              </a:pPr>
              <a:endParaRPr lang="en-US" altLang="zh-CN" sz="2000" dirty="0">
                <a:solidFill>
                  <a:schemeClr val="tx1"/>
                </a:solidFill>
              </a:endParaRPr>
            </a:p>
            <a:p>
              <a:pPr marL="342900" indent="-342900">
                <a:buFont typeface="Arial" panose="020B060402020209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</a:rPr>
                <a:t>Potential drop </a:t>
              </a:r>
              <a:endParaRPr lang="en-US" altLang="zh-CN" sz="2000" dirty="0">
                <a:solidFill>
                  <a:schemeClr val="tx1"/>
                </a:solidFill>
              </a:endParaRPr>
            </a:p>
            <a:p>
              <a:pPr marL="342900" indent="-342900">
                <a:buFont typeface="Arial" panose="020B0604020202090204" pitchFamily="34" charset="0"/>
                <a:buChar char="•"/>
              </a:pPr>
              <a:endParaRPr lang="en-US" altLang="zh-CN" sz="2000" dirty="0">
                <a:solidFill>
                  <a:schemeClr val="tx1"/>
                </a:solidFill>
              </a:endParaRPr>
            </a:p>
            <a:p>
              <a:pPr marL="342900" indent="-342900">
                <a:buFont typeface="Arial" panose="020B0604020202090204" pitchFamily="34" charset="0"/>
                <a:buChar char="•"/>
              </a:pPr>
              <a:endParaRPr lang="en-US" altLang="zh-CN" sz="2000" dirty="0">
                <a:solidFill>
                  <a:schemeClr val="tx1"/>
                </a:solidFill>
              </a:endParaRPr>
            </a:p>
            <a:p>
              <a:pPr marL="342900" indent="-342900">
                <a:buFont typeface="Arial" panose="020B0604020202090204" pitchFamily="34" charset="0"/>
                <a:buChar char="•"/>
              </a:pPr>
              <a:endParaRPr lang="en-US" altLang="zh-CN" sz="2000" dirty="0">
                <a:solidFill>
                  <a:schemeClr val="tx1"/>
                </a:solidFill>
              </a:endParaRPr>
            </a:p>
            <a:p>
              <a:pPr marL="342900" indent="-342900">
                <a:buFont typeface="Arial" panose="020B060402020209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</a:rPr>
                <a:t>Lorentz factor of the primary particle</a:t>
              </a:r>
              <a:endParaRPr lang="en-US" altLang="zh-CN" sz="2000" dirty="0">
                <a:solidFill>
                  <a:schemeClr val="tx1"/>
                </a:solidFill>
              </a:endParaRPr>
            </a:p>
            <a:p>
              <a:pPr marL="342900" indent="-342900">
                <a:buFont typeface="Arial" panose="020B0604020202090204" pitchFamily="34" charset="0"/>
                <a:buChar char="•"/>
              </a:pPr>
              <a:endParaRPr lang="en-US" altLang="zh-CN" sz="2000" dirty="0">
                <a:solidFill>
                  <a:schemeClr val="tx1"/>
                </a:solidFill>
              </a:endParaRPr>
            </a:p>
            <a:p>
              <a:pPr marL="342900" indent="-342900">
                <a:buFont typeface="Arial" panose="020B0604020202090204" pitchFamily="34" charset="0"/>
                <a:buChar char="•"/>
              </a:pPr>
              <a:endParaRPr lang="en-US" altLang="zh-CN" sz="2000" dirty="0">
                <a:solidFill>
                  <a:schemeClr val="tx1"/>
                </a:solidFill>
              </a:endParaRPr>
            </a:p>
            <a:p>
              <a:pPr marL="342900" indent="-342900">
                <a:buFont typeface="Arial" panose="020B0604020202090204" pitchFamily="34" charset="0"/>
                <a:buChar char="•"/>
              </a:pPr>
              <a:endParaRPr lang="en-US" altLang="zh-CN" sz="2000" dirty="0">
                <a:solidFill>
                  <a:schemeClr val="tx1"/>
                </a:solidFill>
              </a:endParaRPr>
            </a:p>
            <a:p>
              <a:pPr marL="342900" indent="-342900">
                <a:buFont typeface="Arial" panose="020B0604020202090204" pitchFamily="34" charset="0"/>
                <a:buChar char="•"/>
              </a:pPr>
              <a:endParaRPr lang="en-US" altLang="zh-CN" sz="2000" dirty="0">
                <a:solidFill>
                  <a:schemeClr val="tx1"/>
                </a:solidFill>
              </a:endParaRPr>
            </a:p>
            <a:p>
              <a:pPr marL="342900" indent="-342900">
                <a:buFont typeface="Arial" panose="020B060402020209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</a:rPr>
                <a:t>Size of the polar cap accelerator </a:t>
              </a:r>
              <a:endParaRPr lang="en-US" altLang="zh-CN" sz="2000" dirty="0">
                <a:solidFill>
                  <a:schemeClr val="tx1"/>
                </a:solidFill>
              </a:endParaRPr>
            </a:p>
            <a:p>
              <a:pPr marL="342900" indent="-342900">
                <a:buFont typeface="Arial" panose="020B0604020202090204" pitchFamily="34" charset="0"/>
                <a:buChar char="•"/>
              </a:pPr>
              <a:endParaRPr lang="en-US" altLang="zh-CN" sz="2000" dirty="0">
                <a:solidFill>
                  <a:schemeClr val="tx1"/>
                </a:solidFill>
              </a:endParaRPr>
            </a:p>
            <a:p>
              <a:pPr indent="0">
                <a:buFont typeface="Arial" panose="020B0604020202090204" pitchFamily="34" charset="0"/>
                <a:buNone/>
              </a:pPr>
              <a:endParaRPr lang="en-US" altLang="zh-CN" sz="2000" dirty="0">
                <a:solidFill>
                  <a:schemeClr val="tx1"/>
                </a:solidFill>
              </a:endParaRPr>
            </a:p>
            <a:p>
              <a:pPr marL="342900" indent="-342900">
                <a:buNone/>
              </a:pPr>
              <a:endParaRPr lang="en-US" altLang="zh-CN" sz="2000" dirty="0">
                <a:solidFill>
                  <a:schemeClr val="tx1"/>
                </a:solidFill>
              </a:endParaRPr>
            </a:p>
            <a:p>
              <a:pPr indent="0">
                <a:buNone/>
              </a:pPr>
              <a:endParaRPr lang="en-US" altLang="zh-CN" sz="2000" baseline="30000" dirty="0">
                <a:solidFill>
                  <a:schemeClr val="tx1"/>
                </a:solidFill>
              </a:endParaRPr>
            </a:p>
          </p:txBody>
        </p:sp>
        <p:pic>
          <p:nvPicPr>
            <p:cNvPr id="10" name="334E55B0-647D-440b-865C-3EC943EB4CBC-2" descr="wpsoffi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37" y="2893"/>
              <a:ext cx="6635" cy="712"/>
            </a:xfrm>
            <a:prstGeom prst="rect">
              <a:avLst/>
            </a:prstGeom>
          </p:spPr>
        </p:pic>
        <p:pic>
          <p:nvPicPr>
            <p:cNvPr id="11" name="334E55B0-647D-440b-865C-3EC943EB4CBC-3" descr="wpsoffi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25" y="5285"/>
              <a:ext cx="2868" cy="631"/>
            </a:xfrm>
            <a:prstGeom prst="rect">
              <a:avLst/>
            </a:prstGeom>
          </p:spPr>
        </p:pic>
        <p:pic>
          <p:nvPicPr>
            <p:cNvPr id="13" name="334E55B0-647D-440b-865C-3EC943EB4CBC-5" descr="wpsoffi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61" y="7820"/>
              <a:ext cx="5577" cy="5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935" y="56209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CN" sz="2800">
                <a:sym typeface="+mn-ea"/>
              </a:rPr>
              <a:t>Cascade process in pulsar polar cap</a:t>
            </a:r>
            <a:endParaRPr lang="en-US" altLang="zh-CN" sz="280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4495" y="942975"/>
            <a:ext cx="4191000" cy="4314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4308" y="6455410"/>
            <a:ext cx="2694623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350"/>
              <a:t>（Timokhin et al.  2018）</a:t>
            </a:r>
            <a:endParaRPr lang="zh-CN" altLang="en-US" sz="135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rcRect l="9729"/>
          <a:stretch>
            <a:fillRect/>
          </a:stretch>
        </p:blipFill>
        <p:spPr>
          <a:xfrm>
            <a:off x="174625" y="788670"/>
            <a:ext cx="3856355" cy="56667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65980" y="6031865"/>
            <a:ext cx="54940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90204" pitchFamily="34" charset="0"/>
              <a:buNone/>
            </a:pPr>
            <a:r>
              <a:rPr>
                <a:sym typeface="+mn-ea"/>
              </a:rPr>
              <a:t> </a:t>
            </a:r>
            <a:r>
              <a:rPr lang="en-US">
                <a:sym typeface="+mn-ea"/>
              </a:rPr>
              <a:t>T</a:t>
            </a:r>
            <a:r>
              <a:rPr>
                <a:sym typeface="+mn-ea"/>
              </a:rPr>
              <a:t>he photons </a:t>
            </a:r>
            <a:r>
              <a:rPr lang="en-US">
                <a:sym typeface="+mn-ea"/>
              </a:rPr>
              <a:t>that</a:t>
            </a:r>
            <a:r>
              <a:rPr>
                <a:sym typeface="+mn-ea"/>
              </a:rPr>
              <a:t> escape from the cascade region make up the spectrum we observe.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466590" y="5226685"/>
            <a:ext cx="70269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Arial" panose="020B0604020202090204" pitchFamily="34" charset="0"/>
              <a:buNone/>
            </a:pPr>
            <a:r>
              <a:rPr kumimoji="1" lang="en-US" altLang="ja-JP" b="1" dirty="0">
                <a:sym typeface="+mn-ea"/>
              </a:rPr>
              <a:t>Our calculation is based on Timokhin et al. (2018). </a:t>
            </a:r>
            <a:endParaRPr kumimoji="1" lang="en-US" altLang="ja-JP" b="1" dirty="0">
              <a:sym typeface="+mn-ea"/>
            </a:endParaRPr>
          </a:p>
          <a:p>
            <a:pPr indent="0">
              <a:buFont typeface="Arial" panose="020B0604020202090204" pitchFamily="34" charset="0"/>
              <a:buNone/>
            </a:pPr>
            <a:r>
              <a:rPr kumimoji="1" lang="en-US" altLang="ja-JP" b="1" dirty="0">
                <a:sym typeface="+mn-ea"/>
              </a:rPr>
              <a:t>The difference is that we also calculate the spectrum.</a:t>
            </a:r>
            <a:endParaRPr kumimoji="1" lang="en-US" altLang="ja-JP" b="1" dirty="0">
              <a:sym typeface="+mn-ea"/>
            </a:endParaRPr>
          </a:p>
        </p:txBody>
      </p:sp>
      <p:pic>
        <p:nvPicPr>
          <p:cNvPr id="12" name="334E55B0-647D-440b-865C-3EC943EB4CBC-6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390" y="1565275"/>
            <a:ext cx="3016250" cy="5816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9450" y="636"/>
            <a:ext cx="7886700" cy="1325563"/>
          </a:xfrm>
        </p:spPr>
        <p:txBody>
          <a:bodyPr/>
          <a:lstStyle/>
          <a:p>
            <a:r>
              <a:rPr lang="en-US" altLang="zh-CN" dirty="0"/>
              <a:t>Emission </a:t>
            </a:r>
            <a:r>
              <a:rPr lang="en-US" altLang="zh-CN" dirty="0">
                <a:solidFill>
                  <a:schemeClr val="tx1"/>
                </a:solidFill>
              </a:rPr>
              <a:t>processes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5765" y="1042670"/>
            <a:ext cx="5457190" cy="2255520"/>
          </a:xfrm>
        </p:spPr>
        <p:txBody>
          <a:bodyPr>
            <a:normAutofit fontScale="80000"/>
          </a:bodyPr>
          <a:lstStyle/>
          <a:p>
            <a:r>
              <a:rPr lang="en-US" altLang="zh-CN" dirty="0"/>
              <a:t>Initial primary particle energy 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dirty="0">
                <a:sym typeface="+mn-ea"/>
              </a:rPr>
              <a:t>(in units of m</a:t>
            </a:r>
            <a:r>
              <a:rPr lang="en-US" altLang="zh-CN" sz="2400" baseline="-25000" dirty="0">
                <a:sym typeface="+mn-ea"/>
              </a:rPr>
              <a:t>e</a:t>
            </a:r>
            <a:r>
              <a:rPr lang="en-US" altLang="zh-CN" sz="2400" dirty="0">
                <a:sym typeface="+mn-ea"/>
              </a:rPr>
              <a:t>c</a:t>
            </a:r>
            <a:r>
              <a:rPr lang="en-US" altLang="zh-CN" sz="2400" baseline="30000" dirty="0">
                <a:sym typeface="+mn-ea"/>
              </a:rPr>
              <a:t>2</a:t>
            </a:r>
            <a:r>
              <a:rPr lang="en-US" altLang="zh-CN" sz="2400" dirty="0">
                <a:sym typeface="+mn-ea"/>
              </a:rPr>
              <a:t>)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-- Curvature radiation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334E55B0-647D-440b-865C-3EC943EB4CBC-1" descr="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640" y="1623060"/>
            <a:ext cx="5098415" cy="5505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640" y="2498090"/>
            <a:ext cx="3129915" cy="4254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5765" y="4189730"/>
            <a:ext cx="846772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Emission from the pairs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-- Synchrotron radiation 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US" altLang="zh-CN" sz="2800" dirty="0">
                <a:solidFill>
                  <a:schemeClr val="tx1"/>
                </a:solidFill>
                <a:sym typeface="+mn-ea"/>
              </a:rPr>
              <a:t>-- Reasonant inverse-Compton scattering(RICS) with the thermal photons from the surface.</a:t>
            </a:r>
            <a:endParaRPr lang="en-US" altLang="zh-CN" sz="28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10" name="图片 9" descr="prima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85" y="79375"/>
            <a:ext cx="4333875" cy="31013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8480" y="3258185"/>
            <a:ext cx="7760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About half of the energy would be transferred into CR photons.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gICAiSW1nU2V0dGluZ0pzb24iIDogIntcImRwaVwiOlwiNjAwXCIsXCJmb3JtYXRcIjpcIlBOR1wiLFwidHJhbnNwYXJlbnRcIjp0cnVlLFwiYXV0b1wiOnRydWV9IiwKICAgIkxhdGV4IiA6ICJYRnRjYkdGdFltUmhYM3RjWjJGdGJXRWdJRnh5YVdkb2RHRnljbTkzSUZ4d2JTQjlJRnh3Y205d2RHOGdYR1p5WVdON1hISm9iMTlqZlh0Q2ZTQmNYUT09IiwKICAgIkxhdGV4SW1nQmFzZTY0IiA6ICJpVkJPUncwS0dnb0FBQUFOU1VoRVVnQUFBWk1BQUFDV0JBTUFBQURwaUhoVkFBQUFNRkJNVkVYLy8vOEFBQUFBQUFBQUFBQUFBQUFBQUFBQUFBQUFBQUFBQUFBQUFBQUFBQUFBQUFBQUFBQUFBQUFBQUFBQUFBQXYzYUI3QUFBQUQzUlNUbE1BTXUvTm1VUWlpUkIyWnF2ZFZMdk9EZFk4QUFBQUNYQklXWE1BQUE3RUFBQU94QUdWS3c0YkFBQUwvVWxFUVZSNEFkVmNXMmdrV1JtdW5pU2RUaWFUaE1XSGZSQjdYUEdHS3oyT2d3d3Iyc0VMSW90VVdNV25sVzVtbjVaNVNFUlJmTEY3WFhUZFVaemdrMi9KaTRvb2RwWVZSTHgwVUJUZEhVMFF3WDNSRG9naTYwb3lQVjVtblo3OGZxZXF6clZPVjFkM1YzZjFxWWZVT1gvOTV6Ly9meTcvN1p5TzU3bjFsTDU3dWZkeTB5MmU3ZHdXVHFoTDlGLzdSNmVnSlo5KzJ5dzI2RmRPY1cxbDlqRzZEL2dGNnRhdG54MENMa1V5K0hUZ0VOZFdWbjM2ZFFEZm9uOVp2N3NEWEtSdU0rQjJqaWdzdU1PN3dXbUwvaDFDNW9tMmpXOXVWUmVJTmtLT2w4anh6WEtPZXRIWUx4UGRkV3NhREc1OXZyNDhpTUtVc3JNUDF0ZEJ4RHdXMkt2T3lnSEdvYmIySXY2eDdaMzJYV3BFZkNiT2s5dUc1WVR1Y1ZFd1FTN1BTbEhaNm10RS8rTmlPZmpHVmhjS3VLeUk1YUFvV0ZTWE9OdTdSTGQ1MmNIM1RjVlphU3N6NUtBb0hhSk56blpGbVNFT2MranRTMTBNRFVBN0RyRnVzbnBJWnh3RURVQjFYbkh2WFZKOEZXZ0E3bGk2SndpTDU2WFNnZ1p3MmF6QTdUcmxVOUFpdXNqTDNvM25LMi80cEtpNVVGZ2hPdVo4SGtySDBuc2RkZDk5MmExa0VoWVZWMXJ3OXJ0Y3F1dDBCaFg5VWFlU1NZcFpnVjhjeGZnc0kzWUVxVXFWZlM2YkEyOWZtcFd5dFB1N1lUYXBwZXlkMlpjRis2TWVjVm1sTzFFSjJTUUdoTWs4alNBT3ZHQldlQXdKQS9tbWlPTldxS0FCdWVTQURCR0xNQ3M4c3Q4S3B3SWZlRFlKV1lzOWQwU0JXZW1HZTcxWUVaTUNCZDBNUkdpLzRJNGtIcmorYTZpQnIxR3ZIakcrNjJSWXpNeEsreXBFV0s3d0ZLWG5XYU9XQjdwWE5tZDZqbUJXMWxlN2U5NFhxL1JHemlqMmoyVzNQNEZkdGMxUlp2RWRtSlVHUFVUMGlHQnZWVG9BQW9iQ00wUjNtaXBneHNxSHpKYVVQcTk1am12UzFHamNOcXl6cGFIa1dJRlppU2UrdHFRRG9MRjJ6b2FzWWVSWmdRWGhicGRrb3lhc3ZvU3hFZ3N5ZGNnczFSWnRya21yVDdaVjhReG1TWWFJRnpVSkp0anJXQlpkOExFOXk1c0ZaaVd1WU12OXd1S2ExZUNJSWNpM0FPYmlkbTlObVpYblZQNnc3MmYzK0tWaDI4aXJTbXBmMDIvWVdiT2JrWkVoaWpMNkJjRndxZm9XQmU0VnFJL0ZVWkh5S3RzdFJadU9Rb1llTUdMN1E5dld5b3QzdlYrWWxkczZKS2g5bGNMSnVFNS8xNy91cXRrbC9WUGVOYXRaZ1NOVDdVRVpGTDlQYnpjWWhCOFF0NmdHVGs1Vm1KVmpXOWU0dnZPUDUxVVBNMElDL3F4ZWdsbXorOENlZCtNbmxZZXZ2QlNURWhIeXJMb3V0U0UxRW5OZElvMFFFek5ud0s1TVI2Ymo1SVJvUHgzbXRMRTZ3MXJ2enN5Nkx2Tzl2ZUZHRDV2TDVXTUxWVmlrbGNVWm1RcWZWTG40aVkrYnBKLzYwNE1tYUtRNmJPbzA3L0Y5RDkyZGFYcG1vWTBNdzBpc3h4cFYrcW52R0dZR2dCWWtRY3J4RzVMVUV2b1hIcUlFajFUeVJWNTJwT1pETmZwYUlBbGtnZXNSUGdzNEEvNW0vU2xlSGU5ZEp2clBlQlRTdHo2a2Z6NzRwVDlESGhGcE5PaXR6ZlR0QjJCT01ldXlTdTlpekh3RnNsd051VHBQWjgyd2xNVmZPS0Rpa0M4TGVnazAvTWpkcTZITGVvQlh6ZlJnZ1YyNFdFL29QN3RQQlo3RHhoRkRlTWF3bXJGYmZpaHU4bWJIdFpYU25EQmcxNkMwbXNEeE14N0UzY3lpcjBKMDVkd3FpT2ZWaEhwaGNmZ3h1eXlSOFcxYmFPT01vcS9sNUVGdWJ3c1pPNEc3dENWTzVjV0hzUW80SlpQNW1MRW9JVytyMlhHRFdFbnhLc0pyUkNkaXhSbW9JMVo5L1BZb28rZ3JXWlJsY1RjVm5GYVJGbDJndXlQeWJHODJUMWNoU3RKbzJ0dlpvTW1pekt2TGVBdTV4SlZNTlRHVVNLOTUwaWNmWU9NMkVaWXN5b282Qnl3UTl4T3ppVUJJOFp4S2h1Ymh0WFN5aXI2U1JWazdrTjBHS3l4WmY2V1FBeWlLS0Q0eXpHdFpKWTZUUmRuYVYwWEJDdVBYQzFTd0xBOHJ5andMSVJGOVpSTXdKSXRTM3BCOGhxZFVpVHQwV0ZGODVrdXc2S3V1ZGpOcU9WbVUyclpHdDVyVkRnMnB6b2ZCY0NXanhIR3lLSjBkVFpSeXR2ZlNvNThhTmdZc1c0MkZvUElwZllRamhHUlJqRmxoSG5relRubEV5SHprYTJPQWJEbnpCS3BWNFU2cFNNbWk2SHZGWTE3R3Z0cDZyTElmU1lCck1VTW1qaHZXczdKa1VYUU41dDJFS0tyUkhFc1NqTXRSUUFBZTBaRFJWODFxM1pKRjBlMEtIUHloZSswdnJjOURiSlk0M3VSNHI3bmMrMmxVTHIzRWdlWjd4YXJ5a2tXWlU2MDk3Z3ZlaHJiWk1BbVBWc2VrOExWYWxjWEhJVllZZ3NQZzNPOUhlY25LUkxJb2l4cTFWZHFvWmJiQ2ZHa1lXOElEZ0xsa3ozb2d3OWJGZnFKNEZkdStUeFpsUWZXTXZVNjNpYkhNUm9lQmtEaGh4UllNaDZ4MEdJb1NmbW52OVJXbFpmTVBra1h4S2dxMVVnVnVCam83Vm1BakYzMCs5cUFnRXNjNEJPdSs5M0tVTGl3azZJSTVXd0E0UUpUR2ptUjJqZ2xSSGxwelNnSktDWk1pMXk2N090cGtIOXYwQXQ3UFZBSkdWekZ3L1o1aVJiUXVSak1aem1mMDF4WWZxdXUxelpZV3JLUnRSUHIxMlErT1NWRUdxVUswQjh3TDBiSHJlYnFJV3ZrQWYvbzlOUkd1c2VBMi9tekdHODZMbkNUc1kyQ1QyK3A0eGh1a2cyQlNWS3NJd1M2aDRiazc5YkM1ejB6Z3lWNVlzZjVkNXByY0s3MXlLM3ArVGcvejRoVkxvNUxVK08yd2lOdUQ2b0JhMnFRQVJieHp6SEtZT0c1eFJUQUhFMWkwbWtIZXdtdlJPMFE1S2d6WUsxN245UkhpRTN4eFkxcnVOVTB5dzlXeFNuc3FDV3gzTnZzblJ4R1pBdFR4K1lTdEFyUkNoWjZMc1BscmtDaUwwYUpjRnFsOHRqakh6SC9YalBROTlqMVRWM0llMmh2ZXpZc0JpOVpkRFE3WTg1dG1nTUwvREJMRjgrK3RBL2ZaaXZ3VnpXdEI1ZXh6MytFVVJuZzNGRThsYUk1OXYrMTVYeGFrYWdkZUF3QTg5bDNOQk1FVG92QldBMFZacHQ0UHY0MmJFSW96aXBVKzNsRlJpd1hDNmxNenB1bmNYUy9Ld01sZHpiZDA5QVlMTDZza21OUkhPaUJXdTg0WXB6YzM1WWRpQXdDNUd1U0h0S1hGaC9aMDFNTFBibW03ZVBXK2xvSFRrWU1hMXVSbkRQQmdVYnhuWCtuKzdvTjZzejljN3I2b1E4emErNWo4OHVuKzRpTjFFeVdodnZUcTNJQmdZcGYrWnJaUElZclpKRlZkU3NGTHZiMVVEUU9rQy9mS0I0bllTK3FDanpBbkpjb2ZILzBMazZIN2d3OEVENnNFdi9aS1pGQjhYTGpqNzRpS3JkQ3g3SXRKaVlMK21ZOXppZk54QTBySzVobng3L29iSnlCTkhhTFhDclpnZG9LaXNNVHNwbUNCaFNKQ01BSHRVeWdOT0toWXNUa2NFeFFGanBaNjNOQWU1aURGTnVxSzJMdTJDWjZnS01pa3FEMStBWklkS2V3a0ZnUGZ1QzlHaVlhUEl2c1NTL1BocG1aWGc2MXprS1lkY0VxR0lUZWFqUkxiR3lTR3EzYjBWQjA3ekF6Q2hCUlVTc25IaWl0V3BUREJCUWIvNWxSaG0rV0lGTzlIK1JJdkxxaWJMUDY1YkF2dFV6Z3VjVW9wSVlkR0dnQ2lxUEZXRXBWRmRaUEZFVWZKVHNhcHBJZXdXZGhSMFdGWjdxbjFoUEtjREY1dFdGVmwxMXVqZ09TUnNKRk1oTEhrdzdxS2dYb3loeEw1cHNoQ1NKaFNldisyck5pamdFMkprRUhKTUN2c3Q5Q21iOSszbDQ0eTdIMlJ3Zy9XS01BVzJ3K2drL1RaTUN2czM1NVp6WUdOaG45cWcrWUdNOHdLKzdkaHFUMlh5a0Z1Yk5zNjdoaG1aQXVpSE5rUTQ3Q2l5SXpIditVQjhYV3o0cDJrUHdsZUNqSjhlVEJ0Ny9OUU55dE1vYVhkek9lcGJxZVpEOVEwSzlmU3J5OXZKU0h6bllNMDdEaCtYZmJMemh1U2pZWEU5ZGJTbWxLbHpRU0xMSVpVeUQrTmFtcTdWVTR0dE5MRDVJclF2WXI3Z0x3b3Z4R2Jvc3ZXREp1VlVnUEoyUlF5UkNpZG5mUzRVOENzS1dhbDlIVzRYODMwblJiVG8wNERFL1BBbDhtVE1DbVBUS1BQQ2ZWUmhVVjhKM3R1RWRIYnZqV2hYcVpDRmdMSXAvZWo1bFE2blVnbjZpMnY0c2NxZENlMUpwNElPK01RaFZsUlREWnFaL1Z4eU9YWkZtWkZOZGsxa3YvV0pVKzJSdWw3VFE4WjlhVHJLQVR6YTROcDBQemdxbEhQajdPaGUyNlFuaXZ0YUg3TTBPVHliSUJaT0ZiN3g0Skw3MDZxRGZNdmczUE5rV0tSL1g3K2JJM0FnUkd0QkxlTDlCVTNBdEY4bWhqUlNuZ0VkamNmWHNic1ZZOVdRSXdsK0RTVk5tWUgwMnVPWGE1bjdkbjVuWnV6VWxPaWxXQUEyYmJuVHYvMFJqU0xuaG9tNDB3WkgyUkJlZW8wcW1aU3RRTlJ0cWZPUmhZZHhoaHZBMUxQZ3ZLMGFUQ3pzcWwyeWhKOFNnSkcvVFRqNVpoWllRb3M3Wm5xYk1rR2ZhV2ZmSlloaXB0YkJmcEtPNnRqYWRaeExwRGxPRkdZQk8wK0Y3c0d5KytUNXNqV0tGM3ZHcWE5RFZIV1J5R1VmNXVxYmcrZmhpUnVibnBjVVNIYWtBT0svOHRCdmJxc3UxUmlTWWtqd1hEeFJKZE1mSENoOEJoNEYxdmp5U3BxdjNTQmJaUEg1VS8vbU0wQ3ZmaWh6N0xuVWZ3Y2hlZzlKcFlUOVJaalhYOTZ4dFZlSitRQWs3L1h4Y0RQaEQ1Y04zai9QNEs1VWd3RTJabXBBQUFBQUVsRlRrU3VRbUNDIgp9Cg=="/>
    </extobj>
    <extobj name="334E55B0-647D-440b-865C-3EC943EB4CBC-2">
      <extobjdata type="334E55B0-647D-440b-865C-3EC943EB4CBC" data="ewogICAiSW1nU2V0dGluZ0pzb24iIDogIntcImRwaVwiOlwiNjAwXCIsXCJmb3JtYXRcIjpcIlBOR1wiLFwidHJhbnNwYXJlbnRcIjp0cnVlLFwiYXV0b1wiOnRydWV9IiwKICAgIkxhdGV4IiA6ICJYRnNnVjE5N1ExSjlJRnh3Y205d2RHOGdYSEpvYjE5alhuc3lMek45TENCWFgzdHplVzU5SUZ4d2NtOXdkRzhnUWw1N0xURjlJQ3hPWDN0SFNuMGdYSEJ5YjNCMGJ5QkNYRjA9IiwKICAgIkxhdGV4SW1nQmFzZTY0IiA6ICJpVkJPUncwS0dnb0FBQUFOU1VoRVVnQUFCUjBBQUFCbkJBTUFBQUIvVS9qWkFBQUFNRkJNVkVYLy8vOEFBQUFBQUFBQUFBQUFBQUFBQUFBQUFBQUFBQUFBQUFBQUFBQUFBQUFBQUFBQUFBQUFBQUFBQUFBQUFBQXYzYUI3QUFBQUQzUlNUbE1BSXQzdnpVUzdtV1lRZHF1Sk1sU3dLTGZMQUFBQUNYQklXWE1BQUE3RUFBQU94QUdWS3c0YkFBQWdBRWxFUVZSNEFlMWRmWkJzUjFXLys5N3UyNTIzYno4MEJnMWZzN3pFQ0thb1dkNkxRUGp3RGtra0lwU3pJQ1dVcEpnMWlTTEZ4NndTVVlrd3F4UlNDTlR1UzhKSElqaGpnU0IvelNJeGtDRE9pSkNJV013aVZpekFZdGZ2VW9GOTJWbGZ2a2phMytudjdudG41dDdaM1ptcGw3bC83RDE5K3ZUcGM3cFBuejU5N3IyelFUQzZSaU13R29FREhZR3gxdnlCOGhzeEc0M0Fma1pna20zdnAvbW83V2dFRG5RRUttejlRUG1ObUkxR1lEOGpzUGJJZmxxUDJvNUdvTGNSbUxneDNIM1pVclJ0N2xHRnUvWXFkdXJ1eDJVd2Vldi9xVEVZM2ZzMEFsTWh3OVg2aXQvZERGdVFxTDlodTc4YXNyMFlrL1hibkcvbGlkekQ1NXRLdzY3UFdHNzNUMy9vMmh4anE1Nmswd3J6RGZiMklCZ3JzM09QdTNCeXRzUkc5dWlaeFdFWHQzWTMwY1Z4eHZ4b3NjSkUxeFBzTGdJbUdIdUdRRHhPL21ZdWZEZDJqcEU5OW5lNng4TFg4dzYzR050d2U2NDlJTXEzL0VEY2EyelBKVGpQUzNYR2R1c2plK3p6TEk5TEk0UDdlOUR0V2gxbm1ydFZYbEZoajY5ODVHZE8zYjI1TmJKSDF5Z092YlR6a093QzdzQ0pEeWRZWHRTRWNrN0dtY0ljdWxCRDA4SElIdnM5RmFVVjJXT1dzYXJkdVQ3T01MbFBUek4yMWlaNFBNQWplK3p6TEdkWXF5RzZoUHRic0R0WHg1a0FZUlRIait6UkhwNFJmQ2dqTU1OVWhIU0NNYlYxODU3VWNTYW9TNHBqbnNFZWlqeER4blRrSC9zOElUakd5QVBORkdQMzI1MkhxdlNoMHcyT1B4STVnZHZrNXljOHNzYyt6K3NZWStkRWw3T00yYy9HOUhGR0M0VHo5Wkl1UEU2QWtUMzJlNkp6N0RIUkpmeWpmbDROekxGSWNxZXBMTGZmSWc2d3Y1RTk5bnZ3bjdDN0tyckVFeHExUXhPaTBoSm8vVGNUT3ZhcThlYzFNTExIZ1UwdmppdUxWdWROK1ZSR28zQzgzdGFGeHdzd3NzZUJ6ZlFjWXlvVlNUTG80NHdTcU95RWx3cDdudC9QRzN2OFlYYjY1TlZYWDNueWRNaVRkeE5oNjlRbFYxOTk4dUtRTGZNcEZJZ3JMM1pzWUtDVFcyTnMzZ2d3SytYVW1IOW41NnhxalZiQVVPdjdGdVpjclV2ZTBVa1ZwUkxkazluamVNajU3eTdwcHBtY21PL1RiazVYMXg4V01Da2swZXFldXVaZlJGZHJHc1hma3BrMHhRVk9vQkY1UVQvNHZ5R1Q3MDl3VWR6anpQL2VrR09QYkhhU2NhajFOWU92SUJVMGQxS0o2cExaNDVaa3U2RFpJWTBtcjdNYTF3OEFtNXgvUFozM2UvdE4xL09LM1pkK21jb3o5OTRaOHZLbGJ4UFRPbk1QTDdmZU9OOFBNUlAwZ2VQMW9rV1dkWTR6ZGNpKzk5ZFdkUVFjYW4yL2U5TU5OUGl0ei80V3Y2alEybzZvRUlkSVpvL0g3NzNwT3VyQTVNc3luK1FJdHZmWnBUaTJoNGFidmZmT0FrbnlmS0hwVzZudzA3SzNNdURucmV1dWNWNWdMVXU2bVJ4akQ4enI2a0VEV2VaODNlb2ZaekxmQ3Rtbk84czQxUHJpNlpONUcrVERvYzY2ZGxZcG9YOGtKalYwSURPNWd1ZVRnSGg3Ri9hSFV0M1VqemlDSVBOT1NMRXN1c2tDM0RZOUl0OXNMU0RnajdMZDRUSEhvT0JtYzBMbjJTRnBnUWhqbGU1dHI2SFdGKzdmeXVZalYyQ3NzNjFDcUVqbUg0bERHU3p0QUR3SVN1eUZuVmdmV3QyYVkyZDFiWjF6RU5DNHh3QlBpdDMzWXliWkZZY21VMnJHc0RiTGR3ZVI0d3dZbHBtZkFuSjdHV3A5S1Y2M3hNVXMrYS9EVzdVR1RHNlB1ZDlBRHl1bVpSRHN1T1pwVngwcVhIYnNqSmJlQnUvdktLQjUwL01ZaW91bVNFOUFOdTNpWU9HYXU1akhIZXNVb3VINWRiV1RrRU90TDRTM2Q5TmJNQm5iblpTUmRZbnRNY08rRDVabmJaYkZBWDNxa05NN05FbVRDWmw4QW9jaHNDMHU0OHRiZWRDV2ZyRHdGTnRkdHlWd2p6T2lCZ0hIb3phTkR3KzF2aFdtM21QaVlsTTR1Y0NoZndYa1hVOHptaVcyeDFtMkhucHYySy9aajdzTXk4T0d5TTZxVmlkTjliN2dPQ3FXckFvVW5hQ3NuTGNxQnd5dXFhQlh5bEdPVzlzNkVva1hkcWoxM1hFWEV3VlBZbkhWQVhtWHBYdGllNXpjRGZURXF6SE14NC9USVdQcG5HSnZ2RnVxVEFmcWJhdnowSDFBUEdadjVoYlpJTUFwUHpTTUhtY2dWc2xWMUJkMHFQVXR1NXNwT1JGaGR2ZWRqRngzR2MwUzIrT1JCNElLZU5xR2tLc2FQbjJFdkVpWmk4VWxvVWpTRmltbmxxUVE3cGlkZnU2anZIRmRyVG1PUEFpbS9HOE5lU000Z0VaY2E0a2JhbjB4K011MjdKaWJKT09mMkI0cmp3WG01TUE3eWpqR2FmZDl1TEFYS1FkelVIV0Z1cVFZcFdINnBpVnBFcVpCVUx6QzFBMFltbUpXeUVTeU9NZVpWNnRGWC9QbTFKTjZtUFgxZzZvZ1RIYkFUbXlQK0N5T25zazhaTVprMWo3UEcvU2hReFhsK1dWUGRNemNJQmd2Y05rSkFQS2o4bFZEVGprZ2R5NmxkRzQxOGNzVFU3K3VzRnZpaXhsZXZGazdrclhPU2J0aDF0Y1BxdkJSa0IraUtOMmRlMko3TEM4RUFYeXdsUkdidE0vekR0UERMZXk0MnpEM2p3M3FrbEt3M0RCRi8xa1VyUlAxbERYbGdtQmdmNDlMTVkvb0E2RjluQ25yVXhuc2NibURrTU9zcng5VVVmTE5tb3kyV2lXMnh4eTJSSXlQOVpUMWlIVXNhc3YvRUNvd1gyZHR0bG1vdWtvSVdwUExCSWlyRkRyTDU2aTlkeXVhd2R4cmNsWFBhVDNzZmFlZ280Nm1zNzRpc2c2enZuNVFSV3RIcjc2SUpnYVIxQjR6ZEhLZEExUGM1RlhwbUJ4VFZBZC96emxXeDFlSk9EbFRQSkhYL1UyME1KMVdDTjFjMWxVREJvNnI1NEJiZVNtSmM1d3A2Rk5aM1I3dXFORERyRy9GQzZvb042VzBqV3BpTUVudEVlbEgva1RWWXJxalY3ZGgxd2NvRWlsai9zUVhlNVRqV3RRU0hIbHN6UTZoaHlqYlUxT2V1cmtocFQxaUh3MWhoUmhydWtMbmtadkFXWCtIV2Q4ZEw2aktZbTYyTGRuYmdVbnQ4UVJGWHhRRVBLbzVsWmMxMkUvQWo1UkpLSEZzSVVzMWEyUXRqekV4SWU2MDVTcjdLVzYwcitQcXZaNFA2T3lVZlp3SmRscS9MQnJCM2pxR1JNT3NiOW1lQ3FoVFVrNGpPaDRPSnFrOWp2UHBCRmN6clFNNnIvcVJNbVdGODBJbjJ4NHo0V2JSSG9NdEt6UGdqRURmQ3pWMm1xNFEwaTdKenN0MnFIOUV2WGdBelJZNlNqZkUrdWJjb0lxY1NKTHdNU2gyWG9KNk9KQit4QVdQby9hU0lLTkhVeFAxQmZBalpaSnBYdlFNU0Z2ZDVBUEJsbjM4S2xUN0lsMzNUaWhycUM0cGQ4YUlqZll6S21tMTQ3NGhHV1VOTmtPcXJ4OVVYUUJSdDZNS1JERzFaSzhCQlVXdU9LWDZxcExKa0tRZngwSzFYZk40U3kvQzdFUDh3WTNTK0lDelBXT3ZmYm5pck80Zi9mNDNGUmk5Zi9pTzhOTDNDSFFUWTZndVNUaWxMRkNVaTd1ckJNQ25QRXNnMnYwTkxhZHp1UHBDZ2d2L1E2NGVMVTNtTzk5YjF3VVhvS1BXcGtGbDRDNUZUR1Z3VVNoejIxT3VSYnUvK3ZwdDdkaWFOczBGZ2lrRHl3SEFrL0puUHdpL3Z5dmQ1QmJ0R0RZSWJvWkkyN0ovYUsyT0NrR3B5dE1CU3JLajNZZERrU2E0L3o0NlBiZHRFMDdVN2VEQXJpSDRQc1pDeGhvRTBpRkVYU29qNmh4bkVLWVhXbDllRHo1UTZ1b3ErcVl2Y3J2b2k3MlpGTkRYYTRESjY1SUwwQ1pnWVc1RmNja3F4NE5GVUltclk5ak1HeGRXNkVadVdNMzRFWmxFaStlZEFwdHljcHRPcEp3cEdJbnd5clZlaFJOSWxNNUJXclhTRGpUYnM4WkhyZlVwbytUeEVDaGxYZ1l0b1EreDNmOE9uaXplVHFkSVNsMHFVTnp5bHZZc0ZEa05pOStNY0hJUi9kSlhQR3FBMU5iWElNSEhTSXNGVnlCZFFuckhIQ1dEbVpDeGwraTZ0a0NSblQ1MUVwK0VuazRRUTBvZlZEZjlWSlJodHVXZnJDTHQ1R0lTbGczbmI4QXRLWnNMSUowNkdCeUJQNlRvWWw2UVpoUmdXdllPZlJCODZUSWY1MHprMkxsM3pYKzBEY3VKa0kvZVR0dnR0NjZrVmd6RzNuMFZ1L3h6V2krRjl1LzEvdWdMUDFUaUNqUDJVMXFFVnpEMmF5L1B0RnN4RlRzMWtHbkNrblhEQXdFbXBLUFpnbHh5aWc4by9aaDJjdDFJK1NPd2lxcldzR3hHWVMwZkJEajVxQ0RtUUxNOU9mYm1iNTc1VHpEWE8wVFQ4UnhhSGduVWhDRk90bk9nR1N0TDViZnRXTzZUdmpTUzU3NTMyMVBKS0J0U29CUE0zaDRpVWhhdG9Db0RUL3FEcm1zcndxSWpncWNmUVVGcDlvYWdMT2ZGZlo5LzAwNnVFeW5mSGpMMkZTTUExcUV5a1JBcmw0VGRGclZiRHhtcS9VTEgySXVJeFIrQnU5eUVwanYrWnc3WUlaOE5KRXBYWXZzKzNnWWZTMndqKzZNdmVpenR6ZU52cG00Mm96cDd2UzJKRDBPeXN4TDNSSmp4ei9yMSt5Mkw5S09JSXhZRnMxeGp2MHlwZmRySjVTK1Z5WTdIUG9IeFdaVUZ1dFYwZXZRRWhXYjBmdHdxNFlQZ0lMTTlaWm1DTGNJMzB6U0J1K3FHbC93L1RmVVpXWUhGcndydk9PTzNiMS91ajc3MFhHNkZDMEcrUUJ6NXgzVmdGQzlkQVROek5WMG4wZVQ1dnhkUHRBL3NuSXB3UWhXeUhGRDZNZTNrY3FmSE5iMHlCM3Y0bkRBSXFkbWFqbTZ6TlBPVU9hL3lxdG0yUnczWk1zVk5wd2NwMDhSbjU1Zys0OFd4d1pzRVN3SmYxdDdicFN0Nnh4bTN0a09wTC9xaS95MzFFQVJwUkxFRVMwcW5OdEpoNU0yMWUvZDZHN0tlMGNYN1pkT21Pa1llVFBveDdlU0tRN05SOWJKUDJTcnRZRldLY3IyS3UzbGY5U0N6UGVQNjRJalo0VHR4V1VXcHRpd2FMdXBIV3JVMkFXUzkxMXhVWC9TRklvVmxxUTB0d1djQW5yUWVHOHNxNTBhT1ZIbUtzVmVGYkUrdVNJZG9QNFhtb215ZFJVK2JCQjlNK2pIdDVPSXRieXNIZk9GYkdQc1pTNjB0dFZobStHdHg1bjNWV3Q2aWttRG11OWVGTGZGZkxTZGpxcU1OSkVZdlRaNUtYS2E4ZFVkN0NuVlNCTzVzUFladHhub0pKS2E2QXlxVnZoMzRkS21hMExaRmo3eG9PZTZvdUx4TlMzZ0M2OFZFbE03TnQ2SHNFVjNZa0EzcGFUR0hZOUtQZjN6UHhleHkvdXM1d1kwSiswazd1UUY5Vkxab21LTWtYejRnWEZZTnd6aTNFSHJuYnBud2NWOVdmTGlFV3RCWFVhK1BacFFvazllcGE5cEVQZlVHV29ocmh3Y3ZXUmtVS0t4N1I5Q3dKREZyK25qbGtCeG5EYWVjdkpCTm9XOXlyaEhLYVhWSUZLK1lydUs5bW9jalJBNENKMG1WV3lWODBVNFVPWVM5Rm5UQVRwNllSK1dSOUdQbUQ4Uk1QZzk5dU01ekp1US9oWGR4bUk5MG4zSnkwYjdndktNS2NVd1dNS2hBQXQ0RlpYdkU0SEVBejdMOUMwOU1XbS83M3BsZktyUTJzYTgzWkxXZHJHNXpLc3hZUG80YzhIeFEwaHU0M3dtVmkyYVRycWx3MXFVN2F0eVBXOUcxbEVMZnJydzZFRlQ0aEFzQzZIQS9EcUhMSGNoUk5hZE9HWUtNSElOYWxKMGJKcXkxUEhaTzV2ajg5T05NQ1FlcGQxMTA0Y2ZwZHhmY0gwZlNzNXozdTBzN3VXZ1AxVll0Tm12VzR4bnpRSWF5UGVMUjNBSUJXOWFBVWprSW5zRFlDd1JONFRHNFhEMVltYWMwR1h2VGJiZWRlY3FyOFhNY3p4WEV6dDhwZStFWDhNUnNRcXhQaDhncUZNeEp0TXkwNFZzRVFiR2pQZHVVUGp5SHdWZ25aRmQ5L1phcHltc2JoaHllYnc5cmpQZHFzRDVVdElJcXFzTTRxUU9JVDlwVCtZU0pCbXB5ajlCN25HQTRWbWV0UCtIZ1A3THQ0OTZCTTNQbU95WEd2bkJScE8rMGs4di82YW5qVGlqSE9LLzQwdnhRZ1dkN3hPdWFpMVFYeWZZZ2Q2aHM3UVQ3SCtkUmExYm4wRi9wZUdMVng2VDlXQXJFRHg5eDFvY2lVM2M0OExNS3JzY25JRXNkdzAvVk9PNmVXTis0eHNseDVTVkRTMitiVm5NcTIyTHdMdFIwZ2lyK1hsalBpODdsTEVyanhpbFVJTkEyc0c3Nk1WTm11NFNscS9sWXpjeUJRTkZIQmNha0ZRNzdlcnJKUlVNM1VoWjc4ckppZUJTeWJhSWdOeGoxdnVxczMvVkVhR1ZlYXZwUXp0bmdKUy9GcnNSamQxV1M5eU8ycjZXTnFOd3hsNFI0ZTBOeEtNVDZ4OTZQTS95QmFCSjlsUUE5M25QclZzTTE1SGoxQ2MzQ095QTBYYllSY3hpbkpSdXhUMWluSCttb3o5L3E4TktQZUl4Y1ZYMVFWSlZYQlhWdk9nR3V3cWFjWERTRFAzUlhHanJUUmszT2t0U3VWMFVIS0o0RlJNK3luUXVKbDNtTmdNV1llQjFuR3lOb3hWSktrODh0YUJBQUJyN3o2VHBybldGQXUybzNGdkJVN0NZZXBZdkJKTlUzcG1rYWxMUGdxRS91a0RweEFFblZycWRHR3paaW43QTVCdk1rQjJJQk4vMElFM3ltNmFJVTR3ZXNNTW9RQmlrbkZ5MngwaDYyR0hDTDBNNmJEdi9iaUJ1VmgwT1J3aFkvMjROSDVzdUdCM1lnYmREQTVwamVqUEI4WjlIUVNTanJqR3NXWFN4RWFDeEV6ZVI0NkUyemJhdEtndXJWZ0doTlYweENmYnZ5NlV3d3BzZVg2R2pEZGd3MHBqR0NGSkVVVkhYMHBDdzZsS28yL1Yybkg5RVVMZ0hIVmZjRVhYZWNWamJHT2NjSHRDa25GNzBYclFmMVhJKzZqR2VwSUI4UWltd1B5aUVuam1SN0NzWUZVcXU2SFYxZ2o5ZVJOMklEMzdQaWJMUkNiZFJGZThHMktzVGRDeXBETDE0ZTNZeWh1UzBHbHd5VlVOOWt6TnBTemJqWkNheXc2S2k0alRGdzl0dVA0c21FSGVlNDVPbExPdjJJcGp2b2JEMXcwbzl3eDdiWHdERDVYV0RGeEsyUGxKTUxyazNyZk1BN0FVS2Y5aWlXYUVEQ1BLL2h2MThBMXpmcHJHOTZaRzY3UjFKSTBhTVpjZ0ZhVUJpYjY0dUpiYkZCZi9WVjhKanBDZ0hBdkhVd1FOYXo3dFh2cjVoTTMvMzFnU09rMW9CendtUzdFVk9VZjRTRUJOWExQRXFmR21QSFBYUm9xQVlWZTQvejNtU2VOVDVCOVlRVlkxdXNRcWViWEdvVm1mOHl4Sm1YL0doZHJxanNCM0FsdnBTejNzcEVKc0F4aXdyWnNMb3djbHBRd0ZGNzNLa3FVbjdmNnV3dFlONTZvREJ3dlQ2b2RybzBoV1Q2R3ZyZW9GbDNFTnFFSFRidk9YL2dhQ2w2czJEVHA0V3Q5S1B3dlF1Qm5YNUViM21iWmNiNEJJWEdpbGxWc0hWUE43blVFSXBWTFFhMDJ4cXZRN3ZuUm5CYyswUFVJUmdzdVExZ1pZODZISTdhUnorOE03bXFhaUYwZEdmeWxoQk13clZ1MVZqYzBkbFpoY242czZRcWVyNG4wcmRuN3FxaDV4OXBpN3BDMWNYZmkvNFFZeVROT01TM1NZTzEwby9xbTRWeTNqQ0FnUE9tQkNqVVBrR2hzV0pjRWxHUmJuTFJKaElwOHhPdTZvVVM3OHNxMndOa21TeUF2bHl3THd4VzFTN2paVk9yV0xFRUJheU5TWk80SVFaUE4yem95Z2dBODE1V3lOckI3bGxnbTBoZjFYM1BkeTkrcEZIVkt6NmVLUXpDSFRoTWYrZGpYenlmZGxnci9RaVNPZ1VRVnZvUk5xS1BwSUpETHVLYml5YXJaM2VTYm5MUmtuWW9td0YzbVBxNFI5YWExOWtlSG13K0VNbjJoUDd4Y056ZVJhMzBJNzFPMlhBN1F5bnJXbDhGWFVaV24ybUU2cW9xRlE1MFRvaHJJbjFWOXozZjNmTTEvNGJLM2xGaStFTFR2SVBld1NnMUhNeStDbGI2RVh5S1lINlJKUkY4d0lMTHZwQjN5MlFac1VzcTNlU0NLUnkvYlQzQ1JlaDRtMEtiUlozdDRlL25QaEtzdWNMQW9qMzdjWTVtVnZveEUzcDljYVhjRkJVNWkvaWxKa1lBRTdFcElENlBxeEkrb0ZzU2ZRK2dLNzNlT1MrRUlOYVpMNVk5Q0JwT1JSMlllUWV6cjhLV2N6YUMvYkd2V1Y2cUdVbDVpSThSN1M3ajA0OWUvckhiNUlMaG5IVmU1ZndwVXRiU1VXN3NyTTcyOEYrYU9vZmZxYkFGQ2JiOHRSczRQM3ptcGgrZjVqVGxoWEhIOTQreFI4UDRwNENpWmRtNGN6ekw4U0tIS1BPVW1DVDZFc3ZaTzhMTC8wTHlucmgrcnlIQnB3b1QrZUx1cHdueFQxZTFybkdIU3BJRmhYVUYwVDNMOFBERFRRSFoxWURKYlMvWk9IcFExdTFNYnROM2cydUxOZ1U5Skh1TzhWSVlGSGNCSVg1MHBLRzJsdEhZck5KTkxsb1dmZTlXZ1RETGlpVi9RS2l6UFp4Nno4LzJsQ0tyWjZxaDJ2UGdXRnQzMmZweTBWQ2NjSTQ0eDloS1JDUkRTeGtuUFE5WXhsNVlZeFAyQkNmUkY0eFBzTjAzWENmL2kxbW10RWV2Tk5FMUs4NTFOKytWS0NseEg3djB6K00zc2FDNXplbmxuOUlERVh1enF3RkhnaXB5R3U0WjBtdVJzbGphY0JxQXUzV0NSanJQSCtkUE91UW9RSU5GSDBmbGRKT0xCdkRGWngxR2RjaXlxVEVvM0o4enhTMHNsYXpqeitqeFFpY3ZaYVVmOGM1RlF6TTJ3SVFUZU95MDFyRi90VDFodzJCMHNxVFlaZ3dNNi9SUWQzM0JNNU43WUQwSWZsUzRySnZQclkvTDhPcW9rSzFVbmNWc0htZS9RNk83RVNkRDBjYk80bkJkN256Q2pnUlZtSWZZc1l6ckxBbk9wRUE0TmNTeFlyQnNnbkhHaXJGMTBuMm1tbHhxVmZCMlc0cWdkUGdJeDR5am4yVXZFSTJWR3JvM0FtQTlGcjFUSmF1bG9QaDA4VTJSYWtLRUZqWVRZaW5tbVBIUVZoMkJkdnF4N20xaUhtbFB4ZTc2Z3UzTmJKdVlOeGZvYjJrRlF5RDhSNVpuczJnS2tER3J2d2lWNDlhMEVyRzhqcDVWRU82M3dCamc2clhidDZvVU9PZU5NZjFhaXIrRkt0cGU3ak5lTEVyVGJFUXNkNHFmWkhkWU1hdXhQYWVaWEdLQW5oczJJL3ExbEFXRGdPTHNJVk9zb09oNVF5U2xPKzBjR09sVnRNODg5VXVzOVhiRHlJYWFWVk1hSjB2Y2FoOU93ZnJWUUdIbGRGb0lobWNiNkZWdldJcldkTmNYYmVyY1JZK1ZLQkNobnpHYWx0RmZqUS9WTWFCRDltNXVYeWZpTit3VDJzZURRd0dVNUFWV290SW9EQWJFT1RKaUIzWC9HWmtpVEhDUFU5dEpQNElIOGM5clhpRVQ2MDhqWWdDc21Qa1lOQlp0MWFDN1RTNG9hU0NjYVNuQjREWU5pd0xxRzZhSWJya1BNQmd5bmtXcjZJTVZ0QkRYYzV4K0xMcXMxYjVPT3pXRlMxV0x3QUpoM2lvY3haTE1XelZwUVhRU1k4N2Q5YVZZYVlFNnU0V3ZRL3JGOG5GcGRTVmVrYzNUS2crWGlRYi9OSXh1L2pWbXJlbHBuZ3R2V25HSVQ4M1RHcFpUNEFsQ0s2YUswbmZBeEtwOXhIUE9sSVp0S0Naa0lncHVleS82YmtwUnBwbGN0S0VIRXJBQWZmbUJjc24xaDJTUGVVM01nVnI3elpYcWtYNzhQSzZyNFBMbTNZYTZOR25zUW41bVY0OVl2U0t1bU5pNnBqN1dWblhwN2tXb3NoMXAwbDFmY29jYjFHNkhlK3ExWmJ3ZEttTmE0ZVBnRVJEbGlnZ1l3eHZwZ2hEbGhrYVh1V1hSdUc5cm5BOFVuRDByb0IrVGV0U25TVmlPVlh2THpJQmdFMXBlQ2pwNDVoclRWWnYwSThJNXc3cnI1SUl2bkl5OWd1bkhwSnlWVjNjdEErN0pxUVlIVUZSakJGU29zdHpMcGtMZnNTb0t6TjZTZ3VzQ3BQMmlxbkRPZlVmTGkzUFVzNXlxbEFYSTdTOHRjQUQyTVl0UmpMNzBLMFo1SXRuaU8yeHVtN0pnM0dmRGthd0NuNXVuMDZiWVh5ZmJ1STJLM242bkpTVVdncjJKZzQrNTZOUy9Zb3I0YlNQN2RWTlRrUVNLVmJ2Z1o1dHExanJDVW1rcm1lNnhUZnFSOGl2Skp4ZmNLbTZvaHQ4MGN2K3hVTm1kTkpqdkkxb0dBUlNzcGVSVlVUR241aGRxVldQcUNiWHpRbG54STRvWW8vYkllaHcxNUFtRmdoZTQ3akh6M3F0YUw5dU1hOUlHaDBuVlc3OGg2YTZ2ZG9jVHY0MW1HZHA1QzJJRGh5T1pCd2JyRzV2aU11ZDVMTzRCQUdwbVZVdzBWcEJ1a1J6a1hieE45QS9sQTdjMWVxeUU0b291cGdUaTFQNWdKSjlSc2VUR25OdExOTDYvdUxFVWxDa21GdzNXbk03d1VaYVhtSzI1L2hDT3l3bGt3QUVLcnNmTFNGZ3NiZFVnMTNhUE9TRkhlMHAvMmtoaHhQUGkyQ0w5V0Z3a3htT2hzM0R3OGR2bGQ0VFdTK3BFMC9FcW9Zdm91dSt1TDMrRThIT2JrdmZZVC9JWGFxdFVQTWFkNGRqeitLNHp6d21PUnBZdlJ5UE1sMU84cG4vZ0REMjMrMEdwWDRDb3FzUGdpUVdVZmx5eVNYK0xVWnQrczhuKzZCNU1wNjNZR250RTErQ2dYZm9SckZKTUxrSnppS0k3Ry9zNE5OMWRjblJjY3djVXE3amgxTk5STWo1RUVtU0lqQmRrZzVyTHltWlRmb1NHRytPaUg5LzhBMFE1OTNkL2FCTVJUT25IYWY1emdPOTBGczVZbmYwS3RDbWsyTUhYMElPL1RkSDZkUHgvakw3YzJoaTd4b3lUOEl1MGo2dTJjd3JLc2dkOUZVUjVrbjJCMVBtWTJYaG5jaERvalg5VzllaW43djA4bVJDNzdIZi9ucTZicnFMQ3ozdEVLWXErMm1OZnZaNDRzc3Z2bnJlNHpGam4rYVBHcFZCQ3RYWDY1TW5UdmcvQ2hyQmhOWGZBeEpQN3ZwdnVKRWwyUDhzMXZmZU9FSVc5YlljWGduYmwzamcrSmg3S1JVS2tWNUp4eVF2NW1SVUpia1VJRlJFZFEvL3lmWGM0L3FvTVlaelFsaFBEdkI4TlNzOE5NcS9VcnBUamQ4VERrbHVVUVdqTzdRRzQrbGFVdkx1K1BBY0syVm9OeGZ1STNOeU04VzJwSGE0V0V4S0labXZzc3IvOWFzR09ZVEJVdUJZVVYza24rL0d1M2QvMGFOSVVmYlVwVGhDWG1pZk9yWEJXTTRWL05JV21KTFlQSGFERW5yNnFHM2hBMHNtbHFNUy9mbUxKWTFaMC9lRUpOZENHckJBeHM0TEZCTXBzUzlwaUIwZjZKQzdJQzlZTjJ6SFMzTk9hSjkvUFlnZG80Y1dNVlVPTExBSC8yUi9zOXhheUcvangzVStaWjdTS3VMdStvQlNUb29NRFpZZnlXQU1Da1lnRVVHS0xpck4zaDBmSDFmcUtoWDR5WVJZc0JJSC9Sa2pyYXIzNGJmTWVTYnFpcHpZRzg5UWwrQW5kMFBvVkNERDh4b3JtQ2xzN3F3dEJjT1lYNGJXK2FTRUlyTFJMUDFKbHdzbWREUzAxQ2J6OGRlSjdiK0tocnF4ckVyTXNyMnJVdmU2Ym1aMWNJMEhYSldYTkoxUWM2SDc3ZGExTHZXWC9YMWUxTHJOSkNJWjU1NFBnSTlkN1I1ZW1PR3BuTy9YZ3M2SnkxQjY3NjR0bXlCWFFkWVZrMlpSN1NGMGJuMGhFb3Ryc0RwTFczREtmeUoxNjNaSXBBNXE5TVR5MTRXQU9weEJWdTFNLzhLQzJQZEkvdGVUcEJMdE5zYU1uU0RpNU5zTjI4SkZuT2pXWlUvTk9HWVdJbVRtL3BWSTBQcTdlVVdhZmJYeTV3bHgvTGFnd1Fwc0UxYXhUWVh4N0Y1dUo1dFc2NjBzc0p1NEpZWThxczVhVGgrbFF4MURLREpWZ2JyZURMc1dvM1Vra2hNZU8vY0UrRjN6NnBncVkvWXIrbDdPK3E4N2EwbHVDNW94cDlpeGxNVGE1VkpRSGs3VjJwNGMyL2ZudmFiY2hpME9QL1FFMlcxR0JSR2lWSU54WDZjNmhiUTZJRXpjSGgraFBTcldobHo3eWtoWkhZM3hDMi9Sai85WEdGbHAxZW5YZXR6Q0M0bWdjZFVkT3d3UUZSRzR4VkRtNVlVN3Zyc2JVdGtkNTMxVzFKNHlyUVFaQW9ISEc0dDdaT0VOQTY3eXVvbjFvSElkQjRkS3FuWE8xZ0FOYVVxSS82ZFFxZ1poYjJ3bXAyb0hjTWZoNXUyUG4veVJaZ21MYW9zZFp1MkVTMlByNDJwQmpRMm1ZVWdySStYR1pwTzFtQ2kvaHBGQk5ORUd1Z3dNNEgwc2UwMm9uV0NQUGN2d1pFajBzdDdScWU3LzZ1cVpXRyt3d0ZLNFRjN3M0TE5vaEllNjQ4eDI3Wk9WSk1WMHE0T3BaZE5oQURJODVNMERwT0R1dmZTVnRtbFZaeTdvODZpbnJ3NzlNa0R5T0toTCs0R2J1YkZMV2ZhSkxxelkyNkUxTHRKSmFiZnpuSW5oK0ZVZndoa1V4V0xEb25DSW1WQkRGaGJMeXBKQ1pIb2ZNVlBjaHJYNHU3UERZY1FSd3Fqb1h0dktkNjJOcjY4ck4xMlUySGY4TGdoTld1SDRFWm1WV0RNdW5nYWVoeTRRYm9pdXQydkIrQzViNDFtTUVXQ3AvRUI4NVExamtmUWZoK0txbTB6WG5nWVNWSjRYc2o0RnMzSGFmcGxreUNPWWQ0MnhLMmhDU2NkRlU1VlVOSmdkeTZ0QVVTazBtcFlIVzlENmhFcEhpd1UxcEtUbnp2bENtVnJ0czcwcFFpdWFSWDlpWjhnVFViUUplTThnL2Rjc2VQcVRUMzF5aWlqbDh3elJwTFcwdDdrTlU4TWhIbS9jYVRHZkNLSy91bUp4ODRIUmNaWGVPQy8rSXQzdlVXbEdKU1A3L21tYmNERzczRGc2YklyM2FlS2JUMEZMdFdJOFA1OWk1ZFZUZ0NMR2c2d2NQSUNHMUlxV1lDdlVUYUk1WjB6RStmZGRBNjZxd0trbDd1V0U5TmlMdGtJOVFoaENwNjRpd1hzM3JTT2RXbG1WR2RrdTg0VWl2TlBQRXo4MU1waUhwa2Y0R2I4UGZEby84TnFITHJ2K2xIdFF1TWYyMjFVZVlUdmJqRFpKSDVrbityY2o3UWYzWHl1NFJiOGEraDVkdnp6bkhqVFBmWW95OS95SkJDck5CL0hnaTNiTUJ1eGZBUlRleUZyVUlLdk1lWGJKaTlvcGtkQzdWbGxCeDFud3dVS0Q4QjMzU1VoV1VDQnUzT1RSTDU1cW1zRTFSTlF4L2UxQWJlL1FQMXJuc3Q0Y1A0Z3RRcGNZTVAraE1oT3JmcWluOGdPLzBTK2Qzdi96TWQyZ0xLSmdBQUFKSlNVUkJWTDdFeEhxUjR0UmhqWFRKT0dzTnF5aFQ3OGtHbEg1TjQyNFZpdThXZW9BTU5nSFVtNnVlNHU5bVRZaC8rTVo3dVlWTTg1MTdlcTBnL2hlVEYrVDJndWw5TGNBRVdxUW02VVh0Ky9ETSttdGZQL1BhTCtML2pJekpGMUNwNHhvK3RNdzQ0V1ZxY1E2andVeWRHNTczeW1KZC9oTUlhWUt6T2ZiOGd2blhzYjNJVWRBcEZhczFwcjloRlJPRGt5bzlrN2lGSUh3RjIzdkREYXkxcXB2aG5kcVhYdDk2alY0clUvcThmd0Y3c2Q3RU5mbUFnZDdVL3JhWVlQYUMrU0Q0dHRGZ050ejlmSUcxL1JMRkVQWWJ1dmFHc0hYWit6djNPbk5qK096dHppUmRha1hLeUNPU253bDQyTzdGdFY1ZDlUL2ZFRjcreGsycmc0azd3bWV2SGpWcjVUTjNxY292dGZCYTVuQmRQYW85YzgrVkxPWS9DTTIrTlR6MWp1RlNzSC9TSUZLTWV5eGwrY2RwMjB3NkN6YmhKSGs3MHlhcExhbzhVQkxpd2RFY3ROcUQwMlR3UFNPc1hveVJvcVF5THppOU4yTHE0MUd6OUwzK0FWN2xIay81QnloQ0VsWUhyWGFTUHM5WEdrU0sxUmpkdG5UMjYxYVZnNG1oT2l6VWJPNzF4Rm84aXptc1RrWjhoM0lFeWsrUEUydGFQVENZQ1o4VlYzKzR1S0o0TmpHdFhqODczTjVHM0lkL0JESTU0UmJINnZ4cFFaOEZMb21YSjNhc0w2RDZMTUdvdXlFYmdWdjU5NTgvVm1wdEQwQ3drQnNpc3YyckEraDgxT1ZRamtDTlBSdHBzTDJCV0VTT1p6OHZzSjdoRCtVUWpZVHE0d2hrM250eDY1SjNyUGV4UjlOVm1aN1k0NUhaa2tHTm9ORUlER3dFYnNZejByRTY0NGZzZ1FreDZuZzBBbklFeGdxN2Q0YjA2eGlqYXpRQ3d6QUNFM2V3UzZNZnJnK0RaT2VWRFA4UGllNFBBd1VPVnBrQUFBQUFTVVZPUks1Q1lJST0iCn0K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3368</Words>
  <Application>WPS 文字</Application>
  <PresentationFormat>宽屏</PresentationFormat>
  <Paragraphs>179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方正书宋_GBK</vt:lpstr>
      <vt:lpstr>Wingdings</vt:lpstr>
      <vt:lpstr>宋体</vt:lpstr>
      <vt:lpstr>Arial Unicode MS</vt:lpstr>
      <vt:lpstr>汉仪书宋二KW</vt:lpstr>
      <vt:lpstr>Calibri Light</vt:lpstr>
      <vt:lpstr>Helvetica Neue</vt:lpstr>
      <vt:lpstr>Calibri</vt:lpstr>
      <vt:lpstr>Arial Rounded MT Bold</vt:lpstr>
      <vt:lpstr>微软雅黑</vt:lpstr>
      <vt:lpstr>MS PGothic</vt:lpstr>
      <vt:lpstr>苹方-简</vt:lpstr>
      <vt:lpstr>Office 主题</vt:lpstr>
      <vt:lpstr>Soft gamma-ray emissions from the polar cap cascade region</vt:lpstr>
      <vt:lpstr>Outline	</vt:lpstr>
      <vt:lpstr>Background and Motivation</vt:lpstr>
      <vt:lpstr>Spectrum and Pulse profile of the GeV-quiet SGPSRs</vt:lpstr>
      <vt:lpstr>Previous model </vt:lpstr>
      <vt:lpstr>Purpose </vt:lpstr>
      <vt:lpstr>Polar cap accelerator</vt:lpstr>
      <vt:lpstr>Cascade process in pulsar polar cap</vt:lpstr>
      <vt:lpstr>Emission processes</vt:lpstr>
      <vt:lpstr>Assumption </vt:lpstr>
      <vt:lpstr>Multiplicity</vt:lpstr>
      <vt:lpstr>Luminosity of escaping photons</vt:lpstr>
      <vt:lpstr>Spectrum </vt:lpstr>
      <vt:lpstr>Compare with the observation of J1617-5055 </vt:lpstr>
      <vt:lpstr>Conclusion</vt:lpstr>
      <vt:lpstr>Future 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</dc:creator>
  <cp:lastModifiedBy>mac</cp:lastModifiedBy>
  <cp:revision>3</cp:revision>
  <dcterms:created xsi:type="dcterms:W3CDTF">2020-08-29T02:09:43Z</dcterms:created>
  <dcterms:modified xsi:type="dcterms:W3CDTF">2020-08-29T02:09:43Z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2052-1.6.1.2429</vt:lpwstr>
  </property>
</Properties>
</file>