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58" r:id="rId4"/>
    <p:sldId id="259" r:id="rId5"/>
    <p:sldId id="261" r:id="rId6"/>
    <p:sldId id="284" r:id="rId7"/>
    <p:sldId id="280" r:id="rId8"/>
    <p:sldId id="282" r:id="rId9"/>
    <p:sldId id="281" r:id="rId10"/>
    <p:sldId id="285" r:id="rId11"/>
    <p:sldId id="286" r:id="rId12"/>
    <p:sldId id="279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3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72F347-F401-464C-B4E7-C2007B919F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8A51E53-383F-4076-8F27-824BBC4145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12DCAF2-7FD1-4E81-B04A-5F543AA22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F1323-3A5A-4ABF-8883-E6D334592E0E}" type="datetimeFigureOut">
              <a:rPr lang="zh-CN" altLang="en-US" smtClean="0"/>
              <a:t>2023/5/22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3F5CA9B-BD85-4BE3-B79E-2C1DE7C86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96E2DE1-8E56-4952-A703-F9C5C87B2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F4440-0DDC-48A0-95D5-344CCDDEDD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9720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3E1E3C-607C-4139-8CEE-D5AF2925A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CD28F0F-C83F-4A5C-B762-6DF0B75A7B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26BFBA5-46A6-498B-8CBD-B1C629D7F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F1323-3A5A-4ABF-8883-E6D334592E0E}" type="datetimeFigureOut">
              <a:rPr lang="zh-CN" altLang="en-US" smtClean="0"/>
              <a:t>2023/5/22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CE16C0-E106-44CB-9DEB-0053F5F36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E884EF9-6C93-482F-AC33-6E4A9977D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F4440-0DDC-48A0-95D5-344CCDDEDD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175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A8AD9C1-547B-4A62-B53F-ACCC9BCAC0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E23E384-6345-42BD-8CFC-32CCF1C6D1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08F3D8B-0927-448C-A62F-EEDBD45B5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F1323-3A5A-4ABF-8883-E6D334592E0E}" type="datetimeFigureOut">
              <a:rPr lang="zh-CN" altLang="en-US" smtClean="0"/>
              <a:t>2023/5/22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858EEE3-F53A-4352-8B4E-5775148ED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8C1E8D-E9D7-41A0-AFCC-B3F08E633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F4440-0DDC-48A0-95D5-344CCDDEDD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1970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26939B-19BE-4D6D-A9F8-7E8BB0715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EF61F50-891C-443A-8005-BE6DC31A6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209394-7FF2-46F0-996D-0CE9255C3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F1323-3A5A-4ABF-8883-E6D334592E0E}" type="datetimeFigureOut">
              <a:rPr lang="zh-CN" altLang="en-US" smtClean="0"/>
              <a:t>2023/5/22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EEEE2A9-88E9-4E73-A635-BC37811D3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618F3B2-F542-4808-A3D8-F8E1FF8AD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F4440-0DDC-48A0-95D5-344CCDDEDD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419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3C6F29-7950-47D4-A15B-A5918D195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981DCE4-31C9-4318-AE17-A29EC84A6C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572B100-6FCF-4E31-94A4-FA0EC00A4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F1323-3A5A-4ABF-8883-E6D334592E0E}" type="datetimeFigureOut">
              <a:rPr lang="zh-CN" altLang="en-US" smtClean="0"/>
              <a:t>2023/5/22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4D8B7C2-18E9-4520-A84B-BFF9D207E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0821E90-51B4-4144-A9B8-EB89647BB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F4440-0DDC-48A0-95D5-344CCDDEDD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9579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CC6D80-FB8D-4E80-8797-5C28666D6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73E1483-9A63-4837-936D-9C67A48736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D50BB67-1C88-4E54-B282-9DBAD5B4D0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FA29F9F-953A-4EF8-BB1D-BCAD34786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F1323-3A5A-4ABF-8883-E6D334592E0E}" type="datetimeFigureOut">
              <a:rPr lang="zh-CN" altLang="en-US" smtClean="0"/>
              <a:t>2023/5/22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DE7344E-8AA5-4EF6-8E06-8BE533609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F6AC2D3-35E0-473F-BA65-2B370EC33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F4440-0DDC-48A0-95D5-344CCDDEDD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6749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EA2A53-5BF5-44DB-B784-5A292BB1B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656D3C-F4FB-4AD3-B747-F008FD248B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4AACFAE-96B4-4143-BA2E-AC2B2486F0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B627339-4CB7-48F2-B2C1-ED39FF084E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5243951-00D7-43E8-8312-29D42DA48A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98D3B6F-57FB-4C04-91A2-E5050DEC5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F1323-3A5A-4ABF-8883-E6D334592E0E}" type="datetimeFigureOut">
              <a:rPr lang="zh-CN" altLang="en-US" smtClean="0"/>
              <a:t>2023/5/22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EF24CA3-C60C-4969-9416-9429FAFB6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59F2B66-AB3D-49DC-9CB9-A3BAF2D74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F4440-0DDC-48A0-95D5-344CCDDEDD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8827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B6C5FD-26C7-4EAA-9136-0302BBCB7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9F0FEE9-898F-454C-9FD8-D7A771E0E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F1323-3A5A-4ABF-8883-E6D334592E0E}" type="datetimeFigureOut">
              <a:rPr lang="zh-CN" altLang="en-US" smtClean="0"/>
              <a:t>2023/5/22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3FF08BC-9C9F-459F-934D-57B1FD9AA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C6EDA34-E0E6-448B-8EBB-E3B0C4F41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F4440-0DDC-48A0-95D5-344CCDDEDD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6602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C0A2DEF-75F8-4005-BEF1-0F0CD703A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F1323-3A5A-4ABF-8883-E6D334592E0E}" type="datetimeFigureOut">
              <a:rPr lang="zh-CN" altLang="en-US" smtClean="0"/>
              <a:t>2023/5/22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FD423D2-A5EB-4926-8F50-897844D20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692B06C-E730-467B-847E-75A5C942E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F4440-0DDC-48A0-95D5-344CCDDEDD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2442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FCE5A4-9643-4667-B983-D42FF91DC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C2406C7-75A4-46CB-933C-BE961487B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77D8EDB-2425-4484-AEF4-F3B14A8296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4B0E768-B914-45DF-850C-B0F9E4B46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F1323-3A5A-4ABF-8883-E6D334592E0E}" type="datetimeFigureOut">
              <a:rPr lang="zh-CN" altLang="en-US" smtClean="0"/>
              <a:t>2023/5/22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A463B6C-C786-48D5-B419-8D420F85B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37C27A6-DC23-40D2-BF4F-C6061517C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F4440-0DDC-48A0-95D5-344CCDDEDD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5868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CB6ED2-3F8C-413A-B850-C5350AFE6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6E28D63-57FB-4A04-8695-5E0B9BD7A7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3C7F8CE-501A-45C2-8508-C9A19DF99A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3A4AC48-1142-4F62-B83D-166CC7E55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F1323-3A5A-4ABF-8883-E6D334592E0E}" type="datetimeFigureOut">
              <a:rPr lang="zh-CN" altLang="en-US" smtClean="0"/>
              <a:t>2023/5/22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496CA04-C7E0-4978-A8A6-86C3D7468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7D20103-764A-436E-BE2A-223E10253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F4440-0DDC-48A0-95D5-344CCDDEDD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3005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FC4C090-291D-4867-82C0-C1FD9329B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B356EBE-6919-451B-AB52-F1194DBD58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269E50-108C-4567-89FB-C28372F1EF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F1323-3A5A-4ABF-8883-E6D334592E0E}" type="datetimeFigureOut">
              <a:rPr lang="zh-CN" altLang="en-US" smtClean="0"/>
              <a:t>2023/5/22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AC35C52-BA24-4738-B4D0-CC45712D51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41F67A-0C90-4A25-88EB-6F86D4A9A0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F4440-0DDC-48A0-95D5-344CCDDEDD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3707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31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>
            <a:extLst>
              <a:ext uri="{FF2B5EF4-FFF2-40B4-BE49-F238E27FC236}">
                <a16:creationId xmlns:a16="http://schemas.microsoft.com/office/drawing/2014/main" id="{7642ABB8-815F-454A-A027-9B664178022B}"/>
              </a:ext>
            </a:extLst>
          </p:cNvPr>
          <p:cNvSpPr/>
          <p:nvPr/>
        </p:nvSpPr>
        <p:spPr>
          <a:xfrm>
            <a:off x="2291809" y="1187450"/>
            <a:ext cx="7970872" cy="729575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marL="0" indent="0" algn="l">
              <a:buNone/>
            </a:pPr>
            <a:r>
              <a:rPr lang="zh-CN" altLang="en-US" sz="4000" b="1" dirty="0">
                <a:solidFill>
                  <a:schemeClr val="accent1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具有自组织相变的</a:t>
            </a:r>
            <a:r>
              <a:rPr lang="en-US" altLang="zh-CN" sz="4000" b="1" dirty="0">
                <a:solidFill>
                  <a:schemeClr val="accent1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OFC</a:t>
            </a:r>
            <a:r>
              <a:rPr lang="zh-CN" altLang="en-US" sz="4000" b="1" dirty="0">
                <a:solidFill>
                  <a:schemeClr val="accent1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模型和应用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021D94A7-D8B3-4854-9ABB-ED94371AE99D}"/>
              </a:ext>
            </a:extLst>
          </p:cNvPr>
          <p:cNvSpPr/>
          <p:nvPr/>
        </p:nvSpPr>
        <p:spPr>
          <a:xfrm>
            <a:off x="4546262" y="3429000"/>
            <a:ext cx="3729990" cy="10033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zh-CN" altLang="en-US" sz="2048" dirty="0">
                <a:solidFill>
                  <a:srgbClr val="646464"/>
                </a:solidFill>
                <a:latin typeface="Noto Serif SC" pitchFamily="34" charset="0"/>
                <a:ea typeface="Noto Serif SC" pitchFamily="34" charset="-122"/>
              </a:rPr>
              <a:t>王平 中科院高能物理研究所</a:t>
            </a:r>
            <a:endParaRPr lang="en-US" sz="2048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EFFFA09-4D2D-4D0E-93F9-FB2A54574211}"/>
              </a:ext>
            </a:extLst>
          </p:cNvPr>
          <p:cNvSpPr txBox="1"/>
          <p:nvPr/>
        </p:nvSpPr>
        <p:spPr>
          <a:xfrm>
            <a:off x="8591955" y="6220998"/>
            <a:ext cx="6094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US" altLang="zh-CN" sz="1800" dirty="0">
                <a:solidFill>
                  <a:srgbClr val="344960"/>
                </a:solidFill>
                <a:latin typeface="Noto Serif SC" pitchFamily="34" charset="0"/>
                <a:ea typeface="Noto Serif SC" pitchFamily="34" charset="-122"/>
                <a:cs typeface="Noto Serif SC" pitchFamily="34" charset="-120"/>
              </a:rPr>
              <a:t>2023-05-22</a:t>
            </a:r>
            <a:endParaRPr lang="en-US" altLang="zh-CN" sz="18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3D1A2FC-6B70-4B9F-95F0-DD8E7E0B8EB1}"/>
              </a:ext>
            </a:extLst>
          </p:cNvPr>
          <p:cNvSpPr txBox="1"/>
          <p:nvPr/>
        </p:nvSpPr>
        <p:spPr>
          <a:xfrm>
            <a:off x="3506822" y="4571644"/>
            <a:ext cx="6094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zh-CN" altLang="en-US" sz="1800" dirty="0"/>
              <a:t>“</a:t>
            </a:r>
            <a:r>
              <a:rPr lang="en-US" altLang="zh-CN" sz="1800" dirty="0"/>
              <a:t>Quakes from</a:t>
            </a:r>
            <a:r>
              <a:rPr lang="en-US" altLang="zh-CN" dirty="0"/>
              <a:t> </a:t>
            </a:r>
            <a:r>
              <a:rPr lang="en-US" altLang="zh-CN" sz="1800" dirty="0"/>
              <a:t>the</a:t>
            </a:r>
            <a:r>
              <a:rPr lang="en-US" altLang="zh-CN" dirty="0"/>
              <a:t> </a:t>
            </a:r>
            <a:r>
              <a:rPr lang="en-US" altLang="zh-CN" sz="1800" dirty="0"/>
              <a:t>Earth</a:t>
            </a:r>
            <a:r>
              <a:rPr lang="en-US" altLang="zh-CN" dirty="0"/>
              <a:t> </a:t>
            </a:r>
            <a:r>
              <a:rPr lang="en-US" altLang="zh-CN" sz="1800" dirty="0"/>
              <a:t>to</a:t>
            </a:r>
            <a:r>
              <a:rPr lang="en-US" altLang="zh-CN" dirty="0"/>
              <a:t> </a:t>
            </a:r>
            <a:r>
              <a:rPr lang="en-US" altLang="zh-CN" sz="1800" dirty="0"/>
              <a:t>Star</a:t>
            </a:r>
            <a:r>
              <a:rPr lang="zh-CN" altLang="en-US" sz="1800" dirty="0"/>
              <a:t>”，贵州，</a:t>
            </a:r>
            <a:r>
              <a:rPr lang="en-US" altLang="zh-CN" sz="1800" dirty="0"/>
              <a:t>FAST-</a:t>
            </a:r>
            <a:r>
              <a:rPr lang="zh-CN" altLang="en-US" sz="1800" dirty="0"/>
              <a:t>桃源</a:t>
            </a:r>
            <a:endParaRPr lang="en-US" altLang="zh-CN" sz="1800" dirty="0"/>
          </a:p>
        </p:txBody>
      </p:sp>
    </p:spTree>
    <p:extLst>
      <p:ext uri="{BB962C8B-B14F-4D97-AF65-F5344CB8AC3E}">
        <p14:creationId xmlns:p14="http://schemas.microsoft.com/office/powerpoint/2010/main" val="1596191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4A1832-247E-43C5-B4CB-71746FF37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544" y="550859"/>
            <a:ext cx="10515600" cy="987020"/>
          </a:xfrm>
        </p:spPr>
        <p:txBody>
          <a:bodyPr>
            <a:normAutofit/>
          </a:bodyPr>
          <a:lstStyle/>
          <a:p>
            <a:r>
              <a:rPr lang="zh-CN" altLang="en-US" sz="3200" dirty="0">
                <a:solidFill>
                  <a:schemeClr val="accent1"/>
                </a:solidFill>
              </a:rPr>
              <a:t>考虑断层面介质不均匀情况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A09BC7B-EBD2-4B88-AE0A-159F736A6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4566" y="1293779"/>
            <a:ext cx="7107055" cy="4800262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B85EECC3-E013-41BA-B960-80C846F4248F}"/>
              </a:ext>
            </a:extLst>
          </p:cNvPr>
          <p:cNvSpPr txBox="1"/>
          <p:nvPr/>
        </p:nvSpPr>
        <p:spPr>
          <a:xfrm>
            <a:off x="744975" y="6094041"/>
            <a:ext cx="33114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/>
              <a:t>Wang et al, Eur. Phys. J. B, 90, 2017</a:t>
            </a:r>
            <a:endParaRPr lang="zh-CN" altLang="en-US" sz="1400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89355E6-D3F6-488B-918C-FBBC1EE028C6}"/>
              </a:ext>
            </a:extLst>
          </p:cNvPr>
          <p:cNvSpPr txBox="1"/>
          <p:nvPr/>
        </p:nvSpPr>
        <p:spPr>
          <a:xfrm>
            <a:off x="535021" y="2003898"/>
            <a:ext cx="3521413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/>
              <a:t>全部</a:t>
            </a:r>
            <a:r>
              <a:rPr lang="en-US" altLang="zh-CN" dirty="0"/>
              <a:t>256*256</a:t>
            </a:r>
            <a:r>
              <a:rPr lang="zh-CN" altLang="en-US" dirty="0"/>
              <a:t>个滑块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/>
              <a:t>引入占总数</a:t>
            </a:r>
            <a:r>
              <a:rPr lang="en-US" altLang="zh-CN" dirty="0"/>
              <a:t>0.4%</a:t>
            </a:r>
            <a:r>
              <a:rPr lang="zh-CN" altLang="en-US" dirty="0"/>
              <a:t>的高阈值滑块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D32C8A4-3ADE-478D-A8FA-D072D0A2E0E3}"/>
              </a:ext>
            </a:extLst>
          </p:cNvPr>
          <p:cNvSpPr txBox="1"/>
          <p:nvPr/>
        </p:nvSpPr>
        <p:spPr>
          <a:xfrm>
            <a:off x="678909" y="4612664"/>
            <a:ext cx="3112851" cy="129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rgbClr val="7030A0"/>
                </a:solidFill>
              </a:rPr>
              <a:t>红色部分为地震过程中有高阈值滑块参与的地震</a:t>
            </a:r>
            <a:endParaRPr lang="en-US" altLang="zh-CN" dirty="0">
              <a:solidFill>
                <a:srgbClr val="7030A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rgbClr val="7030A0"/>
                </a:solidFill>
              </a:rPr>
              <a:t>有明显的成团结构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0AE0F7C-E7E1-4B88-8C94-7753446E3C70}"/>
              </a:ext>
            </a:extLst>
          </p:cNvPr>
          <p:cNvSpPr txBox="1"/>
          <p:nvPr/>
        </p:nvSpPr>
        <p:spPr>
          <a:xfrm>
            <a:off x="950878" y="4217700"/>
            <a:ext cx="1185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结果：</a:t>
            </a:r>
          </a:p>
        </p:txBody>
      </p:sp>
    </p:spTree>
    <p:extLst>
      <p:ext uri="{BB962C8B-B14F-4D97-AF65-F5344CB8AC3E}">
        <p14:creationId xmlns:p14="http://schemas.microsoft.com/office/powerpoint/2010/main" val="541435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EF7A30-D69F-4020-A545-7E818B4EA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655" y="997424"/>
            <a:ext cx="10515600" cy="1045386"/>
          </a:xfrm>
        </p:spPr>
        <p:txBody>
          <a:bodyPr>
            <a:normAutofit/>
          </a:bodyPr>
          <a:lstStyle/>
          <a:p>
            <a:r>
              <a:rPr lang="zh-CN" altLang="en-US" sz="3200" dirty="0">
                <a:solidFill>
                  <a:schemeClr val="accent1"/>
                </a:solidFill>
              </a:rPr>
              <a:t>不均匀</a:t>
            </a:r>
            <a:r>
              <a:rPr lang="en-US" altLang="zh-CN" sz="3200" dirty="0">
                <a:solidFill>
                  <a:schemeClr val="accent1"/>
                </a:solidFill>
              </a:rPr>
              <a:t>OFC</a:t>
            </a:r>
            <a:r>
              <a:rPr lang="zh-CN" altLang="en-US" sz="3200" dirty="0">
                <a:solidFill>
                  <a:schemeClr val="accent1"/>
                </a:solidFill>
              </a:rPr>
              <a:t>模型的能量涨落具有</a:t>
            </a:r>
            <a:r>
              <a:rPr lang="en-US" altLang="zh-CN" sz="3200" dirty="0">
                <a:solidFill>
                  <a:schemeClr val="accent1"/>
                </a:solidFill>
              </a:rPr>
              <a:t>q-Gaussian</a:t>
            </a:r>
            <a:r>
              <a:rPr lang="zh-CN" altLang="en-US" sz="3200" dirty="0">
                <a:solidFill>
                  <a:schemeClr val="accent1"/>
                </a:solidFill>
              </a:rPr>
              <a:t>涨落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89C5388-BBBA-4F91-B9FA-F91BA269E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655" y="2042810"/>
            <a:ext cx="6072086" cy="446463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A7AE376-8B0F-4C80-ADC8-DA53179B8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9130" y="2164359"/>
            <a:ext cx="5214079" cy="446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983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2700" b="1" dirty="0">
                <a:solidFill>
                  <a:srgbClr val="3333CC"/>
                </a:solidFill>
                <a:latin typeface="Times New Roman" panose="02020603050405020304" pitchFamily="18" charset="0"/>
              </a:rPr>
              <a:t>SGR,</a:t>
            </a:r>
            <a:r>
              <a:rPr lang="zh-CN" altLang="en-US" sz="2700" b="1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700" b="1" dirty="0">
                <a:solidFill>
                  <a:srgbClr val="3333CC"/>
                </a:solidFill>
                <a:latin typeface="Times New Roman" panose="02020603050405020304" pitchFamily="18" charset="0"/>
              </a:rPr>
              <a:t>FRB</a:t>
            </a:r>
            <a:r>
              <a:rPr lang="zh-CN" altLang="en-US" sz="2700" b="1" dirty="0">
                <a:solidFill>
                  <a:srgbClr val="3333CC"/>
                </a:solidFill>
                <a:latin typeface="Times New Roman" panose="02020603050405020304" pitchFamily="18" charset="0"/>
              </a:rPr>
              <a:t>和地震统计规律相似性</a:t>
            </a:r>
            <a:endParaRPr lang="zh-CN" altLang="en-US" sz="2700" dirty="0">
              <a:latin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8200" y="1964724"/>
            <a:ext cx="5338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/>
              <a:t>Earthquake-like behavior of soft </a:t>
            </a:r>
            <a:r>
              <a:rPr lang="zh-CN" altLang="en-US" dirty="0"/>
              <a:t>𝞬</a:t>
            </a:r>
            <a:r>
              <a:rPr lang="en-US" altLang="zh-CN" dirty="0"/>
              <a:t>-ray repeaters, B. Cheng et al. Nature, 382, 8, 1995</a:t>
            </a:r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540" y="1614791"/>
            <a:ext cx="2373549" cy="176666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800" y="1709091"/>
            <a:ext cx="2502582" cy="1672367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BC67E411-2857-4CEC-8E6F-F5A5E8A6ABF4}"/>
              </a:ext>
            </a:extLst>
          </p:cNvPr>
          <p:cNvSpPr txBox="1"/>
          <p:nvPr/>
        </p:nvSpPr>
        <p:spPr>
          <a:xfrm>
            <a:off x="799526" y="3677886"/>
            <a:ext cx="48295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it-IT" altLang="zh-CN" dirty="0"/>
              <a:t>Scale-invariance in soft gamma repeaters, </a:t>
            </a:r>
            <a:r>
              <a:rPr lang="fr-FR" altLang="zh-CN" dirty="0"/>
              <a:t>Zhe Chang et al,  Chinese Phys. C 41, 2017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FF460FA-8DA2-4F6E-A430-B297D4B277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1540" y="3429000"/>
            <a:ext cx="2373549" cy="171298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D43A85E-8717-4AC9-B2E2-DB66276F28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0425" y="3488789"/>
            <a:ext cx="2625901" cy="1665438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2D81F014-BB98-4EDA-ACB3-F265FCA5E9A0}"/>
              </a:ext>
            </a:extLst>
          </p:cNvPr>
          <p:cNvSpPr txBox="1"/>
          <p:nvPr/>
        </p:nvSpPr>
        <p:spPr>
          <a:xfrm>
            <a:off x="799526" y="5076344"/>
            <a:ext cx="47322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/>
              <a:t>Similar Scale-invariant Behaviors between Soft Gamma-Ray Repeaters and an Extreme Epoch from FRB 121102, Jun-</a:t>
            </a:r>
            <a:r>
              <a:rPr lang="en-US" altLang="zh-CN" dirty="0" err="1"/>
              <a:t>Jie</a:t>
            </a:r>
            <a:r>
              <a:rPr lang="en-US" altLang="zh-CN" dirty="0"/>
              <a:t> Wei et</a:t>
            </a:r>
            <a:r>
              <a:rPr lang="zh-CN" altLang="en-US" dirty="0"/>
              <a:t> </a:t>
            </a:r>
            <a:r>
              <a:rPr lang="en-US" altLang="zh-CN" dirty="0"/>
              <a:t>al, APJ, 920, 2021 </a:t>
            </a:r>
            <a:endParaRPr lang="zh-CN" altLang="en-US" dirty="0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8C60F63D-2A6E-4488-8B67-CEE2B33E133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65495"/>
          <a:stretch/>
        </p:blipFill>
        <p:spPr>
          <a:xfrm>
            <a:off x="6595353" y="5148909"/>
            <a:ext cx="2899727" cy="16654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7EEDAEA7-86B5-4B91-A69D-AAAF2F1B93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90800" y="5141981"/>
            <a:ext cx="2535526" cy="1672368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BC76B757-B6D3-47A7-B8A3-A36A6927DA97}"/>
              </a:ext>
            </a:extLst>
          </p:cNvPr>
          <p:cNvSpPr txBox="1"/>
          <p:nvPr/>
        </p:nvSpPr>
        <p:spPr>
          <a:xfrm>
            <a:off x="7123078" y="4400945"/>
            <a:ext cx="19820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accent1"/>
                </a:solidFill>
              </a:rPr>
              <a:t>SGR J1550–5418</a:t>
            </a:r>
            <a:endParaRPr lang="zh-CN" altLang="en-US" sz="1400" dirty="0">
              <a:solidFill>
                <a:schemeClr val="accent1"/>
              </a:solidFill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E187D08E-DA8C-41A9-9038-9F3E928B4B59}"/>
              </a:ext>
            </a:extLst>
          </p:cNvPr>
          <p:cNvSpPr txBox="1"/>
          <p:nvPr/>
        </p:nvSpPr>
        <p:spPr>
          <a:xfrm>
            <a:off x="7224444" y="2648632"/>
            <a:ext cx="16415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accent1"/>
                </a:solidFill>
              </a:rPr>
              <a:t>SGR1806 - 20</a:t>
            </a:r>
            <a:endParaRPr lang="zh-CN" altLang="en-US" sz="1400" dirty="0">
              <a:solidFill>
                <a:schemeClr val="accent1"/>
              </a:solidFill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C95BE0A4-F3A4-4A4B-A1A1-EE16BFE82206}"/>
              </a:ext>
            </a:extLst>
          </p:cNvPr>
          <p:cNvSpPr txBox="1"/>
          <p:nvPr/>
        </p:nvSpPr>
        <p:spPr>
          <a:xfrm>
            <a:off x="9691180" y="5522621"/>
            <a:ext cx="14356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accent1"/>
                </a:solidFill>
              </a:rPr>
              <a:t>FRB 121102</a:t>
            </a:r>
            <a:endParaRPr lang="zh-CN" altLang="en-US" sz="1400" dirty="0">
              <a:solidFill>
                <a:schemeClr val="accent1"/>
              </a:solidFill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7185E8AF-5A74-4CF5-B535-A00E415DB806}"/>
              </a:ext>
            </a:extLst>
          </p:cNvPr>
          <p:cNvSpPr txBox="1"/>
          <p:nvPr/>
        </p:nvSpPr>
        <p:spPr>
          <a:xfrm>
            <a:off x="7123078" y="5536844"/>
            <a:ext cx="21181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accent1"/>
                </a:solidFill>
              </a:rPr>
              <a:t>SGR J1935+2154</a:t>
            </a:r>
            <a:endParaRPr lang="zh-CN" altLang="en-US" sz="1400" dirty="0">
              <a:solidFill>
                <a:schemeClr val="accent1"/>
              </a:solidFill>
            </a:endParaRPr>
          </a:p>
        </p:txBody>
      </p:sp>
      <p:sp>
        <p:nvSpPr>
          <p:cNvPr id="28" name="箭头: 右 27">
            <a:extLst>
              <a:ext uri="{FF2B5EF4-FFF2-40B4-BE49-F238E27FC236}">
                <a16:creationId xmlns:a16="http://schemas.microsoft.com/office/drawing/2014/main" id="{E7E19281-6F0C-4B6D-96A3-913ADFEEA9AA}"/>
              </a:ext>
            </a:extLst>
          </p:cNvPr>
          <p:cNvSpPr/>
          <p:nvPr/>
        </p:nvSpPr>
        <p:spPr>
          <a:xfrm>
            <a:off x="5629045" y="2442815"/>
            <a:ext cx="1102495" cy="2157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箭头: 右 28">
            <a:extLst>
              <a:ext uri="{FF2B5EF4-FFF2-40B4-BE49-F238E27FC236}">
                <a16:creationId xmlns:a16="http://schemas.microsoft.com/office/drawing/2014/main" id="{3204DAFA-7D0F-4064-A1E1-35908B661E99}"/>
              </a:ext>
            </a:extLst>
          </p:cNvPr>
          <p:cNvSpPr/>
          <p:nvPr/>
        </p:nvSpPr>
        <p:spPr>
          <a:xfrm>
            <a:off x="5625816" y="4060127"/>
            <a:ext cx="1102495" cy="2157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箭头: 右 29">
            <a:extLst>
              <a:ext uri="{FF2B5EF4-FFF2-40B4-BE49-F238E27FC236}">
                <a16:creationId xmlns:a16="http://schemas.microsoft.com/office/drawing/2014/main" id="{20DCA880-1CBC-4504-9E12-7A4D4138908B}"/>
              </a:ext>
            </a:extLst>
          </p:cNvPr>
          <p:cNvSpPr/>
          <p:nvPr/>
        </p:nvSpPr>
        <p:spPr>
          <a:xfrm>
            <a:off x="5622143" y="5762383"/>
            <a:ext cx="1102495" cy="2157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93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984"/>
    </mc:Choice>
    <mc:Fallback xmlns="">
      <p:transition spd="slow" advTm="5698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/>
              <a:t>地震与自组织临界现象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61181" y="1575582"/>
            <a:ext cx="40567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Bak</a:t>
            </a:r>
            <a:r>
              <a:rPr lang="zh-CN" altLang="en-US" dirty="0"/>
              <a:t>，</a:t>
            </a:r>
            <a:r>
              <a:rPr lang="en-US" altLang="zh-CN" dirty="0"/>
              <a:t>Tang </a:t>
            </a:r>
            <a:r>
              <a:rPr lang="zh-CN" altLang="en-US" dirty="0"/>
              <a:t>和 </a:t>
            </a:r>
            <a:r>
              <a:rPr lang="en-US" altLang="zh-CN" dirty="0" err="1"/>
              <a:t>Wisenfeld</a:t>
            </a:r>
            <a:r>
              <a:rPr lang="en-US" altLang="zh-CN" dirty="0"/>
              <a:t> </a:t>
            </a:r>
            <a:r>
              <a:rPr lang="zh-CN" altLang="en-US" dirty="0"/>
              <a:t>于</a:t>
            </a:r>
            <a:r>
              <a:rPr lang="en-US" altLang="zh-CN" dirty="0"/>
              <a:t>1987</a:t>
            </a:r>
            <a:r>
              <a:rPr lang="zh-CN" altLang="en-US" dirty="0"/>
              <a:t>年提出</a:t>
            </a:r>
            <a:r>
              <a:rPr lang="en-US" altLang="zh-CN" dirty="0"/>
              <a:t>BTW</a:t>
            </a:r>
            <a:r>
              <a:rPr lang="zh-CN" altLang="en-US" dirty="0"/>
              <a:t>模型，地震是这个模型的典型应用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82" y="3155371"/>
            <a:ext cx="3241488" cy="35065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1347" y="1575582"/>
            <a:ext cx="6819653" cy="526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739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5A49CC-365E-45B4-B012-350DEECDC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122" y="955446"/>
            <a:ext cx="3932237" cy="685800"/>
          </a:xfrm>
        </p:spPr>
        <p:txBody>
          <a:bodyPr/>
          <a:lstStyle/>
          <a:p>
            <a:r>
              <a:rPr lang="zh-CN" altLang="en-US" b="0" i="0" dirty="0">
                <a:solidFill>
                  <a:schemeClr val="accent1"/>
                </a:solidFill>
                <a:effectLst/>
                <a:latin typeface="Avenir"/>
              </a:rPr>
              <a:t>地震的统计规律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22AD786-7046-45A2-BBB9-646117029905}"/>
              </a:ext>
            </a:extLst>
          </p:cNvPr>
          <p:cNvSpPr txBox="1"/>
          <p:nvPr/>
        </p:nvSpPr>
        <p:spPr>
          <a:xfrm>
            <a:off x="705866" y="2259417"/>
            <a:ext cx="367074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0" i="0" dirty="0">
                <a:solidFill>
                  <a:srgbClr val="383838"/>
                </a:solidFill>
                <a:effectLst/>
                <a:latin typeface="Avenir"/>
              </a:rPr>
              <a:t>1</a:t>
            </a:r>
            <a:r>
              <a:rPr lang="zh-CN" altLang="en-US" sz="2400" b="0" i="0" dirty="0">
                <a:solidFill>
                  <a:srgbClr val="383838"/>
                </a:solidFill>
                <a:effectLst/>
                <a:latin typeface="Avenir"/>
              </a:rPr>
              <a:t>，主震 </a:t>
            </a:r>
            <a:r>
              <a:rPr lang="en-US" altLang="zh-CN" sz="2400" b="0" i="0" dirty="0">
                <a:solidFill>
                  <a:srgbClr val="383838"/>
                </a:solidFill>
                <a:effectLst/>
                <a:latin typeface="Avenir"/>
              </a:rPr>
              <a:t>Gutenberg-Richter law (GR)</a:t>
            </a:r>
            <a:endParaRPr lang="zh-CN" altLang="en-US" sz="2400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5822996-3EBF-436A-B48D-ED5E37FD26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09" y="3429000"/>
            <a:ext cx="6236040" cy="2942631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C4746A3D-5E8D-46D8-A326-AEFB6817CA5D}"/>
              </a:ext>
            </a:extLst>
          </p:cNvPr>
          <p:cNvSpPr txBox="1"/>
          <p:nvPr/>
        </p:nvSpPr>
        <p:spPr>
          <a:xfrm>
            <a:off x="7253448" y="2259417"/>
            <a:ext cx="33691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383838"/>
                </a:solidFill>
                <a:latin typeface="Avenir"/>
              </a:rPr>
              <a:t>2</a:t>
            </a:r>
            <a:r>
              <a:rPr lang="zh-CN" altLang="en-US" sz="2400" dirty="0">
                <a:solidFill>
                  <a:srgbClr val="383838"/>
                </a:solidFill>
                <a:latin typeface="Avenir"/>
              </a:rPr>
              <a:t>，</a:t>
            </a:r>
            <a:r>
              <a:rPr lang="zh-CN" altLang="en-US" sz="2400" b="0" i="0" dirty="0">
                <a:solidFill>
                  <a:srgbClr val="383838"/>
                </a:solidFill>
                <a:effectLst/>
                <a:latin typeface="Avenir"/>
              </a:rPr>
              <a:t>余震 </a:t>
            </a:r>
            <a:r>
              <a:rPr lang="en-US" altLang="zh-CN" sz="2400" b="0" i="0" dirty="0">
                <a:solidFill>
                  <a:srgbClr val="383838"/>
                </a:solidFill>
                <a:effectLst/>
                <a:latin typeface="Avenir"/>
              </a:rPr>
              <a:t>Omori-</a:t>
            </a:r>
            <a:r>
              <a:rPr lang="en-US" altLang="zh-CN" sz="2400" b="0" i="0" dirty="0" err="1">
                <a:solidFill>
                  <a:srgbClr val="383838"/>
                </a:solidFill>
                <a:effectLst/>
                <a:latin typeface="Avenir"/>
              </a:rPr>
              <a:t>Utsu</a:t>
            </a:r>
            <a:r>
              <a:rPr lang="en-US" altLang="zh-CN" sz="2400" b="0" i="0" dirty="0">
                <a:solidFill>
                  <a:srgbClr val="383838"/>
                </a:solidFill>
                <a:effectLst/>
                <a:latin typeface="Avenir"/>
              </a:rPr>
              <a:t> law</a:t>
            </a:r>
            <a:endParaRPr lang="zh-CN" altLang="en-US" sz="2400" dirty="0"/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377529D9-FBF6-402B-933E-D5A4D832FA0F}"/>
              </a:ext>
            </a:extLst>
          </p:cNvPr>
          <p:cNvGrpSpPr/>
          <p:nvPr/>
        </p:nvGrpSpPr>
        <p:grpSpPr>
          <a:xfrm>
            <a:off x="6882938" y="3292638"/>
            <a:ext cx="4327104" cy="3280224"/>
            <a:chOff x="7157258" y="3625148"/>
            <a:chExt cx="4327104" cy="3280224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04C820AC-4D56-4D9C-8940-D456085D1C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7258" y="3625148"/>
              <a:ext cx="4327104" cy="3280224"/>
            </a:xfrm>
            <a:prstGeom prst="rect">
              <a:avLst/>
            </a:prstGeom>
          </p:spPr>
        </p:pic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12E7EFE6-7DDB-49D3-90A3-EA2D76D50FE1}"/>
                </a:ext>
              </a:extLst>
            </p:cNvPr>
            <p:cNvSpPr txBox="1"/>
            <p:nvPr/>
          </p:nvSpPr>
          <p:spPr>
            <a:xfrm>
              <a:off x="7811886" y="4031539"/>
              <a:ext cx="2055322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altLang="zh-CN" sz="1600" dirty="0"/>
                <a:t>Λ(</a:t>
              </a:r>
              <a:r>
                <a:rPr lang="en-US" altLang="zh-CN" sz="1600" dirty="0"/>
                <a:t>t)=k(t + c)^(−p)</a:t>
              </a:r>
              <a:endParaRPr lang="zh-CN" alt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98734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9B871F0F-0C39-492D-BE75-10BB4B55A68D}"/>
              </a:ext>
            </a:extLst>
          </p:cNvPr>
          <p:cNvGrpSpPr/>
          <p:nvPr/>
        </p:nvGrpSpPr>
        <p:grpSpPr>
          <a:xfrm>
            <a:off x="1951758" y="1964804"/>
            <a:ext cx="3709554" cy="927115"/>
            <a:chOff x="1328303" y="2199251"/>
            <a:chExt cx="3709554" cy="927115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D6C24621-6237-489A-9E15-7F28C87B201D}"/>
                </a:ext>
              </a:extLst>
            </p:cNvPr>
            <p:cNvSpPr txBox="1"/>
            <p:nvPr/>
          </p:nvSpPr>
          <p:spPr>
            <a:xfrm>
              <a:off x="2085108" y="2199251"/>
              <a:ext cx="2195945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600" dirty="0"/>
                <a:t>green, red and blue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1F312488-1928-4D00-AED7-14801F81B3E2}"/>
                </a:ext>
              </a:extLst>
            </p:cNvPr>
            <p:cNvSpPr txBox="1"/>
            <p:nvPr/>
          </p:nvSpPr>
          <p:spPr>
            <a:xfrm>
              <a:off x="1328303" y="2787812"/>
              <a:ext cx="370955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600" dirty="0"/>
                <a:t>normal, strike-slip and thrust events</a:t>
              </a:r>
              <a:endParaRPr lang="zh-CN" altLang="en-US" sz="1600" dirty="0"/>
            </a:p>
          </p:txBody>
        </p:sp>
        <p:sp>
          <p:nvSpPr>
            <p:cNvPr id="14" name="箭头: 右 13">
              <a:extLst>
                <a:ext uri="{FF2B5EF4-FFF2-40B4-BE49-F238E27FC236}">
                  <a16:creationId xmlns:a16="http://schemas.microsoft.com/office/drawing/2014/main" id="{982504C8-9F0B-4E1B-AAD8-16AAE033DE81}"/>
                </a:ext>
              </a:extLst>
            </p:cNvPr>
            <p:cNvSpPr/>
            <p:nvPr/>
          </p:nvSpPr>
          <p:spPr>
            <a:xfrm rot="5400000" flipV="1">
              <a:off x="2882350" y="2613881"/>
              <a:ext cx="399008" cy="20245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6" name="图片 15">
            <a:extLst>
              <a:ext uri="{FF2B5EF4-FFF2-40B4-BE49-F238E27FC236}">
                <a16:creationId xmlns:a16="http://schemas.microsoft.com/office/drawing/2014/main" id="{F6FD4D44-7C62-444E-B9B1-1C7432D45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4832" y="2158400"/>
            <a:ext cx="3844723" cy="4393969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F9ADBA32-99EA-480B-A37A-9529833380B2}"/>
              </a:ext>
            </a:extLst>
          </p:cNvPr>
          <p:cNvGrpSpPr/>
          <p:nvPr/>
        </p:nvGrpSpPr>
        <p:grpSpPr>
          <a:xfrm>
            <a:off x="453908" y="3214338"/>
            <a:ext cx="5105833" cy="3236173"/>
            <a:chOff x="555133" y="3432192"/>
            <a:chExt cx="5105833" cy="3236173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00E40594-A1C7-46CC-9B0C-25E060C4AD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5133" y="3432192"/>
              <a:ext cx="2425495" cy="3236173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4EBAF430-FDC5-4591-A672-8B0169ACB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06791" y="3480496"/>
              <a:ext cx="2554175" cy="3187869"/>
            </a:xfrm>
            <a:prstGeom prst="rect">
              <a:avLst/>
            </a:prstGeom>
          </p:spPr>
        </p:pic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CE19D7F4-A4D2-4333-B15D-4867EE8FEF65}"/>
              </a:ext>
            </a:extLst>
          </p:cNvPr>
          <p:cNvSpPr txBox="1"/>
          <p:nvPr/>
        </p:nvSpPr>
        <p:spPr>
          <a:xfrm>
            <a:off x="1193392" y="6551643"/>
            <a:ext cx="290478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 err="1"/>
              <a:t>Schorlemmer</a:t>
            </a:r>
            <a:r>
              <a:rPr lang="zh-CN" altLang="en-US" sz="1200" dirty="0"/>
              <a:t>，</a:t>
            </a:r>
            <a:r>
              <a:rPr lang="en-US" altLang="zh-CN" sz="1200" dirty="0"/>
              <a:t>Nature</a:t>
            </a:r>
            <a:r>
              <a:rPr lang="zh-CN" altLang="en-US" sz="1200" dirty="0"/>
              <a:t>，</a:t>
            </a:r>
            <a:r>
              <a:rPr lang="en-US" altLang="zh-CN" sz="1200" dirty="0"/>
              <a:t>437</a:t>
            </a:r>
            <a:r>
              <a:rPr lang="zh-CN" altLang="en-US" sz="1200" dirty="0"/>
              <a:t>，</a:t>
            </a:r>
            <a:r>
              <a:rPr lang="en-US" altLang="zh-CN" sz="1200" dirty="0"/>
              <a:t>2005</a:t>
            </a:r>
            <a:endParaRPr lang="zh-CN" altLang="en-US" sz="1200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D5454BDC-4C81-4DFD-AD25-44FBE901BA23}"/>
              </a:ext>
            </a:extLst>
          </p:cNvPr>
          <p:cNvSpPr txBox="1"/>
          <p:nvPr/>
        </p:nvSpPr>
        <p:spPr>
          <a:xfrm>
            <a:off x="8805560" y="6546843"/>
            <a:ext cx="228725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 err="1"/>
              <a:t>Narteau</a:t>
            </a:r>
            <a:r>
              <a:rPr lang="zh-CN" altLang="en-US" sz="1200" dirty="0"/>
              <a:t>，</a:t>
            </a:r>
            <a:r>
              <a:rPr lang="en-US" altLang="zh-CN" sz="1200" dirty="0"/>
              <a:t>Nature</a:t>
            </a:r>
            <a:r>
              <a:rPr lang="zh-CN" altLang="en-US" sz="1200" dirty="0"/>
              <a:t>，</a:t>
            </a:r>
            <a:r>
              <a:rPr lang="en-US" altLang="zh-CN" sz="1200" dirty="0"/>
              <a:t>462</a:t>
            </a:r>
            <a:r>
              <a:rPr lang="zh-CN" altLang="en-US" sz="1200" dirty="0"/>
              <a:t>，</a:t>
            </a:r>
            <a:r>
              <a:rPr lang="en-US" altLang="zh-CN" sz="1200" dirty="0"/>
              <a:t>2009</a:t>
            </a:r>
            <a:endParaRPr lang="zh-CN" altLang="en-US" sz="1200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149E76BB-966E-40E2-B3F9-7691F2F92C76}"/>
              </a:ext>
            </a:extLst>
          </p:cNvPr>
          <p:cNvSpPr txBox="1"/>
          <p:nvPr/>
        </p:nvSpPr>
        <p:spPr>
          <a:xfrm>
            <a:off x="311755" y="1070861"/>
            <a:ext cx="79417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chemeClr val="accent1"/>
                </a:solidFill>
              </a:rPr>
              <a:t>不同震源机制对地震主震和余震统计规律的影响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1CABC48D-A6E4-4B00-836A-77A71B0689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875" y="2860597"/>
            <a:ext cx="2907980" cy="3788027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8D4D0E2F-D381-4767-BD93-4AD865C1D4C5}"/>
              </a:ext>
            </a:extLst>
          </p:cNvPr>
          <p:cNvSpPr txBox="1"/>
          <p:nvPr/>
        </p:nvSpPr>
        <p:spPr>
          <a:xfrm>
            <a:off x="5519875" y="2680164"/>
            <a:ext cx="2875095" cy="3915189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63585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537" y="1345440"/>
            <a:ext cx="8294730" cy="552937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834576" y="128296"/>
            <a:ext cx="68055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accent1"/>
                </a:solidFill>
              </a:rPr>
              <a:t>地震是否还有新的统计规律？</a:t>
            </a:r>
            <a:endParaRPr lang="en-US" altLang="zh-CN" sz="3600" dirty="0">
              <a:solidFill>
                <a:schemeClr val="accent1"/>
              </a:solidFill>
            </a:endParaRPr>
          </a:p>
          <a:p>
            <a:pPr algn="ctr"/>
            <a:r>
              <a:rPr lang="en-US" altLang="zh-CN" sz="3600" dirty="0">
                <a:solidFill>
                  <a:srgbClr val="7030A0"/>
                </a:solidFill>
              </a:rPr>
              <a:t>--</a:t>
            </a:r>
            <a:r>
              <a:rPr lang="zh-CN" altLang="en-US" sz="3600" dirty="0">
                <a:solidFill>
                  <a:srgbClr val="7030A0"/>
                </a:solidFill>
              </a:rPr>
              <a:t>能量涨落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01D8B6E-B2F8-4D49-B740-226A858840AA}"/>
              </a:ext>
            </a:extLst>
          </p:cNvPr>
          <p:cNvSpPr txBox="1"/>
          <p:nvPr/>
        </p:nvSpPr>
        <p:spPr>
          <a:xfrm>
            <a:off x="437745" y="4063278"/>
            <a:ext cx="361868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/>
              <a:t>Caruso et al</a:t>
            </a:r>
            <a:r>
              <a:rPr lang="zh-CN" altLang="en-US" sz="1600" dirty="0"/>
              <a:t>，</a:t>
            </a:r>
            <a:r>
              <a:rPr lang="en-US" altLang="zh-CN" sz="1600" dirty="0" err="1"/>
              <a:t>Phys.Rev.E</a:t>
            </a:r>
            <a:r>
              <a:rPr lang="en-US" altLang="zh-CN" sz="1600" dirty="0"/>
              <a:t> 75</a:t>
            </a:r>
            <a:r>
              <a:rPr lang="zh-CN" altLang="en-US" sz="1600" dirty="0"/>
              <a:t>，</a:t>
            </a:r>
            <a:r>
              <a:rPr lang="en-US" altLang="zh-CN" sz="1600" dirty="0"/>
              <a:t>2007</a:t>
            </a:r>
            <a:endParaRPr lang="zh-CN" altLang="en-US" sz="1600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BFD6C83-E894-4D01-90FF-6528DF398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119" y="2920902"/>
            <a:ext cx="2619375" cy="438150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736BD824-E4EB-481E-94ED-69D9F79C8AD1}"/>
              </a:ext>
            </a:extLst>
          </p:cNvPr>
          <p:cNvSpPr txBox="1"/>
          <p:nvPr/>
        </p:nvSpPr>
        <p:spPr>
          <a:xfrm>
            <a:off x="437745" y="1718113"/>
            <a:ext cx="2830749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dirty="0"/>
              <a:t>地震的能量涨落与时空距离无关，且满足</a:t>
            </a:r>
          </a:p>
        </p:txBody>
      </p:sp>
    </p:spTree>
    <p:extLst>
      <p:ext uri="{BB962C8B-B14F-4D97-AF65-F5344CB8AC3E}">
        <p14:creationId xmlns:p14="http://schemas.microsoft.com/office/powerpoint/2010/main" val="3372968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3F989A-2929-4163-8152-1D72B470A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643" y="521472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solidFill>
                  <a:schemeClr val="accent1"/>
                </a:solidFill>
              </a:rPr>
              <a:t>q-Gaussian</a:t>
            </a:r>
            <a:r>
              <a:rPr lang="zh-CN" altLang="en-US" sz="3200" dirty="0">
                <a:solidFill>
                  <a:schemeClr val="accent1"/>
                </a:solidFill>
              </a:rPr>
              <a:t>统计中的</a:t>
            </a:r>
            <a:r>
              <a:rPr lang="en-US" altLang="zh-CN" sz="3200" dirty="0">
                <a:solidFill>
                  <a:schemeClr val="accent1"/>
                </a:solidFill>
              </a:rPr>
              <a:t>q</a:t>
            </a:r>
            <a:r>
              <a:rPr lang="zh-CN" altLang="en-US" sz="3200" dirty="0">
                <a:solidFill>
                  <a:schemeClr val="accent1"/>
                </a:solidFill>
              </a:rPr>
              <a:t>值大小与</a:t>
            </a:r>
            <a:br>
              <a:rPr lang="en-US" altLang="zh-CN" sz="3200" dirty="0">
                <a:solidFill>
                  <a:schemeClr val="accent1"/>
                </a:solidFill>
              </a:rPr>
            </a:br>
            <a:r>
              <a:rPr lang="zh-CN" altLang="en-US" sz="3200" dirty="0">
                <a:solidFill>
                  <a:schemeClr val="accent1"/>
                </a:solidFill>
              </a:rPr>
              <a:t>震源机制有关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D539F19-A8FF-4A54-8DC1-BF05C9379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3933" y="2060314"/>
            <a:ext cx="4144738" cy="342737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C50AE5F-EA54-4D87-94D0-1F2F57E952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5700972"/>
            <a:ext cx="4219372" cy="89610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60CF52E-0014-4ED8-8313-971A8219B0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0546" y="1599063"/>
            <a:ext cx="4387943" cy="4768276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815E35DB-3404-410C-ACFD-76C8F1846F66}"/>
              </a:ext>
            </a:extLst>
          </p:cNvPr>
          <p:cNvSpPr txBox="1"/>
          <p:nvPr/>
        </p:nvSpPr>
        <p:spPr>
          <a:xfrm>
            <a:off x="4976696" y="6260664"/>
            <a:ext cx="26695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/>
              <a:t>Wang, Eur. Phys. J. B, 88, 2015</a:t>
            </a:r>
            <a:endParaRPr lang="zh-CN" altLang="en-US" sz="1400" dirty="0"/>
          </a:p>
        </p:txBody>
      </p:sp>
      <p:sp>
        <p:nvSpPr>
          <p:cNvPr id="11" name="箭头: 右 10">
            <a:extLst>
              <a:ext uri="{FF2B5EF4-FFF2-40B4-BE49-F238E27FC236}">
                <a16:creationId xmlns:a16="http://schemas.microsoft.com/office/drawing/2014/main" id="{46C30A95-A6B7-4935-A830-88FBBBC43784}"/>
              </a:ext>
            </a:extLst>
          </p:cNvPr>
          <p:cNvSpPr/>
          <p:nvPr/>
        </p:nvSpPr>
        <p:spPr>
          <a:xfrm>
            <a:off x="6392538" y="3466226"/>
            <a:ext cx="778212" cy="3077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5218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D625B1-AE03-439D-ADDF-A409B25F1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456" y="208508"/>
            <a:ext cx="10515600" cy="996747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solidFill>
                  <a:schemeClr val="accent1"/>
                </a:solidFill>
              </a:rPr>
              <a:t>OFC</a:t>
            </a:r>
            <a:r>
              <a:rPr lang="zh-CN" altLang="en-US" sz="3200" dirty="0">
                <a:solidFill>
                  <a:schemeClr val="accent1"/>
                </a:solidFill>
              </a:rPr>
              <a:t>模型对地震统计规律的解释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E501030-6B98-4B70-BF34-432AFEFA1F89}"/>
              </a:ext>
            </a:extLst>
          </p:cNvPr>
          <p:cNvSpPr txBox="1"/>
          <p:nvPr/>
        </p:nvSpPr>
        <p:spPr>
          <a:xfrm>
            <a:off x="720623" y="1752691"/>
            <a:ext cx="5650994" cy="33741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、所有滑块之间弹性系数为</a:t>
            </a:r>
            <a:r>
              <a:rPr lang="en-US" altLang="zh-CN" dirty="0"/>
              <a:t>k</a:t>
            </a:r>
            <a:r>
              <a:rPr lang="zh-CN" altLang="en-US" dirty="0"/>
              <a:t> 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、滑块</a:t>
            </a:r>
            <a:r>
              <a:rPr lang="en-US" altLang="zh-CN" dirty="0" err="1"/>
              <a:t>i</a:t>
            </a:r>
            <a:r>
              <a:rPr lang="zh-CN" altLang="en-US" dirty="0"/>
              <a:t>受近邻</a:t>
            </a:r>
            <a:r>
              <a:rPr lang="en-US" altLang="zh-CN" dirty="0"/>
              <a:t>i-1</a:t>
            </a:r>
            <a:r>
              <a:rPr lang="zh-CN" altLang="en-US" dirty="0"/>
              <a:t>与</a:t>
            </a:r>
            <a:r>
              <a:rPr lang="en-US" altLang="zh-CN" dirty="0"/>
              <a:t>i+1</a:t>
            </a:r>
            <a:r>
              <a:rPr lang="zh-CN" altLang="en-US" dirty="0"/>
              <a:t>的作用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、所有滑块都受到上面移动平板的弹性力，弹 性系数为</a:t>
            </a:r>
            <a:r>
              <a:rPr lang="en-US" altLang="zh-CN" dirty="0"/>
              <a:t>s, </a:t>
            </a:r>
            <a:r>
              <a:rPr lang="zh-CN" altLang="en-US" dirty="0"/>
              <a:t>速度为</a:t>
            </a:r>
            <a:r>
              <a:rPr lang="en-US" altLang="zh-CN" dirty="0"/>
              <a:t>V 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、所有滑块与下底板作用为静摩擦力，下底板 固定 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、各滑块初始受力为随机分布，保证任意滑块 所受弹性力不超过阈值</a:t>
            </a:r>
            <a:r>
              <a:rPr lang="en-US" altLang="zh-CN" dirty="0" err="1">
                <a:solidFill>
                  <a:schemeClr val="accent6"/>
                </a:solidFill>
              </a:rPr>
              <a:t>F_th</a:t>
            </a:r>
            <a:r>
              <a:rPr lang="zh-CN" altLang="en-US" dirty="0"/>
              <a:t>，各滑块水平方向总合 力∑ </a:t>
            </a:r>
            <a:r>
              <a:rPr lang="en-US" altLang="zh-CN" dirty="0" err="1">
                <a:solidFill>
                  <a:schemeClr val="accent6"/>
                </a:solidFill>
              </a:rPr>
              <a:t>F_elastic</a:t>
            </a:r>
            <a:r>
              <a:rPr lang="en-US" altLang="zh-CN" dirty="0"/>
              <a:t> + </a:t>
            </a:r>
            <a:r>
              <a:rPr lang="en-US" altLang="zh-CN" dirty="0" err="1">
                <a:solidFill>
                  <a:schemeClr val="accent6"/>
                </a:solidFill>
              </a:rPr>
              <a:t>F_friction</a:t>
            </a:r>
            <a:r>
              <a:rPr lang="en-US" altLang="zh-CN" dirty="0">
                <a:solidFill>
                  <a:schemeClr val="accent6"/>
                </a:solidFill>
              </a:rPr>
              <a:t> </a:t>
            </a:r>
            <a:r>
              <a:rPr lang="en-US" altLang="zh-CN" dirty="0"/>
              <a:t>= 0, </a:t>
            </a:r>
            <a:r>
              <a:rPr lang="zh-CN" altLang="en-US" dirty="0"/>
              <a:t>保持固定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A6CD644-3EBC-4D99-8B9F-EEEC8D232D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632"/>
          <a:stretch/>
        </p:blipFill>
        <p:spPr>
          <a:xfrm>
            <a:off x="6734791" y="3429000"/>
            <a:ext cx="5057775" cy="199030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B44E162-1373-4E03-9411-C4538CBAD9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1320" y="1468727"/>
            <a:ext cx="4274179" cy="234674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7DEE331-D1B0-4BF5-92F0-70B5CDE314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6443" y="5074408"/>
            <a:ext cx="3424136" cy="164588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33476C5D-1F2C-4FEB-BEAD-C932AF0FE634}"/>
              </a:ext>
            </a:extLst>
          </p:cNvPr>
          <p:cNvSpPr txBox="1"/>
          <p:nvPr/>
        </p:nvSpPr>
        <p:spPr>
          <a:xfrm>
            <a:off x="676500" y="1406507"/>
            <a:ext cx="41678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7030A0"/>
                </a:solidFill>
                <a:highlight>
                  <a:srgbClr val="C0C0C0"/>
                </a:highlight>
              </a:rPr>
              <a:t>初始状态和能量的缓慢累积过程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262EB1C-D93C-4118-B085-0E609A3DB74A}"/>
              </a:ext>
            </a:extLst>
          </p:cNvPr>
          <p:cNvSpPr txBox="1"/>
          <p:nvPr/>
        </p:nvSpPr>
        <p:spPr>
          <a:xfrm>
            <a:off x="676500" y="5219250"/>
            <a:ext cx="41678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7030A0"/>
                </a:solidFill>
                <a:highlight>
                  <a:srgbClr val="C0C0C0"/>
                </a:highlight>
              </a:rPr>
              <a:t>能量瞬间释放过程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0877152-CFF0-4E82-B37F-FD084FA8173B}"/>
              </a:ext>
            </a:extLst>
          </p:cNvPr>
          <p:cNvSpPr txBox="1"/>
          <p:nvPr/>
        </p:nvSpPr>
        <p:spPr>
          <a:xfrm>
            <a:off x="676500" y="5619360"/>
            <a:ext cx="5650994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第一个受力等于阈值的滑块瞬间释放弹性力和回到受力为</a:t>
            </a:r>
            <a:r>
              <a:rPr lang="en-US" altLang="zh-CN" dirty="0"/>
              <a:t>0</a:t>
            </a:r>
            <a:r>
              <a:rPr lang="zh-CN" altLang="en-US" dirty="0"/>
              <a:t>的位置，释放的弹性力向近邻滑块转移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34F80ED-CF2B-4DDA-B335-3AB790C7A7A2}"/>
              </a:ext>
            </a:extLst>
          </p:cNvPr>
          <p:cNvSpPr/>
          <p:nvPr/>
        </p:nvSpPr>
        <p:spPr>
          <a:xfrm>
            <a:off x="7622354" y="1013494"/>
            <a:ext cx="42741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err="1">
                <a:latin typeface="CMR10"/>
              </a:rPr>
              <a:t>Olami</a:t>
            </a:r>
            <a:r>
              <a:rPr lang="en-US" altLang="zh-CN" sz="1600" dirty="0">
                <a:latin typeface="CMR10"/>
              </a:rPr>
              <a:t>, </a:t>
            </a:r>
            <a:r>
              <a:rPr lang="en-US" altLang="zh-CN" sz="1600" dirty="0" err="1">
                <a:latin typeface="CMR10"/>
              </a:rPr>
              <a:t>Feder</a:t>
            </a:r>
            <a:r>
              <a:rPr lang="zh-CN" altLang="en-US" sz="1600" dirty="0">
                <a:latin typeface="宋体" panose="02010600030101010101" pitchFamily="2" charset="-122"/>
              </a:rPr>
              <a:t>和</a:t>
            </a:r>
            <a:r>
              <a:rPr lang="en-US" altLang="zh-CN" sz="1600" dirty="0">
                <a:latin typeface="CMR10"/>
              </a:rPr>
              <a:t>Christensen(OFC)</a:t>
            </a:r>
            <a:r>
              <a:rPr lang="zh-CN" altLang="en-US" sz="1600" dirty="0">
                <a:latin typeface="CMR10"/>
              </a:rPr>
              <a:t>于</a:t>
            </a:r>
            <a:r>
              <a:rPr lang="en-US" altLang="zh-CN" sz="1600" dirty="0">
                <a:latin typeface="CMR10"/>
              </a:rPr>
              <a:t>1992</a:t>
            </a:r>
            <a:r>
              <a:rPr lang="zh-CN" altLang="en-US" sz="1600" dirty="0">
                <a:latin typeface="CMR10"/>
              </a:rPr>
              <a:t>年提出，</a:t>
            </a:r>
            <a:r>
              <a:rPr lang="en-US" altLang="zh-CN" sz="1600" dirty="0">
                <a:latin typeface="CMR10"/>
              </a:rPr>
              <a:t>J. </a:t>
            </a:r>
            <a:r>
              <a:rPr lang="en-US" altLang="zh-CN" sz="1600" dirty="0" err="1">
                <a:latin typeface="CMR10"/>
              </a:rPr>
              <a:t>Geophys</a:t>
            </a:r>
            <a:r>
              <a:rPr lang="en-US" altLang="zh-CN" sz="1600" dirty="0">
                <a:latin typeface="CMR10"/>
              </a:rPr>
              <a:t>. Res.,</a:t>
            </a:r>
            <a:r>
              <a:rPr lang="zh-CN" altLang="en-US" sz="1600" dirty="0">
                <a:latin typeface="CMR10"/>
              </a:rPr>
              <a:t> </a:t>
            </a:r>
            <a:r>
              <a:rPr lang="en-US" altLang="zh-CN" sz="1600" dirty="0">
                <a:latin typeface="CMR10"/>
              </a:rPr>
              <a:t>97,</a:t>
            </a:r>
            <a:r>
              <a:rPr lang="zh-CN" altLang="en-US" sz="1600" dirty="0">
                <a:latin typeface="CMR10"/>
              </a:rPr>
              <a:t> </a:t>
            </a:r>
            <a:r>
              <a:rPr lang="en-US" altLang="zh-CN" sz="1600" dirty="0">
                <a:latin typeface="CMR10"/>
              </a:rPr>
              <a:t>1992.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243152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2A4281-1CC5-4B64-8589-D27FBDA32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8381"/>
          </a:xfrm>
        </p:spPr>
        <p:txBody>
          <a:bodyPr/>
          <a:lstStyle/>
          <a:p>
            <a:r>
              <a:rPr lang="zh-CN" altLang="en-US" sz="3200" dirty="0">
                <a:solidFill>
                  <a:schemeClr val="accent1"/>
                </a:solidFill>
              </a:rPr>
              <a:t>一般的</a:t>
            </a:r>
            <a:r>
              <a:rPr lang="en-US" altLang="zh-CN" sz="3200" dirty="0">
                <a:solidFill>
                  <a:schemeClr val="accent1"/>
                </a:solidFill>
              </a:rPr>
              <a:t>OFC</a:t>
            </a:r>
            <a:r>
              <a:rPr lang="zh-CN" altLang="en-US" sz="3200" dirty="0">
                <a:solidFill>
                  <a:schemeClr val="accent1"/>
                </a:solidFill>
              </a:rPr>
              <a:t>模型不能解释地震能量涨落统计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6FDC6B94-2A16-445A-8503-A69E6DE80DC0}"/>
              </a:ext>
            </a:extLst>
          </p:cNvPr>
          <p:cNvGrpSpPr/>
          <p:nvPr/>
        </p:nvGrpSpPr>
        <p:grpSpPr>
          <a:xfrm>
            <a:off x="1625748" y="1618092"/>
            <a:ext cx="3318052" cy="5078432"/>
            <a:chOff x="3924527" y="1834254"/>
            <a:chExt cx="3226223" cy="4969593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66545731-F8A9-4F9A-BEC5-978E3A9BAE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99828" y="1834254"/>
              <a:ext cx="3150922" cy="2399618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205D88F9-A198-4422-88F7-1E221A4DE9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24527" y="4377439"/>
              <a:ext cx="3226223" cy="2426408"/>
            </a:xfrm>
            <a:prstGeom prst="rect">
              <a:avLst/>
            </a:prstGeom>
          </p:spPr>
        </p:pic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387C5B40-3D2F-45FB-AAB2-123BA35097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8759" y="1563939"/>
            <a:ext cx="3854307" cy="5132585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A5B9A839-FAEC-49A2-B166-C7C9AB09666C}"/>
              </a:ext>
            </a:extLst>
          </p:cNvPr>
          <p:cNvGrpSpPr/>
          <p:nvPr/>
        </p:nvGrpSpPr>
        <p:grpSpPr>
          <a:xfrm>
            <a:off x="6048889" y="4653456"/>
            <a:ext cx="1766844" cy="967772"/>
            <a:chOff x="6241915" y="4545161"/>
            <a:chExt cx="1766844" cy="967772"/>
          </a:xfrm>
        </p:grpSpPr>
        <p:sp>
          <p:nvSpPr>
            <p:cNvPr id="9" name="箭头: 右 8">
              <a:extLst>
                <a:ext uri="{FF2B5EF4-FFF2-40B4-BE49-F238E27FC236}">
                  <a16:creationId xmlns:a16="http://schemas.microsoft.com/office/drawing/2014/main" id="{AB14D4E6-6531-48BE-89A9-B9B13A923B5E}"/>
                </a:ext>
              </a:extLst>
            </p:cNvPr>
            <p:cNvSpPr/>
            <p:nvPr/>
          </p:nvSpPr>
          <p:spPr>
            <a:xfrm>
              <a:off x="6241915" y="5075189"/>
              <a:ext cx="1766844" cy="43774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6CDA6883-3999-4B69-B50A-349423BF349B}"/>
                </a:ext>
              </a:extLst>
            </p:cNvPr>
            <p:cNvSpPr txBox="1"/>
            <p:nvPr/>
          </p:nvSpPr>
          <p:spPr>
            <a:xfrm>
              <a:off x="6896563" y="4545161"/>
              <a:ext cx="10894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srgbClr val="C00000"/>
                  </a:solidFill>
                </a:rPr>
                <a:t>？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1586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EEA9668-E703-4946-8D6C-F6FAFA22C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6527" y="5075818"/>
            <a:ext cx="6715125" cy="1371600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3E89A599-19A9-4F42-B9C6-D7D2796557ED}"/>
              </a:ext>
            </a:extLst>
          </p:cNvPr>
          <p:cNvGrpSpPr/>
          <p:nvPr/>
        </p:nvGrpSpPr>
        <p:grpSpPr>
          <a:xfrm>
            <a:off x="5156527" y="1782182"/>
            <a:ext cx="5742062" cy="3091728"/>
            <a:chOff x="4897536" y="1313411"/>
            <a:chExt cx="5742062" cy="3091728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FB652EA-4A6E-44C2-A9A5-52893E332F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97536" y="1571106"/>
              <a:ext cx="5742062" cy="2834033"/>
            </a:xfrm>
            <a:prstGeom prst="rect">
              <a:avLst/>
            </a:prstGeom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8EA7FCBD-3BD5-4560-A745-BA5A98553A59}"/>
                </a:ext>
              </a:extLst>
            </p:cNvPr>
            <p:cNvSpPr txBox="1"/>
            <p:nvPr/>
          </p:nvSpPr>
          <p:spPr>
            <a:xfrm>
              <a:off x="6650182" y="1313411"/>
              <a:ext cx="2086494" cy="2560320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endParaRPr lang="zh-CN" altLang="en-US" dirty="0"/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CBC31690-AAE2-4E51-BB05-0DFA8A345E76}"/>
              </a:ext>
            </a:extLst>
          </p:cNvPr>
          <p:cNvSpPr txBox="1"/>
          <p:nvPr/>
        </p:nvSpPr>
        <p:spPr>
          <a:xfrm>
            <a:off x="595819" y="1070413"/>
            <a:ext cx="30325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chemeClr val="accent1"/>
                </a:solidFill>
              </a:rPr>
              <a:t>优化</a:t>
            </a:r>
            <a:r>
              <a:rPr lang="en-US" altLang="zh-CN" sz="2800" dirty="0">
                <a:solidFill>
                  <a:schemeClr val="accent1"/>
                </a:solidFill>
              </a:rPr>
              <a:t>OFC</a:t>
            </a:r>
            <a:r>
              <a:rPr lang="zh-CN" altLang="en-US" sz="2800" dirty="0">
                <a:solidFill>
                  <a:schemeClr val="accent1"/>
                </a:solidFill>
              </a:rPr>
              <a:t>模型</a:t>
            </a:r>
            <a:endParaRPr lang="zh-CN" altLang="en-US" sz="2800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4D084E4-99B4-411E-B01D-C751112DA2C0}"/>
              </a:ext>
            </a:extLst>
          </p:cNvPr>
          <p:cNvSpPr txBox="1"/>
          <p:nvPr/>
        </p:nvSpPr>
        <p:spPr>
          <a:xfrm>
            <a:off x="750866" y="1901282"/>
            <a:ext cx="3499526" cy="2127634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7030A0"/>
                </a:solidFill>
              </a:rPr>
              <a:t>可能的优化方式：</a:t>
            </a:r>
            <a:endParaRPr lang="en-US" altLang="zh-CN" dirty="0">
              <a:solidFill>
                <a:srgbClr val="7030A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/>
              <a:t>X</a:t>
            </a:r>
            <a:r>
              <a:rPr lang="zh-CN" altLang="en-US" dirty="0"/>
              <a:t>和</a:t>
            </a:r>
            <a:r>
              <a:rPr lang="en-US" altLang="zh-CN" dirty="0"/>
              <a:t>Y</a:t>
            </a:r>
            <a:r>
              <a:rPr lang="zh-CN" altLang="en-US" dirty="0"/>
              <a:t>方向的弹性系数不相同；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/>
              <a:t>各点的阈值不相等；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/>
              <a:t>除了近邻还有次近邻相互作用；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accent6"/>
                </a:solidFill>
              </a:rPr>
              <a:t>引入“小世界”模型。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33276C86-F52B-4BAC-B029-339D87193C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3411" y="4028916"/>
            <a:ext cx="2255575" cy="282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3156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530</Words>
  <Application>Microsoft Office PowerPoint</Application>
  <PresentationFormat>宽屏</PresentationFormat>
  <Paragraphs>55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2" baseType="lpstr">
      <vt:lpstr>Avenir</vt:lpstr>
      <vt:lpstr>CMR10</vt:lpstr>
      <vt:lpstr>Noto Serif SC</vt:lpstr>
      <vt:lpstr>等线</vt:lpstr>
      <vt:lpstr>等线 Light</vt:lpstr>
      <vt:lpstr>宋体</vt:lpstr>
      <vt:lpstr>Arial</vt:lpstr>
      <vt:lpstr>Times New Roman</vt:lpstr>
      <vt:lpstr>Wingdings</vt:lpstr>
      <vt:lpstr>Office 主题​​</vt:lpstr>
      <vt:lpstr>PowerPoint 演示文稿</vt:lpstr>
      <vt:lpstr>地震与自组织临界现象</vt:lpstr>
      <vt:lpstr>地震的统计规律</vt:lpstr>
      <vt:lpstr>PowerPoint 演示文稿</vt:lpstr>
      <vt:lpstr>PowerPoint 演示文稿</vt:lpstr>
      <vt:lpstr>q-Gaussian统计中的q值大小与 震源机制有关</vt:lpstr>
      <vt:lpstr>OFC模型对地震统计规律的解释</vt:lpstr>
      <vt:lpstr>一般的OFC模型不能解释地震能量涨落统计</vt:lpstr>
      <vt:lpstr>PowerPoint 演示文稿</vt:lpstr>
      <vt:lpstr>考虑断层面介质不均匀情况</vt:lpstr>
      <vt:lpstr>不均匀OFC模型的能量涨落具有q-Gaussian涨落</vt:lpstr>
      <vt:lpstr>SGR, FRB和地震统计规律相似性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wang pi</dc:creator>
  <cp:lastModifiedBy>wang pi</cp:lastModifiedBy>
  <cp:revision>52</cp:revision>
  <dcterms:created xsi:type="dcterms:W3CDTF">2023-05-21T16:29:29Z</dcterms:created>
  <dcterms:modified xsi:type="dcterms:W3CDTF">2023-05-22T02:01:50Z</dcterms:modified>
</cp:coreProperties>
</file>