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57" r:id="rId4"/>
    <p:sldId id="258" r:id="rId5"/>
    <p:sldId id="259" r:id="rId6"/>
    <p:sldId id="260" r:id="rId7"/>
    <p:sldId id="286" r:id="rId8"/>
    <p:sldId id="288" r:id="rId9"/>
    <p:sldId id="267" r:id="rId10"/>
    <p:sldId id="266" r:id="rId11"/>
    <p:sldId id="268" r:id="rId12"/>
    <p:sldId id="274" r:id="rId13"/>
    <p:sldId id="275" r:id="rId14"/>
    <p:sldId id="289" r:id="rId15"/>
    <p:sldId id="271" r:id="rId16"/>
    <p:sldId id="273" r:id="rId17"/>
    <p:sldId id="281" r:id="rId18"/>
    <p:sldId id="282" r:id="rId19"/>
    <p:sldId id="28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w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49.png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11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58060" y="1436370"/>
            <a:ext cx="8110220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4200">
                <a:latin typeface="Calibri" panose="020F0502020204030204" charset="0"/>
                <a:cs typeface="Calibri" panose="020F0502020204030204" charset="0"/>
              </a:rPr>
              <a:t>Pulsar glitch activity in a strangeon star model </a:t>
            </a:r>
            <a:endParaRPr lang="en-US" altLang="zh-CN" sz="42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84855" y="3574415"/>
            <a:ext cx="61106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Calibri" panose="020F0502020204030204" charset="0"/>
                <a:cs typeface="Calibri" panose="020F0502020204030204" charset="0"/>
                <a:sym typeface="+mn-ea"/>
              </a:rPr>
              <a:t>汪卫华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(Weihua Wang), </a:t>
            </a:r>
            <a:r>
              <a:rPr lang="zh-CN" altLang="en-US" sz="2400">
                <a:latin typeface="Calibri" panose="020F0502020204030204" charset="0"/>
                <a:cs typeface="Calibri" panose="020F0502020204030204" charset="0"/>
                <a:sym typeface="+mn-ea"/>
              </a:rPr>
              <a:t>温州大学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(WZU)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ctr"/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2023.05.21 </a:t>
            </a:r>
            <a:r>
              <a:rPr lang="zh-CN" altLang="en-US" sz="2400">
                <a:latin typeface="Calibri" panose="020F0502020204030204" charset="0"/>
                <a:cs typeface="Calibri" panose="020F0502020204030204" charset="0"/>
                <a:sym typeface="+mn-ea"/>
              </a:rPr>
              <a:t>中国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--</a:t>
            </a:r>
            <a:r>
              <a:rPr lang="zh-CN" altLang="en-US" sz="2400">
                <a:latin typeface="Calibri" panose="020F0502020204030204" charset="0"/>
                <a:cs typeface="Calibri" panose="020F0502020204030204" charset="0"/>
                <a:sym typeface="+mn-ea"/>
              </a:rPr>
              <a:t>贵州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--</a:t>
            </a:r>
            <a:r>
              <a:rPr lang="zh-CN" altLang="en-US" sz="2400">
                <a:latin typeface="Calibri" panose="020F0502020204030204" charset="0"/>
                <a:cs typeface="Calibri" panose="020F0502020204030204" charset="0"/>
                <a:sym typeface="+mn-ea"/>
              </a:rPr>
              <a:t>光年之外酒店</a:t>
            </a:r>
            <a:r>
              <a:rPr lang="en-US" altLang="zh-CN" sz="240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endParaRPr lang="en-US" altLang="zh-CN" sz="240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ctr"/>
            <a:endParaRPr lang="zh-CN" altLang="en-US" sz="240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93445" y="330200"/>
            <a:ext cx="8675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2. Pulsar glitch activity parameter in the starquake model</a:t>
            </a:r>
            <a:endParaRPr lang="en-US" altLang="zh-CN" sz="28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1095" y="1179195"/>
            <a:ext cx="4726305" cy="384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66025" y="3497580"/>
            <a:ext cx="140970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/>
              <a:t>plastic flow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7566025" y="2119630"/>
            <a:ext cx="140970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/>
              <a:t>plastic flow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730" y="5204460"/>
            <a:ext cx="5274310" cy="640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90" y="793750"/>
            <a:ext cx="4993640" cy="458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190" y="793750"/>
            <a:ext cx="4993640" cy="4583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6730"/>
            <a:ext cx="2760980" cy="705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28415"/>
            <a:ext cx="4403725" cy="810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634230"/>
            <a:ext cx="2872740" cy="5486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21865"/>
            <a:ext cx="2761615" cy="6794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246505"/>
            <a:ext cx="2034540" cy="9753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5255" y="2286000"/>
            <a:ext cx="2630170" cy="7416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2875" y="5613400"/>
            <a:ext cx="3832860" cy="3581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47410" y="1083310"/>
            <a:ext cx="5865495" cy="43535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0" y="894080"/>
            <a:ext cx="5214620" cy="725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1986280"/>
            <a:ext cx="5320665" cy="688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3107055"/>
            <a:ext cx="4784725" cy="7454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065" y="757555"/>
            <a:ext cx="5375275" cy="43884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95" y="4673600"/>
            <a:ext cx="1379220" cy="4724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228080" y="5248910"/>
            <a:ext cx="5364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557 glitches detected in 190 pulsars, among them, 82 glitches have measured recovery coefficient Q.</a:t>
            </a:r>
            <a:endParaRPr lang="en-US" altLang="zh-CN"/>
          </a:p>
          <a:p>
            <a:r>
              <a:rPr lang="en-US" altLang="zh-CN" u="sng"/>
              <a:t>(https://www.atnf.csiro.au/people/pulsar/psrcat/glitchTbl.html)</a:t>
            </a:r>
            <a:endParaRPr lang="en-US" altLang="zh-CN" u="sng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395" y="4700905"/>
            <a:ext cx="3056255" cy="44513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1423670" y="5928995"/>
            <a:ext cx="39249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/>
              <a:t>Wang et al. 2021 MNRAS</a:t>
            </a:r>
            <a:endParaRPr lang="en-US" altLang="zh-CN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6890" y="299085"/>
            <a:ext cx="900684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2847975"/>
            <a:ext cx="8945880" cy="384048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345" y="680085"/>
            <a:ext cx="8793480" cy="4930140"/>
          </a:xfrm>
          <a:prstGeom prst="rect">
            <a:avLst/>
          </a:prstGeom>
          <a:ln w="28575" cmpd="sng">
            <a:solidFill>
              <a:srgbClr val="FF0000"/>
            </a:solidFill>
            <a:prstDash val="solid"/>
          </a:ln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9975215" y="5989955"/>
            <a:ext cx="203898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/>
              <a:t>Lower 2021</a:t>
            </a:r>
            <a:endParaRPr lang="en-US" altLang="zh-CN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93445" y="520700"/>
            <a:ext cx="8675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3. Improved starquake model</a:t>
            </a:r>
            <a:endParaRPr lang="en-US" altLang="zh-CN" sz="28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" y="1199515"/>
            <a:ext cx="7158990" cy="44945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105" y="2059940"/>
            <a:ext cx="4538345" cy="2660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20990" y="4970145"/>
            <a:ext cx="3347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Xu et al. 2019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4411980" y="5951220"/>
            <a:ext cx="380365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/>
              <a:t>Wang et al. 2020</a:t>
            </a:r>
            <a:endParaRPr lang="en-US" altLang="zh-CN" sz="22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60" y="1801495"/>
            <a:ext cx="8595360" cy="345186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0" y="1739900"/>
            <a:ext cx="1379220" cy="4724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05" y="1546225"/>
            <a:ext cx="6815455" cy="859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640" y="2380615"/>
            <a:ext cx="6798945" cy="1710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915" y="4074160"/>
            <a:ext cx="5999480" cy="6718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0415" y="522605"/>
            <a:ext cx="377317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/>
              <a:t>Simple estimations:</a:t>
            </a:r>
            <a:endParaRPr lang="en-US" altLang="zh-CN" sz="2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510" y="4735195"/>
            <a:ext cx="4140200" cy="6616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220" y="5656580"/>
            <a:ext cx="1347470" cy="4267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60095" y="501650"/>
            <a:ext cx="86753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To understand the behaviors of Crab and Vela pulsar glitches in a unified two-layered starquake model.</a:t>
            </a:r>
            <a:endParaRPr lang="en-US" altLang="zh-CN" sz="28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" y="2623185"/>
            <a:ext cx="4686300" cy="3502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010" y="2626360"/>
            <a:ext cx="4434840" cy="3501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80" y="1673860"/>
            <a:ext cx="4236720" cy="952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135" y="3055620"/>
            <a:ext cx="1097280" cy="441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860" y="6258560"/>
            <a:ext cx="1127760" cy="5105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65825" y="2987675"/>
            <a:ext cx="13690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/>
              <a:t>:sink</a:t>
            </a:r>
            <a:endParaRPr lang="en-US" altLang="zh-CN" sz="2600"/>
          </a:p>
        </p:txBody>
      </p:sp>
      <p:sp>
        <p:nvSpPr>
          <p:cNvPr id="9" name="文本框 8"/>
          <p:cNvSpPr txBox="1"/>
          <p:nvPr/>
        </p:nvSpPr>
        <p:spPr>
          <a:xfrm>
            <a:off x="5949950" y="3419475"/>
            <a:ext cx="191643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600"/>
              <a:t>:sink+spread</a:t>
            </a:r>
            <a:endParaRPr lang="en-US" altLang="zh-CN" sz="2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175" y="4406265"/>
            <a:ext cx="2766060" cy="7956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8620" y="5482590"/>
            <a:ext cx="3832860" cy="4711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4810" y="6260465"/>
            <a:ext cx="45847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The Crab pulsar:                     dominated. </a:t>
            </a:r>
            <a:endParaRPr lang="en-US" altLang="zh-CN" sz="22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305" y="6289040"/>
            <a:ext cx="1097280" cy="4419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305040" y="6227445"/>
            <a:ext cx="458470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The Vela pulsar:                     dominated. </a:t>
            </a:r>
            <a:endParaRPr lang="en-US" altLang="zh-CN" sz="220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497580"/>
            <a:ext cx="1127760" cy="5105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03595" y="1598295"/>
            <a:ext cx="5765165" cy="339280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215130" y="5860415"/>
            <a:ext cx="494982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/>
              <a:t>Lai et al. 2023  MNRAS submitted</a:t>
            </a:r>
            <a:endParaRPr lang="en-US" altLang="zh-CN" sz="22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1760" y="1428115"/>
            <a:ext cx="5961380" cy="37331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93445" y="520700"/>
            <a:ext cx="8675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4.Summary</a:t>
            </a:r>
            <a:endParaRPr lang="en-US" altLang="zh-CN" sz="28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9230" y="1083310"/>
            <a:ext cx="880427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en-US" altLang="zh-CN" sz="2200">
                <a:latin typeface="Calibri" panose="020F0502020204030204" charset="0"/>
              </a:rPr>
              <a:t> </a:t>
            </a:r>
            <a:r>
              <a:rPr lang="en-US" altLang="zh-CN" sz="2600">
                <a:latin typeface="Calibri" panose="020F0502020204030204" charset="0"/>
              </a:rPr>
              <a:t>To ex</a:t>
            </a:r>
            <a:r>
              <a:rPr lang="en-US" altLang="zh-CN" sz="2600"/>
              <a:t>plain the glitch activity parameter, the shear modulus of any kind of solid quark star should be on the order 10^34 erg/cm^3. This result is weakly dependent on the specific starquake model.</a:t>
            </a:r>
            <a:endParaRPr lang="en-US" altLang="zh-CN" sz="2600">
              <a:latin typeface="Calibri" panose="020F0502020204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6060" y="2787015"/>
            <a:ext cx="938212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2600" b="1"/>
              <a:t>Main aspects of starquake model:</a:t>
            </a:r>
            <a:endParaRPr lang="en-US" altLang="zh-CN" sz="2600" b="1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600">
                <a:solidFill>
                  <a:srgbClr val="FF0000"/>
                </a:solidFill>
              </a:rPr>
              <a:t>glitch size                       </a:t>
            </a:r>
            <a:r>
              <a:rPr lang="en-US" altLang="zh-CN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altLang="zh-CN" sz="260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600">
                <a:solidFill>
                  <a:srgbClr val="FF0000"/>
                </a:solidFill>
              </a:rPr>
              <a:t>recovery coefficient     </a:t>
            </a:r>
            <a:r>
              <a:rPr lang="en-US" altLang="zh-CN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altLang="zh-CN" sz="260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600">
                <a:solidFill>
                  <a:srgbClr val="FF0000"/>
                </a:solidFill>
              </a:rPr>
              <a:t>glitch activity                 </a:t>
            </a:r>
            <a:r>
              <a:rPr lang="en-US" altLang="zh-CN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altLang="zh-CN" sz="2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6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slow glitch</a:t>
            </a:r>
            <a:r>
              <a:rPr lang="en-US" altLang="zh-CN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√</a:t>
            </a:r>
            <a:endParaRPr lang="en-US" altLang="zh-CN" sz="2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6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starquake and FRB        </a:t>
            </a:r>
            <a:r>
              <a:rPr lang="en-US" altLang="zh-CN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altLang="zh-CN" sz="26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en-US" altLang="zh-CN" sz="2600">
                <a:solidFill>
                  <a:schemeClr val="accent1">
                    <a:lumMod val="75000"/>
                  </a:schemeClr>
                </a:solidFill>
              </a:rPr>
              <a:t>glitch and GW?</a:t>
            </a:r>
            <a:endParaRPr lang="en-US" altLang="zh-CN" sz="260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en-US" altLang="zh-CN" sz="2600">
                <a:solidFill>
                  <a:schemeClr val="accent1">
                    <a:lumMod val="75000"/>
                  </a:schemeClr>
                </a:solidFill>
              </a:rPr>
              <a:t>absence of glitch associated radiative changes in Vela-like pulsars?</a:t>
            </a:r>
            <a:endParaRPr lang="en-US" altLang="zh-CN" sz="260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charset="0"/>
              <a:buChar char="l"/>
            </a:pPr>
            <a:r>
              <a:rPr lang="en-US" altLang="zh-CN" sz="2600">
                <a:solidFill>
                  <a:schemeClr val="accent1">
                    <a:lumMod val="75000"/>
                  </a:schemeClr>
                </a:solidFill>
              </a:rPr>
              <a:t>glitch and delayed spin-up glitch?</a:t>
            </a:r>
            <a:endParaRPr lang="en-US" altLang="zh-CN" sz="26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40865" y="1383030"/>
            <a:ext cx="87064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/>
              <a:t>Outline</a:t>
            </a:r>
            <a:endParaRPr lang="en-US" altLang="zh-CN" sz="3600"/>
          </a:p>
          <a:p>
            <a:pPr algn="l"/>
            <a:r>
              <a:rPr lang="en-US" altLang="zh-CN" sz="3600"/>
              <a:t>1.Background</a:t>
            </a:r>
            <a:endParaRPr lang="en-US" altLang="zh-CN" sz="3600"/>
          </a:p>
          <a:p>
            <a:pPr algn="l"/>
            <a:r>
              <a:rPr lang="en-US" altLang="zh-CN" sz="3600"/>
              <a:t>2.Glitch activity in the starquake model of  solid quark stars</a:t>
            </a:r>
            <a:endParaRPr lang="en-US" altLang="zh-CN" sz="3600"/>
          </a:p>
          <a:p>
            <a:pPr algn="l"/>
            <a:r>
              <a:rPr lang="en-US" altLang="zh-CN" sz="3600"/>
              <a:t>3.Improved starquake model</a:t>
            </a:r>
            <a:endParaRPr lang="en-US" altLang="zh-CN" sz="3600"/>
          </a:p>
          <a:p>
            <a:pPr algn="l"/>
            <a:r>
              <a:rPr lang="en-US" altLang="zh-CN" sz="3600"/>
              <a:t>4.Summary</a:t>
            </a:r>
            <a:endParaRPr lang="en-US" altLang="zh-CN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93445" y="574040"/>
            <a:ext cx="3735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1.Background</a:t>
            </a:r>
            <a:endParaRPr lang="en-US" altLang="zh-CN" sz="28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36980" y="1282700"/>
            <a:ext cx="4743450" cy="4288790"/>
          </a:xfrm>
          <a:prstGeom prst="rect">
            <a:avLst/>
          </a:prstGeom>
        </p:spPr>
      </p:pic>
      <p:graphicFrame>
        <p:nvGraphicFramePr>
          <p:cNvPr id="12" name="对象 11"/>
          <p:cNvGraphicFramePr/>
          <p:nvPr/>
        </p:nvGraphicFramePr>
        <p:xfrm>
          <a:off x="6677025" y="2049780"/>
          <a:ext cx="355663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3" imgW="838200" imgH="228600" progId="Equation.DSMT4">
                  <p:embed/>
                </p:oleObj>
              </mc:Choice>
              <mc:Fallback>
                <p:oleObj name="" r:id="rId3" imgW="838200" imgH="228600" progId="Equation.DSMT4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7025" y="2049780"/>
                        <a:ext cx="3556635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606540" y="3482340"/>
            <a:ext cx="5354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恢复系数</a:t>
            </a:r>
            <a:r>
              <a:rPr lang="en-US" altLang="zh-CN" sz="3200"/>
              <a:t> recovery coefficient</a:t>
            </a:r>
            <a:endParaRPr lang="en-US" altLang="zh-CN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565" y="1276985"/>
            <a:ext cx="5932805" cy="42722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745" y="1803400"/>
            <a:ext cx="5185410" cy="47593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43940" y="451485"/>
            <a:ext cx="37223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 b="1"/>
              <a:t>Vortex model</a:t>
            </a:r>
            <a:endParaRPr lang="en-US" altLang="zh-CN" sz="2200" b="1"/>
          </a:p>
        </p:txBody>
      </p:sp>
      <p:sp>
        <p:nvSpPr>
          <p:cNvPr id="5" name="文本框 4"/>
          <p:cNvSpPr txBox="1"/>
          <p:nvPr/>
        </p:nvSpPr>
        <p:spPr>
          <a:xfrm>
            <a:off x="7200265" y="451485"/>
            <a:ext cx="37223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 b="1"/>
              <a:t>Starquake model</a:t>
            </a:r>
            <a:endParaRPr lang="en-US" altLang="zh-CN" sz="22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160" y="240030"/>
            <a:ext cx="5287010" cy="59931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07895" y="2852420"/>
            <a:ext cx="24244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chemeClr val="tx1"/>
                </a:solidFill>
              </a:rPr>
              <a:t>The Vela pulsar, radio, </a:t>
            </a:r>
            <a:r>
              <a:rPr lang="en-US" altLang="zh-CN" sz="2200" b="1">
                <a:solidFill>
                  <a:schemeClr val="tx1"/>
                </a:solidFill>
              </a:rPr>
              <a:t>Nature 2018</a:t>
            </a:r>
            <a:endParaRPr lang="en-US" altLang="zh-CN" sz="2200" b="1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1183005"/>
            <a:ext cx="4716780" cy="3674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18935" y="4904105"/>
            <a:ext cx="45631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chemeClr val="tx1"/>
                </a:solidFill>
              </a:rPr>
              <a:t>The Crab pulsar, </a:t>
            </a:r>
            <a:r>
              <a:rPr lang="en-US" altLang="zh-CN" sz="2200" b="1">
                <a:solidFill>
                  <a:srgbClr val="FF0000"/>
                </a:solidFill>
              </a:rPr>
              <a:t>soft X-ray 3.0-4.5 kev</a:t>
            </a:r>
            <a:r>
              <a:rPr lang="en-US" altLang="zh-CN" sz="2200" b="1">
                <a:solidFill>
                  <a:schemeClr val="tx1"/>
                </a:solidFill>
              </a:rPr>
              <a:t>, Nature Astronomy 2020, H. Feng. </a:t>
            </a:r>
            <a:endParaRPr lang="en-US" altLang="zh-CN" sz="2200" b="1">
              <a:solidFill>
                <a:schemeClr val="tx1"/>
              </a:solidFill>
            </a:endParaRPr>
          </a:p>
        </p:txBody>
      </p:sp>
      <p:graphicFrame>
        <p:nvGraphicFramePr>
          <p:cNvPr id="8" name="对象 7"/>
          <p:cNvGraphicFramePr/>
          <p:nvPr/>
        </p:nvGraphicFramePr>
        <p:xfrm>
          <a:off x="8018145" y="787400"/>
          <a:ext cx="2127885" cy="40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2127885" imgH="405130" progId="Equation.DSMT4">
                  <p:embed/>
                </p:oleObj>
              </mc:Choice>
              <mc:Fallback>
                <p:oleObj name="" r:id="rId3" imgW="2127885" imgH="405130" progId="Equation.DSMT4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8145" y="787400"/>
                        <a:ext cx="2127885" cy="405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2712720" y="6349365"/>
          <a:ext cx="2613660" cy="40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5" imgW="2544445" imgH="415925" progId="Equation.DSMT4">
                  <p:embed/>
                </p:oleObj>
              </mc:Choice>
              <mc:Fallback>
                <p:oleObj name="" r:id="rId5" imgW="2544445" imgH="415925" progId="Equation.DSMT4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2720" y="6349365"/>
                        <a:ext cx="2613660" cy="405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7255" y="953135"/>
            <a:ext cx="4358640" cy="4064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77940" y="1215390"/>
            <a:ext cx="4937760" cy="38023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45560" y="5427345"/>
            <a:ext cx="38341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Lai et al. 2018 MNRAS</a:t>
            </a:r>
            <a:endParaRPr lang="en-US" altLang="zh-CN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0" y="1548765"/>
            <a:ext cx="11923395" cy="351663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3845560" y="5427345"/>
            <a:ext cx="38341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Lu et al. 2023 MNRAS</a:t>
            </a:r>
            <a:endParaRPr lang="en-US" altLang="zh-CN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210" y="3402965"/>
            <a:ext cx="10249535" cy="295529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5020310" y="3987165"/>
            <a:ext cx="1511300" cy="2038350"/>
          </a:xfrm>
          <a:prstGeom prst="flowChartAlternateProcess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095" y="290830"/>
            <a:ext cx="4808220" cy="31381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16375" y="6327775"/>
            <a:ext cx="39249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/>
              <a:t>Ho 2015</a:t>
            </a:r>
            <a:endParaRPr lang="en-US" altLang="zh-CN"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205" y="1339215"/>
            <a:ext cx="5053965" cy="4179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760" y="1816100"/>
            <a:ext cx="4464685" cy="3225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47845" y="5928995"/>
            <a:ext cx="39249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/>
              <a:t>Fuentes et al. 2017</a:t>
            </a:r>
            <a:endParaRPr lang="en-US" altLang="zh-CN" sz="22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50" y="4116705"/>
            <a:ext cx="204978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121,&quot;width&quot;:4558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PP_MARK_KEY" val="0f0f807a-b072-4de6-804c-8cadb20689ac"/>
  <p:tag name="COMMONDATA" val="eyJoZGlkIjoiNTc4ZDY5MmY4YzBmMmFjODUzMmUzMGFkMzNhOTNmZTA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1559</Words>
  <Application>WPS 演示</Application>
  <PresentationFormat>宽屏</PresentationFormat>
  <Paragraphs>79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Wingdings</vt:lpstr>
      <vt:lpstr>微软雅黑</vt:lpstr>
      <vt:lpstr>Arial Unicode MS</vt:lpstr>
      <vt:lpstr>Office 主题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wangw</dc:creator>
  <cp:lastModifiedBy>汪卫华</cp:lastModifiedBy>
  <cp:revision>152</cp:revision>
  <dcterms:created xsi:type="dcterms:W3CDTF">2020-08-27T14:41:00Z</dcterms:created>
  <dcterms:modified xsi:type="dcterms:W3CDTF">2023-05-20T16:28:46Z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03241805E78B4DCB9707F9F8A0C46566_12</vt:lpwstr>
  </property>
</Properties>
</file>