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png" ContentType="image/png"/>
  <Default Extension="rels" ContentType="application/vnd.openxmlformats-package.relationships+xml"/>
  <Override PartName="/customXml/itemProps51.xml" ContentType="application/vnd.openxmlformats-officedocument.customXmlProperties+xml"/>
  <Override PartName="/customXml/itemProps5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
  </p:notesMasterIdLst>
  <p:handoutMasterIdLst>
    <p:handoutMasterId r:id="rId29"/>
  </p:handoutMasterIdLst>
  <p:sldIdLst>
    <p:sldId id="256" r:id="rId3"/>
    <p:sldId id="844" r:id="rId4"/>
    <p:sldId id="877" r:id="rId6"/>
    <p:sldId id="782" r:id="rId7"/>
    <p:sldId id="601" r:id="rId8"/>
    <p:sldId id="352" r:id="rId9"/>
    <p:sldId id="636" r:id="rId10"/>
    <p:sldId id="758" r:id="rId11"/>
    <p:sldId id="571" r:id="rId12"/>
    <p:sldId id="588" r:id="rId13"/>
    <p:sldId id="570" r:id="rId14"/>
    <p:sldId id="830" r:id="rId15"/>
    <p:sldId id="809" r:id="rId16"/>
    <p:sldId id="811" r:id="rId17"/>
    <p:sldId id="866" r:id="rId18"/>
    <p:sldId id="779" r:id="rId19"/>
    <p:sldId id="780" r:id="rId20"/>
    <p:sldId id="781" r:id="rId21"/>
    <p:sldId id="757" r:id="rId22"/>
    <p:sldId id="833" r:id="rId23"/>
    <p:sldId id="831" r:id="rId24"/>
    <p:sldId id="828" r:id="rId25"/>
    <p:sldId id="829" r:id="rId26"/>
    <p:sldId id="589" r:id="rId27"/>
    <p:sldId id="778" r:id="rId28"/>
  </p:sldIdLst>
  <p:sldSz cx="9144000" cy="6858000" type="screen4x3"/>
  <p:notesSz cx="6858000" cy="9144000"/>
  <p:custDataLst>
    <p:tags r:id="rId36"/>
  </p:custDataLst>
  <p:defaultTex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pos="0" userDrawn="1">
          <p15:clr>
            <a:srgbClr val="A4A3A4"/>
          </p15:clr>
        </p15:guide>
        <p15:guide id="2" pos="5553" userDrawn="1">
          <p15:clr>
            <a:srgbClr val="A4A3A4"/>
          </p15:clr>
        </p15:guide>
        <p15:guide id="3" orient="horz" pos="892" userDrawn="1">
          <p15:clr>
            <a:srgbClr val="A4A3A4"/>
          </p15:clr>
        </p15:guide>
        <p15:guide id="4" pos="24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8F8F8"/>
    <a:srgbClr val="C0C0C0"/>
    <a:srgbClr val="DDDDDD"/>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117" autoAdjust="0"/>
  </p:normalViewPr>
  <p:slideViewPr>
    <p:cSldViewPr showGuides="1">
      <p:cViewPr varScale="1">
        <p:scale>
          <a:sx n="109" d="100"/>
          <a:sy n="109" d="100"/>
        </p:scale>
        <p:origin x="1674" y="96"/>
      </p:cViewPr>
      <p:guideLst>
        <p:guide/>
        <p:guide pos="5553"/>
        <p:guide orient="horz" pos="892"/>
        <p:guide pos="2494"/>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gs" Target="tags/tag53.xml"/><Relationship Id="rId35" Type="http://schemas.openxmlformats.org/officeDocument/2006/relationships/customXml" Target="../customXml/item2.xml"/><Relationship Id="rId34" Type="http://schemas.openxmlformats.org/officeDocument/2006/relationships/customXml" Target="../customXml/item1.xml"/><Relationship Id="rId33" Type="http://schemas.openxmlformats.org/officeDocument/2006/relationships/customXmlProps" Target="../customXml/itemProps5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a:lvl1pPr>
          </a:lstStyle>
          <a:p>
            <a:pPr>
              <a:defRPr/>
            </a:pPr>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buFont typeface="Arial" panose="020B0604020202020204" pitchFamily="34" charset="0"/>
              <a:buNone/>
              <a:defRPr sz="1200"/>
            </a:lvl1pPr>
          </a:lstStyle>
          <a:p>
            <a:pPr>
              <a:defRPr/>
            </a:pPr>
            <a:fld id="{E1210467-D33D-41A0-9519-DC21859AE5AC}" type="slidenum">
              <a:rPr lang="zh-CN" altLang="en-US"/>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a:lvl1pPr>
          </a:lstStyle>
          <a:p>
            <a:pPr>
              <a:defRPr/>
            </a:pPr>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buFont typeface="Arial" panose="020B0604020202020204" pitchFamily="34" charset="0"/>
              <a:buNone/>
              <a:defRPr sz="1200"/>
            </a:lvl1pPr>
          </a:lstStyle>
          <a:p>
            <a:pPr>
              <a:defRPr/>
            </a:pPr>
            <a:fld id="{6EC88F28-8C19-4EE7-8248-ACAA841E1B1A}"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22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22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620EBCD5-58C9-41AB-8231-84099273D545}" type="slidenum">
              <a:rPr lang="zh-CN" altLang="en-US" sz="1200" smtClean="0"/>
            </a:fld>
            <a:endParaRPr lang="zh-CN"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a:sym typeface="+mn-ea"/>
              </a:rPr>
              <a:t>Assuming a crystal of </a:t>
            </a:r>
            <a:r>
              <a:rPr lang="zh-CN" altLang="en-US">
                <a:solidFill>
                  <a:srgbClr val="FF0000"/>
                </a:solidFill>
                <a:sym typeface="+mn-ea"/>
              </a:rPr>
              <a:t>point nuclei</a:t>
            </a:r>
            <a:r>
              <a:rPr lang="zh-CN" altLang="en-US">
                <a:sym typeface="+mn-ea"/>
              </a:rPr>
              <a:t> embedded in a </a:t>
            </a:r>
            <a:r>
              <a:rPr lang="zh-CN" altLang="en-US">
                <a:solidFill>
                  <a:srgbClr val="FF0000"/>
                </a:solidFill>
                <a:sym typeface="+mn-ea"/>
              </a:rPr>
              <a:t>uniform electron</a:t>
            </a:r>
            <a:r>
              <a:rPr lang="zh-CN" altLang="en-US">
                <a:sym typeface="+mn-ea"/>
              </a:rPr>
              <a:t> background</a:t>
            </a:r>
            <a:r>
              <a:rPr lang="en-US" altLang="zh-CN">
                <a:sym typeface="+mn-ea"/>
              </a:rPr>
              <a:t>, a </a:t>
            </a:r>
            <a:r>
              <a:rPr lang="en-US" altLang="zh-CN">
                <a:solidFill>
                  <a:srgbClr val="FF0000"/>
                </a:solidFill>
                <a:sym typeface="+mn-ea"/>
              </a:rPr>
              <a:t>Monte Carlo simulation</a:t>
            </a:r>
            <a:r>
              <a:rPr lang="en-US" altLang="zh-CN">
                <a:sym typeface="+mn-ea"/>
              </a:rPr>
              <a:t> predicts [</a:t>
            </a:r>
            <a:r>
              <a:rPr lang="zh-CN" altLang="en-US">
                <a:sym typeface="+mn-ea"/>
              </a:rPr>
              <a:t>Ogata</a:t>
            </a:r>
            <a:r>
              <a:rPr lang="en-US" altLang="zh-CN">
                <a:sym typeface="+mn-ea"/>
              </a:rPr>
              <a:t>_Ichimaru</a:t>
            </a:r>
            <a:r>
              <a:rPr lang="zh-CN" altLang="en-US">
                <a:sym typeface="+mn-ea"/>
              </a:rPr>
              <a:t>1990_PRA42-4867</a:t>
            </a:r>
            <a:r>
              <a:rPr lang="en-US" altLang="zh-CN">
                <a:sym typeface="+mn-ea"/>
              </a:rPr>
              <a:t>]</a:t>
            </a:r>
            <a:endParaRPr lang="en-US" altLang="zh-CN">
              <a:sym typeface="+mn-ea"/>
            </a:endParaRPr>
          </a:p>
          <a:p>
            <a:pPr eaLnBrk="1" hangingPunct="1"/>
            <a:endParaRPr lang="en-US" altLang="zh-CN">
              <a:sym typeface="+mn-ea"/>
            </a:endParaRPr>
          </a:p>
          <a:p>
            <a:pPr eaLnBrk="1" hangingPunct="1"/>
            <a:r>
              <a:rPr lang="en-US" altLang="zh-CN" b="1">
                <a:sym typeface="+mn-ea"/>
              </a:rPr>
              <a:t>Single </a:t>
            </a:r>
            <a:r>
              <a:rPr lang="zh-CN" altLang="en-US" b="1">
                <a:sym typeface="+mn-ea"/>
              </a:rPr>
              <a:t>crystal</a:t>
            </a:r>
            <a:r>
              <a:rPr lang="en-US" altLang="zh-CN" b="1">
                <a:sym typeface="+mn-ea"/>
              </a:rPr>
              <a:t>:</a:t>
            </a:r>
            <a:endParaRPr lang="en-US" altLang="zh-CN" b="1"/>
          </a:p>
          <a:p>
            <a:pPr eaLnBrk="1" hangingPunct="1"/>
            <a:endParaRPr lang="en-US" altLang="zh-CN"/>
          </a:p>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a:sym typeface="+mn-ea"/>
              </a:rPr>
              <a:t>Assuming a crystal of </a:t>
            </a:r>
            <a:r>
              <a:rPr lang="zh-CN" altLang="en-US">
                <a:solidFill>
                  <a:srgbClr val="FF0000"/>
                </a:solidFill>
                <a:sym typeface="+mn-ea"/>
              </a:rPr>
              <a:t>point nuclei</a:t>
            </a:r>
            <a:r>
              <a:rPr lang="zh-CN" altLang="en-US">
                <a:sym typeface="+mn-ea"/>
              </a:rPr>
              <a:t> embedded in a </a:t>
            </a:r>
            <a:r>
              <a:rPr lang="zh-CN" altLang="en-US">
                <a:solidFill>
                  <a:srgbClr val="FF0000"/>
                </a:solidFill>
                <a:sym typeface="+mn-ea"/>
              </a:rPr>
              <a:t>uniform electron</a:t>
            </a:r>
            <a:r>
              <a:rPr lang="zh-CN" altLang="en-US">
                <a:sym typeface="+mn-ea"/>
              </a:rPr>
              <a:t> background</a:t>
            </a:r>
            <a:r>
              <a:rPr lang="en-US" altLang="zh-CN">
                <a:sym typeface="+mn-ea"/>
              </a:rPr>
              <a:t>, a </a:t>
            </a:r>
            <a:r>
              <a:rPr lang="en-US" altLang="zh-CN">
                <a:solidFill>
                  <a:srgbClr val="FF0000"/>
                </a:solidFill>
                <a:sym typeface="+mn-ea"/>
              </a:rPr>
              <a:t>Monte Carlo simulation</a:t>
            </a:r>
            <a:r>
              <a:rPr lang="en-US" altLang="zh-CN">
                <a:sym typeface="+mn-ea"/>
              </a:rPr>
              <a:t> predicts [</a:t>
            </a:r>
            <a:r>
              <a:rPr lang="zh-CN" altLang="en-US">
                <a:sym typeface="+mn-ea"/>
              </a:rPr>
              <a:t>Ogata</a:t>
            </a:r>
            <a:r>
              <a:rPr lang="en-US" altLang="zh-CN">
                <a:sym typeface="+mn-ea"/>
              </a:rPr>
              <a:t>_Ichimaru</a:t>
            </a:r>
            <a:r>
              <a:rPr lang="zh-CN" altLang="en-US">
                <a:sym typeface="+mn-ea"/>
              </a:rPr>
              <a:t>1990_PRA42-4867</a:t>
            </a:r>
            <a:r>
              <a:rPr lang="en-US" altLang="zh-CN">
                <a:sym typeface="+mn-ea"/>
              </a:rPr>
              <a:t>]</a:t>
            </a:r>
            <a:endParaRPr lang="en-US" altLang="zh-CN">
              <a:sym typeface="+mn-ea"/>
            </a:endParaRPr>
          </a:p>
          <a:p>
            <a:pPr eaLnBrk="1" hangingPunct="1"/>
            <a:endParaRPr lang="en-US" altLang="zh-CN">
              <a:sym typeface="+mn-ea"/>
            </a:endParaRPr>
          </a:p>
          <a:p>
            <a:pPr eaLnBrk="1" hangingPunct="1"/>
            <a:r>
              <a:rPr lang="en-US" altLang="zh-CN" b="1">
                <a:sym typeface="+mn-ea"/>
              </a:rPr>
              <a:t>Single </a:t>
            </a:r>
            <a:r>
              <a:rPr lang="zh-CN" altLang="en-US" b="1">
                <a:sym typeface="+mn-ea"/>
              </a:rPr>
              <a:t>crystal</a:t>
            </a:r>
            <a:r>
              <a:rPr lang="en-US" altLang="zh-CN" b="1">
                <a:sym typeface="+mn-ea"/>
              </a:rPr>
              <a:t>:</a:t>
            </a:r>
            <a:endParaRPr lang="en-US" altLang="zh-CN" b="1"/>
          </a:p>
          <a:p>
            <a:pPr eaLnBrk="1" hangingPunct="1"/>
            <a:endParaRPr lang="en-US" altLang="zh-CN"/>
          </a:p>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b="1">
                <a:sym typeface="+mn-ea"/>
              </a:rPr>
              <a:t>P</a:t>
            </a:r>
            <a:r>
              <a:rPr lang="zh-CN" altLang="en-US" b="1">
                <a:sym typeface="+mn-ea"/>
              </a:rPr>
              <a:t>olycrystal</a:t>
            </a:r>
            <a:r>
              <a:rPr lang="en-US" altLang="zh-CN" b="1">
                <a:sym typeface="+mn-ea"/>
              </a:rPr>
              <a:t>: </a:t>
            </a:r>
            <a:r>
              <a:rPr lang="zh-CN" altLang="en-US">
                <a:solidFill>
                  <a:srgbClr val="FF0000"/>
                </a:solidFill>
                <a:sym typeface="+mn-ea"/>
              </a:rPr>
              <a:t>Voigt </a:t>
            </a:r>
            <a:r>
              <a:rPr lang="en-US" altLang="zh-CN">
                <a:sym typeface="+mn-ea"/>
              </a:rPr>
              <a:t>theory &amp; </a:t>
            </a:r>
            <a:r>
              <a:rPr lang="zh-CN" altLang="en-US">
                <a:solidFill>
                  <a:srgbClr val="FF0000"/>
                </a:solidFill>
                <a:sym typeface="+mn-ea"/>
              </a:rPr>
              <a:t>Reuss </a:t>
            </a:r>
            <a:r>
              <a:rPr lang="en-US" altLang="zh-CN">
                <a:sym typeface="+mn-ea"/>
              </a:rPr>
              <a:t>theory</a:t>
            </a:r>
            <a:endParaRPr lang="en-US" altLang="zh-CN">
              <a:sym typeface="+mn-ea"/>
            </a:endParaRPr>
          </a:p>
          <a:p>
            <a:pPr eaLnBrk="1" hangingPunct="1"/>
            <a:r>
              <a:rPr lang="en-US" altLang="zh-CN" smtClean="0">
                <a:sym typeface="+mn-ea"/>
              </a:rPr>
              <a:t>Based on the extent of anisotropy in polycrystallines, the elastic properties vary within the bounds predicted by the Voigt and Reuss theories. </a:t>
            </a:r>
            <a:endParaRPr lang="en-US" altLang="zh-CN" smtClean="0">
              <a:sym typeface="+mn-ea"/>
            </a:endParaRPr>
          </a:p>
          <a:p>
            <a:pPr eaLnBrk="1" hangingPunct="1"/>
            <a:endParaRPr lang="en-US" altLang="zh-CN" smtClean="0">
              <a:sym typeface="+mn-ea"/>
            </a:endParaRPr>
          </a:p>
          <a:p>
            <a:pPr eaLnBrk="1" hangingPunct="1"/>
            <a:r>
              <a:rPr lang="en-US" altLang="zh-CN" smtClean="0">
                <a:sym typeface="+mn-ea"/>
              </a:rPr>
              <a:t>the Voigt theory estimates the effective shear module by averaging over all possible lattice orientations for the stress in a given strain.</a:t>
            </a:r>
            <a:endParaRPr lang="en-US" altLang="zh-CN" smtClean="0">
              <a:sym typeface="+mn-ea"/>
            </a:endParaRPr>
          </a:p>
          <a:p>
            <a:pPr eaLnBrk="1" hangingPunct="1"/>
            <a:r>
              <a:rPr lang="en-US" altLang="zh-CN" smtClean="0">
                <a:sym typeface="+mn-ea"/>
              </a:rPr>
              <a:t>while the Reuss theory estimates the effective shear module by averaging the strain at a given stress</a:t>
            </a:r>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22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sym typeface="+mn-ea"/>
              </a:rPr>
              <a:t>尽管核物质的具体结构和性质对中子星的性质及演化过程至关重要，但是当前我们对核物质性质的了解仅限于原子核所能涵盖的密度和不对称度附近。</a:t>
            </a:r>
            <a:endParaRPr lang="zh-CN" altLang="en-US">
              <a:sym typeface="+mn-ea"/>
            </a:endParaRPr>
          </a:p>
          <a:p>
            <a:pPr eaLnBrk="1" hangingPunct="1"/>
            <a:endParaRPr lang="zh-CN" altLang="en-US">
              <a:sym typeface="+mn-ea"/>
            </a:endParaRPr>
          </a:p>
          <a:p>
            <a:pPr eaLnBrk="1" hangingPunct="1"/>
            <a:r>
              <a:rPr lang="zh-CN" altLang="en-US">
                <a:sym typeface="+mn-ea"/>
              </a:rPr>
              <a:t>from fits of generalized Skyrme force to breathing-mode nergies</a:t>
            </a:r>
            <a:endParaRPr lang="zh-CN" altLang="en-US"/>
          </a:p>
          <a:p>
            <a:pPr eaLnBrk="1" hangingPunct="1"/>
            <a:r>
              <a:rPr lang="zh-CN" altLang="en-US">
                <a:sym typeface="+mn-ea"/>
              </a:rPr>
              <a:t>empirical pressures in relativistic heavy-ion collisions  </a:t>
            </a:r>
            <a:r>
              <a:rPr lang="zh-CN" altLang="en-US" i="1">
                <a:sym typeface="+mn-ea"/>
              </a:rPr>
              <a:t>K</a:t>
            </a:r>
            <a:r>
              <a:rPr lang="zh-CN" altLang="en-US">
                <a:sym typeface="+mn-ea"/>
              </a:rPr>
              <a:t> = 2</a:t>
            </a:r>
            <a:r>
              <a:rPr lang="en-US" altLang="zh-CN">
                <a:sym typeface="+mn-ea"/>
              </a:rPr>
              <a:t>40</a:t>
            </a:r>
            <a:r>
              <a:rPr lang="zh-CN" altLang="en-US">
                <a:latin typeface="微软雅黑" panose="020B0503020204020204" charset="-122"/>
                <a:ea typeface="微软雅黑" panose="020B0503020204020204" charset="-122"/>
                <a:sym typeface="+mn-ea"/>
              </a:rPr>
              <a:t>±</a:t>
            </a:r>
            <a:r>
              <a:rPr lang="zh-CN" altLang="en-US">
                <a:sym typeface="+mn-ea"/>
              </a:rPr>
              <a:t>20 MeV</a:t>
            </a:r>
            <a:endParaRPr lang="zh-CN" altLang="en-US" smtClean="0"/>
          </a:p>
          <a:p>
            <a:pPr eaLnBrk="1" hangingPunct="1"/>
            <a:r>
              <a:rPr lang="en-US" altLang="zh-CN" smtClean="0">
                <a:sym typeface="+mn-ea"/>
              </a:rPr>
              <a:t>-180+100-110</a:t>
            </a:r>
            <a:endParaRPr lang="zh-CN" altLang="en-US" dirty="0" smtClean="0"/>
          </a:p>
        </p:txBody>
      </p:sp>
      <p:sp>
        <p:nvSpPr>
          <p:cNvPr id="122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620EBCD5-58C9-41AB-8231-84099273D545}" type="slidenum">
              <a:rPr lang="zh-CN" altLang="en-US" sz="1200" smtClean="0"/>
            </a:fld>
            <a:endParaRPr lang="zh-CN"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10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471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30B2B47A-E877-4851-9C55-797514914009}" type="slidenum">
              <a:rPr lang="zh-CN" altLang="en-US" sz="1200" smtClean="0"/>
            </a:fld>
            <a:endParaRPr lang="zh-CN"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smtClean="0">
                <a:sym typeface="+mn-ea"/>
              </a:rPr>
              <a:t>Coulomb parameter Γ describ</a:t>
            </a:r>
            <a:r>
              <a:rPr lang="en-US" altLang="zh-CN" smtClean="0">
                <a:sym typeface="+mn-ea"/>
              </a:rPr>
              <a:t>e</a:t>
            </a:r>
            <a:r>
              <a:rPr lang="zh-CN" altLang="en-US" smtClean="0">
                <a:sym typeface="+mn-ea"/>
              </a:rPr>
              <a:t> the ratio of a typical Coulomb energy to the thermal energy</a:t>
            </a:r>
            <a:endParaRPr lang="zh-CN" altLang="en-US" smtClean="0"/>
          </a:p>
          <a:p>
            <a:pPr eaLnBrk="1" hangingPunct="1"/>
            <a:r>
              <a:rPr lang="zh-CN" altLang="en-US" smtClean="0"/>
              <a:t>(1) 中子星大气是一层薄薄的等离子体，主要成分是氢和氦，对于无吸积的冷暗中子星，该层厚度大约为几毫米到十厘米不等。大气层虽然很薄，但却影响热辐射的光谱。</a:t>
            </a:r>
            <a:endParaRPr lang="zh-CN" altLang="en-US" smtClean="0"/>
          </a:p>
          <a:p>
            <a:pPr eaLnBrk="1" hangingPunct="1"/>
            <a:r>
              <a:rPr lang="zh-CN" altLang="en-US" smtClean="0"/>
              <a:t>(2) 中子星海洋是覆盖在固体外壳层上的一层液体，主要成分是由离子和自由电子组成的等离子体。</a:t>
            </a:r>
            <a:endParaRPr lang="zh-CN" altLang="en-US" smtClean="0"/>
          </a:p>
          <a:p>
            <a:pPr eaLnBrk="1" hangingPunct="1"/>
            <a:r>
              <a:rPr lang="zh-CN" altLang="en-US" smtClean="0"/>
              <a:t>(3) 外壳层被定义为从大气层底部到中子滴密度的固态区域，厚度约为几百米</a:t>
            </a:r>
            <a:endParaRPr lang="zh-CN" altLang="en-US" smtClean="0"/>
          </a:p>
          <a:p>
            <a:pPr eaLnBrk="1" hangingPunct="1"/>
            <a:r>
              <a:rPr lang="zh-CN" altLang="en-US" smtClean="0"/>
              <a:t>(4) 内壳层由富中子化原子核、自由中子、电子和少量质子组成，主要由非相对论性自由中子和相对论性简并电子提供压强，它从中子滴密度一直延展到0.5倍核饱和密度附近。</a:t>
            </a:r>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dirty="0" smtClean="0">
                <a:sym typeface="+mn-ea"/>
              </a:rPr>
              <a:t>the </a:t>
            </a:r>
            <a:r>
              <a:rPr lang="en-US" altLang="zh-CN" dirty="0" err="1" smtClean="0">
                <a:sym typeface="+mn-ea"/>
              </a:rPr>
              <a:t>gyroid</a:t>
            </a:r>
            <a:r>
              <a:rPr lang="en-US" altLang="zh-CN" dirty="0" smtClean="0">
                <a:sym typeface="+mn-ea"/>
              </a:rPr>
              <a:t> and double-diamond morphologies, P-surface configurations, nuclear waffles, Parking-garage structures</a:t>
            </a:r>
            <a:endParaRPr lang="en-US" altLang="zh-CN" dirty="0" smtClean="0"/>
          </a:p>
          <a:p>
            <a:pPr eaLnBrk="1" hangingPunct="1"/>
            <a:endParaRPr lang="en-US" altLang="zh-CN" dirty="0" smtClean="0"/>
          </a:p>
          <a:p>
            <a:pPr eaLnBrk="1" hangingPunct="1"/>
            <a:r>
              <a:rPr lang="en-US" altLang="zh-CN" dirty="0" smtClean="0">
                <a:sym typeface="+mn-ea"/>
              </a:rPr>
              <a:t>1. </a:t>
            </a:r>
            <a:r>
              <a:rPr lang="zh-CN" altLang="en-US" dirty="0" smtClean="0">
                <a:sym typeface="+mn-ea"/>
              </a:rPr>
              <a:t>中子星结构，如半径，潮汐形变等；</a:t>
            </a:r>
            <a:r>
              <a:rPr lang="en-US" altLang="zh-CN" dirty="0" smtClean="0">
                <a:sym typeface="+mn-ea"/>
              </a:rPr>
              <a:t> </a:t>
            </a:r>
            <a:endParaRPr lang="en-US" altLang="zh-CN" dirty="0" smtClean="0">
              <a:sym typeface="+mn-ea"/>
            </a:endParaRPr>
          </a:p>
          <a:p>
            <a:pPr eaLnBrk="1" hangingPunct="1"/>
            <a:r>
              <a:rPr lang="en-US" altLang="zh-CN" b="1" smtClean="0">
                <a:sym typeface="+mn-ea"/>
              </a:rPr>
              <a:t>2. Neutrino opacity,  Thermal conductivity, electric conductivity</a:t>
            </a:r>
            <a:r>
              <a:rPr lang="en-US" altLang="zh-CN" smtClean="0">
                <a:sym typeface="+mn-ea"/>
              </a:rPr>
              <a:t> </a:t>
            </a:r>
            <a:r>
              <a:rPr lang="zh-CN" altLang="en-US" dirty="0" smtClean="0">
                <a:sym typeface="+mn-ea"/>
              </a:rPr>
              <a:t>中微子不透明度（热导率：低质量</a:t>
            </a:r>
            <a:r>
              <a:rPr lang="en-US" altLang="zh-CN" dirty="0" smtClean="0">
                <a:sym typeface="+mn-ea"/>
              </a:rPr>
              <a:t>x</a:t>
            </a:r>
            <a:r>
              <a:rPr lang="zh-CN" altLang="en-US" dirty="0" smtClean="0">
                <a:sym typeface="+mn-ea"/>
              </a:rPr>
              <a:t>双星系、电导率：磁星磁场演化）</a:t>
            </a:r>
            <a:endParaRPr lang="en-US" altLang="zh-CN" smtClean="0">
              <a:sym typeface="+mn-ea"/>
            </a:endParaRPr>
          </a:p>
          <a:p>
            <a:pPr eaLnBrk="1" hangingPunct="1"/>
            <a:r>
              <a:rPr lang="en-US" altLang="zh-CN" b="1" smtClean="0">
                <a:sym typeface="+mn-ea"/>
              </a:rPr>
              <a:t>3. the strength of nuclear pasta</a:t>
            </a:r>
            <a:r>
              <a:rPr lang="en-US" altLang="zh-CN" smtClean="0">
                <a:sym typeface="+mn-ea"/>
              </a:rPr>
              <a:t> in neutron stars (such as the </a:t>
            </a:r>
            <a:r>
              <a:rPr lang="en-US" altLang="zh-CN">
                <a:sym typeface="+mn-ea"/>
              </a:rPr>
              <a:t>the </a:t>
            </a:r>
            <a:r>
              <a:rPr lang="zh-CN" altLang="en-US">
                <a:solidFill>
                  <a:srgbClr val="FF0000"/>
                </a:solidFill>
                <a:sym typeface="+mn-ea"/>
              </a:rPr>
              <a:t>breaking </a:t>
            </a:r>
            <a:r>
              <a:rPr lang="en-US" altLang="zh-CN">
                <a:solidFill>
                  <a:srgbClr val="FF0000"/>
                </a:solidFill>
                <a:sym typeface="+mn-ea"/>
              </a:rPr>
              <a:t>(</a:t>
            </a:r>
            <a:r>
              <a:rPr lang="zh-CN" altLang="en-US">
                <a:solidFill>
                  <a:srgbClr val="FF0000"/>
                </a:solidFill>
                <a:sym typeface="+mn-ea"/>
              </a:rPr>
              <a:t>yield</a:t>
            </a:r>
            <a:r>
              <a:rPr lang="en-US" altLang="zh-CN">
                <a:solidFill>
                  <a:srgbClr val="FF0000"/>
                </a:solidFill>
                <a:sym typeface="+mn-ea"/>
              </a:rPr>
              <a:t>)</a:t>
            </a:r>
            <a:r>
              <a:rPr lang="zh-CN" altLang="en-US">
                <a:solidFill>
                  <a:srgbClr val="FF0000"/>
                </a:solidFill>
                <a:sym typeface="+mn-ea"/>
              </a:rPr>
              <a:t> strain</a:t>
            </a:r>
            <a:r>
              <a:rPr lang="en-US" altLang="zh-CN">
                <a:solidFill>
                  <a:srgbClr val="FF0000"/>
                </a:solidFill>
                <a:sym typeface="+mn-ea"/>
              </a:rPr>
              <a:t>) determines M</a:t>
            </a:r>
            <a:r>
              <a:rPr lang="zh-CN" altLang="en-US">
                <a:solidFill>
                  <a:srgbClr val="FF0000"/>
                </a:solidFill>
                <a:sym typeface="+mn-ea"/>
              </a:rPr>
              <a:t>aximum </a:t>
            </a:r>
            <a:r>
              <a:rPr lang="zh-CN" altLang="en-US">
                <a:sym typeface="+mn-ea"/>
              </a:rPr>
              <a:t>degree of </a:t>
            </a:r>
            <a:r>
              <a:rPr lang="zh-CN" altLang="en-US">
                <a:solidFill>
                  <a:srgbClr val="FF0000"/>
                </a:solidFill>
                <a:sym typeface="+mn-ea"/>
              </a:rPr>
              <a:t>deformation </a:t>
            </a:r>
            <a:r>
              <a:rPr lang="en-US" altLang="zh-CN">
                <a:sym typeface="+mn-ea"/>
              </a:rPr>
              <a:t>for the crust, i.e.,</a:t>
            </a:r>
            <a:endParaRPr lang="en-US" altLang="zh-CN">
              <a:sym typeface="+mn-ea"/>
            </a:endParaRPr>
          </a:p>
          <a:p>
            <a:pPr eaLnBrk="1" hangingPunct="1"/>
            <a:r>
              <a:rPr lang="en-US" altLang="zh-CN">
                <a:solidFill>
                  <a:srgbClr val="FF0000"/>
                </a:solidFill>
                <a:sym typeface="+mn-ea"/>
              </a:rPr>
              <a:t>the height of </a:t>
            </a:r>
            <a:r>
              <a:rPr lang="en-US">
                <a:sym typeface="+mn-ea"/>
              </a:rPr>
              <a:t>M</a:t>
            </a:r>
            <a:r>
              <a:rPr>
                <a:sym typeface="+mn-ea"/>
              </a:rPr>
              <a:t>ountains </a:t>
            </a:r>
            <a:r>
              <a:rPr lang="en-US">
                <a:sym typeface="+mn-ea"/>
              </a:rPr>
              <a:t>which determines t</a:t>
            </a:r>
            <a:r>
              <a:rPr lang="zh-CN" altLang="en-US">
                <a:sym typeface="+mn-ea"/>
              </a:rPr>
              <a:t>he </a:t>
            </a:r>
            <a:r>
              <a:rPr lang="zh-CN" altLang="en-US">
                <a:solidFill>
                  <a:srgbClr val="FF0000"/>
                </a:solidFill>
                <a:sym typeface="+mn-ea"/>
              </a:rPr>
              <a:t>gravitational wave strain</a:t>
            </a:r>
            <a:r>
              <a:rPr lang="zh-CN" altLang="en-US">
                <a:sym typeface="+mn-ea"/>
              </a:rPr>
              <a:t> </a:t>
            </a:r>
            <a:r>
              <a:rPr lang="en-US" altLang="zh-CN">
                <a:sym typeface="+mn-ea"/>
              </a:rPr>
              <a:t>from</a:t>
            </a:r>
            <a:r>
              <a:rPr lang="zh-CN" altLang="en-US">
                <a:sym typeface="+mn-ea"/>
              </a:rPr>
              <a:t> a rotating </a:t>
            </a:r>
            <a:r>
              <a:rPr lang="en-US" altLang="zh-CN">
                <a:sym typeface="+mn-ea"/>
              </a:rPr>
              <a:t>NS</a:t>
            </a:r>
            <a:endParaRPr lang="zh-CN" altLang="en-US" dirty="0" smtClean="0">
              <a:sym typeface="+mn-ea"/>
            </a:endParaRPr>
          </a:p>
          <a:p>
            <a:pPr eaLnBrk="1" hangingPunct="1"/>
            <a:r>
              <a:rPr lang="en-US" altLang="zh-CN" b="1" dirty="0" smtClean="0">
                <a:sym typeface="+mn-ea"/>
              </a:rPr>
              <a:t>4. pulsar </a:t>
            </a:r>
            <a:r>
              <a:rPr lang="zh-CN" altLang="en-US" b="1" dirty="0" smtClean="0">
                <a:sym typeface="+mn-ea"/>
              </a:rPr>
              <a:t>glitch</a:t>
            </a:r>
            <a:r>
              <a:rPr lang="en-US" altLang="zh-CN" dirty="0" smtClean="0">
                <a:sym typeface="+mn-ea"/>
              </a:rPr>
              <a:t>: The interplay of nuclear pasta with the superfluid vortexes was essential to explain pulsar glitches in </a:t>
            </a:r>
            <a:r>
              <a:rPr lang="en-US" altLang="zh-CN" b="1" dirty="0" smtClean="0">
                <a:sym typeface="+mn-ea"/>
              </a:rPr>
              <a:t>votex creep model</a:t>
            </a:r>
            <a:r>
              <a:rPr lang="en-US" altLang="zh-CN" dirty="0" smtClean="0">
                <a:sym typeface="+mn-ea"/>
              </a:rPr>
              <a:t>, </a:t>
            </a:r>
            <a:r>
              <a:rPr lang="en-US" altLang="zh-CN">
                <a:solidFill>
                  <a:srgbClr val="FF0000"/>
                </a:solidFill>
                <a:sym typeface="+mn-ea"/>
              </a:rPr>
              <a:t>s</a:t>
            </a:r>
            <a:r>
              <a:rPr lang="zh-CN" altLang="en-US">
                <a:solidFill>
                  <a:srgbClr val="FF0000"/>
                </a:solidFill>
                <a:sym typeface="+mn-ea"/>
              </a:rPr>
              <a:t>tarquake</a:t>
            </a:r>
            <a:r>
              <a:rPr lang="en-US" altLang="zh-CN">
                <a:solidFill>
                  <a:srgbClr val="FF0000"/>
                </a:solidFill>
                <a:sym typeface="+mn-ea"/>
              </a:rPr>
              <a:t> model</a:t>
            </a:r>
            <a:endParaRPr lang="zh-CN" altLang="en-US">
              <a:solidFill>
                <a:srgbClr val="FF0000"/>
              </a:solidFill>
              <a:sym typeface="+mn-ea"/>
            </a:endParaRPr>
          </a:p>
          <a:p>
            <a:pPr eaLnBrk="1" hangingPunct="1"/>
            <a:r>
              <a:rPr lang="en-US" altLang="zh-CN" b="1">
                <a:solidFill>
                  <a:srgbClr val="FF0000"/>
                </a:solidFill>
                <a:sym typeface="+mn-ea"/>
              </a:rPr>
              <a:t>5. </a:t>
            </a:r>
            <a:r>
              <a:rPr lang="zh-CN" altLang="en-US" b="1">
                <a:solidFill>
                  <a:srgbClr val="FF0000"/>
                </a:solidFill>
                <a:sym typeface="+mn-ea"/>
              </a:rPr>
              <a:t>Quasi periodic oscillations</a:t>
            </a:r>
            <a:r>
              <a:rPr lang="zh-CN" altLang="en-US">
                <a:solidFill>
                  <a:srgbClr val="FF0000"/>
                </a:solidFill>
                <a:sym typeface="+mn-ea"/>
              </a:rPr>
              <a:t> </a:t>
            </a:r>
            <a:r>
              <a:rPr lang="en-US" altLang="zh-CN">
                <a:solidFill>
                  <a:srgbClr val="FF0000"/>
                </a:solidFill>
                <a:sym typeface="+mn-ea"/>
              </a:rPr>
              <a:t>(QPOs)  observed after</a:t>
            </a:r>
            <a:r>
              <a:rPr lang="en-US" altLang="zh-CN">
                <a:sym typeface="+mn-ea"/>
              </a:rPr>
              <a:t> </a:t>
            </a:r>
            <a:r>
              <a:rPr lang="zh-CN" altLang="en-US">
                <a:sym typeface="+mn-ea"/>
              </a:rPr>
              <a:t>Giant flares</a:t>
            </a:r>
            <a:r>
              <a:rPr lang="en-US" altLang="zh-CN">
                <a:sym typeface="+mn-ea"/>
              </a:rPr>
              <a:t> of manetars are usually interpreted as </a:t>
            </a:r>
            <a:endParaRPr lang="en-US" altLang="zh-CN">
              <a:sym typeface="+mn-ea"/>
            </a:endParaRPr>
          </a:p>
          <a:p>
            <a:pPr eaLnBrk="1" hangingPunct="1"/>
            <a:r>
              <a:rPr lang="zh-CN" altLang="en-US">
                <a:solidFill>
                  <a:srgbClr val="FF0000"/>
                </a:solidFill>
                <a:sym typeface="+mn-ea"/>
              </a:rPr>
              <a:t>Crustal Torsional Oscillations </a:t>
            </a:r>
            <a:r>
              <a:rPr lang="en-US" altLang="zh-CN">
                <a:solidFill>
                  <a:srgbClr val="FF0000"/>
                </a:solidFill>
                <a:sym typeface="+mn-ea"/>
              </a:rPr>
              <a:t>(</a:t>
            </a:r>
            <a:r>
              <a:rPr lang="zh-CN" altLang="en-US">
                <a:solidFill>
                  <a:srgbClr val="FF0000"/>
                </a:solidFill>
                <a:sym typeface="+mn-ea"/>
              </a:rPr>
              <a:t>Starquake</a:t>
            </a:r>
            <a:r>
              <a:rPr lang="en-US" altLang="zh-CN">
                <a:solidFill>
                  <a:srgbClr val="FF0000"/>
                </a:solidFill>
                <a:sym typeface="+mn-ea"/>
              </a:rPr>
              <a:t>), where  the elastic and </a:t>
            </a:r>
            <a:r>
              <a:rPr lang="zh-CN" altLang="en-US">
                <a:sym typeface="+mn-ea"/>
              </a:rPr>
              <a:t>superfluid properties of nuclear pasta</a:t>
            </a:r>
            <a:r>
              <a:rPr lang="en-US" altLang="zh-CN">
                <a:sym typeface="+mn-ea"/>
              </a:rPr>
              <a:t> play essential roles</a:t>
            </a:r>
            <a:endParaRPr lang="zh-CN" altLang="en-US">
              <a:sym typeface="+mn-ea"/>
            </a:endParaRPr>
          </a:p>
          <a:p>
            <a:pPr eaLnBrk="1" hangingPunct="1"/>
            <a:r>
              <a:rPr lang="zh-CN" altLang="en-US">
                <a:sym typeface="+mn-ea"/>
              </a:rPr>
              <a:t>在硬X射线和软γ射线中，探测到来自磁星的超高能巨型耀斑</a:t>
            </a:r>
            <a:r>
              <a:rPr lang="en-US" altLang="zh-CN">
                <a:sym typeface="+mn-ea"/>
              </a:rPr>
              <a:t> </a:t>
            </a:r>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normAutofit/>
          </a:bodyPr>
          <a:lstStyle>
            <a:lvl1pPr algn="l">
              <a:lnSpc>
                <a:spcPct val="85000"/>
              </a:lnSpc>
              <a:defRPr sz="8000" spc="-50" baseline="0">
                <a:solidFill>
                  <a:schemeClr val="tx1">
                    <a:lumMod val="85000"/>
                    <a:lumOff val="15000"/>
                  </a:schemeClr>
                </a:solidFill>
              </a:defRPr>
            </a:lvl1pPr>
          </a:lstStyle>
          <a:p>
            <a:r>
              <a:rPr lang="zh-CN" altLang="en-US" noProof="1" smtClean="0"/>
              <a:t>单击此处编辑母版标题样式</a:t>
            </a:r>
            <a:endParaRPr lang="en-US" noProof="1"/>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noProof="1" smtClean="0"/>
              <a:t>单击此处编辑母版副标题样式</a:t>
            </a:r>
            <a:endParaRPr lang="en-US" noProof="1"/>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4B91854E-EFD0-4AE2-9622-7E06A3CE132B}" type="slidenum">
              <a:rPr lang="zh-CN" altLang="en-US"/>
            </a:fld>
            <a:endParaRPr lang="zh-CN" alt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Vertical Text Placeholder 2"/>
          <p:cNvSpPr>
            <a:spLocks noGrp="1"/>
          </p:cNvSpPr>
          <p:nvPr>
            <p:ph type="body" orient="vert" idx="1"/>
          </p:nvPr>
        </p:nvSpPr>
        <p:spPr/>
        <p:txBody>
          <a:bodyPr vert="eaVert" lIns="45720" tIns="0" rIns="45720" bIns="0"/>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FDE1E418-2A78-4846-948A-9BE8FF9C681B}" type="slidenum">
              <a:rPr lang="zh-CN" altLang="en-US"/>
            </a:fld>
            <a:endParaRPr lang="zh-CN" alt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zh-CN" altLang="en-US" noProof="1" smtClean="0"/>
              <a:t>单击此处编辑母版标题样式</a:t>
            </a:r>
            <a:endParaRPr lang="en-US" noProof="1"/>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6" name="Date Placeholder 3"/>
          <p:cNvSpPr>
            <a:spLocks noGrp="1"/>
          </p:cNvSpPr>
          <p:nvPr>
            <p:ph type="dt" sz="half" idx="10"/>
          </p:nvPr>
        </p:nvSpPr>
        <p:spPr/>
        <p:txBody>
          <a:bodyPr/>
          <a:lstStyle>
            <a:lvl1pPr>
              <a:defRPr/>
            </a:lvl1pPr>
          </a:lstStyle>
          <a:p>
            <a:pPr>
              <a:defRPr/>
            </a:pPr>
            <a:endParaRPr lang="zh-CN" altLang="en-US"/>
          </a:p>
        </p:txBody>
      </p:sp>
      <p:sp>
        <p:nvSpPr>
          <p:cNvPr id="7"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8" name="Slide Number Placeholder 5"/>
          <p:cNvSpPr>
            <a:spLocks noGrp="1"/>
          </p:cNvSpPr>
          <p:nvPr>
            <p:ph type="sldNum" sz="quarter" idx="12"/>
          </p:nvPr>
        </p:nvSpPr>
        <p:spPr/>
        <p:txBody>
          <a:bodyPr/>
          <a:lstStyle>
            <a:lvl1pPr>
              <a:defRPr/>
            </a:lvl1pPr>
          </a:lstStyle>
          <a:p>
            <a:pPr>
              <a:defRPr/>
            </a:pPr>
            <a:fld id="{3AFE4443-538E-4A81-8963-8A2F702697CE}" type="slidenum">
              <a:rPr lang="zh-CN" altLang="en-US"/>
            </a:fld>
            <a:endParaRPr lang="zh-CN" alt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22325" y="215583"/>
            <a:ext cx="7543800" cy="1449387"/>
          </a:xfrm>
        </p:spPr>
        <p:txBody>
          <a:bodyPr/>
          <a:lstStyle/>
          <a:p>
            <a:r>
              <a:rPr lang="zh-CN" altLang="en-US" noProof="1" smtClean="0"/>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99C7F554-F400-4248-BA3D-EF9E8BEB3260}" type="slidenum">
              <a:rPr lang="zh-CN" altLang="en-US"/>
            </a:fld>
            <a:endParaRPr lang="zh-CN" alt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ormAutofit/>
          </a:bodyPr>
          <a:lstStyle>
            <a:lvl1pPr>
              <a:lnSpc>
                <a:spcPct val="85000"/>
              </a:lnSpc>
              <a:defRPr sz="8000" b="0">
                <a:solidFill>
                  <a:schemeClr val="tx1">
                    <a:lumMod val="85000"/>
                    <a:lumOff val="15000"/>
                  </a:schemeClr>
                </a:solidFill>
              </a:defRPr>
            </a:lvl1pPr>
          </a:lstStyle>
          <a:p>
            <a:r>
              <a:rPr lang="zh-CN" altLang="en-US" noProof="1" smtClean="0"/>
              <a:t>单击此处编辑母版标题样式</a:t>
            </a:r>
            <a:endParaRPr lang="en-US" noProof="1"/>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137A001B-FF37-4FB0-816A-09617A77A2AF}" type="slidenum">
              <a:rPr lang="zh-CN" altLang="en-US"/>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noProof="1" smtClean="0"/>
              <a:t>单击此处编辑母版标题样式</a:t>
            </a:r>
            <a:endParaRPr lang="en-US" noProof="1"/>
          </a:p>
        </p:txBody>
      </p:sp>
      <p:sp>
        <p:nvSpPr>
          <p:cNvPr id="3" name="Content Placeholder 2"/>
          <p:cNvSpPr>
            <a:spLocks noGrp="1"/>
          </p:cNvSpPr>
          <p:nvPr>
            <p:ph sz="half" idx="1"/>
          </p:nvPr>
        </p:nvSpPr>
        <p:spPr>
          <a:xfrm>
            <a:off x="822960" y="1845735"/>
            <a:ext cx="3703320" cy="4023359"/>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Content Placeholder 3"/>
          <p:cNvSpPr>
            <a:spLocks noGrp="1"/>
          </p:cNvSpPr>
          <p:nvPr>
            <p:ph sz="half" idx="2"/>
          </p:nvPr>
        </p:nvSpPr>
        <p:spPr>
          <a:xfrm>
            <a:off x="4663440" y="1845735"/>
            <a:ext cx="3703320" cy="402336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0803ADF-6D58-4830-8669-3DC0DD7DD231}" type="slidenum">
              <a:rPr lang="zh-CN" altLang="en-US"/>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noProof="1" smtClean="0"/>
              <a:t>单击此处编辑母版标题样式</a:t>
            </a:r>
            <a:endParaRPr lang="en-US" noProof="1"/>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Content Placeholder 3"/>
          <p:cNvSpPr>
            <a:spLocks noGrp="1"/>
          </p:cNvSpPr>
          <p:nvPr>
            <p:ph sz="half" idx="2"/>
          </p:nvPr>
        </p:nvSpPr>
        <p:spPr>
          <a:xfrm>
            <a:off x="822960" y="2582335"/>
            <a:ext cx="3703320" cy="328676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Content Placeholder 5"/>
          <p:cNvSpPr>
            <a:spLocks noGrp="1"/>
          </p:cNvSpPr>
          <p:nvPr>
            <p:ph sz="quarter" idx="4"/>
          </p:nvPr>
        </p:nvSpPr>
        <p:spPr>
          <a:xfrm>
            <a:off x="4663440" y="2582334"/>
            <a:ext cx="3703320" cy="328676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AD597175-E39A-423E-BFF5-47BB814C38D1}" type="slidenum">
              <a:rPr lang="zh-CN" altLang="en-US"/>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Date Placeholder 3"/>
          <p:cNvSpPr>
            <a:spLocks noGrp="1"/>
          </p:cNvSpPr>
          <p:nvPr>
            <p:ph type="dt" sz="half" idx="10"/>
          </p:nvPr>
        </p:nvSpPr>
        <p:spPr/>
        <p:txBody>
          <a:bodyPr/>
          <a:lstStyle>
            <a:lvl1pPr>
              <a:defRPr/>
            </a:lvl1pPr>
          </a:lstStyle>
          <a:p>
            <a:pPr>
              <a:defRPr/>
            </a:pPr>
            <a:endParaRPr lang="zh-CN" altLang="en-US"/>
          </a:p>
        </p:txBody>
      </p:sp>
      <p:sp>
        <p:nvSpPr>
          <p:cNvPr id="4"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4162285C-4349-4749-9CA5-F75EC6986F1B}" type="slidenum">
              <a:rPr lang="zh-CN" altLang="en-US"/>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7"/>
          <p:cNvSpPr>
            <a:spLocks noGrp="1"/>
          </p:cNvSpPr>
          <p:nvPr>
            <p:ph type="ftr" sz="quarter" idx="11"/>
          </p:nvPr>
        </p:nvSpPr>
        <p:spPr>
          <a:xfrm>
            <a:off x="80645" y="6459855"/>
            <a:ext cx="3194685" cy="365125"/>
          </a:xfrm>
        </p:spPr>
        <p:txBody>
          <a:bodyPr/>
          <a:lstStyle>
            <a:lvl1pPr>
              <a:defRPr sz="1300">
                <a:solidFill>
                  <a:srgbClr val="FFFFFF"/>
                </a:solidFill>
              </a:defRPr>
            </a:lvl1pPr>
          </a:lstStyle>
          <a:p>
            <a:pPr>
              <a:defRPr/>
            </a:pPr>
            <a:r>
              <a:rPr lang="zh-CN" altLang="en-US" dirty="0">
                <a:sym typeface="+mn-ea"/>
              </a:rPr>
              <a:t>Nonuniform nuclear matter</a:t>
            </a:r>
            <a:endParaRPr lang="zh-CN" altLang="en-US"/>
          </a:p>
        </p:txBody>
      </p:sp>
      <p:sp>
        <p:nvSpPr>
          <p:cNvPr id="6" name="Slide Number Placeholder 8"/>
          <p:cNvSpPr>
            <a:spLocks noGrp="1"/>
          </p:cNvSpPr>
          <p:nvPr>
            <p:ph type="sldNum" sz="quarter" idx="12"/>
          </p:nvPr>
        </p:nvSpPr>
        <p:spPr>
          <a:xfrm>
            <a:off x="8142288" y="6459538"/>
            <a:ext cx="984250" cy="365125"/>
          </a:xfrm>
        </p:spPr>
        <p:txBody>
          <a:bodyPr/>
          <a:lstStyle>
            <a:lvl1pPr>
              <a:defRPr sz="1600">
                <a:latin typeface="Arial" panose="020B0604020202020204" pitchFamily="34" charset="0"/>
                <a:cs typeface="Arial" panose="020B0604020202020204" pitchFamily="34" charset="0"/>
              </a:defRPr>
            </a:lvl1pPr>
          </a:lstStyle>
          <a:p>
            <a:pPr>
              <a:defRPr/>
            </a:pPr>
            <a:fld id="{5AF3865C-8E7E-43F6-9267-532416176426}" type="slidenum">
              <a:rPr lang="zh-CN" altLang="en-US"/>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ormAutofit/>
          </a:bodyPr>
          <a:lstStyle>
            <a:lvl1pPr>
              <a:defRPr sz="3600" b="0">
                <a:solidFill>
                  <a:srgbClr val="FFFFFF"/>
                </a:solidFill>
              </a:defRPr>
            </a:lvl1pPr>
          </a:lstStyle>
          <a:p>
            <a:r>
              <a:rPr lang="zh-CN" altLang="en-US" noProof="1" smtClean="0"/>
              <a:t>单击此处编辑母版标题样式</a:t>
            </a:r>
            <a:endParaRPr lang="en-US" noProof="1"/>
          </a:p>
        </p:txBody>
      </p:sp>
      <p:sp>
        <p:nvSpPr>
          <p:cNvPr id="3" name="Content Placeholder 2"/>
          <p:cNvSpPr>
            <a:spLocks noGrp="1"/>
          </p:cNvSpPr>
          <p:nvPr>
            <p:ph idx="1"/>
          </p:nvPr>
        </p:nvSpPr>
        <p:spPr>
          <a:xfrm>
            <a:off x="3600450" y="731520"/>
            <a:ext cx="4869180" cy="525780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zh-CN" altLang="en-US"/>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r>
              <a:rPr lang="en-US" altLang="zh-CN"/>
              <a:t>Nonuniform nuclear matter in a strong magenetic field</a:t>
            </a:r>
            <a:endParaRPr lang="zh-CN" alt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7143C732-F7F4-488C-B853-B71F05199962}" type="slidenum">
              <a:rPr lang="zh-CN" altLang="en-US"/>
            </a:fld>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zh-CN" altLang="en-US" noProof="1" smtClean="0"/>
              <a:t>单击此处编辑母版标题样式</a:t>
            </a:r>
            <a:endParaRPr lang="en-US" noProof="1"/>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Date Placeholder 4"/>
          <p:cNvSpPr>
            <a:spLocks noGrp="1"/>
          </p:cNvSpPr>
          <p:nvPr>
            <p:ph type="dt" sz="half" idx="10"/>
          </p:nvPr>
        </p:nvSpPr>
        <p:spPr/>
        <p:txBody>
          <a:bodyPr/>
          <a:lstStyle>
            <a:lvl1pPr>
              <a:defRPr/>
            </a:lvl1pPr>
          </a:lstStyle>
          <a:p>
            <a:pPr>
              <a:defRPr/>
            </a:pPr>
            <a:endParaRPr lang="zh-CN" altLang="en-US"/>
          </a:p>
        </p:txBody>
      </p:sp>
      <p:sp>
        <p:nvSpPr>
          <p:cNvPr id="8" name="Footer Placeholder 5"/>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6"/>
          <p:cNvSpPr>
            <a:spLocks noGrp="1"/>
          </p:cNvSpPr>
          <p:nvPr>
            <p:ph type="sldNum" sz="quarter" idx="12"/>
          </p:nvPr>
        </p:nvSpPr>
        <p:spPr/>
        <p:txBody>
          <a:bodyPr/>
          <a:lstStyle>
            <a:lvl1pPr>
              <a:defRPr/>
            </a:lvl1pPr>
          </a:lstStyle>
          <a:p>
            <a:pPr>
              <a:defRPr/>
            </a:pPr>
            <a:fld id="{7F450DBB-70F7-4806-9863-398A00293345}" type="slidenum">
              <a:rPr lang="zh-CN" altLang="en-US"/>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8" name="Title Placeholder 1"/>
          <p:cNvSpPr>
            <a:spLocks noGrp="1" noChangeArrowheads="1"/>
          </p:cNvSpPr>
          <p:nvPr>
            <p:ph type="title" idx="4294967295"/>
          </p:nvPr>
        </p:nvSpPr>
        <p:spPr bwMode="auto">
          <a:xfrm>
            <a:off x="822325" y="861378"/>
            <a:ext cx="7543800"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smtClean="0"/>
              <a:t>单击此处编辑母版标题样式</a:t>
            </a:r>
            <a:endParaRPr lang="en-US" altLang="en-US" smtClean="0"/>
          </a:p>
        </p:txBody>
      </p:sp>
      <p:sp>
        <p:nvSpPr>
          <p:cNvPr id="1029" name="Text Placeholder 2"/>
          <p:cNvSpPr>
            <a:spLocks noGrp="1" noChangeArrowheads="1"/>
          </p:cNvSpPr>
          <p:nvPr>
            <p:ph type="body" idx="9"/>
          </p:nvPr>
        </p:nvSpPr>
        <p:spPr bwMode="auto">
          <a:xfrm>
            <a:off x="822325" y="2647315"/>
            <a:ext cx="7543800" cy="322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ltLang="zh-CN" smtClean="0"/>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hangingPunct="1">
              <a:buFont typeface="Arial" panose="020B0604020202020204" pitchFamily="34" charset="0"/>
              <a:buNone/>
              <a:defRPr sz="900">
                <a:solidFill>
                  <a:srgbClr val="FFFFFF"/>
                </a:solidFill>
              </a:defRPr>
            </a:lvl1pPr>
          </a:lstStyle>
          <a:p>
            <a:pPr>
              <a:defRPr/>
            </a:pPr>
            <a:endParaRPr lang="zh-CN" altLang="en-US"/>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hangingPunct="1">
              <a:buFont typeface="Arial" panose="020B0604020202020204" pitchFamily="34" charset="0"/>
              <a:buNone/>
              <a:defRPr sz="900" cap="all" baseline="0">
                <a:solidFill>
                  <a:srgbClr val="FFFFFF"/>
                </a:solidFill>
              </a:defRPr>
            </a:lvl1pPr>
          </a:lstStyle>
          <a:p>
            <a:pPr>
              <a:defRPr/>
            </a:pPr>
            <a:r>
              <a:rPr lang="en-US" altLang="zh-CN"/>
              <a:t>Nonuniform nuclear matter in a strong magenetic field</a:t>
            </a:r>
            <a:endParaRPr lang="zh-CN" altLang="en-US"/>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eaLnBrk="1" hangingPunct="1">
              <a:buFont typeface="Arial" panose="020B0604020202020204" pitchFamily="34" charset="0"/>
              <a:buNone/>
              <a:defRPr sz="1050">
                <a:solidFill>
                  <a:srgbClr val="FFFFFF"/>
                </a:solidFill>
              </a:defRPr>
            </a:lvl1pPr>
          </a:lstStyle>
          <a:p>
            <a:pPr>
              <a:defRPr/>
            </a:pPr>
            <a:fld id="{C9964DEA-004B-4545-8C05-1488AA2A5232}" type="slidenum">
              <a:rPr lang="zh-CN" altLang="en-US"/>
            </a:fld>
            <a:endParaRPr lang="zh-CN" altLang="en-US"/>
          </a:p>
        </p:txBody>
      </p:sp>
      <p:cxnSp>
        <p:nvCxnSpPr>
          <p:cNvPr id="10" name="Straight Connector 9"/>
          <p:cNvCxnSpPr/>
          <p:nvPr/>
        </p:nvCxnSpPr>
        <p:spPr>
          <a:xfrm>
            <a:off x="895350" y="2384108"/>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9pPr>
    </p:titleStyle>
    <p:bodyStyle>
      <a:lvl1pPr marL="92075" indent="-92075"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4175" indent="-182880" algn="l" rtl="0" eaLnBrk="0" fontAlgn="base" hangingPunct="0">
        <a:lnSpc>
          <a:spcPct val="90000"/>
        </a:lnSpc>
        <a:spcBef>
          <a:spcPts val="200"/>
        </a:spcBef>
        <a:spcAft>
          <a:spcPts val="400"/>
        </a:spcAft>
        <a:buClr>
          <a:schemeClr val="accent1"/>
        </a:buClr>
        <a:buFont typeface="Calibri" panose="020F0502020204030204" pitchFamily="34" charset="0"/>
        <a:buChar char="◦"/>
        <a:defRPr sz="2000" kern="1200">
          <a:solidFill>
            <a:srgbClr val="404040"/>
          </a:solidFill>
          <a:latin typeface="+mn-lt"/>
          <a:ea typeface="+mn-ea"/>
          <a:cs typeface="+mn-cs"/>
        </a:defRPr>
      </a:lvl2pPr>
      <a:lvl3pPr marL="567055" indent="-182880"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880"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3450" indent="-184150"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41.emf"/><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43.emf"/><Relationship Id="rId1" Type="http://schemas.openxmlformats.org/officeDocument/2006/relationships/image" Target="../media/image42.emf"/></Relationships>
</file>

<file path=ppt/slides/_rels/slide1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image" Target="../media/image48.emf"/><Relationship Id="rId5" Type="http://schemas.openxmlformats.org/officeDocument/2006/relationships/tags" Target="../tags/tag5.xml"/><Relationship Id="rId4" Type="http://schemas.openxmlformats.org/officeDocument/2006/relationships/image" Target="../media/image47.png"/><Relationship Id="rId3" Type="http://schemas.openxmlformats.org/officeDocument/2006/relationships/image" Target="../media/image46.emf"/><Relationship Id="rId2" Type="http://schemas.openxmlformats.org/officeDocument/2006/relationships/image" Target="../media/image45.emf"/><Relationship Id="rId14" Type="http://schemas.openxmlformats.org/officeDocument/2006/relationships/notesSlide" Target="../notesSlides/notesSlide12.xml"/><Relationship Id="rId13" Type="http://schemas.openxmlformats.org/officeDocument/2006/relationships/slideLayout" Target="../slideLayouts/slideLayout7.xml"/><Relationship Id="rId12" Type="http://schemas.openxmlformats.org/officeDocument/2006/relationships/image" Target="../media/image49.emf"/><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44.emf"/></Relationships>
</file>

<file path=ppt/slides/_rels/slide14.xml.rels><?xml version="1.0" encoding="UTF-8" standalone="yes"?>
<Relationships xmlns="http://schemas.openxmlformats.org/package/2006/relationships"><Relationship Id="rId9" Type="http://schemas.openxmlformats.org/officeDocument/2006/relationships/image" Target="../media/image53.emf"/><Relationship Id="rId8" Type="http://schemas.openxmlformats.org/officeDocument/2006/relationships/image" Target="../media/image52.png"/><Relationship Id="rId7" Type="http://schemas.openxmlformats.org/officeDocument/2006/relationships/tags" Target="../tags/tag15.xml"/><Relationship Id="rId6" Type="http://schemas.openxmlformats.org/officeDocument/2006/relationships/image" Target="../media/image51.emf"/><Relationship Id="rId5" Type="http://schemas.openxmlformats.org/officeDocument/2006/relationships/tags" Target="../tags/tag14.xml"/><Relationship Id="rId4" Type="http://schemas.openxmlformats.org/officeDocument/2006/relationships/image" Target="../media/image50.emf"/><Relationship Id="rId3" Type="http://schemas.openxmlformats.org/officeDocument/2006/relationships/tags" Target="../tags/tag13.xml"/><Relationship Id="rId2" Type="http://schemas.openxmlformats.org/officeDocument/2006/relationships/tags" Target="../tags/tag12.xml"/><Relationship Id="rId16" Type="http://schemas.openxmlformats.org/officeDocument/2006/relationships/notesSlide" Target="../notesSlides/notesSlide13.xml"/><Relationship Id="rId15" Type="http://schemas.openxmlformats.org/officeDocument/2006/relationships/slideLayout" Target="../slideLayouts/slideLayout7.xml"/><Relationship Id="rId14" Type="http://schemas.openxmlformats.org/officeDocument/2006/relationships/image" Target="../media/image55.emf"/><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image" Target="../media/image54.emf"/><Relationship Id="rId10" Type="http://schemas.openxmlformats.org/officeDocument/2006/relationships/tags" Target="../tags/tag16.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tags" Target="../tags/tag20.xml"/><Relationship Id="rId4" Type="http://schemas.openxmlformats.org/officeDocument/2006/relationships/image" Target="../media/image58.emf"/><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image" Target="../media/image61.png"/><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4.emf"/><Relationship Id="rId3" Type="http://schemas.openxmlformats.org/officeDocument/2006/relationships/image" Target="../media/image48.emf"/><Relationship Id="rId2" Type="http://schemas.openxmlformats.org/officeDocument/2006/relationships/image" Target="../media/image60.png"/><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52.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18.xml.rels><?xml version="1.0" encoding="UTF-8" standalone="yes"?>
<Relationships xmlns="http://schemas.openxmlformats.org/package/2006/relationships"><Relationship Id="rId9" Type="http://schemas.openxmlformats.org/officeDocument/2006/relationships/image" Target="../media/image67.emf"/><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image" Target="../media/image66.emf"/><Relationship Id="rId3" Type="http://schemas.openxmlformats.org/officeDocument/2006/relationships/tags" Target="../tags/tag23.xml"/><Relationship Id="rId26" Type="http://schemas.openxmlformats.org/officeDocument/2006/relationships/notesSlide" Target="../notesSlides/notesSlide17.xml"/><Relationship Id="rId25" Type="http://schemas.openxmlformats.org/officeDocument/2006/relationships/slideLayout" Target="../slideLayouts/slideLayout7.xml"/><Relationship Id="rId24" Type="http://schemas.openxmlformats.org/officeDocument/2006/relationships/image" Target="../media/image72.png"/><Relationship Id="rId23" Type="http://schemas.openxmlformats.org/officeDocument/2006/relationships/tags" Target="../tags/tag37.xml"/><Relationship Id="rId22" Type="http://schemas.openxmlformats.org/officeDocument/2006/relationships/tags" Target="../tags/tag36.xml"/><Relationship Id="rId21" Type="http://schemas.openxmlformats.org/officeDocument/2006/relationships/image" Target="../media/image71.emf"/><Relationship Id="rId20" Type="http://schemas.openxmlformats.org/officeDocument/2006/relationships/tags" Target="../tags/tag35.xml"/><Relationship Id="rId2" Type="http://schemas.openxmlformats.org/officeDocument/2006/relationships/image" Target="../media/image65.emf"/><Relationship Id="rId19" Type="http://schemas.openxmlformats.org/officeDocument/2006/relationships/image" Target="../media/image70.emf"/><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image" Target="../media/image69.emf"/><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image" Target="../media/image68.emf"/><Relationship Id="rId10" Type="http://schemas.openxmlformats.org/officeDocument/2006/relationships/tags" Target="../tags/tag28.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image" Target="../media/image77.emf"/><Relationship Id="rId7" Type="http://schemas.openxmlformats.org/officeDocument/2006/relationships/tags" Target="../tags/tag41.xml"/><Relationship Id="rId6" Type="http://schemas.openxmlformats.org/officeDocument/2006/relationships/image" Target="../media/image76.emf"/><Relationship Id="rId5" Type="http://schemas.openxmlformats.org/officeDocument/2006/relationships/tags" Target="../tags/tag40.xml"/><Relationship Id="rId4" Type="http://schemas.openxmlformats.org/officeDocument/2006/relationships/image" Target="../media/image75.emf"/><Relationship Id="rId3" Type="http://schemas.openxmlformats.org/officeDocument/2006/relationships/tags" Target="../tags/tag39.xml"/><Relationship Id="rId2" Type="http://schemas.openxmlformats.org/officeDocument/2006/relationships/image" Target="../media/image74.png"/><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79.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tags" Target="../tags/tag42.xml"/><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image" Target="../media/image8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tags" Target="../tags/tag48.xml"/><Relationship Id="rId7" Type="http://schemas.openxmlformats.org/officeDocument/2006/relationships/image" Target="../media/image86.png"/><Relationship Id="rId6" Type="http://schemas.openxmlformats.org/officeDocument/2006/relationships/tags" Target="../tags/tag47.xml"/><Relationship Id="rId5" Type="http://schemas.openxmlformats.org/officeDocument/2006/relationships/image" Target="../media/image85.jpeg"/><Relationship Id="rId4" Type="http://schemas.openxmlformats.org/officeDocument/2006/relationships/tags" Target="../tags/tag46.xml"/><Relationship Id="rId3" Type="http://schemas.openxmlformats.org/officeDocument/2006/relationships/image" Target="../media/image84.jpeg"/><Relationship Id="rId2" Type="http://schemas.openxmlformats.org/officeDocument/2006/relationships/tags" Target="../tags/tag45.xml"/><Relationship Id="rId13" Type="http://schemas.openxmlformats.org/officeDocument/2006/relationships/slideLayout" Target="../slideLayouts/slideLayout7.xml"/><Relationship Id="rId12" Type="http://schemas.openxmlformats.org/officeDocument/2006/relationships/tags" Target="../tags/tag50.xml"/><Relationship Id="rId11" Type="http://schemas.openxmlformats.org/officeDocument/2006/relationships/image" Target="../media/image88.jpeg"/><Relationship Id="rId10" Type="http://schemas.openxmlformats.org/officeDocument/2006/relationships/tags" Target="../tags/tag49.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emf"/><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13.emf"/><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image" Target="../media/image20.emf"/></Relationships>
</file>

<file path=ppt/slides/_rels/slide7.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emf"/><Relationship Id="rId7" Type="http://schemas.openxmlformats.org/officeDocument/2006/relationships/image" Target="../media/image29.emf"/><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 Id="rId3" Type="http://schemas.openxmlformats.org/officeDocument/2006/relationships/image" Target="../media/image25.emf"/><Relationship Id="rId2" Type="http://schemas.openxmlformats.org/officeDocument/2006/relationships/image" Target="../media/image24.emf"/><Relationship Id="rId12" Type="http://schemas.openxmlformats.org/officeDocument/2006/relationships/notesSlide" Target="../notesSlides/notesSlide6.xml"/><Relationship Id="rId11" Type="http://schemas.openxmlformats.org/officeDocument/2006/relationships/slideLayout" Target="../slideLayouts/slideLayout7.xml"/><Relationship Id="rId10" Type="http://schemas.openxmlformats.org/officeDocument/2006/relationships/image" Target="../media/image32.png"/><Relationship Id="rId1" Type="http://schemas.openxmlformats.org/officeDocument/2006/relationships/image" Target="../media/image23.emf"/></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title"/>
          </p:nvPr>
        </p:nvSpPr>
        <p:spPr>
          <a:xfrm>
            <a:off x="549910" y="1049655"/>
            <a:ext cx="8238490" cy="1450975"/>
          </a:xfrm>
        </p:spPr>
        <p:txBody>
          <a:bodyPr rtlCol="0"/>
          <a:lstStyle/>
          <a:p>
            <a:pPr algn="ctr" eaLnBrk="1" fontAlgn="auto" hangingPunct="1">
              <a:spcAft>
                <a:spcPts val="0"/>
              </a:spcAft>
              <a:defRPr/>
            </a:pPr>
            <a:r>
              <a:rPr altLang="zh-CN" sz="4000" dirty="0" smtClean="0">
                <a:solidFill>
                  <a:schemeClr val="tx1">
                    <a:lumMod val="75000"/>
                    <a:lumOff val="25000"/>
                  </a:schemeClr>
                </a:solidFill>
              </a:rPr>
              <a:t>Elastic properties of neutron star matter and</a:t>
            </a:r>
            <a:r>
              <a:rPr lang="en-US" sz="4000" dirty="0" smtClean="0">
                <a:solidFill>
                  <a:schemeClr val="tx1">
                    <a:lumMod val="75000"/>
                    <a:lumOff val="25000"/>
                  </a:schemeClr>
                </a:solidFill>
              </a:rPr>
              <a:t> </a:t>
            </a:r>
            <a:r>
              <a:rPr altLang="zh-CN" sz="4000" dirty="0" smtClean="0">
                <a:solidFill>
                  <a:schemeClr val="tx1">
                    <a:lumMod val="75000"/>
                    <a:lumOff val="25000"/>
                  </a:schemeClr>
                </a:solidFill>
              </a:rPr>
              <a:t>crustal torsional oscillations</a:t>
            </a:r>
            <a:endParaRPr altLang="zh-CN" sz="4000" dirty="0" smtClean="0">
              <a:solidFill>
                <a:schemeClr val="tx1">
                  <a:lumMod val="75000"/>
                  <a:lumOff val="25000"/>
                </a:schemeClr>
              </a:solidFill>
            </a:endParaRPr>
          </a:p>
        </p:txBody>
      </p:sp>
      <p:sp>
        <p:nvSpPr>
          <p:cNvPr id="10243" name="Rectangle 3"/>
          <p:cNvSpPr>
            <a:spLocks noGrp="1" noChangeArrowheads="1"/>
          </p:cNvSpPr>
          <p:nvPr>
            <p:ph idx="1"/>
          </p:nvPr>
        </p:nvSpPr>
        <p:spPr>
          <a:xfrm>
            <a:off x="323850" y="2976880"/>
            <a:ext cx="8568055" cy="2919730"/>
          </a:xfrm>
        </p:spPr>
        <p:txBody>
          <a:bodyPr/>
          <a:lstStyle/>
          <a:p>
            <a:pPr marL="0" indent="0" algn="ctr" eaLnBrk="1" hangingPunct="1">
              <a:buFont typeface="Calibri" panose="020F0502020204030204" pitchFamily="34" charset="0"/>
              <a:buNone/>
            </a:pPr>
            <a:r>
              <a:rPr lang="zh-CN" altLang="en-US" sz="2400" smtClean="0"/>
              <a:t>Xia</a:t>
            </a:r>
            <a:r>
              <a:rPr lang="en-US" altLang="zh-CN" sz="2400" smtClean="0"/>
              <a:t>,</a:t>
            </a:r>
            <a:r>
              <a:rPr lang="zh-CN" altLang="en-US" sz="2400" smtClean="0"/>
              <a:t> Cheng-Jun (夏铖君)</a:t>
            </a:r>
            <a:endParaRPr lang="zh-CN" altLang="en-US" sz="2400" smtClean="0"/>
          </a:p>
          <a:p>
            <a:pPr marL="0" indent="0" algn="ctr" eaLnBrk="1" hangingPunct="1">
              <a:buFont typeface="Calibri" panose="020F0502020204030204" pitchFamily="34" charset="0"/>
              <a:buNone/>
            </a:pPr>
            <a:endParaRPr lang="en-US" altLang="zh-CN" sz="1800" smtClean="0"/>
          </a:p>
          <a:p>
            <a:pPr marL="0" indent="0" algn="ctr" eaLnBrk="1" hangingPunct="1">
              <a:buNone/>
            </a:pPr>
            <a:r>
              <a:rPr lang="en-US" altLang="zh-CN" sz="2400" dirty="0">
                <a:sym typeface="+mn-ea"/>
              </a:rPr>
              <a:t>Center for Gravitation and Cosmology, </a:t>
            </a:r>
            <a:endParaRPr lang="en-US" altLang="zh-CN" sz="2400" dirty="0">
              <a:sym typeface="+mn-ea"/>
            </a:endParaRPr>
          </a:p>
          <a:p>
            <a:pPr marL="0" indent="0" algn="ctr" eaLnBrk="1" hangingPunct="1">
              <a:buNone/>
            </a:pPr>
            <a:r>
              <a:rPr lang="en-US" altLang="zh-CN" sz="2400" dirty="0">
                <a:sym typeface="+mn-ea"/>
              </a:rPr>
              <a:t>Yangzhou </a:t>
            </a:r>
            <a:r>
              <a:rPr lang="en-US" altLang="zh-CN" sz="2400" dirty="0" smtClean="0">
                <a:sym typeface="+mn-ea"/>
              </a:rPr>
              <a:t>University</a:t>
            </a:r>
            <a:endParaRPr lang="en-US" altLang="zh-CN" dirty="0">
              <a:sym typeface="+mn-ea"/>
            </a:endParaRPr>
          </a:p>
          <a:p>
            <a:pPr marL="0" indent="0" algn="ctr" eaLnBrk="1" hangingPunct="1">
              <a:buNone/>
            </a:pPr>
            <a:endParaRPr lang="en-US" altLang="zh-CN" dirty="0">
              <a:sym typeface="+mn-ea"/>
            </a:endParaRPr>
          </a:p>
          <a:p>
            <a:pPr marL="0" indent="0" algn="ctr" eaLnBrk="1" hangingPunct="1">
              <a:buFont typeface="Calibri" panose="020F0502020204030204" pitchFamily="34" charset="0"/>
              <a:buNone/>
            </a:pPr>
            <a:r>
              <a:rPr lang="zh-CN" altLang="en-US" sz="2200" smtClean="0">
                <a:sym typeface="+mn-ea"/>
              </a:rPr>
              <a:t>Collaborators: </a:t>
            </a:r>
            <a:r>
              <a:rPr lang="en-US" altLang="zh-CN" sz="2200" dirty="0" smtClean="0">
                <a:sym typeface="+mn-ea"/>
              </a:rPr>
              <a:t>T.</a:t>
            </a:r>
            <a:r>
              <a:rPr lang="zh-CN" altLang="en-US" sz="2200" dirty="0" smtClean="0">
                <a:sym typeface="+mn-ea"/>
              </a:rPr>
              <a:t> </a:t>
            </a:r>
            <a:r>
              <a:rPr lang="en-US" altLang="zh-CN" sz="2200" dirty="0" smtClean="0">
                <a:sym typeface="+mn-ea"/>
              </a:rPr>
              <a:t>M</a:t>
            </a:r>
            <a:r>
              <a:rPr lang="zh-CN" altLang="en-US" sz="2200" dirty="0" smtClean="0">
                <a:sym typeface="+mn-ea"/>
              </a:rPr>
              <a:t>aruyama, </a:t>
            </a:r>
            <a:r>
              <a:rPr sz="2200" dirty="0" smtClean="0">
                <a:sym typeface="+mn-ea"/>
              </a:rPr>
              <a:t>N</a:t>
            </a:r>
            <a:r>
              <a:rPr lang="en-US" sz="2200" dirty="0" smtClean="0">
                <a:sym typeface="+mn-ea"/>
              </a:rPr>
              <a:t>.</a:t>
            </a:r>
            <a:r>
              <a:rPr sz="2200" dirty="0" smtClean="0">
                <a:sym typeface="+mn-ea"/>
              </a:rPr>
              <a:t> </a:t>
            </a:r>
            <a:r>
              <a:rPr sz="2200" dirty="0" err="1" smtClean="0">
                <a:sym typeface="+mn-ea"/>
              </a:rPr>
              <a:t>Yasutake</a:t>
            </a:r>
            <a:r>
              <a:rPr lang="en-US" sz="2200" dirty="0" smtClean="0">
                <a:sym typeface="+mn-ea"/>
              </a:rPr>
              <a:t>,  T. </a:t>
            </a:r>
            <a:r>
              <a:rPr lang="en-US" sz="2200" dirty="0" err="1" smtClean="0">
                <a:sym typeface="+mn-ea"/>
              </a:rPr>
              <a:t>Tatsumi, </a:t>
            </a:r>
            <a:r>
              <a:rPr lang="en-US" sz="2200" dirty="0" smtClean="0">
                <a:sym typeface="+mn-ea"/>
              </a:rPr>
              <a:t>and </a:t>
            </a:r>
            <a:r>
              <a:rPr lang="en-US" sz="2200" dirty="0" err="1" smtClean="0">
                <a:sym typeface="+mn-ea"/>
              </a:rPr>
              <a:t> Y.-X. Zhang</a:t>
            </a:r>
            <a:endParaRPr lang="en-US" sz="2200" dirty="0" err="1" smtClean="0">
              <a:sym typeface="+mn-ea"/>
            </a:endParaRPr>
          </a:p>
          <a:p>
            <a:pPr marL="0" indent="0" algn="ctr" eaLnBrk="1" hangingPunct="1">
              <a:buFont typeface="Calibri" panose="020F0502020204030204" pitchFamily="34" charset="0"/>
              <a:buNone/>
            </a:pPr>
            <a:endParaRPr lang="en-US" altLang="zh-CN" dirty="0">
              <a:sym typeface="+mn-ea"/>
            </a:endParaRPr>
          </a:p>
          <a:p>
            <a:pPr marL="0" indent="0" algn="ctr" eaLnBrk="1" hangingPunct="1">
              <a:buFont typeface="Calibri" panose="020F0502020204030204" pitchFamily="34" charset="0"/>
              <a:buNone/>
            </a:pPr>
            <a:endParaRPr lang="en-US" smtClean="0">
              <a:sym typeface="+mn-ea"/>
            </a:endParaRPr>
          </a:p>
        </p:txBody>
      </p:sp>
      <p:sp>
        <p:nvSpPr>
          <p:cNvPr id="4" name="灯片编号占位符 3"/>
          <p:cNvSpPr>
            <a:spLocks noGrp="1"/>
          </p:cNvSpPr>
          <p:nvPr>
            <p:ph type="sldNum" sz="quarter" idx="12"/>
          </p:nvPr>
        </p:nvSpPr>
        <p:spPr>
          <a:xfrm>
            <a:off x="7011035" y="6459855"/>
            <a:ext cx="2127250" cy="365125"/>
          </a:xfrm>
        </p:spPr>
        <p:txBody>
          <a:bodyPr/>
          <a:lstStyle/>
          <a:p>
            <a:pPr>
              <a:defRPr/>
            </a:pPr>
            <a:r>
              <a:rPr lang="en-US" altLang="zh-CN" sz="2000" dirty="0" smtClean="0">
                <a:sym typeface="+mn-ea"/>
              </a:rPr>
              <a:t>2023</a:t>
            </a:r>
            <a:r>
              <a:rPr lang="zh-CN" altLang="en-US" sz="2000" dirty="0" smtClean="0">
                <a:sym typeface="+mn-ea"/>
              </a:rPr>
              <a:t>年</a:t>
            </a:r>
            <a:r>
              <a:rPr lang="en-US" altLang="zh-CN" sz="2000" dirty="0" smtClean="0">
                <a:sym typeface="+mn-ea"/>
              </a:rPr>
              <a:t>5</a:t>
            </a:r>
            <a:r>
              <a:rPr lang="zh-CN" altLang="en-US" sz="2000" dirty="0" smtClean="0">
                <a:sym typeface="+mn-ea"/>
              </a:rPr>
              <a:t>月</a:t>
            </a:r>
            <a:r>
              <a:rPr lang="en-US" altLang="zh-CN" sz="2000" dirty="0" smtClean="0">
                <a:sym typeface="+mn-ea"/>
              </a:rPr>
              <a:t>22</a:t>
            </a:r>
            <a:r>
              <a:rPr lang="zh-CN" altLang="en-US" sz="2000" dirty="0" smtClean="0">
                <a:sym typeface="+mn-ea"/>
              </a:rPr>
              <a:t>日</a:t>
            </a:r>
            <a:endParaRPr lang="en-US" altLang="zh-CN" sz="2000"/>
          </a:p>
        </p:txBody>
      </p:sp>
      <p:sp>
        <p:nvSpPr>
          <p:cNvPr id="3" name="文本框 2"/>
          <p:cNvSpPr txBox="1"/>
          <p:nvPr/>
        </p:nvSpPr>
        <p:spPr>
          <a:xfrm>
            <a:off x="6083935" y="0"/>
            <a:ext cx="3208655" cy="1014730"/>
          </a:xfrm>
          <a:prstGeom prst="rect">
            <a:avLst/>
          </a:prstGeom>
          <a:noFill/>
        </p:spPr>
        <p:txBody>
          <a:bodyPr wrap="square" rtlCol="0" anchor="t">
            <a:spAutoFit/>
          </a:bodyPr>
          <a:lstStyle/>
          <a:p>
            <a:pPr algn="l"/>
            <a:r>
              <a:rPr lang="zh-CN" altLang="en-US">
                <a:sym typeface="+mn-ea"/>
              </a:rPr>
              <a:t>P</a:t>
            </a:r>
            <a:r>
              <a:rPr lang="en-US" altLang="zh-CN">
                <a:sym typeface="+mn-ea"/>
              </a:rPr>
              <a:t>R</a:t>
            </a:r>
            <a:r>
              <a:rPr lang="zh-CN" altLang="en-US">
                <a:sym typeface="+mn-ea"/>
              </a:rPr>
              <a:t>C 103 </a:t>
            </a:r>
            <a:r>
              <a:rPr lang="en-US" altLang="zh-CN">
                <a:sym typeface="+mn-ea"/>
              </a:rPr>
              <a:t>(</a:t>
            </a:r>
            <a:r>
              <a:rPr lang="zh-CN" altLang="en-US">
                <a:sym typeface="+mn-ea"/>
              </a:rPr>
              <a:t>2021</a:t>
            </a:r>
            <a:r>
              <a:rPr lang="en-US" altLang="zh-CN">
                <a:sym typeface="+mn-ea"/>
              </a:rPr>
              <a:t>)</a:t>
            </a:r>
            <a:r>
              <a:rPr lang="zh-CN" altLang="en-US">
                <a:sym typeface="+mn-ea"/>
              </a:rPr>
              <a:t> 055812</a:t>
            </a:r>
            <a:endParaRPr lang="zh-CN" altLang="en-US"/>
          </a:p>
          <a:p>
            <a:pPr algn="l"/>
            <a:r>
              <a:rPr lang="en-US" altLang="zh-CN">
                <a:sym typeface="+mn-ea"/>
              </a:rPr>
              <a:t>PRD 106 (2022) 063020</a:t>
            </a:r>
            <a:endParaRPr lang="en-US" altLang="zh-CN"/>
          </a:p>
          <a:p>
            <a:pPr algn="l"/>
            <a:r>
              <a:rPr lang="en-US" altLang="zh-CN">
                <a:sym typeface="+mn-ea"/>
              </a:rPr>
              <a:t>PLB  839 (2023) 137769</a:t>
            </a:r>
            <a:endParaRPr lang="zh-CN" altLang="en-US"/>
          </a:p>
        </p:txBody>
      </p:sp>
      <p:sp>
        <p:nvSpPr>
          <p:cNvPr id="5" name="文本框 4"/>
          <p:cNvSpPr txBox="1"/>
          <p:nvPr/>
        </p:nvSpPr>
        <p:spPr>
          <a:xfrm>
            <a:off x="35560" y="45085"/>
            <a:ext cx="4438015" cy="398780"/>
          </a:xfrm>
          <a:prstGeom prst="rect">
            <a:avLst/>
          </a:prstGeom>
          <a:noFill/>
        </p:spPr>
        <p:txBody>
          <a:bodyPr wrap="square" rtlCol="0" anchor="t">
            <a:spAutoFit/>
          </a:bodyPr>
          <a:lstStyle/>
          <a:p>
            <a:r>
              <a:rPr lang="zh-CN" altLang="en-US"/>
              <a:t>Quakes: from the Earth to Stars</a:t>
            </a:r>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87337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Energy per baryon</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8" name="图片 7"/>
          <p:cNvPicPr>
            <a:picLocks noChangeAspect="1"/>
          </p:cNvPicPr>
          <p:nvPr/>
        </p:nvPicPr>
        <p:blipFill>
          <a:blip r:embed="rId1"/>
          <a:stretch>
            <a:fillRect/>
          </a:stretch>
        </p:blipFill>
        <p:spPr>
          <a:xfrm>
            <a:off x="196215" y="5142865"/>
            <a:ext cx="3840480" cy="765175"/>
          </a:xfrm>
          <a:prstGeom prst="rect">
            <a:avLst/>
          </a:prstGeom>
        </p:spPr>
      </p:pic>
      <p:pic>
        <p:nvPicPr>
          <p:cNvPr id="9" name="图片 8"/>
          <p:cNvPicPr>
            <a:picLocks noChangeAspect="1"/>
          </p:cNvPicPr>
          <p:nvPr/>
        </p:nvPicPr>
        <p:blipFill>
          <a:blip r:embed="rId2"/>
          <a:stretch>
            <a:fillRect/>
          </a:stretch>
        </p:blipFill>
        <p:spPr>
          <a:xfrm>
            <a:off x="4192270" y="5067300"/>
            <a:ext cx="4081780" cy="964565"/>
          </a:xfrm>
          <a:prstGeom prst="rect">
            <a:avLst/>
          </a:prstGeom>
        </p:spPr>
      </p:pic>
      <p:pic>
        <p:nvPicPr>
          <p:cNvPr id="3" name="图片 2"/>
          <p:cNvPicPr>
            <a:picLocks noChangeAspect="1"/>
          </p:cNvPicPr>
          <p:nvPr/>
        </p:nvPicPr>
        <p:blipFill>
          <a:blip r:embed="rId3"/>
          <a:srcRect r="751"/>
          <a:stretch>
            <a:fillRect/>
          </a:stretch>
        </p:blipFill>
        <p:spPr>
          <a:xfrm>
            <a:off x="0" y="678815"/>
            <a:ext cx="9127490" cy="4274820"/>
          </a:xfrm>
          <a:prstGeom prst="rect">
            <a:avLst/>
          </a:prstGeom>
        </p:spPr>
      </p:pic>
      <p:sp>
        <p:nvSpPr>
          <p:cNvPr id="12" name="文本框 11"/>
          <p:cNvSpPr txBox="1"/>
          <p:nvPr/>
        </p:nvSpPr>
        <p:spPr>
          <a:xfrm>
            <a:off x="6304280" y="137795"/>
            <a:ext cx="2573655" cy="398780"/>
          </a:xfrm>
          <a:prstGeom prst="rect">
            <a:avLst/>
          </a:prstGeom>
          <a:noFill/>
        </p:spPr>
        <p:txBody>
          <a:bodyPr wrap="none" rtlCol="0" anchor="t">
            <a:spAutoFit/>
          </a:bodyPr>
          <a:lstStyle/>
          <a:p>
            <a:pPr algn="l"/>
            <a:r>
              <a:rPr lang="zh-CN" altLang="en-US">
                <a:sym typeface="+mn-ea"/>
              </a:rPr>
              <a:t>Set </a:t>
            </a:r>
            <a:r>
              <a:rPr lang="en-US" altLang="zh-CN">
                <a:sym typeface="+mn-ea"/>
              </a:rPr>
              <a:t>1: </a:t>
            </a:r>
            <a:r>
              <a:rPr lang="en-US" altLang="zh-CN" i="1">
                <a:sym typeface="+mn-ea"/>
              </a:rPr>
              <a:t>L</a:t>
            </a:r>
            <a:r>
              <a:rPr lang="en-US" altLang="zh-CN">
                <a:sym typeface="+mn-ea"/>
              </a:rPr>
              <a:t> = 41.34 MeV</a:t>
            </a:r>
            <a:endParaRPr lang="en-US" altLang="zh-CN">
              <a:sym typeface="+mn-ea"/>
            </a:endParaRPr>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95617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Nuclear matter in </a:t>
            </a:r>
            <a:r>
              <a:rPr lang="en-US" sz="2800" i="1">
                <a:latin typeface="Arial" panose="020B0604020202020204" pitchFamily="34" charset="0"/>
                <a:cs typeface="Arial" panose="020B0604020202020204" pitchFamily="34" charset="0"/>
                <a:sym typeface="+mn-ea"/>
              </a:rPr>
              <a:t>β</a:t>
            </a:r>
            <a:r>
              <a:rPr lang="en-US" sz="2800">
                <a:sym typeface="+mn-ea"/>
              </a:rPr>
              <a:t>-equilibrium</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6" name="图片 5"/>
          <p:cNvPicPr>
            <a:picLocks noChangeAspect="1"/>
          </p:cNvPicPr>
          <p:nvPr/>
        </p:nvPicPr>
        <p:blipFill>
          <a:blip r:embed="rId1"/>
          <a:stretch>
            <a:fillRect/>
          </a:stretch>
        </p:blipFill>
        <p:spPr>
          <a:xfrm>
            <a:off x="4798695" y="526415"/>
            <a:ext cx="4018280" cy="5753735"/>
          </a:xfrm>
          <a:prstGeom prst="rect">
            <a:avLst/>
          </a:prstGeom>
        </p:spPr>
      </p:pic>
      <p:pic>
        <p:nvPicPr>
          <p:cNvPr id="8" name="图片 7"/>
          <p:cNvPicPr>
            <a:picLocks noChangeAspect="1"/>
          </p:cNvPicPr>
          <p:nvPr/>
        </p:nvPicPr>
        <p:blipFill>
          <a:blip r:embed="rId2"/>
          <a:stretch>
            <a:fillRect/>
          </a:stretch>
        </p:blipFill>
        <p:spPr>
          <a:xfrm>
            <a:off x="135255" y="503555"/>
            <a:ext cx="4107815" cy="5812790"/>
          </a:xfrm>
          <a:prstGeom prst="rect">
            <a:avLst/>
          </a:prstGeom>
        </p:spPr>
      </p:pic>
      <p:sp>
        <p:nvSpPr>
          <p:cNvPr id="11" name="文本框 10"/>
          <p:cNvSpPr txBox="1"/>
          <p:nvPr/>
        </p:nvSpPr>
        <p:spPr>
          <a:xfrm>
            <a:off x="1535430" y="4048760"/>
            <a:ext cx="2564130" cy="398780"/>
          </a:xfrm>
          <a:prstGeom prst="rect">
            <a:avLst/>
          </a:prstGeom>
          <a:noFill/>
        </p:spPr>
        <p:txBody>
          <a:bodyPr wrap="none" rtlCol="0" anchor="t">
            <a:spAutoFit/>
          </a:bodyPr>
          <a:lstStyle/>
          <a:p>
            <a:pPr algn="l"/>
            <a:r>
              <a:rPr lang="zh-CN" altLang="en-US">
                <a:sym typeface="+mn-ea"/>
              </a:rPr>
              <a:t>Set 0</a:t>
            </a:r>
            <a:r>
              <a:rPr lang="en-US" altLang="zh-CN">
                <a:sym typeface="+mn-ea"/>
              </a:rPr>
              <a:t>: </a:t>
            </a:r>
            <a:r>
              <a:rPr lang="en-US" altLang="zh-CN" i="1">
                <a:sym typeface="+mn-ea"/>
              </a:rPr>
              <a:t>L</a:t>
            </a:r>
            <a:r>
              <a:rPr lang="en-US" altLang="zh-CN">
                <a:sym typeface="+mn-ea"/>
              </a:rPr>
              <a:t> = 89.39 MeV</a:t>
            </a:r>
            <a:endParaRPr lang="en-US" altLang="zh-CN">
              <a:sym typeface="+mn-ea"/>
            </a:endParaRPr>
          </a:p>
        </p:txBody>
      </p:sp>
      <p:sp>
        <p:nvSpPr>
          <p:cNvPr id="12" name="文本框 11"/>
          <p:cNvSpPr txBox="1"/>
          <p:nvPr/>
        </p:nvSpPr>
        <p:spPr>
          <a:xfrm>
            <a:off x="6179820" y="4069715"/>
            <a:ext cx="2573655" cy="398780"/>
          </a:xfrm>
          <a:prstGeom prst="rect">
            <a:avLst/>
          </a:prstGeom>
          <a:noFill/>
        </p:spPr>
        <p:txBody>
          <a:bodyPr wrap="none" rtlCol="0" anchor="t">
            <a:spAutoFit/>
          </a:bodyPr>
          <a:lstStyle/>
          <a:p>
            <a:pPr algn="l"/>
            <a:r>
              <a:rPr lang="zh-CN" altLang="en-US">
                <a:sym typeface="+mn-ea"/>
              </a:rPr>
              <a:t>Set </a:t>
            </a:r>
            <a:r>
              <a:rPr lang="en-US" altLang="zh-CN">
                <a:sym typeface="+mn-ea"/>
              </a:rPr>
              <a:t>1: </a:t>
            </a:r>
            <a:r>
              <a:rPr lang="en-US" altLang="zh-CN" i="1">
                <a:sym typeface="+mn-ea"/>
              </a:rPr>
              <a:t>L</a:t>
            </a:r>
            <a:r>
              <a:rPr lang="en-US" altLang="zh-CN">
                <a:sym typeface="+mn-ea"/>
              </a:rPr>
              <a:t> = 41.34 MeV</a:t>
            </a:r>
            <a:endParaRPr lang="en-US" altLang="zh-CN">
              <a:sym typeface="+mn-ea"/>
            </a:endParaRPr>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19964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Neutron stars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3" name="图片 2"/>
          <p:cNvPicPr>
            <a:picLocks noChangeAspect="1"/>
          </p:cNvPicPr>
          <p:nvPr/>
        </p:nvPicPr>
        <p:blipFill>
          <a:blip r:embed="rId1"/>
          <a:stretch>
            <a:fillRect/>
          </a:stretch>
        </p:blipFill>
        <p:spPr>
          <a:xfrm>
            <a:off x="596900" y="536575"/>
            <a:ext cx="7185025" cy="5653405"/>
          </a:xfrm>
          <a:prstGeom prst="rect">
            <a:avLst/>
          </a:prstGeom>
        </p:spPr>
      </p:pic>
      <p:pic>
        <p:nvPicPr>
          <p:cNvPr id="10" name="图片 9"/>
          <p:cNvPicPr>
            <a:picLocks noChangeAspect="1"/>
          </p:cNvPicPr>
          <p:nvPr/>
        </p:nvPicPr>
        <p:blipFill>
          <a:blip r:embed="rId2"/>
          <a:stretch>
            <a:fillRect/>
          </a:stretch>
        </p:blipFill>
        <p:spPr>
          <a:xfrm>
            <a:off x="3397885" y="4718685"/>
            <a:ext cx="5676900" cy="1419225"/>
          </a:xfrm>
          <a:prstGeom prst="rect">
            <a:avLst/>
          </a:prstGeom>
        </p:spPr>
      </p:pic>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15392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theory</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sp>
        <p:nvSpPr>
          <p:cNvPr id="13" name="文本框 12"/>
          <p:cNvSpPr txBox="1"/>
          <p:nvPr/>
        </p:nvSpPr>
        <p:spPr>
          <a:xfrm>
            <a:off x="-29210" y="510540"/>
            <a:ext cx="7478395" cy="398780"/>
          </a:xfrm>
          <a:prstGeom prst="rect">
            <a:avLst/>
          </a:prstGeom>
          <a:noFill/>
        </p:spPr>
        <p:txBody>
          <a:bodyPr wrap="square" rtlCol="0" anchor="t">
            <a:spAutoFit/>
          </a:bodyPr>
          <a:lstStyle/>
          <a:p>
            <a:r>
              <a:rPr lang="en-US" altLang="zh-CN"/>
              <a:t>The </a:t>
            </a:r>
            <a:r>
              <a:rPr lang="zh-CN" altLang="en-US">
                <a:solidFill>
                  <a:srgbClr val="FF0000"/>
                </a:solidFill>
              </a:rPr>
              <a:t>displacement gradient</a:t>
            </a:r>
            <a:r>
              <a:rPr lang="zh-CN" altLang="en-US"/>
              <a:t> </a:t>
            </a:r>
            <a:r>
              <a:rPr lang="en-US" altLang="zh-CN" i="1"/>
              <a:t>u</a:t>
            </a:r>
            <a:r>
              <a:rPr lang="en-US" altLang="zh-CN" i="1" baseline="-25000"/>
              <a:t>ij</a:t>
            </a:r>
            <a:r>
              <a:rPr lang="en-US" altLang="zh-CN"/>
              <a:t> moving a droplet at position </a:t>
            </a:r>
            <a:r>
              <a:rPr lang="en-US" altLang="zh-CN" b="1" i="1"/>
              <a:t>r</a:t>
            </a:r>
            <a:r>
              <a:rPr lang="en-US" altLang="zh-CN"/>
              <a:t> to </a:t>
            </a:r>
            <a:r>
              <a:rPr lang="en-US" altLang="zh-CN" b="1" i="1"/>
              <a:t>r</a:t>
            </a:r>
            <a:r>
              <a:rPr lang="en-US" altLang="zh-CN"/>
              <a:t>' </a:t>
            </a:r>
            <a:endParaRPr lang="en-US" altLang="zh-CN"/>
          </a:p>
        </p:txBody>
      </p:sp>
      <p:pic>
        <p:nvPicPr>
          <p:cNvPr id="14" name="图片 13"/>
          <p:cNvPicPr>
            <a:picLocks noChangeAspect="1"/>
          </p:cNvPicPr>
          <p:nvPr/>
        </p:nvPicPr>
        <p:blipFill>
          <a:blip r:embed="rId1"/>
          <a:stretch>
            <a:fillRect/>
          </a:stretch>
        </p:blipFill>
        <p:spPr>
          <a:xfrm>
            <a:off x="2317750" y="964565"/>
            <a:ext cx="3070225" cy="468630"/>
          </a:xfrm>
          <a:prstGeom prst="rect">
            <a:avLst/>
          </a:prstGeom>
        </p:spPr>
      </p:pic>
      <p:pic>
        <p:nvPicPr>
          <p:cNvPr id="20" name="图片 19"/>
          <p:cNvPicPr>
            <a:picLocks noChangeAspect="1"/>
          </p:cNvPicPr>
          <p:nvPr/>
        </p:nvPicPr>
        <p:blipFill>
          <a:blip r:embed="rId2"/>
          <a:stretch>
            <a:fillRect/>
          </a:stretch>
        </p:blipFill>
        <p:spPr>
          <a:xfrm>
            <a:off x="2568575" y="1628775"/>
            <a:ext cx="2282825" cy="337185"/>
          </a:xfrm>
          <a:prstGeom prst="rect">
            <a:avLst/>
          </a:prstGeom>
        </p:spPr>
      </p:pic>
      <p:pic>
        <p:nvPicPr>
          <p:cNvPr id="25" name="图片 24"/>
          <p:cNvPicPr>
            <a:picLocks noChangeAspect="1"/>
          </p:cNvPicPr>
          <p:nvPr/>
        </p:nvPicPr>
        <p:blipFill>
          <a:blip r:embed="rId3"/>
          <a:stretch>
            <a:fillRect/>
          </a:stretch>
        </p:blipFill>
        <p:spPr>
          <a:xfrm>
            <a:off x="2412365" y="2060575"/>
            <a:ext cx="3028950" cy="398145"/>
          </a:xfrm>
          <a:prstGeom prst="rect">
            <a:avLst/>
          </a:prstGeom>
        </p:spPr>
      </p:pic>
      <p:pic>
        <p:nvPicPr>
          <p:cNvPr id="6" name="图片 5" descr="C:\Users\CJXia\Desktop\图片1.png图片1"/>
          <p:cNvPicPr>
            <a:picLocks noChangeAspect="1"/>
          </p:cNvPicPr>
          <p:nvPr/>
        </p:nvPicPr>
        <p:blipFill>
          <a:blip r:embed="rId4">
            <a:clrChange>
              <a:clrFrom>
                <a:srgbClr val="FFFFFF">
                  <a:alpha val="100000"/>
                </a:srgbClr>
              </a:clrFrom>
              <a:clrTo>
                <a:srgbClr val="FFFFFF">
                  <a:alpha val="100000"/>
                  <a:alpha val="0"/>
                </a:srgbClr>
              </a:clrTo>
            </a:clrChange>
          </a:blip>
          <a:srcRect/>
          <a:stretch>
            <a:fillRect/>
          </a:stretch>
        </p:blipFill>
        <p:spPr>
          <a:xfrm>
            <a:off x="6804025" y="45085"/>
            <a:ext cx="2270760" cy="2658110"/>
          </a:xfrm>
          <a:prstGeom prst="rect">
            <a:avLst/>
          </a:prstGeom>
        </p:spPr>
      </p:pic>
      <p:grpSp>
        <p:nvGrpSpPr>
          <p:cNvPr id="8" name="组合 7"/>
          <p:cNvGrpSpPr/>
          <p:nvPr/>
        </p:nvGrpSpPr>
        <p:grpSpPr>
          <a:xfrm>
            <a:off x="251460" y="2845435"/>
            <a:ext cx="8580120" cy="3274060"/>
            <a:chOff x="396" y="865"/>
            <a:chExt cx="13512" cy="5156"/>
          </a:xfrm>
        </p:grpSpPr>
        <p:grpSp>
          <p:nvGrpSpPr>
            <p:cNvPr id="17" name="组合 16"/>
            <p:cNvGrpSpPr/>
            <p:nvPr/>
          </p:nvGrpSpPr>
          <p:grpSpPr>
            <a:xfrm>
              <a:off x="396" y="865"/>
              <a:ext cx="13513" cy="5157"/>
              <a:chOff x="170" y="865"/>
              <a:chExt cx="13513" cy="5157"/>
            </a:xfrm>
          </p:grpSpPr>
          <p:pic>
            <p:nvPicPr>
              <p:cNvPr id="11" name="图片 10"/>
              <p:cNvPicPr>
                <a:picLocks noChangeAspect="1"/>
              </p:cNvPicPr>
              <p:nvPr>
                <p:custDataLst>
                  <p:tags r:id="rId5"/>
                </p:custDataLst>
              </p:nvPr>
            </p:nvPicPr>
            <p:blipFill>
              <a:blip r:embed="rId6"/>
              <a:stretch>
                <a:fillRect/>
              </a:stretch>
            </p:blipFill>
            <p:spPr>
              <a:xfrm>
                <a:off x="2738" y="1833"/>
                <a:ext cx="9143" cy="1622"/>
              </a:xfrm>
              <a:prstGeom prst="rect">
                <a:avLst/>
              </a:prstGeom>
            </p:spPr>
          </p:pic>
          <p:sp>
            <p:nvSpPr>
              <p:cNvPr id="12" name="文本框 11"/>
              <p:cNvSpPr txBox="1"/>
              <p:nvPr>
                <p:custDataLst>
                  <p:tags r:id="rId7"/>
                </p:custDataLst>
              </p:nvPr>
            </p:nvSpPr>
            <p:spPr>
              <a:xfrm>
                <a:off x="478" y="1297"/>
                <a:ext cx="9853" cy="628"/>
              </a:xfrm>
              <a:prstGeom prst="rect">
                <a:avLst/>
              </a:prstGeom>
              <a:noFill/>
            </p:spPr>
            <p:txBody>
              <a:bodyPr wrap="square" rtlCol="0" anchor="t">
                <a:spAutoFit/>
              </a:bodyPr>
              <a:p>
                <a:r>
                  <a:rPr lang="en-US" altLang="zh-CN"/>
                  <a:t>T</a:t>
                </a:r>
                <a:r>
                  <a:rPr lang="zh-CN" altLang="en-US"/>
                  <a:t>he variation of </a:t>
                </a:r>
                <a:r>
                  <a:rPr lang="zh-CN" altLang="en-US">
                    <a:solidFill>
                      <a:srgbClr val="FF0000"/>
                    </a:solidFill>
                  </a:rPr>
                  <a:t>energy density</a:t>
                </a:r>
                <a:r>
                  <a:rPr lang="zh-CN" altLang="en-US"/>
                  <a:t> due to </a:t>
                </a:r>
                <a:r>
                  <a:rPr lang="zh-CN" altLang="en-US">
                    <a:solidFill>
                      <a:srgbClr val="FF0000"/>
                    </a:solidFill>
                  </a:rPr>
                  <a:t>deformation</a:t>
                </a:r>
                <a:endParaRPr lang="zh-CN" altLang="en-US">
                  <a:solidFill>
                    <a:srgbClr val="FF0000"/>
                  </a:solidFill>
                </a:endParaRPr>
              </a:p>
            </p:txBody>
          </p:sp>
          <p:sp>
            <p:nvSpPr>
              <p:cNvPr id="18" name="文本框 17"/>
              <p:cNvSpPr txBox="1"/>
              <p:nvPr>
                <p:custDataLst>
                  <p:tags r:id="rId8"/>
                </p:custDataLst>
              </p:nvPr>
            </p:nvSpPr>
            <p:spPr>
              <a:xfrm>
                <a:off x="478" y="3455"/>
                <a:ext cx="12826" cy="2567"/>
              </a:xfrm>
              <a:prstGeom prst="rect">
                <a:avLst/>
              </a:prstGeom>
              <a:noFill/>
            </p:spPr>
            <p:txBody>
              <a:bodyPr wrap="square" rtlCol="0" anchor="t">
                <a:spAutoFit/>
              </a:bodyPr>
              <a:p>
                <a:r>
                  <a:rPr lang="en-US" altLang="zh-CN">
                    <a:solidFill>
                      <a:srgbClr val="FF0000"/>
                    </a:solidFill>
                  </a:rPr>
                  <a:t>Droplet/bubble phases</a:t>
                </a:r>
                <a:r>
                  <a:rPr lang="zh-CN" altLang="en-US"/>
                  <a:t> with </a:t>
                </a:r>
                <a:r>
                  <a:rPr lang="zh-CN" altLang="en-US">
                    <a:solidFill>
                      <a:srgbClr val="FF0000"/>
                    </a:solidFill>
                  </a:rPr>
                  <a:t>cubic symmetry</a:t>
                </a:r>
                <a:r>
                  <a:rPr lang="zh-CN" altLang="en-US"/>
                  <a:t> </a:t>
                </a:r>
                <a:r>
                  <a:rPr lang="en-US" altLang="zh-CN"/>
                  <a:t>(</a:t>
                </a:r>
                <a:r>
                  <a:rPr lang="zh-CN" altLang="en-US">
                    <a:sym typeface="+mn-ea"/>
                  </a:rPr>
                  <a:t>BCC and FCC lattices</a:t>
                </a:r>
                <a:r>
                  <a:rPr lang="en-US" altLang="zh-CN"/>
                  <a:t>):</a:t>
                </a:r>
                <a:endParaRPr lang="en-US" altLang="zh-CN"/>
              </a:p>
              <a:p>
                <a:r>
                  <a:rPr lang="zh-CN" altLang="en-US"/>
                  <a:t>        </a:t>
                </a:r>
                <a:r>
                  <a:rPr lang="zh-CN" altLang="en-US" i="1"/>
                  <a:t>c</a:t>
                </a:r>
                <a:r>
                  <a:rPr lang="zh-CN" altLang="en-US" baseline="-25000"/>
                  <a:t>11</a:t>
                </a:r>
                <a:r>
                  <a:rPr lang="zh-CN" altLang="en-US"/>
                  <a:t> = </a:t>
                </a:r>
                <a:r>
                  <a:rPr lang="zh-CN" altLang="en-US" i="1">
                    <a:sym typeface="+mn-ea"/>
                  </a:rPr>
                  <a:t>c</a:t>
                </a:r>
                <a:r>
                  <a:rPr lang="zh-CN" altLang="en-US" baseline="-25000"/>
                  <a:t>22</a:t>
                </a:r>
                <a:r>
                  <a:rPr lang="zh-CN" altLang="en-US"/>
                  <a:t> = </a:t>
                </a:r>
                <a:r>
                  <a:rPr lang="zh-CN" altLang="en-US" i="1">
                    <a:sym typeface="+mn-ea"/>
                  </a:rPr>
                  <a:t>c</a:t>
                </a:r>
                <a:r>
                  <a:rPr lang="zh-CN" altLang="en-US" baseline="-25000"/>
                  <a:t>33</a:t>
                </a:r>
                <a:r>
                  <a:rPr lang="zh-CN" altLang="en-US"/>
                  <a:t>, </a:t>
                </a:r>
                <a:r>
                  <a:rPr lang="zh-CN" altLang="en-US" i="1">
                    <a:sym typeface="+mn-ea"/>
                  </a:rPr>
                  <a:t>c</a:t>
                </a:r>
                <a:r>
                  <a:rPr lang="zh-CN" altLang="en-US" baseline="-25000"/>
                  <a:t>12</a:t>
                </a:r>
                <a:r>
                  <a:rPr lang="zh-CN" altLang="en-US"/>
                  <a:t> = </a:t>
                </a:r>
                <a:r>
                  <a:rPr lang="zh-CN" altLang="en-US" i="1">
                    <a:sym typeface="+mn-ea"/>
                  </a:rPr>
                  <a:t>c</a:t>
                </a:r>
                <a:r>
                  <a:rPr lang="zh-CN" altLang="en-US" baseline="-25000"/>
                  <a:t>21</a:t>
                </a:r>
                <a:r>
                  <a:rPr lang="zh-CN" altLang="en-US"/>
                  <a:t> = </a:t>
                </a:r>
                <a:r>
                  <a:rPr lang="zh-CN" altLang="en-US" i="1">
                    <a:sym typeface="+mn-ea"/>
                  </a:rPr>
                  <a:t>c</a:t>
                </a:r>
                <a:r>
                  <a:rPr lang="zh-CN" altLang="en-US" baseline="-25000"/>
                  <a:t>13</a:t>
                </a:r>
                <a:r>
                  <a:rPr lang="zh-CN" altLang="en-US"/>
                  <a:t> = </a:t>
                </a:r>
                <a:r>
                  <a:rPr lang="zh-CN" altLang="en-US" i="1">
                    <a:sym typeface="+mn-ea"/>
                  </a:rPr>
                  <a:t>c</a:t>
                </a:r>
                <a:r>
                  <a:rPr lang="zh-CN" altLang="en-US" baseline="-25000"/>
                  <a:t>31</a:t>
                </a:r>
                <a:r>
                  <a:rPr lang="zh-CN" altLang="en-US"/>
                  <a:t> = </a:t>
                </a:r>
                <a:r>
                  <a:rPr lang="zh-CN" altLang="en-US" i="1">
                    <a:sym typeface="+mn-ea"/>
                  </a:rPr>
                  <a:t>c</a:t>
                </a:r>
                <a:r>
                  <a:rPr lang="zh-CN" altLang="en-US" baseline="-25000"/>
                  <a:t>23</a:t>
                </a:r>
                <a:r>
                  <a:rPr lang="zh-CN" altLang="en-US"/>
                  <a:t> = </a:t>
                </a:r>
                <a:r>
                  <a:rPr lang="zh-CN" altLang="en-US" i="1">
                    <a:sym typeface="+mn-ea"/>
                  </a:rPr>
                  <a:t>c</a:t>
                </a:r>
                <a:r>
                  <a:rPr lang="zh-CN" altLang="en-US" baseline="-25000"/>
                  <a:t>32</a:t>
                </a:r>
                <a:r>
                  <a:rPr lang="zh-CN" altLang="en-US"/>
                  <a:t>, </a:t>
                </a:r>
                <a:r>
                  <a:rPr lang="zh-CN" altLang="en-US" i="1">
                    <a:sym typeface="+mn-ea"/>
                  </a:rPr>
                  <a:t>c</a:t>
                </a:r>
                <a:r>
                  <a:rPr lang="zh-CN" altLang="en-US" baseline="-25000"/>
                  <a:t>44</a:t>
                </a:r>
                <a:r>
                  <a:rPr lang="zh-CN" altLang="en-US"/>
                  <a:t> = </a:t>
                </a:r>
                <a:r>
                  <a:rPr lang="zh-CN" altLang="en-US" i="1">
                    <a:sym typeface="+mn-ea"/>
                  </a:rPr>
                  <a:t>c</a:t>
                </a:r>
                <a:r>
                  <a:rPr lang="zh-CN" altLang="en-US" baseline="-25000"/>
                  <a:t>55</a:t>
                </a:r>
                <a:r>
                  <a:rPr lang="zh-CN" altLang="en-US"/>
                  <a:t> = </a:t>
                </a:r>
                <a:r>
                  <a:rPr lang="zh-CN" altLang="en-US" i="1">
                    <a:sym typeface="+mn-ea"/>
                  </a:rPr>
                  <a:t>c</a:t>
                </a:r>
                <a:r>
                  <a:rPr lang="zh-CN" altLang="en-US" baseline="-25000"/>
                  <a:t>66</a:t>
                </a:r>
                <a:r>
                  <a:rPr lang="en-US" altLang="zh-CN"/>
                  <a:t>;</a:t>
                </a:r>
                <a:r>
                  <a:rPr lang="zh-CN" altLang="en-US"/>
                  <a:t> </a:t>
                </a:r>
                <a:endParaRPr lang="zh-CN" altLang="en-US"/>
              </a:p>
              <a:p>
                <a:r>
                  <a:rPr lang="en-US" altLang="zh-CN">
                    <a:solidFill>
                      <a:srgbClr val="FF0000"/>
                    </a:solidFill>
                  </a:rPr>
                  <a:t>R</a:t>
                </a:r>
                <a:r>
                  <a:rPr lang="zh-CN" altLang="en-US">
                    <a:solidFill>
                      <a:srgbClr val="FF0000"/>
                    </a:solidFill>
                  </a:rPr>
                  <a:t>ods/tubes</a:t>
                </a:r>
                <a:r>
                  <a:rPr lang="zh-CN" altLang="en-US"/>
                  <a:t> that are aligned with the </a:t>
                </a:r>
                <a:r>
                  <a:rPr lang="zh-CN" altLang="en-US" i="1"/>
                  <a:t>z</a:t>
                </a:r>
                <a:r>
                  <a:rPr lang="zh-CN" altLang="en-US"/>
                  <a:t>-axis, the </a:t>
                </a:r>
                <a:r>
                  <a:rPr lang="zh-CN" altLang="en-US">
                    <a:sym typeface="+mn-ea"/>
                  </a:rPr>
                  <a:t>nonzero</a:t>
                </a:r>
                <a:r>
                  <a:rPr lang="zh-CN" altLang="en-US"/>
                  <a:t> terms</a:t>
                </a:r>
                <a:r>
                  <a:rPr lang="en-US" altLang="zh-CN"/>
                  <a:t>:</a:t>
                </a:r>
                <a:endParaRPr lang="en-US" altLang="zh-CN"/>
              </a:p>
              <a:p>
                <a:r>
                  <a:rPr lang="zh-CN" altLang="en-US"/>
                  <a:t>     </a:t>
                </a:r>
                <a:r>
                  <a:rPr lang="zh-CN" altLang="en-US" i="1">
                    <a:sym typeface="+mn-ea"/>
                  </a:rPr>
                  <a:t>c</a:t>
                </a:r>
                <a:r>
                  <a:rPr lang="zh-CN" altLang="en-US" baseline="-25000">
                    <a:sym typeface="+mn-ea"/>
                  </a:rPr>
                  <a:t>11</a:t>
                </a:r>
                <a:r>
                  <a:rPr lang="zh-CN" altLang="en-US"/>
                  <a:t> (= </a:t>
                </a:r>
                <a:r>
                  <a:rPr lang="zh-CN" altLang="en-US" i="1">
                    <a:sym typeface="+mn-ea"/>
                  </a:rPr>
                  <a:t>c</a:t>
                </a:r>
                <a:r>
                  <a:rPr lang="zh-CN" altLang="en-US" baseline="-25000">
                    <a:sym typeface="+mn-ea"/>
                  </a:rPr>
                  <a:t>22</a:t>
                </a:r>
                <a:r>
                  <a:rPr lang="zh-CN" altLang="en-US"/>
                  <a:t>), </a:t>
                </a:r>
                <a:r>
                  <a:rPr lang="zh-CN" altLang="en-US" i="1">
                    <a:sym typeface="+mn-ea"/>
                  </a:rPr>
                  <a:t>c</a:t>
                </a:r>
                <a:r>
                  <a:rPr lang="zh-CN" altLang="en-US" baseline="-25000">
                    <a:sym typeface="+mn-ea"/>
                  </a:rPr>
                  <a:t>12</a:t>
                </a:r>
                <a:r>
                  <a:rPr lang="zh-CN" altLang="en-US"/>
                  <a:t>, and </a:t>
                </a:r>
                <a:r>
                  <a:rPr lang="zh-CN" altLang="en-US" i="1">
                    <a:sym typeface="+mn-ea"/>
                  </a:rPr>
                  <a:t>c</a:t>
                </a:r>
                <a:r>
                  <a:rPr lang="zh-CN" altLang="en-US" baseline="-25000">
                    <a:sym typeface="+mn-ea"/>
                  </a:rPr>
                  <a:t>44</a:t>
                </a:r>
                <a:r>
                  <a:rPr lang="zh-CN" altLang="en-US"/>
                  <a:t> (= </a:t>
                </a:r>
                <a:r>
                  <a:rPr lang="zh-CN" altLang="en-US" i="1">
                    <a:sym typeface="+mn-ea"/>
                  </a:rPr>
                  <a:t>c</a:t>
                </a:r>
                <a:r>
                  <a:rPr lang="zh-CN" altLang="en-US" baseline="-25000">
                    <a:sym typeface="+mn-ea"/>
                  </a:rPr>
                  <a:t>11</a:t>
                </a:r>
                <a:r>
                  <a:rPr lang="en-US" altLang="zh-CN"/>
                  <a:t>/</a:t>
                </a:r>
                <a:r>
                  <a:rPr lang="zh-CN" altLang="en-US"/>
                  <a:t>2 </a:t>
                </a:r>
                <a:r>
                  <a:rPr lang="en-US" altLang="zh-CN"/>
                  <a:t>- </a:t>
                </a:r>
                <a:r>
                  <a:rPr lang="zh-CN" altLang="en-US" i="1">
                    <a:sym typeface="+mn-ea"/>
                  </a:rPr>
                  <a:t>c</a:t>
                </a:r>
                <a:r>
                  <a:rPr lang="zh-CN" altLang="en-US" baseline="-25000">
                    <a:sym typeface="+mn-ea"/>
                  </a:rPr>
                  <a:t>12</a:t>
                </a:r>
                <a:r>
                  <a:rPr lang="en-US" altLang="zh-CN"/>
                  <a:t>/</a:t>
                </a:r>
                <a:r>
                  <a:rPr lang="zh-CN" altLang="en-US"/>
                  <a:t>2 for honeycomb con</a:t>
                </a:r>
                <a:r>
                  <a:rPr lang="en-US" altLang="zh-CN"/>
                  <a:t>fi</a:t>
                </a:r>
                <a:r>
                  <a:rPr lang="zh-CN" altLang="en-US"/>
                  <a:t>guration)</a:t>
                </a:r>
                <a:r>
                  <a:rPr lang="en-US" altLang="zh-CN">
                    <a:sym typeface="+mn-ea"/>
                  </a:rPr>
                  <a:t>;</a:t>
                </a:r>
                <a:endParaRPr lang="zh-CN" altLang="en-US"/>
              </a:p>
              <a:p>
                <a:r>
                  <a:rPr lang="en-US" altLang="zh-CN">
                    <a:solidFill>
                      <a:srgbClr val="FF0000"/>
                    </a:solidFill>
                    <a:sym typeface="+mn-ea"/>
                  </a:rPr>
                  <a:t>S</a:t>
                </a:r>
                <a:r>
                  <a:rPr lang="zh-CN" altLang="en-US">
                    <a:solidFill>
                      <a:srgbClr val="FF0000"/>
                    </a:solidFill>
                    <a:sym typeface="+mn-ea"/>
                  </a:rPr>
                  <a:t>labs </a:t>
                </a:r>
                <a:r>
                  <a:rPr lang="zh-CN" altLang="en-US">
                    <a:sym typeface="+mn-ea"/>
                  </a:rPr>
                  <a:t>perpendicular to the </a:t>
                </a:r>
                <a:r>
                  <a:rPr lang="zh-CN" altLang="en-US" i="1">
                    <a:sym typeface="+mn-ea"/>
                  </a:rPr>
                  <a:t>x</a:t>
                </a:r>
                <a:r>
                  <a:rPr lang="zh-CN" altLang="en-US">
                    <a:sym typeface="+mn-ea"/>
                  </a:rPr>
                  <a:t>-axis</a:t>
                </a:r>
                <a:r>
                  <a:rPr lang="en-US" altLang="zh-CN">
                    <a:sym typeface="+mn-ea"/>
                  </a:rPr>
                  <a:t>, only</a:t>
                </a:r>
                <a:r>
                  <a:rPr lang="zh-CN" altLang="en-US"/>
                  <a:t> </a:t>
                </a:r>
                <a:r>
                  <a:rPr lang="zh-CN" altLang="en-US" i="1">
                    <a:sym typeface="+mn-ea"/>
                  </a:rPr>
                  <a:t>c</a:t>
                </a:r>
                <a:r>
                  <a:rPr lang="zh-CN" altLang="en-US" baseline="-25000">
                    <a:sym typeface="+mn-ea"/>
                  </a:rPr>
                  <a:t>11 </a:t>
                </a:r>
                <a:r>
                  <a:rPr lang="zh-CN" altLang="en-US"/>
                  <a:t>persists</a:t>
                </a:r>
                <a:r>
                  <a:rPr lang="en-US" altLang="zh-CN"/>
                  <a:t>.</a:t>
                </a:r>
                <a:endParaRPr lang="en-US" altLang="zh-CN"/>
              </a:p>
            </p:txBody>
          </p:sp>
          <p:sp>
            <p:nvSpPr>
              <p:cNvPr id="19" name="圆角矩形 18"/>
              <p:cNvSpPr/>
              <p:nvPr>
                <p:custDataLst>
                  <p:tags r:id="rId9"/>
                </p:custDataLst>
              </p:nvPr>
            </p:nvSpPr>
            <p:spPr>
              <a:xfrm>
                <a:off x="170" y="865"/>
                <a:ext cx="13513" cy="5102"/>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custDataLst>
                  <p:tags r:id="rId10"/>
                </p:custDataLst>
              </p:nvPr>
            </p:nvSpPr>
            <p:spPr>
              <a:xfrm>
                <a:off x="252" y="865"/>
                <a:ext cx="3252" cy="628"/>
              </a:xfrm>
              <a:prstGeom prst="rect">
                <a:avLst/>
              </a:prstGeom>
              <a:noFill/>
            </p:spPr>
            <p:txBody>
              <a:bodyPr wrap="square" rtlCol="0" anchor="t">
                <a:spAutoFit/>
              </a:bodyPr>
              <a:p>
                <a:r>
                  <a:rPr lang="en-US" altLang="zh-CN" b="1"/>
                  <a:t>Single </a:t>
                </a:r>
                <a:r>
                  <a:rPr lang="zh-CN" altLang="en-US" b="1"/>
                  <a:t>crystal</a:t>
                </a:r>
                <a:r>
                  <a:rPr lang="en-US" altLang="zh-CN" b="1"/>
                  <a:t>:</a:t>
                </a:r>
                <a:endParaRPr lang="en-US" altLang="zh-CN" b="1"/>
              </a:p>
            </p:txBody>
          </p:sp>
        </p:grpSp>
        <p:pic>
          <p:nvPicPr>
            <p:cNvPr id="28" name="图片 27"/>
            <p:cNvPicPr>
              <a:picLocks noChangeAspect="1"/>
            </p:cNvPicPr>
            <p:nvPr>
              <p:custDataLst>
                <p:tags r:id="rId11"/>
              </p:custDataLst>
            </p:nvPr>
          </p:nvPicPr>
          <p:blipFill>
            <a:blip r:embed="rId12"/>
            <a:stretch>
              <a:fillRect/>
            </a:stretch>
          </p:blipFill>
          <p:spPr>
            <a:xfrm>
              <a:off x="5610" y="1018"/>
              <a:ext cx="7720" cy="475"/>
            </a:xfrm>
            <a:prstGeom prst="rect">
              <a:avLst/>
            </a:prstGeom>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19456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Elastic theory</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3" name="页脚占位符 12"/>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grpSp>
        <p:nvGrpSpPr>
          <p:cNvPr id="27" name="组合 26"/>
          <p:cNvGrpSpPr/>
          <p:nvPr/>
        </p:nvGrpSpPr>
        <p:grpSpPr>
          <a:xfrm>
            <a:off x="120650" y="3401060"/>
            <a:ext cx="8846820" cy="2617470"/>
            <a:chOff x="190" y="4904"/>
            <a:chExt cx="13932" cy="4122"/>
          </a:xfrm>
        </p:grpSpPr>
        <p:grpSp>
          <p:nvGrpSpPr>
            <p:cNvPr id="16" name="组合 15"/>
            <p:cNvGrpSpPr/>
            <p:nvPr/>
          </p:nvGrpSpPr>
          <p:grpSpPr>
            <a:xfrm>
              <a:off x="190" y="4904"/>
              <a:ext cx="13932" cy="4123"/>
              <a:chOff x="329" y="-42"/>
              <a:chExt cx="13932" cy="4123"/>
            </a:xfrm>
          </p:grpSpPr>
          <p:sp>
            <p:nvSpPr>
              <p:cNvPr id="20" name="文本框 19"/>
              <p:cNvSpPr txBox="1"/>
              <p:nvPr>
                <p:custDataLst>
                  <p:tags r:id="rId1"/>
                </p:custDataLst>
              </p:nvPr>
            </p:nvSpPr>
            <p:spPr>
              <a:xfrm>
                <a:off x="329" y="58"/>
                <a:ext cx="8331" cy="1113"/>
              </a:xfrm>
              <a:prstGeom prst="rect">
                <a:avLst/>
              </a:prstGeom>
              <a:noFill/>
            </p:spPr>
            <p:txBody>
              <a:bodyPr wrap="square" rtlCol="0" anchor="t">
                <a:spAutoFit/>
              </a:bodyPr>
              <a:lstStyle/>
              <a:p>
                <a:r>
                  <a:rPr lang="en-US" altLang="zh-CN" smtClean="0">
                    <a:sym typeface="+mn-ea"/>
                  </a:rPr>
                  <a:t>Incompressible liquid-drop model [</a:t>
                </a:r>
                <a:r>
                  <a:rPr lang="zh-CN" altLang="en-US">
                    <a:sym typeface="+mn-ea"/>
                  </a:rPr>
                  <a:t>Pethick</a:t>
                </a:r>
                <a:r>
                  <a:rPr lang="en-US" altLang="zh-CN">
                    <a:sym typeface="+mn-ea"/>
                  </a:rPr>
                  <a:t>_Potekhin</a:t>
                </a:r>
                <a:r>
                  <a:rPr lang="zh-CN" altLang="en-US">
                    <a:sym typeface="+mn-ea"/>
                  </a:rPr>
                  <a:t>1998_PLB427-7</a:t>
                </a:r>
                <a:r>
                  <a:rPr lang="en-US" altLang="zh-CN" smtClean="0">
                    <a:sym typeface="+mn-ea"/>
                  </a:rPr>
                  <a:t>]</a:t>
                </a:r>
                <a:r>
                  <a:rPr lang="en-US">
                    <a:sym typeface="+mn-ea"/>
                  </a:rPr>
                  <a:t>: </a:t>
                </a:r>
                <a:endParaRPr lang="en-US" altLang="zh-CN">
                  <a:sym typeface="+mn-ea"/>
                </a:endParaRPr>
              </a:p>
            </p:txBody>
          </p:sp>
          <p:sp>
            <p:nvSpPr>
              <p:cNvPr id="22" name="圆角矩形 21"/>
              <p:cNvSpPr/>
              <p:nvPr>
                <p:custDataLst>
                  <p:tags r:id="rId2"/>
                </p:custDataLst>
              </p:nvPr>
            </p:nvSpPr>
            <p:spPr>
              <a:xfrm>
                <a:off x="370" y="-42"/>
                <a:ext cx="13891" cy="4123"/>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custDataLst>
                <p:tags r:id="rId3"/>
              </p:custDataLst>
            </p:nvPr>
          </p:nvPicPr>
          <p:blipFill>
            <a:blip r:embed="rId4"/>
            <a:stretch>
              <a:fillRect/>
            </a:stretch>
          </p:blipFill>
          <p:spPr>
            <a:xfrm>
              <a:off x="511" y="6196"/>
              <a:ext cx="8623" cy="2147"/>
            </a:xfrm>
            <a:prstGeom prst="rect">
              <a:avLst/>
            </a:prstGeom>
          </p:spPr>
        </p:pic>
        <p:pic>
          <p:nvPicPr>
            <p:cNvPr id="23" name="图片 22"/>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6860" y="6308"/>
              <a:ext cx="7140" cy="2612"/>
            </a:xfrm>
            <a:prstGeom prst="rect">
              <a:avLst/>
            </a:prstGeom>
          </p:spPr>
        </p:pic>
        <p:pic>
          <p:nvPicPr>
            <p:cNvPr id="25" name="图片 24"/>
            <p:cNvPicPr>
              <a:picLocks noChangeAspect="1"/>
            </p:cNvPicPr>
            <p:nvPr>
              <p:custDataLst>
                <p:tags r:id="rId7"/>
              </p:custDataLst>
            </p:nvPr>
          </p:nvPicPr>
          <p:blipFill>
            <a:blip r:embed="rId8"/>
            <a:srcRect l="63042" r="185"/>
            <a:stretch>
              <a:fillRect/>
            </a:stretch>
          </p:blipFill>
          <p:spPr>
            <a:xfrm>
              <a:off x="9921" y="5514"/>
              <a:ext cx="2381" cy="865"/>
            </a:xfrm>
            <a:prstGeom prst="rect">
              <a:avLst/>
            </a:prstGeom>
          </p:spPr>
        </p:pic>
      </p:grpSp>
      <p:grpSp>
        <p:nvGrpSpPr>
          <p:cNvPr id="28" name="组合 27"/>
          <p:cNvGrpSpPr/>
          <p:nvPr/>
        </p:nvGrpSpPr>
        <p:grpSpPr>
          <a:xfrm>
            <a:off x="108585" y="663575"/>
            <a:ext cx="8875395" cy="2425065"/>
            <a:chOff x="171" y="1045"/>
            <a:chExt cx="13977" cy="3819"/>
          </a:xfrm>
        </p:grpSpPr>
        <p:grpSp>
          <p:nvGrpSpPr>
            <p:cNvPr id="15" name="组合 14"/>
            <p:cNvGrpSpPr/>
            <p:nvPr/>
          </p:nvGrpSpPr>
          <p:grpSpPr>
            <a:xfrm>
              <a:off x="171" y="1045"/>
              <a:ext cx="13977" cy="3819"/>
              <a:chOff x="284" y="706"/>
              <a:chExt cx="13977" cy="3819"/>
            </a:xfrm>
          </p:grpSpPr>
          <p:pic>
            <p:nvPicPr>
              <p:cNvPr id="7" name="图片 6"/>
              <p:cNvPicPr>
                <a:picLocks noChangeAspect="1"/>
              </p:cNvPicPr>
              <p:nvPr/>
            </p:nvPicPr>
            <p:blipFill>
              <a:blip r:embed="rId9"/>
              <a:srcRect t="4304"/>
              <a:stretch>
                <a:fillRect/>
              </a:stretch>
            </p:blipFill>
            <p:spPr>
              <a:xfrm>
                <a:off x="8318" y="808"/>
                <a:ext cx="5942" cy="3600"/>
              </a:xfrm>
              <a:prstGeom prst="rect">
                <a:avLst/>
              </a:prstGeom>
            </p:spPr>
          </p:pic>
          <p:sp>
            <p:nvSpPr>
              <p:cNvPr id="8" name="文本框 7"/>
              <p:cNvSpPr txBox="1"/>
              <p:nvPr/>
            </p:nvSpPr>
            <p:spPr>
              <a:xfrm>
                <a:off x="284" y="706"/>
                <a:ext cx="8331" cy="2325"/>
              </a:xfrm>
              <a:prstGeom prst="rect">
                <a:avLst/>
              </a:prstGeom>
              <a:noFill/>
            </p:spPr>
            <p:txBody>
              <a:bodyPr wrap="square" rtlCol="0" anchor="t">
                <a:spAutoFit/>
              </a:bodyPr>
              <a:lstStyle/>
              <a:p>
                <a:r>
                  <a:rPr lang="en-US" sz="1800">
                    <a:sym typeface="+mn-ea"/>
                  </a:rPr>
                  <a:t>Coulomb crystal: </a:t>
                </a:r>
                <a:endParaRPr lang="en-US" sz="1800">
                  <a:sym typeface="+mn-ea"/>
                </a:endParaRPr>
              </a:p>
              <a:p>
                <a:r>
                  <a:rPr lang="en-US" altLang="zh-CN" sz="1800"/>
                  <a:t>Assuming a </a:t>
                </a:r>
                <a:r>
                  <a:rPr lang="en-US" altLang="zh-CN" sz="1800">
                    <a:solidFill>
                      <a:srgbClr val="FF0000"/>
                    </a:solidFill>
                  </a:rPr>
                  <a:t>BCC</a:t>
                </a:r>
                <a:r>
                  <a:rPr lang="en-US" altLang="zh-CN" sz="1800"/>
                  <a:t> crystal of </a:t>
                </a:r>
                <a:r>
                  <a:rPr lang="zh-CN" altLang="en-US" sz="1800">
                    <a:solidFill>
                      <a:srgbClr val="FF0000"/>
                    </a:solidFill>
                  </a:rPr>
                  <a:t>point nuclei</a:t>
                </a:r>
                <a:r>
                  <a:rPr lang="zh-CN" altLang="en-US" sz="1800"/>
                  <a:t> embedded in a </a:t>
                </a:r>
                <a:r>
                  <a:rPr lang="zh-CN" altLang="en-US" sz="1800">
                    <a:solidFill>
                      <a:srgbClr val="FF0000"/>
                    </a:solidFill>
                  </a:rPr>
                  <a:t>uniform electron</a:t>
                </a:r>
                <a:r>
                  <a:rPr lang="zh-CN" altLang="en-US" sz="1800"/>
                  <a:t> background</a:t>
                </a:r>
                <a:r>
                  <a:rPr lang="en-US" altLang="zh-CN" sz="1800"/>
                  <a:t>, a </a:t>
                </a:r>
                <a:r>
                  <a:rPr lang="en-US" altLang="zh-CN" sz="1800">
                    <a:solidFill>
                      <a:srgbClr val="FF0000"/>
                    </a:solidFill>
                  </a:rPr>
                  <a:t>Monte Carlo simulation</a:t>
                </a:r>
                <a:r>
                  <a:rPr lang="en-US" altLang="zh-CN" sz="1800"/>
                  <a:t> predicts [</a:t>
                </a:r>
                <a:r>
                  <a:rPr lang="zh-CN" altLang="en-US" sz="1800">
                    <a:sym typeface="+mn-ea"/>
                  </a:rPr>
                  <a:t>Ogata</a:t>
                </a:r>
                <a:r>
                  <a:rPr lang="en-US" altLang="zh-CN" sz="1800">
                    <a:sym typeface="+mn-ea"/>
                  </a:rPr>
                  <a:t>_Ichimaru</a:t>
                </a:r>
                <a:r>
                  <a:rPr lang="zh-CN" altLang="en-US" sz="1800">
                    <a:sym typeface="+mn-ea"/>
                  </a:rPr>
                  <a:t>1990_PRA42-4867</a:t>
                </a:r>
                <a:r>
                  <a:rPr lang="en-US" altLang="zh-CN" sz="1800"/>
                  <a:t>]</a:t>
                </a:r>
                <a:endParaRPr lang="en-US" altLang="zh-CN" sz="1800"/>
              </a:p>
            </p:txBody>
          </p:sp>
          <p:pic>
            <p:nvPicPr>
              <p:cNvPr id="11" name="图片 10"/>
              <p:cNvPicPr>
                <a:picLocks noChangeAspect="1"/>
              </p:cNvPicPr>
              <p:nvPr>
                <p:custDataLst>
                  <p:tags r:id="rId10"/>
                </p:custDataLst>
              </p:nvPr>
            </p:nvPicPr>
            <p:blipFill>
              <a:blip r:embed="rId11"/>
              <a:stretch>
                <a:fillRect/>
              </a:stretch>
            </p:blipFill>
            <p:spPr>
              <a:xfrm>
                <a:off x="398" y="2883"/>
                <a:ext cx="8166" cy="1276"/>
              </a:xfrm>
              <a:prstGeom prst="rect">
                <a:avLst/>
              </a:prstGeom>
            </p:spPr>
          </p:pic>
          <p:sp>
            <p:nvSpPr>
              <p:cNvPr id="14" name="圆角矩形 13"/>
              <p:cNvSpPr/>
              <p:nvPr>
                <p:custDataLst>
                  <p:tags r:id="rId12"/>
                </p:custDataLst>
              </p:nvPr>
            </p:nvSpPr>
            <p:spPr>
              <a:xfrm>
                <a:off x="370" y="751"/>
                <a:ext cx="13891" cy="3774"/>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custDataLst>
                <p:tags r:id="rId13"/>
              </p:custDataLst>
            </p:nvPr>
          </p:nvPicPr>
          <p:blipFill>
            <a:blip r:embed="rId14"/>
            <a:stretch>
              <a:fillRect/>
            </a:stretch>
          </p:blipFill>
          <p:spPr>
            <a:xfrm>
              <a:off x="3572" y="4362"/>
              <a:ext cx="2743" cy="483"/>
            </a:xfrm>
            <a:prstGeom prst="rect">
              <a:avLst/>
            </a:prstGeom>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1116330" y="1412875"/>
            <a:ext cx="6597650" cy="3594100"/>
          </a:xfrm>
          <a:prstGeom prst="rect">
            <a:avLst/>
          </a:prstGeom>
        </p:spPr>
      </p:pic>
      <p:sp>
        <p:nvSpPr>
          <p:cNvPr id="2" name="文本框 1"/>
          <p:cNvSpPr txBox="1"/>
          <p:nvPr/>
        </p:nvSpPr>
        <p:spPr>
          <a:xfrm>
            <a:off x="0" y="14605"/>
            <a:ext cx="268033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properties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sp>
        <p:nvSpPr>
          <p:cNvPr id="3" name="文本框 2"/>
          <p:cNvSpPr txBox="1"/>
          <p:nvPr/>
        </p:nvSpPr>
        <p:spPr>
          <a:xfrm>
            <a:off x="6338570" y="45085"/>
            <a:ext cx="2742565" cy="368300"/>
          </a:xfrm>
          <a:prstGeom prst="rect">
            <a:avLst/>
          </a:prstGeom>
          <a:noFill/>
        </p:spPr>
        <p:txBody>
          <a:bodyPr wrap="square" rtlCol="0" anchor="t">
            <a:spAutoFit/>
          </a:bodyPr>
          <a:lstStyle/>
          <a:p>
            <a:pPr algn="l"/>
            <a:r>
              <a:rPr lang="en-US" altLang="zh-CN" sz="1800">
                <a:sym typeface="+mn-ea"/>
              </a:rPr>
              <a:t>PLB  839 (2023) 137769</a:t>
            </a:r>
            <a:endParaRPr lang="en-US" altLang="zh-CN" sz="1800">
              <a:sym typeface="+mn-ea"/>
            </a:endParaRPr>
          </a:p>
        </p:txBody>
      </p:sp>
      <p:pic>
        <p:nvPicPr>
          <p:cNvPr id="4" name="图片 3"/>
          <p:cNvPicPr>
            <a:picLocks noChangeAspect="1"/>
          </p:cNvPicPr>
          <p:nvPr/>
        </p:nvPicPr>
        <p:blipFill>
          <a:blip r:embed="rId3"/>
          <a:stretch>
            <a:fillRect/>
          </a:stretch>
        </p:blipFill>
        <p:spPr>
          <a:xfrm>
            <a:off x="252095" y="523240"/>
            <a:ext cx="7670165" cy="5782310"/>
          </a:xfrm>
          <a:prstGeom prst="rect">
            <a:avLst/>
          </a:prstGeom>
        </p:spPr>
      </p:pic>
      <p:grpSp>
        <p:nvGrpSpPr>
          <p:cNvPr id="10" name="组合 9"/>
          <p:cNvGrpSpPr/>
          <p:nvPr/>
        </p:nvGrpSpPr>
        <p:grpSpPr>
          <a:xfrm>
            <a:off x="252095" y="531495"/>
            <a:ext cx="8136890" cy="5788660"/>
            <a:chOff x="397" y="824"/>
            <a:chExt cx="12814" cy="9116"/>
          </a:xfrm>
        </p:grpSpPr>
        <p:pic>
          <p:nvPicPr>
            <p:cNvPr id="7" name="图片 6"/>
            <p:cNvPicPr>
              <a:picLocks noChangeAspect="1"/>
            </p:cNvPicPr>
            <p:nvPr/>
          </p:nvPicPr>
          <p:blipFill>
            <a:blip r:embed="rId4"/>
            <a:stretch>
              <a:fillRect/>
            </a:stretch>
          </p:blipFill>
          <p:spPr>
            <a:xfrm>
              <a:off x="397" y="824"/>
              <a:ext cx="12814" cy="9117"/>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3912" y="8008"/>
              <a:ext cx="7941" cy="62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107950" y="621030"/>
            <a:ext cx="4903470" cy="5541010"/>
          </a:xfrm>
          <a:prstGeom prst="rect">
            <a:avLst/>
          </a:prstGeom>
        </p:spPr>
      </p:pic>
      <p:pic>
        <p:nvPicPr>
          <p:cNvPr id="26" name="图片 25"/>
          <p:cNvPicPr>
            <a:picLocks noChangeAspect="1"/>
          </p:cNvPicPr>
          <p:nvPr/>
        </p:nvPicPr>
        <p:blipFill>
          <a:blip r:embed="rId3"/>
          <a:stretch>
            <a:fillRect/>
          </a:stretch>
        </p:blipFill>
        <p:spPr>
          <a:xfrm>
            <a:off x="4571365" y="5502910"/>
            <a:ext cx="4522470" cy="802005"/>
          </a:xfrm>
          <a:prstGeom prst="rect">
            <a:avLst/>
          </a:prstGeom>
        </p:spPr>
      </p:pic>
      <p:sp>
        <p:nvSpPr>
          <p:cNvPr id="2" name="文本框 1"/>
          <p:cNvSpPr txBox="1"/>
          <p:nvPr/>
        </p:nvSpPr>
        <p:spPr>
          <a:xfrm>
            <a:off x="0" y="14605"/>
            <a:ext cx="268033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constants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14" name="图片 13"/>
          <p:cNvPicPr>
            <a:picLocks noChangeAspect="1"/>
          </p:cNvPicPr>
          <p:nvPr/>
        </p:nvPicPr>
        <p:blipFill>
          <a:blip r:embed="rId4"/>
          <a:stretch>
            <a:fillRect/>
          </a:stretch>
        </p:blipFill>
        <p:spPr>
          <a:xfrm>
            <a:off x="5798185" y="3929380"/>
            <a:ext cx="2628900" cy="401320"/>
          </a:xfrm>
          <a:prstGeom prst="rect">
            <a:avLst/>
          </a:prstGeom>
        </p:spPr>
      </p:pic>
      <p:pic>
        <p:nvPicPr>
          <p:cNvPr id="25" name="图片 24"/>
          <p:cNvPicPr>
            <a:picLocks noChangeAspect="1"/>
          </p:cNvPicPr>
          <p:nvPr/>
        </p:nvPicPr>
        <p:blipFill>
          <a:blip r:embed="rId5"/>
          <a:stretch>
            <a:fillRect/>
          </a:stretch>
        </p:blipFill>
        <p:spPr>
          <a:xfrm>
            <a:off x="5798820" y="4545330"/>
            <a:ext cx="2668270" cy="350520"/>
          </a:xfrm>
          <a:prstGeom prst="rect">
            <a:avLst/>
          </a:prstGeom>
        </p:spPr>
      </p:pic>
      <p:pic>
        <p:nvPicPr>
          <p:cNvPr id="6" name="图片 5" descr="C:\Users\CJXia\Desktop\图片1.png图片1"/>
          <p:cNvPicPr>
            <a:picLocks noChangeAspect="1"/>
          </p:cNvPicPr>
          <p:nvPr/>
        </p:nvPicPr>
        <p:blipFill>
          <a:blip r:embed="rId6">
            <a:clrChange>
              <a:clrFrom>
                <a:srgbClr val="FFFFFF">
                  <a:alpha val="100000"/>
                </a:srgbClr>
              </a:clrFrom>
              <a:clrTo>
                <a:srgbClr val="FFFFFF">
                  <a:alpha val="100000"/>
                  <a:alpha val="0"/>
                </a:srgbClr>
              </a:clrTo>
            </a:clrChange>
          </a:blip>
          <a:srcRect/>
          <a:stretch>
            <a:fillRect/>
          </a:stretch>
        </p:blipFill>
        <p:spPr>
          <a:xfrm>
            <a:off x="6010275" y="722630"/>
            <a:ext cx="2270760" cy="2658110"/>
          </a:xfrm>
          <a:prstGeom prst="rect">
            <a:avLst/>
          </a:prstGeom>
        </p:spPr>
      </p:pic>
      <p:sp>
        <p:nvSpPr>
          <p:cNvPr id="11" name="文本框 10"/>
          <p:cNvSpPr txBox="1"/>
          <p:nvPr/>
        </p:nvSpPr>
        <p:spPr>
          <a:xfrm>
            <a:off x="972185" y="1340485"/>
            <a:ext cx="2031365" cy="2245360"/>
          </a:xfrm>
          <a:prstGeom prst="rect">
            <a:avLst/>
          </a:prstGeom>
          <a:noFill/>
        </p:spPr>
        <p:txBody>
          <a:bodyPr wrap="square" rtlCol="0" anchor="t">
            <a:spAutoFit/>
          </a:bodyPr>
          <a:lstStyle/>
          <a:p>
            <a:r>
              <a:rPr lang="zh-CN" altLang="en-US" i="1"/>
              <a:t>L</a:t>
            </a:r>
            <a:r>
              <a:rPr lang="zh-CN" altLang="en-US"/>
              <a:t> = </a:t>
            </a:r>
            <a:r>
              <a:rPr lang="zh-CN" altLang="en-US">
                <a:sym typeface="+mn-ea"/>
              </a:rPr>
              <a:t>89.39</a:t>
            </a:r>
            <a:r>
              <a:rPr lang="zh-CN" altLang="en-US"/>
              <a:t> MeV</a:t>
            </a:r>
            <a:endParaRPr lang="zh-CN" altLang="en-US"/>
          </a:p>
          <a:p>
            <a:endParaRPr lang="zh-CN" altLang="en-US"/>
          </a:p>
          <a:p>
            <a:endParaRPr lang="zh-CN" altLang="en-US"/>
          </a:p>
          <a:p>
            <a:endParaRPr lang="zh-CN" altLang="en-US"/>
          </a:p>
          <a:p>
            <a:endParaRPr lang="zh-CN" altLang="en-US"/>
          </a:p>
          <a:p>
            <a:endParaRPr lang="zh-CN" altLang="en-US"/>
          </a:p>
          <a:p>
            <a:r>
              <a:rPr lang="zh-CN" altLang="en-US" i="1"/>
              <a:t>L</a:t>
            </a:r>
            <a:r>
              <a:rPr lang="zh-CN" altLang="en-US"/>
              <a:t> = </a:t>
            </a:r>
            <a:r>
              <a:rPr lang="zh-CN" altLang="en-US">
                <a:sym typeface="+mn-ea"/>
              </a:rPr>
              <a:t>41.34</a:t>
            </a:r>
            <a:r>
              <a:rPr lang="zh-CN" altLang="en-US"/>
              <a:t> MeV</a:t>
            </a:r>
            <a:endParaRPr lang="zh-CN" altLang="en-US"/>
          </a:p>
        </p:txBody>
      </p:sp>
      <p:pic>
        <p:nvPicPr>
          <p:cNvPr id="17" name="图片 16"/>
          <p:cNvPicPr>
            <a:picLocks noChangeAspect="1"/>
          </p:cNvPicPr>
          <p:nvPr/>
        </p:nvPicPr>
        <p:blipFill>
          <a:blip r:embed="rId7"/>
          <a:stretch>
            <a:fillRect/>
          </a:stretch>
        </p:blipFill>
        <p:spPr>
          <a:xfrm>
            <a:off x="2680970" y="549910"/>
            <a:ext cx="6400165" cy="4936490"/>
          </a:xfrm>
          <a:prstGeom prst="rect">
            <a:avLst/>
          </a:prstGeom>
        </p:spPr>
      </p:pic>
      <p:sp>
        <p:nvSpPr>
          <p:cNvPr id="3" name="文本框 2"/>
          <p:cNvSpPr txBox="1"/>
          <p:nvPr/>
        </p:nvSpPr>
        <p:spPr>
          <a:xfrm>
            <a:off x="6338570" y="45085"/>
            <a:ext cx="2742565" cy="368300"/>
          </a:xfrm>
          <a:prstGeom prst="rect">
            <a:avLst/>
          </a:prstGeom>
          <a:noFill/>
        </p:spPr>
        <p:txBody>
          <a:bodyPr wrap="square" rtlCol="0" anchor="t">
            <a:spAutoFit/>
          </a:bodyPr>
          <a:lstStyle/>
          <a:p>
            <a:pPr algn="l"/>
            <a:r>
              <a:rPr lang="en-US" altLang="zh-CN" sz="1800">
                <a:sym typeface="+mn-ea"/>
              </a:rPr>
              <a:t>PLB  839 (2023) 137769</a:t>
            </a:r>
            <a:endParaRPr lang="en-US" altLang="zh-CN" sz="18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985" y="621030"/>
            <a:ext cx="4202430" cy="4751070"/>
          </a:xfrm>
          <a:prstGeom prst="rect">
            <a:avLst/>
          </a:prstGeom>
        </p:spPr>
      </p:pic>
      <p:sp>
        <p:nvSpPr>
          <p:cNvPr id="2" name="文本框 1"/>
          <p:cNvSpPr txBox="1"/>
          <p:nvPr/>
        </p:nvSpPr>
        <p:spPr>
          <a:xfrm>
            <a:off x="0" y="14605"/>
            <a:ext cx="263969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constants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sp>
        <p:nvSpPr>
          <p:cNvPr id="11" name="文本框 10"/>
          <p:cNvSpPr txBox="1"/>
          <p:nvPr/>
        </p:nvSpPr>
        <p:spPr>
          <a:xfrm>
            <a:off x="755650" y="1269365"/>
            <a:ext cx="2031365" cy="2030095"/>
          </a:xfrm>
          <a:prstGeom prst="rect">
            <a:avLst/>
          </a:prstGeom>
          <a:noFill/>
        </p:spPr>
        <p:txBody>
          <a:bodyPr wrap="square" rtlCol="0" anchor="t">
            <a:spAutoFit/>
          </a:bodyPr>
          <a:lstStyle/>
          <a:p>
            <a:r>
              <a:rPr lang="zh-CN" altLang="en-US" sz="1800" i="1"/>
              <a:t>L</a:t>
            </a:r>
            <a:r>
              <a:rPr lang="zh-CN" altLang="en-US" sz="1800"/>
              <a:t> = </a:t>
            </a:r>
            <a:r>
              <a:rPr lang="zh-CN" altLang="en-US" sz="1800">
                <a:sym typeface="+mn-ea"/>
              </a:rPr>
              <a:t>89.39</a:t>
            </a:r>
            <a:r>
              <a:rPr lang="zh-CN" altLang="en-US" sz="1800"/>
              <a:t> MeV</a:t>
            </a:r>
            <a:endParaRPr lang="zh-CN" altLang="en-US" sz="1800"/>
          </a:p>
          <a:p>
            <a:endParaRPr lang="zh-CN" altLang="en-US" sz="1800"/>
          </a:p>
          <a:p>
            <a:endParaRPr lang="zh-CN" altLang="en-US" sz="1800"/>
          </a:p>
          <a:p>
            <a:endParaRPr lang="zh-CN" altLang="en-US" sz="1800"/>
          </a:p>
          <a:p>
            <a:endParaRPr lang="zh-CN" altLang="en-US" sz="1800"/>
          </a:p>
          <a:p>
            <a:endParaRPr lang="zh-CN" altLang="en-US" sz="1800"/>
          </a:p>
          <a:p>
            <a:r>
              <a:rPr lang="zh-CN" altLang="en-US" sz="1800" i="1"/>
              <a:t>L</a:t>
            </a:r>
            <a:r>
              <a:rPr lang="zh-CN" altLang="en-US" sz="1800"/>
              <a:t> = </a:t>
            </a:r>
            <a:r>
              <a:rPr lang="zh-CN" altLang="en-US" sz="1800">
                <a:sym typeface="+mn-ea"/>
              </a:rPr>
              <a:t>41.34</a:t>
            </a:r>
            <a:r>
              <a:rPr lang="zh-CN" altLang="en-US" sz="1800"/>
              <a:t> MeV</a:t>
            </a:r>
            <a:endParaRPr lang="zh-CN" altLang="en-US" sz="1800"/>
          </a:p>
        </p:txBody>
      </p:sp>
      <p:pic>
        <p:nvPicPr>
          <p:cNvPr id="4" name="图片 3"/>
          <p:cNvPicPr>
            <a:picLocks noChangeAspect="1"/>
          </p:cNvPicPr>
          <p:nvPr/>
        </p:nvPicPr>
        <p:blipFill>
          <a:blip r:embed="rId2"/>
          <a:stretch>
            <a:fillRect/>
          </a:stretch>
        </p:blipFill>
        <p:spPr>
          <a:xfrm>
            <a:off x="4211955" y="45085"/>
            <a:ext cx="4831715" cy="3798570"/>
          </a:xfrm>
          <a:prstGeom prst="rect">
            <a:avLst/>
          </a:prstGeom>
        </p:spPr>
      </p:pic>
      <p:pic>
        <p:nvPicPr>
          <p:cNvPr id="7" name="图片 6"/>
          <p:cNvPicPr>
            <a:picLocks noChangeAspect="1"/>
          </p:cNvPicPr>
          <p:nvPr/>
        </p:nvPicPr>
        <p:blipFill>
          <a:blip r:embed="rId3"/>
          <a:srcRect t="3861"/>
          <a:stretch>
            <a:fillRect/>
          </a:stretch>
        </p:blipFill>
        <p:spPr>
          <a:xfrm>
            <a:off x="4250055" y="3918585"/>
            <a:ext cx="4754880" cy="1423035"/>
          </a:xfrm>
          <a:prstGeom prst="rect">
            <a:avLst/>
          </a:prstGeom>
        </p:spPr>
      </p:pic>
      <p:grpSp>
        <p:nvGrpSpPr>
          <p:cNvPr id="12" name="组合 11"/>
          <p:cNvGrpSpPr/>
          <p:nvPr/>
        </p:nvGrpSpPr>
        <p:grpSpPr>
          <a:xfrm>
            <a:off x="2266315" y="5516880"/>
            <a:ext cx="5397500" cy="708660"/>
            <a:chOff x="2664" y="8575"/>
            <a:chExt cx="8500" cy="1116"/>
          </a:xfrm>
        </p:grpSpPr>
        <p:sp>
          <p:nvSpPr>
            <p:cNvPr id="9" name="文本框 8"/>
            <p:cNvSpPr txBox="1"/>
            <p:nvPr/>
          </p:nvSpPr>
          <p:spPr>
            <a:xfrm>
              <a:off x="2664" y="8687"/>
              <a:ext cx="8500" cy="1004"/>
            </a:xfrm>
            <a:prstGeom prst="rect">
              <a:avLst/>
            </a:prstGeom>
            <a:noFill/>
          </p:spPr>
          <p:txBody>
            <a:bodyPr wrap="square" rtlCol="0" anchor="t">
              <a:noAutofit/>
            </a:bodyPr>
            <a:lstStyle/>
            <a:p>
              <a:r>
                <a:rPr lang="zh-CN" altLang="en-US"/>
                <a:t> </a:t>
              </a:r>
              <a:r>
                <a:rPr lang="zh-CN" altLang="en-US" i="1"/>
                <a:t>µ</a:t>
              </a:r>
              <a:r>
                <a:rPr lang="zh-CN" altLang="en-US" baseline="-25000"/>
                <a:t>0</a:t>
              </a:r>
              <a:r>
                <a:rPr lang="en-US" altLang="zh-CN"/>
                <a:t>’ </a:t>
              </a:r>
              <a:r>
                <a:rPr lang="zh-CN" altLang="en-US"/>
                <a:t>≡</a:t>
              </a:r>
              <a:endParaRPr lang="zh-CN" altLang="en-US"/>
            </a:p>
          </p:txBody>
        </p:sp>
        <p:pic>
          <p:nvPicPr>
            <p:cNvPr id="10" name="图片 9"/>
            <p:cNvPicPr>
              <a:picLocks noChangeAspect="1"/>
            </p:cNvPicPr>
            <p:nvPr/>
          </p:nvPicPr>
          <p:blipFill>
            <a:blip r:embed="rId4"/>
            <a:stretch>
              <a:fillRect/>
            </a:stretch>
          </p:blipFill>
          <p:spPr>
            <a:xfrm>
              <a:off x="3800" y="8575"/>
              <a:ext cx="6475" cy="865"/>
            </a:xfrm>
            <a:prstGeom prst="rect">
              <a:avLst/>
            </a:prstGeom>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367665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Effective shear modules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grpSp>
        <p:nvGrpSpPr>
          <p:cNvPr id="41" name="组合 40"/>
          <p:cNvGrpSpPr/>
          <p:nvPr/>
        </p:nvGrpSpPr>
        <p:grpSpPr>
          <a:xfrm>
            <a:off x="205105" y="3735070"/>
            <a:ext cx="8610600" cy="2405380"/>
            <a:chOff x="97" y="6108"/>
            <a:chExt cx="13560" cy="3788"/>
          </a:xfrm>
        </p:grpSpPr>
        <p:pic>
          <p:nvPicPr>
            <p:cNvPr id="38" name="图片 37"/>
            <p:cNvPicPr>
              <a:picLocks noChangeAspect="1"/>
            </p:cNvPicPr>
            <p:nvPr>
              <p:custDataLst>
                <p:tags r:id="rId1"/>
              </p:custDataLst>
            </p:nvPr>
          </p:nvPicPr>
          <p:blipFill>
            <a:blip r:embed="rId2"/>
            <a:srcRect t="-7853"/>
            <a:stretch>
              <a:fillRect/>
            </a:stretch>
          </p:blipFill>
          <p:spPr>
            <a:xfrm>
              <a:off x="4734" y="8622"/>
              <a:ext cx="8731" cy="618"/>
            </a:xfrm>
            <a:prstGeom prst="rect">
              <a:avLst/>
            </a:prstGeom>
          </p:spPr>
        </p:pic>
        <p:pic>
          <p:nvPicPr>
            <p:cNvPr id="28" name="图片 27"/>
            <p:cNvPicPr>
              <a:picLocks noChangeAspect="1"/>
            </p:cNvPicPr>
            <p:nvPr>
              <p:custDataLst>
                <p:tags r:id="rId3"/>
              </p:custDataLst>
            </p:nvPr>
          </p:nvPicPr>
          <p:blipFill>
            <a:blip r:embed="rId4"/>
            <a:srcRect t="2451" r="1847" b="3206"/>
            <a:stretch>
              <a:fillRect/>
            </a:stretch>
          </p:blipFill>
          <p:spPr>
            <a:xfrm>
              <a:off x="1095" y="6383"/>
              <a:ext cx="7681" cy="1185"/>
            </a:xfrm>
            <a:prstGeom prst="rect">
              <a:avLst/>
            </a:prstGeom>
          </p:spPr>
        </p:pic>
        <p:sp>
          <p:nvSpPr>
            <p:cNvPr id="18" name="圆角矩形 17"/>
            <p:cNvSpPr/>
            <p:nvPr>
              <p:custDataLst>
                <p:tags r:id="rId5"/>
              </p:custDataLst>
            </p:nvPr>
          </p:nvSpPr>
          <p:spPr>
            <a:xfrm>
              <a:off x="144" y="6122"/>
              <a:ext cx="13513" cy="3774"/>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custDataLst>
                <p:tags r:id="rId6"/>
              </p:custDataLst>
            </p:nvPr>
          </p:nvSpPr>
          <p:spPr>
            <a:xfrm>
              <a:off x="170" y="6108"/>
              <a:ext cx="2757" cy="628"/>
            </a:xfrm>
            <a:prstGeom prst="rect">
              <a:avLst/>
            </a:prstGeom>
            <a:noFill/>
          </p:spPr>
          <p:txBody>
            <a:bodyPr wrap="square" rtlCol="0" anchor="t">
              <a:spAutoFit/>
            </a:bodyPr>
            <a:p>
              <a:r>
                <a:rPr lang="en-US" b="1"/>
                <a:t>P</a:t>
              </a:r>
              <a:r>
                <a:rPr lang="zh-CN" altLang="en-US" b="1"/>
                <a:t>olycrystal</a:t>
              </a:r>
              <a:r>
                <a:rPr lang="en-US" altLang="zh-CN" b="1"/>
                <a:t>:</a:t>
              </a:r>
              <a:endParaRPr lang="en-US" altLang="zh-CN" b="1"/>
            </a:p>
          </p:txBody>
        </p:sp>
        <p:sp>
          <p:nvSpPr>
            <p:cNvPr id="29" name="文本框 28"/>
            <p:cNvSpPr txBox="1"/>
            <p:nvPr>
              <p:custDataLst>
                <p:tags r:id="rId7"/>
              </p:custDataLst>
            </p:nvPr>
          </p:nvSpPr>
          <p:spPr>
            <a:xfrm>
              <a:off x="9115" y="6468"/>
              <a:ext cx="4477" cy="1113"/>
            </a:xfrm>
            <a:prstGeom prst="rect">
              <a:avLst/>
            </a:prstGeom>
            <a:noFill/>
          </p:spPr>
          <p:txBody>
            <a:bodyPr wrap="square" rtlCol="0" anchor="t">
              <a:spAutoFit/>
            </a:bodyPr>
            <a:p>
              <a:r>
                <a:rPr lang="en-US" altLang="zh-CN">
                  <a:solidFill>
                    <a:srgbClr val="FF0000"/>
                  </a:solidFill>
                  <a:sym typeface="+mn-ea"/>
                </a:rPr>
                <a:t>Eff</a:t>
              </a:r>
              <a:r>
                <a:rPr lang="zh-CN" altLang="en-US">
                  <a:solidFill>
                    <a:srgbClr val="FF0000"/>
                  </a:solidFill>
                  <a:sym typeface="+mn-ea"/>
                </a:rPr>
                <a:t>ective bulk module</a:t>
              </a:r>
              <a:r>
                <a:rPr lang="zh-CN" altLang="en-US">
                  <a:sym typeface="+mn-ea"/>
                </a:rPr>
                <a:t> </a:t>
              </a:r>
              <a:r>
                <a:rPr lang="zh-CN" altLang="en-US" i="1"/>
                <a:t>K</a:t>
              </a:r>
              <a:r>
                <a:rPr lang="zh-CN" altLang="en-US"/>
                <a:t> </a:t>
              </a:r>
              <a:endParaRPr lang="zh-CN" altLang="en-US"/>
            </a:p>
            <a:p>
              <a:r>
                <a:rPr lang="zh-CN" altLang="en-US"/>
                <a:t>and </a:t>
              </a:r>
              <a:r>
                <a:rPr lang="zh-CN" altLang="en-US">
                  <a:solidFill>
                    <a:srgbClr val="FF0000"/>
                  </a:solidFill>
                </a:rPr>
                <a:t>shear module</a:t>
              </a:r>
              <a:r>
                <a:rPr lang="zh-CN" altLang="en-US"/>
                <a:t> </a:t>
              </a:r>
              <a:r>
                <a:rPr lang="zh-CN" altLang="en-US" i="1">
                  <a:latin typeface="Calibri" panose="020F0502020204030204" pitchFamily="34" charset="0"/>
                  <a:cs typeface="Calibri" panose="020F0502020204030204" pitchFamily="34" charset="0"/>
                </a:rPr>
                <a:t>μ</a:t>
              </a:r>
              <a:r>
                <a:rPr lang="en-US" altLang="zh-CN" baseline="-25000">
                  <a:latin typeface="Calibri" panose="020F0502020204030204" pitchFamily="34" charset="0"/>
                  <a:cs typeface="Calibri" panose="020F0502020204030204" pitchFamily="34" charset="0"/>
                </a:rPr>
                <a:t>eff</a:t>
              </a:r>
              <a:r>
                <a:rPr lang="zh-CN" altLang="en-US"/>
                <a:t>.</a:t>
              </a:r>
              <a:endParaRPr lang="zh-CN" altLang="en-US"/>
            </a:p>
          </p:txBody>
        </p:sp>
        <p:grpSp>
          <p:nvGrpSpPr>
            <p:cNvPr id="34" name="组合 33"/>
            <p:cNvGrpSpPr/>
            <p:nvPr/>
          </p:nvGrpSpPr>
          <p:grpSpPr>
            <a:xfrm>
              <a:off x="2424" y="7535"/>
              <a:ext cx="11158" cy="562"/>
              <a:chOff x="2227" y="8168"/>
              <a:chExt cx="11158" cy="562"/>
            </a:xfrm>
          </p:grpSpPr>
          <p:pic>
            <p:nvPicPr>
              <p:cNvPr id="31" name="图片 30"/>
              <p:cNvPicPr>
                <a:picLocks noChangeAspect="1"/>
              </p:cNvPicPr>
              <p:nvPr>
                <p:custDataLst>
                  <p:tags r:id="rId8"/>
                </p:custDataLst>
              </p:nvPr>
            </p:nvPicPr>
            <p:blipFill>
              <a:blip r:embed="rId9"/>
              <a:stretch>
                <a:fillRect/>
              </a:stretch>
            </p:blipFill>
            <p:spPr>
              <a:xfrm>
                <a:off x="2227" y="8168"/>
                <a:ext cx="7600" cy="563"/>
              </a:xfrm>
              <a:prstGeom prst="rect">
                <a:avLst/>
              </a:prstGeom>
            </p:spPr>
          </p:pic>
          <p:pic>
            <p:nvPicPr>
              <p:cNvPr id="32" name="图片 31"/>
              <p:cNvPicPr>
                <a:picLocks noChangeAspect="1"/>
              </p:cNvPicPr>
              <p:nvPr>
                <p:custDataLst>
                  <p:tags r:id="rId10"/>
                </p:custDataLst>
              </p:nvPr>
            </p:nvPicPr>
            <p:blipFill>
              <a:blip r:embed="rId11"/>
              <a:stretch>
                <a:fillRect/>
              </a:stretch>
            </p:blipFill>
            <p:spPr>
              <a:xfrm>
                <a:off x="9827" y="8220"/>
                <a:ext cx="3559" cy="487"/>
              </a:xfrm>
              <a:prstGeom prst="rect">
                <a:avLst/>
              </a:prstGeom>
            </p:spPr>
          </p:pic>
        </p:grpSp>
        <p:sp>
          <p:nvSpPr>
            <p:cNvPr id="33" name="文本框 32"/>
            <p:cNvSpPr txBox="1"/>
            <p:nvPr>
              <p:custDataLst>
                <p:tags r:id="rId12"/>
              </p:custDataLst>
            </p:nvPr>
          </p:nvSpPr>
          <p:spPr>
            <a:xfrm>
              <a:off x="97" y="7502"/>
              <a:ext cx="2508" cy="628"/>
            </a:xfrm>
            <a:prstGeom prst="rect">
              <a:avLst/>
            </a:prstGeom>
            <a:noFill/>
          </p:spPr>
          <p:txBody>
            <a:bodyPr wrap="none" rtlCol="0" anchor="t">
              <a:spAutoFit/>
            </a:bodyPr>
            <a:p>
              <a:pPr algn="l"/>
              <a:r>
                <a:rPr lang="zh-CN" altLang="en-US">
                  <a:solidFill>
                    <a:srgbClr val="FF0000"/>
                  </a:solidFill>
                </a:rPr>
                <a:t>Voigt </a:t>
              </a:r>
              <a:r>
                <a:rPr lang="en-US" altLang="zh-CN"/>
                <a:t>theory:</a:t>
              </a:r>
              <a:endParaRPr lang="en-US" altLang="zh-CN"/>
            </a:p>
          </p:txBody>
        </p:sp>
        <p:sp>
          <p:nvSpPr>
            <p:cNvPr id="35" name="文本框 34"/>
            <p:cNvSpPr txBox="1"/>
            <p:nvPr>
              <p:custDataLst>
                <p:tags r:id="rId13"/>
              </p:custDataLst>
            </p:nvPr>
          </p:nvSpPr>
          <p:spPr>
            <a:xfrm>
              <a:off x="139" y="8122"/>
              <a:ext cx="2905" cy="628"/>
            </a:xfrm>
            <a:prstGeom prst="rect">
              <a:avLst/>
            </a:prstGeom>
            <a:noFill/>
          </p:spPr>
          <p:txBody>
            <a:bodyPr wrap="square" rtlCol="0" anchor="t">
              <a:spAutoFit/>
            </a:bodyPr>
            <a:p>
              <a:r>
                <a:rPr lang="zh-CN" altLang="en-US">
                  <a:solidFill>
                    <a:srgbClr val="FF0000"/>
                  </a:solidFill>
                </a:rPr>
                <a:t>Reuss</a:t>
              </a:r>
              <a:r>
                <a:rPr lang="zh-CN" altLang="en-US">
                  <a:solidFill>
                    <a:srgbClr val="FF0000"/>
                  </a:solidFill>
                  <a:sym typeface="+mn-ea"/>
                </a:rPr>
                <a:t> </a:t>
              </a:r>
              <a:r>
                <a:rPr lang="en-US" altLang="zh-CN">
                  <a:sym typeface="+mn-ea"/>
                </a:rPr>
                <a:t>theory:</a:t>
              </a:r>
              <a:endParaRPr lang="zh-CN" altLang="en-US"/>
            </a:p>
          </p:txBody>
        </p:sp>
        <p:pic>
          <p:nvPicPr>
            <p:cNvPr id="36" name="图片 35"/>
            <p:cNvPicPr>
              <a:picLocks noChangeAspect="1"/>
            </p:cNvPicPr>
            <p:nvPr>
              <p:custDataLst>
                <p:tags r:id="rId14"/>
              </p:custDataLst>
            </p:nvPr>
          </p:nvPicPr>
          <p:blipFill>
            <a:blip r:embed="rId15"/>
            <a:stretch>
              <a:fillRect/>
            </a:stretch>
          </p:blipFill>
          <p:spPr>
            <a:xfrm>
              <a:off x="2851" y="8190"/>
              <a:ext cx="5855" cy="492"/>
            </a:xfrm>
            <a:prstGeom prst="rect">
              <a:avLst/>
            </a:prstGeom>
          </p:spPr>
        </p:pic>
        <p:sp>
          <p:nvSpPr>
            <p:cNvPr id="37" name="文本框 36"/>
            <p:cNvSpPr txBox="1"/>
            <p:nvPr>
              <p:custDataLst>
                <p:tags r:id="rId16"/>
              </p:custDataLst>
            </p:nvPr>
          </p:nvSpPr>
          <p:spPr>
            <a:xfrm>
              <a:off x="8678" y="8080"/>
              <a:ext cx="4787" cy="628"/>
            </a:xfrm>
            <a:prstGeom prst="rect">
              <a:avLst/>
            </a:prstGeom>
            <a:noFill/>
          </p:spPr>
          <p:txBody>
            <a:bodyPr wrap="square" rtlCol="0" anchor="t">
              <a:spAutoFit/>
            </a:bodyPr>
            <a:p>
              <a:r>
                <a:rPr lang="en-US"/>
                <a:t>for </a:t>
              </a:r>
              <a:r>
                <a:rPr lang="zh-CN" altLang="en-US">
                  <a:sym typeface="+mn-ea"/>
                </a:rPr>
                <a:t>BCC and FCC</a:t>
              </a:r>
              <a:r>
                <a:rPr lang="en-US"/>
                <a:t> </a:t>
              </a:r>
              <a:r>
                <a:rPr lang="zh-CN" altLang="en-US">
                  <a:sym typeface="+mn-ea"/>
                </a:rPr>
                <a:t>lattices</a:t>
              </a:r>
              <a:endParaRPr lang="en-US"/>
            </a:p>
          </p:txBody>
        </p:sp>
        <p:sp>
          <p:nvSpPr>
            <p:cNvPr id="39" name="文本框 38"/>
            <p:cNvSpPr txBox="1"/>
            <p:nvPr>
              <p:custDataLst>
                <p:tags r:id="rId17"/>
              </p:custDataLst>
            </p:nvPr>
          </p:nvSpPr>
          <p:spPr>
            <a:xfrm>
              <a:off x="196" y="9268"/>
              <a:ext cx="4771" cy="628"/>
            </a:xfrm>
            <a:prstGeom prst="rect">
              <a:avLst/>
            </a:prstGeom>
            <a:noFill/>
          </p:spPr>
          <p:txBody>
            <a:bodyPr wrap="square" rtlCol="0" anchor="t">
              <a:spAutoFit/>
            </a:bodyPr>
            <a:p>
              <a:r>
                <a:rPr lang="en-US" altLang="zh-CN"/>
                <a:t>A</a:t>
              </a:r>
              <a:r>
                <a:rPr lang="zh-CN" altLang="en-US"/>
                <a:t>rithmetical </a:t>
              </a:r>
              <a:r>
                <a:rPr lang="zh-CN" altLang="en-US">
                  <a:solidFill>
                    <a:srgbClr val="FF0000"/>
                  </a:solidFill>
                </a:rPr>
                <a:t>Hill </a:t>
              </a:r>
              <a:r>
                <a:rPr lang="zh-CN" altLang="en-US"/>
                <a:t>method</a:t>
              </a:r>
              <a:r>
                <a:rPr lang="en-US" altLang="zh-CN"/>
                <a:t>:</a:t>
              </a:r>
              <a:endParaRPr lang="en-US" altLang="zh-CN"/>
            </a:p>
          </p:txBody>
        </p:sp>
        <p:pic>
          <p:nvPicPr>
            <p:cNvPr id="40" name="图片 39"/>
            <p:cNvPicPr>
              <a:picLocks noChangeAspect="1"/>
            </p:cNvPicPr>
            <p:nvPr>
              <p:custDataLst>
                <p:tags r:id="rId18"/>
              </p:custDataLst>
            </p:nvPr>
          </p:nvPicPr>
          <p:blipFill>
            <a:blip r:embed="rId19"/>
            <a:stretch>
              <a:fillRect/>
            </a:stretch>
          </p:blipFill>
          <p:spPr>
            <a:xfrm>
              <a:off x="4785" y="9176"/>
              <a:ext cx="4487" cy="629"/>
            </a:xfrm>
            <a:prstGeom prst="rect">
              <a:avLst/>
            </a:prstGeom>
          </p:spPr>
        </p:pic>
      </p:grpSp>
      <p:grpSp>
        <p:nvGrpSpPr>
          <p:cNvPr id="8" name="组合 7"/>
          <p:cNvGrpSpPr/>
          <p:nvPr/>
        </p:nvGrpSpPr>
        <p:grpSpPr>
          <a:xfrm>
            <a:off x="4356100" y="17145"/>
            <a:ext cx="3565525" cy="3696970"/>
            <a:chOff x="9959" y="915"/>
            <a:chExt cx="5615" cy="5822"/>
          </a:xfrm>
        </p:grpSpPr>
        <p:pic>
          <p:nvPicPr>
            <p:cNvPr id="4" name="图片 3"/>
            <p:cNvPicPr>
              <a:picLocks noChangeAspect="1"/>
            </p:cNvPicPr>
            <p:nvPr>
              <p:custDataLst>
                <p:tags r:id="rId20"/>
              </p:custDataLst>
            </p:nvPr>
          </p:nvPicPr>
          <p:blipFill>
            <a:blip r:embed="rId21"/>
            <a:stretch>
              <a:fillRect/>
            </a:stretch>
          </p:blipFill>
          <p:spPr>
            <a:xfrm>
              <a:off x="9959" y="915"/>
              <a:ext cx="5521" cy="5822"/>
            </a:xfrm>
            <a:prstGeom prst="rect">
              <a:avLst/>
            </a:prstGeom>
          </p:spPr>
        </p:pic>
        <p:sp>
          <p:nvSpPr>
            <p:cNvPr id="7" name="文本框 6"/>
            <p:cNvSpPr txBox="1"/>
            <p:nvPr>
              <p:custDataLst>
                <p:tags r:id="rId22"/>
              </p:custDataLst>
            </p:nvPr>
          </p:nvSpPr>
          <p:spPr>
            <a:xfrm>
              <a:off x="10348" y="915"/>
              <a:ext cx="5226" cy="483"/>
            </a:xfrm>
            <a:prstGeom prst="rect">
              <a:avLst/>
            </a:prstGeom>
            <a:noFill/>
          </p:spPr>
          <p:txBody>
            <a:bodyPr wrap="square" rtlCol="0" anchor="t">
              <a:spAutoFit/>
            </a:bodyPr>
            <a:p>
              <a:r>
                <a:rPr lang="zh-CN" altLang="en-US" sz="1400">
                  <a:solidFill>
                    <a:schemeClr val="bg1"/>
                  </a:solidFill>
                </a:rPr>
                <a:t>Horowitz</a:t>
              </a:r>
              <a:r>
                <a:rPr lang="en-US" altLang="zh-CN" sz="1400">
                  <a:solidFill>
                    <a:schemeClr val="bg1"/>
                  </a:solidFill>
                </a:rPr>
                <a:t>_Kadau</a:t>
              </a:r>
              <a:r>
                <a:rPr lang="zh-CN" altLang="en-US" sz="1400">
                  <a:solidFill>
                    <a:schemeClr val="bg1"/>
                  </a:solidFill>
                </a:rPr>
                <a:t>2009_PRL102-191102</a:t>
              </a:r>
              <a:endParaRPr lang="zh-CN" altLang="en-US" sz="1400">
                <a:solidFill>
                  <a:schemeClr val="bg1"/>
                </a:solidFill>
              </a:endParaRPr>
            </a:p>
          </p:txBody>
        </p:sp>
      </p:grpSp>
      <p:pic>
        <p:nvPicPr>
          <p:cNvPr id="13" name="图片 12"/>
          <p:cNvPicPr>
            <a:picLocks noChangeAspect="1"/>
          </p:cNvPicPr>
          <p:nvPr>
            <p:custDataLst>
              <p:tags r:id="rId23"/>
            </p:custDataLst>
          </p:nvPr>
        </p:nvPicPr>
        <p:blipFill>
          <a:blip r:embed="rId24"/>
          <a:stretch>
            <a:fillRect/>
          </a:stretch>
        </p:blipFill>
        <p:spPr>
          <a:xfrm>
            <a:off x="770890" y="544195"/>
            <a:ext cx="7437120" cy="5709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14605"/>
            <a:ext cx="4194175" cy="460375"/>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zh-CN" altLang="en-US" sz="2400">
                <a:sym typeface="+mn-ea"/>
              </a:rPr>
              <a:t>Giant flares </a:t>
            </a:r>
            <a:r>
              <a:rPr lang="en-US" altLang="zh-CN" sz="2400">
                <a:sym typeface="+mn-ea"/>
              </a:rPr>
              <a:t>[arXiv1803.05716]</a:t>
            </a:r>
            <a:endParaRPr lang="en-US" altLang="zh-CN" sz="2400">
              <a:sym typeface="+mn-ea"/>
            </a:endParaRPr>
          </a:p>
        </p:txBody>
      </p:sp>
      <p:sp>
        <p:nvSpPr>
          <p:cNvPr id="9" name="文本框 8"/>
          <p:cNvSpPr txBox="1"/>
          <p:nvPr/>
        </p:nvSpPr>
        <p:spPr>
          <a:xfrm>
            <a:off x="5078730" y="578485"/>
            <a:ext cx="3768090" cy="3692525"/>
          </a:xfrm>
          <a:prstGeom prst="rect">
            <a:avLst/>
          </a:prstGeom>
          <a:noFill/>
        </p:spPr>
        <p:txBody>
          <a:bodyPr wrap="square" rtlCol="0" anchor="t">
            <a:spAutoFit/>
          </a:bodyPr>
          <a:lstStyle/>
          <a:p>
            <a:r>
              <a:rPr lang="zh-CN" altLang="en-US" sz="1800"/>
              <a:t>The 2004 December 27 giant flare of </a:t>
            </a:r>
            <a:r>
              <a:rPr lang="zh-CN" altLang="en-US" sz="1800">
                <a:solidFill>
                  <a:srgbClr val="FF0000"/>
                </a:solidFill>
              </a:rPr>
              <a:t>SGR 1806–20</a:t>
            </a:r>
            <a:r>
              <a:rPr lang="zh-CN" altLang="en-US" sz="1800"/>
              <a:t> as observed by RHESSI (from Hurley et al. 2005). Panel a shows the 20–100-keV light curve. The (saturated) spike is at </a:t>
            </a:r>
            <a:r>
              <a:rPr lang="en-US" altLang="zh-CN" sz="1800"/>
              <a:t>~</a:t>
            </a:r>
            <a:r>
              <a:rPr lang="zh-CN" altLang="en-US" sz="1800"/>
              <a:t>30 s and the inset shows the profile of a bright burst the preceded the flash by </a:t>
            </a:r>
            <a:r>
              <a:rPr lang="en-US" altLang="zh-CN" sz="1800"/>
              <a:t>~</a:t>
            </a:r>
            <a:r>
              <a:rPr lang="zh-CN" altLang="en-US" sz="1800"/>
              <a:t>2  minutes. The modulation at</a:t>
            </a:r>
            <a:endParaRPr lang="zh-CN" altLang="en-US" sz="1800"/>
          </a:p>
          <a:p>
            <a:r>
              <a:rPr lang="zh-CN" altLang="en-US" sz="1800"/>
              <a:t>the </a:t>
            </a:r>
            <a:r>
              <a:rPr lang="zh-CN" altLang="en-US" sz="1800">
                <a:solidFill>
                  <a:srgbClr val="FF0000"/>
                </a:solidFill>
              </a:rPr>
              <a:t>spin period</a:t>
            </a:r>
            <a:r>
              <a:rPr lang="zh-CN" altLang="en-US" sz="1800"/>
              <a:t> of SGR 1806–20 (</a:t>
            </a:r>
            <a:r>
              <a:rPr lang="zh-CN" altLang="en-US" sz="1800">
                <a:solidFill>
                  <a:srgbClr val="FF0000"/>
                </a:solidFill>
              </a:rPr>
              <a:t>7.5 s</a:t>
            </a:r>
            <a:r>
              <a:rPr lang="zh-CN" altLang="en-US" sz="1800"/>
              <a:t>) is apparent. Panel b shows the temporal evolution of the spectral temperature.</a:t>
            </a:r>
            <a:endParaRPr lang="zh-CN" altLang="en-US" sz="1800"/>
          </a:p>
        </p:txBody>
      </p:sp>
      <p:pic>
        <p:nvPicPr>
          <p:cNvPr id="3" name="图片 2"/>
          <p:cNvPicPr>
            <a:picLocks noChangeAspect="1"/>
          </p:cNvPicPr>
          <p:nvPr/>
        </p:nvPicPr>
        <p:blipFill>
          <a:blip r:embed="rId1"/>
          <a:stretch>
            <a:fillRect/>
          </a:stretch>
        </p:blipFill>
        <p:spPr>
          <a:xfrm>
            <a:off x="66040" y="474980"/>
            <a:ext cx="4726940" cy="5798185"/>
          </a:xfrm>
          <a:prstGeom prst="rect">
            <a:avLst/>
          </a:prstGeom>
        </p:spPr>
      </p:pic>
      <p:sp>
        <p:nvSpPr>
          <p:cNvPr id="2" name="灯片编号占位符 1"/>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
        <p:nvSpPr>
          <p:cNvPr id="4" name="文本框 3"/>
          <p:cNvSpPr txBox="1"/>
          <p:nvPr/>
        </p:nvSpPr>
        <p:spPr>
          <a:xfrm>
            <a:off x="5013960" y="4355465"/>
            <a:ext cx="3910330" cy="1198880"/>
          </a:xfrm>
          <a:prstGeom prst="rect">
            <a:avLst/>
          </a:prstGeom>
          <a:noFill/>
        </p:spPr>
        <p:txBody>
          <a:bodyPr wrap="square" rtlCol="0" anchor="t">
            <a:spAutoFit/>
          </a:bodyPr>
          <a:lstStyle/>
          <a:p>
            <a:r>
              <a:rPr lang="zh-CN" altLang="en-US" sz="1800">
                <a:solidFill>
                  <a:srgbClr val="FF0000"/>
                </a:solidFill>
                <a:sym typeface="+mn-ea"/>
              </a:rPr>
              <a:t>Quasi periodic oscillations </a:t>
            </a:r>
            <a:r>
              <a:rPr lang="en-US" altLang="zh-CN" sz="1800">
                <a:solidFill>
                  <a:srgbClr val="FF0000"/>
                </a:solidFill>
                <a:sym typeface="+mn-ea"/>
              </a:rPr>
              <a:t>(QPOs)</a:t>
            </a:r>
            <a:r>
              <a:rPr sz="1800">
                <a:solidFill>
                  <a:srgbClr val="FF0000"/>
                </a:solidFill>
                <a:sym typeface="+mn-ea"/>
              </a:rPr>
              <a:t> </a:t>
            </a:r>
            <a:r>
              <a:rPr sz="1800">
                <a:sym typeface="+mn-ea"/>
              </a:rPr>
              <a:t>at about </a:t>
            </a:r>
            <a:r>
              <a:rPr sz="1800">
                <a:solidFill>
                  <a:schemeClr val="tx1"/>
                </a:solidFill>
                <a:sym typeface="+mn-ea"/>
              </a:rPr>
              <a:t>18, 30, 93, 150, 625 and 1840 Hz </a:t>
            </a:r>
            <a:r>
              <a:rPr lang="en-US" sz="1800">
                <a:sym typeface="+mn-ea"/>
              </a:rPr>
              <a:t>[</a:t>
            </a:r>
            <a:r>
              <a:rPr sz="1800">
                <a:sym typeface="+mn-ea"/>
              </a:rPr>
              <a:t>Israel et al., 2005; Watts</a:t>
            </a:r>
            <a:endParaRPr sz="1800"/>
          </a:p>
          <a:p>
            <a:r>
              <a:rPr sz="1800">
                <a:sym typeface="+mn-ea"/>
              </a:rPr>
              <a:t>and Strohmayer, 2006</a:t>
            </a:r>
            <a:r>
              <a:rPr lang="en-US" sz="1800">
                <a:sym typeface="+mn-ea"/>
              </a:rPr>
              <a:t>]</a:t>
            </a:r>
            <a:r>
              <a:rPr sz="1800">
                <a:sym typeface="+mn-ea"/>
              </a:rPr>
              <a:t>.</a:t>
            </a:r>
            <a:endParaRPr lang="zh-CN" altLang="en-US" sz="1800"/>
          </a:p>
        </p:txBody>
      </p:sp>
      <p:sp>
        <p:nvSpPr>
          <p:cNvPr id="6" name="文本框 5"/>
          <p:cNvSpPr txBox="1"/>
          <p:nvPr/>
        </p:nvSpPr>
        <p:spPr>
          <a:xfrm>
            <a:off x="5053965" y="5689600"/>
            <a:ext cx="3295650" cy="645160"/>
          </a:xfrm>
          <a:prstGeom prst="rect">
            <a:avLst/>
          </a:prstGeom>
          <a:noFill/>
        </p:spPr>
        <p:txBody>
          <a:bodyPr wrap="square" rtlCol="0" anchor="t">
            <a:spAutoFit/>
          </a:bodyPr>
          <a:lstStyle/>
          <a:p>
            <a:r>
              <a:rPr lang="zh-CN" altLang="en-US" sz="1800">
                <a:solidFill>
                  <a:srgbClr val="FF0000"/>
                </a:solidFill>
              </a:rPr>
              <a:t>Crustal Torsional Oscillations </a:t>
            </a:r>
            <a:r>
              <a:rPr lang="en-US" altLang="zh-CN" sz="1800">
                <a:solidFill>
                  <a:srgbClr val="FF0000"/>
                </a:solidFill>
              </a:rPr>
              <a:t>(</a:t>
            </a:r>
            <a:r>
              <a:rPr lang="zh-CN" altLang="en-US" sz="1800">
                <a:solidFill>
                  <a:srgbClr val="FF0000"/>
                </a:solidFill>
                <a:sym typeface="+mn-ea"/>
              </a:rPr>
              <a:t>Starquake</a:t>
            </a:r>
            <a:r>
              <a:rPr lang="en-US" altLang="zh-CN" sz="1800">
                <a:solidFill>
                  <a:srgbClr val="FF0000"/>
                </a:solidFill>
              </a:rPr>
              <a:t>)</a:t>
            </a:r>
            <a:endParaRPr lang="en-US" altLang="zh-CN" sz="1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9"/>
          <p:cNvSpPr>
            <a:spLocks noGrp="1"/>
          </p:cNvSpPr>
          <p:nvPr>
            <p:ph type="ftr" sz="quarter" idx="11"/>
          </p:nvPr>
        </p:nvSpPr>
        <p:spPr>
          <a:xfrm>
            <a:off x="0" y="6459855"/>
            <a:ext cx="601980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p>
        </p:txBody>
      </p:sp>
      <p:pic>
        <p:nvPicPr>
          <p:cNvPr id="11268" name="图片 2" descr="C:\Users\hp\Desktop\NMPhase_副本.jpgNMPhase_副本"/>
          <p:cNvPicPr>
            <a:picLocks noChangeAspect="1" noChangeArrowheads="1"/>
          </p:cNvPicPr>
          <p:nvPr/>
        </p:nvPicPr>
        <p:blipFill>
          <a:blip r:embed="rId1"/>
          <a:srcRect/>
          <a:stretch>
            <a:fillRect/>
          </a:stretch>
        </p:blipFill>
        <p:spPr bwMode="auto">
          <a:xfrm>
            <a:off x="1360329" y="537210"/>
            <a:ext cx="5604510" cy="578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0" y="14605"/>
            <a:ext cx="491744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N</a:t>
            </a:r>
            <a:r>
              <a:rPr sz="2800" noProof="1"/>
              <a:t>uclear matter phase diagram</a:t>
            </a:r>
            <a:endParaRPr sz="2800" noProof="1"/>
          </a:p>
        </p:txBody>
      </p:sp>
      <p:sp>
        <p:nvSpPr>
          <p:cNvPr id="8" name="椭圆 7"/>
          <p:cNvSpPr/>
          <p:nvPr/>
        </p:nvSpPr>
        <p:spPr>
          <a:xfrm>
            <a:off x="2165985" y="4929505"/>
            <a:ext cx="4568825" cy="1055370"/>
          </a:xfrm>
          <a:prstGeom prst="ellipse">
            <a:avLst/>
          </a:prstGeom>
          <a:solidFill>
            <a:srgbClr val="FF0000">
              <a:alpha val="57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30530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dirty="0" smtClean="0">
                <a:solidFill>
                  <a:schemeClr val="tx1">
                    <a:lumMod val="75000"/>
                    <a:lumOff val="25000"/>
                  </a:schemeClr>
                </a:solidFill>
                <a:sym typeface="+mn-ea"/>
              </a:rPr>
              <a:t>C</a:t>
            </a:r>
            <a:r>
              <a:rPr altLang="zh-CN" sz="2800" dirty="0" smtClean="0">
                <a:solidFill>
                  <a:schemeClr val="tx1">
                    <a:lumMod val="75000"/>
                    <a:lumOff val="25000"/>
                  </a:schemeClr>
                </a:solidFill>
                <a:sym typeface="+mn-ea"/>
              </a:rPr>
              <a:t>rustal torsional</a:t>
            </a:r>
            <a:r>
              <a:rPr lang="en-US" sz="2800" dirty="0" smtClean="0">
                <a:solidFill>
                  <a:schemeClr val="tx1">
                    <a:lumMod val="75000"/>
                    <a:lumOff val="25000"/>
                  </a:schemeClr>
                </a:solidFill>
                <a:sym typeface="+mn-ea"/>
              </a:rPr>
              <a:t> </a:t>
            </a:r>
            <a:r>
              <a:rPr altLang="zh-CN" sz="2800" dirty="0" smtClean="0">
                <a:solidFill>
                  <a:schemeClr val="tx1">
                    <a:lumMod val="75000"/>
                    <a:lumOff val="25000"/>
                  </a:schemeClr>
                </a:solidFill>
                <a:sym typeface="+mn-ea"/>
              </a:rPr>
              <a:t>oscillations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7" name="图片 6"/>
          <p:cNvPicPr>
            <a:picLocks noChangeAspect="1"/>
          </p:cNvPicPr>
          <p:nvPr>
            <p:custDataLst>
              <p:tags r:id="rId1"/>
            </p:custDataLst>
          </p:nvPr>
        </p:nvPicPr>
        <p:blipFill>
          <a:blip r:embed="rId2"/>
          <a:srcRect r="2535"/>
          <a:stretch>
            <a:fillRect/>
          </a:stretch>
        </p:blipFill>
        <p:spPr>
          <a:xfrm>
            <a:off x="1908175" y="1237615"/>
            <a:ext cx="5424170" cy="859155"/>
          </a:xfrm>
          <a:prstGeom prst="rect">
            <a:avLst/>
          </a:prstGeom>
        </p:spPr>
      </p:pic>
      <p:sp>
        <p:nvSpPr>
          <p:cNvPr id="8" name="文本框 7"/>
          <p:cNvSpPr txBox="1"/>
          <p:nvPr/>
        </p:nvSpPr>
        <p:spPr>
          <a:xfrm>
            <a:off x="252095" y="2132330"/>
            <a:ext cx="5800725" cy="398780"/>
          </a:xfrm>
          <a:prstGeom prst="rect">
            <a:avLst/>
          </a:prstGeom>
          <a:noFill/>
        </p:spPr>
        <p:txBody>
          <a:bodyPr wrap="square" rtlCol="0" anchor="t">
            <a:spAutoFit/>
          </a:bodyPr>
          <a:lstStyle/>
          <a:p>
            <a:r>
              <a:rPr lang="en-US" altLang="zh-CN"/>
              <a:t>T</a:t>
            </a:r>
            <a:r>
              <a:rPr lang="zh-CN" altLang="en-US"/>
              <a:t>he angular displacement of the stellar</a:t>
            </a:r>
            <a:r>
              <a:rPr lang="en-US" altLang="zh-CN"/>
              <a:t> </a:t>
            </a:r>
            <a:r>
              <a:rPr lang="zh-CN" altLang="en-US"/>
              <a:t>matter</a:t>
            </a:r>
            <a:r>
              <a:rPr lang="en-US" altLang="zh-CN"/>
              <a:t>:</a:t>
            </a:r>
            <a:endParaRPr lang="en-US" altLang="zh-CN"/>
          </a:p>
        </p:txBody>
      </p:sp>
      <p:sp>
        <p:nvSpPr>
          <p:cNvPr id="9" name="文本框 8"/>
          <p:cNvSpPr txBox="1"/>
          <p:nvPr/>
        </p:nvSpPr>
        <p:spPr>
          <a:xfrm>
            <a:off x="180340" y="765175"/>
            <a:ext cx="6670040" cy="398780"/>
          </a:xfrm>
          <a:prstGeom prst="rect">
            <a:avLst/>
          </a:prstGeom>
          <a:noFill/>
        </p:spPr>
        <p:txBody>
          <a:bodyPr wrap="square" rtlCol="0" anchor="t">
            <a:spAutoFit/>
          </a:bodyPr>
          <a:lstStyle/>
          <a:p>
            <a:r>
              <a:rPr lang="zh-CN" altLang="en-US">
                <a:cs typeface="Arial" panose="020B0604020202020204" pitchFamily="34" charset="0"/>
              </a:rPr>
              <a:t>ɸ</a:t>
            </a:r>
            <a:r>
              <a:rPr lang="zh-CN" altLang="en-US"/>
              <a:t>-component of the perturbed four-velocity of fluid</a:t>
            </a:r>
            <a:r>
              <a:rPr lang="en-US" altLang="zh-CN"/>
              <a:t>:</a:t>
            </a:r>
            <a:endParaRPr lang="en-US" altLang="zh-CN"/>
          </a:p>
        </p:txBody>
      </p:sp>
      <p:pic>
        <p:nvPicPr>
          <p:cNvPr id="10" name="图片 9"/>
          <p:cNvPicPr>
            <a:picLocks noChangeAspect="1"/>
          </p:cNvPicPr>
          <p:nvPr>
            <p:custDataLst>
              <p:tags r:id="rId3"/>
            </p:custDataLst>
          </p:nvPr>
        </p:nvPicPr>
        <p:blipFill>
          <a:blip r:embed="rId4"/>
          <a:stretch>
            <a:fillRect/>
          </a:stretch>
        </p:blipFill>
        <p:spPr>
          <a:xfrm>
            <a:off x="2877185" y="2680335"/>
            <a:ext cx="2933065" cy="455295"/>
          </a:xfrm>
          <a:prstGeom prst="rect">
            <a:avLst/>
          </a:prstGeom>
        </p:spPr>
      </p:pic>
      <p:grpSp>
        <p:nvGrpSpPr>
          <p:cNvPr id="13" name="组合 12"/>
          <p:cNvGrpSpPr/>
          <p:nvPr/>
        </p:nvGrpSpPr>
        <p:grpSpPr>
          <a:xfrm>
            <a:off x="396240" y="3776345"/>
            <a:ext cx="8502650" cy="758190"/>
            <a:chOff x="624" y="5608"/>
            <a:chExt cx="12585" cy="1048"/>
          </a:xfrm>
        </p:grpSpPr>
        <p:pic>
          <p:nvPicPr>
            <p:cNvPr id="11" name="图片 10"/>
            <p:cNvPicPr>
              <a:picLocks noChangeAspect="1"/>
            </p:cNvPicPr>
            <p:nvPr>
              <p:custDataLst>
                <p:tags r:id="rId5"/>
              </p:custDataLst>
            </p:nvPr>
          </p:nvPicPr>
          <p:blipFill>
            <a:blip r:embed="rId6"/>
            <a:stretch>
              <a:fillRect/>
            </a:stretch>
          </p:blipFill>
          <p:spPr>
            <a:xfrm>
              <a:off x="624" y="5627"/>
              <a:ext cx="5578" cy="1021"/>
            </a:xfrm>
            <a:prstGeom prst="rect">
              <a:avLst/>
            </a:prstGeom>
          </p:spPr>
        </p:pic>
        <p:pic>
          <p:nvPicPr>
            <p:cNvPr id="12" name="图片 11"/>
            <p:cNvPicPr>
              <a:picLocks noChangeAspect="1"/>
            </p:cNvPicPr>
            <p:nvPr>
              <p:custDataLst>
                <p:tags r:id="rId7"/>
              </p:custDataLst>
            </p:nvPr>
          </p:nvPicPr>
          <p:blipFill>
            <a:blip r:embed="rId8"/>
            <a:stretch>
              <a:fillRect/>
            </a:stretch>
          </p:blipFill>
          <p:spPr>
            <a:xfrm>
              <a:off x="5991" y="5608"/>
              <a:ext cx="7218" cy="1048"/>
            </a:xfrm>
            <a:prstGeom prst="rect">
              <a:avLst/>
            </a:prstGeom>
          </p:spPr>
        </p:pic>
      </p:grpSp>
      <p:sp>
        <p:nvSpPr>
          <p:cNvPr id="14" name="文本框 13"/>
          <p:cNvSpPr txBox="1"/>
          <p:nvPr/>
        </p:nvSpPr>
        <p:spPr>
          <a:xfrm>
            <a:off x="292735" y="3256915"/>
            <a:ext cx="6493510" cy="398780"/>
          </a:xfrm>
          <a:prstGeom prst="rect">
            <a:avLst/>
          </a:prstGeom>
          <a:noFill/>
        </p:spPr>
        <p:txBody>
          <a:bodyPr wrap="square" rtlCol="0" anchor="t">
            <a:spAutoFit/>
          </a:bodyPr>
          <a:lstStyle/>
          <a:p>
            <a:r>
              <a:rPr lang="en-US" altLang="zh-CN"/>
              <a:t>T</a:t>
            </a:r>
            <a:r>
              <a:rPr lang="zh-CN" altLang="en-US"/>
              <a:t>he perturbation equation</a:t>
            </a:r>
            <a:r>
              <a:rPr lang="en-US" altLang="zh-CN"/>
              <a:t>:</a:t>
            </a:r>
            <a:endParaRPr lang="en-US" altLang="zh-CN"/>
          </a:p>
        </p:txBody>
      </p:sp>
      <mc:AlternateContent xmlns:mc="http://schemas.openxmlformats.org/markup-compatibility/2006">
        <mc:Choice xmlns:a14="http://schemas.microsoft.com/office/drawing/2010/main" Requires="a14">
          <p:sp>
            <p:nvSpPr>
              <p:cNvPr id="15" name="文本框 14"/>
              <p:cNvSpPr txBox="1"/>
              <p:nvPr/>
            </p:nvSpPr>
            <p:spPr>
              <a:xfrm>
                <a:off x="2230056" y="4757356"/>
                <a:ext cx="1638935" cy="712470"/>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mbria Math" panose="02040503050406030204" pitchFamily="18" charset="0"/>
                            </a:rPr>
                          </m:ctrlPr>
                        </m:sSubPr>
                        <m:e>
                          <m:r>
                            <a:rPr lang="en-US" altLang="zh-CN" i="1">
                              <a:latin typeface="Cambria Math" panose="02040503050406030204" pitchFamily="18" charset="0"/>
                              <a:cs typeface="Cambria Math" panose="02040503050406030204" pitchFamily="18" charset="0"/>
                            </a:rPr>
                            <m:t>𝑣</m:t>
                          </m:r>
                        </m:e>
                        <m:sub>
                          <m:r>
                            <a:rPr lang="en-US" altLang="zh-CN" i="1">
                              <a:latin typeface="Cambria Math" panose="02040503050406030204" pitchFamily="18" charset="0"/>
                              <a:cs typeface="Cambria Math" panose="02040503050406030204" pitchFamily="18" charset="0"/>
                            </a:rPr>
                            <m:t>𝑠</m:t>
                          </m:r>
                        </m:sub>
                      </m:sSub>
                      <m:r>
                        <a:rPr lang="en-US" altLang="zh-CN" i="1">
                          <a:latin typeface="Cambria Math" panose="02040503050406030204" pitchFamily="18" charset="0"/>
                          <a:cs typeface="Cambria Math" panose="02040503050406030204" pitchFamily="18" charset="0"/>
                        </a:rPr>
                        <m:t>=</m:t>
                      </m:r>
                      <m:rad>
                        <m:radPr>
                          <m:degHide m:val="on"/>
                          <m:ctrlPr>
                            <a:rPr lang="en-US" altLang="zh-CN" i="1">
                              <a:latin typeface="Cambria Math" panose="02040503050406030204" pitchFamily="18" charset="0"/>
                              <a:cs typeface="Cambria Math" panose="02040503050406030204" pitchFamily="18" charset="0"/>
                            </a:rPr>
                          </m:ctrlPr>
                        </m:radPr>
                        <m:deg/>
                        <m:e>
                          <m:f>
                            <m:fPr>
                              <m:ctrlPr>
                                <a:rPr lang="en-US" altLang="zh-CN" i="1">
                                  <a:latin typeface="Cambria Math" panose="02040503050406030204" pitchFamily="18" charset="0"/>
                                  <a:cs typeface="Cambria Math" panose="02040503050406030204" pitchFamily="18" charset="0"/>
                                </a:rPr>
                              </m:ctrlPr>
                            </m:fPr>
                            <m:num>
                              <m:r>
                                <a:rPr lang="en-US" altLang="zh-CN" i="1">
                                  <a:latin typeface="Cambria Math" panose="02040503050406030204" pitchFamily="18" charset="0"/>
                                  <a:cs typeface="Cambria Math" panose="02040503050406030204" pitchFamily="18" charset="0"/>
                                </a:rPr>
                                <m:t>𝜇</m:t>
                              </m:r>
                            </m:num>
                            <m:den>
                              <m:r>
                                <a:rPr lang="en-US" altLang="zh-CN" i="1">
                                  <a:latin typeface="Cambria Math" panose="02040503050406030204" pitchFamily="18" charset="0"/>
                                  <a:cs typeface="Cambria Math" panose="02040503050406030204" pitchFamily="18" charset="0"/>
                                </a:rPr>
                                <m:t>𝐸</m:t>
                              </m:r>
                              <m:r>
                                <a:rPr lang="en-US" altLang="zh-CN" i="1">
                                  <a:latin typeface="Cambria Math" panose="02040503050406030204" pitchFamily="18" charset="0"/>
                                  <a:cs typeface="Cambria Math" panose="02040503050406030204" pitchFamily="18" charset="0"/>
                                </a:rPr>
                                <m:t>+</m:t>
                              </m:r>
                              <m:r>
                                <a:rPr lang="en-US" altLang="zh-CN" i="1">
                                  <a:latin typeface="Cambria Math" panose="02040503050406030204" pitchFamily="18" charset="0"/>
                                  <a:cs typeface="Cambria Math" panose="02040503050406030204" pitchFamily="18" charset="0"/>
                                </a:rPr>
                                <m:t>𝑃</m:t>
                              </m:r>
                            </m:den>
                          </m:f>
                        </m:e>
                      </m:rad>
                    </m:oMath>
                  </m:oMathPara>
                </a14:m>
                <a:endParaRPr lang="en-US" altLang="zh-CN"/>
              </a:p>
            </p:txBody>
          </p:sp>
        </mc:Choice>
        <mc:Fallback>
          <p:sp>
            <p:nvSpPr>
              <p:cNvPr id="15" name="文本框 14"/>
              <p:cNvSpPr txBox="1">
                <a:spLocks noRot="1" noChangeAspect="1" noMove="1" noResize="1" noEditPoints="1" noAdjustHandles="1" noChangeArrowheads="1" noChangeShapeType="1" noTextEdit="1"/>
              </p:cNvSpPr>
              <p:nvPr/>
            </p:nvSpPr>
            <p:spPr>
              <a:xfrm>
                <a:off x="2230056" y="4757356"/>
                <a:ext cx="1638935" cy="712470"/>
              </a:xfrm>
              <a:prstGeom prst="rect">
                <a:avLst/>
              </a:prstGeom>
              <a:blipFill rotWithShape="1">
                <a:blip r:embed="rId9"/>
                <a:stretch>
                  <a:fillRect l="-35" t="-80" r="35" b="80"/>
                </a:stretch>
              </a:blipFill>
            </p:spPr>
            <p:txBody>
              <a:bodyPr/>
              <a:lstStyle/>
              <a:p>
                <a:r>
                  <a:rPr lang="zh-CN" altLang="en-US">
                    <a:noFill/>
                  </a:rPr>
                  <a:t> </a:t>
                </a:r>
              </a:p>
            </p:txBody>
          </p:sp>
        </mc:Fallback>
      </mc:AlternateContent>
      <p:sp>
        <p:nvSpPr>
          <p:cNvPr id="17" name="文本框 16"/>
          <p:cNvSpPr txBox="1"/>
          <p:nvPr/>
        </p:nvSpPr>
        <p:spPr>
          <a:xfrm>
            <a:off x="324485" y="4930140"/>
            <a:ext cx="1918335" cy="398780"/>
          </a:xfrm>
          <a:prstGeom prst="rect">
            <a:avLst/>
          </a:prstGeom>
          <a:noFill/>
        </p:spPr>
        <p:txBody>
          <a:bodyPr wrap="square" rtlCol="0" anchor="t">
            <a:spAutoFit/>
          </a:bodyPr>
          <a:lstStyle/>
          <a:p>
            <a:pPr eaLnBrk="1" hangingPunct="1">
              <a:buFont typeface="Arial" panose="020B0604020202020204" pitchFamily="34" charset="0"/>
              <a:buNone/>
              <a:defRPr/>
            </a:pPr>
            <a:r>
              <a:rPr lang="en-US">
                <a:sym typeface="+mn-ea"/>
              </a:rPr>
              <a:t>Shear velocity:</a:t>
            </a:r>
            <a:endParaRPr lang="en-US" altLang="en-US">
              <a:sym typeface="+mn-ea"/>
            </a:endParaRPr>
          </a:p>
        </p:txBody>
      </p:sp>
      <p:sp>
        <p:nvSpPr>
          <p:cNvPr id="18" name="文本框 17"/>
          <p:cNvSpPr txBox="1"/>
          <p:nvPr/>
        </p:nvSpPr>
        <p:spPr>
          <a:xfrm>
            <a:off x="2477135" y="5805170"/>
            <a:ext cx="6609080" cy="398780"/>
          </a:xfrm>
          <a:prstGeom prst="rect">
            <a:avLst/>
          </a:prstGeom>
          <a:noFill/>
        </p:spPr>
        <p:txBody>
          <a:bodyPr wrap="square" rtlCol="0" anchor="t">
            <a:spAutoFit/>
          </a:bodyPr>
          <a:lstStyle/>
          <a:p>
            <a:r>
              <a:rPr lang="zh-CN" altLang="en-US"/>
              <a:t>Sotani</a:t>
            </a:r>
            <a:r>
              <a:rPr lang="en-US" altLang="zh-CN"/>
              <a:t>_Nakazato_Iida_Oyamatsu</a:t>
            </a:r>
            <a:r>
              <a:rPr lang="zh-CN" altLang="en-US"/>
              <a:t>2012_PRL108-201101</a:t>
            </a:r>
            <a:endParaRPr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24028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Shear velocity</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3" name="图片 2" descr="vs"/>
          <p:cNvPicPr>
            <a:picLocks noChangeAspect="1"/>
          </p:cNvPicPr>
          <p:nvPr/>
        </p:nvPicPr>
        <p:blipFill>
          <a:blip r:embed="rId1"/>
          <a:stretch>
            <a:fillRect/>
          </a:stretch>
        </p:blipFill>
        <p:spPr>
          <a:xfrm>
            <a:off x="897255" y="548640"/>
            <a:ext cx="6679565" cy="574865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30530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dirty="0" smtClean="0">
                <a:solidFill>
                  <a:schemeClr val="tx1">
                    <a:lumMod val="75000"/>
                    <a:lumOff val="25000"/>
                  </a:schemeClr>
                </a:solidFill>
                <a:sym typeface="+mn-ea"/>
              </a:rPr>
              <a:t>C</a:t>
            </a:r>
            <a:r>
              <a:rPr altLang="zh-CN" sz="2800" dirty="0" smtClean="0">
                <a:solidFill>
                  <a:schemeClr val="tx1">
                    <a:lumMod val="75000"/>
                    <a:lumOff val="25000"/>
                  </a:schemeClr>
                </a:solidFill>
                <a:sym typeface="+mn-ea"/>
              </a:rPr>
              <a:t>rustal torsional</a:t>
            </a:r>
            <a:r>
              <a:rPr lang="en-US" sz="2800" dirty="0" smtClean="0">
                <a:solidFill>
                  <a:schemeClr val="tx1">
                    <a:lumMod val="75000"/>
                    <a:lumOff val="25000"/>
                  </a:schemeClr>
                </a:solidFill>
                <a:sym typeface="+mn-ea"/>
              </a:rPr>
              <a:t> </a:t>
            </a:r>
            <a:r>
              <a:rPr altLang="zh-CN" sz="2800" dirty="0" smtClean="0">
                <a:solidFill>
                  <a:schemeClr val="tx1">
                    <a:lumMod val="75000"/>
                    <a:lumOff val="25000"/>
                  </a:schemeClr>
                </a:solidFill>
                <a:sym typeface="+mn-ea"/>
              </a:rPr>
              <a:t>oscillations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3" name="图片 2" descr="fM-n0l3"/>
          <p:cNvPicPr>
            <a:picLocks noChangeAspect="1"/>
          </p:cNvPicPr>
          <p:nvPr/>
        </p:nvPicPr>
        <p:blipFill>
          <a:blip r:embed="rId1"/>
          <a:stretch>
            <a:fillRect/>
          </a:stretch>
        </p:blipFill>
        <p:spPr>
          <a:xfrm>
            <a:off x="828040" y="536575"/>
            <a:ext cx="7018020" cy="5752465"/>
          </a:xfrm>
          <a:prstGeom prst="rect">
            <a:avLst/>
          </a:prstGeom>
        </p:spPr>
      </p:pic>
      <p:pic>
        <p:nvPicPr>
          <p:cNvPr id="4" name="图片 3" descr="fM-n0l4"/>
          <p:cNvPicPr>
            <a:picLocks noChangeAspect="1"/>
          </p:cNvPicPr>
          <p:nvPr/>
        </p:nvPicPr>
        <p:blipFill>
          <a:blip r:embed="rId2"/>
          <a:stretch>
            <a:fillRect/>
          </a:stretch>
        </p:blipFill>
        <p:spPr>
          <a:xfrm>
            <a:off x="828040" y="536575"/>
            <a:ext cx="7018020" cy="5752465"/>
          </a:xfrm>
          <a:prstGeom prst="rect">
            <a:avLst/>
          </a:prstGeom>
        </p:spPr>
      </p:pic>
      <p:pic>
        <p:nvPicPr>
          <p:cNvPr id="6" name="图片 5" descr="fM-n0l5"/>
          <p:cNvPicPr>
            <a:picLocks noChangeAspect="1"/>
          </p:cNvPicPr>
          <p:nvPr/>
        </p:nvPicPr>
        <p:blipFill>
          <a:blip r:embed="rId3"/>
          <a:stretch>
            <a:fillRect/>
          </a:stretch>
        </p:blipFill>
        <p:spPr>
          <a:xfrm>
            <a:off x="828040" y="536575"/>
            <a:ext cx="7018020" cy="5752465"/>
          </a:xfrm>
          <a:prstGeom prst="rect">
            <a:avLst/>
          </a:prstGeom>
        </p:spPr>
      </p:pic>
      <p:sp>
        <p:nvSpPr>
          <p:cNvPr id="23" name="文本框 22"/>
          <p:cNvSpPr txBox="1"/>
          <p:nvPr>
            <p:custDataLst>
              <p:tags r:id="rId4"/>
            </p:custDataLst>
          </p:nvPr>
        </p:nvSpPr>
        <p:spPr>
          <a:xfrm rot="1380000">
            <a:off x="6662420" y="516890"/>
            <a:ext cx="2007870" cy="379730"/>
          </a:xfrm>
          <a:prstGeom prst="rect">
            <a:avLst/>
          </a:prstGeom>
          <a:noFill/>
        </p:spPr>
        <p:txBody>
          <a:bodyPr wrap="square" rtlCol="0" anchor="t">
            <a:noAutofit/>
          </a:bodyPr>
          <a:lstStyle/>
          <a:p>
            <a:r>
              <a:rPr lang="en-US" sz="2800" dirty="0">
                <a:solidFill>
                  <a:srgbClr val="FF0000"/>
                </a:solidFill>
                <a:sym typeface="+mn-ea"/>
              </a:rPr>
              <a:t>Preliminary</a:t>
            </a:r>
            <a:endParaRPr lang="en-US" altLang="en-US" sz="2800" dirty="0">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30530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dirty="0" smtClean="0">
                <a:solidFill>
                  <a:schemeClr val="tx1">
                    <a:lumMod val="75000"/>
                    <a:lumOff val="25000"/>
                  </a:schemeClr>
                </a:solidFill>
                <a:sym typeface="+mn-ea"/>
              </a:rPr>
              <a:t>C</a:t>
            </a:r>
            <a:r>
              <a:rPr altLang="zh-CN" sz="2800" dirty="0" smtClean="0">
                <a:solidFill>
                  <a:schemeClr val="tx1">
                    <a:lumMod val="75000"/>
                    <a:lumOff val="25000"/>
                  </a:schemeClr>
                </a:solidFill>
                <a:sym typeface="+mn-ea"/>
              </a:rPr>
              <a:t>rustal torsional</a:t>
            </a:r>
            <a:r>
              <a:rPr lang="en-US" sz="2800" dirty="0" smtClean="0">
                <a:solidFill>
                  <a:schemeClr val="tx1">
                    <a:lumMod val="75000"/>
                    <a:lumOff val="25000"/>
                  </a:schemeClr>
                </a:solidFill>
                <a:sym typeface="+mn-ea"/>
              </a:rPr>
              <a:t> </a:t>
            </a:r>
            <a:r>
              <a:rPr altLang="zh-CN" sz="2800" dirty="0" smtClean="0">
                <a:solidFill>
                  <a:schemeClr val="tx1">
                    <a:lumMod val="75000"/>
                    <a:lumOff val="25000"/>
                  </a:schemeClr>
                </a:solidFill>
                <a:sym typeface="+mn-ea"/>
              </a:rPr>
              <a:t>oscillations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7" name="图片 6" descr="fM-n2l2"/>
          <p:cNvPicPr>
            <a:picLocks noChangeAspect="1"/>
          </p:cNvPicPr>
          <p:nvPr/>
        </p:nvPicPr>
        <p:blipFill>
          <a:blip r:embed="rId1"/>
          <a:stretch>
            <a:fillRect/>
          </a:stretch>
        </p:blipFill>
        <p:spPr>
          <a:xfrm>
            <a:off x="684530" y="523875"/>
            <a:ext cx="7190740" cy="5799455"/>
          </a:xfrm>
          <a:prstGeom prst="rect">
            <a:avLst/>
          </a:prstGeom>
        </p:spPr>
      </p:pic>
      <p:sp>
        <p:nvSpPr>
          <p:cNvPr id="23" name="文本框 22"/>
          <p:cNvSpPr txBox="1"/>
          <p:nvPr>
            <p:custDataLst>
              <p:tags r:id="rId2"/>
            </p:custDataLst>
          </p:nvPr>
        </p:nvSpPr>
        <p:spPr>
          <a:xfrm rot="1380000">
            <a:off x="6662420" y="516890"/>
            <a:ext cx="2007870" cy="379730"/>
          </a:xfrm>
          <a:prstGeom prst="rect">
            <a:avLst/>
          </a:prstGeom>
          <a:noFill/>
        </p:spPr>
        <p:txBody>
          <a:bodyPr wrap="square" rtlCol="0" anchor="t">
            <a:noAutofit/>
          </a:bodyPr>
          <a:lstStyle/>
          <a:p>
            <a:r>
              <a:rPr lang="en-US" sz="2800" dirty="0">
                <a:solidFill>
                  <a:srgbClr val="FF0000"/>
                </a:solidFill>
                <a:sym typeface="+mn-ea"/>
              </a:rPr>
              <a:t>Preliminary</a:t>
            </a:r>
            <a:endParaRPr lang="en-US" altLang="en-US" sz="2800" dirty="0">
              <a:solidFill>
                <a:srgbClr val="FF0000"/>
              </a:solidFill>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162052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a:spAutoFit/>
          </a:bodyPr>
          <a:lstStyle/>
          <a:p>
            <a:pPr eaLnBrk="1" hangingPunct="1">
              <a:buFont typeface="Arial" panose="020B0604020202020204" pitchFamily="34" charset="0"/>
              <a:buNone/>
              <a:defRPr/>
            </a:pPr>
            <a:r>
              <a:rPr lang="en-US" sz="2800" noProof="1">
                <a:sym typeface="+mn-ea"/>
              </a:rPr>
              <a:t>Summary</a:t>
            </a:r>
            <a:endParaRPr lang="en-US" sz="2800" noProof="1"/>
          </a:p>
        </p:txBody>
      </p:sp>
      <p:sp>
        <p:nvSpPr>
          <p:cNvPr id="8193" name="Rectangle 2"/>
          <p:cNvSpPr>
            <a:spLocks noGrp="1" noChangeArrowheads="1"/>
          </p:cNvSpPr>
          <p:nvPr/>
        </p:nvSpPr>
        <p:spPr>
          <a:xfrm>
            <a:off x="501968" y="4789170"/>
            <a:ext cx="7772400" cy="1082675"/>
          </a:xfrm>
          <a:prstGeom prst="rect">
            <a:avLst/>
          </a:prstGeom>
          <a:noFill/>
          <a:ln>
            <a:noFill/>
          </a:ln>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9pPr>
          </a:lstStyle>
          <a:p>
            <a:pPr algn="ctr" eaLnBrk="1" fontAlgn="auto" hangingPunct="1">
              <a:spcAft>
                <a:spcPts val="0"/>
              </a:spcAft>
              <a:defRPr/>
            </a:pPr>
            <a:r>
              <a:rPr lang="zh-CN" altLang="zh-CN" sz="6600" b="1" i="1" smtClean="0">
                <a:solidFill>
                  <a:schemeClr val="tx1">
                    <a:lumMod val="75000"/>
                    <a:lumOff val="25000"/>
                  </a:schemeClr>
                </a:solidFill>
              </a:rPr>
              <a:t>Thank you!</a:t>
            </a:r>
            <a:r>
              <a:rPr lang="en-US" altLang="zh-CN" sz="6600" b="1" i="1" smtClean="0">
                <a:solidFill>
                  <a:schemeClr val="tx1">
                    <a:lumMod val="75000"/>
                    <a:lumOff val="25000"/>
                  </a:schemeClr>
                </a:solidFill>
              </a:rPr>
              <a:t>!!</a:t>
            </a:r>
            <a:endParaRPr lang="en-US" altLang="zh-CN" sz="6600" b="1" i="1" smtClean="0">
              <a:solidFill>
                <a:schemeClr val="tx1">
                  <a:lumMod val="75000"/>
                  <a:lumOff val="25000"/>
                </a:schemeClr>
              </a:solidFill>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4" name="文本框 3"/>
          <p:cNvSpPr txBox="1"/>
          <p:nvPr/>
        </p:nvSpPr>
        <p:spPr>
          <a:xfrm>
            <a:off x="329565" y="743585"/>
            <a:ext cx="8392795" cy="3692525"/>
          </a:xfrm>
          <a:prstGeom prst="rect">
            <a:avLst/>
          </a:prstGeom>
          <a:noFill/>
        </p:spPr>
        <p:txBody>
          <a:bodyPr wrap="square">
            <a:spAutoFit/>
          </a:bodyPr>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eaLnBrk="1" hangingPunct="1"/>
            <a:r>
              <a:rPr lang="en-US" altLang="zh-CN" sz="1800" noProof="1"/>
              <a:t>We have investigated the structures and </a:t>
            </a:r>
            <a:r>
              <a:rPr lang="en-US" altLang="zh-CN" sz="1800">
                <a:sym typeface="+mn-ea"/>
              </a:rPr>
              <a:t>elastic properties</a:t>
            </a:r>
            <a:r>
              <a:rPr lang="en-US" altLang="zh-CN" sz="1800" noProof="1"/>
              <a:t> of low density nuclear matter in a </a:t>
            </a:r>
            <a:r>
              <a:rPr lang="en-US" altLang="zh-CN" sz="1800" noProof="1">
                <a:solidFill>
                  <a:srgbClr val="FF0000"/>
                </a:solidFill>
              </a:rPr>
              <a:t>fully three-dimensional</a:t>
            </a:r>
            <a:r>
              <a:rPr lang="en-US" altLang="zh-CN" sz="1800" noProof="1"/>
              <a:t> geometry.</a:t>
            </a:r>
            <a:endParaRPr lang="en-US" altLang="zh-CN" sz="1800" noProof="1"/>
          </a:p>
          <a:p>
            <a:pPr marL="457200" indent="-457200" eaLnBrk="1" hangingPunct="1">
              <a:buFont typeface="+mj-ea"/>
              <a:buAutoNum type="circleNumDbPlain"/>
            </a:pPr>
            <a:r>
              <a:rPr lang="en-US" altLang="zh-CN" sz="1800" noProof="1" smtClean="0"/>
              <a:t>The </a:t>
            </a:r>
            <a:r>
              <a:rPr lang="en-US" altLang="zh-CN" sz="1800" noProof="1" smtClean="0">
                <a:solidFill>
                  <a:srgbClr val="FF0000"/>
                </a:solidFill>
              </a:rPr>
              <a:t>effect of finite cell size</a:t>
            </a:r>
            <a:r>
              <a:rPr lang="en-US" altLang="zh-CN" sz="1800" noProof="1" smtClean="0"/>
              <a:t> is treated carefully by searching for the </a:t>
            </a:r>
            <a:r>
              <a:rPr lang="en-US" altLang="zh-CN" sz="1800" noProof="1" smtClean="0">
                <a:solidFill>
                  <a:srgbClr val="FF0000"/>
                </a:solidFill>
              </a:rPr>
              <a:t>optimum cell size</a:t>
            </a:r>
            <a:r>
              <a:rPr lang="en-US" altLang="zh-CN" sz="1800" noProof="1" smtClean="0"/>
              <a:t>.</a:t>
            </a:r>
            <a:endParaRPr lang="en-US" altLang="zh-CN" sz="1800" noProof="1" smtClean="0"/>
          </a:p>
          <a:p>
            <a:pPr marL="457200" indent="-457200" eaLnBrk="1" hangingPunct="1">
              <a:buFont typeface="+mj-ea"/>
              <a:buAutoNum type="circleNumDbPlain"/>
            </a:pPr>
            <a:r>
              <a:rPr lang="en-US" altLang="zh-CN" sz="1800" noProof="1" smtClean="0"/>
              <a:t>The EOSs of </a:t>
            </a:r>
            <a:r>
              <a:rPr lang="en-US" altLang="zh-CN" sz="1800" smtClean="0">
                <a:sym typeface="+mn-ea"/>
              </a:rPr>
              <a:t>nuclear pastas are insensitive to the </a:t>
            </a:r>
            <a:r>
              <a:rPr lang="en-US" altLang="zh-CN" sz="1800" smtClean="0">
                <a:solidFill>
                  <a:srgbClr val="FF0000"/>
                </a:solidFill>
                <a:sym typeface="+mn-ea"/>
              </a:rPr>
              <a:t>lattice structures</a:t>
            </a:r>
            <a:r>
              <a:rPr lang="en-US" altLang="zh-CN" sz="1800" smtClean="0">
                <a:sym typeface="+mn-ea"/>
              </a:rPr>
              <a:t> (size, volume, A, and Z), where the difference of energy per baryon is</a:t>
            </a:r>
            <a:r>
              <a:rPr lang="en-US" altLang="zh-CN" sz="1800" smtClean="0">
                <a:solidFill>
                  <a:srgbClr val="FF0000"/>
                </a:solidFill>
                <a:sym typeface="+mn-ea"/>
              </a:rPr>
              <a:t> small</a:t>
            </a:r>
            <a:r>
              <a:rPr lang="en-US" altLang="zh-CN" sz="1800" smtClean="0">
                <a:sym typeface="+mn-ea"/>
              </a:rPr>
              <a:t>. </a:t>
            </a:r>
            <a:endParaRPr lang="en-US" altLang="zh-CN" sz="1800" noProof="1" smtClean="0"/>
          </a:p>
          <a:p>
            <a:pPr marL="457200" indent="-457200" eaLnBrk="1" hangingPunct="1">
              <a:buFont typeface="+mj-ea"/>
              <a:buAutoNum type="circleNumDbPlain"/>
            </a:pPr>
            <a:r>
              <a:rPr lang="en-US" altLang="zh-CN" sz="1800" noProof="1" smtClean="0"/>
              <a:t>The </a:t>
            </a:r>
            <a:r>
              <a:rPr lang="en-US" altLang="zh-CN" sz="1800" noProof="1" smtClean="0">
                <a:solidFill>
                  <a:srgbClr val="FF0000"/>
                </a:solidFill>
              </a:rPr>
              <a:t>elastic properties</a:t>
            </a:r>
            <a:r>
              <a:rPr lang="en-US" altLang="zh-CN" sz="1800" noProof="1" smtClean="0"/>
              <a:t> deviates from that of </a:t>
            </a:r>
            <a:r>
              <a:rPr lang="en-US" altLang="zh-CN" sz="1800" noProof="1" smtClean="0">
                <a:solidFill>
                  <a:srgbClr val="FF0000"/>
                </a:solidFill>
              </a:rPr>
              <a:t>Coulomb crystals</a:t>
            </a:r>
            <a:r>
              <a:rPr lang="en-US" altLang="zh-CN" sz="1800" noProof="1" smtClean="0"/>
              <a:t> at large densities, while those predicted by the </a:t>
            </a:r>
            <a:r>
              <a:rPr lang="en-US" altLang="zh-CN" sz="1800" noProof="1" smtClean="0">
                <a:solidFill>
                  <a:srgbClr val="FF0000"/>
                </a:solidFill>
              </a:rPr>
              <a:t>incompressible liquid-drop model</a:t>
            </a:r>
            <a:r>
              <a:rPr lang="en-US" altLang="zh-CN" sz="1800" noProof="1" smtClean="0"/>
              <a:t> agree with our calculation quanlitatively but </a:t>
            </a:r>
            <a:r>
              <a:rPr lang="en-US" altLang="zh-CN" sz="1800" noProof="1" smtClean="0">
                <a:solidFill>
                  <a:srgbClr val="FF0000"/>
                </a:solidFill>
              </a:rPr>
              <a:t>not quantitatively</a:t>
            </a:r>
            <a:r>
              <a:rPr lang="en-US" altLang="zh-CN" sz="1800" noProof="1" smtClean="0"/>
              <a:t>.</a:t>
            </a:r>
            <a:endParaRPr lang="en-US" altLang="zh-CN" sz="1800" noProof="1" smtClean="0"/>
          </a:p>
          <a:p>
            <a:pPr marL="457200" indent="-457200" eaLnBrk="1" hangingPunct="1">
              <a:buFont typeface="+mj-ea"/>
              <a:buAutoNum type="circleNumDbPlain"/>
            </a:pPr>
            <a:r>
              <a:rPr lang="en-US" altLang="zh-CN" sz="1800">
                <a:sym typeface="+mn-ea"/>
              </a:rPr>
              <a:t>A </a:t>
            </a:r>
            <a:r>
              <a:rPr lang="en-US" altLang="zh-CN" sz="1800">
                <a:solidFill>
                  <a:srgbClr val="FF0000"/>
                </a:solidFill>
                <a:sym typeface="+mn-ea"/>
              </a:rPr>
              <a:t>smaller slope</a:t>
            </a:r>
            <a:r>
              <a:rPr lang="en-US" altLang="zh-CN" sz="1800">
                <a:sym typeface="+mn-ea"/>
              </a:rPr>
              <a:t> </a:t>
            </a:r>
            <a:r>
              <a:rPr lang="en-US" altLang="zh-CN" sz="1800">
                <a:solidFill>
                  <a:srgbClr val="FF0000"/>
                </a:solidFill>
                <a:sym typeface="+mn-ea"/>
              </a:rPr>
              <a:t>of symmetry energy </a:t>
            </a:r>
            <a:r>
              <a:rPr lang="en-US" altLang="zh-CN" sz="1800">
                <a:sym typeface="+mn-ea"/>
              </a:rPr>
              <a:t>predicts </a:t>
            </a:r>
            <a:r>
              <a:rPr lang="en-US" altLang="zh-CN" sz="1800">
                <a:solidFill>
                  <a:srgbClr val="FF0000"/>
                </a:solidFill>
                <a:sym typeface="+mn-ea"/>
              </a:rPr>
              <a:t>larger onset densities</a:t>
            </a:r>
            <a:r>
              <a:rPr lang="en-US" altLang="zh-CN" sz="1800">
                <a:sym typeface="+mn-ea"/>
              </a:rPr>
              <a:t> for core-crust transition and non-spherical nuclei, </a:t>
            </a:r>
            <a:r>
              <a:rPr lang="en-US" altLang="zh-CN" sz="1800">
                <a:solidFill>
                  <a:srgbClr val="FF0000"/>
                </a:solidFill>
                <a:sym typeface="+mn-ea"/>
              </a:rPr>
              <a:t>elestic constants</a:t>
            </a:r>
            <a:r>
              <a:rPr lang="en-US" altLang="zh-CN" sz="1800">
                <a:solidFill>
                  <a:schemeClr val="tx1"/>
                </a:solidFill>
                <a:sym typeface="+mn-ea"/>
              </a:rPr>
              <a:t>,</a:t>
            </a:r>
            <a:r>
              <a:rPr lang="en-US" altLang="zh-CN" sz="1800">
                <a:solidFill>
                  <a:srgbClr val="FF0000"/>
                </a:solidFill>
                <a:sym typeface="+mn-ea"/>
              </a:rPr>
              <a:t> </a:t>
            </a:r>
            <a:r>
              <a:rPr lang="en-US" altLang="zh-CN" sz="1800">
                <a:sym typeface="+mn-ea"/>
              </a:rPr>
              <a:t>and </a:t>
            </a:r>
            <a:r>
              <a:rPr lang="en-US" altLang="zh-CN" sz="1800">
                <a:solidFill>
                  <a:srgbClr val="FF0000"/>
                </a:solidFill>
                <a:sym typeface="+mn-ea"/>
              </a:rPr>
              <a:t>frequencies </a:t>
            </a:r>
            <a:r>
              <a:rPr lang="en-US" sz="1800" dirty="0" smtClean="0">
                <a:solidFill>
                  <a:schemeClr val="tx1">
                    <a:lumMod val="75000"/>
                    <a:lumOff val="25000"/>
                  </a:schemeClr>
                </a:solidFill>
                <a:sym typeface="+mn-ea"/>
              </a:rPr>
              <a:t>of fundamental torsional shear modes</a:t>
            </a:r>
            <a:r>
              <a:rPr lang="en-US" altLang="zh-CN" sz="1800" smtClean="0">
                <a:sym typeface="+mn-ea"/>
              </a:rPr>
              <a:t>.</a:t>
            </a:r>
            <a:endParaRPr lang="en-US" altLang="zh-CN" sz="1800" noProof="1" smtClean="0"/>
          </a:p>
          <a:p>
            <a:pPr marL="457200" indent="-457200" eaLnBrk="1" hangingPunct="1">
              <a:buFont typeface="+mj-ea"/>
              <a:buAutoNum type="circleNumDbPlain"/>
            </a:pPr>
            <a:endParaRPr lang="en-US" altLang="zh-CN" sz="1800" noProof="1" smtClean="0"/>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193"/>
                                        </p:tgtEl>
                                        <p:attrNameLst>
                                          <p:attrName>style.visibility</p:attrName>
                                        </p:attrNameLst>
                                      </p:cBhvr>
                                      <p:to>
                                        <p:strVal val="visible"/>
                                      </p:to>
                                    </p:set>
                                    <p:animEffect transition="in" filter="blinds(horizontal)">
                                      <p:cBhvr>
                                        <p:cTn id="23"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a:xfrm>
            <a:off x="80645" y="6459855"/>
            <a:ext cx="4885690" cy="36512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en-US" altLang="zh-CN" sz="1400" dirty="0">
              <a:solidFill>
                <a:schemeClr val="bg1"/>
              </a:solidFill>
              <a:sym typeface="+mn-ea"/>
            </a:endParaRPr>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4" name="灯片编号占位符 2"/>
          <p:cNvSpPr>
            <a:spLocks noGrp="1"/>
          </p:cNvSpPr>
          <p:nvPr>
            <p:custDataLst>
              <p:tags r:id="rId1"/>
            </p:custDataLst>
          </p:nvPr>
        </p:nvSpPr>
        <p:spPr>
          <a:xfrm>
            <a:off x="8269288" y="6586538"/>
            <a:ext cx="984250" cy="365125"/>
          </a:xfrm>
          <a:prstGeom prst="rect">
            <a:avLst/>
          </a:prstGeom>
        </p:spPr>
        <p:txBody>
          <a:bodyPr vert="horz" lIns="91440" tIns="45720" rIns="91440" bIns="45720" rtlCol="0" anchor="ctr"/>
          <a:lstStyle>
            <a:defPPr>
              <a:defRPr lang="en-US"/>
            </a:defPPr>
            <a:lvl1pPr marL="0" algn="r" defTabSz="914400" rtl="0" eaLnBrk="1" latinLnBrk="0" hangingPunct="1">
              <a:buFont typeface="Arial" panose="020B0604020202020204" pitchFamily="34" charset="0"/>
              <a:buNone/>
              <a:defRPr sz="1600" kern="1200">
                <a:solidFill>
                  <a:srgbClr val="FFFFF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AF3865C-8E7E-43F6-9267-532416176426}" type="slidenum">
              <a:rPr lang="zh-CN" altLang="en-US"/>
            </a:fld>
            <a:endParaRPr lang="zh-CN" altLang="en-US"/>
          </a:p>
        </p:txBody>
      </p:sp>
      <p:pic>
        <p:nvPicPr>
          <p:cNvPr id="100" name="图片 99"/>
          <p:cNvPicPr>
            <a:picLocks noChangeAspect="1"/>
          </p:cNvPicPr>
          <p:nvPr>
            <p:custDataLst>
              <p:tags r:id="rId2"/>
            </p:custDataLst>
          </p:nvPr>
        </p:nvPicPr>
        <p:blipFill>
          <a:blip r:embed="rId3"/>
          <a:stretch>
            <a:fillRect/>
          </a:stretch>
        </p:blipFill>
        <p:spPr>
          <a:xfrm>
            <a:off x="0" y="0"/>
            <a:ext cx="6606540" cy="3220720"/>
          </a:xfrm>
          <a:prstGeom prst="rect">
            <a:avLst/>
          </a:prstGeom>
          <a:noFill/>
          <a:ln w="9525">
            <a:noFill/>
          </a:ln>
        </p:spPr>
      </p:pic>
      <p:pic>
        <p:nvPicPr>
          <p:cNvPr id="5" name="图片 4"/>
          <p:cNvPicPr>
            <a:picLocks noChangeAspect="1"/>
          </p:cNvPicPr>
          <p:nvPr>
            <p:custDataLst>
              <p:tags r:id="rId4"/>
            </p:custDataLst>
          </p:nvPr>
        </p:nvPicPr>
        <p:blipFill>
          <a:blip r:embed="rId5"/>
          <a:stretch>
            <a:fillRect/>
          </a:stretch>
        </p:blipFill>
        <p:spPr>
          <a:xfrm>
            <a:off x="2513910" y="-27305"/>
            <a:ext cx="6647180" cy="3729990"/>
          </a:xfrm>
          <a:prstGeom prst="rect">
            <a:avLst/>
          </a:prstGeom>
          <a:noFill/>
          <a:ln w="9525">
            <a:noFill/>
          </a:ln>
        </p:spPr>
      </p:pic>
      <p:pic>
        <p:nvPicPr>
          <p:cNvPr id="6" name="图片 5"/>
          <p:cNvPicPr>
            <a:picLocks noChangeAspect="1"/>
          </p:cNvPicPr>
          <p:nvPr>
            <p:custDataLst>
              <p:tags r:id="rId6"/>
            </p:custDataLst>
          </p:nvPr>
        </p:nvPicPr>
        <p:blipFill>
          <a:blip r:embed="rId7"/>
          <a:stretch>
            <a:fillRect/>
          </a:stretch>
        </p:blipFill>
        <p:spPr>
          <a:xfrm>
            <a:off x="3375393" y="2498725"/>
            <a:ext cx="5802630" cy="4359275"/>
          </a:xfrm>
          <a:prstGeom prst="rect">
            <a:avLst/>
          </a:prstGeom>
        </p:spPr>
      </p:pic>
      <p:pic>
        <p:nvPicPr>
          <p:cNvPr id="7" name="图片 6"/>
          <p:cNvPicPr>
            <a:picLocks noChangeAspect="1"/>
          </p:cNvPicPr>
          <p:nvPr>
            <p:custDataLst>
              <p:tags r:id="rId8"/>
            </p:custDataLst>
          </p:nvPr>
        </p:nvPicPr>
        <p:blipFill>
          <a:blip r:embed="rId9"/>
          <a:srcRect l="12188" r="-89"/>
          <a:stretch>
            <a:fillRect/>
          </a:stretch>
        </p:blipFill>
        <p:spPr>
          <a:xfrm>
            <a:off x="-36051" y="3077845"/>
            <a:ext cx="4402311" cy="3802380"/>
          </a:xfrm>
          <a:prstGeom prst="rect">
            <a:avLst/>
          </a:prstGeom>
        </p:spPr>
      </p:pic>
      <p:pic>
        <p:nvPicPr>
          <p:cNvPr id="102" name="图片 101"/>
          <p:cNvPicPr/>
          <p:nvPr>
            <p:custDataLst>
              <p:tags r:id="rId10"/>
            </p:custDataLst>
          </p:nvPr>
        </p:nvPicPr>
        <p:blipFill>
          <a:blip r:embed="rId11"/>
          <a:stretch>
            <a:fillRect/>
          </a:stretch>
        </p:blipFill>
        <p:spPr>
          <a:xfrm>
            <a:off x="3772268" y="-22543"/>
            <a:ext cx="5405755" cy="6903085"/>
          </a:xfrm>
          <a:prstGeom prst="rect">
            <a:avLst/>
          </a:prstGeom>
          <a:noFill/>
          <a:ln w="9525">
            <a:noFill/>
          </a:ln>
        </p:spPr>
      </p:pic>
      <p:sp>
        <p:nvSpPr>
          <p:cNvPr id="8" name="矩形 7"/>
          <p:cNvSpPr/>
          <p:nvPr>
            <p:custDataLst>
              <p:tags r:id="rId12"/>
            </p:custDataLst>
          </p:nvPr>
        </p:nvSpPr>
        <p:spPr>
          <a:xfrm rot="20820000">
            <a:off x="808990" y="2829560"/>
            <a:ext cx="7528560" cy="1198880"/>
          </a:xfrm>
          <a:prstGeom prst="rect">
            <a:avLst/>
          </a:prstGeom>
          <a:noFill/>
          <a:ln>
            <a:noFill/>
          </a:ln>
        </p:spPr>
        <p:txBody>
          <a:bodyPr wrap="none" rtlCol="0" anchor="t">
            <a:spAutoFit/>
          </a:bodyPr>
          <a:lstStyle/>
          <a:p>
            <a:pPr algn="ctr"/>
            <a:r>
              <a:rPr lang="zh-CN" altLang="en-US" sz="7200" b="1">
                <a:ln w="6600">
                  <a:solidFill>
                    <a:schemeClr val="accent2"/>
                  </a:solidFill>
                  <a:prstDash val="solid"/>
                </a:ln>
                <a:solidFill>
                  <a:srgbClr val="FFFFFF"/>
                </a:solidFill>
                <a:effectLst>
                  <a:outerShdw dist="38100" dir="2700000" algn="tl" rotWithShape="0">
                    <a:schemeClr val="accent2"/>
                  </a:outerShdw>
                </a:effectLst>
                <a:sym typeface="+mn-ea"/>
              </a:rPr>
              <a:t>欢迎大家来扬州！</a:t>
            </a:r>
            <a:endParaRPr lang="zh-CN" altLang="en-US" sz="7200" b="1">
              <a:ln w="6600">
                <a:solidFill>
                  <a:schemeClr val="accent2"/>
                </a:solidFill>
                <a:prstDash val="solid"/>
              </a:ln>
              <a:solidFill>
                <a:srgbClr val="FFFFFF"/>
              </a:solidFill>
              <a:effectLst>
                <a:outerShdw dist="38100" dir="2700000" algn="tl" rotWithShape="0">
                  <a:schemeClr val="accent2"/>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blinds(horizontal)">
                                      <p:cBhvr>
                                        <p:cTn id="22" dur="5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616839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Constraints on n</a:t>
            </a:r>
            <a:r>
              <a:rPr sz="2800" noProof="1"/>
              <a:t>uclear matter </a:t>
            </a:r>
            <a:r>
              <a:rPr lang="en-US" sz="2800" noProof="1"/>
              <a:t>properties</a:t>
            </a:r>
            <a:endParaRPr lang="en-US" sz="2800" noProof="1"/>
          </a:p>
        </p:txBody>
      </p:sp>
      <p:sp>
        <p:nvSpPr>
          <p:cNvPr id="17" name="灯片编号占位符 16"/>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25" name="334E55B0-647D-440b-865C-3EC943EB4CBC-7" descr="qt_temp"/>
          <p:cNvPicPr>
            <a:picLocks noChangeAspect="1"/>
          </p:cNvPicPr>
          <p:nvPr/>
        </p:nvPicPr>
        <p:blipFill>
          <a:blip r:embed="rId1"/>
          <a:stretch>
            <a:fillRect/>
          </a:stretch>
        </p:blipFill>
        <p:spPr>
          <a:xfrm>
            <a:off x="1979930" y="1029970"/>
            <a:ext cx="4343400" cy="415290"/>
          </a:xfrm>
          <a:prstGeom prst="rect">
            <a:avLst/>
          </a:prstGeom>
        </p:spPr>
      </p:pic>
      <p:sp>
        <p:nvSpPr>
          <p:cNvPr id="26" name="文本框 25"/>
          <p:cNvSpPr txBox="1"/>
          <p:nvPr/>
        </p:nvSpPr>
        <p:spPr>
          <a:xfrm>
            <a:off x="122555" y="536575"/>
            <a:ext cx="6104255" cy="398780"/>
          </a:xfrm>
          <a:prstGeom prst="rect">
            <a:avLst/>
          </a:prstGeom>
          <a:noFill/>
        </p:spPr>
        <p:txBody>
          <a:bodyPr wrap="none" rtlCol="0" anchor="t">
            <a:spAutoFit/>
          </a:bodyPr>
          <a:lstStyle/>
          <a:p>
            <a:r>
              <a:rPr lang="en-US" dirty="0">
                <a:sym typeface="+mn-ea"/>
              </a:rPr>
              <a:t>The </a:t>
            </a:r>
            <a:r>
              <a:rPr lang="en-US" dirty="0">
                <a:solidFill>
                  <a:srgbClr val="FF0000"/>
                </a:solidFill>
                <a:sym typeface="+mn-ea"/>
              </a:rPr>
              <a:t>binding energy per nucleon</a:t>
            </a:r>
            <a:r>
              <a:rPr lang="en-US" dirty="0">
                <a:sym typeface="+mn-ea"/>
              </a:rPr>
              <a:t> can be expanded as</a:t>
            </a:r>
            <a:endParaRPr lang="en-US" dirty="0">
              <a:sym typeface="+mn-ea"/>
            </a:endParaRPr>
          </a:p>
        </p:txBody>
      </p:sp>
      <p:pic>
        <p:nvPicPr>
          <p:cNvPr id="30" name="334E55B0-647D-440b-865C-3EC943EB4CBC-3" descr="qt_temp"/>
          <p:cNvPicPr>
            <a:picLocks noChangeAspect="1"/>
          </p:cNvPicPr>
          <p:nvPr/>
        </p:nvPicPr>
        <p:blipFill>
          <a:blip r:embed="rId2"/>
          <a:stretch>
            <a:fillRect/>
          </a:stretch>
        </p:blipFill>
        <p:spPr>
          <a:xfrm>
            <a:off x="1585595" y="1638300"/>
            <a:ext cx="2912110" cy="401955"/>
          </a:xfrm>
          <a:prstGeom prst="rect">
            <a:avLst/>
          </a:prstGeom>
        </p:spPr>
      </p:pic>
      <p:pic>
        <p:nvPicPr>
          <p:cNvPr id="32" name="334E55B0-647D-440b-865C-3EC943EB4CBC-1" descr="qt_temp"/>
          <p:cNvPicPr>
            <a:picLocks noChangeAspect="1"/>
          </p:cNvPicPr>
          <p:nvPr/>
        </p:nvPicPr>
        <p:blipFill>
          <a:blip r:embed="rId3"/>
          <a:stretch>
            <a:fillRect/>
          </a:stretch>
        </p:blipFill>
        <p:spPr>
          <a:xfrm>
            <a:off x="594995" y="2115185"/>
            <a:ext cx="5326380" cy="752475"/>
          </a:xfrm>
          <a:prstGeom prst="rect">
            <a:avLst/>
          </a:prstGeom>
        </p:spPr>
      </p:pic>
      <p:pic>
        <p:nvPicPr>
          <p:cNvPr id="33" name="334E55B0-647D-440b-865C-3EC943EB4CBC-2" descr="qt_temp"/>
          <p:cNvPicPr>
            <a:picLocks noChangeAspect="1"/>
          </p:cNvPicPr>
          <p:nvPr/>
        </p:nvPicPr>
        <p:blipFill>
          <a:blip r:embed="rId4"/>
          <a:stretch>
            <a:fillRect/>
          </a:stretch>
        </p:blipFill>
        <p:spPr>
          <a:xfrm>
            <a:off x="580390" y="3029585"/>
            <a:ext cx="6684645" cy="798830"/>
          </a:xfrm>
          <a:prstGeom prst="rect">
            <a:avLst/>
          </a:prstGeom>
        </p:spPr>
      </p:pic>
      <p:sp>
        <p:nvSpPr>
          <p:cNvPr id="34" name="文本框 33"/>
          <p:cNvSpPr txBox="1"/>
          <p:nvPr/>
        </p:nvSpPr>
        <p:spPr>
          <a:xfrm>
            <a:off x="594995" y="1638300"/>
            <a:ext cx="634365" cy="398780"/>
          </a:xfrm>
          <a:prstGeom prst="rect">
            <a:avLst/>
          </a:prstGeom>
          <a:noFill/>
        </p:spPr>
        <p:txBody>
          <a:bodyPr wrap="none" rtlCol="0" anchor="t">
            <a:spAutoFit/>
          </a:bodyPr>
          <a:lstStyle/>
          <a:p>
            <a:r>
              <a:rPr lang="en-US">
                <a:sym typeface="+mn-ea"/>
              </a:rPr>
              <a:t>with</a:t>
            </a:r>
            <a:endParaRPr lang="zh-CN" altLang="en-US"/>
          </a:p>
        </p:txBody>
      </p:sp>
      <p:pic>
        <p:nvPicPr>
          <p:cNvPr id="36" name="334E55B0-647D-440b-865C-3EC943EB4CBC-4" descr="qt_temp"/>
          <p:cNvPicPr>
            <a:picLocks noChangeAspect="1"/>
          </p:cNvPicPr>
          <p:nvPr/>
        </p:nvPicPr>
        <p:blipFill>
          <a:blip r:embed="rId5"/>
          <a:stretch>
            <a:fillRect/>
          </a:stretch>
        </p:blipFill>
        <p:spPr>
          <a:xfrm>
            <a:off x="597535" y="4145280"/>
            <a:ext cx="2025650" cy="332740"/>
          </a:xfrm>
          <a:prstGeom prst="rect">
            <a:avLst/>
          </a:prstGeom>
        </p:spPr>
      </p:pic>
      <p:pic>
        <p:nvPicPr>
          <p:cNvPr id="37" name="334E55B0-647D-440b-865C-3EC943EB4CBC-5" descr="C:/Users/CJXia/AppData/Local/Temp/qt_temp.PH9512qt_temp"/>
          <p:cNvPicPr>
            <a:picLocks noChangeAspect="1"/>
          </p:cNvPicPr>
          <p:nvPr/>
        </p:nvPicPr>
        <p:blipFill>
          <a:blip r:embed="rId6"/>
          <a:stretch>
            <a:fillRect/>
          </a:stretch>
        </p:blipFill>
        <p:spPr>
          <a:xfrm>
            <a:off x="3556000" y="4248150"/>
            <a:ext cx="2037080" cy="229235"/>
          </a:xfrm>
          <a:prstGeom prst="rect">
            <a:avLst/>
          </a:prstGeom>
        </p:spPr>
      </p:pic>
      <p:grpSp>
        <p:nvGrpSpPr>
          <p:cNvPr id="40" name="组合 39"/>
          <p:cNvGrpSpPr/>
          <p:nvPr/>
        </p:nvGrpSpPr>
        <p:grpSpPr>
          <a:xfrm>
            <a:off x="401955" y="4771390"/>
            <a:ext cx="7066915" cy="398780"/>
            <a:chOff x="633" y="7740"/>
            <a:chExt cx="11129" cy="628"/>
          </a:xfrm>
        </p:grpSpPr>
        <p:pic>
          <p:nvPicPr>
            <p:cNvPr id="38" name="334E55B0-647D-440b-865C-3EC943EB4CBC-6" descr="qt_temp"/>
            <p:cNvPicPr>
              <a:picLocks noChangeAspect="1"/>
            </p:cNvPicPr>
            <p:nvPr/>
          </p:nvPicPr>
          <p:blipFill>
            <a:blip r:embed="rId7"/>
            <a:stretch>
              <a:fillRect/>
            </a:stretch>
          </p:blipFill>
          <p:spPr>
            <a:xfrm>
              <a:off x="6722" y="7768"/>
              <a:ext cx="5040" cy="428"/>
            </a:xfrm>
            <a:prstGeom prst="rect">
              <a:avLst/>
            </a:prstGeom>
          </p:spPr>
        </p:pic>
        <p:sp>
          <p:nvSpPr>
            <p:cNvPr id="39" name="文本框 38"/>
            <p:cNvSpPr txBox="1"/>
            <p:nvPr/>
          </p:nvSpPr>
          <p:spPr>
            <a:xfrm>
              <a:off x="633" y="7740"/>
              <a:ext cx="6230" cy="628"/>
            </a:xfrm>
            <a:prstGeom prst="rect">
              <a:avLst/>
            </a:prstGeom>
            <a:noFill/>
          </p:spPr>
          <p:txBody>
            <a:bodyPr wrap="square" rtlCol="0" anchor="t">
              <a:spAutoFit/>
            </a:bodyPr>
            <a:lstStyle/>
            <a:p>
              <a:r>
                <a:rPr lang="zh-CN" altLang="en-US"/>
                <a:t>Shlomo </a:t>
              </a:r>
              <a:r>
                <a:rPr lang="en-US" altLang="zh-CN"/>
                <a:t>et al.</a:t>
              </a:r>
              <a:r>
                <a:rPr lang="zh-CN" altLang="en-US"/>
                <a:t>2006_EPJA30-23</a:t>
              </a:r>
              <a:r>
                <a:rPr lang="en-US" altLang="zh-CN"/>
                <a:t>:</a:t>
              </a:r>
              <a:endParaRPr lang="en-US" altLang="zh-CN"/>
            </a:p>
          </p:txBody>
        </p:sp>
      </p:grpSp>
      <p:grpSp>
        <p:nvGrpSpPr>
          <p:cNvPr id="44" name="组合 43"/>
          <p:cNvGrpSpPr/>
          <p:nvPr/>
        </p:nvGrpSpPr>
        <p:grpSpPr>
          <a:xfrm>
            <a:off x="4378325" y="553720"/>
            <a:ext cx="4694593" cy="5748020"/>
            <a:chOff x="3253" y="408"/>
            <a:chExt cx="6977" cy="8862"/>
          </a:xfrm>
        </p:grpSpPr>
        <p:pic>
          <p:nvPicPr>
            <p:cNvPr id="45" name="图片 44"/>
            <p:cNvPicPr>
              <a:picLocks noChangeAspect="1"/>
            </p:cNvPicPr>
            <p:nvPr/>
          </p:nvPicPr>
          <p:blipFill>
            <a:blip r:embed="rId8"/>
            <a:stretch>
              <a:fillRect/>
            </a:stretch>
          </p:blipFill>
          <p:spPr>
            <a:xfrm>
              <a:off x="3253" y="408"/>
              <a:ext cx="6977" cy="8862"/>
            </a:xfrm>
            <a:prstGeom prst="rect">
              <a:avLst/>
            </a:prstGeom>
          </p:spPr>
        </p:pic>
        <p:sp>
          <p:nvSpPr>
            <p:cNvPr id="46" name="文本框 45"/>
            <p:cNvSpPr txBox="1"/>
            <p:nvPr/>
          </p:nvSpPr>
          <p:spPr>
            <a:xfrm>
              <a:off x="3388" y="797"/>
              <a:ext cx="6421" cy="615"/>
            </a:xfrm>
            <a:prstGeom prst="rect">
              <a:avLst/>
            </a:prstGeom>
            <a:noFill/>
          </p:spPr>
          <p:txBody>
            <a:bodyPr wrap="square" rtlCol="0" anchor="t">
              <a:spAutoFit/>
            </a:bodyPr>
            <a:lstStyle/>
            <a:p>
              <a:r>
                <a:rPr lang="zh-CN" altLang="en-US"/>
                <a:t>Lattimer</a:t>
              </a:r>
              <a:r>
                <a:rPr lang="en-US" altLang="zh-CN"/>
                <a:t>_Steiner</a:t>
              </a:r>
              <a:r>
                <a:rPr lang="zh-CN" altLang="en-US"/>
                <a:t>2014_EPJA50-40</a:t>
              </a:r>
              <a:endParaRPr lang="zh-CN" altLang="en-US"/>
            </a:p>
          </p:txBody>
        </p:sp>
      </p:grpSp>
      <p:sp>
        <p:nvSpPr>
          <p:cNvPr id="51" name="文本框 50"/>
          <p:cNvSpPr txBox="1"/>
          <p:nvPr/>
        </p:nvSpPr>
        <p:spPr>
          <a:xfrm>
            <a:off x="4728845" y="588645"/>
            <a:ext cx="4352925" cy="1322070"/>
          </a:xfrm>
          <a:prstGeom prst="rect">
            <a:avLst/>
          </a:prstGeom>
          <a:solidFill>
            <a:schemeClr val="bg1"/>
          </a:solidFill>
        </p:spPr>
        <p:txBody>
          <a:bodyPr wrap="square" rtlCol="0" anchor="t">
            <a:spAutoFit/>
          </a:bodyPr>
          <a:lstStyle/>
          <a:p>
            <a:r>
              <a:rPr lang="zh-CN" altLang="en-US">
                <a:sym typeface="+mn-ea"/>
              </a:rPr>
              <a:t>Zhang </a:t>
            </a:r>
            <a:r>
              <a:rPr lang="en-US" altLang="zh-CN">
                <a:sym typeface="+mn-ea"/>
              </a:rPr>
              <a:t>et al.</a:t>
            </a:r>
            <a:r>
              <a:rPr lang="zh-CN" altLang="en-US">
                <a:sym typeface="+mn-ea"/>
              </a:rPr>
              <a:t>2020_PRC101-034303</a:t>
            </a:r>
            <a:r>
              <a:rPr lang="en-US" altLang="zh-CN">
                <a:sym typeface="+mn-ea"/>
              </a:rPr>
              <a:t>: </a:t>
            </a:r>
            <a:endParaRPr lang="en-US" altLang="zh-CN">
              <a:sym typeface="+mn-ea"/>
            </a:endParaRPr>
          </a:p>
          <a:p>
            <a:r>
              <a:rPr lang="zh-CN" altLang="en-US" i="1"/>
              <a:t>K</a:t>
            </a:r>
            <a:r>
              <a:rPr lang="zh-CN" altLang="en-US"/>
              <a:t> = 250.23</a:t>
            </a:r>
            <a:r>
              <a:rPr lang="zh-CN" altLang="en-US">
                <a:latin typeface="微软雅黑" panose="020B0503020204020204" charset="-122"/>
                <a:ea typeface="微软雅黑" panose="020B0503020204020204" charset="-122"/>
              </a:rPr>
              <a:t>±</a:t>
            </a:r>
            <a:r>
              <a:rPr lang="zh-CN" altLang="en-US"/>
              <a:t>20.16 MeV, </a:t>
            </a:r>
            <a:endParaRPr lang="zh-CN" altLang="en-US"/>
          </a:p>
          <a:p>
            <a:r>
              <a:rPr lang="zh-CN" altLang="en-US" i="1"/>
              <a:t>S</a:t>
            </a:r>
            <a:r>
              <a:rPr lang="zh-CN" altLang="en-US"/>
              <a:t> = 31.35</a:t>
            </a:r>
            <a:r>
              <a:rPr lang="zh-CN" altLang="en-US">
                <a:latin typeface="微软雅黑" panose="020B0503020204020204" charset="-122"/>
                <a:ea typeface="微软雅黑" panose="020B0503020204020204" charset="-122"/>
                <a:sym typeface="+mn-ea"/>
              </a:rPr>
              <a:t>±</a:t>
            </a:r>
            <a:r>
              <a:rPr lang="zh-CN" altLang="en-US"/>
              <a:t>2.08 MeV</a:t>
            </a:r>
            <a:endParaRPr lang="zh-CN" altLang="en-US"/>
          </a:p>
          <a:p>
            <a:r>
              <a:rPr lang="zh-CN" altLang="en-US" i="1"/>
              <a:t>L</a:t>
            </a:r>
            <a:r>
              <a:rPr lang="zh-CN" altLang="en-US"/>
              <a:t> = 59.57</a:t>
            </a:r>
            <a:r>
              <a:rPr lang="zh-CN" altLang="en-US">
                <a:latin typeface="微软雅黑" panose="020B0503020204020204" charset="-122"/>
                <a:ea typeface="微软雅黑" panose="020B0503020204020204" charset="-122"/>
                <a:sym typeface="+mn-ea"/>
              </a:rPr>
              <a:t>±</a:t>
            </a:r>
            <a:r>
              <a:rPr lang="zh-CN" altLang="en-US"/>
              <a:t>10.06 MeV</a:t>
            </a:r>
            <a:endParaRPr lang="zh-CN" altLang="en-US"/>
          </a:p>
        </p:txBody>
      </p:sp>
      <p:sp>
        <p:nvSpPr>
          <p:cNvPr id="52" name="文本框 51"/>
          <p:cNvSpPr txBox="1"/>
          <p:nvPr/>
        </p:nvSpPr>
        <p:spPr>
          <a:xfrm>
            <a:off x="4749165" y="1882140"/>
            <a:ext cx="4323080" cy="1014730"/>
          </a:xfrm>
          <a:prstGeom prst="rect">
            <a:avLst/>
          </a:prstGeom>
          <a:solidFill>
            <a:schemeClr val="bg1"/>
          </a:solidFill>
        </p:spPr>
        <p:txBody>
          <a:bodyPr wrap="square" rtlCol="0" anchor="t">
            <a:spAutoFit/>
          </a:bodyPr>
          <a:lstStyle/>
          <a:p>
            <a:r>
              <a:rPr lang="zh-CN" altLang="en-US">
                <a:sym typeface="+mn-ea"/>
              </a:rPr>
              <a:t>Essick </a:t>
            </a:r>
            <a:r>
              <a:rPr lang="en-US" altLang="zh-CN">
                <a:sym typeface="+mn-ea"/>
              </a:rPr>
              <a:t>et al.</a:t>
            </a:r>
            <a:r>
              <a:rPr lang="zh-CN" altLang="en-US">
                <a:sym typeface="+mn-ea"/>
              </a:rPr>
              <a:t>2021_PRL127-192701</a:t>
            </a:r>
            <a:r>
              <a:rPr lang="en-US" altLang="zh-CN">
                <a:sym typeface="+mn-ea"/>
              </a:rPr>
              <a:t>:</a:t>
            </a:r>
            <a:endParaRPr lang="zh-CN" altLang="en-US"/>
          </a:p>
          <a:p>
            <a:r>
              <a:rPr lang="zh-CN" altLang="en-US" i="1"/>
              <a:t>S</a:t>
            </a:r>
            <a:r>
              <a:rPr lang="zh-CN" altLang="en-US"/>
              <a:t> = 33.0</a:t>
            </a:r>
            <a:r>
              <a:rPr lang="zh-CN" altLang="en-US" baseline="30000"/>
              <a:t>+2.0</a:t>
            </a:r>
            <a:r>
              <a:rPr lang="zh-CN" altLang="en-US" baseline="-25000">
                <a:latin typeface="Symbol" panose="05050102010706020507" charset="0"/>
                <a:cs typeface="Symbol" panose="05050102010706020507" charset="0"/>
              </a:rPr>
              <a:t>-</a:t>
            </a:r>
            <a:r>
              <a:rPr lang="zh-CN" altLang="en-US" baseline="-25000"/>
              <a:t>1.8</a:t>
            </a:r>
            <a:r>
              <a:rPr lang="zh-CN" altLang="en-US"/>
              <a:t> MeV</a:t>
            </a:r>
            <a:endParaRPr lang="zh-CN" altLang="en-US"/>
          </a:p>
          <a:p>
            <a:r>
              <a:rPr lang="zh-CN" altLang="en-US" i="1"/>
              <a:t>L</a:t>
            </a:r>
            <a:r>
              <a:rPr lang="zh-CN" altLang="en-US"/>
              <a:t> = 53</a:t>
            </a:r>
            <a:r>
              <a:rPr lang="zh-CN" altLang="en-US" baseline="30000"/>
              <a:t>+14</a:t>
            </a:r>
            <a:r>
              <a:rPr lang="zh-CN" altLang="en-US" baseline="-25000">
                <a:latin typeface="Symbol" panose="05050102010706020507" charset="0"/>
                <a:cs typeface="Symbol" panose="05050102010706020507" charset="0"/>
              </a:rPr>
              <a:t>-15 </a:t>
            </a:r>
            <a:r>
              <a:rPr lang="zh-CN" altLang="en-US"/>
              <a:t>MeV</a:t>
            </a:r>
            <a:endParaRPr lang="zh-CN" altLang="en-US"/>
          </a:p>
        </p:txBody>
      </p:sp>
      <p:sp>
        <p:nvSpPr>
          <p:cNvPr id="53" name="文本框 52"/>
          <p:cNvSpPr txBox="1"/>
          <p:nvPr/>
        </p:nvSpPr>
        <p:spPr>
          <a:xfrm>
            <a:off x="4864100" y="2989580"/>
            <a:ext cx="3853815" cy="1322070"/>
          </a:xfrm>
          <a:prstGeom prst="rect">
            <a:avLst/>
          </a:prstGeom>
          <a:solidFill>
            <a:schemeClr val="bg1"/>
          </a:solidFill>
          <a:ln>
            <a:solidFill>
              <a:schemeClr val="accent1"/>
            </a:solidFill>
          </a:ln>
        </p:spPr>
        <p:txBody>
          <a:bodyPr wrap="square" rtlCol="0" anchor="t">
            <a:spAutoFit/>
          </a:bodyPr>
          <a:lstStyle/>
          <a:p>
            <a:r>
              <a:rPr lang="zh-CN" altLang="en-US">
                <a:sym typeface="+mn-ea"/>
              </a:rPr>
              <a:t>Farine </a:t>
            </a:r>
            <a:r>
              <a:rPr lang="en-US" altLang="zh-CN">
                <a:sym typeface="+mn-ea"/>
              </a:rPr>
              <a:t>et al.</a:t>
            </a:r>
            <a:r>
              <a:rPr lang="zh-CN" altLang="en-US">
                <a:sym typeface="+mn-ea"/>
              </a:rPr>
              <a:t>1997_NPA615-135</a:t>
            </a:r>
            <a:r>
              <a:rPr lang="en-US" altLang="zh-CN">
                <a:sym typeface="+mn-ea"/>
              </a:rPr>
              <a:t>: </a:t>
            </a:r>
            <a:endParaRPr lang="en-US" altLang="zh-CN">
              <a:sym typeface="+mn-ea"/>
            </a:endParaRPr>
          </a:p>
          <a:p>
            <a:r>
              <a:rPr lang="zh-CN" altLang="en-US" i="1"/>
              <a:t>J</a:t>
            </a:r>
            <a:r>
              <a:rPr lang="zh-CN" altLang="en-US"/>
              <a:t> =</a:t>
            </a:r>
            <a:r>
              <a:rPr lang="zh-CN" altLang="en-US">
                <a:latin typeface="Symbol" panose="05050102010706020507" charset="0"/>
                <a:cs typeface="Symbol" panose="05050102010706020507" charset="0"/>
              </a:rPr>
              <a:t> -</a:t>
            </a:r>
            <a:r>
              <a:rPr lang="zh-CN" altLang="en-US"/>
              <a:t>700</a:t>
            </a:r>
            <a:r>
              <a:rPr lang="zh-CN" altLang="en-US">
                <a:latin typeface="微软雅黑" panose="020B0503020204020204" charset="-122"/>
                <a:ea typeface="微软雅黑" panose="020B0503020204020204" charset="-122"/>
                <a:sym typeface="+mn-ea"/>
              </a:rPr>
              <a:t>±</a:t>
            </a:r>
            <a:r>
              <a:rPr lang="zh-CN" altLang="en-US"/>
              <a:t>500 MeV  </a:t>
            </a:r>
            <a:r>
              <a:rPr lang="zh-CN" altLang="en-US">
                <a:sym typeface="+mn-ea"/>
              </a:rPr>
              <a:t>Xie</a:t>
            </a:r>
            <a:r>
              <a:rPr lang="en-US" altLang="zh-CN">
                <a:sym typeface="+mn-ea"/>
              </a:rPr>
              <a:t>_Li</a:t>
            </a:r>
            <a:r>
              <a:rPr lang="zh-CN" altLang="en-US">
                <a:sym typeface="+mn-ea"/>
              </a:rPr>
              <a:t>2021_JPG48-025110</a:t>
            </a:r>
            <a:r>
              <a:rPr lang="en-US" altLang="zh-CN">
                <a:sym typeface="+mn-ea"/>
              </a:rPr>
              <a:t>:</a:t>
            </a:r>
            <a:endParaRPr lang="en-US" altLang="zh-CN">
              <a:sym typeface="+mn-ea"/>
            </a:endParaRPr>
          </a:p>
          <a:p>
            <a:r>
              <a:rPr lang="zh-CN" altLang="en-US" i="1"/>
              <a:t>J</a:t>
            </a:r>
            <a:r>
              <a:rPr lang="zh-CN" altLang="en-US"/>
              <a:t> = </a:t>
            </a:r>
            <a:r>
              <a:rPr lang="zh-CN" altLang="en-US">
                <a:latin typeface="Symbol" panose="05050102010706020507" charset="0"/>
                <a:cs typeface="Symbol" panose="05050102010706020507" charset="0"/>
              </a:rPr>
              <a:t>-</a:t>
            </a:r>
            <a:r>
              <a:rPr lang="zh-CN" altLang="en-US"/>
              <a:t>390</a:t>
            </a:r>
            <a:r>
              <a:rPr lang="zh-CN" altLang="en-US" baseline="30000"/>
              <a:t>+60</a:t>
            </a:r>
            <a:r>
              <a:rPr lang="zh-CN" altLang="en-US" baseline="-25000">
                <a:latin typeface="Symbol" panose="05050102010706020507" charset="0"/>
                <a:cs typeface="Symbol" panose="05050102010706020507" charset="0"/>
              </a:rPr>
              <a:t>-70</a:t>
            </a:r>
            <a:r>
              <a:rPr lang="zh-CN" altLang="en-US"/>
              <a:t> MeV </a:t>
            </a:r>
            <a:endParaRPr lang="zh-CN" altLang="en-US"/>
          </a:p>
        </p:txBody>
      </p:sp>
      <p:sp>
        <p:nvSpPr>
          <p:cNvPr id="16" name="页脚占位符 15"/>
          <p:cNvSpPr>
            <a:spLocks noGrp="1"/>
          </p:cNvSpPr>
          <p:nvPr>
            <p:ph type="ftr" sz="quarter" idx="11"/>
          </p:nvPr>
        </p:nvSpPr>
        <p:spPr>
          <a:xfrm>
            <a:off x="0" y="6459855"/>
            <a:ext cx="542036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linds(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linds(horizont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linds(horizont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linds(horizontal)">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5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9"/>
          <p:cNvSpPr>
            <a:spLocks noGrp="1"/>
          </p:cNvSpPr>
          <p:nvPr>
            <p:ph type="ftr" sz="quarter" idx="11"/>
          </p:nvPr>
        </p:nvSpPr>
        <p:spPr>
          <a:xfrm>
            <a:off x="0" y="6459855"/>
            <a:ext cx="479679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sp>
        <p:nvSpPr>
          <p:cNvPr id="2" name="文本框 1"/>
          <p:cNvSpPr txBox="1"/>
          <p:nvPr/>
        </p:nvSpPr>
        <p:spPr>
          <a:xfrm>
            <a:off x="0" y="14605"/>
            <a:ext cx="370649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zh-CN" altLang="en-US" sz="2800" noProof="1"/>
              <a:t>Compact star structures </a:t>
            </a:r>
            <a:endParaRPr lang="en-US" altLang="zh-CN" sz="2800" noProof="1"/>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4" name="文本框 3"/>
          <p:cNvSpPr txBox="1"/>
          <p:nvPr/>
        </p:nvSpPr>
        <p:spPr>
          <a:xfrm>
            <a:off x="4859020" y="5965190"/>
            <a:ext cx="4157980" cy="368300"/>
          </a:xfrm>
          <a:prstGeom prst="rect">
            <a:avLst/>
          </a:prstGeom>
          <a:noFill/>
        </p:spPr>
        <p:txBody>
          <a:bodyPr wrap="none" rtlCol="0" anchor="t">
            <a:spAutoFit/>
          </a:bodyPr>
          <a:lstStyle/>
          <a:p>
            <a:pPr algn="l" eaLnBrk="1" hangingPunct="1">
              <a:buFont typeface="Arial" panose="020B0604020202020204" pitchFamily="34" charset="0"/>
              <a:buNone/>
              <a:defRPr/>
            </a:pPr>
            <a:r>
              <a:rPr sz="1800">
                <a:sym typeface="+mn-ea"/>
              </a:rPr>
              <a:t>Caplan</a:t>
            </a:r>
            <a:r>
              <a:rPr lang="en-US" sz="1800">
                <a:sym typeface="+mn-ea"/>
              </a:rPr>
              <a:t>_Horowitz</a:t>
            </a:r>
            <a:r>
              <a:rPr sz="1800">
                <a:sym typeface="+mn-ea"/>
              </a:rPr>
              <a:t>2017_RMP89-041002</a:t>
            </a:r>
            <a:endParaRPr lang="zh-CN" altLang="en-US" sz="1800">
              <a:sym typeface="+mn-ea"/>
            </a:endParaRPr>
          </a:p>
        </p:txBody>
      </p:sp>
      <p:pic>
        <p:nvPicPr>
          <p:cNvPr id="5" name="图片 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42265" y="3111500"/>
            <a:ext cx="5092700" cy="3237865"/>
          </a:xfrm>
          <a:prstGeom prst="rect">
            <a:avLst/>
          </a:prstGeom>
        </p:spPr>
      </p:pic>
      <p:pic>
        <p:nvPicPr>
          <p:cNvPr id="6" name="图片 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3246120" y="-22225"/>
            <a:ext cx="5875020" cy="3383280"/>
          </a:xfrm>
          <a:prstGeom prst="rect">
            <a:avLst/>
          </a:prstGeom>
        </p:spPr>
      </p:pic>
      <p:sp>
        <p:nvSpPr>
          <p:cNvPr id="8" name="矩形标注 7"/>
          <p:cNvSpPr/>
          <p:nvPr/>
        </p:nvSpPr>
        <p:spPr>
          <a:xfrm>
            <a:off x="5534025" y="4863465"/>
            <a:ext cx="3234690" cy="902970"/>
          </a:xfrm>
          <a:prstGeom prst="wedgeRectCallout">
            <a:avLst>
              <a:gd name="adj1" fmla="val -82180"/>
              <a:gd name="adj2" fmla="val 27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ym typeface="+mn-ea"/>
              </a:rPr>
              <a:t>Cross section of a cooling white dwarf star</a:t>
            </a:r>
            <a:endParaRPr lang="zh-CN" altLang="en-US" sz="2400">
              <a:sym typeface="+mn-ea"/>
            </a:endParaRPr>
          </a:p>
        </p:txBody>
      </p:sp>
      <p:sp>
        <p:nvSpPr>
          <p:cNvPr id="9" name="矩形标注 8"/>
          <p:cNvSpPr/>
          <p:nvPr/>
        </p:nvSpPr>
        <p:spPr>
          <a:xfrm>
            <a:off x="5892800" y="3691890"/>
            <a:ext cx="2724150" cy="902970"/>
          </a:xfrm>
          <a:prstGeom prst="wedgeRectCallout">
            <a:avLst>
              <a:gd name="adj1" fmla="val -7440"/>
              <a:gd name="adj2" fmla="val -125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ym typeface="+mn-ea"/>
              </a:rPr>
              <a:t>Cross section of a neutron star</a:t>
            </a:r>
            <a:endParaRPr lang="zh-CN" altLang="en-US" sz="2400">
              <a:sym typeface="+mn-ea"/>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30175" y="502285"/>
            <a:ext cx="3070225" cy="1036955"/>
          </a:xfrm>
          <a:prstGeom prst="rect">
            <a:avLst/>
          </a:prstGeom>
        </p:spPr>
      </p:pic>
      <p:pic>
        <p:nvPicPr>
          <p:cNvPr id="12" name="图片 1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70510" y="1581150"/>
            <a:ext cx="2995295" cy="2277745"/>
          </a:xfrm>
          <a:prstGeom prst="rect">
            <a:avLst/>
          </a:prstGeom>
        </p:spPr>
      </p:pic>
      <p:sp>
        <p:nvSpPr>
          <p:cNvPr id="7" name="文本框 6"/>
          <p:cNvSpPr txBox="1"/>
          <p:nvPr>
            <p:custDataLst>
              <p:tags r:id="rId5"/>
            </p:custDataLst>
          </p:nvPr>
        </p:nvSpPr>
        <p:spPr>
          <a:xfrm>
            <a:off x="2555875" y="5381625"/>
            <a:ext cx="2240915" cy="583565"/>
          </a:xfrm>
          <a:prstGeom prst="rect">
            <a:avLst/>
          </a:prstGeom>
          <a:noFill/>
        </p:spPr>
        <p:txBody>
          <a:bodyPr wrap="square" rtlCol="0" anchor="t">
            <a:spAutoFit/>
          </a:bodyPr>
          <a:lstStyle/>
          <a:p>
            <a:r>
              <a:rPr lang="en-US" altLang="zh-CN" sz="32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~10</a:t>
            </a:r>
            <a:r>
              <a:rPr lang="en-US" altLang="zh-CN" sz="3200" baseline="300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6</a:t>
            </a:r>
            <a:r>
              <a:rPr lang="en-US" altLang="zh-CN" sz="32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g/cm</a:t>
            </a:r>
            <a:r>
              <a:rPr lang="en-US" altLang="zh-CN" sz="3200" baseline="300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3</a:t>
            </a:r>
            <a:endParaRPr lang="en-US" altLang="zh-CN" sz="3200" baseline="300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endParaRPr>
          </a:p>
        </p:txBody>
      </p:sp>
      <p:sp>
        <p:nvSpPr>
          <p:cNvPr id="13" name="文本框 12"/>
          <p:cNvSpPr txBox="1"/>
          <p:nvPr>
            <p:custDataLst>
              <p:tags r:id="rId6"/>
            </p:custDataLst>
          </p:nvPr>
        </p:nvSpPr>
        <p:spPr>
          <a:xfrm>
            <a:off x="5829935" y="2468245"/>
            <a:ext cx="2240915" cy="583565"/>
          </a:xfrm>
          <a:prstGeom prst="rect">
            <a:avLst/>
          </a:prstGeom>
          <a:noFill/>
        </p:spPr>
        <p:txBody>
          <a:bodyPr wrap="square" rtlCol="0" anchor="t">
            <a:spAutoFit/>
          </a:bodyPr>
          <a:lstStyle/>
          <a:p>
            <a:r>
              <a:rPr lang="en-US" altLang="zh-CN" sz="32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~10</a:t>
            </a:r>
            <a:r>
              <a:rPr lang="en-US" altLang="zh-CN" sz="3200" baseline="300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15</a:t>
            </a:r>
            <a:r>
              <a:rPr lang="en-US" altLang="zh-CN" sz="32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g/cm</a:t>
            </a:r>
            <a:r>
              <a:rPr lang="en-US" altLang="zh-CN" sz="3200" baseline="300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rPr>
              <a:t>3</a:t>
            </a:r>
            <a:endParaRPr lang="en-US" altLang="zh-CN" sz="3200" baseline="30000" dirty="0" smtClean="0">
              <a:solidFill>
                <a:srgbClr val="FF0000"/>
              </a:solidFill>
              <a:latin typeface="Times New Roman" panose="02020603050405020304" charset="0"/>
              <a:ea typeface="黑体" panose="02010609060101010101" pitchFamily="2" charset="-122"/>
              <a:cs typeface="Times New Roman" panose="02020603050405020304" charset="0"/>
              <a:sym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139565" cy="445135"/>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altLang="zh-CN" sz="2300" noProof="1"/>
              <a:t>Nuclear shapes and lattice types</a:t>
            </a:r>
            <a:endParaRPr lang="en-US" altLang="zh-CN" sz="2300" noProof="1"/>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pic>
        <p:nvPicPr>
          <p:cNvPr id="4" name="图片 3"/>
          <p:cNvPicPr>
            <a:picLocks noChangeAspect="1"/>
          </p:cNvPicPr>
          <p:nvPr/>
        </p:nvPicPr>
        <p:blipFill>
          <a:blip r:embed="rId1"/>
          <a:stretch>
            <a:fillRect/>
          </a:stretch>
        </p:blipFill>
        <p:spPr>
          <a:xfrm>
            <a:off x="628015" y="671195"/>
            <a:ext cx="7682230" cy="5377815"/>
          </a:xfrm>
          <a:prstGeom prst="rect">
            <a:avLst/>
          </a:prstGeom>
        </p:spPr>
      </p:pic>
      <p:sp>
        <p:nvSpPr>
          <p:cNvPr id="19" name="文本框 18"/>
          <p:cNvSpPr txBox="1"/>
          <p:nvPr/>
        </p:nvSpPr>
        <p:spPr>
          <a:xfrm>
            <a:off x="3065780" y="5629910"/>
            <a:ext cx="3477895" cy="398780"/>
          </a:xfrm>
          <a:prstGeom prst="rect">
            <a:avLst/>
          </a:prstGeom>
          <a:noFill/>
        </p:spPr>
        <p:txBody>
          <a:bodyPr wrap="none" rtlCol="0" anchor="t">
            <a:spAutoFit/>
          </a:bodyPr>
          <a:lstStyle/>
          <a:p>
            <a:r>
              <a:rPr>
                <a:sym typeface="+mn-ea"/>
              </a:rPr>
              <a:t>Oyamatsu1993_NPA561-431</a:t>
            </a:r>
            <a:endParaRPr lang="zh-CN" altLang="en-US"/>
          </a:p>
        </p:txBody>
      </p:sp>
      <p:grpSp>
        <p:nvGrpSpPr>
          <p:cNvPr id="7" name="组合 6"/>
          <p:cNvGrpSpPr/>
          <p:nvPr/>
        </p:nvGrpSpPr>
        <p:grpSpPr>
          <a:xfrm>
            <a:off x="-57785" y="576580"/>
            <a:ext cx="9259570" cy="4551045"/>
            <a:chOff x="-91" y="2378"/>
            <a:chExt cx="14582" cy="7167"/>
          </a:xfrm>
        </p:grpSpPr>
        <p:pic>
          <p:nvPicPr>
            <p:cNvPr id="5" name="图片 4"/>
            <p:cNvPicPr>
              <a:picLocks noChangeAspect="1"/>
            </p:cNvPicPr>
            <p:nvPr/>
          </p:nvPicPr>
          <p:blipFill>
            <a:blip r:embed="rId2"/>
            <a:stretch>
              <a:fillRect/>
            </a:stretch>
          </p:blipFill>
          <p:spPr>
            <a:xfrm>
              <a:off x="-91" y="2378"/>
              <a:ext cx="14582" cy="6043"/>
            </a:xfrm>
            <a:prstGeom prst="rect">
              <a:avLst/>
            </a:prstGeom>
          </p:spPr>
        </p:pic>
        <p:sp>
          <p:nvSpPr>
            <p:cNvPr id="6" name="文本框 5"/>
            <p:cNvSpPr txBox="1"/>
            <p:nvPr/>
          </p:nvSpPr>
          <p:spPr>
            <a:xfrm>
              <a:off x="5100" y="8433"/>
              <a:ext cx="8922" cy="1113"/>
            </a:xfrm>
            <a:prstGeom prst="rect">
              <a:avLst/>
            </a:prstGeom>
            <a:solidFill>
              <a:schemeClr val="bg1"/>
            </a:solidFill>
          </p:spPr>
          <p:txBody>
            <a:bodyPr wrap="square" rtlCol="0" anchor="t">
              <a:spAutoFit/>
            </a:bodyPr>
            <a:lstStyle/>
            <a:p>
              <a:r>
                <a:rPr lang="zh-CN" altLang="en-US"/>
                <a:t>Schuetrumpf</a:t>
              </a:r>
              <a:r>
                <a:rPr lang="en-US" altLang="zh-CN"/>
                <a:t>_Martnez-Pinedo_Afibuzzaman_ Aktulga</a:t>
              </a:r>
              <a:r>
                <a:rPr lang="zh-CN" altLang="en-US"/>
                <a:t>2019_PRC100-045806</a:t>
              </a:r>
              <a:endParaRPr lang="zh-CN" altLang="en-US"/>
            </a:p>
          </p:txBody>
        </p:sp>
      </p:grpSp>
      <p:grpSp>
        <p:nvGrpSpPr>
          <p:cNvPr id="11" name="组合 10"/>
          <p:cNvGrpSpPr/>
          <p:nvPr/>
        </p:nvGrpSpPr>
        <p:grpSpPr>
          <a:xfrm>
            <a:off x="-6985" y="3371850"/>
            <a:ext cx="9208770" cy="2919095"/>
            <a:chOff x="-11" y="5310"/>
            <a:chExt cx="14502" cy="4597"/>
          </a:xfrm>
        </p:grpSpPr>
        <p:pic>
          <p:nvPicPr>
            <p:cNvPr id="9" name="图片 8"/>
            <p:cNvPicPr>
              <a:picLocks noChangeAspect="1"/>
            </p:cNvPicPr>
            <p:nvPr/>
          </p:nvPicPr>
          <p:blipFill>
            <a:blip r:embed="rId3"/>
            <a:stretch>
              <a:fillRect/>
            </a:stretch>
          </p:blipFill>
          <p:spPr>
            <a:xfrm>
              <a:off x="-11" y="5310"/>
              <a:ext cx="14502" cy="4193"/>
            </a:xfrm>
            <a:prstGeom prst="rect">
              <a:avLst/>
            </a:prstGeom>
          </p:spPr>
        </p:pic>
        <p:sp>
          <p:nvSpPr>
            <p:cNvPr id="10" name="文本框 9"/>
            <p:cNvSpPr txBox="1"/>
            <p:nvPr/>
          </p:nvSpPr>
          <p:spPr>
            <a:xfrm>
              <a:off x="2529" y="9279"/>
              <a:ext cx="11844" cy="628"/>
            </a:xfrm>
            <a:prstGeom prst="rect">
              <a:avLst/>
            </a:prstGeom>
            <a:noFill/>
          </p:spPr>
          <p:txBody>
            <a:bodyPr wrap="square" rtlCol="0" anchor="t">
              <a:spAutoFit/>
            </a:bodyPr>
            <a:lstStyle/>
            <a:p>
              <a:r>
                <a:rPr lang="zh-CN" altLang="en-US"/>
                <a:t>Schneider</a:t>
              </a:r>
              <a:r>
                <a:rPr lang="en-US" altLang="zh-CN"/>
                <a:t>_Berry_Briggs_Caplan_Horowitz</a:t>
              </a:r>
              <a:r>
                <a:rPr lang="zh-CN" altLang="en-US"/>
                <a:t>2014_PRC90-055805</a:t>
              </a:r>
              <a:endParaRPr lang="zh-CN" altLang="en-US"/>
            </a:p>
          </p:txBody>
        </p:sp>
      </p:grpSp>
      <p:grpSp>
        <p:nvGrpSpPr>
          <p:cNvPr id="14" name="组合 13"/>
          <p:cNvGrpSpPr/>
          <p:nvPr/>
        </p:nvGrpSpPr>
        <p:grpSpPr>
          <a:xfrm>
            <a:off x="77470" y="576580"/>
            <a:ext cx="7881620" cy="4839335"/>
            <a:chOff x="122" y="908"/>
            <a:chExt cx="12412" cy="7621"/>
          </a:xfrm>
        </p:grpSpPr>
        <p:pic>
          <p:nvPicPr>
            <p:cNvPr id="12" name="图片 11"/>
            <p:cNvPicPr>
              <a:picLocks noChangeAspect="1"/>
            </p:cNvPicPr>
            <p:nvPr/>
          </p:nvPicPr>
          <p:blipFill>
            <a:blip r:embed="rId4"/>
            <a:stretch>
              <a:fillRect/>
            </a:stretch>
          </p:blipFill>
          <p:spPr>
            <a:xfrm>
              <a:off x="122" y="908"/>
              <a:ext cx="12412" cy="7020"/>
            </a:xfrm>
            <a:prstGeom prst="rect">
              <a:avLst/>
            </a:prstGeom>
          </p:spPr>
        </p:pic>
        <p:sp>
          <p:nvSpPr>
            <p:cNvPr id="13" name="文本框 12"/>
            <p:cNvSpPr txBox="1"/>
            <p:nvPr/>
          </p:nvSpPr>
          <p:spPr>
            <a:xfrm>
              <a:off x="122" y="7901"/>
              <a:ext cx="12303" cy="628"/>
            </a:xfrm>
            <a:prstGeom prst="rect">
              <a:avLst/>
            </a:prstGeom>
            <a:solidFill>
              <a:schemeClr val="bg1"/>
            </a:solidFill>
          </p:spPr>
          <p:txBody>
            <a:bodyPr wrap="square" rtlCol="0" anchor="t">
              <a:spAutoFit/>
            </a:bodyPr>
            <a:lstStyle/>
            <a:p>
              <a:r>
                <a:rPr lang="zh-CN" altLang="en-US"/>
                <a:t>Berry</a:t>
              </a:r>
              <a:r>
                <a:rPr lang="en-US" altLang="zh-CN"/>
                <a:t>_Caplan_Horowitz_Huber_Schneider</a:t>
              </a:r>
              <a:r>
                <a:rPr lang="zh-CN" altLang="en-US"/>
                <a:t>2016_PRC94-055801</a:t>
              </a:r>
              <a:endParaRPr lang="zh-CN" altLang="en-US"/>
            </a:p>
          </p:txBody>
        </p:sp>
      </p:grpSp>
      <p:grpSp>
        <p:nvGrpSpPr>
          <p:cNvPr id="18" name="组合 17"/>
          <p:cNvGrpSpPr/>
          <p:nvPr/>
        </p:nvGrpSpPr>
        <p:grpSpPr>
          <a:xfrm>
            <a:off x="664210" y="1842770"/>
            <a:ext cx="7866380" cy="2033270"/>
            <a:chOff x="2257" y="2208"/>
            <a:chExt cx="12388" cy="3202"/>
          </a:xfrm>
        </p:grpSpPr>
        <p:pic>
          <p:nvPicPr>
            <p:cNvPr id="15" name="图片 14"/>
            <p:cNvPicPr>
              <a:picLocks noChangeAspect="1"/>
            </p:cNvPicPr>
            <p:nvPr/>
          </p:nvPicPr>
          <p:blipFill>
            <a:blip r:embed="rId5"/>
            <a:stretch>
              <a:fillRect/>
            </a:stretch>
          </p:blipFill>
          <p:spPr>
            <a:xfrm>
              <a:off x="2257" y="2208"/>
              <a:ext cx="12388" cy="2615"/>
            </a:xfrm>
            <a:prstGeom prst="rect">
              <a:avLst/>
            </a:prstGeom>
          </p:spPr>
        </p:pic>
        <p:sp>
          <p:nvSpPr>
            <p:cNvPr id="17" name="文本框 16"/>
            <p:cNvSpPr txBox="1"/>
            <p:nvPr/>
          </p:nvSpPr>
          <p:spPr>
            <a:xfrm>
              <a:off x="2708" y="4782"/>
              <a:ext cx="10809" cy="628"/>
            </a:xfrm>
            <a:prstGeom prst="rect">
              <a:avLst/>
            </a:prstGeom>
            <a:solidFill>
              <a:schemeClr val="bg1"/>
            </a:solidFill>
          </p:spPr>
          <p:txBody>
            <a:bodyPr wrap="square" rtlCol="0" anchor="t">
              <a:spAutoFit/>
            </a:bodyPr>
            <a:lstStyle/>
            <a:p>
              <a:r>
                <a:rPr lang="zh-CN" altLang="en-US"/>
                <a:t>Okamoto</a:t>
              </a:r>
              <a:r>
                <a:rPr lang="en-US">
                  <a:sym typeface="+mn-ea"/>
                </a:rPr>
                <a:t>_Maruyama_Yabana_Tatsumi</a:t>
              </a:r>
              <a:r>
                <a:rPr lang="zh-CN" altLang="en-US"/>
                <a:t>2012_PLB713-284</a:t>
              </a:r>
              <a:endParaRPr lang="zh-CN" altLang="en-US"/>
            </a:p>
          </p:txBody>
        </p:sp>
      </p:grpSp>
      <p:grpSp>
        <p:nvGrpSpPr>
          <p:cNvPr id="21" name="组合 20"/>
          <p:cNvGrpSpPr/>
          <p:nvPr/>
        </p:nvGrpSpPr>
        <p:grpSpPr>
          <a:xfrm>
            <a:off x="335280" y="723900"/>
            <a:ext cx="3731895" cy="5464175"/>
            <a:chOff x="641" y="1366"/>
            <a:chExt cx="5877" cy="8605"/>
          </a:xfrm>
        </p:grpSpPr>
        <p:pic>
          <p:nvPicPr>
            <p:cNvPr id="8" name="图片 7"/>
            <p:cNvPicPr>
              <a:picLocks noChangeAspect="1"/>
            </p:cNvPicPr>
            <p:nvPr/>
          </p:nvPicPr>
          <p:blipFill>
            <a:blip r:embed="rId6"/>
            <a:stretch>
              <a:fillRect/>
            </a:stretch>
          </p:blipFill>
          <p:spPr>
            <a:xfrm>
              <a:off x="654" y="1366"/>
              <a:ext cx="5865" cy="7500"/>
            </a:xfrm>
            <a:prstGeom prst="rect">
              <a:avLst/>
            </a:prstGeom>
          </p:spPr>
        </p:pic>
        <p:sp>
          <p:nvSpPr>
            <p:cNvPr id="20" name="文本框 19"/>
            <p:cNvSpPr txBox="1"/>
            <p:nvPr/>
          </p:nvSpPr>
          <p:spPr>
            <a:xfrm>
              <a:off x="641" y="8859"/>
              <a:ext cx="5866" cy="1113"/>
            </a:xfrm>
            <a:prstGeom prst="rect">
              <a:avLst/>
            </a:prstGeom>
            <a:solidFill>
              <a:schemeClr val="bg1"/>
            </a:solidFill>
          </p:spPr>
          <p:txBody>
            <a:bodyPr wrap="square" rtlCol="0" anchor="t">
              <a:spAutoFit/>
            </a:bodyPr>
            <a:lstStyle/>
            <a:p>
              <a:r>
                <a:rPr lang="zh-CN" altLang="en-US"/>
                <a:t>Kashiwaba</a:t>
              </a:r>
              <a:r>
                <a:rPr lang="en-US" altLang="zh-CN"/>
                <a:t>_Nakatsukasa</a:t>
              </a:r>
              <a:r>
                <a:rPr lang="zh-CN" altLang="en-US"/>
                <a:t>2020_PRC101-045804</a:t>
              </a: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310578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Lagrangian density</a:t>
            </a:r>
            <a:endParaRPr lang="en-US" sz="2800" noProof="1"/>
          </a:p>
        </p:txBody>
      </p:sp>
      <p:sp>
        <p:nvSpPr>
          <p:cNvPr id="20" name="文本框 19"/>
          <p:cNvSpPr txBox="1"/>
          <p:nvPr/>
        </p:nvSpPr>
        <p:spPr>
          <a:xfrm>
            <a:off x="31115" y="549275"/>
            <a:ext cx="6046470" cy="398780"/>
          </a:xfrm>
          <a:prstGeom prst="rect">
            <a:avLst/>
          </a:prstGeom>
          <a:noFill/>
        </p:spPr>
        <p:txBody>
          <a:bodyPr wrap="square" rtlCol="0" anchor="t">
            <a:spAutoFit/>
          </a:bodyPr>
          <a:lstStyle/>
          <a:p>
            <a:r>
              <a:rPr lang="zh-CN" altLang="en-US"/>
              <a:t>The </a:t>
            </a:r>
            <a:r>
              <a:rPr lang="zh-CN" altLang="en-US">
                <a:solidFill>
                  <a:srgbClr val="FF0000"/>
                </a:solidFill>
              </a:rPr>
              <a:t>Lagrangian density</a:t>
            </a:r>
            <a:r>
              <a:rPr lang="zh-CN" altLang="en-US"/>
              <a:t> of the RMF model is</a:t>
            </a:r>
            <a:endParaRPr lang="zh-CN" altLang="en-US"/>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4" name="图片 3"/>
          <p:cNvPicPr>
            <a:picLocks noChangeAspect="1"/>
          </p:cNvPicPr>
          <p:nvPr/>
        </p:nvPicPr>
        <p:blipFill>
          <a:blip r:embed="rId1"/>
          <a:stretch>
            <a:fillRect/>
          </a:stretch>
        </p:blipFill>
        <p:spPr>
          <a:xfrm>
            <a:off x="439420" y="948055"/>
            <a:ext cx="4539615" cy="2427605"/>
          </a:xfrm>
          <a:prstGeom prst="rect">
            <a:avLst/>
          </a:prstGeom>
        </p:spPr>
      </p:pic>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grpSp>
        <p:nvGrpSpPr>
          <p:cNvPr id="10" name="组合 9"/>
          <p:cNvGrpSpPr/>
          <p:nvPr/>
        </p:nvGrpSpPr>
        <p:grpSpPr>
          <a:xfrm>
            <a:off x="92710" y="3550285"/>
            <a:ext cx="8952230" cy="1583055"/>
            <a:chOff x="146" y="5591"/>
            <a:chExt cx="14098" cy="2493"/>
          </a:xfrm>
        </p:grpSpPr>
        <p:pic>
          <p:nvPicPr>
            <p:cNvPr id="8" name="图片 7"/>
            <p:cNvPicPr>
              <a:picLocks noChangeAspect="1"/>
            </p:cNvPicPr>
            <p:nvPr/>
          </p:nvPicPr>
          <p:blipFill>
            <a:blip r:embed="rId2"/>
            <a:stretch>
              <a:fillRect/>
            </a:stretch>
          </p:blipFill>
          <p:spPr>
            <a:xfrm>
              <a:off x="156" y="6568"/>
              <a:ext cx="14089" cy="1516"/>
            </a:xfrm>
            <a:prstGeom prst="rect">
              <a:avLst/>
            </a:prstGeom>
          </p:spPr>
        </p:pic>
        <p:sp>
          <p:nvSpPr>
            <p:cNvPr id="6" name="文本框 5"/>
            <p:cNvSpPr txBox="1"/>
            <p:nvPr/>
          </p:nvSpPr>
          <p:spPr>
            <a:xfrm>
              <a:off x="146" y="5591"/>
              <a:ext cx="13572" cy="1016"/>
            </a:xfrm>
            <a:prstGeom prst="rect">
              <a:avLst/>
            </a:prstGeom>
            <a:noFill/>
          </p:spPr>
          <p:txBody>
            <a:bodyPr wrap="square" rtlCol="0" anchor="t">
              <a:spAutoFit/>
            </a:bodyPr>
            <a:lstStyle/>
            <a:p>
              <a:pPr algn="l"/>
              <a:r>
                <a:rPr lang="zh-CN" altLang="en-US" sz="1800"/>
                <a:t>The adopted parameter set for RMF theory</a:t>
              </a:r>
              <a:r>
                <a:rPr lang="en-US" altLang="zh-CN" sz="1800"/>
                <a:t>:</a:t>
              </a:r>
              <a:r>
                <a:rPr lang="zh-CN" altLang="en-US" sz="1800"/>
                <a:t> </a:t>
              </a:r>
              <a:endParaRPr lang="zh-CN" altLang="en-US" sz="1800"/>
            </a:p>
            <a:p>
              <a:pPr algn="l"/>
              <a:r>
                <a:rPr lang="en-US" altLang="zh-CN" sz="1800"/>
                <a:t>[Set 0: Maruyama_Tatsumi_Voskresensky_Tanigawa_Chiba2005_PRC72-015802]</a:t>
              </a:r>
              <a:endParaRPr lang="en-US" altLang="zh-CN" sz="1800"/>
            </a:p>
          </p:txBody>
        </p:sp>
      </p:grpSp>
      <p:grpSp>
        <p:nvGrpSpPr>
          <p:cNvPr id="13" name="组合 12"/>
          <p:cNvGrpSpPr/>
          <p:nvPr/>
        </p:nvGrpSpPr>
        <p:grpSpPr>
          <a:xfrm>
            <a:off x="163195" y="5260975"/>
            <a:ext cx="4584700" cy="990600"/>
            <a:chOff x="3599" y="3661"/>
            <a:chExt cx="7220" cy="1560"/>
          </a:xfrm>
        </p:grpSpPr>
        <p:sp>
          <p:nvSpPr>
            <p:cNvPr id="18444" name="文本框 11"/>
            <p:cNvSpPr txBox="1">
              <a:spLocks noChangeArrowheads="1"/>
            </p:cNvSpPr>
            <p:nvPr/>
          </p:nvSpPr>
          <p:spPr bwMode="auto">
            <a:xfrm>
              <a:off x="3599" y="3661"/>
              <a:ext cx="4273" cy="1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eaLnBrk="1" hangingPunct="1"/>
              <a:r>
                <a:rPr lang="en-US" altLang="zh-CN" sz="1900"/>
                <a:t>S</a:t>
              </a:r>
              <a:r>
                <a:rPr lang="zh-CN" altLang="en-US" sz="1900"/>
                <a:t>aturation density</a:t>
              </a:r>
              <a:r>
                <a:rPr lang="en-US" altLang="en-US" sz="1900"/>
                <a:t>:</a:t>
              </a:r>
              <a:endParaRPr lang="en-US" altLang="en-US" sz="1900"/>
            </a:p>
            <a:p>
              <a:pPr eaLnBrk="1" hangingPunct="1"/>
              <a:r>
                <a:rPr lang="en-US" altLang="zh-CN" sz="1900"/>
                <a:t>Binding</a:t>
              </a:r>
              <a:r>
                <a:rPr lang="zh-CN" altLang="en-US" sz="1900"/>
                <a:t> energy</a:t>
              </a:r>
              <a:r>
                <a:rPr lang="en-US" altLang="en-US" sz="1900"/>
                <a:t>:</a:t>
              </a:r>
              <a:endParaRPr lang="en-US" altLang="en-US" sz="1900"/>
            </a:p>
            <a:p>
              <a:pPr eaLnBrk="1" hangingPunct="1"/>
              <a:r>
                <a:rPr lang="en-US" altLang="zh-CN" sz="1900"/>
                <a:t>I</a:t>
              </a:r>
              <a:r>
                <a:rPr lang="zh-CN" altLang="en-US" sz="1900"/>
                <a:t>ncompressibility</a:t>
              </a:r>
              <a:r>
                <a:rPr lang="en-US" altLang="en-US" sz="1900"/>
                <a:t>:</a:t>
              </a:r>
              <a:endParaRPr lang="en-US" altLang="en-US" sz="1900"/>
            </a:p>
          </p:txBody>
        </p:sp>
        <p:pic>
          <p:nvPicPr>
            <p:cNvPr id="18434" name="图片 13" descr="C:\Users\hp\Desktop\图片1.png图片1"/>
            <p:cNvPicPr>
              <a:picLocks noChangeAspect="1" noChangeArrowheads="1"/>
            </p:cNvPicPr>
            <p:nvPr/>
          </p:nvPicPr>
          <p:blipFill>
            <a:blip r:embed="rId3"/>
            <a:srcRect r="50193" b="27244"/>
            <a:stretch>
              <a:fillRect/>
            </a:stretch>
          </p:blipFill>
          <p:spPr bwMode="auto">
            <a:xfrm>
              <a:off x="7033" y="3737"/>
              <a:ext cx="2190" cy="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9277" y="3696"/>
              <a:ext cx="1542" cy="1525"/>
            </a:xfrm>
            <a:prstGeom prst="rect">
              <a:avLst/>
            </a:prstGeom>
            <a:noFill/>
          </p:spPr>
          <p:txBody>
            <a:bodyPr wrap="square" rtlCol="0" anchor="t">
              <a:spAutoFit/>
            </a:bodyPr>
            <a:lstStyle/>
            <a:p>
              <a:pPr algn="ctr"/>
              <a:r>
                <a:rPr sz="1900" b="1"/>
                <a:t>0</a:t>
              </a:r>
              <a:r>
                <a:rPr lang="en-US" sz="1900" b="1"/>
                <a:t>.</a:t>
              </a:r>
              <a:r>
                <a:rPr sz="1900" b="1"/>
                <a:t>153</a:t>
              </a:r>
              <a:endParaRPr sz="1900" b="1"/>
            </a:p>
            <a:p>
              <a:pPr algn="ctr"/>
              <a:r>
                <a:rPr lang="zh-CN" altLang="en-US" sz="1900" b="1"/>
                <a:t>-16.</a:t>
              </a:r>
              <a:r>
                <a:rPr lang="en-US" altLang="zh-CN" sz="1900" b="1"/>
                <a:t>3</a:t>
              </a:r>
              <a:endParaRPr lang="en-US" altLang="zh-CN" sz="1900" b="1"/>
            </a:p>
            <a:p>
              <a:pPr algn="ctr"/>
              <a:r>
                <a:rPr lang="en-US" altLang="zh-CN" sz="1900" b="1"/>
                <a:t>240</a:t>
              </a:r>
              <a:endParaRPr sz="1900" b="1"/>
            </a:p>
          </p:txBody>
        </p:sp>
      </p:grpSp>
      <p:sp>
        <p:nvSpPr>
          <p:cNvPr id="9" name="文本框 8"/>
          <p:cNvSpPr txBox="1"/>
          <p:nvPr/>
        </p:nvSpPr>
        <p:spPr>
          <a:xfrm>
            <a:off x="4823460" y="5842000"/>
            <a:ext cx="4304030" cy="368300"/>
          </a:xfrm>
          <a:prstGeom prst="rect">
            <a:avLst/>
          </a:prstGeom>
          <a:noFill/>
        </p:spPr>
        <p:txBody>
          <a:bodyPr wrap="square" rtlCol="0" anchor="t">
            <a:spAutoFit/>
          </a:bodyPr>
          <a:lstStyle/>
          <a:p>
            <a:r>
              <a:rPr lang="en-US" altLang="zh-CN" sz="1800"/>
              <a:t>Set 1:</a:t>
            </a:r>
            <a:r>
              <a:rPr lang="en-US" altLang="zh-CN" sz="1800" i="1"/>
              <a:t> </a:t>
            </a:r>
            <a:r>
              <a:rPr lang="zh-CN" altLang="en-US" sz="1800" i="1"/>
              <a:t>E</a:t>
            </a:r>
            <a:r>
              <a:rPr lang="zh-CN" altLang="en-US" sz="1800" baseline="-25000"/>
              <a:t>sym</a:t>
            </a:r>
            <a:r>
              <a:rPr lang="zh-CN" altLang="en-US" sz="1800"/>
              <a:t> = 31.85 </a:t>
            </a:r>
            <a:r>
              <a:rPr lang="en-US" altLang="zh-CN" sz="1800"/>
              <a:t>MeV</a:t>
            </a:r>
            <a:r>
              <a:rPr lang="zh-CN" altLang="en-US" sz="1800"/>
              <a:t>, </a:t>
            </a:r>
            <a:r>
              <a:rPr lang="zh-CN" altLang="en-US" sz="1800" i="1"/>
              <a:t>L</a:t>
            </a:r>
            <a:r>
              <a:rPr lang="zh-CN" altLang="en-US" sz="1800"/>
              <a:t> = 41.3</a:t>
            </a:r>
            <a:r>
              <a:rPr lang="en-US" altLang="zh-CN" sz="1800"/>
              <a:t>4 MeV</a:t>
            </a:r>
            <a:endParaRPr lang="en-US" altLang="zh-CN" sz="1800"/>
          </a:p>
        </p:txBody>
      </p:sp>
      <p:sp>
        <p:nvSpPr>
          <p:cNvPr id="11" name="文本框 10"/>
          <p:cNvSpPr txBox="1"/>
          <p:nvPr/>
        </p:nvSpPr>
        <p:spPr>
          <a:xfrm>
            <a:off x="4823460" y="5389880"/>
            <a:ext cx="4304030" cy="368300"/>
          </a:xfrm>
          <a:prstGeom prst="rect">
            <a:avLst/>
          </a:prstGeom>
          <a:noFill/>
        </p:spPr>
        <p:txBody>
          <a:bodyPr wrap="square" rtlCol="0" anchor="t">
            <a:spAutoFit/>
          </a:bodyPr>
          <a:lstStyle/>
          <a:p>
            <a:r>
              <a:rPr lang="en-US" altLang="zh-CN" sz="1800"/>
              <a:t>Set 0:</a:t>
            </a:r>
            <a:r>
              <a:rPr lang="en-US" altLang="zh-CN" sz="1800" i="1"/>
              <a:t> </a:t>
            </a:r>
            <a:r>
              <a:rPr lang="zh-CN" altLang="en-US" sz="1800" i="1"/>
              <a:t>E</a:t>
            </a:r>
            <a:r>
              <a:rPr lang="zh-CN" altLang="en-US" sz="1800" baseline="-25000"/>
              <a:t>sym</a:t>
            </a:r>
            <a:r>
              <a:rPr lang="zh-CN" altLang="en-US" sz="1800"/>
              <a:t> = </a:t>
            </a:r>
            <a:r>
              <a:rPr sz="1800"/>
              <a:t>32.46 </a:t>
            </a:r>
            <a:r>
              <a:rPr lang="en-US" sz="1800"/>
              <a:t>MeV</a:t>
            </a:r>
            <a:r>
              <a:rPr lang="zh-CN" altLang="en-US" sz="1800"/>
              <a:t>, </a:t>
            </a:r>
            <a:r>
              <a:rPr lang="zh-CN" altLang="en-US" sz="1800" i="1"/>
              <a:t>L</a:t>
            </a:r>
            <a:r>
              <a:rPr lang="zh-CN" altLang="en-US" sz="1800"/>
              <a:t> = </a:t>
            </a:r>
            <a:r>
              <a:rPr sz="1800"/>
              <a:t>89.39 </a:t>
            </a:r>
            <a:r>
              <a:rPr lang="en-US" sz="1800"/>
              <a:t>MeV</a:t>
            </a:r>
            <a:endParaRPr lang="en-US" sz="1800"/>
          </a:p>
        </p:txBody>
      </p:sp>
      <p:sp>
        <p:nvSpPr>
          <p:cNvPr id="12" name="矩形 11"/>
          <p:cNvSpPr/>
          <p:nvPr/>
        </p:nvSpPr>
        <p:spPr>
          <a:xfrm>
            <a:off x="2413000" y="2996565"/>
            <a:ext cx="2232660" cy="43243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custDataLst>
              <p:tags r:id="rId4"/>
            </p:custDataLst>
          </p:nvPr>
        </p:nvSpPr>
        <p:spPr>
          <a:xfrm>
            <a:off x="5231130" y="1162685"/>
            <a:ext cx="3888740" cy="1198880"/>
          </a:xfrm>
          <a:prstGeom prst="rect">
            <a:avLst/>
          </a:prstGeom>
          <a:solidFill>
            <a:schemeClr val="bg1"/>
          </a:solidFill>
        </p:spPr>
        <p:txBody>
          <a:bodyPr wrap="square" rtlCol="0" anchor="t">
            <a:spAutoFit/>
          </a:bodyPr>
          <a:lstStyle/>
          <a:p>
            <a:r>
              <a:rPr lang="zh-CN" altLang="en-US" sz="1800">
                <a:sym typeface="+mn-ea"/>
              </a:rPr>
              <a:t>Zhang </a:t>
            </a:r>
            <a:r>
              <a:rPr lang="en-US" altLang="zh-CN" sz="1800">
                <a:sym typeface="+mn-ea"/>
              </a:rPr>
              <a:t>et al.</a:t>
            </a:r>
            <a:r>
              <a:rPr lang="zh-CN" altLang="en-US" sz="1800">
                <a:sym typeface="+mn-ea"/>
              </a:rPr>
              <a:t>2020_PRC101-034303</a:t>
            </a:r>
            <a:r>
              <a:rPr lang="en-US" altLang="zh-CN" sz="1800">
                <a:sym typeface="+mn-ea"/>
              </a:rPr>
              <a:t>: </a:t>
            </a:r>
            <a:endParaRPr lang="en-US" altLang="zh-CN" sz="1800">
              <a:sym typeface="+mn-ea"/>
            </a:endParaRPr>
          </a:p>
          <a:p>
            <a:r>
              <a:rPr lang="zh-CN" altLang="en-US" sz="1800" i="1"/>
              <a:t>K</a:t>
            </a:r>
            <a:r>
              <a:rPr lang="zh-CN" altLang="en-US" sz="1800"/>
              <a:t> = 250.23</a:t>
            </a:r>
            <a:r>
              <a:rPr lang="zh-CN" altLang="en-US" sz="1800">
                <a:latin typeface="微软雅黑" panose="020B0503020204020204" charset="-122"/>
                <a:ea typeface="微软雅黑" panose="020B0503020204020204" charset="-122"/>
              </a:rPr>
              <a:t>±</a:t>
            </a:r>
            <a:r>
              <a:rPr lang="zh-CN" altLang="en-US" sz="1800"/>
              <a:t>20.16 MeV, </a:t>
            </a:r>
            <a:endParaRPr lang="zh-CN" altLang="en-US" sz="1800"/>
          </a:p>
          <a:p>
            <a:r>
              <a:rPr lang="zh-CN" altLang="en-US" sz="1800" i="1"/>
              <a:t>S</a:t>
            </a:r>
            <a:r>
              <a:rPr lang="zh-CN" altLang="en-US" sz="1800"/>
              <a:t> = 31.35</a:t>
            </a:r>
            <a:r>
              <a:rPr lang="zh-CN" altLang="en-US" sz="1800">
                <a:latin typeface="微软雅黑" panose="020B0503020204020204" charset="-122"/>
                <a:ea typeface="微软雅黑" panose="020B0503020204020204" charset="-122"/>
                <a:sym typeface="+mn-ea"/>
              </a:rPr>
              <a:t>±</a:t>
            </a:r>
            <a:r>
              <a:rPr lang="zh-CN" altLang="en-US" sz="1800"/>
              <a:t>2.08 MeV</a:t>
            </a:r>
            <a:endParaRPr lang="zh-CN" altLang="en-US" sz="1800"/>
          </a:p>
          <a:p>
            <a:r>
              <a:rPr lang="zh-CN" altLang="en-US" sz="1800" i="1"/>
              <a:t>L</a:t>
            </a:r>
            <a:r>
              <a:rPr lang="zh-CN" altLang="en-US" sz="1800"/>
              <a:t> = 59.57</a:t>
            </a:r>
            <a:r>
              <a:rPr lang="zh-CN" altLang="en-US" sz="1800">
                <a:latin typeface="微软雅黑" panose="020B0503020204020204" charset="-122"/>
                <a:ea typeface="微软雅黑" panose="020B0503020204020204" charset="-122"/>
                <a:sym typeface="+mn-ea"/>
              </a:rPr>
              <a:t>±</a:t>
            </a:r>
            <a:r>
              <a:rPr lang="zh-CN" altLang="en-US" sz="1800"/>
              <a:t>10.06 MeV</a:t>
            </a:r>
            <a:endParaRPr lang="zh-CN" altLang="en-US" sz="1800"/>
          </a:p>
        </p:txBody>
      </p:sp>
      <p:sp>
        <p:nvSpPr>
          <p:cNvPr id="52" name="文本框 51"/>
          <p:cNvSpPr txBox="1"/>
          <p:nvPr>
            <p:custDataLst>
              <p:tags r:id="rId5"/>
            </p:custDataLst>
          </p:nvPr>
        </p:nvSpPr>
        <p:spPr>
          <a:xfrm>
            <a:off x="5251450" y="2456180"/>
            <a:ext cx="3862070" cy="922020"/>
          </a:xfrm>
          <a:prstGeom prst="rect">
            <a:avLst/>
          </a:prstGeom>
          <a:solidFill>
            <a:schemeClr val="bg1"/>
          </a:solidFill>
        </p:spPr>
        <p:txBody>
          <a:bodyPr wrap="square" rtlCol="0" anchor="t">
            <a:spAutoFit/>
          </a:bodyPr>
          <a:lstStyle/>
          <a:p>
            <a:r>
              <a:rPr lang="zh-CN" altLang="en-US" sz="1800">
                <a:sym typeface="+mn-ea"/>
              </a:rPr>
              <a:t>Essick </a:t>
            </a:r>
            <a:r>
              <a:rPr lang="en-US" altLang="zh-CN" sz="1800">
                <a:sym typeface="+mn-ea"/>
              </a:rPr>
              <a:t>et al.</a:t>
            </a:r>
            <a:r>
              <a:rPr lang="zh-CN" altLang="en-US" sz="1800">
                <a:sym typeface="+mn-ea"/>
              </a:rPr>
              <a:t>2021_PRL127-192701</a:t>
            </a:r>
            <a:r>
              <a:rPr lang="en-US" altLang="zh-CN" sz="1800">
                <a:sym typeface="+mn-ea"/>
              </a:rPr>
              <a:t>:</a:t>
            </a:r>
            <a:endParaRPr lang="zh-CN" altLang="en-US" sz="1800"/>
          </a:p>
          <a:p>
            <a:r>
              <a:rPr lang="zh-CN" altLang="en-US" sz="1800" i="1"/>
              <a:t>S</a:t>
            </a:r>
            <a:r>
              <a:rPr lang="zh-CN" altLang="en-US" sz="1800"/>
              <a:t> = 33.0</a:t>
            </a:r>
            <a:r>
              <a:rPr lang="zh-CN" altLang="en-US" sz="1800" baseline="30000"/>
              <a:t>+2.0</a:t>
            </a:r>
            <a:r>
              <a:rPr lang="zh-CN" altLang="en-US" sz="1800" baseline="-25000">
                <a:latin typeface="Symbol" panose="05050102010706020507" charset="0"/>
                <a:cs typeface="Symbol" panose="05050102010706020507" charset="0"/>
              </a:rPr>
              <a:t>-</a:t>
            </a:r>
            <a:r>
              <a:rPr lang="zh-CN" altLang="en-US" sz="1800" baseline="-25000"/>
              <a:t>1.8</a:t>
            </a:r>
            <a:r>
              <a:rPr lang="zh-CN" altLang="en-US" sz="1800"/>
              <a:t> MeV</a:t>
            </a:r>
            <a:endParaRPr lang="zh-CN" altLang="en-US" sz="1800"/>
          </a:p>
          <a:p>
            <a:r>
              <a:rPr lang="zh-CN" altLang="en-US" sz="1800" i="1"/>
              <a:t>L</a:t>
            </a:r>
            <a:r>
              <a:rPr lang="zh-CN" altLang="en-US" sz="1800"/>
              <a:t> = 53</a:t>
            </a:r>
            <a:r>
              <a:rPr lang="zh-CN" altLang="en-US" sz="1800" baseline="30000"/>
              <a:t>+14</a:t>
            </a:r>
            <a:r>
              <a:rPr lang="zh-CN" altLang="en-US" sz="1800" baseline="-25000">
                <a:latin typeface="Symbol" panose="05050102010706020507" charset="0"/>
                <a:cs typeface="Symbol" panose="05050102010706020507" charset="0"/>
              </a:rPr>
              <a:t>-15 </a:t>
            </a:r>
            <a:r>
              <a:rPr lang="zh-CN" altLang="en-US" sz="1800"/>
              <a:t>MeV</a:t>
            </a:r>
            <a:endParaRPr lang="zh-CN"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linds(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320167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Numerical recipe</a:t>
            </a:r>
            <a:endParaRPr lang="en-US" sz="2800" noProof="1"/>
          </a:p>
        </p:txBody>
      </p:sp>
      <p:sp>
        <p:nvSpPr>
          <p:cNvPr id="4" name="文本框 3"/>
          <p:cNvSpPr txBox="1"/>
          <p:nvPr/>
        </p:nvSpPr>
        <p:spPr>
          <a:xfrm>
            <a:off x="189230" y="3953510"/>
            <a:ext cx="8599805" cy="2306955"/>
          </a:xfrm>
          <a:prstGeom prst="rect">
            <a:avLst/>
          </a:prstGeom>
          <a:noFill/>
        </p:spPr>
        <p:txBody>
          <a:bodyPr wrap="square" rtlCol="0" anchor="t">
            <a:spAutoFit/>
          </a:bodyPr>
          <a:lstStyle/>
          <a:p>
            <a:r>
              <a:rPr lang="en-US" altLang="zh-CN" sz="1800"/>
              <a:t>The boson fields and density profiles</a:t>
            </a:r>
            <a:r>
              <a:rPr lang="zh-CN" altLang="en-US" sz="1800"/>
              <a:t> are solved </a:t>
            </a:r>
            <a:r>
              <a:rPr lang="zh-CN" altLang="en-US" sz="1800">
                <a:solidFill>
                  <a:srgbClr val="FF0000"/>
                </a:solidFill>
              </a:rPr>
              <a:t>iteratively </a:t>
            </a:r>
            <a:r>
              <a:rPr lang="zh-CN" altLang="en-US" sz="1800"/>
              <a:t>inside a </a:t>
            </a:r>
            <a:r>
              <a:rPr lang="zh-CN" altLang="en-US" sz="1800">
                <a:solidFill>
                  <a:srgbClr val="FF0000"/>
                </a:solidFill>
              </a:rPr>
              <a:t>3D periodic unit cell</a:t>
            </a:r>
            <a:r>
              <a:rPr lang="zh-CN" altLang="en-US" sz="1800"/>
              <a:t> with discretized space coordinate, i.e.,</a:t>
            </a:r>
            <a:endParaRPr lang="zh-CN" altLang="en-US" sz="1800"/>
          </a:p>
          <a:p>
            <a:pPr marL="457200" indent="-457200">
              <a:buAutoNum type="arabicPeriod"/>
            </a:pPr>
            <a:r>
              <a:rPr lang="zh-CN" altLang="en-US" sz="1800"/>
              <a:t>Assume </a:t>
            </a:r>
            <a:r>
              <a:rPr lang="zh-CN" altLang="en-US" sz="1800">
                <a:solidFill>
                  <a:srgbClr val="FF0000"/>
                </a:solidFill>
              </a:rPr>
              <a:t>initial </a:t>
            </a:r>
            <a:r>
              <a:rPr lang="zh-CN" altLang="en-US" sz="1800">
                <a:solidFill>
                  <a:srgbClr val="FF0000"/>
                </a:solidFill>
                <a:sym typeface="+mn-ea"/>
              </a:rPr>
              <a:t>density distributions</a:t>
            </a:r>
            <a:r>
              <a:rPr lang="zh-CN" altLang="en-US" sz="1800">
                <a:sym typeface="+mn-ea"/>
              </a:rPr>
              <a:t> of fermions at given total particle numbers</a:t>
            </a:r>
            <a:r>
              <a:rPr lang="zh-CN" altLang="en-US" sz="1800"/>
              <a:t>;</a:t>
            </a:r>
            <a:endParaRPr lang="zh-CN" altLang="en-US" sz="1800"/>
          </a:p>
          <a:p>
            <a:pPr marL="457200" indent="-457200">
              <a:buAutoNum type="arabicPeriod"/>
            </a:pPr>
            <a:r>
              <a:rPr lang="zh-CN" altLang="en-US" sz="1800"/>
              <a:t>Solve the </a:t>
            </a:r>
            <a:r>
              <a:rPr lang="en-US" altLang="zh-CN" sz="1800">
                <a:solidFill>
                  <a:srgbClr val="FF0000"/>
                </a:solidFill>
              </a:rPr>
              <a:t>boson field</a:t>
            </a:r>
            <a:r>
              <a:rPr lang="zh-CN" altLang="en-US" sz="1800">
                <a:solidFill>
                  <a:srgbClr val="FF0000"/>
                </a:solidFill>
              </a:rPr>
              <a:t> equations</a:t>
            </a:r>
            <a:r>
              <a:rPr lang="zh-CN" altLang="en-US" sz="1800"/>
              <a:t> </a:t>
            </a:r>
            <a:r>
              <a:rPr lang="zh-CN" altLang="en-US" sz="1800">
                <a:sym typeface="+mn-ea"/>
              </a:rPr>
              <a:t>via </a:t>
            </a:r>
            <a:r>
              <a:rPr lang="zh-CN" altLang="en-US" sz="1800">
                <a:solidFill>
                  <a:srgbClr val="FF0000"/>
                </a:solidFill>
                <a:sym typeface="+mn-ea"/>
              </a:rPr>
              <a:t>fast cosine transformations</a:t>
            </a:r>
            <a:r>
              <a:rPr lang="zh-CN" altLang="en-US" sz="1800">
                <a:sym typeface="+mn-ea"/>
              </a:rPr>
              <a:t> </a:t>
            </a:r>
            <a:r>
              <a:rPr lang="en-US" altLang="zh-CN" sz="1800">
                <a:sym typeface="+mn-ea"/>
              </a:rPr>
              <a:t>(reflection symmetry) </a:t>
            </a:r>
            <a:r>
              <a:rPr lang="zh-CN" altLang="en-US" sz="1800"/>
              <a:t>;</a:t>
            </a:r>
            <a:endParaRPr lang="zh-CN" altLang="en-US" sz="1800"/>
          </a:p>
          <a:p>
            <a:pPr marL="457200" indent="-457200">
              <a:buAutoNum type="arabicPeriod"/>
            </a:pPr>
            <a:r>
              <a:rPr lang="en-US" altLang="zh-CN" sz="1800"/>
              <a:t>Prepare the </a:t>
            </a:r>
            <a:r>
              <a:rPr lang="zh-CN" altLang="en-US" sz="1800">
                <a:solidFill>
                  <a:srgbClr val="FF0000"/>
                </a:solidFill>
                <a:sym typeface="+mn-ea"/>
              </a:rPr>
              <a:t>density distributions</a:t>
            </a:r>
            <a:r>
              <a:rPr lang="zh-CN" altLang="en-US" sz="1800">
                <a:sym typeface="+mn-ea"/>
              </a:rPr>
              <a:t> of fermions </a:t>
            </a:r>
            <a:r>
              <a:rPr lang="en-US" altLang="zh-CN" sz="1800">
                <a:sym typeface="+mn-ea"/>
              </a:rPr>
              <a:t>with the imaginary time step method</a:t>
            </a:r>
            <a:r>
              <a:rPr lang="zh-CN" altLang="en-US" sz="1800"/>
              <a:t> [Levit1984_PLB139-147];</a:t>
            </a:r>
            <a:endParaRPr lang="zh-CN" altLang="en-US" sz="1800"/>
          </a:p>
          <a:p>
            <a:pPr marL="457200" indent="-457200">
              <a:buAutoNum type="arabicPeriod"/>
            </a:pPr>
            <a:r>
              <a:rPr lang="zh-CN" altLang="en-US" sz="1800"/>
              <a:t>Go to step 2 until convergence is reached</a:t>
            </a:r>
            <a:r>
              <a:rPr lang="en-US" altLang="zh-CN" sz="1800"/>
              <a:t>.</a:t>
            </a:r>
            <a:endParaRPr lang="en-US" altLang="zh-CN" sz="1800"/>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3" name="页脚占位符 2"/>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pic>
        <p:nvPicPr>
          <p:cNvPr id="6" name="图片 5"/>
          <p:cNvPicPr>
            <a:picLocks noChangeAspect="1"/>
          </p:cNvPicPr>
          <p:nvPr/>
        </p:nvPicPr>
        <p:blipFill>
          <a:blip r:embed="rId1"/>
          <a:stretch>
            <a:fillRect/>
          </a:stretch>
        </p:blipFill>
        <p:spPr>
          <a:xfrm>
            <a:off x="57150" y="650875"/>
            <a:ext cx="5820410" cy="1960245"/>
          </a:xfrm>
          <a:prstGeom prst="rect">
            <a:avLst/>
          </a:prstGeom>
        </p:spPr>
      </p:pic>
      <p:pic>
        <p:nvPicPr>
          <p:cNvPr id="10" name="图片 9"/>
          <p:cNvPicPr>
            <a:picLocks noChangeAspect="1"/>
          </p:cNvPicPr>
          <p:nvPr/>
        </p:nvPicPr>
        <p:blipFill>
          <a:blip r:embed="rId2"/>
          <a:stretch>
            <a:fillRect/>
          </a:stretch>
        </p:blipFill>
        <p:spPr>
          <a:xfrm>
            <a:off x="418465" y="2868930"/>
            <a:ext cx="4815205" cy="983615"/>
          </a:xfrm>
          <a:prstGeom prst="rect">
            <a:avLst/>
          </a:prstGeom>
        </p:spPr>
      </p:pic>
      <p:grpSp>
        <p:nvGrpSpPr>
          <p:cNvPr id="9" name="组合 8"/>
          <p:cNvGrpSpPr/>
          <p:nvPr/>
        </p:nvGrpSpPr>
        <p:grpSpPr>
          <a:xfrm>
            <a:off x="5454650" y="1508125"/>
            <a:ext cx="3243580" cy="1391920"/>
            <a:chOff x="9042" y="1471"/>
            <a:chExt cx="5108" cy="2192"/>
          </a:xfrm>
        </p:grpSpPr>
        <p:grpSp>
          <p:nvGrpSpPr>
            <p:cNvPr id="24" name="组合 23"/>
            <p:cNvGrpSpPr/>
            <p:nvPr/>
          </p:nvGrpSpPr>
          <p:grpSpPr>
            <a:xfrm>
              <a:off x="9042" y="1471"/>
              <a:ext cx="5109" cy="2192"/>
              <a:chOff x="7885" y="1186"/>
              <a:chExt cx="6266" cy="2925"/>
            </a:xfrm>
          </p:grpSpPr>
          <p:pic>
            <p:nvPicPr>
              <p:cNvPr id="12" name="图片 11"/>
              <p:cNvPicPr>
                <a:picLocks noChangeAspect="1"/>
              </p:cNvPicPr>
              <p:nvPr/>
            </p:nvPicPr>
            <p:blipFill>
              <a:blip r:embed="rId3"/>
              <a:stretch>
                <a:fillRect/>
              </a:stretch>
            </p:blipFill>
            <p:spPr>
              <a:xfrm>
                <a:off x="7885" y="3205"/>
                <a:ext cx="6262" cy="907"/>
              </a:xfrm>
              <a:prstGeom prst="rect">
                <a:avLst/>
              </a:prstGeom>
            </p:spPr>
          </p:pic>
          <p:pic>
            <p:nvPicPr>
              <p:cNvPr id="21" name="334E55B0-647D-440b-865C-3EC943EB4CBC-1" descr="qt_temp"/>
              <p:cNvPicPr>
                <a:picLocks noChangeAspect="1"/>
              </p:cNvPicPr>
              <p:nvPr/>
            </p:nvPicPr>
            <p:blipFill>
              <a:blip r:embed="rId4"/>
              <a:stretch>
                <a:fillRect/>
              </a:stretch>
            </p:blipFill>
            <p:spPr>
              <a:xfrm>
                <a:off x="10320" y="2155"/>
                <a:ext cx="3669" cy="773"/>
              </a:xfrm>
              <a:prstGeom prst="rect">
                <a:avLst/>
              </a:prstGeom>
            </p:spPr>
          </p:pic>
          <p:pic>
            <p:nvPicPr>
              <p:cNvPr id="22" name="图片 21"/>
              <p:cNvPicPr>
                <a:picLocks noChangeAspect="1"/>
              </p:cNvPicPr>
              <p:nvPr/>
            </p:nvPicPr>
            <p:blipFill>
              <a:blip r:embed="rId5"/>
              <a:stretch>
                <a:fillRect/>
              </a:stretch>
            </p:blipFill>
            <p:spPr>
              <a:xfrm>
                <a:off x="9595" y="1186"/>
                <a:ext cx="4557" cy="802"/>
              </a:xfrm>
              <a:prstGeom prst="rect">
                <a:avLst/>
              </a:prstGeom>
            </p:spPr>
          </p:pic>
        </p:grpSp>
        <p:sp>
          <p:nvSpPr>
            <p:cNvPr id="8" name="矩形 7"/>
            <p:cNvSpPr/>
            <p:nvPr/>
          </p:nvSpPr>
          <p:spPr>
            <a:xfrm>
              <a:off x="11395" y="1658"/>
              <a:ext cx="227" cy="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242" y="1501"/>
              <a:ext cx="621" cy="531"/>
            </a:xfrm>
            <a:prstGeom prst="rect">
              <a:avLst/>
            </a:prstGeom>
            <a:noFill/>
          </p:spPr>
          <p:txBody>
            <a:bodyPr wrap="square" rtlCol="0" anchor="t">
              <a:spAutoFit/>
            </a:bodyPr>
            <a:lstStyle/>
            <a:p>
              <a:r>
                <a:rPr lang="en-US" altLang="zh-CN" sz="1600" i="1"/>
                <a:t>n</a:t>
              </a:r>
              <a:r>
                <a:rPr lang="en-US" altLang="zh-CN" sz="1600" baseline="-25000"/>
                <a:t>b</a:t>
              </a:r>
              <a:endParaRPr lang="en-US" altLang="zh-CN" sz="1600" baseline="-25000"/>
            </a:p>
          </p:txBody>
        </p:sp>
      </p:grpSp>
      <p:grpSp>
        <p:nvGrpSpPr>
          <p:cNvPr id="11" name="组合 10"/>
          <p:cNvGrpSpPr/>
          <p:nvPr/>
        </p:nvGrpSpPr>
        <p:grpSpPr>
          <a:xfrm>
            <a:off x="29845" y="536575"/>
            <a:ext cx="6336030" cy="3526790"/>
            <a:chOff x="2351" y="1194"/>
            <a:chExt cx="9978" cy="5554"/>
          </a:xfrm>
        </p:grpSpPr>
        <p:grpSp>
          <p:nvGrpSpPr>
            <p:cNvPr id="13" name="组合 12"/>
            <p:cNvGrpSpPr/>
            <p:nvPr/>
          </p:nvGrpSpPr>
          <p:grpSpPr>
            <a:xfrm>
              <a:off x="2351" y="1194"/>
              <a:ext cx="9978" cy="5554"/>
              <a:chOff x="1874" y="3646"/>
              <a:chExt cx="9978" cy="5554"/>
            </a:xfrm>
          </p:grpSpPr>
          <p:sp>
            <p:nvSpPr>
              <p:cNvPr id="14" name="圆角矩形 13"/>
              <p:cNvSpPr/>
              <p:nvPr/>
            </p:nvSpPr>
            <p:spPr>
              <a:xfrm>
                <a:off x="1874" y="3646"/>
                <a:ext cx="9978" cy="5555"/>
              </a:xfrm>
              <a:prstGeom prst="roundRect">
                <a:avLst>
                  <a:gd name="adj" fmla="val 71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ym typeface="+mn-ea"/>
                  </a:rPr>
                  <a:t>The boson</a:t>
                </a:r>
                <a:endParaRPr lang="zh-CN" altLang="en-US"/>
              </a:p>
            </p:txBody>
          </p:sp>
          <p:sp>
            <p:nvSpPr>
              <p:cNvPr id="15" name="文本框 14"/>
              <p:cNvSpPr txBox="1"/>
              <p:nvPr/>
            </p:nvSpPr>
            <p:spPr>
              <a:xfrm>
                <a:off x="2064" y="3756"/>
                <a:ext cx="7574" cy="628"/>
              </a:xfrm>
              <a:prstGeom prst="rect">
                <a:avLst/>
              </a:prstGeom>
              <a:noFill/>
            </p:spPr>
            <p:txBody>
              <a:bodyPr wrap="none" rtlCol="0" anchor="t">
                <a:spAutoFit/>
              </a:bodyPr>
              <a:lstStyle/>
              <a:p>
                <a:r>
                  <a:rPr lang="en-US" altLang="zh-CN">
                    <a:sym typeface="+mn-ea"/>
                  </a:rPr>
                  <a:t>Droplet/Bubbles in </a:t>
                </a:r>
                <a:r>
                  <a:rPr lang="en-US" altLang="zh-CN">
                    <a:solidFill>
                      <a:srgbClr val="FF0000"/>
                    </a:solidFill>
                    <a:sym typeface="+mn-ea"/>
                  </a:rPr>
                  <a:t>BCC </a:t>
                </a:r>
                <a:r>
                  <a:rPr lang="en-US" altLang="zh-CN">
                    <a:sym typeface="+mn-ea"/>
                  </a:rPr>
                  <a:t>and </a:t>
                </a:r>
                <a:r>
                  <a:rPr lang="en-US" altLang="zh-CN">
                    <a:solidFill>
                      <a:srgbClr val="FF0000"/>
                    </a:solidFill>
                    <a:sym typeface="+mn-ea"/>
                  </a:rPr>
                  <a:t>FCC </a:t>
                </a:r>
                <a:r>
                  <a:rPr lang="en-US" altLang="zh-CN">
                    <a:sym typeface="+mn-ea"/>
                  </a:rPr>
                  <a:t>lattices</a:t>
                </a:r>
                <a:endParaRPr lang="zh-CN" altLang="en-US"/>
              </a:p>
            </p:txBody>
          </p:sp>
        </p:grpSp>
        <p:pic>
          <p:nvPicPr>
            <p:cNvPr id="16" name="图片 15"/>
            <p:cNvPicPr>
              <a:picLocks noChangeAspect="1"/>
            </p:cNvPicPr>
            <p:nvPr/>
          </p:nvPicPr>
          <p:blipFill>
            <a:blip r:embed="rId6"/>
            <a:stretch>
              <a:fillRect/>
            </a:stretch>
          </p:blipFill>
          <p:spPr>
            <a:xfrm>
              <a:off x="2654" y="1819"/>
              <a:ext cx="4872" cy="4780"/>
            </a:xfrm>
            <a:prstGeom prst="rect">
              <a:avLst/>
            </a:prstGeom>
          </p:spPr>
        </p:pic>
        <p:pic>
          <p:nvPicPr>
            <p:cNvPr id="17" name="图片 16"/>
            <p:cNvPicPr>
              <a:picLocks noChangeAspect="1"/>
            </p:cNvPicPr>
            <p:nvPr/>
          </p:nvPicPr>
          <p:blipFill>
            <a:blip r:embed="rId7"/>
            <a:stretch>
              <a:fillRect/>
            </a:stretch>
          </p:blipFill>
          <p:spPr>
            <a:xfrm>
              <a:off x="7440" y="1819"/>
              <a:ext cx="4884" cy="4606"/>
            </a:xfrm>
            <a:prstGeom prst="rect">
              <a:avLst/>
            </a:prstGeom>
          </p:spPr>
        </p:pic>
      </p:grpSp>
      <p:grpSp>
        <p:nvGrpSpPr>
          <p:cNvPr id="18" name="组合 17"/>
          <p:cNvGrpSpPr/>
          <p:nvPr/>
        </p:nvGrpSpPr>
        <p:grpSpPr>
          <a:xfrm>
            <a:off x="33655" y="2800350"/>
            <a:ext cx="6336030" cy="3526790"/>
            <a:chOff x="644" y="4359"/>
            <a:chExt cx="9978" cy="5554"/>
          </a:xfrm>
        </p:grpSpPr>
        <p:grpSp>
          <p:nvGrpSpPr>
            <p:cNvPr id="19" name="组合 18"/>
            <p:cNvGrpSpPr/>
            <p:nvPr/>
          </p:nvGrpSpPr>
          <p:grpSpPr>
            <a:xfrm>
              <a:off x="644" y="4359"/>
              <a:ext cx="9978" cy="5555"/>
              <a:chOff x="1874" y="3646"/>
              <a:chExt cx="9978" cy="5555"/>
            </a:xfrm>
          </p:grpSpPr>
          <p:sp>
            <p:nvSpPr>
              <p:cNvPr id="20" name="圆角矩形 19"/>
              <p:cNvSpPr/>
              <p:nvPr/>
            </p:nvSpPr>
            <p:spPr>
              <a:xfrm>
                <a:off x="1874" y="3646"/>
                <a:ext cx="9978" cy="5555"/>
              </a:xfrm>
              <a:prstGeom prst="roundRect">
                <a:avLst>
                  <a:gd name="adj" fmla="val 71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ym typeface="+mn-ea"/>
                  </a:rPr>
                  <a:t>The boson</a:t>
                </a:r>
                <a:endParaRPr lang="zh-CN" altLang="en-US"/>
              </a:p>
            </p:txBody>
          </p:sp>
          <p:sp>
            <p:nvSpPr>
              <p:cNvPr id="23" name="文本框 22"/>
              <p:cNvSpPr txBox="1"/>
              <p:nvPr/>
            </p:nvSpPr>
            <p:spPr>
              <a:xfrm>
                <a:off x="2064" y="3756"/>
                <a:ext cx="9666" cy="628"/>
              </a:xfrm>
              <a:prstGeom prst="rect">
                <a:avLst/>
              </a:prstGeom>
              <a:noFill/>
            </p:spPr>
            <p:txBody>
              <a:bodyPr wrap="none" rtlCol="0" anchor="t">
                <a:spAutoFit/>
              </a:bodyPr>
              <a:lstStyle/>
              <a:p>
                <a:pPr algn="l"/>
                <a:r>
                  <a:rPr lang="en-US" altLang="zh-CN">
                    <a:sym typeface="+mn-ea"/>
                  </a:rPr>
                  <a:t>Rods/Tubes in </a:t>
                </a:r>
                <a:r>
                  <a:rPr lang="en-US" altLang="zh-CN">
                    <a:solidFill>
                      <a:srgbClr val="FF0000"/>
                    </a:solidFill>
                    <a:sym typeface="+mn-ea"/>
                  </a:rPr>
                  <a:t>simple </a:t>
                </a:r>
                <a:r>
                  <a:rPr lang="en-US" altLang="zh-CN">
                    <a:sym typeface="+mn-ea"/>
                  </a:rPr>
                  <a:t>and </a:t>
                </a:r>
                <a:r>
                  <a:rPr lang="en-US" altLang="zh-CN">
                    <a:solidFill>
                      <a:srgbClr val="FF0000"/>
                    </a:solidFill>
                    <a:sym typeface="+mn-ea"/>
                  </a:rPr>
                  <a:t>honeycomb </a:t>
                </a:r>
                <a:r>
                  <a:rPr lang="en-US" altLang="zh-CN">
                    <a:sym typeface="+mn-ea"/>
                  </a:rPr>
                  <a:t>configurations</a:t>
                </a:r>
                <a:endParaRPr lang="en-US" altLang="zh-CN">
                  <a:sym typeface="+mn-ea"/>
                </a:endParaRPr>
              </a:p>
            </p:txBody>
          </p:sp>
        </p:grpSp>
        <p:pic>
          <p:nvPicPr>
            <p:cNvPr id="25" name="图片 24"/>
            <p:cNvPicPr>
              <a:picLocks noChangeAspect="1"/>
            </p:cNvPicPr>
            <p:nvPr/>
          </p:nvPicPr>
          <p:blipFill>
            <a:blip r:embed="rId8"/>
            <a:stretch>
              <a:fillRect/>
            </a:stretch>
          </p:blipFill>
          <p:spPr>
            <a:xfrm>
              <a:off x="904" y="4997"/>
              <a:ext cx="4822" cy="4799"/>
            </a:xfrm>
            <a:prstGeom prst="rect">
              <a:avLst/>
            </a:prstGeom>
          </p:spPr>
        </p:pic>
        <p:pic>
          <p:nvPicPr>
            <p:cNvPr id="26" name="图片 25"/>
            <p:cNvPicPr>
              <a:picLocks noChangeAspect="1"/>
            </p:cNvPicPr>
            <p:nvPr/>
          </p:nvPicPr>
          <p:blipFill>
            <a:blip r:embed="rId9"/>
            <a:stretch>
              <a:fillRect/>
            </a:stretch>
          </p:blipFill>
          <p:spPr>
            <a:xfrm>
              <a:off x="6062" y="5033"/>
              <a:ext cx="4438" cy="4720"/>
            </a:xfrm>
            <a:prstGeom prst="rect">
              <a:avLst/>
            </a:prstGeom>
          </p:spPr>
        </p:pic>
      </p:grpSp>
      <p:grpSp>
        <p:nvGrpSpPr>
          <p:cNvPr id="27" name="组合 26"/>
          <p:cNvGrpSpPr/>
          <p:nvPr/>
        </p:nvGrpSpPr>
        <p:grpSpPr>
          <a:xfrm>
            <a:off x="5692140" y="499110"/>
            <a:ext cx="3378200" cy="3526790"/>
            <a:chOff x="4526" y="2148"/>
            <a:chExt cx="5320" cy="5554"/>
          </a:xfrm>
        </p:grpSpPr>
        <p:grpSp>
          <p:nvGrpSpPr>
            <p:cNvPr id="28" name="组合 27"/>
            <p:cNvGrpSpPr/>
            <p:nvPr/>
          </p:nvGrpSpPr>
          <p:grpSpPr>
            <a:xfrm>
              <a:off x="4526" y="2148"/>
              <a:ext cx="5321" cy="5555"/>
              <a:chOff x="1874" y="3646"/>
              <a:chExt cx="5321" cy="5555"/>
            </a:xfrm>
          </p:grpSpPr>
          <p:sp>
            <p:nvSpPr>
              <p:cNvPr id="29" name="圆角矩形 28"/>
              <p:cNvSpPr/>
              <p:nvPr/>
            </p:nvSpPr>
            <p:spPr>
              <a:xfrm>
                <a:off x="1874" y="3646"/>
                <a:ext cx="5321" cy="5555"/>
              </a:xfrm>
              <a:prstGeom prst="roundRect">
                <a:avLst>
                  <a:gd name="adj" fmla="val 71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ym typeface="+mn-ea"/>
                  </a:rPr>
                  <a:t>The boson</a:t>
                </a:r>
                <a:endParaRPr lang="zh-CN" altLang="en-US"/>
              </a:p>
            </p:txBody>
          </p:sp>
          <p:sp>
            <p:nvSpPr>
              <p:cNvPr id="30" name="文本框 29"/>
              <p:cNvSpPr txBox="1"/>
              <p:nvPr/>
            </p:nvSpPr>
            <p:spPr>
              <a:xfrm>
                <a:off x="2064" y="3756"/>
                <a:ext cx="1288" cy="628"/>
              </a:xfrm>
              <a:prstGeom prst="rect">
                <a:avLst/>
              </a:prstGeom>
              <a:noFill/>
            </p:spPr>
            <p:txBody>
              <a:bodyPr wrap="none" rtlCol="0" anchor="t">
                <a:spAutoFit/>
              </a:bodyPr>
              <a:lstStyle/>
              <a:p>
                <a:pPr algn="l"/>
                <a:r>
                  <a:rPr lang="en-US" altLang="zh-CN">
                    <a:sym typeface="+mn-ea"/>
                  </a:rPr>
                  <a:t>Slabs</a:t>
                </a:r>
                <a:endParaRPr lang="en-US" altLang="zh-CN">
                  <a:sym typeface="+mn-ea"/>
                </a:endParaRPr>
              </a:p>
            </p:txBody>
          </p:sp>
        </p:grpSp>
        <p:pic>
          <p:nvPicPr>
            <p:cNvPr id="31" name="图片 30"/>
            <p:cNvPicPr>
              <a:picLocks noChangeAspect="1"/>
            </p:cNvPicPr>
            <p:nvPr/>
          </p:nvPicPr>
          <p:blipFill>
            <a:blip r:embed="rId10"/>
            <a:stretch>
              <a:fillRect/>
            </a:stretch>
          </p:blipFill>
          <p:spPr>
            <a:xfrm>
              <a:off x="4748" y="2763"/>
              <a:ext cx="4904" cy="48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5242560" cy="460375"/>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400">
                <a:sym typeface="+mn-ea"/>
              </a:rPr>
              <a:t>Convergency and effect of finite cell size</a:t>
            </a:r>
            <a:endParaRPr lang="en-US" sz="2400" noProof="1">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3" name="图片 2"/>
          <p:cNvPicPr>
            <a:picLocks noChangeAspect="1"/>
          </p:cNvPicPr>
          <p:nvPr/>
        </p:nvPicPr>
        <p:blipFill>
          <a:blip r:embed="rId1"/>
          <a:stretch>
            <a:fillRect/>
          </a:stretch>
        </p:blipFill>
        <p:spPr>
          <a:xfrm>
            <a:off x="-635" y="577850"/>
            <a:ext cx="5552440" cy="5702935"/>
          </a:xfrm>
          <a:prstGeom prst="rect">
            <a:avLst/>
          </a:prstGeom>
        </p:spPr>
      </p:pic>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736725" y="3223260"/>
            <a:ext cx="3307080" cy="532130"/>
          </a:xfrm>
          <a:prstGeom prst="rect">
            <a:avLst/>
          </a:prstGeom>
        </p:spPr>
      </p:pic>
      <p:sp>
        <p:nvSpPr>
          <p:cNvPr id="6" name="文本框 5"/>
          <p:cNvSpPr txBox="1"/>
          <p:nvPr/>
        </p:nvSpPr>
        <p:spPr>
          <a:xfrm>
            <a:off x="4057650" y="5742940"/>
            <a:ext cx="5212715" cy="645160"/>
          </a:xfrm>
          <a:prstGeom prst="rect">
            <a:avLst/>
          </a:prstGeom>
          <a:noFill/>
        </p:spPr>
        <p:txBody>
          <a:bodyPr wrap="square" rtlCol="0" anchor="t">
            <a:spAutoFit/>
          </a:bodyPr>
          <a:lstStyle/>
          <a:p>
            <a:r>
              <a:rPr lang="zh-CN" altLang="en-US" sz="1800"/>
              <a:t>∆E/A ≈ 1.5 keV, 0.03 keV, and 0.0006 keV</a:t>
            </a:r>
            <a:endParaRPr lang="zh-CN" altLang="en-US" sz="1800"/>
          </a:p>
          <a:p>
            <a:r>
              <a:rPr lang="zh-CN" altLang="en-US" sz="1800"/>
              <a:t>for dx = dy = dz = 0.96 fm, 0.48 fm, and 0.24 fm</a:t>
            </a:r>
            <a:endParaRPr lang="zh-CN" altLang="en-US" sz="1800"/>
          </a:p>
        </p:txBody>
      </p:sp>
      <p:pic>
        <p:nvPicPr>
          <p:cNvPr id="8" name="图片 7"/>
          <p:cNvPicPr>
            <a:picLocks noChangeAspect="1"/>
          </p:cNvPicPr>
          <p:nvPr/>
        </p:nvPicPr>
        <p:blipFill>
          <a:blip r:embed="rId3"/>
          <a:stretch>
            <a:fillRect/>
          </a:stretch>
        </p:blipFill>
        <p:spPr>
          <a:xfrm>
            <a:off x="3794125" y="528320"/>
            <a:ext cx="5271135" cy="5553075"/>
          </a:xfrm>
          <a:prstGeom prst="rect">
            <a:avLst/>
          </a:prstGeom>
        </p:spPr>
      </p:pic>
      <p:sp>
        <p:nvSpPr>
          <p:cNvPr id="7" name="文本框 6"/>
          <p:cNvSpPr txBox="1"/>
          <p:nvPr/>
        </p:nvSpPr>
        <p:spPr>
          <a:xfrm>
            <a:off x="797560" y="4465955"/>
            <a:ext cx="2540000" cy="398780"/>
          </a:xfrm>
          <a:prstGeom prst="rect">
            <a:avLst/>
          </a:prstGeom>
          <a:noFill/>
        </p:spPr>
        <p:txBody>
          <a:bodyPr wrap="square" rtlCol="0" anchor="t">
            <a:spAutoFit/>
          </a:bodyPr>
          <a:lstStyle/>
          <a:p>
            <a:r>
              <a:rPr lang="zh-CN" altLang="en-US"/>
              <a:t> ∆E/A &lt; 0.001 </a:t>
            </a:r>
            <a:r>
              <a:rPr lang="en-US" altLang="zh-CN"/>
              <a:t>keV</a:t>
            </a:r>
            <a:endParaRPr lang="en-US" altLang="zh-CN"/>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87972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Energy per baryon</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4" name="图片 3"/>
          <p:cNvPicPr>
            <a:picLocks noChangeAspect="1"/>
          </p:cNvPicPr>
          <p:nvPr/>
        </p:nvPicPr>
        <p:blipFill>
          <a:blip r:embed="rId1"/>
          <a:srcRect l="543" r="417"/>
          <a:stretch>
            <a:fillRect/>
          </a:stretch>
        </p:blipFill>
        <p:spPr>
          <a:xfrm>
            <a:off x="0" y="589915"/>
            <a:ext cx="9145905" cy="4366895"/>
          </a:xfrm>
          <a:prstGeom prst="rect">
            <a:avLst/>
          </a:prstGeom>
        </p:spPr>
      </p:pic>
      <p:pic>
        <p:nvPicPr>
          <p:cNvPr id="8" name="图片 7"/>
          <p:cNvPicPr>
            <a:picLocks noChangeAspect="1"/>
          </p:cNvPicPr>
          <p:nvPr/>
        </p:nvPicPr>
        <p:blipFill>
          <a:blip r:embed="rId2"/>
          <a:stretch>
            <a:fillRect/>
          </a:stretch>
        </p:blipFill>
        <p:spPr>
          <a:xfrm>
            <a:off x="196215" y="5142865"/>
            <a:ext cx="3840480" cy="765175"/>
          </a:xfrm>
          <a:prstGeom prst="rect">
            <a:avLst/>
          </a:prstGeom>
        </p:spPr>
      </p:pic>
      <p:pic>
        <p:nvPicPr>
          <p:cNvPr id="9" name="图片 8"/>
          <p:cNvPicPr>
            <a:picLocks noChangeAspect="1"/>
          </p:cNvPicPr>
          <p:nvPr/>
        </p:nvPicPr>
        <p:blipFill>
          <a:blip r:embed="rId3"/>
          <a:stretch>
            <a:fillRect/>
          </a:stretch>
        </p:blipFill>
        <p:spPr>
          <a:xfrm>
            <a:off x="4192270" y="5067300"/>
            <a:ext cx="4081780" cy="964565"/>
          </a:xfrm>
          <a:prstGeom prst="rect">
            <a:avLst/>
          </a:prstGeom>
        </p:spPr>
      </p:pic>
      <p:sp>
        <p:nvSpPr>
          <p:cNvPr id="11" name="文本框 10"/>
          <p:cNvSpPr txBox="1"/>
          <p:nvPr/>
        </p:nvSpPr>
        <p:spPr>
          <a:xfrm>
            <a:off x="6292215" y="137795"/>
            <a:ext cx="2564130" cy="398780"/>
          </a:xfrm>
          <a:prstGeom prst="rect">
            <a:avLst/>
          </a:prstGeom>
          <a:noFill/>
        </p:spPr>
        <p:txBody>
          <a:bodyPr wrap="none" rtlCol="0" anchor="t">
            <a:spAutoFit/>
          </a:bodyPr>
          <a:lstStyle/>
          <a:p>
            <a:pPr algn="l"/>
            <a:r>
              <a:rPr lang="zh-CN" altLang="en-US">
                <a:sym typeface="+mn-ea"/>
              </a:rPr>
              <a:t>Set 0</a:t>
            </a:r>
            <a:r>
              <a:rPr lang="en-US" altLang="zh-CN">
                <a:sym typeface="+mn-ea"/>
              </a:rPr>
              <a:t>: </a:t>
            </a:r>
            <a:r>
              <a:rPr lang="en-US" altLang="zh-CN" i="1">
                <a:sym typeface="+mn-ea"/>
              </a:rPr>
              <a:t>L</a:t>
            </a:r>
            <a:r>
              <a:rPr lang="en-US" altLang="zh-CN">
                <a:sym typeface="+mn-ea"/>
              </a:rPr>
              <a:t> = 89.39 MeV</a:t>
            </a:r>
            <a:endParaRPr lang="en-US" altLang="zh-CN">
              <a:sym typeface="+mn-ea"/>
            </a:endParaRPr>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UNIT_PLACING_PICTURE_USER_VIEWPORT" val="{&quot;height&quot;:9915,&quot;width&quot;:8775}"/>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UNIT_PLACING_PICTURE_USER_VIEWPORT" val="{&quot;height&quot;:8992,&quot;width&quot;:11712}"/>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3.xml><?xml version="1.0" encoding="utf-8"?>
<p:tagLst xmlns:p="http://schemas.openxmlformats.org/presentationml/2006/main">
  <p:tag name="KSO_WPP_MARK_KEY" val="b87de0e0-9fa8-4260-b887-f48991a615ff"/>
  <p:tag name="COMMONDATA" val="eyJoZGlkIjoiMmY4Yjg4NTFlNTM2MjVkYTNmMmUyZTgwNjUxNzY5MjEifQ=="/>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回顾">
  <a:themeElements>
    <a:clrScheme name="回顾">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52.xml"/></Relationships>
</file>

<file path=customXml/item1.xml><?xml version="1.0" encoding="utf-8"?>
<s:customData xmlns="http://www.wps.cn/officeDocument/2013/wpsCustomData" xmlns:s="http://www.wps.cn/officeDocument/2013/wpsCustomData">
  <extobjs>
    <extobj name="334E55B0-647D-440b-865C-3EC943EB4CBC-1">
      <extobjdata type="334E55B0-647D-440b-865C-3EC943EB4CBC" data="ewogICAiSW1nU2V0dGluZ0pzb24iIDogIntcImRwaVwiOlwiNjAwXCIsXCJmb3JtYXRcIjpcIlBOR1wiLFwidHJhbnNwYXJlbnRcIjp0cnVlLFwiYXV0b1wiOmZhbHNlfSIsCiAgICJMYXRleCIgOiAiWEZzZ1FseGhjSEJ5YjNnZ0xURTJJRngwWlhoMGV5Qk5aVlo5SUZ4ZCIsCiAgICJMYXRleEltZ0Jhc2U2NCIgOiAiaVZCT1J3MEtHZ29BQUFBTlNVaEVVZ0FBQWd3QUFBQTdCQU1BQUFEbFNNOEFBQUFBTUZCTVZFWC8vLzhBQUFBQUFBQUFBQUFBQUFBQUFBQUFBQUFBQUFBQUFBQUFBQUFBQUFBQUFBQUFBQUFBQUFBQUFBQUFBQUF2M2FCN0FBQUFEM1JTVGxNQW1lL2R6VlFpWm9tcnV4QkVkakxZOFQ4aUFBQUFDWEJJV1hNQUFBN0VBQUFPeEFHVkt3NGJBQUFOWGtsRVFWUm9CYzFiWDJoa1Z4bS95VzZTM1ozc1pGY290bGhOMksxL2F0VUo3ZnFnVlNkc1cwUUZFd1RCRjUyaFZGRGJrbEN3aUFvejdVSXRpRTVXSzlKV1RhaC9zSXFkYUpWOVVXYTJmVk1oUVorMHdneldCNjFJMGtuYTdtYTNQZjYrOC9mN3pybXptYlFKN0gyWWU3Ni81enUvZTg1M3ZudHVrbVhtZXBNU1YrL1VOVlVydWNwdXd6Yk85NlZ4UFd0RlU2a295MnE5RTdmY1R0Y3RwU0JYSjA2ZUF1ZkVCV2NoUU5ERTVvS1RYVlYzQjhObUdsWDVpakNFRVc1NFU4ZnpNSHptdXA4UXIzZjJ1TDZJNk0xNTlYMXRGRTlVVS8vL2ZxUjA4cHFVbldXSGpqODJxNlB2eHRKaWovaGJUeDZ2eHhLaXp4Ly9zVFpUVzJlRC9CSEQydndwc3pnRTNveWp6NVdVMm5iRS90NVhWWUozNGE4NnZuZjE2YmlpRU4yeFdEajBJb3hlaXJtTXZvdWN2cE14c215a0ROWlRnalVHVHR0ekRvT2E4ZFErTm42dFVoZzZhdlA2dSs4NW96NlIzKzlRcjZGVW1OcFdhZUlPaEZ6UHQ5RGNBc0JqSTlTOEEwcEZXV1lJU3N6SmtsSVhHYmxmelQ4Z3RuZzIzS1UyTmV1K25BUkFjUnp0elN2MVNoeFI3Y3NZd0VMTTVYUUhDbEZmUmRXcmNwVXNBekI4R2Z3bXRaSDZlMEdOZmhXOXhLRmhXaDdUem92cHpOZjhzZDRSSklHNC85bmZwYTZrVGdzS2k1S1ZKY3NJU3E4eUhVb1YwNHplKythSXkxclJFNnE1T1A3WHZKVGI2MWh2Qk1GVnBXejBJakVqVjFLRkZ2cUdaQldTTVZhVWVvM3BGR0hEYVNiYW95YXR3dDVEczNIc21Bd0x1Z2M4OG1UbWE4RllMNE5wWFlaeDZQS09NSXpES3ZJNGtpeWpTUWxWQVRaOGRzaE85NElhT25ucXpkMHNnYUhtMW1hblgzWUNEQWgyU3NZd1BMMGpEQm55VUxTV2p2QjBxQjJXbFZybW5nSERpNXplcDNZTXc2aFNONW11bWtuUU5nVEFzSjdzamF0ck84UFF3SmlxWWh5dGVCdWdwNy9HVlVyOUhnWlhldVB0MldoUklGUFBHYTlObWJORFY0QWh5dWVRTlZkMmhtRWVZNndIUDJoMUxnc1NsUVJVdXB3SDJoZVpuTC9IN1JpR2h1clpIaHI5QWdBTVJ4SGRDbytrc0sxSFlCSGtFdFkrQ0tzcFJtZFplVnFRV1JhVkRSa21aNXhQSW91OUlTTVlrSmxkUnNLV2JaZEgxQk5nU09idTBaY0dnSUVxUlBINGk5SGtTTXFHakV4ZWp2cmZEektDQWR1RDJ5Vkh2M05qTmJkSHdKQXRSZHY1Z2FrQllDRHdSRElZaWxKRmxyWENZOUI5MHdTYXlZMWliNWtSRFBOcGhaUDBSekNzUnR2NWVuMEFHQWc4c1RWTThJSlI5MU9KL0NJZWw2dVNPUGFTRWNFdzZhcUdLL1JCTU9DRlcreGpTOVZCWUFCNG9sQ29KSzlpNkgrRGQ5M3N0MTJkKzI3cDVQZEZlaUt6STIxdXZJdTJoSUdtYlhVbmE0S0JpbHl1aDNwZzU1MkN3Qk5UdkNtR1RQN0tzbXdnbjdtcDRRVUlzTUxhUEFhMEs0c1JZMUJTd2tBN3dJNldCQU5sOElXZ09ZYnFjQUFZQ0R3MnFrTHkwaEtuM2p0aE1CZTY4UzNhVU9qYWFudVdiblNtSlQwd0pXRkFSa3FXYStLS1lNZ3dXMmVDNU9ER1FEQVFlS3dLT0NwTEJMaWplcnNiM0JiS1NabW1oUVZFYmE3dGF0QkdhMmxHa0lNVEVvWUpFV1lmTHhxR2luaXU4NHM1TUp4N3BIVER6N3ZDQ1hvakRPMTFJSG1UajliYWJ6SFd0dE5tOTZmQjczMzhOQ0h4S21ObldRbHh2SzVMd3JDYWo3NzByR0dRZ0RXNktReC9WT3BrU1cydWNlTWFBbTk3eHJvY0EvaHlOaFpMS3Yvb0IwRmZEKzJSSmJqN2lIZEhJZFFadFpzbVBNNEYvWWF1YjRwblNxZStGNWh4UzhPQTFjbWU2MG5vUkxuaFMwbzlsQlh1VTV0ZFp0OUMzT0dCVGJJOFlaUWdEOUFVRU0xN21iRnZJb085eFJEM3dWL2Q4MUhqZHdPeHE1YUVBZFJyMldnVHp0WEZhajgvR2dZNkNQRDRqVkRzRWdhVWY0K1RnMGx4c0NLUEhPUzdKR212c3JLaDhCZXMwQlhpeGxkTHZjZXhPa3B0dGgyUk5kbVQ4Y3lCR2hJR2pPM2w3Sm5OKzdQeGhub3hOd1E0MVRDSXJlM0lKYkFsREIyYkN6RnJQRm9tQmZvamh4RXVNY0UyUXRsd0x4N0dSL09IMEFrUHZiQ0VwRjYxYWtmWVZNcTM3TXNWTUZBbXZ6U3FvME15ZmtjZkl3TkRMWlRkV1dzWnFnSUdqSDdSbU0veUxWSWNPYVNIRFhUNnNXVys2aUNTRysvdkU4Q3NSeExBbHZ6RUhTa2xaMWw5SEtSc0FRUHRWeHRQbTdOaVpLdDJxazRjQTBPTExlTU9hUW9ZS3NydEF1dmlxS1dCSHFwUXBxc2w2bEROZ2pSY216L01uNC95NUk1S2lLM25ZSDJ1TERaYjdXL2dId0VEaldSanFhMk5jWjdlNXhEUXdJQmw3a2FhM1V3V0hBWk1LMWNuNDJWdFFUdlVQL1Bvb1c3SlR1S2ZIa1BWU2tmUGw1THF5SWpHdWNNc2V4NUdhdlBKSi9EcityUXVkbkVUTU5CcjdXdnVHZFZVTC85cEdCaFlwVE4rZ1Rya01HQXFUZHNnd0haTmNDRHdSdzVseGpmS0tCdFlrZ1BsbDcxMXBtOGpIaXJEN2NDbnVSYTQycTdhQWdhcXBkOU42WTR1dkFBczYwYjhZMkNnWlg3TWlBN3JqWS9EVUdGSGFTejVZMEdoaDh2R3FpaFAyNGdKa0M0YW9mNWRWV0ZMWU95eHFONHZUTUlwWGJ5RVlQcUROQVVNVk1TNXNkSGJVLzRrc3pBMGZGWnZ6VkJQSEFaNDdSS1ByaVovRjJWSERrUHkvSXBVSitSUkUySFdKcjY4UnFKejNXejBRWW83K2pBb2JYYWlVaGk2MWdTVlFkeWZrVmdZNW4zTU5UMFpHUXhZTUdGeU40U2JKY1JyM0tTSERWUTJpSW9Ld1FuYVJuYUh2WWZiK2RQcTFMY0R1ZnVXZ0lFV1JZZ2ZSRHZQb1lVQnVjL0NOS3UxR0F6STN0dmVzdUxHclRrWXFjMXdsWFN1TlVMaTBNb3dEWDY4dy8xb0NCaG9Gb2JGV2VxVEhDd01OT3dxaFZRMFNaWEJnTFRpRXEydURMdWtaaTZJMUl4dXBvY05WRFlzR3pYek93SGxObWU4anZib24vT3Yvd3BmQWdZYVNhanBJZG9RdXBhd01GQ09yQk5yeUd4OERJWjU3bVpkRElYU2o1N29vejRKV2JlNFFiWVdLTE92TEhMRzYyaVg0VFQzYW5ObkdPdWNwMmtUREZPMUtYSzhWN0xsRTcwdW1MMXZlRnJMR0F3MTdxYkZlOURuTlhwL1RROGI0dE9HTEtOWGtLblFzV2g5OW9Gdi9Va3dpQmhaU1Zod2tYK3RjVlVCZy94d0NoaDB3RnlkMm00MnJOdkJWb3hEQmtNSDljd3YzSVVlRnBnTGtEcjlwSWNOeWNtZVpyajltN2xBY3dUQktmVUR5Y3l5OWNXWWs1M0pCMEhkVU9XcWlHck8wL1JPRVZMekVrOFVYaWZBY01BbXNPYUtGaklZR3JMclhwZFoxeUJyZzA0UEc2TFRCdWhRb1J6aVlVNktDSnV1K0QyOE5zMlVkdE1VTU5DdUh0QmY2cE9uM1d5Z2hBb0VSbTFTWlREQTB1U0xuRWhhc0ZvRWZ5bDA1TFFtZUVvaEppMktWQTJDRGdUNmVyK3pOZmZKUFlHQmNsUkFmOUx2aUxJdkI0TTlQejFrcThJQllYQkhEbkpQMEQyc3h1aFI2YjBoTzljVXpSSjcvVXlJWjVjRk9UZ2haZ01kdEFvWS9Nc1RkK2hnb0s4dlFIOTR5Z2daREkxNFBNeWMwakJlbE1mWVduUlNtTWxCVDBBMzcvbldzRnkvWHIxSC82M09tclBHUFcvM1llSXJOR2Q1YnNoRS9KTTd6QVo3VnJSYU4rNFpEQjMvNHBEVGMwbTdQUmk5R0pBaVlwa1JCaFZsOTJUQnpaREpUVktnZCt1dGFoQU81V0FicEZkcVNSalFiMWpVU3p2a0J2dnBhc25Hd1dDQUczWXlFblVQcUZGMnpZZjZ5c3NocUh1Q0dvZ0Fxc2wxVUcydkdPWVlNQTJGVGxaSlgxTVM0M3lHaEdHZVAwWUVrUk5yMkNuTUJvZFArdVppTU1BTkN5N3FHRUtNdGhIZ2RuSmFMbTFIMEoyU2ovUE8rYXVoOHFKcTdKTk9Wc3pWZHRJcjNpVU1FL3d4TnZzTXh1Y0dDbk1Cbi9UTnhXREFWbXEzajV5K3paRkRPVjN6TkNTaFQ5azBSUXVUaEdIelBIUWV0MVkxbHRpRW81MEpDUU02RGhVVFlNZ0x3cGRQNXRQVmdRM2JDWU1CQThwTnJscVQ5dG5MNDdKcTFnTGdJMTlwMTZGWnQ5NzVyWFNKVVEwb3ZVM1RMNFJEQWlZZnJDbGh3THdNanhHaXFUd25malpnTGFxWDE0OVpIUVlEbFdGMjlaTHdQNnh0cHZyRncxeHVIVXp3WndBZWZickxRN1BvVG51MVhSRmE2c09mVy9uOW1SaEY2M2FnbTRRQnIwdmhnY0M5RzZKd0ZXREE2K0tGeWE0Vk1oZ290eTBFbTlsMmFLUFZoT01XbTlkT3VNNFRFNWg0azQvL2xGaXJqc3NNUW12SlhyYzZWN3UrUnpBMHdtT2tsZC9OOHhjT3dWREc5UHp6NGpETTgvMitLRmM4elNFMTZ6SUs2NkFUbFl4TDBNc0xZQ3lhU1YrRW5yNjJ4S3hqbm5kdVJqQWcvamxyaEdIbFBESUlqL3BoMGF1WTN4azVETURIMXBiUVB4TFdtWFpOUnc1Um5hVDVDR1ZhTjh3UGZjZmRJVGRaN1grUlExeHJ6SHFYVGZTOXdFd3d3NDVaRW5NeU53cFUrbFZuQVd1ZnJpajF6VGxCbVMydTlWQ1lhckV1aFYwdnpzRGtETVlkTHlNelZJTTR0SW9SckZuMmhSTDY3bjB6cU95NmhjN1d1RkhaajJzK1AwM2pNMHRJM3pYL2NZb21DVVAwem1CY0tOVjVCeml0Z21MT2JCY3dtZytwREJYdTRtdWMwTzNpVjQ1L281cHdkOEZBUktLelZiOFNtdXlCY29mNHJPY1hkb3NWUFBTUTYwNFJXNDVUT2hpU3JwV1djM2VBWjJEZmRmYjNZcDZwRHpscTMrL1lhOVVySzZ3YnJBb3pPL0J3Ym1KODM2UVB6ZXBIbGp6TVRuQXI0TC9kcS8zVFlWSW8zK3FadHRGSjZyS3hCeDV0d2x4OTROcUg2YnJ1TkJIcEFYVHNhQy9vd3NQSEgzdUN1c09YcjdQWExqaVhremJwVmRRbWg4ZUtEejFXMWlaYlo5dkVHVmNYdE9DUUhZYmFmdlRhdXVaZ3pteDNxZFZKM2JSWVJ0SEtXVTA3RlQrYjF4dlJmdi9TaGhpdVpkY2Q1dmJqYU9PZmozN3BXT3crN0MzTW5DbGYwc0xBOWlVWDNucTIvbkgzNXlmbG10UGFTTDdMekNlYW4vSnVUYVAzOGJkV3BjYStVUVZsL3pYeTl0dHZ1N20wN1B0QlNMLzY5Ti83ZkFRYWh0RXA2Sit3UytlWnVyWWI3dEYvVk9LQ3B5bnI2V2haRCtrcFM3SWJ0dFk1Umw2bHpRZDErUDMrNzI3d29FZi9kcnIzc2VmeTlNdmhtMUNlK0NyaG5iK3Q5OEUzOUNsc3AzRTg2MnN1by9sL25jVlhCRFZEY3ZBQUFBQUFTVVZPUks1Q1lJST0iCn0K"/>
    </extobj>
    <extobj name="334E55B0-647D-440b-865C-3EC943EB4CBC-2">
      <extobjdata type="334E55B0-647D-440b-865C-3EC943EB4CBC" data="ewogICAiSW1nU2V0dGluZ0pzb24iIDogIntcImRwaVwiOlwiNjAwXCIsXCJmb3JtYXRcIjpcIlBOR1wiLFwidHJhbnNwYXJlbnRcIjp0cnVlLFwiYXV0b1wiOmZhbHNlfSIsCiAgICJMYXRleCIgOiAiWEZzZ0lGeG1jbUZqZTBsZlhHMWhkR2h5Ylh0amZYMTdTWDBnWEdkMGNuTnBiU0FnWEdaeVlXTjdNbHgwWVhWZlkzMTdWSDFjYzNWdFgybGNiR1ZtZENoY1puSmhZM3RjUkdWc2RHRmNUMjFsWjJGZmNIMTdYRTl0WldkaFgzQjlJRnh5YVdkb2RDbGZhU0JjWFE9PSIsCiAgICJMYXRleEltZ0Jhc2U2NCIgOiAiaVZCT1J3MEtHZ29BQUFBTlNVaEVVZ0FBQXlFQUFBRGJCQU1BQUFDSUlZTWlBQUFBTUZCTVZFWC8vLzhBQUFBQUFBQUFBQUFBQUFBQUFBQUFBQUFBQUFBQUFBQUFBQUFBQUFBQUFBQUFBQUFBQUFBQUFBQUFBQUF2M2FCN0FBQUFEM1JTVGxNQVJPL2R6UkNaTW9tcnUzWlVJbWIzeFdteUFBQUFDWEJJV1hNQUFBN0VBQUFPeEFHVkt3NGJBQUFnQUVsRVFWUjRBZTFkZll4a1dWVi9NOU8xM2ZQUlhlTUdOZGtRcTUyRllCU3NsbG1XdUZGZXV6c1lXY1JxWmhtQlhhVTZXU1hBeGxTemtnaG8waDBTTUdpME9zaEhJSkJxeVBxeEFxbU9jV1ZGb1JwV295U1RyWFpNRk1LU3JrQTB5aUxWOW93c3pBTFAzM21mOTc1MzczM252bnBWWGRQTC9hUHIzblBQUGZmY3IvTjFiMVU3emc4U1p1Q3JWOGMrRGU3eng5N0ZFZXBnenJzKzl0RjB2ZTJ4OTNGME9taDd5Mk1mekl6MzdiSDNjV1E2bVBPdWpYOHNGZGRiSFg4dlI2U0hsdmRTM1VqK2M2Q3JzWVpmOUw1bDNlWVoydUFtNytxS1p1aW52ZTlyYXV6QjgzVnYwNzdWTTdKRnkzdUJidHpIdlFOZEZlQ3o3MzZvZnZYdUI5WU1LR0xWdXQwaHVkazd1UFg4aFFzWHpyK3c3ajFYcEhQazg2YzlUenVuUFU5dkljMS8ydk84cTNYOCtianVpTWx6ZDh6ek5tU0lzZFFDNVNqOW54SHpxRlgydmU5cWg0VDVYdFJVem5ZOTc1ZXdsSys4My9PK3RhdEJrc0Y5S3huNDF0ZC9xT0d2eUIwZmZHQkhKbFJXcWZMZmR4N2M5bUhlZmlxcnozdzYyTG5iT2l3Y0grOXBkZVV4ek5ZSGdxcG5lZDUxTEUxK212TzhuWHdzQWFPQ0hlRzlVd0NVbXoyR1RZVjBkVkF1MlZHcDdYbmYwWkk0RG43VmlxVFM4YnlmajlwOTNtUDZHbDN2ZTFFYjNpZDYwWFBISTZISG11OTQxOTcvRUExUnV5WDFqY2RYZzIyNHBLWGVBN3ZxRTNTek9GWHpPQyt2MEJJUktpN3FyVG9CUzhpQzhQOEt4WEt6RDNvdkFjRUY5SEY5cFZ6S0kxRTdaZERyVHAxV1pGRkJuOFNac0xGQXhEdXJRRXVEWmoxdkt3MHpsa0YzMzRnd1F1V1pVS3ZSV0o0M0FwMnltN1lOMnZhMDkzVndxL0pJZXREbUlpY3VjeThQbWVJdHBBMGRaN21FSWxNNStmV0R0UUNqQnJtMW00TTh1V3FNZVZQYjIvRURtaEtGSXFGdHRTVTJ1d2pBV1JHZ3llTXdjZENpMWpBRnhLTVlnVXY1ck5Rakwrd01lcGtlaHdlU1hUKyszdmNkQ0ZsdmtNSG9BeXJ0S2hvVVIyblAyNDE5Qm1UWE1yMlhBemlaN0kyT3FCVExvVjZjU3NPa09ldUxUZzF6c3BnbVQwYXBKTFFjeC9WNDBjcWhWZHkvaXQ3VG5aZFZYazlHMEVRM05rZTNMQlpVZENCK05sVndIM1lhRW9OMmFVYVJuQVF3NVVYWEFOcldVa29xSUxZR1NTa3ZCNnBqdTdqcEppTzRDY3d2NS9FeW9mbzk3MkJGMjlWeGFCQ2xJcUhwWDVXYm5RQW9HYUpjSjVad3ZEalNMV3pTMWpxb0lzMWllV0Vyd2dTMDRhcFlmOHhXamV3QlNGcjJ5RjF2Z050QkF2TnpYY0JTcDV4ME1PdEdhc2lUYmtHUDZQeXBWTjlsRmFINVhoN1Rxbzl4NWVOT1dCa0lyV1U5SXRTSW8xSWtGY3grV3J3cno1S0tOQTdUUUFWWHd0RFB2ckppZEtBa3FiREZKbkJueDJGNkwyVXlTVzFJalRncVJVSzJiMGE4QTVZK054SzFxSUNsNDBnM0g1MldlU3RxV1BJbk9iV3hnbXlqVURMOWd1UWFKa2xEYWtTcFNFaG5aQ1FVQkV4YXQ2aVo2dklqVmVOMFI4aGtpYmZWRUFXOVBsV1BZeXhReU5KRlBlRmhFUFdscVI1SVdGVkFNaEhoRG9CTEVwcW1zTWM3UzlSNm5PNEkwWTRsVlIrRlhRMi9Fd1VqdER2UWQraXJFWlVpYVlML3pKVktDOEI5UGJHa0JnS2N0WEpvUVV1Zk5DdzNSeFo4SEZhbUZWa3JsMzR4YW0xVmhDUWl0UkQ2RjFtUFpCMzhaeUt5YlFCWkNnTDJieXkvbzc0MG56VkJzR2hRQ29OSlI4V0RHS0t3VXBoVWVRMWhNeG5tSmxBamdTS1JJeTIwb3pKR0tRMkt0U0pPejdRUHBORmhsVFBTVVVJWXBkQVNYRnAwTkxiRGFNTWpEdTZpSGo5VUl3cVBwS1pha1I2QXZCV0JyTnpRZHl2V05CUXJMOWFQbEovOWd6K0syM2VGZU9vWDc4Ukk0blN3R2lOTklMUE9VU09PMHdkN2t1Ukh1eEgwaUFQam1iZDBEdnJabjhBOE9IUVBGRVc1ZmhXZGlpa2pETWJKVU5ja1BpSTE0amhrN0VyU2JTOE5JQ1k3QUM3eXVLMG5LdFhZWUp6dWlOUXhSVkZDVXdXUHl1UVU2eHFweFhnSzRNTWdwU00xNGpnVWFaY1VDY1JPdGlVT1B0ZWJhek5OelhHNkk5S1VVa2VMQWFTR3JKUWs2U0MxS3I4QXJ6VmtRMFU3VmlOK3BGMTZRMEx1Ym5USTQ2WXVnTnR4eVpocE1uM0pjYm9qRW9PMHhRWStoRTdMcmJkZHVPQWU0T2tlcGIrUUVNZGNXRGRPWWVpTkVBOTlzQ2x1bGN5aEFZNGY2OXJsY1F5UGhLVklxdWlYUjNGRUxBd3dGQUlYdmV2L1FjVFdKNm8rSXZZN3B2RW1haVJRSkpKSGlKbEtUeFhKL05nRmpuclFmT0lpTVhQRVZLaTFNYm9qVW45dWJOTTFycTc1TmUxOUNXRXlCZk84bkJCdTF6Tm5vb1BwUHl0elNhTFlvSlZrNUM3UEgydGJrSlE3c0NzdGdQZHR2OGxjcEFyZEpUc1NwV0JEZGhpT3BxQkdzb29FcHp5dE0waTNzRVFSOFY3TE5GZU9xR0hrVU5ta0VCRFBOc0o0eW5vWWU1d1hyck1La1N6VXFDb3JoeFFOZDFFQTBBcUltNGJzNFdXaEhsbFE0NFYrcVJuYUw5Sm5UZ0xKL1J5VVVxbzc4V2k2eXdIQjRDS2lGT0lXUklhbWpTcXFrYXdpSVRHV09oQTFnRmE0dmNOSGxQU1N1dDJrM0JIMEUzNS81bGdVQUo1SkMyVTFoeVZEWGRNVW5wQTBkMGFSTkZJK28rTzBtTnJhSHdRTU00WVZNQ2wzNUI3UGUxRXd0eWVqZmRMazc2N3lWZ1U3STc2d3lWTHR5emRTV0QzSkk2bGxwclNlT1RWWm9nbWt5d2wrVDhvZDZYclh3dE5kMlExWjdBdDJUY0wxbUhOUXhZWUFnU3NMcFNGV1pFbGdpUFM0SktQSXM5b1dFSEt5b0xlYWd6TGUyeEdoY3h6Rmx3cEZQOXVKYjA3U05WTDVDa1p0bHd5MmxOTTBhZGN6cWVnc3FmTG9SQk5QNUE4T1JPWmd1RW1CRnJGT2thK2FPby93YThaVEhHR04vTmxYeUFxbUlROE9MWk5wcGJGTk43U2pPU0dmQUljc2RtbkcwWHBMYkkwNGhHbjVSVlRLNHg1QVhPQjBkVkJ1VDhRZHdlbmVUUGQvekNRK0JPUys1WG9BWFpJc0FpbGtHeVpSbmxJaldZOEVNbDZTYXpXT0dFb1lNQ3V4RUE4YzJxeHlRdDBxZDhXVFZTWTF2a2tlbkpiZXV2Mks2RVU3UEhhRDlrcXBFY2Nab3U4bGdUTTAvNzVRaEtsbG9DWWlodm02Y2JjRVNPaHlYOUcwWEJEdW1BY1ppaWRZN3BMamtEV0lwQlZGbDc3eUw0OC8raWJYUndyL0xHWTZpd0FncG84dHBkV0k0MUIwVkpJemJWbjZHczJFcUUvaHM1WFNRMEpWbENWallTc3FqTzN6SG5sWVFUOTczSTV4akNrTnpPeTkrcDgvRnVEaHJ6U0pValBvYWxObFd0eVJJcEZjQ0xRWGNDQ0ZOaVh5ZVlWKzdDWnJNZW1kM3JhMnRxeUtSdlMxSHBGZ3o2QmlSVHlIdmphRGxQK1MrZGZ1RHpEbFNaUm83WmxFUWthTitQZWVraCtMSFR4SUNKNDBQZWhPMEpKY05hV0hrcG80UnhiMldsd2FVK2FVOHNjVkdwTHpaZWlhWEdja3llalJvTi9uK3FqNklmVk1JaUdqUmdKRnNpeDIxaEpQOW5IRGdSTWJ4WGxZQnBJZWlpdVNEQlpOQ2h3a05TWG1Xdkh2anp3N09mS3c3WGVaZmJTQ2FWNWxvTSsrdzhmZDFLRTJwRDB1WTJYVlNLQklKSS95b21pUDFNVGxrWW1wU3hCSjE5VTFNWFE5alhMbXZlN0J6MzRxcmk4ak14ZkZUeHhIRU1JTEdUUGxkZSt0UCtmM1ZSMlNvNGFrVndCaW83OGlWTWxFRldySnhkUHVnN1EzUXUwRVJWTDVIQUdpYjdwU0hxYVdUK3l5WDVoemIxOUQ1Z3Z1Y3g3eHk2by9wTFpWY0FIV1M3a2pyNFYxZU03emZrWkFHVGs3ak9JbnpyeGdLNTVNNzVhM2V3Y3Z1elA1K3I3UUxXeE9QMm5uVXNCMW5EWndzN1oyZ0lJSjFncy9oUm9SRlVuSWZGZlk1SFgvc3FyaVQzTEZ2WnU2L2FyM01sZFVOUkpyUHJtZEZDaFY3TXJ1Q0l4RDdOTDVyeGxvcGdqa0Y4OGs4Wk16Z3QxU1RVM2JsN3pyWngzbldjcnY4dzZERlZuTzd3d1lsWmJlNTREYTFDMFczRUhWeWFLdXczNkRBNzZYblBQWndGY0pSalh6TkM3bU4xNTdNTUF4MGh2WUhjOWJOWThDL2UwTEdGM3ZUNm5VMXg1N0FaZWJyU1hMTUNld1dwT2wwQm52WUFjVUsvVk5CVjE2UG95a24weXB6Ykc2SExFVktxc0dCMEtsUmlSRjB0Z2hTaWNUZzJRdTJMaHpQbC85VFZ4ZlBlVlM5SzRmd0FrN25iREFTMm1ZVkU2NUl6T2hKSEhsMlpLYTJCWm1CZTJIZlJTbmxtek85Z0psTTFTN2phNi9JcElkR2hQS1psNFZiK3QwM2JwZXhlQTdBaXRwZEpUSlBRaTNWR3VWNnVjVG8zMG1FTUl6dm9McnJwRS82ZnV4Si9RYnVtbGdnS2o3L1czN09mOVBLL3pHZWI2TmxyVEp5MTBSNUc1VE1GdnEwdUdjQzM1K0FCcGpYMFVRTTBucHVhbzZCYXlqaXd6MURGdTBwajZDT0hEaFR1Z0h1enU2QWtYY1BOaGdUZktVNXJGc09JRmJ4TTFOK3ROczlGQ3ByZXlPd0FVZEVOU3gvcTBidjVYeVQ4WGRUT0M5UkZMamRDNG5GUWdnK2RFMTdFZ1JHaVBRVGtVU0ZqZXVVbVhtZERHWGhzSEpiaVRNaVRSNzZIZlpCK3pSek1ORmlmZk1lZ2hZQkhRT3E5TU1yMGxQNjgwSHlGOUJjaE81Vk1LcUN0WVlGakNvdi9mcVRncXhjSEhtNEJ1WC9mVE5iejc2RzhJQmdBMnhtaERGWHZCTHNJVUdDVlRJZGNFbzByWUFNbVU3U2drRTYxdEhuNzZkOE5FZlVxVSsyZ1JIdXhyTVpUT096UGFDUStOdWdaVVRXSjFhaUFpWGRrWERIYmFXM3Rpak5yVllTRktwbjdOK2hHT2J3cW5Fc0NndHg4M2h2UTdpQXIzU0NNYlFlVWtDRkhOaEpDV2VETEZPa1QrVkNIdXhGZ3V2ZGVmcE1sV1hBa1V5NDkzK1dXeXZ4M3kxUVdSYm43aDgrZkVuMytQMzFjVHF0TU1kaDMyMUpuWXI1RWx4NjFiTFIrdEloNmlUNitJN1AzSldJTS9JaGxaU05OVE51RWxUY3RWNm5scUl4K2cwbDBpRzN3V0lVZjJNdXlpWGd4S0ZrVlZ3Z3RXSXZpNzVvNmJXbEFMdGdTWWR2eGdZZGxlMjZlNWxtU2hSdEZvN1RXaXk0eU9wLzl5SGVrRTJNNko1dHI5YjFnNlpEai9BZHBpRzB0emtXU0NCM3djaW0xSDduTTg5WmZnSWFqTzBtN0xOR3pLbmNtbVo4TVA0V3JKNW9pWXJBVFVFQkRiOEhMYWhka1ZjU1ZvSERjTy94eDU5NDBOK3Q5Y2Vmc05uZkJnTUhiVnlFOXBobTc1VEtPWmxvMEZFNDBzWTdZaHpBN1RsSEZLaFVGRk90S0xwbkZKYXd6elZuY1h3RUVhTXBqNTlSUktGRG53TGwvcDBBNndvRUFFU3dmZ2dnM2NWUFBtZ2p0N2Fhd2JrL0w5Qkg1QngrenBDRWZ3dHdQL05xSkQvbVJiT0NhTjFjVzZ3ZDdkemlFWFRrVkF3TjZpdktlcjM5TUd4TktmQzdDQWJDSko2QUl5bFNxb01ZUlgwV1RYb2lxRisyMTlFQU92OGJSZnVPbit1N2dYL2tBRTdkVjh4REJsMEM3ajZpQXd5bExCYnBKU2d1dDcza2dLR2tEdlQvWURRVXRMS21PdHRLcXBCUStoVlFzRHhNYVRnR0hRRGpMUWVpWTdkVEhUc2E1a2dhdExWZW1TNUpTQjlqbk5HSE9kdFlPdlA5VVM0TlcrNXRwYWc3a1c3S3dGbGNuaUlROGxzelNldGpwMU44bkd1emRsek1iWnRKbzdVdFExY1ZnWExJTGNEamg0QmtYL0R2UHhDTGpFcmhGcTB1MHl0WEZvUXM2VmlhazUxRGIwUXoydktxSThqZGE3aGxRMmtCbmRUb1VzNURxemw0VFdZbDUvVDFoYXBHSEs0M0tQMTBJc2RUcjlvcmhKbW5LWU1uSFpvR0dGbkwyclJUZVpldGxFbk1iV3psUUxrdnJybi9iUlFIam5iRjlXOGpocGRIaUZwelZkZHV3Uk85MVViU2JIc1hDTU02MExEYjJ0cGsxT2pyY3hVQ0E4UG44aFVpb0FGMS9OK2FrV0VqSlpmejNkTjBVRUhnMEhhS053WFdiZzdoVnZuTm93OERlTS9acUI5eFo4NXlMZ0kyWTB5YWo3T3VMRHN6U2pxaG1wb3JCTlIvUUUxQ3FCaEpFV0lIMnRSMVJVMEcydnFxaEtnV084ZG40enBYd1Q0UHpkNGx0MGJ6Ti9WQUhraFR6WWNnNUprL21jQlJ2ZW52TmpybW9sc3lXd3ppZ2toc1NNcEdRcGtybVdBcFFFZ2ozWjhZdlZvRmxXa3lhL2FWbFdvWVozSVNEaitYVFZDQXAzdDRIcW1yQTAzR3dkRUt3M0RIVWdQbzBIYVNyaXd5OEVMalB4cnU0WXNiRkJmSmNTYy80NkZBZmhvaEpxZlpxS2ZyZTVzNVNMUHQrREs4cytmbVY0bmt1OFBLdS9adzhhaFh4MTdhR2FhMlZwNGdYbG5QOXVJRGFtRzN2Z3dlVmVnYXV2bVI0eUVacFd1OStOVXZEZCtZQ1ZVcHJPVk5nYTRrNFlXSzk4VFhnOStLYmpuMXhEQjgyRS9GVDJhbUxOWU9tcTZHQUVNVDUyb0w0aXhXd1c1cnNrMnp1SkRGbjdDY2I2WVBMREtvaVNRQ3A1R1hSMGs1UkZ5bGNaVkhMZjVyNGZ4SEIybFdyQWlTN3I2SFBpZVB0Q1kwNUpUM2ZhZWFyelBtYy83ajVRdGZXQkwyY3VYSUdyclRMZUVIaWZaUnVlVm5RSjQyanQ0K0wyZTl5dTYrZ0FlUmxLS2J2UjFtd2lHbVJORmJjTmJ2SmNlYTMxU1VTZUFla3cvUEc1Q0R3cy9ISmZ5TW85aDA5cEU1L1gwWHZjbjlWdC84Ui8xOVVGTkEvMGhEZkx3MVBWOWZlaFgzY0FLU3ZHQVc5dzdIc2xwTkY0bThPSU44L05iT1R5VVdMMUg2MUU0a3RLejNaNDJuTU1kR1hEd2EyVSs5RkYxK0haTWtONnBVN1VZQlJaR1VwVFhVZmwwMjRYWE1wODJYZVh1TXRDY3ZiRXFNK0lBbXNmN0tJZVZVbkE2NkExcHRSQ3h6amlEOGZBY1dFdzFyWUsvTEpKcEpJck8vM0lhT0s0eUFqMlV2bHVJUHJUUVlxR0duRVpWVHZ3YWhLclJqU1NIYUVHYzE5Ukxma3h2NEdPa1NJbzd6dXVSK0hiRXdEMVZZVVhHNkthR25aL0drc0NkbUVqcTBSR3hjbnNUdG9xMlN5Z1ljdEh0aUFIRnI4SXA1NG0zUEVLbSt2a08wODR3RVdIVzRjYUhrajRlcWFkRDF5TmIrdW9SYTl5Y1IrOFJlUW9GUmZseGZjNTJ4eHFka05tT0lpa0Z6aVNGWFRkbGFxV1ZLbC8ydkJkZjRwQ2pMYlhDUVN5T1E0SDUwcUxBK1d6VU1DSWtRNGhZUjRNdXJGWjFsU1BDWGVLSmRVcm9sZWZ1aUwyWm05UGxWWGszSmVhK3FCWjJQNlg0MFZSK2l3aURudk50UklXU1A5MXp0OTExamlVVEtSSlU0SUR6K1Yxd1M3MU5aSFNNSTBscG00RXFvNUI3YWQ5S3BqRjZpYjU0c1RNNkdTMEZlZ1JSNW8yN3RxT2tZZzlEUXVJK2swOGEwb29Na3VJaDVjYThJdlJRNkNVVEhob0pIeVQ3U01xWTU0STVEZVBkRnhOMTErTVJ0NElsMll3QnpBeXR5RmdsT0l1UHNhNElQVGlkWEVnckhtOFlTZUUrazQvYmtVMHdIU3N5TG0xR2o3SW5GL2FOSnhiZmxnM1NiZ0ppNVdoRjFsaVk0MFFpb1R1bUZma0hrSjdnMVlnd1M4TmdSWllFRUNkTGR1ZDByTWdHaDExcm5LOWhmT1ZjSDFwM0hYNlZ6dUpGczkvRmRLd0krYWtiMWtObU5NQ3JoNE14SGI3YzNndEdVbWdoRC8rTWpDbHlVSGxIYWM5UWN1ZGZnYkNPdVVXeWpLU01QMzZoWURVRDBxNUlNQ2JqMy8wTXRRaEFyK2NZVDdXcVJ2TDZTbjNISVFOa3h5Slozak5Rakc4M0dvTDhXWlJUbnczTkg4MG82SVpuVSs0OUtHbklpR0FOU2J5cjZ2Q2VNeFlkcDdiamVDRGRnTSt6TVlDVE9ib3I0a2ZmMXhoek1MNFZDWi9KN3pDWVNGRG9abUkzS1lxNW9weUtHemlkMSt3ck9pTmJZdDlSUHQxZVVkYVE1RCtMTHpwT1RjY1I2L2drWVd4OUtUUGxaMFFZbmwyV291L2ZYckZyVXo1Mm0xWmsyWTZ1WVVYc0NJMkVyZFVqUmFrdTFCSHNMZHE0dkhZa2dUalB4Y1VlcDhQNnBSVlpGZGthTVUrUEhDWWQ3Rld4VEpHVUY2Z3FETERwV0JHdDlXdmczRlRWbU9EYkxCTWYrQWt3NjZqaGtmVFo4WnpqRUlLOWlxVkIxTkE2OWp2MisxUUZuMWtRblpHTkxMZ3c1QjJIRWV4VmNOc3ZNS3pwaU1hUE1mYXJtS2VKZ2FBZTdiOUVRaXV5TXpFV2RSM1JpZ3gwbFRjdS9JcTE2WXV4VHNlS2pQVU84ZEJXdE9JVytRNzE5Tnl6N3h6YXpJMnJZM2dqdWw5bE1uUkpLekl3MUUrbWFqcjJSZGxqN2RpYnZtQmhPdVRGZE5nWEphOEl0cG0xNlFzV1NLZHVsTXlLUGJucHNNSHQrVGEyS0dMNmdtRFo4UXNqajlySzZiZzMwN0pYcUFJelcrRFZMLzNpdSthdXFCQVhSUnRSdlBQUUE3VkZtZGUwSzJUNkVpM014WmFHNXVUQUZDT2RYRzhUNmFtWTZVdXNZUzZXSnNLaXFSTzgvN04vSUdzaWVQaDFPUGIycjdCOXR0MXhmak9VT3pIai9ia2NMaGVsNHJVS21iN0VRbU9jMzU3bWpyRmFKQUNVUS96SDN2V0hheG1VaFVscHE0S21MekhjS2JZaXMrOStxSDcxN2dleVk4NU1BZ2ZRWkg2SjhtYnY0TmJ6Rnk1Y09QL0NlczR6S0hxcXBmaXA4djQyZzUxamY2ZEpBMGJqRUFXbTd5b2ZXOExFNmNyOUdYYXBBUlhtUDQzeFhxM2p6OGRMMlhUcnpKL0xBYk54TW5PTkdhR1VmbURhMjh5TUpRdW8rVTBWZi9pL0dGRFU5Q1ZtZWdVMEVEMjgrU1VjajFmZVg5S1grekIvck5HKzlmVWZhdmd6ZGNjSEg5akpUbVVDSVplVDBzSFpCRWE1MXBaY1ZwWTZmbFBGSDc2cXhydWdKU1Z0Qm5Cbzh3dmhBVDE2ZUJOZUNlRkhlYTVqYVVaTllJSTdXdjgxYlhyclovcHZSZk9aK2taNWR6T0RtZ1dnN2RVSC91a3JseTVkK2wxa3IvL29WeTc5K3IvLzN0OGlhejZXSXFGQ1VkK1FRTTA2K2xMcGVNbC9hUHc4VXdPSTdHYnpiWXNvS1hyUHZRWkNuT3phcDFaZS9kZVl4WmRLdmRWWHBhS3lnTUJTOUsxZWltanNoMGc0ZGxGVzJVd0VGamQ5UVdYUGVrcHZGcWRrSHVmbEZTSXpoZktZWmZabzBXSHViK211ZTlmT0VpUDRFU2ZwTnk1bk9YSHVrOTYxM1hBVUZJZmRqRWJVNXIrOHdoSGRpWnBaZjFadHd5OFVPZDlPdXFFQWlELzZCR1NmNjFxc0NQcmJ6K3VoRVVWUGYxdGV2am5POXdDcXlibWllTnRPMU5ueFpIRWlrT1lUVS9TMHBvb0JSZ0REemwzdXBYNTV5WlVIemVneWl3SWF5MW1vRWtLUEpMYVVOUWx3SWZsQkV1eldRVkp4a1JPcjZTYy9uZ3pQTlltM25SUTNZa0pUa2FzVk4zMUJqYmFCZ3FnV1JFZGtTNnlGV1RIeUlRR0pXRGlJdEJWNXVrb1JqcWdDdzhILzFWeU40RkFLZ25KdmM3N3cxRTNNdmoxeHU1NU9qa3RFWGYwNWl1a0xpalRESzJyS1NtZ2YrTHRpRGQyd0ZMaThGRWxRQURwdmxpTjhDa3F1UlFYTjUzcXl5NTBIaGNVK3hyTG9oQTAzRk9YQmdqeHVUZDhBWTQrK1NGK2JXME5TSUcrRUFoRXlQbE1iemJYKzBvcEF6OC9Tb3U2a2dacHlGYmlhcWhqY0Z1N3U1bDN2YWpTK0t4elplRWFZam83b0p5M2s5aHN5QU5OM04rYkZuSG5OZHJhZTl1ZE9GcXlEa0pCTG1lVTFnQlNFZFJRVWNEcW4zREdndCtzS0VoS29zUzhVWHhXcjJkbTZNTmtDaHB3OUpaREg5a3NHcS83SGJISmpLdG1ZdnUzTmJIc0t4Mjhvd0JvUUppUVIwZ0VPUXVrQzM1cDJSckNOTG12SEU2d25LU3VsVHZncXU5THl2cU52RTljMEU5dWFkdXRTWEhHVHNGUXhVSkZwOGJkNFJhbUJYVUhRS3VpblFGMHdlVmFHa2E0VnRLZGN5U3JaMkh1TmZQZCtYalN2Z2lkcFAvSER6aE1kbm5nZkptdEE3c2hxUElKVHZFR2lFZHYwVlI4N01Mb2M5NXFYb1orc1M0dFQwa1NqL2FaZk5hT2I5SHlnczMxOXJWOHpteEpPY0dtRHhCTHYzZTJZdk9TT09ET0Nkb3BSc3BtYXhRN2ZVNjVkTDMrSVNiY2s4VE9IbDRhYk9qZEpDMDZ1eVkva2NOeVJNeW5qRWYrTElValBZekJURVRTYTVJNDR4eE54WnFBRFNjZi9jcTZiYUNtQlpDMWZEQ1RZcERNeWh4ZUNSRGpjQ1RJN1o4RUN4eDA1bGo3RloxeHdpTmpQQ29NajhmLys3RW1IdjZxY3ZqUkpHOVAzSm04cjNaektUZjRHOVg4R05pc2xPeGp0a29vMEY5YmpIMU9PTzFMSmJOSXp0R211czg3eEtVRTJEU1ZwdXJmSUdVK0RiL3JpSm1SSFJSTGJQdVZncUxCQ1dCTWpTMXphRU5nQ2NOL1FLTGVxdzFkbFZmU1ZTKzkvTWhqei8vWDZ2K2VjRU1jNXZwZzBCbC9DK3V4dEpqWGFIRlFQOTE2QjNwTXE2U0RLbk5sVFNrUUNybU5DTXVLMERTRHJST3ZJMXZsU3I2YlFZenF5aGVBVlllSEFseENObUJkcXRLUXhGenZheWxSRlQzTVV5R0ZPb2VxTGZTQm45c0J3eEJVaEEyNmc3MU9xd1lpVjlvbUVWRktCM0pGRk8xclk5aGsxcTZPZ1BVNDBIMnU2Vm1sNERjaVpGZWtCT01vWm9UM0IyWC9FVEVQUmY1ckpzc3Jram16YUVhdnhXOHk2V3UyTG1nRzMzM1Z2REhvRTloUDdRZ0Q5NzNPWkhSV1AzQkgyelBpZDJaaStPTzI2NEZPTEw4V2RQWkFSbEYwdzVnNkFpMEcyMEYvWVQxemJndU9PRk9KQjFZamNrVjFWaFJaMkR5OHNRTzBmQTNHZFpPaHJUMCsyWjJJeUk4ZTdBRzVsY2RtUXF1TGNhUnB6M0JGTlUzdndudVNPY05yelRWOS9RVEsrZHRoSDAwSUwwQjF1WmorN0FHNXpHTmJnclBNWjRMZ2ptbDdzd1VQeFFRR25PY1JjeGhCVnRxUC9DSWlVOFNOQ1pEZ2tHVUdrcEFNZ0tlRzB6UGRqWFhhbld5YVBrUy9KRUcwSng0bHZHR3FwTUNzNkZoUGprMnd6OWM3cnVoZ0cwcUtHRVRna25DaDEwSm9JcGVpUWJPZDdOS25HVk94NDNvWUNyQUxWeHUyT2lKM1dKWGRFckZIbm1hYnZFL2Rqd3Z5MHFxWkQrNTRmdXUyQTFGbVpFTW4yakc2UlVjeWxMRWt0UG5iaFNGMXBDU3Nxck4yUldyN3BXM256M3pRdzNEQ3RLWHIxUWFqWDFxWGI5SUc4TFFOSnQ0emlqdUNNc1hjRWhwTnhoMlJ1eWl2WnVpUHpkZS9nZDNUcHpjOSsvTWxIMzNobnVCVEJSMXI4SjZ4M001T2MxS1Z6VURycDY1UXFRS3RwUEl1eWpkUkVWL3NXcEVkQ3RYVkhZUHJhSmYxcEgyWW1XVDhTVXUycEExRURhRVhmSXJjR2k2d3pPdEp0cDlvZHdmbTFTNmw1RkFiYnRObDQ2RGRsbWJVVUJyRkFQVGU3bDFsamJaTnBka2ZvU05tbFRlMDRZZVR6ekdpaVVNc1lWblgrakNwWjZQSDl5MmwyUjlwMnl3SHNzOHJwSUNCVVdNYnIweUtUSHBka0ZMMGYzOWFpTXlwdzZuWVlhSVJTUlY5TTFOSFJPaGxwWUtKSjR0d3VHY3dadUhpRzJoUWJtZEE1RkxQZWFFZzFWaFdKb0FxdWd0V20xeDFwMmkwSHNFMWgrdzUvbHpyT01DVmtFT29heVNERjVtSTdxSkFNZWdORnRZUWp3Q3pka1N2V0t5SmNobVhZN09lN05ra2J5SExKU0tpTlp2dlNFMEMyRm11TXVQckpLUEp6dHU1SVBrVUxER3h6YVpLTlRiRjNKR09yWlNIeVZJU2IrdmhPQmgzN2NEOERIQk1BMHRqeWRxUkVSdEM1Tk1sbTBtMzV4WmJGRmxmUzdmR2pXbVJFYkNtSmpBRkl2dkR1R09peVNOcGNmVGtPV0JXTUxUaHRtNnhPZEVpdVJFNkg1Y1BwL2Q2MkVhUEV5cWFOdlZOaXZ3R3ByczEyd0U0ZEpCeWNMUEpiaEVseitqa3B0bUlueTN0TmFEdldMSlFybTdIeUdVSHZGbnV2SllxTzQrd1FpSnB0U0V5MllxOWlSZFJVeGdCdFdZbnlzaG1BYWwvaTA3d28yZ0UxY1huNE5HSk16REs3Ni9WSnVpT3U1ZTFJUEtKU01oRFFySTFhK1J4MWQwYTBBMXFCK3J0Y2xJK2hKQVBOVkhvVGRFZkljVjAwc3pQT1duU3Z1NFdYdXAwUGZQdXVnRnozWGJaS0lFM20zTnRKem4vQmZjNGpVanREQVk4RkRMVnlWWGVDN2doRlJUYmw3aWRhYWpOVlptQmw3U1hHMW13Z2M4NzQxN29WOTI2S0RYelZlNWtyS24vVFNHRG04YjF3VE5LK2lWaVpkWWZxam1BZ1RlYUdhT3pRcUU4bW9jRzVZT3Juc0JENDF2TFRUdC9iZU8zQkFJS05HYnRFREh1Um1tYlRXNjZ2cElEUEhIY0VBOGVPWUhudHJWV2FwWGx2Z3o0b3pRUXlaOGEvYytwdklqcjdsRXMvUmRKbkhwSTluWCtJdzVNV0dzOGdkOFJ4b0VoWW03cS81SzlEZDluL3dKOXFJSE9hZnRpc3UrYkFhdk90K0JPOEZYWTZPdjhRZTJRcjZpVDhmQWE1SXhoeFN6Y3o4cXpzQlFITFlTek8xMFBBSXZEbW9VeXE0VVRlUkFvbFArRWthUEF3L1lOVWU5Q2VuRHVDcldJUldVcHhXa2F4eWZNUnE4Rkphc2J4OTE1d2FOd3RNREdIODlJTS81UFdhZDZsaVY1YUhzc2UybHJtK3JLTWtXdG8xQ2RvMXlsWmdJeGVWRmJJd0JudjlzOSs0L0xseCtLbkNxMVBYTDc4K0pQdjhSWExDWnlYV3VqWXdIaGNrWnNxUzRhTjhNUnV1Z1cyTFV1MHB0c1ZLWlB4eTlLc1JZanoydFIxNGtOcVRrOFBLQVhhQTFVZHYrajV4ckMrZitRQUFBUlhTVVJCVkZjVDU2VWQycWU0WFZpVFdxb0xMZDVSOGh2Zmg2NEVSMGhOc0NUb2ZBK2RQYzNaVXlWMXFDQXpaRzFxMmpxVVl1SGZDTXIrZ2JpeVRkKzRXZmFKWStuT0tucEpnV0JRc0dJRnpyRkgzL2lRMzlPMWg5L3dtUlNSa291elQ3N3JnMzhKbVlWMDllSDN2K0dQU3liUEo0Y1krMlkrTmpTeG4rS29xQnVVSTc4YlU3emhVNEdmd1ZnUmhVR2w1cUVaZE9QL2pmdFdvNDRLeFVSSWFYZFVna1hidy8ySzFiV0JSckI1RXVtUkt1TzJKRmdJaklzeGxEMFdGdGk1NkIyY08zL2JoYnZPbjZ0N3p6ZXdWMExWS2VxS2ZsVDR3bm42V2VHUjNwaVB4azZMMVhrMzJEOXBQUkpKTVFpcmdJc3FTd2gySjZlcVI1dWNRMm1OSHl2WUdibmptV2haYTV3QUlyVFMwc2hkSGwwQ3BVeFBOZEw1YmM3dXh5WUlaTnpSbmRWZ1pOa1lIV3ZFM2NTbVplR3JrR3JSamFMTE1hSmEybVc3NWR6TFZlUnZVSmdpUnNjYUNYWXNReG1iU2JWRHR3bzhMSm94VVF0alFpTzA3dlV1SkQveW5FdG42aEhZSm1WcUpCQmJ5eW1RZGJFUnpqRTAvSFp1WTloamFxRlZjVGVkeGlFYU9ibWNXeUlvWW5ROENxM1J4VmIwdnZFNFI3SDNJcVdUWm85KzdhMVZncDJScG50WVpVV01qc2NLejRjdzBZSTdzdVBYOXlOOVlzQ0cwRnBXVjlNUDgzVkRWMU9OY1lOQnN6RTYzZ0QwY3AzWDN2OUp4QjBmdDg3NEh0d0o3VXN2ZDlkeE9CUzRiTjI0ZUVPZEdPRU9DYSswVndsM0xuSkxUQTA3T25Oc0FmRkVtQVlEVStOblNCMXNBcldxNVk0Zm5yb2Z3aDRtUDRhdmJZcm84TGE2OGdSaS9UQU5jRkIra0JyZTkwYWFCSGpxRkFkY1NPSmVlbkxyV3FUbUluNEtUbHVycDNnVWF5NWFYRmVveHQvMm5tcTh6NW52Nm5hLzJNYlY2WFhuWDNGMllsZFRiUElNekVPM2I0NHk3SWEzZUM4OTF2cGtQcEZUNGZXdkJyTXp1WmRaR2c2bUJGd2J6U1doQmIzRnZlTVJ4bWhhM2dzTVdMaG5HV2xyR0VqZllGWHcyM2VLc3d4M1pNQnNqWHY5TlFNcTFQNVpRL1VOVlRWaWpHNm9NMGs1azJCaElQWE4vY3h3Zkg0T1M0ZVBNMnFNTG1mdm1nZkluOGZZdWRjUTNCdlZNOUxRblR4NDlCamQwQ2pmelNPcWFxUHI2WGJyNWlPQ0p5MmptZUhwL2c2dlBIcU1ic0hpVjdiVDQyU2JyTERwekdxaW5ubGltdTdyUmltWEVLUHJGejhrMGUxSTdtdzltSE5FQXFIMjJHNHVvZWxIS0NGR2Q2eTRsK2pxYnFEU0UxYy9NQmxhOUhVSWVtNUVnN25SVXlreHVyZjlXYkZwcUh6WjgxNThpZFgyVFI4eG96VkpJYzJPOUhNcjVnNG1WbnVvTVRyWGZ6aTBWTVpnKy9SMjdPVGh2azB2WXh4NG1iNTRpREU2OTl4dGQ1MHJSeU8zNlphZUJuUERwNk1Tbyt0UkZMSTd1T0hYSXhqQVVZalJyZU9vblQ0cVR4K09SSXp1RktSVzYwVkg1SWdjaVJoZHhiM1d2Ylp5UkZhRUgxdWE1Z0dmL3RoUDdrd3pmemE4SFowWW5jMm9weG4zNk1Ub3BubVdiWGc3T2pFNm0xRlBNZTRSaXRGTjhTemJzSFowWW5RMm81NW0zS01UbzV2bVdiYmg3ZWpFNkd4R1BjMjRSeWRHTjgyemJNUGIwWXJSMll4OFduR1BWSXh1V2lmWmlxOGpGYU96R3ZtMEloK3BHTjIwVHJJZFgwY3BSdWY4UDdKWWJXYlg2YVREQUFBQUFFbEZUa1N1UW1DQyIKfQo="/>
    </extobj>
    <extobj name="334E55B0-647D-440b-865C-3EC943EB4CBC-3">
      <extobjdata type="334E55B0-647D-440b-865C-3EC943EB4CBC" data="ewogICAiSW1nU2V0dGluZ0pzb24iIDogIntcImRwaVwiOlwiNjAwXCIsXCJmb3JtYXRcIjpcIlBOR1wiLFwidHJhbnNwYXJlbnRcIjp0cnVlLFwiYXV0b1wiOmZhbHNlfSIsCiAgICJMYXRleCIgOiAiWEZzZ2JsOHdYR0Z3Y0hKdmVDQXdMakUyWENCY2JXRjBhSEp0ZTJadGZWNTdMVE45SUZ4ZCIsCiAgICJMYXRleEltZ0Jhc2U2NCIgOiAiaVZCT1J3MEtHZ29BQUFBTlNVaEVVZ0FBQWlRQUFBQmFCQU1BQUFCNmFsRGJBQUFBTUZCTVZFWC8vLzhBQUFBQUFBQUFBQUFBQUFBQUFBQUFBQUFBQUFBQUFBQUFBQUFBQUFBQUFBQUFBQUFBQUFBQUFBQUFBQUF2M2FCN0FBQUFEM1JTVGxNQVZMdnZ6Wmt5RU4yclpuYUpSQ0lHWEdMMEFBQUFDWEJJV1hNQUFBN0VBQUFPeEFHVkt3NGJBQUFPR0VsRVFWUjRBZTFjYjJ4a1ZSVy8zWllPN1hiYUVTUnEvRENOZ1BKQm5RM0Z1QW1yYjF4QUlhQ3pXYllTRXVKTVFDTXhtcFlzR29uR3FSUmt3ZWcwQkNXU3dFeENSSW1KTFc2aU1WRm5Fc1ZFaldrREgwd01vUk1YUG9na3JUdTcyRVhnK0x2MzNmL3Z2WGFtbldrc3MvZkR2SHZQTy9mY2MzNzMzSFBQdlRNdFkrZUxRQ0Q5aDZEMTRPL09nMkVRR0F2bzNrdUpQbTBvL1Y0YkRzNldHSHVaNkFQOWpvUzJmL1hjTEsrdjBvWjRhbnIvVmxKQlF4aS9ueWpmdnlnNGxvL1JkMFU3UmZSdjUwWC9OZ2FKbG9UMUJUclR2eWc0bGsrb0JWTWxjbDcwYndPUXpBbnJ6ME9pbkdCRUxad2NiU2hhbno5VE54OEtFYWpRdVQ2SHdqY2ZPODZiUHEzUDIyTkVrMzBPZ1cvK2NhS1NUK3Z6ZHZWOHB1WjV3QVZFS3g2cHo1c0RCZnB3bjBQZ21EL3c4UFZFUDNSSWU3ZnhyeXZvd2RxTzFVZTJSblJUYzhkeS9oOEVQRWQwTUdpRnA3YWQ2Zk8xazNUdTdZQUpRdUt2MkozMHhzN1FrTDJMOUhwWDVMUXBKUFhqSzFxSGY3azU4eDBmajc0Zi90TTFyZnN6VVhwSVNWWG9BWWFrazVwSkhKM1FnVytqRS82ZDhRN25pQ3BFRDIwbUpSMlRGbndEblloYVNacCtuVnF6REpkaDhyNWpNK250dkt2UWY5dGg2d3BQcWtvUHpiSzdDdlRKWkhHcFloUVNXSHYvaTk5Nm9YSm1OcjVma1I5S01MbHR6ZTY3T2JwdStiNHJOcnVMNmV1cEVQNkJnR3F1RXFhVk9obTk1aHN2MExjNXgyZ3daeGl0MnJBNGxJekN6SnBGVGFwV1hUaDR5M01LWEp6a2szcDNtVDRjVUJnT0pEUXg0bC9CeW9wNHlTS2REVmxuNU5QcnVJK0UzRXA3MXh5M240aVVSMTJCa1BlYVMrbFo2N2lhRGt4clhLaTg1S2dJR1Q0a21QNGxvZFB3THloMjVaVERpOEY3RG5xbWJkY1FISVc3czNkdHJVQkIrMk05ZGhxSzhKQkRMMFc4WkZGdGl2Q2dXdHdvMmU1Y0g2ZWZrc0lSdWs3SGpkTjlHa1pha1ZJSFk0MjQrY1IxVDdFaEh4STR5YVRveHJlVWhUaTE2bDI1QmNOT2ZpU1VqaEYzNllwKzBLeDFXSmVKTXc2MENDUnJmSWZsQlV0Y3U1a2dxSStpaWpXS3NLMG5kaXpzVzd3QWtsM3lrbVVWU2hnYkp6b1FEaC81akVCU1ViR0ZReklaNFFjaDE1V2xqNEZsQkVFczJhWEwxOEFLSUJVMUl4RVRmVWlnbjBRUHRmakVJMmV3am9ocm40Q0I1V2FNdzkvdWZOMlhKbHJYQ2hZVDU4R0haRWJ0Tnl3VnFDV2t4WVNWN2tBQ0lQNFR5c1BYZmtaVGI2eXVOakZrWGd1c0ozNmg1a09DYldaV2R2dm4xQk5hZ0YzcERpUURkR1V6bEdwbXdSNmxCL1VKZTcvSUp1eW5rZkNLcUxQbHV1NE9KS3l5SUszZXRhKzJnTUlSalRRbVFpbWdhV0hGOHhMc0Exc2UxYnNFaWNxTkI0aGl6dUtlbXBzMlUwL1B0eDc4U1lUbFF6NWwyUTZPWlIwMGZUWVBFakMrNWJQNDdTNUJrcFluOUN5MW12NFFIYlg1ZVIvbGNhL1RRTVRkQ3pwT2duVkN4ekt2bjUrWDFOc0lkVjJDaEwxRWgvN0dVcmlnUzNCZ1g5V2tkcEVEZ3VMOTVtMS81SnRtOEdTMEVFQWk4eUpOa2hYUFN3RGtwTS9pdDdzRkNYc243bVFDb3ZmTEFTNmF1cTRrcW5jZEN3NCs1bythMkw2Ynd5R0tlOVUvNHFmRWlKTTZuMmNNKzF6Q3ljcURCTDBhaVlQTEZ4cVM4YS84N05uTDVqbndsOHkzN3Z0citEb05lejVZa3F4YlBGNDVGclJ1VUVGZ2hJSXdMZjRxMFlaT1dyYVF3QmdPQmtSWFhSYmcwNzNTR3ZRWER0SVNNb3BkbUxpUnVKRHdYc2EzWXRUaERMSzh4cktpQnY2VFlyYkRTNVlLVFdIeU54VVNJeGVrNm5mWU1uZlIvZlNSRWtzSFczdHJLQVlHbkYxQjlUMVFacU1VMHNSbjFuY0NIQnlzcTFGQWtuQ01jQ0hoR1N2a2YzbCs0NFo0bzJJaGVhbjFSOFp3ZTdhQU9jdWRoVDJGcE5Fc2pmM3FLSTVXZ3p5aHJZcWtkcTNkZzFTZHpzNEtXYU9CdXhRcS9pVU1QOGMyOWJDQUpCSnN3cGN1SkdqQnQvNkJUNkluZEcrck1qNDlQWTJzRnAvVHQ3QlhiMFhvb2N4NGNBdm5LSEFqVGduOWNEd0NQSjJWUVNUMTZNZjJuV255anNnMFMveTVWVWxSYTBYeWNKTy9wL24zcVlPSnB2Q3IwYVp1QVpLV2JqZ1ZGeEtFWVdxbWc0ZWE3QVVpWWFqREhEWnl4Z2R3SjBtWjQrRUpwUXdIU3dVMXpyT2RuNHhrNThSOWJxWXd5U1V3WkN0dG9icmZPc25kQSsxMWlNMjVrUVVpZ2JJRkNaOTlNVkxrdzRWa0RYeXphOExFdXhQVEJRc1NOZ05JQ3VFMFljUzVJWGwrcXliTlFHUjhUY2d0Q2FWdmxRc2NONEVIOUx0TktrUDJOZGZ6VUY4Njk4WFJaUUVmM0FZa3EraVZtaThKRlFwSis3WU5DZHpxSFdMdE00WXc4OVppUTNUbGdUY1VFamJiK0V6eG94V2Z1WHpJREVlVHA4TE5PNWVkZ0ZDRWdCc2hLUFhUbVB2Y0tDVGdqQ211bDhBVUdwRVp6UEVrc3p4SW5wd0x4Y0tJTnc3S0VjcHQ3T1d1TXFQY081QXJxSGxFRXZHV3l4SGZXblhPSDhNVlNLQjdIdzd3bWZFN2NFZ01DQngrMDdKNVhVZ1d3VGR6Skh5UFBldWpOcWV1MjVEQWlJb2FHMzNsdXVIWjhvTG1iNnN5eEUxYk15Y3NMSnkySU1tNlhEekVoc1dCU3FqZ2d1QzJiQjFkU09vSXd6bUZYV0RDcU4wRHQycG1Rd2NrMm5NRHMveEJ6anQ5dG14TWNOT3lwaHNtWkgzTFRtQlk5TGlRNTRteVVZcjBka0hncldhRWh4TmNTSmJCcDcrOFFTTVQxOGVEUkdkRUZYUDJ4ZzQzRjljMW1iWjZBTytLWnExaXh6UVNjTlRkdUh3bHRuTTI3NUZmRFdBRHRXb2VHVTBYQkJjZ216c0tpYzV3WnN5YzJUMThMNUdoaHpGQW9pQ0VWRzVpQjJXNUFlYUt1YXFIaEVuVlBWV2txeDZoK045dURLa2hGVFBEaVdManBwSnVtc3Iyd21zZEFHdGJKaExPaXA2WDZJMEJrRFNsQXAxRDhoeTY4Z0N0TE1EZ0RWVi9uajZCUktXeUFaYWRsTzFCc2doSUZ0U3dDQWdtYUNnaW5oNGs2K29WSUZIVnppSGhQWkdlYVpkYk5hZldkQWpVaUpXVXFYRTZlcnFRWUcxcmRWMHhVRjV0RTNpUkJkK1NZc0NyMkU0ZUpOcXJkZ3dKNG9mR3QyakdYcFBYZzlVZFhqVzUyV3U3a0t3Q2hZeUNoS05hVWczcjZVRXlwMTVWVE1vS05MVng2dlhXVDJpWlYxeFdXQ25JNzlySzVxM2lrcytCMzl6MjIxbVB4dGk3UEFvLzQ1UTByVjFJWnV4ZUhKS0dGbUVxUFlPa2JNWkRwaWFUWW1URk1zQ01tV1ZsbE9HMWk2QW9uVnR4aVd6WXZ5L2hPVXRKTXdFU25UNW9vcWk0QzJjTnZacUtnVHZhZ21wWXo1NUJralh4QTJtSjJ2bUdWTTQyYlBZalN4dkdQZzg5VWZ3ZGFkUzNHREpkU1B4ck55blZoYVNNWHRvRE9TU1R6dUJobzJlUUZFMzhnRnB6Y3VoVnZRWU5ZclpXT21IZHlOaGtkb0VQQ2Ivck1hNkV6Y04zSTluZGhXUUN2WnBLTUY5N2VkV3duajJEeElvZmNOZUdITEtvbFNoWVg4TVlmUUNrTEtlYmhvck16Tjh1Y1VZd2daS2ZPZVNDdER2eHVndUpzMDl4U09aOGZyUjdCWW1kbHRUTjFGVDA2cTNHcWNPWHcyTXZqdjg5aDZjS1AwTHBOWjJHS3h2QVVWTjFEb20xMVdveUtpNGsvS0t4cEY3dnRwZllhWW41MVJjQ2JVTnFWRlJSUlduSW56TXlpUEQ3QVBxTTlhWVlzYmhnWlJpc25IaXVkQ0dCVmdhUzNZNGxtSUoxYVJKd1VGNE5sWllrdFI0M3J3WDk5L2xQUW5uRnl2TStuVllybkpZTnVoeEtQWnA2TDU4dUpGREZSQ0FPeVJHUG5UZDd0WENnU2w0T0IyL2xKK00wcmcxUnJVbHEzVjBaZ3BvMngxUmM4Tk9aa3VTRnlaT3FxcDVaZXdkRkk2OWV1RThYRWdZVWFvcUJCeGFEdXFMMkRwS3ltVVFrRFhNWWNBZ2JNU2FtSnNkZXBPZ2VNV0paemkrUXpzMkd6QWd4VGRsTlB6QkFYamZxOGNiaHZRZEoxYWdsZnBsVjBpSk1wVmRlc21vOEZGN05KMk50WFNpWWtXTXZ4aVFtZ3lacEVCNUZaMHVjRzk4VFI2SXJ0L1dBRkNVdUlwcTY0VlE4U0tEV2ducVBWN0hYK3IyQ0JINC9LOGRHdFlucThpUmpjQmdEaVo5cUlDUTRqbk1uSVNkOTVvdXBGK0F2ZVFod0N6SVlFMStzSGQvbDhyM0V2ZzZic0s2VDdGNjlncVJBMm1LcEw3L0R0Q0RKR2dhdHorcWJ1c29yd0ZLV0RRV3ZlWTlkM3V4QzFwM20wYzhhSHRROEwwRXcwMENXVFZMdGRPa1ZKR1lHRU9WZng1REQzRWt4U1N0eStHeU0xeTVxZFFYVGVGVkI4aW5aeVg0VVRUQkNLcXQ2MXExZ3diazlTS0NNQmpJYm44LzNhc2VCa21wb3FlOCtubnJCVnplRjVJQnRNMkFzaEpnNFdadGlXVE1uQmtUdHBaQ013Y2h4TlVEQ0owU1haUk9XY2xhT290K2prck9pSE9ad1RyM2I0ZVdBNWFEUWNoMVNWN201VzBBeXM2Q0dsOC94MzNOTURzMTZaTkcwTnZTeVhvUTgxM0J5Znl4VkIxQzBwVFFyWFhMRkZ5eElvRERYVzVUQXpBR2tyQ3R5dTA5TXpwemt4ZEI1VkNzMWZBRDBEQjY4eEMyY1VhbHR5Q0Urdi9Uc2JUKzNtbmExb3IrSHFXclBnSzRhSHNFTG01emRDaE0wR1FwQldwSVBhOTVuWUMzcHNtVTdSQ3Y5SUpXbldoMFY5RG1pT2dSODN4c1RjK2RBb3VPdll1endlVW9GRTVpNUpQdnk5TXYyRXZFN0wvV2pGOEd6ckx4bU1lRm5yL3ljZFl0U1pkazRHVCtrTnlTOW5uanlWaDJqenhrVE5GaWR6MGI5QWM2RVNjeEk1a1hMUFNXcHd3Y093dzNSWmNZNEFyZEh4WTV2UG52cit3SzA4WTNoajZiL3JJVGpwRkhqZFp3dGhFcUtIajVUMDBkRmw4TS8rQXRqWDVpK2xQZStjdnB6YkR5a3R5NmZMckdYRmRuZDIxeEIwZGFpY1RJRS9kZlk3ZUZWSzlaVDl5QmhkNFJRd0xpRzFxQ3FGd1lyYzN0VU1hNkRuV29XWHlBVTZUUWVmc0VxbHdWWFVsbFZmNU4vUnk1TGhoK293cUt3OTRYRXQxZjFTUStqRjJpZUhoVjg4T3VhN0JDWDBNZkxTcVNtcW5SMWt3MFU2R09HWmJSd28ycVVXd2Z2dXpZc0o2WU1KQU1Cblg3bXZUbHExUlNqOVJ5bktYUzYvc1JVd0NGcFRaMjQ5bHJVT1NTQ1BqK0ZLWjFSNU00Z0dadHFtSUVHTG0wOUhyYXNYYUp1Z1daWU82dWxjd1MwNmVyT2VvMEZmSkpiamM1NjlZb2JTMTFwc3F3VGx4ME1OdjcwTmEzRDhxZUc3WXRKSDZ1MC9hUEU5cVZ1a3hNUjhZanNHbnVGdEUyeGU3cGJvTElDNUlnSDlyUWxYVk8rcWpPNFFQdEwxNFR2VFVGWm5RaGJpY3ZlTktWYldsK29VdSswbTNkM1MvNGVsRE9xRXMyUmJtdzRleENBR0pVcjh1aTBwb05LREZOL2tkUmRlOEY4bjlKZkFFU3RIYUJ6bkhoKzNWalFYTXovVThab1JmOVkzbnJWcjFXYzFhNTZKSkRId0g0RndiTTc5ZXZZdjJmMHVONW16ZjhCUkh3YksxVDdQZlFBQUFBQVNVVk9SSzVDWUlJPSIKfQo="/>
    </extobj>
    <extobj name="334E55B0-647D-440b-865C-3EC943EB4CBC-4">
      <extobjdata type="334E55B0-647D-440b-865C-3EC943EB4CBC" data="ewogICAiSW1nU2V0dGluZ0pzb24iIDogIntcImRwaVwiOlwiNjAwXCIsXCJmb3JtYXRcIjpcIlBOR1wiLFwidHJhbnNwYXJlbnRcIjp0cnVlLFwiYXV0b1wiOmZhbHNlfSIsCiAgICJMYXRleCIgOiAiWEZzZ1JWOHdLRzVmWEcxaGRHaHliWHRpZlN3Z0lGeGtaV3gwWVNrZ1BTQkZYekFvYmw5Y2JXRjBhSEp0ZTJKOUtTQWdLeUJGWDF4dFlYUm9jbTE3YzNsdGZTaHVYMXh0WVhSb2NtMTdZbjBwSUZ4a1pXeDBZVjR5SUZ4ZCIsCiAgICJMYXRleEltZ0Jhc2U2NCIgOiAiaVZCT1J3MEtHZ29BQUFBTlNVaEVVZ0FBQkxBQUFBQmlCQU1BQUFDeXRqZkxBQUFBTUZCTVZFWC8vLzhBQUFBQUFBQUFBQUFBQUFBQUFBQUFBQUFBQUFBQUFBQUFBQUFBQUFBQUFBQUFBQUFBQUFBQUFBQUFBQUF2M2FCN0FBQUFEM1JTVGxNQWlhdTdSQ0xOM2U5VW1XWXlFSFoyYlVmb0FBQUFDWEJJV1hNQUFBN0VBQUFPeEFHVkt3NGJBQUFmSlVsRVFWUjRBZTFkYTR4c1dWVSsvYWgrVjNkTE5DclJWTWZSR1NPWWFoakJDWXBWUkEwVEV1Mk9xRHhNcVBZQk14S3dPak1JVjRYVWxjZmNDUXJWd2c4SWFxcWR5SVJNMU9wZ1ZLTEJxc2dmb2orcVo4SWJwQnFpL0RDWjFHVkdiOWNkN3R6dHQ5OXI3L091T3QxenllM3pvOC9lYTYrOTlscDdyNzNXMnV1Y1V4MEVGOWZGREJRMkEvT1B0azkvczE0WXVRdENGek1nWm1DMXpYQ05mL2hpT2k1bW9NZ1pLTFZPLyt2WFh0Rmk3S2hJcWhlMGJ2c1pHSnoyTVFmcmpEMTEyMC9GeFFRVU9BT2w5c3NGdFFGald3V1N2U0IxdTgvQXdqVTVBL09NZmVkMm40c0wrUXVjZ2M2emlsaVZzZU1DNlY2UXVzMW5vSGFvSnFEQjJNbHRQaGNYNGhjM0EyVTIzcFRVRmhqYkw0N3VCYVhiZkFiV0dMc3BwMkNHTWUwVmIvTTV1UkMvZ0JsQXpLNmk5MVhHL204cWdzdHZtNnA3Zk9mU244UzNuVmZMUitxNVIzcnRkMGxpOEd4RUt6SDJ0Snl5WmNiK04vZmswUTdkOTlGYWtlWFdkcEhVSnFHMU10N04zVzFSVFd6dWp1ZmI0YXhFYTdIclVoQllyQnZUaURUTCt0TjBUK3I3eFd2SFNjM24wRmFkWUdyS3JiZWVBMmRURDNGV29yMzZWRmxzNU42bmNvVzE2ZXlkUDBGZnY2czlmdEZmU0dpcC9TNi8rWHpyYzZ3K3dZQ3ZQWDJ1OTBNR3Bnc1ZyZnpOUyt3OVA5aDNoNTFqN0xJTHlWVmJLUFpaSTQ0Uy9IcjYwNEtKd1hPOFJNMkpjc2RyN0RuZUQxa1dzRkRSS21MUjJNODRHMnFEc1VQTnlmUHVqcnBlckp1ajd0VnZSMEVuaGpWUDc1WXZYZXh5RXN0c2IySktmc2VaTzZKa3Uzdkx4eVAxV2JaSmF0bUxIWFV1eXQ0akVuTUNqaVBwUkFFTEZXMkJQWGlQVUMwbjJoNHhKaFlSdytPb0dIblZvMWlUc0JtMkhkK1l2MlgyMm02d2htY0IrcDJMU25GUHlIY2lSVXM4dUZRbURNTm5pbm44T2dISG1XZThVTkdxYnd5Q2YrUFQ2eGo0Tm50R3MxTjY2U1U1KytOM3lLc3RxM1dORUw3dkZQczhhTENQSWVaYkdGYU91VmpjVTRGWDM2ZWt1U0psVTZJbVJJanpFeWY0V2lwSEdKNnZQSkQ4SEdlbVhxaG9hNmQ4M0ZkaTBlaGs0bEI0bWZMRHQ0bHRMMzJNcjRhMmFCUlBsc3R0UjBuRENEa2gxU1BlQWE4Z0ttZFNtdTdFNm8wdUxITGRBRi8zQ2NpV2NIRDUwc1RoWTZPb2szSk9qbzFvYVlWQ1JadVZPdkFwNWdRdURlYW1haERMTzVFRmY4ODBuczBGaDFZOFh0YVdkbDlnUG43cFVQVVlpZDJnS2xQZmFvdzVJU0htNG1vODBlYkVvZEo2WVUvSjhuRWNMNHZYVXFob1N6Y0U5ZkwzdjUrTzB2UnN3aElVcTA4Ulhzdkd0T3FXZXduV3pNWE1WbE1lMENJdk9WcHU0Wk9Wc0Vua0pLanVwYlpycmgycXEwbld6TUVNVjlxTy9vYmJNME55Y1p5WmFyR2liVmdQWnpsWTBkR01CZzJoV0xvczd2UGFMVGxRV1NuYitDeWlOVCtvSEZLalZWY1Q4cE9rUGNxUXpiVlFPd2tXZDJoUHk1UklwbkxQM1p5WitrUWg1ZU00aWtJa3JGalJobEc3YU1UKzFCMjZZNTcxYUhnei9tUTJPM0Y0cTRsNzk3QUJhVTNzanp6U3FPTHBsWGVJWFVnNHYxV25PSmNzSmloc21LOTRTRDZPNCtsNExjV0t0aEhoMGxhWm40THNtdGNlTkRNVmMyclVFSE1mVExHcERSRmFDQituT3V5QUlreFZobm4yVHBrejhRS3NUV09ObC9VRHMzaCsvM2szdnMyMDVPTFk5RW9yRkN4YTFORzk1KzNnSUdoNVlVZ1E3TVNmbld0VGJPcEk2V3ZqWXcrK0dEWmlIa2IyNmlJVXErK2d6M3VLUmhybnByTEdyWWhkVElnSHdWcG81cDFtVmNuRmNSU0JTRmpCb3MyeEQvakRyTHFISkRTSG5Yb3d1TzUzMC9XcE5GOFRjZTZWVUpDMXJ0OGJjL0FtcXd5aFdHN1B0WGg3T0owMUhzVnJyT1JnT2RQQk1SZkhybWdKdFlKRm13bHBVZEFMbmNMQ1RqMW9PQWNweXU5Y2taRzFJTndJbmNUd3Fpc2RjcXB5SnhRL2xqd0xSc2pYNHBzSVZseHhtR1pvVjlNUUJPVmNITWZ4RW9JWExCcGV3ZkxjK2lyN2ZYL1FzRk1QR3MvNlNMbyt6TFRyTkhhVyt5SUw1YTJxOFVZbEMwV0tFNDRmUzdHK3ZCem1oSkpLSzgrbUJWblpGQ3NQeDJrc21mYkNSV3Y1ZWpCNldrUTBxeDgzWXdaaHB4NE1ydHBtdHpRS09TNjNQWDhOTHpkc2VyMlNNZ0llYWxxMUZZb2YxenpYYUNtc2grMjdiVXd2SlNWcFJPOXNpcFdINDNTbUZFYmhvbFc4dVZwWForMUY4bGhqeVB3d0pPanN4N0hjOGsxZ0hHSm1PRUk4UDl1MkVmS09tYWw1aUJIeDQzTElRT28raTFNT0czSVBtckM2WjFLc1hCeDdBOFJYQ3hjTlNsT253NDFVWW11RG1LUk9LQXdKZW51MEV5bXZKYVJPQ1ZxdVlwZjU1OEk1Ynp2a0l1Y2dSOFNQcTdGWnNzR1VtYWhheVBRNnZBU1pGQ3NYeHk3OWhGcmhvaUYrb3VmQ2RmMk1kYkJudWFCTy9WOGtlTFJsbTUzU1NtRkxic2sybUwrZ1NMWFo1cWxLTkg1Y1BSS2sxbU9UdjkwVXhVampwT2ZISFY2SFRJcVZpMk52Z1BocTRhSWhlcWNiZEtTZFRtWExNdEd5WVVoWkxXamx4RFk3cFkyUTIzS2FKNnJNTWo4dkNhNzdFNUVLZGFMeDQxRDY5NW5ZSEoxbjNVUEUwZ0NObEJOekpzWEt4WEVhUjZhOWVOR3FqQ1NhMS9WYkRaOGpLUmZxMVBWdWZtWGZzT1FXZHJ3SGIyN3JaRFdva1g4S2JCSCtKaU9xZWcxQld4TlFabmorblJyZzNmRytpZ2ZKV1YxTXliOWxVcXc4SEdmbTd3eEVhekJ5Q0I2eGgvblZ4bXpYRFZQVXFTOTh4NENqQ3hYZmEwV2o1WVBXWEgrTnp0Vk1PZW9NbzNSSS9OaVVyakMyMTR4ajNHUFI0aHRtOWVkMU1TaVpGQ3NQeHpIamhNRm5JQnJldFRLaHNmcHFBV3BGenkvVXFUZklZVEhNSGlCTk53ejU4TU52N2d1OEx6L2F2dktDeUI0WmdKaEw2cS9SbzFlVVlTVHhZeW50UEx2Z3hvL0w5enowTjRMNThzZnVIeitRb3BRQ0VTOVFKa3FiU2JIeWNKdzRHbTA4QTlHNFBkcFRZMVJRMXBjZEZqL2tZQ0theW1VTGp5eTVUbXVXcVplY3Y4TFlhZWhKZGlTQk1MRDhqNXluRTZkaGtCS3RPTWhKbGFhTkgyZkdTWWhvMnlDMkhkWHFXRVlSWlN4MXkyY3draFIrdzZBZjJhQ0FtUlFyRDhkSmd6bHR4WXYyVmZDcFBUL2tOaGM1ZFEwQlZGeVVWWmJMWVlwVzRLdjdwRjU5WjFEaFRtdWR2YjhmekxjbjhsOVl0NmZCZ1p2cTMzRGYwU2RENWl2UytIRVlleHBVTkhjY2JaNDk3YzhJMXpZYXczRGRtK0xsSkFuOVBVZ01rMWtVS3hmSE1lT0V3WVdMQmt0U3c2b2RpNkc0OGRJWG1lUWRHNGJNNld4RW1EVUpnVE1sVGF0d3NrdGNiYXZpb05Yd0QzY0VOYjQ0WWplUHEvNlBWeTRXOUdPVzJBaEcyMnZwOGVOVndtWVBhWm8yRE9tc01LWTRZQnlTeHBoaUszbGpabEdzWEJ6SHNCRUdWNXpRWW5yUjhNWHprempNSjR0Yk1TYXRWRXNMUSthY0JOUFM5U0JBREJmTTRRTXVYQmlwSDVZcEJmSWE5dFJ4MEFDUGdvUkduaTNvTVRTUEtrOGswVmVucHRWclRocXFmUkFFTmF4SERkODU0YW82NWt5U0RQMnRzc3NoR0FGa1VheGNIQlBheWNXQ1JTdTEyRThHL0RDZkdKSnJwMTcrajJycWNpNDVIb0UvK0VIb2Y5RGNGbUxCSW00bHl4ZHVoZjg4RWtUY1F3R29obkVuZ0pqNDhXdWY5TDVNaWlEbXVITHg0S2ZMcmkrbzd3dzdXV3hvMXpFTW9TR3lLRll1amtNanhBRUtGdTFlRWFsMHZjOVUvTUdoZU9ZaUh0SkhFL1VOeDl2VlRvU1pla1ROUFdLNHk1RzlFb0E5a1hEbHl1OTBoYW5kRGZmNjJpL0VYYjhZUmhhUURTTVpDbHN4U0Jyc2VMdTVtd0JYMlROVnVXbUNRZXFtQS80b2VRdG5VYXhjSEd2T1UrL0Zpb2JUYngxRE5wQndTQmlaTzNWejhkbE11aHFNWUpSNTdNWjMySjdzZ3JqVERjR1RLTWsyR0RrWUxPNXozSXcrNEhXSlFmNlcyNGJQVU9HRTRKSGlEa1dNd2RIbzBHNkNNZVNpTkcwZVpLZ2pWWTBlZGUrNFV2Z29XUlFyRDhjKy9kaDZ3YUoxaE1IaVVWREVLaGttdUZOLzJXT1BQZmJJUzdGdU53dzR1ckFqU2NyR1ZXNnArS2RqeXJpQS9VU2ZHMEZ5UnptWWdmZFVCOFpQS0p6VHhka0NHSlplMnc2bXFWUndNSUZzajkxeFA1RDdCaHhaQUhreVpvOVR4SXhvaVJwR3pNak9FamlnMHhQR3k2SlllVGdPanhBREtWWTBVTnZpQS9Fc3d5RXZSRi9HcVFkbDkrd1FoUzQ5bDJvUmFYcE11RDV0WVNDNURLdmZ1T08rUDQ3cTdzT2dpdnNDQnZWMFVxUm8yUFNSZytESElVbjBkVm9QWTNOSTAreVZ4MU9qTm1YZ0ZTR2VwZ2NYUnRlZytydWk2VitmOTlKTEVieUp0b2FiWWxXa3pDMkxZdVhoMkJCT0t4UXJXa09mNExEdjl1S0gzc0RzcWRZVmN6U1BRNjlRbTdiQjFhaGppWVA5cTZKakF5U2p2anNMVVlWUzl3V1FaLytkMXZTSXlFR1BxNENzWkNrSXVtbS85Z0hUM2JkMHVCckJJUnQxN3lrR3ViSkZLYjNvdVpFYzRXZFJyRHdjVzI1VFNzV0sxdFJLMExXekc4SEFqazFqTGRNZ0E2amxUMTQ2ZlZtZDl1a2Exd0Rvem1YOEFmRStidnlDZHV5THdoZGFHUlZycEJjQ1MrZ3IxcDRnTmQwZjdqeTNGWWtPaVE0NTZLdDN0Ui84YTBvZTdFT1oxRFhQdzFKQVRHelFWZHUwZkI5b2JtbzA3NzVoRmRGckVkVU1pcFhFY1JUSmJMQkNSY1BCYWtzTzIwbFVySXBKWStFbmpmcVVVZVRFSDdxVGpVOElyRXJEOHdxZjM1YWRTOWdmdllxVlRCWUx1MStITUZpdFl6Sk9ZTzBnaGVZdDgvanhSSFhhTVRvaUFGOWg0OTlxc2c4U2lrakRXUlptdU1YRkd5eDdHcUZwRWkwZ3lnV1B1cVpYckFTT293Yk1DQ3RVdEliWmdIQjJDYWUxcHQyV3k2N1Z1SmY5THR4QjYzVFhzdThvMXMrakFTZEI0L1F3anA3eERRdTFuVU1sSEN1MkZMQnR1SlVBYmZ4Q2ZYSUJiUHdJbjMyVmRwMXZYenNJZ28vUUwwdWMyWjkvQ2JDSFZpQm91cEdUUUNsSmxEZDA5T0hCVlRXRHhZcm5PSnBrTm1paG90VzBtK0VITjIwWUl2akFwdFpUdnU2RUlmTnlLbWV0TytCcEFVOUY0Y1AwdTRQQmpqMTlMdHBsaUJoU2c2RDdmVldHZWg5ck1MOG4vWElIeFVzdVE5WE5YaGx0VTl3ZHVRZXFoZ0h4RE1GaFFjU1BkZFVKTHNySTJUTDdoMUxrNWFWd1lvZm0zbDdGM2tzU2NaRzV0M2lPL2JIeTFMR0RDeE1OYmtiYmZ1d0NUeDBJVTl5cDc2bjZyTjZVZjhZQkRYV1dySTUzVlRzL1pWMDFaVkdBOXphUXJsM0ZiSXBWdFJ1OFp2c0t1c1VvMWc2SnZxdWJrdk5sZmkreFowUnRscjFQUXZFWDAyVEtza0FFb25MbVVheTh1YmRZamozVzhsV0xGQTNXYjErTkRuMDFpeDlpaUR0MU5lWEJvdHFVWlRIRHpmR3h3QjRheFl0UUxCcUdPT0dXMXRIUWdCWUFOMm9DYXJLR0FxR1Z3TEtsa0ZhcUVBZldxa3ZzSVorTEJmVWxRTmxHaUJHS1JRU2ljbnJ2cEJFbWdFVnF2TWozYmR5MTdlSHlhaVdPNHdqYzdLQ3dZazB1MnRDR3JYUzNoWmpCbUt5dW9CdVhaV0dHUDlsUm5qQUlacXdUQ0Zzc0RLUFZFamJTNkluM1lwbWk3OTJRbmpBdUdsL3FPSzNGV0t3bWNXQ2FmbVVMQXlsUHlCZXlyc2NOelQ2Tkh4dDJPakVKV21UZFZkOGpYR0hPM0Zzc3gzcUlpZTVGaXRhejBUQVU2M0lzUHh0UUxOMDR2eXRMNHVmYUZ2U3EweSsrUWpGV3g2b2w5RVE3WCt6K0RCYUxHRlU4bFhQaU84UlkrNXFyS2U2UTdhcnVya01hOFFPQ1RaMVpJSjlGaFFJUkdqOWlPdnVhVXBKaWtmZmNOTHE5WndqZVl6bTJWQ1lvRlNrYWlWK3dnTnV4M095UU1FUWpqZmlpMnM4bXJPNWcvYjFvcld2VkV0dkNLRU1teGNLaDRsQVAyZlEwc1JERm92R2pIbWlkTHowYVZKMThkZVFjblhnenRmUk5HdzRtV3F3cEZTdVdZOFh1aExjaVJTTS9qSXdWMzR6bHFFS2N1a1pxSDZIVU5hRlYwNjUvU0xHSXIyNlFZVElwRmpvY21DR0p2K1V3ZTZMUUdCUGNhZnlvdXkveEIxQXJKclJhVUZFOGdLSFpKM0VWM0x3MXdmRVdhK284Vml6SG12M0o3Z1dLaHBtNHJwbUFaYWpyY3VoT25icHFYQlhidVdWeVRGVnJpWnpNTzlCcEdES3l6amViSzRTeDNGVkRnbzVyQ3BPTWJFaUdPQUIyVkVqeTNsVmcyeGRVWjYwbGdvSFM3RWlDUTd0VG5QOFJrNlJZcmtQM0dFdDNoYkVjZTVSeVZnc1VEVGJWQk1hWW9PTllUakQzZktycHRjaVA0dERNVFFVazJsVHhEQXNOUTFwMmpiSXBWczg0Sk82Yjlpa0xVTFF0V3BmbE5aSUZjb3M2Z0hMN2JFQTRGeElFclVOQUdzYitrQ21IdGFnNzJCMExnUEd5L01VcjF0RGtEaDFDdXBLdVdMRWNheEtUM1FzVXpUd1FCaWM3Wk1WOXhxS2Nlb2VySkZUbVJDR1ByUEhyMktKb0pHR0k0eTB5dWNLUjVRdVM2OUVFWGFMV2lnbmM4dWFFZU1iV1BFUldaSmFGVmVxWTh5dE0wWUZwTWtVSjZWcTFiTmh0eG5NdWVzdXBudVptRmRhQWFDRmRzV0k1cG1UeWw3R1lXa3JaZVhMUk1HRm1pMVhNTklaWmluTHFyVzNnb2VGSW9lTnpCOTNSZitFSXBudFB0YUVEVjBqeExFUllyUEtITG8zZlhGZXRVYmVSUFFuNnh4Ym91eDdkOXVTYklPN2lMSWV1Q28yTVpLdjh4NElWODZvUDV1bEU5UXU5QTlhMGFnbEt1MERqRDdHa1luMzVydlpEemlOc1FjUjVYVTFBbkQvcGloWExjUkQ4eGwzdEt5L3F6KzQ3RkZWbCtSdVAzUGR1R0lOSDIvSlR5TlU3MncvOUVFRXNVRFJNbUpuclVJNkFEQm5oMU5lRlIwQzhkNlR3ZXRiQUQ0MFBrVzFEdTVPVnQxZ1FLUWRZckhLRlBmalRiSHhDQnZPS2hLNGY5V0tMMVQxc1ZIUG1oR0JhUE0rTmw0ZEZEcmhxRkF1V2ZVc05CUGU3U2NlazhhTnk4ODArUjRERmVweWQzdDF5SG1HTG5wM1FlQUtzLzZRclZpekh3YSt3Qi83dWYycFBOYThHd2VEaHQ3L3BIVzBSNmRTdXZPbSt0bmhhampWYWJWMjdvODNlaWEveDJ1KzVnN0dYNjJGRktGeVVhR1RDRWs5WUd5d1VnRFZFS2hFYWQ2QTQ2OW1kNjc3enpyMnNVWUNCM1BzTlNNNHoyOSsrbC85enhNZlp1SytvaEc4ZHE3QytpOFcrMkExM3lBdUJiTSs2ZlVveW85YzBIaDN6dEtkUlNQYURnMkFnOWVOQjdIaHV0RXN5WW11eTcyMy9FVmFyNHYrcytmVHZ2TWR5UE05K0ZneVVxendneGt6amtvckZTempRNHA4RVBSVjA4YzRBSnE0ZjFJQzd3dFNERXk0S1ZPQlEzTldmS1VURGx0OVNWRUlPbGc0Qkp2MHdwTWJua0w4eWNxQVFlellXV3ZTd0sxWXRVZVM2VU5ubXZSYndZZlFKTDd6RzJBWmVjNitHVmF5YWRkd0NCN0diaXp0SkRlcGd0VVlTbUpOY3RhaGk3V3ZhTFJjYnZsMnJwWEx6TS9MTTEyUXRNVVdsbGpIcWlzUzBYK25FYzl5UW43bk1jTVVxLzJxTnNaL2lreDI4QWE5MC94SXY0QjF2OGZrSHNrVDdpeUlmMERRS2dPYmlSRVAwdThVSHhPVitDeWhoNXUvSWU5bWNxN3FZVHFKWUhhdFljMHlZTTlPZDVBMVZScXQxd0J0aDcrUnVMOVBKZjlXTDY2WW5Da3RHUytGMVJEZlRtc2l6d1VvcFlQZTZHNVVuNTQ1NUo2dFkySFg3bWt6TmZVQUJHWFFUSm1NUFdITEZ1SWV0aXo1ZjlIZU52ejhFbHYyVDZncmpPYTRwSFc5ZDVlVEFXbDJTcll6N29qRExuaG9kOGRLQVhlOEtVTWVtQllLZ1FOSGFadnNOemZZVUxMaC9vUHNtM3lWYlJsSWpTZktyWTdVSmtoOVRBbFl0b2NrODliZ21GUStTQ3pHNW9EZDBCK3g3bTJVRTBKb2xtN0JVdUVzMmI2bDc1Ny9qUk9EcDY3cXlrVzNqNUtCWWx6WGxrZHhTdXJwaDFiSWh4UmxJMUtiV0p4aVl2c1lXOTdhdnlFNXIraS82eFhPc2RYd2tGQXV1N0ZDUzdpbHZQY05PbnhFUVBLN2s2OEJmSnBOM1VTbFFOR3VWYlFwZGpPSCt3ZHlydmFEZ1dQMCtMMkphNi95T2l5aVdONVVRVUtzbGlweVF0TWZjRllxdVBKK3RTendnY3hZYXV0aVhXRU9yZlJxZzZTb3lrOXdnZ3JzTmdvb2FSOXRUa1ZXNXJHbVRQY0JCWVBkQU5hSEk5MVB0Uk5TYmVwWHhoR3RmWVloYnlQRFNScFJUTFZZc3gydGEvV1VJQzZPcFZxMTZLTWZBc2ttSXNiTk9PRnlnYUEyOVZwQzJMd2VQK0F0MWNPZW1wTS9Za0xHdU9oREZRaFI0Uk1nWWNVU29leFV0NGoxNGJxdDE1QVpWMUQycUdHeVA5TWE2SE1wcTErQ281Z0cxNDdSTG5qTFV3U2kxNlBmcmV2eG94ZHFnZTV5LytHRFVFcFJBUUx3SGozdlRTREZ3ZTBEVzNTUUdVeFVybHVObGRsTVNWcjhkdTZOc3YvaTBrN2RnSmJZRUJvemVpU2c0SDYwWEtOcXNkaVlycnZCaVVQTUhTUVc5dUFLMjF0VTJDSzd3UUtGUnhhb3AvbVdUMlI0aVU3OEhZRXRxa1ZVczhpNW9DNE9KczR5aUczeEpWWmR0RksrYWVucUhhdFJKN2xYcnFFWDNmOGY0VXFhMk1iVFVGYzY1YkpENHNTSDJ5YUx5TFZheHZOZGtWbTNNRU1sdnFtTEZjZ3dEOExlQ3BQb2QxVVUxMG9yMGYwS3hwR2hZMFYyQnVXaXpoRHpPZHI1eG4wWTBwS25sQUIxSEZWeUJ5eVBNOVltQmxYKzVpZnBsVVhjVXkyNzhpclBpRzBRdDIzd2NkVzRpRmd0eG93NnlhaUIrMHd5R2d2NWg5SVl4QWJxMW1zQzB4a203ZjkwZDduUGZRbDFHZ0ZCMjdXbHA4RDZqbXlWbG9wWkxZbDNrZ1pkYUxKaUhQbUVERVRTcGhZdHBpcFhBTVhqL1BUSVUyRDdoOUlmS0kzS0xKWnVoV0x5QkgrdkpjOHNpUmR1UnExVXlUa21PWi8rKzRmay93dldJdmZ1eDcrSFg4OFduMEtodkNoUnlLaVI1TEFRZTFPWU1yTDlFRG1jUCtjZDNTZnJFWWxWTXhONERjYjNESkZwUFpQR1cyNkgxRUQ4VkluRW0rbHY2eGlOM1lqUTIvb20vRXNMSlQ2SE40YUZsRkl2bXNXQVc1RjRVUThLdjZUUVdza1B3N092Nm42WlppNFhsbExNbG1WeEtjZzVBU1ZLc0ZJNUhYSm8vL0FjekdTMjV3U3RiQ2dKT2prWFIvRTZQbzFoRmlyYkt4UCtnK0dqczNoZGF4Zm4xTGptNThISUhpbW1xV0J0bVNYaGpUNHVEOGdJczAyZkdzak8xV1BiQkRmYjMyRldoK2ZiNHlhRFVkYnd4cDR0RmxkUEVLNU5jNEQ3eVVydWlhYVNnaW9VQVVvdU1NZEdpelFFM1V2MjFtbjQ5M2lvV0RzbmJoTDBCNlVIQXBwaWtXQ2tjWSs3NDlVRTlMVDJwdzJZbnBDaFdvYUxkeTlsNHZXY2pqSkJCOEFuSnEvOVhmUnNQU1k0VU1ubjBna01lVlEwZFEzTEVjcE5kd3E4bXlZdFlMS0tXM3pwOVVzZjBDZy96Y2FYTlhxSnE1aVlzaEtsTlVGaHArMktKK25oVDBxb1owd0wxMlRMMEhRZU1UYTZ3MGY0RmR0ckc3M2pKeXlxV281Yjh4MmIyRkVyMExVbXhVamptUndsK3ZWZFJYaExuRXYwajF5TEdrdXhGV3l5Y2s3WXNUOU9LVm1IalMrenBYVXN3VHdsTGZxVHdSOGFaOGJCSWhTbWliZWJoVFV0eitaN3hqK3FhbzFpMGg2ZFl3VEllbDhxZmtOVmQrWDNPTER5RkZsZXVHUHF3T1ZhRUhTZUEvQUg2OHhNZmJyKzdyc2QzRk91eWh1SmVNMU5HZ0tTWXBGZ0VMYks0VnBXYXBSWUZmQjhneFh4RDQ2WlpyR0pGKzlEOTR6ZjM5ZEE1NzlpTWVzWXJ4bkdBUnR0a0laSUlPb3BGbEtsTUFzcUUvc01VbjVMUU5WTlR6MndWTEFnV1NGMUxOcXJTb0tpN28xaDdGZ09KbldOYml5aE5vMWhCK1JYM2NOWFNxdFRtYWFMZXRoNGxUYkhPV2pUTlIvb2RZYzZod2lJdit2SHN6bFo2WnpmR0lzNXp6UTNlNHlpTnpOaHhHTlBCQnlaQVFQWi8xOUNhY2Z5OEFmc0ZxMWl3RzF1MmRkMVF0VENuTkpWaWdkTHJFTDNvQS9xSWI0SjJYZE5QVTZ5ekZrM3prZUZ1ZjEyd1JqM0VrRDhHVGIySXhlb2E2NEJleXpkVHUzS0Vsbk9LejlRbEY1Sk5Iam9QUDJGeXNwQ3hpZ1cxM0xROUZvMDVzVENuTklWaS9hVWs5RXFtWjJhSWd5cjVkMU5waW5YV29qbHlKbGZzNHdybkNWanFmM3NVVklsaW1SKzk0UTByNWdTZk5IaDhpaVNwVjQ0Mis1ekpmU2laN1I5d1dzWENVYTV2aHcybjQyeWJLSzI2VHptODFxVHFzcmIwTlptL0V0RjZYWDlnako1cGlvWG8vU0JwQU5VMnNXZ1phR3VVampGTkpGbkZNK3drWk5LNG9UdFJMT2VaMFZJV2M0ZW4wNW4wTHpScVpnRHlpd3FYZlA0RlNLcHFpRjUyOWplTVorSU4zYlR3Y3o3bDFDaW9SLzVaMVFlZ29RNFNZSUsyTy9zR09WV3h6bGcwdzBoNllWR3Y3cnd6ZTVpK2ZucG5xMWhZUTdKVkJudnBmWkZQZHJKRFdYcmt4V2xwSGRoeGpNaEttak1UNDFqRjZ0QmpUWm1tdXFNWnVwOU1SVFJHREhSVjh6dG5mRytYM1doWmNxbUtkZGFpeFRBZUFWN1ZvYWpuL0RLdCtvTEpTbGdWNDJOMGp5SkdDb0VxV1hRMzFDc1BvS2MzdnVzaE11Z0dSbW1hbU5PcUdNQXptYlF5RDVjV2QxVWZFbFpNUnFQQlRuVWdMd1pQekx3anpaaXU5aUJ6THFLMUZLc05aMU5ubXo4RUg1dHlXbnJrOTF6d25ZMmRxL2hTT2R2aExKNUFlc3VpeW1lVVhHdU1NMjgvdlhOVEgwZncwSG5Yb2cvMTRsdFFZYVZWN1Q0V3pDRVdEd1cvWStrYmkyVk9JL1kxU29sMTY0ZzJVQTRKanpPc0FDaTFTUHJBYVNBVktOWjFVVjFyMDk0cnpvdCtCTjhwenB4eEZndURyYW45eTU5RDBXc3hpM0xnV1pqMFFaOTFlbGRTc2xoMG5MeGw4OTdFd0V3KzNtYTdiTWxBemZxaWhwbVhVRGYrNHcrbHQyUkQwdDl6RVUyOXpPSjVRdjRDWEQySk45RzJ3TjRpYmZhTzg4RkI0d09wUFlIUU1PWStDL1prT0IwNXphNG41QThXTWh3Ym10Y0d3bGJnS1VUZmpsNmlCc1NDaXlraFhmMVdUcW5jMGc4cytYODNPTkhFeTUvdjRTMzQvMFQ3NTBlTXZaQVh2dFpsN1B0UU1OY3RKTnBIMlIvZ1dXeHJYRGZNaWNJSzNTbHVrNmt0c1A1bnIvV0Q0RFB5U2JpRzg5KzRUcithV2M2ZDZXUVNNWmJicDdBNi8yU2V2V25rcmo1K2FVREV2WGxqcmYwV1dMMGEvY0lLT2VHOUNOeUNRSGlqWU16bjdsTkVsUWY2WkN1K2ZPRlorU1ArM2krLyt1cExIc2VHM2pxaTRXT2poKzVzbXdmTFpvNWFPcWxpSUtIQ3dsUDRWT24weGZld2EzWFN0cExwZ2M2cStsRTAwdkVNaWsvZ3gyM3Y1LzhneXIwV2RWVHZncDFhY3l0NGdqMklUL2graDRKN1k1OFdiWjJ5akZOaGovMzJIVTI2R0FzMnJsZ2NYM243ZlplNFl2SEN3MXl4eGxmZTlJNkhIY1c2aFVRcmYvUFMrSUZQaCtha29keDVxTUVDbHRHcjlLMzJsWi9idFRBODJzcmtDWWVzVGp1ZFZmbnIrTEw0QlNGZEtEbGhVL1RZZjQ1ZWI3aC8vT0IvMCtaeUZpZEtPK1FxcjcwdENQNitOWDdnU2RLcjhTeXBaQ2plb3FJUnpwZlp1MGd0ZTlIN3RlKzRqcldiY1MzbkFlL28xL2x5RHFhK1dNelpheHIwN21ITzNyZSthS1BKZ3FEbE4yYVppWlVNemlnTG5RbHgxaWNNbGJycDhjR0VITVYwTTk5UnhMU0h3YmUrYURQeVNCVm12UWpJS0ZNZ1ZzUkkwVFFxNWtBZjNSNE5YVC96aHdYK3VPWTdDcjhodm43cmkxYXhjV084R0pPMUxKK2wwbVpoYVVhbmRyTWdHNXpPUk9wb3V1Y3F6Ri9hQXY2UWZueVFyZit0TDlyNjJXV2FCdWZ0VWtKck1pSUo3VkJqREdEdFBQMzNVR1QrSzFzeHZDU0FiM25SZ282YnNFNlFKV2RUMldiOWN2WXNESDA1L2RBYkdtdDRuZ2VPQVg5c1VISlNDU0dHb2dHM3ZHaEI2ZVBSbkU4TkxmL1kxQ1NtSnZCNkowZVNpZHdUK2J0a29odUpKQ3pXM0FSMk5RaHVkZEVpNWIwQW50TU1MUERITzVONHduUGk3MktZNzlJWjRBSGRFNU5sZkw1TEpiNWcrM3htb0RPKzg3aytPNStQb0Jlam5POE1sQjg5ZmVINWpwaG50UDhIeWdTMUZVbmNadE1BQUFBQVNVVk9SSzVDWUlJPSIKfQo="/>
    </extobj>
    <extobj name="334E55B0-647D-440b-865C-3EC943EB4CBC-5">
      <extobjdata type="334E55B0-647D-440b-865C-3EC943EB4CBC" data="ewogICAiSW1nU2V0dGluZ0pzb24iIDogIntcImRwaVwiOlwiNjAwXCIsXCJmb3JtYXRcIjpcIlBOR1wiLFwidHJhbnNwYXJlbnRcIjp0cnVlLFwiYXV0b1wiOmZhbHNlfSIsCiAgICJMYXRleCIgOiAiWEZzZ1hHUmxiSFJoSUQwZ00xeG1jbUZqZTI1ZlpDMXVYM1Y5ZTI1ZlpDdHVYM1Y5SUZ4ZCIsCiAgICJMYXRleEltZ0Jhc2U2NCIgOiAiaVZCT1J3MEtHZ29BQUFBTlNVaEVVZ0FBQWVNQUFBQ2tCQU1BQUFCV2MxdHJBQUFBTUZCTVZFWC8vLzhBQUFBQUFBQUFBQUFBQUFBQUFBQUFBQUFBQUFBQUFBQUFBQUFBQUFBQUFBQUFBQUFBQUFBQUFBQUFBQUF2M2FCN0FBQUFEM1JTVGxNQUVIYXIzZSs3aVZReVpzMGlSSm44ZFpNOUFBQUFDWEJJV1hNQUFBN0VBQUFPeEFHVkt3NGJBQUFPSmtsRVFWUjRBZTFkejR0a1J4MS92VE83ODN0bkVOY2Y1TkRyUVJBaXpBcmVJc3pndWhGQjZRMVJveGg1NDJFVFJFTVBtRWdPUWcrQ2doZDcvZ0NsV3c5ZVBQUkswSlBTTFNoRUpmU0lKdUJCZWc5ZVFnSTk3a3h2WWlaSithbDZWYStxKzlWNzlWNVZ2ZTZlWk9yUXIxNVZmVC9mNzdkKy8zcjlEWUxwdU9VNzMzaVZjYXI4OUxlam0yM2ZURXVHdHhKM1owVElQVkJXaG9UVUNMbHVCWkpPVkRKOE91UDBtSVhUd3lYeUFQSGJJeFQyeTh5Ym5ycHdUTW53aGVXaEJKM0hnaUJFMlM2dzhsMlBTdHdLU1V0VU1yeVdweWt3UEFpQ09qa082cjluS1hmSS8wd1VoZUpMaGk4a0MwKzhmQXJQa0x5NVJ1czJYSk9jUkI0L3Z5WERXd2w1NVQ3SWRzaTdPM3NSZVl1TXJIQlNpRXFHVCtHYUhWejlMK0s3aEp6eFpGVkN0cklwQ3NXV0RGOUlGcEc0c3dkZlNNamJQS0JQU0k5N2ZUeEtocmNTc2RzT0FuVFRCQS9tV2ttVlYzNzV2ZTk4N3BESEYzemtnQytJNko2Y2x1bXlyTmRCaDVCSlVCUThJWllxNTRDZlpGZjIrd2J0cks0U09USU5DZTNDeDl5SGJrSGxzWkRjTDNuZ2M0TjVTcmowQm9BV0Nia3I4THE2NlZkVkZ5Z29zcDc1NExNUS9NZHRmQmVZVlVMMkJUUWhOQk1tWEpYUW9jekM1WU8zQUhZbGFSSnl4REUyQ0hrbkNkZE1CcjcwYjYzNzE1YU8yZ0NmSkNrOVpDaWJLcHIxY1pKZkl4R0l0cUIzbWd3endpY1psaDVTaXljaVk4MWE4dTNLdHM0RE4vVUtFMTBMTU1KTFJ0UHlWWlQyMjljdW1KVzJ6b1ZhcXVsMUhrV0xFMVYwTTd5YWVqcCtETXR4ZGV6b1JtQTBjTkhXTFNReXdsdGd1cEtvN2JlYkhKYURZRW0yZFF0ZVJuZ0xURmNTWlZqRzFGTXpScTNKdG03Qnl3aHZnZWxLVXBWTjlaSmNYeWlvbTdwOFVPS3p2VWI0YlBKU1lwdXlxYUpFZHBNOEJyS3RKeU9OSVVaNEk0TC9CRVBaVlB1eXdCVStEVUlYMWJiT0NHOEw3RURYbFUyMUVTMGRYK2x4dVBYdjEyNGVZUWRodHdSNGJIQmY1N0F2OWh6d0xValZjYk1XZGRqZHd3aG5wVTVlNko0RVRydWVhZkNWK2xuM05GSjFXUzdrTE9TM0lGR20xU3ZSN0dsZExCVWI1UFZndmY0TUlRY1d1SndrRGY2REoxdUxmRkozV1RkbnMrZG9wc1NvSzVvcXZIUkRhSW52ZGo1RTNzVGIycW5UZGxnYWZIMGZXK2NVUHdoYVR0MGpneWoyc3laN2FUNkVMa2FTVkdwczBvV3hPckZyVUlCREN2d3E5aGV2OE1Gdk84N3pBcmd1U1RkbFUwV0gzUVpVNnpiRFcrUVNZY3ZYQVQ4RmZoSFZhWkVEMTUyNlJ3dlpCcktwd3JzRmhQcDFCclBESmVudyttZUJEWklVZUxyMTJTZHZNVXlaNTNZc0NsTmhZS0o2VWdmeDhNczJySUpnVmF3dzNPcGRDbnp0S0FqNGVJOU9zMDI1VDg4cEs0aytHNkVYbzd5dml1RmFsTGFkU0hyNEN0MW1ETWtleGNRc3QwZWYwM05FTnRYTDdFQ3FzY2VZTjBSOURza05CMm4wOE91ZkRRSlJ1bGMwWjBJZitIUTRldm9uRG15elNNSDRIUkYvaVJic3BWTld6ekdGT0diaDZMSGJJa0h4WnhvOGtMQ3FaSnlpakI2RHhzaEczWU5maklYNmVrR1RGY015UFp3NlhLay95YUFSdmljOFBlYXgra21EQjlobHZsVXNlakVGdjN2NlZFaDFIdldVUUc5ZXpJNzJZN0NIeUdsNHdySWVneVl2M0FWTnZZc0pqSjQwZUJBMmVjdnB4QWRpQW0zaHJCZXM3RkNkMnlMSTYvTzVKeFM0SDRlUEgwV3ZHRTk3ektlcGR3cUIwWnNDRDdvZDNuSjJ5TzBKbE5ZdUFqWnFVSmtMTXhHZi8vVWpyOTBhUGZwOFZJaEdxcFpZVW1ycW5aRTRWd0xSTFlxbkpOcHBVLzlxS01ZTUdWUFE5d3F0S1lTYzVNdTVnZUNYckhjRithWWtGeDIycG5zTUR4bk5oMi9kUzZITkdmdzNjdmI4ejE1Nm1KQ3pDTkJBMWhHN1A4TkV2VE5RNW93V3d6RTZ1TjRFaVhOOWp2Qld5UnVzU3Y5SXU3MCt3Uk92SGZKV0ZGaWp3L0t6eVFTdUlWZDV0N2hBVzlER054VzRpdEtoS3NHRnZkdnZNbzNaK2ZtOUhOU2lQOFg0M01aRUtRZEZ3U1JYZU10aFk5VkNQRGVnS0g3cTFYSzh6Ry9tSzJheGlFVzlPd3hXTUVYeDdhN3d1MGQ5dWtGdytWaUZyMWtlZEtvWVFYQXRSc0dpT0U5YjJlU2o1bVZhN3k3RjFPT29MbThMZktMYm9MTy8xcDRLVlI5Rk5WSU5LKzdmSm84ZlJsUjBNcmRuQnJqS2QyZnF0TW10eVFtYW1USm5pcVdvbE5GeHY0MmJad2NxVmNOTFk4YTR6cHNMZUNTbU95by83bCtQcG9Qb1hMQW4wcnFoU2VFWXRCRjFYOWZZaFBjclkyRDlQQUtPVVdoZTBBbUo3UnpxNVoyeEpxRU0ycWJWZjczN0J5cFpIVjd2cmtidjNLelhub04rbDhhUGhSYUZyQzQ4YWRHS25RRDR4am5vZ1JmSTE0UEs5Z25taFVkaS8wK2YwRGEwVDc2SSs4SDNseUhONFBZWUNOcmUvbGlBemN1RXlyazJzN2JKemU3b0NHdThCOTNmMlBBMDBhelV5QXYxMFNGbUFFL2hWM1dvaUdPRGxocVgzNCtpcFJzUmNMUmk1eW5sb1BKd2VQTUFCUDhJUDAvcC9MdmwxOEpIRDFDMy96UDZ6QVQ0a0hqb3M0ZnhhRXdMUEU5Ym5wQmlxcTk5NVZxV05XUDB2THg1WUFVNzdRT1J3bEpEMmx4dEx4djR4Yi96ZUV6bi9Vem9zdms1eFdKMUZjOFduWUFpWW14M2lBTDNnRllTUkoyUXgveEJiMExsTFg5dzVTQTFzY2IxaHd5MFhCMjJQNDZGa1NxL1JyR3d6MXNLazJvSmFqNTZReTJ5cjBCOHNmVUFLbnViMTZQRExtZXIxSmZDbUpHUisxczcyTEh5aGZoblFwNzBoVlVPenA4STlwWDdLT2FlSjN6Y2pmQUY1VW1pQ1ppTmtHN0Q0Q2pEMTdqeXo2bWZiRTVvWkh6dHNQazFIWmx2SjlKV2ZxNjlFazBEZTRuRUxLRHlsMThSOG0xOTNMeUU0c3BubThwUzF5MHRzTGhPYy9wOW16czBPYjFtUDg5dXdMdXRsbTdPT2FBYTZCMi8zekt1R3U1K3dKMytZRHgwenQ1UW9YZVpTTmh6UzA1R0ZrSzl2Z2o5VXBvaUgzMldrR2ZTSXVjaEhMZHBvclV6N2I4OENiUk55S2M4UVpVQnN5MkdZN1JwWHlwanVUeXhCMUdHNUxhWXFOZlk3MlFPS3Z0YUNqUjFYYUd0aUw3cHNNeTd3VEZEZjNNUnVuZzg4aTJxTDd5K2FNcnNjMXRmcFV3M2dzUmFkQlArK1hISDlKZzl2a2xZOTlhV1dmYUpRV3plVk1aV1pEeWxHSHBVZVJ2bHltdjJ2S21NTXovUmUrSGZBdmlXcklkRzA0TEtkeU9jZVZNWjIzeTdRc01kMjI5TEJZRHlwSHJHZWFtRXo0RVhVNjU3UW95dXg4MGJldG82cHh2WmZXVmpNL1J4WXNIekQzTTZNY1VST1Rvdno0RWNpOUdUdWUwRXJkejVLdSt4Nk0xdjNZeDlMclR1eUY0YUcxYTdTWmtLckplUmZmRzJKdm9JT2ZvbFVXY1pzaTBGdytuajlZUW9CZGJMbFJCcUhuSUVXc3J4Z0o5QW5XbkF0dXlsSWVWV1FwWUJSRTl4WXFvaGFERGV5YTBrMnBZbkU0aUVNMzUyWkNlenFWa3VCd3NoVlVUckp0Zkw3TEx2SHRlSDl0Z2VEcm5LeUIzbEg0ckVKU3hiTnZUb0xSN3hNUGp4Mno2MmNLWFI5V1VwdTM1alF0ZmI4VkZlRmY3ajBxUjJBcjRjMTJhTVVRZE9VSFNMTkc2K1RienNPY0dWUm96ZEg0NTlOVmJlbGxsTjF1dWdBWlZGNzIyTFZ4SWRpb1pMVm5VKzl1K2MvREdXTXB6YnlSZGRMOStMNUJ4R3U5bXgwTVU5aXlMMzJKOGdPVTdsaXJQUFRYR05MM2lXWlQrV20zWWk0UW91Y1hGSHg2Z2o4VEp2enczZWhQdGllZXNnWUFjM3VDSTNuTnQxRkpXdlE3NkYzK1hRdzBucktqM0JwSTdPU2c2WWJ5NS9Oc0xSeDRMMW9XalNUaksrVEU2b3B1dDFRcjdnQkZReU1Zcmt5NkduazdNR0lVOS80b2ZRT0Y1U2xTeThKZnp5SXlIL2sxOUxBRWxXK1RpcU5Od1RVUVdYRWU5bDMxOGZxWTErOThuM3NvWVh1bDNrd0VVT1hPVEFSUTVjNU1CNERxeStQdjcrUG5ocnhmc3Q3d05sSXhXYmM3b3BYbUlCZFB5ZEE1Y29wVmZvQzVXOVp1ZWNnbDJVOHB3V2pGZXhMa3JaYTNiT0tkaEZLYzlwd2FoaU9kdTR5aTVsWjNoVlZrOStaeHRYMlNvN3czdFNVNEZ4dDNHVnFiSTd2Q0tySjYrN2phdE1sZDNoUGVtcHdJUUhyaWEwTWxWMmgxZGs5ZVAxWU9NcVMyVVA4SDcwVkZBODJMaktVdGtEdkNLc0gyK1ZYcFRzeWh1T1ZkME5zMnhXV1NwN2dNOW1iaEhiMlFOUktHOHI5K1hGMGJ4b1dTcDdnTThyUnU1MDNUWU9ZSEU0aHdkenJhVEtKaE5hV1NybmdPZU1wL2VnSHdualZ0aVo0TmlKcnlHSkVQWXBzYnhxRWdmSG5peVZjOERIT0ZQeTVMRnhaVEtobGFGeUh2Z3BhUnF6eVdmanFpcnZ5Y1dVMHBPaGNqNTRDVFVOWHo0YlYxWDVLWTlHcUF5Vjg4RnJNTXNPYXNwYlVianJydmtQcG9RSnJiR3Z4WWNqOWRQeFhrSmFJM3lDb3Z5QW9leXljSW55T01td01SbFk0UFk3Tlk4cUxtYlNmeGpRd0NjWmxoNWl0SEdWTUtFMXdMQ1c0cEtuTlViNDBoVk1NTUE5NFBpU1VGLzNSUU5zZGV5UFV4VzQvVTcvWDh3QVA0NDlqVGNNeTNINzdjUlhaUlhPYU9CSHl1dWtONlA3b2ttTjhKTjRVM2hYRzFoWDk2RUpicDlsaVdGUTJRaWZoVjFTSE82eDN1WFFtSHJHbFZCeU01alFNcWhzaEplTXB1YXJ5cWFLYnpBMFgwTWFUR2daVkRiQ1QwMVJ5YWdwbXlwS1pGZEdDTjlBdG5VUnBENE5LaHZoVmF3cCtZZXlxZlpsZ1N2TUc5bFgxZzBxRytFVlR0UHlkdVU2cWhFdEhWL3BjZDY1VEdnWlZFNkRQODhtdExKVlZvZGwxVUxYdVRhaGxhMnlNbXZISHovUWZ4cUlMSFNkYXhOYTJTcGpVQmZmSWNOTHg0UG9IM3JQdFFtdGJKWHhVZWt1N3huNENNMHNkSjF2RTFyWkttL0tqOUl3SHJTaGZlczJmczYzQ2Exc2xRZnk2eFY0dDZBdHM5QkZ0ejZGRVJDWktZaWRoc1BBUkFXaERqTGh0NmdKcld5VlUrRFB0d210YkpXVmhZcGlvZXVjbTlES1ZsbjVQRnl4MEdVeW9jVXFYVmsvR0N6ajFiS2RDYTFNbGRQZ29RNVdsYXhGT1pveUtwNHgrSnNDTVc1YW10REtWRGtOSG9KbW1OQXFya1lSQ3N5Tzl1UDBWaWEwTWxWT2d3ZEw4VzhEWlpreWlyVktlRkpzWEdFODdiRzB4bnFYcVhLUUFnL29IYjdibVRTaGxaQnhPZ0V0c2FRVW8yY3EyMnlWVThsdzNubURSWXBuZXNvcHhRekVrdEpZN3l4VlJzZldwcnBnODRrOXFYKzJMcjhKTFV1VnNlblVveXFpZzJOUDZwK3R5MjlDcTJQM29VRzZDYTFaS1M3NlV5engyOWttdEFieDRYUWhXVE5NYUJYQzhaZTR4V2NvcUhjR0UxcHJYN1BpbW1GQ3l3clBuV2lXSnJUY3BiZENtS1VKTFN1QjNZbG1hVUxMWFhvN2hCbWEwTElUMkoxcWhpYTAzSVczUkppZENTMUxnZDNKcG05QzYvOVdCNnErd2kyeEN3QUFBQUJKUlU1RXJrSmdnZz09Igp9Cg=="/>
    </extobj>
    <extobj name="334E55B0-647D-440b-865C-3EC943EB4CBC-6">
      <extobjdata type="334E55B0-647D-440b-865C-3EC943EB4CBC" data="ewogICAiSW1nU2V0dGluZ0pzb24iIDogIntcImRwaVwiOlwiNjAwXCIsXCJmb3JtYXRcIjpcIlBOR1wiLFwidHJhbnNwYXJlbnRcIjp0cnVlLFwiYXV0b1wiOmZhbHNlfSIsCiAgICJMYXRleCIgOiAiWEZzZ1hIWmhjbVZ3YzJsc2IyNG9ibDljYldGMGFISnRlMko5TENCbVgxb3BJRDBnWEhaaGNtVndjMmxzYjI1Zk1DQXJJRnhtY21GamUwdGZNSDE3TVRoOVhHeGxablFvWEdaeVlXTjdibDljYldGMGFISnRlMko5Zlh0dVh6QjlMVEZjY21sbmFIUXBYaklnS3lBMFhIWmhjbVZ3YzJsc2IyNWZYRzFoZEdoeWJYdHpmU0JjYkdWbWRDZ2dabDlhSUMwZ1psOTdXakI5WEhKcFoyaDBLVjR5SUZ4ZCIsCiAgICJMYXRleEltZ0Jhc2U2NCIgOiAiaVZCT1J3MEtHZ29BQUFBTlNVaEVVZ0FBQnhFQUFBRGFCQU1BQUFDYlY2RTlBQUFBTUZCTVZFWC8vLzhBQUFBQUFBQUFBQUFBQUFBQUFBQUFBQUFBQUFBQUFBQUFBQUFBQUFBQUFBQUFBQUFBQUFBQUFBQUFBQUF2M2FCN0FBQUFEM1JTVGxNQUlsU0p1OTN2elVReWRoQ3JtV2JqbTJRMkFBQUFDWEJJV1hNQUFBN0VBQUFPeEFHVkt3NGJBQUFnQUVsRVFWUjRBZTE5ZlpBa1NYVmZ6OGZ1ZlBUc3pJUWNZSVg4MFJNeVFuWlkwZ3doSU00ZnFBZUg3d2pERWIzSXQzc2NZSHJSeGU2Qk1lbzExdDJKTUVRTkVqNDdMQ2w2N0VDRUk3Q2lSOVlmRGx0UzlBaTRROGJBakNJT2poQ0NYZ1d5d0FSTGo4S0lDQXR3cjZTYjJUdnVJLzNMcXZ5c3lxckt5cTdxNmQzTitxTTdLL1BsZTVtdjNzdjM4bVZXVnEzbUw4OEJKdzc4eWlQay9ydWNhdnBLbmdPZUE2Vng0TnVFWGcvdWw0YlFJL0ljOEJ3b3pvR1hrTGQ4OEFkZlJjaUx4YXY2R3A0RG5nTmxjV0NKUEVCUjlRazVMQXVseCtNNTREbFFtQU12ZlRwMFM1Y0llYjV3WFYvQmM4QnpvQ3dPQkZjalRGMUNqc3JDNmZGNERuZ09GT1RBTEdHUm1oVkNuaXRZMTRON0RuZ09sTVdCK1JjWXBobEN2bDhXVW8vSGM4QnpvQ0FIRHNpRHJFWkFqZ3ZXOWVDZUE1NERaWEdnUjhoZWhLdEp1S05hRm02UHgzUEFjOENXQXdqVXNKRE5pSkIxMjFvZXpuUEFjNkJjRGpRSTJZNHdiaEt5VXk1dWo4MXp3SFBBbGdObkNObUlZR0VUZDIxcmVUalBBYytCY2prdzAzbzdROWozM21tNXJQWFlQQWVjT05BaUowNzFmQ1hQQWMrQk1qbEFDRjlhTEJPcngrVTU0RGxRaUFQTGhQeDVvUW9lMkhQQWM2QUNEcHdsNUZvRmFEMUt6d0hQZ1VJY0dQbHBZaUYrZWVCYmlRT3JuZk9uM3R3ekp4czJiY0MyMDNmWXdIa1l6NEZia0FOTnZtcCtpbTJmdDl2WXZlQlhFMC94SVhuUzFYSmdqdHlzbG9BVjlvQnNXY0FOeVRNV1VCN0VjK0JXNUVDVGIrazgxY1kvYnJNNnNVeE8vQWFiVTMxTW5uaDFIRGhIYnU1WGg5MGFjNzFqRVJRZGtiZGFJL1NBbmdPM0ZnZUdVeUxkTDgwL29XYVZQSDFyOGRhMzFuUEFtZ1BueU1tNk5YQ1ZnRGdzNmxvTy9wSFZYRElIaVMvMkhDaUJBL1UydVhMaC9rY2ZmZmppRlRHdnd1VHA4Z1hrOEhkcGk1SHBrMmVMVmFnTXVrditNaHYzcWcvWFpEUElsMDZPQTRzNEJwdGYzRk5EWkQrNjhreUtxWm16NG5ValUrbEU4OUNVbzB5Q28rUHBzTjZaamZTRmR3Z0hmdU1icnd2Vjd1YTlYL2tUMXVYRno0YzV4NysvNzhDRHJ0MDZuZ1BtNGxXYTVDK3lLaTJUTjRURjMvUDZtTVVtWHpZeERzeEQ4YjZ2YWQwUU9mOUl5N0Z0RFBhc0hOckNWZzZIam1VcFdaK2RPZHpPQXFxOGtaNkE1d0RuQUk3OGpLa1AzbVAvUFY1YTdQK0phVG9wRFFzWkdZc1V5enhjUTRwMTBVTjdEbFRFQVp3a0VUdktwVVZlNjBpck5UWHhHdHFCWHRZcVJaOTltMlpwR25ZRU9iTGJWN3V0T0hBQVRkUTZ0T3o4QWFXNXZDQ0pScWZ5bTFYQzdWNlMxRElmZmViOGh6R1MzUEU1cDhFQm5HN0d3NllSK1diMDlSYUh0blR6VjlNZHNMcFhhYVd2VS9UWk94ajFyajhEM0ozQnZtYVpIQmpHRHFSZnlRbitwOVBHeE94OGV1a3BsRFRJU1VyZ0NZdW1WK2dGZjhEdkFUK0ZKK05KR2pqUTFvVnhwdjBtQTVCVkZsWWlkNndBSndVRTkzVGJUS3NKRldTWFB6M0R6Q0tmTzJFTzFDR1FOeFNhbSs3enB2NlVPYWUxV2l0bHlvc0pyYmpVeml0ODhFblBnY2x5QUZ0UjFOZVk1cHg5MHhvV0U5ODkyYmJuVW5zaVpVbXhKL1NRVEpsRG5kc2xEM0M3Y3VBY2hISkxkSzRldkV1a2l5YmduQjRWclZNeFBOelRxeVlTaUZLSjY5QUU0UE04QnliTkFYMDU4VEhudUNuOWFQMzBMYzIxVTl6VFNYUFowL01jeU9QQUFZeURnQkViVDBTT2ZRTE82ZlFGUDdyK28yejJUOUJEbmlvSElLdlNsQTNlNmQ0V09LZlN5M1ZIVTI1TjdEMDlMQmVqeCtZNVVBMEhta1MreC9lU2NkNFQycHpHbzBOaHFQMTZZVFdDNDdHV3pJRkF5dXJzV1Bhak01VlRzdUUwN1VrditkRjVkTGNUQjlUbHhDSGJGTzNVUHl6UlhYS3FXRzBsckdNY1ZVdkJZL2NjS0lNRDlLMTlGdWovNUZoSERoNU1wOGpqRXpTWHl1Q1R4K0U1VUMwSDZHNlRLTkN5MkluZVlYZWtOekJQRTE5MjVRTzdJY2FQZmJWeitjdU91TWVwMXBIVDRISFErTHFlQTlWeUFCRlB0bG0wbjNNQVUzWTdjSlNheWJkZElaM29xS3JQRUhJYzIycWVqYkNzMHI1Znh5aUxsUjVQbFJ4WWd5YUcrRDh4bmhlSDVZSkxobllPSHFnMTZTN3NaZktlM2RwaUoyMUR0cUZtV1ZuNEx0dGhXYmc4SHMrQnlqakFseE9YMnVPRiszdkVkQ3JqS3Q1S09rc1BtUnFFYndFMnhGR09sZlVuZ1JqdTkvUnRPRWkwMG1mYzhSeG9zdVhFVWZ4OTRZS2NNWCt2L2l4T1Y0TzFyTTNmWEtmNGNHUk9OR2tzaUh3Y2NBU0hYeGludnEvck9UQVJEZ1RSY2lMZEI1NTVFbHBPWXpCTk5MMzd2bm0rVmdQcWpXQTdySS8zUGc1ekVKVmZQUFFUeGZLWjZqR1d6Z0VvNEkxYWJTWUlrTGptamgzV0RtZ1NWMnN2TklUZllNZHpRRjh2SldDcXptaU0xYkdxVytmeGV3NkVIR0RMaVkrOVFJMmlTWmNzK1dRVzl6clpyOVZvZFBacWhBYWU0bk9XQ01zRGczYzhlYUxsTmQ5anVqTTRFQzBuNHZWZ2JOQTArcGVXYkJnYVo0Q3IxQllpZU1uOVh2RzZ4dXB2UFBud2c1YW94d1hEWUdOeW5NZEY2K3Q3RHBUSmdYQTVzZDdDNjhFdExQaTVZelpYWHFCTGpBMjUwZ2p2TklwakltOXlDKzV0ODU0RDk4NzZtcDREcFhNZ1hFNzhDSDA5R01zWmh2T2c2dCs5ZVB6R25WeXllRGZlWkhmV3FONXRDdWUwQnJESUEvNWtlNEthMkVmSUtMY0hIc0J6NEZRNUFQMjd1UnB1ZDZQdjdtL0gyMUlma29lZUlpZDc4Zno0UFNxYjVtTGRTd0FjU3NjVms5SHpyR3B6Y2pieFFBNEY4WGI3ZTgrQktlRkFFNnR0Zy9DVFNyQlh5U1h3eDhoN2E3WFpkdTVyaTFEb2JVT1BtbHZJYk1zM2tlRUxjN0MxeVdraVFqYlBHaHJuczByZ3dLODhRdTYvcXdROEhrVUEvV042aHRRTE1ZWXNSdXF5a2l2SkxaTm5XNnQ5YUwxV1E3eFViR2hkNDd2TmE3VXpNamRHdFBSYmpESHhqcFZPNHc1RitHMElEU0VQN3QraDNTK3oyNVNSaHhIQ0laSXhsamJZRXVNZzU0dmQwTGFUdEZaaE5WKzhOUS9UdWNQZ0pxaUp0WXpXcGJYYTU5dHc0Q1hrTFIvOHdWZkppSnhOSFE5ajVBQmRUdVNobGdiU2V6cFV3QTZ6UCtBTGducXh1SVBWRVhaUFpMSUU1b1kzZU41UUhsNjFrRjZEUTVmMlAvQWhtOUo0cVNKYUlnL1EyNzRZek5WQ255N0VBZmwyWXJnL05MWURoam1udGRxY05HdEc5SmovcGM3RUVNeTV5aXRwVThaVTNlWFFwZjNERkcrWGhzd2pFaHg0YVhRa0o5YW1uaGQ1UHVIR2dYQTVrVldsOWxIL0hQWUNEK0VzeWFDTGtRN002U1ZqQVRJUDVOd1FDL3ZjQUdQbnplUTBFWHNMVEpIZHRCYjdmRXNPQkd5SXhVaDNaRm5GZzZWd1lBM2FKNHJhOGRjeHVzS3ZsUE03QWEwbW1obGJPemRsWFRpeHduUk9VaFBoSUp2ZVlsWjc0TlBGT1RETHd3cllkT3hIdXVMODAycGdOSk9Iblk2Z2x1dHE4VkQ0bFVIMjduRG84SVphVVUwUHBhN0RBcC9uUlpQVVJBU05aQzk1QS96L3VCeVk1eEZwMWRjWkYrbWRXaC9HVERxSjFFQmVVem5SNW1IVjJrQ3FrQXJBMG5nUzByTEd5NVc1WVVNNnFoUDFUaEU4NWNOM3ZIWCszcDBEQjRSdkhRN0cyU2pwM29EYnFXYWdMREhRRndrMUx3TUt0c1U2TytRelJtUG5jWDZhL2xWaUJVcGRUdXdyTm5lU05yR0diaDRwYmZMSlVqalFFN0gycGgvcHh1VW9kTytHd0VGTm00aW9JQmRPM1I0cjdNZGlPYUpPbUlEWG1Ub1BVNWNUMjhyUU9WRk54QkN3clRmWjM0M1BnYTZJaW8rVUlYWjh2SGNpQnNTZnhWUVEvVy9wUytCWTRqaGlYT2xyS2hwbjFZRmhueHlIVVpZVG9lblNGYWFhV1AreGl5Y2YyT0dRRmY3MzFBR25RanAzRnVxR0dOODJaVlR1em1KQmFiMkZXeWtjVUNERklLZEdYaEFTTzJLa1Jwa3JSaGdTUlNRbTNqYll5NnNzajUzdHRQaGFlZzlOckRmSmZYZVRrejFXWE9FZmxqSDA5WmtLYWQwNXFMRlN2QkgxRmdLd2UrZjB1NHFlWW0rMDJINEcvR0N0VUJ2Y1FvazJHTlZSWnZDeHBla3pxOEwrRG1RWjBGT0ZYUWhYTXFDSmp4MGYxV29mSjJPZFBLNFRTN3ZEbU1MamZHa2dQcjh3QjJaYWIyZDErdDQ3TGN3OXZjSWFWRS9Kb2E5amlBVy9VREUzV09sSW1lRXBGVmdTMVhhU3VWRk9WNWIxb25sbjR3WXRXY0JCeEhzMDhaTDBPU1l0THVWQ3g4WjRDN3FVSnR6V1NNd0grOTNXWFM2NWM5QU5iYUVOS3FYWUR1bDk0RzNmREVtbXM4Mzl0SlkxWlJtUzZ3QnJibE5ZR054bjZIK3QzaFkrY0hoZnhROEN1T2t0cklMZ0hZWlRFNXM3ck8vbGRCZGVoWXloQU9WUWsxak1ybllZbmN4dkkySzJtYTZueWxJVFcxbHNiMUNrME1RaitsK3I5VlE3SEdXVi90dVdqbmJwdUQxQ0NJQS8zSGs4TVdoeHc4VFFOS0NKZXdJbGZOY2RkcE9waVZDcTlCM0FjcmhFNlBSRm9GdUszcCtDZDhwd3I0Z1V5NmpnYnhEYnMxQUJpVHNZSllic2EzZHc5OHZvT2hUdk9SVVBkRXJaeW0ycmlZQ2pLbWE4c0syY1J5MlJwTVRtb3lYTEJlRVh3N2s5TXRZdE1iT2ZFZDB0a2N3ZGltcVUvbmFxNU1pUDdNajBwRkl6UHpzcFNtUFNvVzlmbkZkeDBGVU5xVlFZNmpaWWFhWk43R3B4SGhVZmZaOUs2RHFvM1VCaGVMWU45VTdGRExXamFMOWV1N1M3bm14R2FUakxRelQ3NXZKd1ZZZ3BUYTdoN0x3amwreTVuSmZOY3hFNEFiUzNuYXBOdkJLQysySm5hVWdjZWtQWXk4RzQxelNSKzVLR1JqWXoxczFoWmJtdTQ0RmRSZTMyVVloQzBjUlc5Uk5GbUcxdW1nMGRPTzJzWWI0Z24zWVRRL29wY28xbnZKdmJ2b0VTbE04RkxnM2c4WnY3cGVHcUVGRWRQcHZRazVET0pqTEltemhKSlhhYXVaN1kwbFloZWUzb0h5cHdqZWQwcU5yUHNSMnFpaVkyOWJBUkJ5L3pIMTFSZ3NKbFlpNEIxNHFGSUpkQVpud1VLWEk5WkZId0xBTHpJdVNRQlZWNjJVem5yYVhqTEJ2aEQ3M21Ed0txZCtUZUwvMFV3LzI5ejRjWjVHMWZqekl3MW0yd29reE43TWpGZXdZdS8zb3k2b05URm1BVCs0dzFpaWIyMC9lUFMwVGpwV0Q5TTR6NmVMakhydDE2Wm13VWswRmdsdXRsbTcwWmdaejBsTmpXK3JmYTkvMW1KcjdlOGRRYnhTRFN1dkIzTit3TVhkZG4xMDZZZ1IwNFIyR2lWc3ZhN1FhdlUyZ3NBNWQvSTJVaGJ3RmU2SWY1ZEVIUnhFdzFsNmpHU2RHK1Rlc2pXUkJjMW5yNDJidVBYMTl0azR0VE1NcjFpT1RiblJWMVU2WFd6YkZ1K3VTNGs0MTVWdDAwTmhhdHlpb1B5WlhMRng1OTlPRUxWM2pvWkphY1hMbHcvNk1Ycm5UWU9JSlo0eEdqMzg5d0lQRzJoZjZDc2RybXJsS3hIcENMNUl1c1ZOUEUxSVBoVkZUanBPbm1nNTF4RUZSWWQ2QXQ2WEpDQ0o1ZFZIakhzMHY4ZDZCZ2t1dFZHNCttbWZyVzNEZ2RtaWN2MXVyZlRsOUJvN2liMmNYamtKOWNYUmlTTFVhdG1SSHdvR0dlMUViTlhlRW9BREo3ejhrWE9LU21pU0tNeWt0TC8wY2I5MHBIcWlCa2F6TktqbTF5am15YlFGc1lCVC9iT1RRVmxaVG5Rc0VnMXlNaEpPbnRXaFFCOUhRWWg1SVdKdGl6UWZZUWU2YmE1KzdRYW9jcU1DVFhXTFdzTjRVeG5YU1lneW1hMk0vWUdGQ2syVXRYMWxQQjI3SXZxVERqRkxnUCtsMmoyenhQNDhrL2FoRUtjVzYwRTRXa1hLL2F0UEVKNFZ3NU45ZFE4UnlWbTJZcy9CK0htNmsrTUI4bldjRjlSd3pYcll3bFA0UkhIVHdBUlJPSEpYbGgzZlRwS24zMThtb0ZIT0lvOHc2LzQzREovM3JIR01zWUlzNE1aOE9Cc1VrUzVod25Da201SHVWK3FRSGtnMHFjbmg0Y05ib2t2bTN1SU12dE81aUpUSVNuVVNoUHIra0k2NWhzeDBGczgyb1N3cFNqYUdKUXpyRDFtWXpBRVIwNmI1aWFVVkxlR1Q3WkxveHZ3VGhDd0IzWm9LK0xWaks5Q3R2b1NDRXUxOHZrRFNHNjc2VzdJelY4SXF5U2Jha0JmRjc2WHQ5V0p0UFA1cFJuVnA2V3drMGh2Vm54RGdpTXc2cTVvb214UlUzSDNuK3FrNldKbzJvMzJUU2ROWEZrakhiQjQ5K25kdHdZekhGa2tGN05rVUpjcnZ2TWFyZXpOUEVnWXh6WFcxWGtEbVBKK2ZDVjJwM01XcXZsalBPWk5Db3ZQTVBuQUl0Wk0wRUl1Y1ArQ2FtSmlMMXVqTjJWbVc5aGNNekEwNDN0ZFIrYm9JWUFDem1PL2xmZHZPT2dSeG5lcnJMTmpoUmljcjNNRFU1NnpBNk1HaGlud2hvSEhXNndSbnl0aHA4OEQ3N3QrR2djbWxSWmxWVXVKaXRaVm0vbzVQZ3RpRjNEVWlkZE96SjcvVzZxaDFtYTJOQVB5M0tsbEZJUEJzYnhjYStZbzRvRHl2a0JvWnVTS3JwY0tlaHkzV2VUM0tXczdpOXhNU3EzSzJ2MGVlUHQxbXM1YURjekJ1aWNxbVVVci81aEdWamFiREJyNkp2aWROUUJJWmYwSEpzN0NDL3o3MGNXKzRlek1kTGpJVTllZ1hac3BNTGhzVUcyaTE5MmZPdzdhMkxQTEVpaHcvKzRXNVB0T3VsS1FaUHJaYjZDTUpkbG1PYk5vNDFkTzlPaHV1RXk5dUxmVFllSVNzNjRpR2NlVXZ2eVhpbHovUjZMU3dWWk95TTdUbUZKYUdJMHUxenFaQ0czNnZHNXkvZC9jN2VXcVluWWVKbzFiS2VTc2VJajNXWGtoSjBlcDdkdm9JMklJSTF4L0lLcHpBRHVrT1ZNUVpQclB0dTZYdTlHcjdxWkc1SXkycGlCN1hPYkdjdllLcGJsekhNSlZjaEswcHVseEc1bkl5Yzgwem1sQjJ3ZkZ1L0RBbmxmdE1qVUplOHFYdHRVSTFNVEVXTnoyc2hqeGNlRjUxMDFNY1Z4dy9yRkRWTVh5OHR6cHFES05YYWNYcUVYSk9DWmpLYlJCZmdLcnNBeXNseDNlL0psdFhqa0pIY0o2aThuUDQwZ2RQdGtKMUVpTXFoQjJCSjMxb2tGc3Z1Um0zaENIeWJScDcrc0s2WUNabW9pZFdEM1U2dW1GMWp4Y2ZRbVYwME1sOWVUMU9Fd2JDZHp5OHh4cHFES2RSTk1aVmZHTWtVOUs5dzNScCtzSTh1RGpGbkxHUFF0cTFwSlVENnUrb0E4OUZSSGJCWTFWVUF3MldWRDBjTHp0ZnJnK041N3lNMGRFMWFIdkNCcm5ramZnWFlabVczNFdDY2ZkZFhFQS9NRUhMTmFoOEd0Q00vY0tVaTVwdHNjK1hVam5maHlOV3N4c0FDV2kyZGQ0NUp0ZW9QTExiR1JJQnVLOWQrNmVQSzI3MlJCMGczZ0cxa0E1ckpaSUozNXI1M0xyMTgzbHhmUERiTGE0ZGpLbWcwZjUxL0EyWEZ1ODhTK1dlTWFXVjBwemhsRERYY0tVcTU3UkY3bkRUUlkxcGxxMXZXeEt6ckRFS3ZOV2JNRlZDdVZscmFSb0hLSXVWcWJjcWdyV0lJczhhVzdvbzRVWU51a0RSOUhsNXcxc1cxYzE4ZExhT1o4MjFibnc3bFRrSEs5S1JVeEsxTFFxOFlrS1o5NXlPbnVmRFZHT1ljcUw3YVJJQTQ3M2ovMVVVcXphK00wSlZNVEhXZXpOamF4M3RseDFjUzA3YXBEeTdDZ083dmNLUlNXNjZIWjdydTNQYXFKbWU1Vk94eXJGVTFVN2FoUFRoUHBZVGgyYmFvWUtsTVQ2ZG5EMXh3YVlNRkhmTkRUVlJQUHBZeldnYU96YTk5QmR3cUY1VHBycDZSOWd4T1FtT2xhUGxDTXdydUo2aFBMc0pDZ2t0cUNzYW1jT08yNDdjblVSTHJXc3UxQXdZS1BtKzkyMXNTMWxPaS80emFFQXYxenAxQlVyakV2S05BdWU5Q2UvWFNqN1JKU3RHOUpOcVNGQkdVanNDN0ZtbmtwYTVmV0JOTUFjelhSMHBuUjhPZnpzZDdCbml2SGlFM1h2R3lJY1BTTFdpdEt2eG1IUXA1Yy84QXJMNUtIN2hKTm5xdkl2bU9tYTJ2cEJrNkRzT2lCU01SNkp2SXpFL2tTbEZtOVFDRzhCTGU0WVFFYVZxRFptdGgyMnBObk1VOWN3VWF2cENiTy9LMjdPeWYvYWllbjRVM3pWQWRoUVljOTlUbTB0T0p4S0dUTDljeXJTSGc5dU00SXhqNVpPM3ZQUS84N0xLbi8rQ01uYnp2U1dsWG9abWh2YTBmbUFhOFFPVVQ2NHoyenF6ODVUVHlvOGkwNnU4NUdVRUZXN0pUdWhidFJCQnVEemVkajk5MEdUZndyYlVLdmsxZGtrd3pNd1F6N3NHQTIrdlRTY1Noa3l2VlNLK3c0ZnZqK3R6VjkyVzl3RXMzdjZrTkMyazRyMGVqVnF6a1J1NmhOcjR5QkxkbXpkUGFxSmZrU3BFS1BrMjdrdjVjeURucjd1a0dtSmtKQ25yUEhKU0R6K1Fqbk5HRVRQeXdrWlU5Z01pVU1MWjdyaUxvVnVScmpVc2lTYSt3RXdYVzVUWC9aWktDcnFjSEs4ZTVjdUV1dGZ3TFQrSmpsaHJVNDcwTDhsSWJkOExwV2dyTnY2Rm04VmViN2ZBa3kxeXVlMjNXZi9CY25sbFVqTU1pMWhJZUlXQzRFeXpwSTVmTHhITjFxSC9OT1AwMUY1T1FDL2MzVUpnUXpFbE1kVEx2RnBiV2t0SnR4S1dUSjlXT0V2T2YvN3RkcS8rT1BoVkZzYXI3SUNCNUVCd0dVbFRDSWd1alBOWmQrL2VMMTY5K0FLM2I5K3ZXdkp4aG93SGNtOXgxR1E2VllscUZuTVlpVTIxd0pTcWxYUEh2VGV2OWZjZHlGYWdTWm1qak0zcVdjUmltWGoxMXFhWFZOWE95UWsyOStGTG0vMXNsMnY3QVVtNkM3K0pycjF6RnF2QkZTOXQ4U2hhVmtqRXNoUTY1WHBUL2U1RTVwUzl2UVJ6MklGblN6OVMvRHZndzBnMW1rZXhqRnJPZlNLK05IOTAwOXMydHVyZ1Rab2JHQUdvblJ6d0s0U3BCc1RleGJiMVBVMnBqTHgvWVI0SFZOSEJFZXJvQ3FiV2pvOUp2NWxLaHoxMkFyOVpyajNvMURJVU91dTNMZVc3OW5LMnFrUEpZTTk3TTB6RDRrZjdIQVh0cmJkTFpXMk5wMXc1WUxtQlhiZ3FiQm1YcVdCcXZuNTBxUURqN0dIVFN4NHBDN1plTk9SUk5ENTFUWHhFVmx1ZjRURDJZMS9tektOQW1qUmxhMUVzckdvWkF1MXpQeW15cXlqWm9ER2g0TGkrTUNCdHNSUU0vWldtRkR5WGxKSkRzRnJWMVBRTlQvMDc5THU1TEF4cDRsVUJvekpxZUplS2lXZStLTkRTMHZNMXNUSFFlTVBENzJ3c21uWmhNYk51Y09odDFlUzNrcGY1QmlLOHZqMVRnVWpISWRObTNGOEJFS1RBWDNaTHNQcUMrUEI4V256d2R1NzZvQkNXYTdoeEp2ZGdyYi8zY1NFRStRMUl1SGZXVWRVODlrYVdZcVQ0SXlLeGNxaENabXZTWmFDTmRZd0hqQUcra0lLdExFOWg0bHFXbmk0SzNwcmRCTEdpTFVyK2UzblgwMkhVLzYzVGdVakhJZGttb1labTZZengzSmRveTJrZTdJNEZtRFc2cy8rNGV2dTdnbDRmSlRCNXFHWjhOakg4TlJBcUticW9nR1Q4WFVzd1JHYzhia05MRjV5MmhpY3FnejgwN056ZUhqWERTNHE1bzRrNHlIcWdqVmROZnMxd09iUzFOVnpEbnBzU2dZNVRva0dPcFpqRFQyRU96SXJPQUlLK1JRQWZ5RlY0OXBJczJUYzB4V21Qa0hSZHJSQU5vVWhieFVEeFBZazFxK2dnRWg1WHF6aHBqZW1IcVdBREpuNUVpUXVaSlRick5BRU11SmdHMmxJTk1tYnJxSmR3NGZJK2RVczRtcjlpY0lqY3plQk16SU0xcW4xWFVIQ0kvTGFveUdqNTZjN1U3QktOY2gvbVpTM3VsQjVydVNPSjJ2d2FaeTU1UysvaFVXMWg5R3Z3eTFaYzE0cWgvemE2SHgycld2VmlqZ3lhclZaTnJVczFydHM1L3IzUGMxQ1dSTzVVaVF1WkpUN3ZDVzBVU1hZM3h6K0JnNXA1b216dG1UYVJLRE8xZXJZU0wyblBZb0lLL3FwUmRxa0pZM2xoVHEzNzE0L01hZEJNNVV1VGJKSytJNzBENTJMZEozQlpBanVqMFVNMkpvYkNGTkhNUmlQVGlvaUR6OVgvN0QvNlRYUytNRGpkaG13QnRTOU4vVXM5cG55TW43QS9MUGMzRGxTRkJPN1NMRlE0V3hSZXFWRGh0azJzU3UyN0puTmgrWDJkNTMxVHN0b0lsRHMzbERXUENTeHAwV3BPejFmK2V2VVNIN25VN2NLOU1nTFcvc0tOU0hPRHFGbk96RmthYks5ZVoySExSR2p3YVc1aW5rRFN6OFZRNm5uQXBWVUJQYnNkbmNBYUZITGtWWFFoSVVpaHltMkwrcFo0dWRteHUxMm8rWTRzVXE4bXdKVWlISFRROXVHVTE4d2FHcjJYeHNzTUZkMWNSWmUrOTBFTE45ckgwUTFXMjFxY0Irdk1FeThBNWFDWkZxT3dxUGtmZkNsMnduUXNHcGNuMGdiSjFzdnFhSmk2OUZBWFJHV0Q5bGVHekxYRms3UGFYVURJRTI1ZHBSa2tjRlZqek1GRTA5WTB1TUE5WDdOdFRPbGlCREJlY3NhT0w0RXhkbjZrckZ4RWlvbE5YbzUxN0sxOFNBaVpTcWlmV2NKNk8wS2tVVDF4UlJwZENZV0FuUnplNmtnanN6YVVXQnJZdXVTRitTNFV5VjYyVjhNUHB2ZnVOMVAvZjFmVWtkWHFOeVIvTTNwVlZYNTZ2Rk5CRmhJMzFFa2dkZDBlK0pITWtHMEZRbjVtVG9wUlozaHA3Tk1IbGFTUjZjclMxVkRrL1VaY3YxT0RFOENvZnJSaHdOdlVlLzB6U3hFSWtrOGhtMUMwcjZvNlptaE10VUcrWVNtdHV6M3FodXowZnVuR3J6eEJxTzQ1MzUzcE9QdnZFMzB4dkRTbHBtbTRpbWJxaDFsZU5tSWRlR2JSUUZHUlV5STU5Q2crMEpIZkFQc3ZNMnBjdDE2OFhvTFFuRk5zSkE4WHJzZnloek1HVVVqejJRdzAyc2d1a1dBUnBkNmlSZkREeEtiN0VKdHlrdjJiTUZnaTIwdU9veS9zUXJGbG1xdkNVMHNVMVNyaDNlWmUwL2lBbXdWbGhBRSszNXlKMVRYUlBueWYvcGhBM2YxVnVRdkF1a0hLcUZJelhJZ1lJMU9jUmoyRHRTUWFOME80VlBzVGkvckdoRklUalpEMnNjeUdsZGhDRmRycUVFNy9tbFdyMnZMTUlrTmJFdFJWZWZNbTdKQnVhbVZCMm13SXZra05jWkpGY2EyMlpHOHhvVy84bWVpZjF2elFTYnUyblBBMEdsT0syMWROaU1FakYrcWVpQytPZ2tDek5RSll1U3lKTXdMR2RQa2xCU1FaNG1KcmlnVkZhUzlueHNYV1BWVk8rVWVna25YOXV2Zllyc0tVaU55UlJOSEVxakVWYnI0bDNrNk1La1N4Rnlua3RQQmpGZmV3SkVUd3d0S0loTmUzT3hGWTlhdWx4L0c4MjRmT0dpYXE0U21naGVpZWh5UTFHYVlqWVJhSytxZlRvbmZHRHdTT0RuRU9sakI0ZkkrMC8yTE9BeDRaN2VFbUFxc2xSWm9pYTJLdE5FOW81MFFzZ2VXamZ5TGNqVFJDSFF4dW9pMDVxUHErTDhIazBUVnp2MGxhZ0xIZjZrQk9KRUlrVVRBMmswd2lwRHNXd3hVR2FNQ3JhQ2pLS092RmpSUzZXd3dQVXBjUUJkcWx5dmtLMVBmYTVEamwrL0x4c0hZNkxjSVIrejNtZDQ4VWhaYkN5bWlXdmFkdFphN2F3WW9ZYXhFa3FyWTc5SGxUZE4vMC8yREZOY0JwSjJHQkVybmx6RXBwV3VpWHB2cXI0clN4TzFkbWJ4OFVCSWxLYUpnNy9FY2MyRTNPYzhUNHpIbGpwN3JFbHd5VnlpVGxxSHdwczRIaE1GZWNhT2pMQkVtRkxsdW1YNHdva1dPNlgxVmI4eUVNdUpkSFRZaXRCYi9UWmlibnFQajFaR0hxVzIySW9XZ0pJOU95Y0dzNFhzaDVJbFFiYms3ZUF3VGlzVGRMczZsVURsYXFLTEZHZnhVVGluMmp4eC9tVFh0bnZtMkNuMnNHaFJtU1ZoVkV6RHZTMHRGYzZLd2xBNFhVSHNkZDQwdVQ3SEpwWXFLWDA5a1pZb2MwTzBRenFTeFRSeFU3R21GR3Z6a1A3aWFoSTVZNHh5OEJ0elpVVytiY0xRTS9tVzVvb3luQmdRWmttUUFYeU1yRnRFRTd0eE8yRFg1UXcremtyQlUyM2lNQXFwMmFBM2F5TGNOMjFvRTk4bXhEWVVTd2M3aDdnVmhiYVE2RUhNdDB1VDY1SFdiTllHMktoMXJUa0gwc1BHVmg4WkFDMm1pVkE0RFd1TERYOUFhZUFSMFJkb3RabzJONGFlTmNRZ2t1aWhqakZEZ25UQXNlOHdVSnVld05oNEN5TUlNdWVKMEVRNS90cmp6dUFqL0s3NEJieXI5c3VKdGFFaWlMSkpVTGdiOHE1V20rZnM3WnVHZXhYU05tMURBZlpxaStHTE56TkZydXVKR0NLdEQxbzdERS8wdHlrellCN1BpN0ppbXRpS0dhSWZZSGpBbzIyQmtpY3dVQjd5dFB5M2Z6L1IxTE5ORVR1RDhtOUlySWxVaGdRbFlNZkxHQ296OFBFd2pWazd5T1RJcERSUlRoN3p1OU9Vc1FzRkdERU9LWi9JbjluQUR5NDhjY3ZvYndTZi9tdERBWFp6ajJIbzY0dm9acm1HemhtTVVSaWcyZEJhQW5uaDl3MnA3ZEU4OFdPZjZ6ejBOVjZhK2Q4eG1UNDZEcHA0cEl3cUVxbjlZcFd4WjAweGhjQnoyWk5vRTZuSmFXTHoxdEJFRE1VaXZKYmdWbnBHQmg5WGNkUU11LzRYb3FVMENUek5Rd095bWU5ZVBMbnY3OVUrRnl2YTFFV2NsWjQxanVCNE04YzAzTWN3MnQzYVVJQXRPMkxZK2pybmpISU4wQU51dTdWR0pONmhVdUsyRUoxMUFIK0kvdENJemNmSjhUOXU1MjZwcHNBWURZeFBFMC81S2kzWEw4UTVqL1FjM0dGb1RydmlBNTZwWndPaGlkRCt3d1IybVpFaFFSS29sQlRZcWU4N0tnV3JBL3pBd1VNQUFCZjFTVVJCVkpJZzB5YmlHV2x4RUVzQ2RuekVWSUV0Q3hqM3VzME1qci8wMy8rSVBDV01BU1BlTXpicHdEekd3a2pwU3crV1BUQ0EyVkNBNzMzRXFvNTArMk9VYTRDYTMrR0R6bXlwVGNDOW1DVzBJeGN6MktVQUFibXI4M2JvV05QbUc5UHFOamtGTytYUnZuTFBrc2plU2VSYUwxYVpleFlJcVljbUdyUmYwTE9USUFFK1J1SVcwVVJZbEVsb292SHR4TzdUVk5adzltS016UWRTS0pVU0ROWTd5aTFQWWlqNTF6dzk1cjhOQlN5ZGJ6QXlJMzBJTU1vMVFJZGJ4bWJGbHZjVUhZSzVwSVp0Sm1KTFFOcWhtWnRwaXlIQWlDL01oRWY0bktFVUhYdXJJUnZRNjRaczZ5eFR6OXFxSnA3UFFEVTVUZXpmR2paeDVOWk1PejVLbTNoT0RQank0Y3d3NzZVWjEwVHpPVFpnNkw2c3pGT1FZTU1wTWJ5MDJMOE5CVVJUTmhqV2tSNGRTWlByRm9mWEc5UFdMUWE4WHE1RFNOTFE2VnprRE1LbDJRbHJQbTR4Wk1KaVh3cUJ0WjgwSHVIeGFIQkZiMHc5azVxSWtXbHFOTkhGMkJUbFJqNDhIdVZHT3BUamdGRlVFK2NObnZvODA2d3pjWGs0b3hzYjF2ajRPN0JSZHRjODNLZDNPS1BFaG9LaWladTZKcWJKZGZ2SVNMS2w2d3hzTFpkYnRySjRKbUpad0JVUXBuS1hZMXI4b3kvd3BQYVBxdHRhUm5qVEkyeFhkcXdvN1RUTEdGanFyYWxuSGZJTWc0Y21Ya3F0Q3RkVzdNVEtBQ3FsYU9UbTlwVkNXME9TcllsTnQ4Q1NIUitsVFR4akdKWFcyUHZFeTNGTm5JKzlkeDUxSi80T2JKZ0w4WlRMbDFxM0hXNXNLQ0NxczhOUWIrck5USlByMXBiU2xQb2V2K2tMR3hqbXJFbHZ0UkZOUlh1WHdvSkFhS2l5Zm9tbnBtTGxPTEVwM3BCUGViUXVRSlRFV2ZLQ2NsYzhhZXFaRktlcDBjUk5aUXBldkpNbDFzald4S0ZrWFJHYVJUVnhYdk5PUHhXUzZyRlJrVTJJSkhuNGVmdnlqcWVNL095UjVHdHd2RUxoZnhzS2tQVWRoamltaVdseVBieWtOR1NCdTZDMUh0RmlxbDNwdVNCSnU5L2FDK3NGd291VmdTeTRtMkk2cGlBUFgrdmEwVExvelV2VGVIUmdScEpBa0paaDZwa1VwNm5SUk1qSWVDTk9XditMNWdjeTJtZW9PbEQzY3hqS1U3THNOQkhURmhiWFBLZjVJa0dvYUp0a0w4SWV0NG1xSHlib0k1UDdQU0t2TnROSkdlNGxpSDNLaWtLNkpxYkpkVmNkaEpxSHZEMnh6MmcwNWVnRFRRUlFlTFlOL3FVbW5oVTJtRzZlTUFhTVJ4SUxwME41Sk4xYWtVc1RQZU1PQ2cwazg4YlVzNDdRN3FuUnhJWnhmMUZtejZvcGJKdWovNHhZUzBZS2lwQzMxa1RtZ1M2cVhoTmI2KzZTRnlMVDkvL2lsRTFqQjRMaXdwNEllQXozbW1VUkJTNEpLd3J3VGpjWThwaE5USlByTTN6QVFiVmxHYXljMTlkQWxFM2ZqVkRMdUQ4dk5YRmVhQlNtZythdzUxQ2Z1b1lOVGVmUktITWl4M3FaOFdmcW1hYUo1ek1xMjBsUUJnTHJvalhqdGdicjZ1VUI0cUZkUzhjV3hQYVFwVU5xSlhaOFJCaUMyOElvRkIvaDZFZTdLc0dobSthdnpiUllWRlVsaVRsbjRzR21EL2RxVGR1MEZRVk5FOWt3RXhGSWsrdEZjbk9YTldFeGtHWjlUckFtTEZROHFMT2hqamEzbzBwU0V4RlQzWXJ5b0pQbTRiV3RxemVGcnJlRlAvMlN2YWc2L3gwWTJNekxiUDVOUFpPeDA2bFpUNFNjYVEvS3BtdFZ3TkJ2RnI2NG40b1p6K2w4YW1GNmdaMG05a0g3SDBSSXV1UjlITnUvWlRNdFRBZkJvMit1ODN6NTN6UU0xckFEaHhJaVNqMHVQTmFadDhUTGl0OWJVUURRQmtNZFcwOU1sV3NZcXJ2b0ExajY4UTdyT1VXQXVaN1NjOVV6WHFZMmNabXZ6VWhOQkwrMmFjMXc4NXA1ZURWRUNTV1BhczI5c0xiNDZaQWprWFpLR0hvV0NPOTBhalFSajR6YkE2ZGVsbENwL3BQWG43eUhpanM1dnZkTFh6a3lZdXdRRVJFd2xxZGs1bXZpNm12K0lBaHAvOXlYL2o2UXdPRDgwMStpeVA3akg0djVYaXNzUDBtK3NOZzFUR0F3c2gzUitzcWxEUGR6MzFmeUhaTldGTkpYOWxQbEdsMkhMT0FWYVVJZVVKb21WUnFaRUZ2cGV3ZGtkNm4xRGdZcU5WRVJiWEN1YzZqZ1lrbm84N094WE1xakRaYlhVVlFmV1lDbUE4UVlsNkZuTGNLajVHanVZUWJ1ZkFuS3FGeW9DSThzSG9rb1ZMOEVZT3lnVXE1dEkwWUFIQm9Mc2pQeitVaWpDdXdLZ3d0RGVuUDVJbjZPZHhsdXVGdjBPdG1KMDFvVEE2c3M2WWxaa3NqRGNNK1hLYy9LMTRoRWNkR0VGUVU0aGtjTXNiN2JMVU91UjdTWDlGSmpOelhOaHNKQ2JvbjJmcEljZDU3blNxSnA0aVVHc3h5ODVlQ3FnQmNKQ1A4TmNSTWxJSWFjUjRzeEh5MjB2VEh3Z3JmSm5qV0ZKc0tFeXk0bDhlWkxVTEtPV3c2VlJMZWFwZFdxa3lzWEhvMnVoeTkydGsxNHFiSm04Y3RVaCtibDgzR0ZYTGtNNmc5ZnVOSUpOUkZTd2k1Sjd6OUhPWHdVRmNSV2t0TWRjVUM5QUtKaFJUSGNkODhyK1k1SmlGVzhacElDUm84akJ0WFhOQ3REcnV1dmp2cXBlOUJkelFWL3Rmb2R1NWQxL3NVT2I0cW1pVmQ1THM3VFV0SThGemJxa0tmWlAzcHd4SklyMmtDQTE4cUUwc1RxMk44bWV6WVNUQUduTmpJdzVVdFFSdVZDUmRSeTd4ZXFjUnJBR01uSm5nTmhCejUrdkJQSzQ3Rks3bmRmR1didXhscXdhSERzaHdudHhIQXZkSGl3RlVQaGNHdEZBUU1LSjlVVTFvWVN5NVRyWDd5N2MvbjlmNkszNlN4NVJzOHczMGxOaEpFNWxEQUgyekxOVStESUVVOUgvekRod205dlBLdVhIU2dPc1Y1UzRDN2VzNTVZdTRNQ3JHY2djcENnREd4WlJUUWVFWmV3TFBqVEtjT2lUK2JJbGRZcUZ6NHV2dkxpeWYxZmpqMmRHWVF4a2pFak5iVEJtaEJJdFdNNUxUbUlGUGdRVlZxUHFJa1ZpcDFPQVVQWE5WWTYxR2F6aGVWNkxqRzBHSnNtTlJHaXZTVkJlcndaTW90dXNkbFhicEZVZUZUVEZ1SlIxaGM5MGV1TWRTZS9RbXZlS1NXUUY1V2dwU3Zyb202VXFQL1lJeWYzM3hYTE5OeFNiMnpIa0Q5ZFdiU1Z1dzVOS3NwSEU0blpTR29XMnlRMldOTlRWdzdqTmRTUVJsaW1EdmY2eG9GNFZjdDdPd3J5cTl6Nnp0SENjbzJKZ1UzRHBDYkM0aW1QYW5NdldUdGFpVlR5TVVVU0x1bE1YUEhhS2pxbDBsaEplWHBOMnA0amhyNm9CSFhqRm1NSm93eXVGeFNlbUZ0T2R5UWRtWXVtS0pjR1RkWWQybE9VanlZU205ZWkzSG5wUUhHd2cwVGtBZS9oWHVXbDBmOUFNUkdORXJZeldWS1F1ejg3bW1nWGwydmxvSHk5WjlxZDFNUTFiVmxzdUtPQmhUZnk2QXBXQmg0eEp0ZHFDekhETUdQZXBwUEVXaWdIVGhhRHp6dGxNUlkveXFIeW1ianZWbStSMTMvd2QvNTlpenkvbjFNVkQxWjFKbktnVDZ2WU5hNDBLc1pIWS9kR2w2THN1cGhhQ0REbG9IMldoeWU4SjRwcEFpMlg2aGRZVGJtMCtva2JTd3FiWXBEUWZCNEh1VzdFeDVaRWsyaUcxRVQ5S0lPT0FYb1ltL25CbjVVOEdzWVcxYzdaelZNTlpES3oybHpodThsSmgxcXhhOXl1cDBLbzZVOTE0cHI0R0FsWHYrcEQ4azRWMEpTR0ptNmI4cWNxRHk0ZUg4TUt0YXNZSDgyb1IxeDlXc0tENG9CSnVZWlE2V1BmVUJudXoybGhTSTZrNEw4bGhUTmNnQmMxRStVZzErZVNYcm1oeVlIb205UkpnQzNwZ2p6eitmY2dzeDF6NnB0RVpzd3BTaG1TT2FoR1BFZmNDdWVZL0lXZk1YUTJKV3ZtV3hCVDNUdGRKRytJZ0plRTZxZFVwb05aOXFDUVduR1NCZGgvb0Q5U1MrSkYrSmlHY3ZROEt4bkdJeVY0MFYyWncvejFLL0N3NURtYVVTVzQxYnc2blZZS0h5eU5XR1orRVFxclhLSjF1KzBnMTNYVEtVK0pkZ1o4cHJlcWJYWS9wL09zUzhjbHVHRTdhbjJWUnpNQkgwRTRSRk5oTWM4cjRmOE1zOHN6MmtBMUJ1TFo2M2RUUFl4cFlrOFkrOGR6QnpUNDZEZkdhTUJrcXE2cEFqMFprb0xLaU10TmtGeVdWd1FiRTI1d3ZSRVRwS1l5M1AvVm1BUUtDcGFKWWhUYXpEZzN0SUhXUmE2dDZnUmNCRCtpU2R3VHVtekJlYnVFalRyNm5LRlBoTmxiVEVoalhSbkpMUGxrQmJiRXhwY0ZyYmxXVmMxQThGWEl5U3NFR3hoUTV5cUhybmYwWHZOOCtROCtQQ2Z2cGpUVlVOYWJKdDFFdm1WNlNicFFvZ2x6OGpsaXp6Vm1PQ05ON3JXakZYOFpqMHBVZEVrVW85Qmo0aDJvTnNWSnJzOFlPcDVvZjNDekY1by9yTEh1S29YRExlV0dmbFFEbWppdkxYRFNIWFFuZjV0KzFlK0gvK3lyS0k4Um02dEtPamNqUWpuT3FkcjY3UFM1eS9kL2M1ZDZtQnNLM0p3U1p4ekZJZ2dLV0pUc0pqY0JKbUJPUFdOVGJvYWFlRnV3ZzNxZkVuM2M5RVo1Vy9pZWFDSTBzYVU5Q0xyajVtZW9rUDNDVC93Mm50R1l3M3N4Q3JNUk5kMDVkWkxyeFppZE56NkI0Tm1senZzd0wyenhpVkVJTmFPZlZFQkQ0SWRZVGhTR2dnSWRJRk85TnNLYS9LZFJWV1IvdG5NTVNuK2FIMGpoTGJINkQzUk5QRkJPZkR5akQ5SkpkSTFURlBKa2ExSnkrbTR2Q3FkZ0s1WTlJcTJmUlkzVmp1RURMamgyYzRkaGE0YUtwazluOVIyMTR6SzZJSVdYMHkvWHI3YTE3Ykp1Y2gwUFo1cjRGeHppOUx2N251eVFuMWRMRi9ScFlyUVkxVmV0ZE9MazBsZzhJSWpkcTlqSFMzK2FuTHova2Z6RmhXSkVZcHJZVjRKOHk5Si9NdU5jVTFaVnpSQlRrRHM0eGNuczZKbFZjdlBlMTVtZm1ReUhRay8rSE43b3N5cTM2R0t0ZW1tMlFBVzBTamVMVWFnUHlFTlBkY2dYVmR4dWNuM0dJdEwwRS9BYmZ1aVJrL3QrWFNWWEcyNXJ0M0JFMzRTUHNPbnFxVUhFYjFiTmgwekZ3Wnp1OFltNnkxOE8zUjJuNnNaS2dXNFRBNldyUzBTNU1WVkdXRko0V0tieXFjaERCOCtmVmtOK2RhZTJlamU1L1B2bVo5WkdtQ2E4Y0pqaGV1MXNWYjRVSlZHVUFyNCtkL0syNzBTdGkzNGQ1WHBHSDE5VWpObnBWZDA1eGRuZkQ5QVh6dzZ6YTZtbEI4TG5VSE9uTngzVFJGWDU2ank2bk5aNkxEMVg1Z0NrMFN5Y1QyajBleXF2Qm5lMUR1aGJWTU1xQjdYeEtiaks5U1ovSDdqZ0kraHFIZ0lxYno2OVd4OHFjNmRjZkMyeE1Ud1hkQ29BZEUyYzBZeWNkbU5vTGQwQ2JzaWVxaXc2M3pxYXFoYUp4c3p5WTZ0bnlUK3BmVWFFNDBWNWlZbnhLYmpLOWJJZVk3SHUwNCt1eDBCbk82UmRaRXZYdVdrZGdHUDlFcmU2Sm1JZnZpaUJRNkJNR21XMlRORzVERWJ6cWI2bXVZMTk3bEc4bkJ6bjhYcE1KbzlMd1YydW0yWFordFc3ai8rd0FCZjZSZXhuQWJ5VmdlcWFDTG1WcnR5aTZxcWFHakRGOWtZMGQ1cnQ5cHlZOW55ci9jL2lOa0Qwb0p6RW1CVGM1WHF1aUNFcnA2OFV5NnpnYlhrNHE4V2theUoyRS9HVENPaW5LSk03US9UR3RGWEYxWXVtNVc2cTU3TE5IS2RqV3BnNGxsejNjK0orMVhTeXg4TmgxYUN2QUt1dWlmZ3V1VnpPUDV2cjRnOUpMa2dGVFM2RUVydExwdmVaTEUvckZEYk80bkhrZXZZMFpqQjFLY2J4dmt6cmZVd1RjZnY4UG12cmlHemt0QnBiTjI3a2dKeDI4WUZ5QU1WcHR5Vkpmek1lSVV5Q1RFUE9lSEw5TnlwMnZFMGNxditlS1hlcTgyS2FDTjBpN0dXT2VpZDN6Z3N4enhDbGwxMzV3RzdZOTQ5OUZldWdwOFFGZEdpSzk4Yk9GSWxCbkJJSFFmWVdsT3ZUWTVZcjVaZ213cGtqYlB2ZlF2NGVCU3p0cDA4Q1ZrZ25jZ3p4TXZMeHFXM0RicDdpd3I3ck0vSDE3a1FPeERTUm52ckNGdUJhK2Y2OTlzWjBuSHVEQjJwTnVraTJUTjZ6VzF1VWg2UEU0YXE5Ui8rdVZVdkJZL2NjS0lNRGtOUU5GVStMYXVKTmVQYnpGbDg5eDZzcXFXOU8wZTFLWituNUxZTndyMFBqbEFJbjZJM1dQN1d2UHUwNU1EMGNpR3ZpRTFRVG9VQkxiZXlGekx2b2d1SitDdEJaTElmZzVJcmFQRlhyOEZDVzNSVElLclBwYWFkcExheVNyc2Z0T1ZDUUEwSE1ac3kwSWJ2NHZFSGZLZ3dNNEtNVWdwdm53MDlGYkFUYklRRE01MkVLWkpYWjhMWlRyWGFWZEQxdXo0R0NIQWhpbWxqN0JGVkVYSysxUVRSTTF5LzZ3VmdzcTMrREJXQmhuQzdaWUN3WkJpMjRWVmJQUys2NVIzZUxjU0NJYXlJT1RxYVhkcEJCYXArd1JuREpYRmluVGlGT2t1VkwvM0JrVDJNMVlVMTg5Y3pjVEovck9UQWxIQWdTbXNqOFV5dFRBa0ZQV1ZCY3BiYVFyb21zUngzRlBycTh2WE5WY0tTYk9sUlVRYzNqOUJ4dzVrQlNFMnRSMElhODJRSW5RakpoWkRRSkdoNSswSkRyamZCT1QwTVRoK251YzdMTlBzZHo0UFE0a05URTFjNEpDYTlyK2ExQ1FJUy8yUk1EWHFONkIrZjFLc3NINUEwQlV2L3V4ZU0zN29qYkNoUHRoTW12a0poSDdUbmd6b0dFSm1MNVlxY2ZhcUxGMjlaMEdjTk11M3NKK1VQNS9pSTJBWnpua0RoZi9LR255TWtldjYvdUh6NnhYOFNvanIwZWM0a2NDT0pHbzRrOUtUTXRTREN4V05xdm9mcU9zVFhOTFdTM3BjVkU4R2FiQXo1RzNvc1h5R3dXTEhrTjEzKzhuWmk3ZWRZVnQ2L25PVkFtQjZCS0d5cSs2R3hYSEZWQXIzVzF4SmdlcFcwbSt4RHF3bUtLdU0rYS9Kck5ZcFM3a2hic01SSnl5NFQreS9jdDNWRDRXcDRERStGQVRCUHJRV1RqUGgxcTR0WGNKaHhreFNheG12OE14OUNWeHJQQmRvSU9UT2Z4Y3ZoeS90RzhHK1ZnOGxnOEI2cmxRRXdURjdqdS9CdXFpdm52MkdMbFBOM29ZRzRvOUdBb0o1UUJPMER2UUlSekt1dmlwZytkVnNaYmo3aGNEc1EwY1NBMnVUV2hpZm51S2N4ZStvbEJlR2xLV0ZVNVpXVE9LVDJkUTFqTWN2c2tzYldrSlphWlB1VTVNSVVjMERWeFZvWllsdHJReEd1NUxlNWtCQ2NQNU53UVFVeSs4TGpBRnhhWEpMRmNNbTRBbUtqR1BtN3Boc2ZYOGh5b25BTzZKcDVWb2lqMFcxTDVHOVNHNlh2QTZYTGlEdXNBbGhQNVpweXVjRmxsY1VYZFJPaFVoSXdxSXVIUmVnNlV3d0ZkRTBkeXFZRitQVE5qRHNpcE54UVBsT2Z4ZjJncFR5S0llWjZsaDhKbERTeHNMa2ZnOUEvM09IOHNjY0xzSzNrT2xNd0JYUk1EZFVrREZpVS9aSVA5YnFtNzJPVGNzQWFGM1dJdGI0dlhvd1pDTzB2dUZFZlg4d0ViemdyL1ArMGMwRFFSOHlxMXZTMkxaWEdFYlBnRVVLMUswK3B5WWw5RWZ6Qmo1RG81VEZmaU9DNjMrMkhsL3E5YnUzd3R6NEVFQnpSTlhOUmZxMjNvdDRtNllVWW5GVWhkVG13TEtPVHVNVXg5QysvWFROUXkxNzhtYk1rb0QzYjZITkEwY1ZVM2d2TkNmVExhQ1d1M1l5NVdsaE5oQ0hub0JKK2tQR0x3L1ZSemFrWllOQmRob2hlTDF2SHduZ09ud3dGTkU1ZjF4Y0ZsbTJXR0EyVkRxZDRGUkdtdXNoeW9INTFOTHVJZ0FPd0ZPR0s1STUwY3l5M3ZEdzI0VkI0Mmo4bHpvRW9PYUpvWXM0bnNlK3ZaNUtGa2ZIMGlCZ2dkNVROQ0JESFBvM1FCa0ZDUERRYUl6OURIcXBSNzI1Q09jTG1JUFRiUGdkSTVvR25pck82T2l0MHdXVlFSbDBuWlpkT1ZmbXN2MG9uR2pWb05Tcm5COE9GTHQxbVl4eTRiK0hYOXNYbm9FVXlLQTVvbWFwOVByTlZXMDZ5ZDFyaGgyaTZicGl4QWNoMlZtdHVhSm01V3E0bks1RlJyc0wveEhKaENEbWlhV09zSWUwV2JlczVxdmU4Z2JWTmNJQldOclN5Mk44S3piWFlvY2x5YjFkb3N6RWo5dW43RWFmODcvUnpRTmJHcDdySEJnVkI3RmgxQWlOUXM4SEpqQUt6VGk4QzBSRGVCcmttZnRXSk5iTWg1cWtVM1BJam53S2x5QUpwNEpCdlFJT3JyRVNPcmFSd21pc2ExZlh5Zm1MOHdoU1JWMW5rS056bE5IRXJ2V1BiUXB6d0hwcE1EYlMyK3VDd2RTdXlSNmFocW1kNzh2dG5KUkZDVjIwcG9JbUkxdGZCc0c1eTh1TUZ3VldzVDAwYUk5STc0RXMrQjArTUEwV2Q1Z1ZnQ3JOVSthYmxCRzdxMVplZ0FsaXZPczJ4NHAxZVJiQi9oUjlORUs2UExrQlQ5ZzlmTTZSZXQ2dUU5QnliTmdROURFMS9jbDFRZkowL3p1M283WlhWQ1FrY3BiR1hoeGs4dGdodDZqZDkzNks3dnVmQndKMjBWbzhyMXhBTTVJZVhOOFArZUExUElnZnBQWG4veUhpZ2lObWZlKzZXdkhFVXRyQWZrbmF5dEkvSE9SRjdqMjhZVnhaNmlDWDFxRS90dnBZZ210ckkvMUxmdTVYWENsM3NPbkJJSE1JOVNybTNXQ3ZoMFAwK1Q5VDhOdzUwc04vc1BPcmViaEJncEFaTUZyRXgrT0RwQUNxOVJIVEhnU25lN3dTTk9mVjByMlZpZjR6bHdhaHlva3lzWEhvMnVoeTkydG5rN2ZoVkhoUDdVRC85MlFKNWU1MWw1LzlCZW1MejQxUldidnFIWEFibEl2aGhDYUR2QStiYndlTjBTN3FIeDEwcEE0MUY0RHB3V0IzNDVzcFRQRzh4Y1NwUHFIYkZlb1VETVhkbVNkN1Azbkh3aHVzT3NrdWMzVGRWa25mRlNGVy9nR2E5eHZyYm5nQVVIZnZlVkYwL3UrNW9Gb0FBcEl2WFlVY2R0VlpWdkNtTjBlRWEwenljOEIrNE1Ec0FUM0xQdWFVZnM0MmxWK05JU1BHYXU4Tll0ODRDZUE3YzRCMkNBN0tNajh2U2FUb1hLMGxQM0tOemk3UFhOOXh5dzVjQm1nVGNOTnlkeXltTGJPNmUyRDgvRDNVWWNnQys0Wjl1ZE0xeEhZcWZtMk5hM2dzTzVkRHd1WkFYdmdUd0hiZzhPdE8zZDAxVitkdU5LaGFIVFhnRWpmWHM4QWQ4THp3SEtnU0xUc2piN3VHaWp3bjJoYmZKdS8yQThCKzVBRGlpcmhMbTk3N0hnYVdEYW1aTmIyd29BTHdudldBRjZJTStCMjR3RFF6Nzd5KzhYTzZpcVN1ZDBaSDVsTXI5dEhzSno0QmJuQURaMnI5dDI0ZVhrcDNGSVR2dGt4N1pDVVRqc0h0Z3VXc2ZEZXc3Y0ZoekFrdUo1MjQ3VUIrU2hwenBzSDZwdHBTSndaM3k4cGdpN1BPeHR4WUdlOGRVb2N4ZnJ2M1h4NUczZk1aZVZrZHNpNFF0WVphRHlPRHdIYmpFTzRJU012U2xwOGprU3ZZQTFKYzN4emZBY21DZ0hOaXRjSGl6V2tiN1ZPYTNGY0hwb3o0RmJoUU5ZeU5pWmlyYmlhMVRUMFpDcDRJWnZ4SjNIZ1dreFJkMnBNYzUzbmd6NEhrOERCMWFuWTNxR0pZeWRhV0NIYjRQbndHbHhZRVRlY1Zxa0ZibzkrejBHU2kyZjlCeTRmVGd3T3cxR2NhbmpUZUx0STFLK0oyNGM2TnF2N3JzUnNLaDFscnpMQXNxRGVBN2N6aHhZZXZMMFQ2dzRkNi8xcnJ2YitWRk1zRy8vSCtWbllxODNpYmJFQUFBQUFFbEZUa1N1UW1DQyIKfQo="/>
    </extobj>
    <extobj name="334E55B0-647D-440b-865C-3EC943EB4CBC-7">
      <extobjdata type="334E55B0-647D-440b-865C-3EC943EB4CBC" data="ewogICAiSW1nU2V0dGluZ0pzb24iIDogIntcImRwaVwiOlwiNjAwXCIsXCJmb3JtYXRcIjpcIlBOR1wiLFwidHJhbnNwYXJlbnRcIjp0cnVlLFwiYXV0b1wiOmZhbHNlfSIsCiAgICJMYXRleCIgOiAiWEZzZ1hHMTFYMmtvWEhabFkzdHlmU2tnUFNCY2MzRnlkSHQ3WEc1MVgya29YSFpsWTN0eWZTbDlYaklyZTIxZmFTaGNkbVZqZTNKOUtYMWVNbjBnS3lCV1gya29YSFpsWTN0eWZTa2dQU0JjYldGMGFISnRlMk52Ym5OMFlXNTBmUzRnWEYwPSIsCiAgICJMYXRleEltZ0Jhc2U2NCIgOiAiaVZCT1J3MEtHZ29BQUFBTlNVaEVVZ0FBQm13QUFBQ1dCQU1BQUFBaDlMckNBQUFBTUZCTVZFWC8vLzhBQUFBQUFBQUFBQUFBQUFBQUFBQUFBQUFBQUFBQUFBQUFBQUFBQUFBQUFBQUFBQUFBQUFBQUFBQUFBQUF2M2FCN0FBQUFEM1JTVGxNQWllOTJtVElpelZRUXU5MnJaa1E3dXRRK0FBQUFDWEJJV1hNQUFBN0VBQUFPeEFHVkt3NGJBQUFnQUVsRVFWUjRBZTE5ZTJ3a3lYbGZjN21jNVpzTFFRNGdKOGp3MW1jcjFsbWV0WURJaVlOaytNZEtjcVNMU1FnR0hDT0FaM3grNkJKRjR2cGsrS0pJeGd5Y0IyUTVBVGRTQXNzNk9jTUlnaDFCc0dkOWhxVElzanpFSVlrU0dNWXM1RU1DQndabUVoeWtRSEhNUFVyUm5wWjNWL2w5OWE3dTZ1N3E1Z3lIczlzTmtGMWRqNjkrOWF2dnExZFg5VVRSL0Y2c3VwSU16RzkxVnNqUGhZRjNKbldtOG1IblFuMlZ5Znd5MEsrTXhNUEEvTlpuaGZ3OEdGang2RXpsVmZVMjU2RjdjNXpIQnZ2MkhLT3ZvRmNNeklTQlZYWnpKdmxXbVZZTXpERURQWFo5anRGWDBDc0dac0xBQVd2UEpOOHEwNHFCT1daZ2VEckg0Q3ZvRlFPellZQzlPSnQ4cTF3ckJ1YVhnVTMyLytZWGZJVzhZbUEyREt5ejdkbGtYT1ZhTVRDL0RGeGlPL01MdmtKZU1UQWJCbzdaZURZWlY3bFdETXd2QTdzbjg0dTlRbDR4TUNNR0dpL1BLT01xMjRxQnVXVmdpYjA2dDlncjRCVURNMkpnZ2QyZFVjNVZ0aFVEYzh2QUdqdWFXK3dWOElxQkdUR3d6N296eXJuS3RtSmdiaGxvc2x0emk3MENYakV3SXdZNjkyZVVjWlZ0eGNEY01yRENYcGxiN0JYd2lvRVpNVkNkaUo0UjhWVzI4OHhBZFNKNm5tdXZ3ajRqQnFvVDBUTWl2c3Aybmhtb1RrVFBjKzFWMkdmRVFMODZFVDBqNXF0czU1aUI2a1QwSEZkZUJYMUdEQ3hYSjZKbnhIeVY3Und6c001dXp6SDZDbnJGd0V3WXVNU3V6aVRmS3RPS2dUbG00Smp0VFJuOUMwK3h6Ly9sS2VjeElmR2JiMnVjL3R4NFFzSXFNUTh3QTFNL0VmMFYvdHNGajh6RGR0R05CbUU5ZWQwRFhOMVYwU2JEUU9PYms1R1RKdVhkN0hlLyt0Ni95T1poNDF0dGNQcTNmdlovRGhpN2sxYVl5cjlpZ0RNdzdSUFJTK3l6bEUrVHpjRlp1TllwalZjWEdhdStyY0Ixby9xWHlzQzBUMFEvY1orUHpwYm1RQmRyalU5em1scnpZT0twRlZvRm5BY0QwejRSM2JrcFNuRjg4WWMrVis0SnFKdHpNYUk4RCtXbzhraGpZTW9ub3BmVnlkRjFkdUYvc2UxQS9hVGNrQ25VYWF4Vi9nODVBODNwL2tMbHFscHdxREgyalF0T2RYOUhBdHhuMWM5a1hmQzZtalc4S1orSTdyRkhaQWs3N0lKdkdWMWhKMWNGMWl1czJqa3hhNzI4MlBsUCswUTBwdGZYQlFQMWl6N3l3YXFGN0E4WEx2NkE4bUpyMVFPUGJuSEtNdzZzQk1nMWdSRzc0TDkwaUpVQXVTYXd3ZGkzSHZpYXJ3cDRCZ2F1S0swK2c0eXNwSmdtSElyd0EzYkJmOWNBc3kvNUNaOWxWbjNlTjZ0U3E3RGVsTitJcnpIMTdVTDBObnNYbSs4QmUwa0FSRzlUL2J6Y3hhNnJHYU1iVFhtcHRkYi9raXhoODZJUDBxSi9jSHBIWU1VK2dXcVFObVBGdk5qWjkrVndmdm9vKzJ4dWZrVm5sVlcveWpoOWhaam5ITlRpMGZUTHdKaDZoVFA5dk02WXd4YXJmcFh4akJRKzJNbVh6MjAwTWs4RG40cy9ubnl3dGZMQ2wrNzhUa1JmbXFNV3ZERS9IZU9GMTdBSEV1RFd1WjJJSHMzUDFBWUxhZHNQWkcwL01JVmEvb08wb2p3aFYzWFN3aWZqWC9KRWREcnMyaHY5d1BCUzVIdjhJZFAyVGNlYVJ2RStPMmxQRzVXUi95dGo0M1pjYVZRNmtSN09oOTFVWFZvN2wxL1BLSGtpT2gxMk5EajAxaVMyZWMzb3JVMDYxalNLTytmNTF1Wnl1b21tVU9ubDk2SHlYRS9YcFpYQis4K0Jpbklub2pOZ1I4L2N1K1hEdlR1cjkrNFpXRk1vdm55dTJ4bUc2UzlXVTZqMDBmdHcrZlZmVFNudjRxUFJFNmRlL1V0SlVNNjc1SW5vVk5qUm0zWnFqUzk0c0N5eWt4bDFObGxZL1JRMzJYZDdTakFscjlYVUhVZUxqL3FwbkJLUU9SSjdKWFZueXlYV1htSSsvWnRzNlJaS3pYM1RZVWVOYjBVdG43bVB6cUV3WG1veXNYb3AzbUMrQW5pRlQ4Q3prL3FUWEZBQkw1VVR5SFRPUlF4ZlRDc0FIVlUrbVA0TC9ISW5vdE5oUjRPWG8yWFA1dEFOdFVreXJieFQ4OC9HNnFONHhBN1BnbVpsY1BMRnA1OSsrZ05mdkdhOVNVWm4rOWpubi83QU5YV0lRbWV3bnI2U2licnhVYW1UUHJTT2hmUUtXc0JyeUFXWXpwU3ZVaWVpTTJCSGRSd09xQ2UvK3pKSzE0N3BsakFIcTRmaWpUTitTUjdIRDlSbGRrVmdRNnU0NGpWYXY1OWFmbElCRDVXcDhSK2FnT1AwYlpRcmRQUmpNUFZUeFBVeUo2SXpZRWM5ZERWcmlUWjFZMWJyQVZFZTFpVEZvOVRKUnFCZS9zRGpIVzRpOS8valg5Y3BOdC9HdmU1OXFxMjl1R016NDdRVHFVQ1NTamY5dy9pMDBrZ2QxMGJSaVAxQ3RKKyt6allodmpDbUtueGx3dDVnOTlxMXhQcnQ2TFJkT0p1SkpNakZtcUI0ZzMzdXpEbXZOR0Frc1JkeW40RFhseEpyUEI5Sm5kd0NCRlFnU2VXWndjMjlBUGVFMksvdzlzaitOMTZjOW9uMm1qcGdVb1JMRi9ieXdJWk03bGVqWnV5akFZdE1mSC9zK1hhUmZDWVJOeGRyZ3VMbWZhN2JHMjg5Uy9aTjBCQXZxejV4YlF2dU9OTlhqd3JFcWJRVFA2VHVrVVB0QUZTNzEySFVTRjB5bUF4bHBVNUV1N0QxcUYxanZ4L0ZmOE9nS2Z1MFFYc3lzTU9sNUdPTlVid281NU5yWnpwdmN3d3k0aUE3bnNIZmhydVJkcUE1Vkk3RE9KVnhxUS9mODRxN1gzQ29xTkwzcStpbXAvdXk0MHI2bWtScWZjUmc0L05uc2V2RmFNTWRwUzJxOVlDRUtxVm1NcUdBQUt3eGlwdXlvZHE2ZXhZSSs2QWtQaUR6ZGV3OTkzeUNSd1ZpVko0RjFDVFRkcnBscFYxNXFXeEttVzdkblE3Vy92ZUhyQXY5OVYrSk1DTzhlY1pNc3BPWE9SRWRneDI5MTBMOW9ROE4yRWtYYXhuTzJLTXBwM0JMam04MnNzbUVCbUIxS1Y1VWM0M1dtWWpmZ3Ruc3VVVllUS3lUSUh6b0dwZFBCVndxWFptemV4cDB5K2E5ZGxhemFibE5qWXRqeUx1aVpWOFQ1VVk4MDFPWkU5R1pzTkgzN0FEUmdmcCtBS0ZiVktPVEJUbFdJMC9QTllXWlR3QldsK0ttMnJWUlAvSWcxRjU1TXg4Y2tyQVpvSFFmOGJRWlMrNTRRNHNYRHFFQ0RwV3hHTE43YkhUTDVuM3ByR2JUZDVzYUJ3ZlViMHdlZyttZUl5NXpJam9MTnBwUHJuZHI5dWFEcHR5dHVuS2N1WjYrVkdMQTZIRG1lUWpCYWxPOHFMWlYvbHRmMzJBeWFLVy9iZUdSc0c4MUxtRFhNMWxhZGNjYlJqNjVwQW80VkxveFp2Z1VieFRDb1d5ZDBXd3ltNXFtM0dYZmpMTWZqaThrcHZVZU95UTZ4Y21FalpmaGJZcTBhQW1HM3pXNm9FbXFLYWNvaVd0NThzdUdRVmh0aXB1TVEyMEE2emdCMFBJNE9MVWVQRTZhOE8wNC9rdStpc3pzREtVSzJGUTZFbWY1VUN0dk52dG5OSnRWZDk3c3NMQ2loc1k5dTlsMm9remlvY3lKNkN6WWVOa3B0dlBpczdBYVh4MHFKQzlQZzZ1allSMWgyenhNeGhXRTFhSVlIK1BVVnpzTHdzZ1V6eHVOQkIwNklXcytRK3ZISjBCV0VxVUNOcFZXOEd5ZEcrWE5ablJHcytsbHRLNmJxbUZlbitya3BzeUo2Q3pZZUNjL0Z2VTUxTHphcW5nM3E3S25ZRFpCV0MySzY5cG9rdXZIRHZROHM4SHgwRmp0TmozSEExYVl6NVprUmxvRkRKVU9oSmsrck92cUxReGplRWF6YWFwbFdWL096M1dGN3lZMldFenZLbk1pT2hQMk9sYi8rSFdzbHdCYmxpcmV6aXJLRk13bUNLdWhHTitBMWxlR1FxTVFlV1pEKzlLY05xSVdHN054SWhZemQ3OHBGVEJVWnJGM3ZtR1h5cHRONDR4bU0zQmVkcVlWbXdYRlNrdWQ0MS9tUkhRWTdDMzlIdTlBYXlMTDNwazZCYk1KdzZvcHhpZHM5Wlc5Nkpkbk5qZ0I3czcyVjA5dUpldGlUWk9VRERNK2hrcmpOMnZYY1dtejJUemo4R2twckIvcFovVkpaMld2eElub1FOaXJtUTJwRi9ma3pTWVFhd21LODh3bWd0azRvN0lEWHh2YjBsMnlseERwV1lMS0xIRVRDZXVYTnB2Vk01ck41VERGR3NYR3lCTXB0UkpTNGtSMElHd2M5VktaaE40bmJ6YUJXRXRRbkdzMldJdXpEV1dsY2VpaFlUZW9TU3hCcFNldmlYcGhOTnN0S2JEbDhGSmN5SmFhOVdjbjNYZGJyZXpJQlVPWFNzZ09oSTFSeWw1Qk5KTTNtMENzSlNqT05adU91M0h6c25lb3pkZzRnS01TVkFaSVBWTVU3RVBzbGhTZ3YwNWZNdjJ4TzJkTWs3Sm12UUZKaTFQVy8zS0pKZDlBMk5IQTk1NGlFK2prelNZUWF3bUtjODFtNkg2NXQrVjcwWXQxZzB4Q1ZHQnhLbFhLYWQxUnVtNDUyWGloWmZmQ3hZWFVnd2EyZUZlYzgwSTZOT2RhTXVJbDMvSk9NcHJqRXdnYjJ3VU9uWFQ1RDVNM20wQ3NKU2pPTlp1Ni9xa2NYdkNCYncxeElXeDJXNExLZkxMUEZJTmU1bmJMU1lEQnBadk5hNzRyWDJqSEhkaCsrSm80K0xmNWpzWUhiVWg0QTVBdkt5VEdPNU9SV3JGQlF1M3YvdkhqbjdGMkd5MWN1NXBJRkFnYmU3ZnZKdEptZStTWXpZZXYvYndZOW4zc2JZM1RQNUtpbm4vMjVQZi9KRlZzSU5ZU0ZPZWF6WWl4VTROTDc4b3pYbkJkY1dlM3k1OTh3MXQ1K0F2UDN2c3Zkc1RpVk5xcGxYdmxUei9EWHY5M2JxbEh1di82bHdldi8zZUNWSHI4bWYvN0EyLy9BTDFCV0g1SDR6SExQNG8ydi9OWjl2a2ZpYUwvdFlQUWlKK3c2cExMWEloeDhudHZOcysxbi9qajEvN21zMTE0L0ZNRWZJY0tvQU5GcVdhRDcyeHBNTzg2b2JTZXl6WFl5K3dhSjNFVHZ3dUw4NUVtUG1aZldwYnhMZTZxTlpKaTZqR0xIS0JRVEcwQlJoWjF6L1FyRUhiVUtqeHZ5alliSW9ndkN2OXJLS1NjT0t6c01nYk0xOVBZQ01SYWd1SmNzemtHa1FiV3ZuYzVlOHZWb04yVEJtOUp2MGFGK2dXVHVBU1ZWbUxsWE81VDNiTDdsaGI4ZDg3a3lldGtGTEg4RHFWZWJJQnJkdHBWU2FOLzFXQWZmUHd6N0kzTE5JS29QVC9na3ZnL0pXMmh3VTdnL1NXZDVJQUhROFNiR0lyRi9nTVBlTTg3VEVwbm5WRWs2MW4xMVVocGRUR3dWWGxTb3QzUFFrbDNjTC8zeTlGbTUzdUZIUDdmMW1QTHU2anpHWTkyRGR6YXBKY051TnBLTkxaM3ZLTGM2aDRNZXl1WlZzbEl1V2ViRFNmb2tIYTdQYm9YYlRiNEVIREUzbklyK3FYVVVXd3cxdUlVNTVyTlBvaThwUXZhdHl0VSt4NDdMY3ZsMDcwRjJoQjltZjJqVzlIWDdOYzh4YW5VV1dqSFVvZmQrNnUvOXVRUHN2c2ExZjloOS80a1d2a3ozZXdvczZsMUh0bWpIa1VyeHpMN0pxbnFSeHNEbWxmUUJnaDlrVCt1NWNiTC95MktmcEtmZFJFK3ltemVkWUtlQm4zTUVYbVBkTHJZOHJ4STB6U1VBY3RkNFJuN3YyQzNSdEVtYUxvRVJWcy9HVWZSUHpTSWtXaVEvWkl3SmpiMXNaT2NTaVZPUlArVDF3NFpNN3V0Zkwrc0VReDd6U2xFS2l3cklOTnNsamxCbUZnUCtlUjZYeWpZZFNTSHNlOVlVaXhuTU5iaUZPZWF6UlkwUk9vVXRNcnF3UzE4ZFVjMWptRmFEVVFjZmovS05MUXJ2VGlWVmliU3VjdnVqY241VWYwaDduVjJ5Z0YrUXQ2ajJtdS9ETkF2UlU5ODh4WWlYakcwMXVYb0IxT2FteGl3M2JoeG84L1lwM0M3Y1lOaTRxcnpKTkhIVFpxZmZMd0RZZDFhNDI5VGVJZXFLNHBldUhIajdlandlRXJ1VDU3bTZqTTlya1ZXdDAyQTVWbzFjZUJMWjNkV29iSDk5d09YcmJwMGttbmJTbGJXQ1J6ZmpxZGRkS3FOaDBJSGRTTkR6RzNIMHdURFhyZnNMeTdFLzV4cE5vSWdGcTJLS2tSeDJsRmZqR1Q2YWUvYWc3RVdwempYYkM2UjBxaHlYdkp2a09vN3FqRkE5RDdiWHFWUEFSODd6QmVuVW1Xczc2dXl2WStpWDVYOTJFcEhXZWJJRE1YZkJiTlpFWk5iRERYa09HcER3eHlxcG5ka0ZRNTU2STJkUTJ1Um93YTc2WDVFVEdSNnVnMUJYeVc4TkRUamFCamRBMzA3SnNCeVhYTEdGZ2V3TGN5SVhpQnord2dZbDFaTThYZVR5bTJKQ1hVMlBYQTlKNkl4ekRkTHBmc2U3TUd3VVpwUWJESmVwdGxJZ3U1MERubHNkT0k3cS9kRndnUFJsRWtwMWkwWWEzR0tjODBHVFk1Wjh2RWR0UUZPTWRLVWdKZXA2bmZacTd2UUJQcndqZFhJRmFmU0lrRTRPMG9qbDU2VDF2SnU1WU8rVUhlR3FQNlhycndxa2d4VnU5NWpZeWxQSDRRZHVXYXpmKy9OSWdiZTUrekl1QkdtWkt6YkdmTkgwM2xrbUEweTEzTUNxTjRkTGNoMmJEbVYzYi9PanlVTmFBeDhBTWF0bUUxZlkvcHYvanp0K3FxVjFEaEJqYVpKKy9hUzBGQXFNMWRyNmpaQ0o0bUNZV09FMXpiSlFseVpadE1SQkQwdVRRVVUzOTQ5RkZKYmFmMWFNRll2eFptUWM4MEdpcUphYzV4UXV1b1ZadXRZdEVyTkZWU1ZPZ09xcmJzbWlaL0tJaXBnMUJiS0pReHlvUHVReUZyNWdka2NnR202amxVRjFyVTJicVQwTnJ2S2lqQlFNbjNKRm1NZmttMHcvTDhscEdhWURZSmtKRDRMYW9zRXNmLzdWck9POFRuSW9nWnFqRmgxZDhuL3dQU2hXZ1QvRGhlaSt5NVphaDJYTzFxSWFTWXRNc3h6SWhyOG12b2FxUGJHa2hVTUcxVS90dElGT0xQTVJoTjBVd2lpMVFwcW51bmFkenBuNFNjRFRNOVptR0pManNlWmF6YVlWeWtkaTY0b3BLNGdESWl0dXRvbmJlNklrM3lVK05CRTlsSlpTQVZHdWdFY1NNVkdSYmRWRG10TUR0d2liS1Y3NVRIcDNWUHdCbWFJcVlvRWVWMlZHdmVHc2tVVXdFU0cyWHpsdG9pRjZwSlZrV0UyZ0xTdGhBNlQyaXFDamsyUGhPVWhha1F4bnVNVHB3UEw2dURkc2lOS3NiRGUxT3RReHJGdnRjYS9RUHc5Mnd0dXo0bG9ZRGhVc1ZDdGx0cEozMkRZNkEvdUtFbGg5eXl6VVFTcHVnWTIzVFMxTEExd2Nnckc2cVBZa1pSNHlEVWJxSWRXZ3FZYzlzU2tvQkl0aHBxSENJYis3ZUJHdlUwYmQzbDVxU3lpQW1DTEZBd1g5RmRVNmtqNXdCTlliL0pRQW5DcXVndG8vUTc1OHMvRHl1QytqRGR5elFaQzVmQ3FhUUdITGcyNk1xSGVNNUZoTnJidU5TeDRVb1M0V1JNeGREU1U2NzYwV2JYRUlhUHZ1eS9GaE85elFPcS9Uc2N5blgxNzVodFVqVmR0TCtJamFSWEFjRjNGUXBzbituUGxRZmRnMktpcVdINjJHSjg3eTJ3VVFiSjJhTmxFQXoxSTYyMkNzWG9wOWtIVWZybG1Rd0R2aXVncmVyU21rM01IcW1Sc2ZEcDMrS0tnbU5VTzJXZE5DSzBWZXFnc29BSllFRkNXQzFoa0Z6QWZaUjU0TWc4TnM0S2x0QmhHcTdIVWJ3cm5LR0UyVXBWYVZsTUFBYnFiMVdhUVlUYVc3cUhFdG03KzJQMWJDa0xkbWtSRVd6U29RL1VMZHA3Y1U1SG92c1ZldGg5THVmczcxTXpJTWlzSnZoUFJ3S0F6NytuUitWTG4weXBSTUd6VXhaRktGSGJQTWh0RmtDb0MyTmRWMHJUcUZaODZLSUcxT01XNVpvT0tWOTJoYzlUR2dvZG1TWE1OMVczelhrWjhwYTMyenh6S0NsUHBwT2FUODl2U3F5OWdJZSs3SnBLZS9WTjNkMVg2WTNwL2s1d3dtK3NxNm9qNzhLbEhWL25oUHRCbUNaM1pVUUV3Ry9uTk9Zb2hCMjhaWmpNeWZDQ1dtV0pUczNHa2hPNHFWc25qZUJ2L2RwM3FKMjkrYmFrY2xVZngrMlYwMFoxRTM3RWV0eU1JdGpIVWRZZTdieXczR0RiTVJuSWNpamZMYkJSQmUxSVlGcGQwYTJrcW5RTExZQzFPY2E3Wm9QaXFoVDlRWFdRTUhzclFKaTkrYmRMTUV6NTM1Yk56SzB5bGs1cFdHclF5UHlHNmc1NGpzcW43Q0pqTldDYUcyZHdtcDkweEhSK0p3SkhiMnh6b29mMldwZUV3RzlYSHdXeGtLNWRoTmtBcHBQUFZNWXNJMEhLb1FvYk1HZ0hWcjhKNzRCL1BGYTlUbFlXK043L0FGeHEwb29tQUxkT0s2SmdXQnRDbHVybGRneXdZOW1UTlJoS2s1NXVvMDIwRjJzSU1yekpZaTFPY2J6WlFRR2t1alpzS3FRc1BVK0JiT21TQkdtYVU2bEQ3V0E1SHh5My9VQ2RNK0k2SysveDNrQXQ2djZOOGVHOGtNUUsxd3FUTWhub2c5VzV5VXdiR3pHYTU4enRTMkpaVkFwaU5WdkVRczlFRE9UN05QelR3TU1iVThCMzkrM3FiVzdVOW50T3B0cFNoYXAvQ2psK0MrSmF4QXBuKzJHcnNwQmRNUldOQVA2N1dBL3RLQTZqaDBsUkVVUlpzbU0zdFlrQ3plaHVaays3MGU2YmFnVmw3SThNeVdJdFRuRzgySFFWcndhSFpndWVZemVadkFEdEtkZDNIV1dFcVhTR3hGUVlLN0Z1YXlQT1Z0UW9UVVdtMTJkUVpZNzhvN1VVR2p0emVSaVdoR1lVeGZKak5YUlVTWURiMmZHYmZJV0xUZWxmVHQvV1BwS053MW5oTzVVZVdsMWc1Tm9IaExoUWlKbWVvWndkYUNqRG9mdFdxdzJQVE5BWERSaU8xcmVXbU91eVhEeSt3NzdkZVJpWGZQOW5namsyOTJkN0lwd3pXSUlwWGZzSkN0M3RpUGZ4NTIxTytvV3FtV3JaUjIvRFFpTHJLU0xQYlBZK29NQ3A5Q1lVZkJqbmFHR1FzK053eENiYjBrQmM3TXBXM05oc29BbWFTZjJRakd4bjZWWFJ4aDZSRDVRT04yMWJ1QUxPeDV6T1FiMmYzWkZ2SmlUckdGSVZmMnNBMnFFNjEyRlFIMmpZSENoWWJuZnJrQ1cwTWRkUEwxZjY1RmhzTU82aXVDNzE4Y01GcGxiTzlBYk1NMWlDS2FmTkd5cVY3YUUwVEh4U0xJV1ZuMi9LMTRlRTluUjBDOTI3Q1IwUUlhb0Zpc3F4SEdJQTJCdUZONjN4ZEV3TUtMc2ZqRFZQcFNMWE5vMENmK2ZWelJwTkhUbklsNkdmK0plMXBQRlNQa0hwYnVRY0tRZnJjQmdwNlYwV0hHT1dNM1JQNkI1ZzNZM0g0SS94OTNrWDkwQ2pyUlJLZWR0UFR1VmtZc0lEaTYveUNZVWNEdzBJcTFpSXZIMmprcnducW1PcEY3Uno2TXdqR0drVHhzVkFlMy8vN252eWhXVnhYTi9RY094NHBhVFo2dlNrV05ZVEtXQkw3Y1F1ZGhmMHNkakdQalJmS0wyZU5Qck9KbXJMTXAxMlZCSVhUYnVsWGU3NGpvaDJxU0FYTnhxNUhhNXFqcE1sN29rNTdNYlZXOFlPYVFoVTUvWTRwZ05FNml1WTdFVzFoQUpWWFBkS0NZUWYxTnRGemdtclAvOU54UEhjTEhDWk8vTTB3UmRsM3hzRjJvbUNzUVJTdk56d29oZGNmMkxsS2R3dEI1T3pKZGp3WkpXRTJzVm1hU1hIRzNnWm1vOWRTaEZETVcyMXJSbDFMdS9LYXpiSXFPZTB5NWRjb1lUWWJIY2ErNzY5OUZWa2R5amlZWFJUcWJmWk5QZHJUSENWTjNoT1RoQU9uSkNiMkpWVWs0MVhLaFhKWnMzbWFNKzBrNUZnWTZzelhobUl1NlFqaGI1dkdDVG5rMFRDa2VjTVRubGxMQWhUWkFvZGVTaThMMXVPRFR5MDRHR3R4aWtleFVZL09VenQ2VEt3dkQyTjg2UWpZOGE0SG1zSXpOa3N6TVF0VGFaS1NDd29acTBzTWJPMFJPOHhHam1pOFpoUFI3eWZ5Njd1bDRGSGNiT2pzNEpzUnVGWGViQ0J6VDRySFNFNnRSa2tmZlJ2RzlXOVhRZGRSaEtONG5jWUV5TWU2WGhFVkhpMjd2WkZ4REFhTTBiN1hKeWNZOXVUTnhvRERXVFhEM2lDMVdRbkdXcHppZkxPQkFoSEJtL2JVMnlYVVdVbWpvTmdzemNTZXVObkVKcnA1WmhOOXRJL1MwQ1VWZXhRekc5VEh2UzdoUmFrUDZVNVh3ZDVtYVBRZjhMYTVpT1MvUkoybURXeUx2MVJJWmtZK0xUM3ZFK0YxejVTcG8zdnpaelJGcnJSZzJKTjliME1nTElMUVVOK1d1R0RmeWFVTkVSYU10VGpGK1daRHFuZ0h1aE1iSGtuVWRFdVlEWkxjdE1LTk04M2Z4TWgwUVpkaktLaTNHWnMwVUhEWmUvcDdHOFI4eng4aWlXWjk1SnBOcmFORzlHY3dHMnMrQXp4SEJwM2pjbDYzSXlSMVlMc1Y3MkVkTWVFUHdPSVl5aUE1NkxZdzlNMG95TWtpR0RiTTV0QkptZnVRTTBpendGR2p0aVBsV2ErWDRqa0VZeTFPY2I3WndMSnBjbGozcmFzSW9ORGR0Z081cDVUUDhjVkRZU3BkQVdBcnRpU0Ezc0dlMDVzSXFXWVRSUi9iUlNMWlFvMmM1TkVUK3IwRkpCMnF6S0Z3cW0yTDhsZlM3UG5NdnJNOHJ1VHhlOTI4SWVIUHFRUGJIa3ZxZDdSa3Z6WnczTW4zSFRMYldNZWNPQkdOYUpneXZDcGlvMHE3TXAxN0M0WU5MVDl5aytZOTVaaU5UVkRMOEdwWFRpeUhZS3hlaW1QQzNNZDhzNkVHL1FqYnFXQTZLUmNNZnV3RUhjUTlaS2lmeW5BVlFDOFdtNHJSbW5MWDVBMWxsNU9mRExPSm9xOGdsVWcwa3NuNTNnWitxbTRzQXNMTnBoNGpCcENrN3ZFOURHMGhELysvZnUxOTJrMFQzSmVzSno2dzlVOGVmZHR6QzczdmtObkVWcUE5SjZJalZLVEUwRFQ3QWpZLytmcnJCbWt3YkxRZU1XS01FTDhyeDJ5Z2gzZFZ3cVpwcUZ0bUFRWjJYdzZyajJLVmxmK2ViemJVb04rTXJqajY2c0pEaFhRZDZidnhOUUlaNnFXeWdBcFFnK2xrUk5zejdUa1hsRjB1VEhyTVp1VVJuWGFvVW8wY3MwSEhxdDVjbFRjYmdOVFZLMDdiTFAxbnl2amo3R24yT1kwQVU0MVh6QU5jcVFOYjU5U0lURkxvZllkTWd6YkxkSnAwS081UUJwZ2Jsa1J2OHllWS9uWHB2ZEsvMXpsdDZ6akJzQUh4ams0VjVNZ3hHNEM3cWVUMFRmTUpYV3ZEKzg5dTRWOVpyRDZLVlZiK2U3N1pVQ3UxSFkzc3RqRUdEN3JyTW1STjNweGN2VlFXVUFHQ3N1ZEl4SHFOM2FqdDY1YmVZelpMeHVTZzJqdGNqbXMyTFNxcHVJVFpiSTdweVI0SEpBZHA4ZDRHK245YnlLQkZXT3I4MW9tN2xjRlIxTEZtWmowMVRwUnhlMDVCbEFEY2ZhYzdDNzN2VUxJNnVpOGhuMTZzenNnUGhkNmhlOVEwWGVFekw4UENibkpmK2hjTUczVTExcW1DSERsbVl4TmtyVzQweEhSM1FIcFJGcXVYNGt6TStXWkREZnBkOTR2cE1YaG94NjdhbWVEWnY3amhwL0k1Wk9DL1RzZTJXRDV0MXEyZ0RObTE1aUI4YVg5YkJIak1adE9xUi9YMWc1SFQyL1JOSXl2TXBzVU5vSmpaOUF3aU9jMjVSQ09mVlZDeWEvWEs3a0YzZm5SN0xLREgvamRUMTdCakVmTWVtODRLOUNqMjBvQlNIeXMyTEpYdlg4WENxR2t6ZzJGamtOTE9RK1NHNTVnTndJMWxBcWlrNnFyUjZOSUFvY1lIUTJXeEZxYzQzMnlvYy8vV3VrTnlEQjVtK2p1eVFQeUdvdWpSdmUxUHkrMXR4NlBvUThlb0pKTCs2QzFlMDl0R1NsM1BRNzFtczZOajFtV1BNRktLUW5ZT0xkZjRlanluTW1aem9ESFFhVk1pZ2tzWndRTHRIMUpaaXkwS0FqcUs0N21LZjFiRkk0UzhXbFliRFN4eUVtaEhWaGlHWmpTNWNVcGZvakt0WURCc1RFVnMwUUh1SExOUjRDQUplcVJlaHlFYmFwVDRUN2VYeGxxYzRueXpnVkd3VjUyZnhvN0Rpd1pXTDA1bGNFWURGbUhGcWJRU2t4TXR6bDNqTlJqejcxYklXU3o1ZDdUZWU4MW1tK0x3NjBBaWhvNTN5V09kbWl3YUx0SURYYTA4czBIUEtkcmc0WFdSUXYzZk5YMHZodU1FdDc2RGY0TTJqZG5JSlM3NktwcDltVmNtdGkvYzd0ZTBZb0ZGSHRGcDZ1Smh2VnUxMTVhSURvT1JSTkc3Mk12YWN3MzZlVWxOR09FYkROdjlTSm1XbCtISU1Sc0pqZ1JnRHJvdEJhRlFoM0N1VWZOVUdtdHhpZ1BNWm9CK2NIQmJ3cVJiSEI1cWR0c0t4bGpZTlNNZFZweEtuVlE0SUZuTjJVbkw0U2s3YVJHTTdrSnRWZkthalZsRDMyZEhQQW1zNHc0NXJwQUpvSFBRcXR6TU14czlVT2gwU1FBT2o3NzlMZndPdW5hNFE0OFpLY1lHR25mQTQ1bnhVTFNZdDJRMGZrc2IyRHEyWmljbzdLWUZsYkZLdGFIV3pKUUgzUVY5b01IQUhCM1M1Z3hqWXNHd2JWdXo4MGgzNTVpTnFWdWFneDFKT2ZzQ0xELzlXUnFyM1p5bDQ3TkRBc3ltRDdxZG1YZ2NYdFIwNndDbHVtcm5vZDNGcWRSSmhRTzZxaFU3V3VkdG9yV29ZbmR6WHJOUk5rV2R5WFV1RWF4enFHdGtVVkFKM1J4Mzhzd0dOaUNHTG53eWl0Uk5JWXJHdElkY05oLzB3Vmtqb2ZSVlNmVENiUkdDL3lqS25uN2c1azhOWnZLQ3ZHN1N0NHdQTGFqb2VsbjF0R3hvZ29CeVpjaCt3NGdmSVBPNkhoS0Z3NDU2c2pNMm92SmMyV1lqd0FrWkxXUFl4NkwxNmR4QlNGbXNKU2dPTUp0ZDBHMFV6Z01QU21qYWNZU2pLR1Bja2xkeEt1TXk2bWJTSHJWNHBqZ0dRWlR4QzBiUWxVNnYyWmoyL1VBcXNPempveTBhNlpGZXRVWDZ6WHU4eHp3NHBFZEV1aTI4VVRYYWJ0Vm1BQ21VUm5paytDUkV4c2FhR25VOGZOemQyeVk1OTVVWTNDM2NlRW9kMk1LODJsYXFNempKb0hVNWZDZWlCWVltVTcvMmpMeFdxSlZTNnljODcwRFkwQWsxL1FpRm5HMDJOa0ZOdzhreHJ3OStFcjgwMWhJVUI1Z05RRHFEc0NTOExhc1hCMG4xMlBoRDgxYWNTcDFVT2pDcTFSWTZPQ0pQbEZuWFQ4Zk1YYTF1Q1ZxL1RUR2gyRWQwcDJzb2w0SXgyOXFtNTJQU0ozUWdhcUZ1N1hNOG9MbERnVnRXK1J2YWJIYUZhL09Vb3ZBZFJ0d3FJRi9EeDFrQUFBcWRTVVJCVkZIMXZjUDM4ZWI5MHFzSWZ2ZDFhazdRbU91cmI5REFMM1ZndTZFejFDbkxPam9hR1kwZjJ3a3h3SEFicjRMdDMrYXAvUzducld2aUJzS09SbzdPbVBUcHJteXo0ZUJrWW11RTBlSXJLOVNYUjZXeGxxQTR3R3dPb0FoZHE3UkplS3ZzWlNzY0UzUHIvWVFkVUp4S096VzVWN0RmOVpid1hKZWZFandRODFoNG9rRTZFbUcwdzB1UHQ2RDEzeVp2bUkwYW95OHhVbVhoeDEzRHEvUTAxSHJWN3c0b1NtZE0zajFySVFKeVpmN0hvazlkbDZ0TTFMV1FCZEZkZUsyZS9obzNtOUZ0RW9KcmFLOW5vSEhaNXI3aUgwQnlDSmFYY0s2NzNDYkNDM2cwRFFHUjUwUTBOUTl2ZlExN1JKWlBDOGFjU0x1cFRkeTJubEpobzdCSFZyd1FaN2JaSUtjZEphVmhPTG5FbmVxN3RyUTlVa1hDUFJCckNZb0R6S2FsZDZ3WVJDNjhCYmRGVkhwam9rdFhjU29USXREZGZJL3czSldiLy9GYko1OFRQa1BUMmNDQ1ZNZEJrdzQreHFSaFZGZkVmRWJyYUo5M0VmeGJxUkZ0U1JORytmRVgwUnlmUnZ4ejFyejNWQXNSTlAzWkVUS0E1QkN1Zlc2U2ZIV0hpK29oQmgramJnN2VqeGMxTjZOYVl5d1N3SlNQaEl2L1B6YTlKSjViYVFOYit2bU9DVjNJUXpkdm5oUFJoS0hCL24waU0zZkhWaUJzak96dUpDUmxlMlNialVVUVJnV2Frd1VpZlVFMXBXamhkQW1SV1NEV0VoUUhtRTNQR2dhcGdydndvSkJ0RmNLSFRid0ZOejdLVlp4S2xkTGNkNlU5L0QwOW8zNjM5UG1hc29xbEcyOXZNSXpTUG5XakhmMzBqVS9DeWQ1dzR5M1Uyd3hGUDdBMDBPUmlhb1JXL2hucGo1ZzBzRjlzWEtWRnprZjdHQkQrcUJMdzFxaW01ZTRoRWpZRklkWEtBTW5wd3ZvVHI4d0R4dnJzbSszb1kzM1k2aXE4M3FubWhZZ3g1bEhGdnkxR0l3dDFqWFF2cG56a3ZhV0dmREgvRW84WXJhcTIySGNpbXRxWDA5Y2w1WTZvMzlWWElHeU1uVy9wTkdHT2JMT3hDTUwwVWJaVkVEeGdlMHZtVjVkS1lTMUJjWURab0h1OEhpKzRDdy9UMjY2SkFmVXdwVExlM0o2S1Vta25GKzVOVE1wLzVPKy85d2ZacDNVWWRtYis4STgvK1RjWSs2L0NpMmJsNGhyVDhvUzRYb0xaZkdPejhWMTdVZlJrM3hTb05tRDN2L29lOWF2eCtGMGI5dWpmL0U3MlJ0aERCNFkzNW92SVFzQ3JaSGZ5NmxKR01OZmYvdG12NkZuK1VQUSt1NHd0ZGRqSnMrd1VpYkVxZFUzMVRwaSttRlZBSkhlSEJzZW1weVRaNW1wNmxyeE1hQ0VYVGJ2R0lvWHZSSFEwT3YxaFgvMTBuR0ZaSU96RnRJRjZPdUpzczdFSWdrbnVhREcvaXA4a2ZGbkRMb1cxQk1VQlpyT0c0VXI4Y3VHNUExbG8xOVY0ZlA1Y2drcVBuSTBPMTkxZnRJSmdNWFR4SFpQd1htYlhIdnY4MHg5NDlocVU1UGprMmhlZmZ2cUwxeG92WWZIZ0toM3ZmS3lCSWJ4SmpPT2MxdGpsNi9URVhxUnEyT2k4L2c1dUIwb0FtWTJTMjZYMDlNdVIxcmhyby9NKzhvVVpSclVmR3B5STczd3N2ZTNrdDhtWHJuM1hNallkSy9MOXVpeFAxUzg4Mk9ISmZQK29PWkUxNHpzUjdVc0NQd3lKN09vTWhFMzliTUVyMjJ4c2d0NzBxQ1g2dzQzdkc2dkhjbGhMVUJ4Z051dG04U29GSHRyMGJSV0UrMnZNVm1QTFZ3eFpISTl5RHl0Lyt0VEpCLytDay9hbnZ0eDQ3Rk5qeHl2NXdIZEFmL1FQMldNLy84dDI0Sy8vWnVQMzk3VEh4LzdTVTZlL2RVcy9aanBXL3NkVHAvOHBGZ01UR0RVUGlvVmdncXFYL0hoUVF6WDk4WWoyTStRRm9yRlQrZDJRcFZhZ1d5RjVDeW1ZSnJadGVVR3dNY253anpoc1NURjN0dG5FSXZzZlMyRXRRM0dBMld5ZTNvbURqTU83NUF4LzQ3SFZjd2txVmRLNXVhTkYxeXZrTWRETzZ3K0UxZGxSTElibmNkRjlaZWFKVWNDcm80ZlBkV2U4bUNuQ2Zkc1VDQnZ6cEoxTXFaN0FDWmhOS2F4bEtBNHdHMDhKNC9BV21KNWplMklycnhKVXFxUnpjOGY4NGE0ZkxNYXVYZnhvYmx1SDl0Smk2aGh3cktWYW9SMHIwTjNVUzFBRHRVNlJuNUsvYlZxV2k1V0lIZ1NiWnVyNW90MFlFekNiVWxqTFVGek9iT0x3ME0rNUZIaWZTbERwbFhPUlBmSGE1dENQVC94dzZhQ3RROWVkcFRUdDdUcjJKN2NpWUgzNXB4WTBPaEJJaGpRQXAyMkk4Z3FDWFN1K0lvQzF5TnNxajdMM1VsakxVRHhLVHZjRE1NZmhZVTJnbTV1c0RKVzVRaTlhaEo1bjJWRmc3TkZ3YThtaU80aVAzZkJKU0Q0VmVnWGFkeUk2SlRsYXhCMjhWaklhSFFUN2NnRzdWQmx2bnJtRktJZTFETVhIS1MvMFZWbTg5d1E4ckJMZDlNYTBQY3RRYWFlZkMvZXh1MFBUd254QXc2MTFlMzFwTjM4Z3MwSnY4eVoyNlJYb0t5SFRLcEV0Sm1zWWJnM3ZHQkFCc0RHU096UUpRbDFQZFVOanBzUXJoYlVVeFZmbzlWN1JLd252Y3NBUXZCU1ZSYUhOT242ZHBVMjI2elRZNmVGUFh3R0VMQVR3cXVYbE9sQnZZakc1RnpBNGtOTDREaEMrRFZHSkQ0Q041UTdZMnJsZnBiQk9sdUtzTWlmaGhaanNiS2pNS3NjVXdqcXBpeVA4cFZyZmFyV3hoeTV0MFUwRDY0VjNDenBOaGdObWM1dUNtK0dyMnZ4bDI2cmRTUWJBWGtsbElRUGMyWU5LWVowd3hSbWxTTUlMYUY1bVJHVkdNYVlScE5lcUVzSmJHTGNzdWtQaVFlNzZZejFjdnhNWmVqejZjcDlVSjN6b3Q4UVF0M25URnBZUGU2SDRXeHM3ZzdMdVVsZ25USEVHZGcrOHRkeG1jVVpVWmhSakNrRllaVFpyVHE3OFZRelNkci9nK0IzbnpmZHJ4ZCsxT3huRUgrUUt0UGRFZER5dWV1NmZSSmRQYjZrbnV1ZkN4bFRYN2xYdHROTjFsOEE2YVlxekNwaUV0NW03ZERJcktyUEtNZkV3dkFmZVRoRzZNcmpYMTc5MElPSjRkNGJaeWUxUExkbitaZDM3WWpPNzkwUjBtc3huMkQ5bTczY0NjMkU3WDdaeWtrNzVvUVRXU1ZPY1ZjSWt2R2czYlNxczVIVGNBWXJ5ZnJEdVYxaDZyN3Y0eVRkMFk2WE5lK3M0a21lS1lzbEtQOG9WYU4rSjZIU1pQM1F0ZnBnZ0QvYUcvOWNLMHJPWVdFaHhySk9tT0xNb1NYaHJPYnNwWmtkbFprRW1ITGpsbmhuT2s3NmZ2ZUMwa3R1RjUyVVFDNWNyMEw0VDBiR1ltWTg1c0xIOFBNNU1mNTZCT1ZnblRuSEJzdFZ5bG9VdUVwVUZpMVlnT2w3YnRBdEVYMmJ1WkNlV2ROVWNjSWlGbEh5a293ODcvaFBSUlNUbXdJNzZhYnRaaTJReW9iZzVXQ2RPY1ZIWUIrNjhNWjc4SWxFWnh6YTU1MmJxYXh0L0hzM01rZXR1K000eHYvaUVyMWlCOXAySVRrVE44c2lHZlRsbjRKRWxlZkpoMlZnblQzSEJFaXhtYmhTNFdGUVdMRnA0OUlQVVl3TitHUXZwVXlINkFOV2hQMVY1WDdFQzdSNzhLU0V0RTNiVURGL2VMcEYzMFNTWldLZEFjVkY4OWF5M0VCZUx5cUpGQzQ1LytiVGd5bXRkSE1mMlpuQ1FSYWczUmE0blg0SDJub2pPVGVwRXlJSzluTlVVT0ZMTzV5RUw2eFFvTGxxb0JlY1VvSnY2b2xIcG9wdmgwMkw2RzQ2bEtZeDErQXIwNWJOdk5jNkFIYlVtUHJROFcvMWtZSjBHeFlYQk5sOUpUWExScUV3RmV1NEJCNmtiYkhwVG1GalQ1Nmp3bWNPclp5NW1PdXlWU2E5alRCSHJOQ2d1REhjNWRUbjE0bEZadUhEVFNsQ3p2bXZnNXZHSnR2czhpU2UrQXQxS3JhZndMTkpocjZoUE9vUUxtM0xNZEt6VG9MaDRZWDY2blpMbTRsR1pBdlJCOStZcjBQVzhOOU1QT2d0VitTb0dpakZBSzlCNUwvbUxTYXhpVnd3ODhBeGdCZnFsU2U4OWVPQkpxd3I0c0RNd3drY1RRejc5OGJEelZKVy9Zc0JpQUN2UUdidE5yWWlWczJLZ1lrQXhRQ3ZRNFNlaVZhcnFYakh3VUROQUs5QWhIK2Q2cUVtcUNsOHg0REpBSzlBWGFzdVlDNjk2cWhpNGtBekFiTkkzYzF4SXhCV29pb0daTTRBVjZHL1BIRVFGb0dKZ3ZoZ1k4ZC95blMvTUZkcUtnUmt6Z0JYb2dtY2JaZ3k0eXI1aVlQWU1ZQVg2MXV4UlZBZ3FCdWFLZ2Nzczh4ejJYSldsQWxzeGNFNE00QmRNenltbktwdUtnUWVIZ2NsL29PREI0YVlxeVV3WStQK3ZJT3JxUFRmeHlBQUFBQUJKUlU1RXJrSmdnZz09Igp9Cg=="/>
    </extobj>
  </extobjs>
</s:customData>
</file>

<file path=customXml/item2.xml>��< ? x m l   v e r s i o n = " 1 . 0 "   s t a n d a l o n e = " y e s " ? > < s : c u s t o m D a t a   x m l n s = " h t t p : / / w w w . w p s . c n / o f f i c e D o c u m e n t / 2 0 1 3 / w p s C u s t o m D a t a "   x m l n s : s = " h t t p : / / w w w . w p s . c n / o f f i c e D o c u m e n t / 2 0 1 3 / w p s C u s t o m D a t a " > < e x t o b j s > < e x t o b j   n a m e = " 3 3 4 E 5 5 B 0 - 6 4 7 D - 4 4 0 b - 8 6 5 C - 3 E C 9 4 3 E B 4 C B C - 1 " > < e x t o b j d a t a   t y p e = " 3 3 4 E 5 5 B 0 - 6 4 7 D - 4 4 0 b - 8 6 5 C - 3 E C 9 4 3 E B 4 C B C "   d a t a = " e w o g I C A i S W 1 n U 2 V 0 d G l u Z 0 p z b 2 4 i I D o g I n t c I m R w a V w i O l w i N j A w X C I s X C J m b 3 J t Y X R c I j p c I l B O R 1 w i L F w i d H J h b n N w Y X J l b n R c I j p 0 c n V l L F w i Y X V 0 b 1 w i O m Z h b H N l f S I s C i A g I C J M Y X R l e C I g O i A i W E Z z Z 1 F s e G h j S E J 5 Y j N n Z 0 x U R T J J R n g w W l h o M G V 5 Q k 5 a V l o 5 S U Z 4 Z C I s C i A g I C J M Y X R l e E l t Z 0 J h c 2 U 2 N C I g O i A i a V Z C T 1 J 3 M E t H Z 2 9 B Q U F B T l N V a E V V Z 0 F B Q W d 3 Q U F B Q T d C Q U 1 B Q U F E b F N N O E F B Q U F B T U Z C T V Z F W C 8 v L z h B Q U F B Q U F B Q U F B Q U F B Q U F B Q U F B Q U F B Q U F B Q U F B Q U F B Q U F B Q U F B Q U F B Q U F B Q U F B Q U F B Q U F B Q U F B Q U F B Q U F 2 M 2 F C N 0 F B Q U F E M 1 J T V G x N Q W 1 l L 2 R 6 V l F p W m 9 t c n V 4 Q k V k a k x Z O F Q 4 a U F B Q U F D W E J J V 1 h N Q U F B N 0 V B Q U F P e E F H V k t 3 N G J B Q U F O W G t s R V F W U m 9 C Y z F i W D J o a 1 Z 4 b S 9 5 V z Z T M 1 o z c 1 p G Y 2 9 0 b G h O M k s x L 2 F 0 V U o 3 Z n F n V l N k c 1 c w U U Z F d 1 R C R j U y a F Z G R G J r b E N 3 a U F v e j d V S X R p R T V X S z l K V 1 R h a C 9 z S X F k Y U p W O V V X Y T J m V k 1 o U V o r M H d n e l d C N j F J M G t u Y T d t Y T N Q Z j Y r O C 9 m N 3 p y b X p t Y l F K N 0 g y W W U 3 N i 8 1 e n U v Z T g 1 M 3 Z u d H V r b V h t Z X B N U 1 Y r L 1 V O V l V y d W N w d X d 6 Y k 8 5 N l Z 4 U F d 0 R l U 2 a 2 9 5 M n E 5 R T d m Y 1 R 0 Y 3 R w U 0 J Y S j A 2 Z U F 1 Z k V C V 2 N o U U 5 E R T V v S 1 R Y V l Y z Q j h O b U d s W D V p a k N F R V c 1 N F U 4 Z n p N S H p t d X A 4 U X I z Z j J 1 T D Z J N k 0 x N T l Y M X R G R T l V V S 8 v L 2 Z x U j A 4 c H F V b l d X S G p q O D J x N l B 2 e H R K a W o v a G J U e D Z 2 e H h L a X p 4 L y 9 z V F p U V z J l R C 9 C S E Q y d n d w c 3 p n R T N v e W p 6 N V d V M m 5 i R S 9 0 N V h W W U o z N G E 4 N n Z u Z j E 2 Y m l p R U 4 y e F d E a j B J b 3 h l a X J t T X Z v d W N 2 c E 1 4 c 2 1 5 a 0 R O W l R n a l V H V H R 0 e k R v T 2 E 4 Z F E r T m 4 2 d F V o Z z Z h d l A 2 d S s 4 N W 9 6 N l I z K z l R c j Z G V W 1 O c F d h Z U l P a E Z 6 U H Q 5 R G N B c 0 J q S T l T O E E w c E Z X V 1 l J U 3 N 6 S m t s S V h H Y m x m e l Q 4 Z 3 R u Z z I z S 1 U y T m V 1 K 2 5 B U k F j U n p 0 e l N 2 M V N o e F I 3 Y 3 N Z d 0 V M T T V Y U U h D b E Z m U m R X c m N w V X N B e k I 4 R 2 Z 3 b X R a S D Z l M E d O Z m h X O X h L R m h X a D d U e m 9 2 c H p O Z j h z Z D R S S k l H N C 8 5 b m Z w Y T Z r V G d z S 2 k 1 S 1 Z K Y 3 N J U 3 E 4 e U h V b 1 Y w N H p l K y t h S X k x c l J F N n E 1 T 1 A 3 W H Z K V G I 2 M W h 2 Q k 1 G V n B X e j B J a k V q V j F L R k Z 2 c U d a Q l d T T V Z h V W V v M 3 B G R 0 h E Y V N i Y W 9 5 Y X R 3 d D V E c z N I c 2 1 B d 0 x 1 Z 2 M 4 O G 1 U b W E 4 R l l M N E 5 w W F l a e D Z Q S 0 9 N S X p E S 3 Z J N G t p e W p T U W x W Q V R a O G R z a E 8 5 N E l h T 2 5 u c X p k M H N n Y U h t M W 1 h b l g z W U N E Q W g y U 3 N Z d 1 B M M G p E Q m 5 5 V U x T V 2 p 2 Q j B x Q j J X b F Z y b W 5 n S E R p N X p l c D N Z T X c 2 a F N O N W 1 1 b W t u U U 5 n V E F z S j d z a m F 0 c k 8 4 U F F 3 S m l x W W h 5 d G V C d W d w N y 9 H V l V y O U h n W l h l d V B 0 M l d o U k l G U F B H Y T l O b W J O R F Y 0 Q W h 5 d W V R T l Z k M m h t R W V Z N n d I U D J o M U x n c 1 N s U V J V d X B 3 S D J o Z V p u T C 9 I N 1 J p R 2 h 1 c l p I a H I 5 Q W d B T V J 4 S G R D b y t r c 0 s x S F l C S G t F d F k r Q 0 t z c F J t Z F p l V n F R V 1 J h V k R S a 2 1 a N X h Q S W 9 1 O U l T T V l r S m x k U n N L V 2 J a Z E g x Q k 5 n U 0 9 i d T B a Y 0 d n S U V x U l B I N G k 5 S G t T T X F H a k V 4 Z W p 2 c m Z E e k t D Q W R 1 R D J 5 V k h 2 M 0 5 q T m J k S H d K Q X R S Z H Y 1 Z 2 F r Q l l D R H d S R E l Z a W x K R m x y W E N Z O U I 5 M H d T Y X l Z M W l i N W t S R F B O c G h a U D B S e k N z U n R 2 N W V u M E F H Q W c 4 c 1 R W T T h J S l I 5 M U 9 K L 0 N J Z W w 2 d V N P U G F T R W N F d z Z h c U d L L 1 J C T U 9 D R l c r e G p T O V Z C W U F C N G 9 s Q 2 9 K S z l p N k g r R G Q 5 M 3 N 0 M T J k K z I 3 c D V Q Z E Z l a U t 6 S T I x d X Z J d T J o S U d t Y l h V b m E 0 S 0 J p b H l 1 a D N w Z z U 1 M k N 3 Q k 5 U d k N t R 1 R Q N 0 t z b X d n b j d t c D R R V U l z T U x h U E F h M E s 0 c 1 J Z M U J T d 2 t B N 3 d J N l d C Q U 5 s O E l X Z 0 9 Z Y n F j Q U F Z Q 0 R 3 M n F r T H k w a E t u M 2 p 0 a E 1 C Z T Y 4 U z N h V U 9 q Y W F u d V d i b l N t S l Q w d 0 p X R k F S a 3 F X Y S t L S 1 l N Z 3 d X M m V D N U 9 E R 1 F E Q V F l S 3 d L T 0 N w T E J M a W p l c n N i M 0 J i S 1 N a b W 1 o U V Z F Y m E 3 d G F 0 Q k d h M m x H a 0 l N V E V v W U p F V 1 l m T H h x R 2 l u a X U 4 N H M 1 T U p 4 N 3 B I V E R 6 N 3 Z D Q 1 h v a k R P M T F J S G 1 U a j l i Y W J 6 S F d 0 d E 5 t O T Z m Q j c z M z h O Q 0 h 4 S 2 1 O b l d R b H h 2 S z V M d 3 J D Y W o 3 N z B y R 0 d R Z 0 R X N k t R e C 9 W T 3 B r U 1 c y d W N l T W F B b T k 3 e H J v Y 0 E v a H l O a F p M S 3 Y v b 0 I w R m Z E K z J S S m J q N 2 l I Z E h J Z F F a d F p z b V B N N E Y v W W F 1 Y j R w b l N x Z S t G N W h 4 U z h P Q T F j b W U 2 M G 5 v U k x u a F M w b z l s Q l h 1 V T V 0 Z F p 0 O U M z T 0 d C V G J J O F l a U W d E O U F V R U 0 x N 2 1 i R n Z J b 0 8 5 e F J E M 3 d W L 2 Q 4 M U h q Z H d P e H E 1 Y U V B Z F J y M l d n V H p 0 W E Z h a j g v R 2 d Z N k N Q R D R q V k R z R W d h V W Y 0 K 1 R n M G x 4 c 0 N L U E h P U z d K R 2 1 2 c 3 J L a D h C Z X M w Q l h p e G x k T H Z j Z X h P a 3 B 0 d G g y U k 5 k b V Q 4 Y 3 l C R 2 h J R 2 p P M 2 w 3 S m 5 O K z d Q e G h u b 3 h O d 1 E 0 M V R D S X J l M 0 l K Y k F s R E I y Y k N 6 R n J Q R m 9 t Q m Z v a m h 4 R X V N Y 0 U y U X R s d 0 x 4 N 0 d S L 0 9 I M E F r U H Z i Q 0 V w R j Y x Y W t m W V Z N c T M 3 T X N W T U Z B b X Z 6 U 3 F v M E 1 5 Z m t j Z k l 3 T k R M W l R k V 1 d z W n F n S U d q S D d S b U 0 v e U x W S W N P Y V N I R F h U N n N X V y s 2 a U N T R y s v d k U 4 Q 3 N S e E x B b H Z 6 R U h T a 2 x a M W w 5 S E t S c 0 F R U H R W e H R Q b T d O a V p L d D J x a z R j Q T B P T E x l T U 9 h U W 9 Z S 3 N y d E F 1 d m l x S 1 d C S H F w U X B x c 2 w 2 b E R O Z 2 p S Y 2 1 6 L 0 1 u N C 9 5 N U k 1 S 2 l L M 2 5 Z S D J 1 T E R a Y j d X L 2 d I d 0 V E a l d S a n F h M k 5 j W j d l N X h E U X d J Q m w 3 a 2 F h M 1 V 3 V 0 h B W k 1 L M W N u N D J W d F F U d l V Q L 1 B v b 1 c 3 S l R 1 S 2 Z I a 1 B W U 2 t m U G w 1 T H F 5 S W p H d W N N c 2 V 4 N U d h d l B K S i 9 E c i t y U X V k b k V U T U 5 C c j d X d n V H Z F Z V T C 8 5 c E d C a F l w V E 4 r Z 1 R y a 0 1 H Q X F U Z H N n d 0 h a T m N D R H d S d z V s e G p m S 0 t C d F l r Z 1 B s b D c x M X B t O G p I a X J E N 2 N D b n V S Y T Q y c T d h Q W d h c X B k O U 4 2 W T R 1 d k F B c z Y w Y j h Z M k N n W l g 3 T W l B N 3 J q W S 9 E V U d G S G F T e j V Z M E d o a D h 2 R 3 F p a F A y N G d K a 0 M 0 Y W 9 m N W R W V 0 Z M W U 9 5 e H F O N H Z U T U l w W G J 5 R V l Q c U R O Q V V N V k 1 T N X N k S G J V L z R r c 3 p B M G Z G W n Z 6 V k J Q S E F a N D d S S 1 B y a V o v R j J W S E R r U H k v S X B V S i t S U k U y S F d K c j Y 4 U n F K e j N X e j B R W W 8 3 K 2 p B b 2 J Y Y W l V a G k 2 M W d T V l F k e W Z r V m d Z N W 4 z T U 5 U M F p H U X h Z T U d G e U 4 0 U 2 J K Y 1 J y M 0 t T S E R W U T J p S W 9 L d 1 F u Y V J u Y U h 2 W W Z i K 2 R Q c T F M Y 0 R 1 Z n V X Z 0 l F V 1 J Z Z 2 Z S R H Z Q b 1 l V Q n V j L 0 N O S 3 U x R 0 F 6 S T N 0 d m V z d U x H c l R r W X F j M X d s W F N 1 T l V M a T B N b 3 d E W D Y 4 d y 8 x b 0 N C a G 9 G b 2 J G V 2 V x V E h D d 0 1 O T 3 d x a F Z R M F N a W E J n T F R p R X E y d U R M d W t a a T Z J M U l 4 d X B v Y 0 5 W R F l z R 3 p Y e k 9 3 S G x O b W U 4 a n Z i b 2 4 v T 3 Y v d 3 B m Q W d Z Y V N h a n B J Z G 9 R d X B h d 0 1 G Q 0 9 y Q k 5 y e U d 4 O E R J W j U 3 b V p k R E l Y U 2 o 1 N 2 9 v e j R K V 2 J l N F F i W V d L T E 9 2 T E h M R z Y y a V g 0 V F Q z Y W 5 O b k d P d W N w M m t U R E Z P M U t Y S z h W N 0 x s R T c w d W 1 M M X Z l R n J M R 0 F 3 M T d x Y k Z l O U R u T l h w L 1 R R O G I 0 d E 9 H T E t O W G t L b l F z V 2 g 5 O W 9 G d i 9 V a 3 d p Q m h a U 1 Z o d 2 t Y K 3 R j V l V C Z y 9 4 d 0 N o a D B 3 R n l k M m 0 0 M n J O d k J W b 3 h E Q m t N S D l j d 3 Y z S V V l R n B n T G t E c j l w S W N O e W N t Z V p y a j l t N 2 x B Y 3 d U Q k t m V U R 5 Y 3 l 5 O W N X W W s 1 M 0 p C M E h k V U 9 X c W l H c k 8 w L 1 J P R V Z M e k V r O F V Y a W Z B Y 0 1 B b X N P Y U t G a k l Z R 3 J M c l h w Z F o x e U J y Z z A 0 U E c 2 T F R C d W h R b 1 J 6 a V l V N k t D S n V 1 K 0 Q y O E 5 z M l V k d E 1 V T U 5 D d U h 0 Q m Y 2 c E 9 u M 1 d 5 Z 2 h B b 0 V S b T F T W l R E Q T B 1 U 0 x u R W h h c 0 Z v R W Z 5 b D A 1 T F F t Z U V v a E p p M k t W Q T J D R G d U N m V y K 3 p O Z m Z K U F l H Q m N s U k F m O U x 2 a U x J d k I 0 T T l Q e j F r c T h J Q l l Y Q k h E b k p Q M E Q y c 3 h 1 a F I 2 Y j B o T z l j V X p S S j c v V X l J W j V j R k 9 U Z 2 h a Z 0 1 k d E F v W S 9 N c 1 R k K 2 h n b 0 s 4 d l F I O T R 5 Z 2 d a R E k x N F B N e W M w a k J l b E 1 m W V d u U l N t T W x C V D B B M z c v b l d z R n k v W H I x S C 8 2 M 0 9 t c l B H U F c v M 1 l l S X J O R 2 Q 1 Y n N o R S 9 K T T d 6 Q V o 3 V n J S Y U 4 r N F p E Q j M v N H B E V G M w b T d Q U m k 5 R 0 p B a V l w a 1 J C a F Z s O T J U Q n p a R E p U V k t n Z C t 1 d G F o Q U 8 1 V 0 F i c E Z k c V N S a l F i M W p V U 3 p 2 a 0 J 2 d n B h c 2 5 H d 1 d D Q U c z W X l F b l V Q c U Z G M n p Z Z j Z 5 c 3 N o c U h 1 Q 0 d v Z 0 F x c 2 w x V U c y d k d P W V l N Q T J G V G x a S l g x T V M 0 M 3 l H a E d H Z V A w W U V r U k 5 y M k N u T U J v Z F A r d V p p T U 1 B T k N 5 N 3 F H R U t N d G h I Z 2 R u S m F M b T F I M E o y U 2 o v U E 8 r Y X V o O H F K c T d K T k 9 W c 3 p W Z H R J c j N p V U 1 F L 3 d 4 T n Z z T X h 1 Y 0 d D b k 1 C b i 9 U T n h X R E F W b X E z a j V 5 K 3 p a R k R P V j N 6 T k N T a F Q 5 a z B S U X V U a E d I e l B I U W V 0 M V k x b H R p R W 8 1 M E p D U U 0 2 R G h V V F l N Z 0 x 3 c G R Q N X R Q V m d R M 2 J D W U 1 C Q T h w T n J s c V Q 5 d G 5 M N D d K c T F n T G d J M T l w M T Z G W n Q 5 N z V y W F N K V V E w b 3 Z V M 1 R M N F J E Q W l Z Z n J D b G h 3 T H d N a n h H a X F U d 2 5 m a l p n T G F x W D E 0 O V p I U V l E b F d G M j l a T H d Q N n h 0 c H Z y R n c x e H V I V X p 3 W n d B Z W Z i c k x R N 1 B v V G 5 1 M V h S R m E 2 c 0 9 m V y 9 u O W 1 S a E Y 2 M 2 F n b T R R Q n I w d m h n Y 0 M 5 R z Z K d 0 Z X R E E 2 K 0 t G e W E 0 V k 1 o Z 2 9 0 e T B F b T l s M m F L U F Z o T 0 1 X b T l k T 3 V N N F R F N W g 0 a z Q v L 2 x G a X J q c 3 N N U W 1 2 S l h y Y z Z W N 3 U r U n p B M H d t T 2 t s Z C 9 O O H h j T 3 d W R E c 5 U H p 6 N G p E T T g v M i t L R m M 4 e l N F M T Z 6 S U s 2 N k F U b F l 4 T D B N c 0 x Z Q 3 l h U 1 Y r R W 5 y N j J 4 S 3 h q b m 5 k d V J q Q W c v a m x y a E d I b F B E S U l q L 3 B o M G F 1 W T N 4 a z V E T U R I M X B i U V B 4 T F d t W F p O U n c 1 U m 5 h V D V D R 1 Z h T j h 3 U G Z j Z m R J V G R a N 1 g r U l E x e H J 6 S H F Y V G Z T O X d F d 3 d 3 N D V a R W 5 N e U 5 3 c F U r b F Z u Q V d 1 Z n J p a j F 6 V G x C b V M y d T l W Q 1 l h c k V 1 a F Y w d n p z R G t E T V l k T H l N e l Z J T T R 0 S W 9 S c k Z u M m h S T D Y 3 b j B 6 c U 9 5 N m h j N 1 d 1 R k h a a j J z K 1 A w M 2 p N M H R J M 3 p Y L 2 N Z b 2 1 D V V A w e m 1 C Y 0 t O V j V C e m l 0 Z 2 1 M T 2 J C Y 3 d t Z y t w R E J Y d T R t d W M w T z N p V j Q 1 L 2 8 1 c H d k O E Z B U k t L e l Z i O F N t d X l C Y 2 9 m N H J P Y 1 h k b 3 N W U F B T U T Y w N F J X N D V U T 2 h p U 3 J w V 1 d j M 2 V B W j J E Z m R m Y j N Z c D Z w R H p s c T M r L 1 l h O V V y S z Z 3 Y n J B b 3 p P L 0 J 3 Y m 1 K O D M 2 U V B 6 Z X B I b G p 6 T V R u Q X I 0 T C 9 k c S 8 z V F l W S W 8 z K 3 F a d H R G S j Z y S 3 h C e D V 0 d 2 x 4 O T R O c U g 2 Y n J 1 T k J I c E F Y V H N h Q y 9 v d 3 N Q S E g z d U N 1 c 0 9 Y c j d Q W E x q a V h r e m J w V m R R b W g 4 Z U t E e j F X M W l a Y l o 5 d k V H V m N Y d E 9 D U U h Z Y m F m d l R h d X V a Z 3 p t e D N x Z F Z K M 2 J S W V J 0 S E t X V T A 3 R l Q r Y j F 4 d l J m d i 9 T a G h p d V p k Y 2 Q 1 d m J q Y U 9 P Z m o z N 3 B X T 3 c r N 0 M z T W 5 D b G Y w c 0 x B O W l V W D N u c T I v b k g z N X l m b G 1 0 U G F T T D d M e k N l Y W 4 v S n V U Y V A z O G J k V 3 B j Y S t V U V Z s L 3 p Y e T l 0 d H Z 1 N 2 0 w N 1 B 0 Q l N M L z Y 5 T i 8 3 Z k F R Y W h 0 R X A 2 S i t 3 U y t l W n V y W W I 3 d E Y v V k 9 L Q 3 B 5 b n I 2 V 2 h a R C t r c F M 3 S W J 0 d F k 1 U m w 2 b H p R Z D E r U D M r N z I 3 d 2 9 F Z i 9 k c n I z c 2 V m e T l N d m h t M U N l K 0 N y a G 5 i K 3 Q 5 O E U z O U N s c 3 A z R T g 2 M n N 1 b y 9 s L 2 5 j V l h C R F Z E Y 3 Z B Q U F B Q U F T V V Z P U k s 1 Q 1 l J S T 0 i C n 0 K " / > < / e x t o b j > < / e x t o b j s > < / s : c u s t o m D a t a > 
</file>

<file path=customXml/itemProps51.xml><?xml version="1.0" encoding="utf-8"?>
<ds:datastoreItem xmlns:ds="http://schemas.openxmlformats.org/officeDocument/2006/customXml" ds:itemID="s:customData">
  <ds:schemaRefs>
    <ds:schemaRef ds:uri="http://www.wps.cn/officeDocument/2013/wpsCustomData"/>
  </ds:schemaRefs>
</ds:datastoreItem>
</file>

<file path=customXml/itemProps52.xml><?xml version="1.0" encoding="utf-8"?>
<ds:datastoreItem xmlns:ds="http://schemas.openxmlformats.org/officeDocument/2006/customXml" ds:itemID="{E018C370-1C17-42F7-AB77-21C391CD0599}">
  <ds:schemaRefs/>
</ds:datastoreItem>
</file>

<file path=docProps/app.xml><?xml version="1.0" encoding="utf-8"?>
<Properties xmlns="http://schemas.openxmlformats.org/officeDocument/2006/extended-properties" xmlns:vt="http://schemas.openxmlformats.org/officeDocument/2006/docPropsVTypes">
  <TotalTime>0</TotalTime>
  <Words>6402</Words>
  <Application>WPS 演示</Application>
  <PresentationFormat>全屏显示(4:3)</PresentationFormat>
  <Paragraphs>354</Paragraphs>
  <Slides>25</Slides>
  <Notes>20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Arial</vt:lpstr>
      <vt:lpstr>宋体</vt:lpstr>
      <vt:lpstr>Wingdings</vt:lpstr>
      <vt:lpstr>Calibri Light</vt:lpstr>
      <vt:lpstr>Calibri</vt:lpstr>
      <vt:lpstr>Times New Roman</vt:lpstr>
      <vt:lpstr>黑体</vt:lpstr>
      <vt:lpstr>微软雅黑</vt:lpstr>
      <vt:lpstr>Symbol</vt:lpstr>
      <vt:lpstr>Arial Unicode MS</vt:lpstr>
      <vt:lpstr>Cambria Math</vt:lpstr>
      <vt:lpstr>回顾</vt:lpstr>
      <vt:lpstr>Elastic properties of neutron star matter and crustal torsional oscillations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Meeting</dc:title>
  <dc:creator>夏铖君</dc:creator>
  <cp:lastModifiedBy>夏铖君</cp:lastModifiedBy>
  <cp:revision>1959</cp:revision>
  <dcterms:created xsi:type="dcterms:W3CDTF">2011-09-23T15:07:00Z</dcterms:created>
  <dcterms:modified xsi:type="dcterms:W3CDTF">2023-05-22T05:56:34Z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0931A6B474E24E0DA32E58E5195070C4_12</vt:lpwstr>
  </property>
</Properties>
</file>