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91" r:id="rId2"/>
    <p:sldId id="425" r:id="rId3"/>
    <p:sldId id="449" r:id="rId4"/>
    <p:sldId id="444" r:id="rId5"/>
    <p:sldId id="426" r:id="rId6"/>
    <p:sldId id="447" r:id="rId7"/>
    <p:sldId id="450" r:id="rId8"/>
    <p:sldId id="427" r:id="rId9"/>
    <p:sldId id="428" r:id="rId10"/>
    <p:sldId id="429" r:id="rId11"/>
    <p:sldId id="430" r:id="rId12"/>
    <p:sldId id="451" r:id="rId13"/>
    <p:sldId id="431" r:id="rId14"/>
    <p:sldId id="432" r:id="rId15"/>
    <p:sldId id="433" r:id="rId16"/>
    <p:sldId id="445" r:id="rId17"/>
    <p:sldId id="434" r:id="rId18"/>
    <p:sldId id="446" r:id="rId19"/>
    <p:sldId id="452" r:id="rId20"/>
    <p:sldId id="453" r:id="rId21"/>
    <p:sldId id="435" r:id="rId22"/>
    <p:sldId id="436" r:id="rId23"/>
    <p:sldId id="437" r:id="rId24"/>
    <p:sldId id="438" r:id="rId25"/>
    <p:sldId id="439" r:id="rId26"/>
    <p:sldId id="440" r:id="rId27"/>
    <p:sldId id="44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7E79"/>
    <a:srgbClr val="FF9300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22"/>
    <p:restoredTop sz="96070"/>
  </p:normalViewPr>
  <p:slideViewPr>
    <p:cSldViewPr snapToGrid="0">
      <p:cViewPr varScale="1">
        <p:scale>
          <a:sx n="129" d="100"/>
          <a:sy n="129" d="100"/>
        </p:scale>
        <p:origin x="192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D99B8-41A8-B942-A3AB-114071FCDD6E}" type="datetimeFigureOut">
              <a:rPr kumimoji="1" lang="zh-CN" altLang="en-US" smtClean="0"/>
              <a:t>2023/5/16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BA67-9A2C-6942-BBC0-91C3900C3D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BA67-9A2C-6942-BBC0-91C3900C3D8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294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BA67-9A2C-6942-BBC0-91C3900C3D8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49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BA67-9A2C-6942-BBC0-91C3900C3D8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033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BA67-9A2C-6942-BBC0-91C3900C3D8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695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BA67-9A2C-6942-BBC0-91C3900C3D8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20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BA67-9A2C-6942-BBC0-91C3900C3D8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630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BA67-9A2C-6942-BBC0-91C3900C3D8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629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BA67-9A2C-6942-BBC0-91C3900C3D8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57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03D9E-6E8C-F4B0-0E17-339FA0F91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D5412AC-ACAB-73AB-F84D-74F4DBF03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38435A-172B-A4B8-BCE9-74698C03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990A-135D-3145-A981-F5D4D870EBA9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A63395-C68F-B018-EAEF-28DF467F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311CC2-7BCD-CE38-FEA2-695B6777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82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341C5-C6B8-F67A-64D3-85E74DA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CC9B49-C821-04A7-988C-B3F061219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81B760-8320-5DA3-A2A4-837CC655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799-17C5-D542-93FA-E5DA5CA55D56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9FFF19-3872-FCFB-79A8-2C9F854B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E2BD9F-60A8-4725-96C5-CA20D29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6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0B316E7-4C2B-8885-69E4-F38B0C896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FF87F1-9915-1C22-6C0D-43E74ADFB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7ED5A6-3014-6DA8-E70B-7BF248F4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6E9-F667-8547-A27B-07BA42892A16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B700BD-9B8A-5F2F-44B7-104D979A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09D327-B0A6-B21F-F96E-7FE7BC82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85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893BFB-1B74-C4F9-D65A-E071FFBD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07D89-D335-4359-5542-EB4F66998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928871-C830-89AD-6897-88F8CCEB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597D-9CFE-DC46-BA5A-44E54D33E419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AD5333-0048-9060-AC14-D8FBBDB2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FF4F50-7C8F-67C2-9BDB-657055A9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549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98C8A-97C0-6799-CD50-092ED9C5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3DB711-6676-2E25-E031-44E1C1C4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A18402-488B-C1E2-8CE3-A1300DD5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3AB6-A947-124A-807B-0F8F41D904B4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A9919-2836-92FF-9634-CAFBB8BD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40206F-02F3-DBAE-068B-AD899BE3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61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95C93-4E07-A8BB-3949-6CAE9A2E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5FE25D-0520-5F35-D517-249BE9CD8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B08DA1-F31B-1CE8-8BA2-9E8222ADC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ABCF9-17AF-4DC9-B6E0-D9BDF5F3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1FBB-22B9-0C4D-B727-9419A5B82DA1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5C26DF-DE2C-97EA-1485-D3451072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654FD7-2F27-8ABD-2FD4-2CB97CCE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318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57C029-28B0-CFC9-CFC7-09F66457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CC4172-BFBC-598E-FF89-A45117A8A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28E4D0-9061-4976-6D05-6DBD11E1D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9E34A8-AE97-F7DE-7270-DF7961358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AA0D07-00BB-49AB-609C-1DFC3E404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DBF31C9-EEC8-9CF9-3B63-9802B0DB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C08B-FDD1-6248-B0C3-C44CB6BC56BA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16069E-1551-9A83-C947-E27991FB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0473F2-B8C2-2639-D9E2-94C8D876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972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DE6051-FF94-094F-52D3-1DA0D235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2451CB-C47A-E019-F759-210F6A1F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D46B-638C-7444-876F-13CC1A3B1917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B6C889-28D4-0789-0995-76D73A0A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0C3686-D726-A87E-901C-8943EED9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564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77A322-033B-982E-1705-30EFD78D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367-DCD0-BE45-8133-EB9E2053FE75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6DA79-E9B7-9755-F7FB-9FBF8C6E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9725C6-E53A-CC61-B624-F13EBFAD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089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90FA5-B1A2-ADA3-9F3B-F757B24A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BC46C-F4FA-3E0B-65DA-6191DE647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B772E1-C7D0-3E67-51B0-B8E86301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D91C73-EE4A-DA2B-9659-58044A7A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E3CA-FEEE-1248-BAC7-14FAAE7E1938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F8F839-A875-3115-B9B0-F3A14A6B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B06E48-FB17-856E-F195-BB55B394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763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15B55-0ACC-0D9D-2F78-668BB16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AFDE259-0132-1E61-BFCA-2ECCDA9D7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BF3D3E-4EC4-C7C6-301B-FC4EB5B4C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9086E5-50BB-27F8-653A-E6AE4F6D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FD3A-2B4A-3A4C-9453-539B3E2B4EB7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224E8F-1007-359B-F0B7-05F3BAE3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5397D9-8B68-AEDF-541A-F317134F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761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6051B89-68C5-3E7D-CAE0-1B66D2F9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F7710C-3754-B96A-CF99-8F7794E63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4704EF-3416-1BCF-42EE-5EC58FA18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2F52-DD62-4140-BA3C-FDEE1859CF78}" type="datetime1">
              <a:rPr kumimoji="1" lang="en-US" altLang="zh-CN" smtClean="0"/>
              <a:t>5/16/23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98D595-0D00-4769-0995-F63CF582E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09BE2A-A49D-9C1D-21E1-1C492C306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59B1-D29D-8442-82F9-D7BBDF543B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027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jpeg"/><Relationship Id="rId7" Type="http://schemas.openxmlformats.org/officeDocument/2006/relationships/image" Target="../media/image4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13.jpeg"/><Relationship Id="rId7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2.emf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4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194994-7A7C-8E01-5A58-9E05284B1A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-1961" y="12777"/>
            <a:ext cx="12193961" cy="68452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80A133-26CA-991D-ACB4-ADDB4F500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A78EB0F-C811-1A15-04F0-D302725F7099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C12791-5262-30A5-A336-CFEA4D9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C9204-4CC7-828A-3E6D-292D63946B2F}"/>
              </a:ext>
            </a:extLst>
          </p:cNvPr>
          <p:cNvSpPr txBox="1"/>
          <p:nvPr/>
        </p:nvSpPr>
        <p:spPr>
          <a:xfrm>
            <a:off x="617915" y="1174178"/>
            <a:ext cx="10956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Does Stress Drop Positively or Negatively Correlate With Rupture Speed?</a:t>
            </a:r>
            <a:endParaRPr lang="zh-CN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BB528-F0FE-C20D-D27B-27B9C38D2347}"/>
              </a:ext>
            </a:extLst>
          </p:cNvPr>
          <p:cNvSpPr txBox="1"/>
          <p:nvPr/>
        </p:nvSpPr>
        <p:spPr>
          <a:xfrm>
            <a:off x="617915" y="3993111"/>
            <a:ext cx="109561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Shiqing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Xu </a:t>
            </a:r>
            <a:endParaRPr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altLang="zh-CN" sz="1200" b="1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altLang="zh-CN" sz="2800" b="1" dirty="0" err="1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SUSTech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, Shenzhen</a:t>
            </a:r>
            <a:endParaRPr lang="zh-CN" altLang="zh-CN" sz="2800" b="1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4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82987-6D50-07B7-A6C5-5352C7A9E1CA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Correlation between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</a:t>
            </a:r>
            <a:endParaRPr lang="zh-CN" altLang="zh-CN" sz="3200" baseline="-25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CAF20-1C82-1D7B-387C-072D7B95D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73" y="1750707"/>
            <a:ext cx="5973987" cy="2740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B9471F-38F6-3D2A-15A9-8E3E2284C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435" y="1548704"/>
            <a:ext cx="3723191" cy="34764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632951-2475-FDB4-3CC7-8186E1B2C360}"/>
              </a:ext>
            </a:extLst>
          </p:cNvPr>
          <p:cNvSpPr/>
          <p:nvPr/>
        </p:nvSpPr>
        <p:spPr>
          <a:xfrm>
            <a:off x="6997062" y="3078929"/>
            <a:ext cx="288235" cy="49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AA0A4-5A65-D0D8-EE13-586EC3544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909326" y="3168802"/>
            <a:ext cx="420047" cy="236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23AD91-1B91-9B22-1388-6FD14875C46E}"/>
              </a:ext>
            </a:extLst>
          </p:cNvPr>
          <p:cNvSpPr/>
          <p:nvPr/>
        </p:nvSpPr>
        <p:spPr>
          <a:xfrm>
            <a:off x="7580201" y="4648784"/>
            <a:ext cx="490373" cy="49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9BC5F6-9BB1-FA1E-141B-9BF9C4BC1A70}"/>
              </a:ext>
            </a:extLst>
          </p:cNvPr>
          <p:cNvCxnSpPr>
            <a:cxnSpLocks/>
          </p:cNvCxnSpPr>
          <p:nvPr/>
        </p:nvCxnSpPr>
        <p:spPr>
          <a:xfrm>
            <a:off x="8686800" y="2037523"/>
            <a:ext cx="1808922" cy="824948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5FCC3E-94BB-5E09-9D6E-79B59DACBE9F}"/>
              </a:ext>
            </a:extLst>
          </p:cNvPr>
          <p:cNvSpPr txBox="1"/>
          <p:nvPr/>
        </p:nvSpPr>
        <p:spPr>
          <a:xfrm>
            <a:off x="8145118" y="5092319"/>
            <a:ext cx="28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Chounet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et al. (2018)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66CAF-2231-21E4-B3E1-4F3473710FAA}"/>
              </a:ext>
            </a:extLst>
          </p:cNvPr>
          <p:cNvSpPr txBox="1"/>
          <p:nvPr/>
        </p:nvSpPr>
        <p:spPr>
          <a:xfrm>
            <a:off x="785982" y="5830158"/>
            <a:ext cx="614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Overall negative correlation between          and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82C0CD-5A3B-9143-3F8A-91D67037C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677" y="5836568"/>
            <a:ext cx="406400" cy="393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322897-7AB0-B2A8-9D90-71A27DF36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485" y="5806835"/>
            <a:ext cx="609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5A7C7-4EEA-AEC3-80B1-3CA0989BF0B4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Correlation between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</a:t>
            </a:r>
            <a:endParaRPr lang="zh-CN" altLang="zh-CN" sz="3200" baseline="-25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DDA24-F19D-0EDB-7B06-9917780F4C4A}"/>
              </a:ext>
            </a:extLst>
          </p:cNvPr>
          <p:cNvSpPr txBox="1"/>
          <p:nvPr/>
        </p:nvSpPr>
        <p:spPr>
          <a:xfrm>
            <a:off x="675685" y="3011637"/>
            <a:ext cx="11132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Positive</a:t>
            </a:r>
            <a:r>
              <a:rPr lang="en-US" sz="3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or </a:t>
            </a:r>
            <a:r>
              <a:rPr lang="en-US" sz="3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negative</a:t>
            </a:r>
            <a:r>
              <a:rPr lang="en-US" sz="3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correlation, that is the problem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03F5A-DAC4-9F02-C409-182F60775704}"/>
              </a:ext>
            </a:extLst>
          </p:cNvPr>
          <p:cNvSpPr txBox="1"/>
          <p:nvPr/>
        </p:nvSpPr>
        <p:spPr>
          <a:xfrm>
            <a:off x="516835" y="4560882"/>
            <a:ext cx="3400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Laboratory earthquakes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D51A6-A1AD-AF78-2E0D-015AAA108F0D}"/>
              </a:ext>
            </a:extLst>
          </p:cNvPr>
          <p:cNvSpPr txBox="1"/>
          <p:nvPr/>
        </p:nvSpPr>
        <p:spPr>
          <a:xfrm>
            <a:off x="2873733" y="1722942"/>
            <a:ext cx="29285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Natural earthquakes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A2913-AEF7-3C6C-F180-01DF619A2615}"/>
              </a:ext>
            </a:extLst>
          </p:cNvPr>
          <p:cNvSpPr txBox="1"/>
          <p:nvPr/>
        </p:nvSpPr>
        <p:spPr>
          <a:xfrm>
            <a:off x="6351104" y="4560882"/>
            <a:ext cx="487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Context-based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Physics-based solution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461F2D-279D-F188-47D5-662AED59FC63}"/>
              </a:ext>
            </a:extLst>
          </p:cNvPr>
          <p:cNvCxnSpPr/>
          <p:nvPr/>
        </p:nvCxnSpPr>
        <p:spPr>
          <a:xfrm flipV="1">
            <a:off x="1709530" y="3627190"/>
            <a:ext cx="0" cy="863525"/>
          </a:xfrm>
          <a:prstGeom prst="straightConnector1">
            <a:avLst/>
          </a:prstGeom>
          <a:ln w="2540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92114F-9EA1-D331-B357-68FED014E348}"/>
              </a:ext>
            </a:extLst>
          </p:cNvPr>
          <p:cNvCxnSpPr/>
          <p:nvPr/>
        </p:nvCxnSpPr>
        <p:spPr>
          <a:xfrm flipV="1">
            <a:off x="3847359" y="2227625"/>
            <a:ext cx="0" cy="863525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80A133-26CA-991D-ACB4-ADDB4F500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A78EB0F-C811-1A15-04F0-D302725F7099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C12791-5262-30A5-A336-CFEA4D9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C9204-4CC7-828A-3E6D-292D63946B2F}"/>
              </a:ext>
            </a:extLst>
          </p:cNvPr>
          <p:cNvSpPr txBox="1"/>
          <p:nvPr/>
        </p:nvSpPr>
        <p:spPr>
          <a:xfrm>
            <a:off x="2932929" y="2767280"/>
            <a:ext cx="595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Context-based solution</a:t>
            </a:r>
            <a:endParaRPr lang="zh-CN" altLang="zh-CN" sz="4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3A6ED-3051-D692-5013-7AC2C134CB9C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Estimation of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for lab quakes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673D3-59A1-F734-1312-E2887A49374E}"/>
              </a:ext>
            </a:extLst>
          </p:cNvPr>
          <p:cNvSpPr txBox="1"/>
          <p:nvPr/>
        </p:nvSpPr>
        <p:spPr>
          <a:xfrm>
            <a:off x="584648" y="1334134"/>
            <a:ext cx="2579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Space-time migration</a:t>
            </a:r>
          </a:p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(multiple locations)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60F24-C635-FB51-667C-CE8938593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7" y="1939890"/>
            <a:ext cx="3482848" cy="2443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5A1CD-A039-2774-6FD9-CCB365CA8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516" y="1989585"/>
            <a:ext cx="4075286" cy="2134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8F76DB-F956-688D-0234-D0FA50696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057" y="3918522"/>
            <a:ext cx="3851615" cy="2007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6E5D43-A910-E96A-2B62-1DFCED9CEFA0}"/>
              </a:ext>
            </a:extLst>
          </p:cNvPr>
          <p:cNvSpPr txBox="1"/>
          <p:nvPr/>
        </p:nvSpPr>
        <p:spPr>
          <a:xfrm>
            <a:off x="4768355" y="1329864"/>
            <a:ext cx="22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Waveform pattern</a:t>
            </a:r>
          </a:p>
          <a:p>
            <a:pPr algn="ctr"/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(single location)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C5BE48-BF11-0167-2CA3-C8BC8E54C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156" y="2023600"/>
            <a:ext cx="1975299" cy="46123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16A91C-341A-0615-E03C-192B4C92BD8D}"/>
              </a:ext>
            </a:extLst>
          </p:cNvPr>
          <p:cNvSpPr txBox="1"/>
          <p:nvPr/>
        </p:nvSpPr>
        <p:spPr>
          <a:xfrm>
            <a:off x="9048398" y="1329663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Combined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B654F5-E661-84D4-786A-890E59A6A0EF}"/>
              </a:ext>
            </a:extLst>
          </p:cNvPr>
          <p:cNvSpPr txBox="1"/>
          <p:nvPr/>
        </p:nvSpPr>
        <p:spPr>
          <a:xfrm>
            <a:off x="695739" y="4752970"/>
            <a:ext cx="28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Svetlizky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et al. (2017)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D6AB75-ABA4-EEF9-9189-2921B9AE0379}"/>
              </a:ext>
            </a:extLst>
          </p:cNvPr>
          <p:cNvSpPr txBox="1"/>
          <p:nvPr/>
        </p:nvSpPr>
        <p:spPr>
          <a:xfrm>
            <a:off x="5718314" y="6340171"/>
            <a:ext cx="28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Xu et al. (2019a)</a:t>
            </a:r>
          </a:p>
        </p:txBody>
      </p:sp>
    </p:spTree>
    <p:extLst>
      <p:ext uri="{BB962C8B-B14F-4D97-AF65-F5344CB8AC3E}">
        <p14:creationId xmlns:p14="http://schemas.microsoft.com/office/powerpoint/2010/main" val="31436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8D371-A02C-D91E-0D6A-BC76033F333A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Estimation of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for lab quakes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920DD-837F-698F-4622-5FE5D4F0F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47" y="2527715"/>
            <a:ext cx="2790135" cy="174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9C536D-A11D-26E4-57C2-EBFBB69C5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944" y="2480126"/>
            <a:ext cx="2362804" cy="18705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922C4B-D75A-D137-93A1-663322115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579" y="2317181"/>
            <a:ext cx="3327264" cy="2686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0C7947-B833-AD36-6C96-573AED660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498" y="4953560"/>
            <a:ext cx="857088" cy="848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7747D5-BEA8-8B04-B30B-90CE573E3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2761" y="5085799"/>
            <a:ext cx="866110" cy="8390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533186-D56A-4F42-97E0-38046F3B9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766" y="5085799"/>
            <a:ext cx="866110" cy="8390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23BE4D-B0A2-9747-54B2-5B21D4DE6EC4}"/>
              </a:ext>
            </a:extLst>
          </p:cNvPr>
          <p:cNvSpPr txBox="1"/>
          <p:nvPr/>
        </p:nvSpPr>
        <p:spPr>
          <a:xfrm>
            <a:off x="234636" y="1486228"/>
            <a:ext cx="365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Only for one rupture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front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F41CAA-7BC9-4AC2-3269-F4774D391537}"/>
              </a:ext>
            </a:extLst>
          </p:cNvPr>
          <p:cNvSpPr txBox="1"/>
          <p:nvPr/>
        </p:nvSpPr>
        <p:spPr>
          <a:xfrm>
            <a:off x="6691147" y="1480594"/>
            <a:ext cx="2671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Multiple ruptures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E1E812FD-B727-585B-4281-D461A6078B7A}"/>
              </a:ext>
            </a:extLst>
          </p:cNvPr>
          <p:cNvSpPr/>
          <p:nvPr/>
        </p:nvSpPr>
        <p:spPr>
          <a:xfrm rot="5400000">
            <a:off x="7839762" y="87240"/>
            <a:ext cx="293139" cy="3945354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A67CC9-D4DD-9F56-9927-70E0DC1226D7}"/>
              </a:ext>
            </a:extLst>
          </p:cNvPr>
          <p:cNvSpPr txBox="1"/>
          <p:nvPr/>
        </p:nvSpPr>
        <p:spPr>
          <a:xfrm>
            <a:off x="2216486" y="6032981"/>
            <a:ext cx="28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Xu et al. (2019a and b)</a:t>
            </a:r>
          </a:p>
        </p:txBody>
      </p:sp>
    </p:spTree>
    <p:extLst>
      <p:ext uri="{BB962C8B-B14F-4D97-AF65-F5344CB8AC3E}">
        <p14:creationId xmlns:p14="http://schemas.microsoft.com/office/powerpoint/2010/main" val="36838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CCE21C-EE47-335C-8786-A4551170CEAC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Estimation of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for large natural quakes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BE690-1E56-BC46-C6F3-100D1976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17096"/>
            <a:ext cx="6506817" cy="5239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3CED8-5C11-AAA5-0185-91468E44A7F4}"/>
              </a:ext>
            </a:extLst>
          </p:cNvPr>
          <p:cNvSpPr txBox="1"/>
          <p:nvPr/>
        </p:nvSpPr>
        <p:spPr>
          <a:xfrm>
            <a:off x="6531666" y="6356350"/>
            <a:ext cx="28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Yue et al. (2022)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02292-06DE-F033-F98F-0416E4D20279}"/>
              </a:ext>
            </a:extLst>
          </p:cNvPr>
          <p:cNvSpPr txBox="1"/>
          <p:nvPr/>
        </p:nvSpPr>
        <p:spPr>
          <a:xfrm>
            <a:off x="7684603" y="1424134"/>
            <a:ext cx="43417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Discretize fault into patches</a:t>
            </a:r>
          </a:p>
          <a:p>
            <a:endParaRPr lang="en-US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Assume a kinematic rupture process (under adjustable </a:t>
            </a:r>
            <a:r>
              <a:rPr lang="en-US" sz="22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r>
              <a:rPr lang="en-US" sz="2200" baseline="-25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</a:t>
            </a:r>
            <a:r>
              <a:rPr 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=&gt; synthetic waveforms</a:t>
            </a:r>
          </a:p>
          <a:p>
            <a:endParaRPr lang="en-US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Find </a:t>
            </a:r>
            <a:r>
              <a:rPr lang="en-US" sz="22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r>
              <a:rPr lang="en-US" sz="2200" baseline="-25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</a:t>
            </a:r>
            <a:r>
              <a:rPr 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by minimizing the misfit between synthetic and observed waveforms</a:t>
            </a:r>
          </a:p>
        </p:txBody>
      </p:sp>
    </p:spTree>
    <p:extLst>
      <p:ext uri="{BB962C8B-B14F-4D97-AF65-F5344CB8AC3E}">
        <p14:creationId xmlns:p14="http://schemas.microsoft.com/office/powerpoint/2010/main" val="1971627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003706-FC87-A8B5-F264-C1C0FCB7B977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Estimation of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for large natural quakes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BC860-0113-3CF1-345C-FEACA3088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52" y="1566832"/>
            <a:ext cx="6209762" cy="1862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AC9CB4-E558-C9C6-784C-0B74A6614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128" y="1369940"/>
            <a:ext cx="4191551" cy="2580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ACAE0-17C6-9895-7F9F-6AB0CAEB8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845" y="4170858"/>
            <a:ext cx="3404072" cy="2277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036DD1-7B2B-E7E3-1747-CC6E4F42CDF6}"/>
              </a:ext>
            </a:extLst>
          </p:cNvPr>
          <p:cNvSpPr txBox="1"/>
          <p:nvPr/>
        </p:nvSpPr>
        <p:spPr>
          <a:xfrm>
            <a:off x="516835" y="5209452"/>
            <a:ext cx="28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Tinti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et al. (2005)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3AE49-EE9B-A98A-7FB3-43A88A50D471}"/>
              </a:ext>
            </a:extLst>
          </p:cNvPr>
          <p:cNvSpPr txBox="1"/>
          <p:nvPr/>
        </p:nvSpPr>
        <p:spPr>
          <a:xfrm>
            <a:off x="516835" y="3583831"/>
            <a:ext cx="28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Inverted slip distribution</a:t>
            </a:r>
          </a:p>
        </p:txBody>
      </p:sp>
      <p:sp>
        <p:nvSpPr>
          <p:cNvPr id="12" name="Curved Left Arrow 11">
            <a:extLst>
              <a:ext uri="{FF2B5EF4-FFF2-40B4-BE49-F238E27FC236}">
                <a16:creationId xmlns:a16="http://schemas.microsoft.com/office/drawing/2014/main" id="{714375F5-1EDB-6CEA-ABDD-A8CE21413F29}"/>
              </a:ext>
            </a:extLst>
          </p:cNvPr>
          <p:cNvSpPr/>
          <p:nvPr/>
        </p:nvSpPr>
        <p:spPr>
          <a:xfrm>
            <a:off x="10516786" y="3429000"/>
            <a:ext cx="545467" cy="11509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B4CB93-01C5-EF1C-281D-31B29D740330}"/>
              </a:ext>
            </a:extLst>
          </p:cNvPr>
          <p:cNvSpPr txBox="1"/>
          <p:nvPr/>
        </p:nvSpPr>
        <p:spPr>
          <a:xfrm rot="16200000">
            <a:off x="6206742" y="2379187"/>
            <a:ext cx="1302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Slip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365F8-F008-9367-4384-F0324D044D36}"/>
              </a:ext>
            </a:extLst>
          </p:cNvPr>
          <p:cNvSpPr txBox="1"/>
          <p:nvPr/>
        </p:nvSpPr>
        <p:spPr>
          <a:xfrm rot="16200000">
            <a:off x="5950109" y="4897471"/>
            <a:ext cx="179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Shear stress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506B3C-EB28-1F2E-4CE1-F36F09ADB39D}"/>
              </a:ext>
            </a:extLst>
          </p:cNvPr>
          <p:cNvSpPr txBox="1"/>
          <p:nvPr/>
        </p:nvSpPr>
        <p:spPr>
          <a:xfrm>
            <a:off x="10543679" y="2117576"/>
            <a:ext cx="161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Constitutive </a:t>
            </a:r>
          </a:p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relation on </a:t>
            </a:r>
          </a:p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fault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481076-8880-EDD0-E9DC-28622A254CE9}"/>
              </a:ext>
            </a:extLst>
          </p:cNvPr>
          <p:cNvCxnSpPr/>
          <p:nvPr/>
        </p:nvCxnSpPr>
        <p:spPr>
          <a:xfrm>
            <a:off x="9770164" y="4899991"/>
            <a:ext cx="0" cy="1023731"/>
          </a:xfrm>
          <a:prstGeom prst="straightConnector1">
            <a:avLst/>
          </a:prstGeom>
          <a:ln w="1270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F9FEB0-95D2-99F6-95C7-CC1A6BA12D84}"/>
              </a:ext>
            </a:extLst>
          </p:cNvPr>
          <p:cNvCxnSpPr>
            <a:cxnSpLocks/>
          </p:cNvCxnSpPr>
          <p:nvPr/>
        </p:nvCxnSpPr>
        <p:spPr>
          <a:xfrm>
            <a:off x="10303371" y="4890052"/>
            <a:ext cx="0" cy="437322"/>
          </a:xfrm>
          <a:prstGeom prst="straightConnector1">
            <a:avLst/>
          </a:prstGeom>
          <a:ln w="1270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A141386-FF3C-D880-8DE4-3532F12E6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4964" y="5155924"/>
            <a:ext cx="609600" cy="3429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305D8A-96E8-40B1-EA8F-75C7B083437E}"/>
              </a:ext>
            </a:extLst>
          </p:cNvPr>
          <p:cNvCxnSpPr/>
          <p:nvPr/>
        </p:nvCxnSpPr>
        <p:spPr>
          <a:xfrm>
            <a:off x="9627326" y="5904412"/>
            <a:ext cx="1085997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AD450B-DFF2-353B-8433-52BE39E59381}"/>
              </a:ext>
            </a:extLst>
          </p:cNvPr>
          <p:cNvCxnSpPr>
            <a:cxnSpLocks/>
          </p:cNvCxnSpPr>
          <p:nvPr/>
        </p:nvCxnSpPr>
        <p:spPr>
          <a:xfrm>
            <a:off x="9880303" y="4890052"/>
            <a:ext cx="663376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ADB50-DE91-6783-5284-931CB3F9A79F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Estimations of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for small natural quakes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18745-02C3-7709-017B-47A824216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49" y="2020598"/>
            <a:ext cx="3585021" cy="3126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38F2E5-F0DF-40D8-BB19-7CB39FE69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73" y="2020598"/>
            <a:ext cx="2305423" cy="2900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C250AB-2D1B-C37B-09FB-FBD3D756C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994" y="2079341"/>
            <a:ext cx="1704579" cy="3427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FA445-BDF0-4FAD-CB54-F3C1209FF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243" y="5081162"/>
            <a:ext cx="2692400" cy="807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5BC618-C98F-1F4F-FFAA-B987110C3004}"/>
              </a:ext>
            </a:extLst>
          </p:cNvPr>
          <p:cNvSpPr txBox="1"/>
          <p:nvPr/>
        </p:nvSpPr>
        <p:spPr>
          <a:xfrm>
            <a:off x="256689" y="5481857"/>
            <a:ext cx="440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r>
              <a:rPr lang="en-US" baseline="-25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is either assumed or inferred from the corner frequency and directivity (Doppler) effect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93B8A8-37C7-3D1F-34CE-05F5B1473AF6}"/>
              </a:ext>
            </a:extLst>
          </p:cNvPr>
          <p:cNvSpPr txBox="1"/>
          <p:nvPr/>
        </p:nvSpPr>
        <p:spPr>
          <a:xfrm>
            <a:off x="8750851" y="5632320"/>
            <a:ext cx="281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Kaneko and Shearer (2015)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271143-7975-25E0-466A-35F603E35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3865" y="1277456"/>
            <a:ext cx="1611708" cy="388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78F209-F35F-0864-F72F-2B675B732079}"/>
              </a:ext>
            </a:extLst>
          </p:cNvPr>
          <p:cNvSpPr txBox="1"/>
          <p:nvPr/>
        </p:nvSpPr>
        <p:spPr>
          <a:xfrm>
            <a:off x="1268256" y="1255061"/>
            <a:ext cx="2343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Simple models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1B5956-9736-4903-D368-9713752C09C8}"/>
              </a:ext>
            </a:extLst>
          </p:cNvPr>
          <p:cNvSpPr txBox="1"/>
          <p:nvPr/>
        </p:nvSpPr>
        <p:spPr>
          <a:xfrm>
            <a:off x="5158053" y="1255060"/>
            <a:ext cx="2574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Directivity effect</a:t>
            </a:r>
          </a:p>
        </p:txBody>
      </p:sp>
      <p:sp>
        <p:nvSpPr>
          <p:cNvPr id="15" name="Bent-Up Arrow 14">
            <a:extLst>
              <a:ext uri="{FF2B5EF4-FFF2-40B4-BE49-F238E27FC236}">
                <a16:creationId xmlns:a16="http://schemas.microsoft.com/office/drawing/2014/main" id="{222B81F2-AF92-F8B8-B186-ACC146C40322}"/>
              </a:ext>
            </a:extLst>
          </p:cNvPr>
          <p:cNvSpPr/>
          <p:nvPr/>
        </p:nvSpPr>
        <p:spPr>
          <a:xfrm rot="5400000">
            <a:off x="6224985" y="5835776"/>
            <a:ext cx="322916" cy="7499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C308C0-E6B5-B639-9713-AFF9792FD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280" y="6226551"/>
            <a:ext cx="2346381" cy="3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18</a:t>
            </a:fld>
            <a:endParaRPr kumimoji="1"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72E91-FA84-3665-0CCC-358E75BC78AC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Different contexts for discussing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EAFA8-D261-928E-90E4-42B22FC9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96" y="1157346"/>
            <a:ext cx="7869463" cy="38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6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19</a:t>
            </a:fld>
            <a:endParaRPr kumimoji="1"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72E91-FA84-3665-0CCC-358E75BC78AC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Different contexts for discussing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EAFA8-D261-928E-90E4-42B22FC9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96" y="1157346"/>
            <a:ext cx="7869463" cy="389848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DF080-BE07-02B0-69A4-AD4F00976BE5}"/>
              </a:ext>
            </a:extLst>
          </p:cNvPr>
          <p:cNvCxnSpPr>
            <a:cxnSpLocks/>
          </p:cNvCxnSpPr>
          <p:nvPr/>
        </p:nvCxnSpPr>
        <p:spPr>
          <a:xfrm>
            <a:off x="6172201" y="3540721"/>
            <a:ext cx="1361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F01718-C25D-0783-7196-3609A8C01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579" y="3377714"/>
            <a:ext cx="2628221" cy="243532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7B8D51-96D3-D037-0A10-25F9A006F166}"/>
              </a:ext>
            </a:extLst>
          </p:cNvPr>
          <p:cNvCxnSpPr>
            <a:cxnSpLocks/>
          </p:cNvCxnSpPr>
          <p:nvPr/>
        </p:nvCxnSpPr>
        <p:spPr>
          <a:xfrm>
            <a:off x="11635535" y="4421669"/>
            <a:ext cx="0" cy="546652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53A4AD-D289-7DC9-3FD0-1C4D0C72A9D8}"/>
              </a:ext>
            </a:extLst>
          </p:cNvPr>
          <p:cNvSpPr txBox="1"/>
          <p:nvPr/>
        </p:nvSpPr>
        <p:spPr>
          <a:xfrm>
            <a:off x="11297604" y="3292722"/>
            <a:ext cx="944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Static stress drop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F76CF87-21E8-95E2-F3E4-6C722E47C47C}"/>
              </a:ext>
            </a:extLst>
          </p:cNvPr>
          <p:cNvSpPr/>
          <p:nvPr/>
        </p:nvSpPr>
        <p:spPr>
          <a:xfrm>
            <a:off x="10959674" y="4968321"/>
            <a:ext cx="675861" cy="263200"/>
          </a:xfrm>
          <a:custGeom>
            <a:avLst/>
            <a:gdLst>
              <a:gd name="connsiteX0" fmla="*/ 0 w 675861"/>
              <a:gd name="connsiteY0" fmla="*/ 258418 h 263200"/>
              <a:gd name="connsiteX1" fmla="*/ 218661 w 675861"/>
              <a:gd name="connsiteY1" fmla="*/ 258418 h 263200"/>
              <a:gd name="connsiteX2" fmla="*/ 318053 w 675861"/>
              <a:gd name="connsiteY2" fmla="*/ 208722 h 263200"/>
              <a:gd name="connsiteX3" fmla="*/ 437322 w 675861"/>
              <a:gd name="connsiteY3" fmla="*/ 178905 h 263200"/>
              <a:gd name="connsiteX4" fmla="*/ 506896 w 675861"/>
              <a:gd name="connsiteY4" fmla="*/ 119270 h 263200"/>
              <a:gd name="connsiteX5" fmla="*/ 626166 w 675861"/>
              <a:gd name="connsiteY5" fmla="*/ 19878 h 263200"/>
              <a:gd name="connsiteX6" fmla="*/ 675861 w 675861"/>
              <a:gd name="connsiteY6" fmla="*/ 0 h 26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861" h="263200">
                <a:moveTo>
                  <a:pt x="0" y="258418"/>
                </a:moveTo>
                <a:cubicBezTo>
                  <a:pt x="82826" y="262559"/>
                  <a:pt x="165652" y="266701"/>
                  <a:pt x="218661" y="258418"/>
                </a:cubicBezTo>
                <a:cubicBezTo>
                  <a:pt x="271670" y="250135"/>
                  <a:pt x="281610" y="221974"/>
                  <a:pt x="318053" y="208722"/>
                </a:cubicBezTo>
                <a:cubicBezTo>
                  <a:pt x="354496" y="195470"/>
                  <a:pt x="405848" y="193814"/>
                  <a:pt x="437322" y="178905"/>
                </a:cubicBezTo>
                <a:cubicBezTo>
                  <a:pt x="468796" y="163996"/>
                  <a:pt x="506896" y="119270"/>
                  <a:pt x="506896" y="119270"/>
                </a:cubicBezTo>
                <a:lnTo>
                  <a:pt x="626166" y="19878"/>
                </a:lnTo>
                <a:cubicBezTo>
                  <a:pt x="654327" y="0"/>
                  <a:pt x="665094" y="0"/>
                  <a:pt x="675861" y="0"/>
                </a:cubicBezTo>
              </a:path>
            </a:pathLst>
          </a:cu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0B9EF1-3F60-A756-13B6-F602C4B9AEE9}"/>
              </a:ext>
            </a:extLst>
          </p:cNvPr>
          <p:cNvSpPr txBox="1"/>
          <p:nvPr/>
        </p:nvSpPr>
        <p:spPr>
          <a:xfrm>
            <a:off x="7880511" y="5975341"/>
            <a:ext cx="410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"/>
              </a:rPr>
              <a:t>Multi-stage weakening + </a:t>
            </a:r>
            <a:r>
              <a:rPr lang="en-US" sz="2000" dirty="0">
                <a:solidFill>
                  <a:srgbClr val="0070C0"/>
                </a:solidFill>
                <a:latin typeface=""/>
              </a:rPr>
              <a:t>healing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B6F644-5ACF-1E65-71CB-C5492E7ED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620" y="1157346"/>
            <a:ext cx="1984251" cy="209894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AE410F-1319-B16E-51E5-E857F8E70849}"/>
              </a:ext>
            </a:extLst>
          </p:cNvPr>
          <p:cNvCxnSpPr/>
          <p:nvPr/>
        </p:nvCxnSpPr>
        <p:spPr>
          <a:xfrm>
            <a:off x="10873409" y="4411730"/>
            <a:ext cx="111318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8A3BAA-7458-B295-3A31-0A8D79104F14}"/>
              </a:ext>
            </a:extLst>
          </p:cNvPr>
          <p:cNvCxnSpPr>
            <a:cxnSpLocks/>
          </p:cNvCxnSpPr>
          <p:nvPr/>
        </p:nvCxnSpPr>
        <p:spPr>
          <a:xfrm>
            <a:off x="3200400" y="3540721"/>
            <a:ext cx="168125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9ADCAB1-CD27-D143-2AB3-4BDA5460A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434" y="5113879"/>
            <a:ext cx="2535923" cy="15886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9F724E0-1FF0-8851-F040-C235F9F63A9D}"/>
              </a:ext>
            </a:extLst>
          </p:cNvPr>
          <p:cNvSpPr txBox="1"/>
          <p:nvPr/>
        </p:nvSpPr>
        <p:spPr>
          <a:xfrm>
            <a:off x="3375181" y="3651944"/>
            <a:ext cx="217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Only for one rupture front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CA455B84-E404-0317-6C77-6B65F255E74E}"/>
              </a:ext>
            </a:extLst>
          </p:cNvPr>
          <p:cNvSpPr/>
          <p:nvPr/>
        </p:nvSpPr>
        <p:spPr>
          <a:xfrm>
            <a:off x="4104395" y="4258935"/>
            <a:ext cx="248478" cy="854944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762D63E-9CB8-675E-B8E9-648BBA1CFA43}"/>
              </a:ext>
            </a:extLst>
          </p:cNvPr>
          <p:cNvSpPr/>
          <p:nvPr/>
        </p:nvSpPr>
        <p:spPr>
          <a:xfrm rot="15602727">
            <a:off x="7968549" y="2892071"/>
            <a:ext cx="248478" cy="8549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FB578D-8ABE-8A11-71A2-FD633092D37F}"/>
              </a:ext>
            </a:extLst>
          </p:cNvPr>
          <p:cNvSpPr txBox="1"/>
          <p:nvPr/>
        </p:nvSpPr>
        <p:spPr>
          <a:xfrm>
            <a:off x="10039689" y="1965428"/>
            <a:ext cx="48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107D8-9F34-E681-2157-7C05764C1CDB}"/>
              </a:ext>
            </a:extLst>
          </p:cNvPr>
          <p:cNvSpPr txBox="1"/>
          <p:nvPr/>
        </p:nvSpPr>
        <p:spPr>
          <a:xfrm>
            <a:off x="9982200" y="2953037"/>
            <a:ext cx="48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255A6E-A43A-4CC6-D037-35FEDA54D672}"/>
              </a:ext>
            </a:extLst>
          </p:cNvPr>
          <p:cNvSpPr txBox="1"/>
          <p:nvPr/>
        </p:nvSpPr>
        <p:spPr>
          <a:xfrm>
            <a:off x="9150354" y="4410709"/>
            <a:ext cx="48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5EF02-F711-76AD-C790-0A826BAC5B53}"/>
              </a:ext>
            </a:extLst>
          </p:cNvPr>
          <p:cNvSpPr txBox="1"/>
          <p:nvPr/>
        </p:nvSpPr>
        <p:spPr>
          <a:xfrm>
            <a:off x="9896676" y="4824204"/>
            <a:ext cx="48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53672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80A133-26CA-991D-ACB4-ADDB4F500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A78EB0F-C811-1A15-04F0-D302725F7099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C12791-5262-30A5-A336-CFEA4D9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C9204-4CC7-828A-3E6D-292D63946B2F}"/>
              </a:ext>
            </a:extLst>
          </p:cNvPr>
          <p:cNvSpPr txBox="1"/>
          <p:nvPr/>
        </p:nvSpPr>
        <p:spPr>
          <a:xfrm>
            <a:off x="2932929" y="2767280"/>
            <a:ext cx="595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Some background</a:t>
            </a:r>
            <a:endParaRPr lang="zh-CN" altLang="zh-CN" sz="4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2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80A133-26CA-991D-ACB4-ADDB4F500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A78EB0F-C811-1A15-04F0-D302725F7099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C12791-5262-30A5-A336-CFEA4D9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C9204-4CC7-828A-3E6D-292D63946B2F}"/>
              </a:ext>
            </a:extLst>
          </p:cNvPr>
          <p:cNvSpPr txBox="1"/>
          <p:nvPr/>
        </p:nvSpPr>
        <p:spPr>
          <a:xfrm>
            <a:off x="2932929" y="2767280"/>
            <a:ext cx="595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Physics-based solution</a:t>
            </a:r>
            <a:endParaRPr lang="zh-CN" altLang="zh-CN" sz="4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1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FEF4F5-16C1-F974-E5D9-05F2109FD105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Positive correlation between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 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73E2A-72D8-131B-6ECF-D5177BDF3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0" y="3163988"/>
            <a:ext cx="4892254" cy="3433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E1D73-3F22-3132-DAB3-AED58BB79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36" y="1438135"/>
            <a:ext cx="6998610" cy="48131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D7A98B-641B-A8F3-3A5E-9D6982A6D4F4}"/>
              </a:ext>
            </a:extLst>
          </p:cNvPr>
          <p:cNvCxnSpPr>
            <a:cxnSpLocks/>
          </p:cNvCxnSpPr>
          <p:nvPr/>
        </p:nvCxnSpPr>
        <p:spPr>
          <a:xfrm>
            <a:off x="1361661" y="4462521"/>
            <a:ext cx="3138339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6B4A50-50CC-A642-F423-36651CD0EB01}"/>
              </a:ext>
            </a:extLst>
          </p:cNvPr>
          <p:cNvCxnSpPr>
            <a:cxnSpLocks/>
          </p:cNvCxnSpPr>
          <p:nvPr/>
        </p:nvCxnSpPr>
        <p:spPr>
          <a:xfrm>
            <a:off x="4115353" y="4488862"/>
            <a:ext cx="0" cy="137522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E7386F3-2CAA-4396-8F25-0C2572000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017" y="4293039"/>
            <a:ext cx="3183532" cy="803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8567C9-9558-50C1-982B-43338DD2F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927" y="5657813"/>
            <a:ext cx="425856" cy="41254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BD6994-CB74-CBD8-EE92-C2648BB2DC8C}"/>
              </a:ext>
            </a:extLst>
          </p:cNvPr>
          <p:cNvCxnSpPr>
            <a:cxnSpLocks/>
          </p:cNvCxnSpPr>
          <p:nvPr/>
        </p:nvCxnSpPr>
        <p:spPr>
          <a:xfrm>
            <a:off x="1361661" y="5109558"/>
            <a:ext cx="4154556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4E7155-F874-E46D-21DA-C6645B71BEFA}"/>
              </a:ext>
            </a:extLst>
          </p:cNvPr>
          <p:cNvCxnSpPr>
            <a:cxnSpLocks/>
          </p:cNvCxnSpPr>
          <p:nvPr/>
        </p:nvCxnSpPr>
        <p:spPr>
          <a:xfrm>
            <a:off x="5023127" y="5096454"/>
            <a:ext cx="0" cy="7676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8AC1CB-736C-D9C2-59DA-5AEE969B12B8}"/>
              </a:ext>
            </a:extLst>
          </p:cNvPr>
          <p:cNvSpPr txBox="1"/>
          <p:nvPr/>
        </p:nvSpPr>
        <p:spPr>
          <a:xfrm>
            <a:off x="5023127" y="2310887"/>
            <a:ext cx="240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Energy supply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FC94D2-D8EA-5865-5D72-DFC9C10A6A67}"/>
              </a:ext>
            </a:extLst>
          </p:cNvPr>
          <p:cNvSpPr txBox="1"/>
          <p:nvPr/>
        </p:nvSpPr>
        <p:spPr>
          <a:xfrm>
            <a:off x="8284708" y="2334128"/>
            <a:ext cx="3394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Energy consumption</a:t>
            </a:r>
          </a:p>
          <a:p>
            <a:endParaRPr lang="en-US" sz="24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2400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Assuming it is fixed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D67F99-F8DC-EA98-151C-9BDB9AC231F1}"/>
              </a:ext>
            </a:extLst>
          </p:cNvPr>
          <p:cNvCxnSpPr/>
          <p:nvPr/>
        </p:nvCxnSpPr>
        <p:spPr>
          <a:xfrm>
            <a:off x="2445833" y="2057400"/>
            <a:ext cx="5888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07C2E8-4862-A4F1-7F5C-97C33F600D92}"/>
              </a:ext>
            </a:extLst>
          </p:cNvPr>
          <p:cNvCxnSpPr>
            <a:cxnSpLocks/>
          </p:cNvCxnSpPr>
          <p:nvPr/>
        </p:nvCxnSpPr>
        <p:spPr>
          <a:xfrm>
            <a:off x="8905570" y="2057400"/>
            <a:ext cx="4849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4945986-CB34-2C58-ACB8-54F034CB4EF9}"/>
              </a:ext>
            </a:extLst>
          </p:cNvPr>
          <p:cNvSpPr txBox="1"/>
          <p:nvPr/>
        </p:nvSpPr>
        <p:spPr>
          <a:xfrm>
            <a:off x="5642717" y="4913617"/>
            <a:ext cx="296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Decrease in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Symbol" pitchFamily="2" charset="2"/>
              <a:ea typeface="Microsoft YaHei" panose="020B0503020204020204" pitchFamily="34" charset="-122"/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BC65D47-EAEC-78D7-955C-2F38D0533922}"/>
              </a:ext>
            </a:extLst>
          </p:cNvPr>
          <p:cNvSpPr/>
          <p:nvPr/>
        </p:nvSpPr>
        <p:spPr>
          <a:xfrm>
            <a:off x="4387265" y="5736875"/>
            <a:ext cx="441286" cy="212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4071D2-5A9B-78A3-7840-6A04A22F8F4E}"/>
              </a:ext>
            </a:extLst>
          </p:cNvPr>
          <p:cNvSpPr/>
          <p:nvPr/>
        </p:nvSpPr>
        <p:spPr>
          <a:xfrm>
            <a:off x="4065105" y="5809698"/>
            <a:ext cx="99391" cy="941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56E1D3-675B-BFD8-B8FF-3FB258AE5800}"/>
              </a:ext>
            </a:extLst>
          </p:cNvPr>
          <p:cNvSpPr/>
          <p:nvPr/>
        </p:nvSpPr>
        <p:spPr>
          <a:xfrm>
            <a:off x="4972032" y="5805342"/>
            <a:ext cx="99391" cy="9414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4D113CC-CBA0-1B42-A9F8-E3626D457779}"/>
              </a:ext>
            </a:extLst>
          </p:cNvPr>
          <p:cNvCxnSpPr/>
          <p:nvPr/>
        </p:nvCxnSpPr>
        <p:spPr>
          <a:xfrm flipV="1">
            <a:off x="6798363" y="1043609"/>
            <a:ext cx="367748" cy="2782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D71B23-42D4-4162-90AB-53D1825EC321}"/>
              </a:ext>
            </a:extLst>
          </p:cNvPr>
          <p:cNvCxnSpPr>
            <a:cxnSpLocks/>
          </p:cNvCxnSpPr>
          <p:nvPr/>
        </p:nvCxnSpPr>
        <p:spPr>
          <a:xfrm>
            <a:off x="5169412" y="1041136"/>
            <a:ext cx="389875" cy="2983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6D14A0-BF12-212B-D467-A8209590E402}"/>
              </a:ext>
            </a:extLst>
          </p:cNvPr>
          <p:cNvCxnSpPr>
            <a:cxnSpLocks/>
          </p:cNvCxnSpPr>
          <p:nvPr/>
        </p:nvCxnSpPr>
        <p:spPr>
          <a:xfrm>
            <a:off x="8847736" y="1170901"/>
            <a:ext cx="55873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D4B2E270-BAA8-FF2F-3F57-622BD2CAA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84" y="2588673"/>
            <a:ext cx="2959100" cy="4699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B85034-2191-671E-464C-DABD8BE50737}"/>
              </a:ext>
            </a:extLst>
          </p:cNvPr>
          <p:cNvCxnSpPr/>
          <p:nvPr/>
        </p:nvCxnSpPr>
        <p:spPr>
          <a:xfrm flipV="1">
            <a:off x="10816153" y="4957306"/>
            <a:ext cx="367748" cy="27829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670C95-A5E6-8470-2D21-84D0A2EAC548}"/>
              </a:ext>
            </a:extLst>
          </p:cNvPr>
          <p:cNvCxnSpPr/>
          <p:nvPr/>
        </p:nvCxnSpPr>
        <p:spPr>
          <a:xfrm flipV="1">
            <a:off x="8816126" y="4923226"/>
            <a:ext cx="367748" cy="27829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D71D4CA8-6DD4-3CE7-165B-97103900CC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5249" y="4970256"/>
            <a:ext cx="706917" cy="3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5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AF03A-0E18-597E-DB52-7475E64E08D8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Negative correlation between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 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925C7-A548-19EC-BC3B-E80E549CC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836" y="1438135"/>
            <a:ext cx="6998610" cy="481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E4BC17-DA28-F7D6-FD09-673576211AC0}"/>
              </a:ext>
            </a:extLst>
          </p:cNvPr>
          <p:cNvSpPr txBox="1"/>
          <p:nvPr/>
        </p:nvSpPr>
        <p:spPr>
          <a:xfrm>
            <a:off x="5023127" y="2310887"/>
            <a:ext cx="240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Energy supply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F7CA1-88C4-991B-18A7-F78BC452633E}"/>
              </a:ext>
            </a:extLst>
          </p:cNvPr>
          <p:cNvSpPr txBox="1"/>
          <p:nvPr/>
        </p:nvSpPr>
        <p:spPr>
          <a:xfrm>
            <a:off x="8284708" y="2334128"/>
            <a:ext cx="367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Energy consumption</a:t>
            </a:r>
          </a:p>
          <a:p>
            <a:endParaRPr lang="en-US" sz="24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2400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Assuming it is </a:t>
            </a:r>
            <a:r>
              <a:rPr lang="en-US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reduced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A6D3F2-F9F4-7A4C-E4C7-0E901580552B}"/>
              </a:ext>
            </a:extLst>
          </p:cNvPr>
          <p:cNvCxnSpPr/>
          <p:nvPr/>
        </p:nvCxnSpPr>
        <p:spPr>
          <a:xfrm>
            <a:off x="2445833" y="2057400"/>
            <a:ext cx="5888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72C3CA-137F-BD9B-299C-600358B50195}"/>
              </a:ext>
            </a:extLst>
          </p:cNvPr>
          <p:cNvCxnSpPr>
            <a:cxnSpLocks/>
          </p:cNvCxnSpPr>
          <p:nvPr/>
        </p:nvCxnSpPr>
        <p:spPr>
          <a:xfrm>
            <a:off x="8905570" y="2057400"/>
            <a:ext cx="4849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90B315-DF56-7FC1-0265-0079612622B1}"/>
              </a:ext>
            </a:extLst>
          </p:cNvPr>
          <p:cNvCxnSpPr>
            <a:cxnSpLocks/>
          </p:cNvCxnSpPr>
          <p:nvPr/>
        </p:nvCxnSpPr>
        <p:spPr>
          <a:xfrm>
            <a:off x="5169412" y="1041136"/>
            <a:ext cx="389875" cy="2983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E78BC0-729F-3EAE-D9B6-090E4A6BAAAA}"/>
              </a:ext>
            </a:extLst>
          </p:cNvPr>
          <p:cNvCxnSpPr>
            <a:cxnSpLocks/>
          </p:cNvCxnSpPr>
          <p:nvPr/>
        </p:nvCxnSpPr>
        <p:spPr>
          <a:xfrm>
            <a:off x="8905570" y="1041136"/>
            <a:ext cx="389875" cy="2983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508E50-FB9B-7419-6B3C-A1B1277E9B77}"/>
              </a:ext>
            </a:extLst>
          </p:cNvPr>
          <p:cNvCxnSpPr>
            <a:cxnSpLocks/>
          </p:cNvCxnSpPr>
          <p:nvPr/>
        </p:nvCxnSpPr>
        <p:spPr>
          <a:xfrm>
            <a:off x="6677965" y="1045886"/>
            <a:ext cx="389875" cy="2983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56B3D58-A4C4-3BD9-34B2-241E151E6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80" y="3163988"/>
            <a:ext cx="4892254" cy="343347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65EA3-AC03-9031-00E0-BDCFFF299846}"/>
              </a:ext>
            </a:extLst>
          </p:cNvPr>
          <p:cNvCxnSpPr>
            <a:cxnSpLocks/>
          </p:cNvCxnSpPr>
          <p:nvPr/>
        </p:nvCxnSpPr>
        <p:spPr>
          <a:xfrm>
            <a:off x="1361661" y="4462521"/>
            <a:ext cx="3138339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E35E7F-3CA7-658C-64B0-A742395D9AA6}"/>
              </a:ext>
            </a:extLst>
          </p:cNvPr>
          <p:cNvCxnSpPr>
            <a:cxnSpLocks/>
          </p:cNvCxnSpPr>
          <p:nvPr/>
        </p:nvCxnSpPr>
        <p:spPr>
          <a:xfrm>
            <a:off x="4115353" y="4488862"/>
            <a:ext cx="0" cy="137522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48E6E94-AE4F-5395-63AA-15E2A5994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927" y="5657813"/>
            <a:ext cx="425856" cy="41254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9D5833-7845-F1E6-08F8-0672B07E4B47}"/>
              </a:ext>
            </a:extLst>
          </p:cNvPr>
          <p:cNvCxnSpPr>
            <a:cxnSpLocks/>
          </p:cNvCxnSpPr>
          <p:nvPr/>
        </p:nvCxnSpPr>
        <p:spPr>
          <a:xfrm>
            <a:off x="1361661" y="5109558"/>
            <a:ext cx="4154556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87E45D-A601-C127-19E7-CABC734E3E73}"/>
              </a:ext>
            </a:extLst>
          </p:cNvPr>
          <p:cNvCxnSpPr>
            <a:cxnSpLocks/>
          </p:cNvCxnSpPr>
          <p:nvPr/>
        </p:nvCxnSpPr>
        <p:spPr>
          <a:xfrm>
            <a:off x="5023127" y="5096454"/>
            <a:ext cx="0" cy="7676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EDAF6C0-C593-C315-ADE9-D1069E61EFC5}"/>
              </a:ext>
            </a:extLst>
          </p:cNvPr>
          <p:cNvSpPr/>
          <p:nvPr/>
        </p:nvSpPr>
        <p:spPr>
          <a:xfrm>
            <a:off x="4065105" y="5809698"/>
            <a:ext cx="99391" cy="941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FE8E98-92D8-70F8-6E41-0E1278FEE7D5}"/>
              </a:ext>
            </a:extLst>
          </p:cNvPr>
          <p:cNvSpPr/>
          <p:nvPr/>
        </p:nvSpPr>
        <p:spPr>
          <a:xfrm>
            <a:off x="4972032" y="5805342"/>
            <a:ext cx="99391" cy="9414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A659B8-CB2E-60AC-7C89-E4E8CA73D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984" y="2588673"/>
            <a:ext cx="2959100" cy="469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A903FA-533B-3730-85FC-99B3AC71D16B}"/>
              </a:ext>
            </a:extLst>
          </p:cNvPr>
          <p:cNvSpPr txBox="1"/>
          <p:nvPr/>
        </p:nvSpPr>
        <p:spPr>
          <a:xfrm>
            <a:off x="5642717" y="4913617"/>
            <a:ext cx="296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Decrease in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Symbol" pitchFamily="2" charset="2"/>
              <a:ea typeface="Microsoft YaHei" panose="020B0503020204020204" pitchFamily="34" charset="-122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4F29E-252A-5B70-CC09-DBD0BACBE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5249" y="4970256"/>
            <a:ext cx="706917" cy="326949"/>
          </a:xfrm>
          <a:prstGeom prst="rect">
            <a:avLst/>
          </a:prstGeom>
        </p:spPr>
      </p:pic>
      <p:sp>
        <p:nvSpPr>
          <p:cNvPr id="28" name="Right Arrow 27">
            <a:extLst>
              <a:ext uri="{FF2B5EF4-FFF2-40B4-BE49-F238E27FC236}">
                <a16:creationId xmlns:a16="http://schemas.microsoft.com/office/drawing/2014/main" id="{D7F89F3A-B6C1-99A8-9842-F7AFE62E504B}"/>
              </a:ext>
            </a:extLst>
          </p:cNvPr>
          <p:cNvSpPr/>
          <p:nvPr/>
        </p:nvSpPr>
        <p:spPr>
          <a:xfrm>
            <a:off x="4387265" y="5736875"/>
            <a:ext cx="441286" cy="212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4CDE544-A519-17DE-97F7-E2612EAA8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7017" y="4293039"/>
            <a:ext cx="3183532" cy="80341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091001-2263-46EE-DB29-37ED72B3DC6C}"/>
              </a:ext>
            </a:extLst>
          </p:cNvPr>
          <p:cNvCxnSpPr>
            <a:cxnSpLocks/>
          </p:cNvCxnSpPr>
          <p:nvPr/>
        </p:nvCxnSpPr>
        <p:spPr>
          <a:xfrm>
            <a:off x="8838242" y="4960367"/>
            <a:ext cx="389875" cy="29838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061776-75E0-8AC9-3BD1-A5E523417005}"/>
              </a:ext>
            </a:extLst>
          </p:cNvPr>
          <p:cNvCxnSpPr>
            <a:cxnSpLocks/>
          </p:cNvCxnSpPr>
          <p:nvPr/>
        </p:nvCxnSpPr>
        <p:spPr>
          <a:xfrm>
            <a:off x="10823876" y="4965117"/>
            <a:ext cx="389875" cy="29838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059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F2EE-7520-8501-83E6-F624D89099F9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Negative correlation between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 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9A3D5-D35A-62F3-E871-188A4D08F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19" y="4612739"/>
            <a:ext cx="2913629" cy="2020743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C757757F-550E-2B12-49FC-6E472E916DDA}"/>
              </a:ext>
            </a:extLst>
          </p:cNvPr>
          <p:cNvSpPr/>
          <p:nvPr/>
        </p:nvSpPr>
        <p:spPr>
          <a:xfrm rot="20697582">
            <a:off x="2256658" y="5430019"/>
            <a:ext cx="562797" cy="291827"/>
          </a:xfrm>
          <a:prstGeom prst="rightArrow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05F86-E7DE-B743-04A8-2D0A2A12B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63" y="4612739"/>
            <a:ext cx="2913629" cy="2020743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3ECEC5F2-2A71-C556-C04B-0EC5ED4D4691}"/>
              </a:ext>
            </a:extLst>
          </p:cNvPr>
          <p:cNvSpPr/>
          <p:nvPr/>
        </p:nvSpPr>
        <p:spPr>
          <a:xfrm rot="9951083">
            <a:off x="6140902" y="5430019"/>
            <a:ext cx="562797" cy="291827"/>
          </a:xfrm>
          <a:prstGeom prst="rightArrow">
            <a:avLst/>
          </a:prstGeom>
          <a:solidFill>
            <a:srgbClr val="FF7E7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3E3122-5DF0-6D37-B740-60A1B8901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57" y="1513584"/>
            <a:ext cx="3318219" cy="29295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6EA562-8D9A-3C46-E6D6-4595900F196D}"/>
              </a:ext>
            </a:extLst>
          </p:cNvPr>
          <p:cNvSpPr txBox="1"/>
          <p:nvPr/>
        </p:nvSpPr>
        <p:spPr>
          <a:xfrm>
            <a:off x="1366675" y="1144252"/>
            <a:ext cx="252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Primary rupture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9A67AA8-81C3-B2CF-13AA-5DD4DB8584C2}"/>
              </a:ext>
            </a:extLst>
          </p:cNvPr>
          <p:cNvSpPr/>
          <p:nvPr/>
        </p:nvSpPr>
        <p:spPr>
          <a:xfrm>
            <a:off x="2705126" y="3623213"/>
            <a:ext cx="562797" cy="291827"/>
          </a:xfrm>
          <a:prstGeom prst="rightArrow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A4F254-A578-024C-A73E-5B6814517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524" y="1565200"/>
            <a:ext cx="3232237" cy="2855473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95B9DD8B-4198-911B-9444-8B469961A1B8}"/>
              </a:ext>
            </a:extLst>
          </p:cNvPr>
          <p:cNvSpPr/>
          <p:nvPr/>
        </p:nvSpPr>
        <p:spPr>
          <a:xfrm rot="10800000">
            <a:off x="6520902" y="3613274"/>
            <a:ext cx="562797" cy="291827"/>
          </a:xfrm>
          <a:prstGeom prst="rightArrow">
            <a:avLst/>
          </a:prstGeom>
          <a:solidFill>
            <a:srgbClr val="FF7E7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334864-9ECB-925A-89F4-5B942D3770D8}"/>
              </a:ext>
            </a:extLst>
          </p:cNvPr>
          <p:cNvSpPr txBox="1"/>
          <p:nvPr/>
        </p:nvSpPr>
        <p:spPr>
          <a:xfrm>
            <a:off x="4948063" y="1134638"/>
            <a:ext cx="3006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7E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Secondary rupture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6E4173-827F-057A-37BE-04AFC0FBD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554" y="2445007"/>
            <a:ext cx="3619881" cy="2772922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A7955F77-B61A-44E0-4441-301EBAC05D6A}"/>
              </a:ext>
            </a:extLst>
          </p:cNvPr>
          <p:cNvSpPr/>
          <p:nvPr/>
        </p:nvSpPr>
        <p:spPr>
          <a:xfrm rot="5400000">
            <a:off x="9184038" y="1949411"/>
            <a:ext cx="562797" cy="291827"/>
          </a:xfrm>
          <a:prstGeom prst="rightArrow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EC70B9C-F688-DCD2-3566-FB2D089AAACD}"/>
              </a:ext>
            </a:extLst>
          </p:cNvPr>
          <p:cNvSpPr/>
          <p:nvPr/>
        </p:nvSpPr>
        <p:spPr>
          <a:xfrm rot="5400000">
            <a:off x="11072401" y="1949411"/>
            <a:ext cx="562797" cy="291827"/>
          </a:xfrm>
          <a:prstGeom prst="rightArrow">
            <a:avLst/>
          </a:prstGeom>
          <a:solidFill>
            <a:srgbClr val="FF7E7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E0B130-9F28-3FA0-20BD-5353F3CC2A1E}"/>
              </a:ext>
            </a:extLst>
          </p:cNvPr>
          <p:cNvSpPr txBox="1"/>
          <p:nvPr/>
        </p:nvSpPr>
        <p:spPr>
          <a:xfrm>
            <a:off x="9319523" y="5881228"/>
            <a:ext cx="2206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Xu et al. (2019b)</a:t>
            </a:r>
          </a:p>
        </p:txBody>
      </p:sp>
    </p:spTree>
    <p:extLst>
      <p:ext uri="{BB962C8B-B14F-4D97-AF65-F5344CB8AC3E}">
        <p14:creationId xmlns:p14="http://schemas.microsoft.com/office/powerpoint/2010/main" val="116435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C659B-861B-BD97-F304-D978B75BE727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Negative correlation between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 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F0871-4D2E-695A-EB7A-CFBAD6F8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7" y="1382081"/>
            <a:ext cx="6139070" cy="4974269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A491EA6C-3CF0-D307-5CEF-4F286CEB5B48}"/>
              </a:ext>
            </a:extLst>
          </p:cNvPr>
          <p:cNvSpPr/>
          <p:nvPr/>
        </p:nvSpPr>
        <p:spPr>
          <a:xfrm rot="2599006">
            <a:off x="3278795" y="4355490"/>
            <a:ext cx="562797" cy="291827"/>
          </a:xfrm>
          <a:prstGeom prst="rightArrow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0BE3E39-749C-D9A4-F4CA-3A72DA8C1C88}"/>
              </a:ext>
            </a:extLst>
          </p:cNvPr>
          <p:cNvSpPr/>
          <p:nvPr/>
        </p:nvSpPr>
        <p:spPr>
          <a:xfrm rot="17229361">
            <a:off x="5151794" y="4355488"/>
            <a:ext cx="562797" cy="291827"/>
          </a:xfrm>
          <a:prstGeom prst="rightArrow">
            <a:avLst/>
          </a:prstGeom>
          <a:solidFill>
            <a:srgbClr val="FF7E7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F23DC-2A3A-7FDD-4EF5-9A81A941AB46}"/>
              </a:ext>
            </a:extLst>
          </p:cNvPr>
          <p:cNvSpPr txBox="1"/>
          <p:nvPr/>
        </p:nvSpPr>
        <p:spPr>
          <a:xfrm>
            <a:off x="7001352" y="3660654"/>
            <a:ext cx="50847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7E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Secondary rupture</a:t>
            </a:r>
          </a:p>
          <a:p>
            <a:endParaRPr lang="en-US" sz="2200" b="1" dirty="0">
              <a:solidFill>
                <a:srgbClr val="FF93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Faster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rupture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Smaller (or even zero) stress drop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33B2A-8972-6922-7E24-3E4961AE76F9}"/>
              </a:ext>
            </a:extLst>
          </p:cNvPr>
          <p:cNvSpPr txBox="1"/>
          <p:nvPr/>
        </p:nvSpPr>
        <p:spPr>
          <a:xfrm>
            <a:off x="5562601" y="6331342"/>
            <a:ext cx="189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Xu et al. (2019b)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38B438-B6FA-C592-8698-6A33D3144B3A}"/>
              </a:ext>
            </a:extLst>
          </p:cNvPr>
          <p:cNvSpPr txBox="1"/>
          <p:nvPr/>
        </p:nvSpPr>
        <p:spPr>
          <a:xfrm>
            <a:off x="1344073" y="6322980"/>
            <a:ext cx="252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Primary rupture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058F94-08D7-595F-EC8B-81CAE5784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867" y="1513584"/>
            <a:ext cx="4274168" cy="16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1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3E1FE-3608-42DC-3F1E-558BF0438037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Negative correlation between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 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64059-8A1E-94FC-EA3D-ABD05A21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27" y="1393186"/>
            <a:ext cx="8407551" cy="1733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2EF4DC-1060-79C6-DBFD-FC63A8CE7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8" y="4540118"/>
            <a:ext cx="3014769" cy="1456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9C5158-EC7D-5B76-1312-4243BA9C7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312" y="4540117"/>
            <a:ext cx="4937101" cy="1456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DAC82-EAE0-5124-77E4-F2801FBE3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797" y="2317883"/>
            <a:ext cx="4534055" cy="2781245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74E8A9FF-8967-B203-8482-02689404D916}"/>
              </a:ext>
            </a:extLst>
          </p:cNvPr>
          <p:cNvSpPr/>
          <p:nvPr/>
        </p:nvSpPr>
        <p:spPr>
          <a:xfrm rot="21302998">
            <a:off x="5325218" y="1392383"/>
            <a:ext cx="2421620" cy="291827"/>
          </a:xfrm>
          <a:prstGeom prst="rightArrow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60F80BE-2FB7-41C0-9393-879B506C3E31}"/>
              </a:ext>
            </a:extLst>
          </p:cNvPr>
          <p:cNvSpPr/>
          <p:nvPr/>
        </p:nvSpPr>
        <p:spPr>
          <a:xfrm rot="4967741">
            <a:off x="5929078" y="2171969"/>
            <a:ext cx="562797" cy="291827"/>
          </a:xfrm>
          <a:prstGeom prst="rightArrow">
            <a:avLst/>
          </a:prstGeom>
          <a:solidFill>
            <a:srgbClr val="FF7E7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DF74353-8CD1-BD85-62DC-3C03AC0F2A5D}"/>
              </a:ext>
            </a:extLst>
          </p:cNvPr>
          <p:cNvSpPr/>
          <p:nvPr/>
        </p:nvSpPr>
        <p:spPr>
          <a:xfrm rot="4794345">
            <a:off x="6757241" y="2201758"/>
            <a:ext cx="562797" cy="291827"/>
          </a:xfrm>
          <a:prstGeom prst="rightArrow">
            <a:avLst/>
          </a:prstGeom>
          <a:solidFill>
            <a:srgbClr val="FF7E7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B5425E1-C21F-05A4-394C-978364F2713E}"/>
              </a:ext>
            </a:extLst>
          </p:cNvPr>
          <p:cNvSpPr/>
          <p:nvPr/>
        </p:nvSpPr>
        <p:spPr>
          <a:xfrm rot="20124297">
            <a:off x="4905490" y="4604750"/>
            <a:ext cx="1491991" cy="291827"/>
          </a:xfrm>
          <a:prstGeom prst="rightArrow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710E916-FE87-8D27-565A-F51799DC2FF7}"/>
              </a:ext>
            </a:extLst>
          </p:cNvPr>
          <p:cNvSpPr/>
          <p:nvPr/>
        </p:nvSpPr>
        <p:spPr>
          <a:xfrm rot="4558183">
            <a:off x="5220709" y="5512228"/>
            <a:ext cx="562797" cy="291827"/>
          </a:xfrm>
          <a:prstGeom prst="rightArrow">
            <a:avLst/>
          </a:prstGeom>
          <a:solidFill>
            <a:srgbClr val="FF7E7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756C421-617F-BC4E-8EEC-2929F6FB1725}"/>
              </a:ext>
            </a:extLst>
          </p:cNvPr>
          <p:cNvSpPr/>
          <p:nvPr/>
        </p:nvSpPr>
        <p:spPr>
          <a:xfrm rot="4451565">
            <a:off x="6290221" y="5138664"/>
            <a:ext cx="562797" cy="291827"/>
          </a:xfrm>
          <a:prstGeom prst="rightArrow">
            <a:avLst/>
          </a:prstGeom>
          <a:solidFill>
            <a:srgbClr val="FF7E7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C7BF155-3DC4-E60B-7C21-5B0B36DC96F0}"/>
              </a:ext>
            </a:extLst>
          </p:cNvPr>
          <p:cNvSpPr/>
          <p:nvPr/>
        </p:nvSpPr>
        <p:spPr>
          <a:xfrm>
            <a:off x="8796130" y="1786458"/>
            <a:ext cx="1868557" cy="1294672"/>
          </a:xfrm>
          <a:custGeom>
            <a:avLst/>
            <a:gdLst>
              <a:gd name="connsiteX0" fmla="*/ 1868557 w 1868557"/>
              <a:gd name="connsiteY0" fmla="*/ 1294672 h 1294672"/>
              <a:gd name="connsiteX1" fmla="*/ 1093305 w 1868557"/>
              <a:gd name="connsiteY1" fmla="*/ 867290 h 1294672"/>
              <a:gd name="connsiteX2" fmla="*/ 904461 w 1868557"/>
              <a:gd name="connsiteY2" fmla="*/ 181490 h 1294672"/>
              <a:gd name="connsiteX3" fmla="*/ 556592 w 1868557"/>
              <a:gd name="connsiteY3" fmla="*/ 2585 h 1294672"/>
              <a:gd name="connsiteX4" fmla="*/ 0 w 1868557"/>
              <a:gd name="connsiteY4" fmla="*/ 92038 h 129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557" h="1294672">
                <a:moveTo>
                  <a:pt x="1868557" y="1294672"/>
                </a:moveTo>
                <a:cubicBezTo>
                  <a:pt x="1561272" y="1173746"/>
                  <a:pt x="1253988" y="1052820"/>
                  <a:pt x="1093305" y="867290"/>
                </a:cubicBezTo>
                <a:cubicBezTo>
                  <a:pt x="932622" y="681760"/>
                  <a:pt x="993913" y="325607"/>
                  <a:pt x="904461" y="181490"/>
                </a:cubicBezTo>
                <a:cubicBezTo>
                  <a:pt x="815009" y="37373"/>
                  <a:pt x="707335" y="17494"/>
                  <a:pt x="556592" y="2585"/>
                </a:cubicBezTo>
                <a:cubicBezTo>
                  <a:pt x="405849" y="-12324"/>
                  <a:pt x="202924" y="39857"/>
                  <a:pt x="0" y="92038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D4C2263-2FA6-46C6-5768-D80D6FF8780F}"/>
              </a:ext>
            </a:extLst>
          </p:cNvPr>
          <p:cNvSpPr/>
          <p:nvPr/>
        </p:nvSpPr>
        <p:spPr>
          <a:xfrm>
            <a:off x="8368748" y="3349487"/>
            <a:ext cx="1799427" cy="1838857"/>
          </a:xfrm>
          <a:custGeom>
            <a:avLst/>
            <a:gdLst>
              <a:gd name="connsiteX0" fmla="*/ 1590261 w 1799427"/>
              <a:gd name="connsiteY0" fmla="*/ 0 h 1838857"/>
              <a:gd name="connsiteX1" fmla="*/ 1798982 w 1799427"/>
              <a:gd name="connsiteY1" fmla="*/ 467139 h 1838857"/>
              <a:gd name="connsiteX2" fmla="*/ 1540565 w 1799427"/>
              <a:gd name="connsiteY2" fmla="*/ 874643 h 1838857"/>
              <a:gd name="connsiteX3" fmla="*/ 487017 w 1799427"/>
              <a:gd name="connsiteY3" fmla="*/ 1679713 h 1838857"/>
              <a:gd name="connsiteX4" fmla="*/ 0 w 1799427"/>
              <a:gd name="connsiteY4" fmla="*/ 1838739 h 183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427" h="1838857">
                <a:moveTo>
                  <a:pt x="1590261" y="0"/>
                </a:moveTo>
                <a:cubicBezTo>
                  <a:pt x="1698763" y="160682"/>
                  <a:pt x="1807265" y="321365"/>
                  <a:pt x="1798982" y="467139"/>
                </a:cubicBezTo>
                <a:cubicBezTo>
                  <a:pt x="1790699" y="612913"/>
                  <a:pt x="1759226" y="672547"/>
                  <a:pt x="1540565" y="874643"/>
                </a:cubicBezTo>
                <a:cubicBezTo>
                  <a:pt x="1321904" y="1076739"/>
                  <a:pt x="743778" y="1519030"/>
                  <a:pt x="487017" y="1679713"/>
                </a:cubicBezTo>
                <a:cubicBezTo>
                  <a:pt x="230256" y="1840396"/>
                  <a:pt x="115128" y="1839567"/>
                  <a:pt x="0" y="1838739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45C55-9BCD-B67B-B42C-247A89718AF3}"/>
              </a:ext>
            </a:extLst>
          </p:cNvPr>
          <p:cNvSpPr txBox="1"/>
          <p:nvPr/>
        </p:nvSpPr>
        <p:spPr>
          <a:xfrm>
            <a:off x="3084776" y="3126701"/>
            <a:ext cx="281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Houston et al. (2011)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510349-D110-7486-1791-3BF2C43F053A}"/>
              </a:ext>
            </a:extLst>
          </p:cNvPr>
          <p:cNvSpPr txBox="1"/>
          <p:nvPr/>
        </p:nvSpPr>
        <p:spPr>
          <a:xfrm>
            <a:off x="3084776" y="6187073"/>
            <a:ext cx="281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Obara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et al. (2012)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476059-89D6-65BF-4FB3-8E788F88AF6F}"/>
              </a:ext>
            </a:extLst>
          </p:cNvPr>
          <p:cNvSpPr txBox="1"/>
          <p:nvPr/>
        </p:nvSpPr>
        <p:spPr>
          <a:xfrm>
            <a:off x="4997837" y="884329"/>
            <a:ext cx="252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Primary rupture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90A87F-2E31-954A-EACC-FF1FF2B220AA}"/>
              </a:ext>
            </a:extLst>
          </p:cNvPr>
          <p:cNvSpPr txBox="1"/>
          <p:nvPr/>
        </p:nvSpPr>
        <p:spPr>
          <a:xfrm>
            <a:off x="6224548" y="2819950"/>
            <a:ext cx="170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7E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Secondary </a:t>
            </a:r>
          </a:p>
          <a:p>
            <a:r>
              <a:rPr lang="en-US" sz="2200" b="1" dirty="0">
                <a:solidFill>
                  <a:srgbClr val="FF7E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rupture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FD8BB6-ADCC-F501-E6FD-A7FB12E91006}"/>
              </a:ext>
            </a:extLst>
          </p:cNvPr>
          <p:cNvSpPr txBox="1"/>
          <p:nvPr/>
        </p:nvSpPr>
        <p:spPr>
          <a:xfrm>
            <a:off x="4332926" y="3886444"/>
            <a:ext cx="252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Primary rupture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7436BE-4365-BCFE-408C-B2024BA8EB16}"/>
              </a:ext>
            </a:extLst>
          </p:cNvPr>
          <p:cNvSpPr txBox="1"/>
          <p:nvPr/>
        </p:nvSpPr>
        <p:spPr>
          <a:xfrm>
            <a:off x="5547631" y="6017473"/>
            <a:ext cx="187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7E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Secondary </a:t>
            </a:r>
          </a:p>
          <a:p>
            <a:r>
              <a:rPr lang="en-US" sz="2200" b="1" dirty="0">
                <a:solidFill>
                  <a:srgbClr val="FF7E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rupture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D4113B-F320-5A5D-B3F2-FF45D1804BE5}"/>
              </a:ext>
            </a:extLst>
          </p:cNvPr>
          <p:cNvSpPr txBox="1"/>
          <p:nvPr/>
        </p:nvSpPr>
        <p:spPr>
          <a:xfrm>
            <a:off x="9219364" y="5188344"/>
            <a:ext cx="281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Peng and </a:t>
            </a:r>
            <a:r>
              <a:rPr lang="en-US" sz="16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Gomberg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20166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1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F028A-66C8-DD4E-FA42-CE593F05AD3B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Negative correlation between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  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 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EA4A8-97B7-2935-8602-46A4770A2F41}"/>
              </a:ext>
            </a:extLst>
          </p:cNvPr>
          <p:cNvSpPr txBox="1"/>
          <p:nvPr/>
        </p:nvSpPr>
        <p:spPr>
          <a:xfrm>
            <a:off x="7467933" y="5990232"/>
            <a:ext cx="356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Xu (2023), submitted to JGR-SE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7CDF6-1819-6FA1-2239-BAF3B1278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321" y="1235287"/>
            <a:ext cx="9004294" cy="3615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A622EE-FAB5-9B6A-F3D8-AA431E57AF8A}"/>
              </a:ext>
            </a:extLst>
          </p:cNvPr>
          <p:cNvSpPr txBox="1"/>
          <p:nvPr/>
        </p:nvSpPr>
        <p:spPr>
          <a:xfrm>
            <a:off x="805069" y="5185611"/>
            <a:ext cx="10724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7E7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Secondary rupture fronts can show diverse propagation directions and speeds</a:t>
            </a:r>
          </a:p>
        </p:txBody>
      </p:sp>
    </p:spTree>
    <p:extLst>
      <p:ext uri="{BB962C8B-B14F-4D97-AF65-F5344CB8AC3E}">
        <p14:creationId xmlns:p14="http://schemas.microsoft.com/office/powerpoint/2010/main" val="130962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27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A1053-1E6B-ECBD-B2A0-287A3359201E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Conclusions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BBE4A-48E7-515F-4461-A777DBD907E1}"/>
              </a:ext>
            </a:extLst>
          </p:cNvPr>
          <p:cNvSpPr txBox="1"/>
          <p:nvPr/>
        </p:nvSpPr>
        <p:spPr>
          <a:xfrm>
            <a:off x="636104" y="1426491"/>
            <a:ext cx="10237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Different contexts for discussing rupture speed, stress drop, and their correlations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Importance of both energy supply and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Fixing energy consumption while increasing supply =&gt; a positive correlation between stress drop and rupture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Reducing energy consumption =&gt; a negative correlation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17565-5A10-04DA-E98C-DF6AE5348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88" y="5407639"/>
            <a:ext cx="1574800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AAA5E-6617-82D6-B8E7-58BDB5205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558" y="5696983"/>
            <a:ext cx="1739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80A133-26CA-991D-ACB4-ADDB4F500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A78EB0F-C811-1A15-04F0-D302725F7099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C12791-5262-30A5-A336-CFEA4D9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C9204-4CC7-828A-3E6D-292D63946B2F}"/>
              </a:ext>
            </a:extLst>
          </p:cNvPr>
          <p:cNvSpPr txBox="1"/>
          <p:nvPr/>
        </p:nvSpPr>
        <p:spPr>
          <a:xfrm>
            <a:off x="2992565" y="155468"/>
            <a:ext cx="580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Newtonian mechanics</a:t>
            </a:r>
            <a:endParaRPr lang="zh-CN" altLang="zh-CN" sz="4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A8CFC-F7C3-1000-AC76-9CFF48C46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40" y="1975676"/>
            <a:ext cx="2294716" cy="477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409B0B-D5A0-99E6-C7E1-CC397C4A5943}"/>
              </a:ext>
            </a:extLst>
          </p:cNvPr>
          <p:cNvSpPr txBox="1"/>
          <p:nvPr/>
        </p:nvSpPr>
        <p:spPr>
          <a:xfrm>
            <a:off x="2091033" y="3080021"/>
            <a:ext cx="7460473" cy="170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Ignore relativity effect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Due to the inertia, one cannot have instantaneous change in velocity</a:t>
            </a:r>
            <a:endParaRPr lang="zh-CN" altLang="zh-CN" sz="2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D5DDC5-27A3-B65C-3C68-DB4DCB92A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140" y="5693890"/>
            <a:ext cx="4483694" cy="3770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3AAC05-BAE7-6CC8-DB20-8DAE6F946300}"/>
              </a:ext>
            </a:extLst>
          </p:cNvPr>
          <p:cNvSpPr txBox="1"/>
          <p:nvPr/>
        </p:nvSpPr>
        <p:spPr>
          <a:xfrm>
            <a:off x="287032" y="1689281"/>
            <a:ext cx="3569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Describe the motion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336316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A7E306-3275-BF82-D154-C6A3126AE8FA}"/>
              </a:ext>
            </a:extLst>
          </p:cNvPr>
          <p:cNvSpPr txBox="1"/>
          <p:nvPr/>
        </p:nvSpPr>
        <p:spPr>
          <a:xfrm>
            <a:off x="2992565" y="155468"/>
            <a:ext cx="580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Rupture propagation</a:t>
            </a:r>
            <a:endParaRPr lang="zh-CN" altLang="zh-CN" sz="4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E18B5-2852-D129-1CE3-D89A1F5BA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04" y="2882347"/>
            <a:ext cx="3605801" cy="2678595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148537A8-8BD3-6EFA-1088-2ACFB8318DFB}"/>
              </a:ext>
            </a:extLst>
          </p:cNvPr>
          <p:cNvSpPr/>
          <p:nvPr/>
        </p:nvSpPr>
        <p:spPr>
          <a:xfrm rot="20098341">
            <a:off x="4154595" y="3142880"/>
            <a:ext cx="547539" cy="27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56B06-1194-54F8-B32A-9FE629C8B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953" y="2817740"/>
            <a:ext cx="3709356" cy="3080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7B807-C319-3A79-6EC8-D37CC1D2018C}"/>
              </a:ext>
            </a:extLst>
          </p:cNvPr>
          <p:cNvSpPr txBox="1"/>
          <p:nvPr/>
        </p:nvSpPr>
        <p:spPr>
          <a:xfrm>
            <a:off x="834710" y="1090803"/>
            <a:ext cx="11132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Focus on the motion of </a:t>
            </a:r>
            <a:r>
              <a:rPr 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rupture front</a:t>
            </a:r>
          </a:p>
          <a:p>
            <a:endParaRPr 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28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Particles still vibrate near their equilibrium positions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AEA959C-0E89-EE6B-24EB-25CE7ECFA4C7}"/>
              </a:ext>
            </a:extLst>
          </p:cNvPr>
          <p:cNvSpPr/>
          <p:nvPr/>
        </p:nvSpPr>
        <p:spPr>
          <a:xfrm>
            <a:off x="9886389" y="4721806"/>
            <a:ext cx="547539" cy="27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7DE95-609A-2DA3-5372-9F694651B8EA}"/>
              </a:ext>
            </a:extLst>
          </p:cNvPr>
          <p:cNvSpPr txBox="1"/>
          <p:nvPr/>
        </p:nvSpPr>
        <p:spPr>
          <a:xfrm>
            <a:off x="7613375" y="6087457"/>
            <a:ext cx="2166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Rubino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et al. (2017)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F0DB3D9-D037-D7D8-76B8-FE8A23AEE99B}"/>
              </a:ext>
            </a:extLst>
          </p:cNvPr>
          <p:cNvSpPr/>
          <p:nvPr/>
        </p:nvSpPr>
        <p:spPr>
          <a:xfrm>
            <a:off x="8586421" y="3748414"/>
            <a:ext cx="547539" cy="27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3FC366-60E9-B312-ECB5-F760228CE2CC}"/>
              </a:ext>
            </a:extLst>
          </p:cNvPr>
          <p:cNvSpPr txBox="1"/>
          <p:nvPr/>
        </p:nvSpPr>
        <p:spPr>
          <a:xfrm>
            <a:off x="5701228" y="4640762"/>
            <a:ext cx="1655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Boundary condition applies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A4E802-AA64-4462-E853-327C7339E63A}"/>
              </a:ext>
            </a:extLst>
          </p:cNvPr>
          <p:cNvCxnSpPr>
            <a:cxnSpLocks/>
          </p:cNvCxnSpPr>
          <p:nvPr/>
        </p:nvCxnSpPr>
        <p:spPr>
          <a:xfrm>
            <a:off x="7064903" y="4860953"/>
            <a:ext cx="670099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B2646C8-769A-2EBE-41B2-42C805EC94C4}"/>
              </a:ext>
            </a:extLst>
          </p:cNvPr>
          <p:cNvSpPr txBox="1"/>
          <p:nvPr/>
        </p:nvSpPr>
        <p:spPr>
          <a:xfrm>
            <a:off x="4949441" y="2817740"/>
            <a:ext cx="2142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Newtonian mechanics (PDE) applies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07BB09-6DD7-1F25-48EF-D689EF70FF1A}"/>
              </a:ext>
            </a:extLst>
          </p:cNvPr>
          <p:cNvCxnSpPr>
            <a:cxnSpLocks/>
          </p:cNvCxnSpPr>
          <p:nvPr/>
        </p:nvCxnSpPr>
        <p:spPr>
          <a:xfrm>
            <a:off x="6817919" y="3724643"/>
            <a:ext cx="1145443" cy="65756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6EB4EB-71EA-C16E-2314-850B3EAC3DB0}"/>
              </a:ext>
            </a:extLst>
          </p:cNvPr>
          <p:cNvSpPr txBox="1"/>
          <p:nvPr/>
        </p:nvSpPr>
        <p:spPr>
          <a:xfrm>
            <a:off x="8020878" y="4531622"/>
            <a:ext cx="107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Fault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39F384-A44F-1EF8-8875-9AD68BC58F29}"/>
              </a:ext>
            </a:extLst>
          </p:cNvPr>
          <p:cNvSpPr txBox="1"/>
          <p:nvPr/>
        </p:nvSpPr>
        <p:spPr>
          <a:xfrm rot="19958864">
            <a:off x="3062766" y="3181882"/>
            <a:ext cx="123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Fault</a:t>
            </a:r>
          </a:p>
        </p:txBody>
      </p:sp>
    </p:spTree>
    <p:extLst>
      <p:ext uri="{BB962C8B-B14F-4D97-AF65-F5344CB8AC3E}">
        <p14:creationId xmlns:p14="http://schemas.microsoft.com/office/powerpoint/2010/main" val="204234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80A133-26CA-991D-ACB4-ADDB4F500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A78EB0F-C811-1A15-04F0-D302725F7099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C12791-5262-30A5-A336-CFEA4D9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58968-EEFF-CB3D-6757-34A842786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0" y="1711457"/>
            <a:ext cx="6998610" cy="481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EAB48D-82E9-7EDB-1C14-EDC51EA18D1A}"/>
              </a:ext>
            </a:extLst>
          </p:cNvPr>
          <p:cNvSpPr txBox="1"/>
          <p:nvPr/>
        </p:nvSpPr>
        <p:spPr>
          <a:xfrm>
            <a:off x="2992565" y="155468"/>
            <a:ext cx="580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Fracture mechanics</a:t>
            </a:r>
            <a:endParaRPr lang="zh-CN" altLang="zh-CN" sz="4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848E3-D25B-8CD6-08BE-B73F55C1913C}"/>
              </a:ext>
            </a:extLst>
          </p:cNvPr>
          <p:cNvSpPr txBox="1"/>
          <p:nvPr/>
        </p:nvSpPr>
        <p:spPr>
          <a:xfrm>
            <a:off x="4234623" y="2903099"/>
            <a:ext cx="23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Dynamic energy release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2B539-9D6F-1E1B-B765-DE3733E983AE}"/>
              </a:ext>
            </a:extLst>
          </p:cNvPr>
          <p:cNvSpPr txBox="1"/>
          <p:nvPr/>
        </p:nvSpPr>
        <p:spPr>
          <a:xfrm>
            <a:off x="6987359" y="2952661"/>
            <a:ext cx="213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Universal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7448-49E6-28A0-0CD1-CBF191E476C5}"/>
              </a:ext>
            </a:extLst>
          </p:cNvPr>
          <p:cNvSpPr txBox="1"/>
          <p:nvPr/>
        </p:nvSpPr>
        <p:spPr>
          <a:xfrm>
            <a:off x="8660325" y="2948976"/>
            <a:ext cx="201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Static energy release 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D08AC-5F70-40AE-95B8-A3F9E6DD52E8}"/>
              </a:ext>
            </a:extLst>
          </p:cNvPr>
          <p:cNvSpPr txBox="1"/>
          <p:nvPr/>
        </p:nvSpPr>
        <p:spPr>
          <a:xfrm>
            <a:off x="10700010" y="2948975"/>
            <a:ext cx="137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Fracture energy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213E39E-609A-EBC5-66CC-5C6C1A5A0061}"/>
              </a:ext>
            </a:extLst>
          </p:cNvPr>
          <p:cNvSpPr/>
          <p:nvPr/>
        </p:nvSpPr>
        <p:spPr>
          <a:xfrm>
            <a:off x="2321476" y="1642575"/>
            <a:ext cx="631969" cy="454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1B05B6-91AD-31BE-897E-77D1F65C9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031" y="1756060"/>
            <a:ext cx="275766" cy="267148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7290F756-FE54-6299-D6B1-54E9FF21FD9E}"/>
              </a:ext>
            </a:extLst>
          </p:cNvPr>
          <p:cNvSpPr/>
          <p:nvPr/>
        </p:nvSpPr>
        <p:spPr>
          <a:xfrm>
            <a:off x="898181" y="1127637"/>
            <a:ext cx="1272080" cy="674914"/>
          </a:xfrm>
          <a:custGeom>
            <a:avLst/>
            <a:gdLst>
              <a:gd name="connsiteX0" fmla="*/ 45821 w 1123506"/>
              <a:gd name="connsiteY0" fmla="*/ 0 h 631371"/>
              <a:gd name="connsiteX1" fmla="*/ 24049 w 1123506"/>
              <a:gd name="connsiteY1" fmla="*/ 228600 h 631371"/>
              <a:gd name="connsiteX2" fmla="*/ 339735 w 1123506"/>
              <a:gd name="connsiteY2" fmla="*/ 195943 h 631371"/>
              <a:gd name="connsiteX3" fmla="*/ 176449 w 1123506"/>
              <a:gd name="connsiteY3" fmla="*/ 195943 h 631371"/>
              <a:gd name="connsiteX4" fmla="*/ 307078 w 1123506"/>
              <a:gd name="connsiteY4" fmla="*/ 446314 h 631371"/>
              <a:gd name="connsiteX5" fmla="*/ 524792 w 1123506"/>
              <a:gd name="connsiteY5" fmla="*/ 424543 h 631371"/>
              <a:gd name="connsiteX6" fmla="*/ 546564 w 1123506"/>
              <a:gd name="connsiteY6" fmla="*/ 293914 h 631371"/>
              <a:gd name="connsiteX7" fmla="*/ 470364 w 1123506"/>
              <a:gd name="connsiteY7" fmla="*/ 500743 h 631371"/>
              <a:gd name="connsiteX8" fmla="*/ 698964 w 1123506"/>
              <a:gd name="connsiteY8" fmla="*/ 544286 h 631371"/>
              <a:gd name="connsiteX9" fmla="*/ 905792 w 1123506"/>
              <a:gd name="connsiteY9" fmla="*/ 468086 h 631371"/>
              <a:gd name="connsiteX10" fmla="*/ 764278 w 1123506"/>
              <a:gd name="connsiteY10" fmla="*/ 381000 h 631371"/>
              <a:gd name="connsiteX11" fmla="*/ 949335 w 1123506"/>
              <a:gd name="connsiteY11" fmla="*/ 555171 h 631371"/>
              <a:gd name="connsiteX12" fmla="*/ 1079964 w 1123506"/>
              <a:gd name="connsiteY12" fmla="*/ 598714 h 631371"/>
              <a:gd name="connsiteX13" fmla="*/ 1123506 w 1123506"/>
              <a:gd name="connsiteY13" fmla="*/ 631371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3506" h="631371">
                <a:moveTo>
                  <a:pt x="45821" y="0"/>
                </a:moveTo>
                <a:cubicBezTo>
                  <a:pt x="10442" y="97971"/>
                  <a:pt x="-24937" y="195943"/>
                  <a:pt x="24049" y="228600"/>
                </a:cubicBezTo>
                <a:cubicBezTo>
                  <a:pt x="73035" y="261257"/>
                  <a:pt x="314335" y="201386"/>
                  <a:pt x="339735" y="195943"/>
                </a:cubicBezTo>
                <a:cubicBezTo>
                  <a:pt x="365135" y="190500"/>
                  <a:pt x="181892" y="154214"/>
                  <a:pt x="176449" y="195943"/>
                </a:cubicBezTo>
                <a:cubicBezTo>
                  <a:pt x="171006" y="237672"/>
                  <a:pt x="249021" y="408214"/>
                  <a:pt x="307078" y="446314"/>
                </a:cubicBezTo>
                <a:cubicBezTo>
                  <a:pt x="365135" y="484414"/>
                  <a:pt x="484878" y="449943"/>
                  <a:pt x="524792" y="424543"/>
                </a:cubicBezTo>
                <a:cubicBezTo>
                  <a:pt x="564706" y="399143"/>
                  <a:pt x="555635" y="281214"/>
                  <a:pt x="546564" y="293914"/>
                </a:cubicBezTo>
                <a:cubicBezTo>
                  <a:pt x="537493" y="306614"/>
                  <a:pt x="444964" y="459014"/>
                  <a:pt x="470364" y="500743"/>
                </a:cubicBezTo>
                <a:cubicBezTo>
                  <a:pt x="495764" y="542472"/>
                  <a:pt x="626393" y="549729"/>
                  <a:pt x="698964" y="544286"/>
                </a:cubicBezTo>
                <a:cubicBezTo>
                  <a:pt x="771535" y="538843"/>
                  <a:pt x="894906" y="495300"/>
                  <a:pt x="905792" y="468086"/>
                </a:cubicBezTo>
                <a:cubicBezTo>
                  <a:pt x="916678" y="440872"/>
                  <a:pt x="757021" y="366486"/>
                  <a:pt x="764278" y="381000"/>
                </a:cubicBezTo>
                <a:cubicBezTo>
                  <a:pt x="771535" y="395514"/>
                  <a:pt x="896721" y="518885"/>
                  <a:pt x="949335" y="555171"/>
                </a:cubicBezTo>
                <a:cubicBezTo>
                  <a:pt x="1001949" y="591457"/>
                  <a:pt x="1079964" y="598714"/>
                  <a:pt x="1079964" y="598714"/>
                </a:cubicBezTo>
                <a:cubicBezTo>
                  <a:pt x="1108992" y="611414"/>
                  <a:pt x="1116249" y="621392"/>
                  <a:pt x="1123506" y="631371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EEE6E1BF-8934-20FB-8B43-361C09BA125E}"/>
              </a:ext>
            </a:extLst>
          </p:cNvPr>
          <p:cNvSpPr/>
          <p:nvPr/>
        </p:nvSpPr>
        <p:spPr>
          <a:xfrm rot="5400000">
            <a:off x="1106529" y="946195"/>
            <a:ext cx="280731" cy="184673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A07858-702C-5114-2A97-BA7E7E8901FB}"/>
              </a:ext>
            </a:extLst>
          </p:cNvPr>
          <p:cNvCxnSpPr>
            <a:cxnSpLocks/>
          </p:cNvCxnSpPr>
          <p:nvPr/>
        </p:nvCxnSpPr>
        <p:spPr>
          <a:xfrm>
            <a:off x="323528" y="1704480"/>
            <a:ext cx="1869610" cy="1697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F608E4-93C0-4219-5D7B-A33C0A140265}"/>
              </a:ext>
            </a:extLst>
          </p:cNvPr>
          <p:cNvCxnSpPr>
            <a:cxnSpLocks/>
          </p:cNvCxnSpPr>
          <p:nvPr/>
        </p:nvCxnSpPr>
        <p:spPr>
          <a:xfrm flipV="1">
            <a:off x="323528" y="1874246"/>
            <a:ext cx="1869610" cy="1480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5FA3B4-5A04-768A-9414-6907D778786E}"/>
                  </a:ext>
                </a:extLst>
              </p:cNvPr>
              <p:cNvSpPr txBox="1"/>
              <p:nvPr/>
            </p:nvSpPr>
            <p:spPr>
              <a:xfrm>
                <a:off x="147294" y="2577717"/>
                <a:ext cx="34761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Thickness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zero</a:t>
                </a:r>
              </a:p>
              <a:p>
                <a:r>
                  <a:rPr lang="en-US" sz="2000" dirty="0">
                    <a:solidFill>
                      <a:srgbClr val="7030A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Massless, no inertia at the rupture front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5FA3B4-5A04-768A-9414-6907D7787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4" y="2577717"/>
                <a:ext cx="3476136" cy="1015663"/>
              </a:xfrm>
              <a:prstGeom prst="rect">
                <a:avLst/>
              </a:prstGeom>
              <a:blipFill>
                <a:blip r:embed="rId6"/>
                <a:stretch>
                  <a:fillRect l="-1818" t="-37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Up Arrow 26">
            <a:extLst>
              <a:ext uri="{FF2B5EF4-FFF2-40B4-BE49-F238E27FC236}">
                <a16:creationId xmlns:a16="http://schemas.microsoft.com/office/drawing/2014/main" id="{9045ADCA-2C15-290B-D815-F64934601E89}"/>
              </a:ext>
            </a:extLst>
          </p:cNvPr>
          <p:cNvSpPr/>
          <p:nvPr/>
        </p:nvSpPr>
        <p:spPr>
          <a:xfrm>
            <a:off x="7659030" y="2492663"/>
            <a:ext cx="188844" cy="407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>
            <a:extLst>
              <a:ext uri="{FF2B5EF4-FFF2-40B4-BE49-F238E27FC236}">
                <a16:creationId xmlns:a16="http://schemas.microsoft.com/office/drawing/2014/main" id="{FEB3DF8D-BFE8-4420-4FFD-F5DB1033E4B2}"/>
              </a:ext>
            </a:extLst>
          </p:cNvPr>
          <p:cNvSpPr/>
          <p:nvPr/>
        </p:nvSpPr>
        <p:spPr>
          <a:xfrm>
            <a:off x="5238474" y="2488986"/>
            <a:ext cx="188844" cy="407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7DE86F8A-0809-EA53-CC98-9DDBE8637951}"/>
              </a:ext>
            </a:extLst>
          </p:cNvPr>
          <p:cNvSpPr/>
          <p:nvPr/>
        </p:nvSpPr>
        <p:spPr>
          <a:xfrm>
            <a:off x="9114799" y="2488986"/>
            <a:ext cx="188844" cy="407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14C558BD-C622-C64D-4CB1-42AB29396457}"/>
              </a:ext>
            </a:extLst>
          </p:cNvPr>
          <p:cNvSpPr/>
          <p:nvPr/>
        </p:nvSpPr>
        <p:spPr>
          <a:xfrm>
            <a:off x="11066182" y="2488986"/>
            <a:ext cx="188844" cy="407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82F4D7-DEBF-987B-F4F2-E4B7A81B93D1}"/>
              </a:ext>
            </a:extLst>
          </p:cNvPr>
          <p:cNvCxnSpPr/>
          <p:nvPr/>
        </p:nvCxnSpPr>
        <p:spPr>
          <a:xfrm>
            <a:off x="154627" y="1692126"/>
            <a:ext cx="0" cy="376399"/>
          </a:xfrm>
          <a:prstGeom prst="straightConnector1">
            <a:avLst/>
          </a:prstGeom>
          <a:ln w="158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F50435-94F6-46D2-BEC3-D9E363B09414}"/>
              </a:ext>
            </a:extLst>
          </p:cNvPr>
          <p:cNvCxnSpPr/>
          <p:nvPr/>
        </p:nvCxnSpPr>
        <p:spPr>
          <a:xfrm>
            <a:off x="4500000" y="2355574"/>
            <a:ext cx="5888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5BF78DA-D359-6DFB-4546-43EFC9693B9E}"/>
              </a:ext>
            </a:extLst>
          </p:cNvPr>
          <p:cNvCxnSpPr/>
          <p:nvPr/>
        </p:nvCxnSpPr>
        <p:spPr>
          <a:xfrm>
            <a:off x="2172391" y="2113262"/>
            <a:ext cx="183185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32E747-2B53-6BC7-9F7D-9E730EF96E95}"/>
              </a:ext>
            </a:extLst>
          </p:cNvPr>
          <p:cNvCxnSpPr/>
          <p:nvPr/>
        </p:nvCxnSpPr>
        <p:spPr>
          <a:xfrm>
            <a:off x="2106131" y="2156333"/>
            <a:ext cx="183185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88CD21-C8FD-37C6-05DC-1E4B7AF4CEE1}"/>
              </a:ext>
            </a:extLst>
          </p:cNvPr>
          <p:cNvCxnSpPr>
            <a:cxnSpLocks/>
          </p:cNvCxnSpPr>
          <p:nvPr/>
        </p:nvCxnSpPr>
        <p:spPr>
          <a:xfrm>
            <a:off x="10959737" y="2355574"/>
            <a:ext cx="4849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9CC27B0-1953-F5DA-21C9-31769678405F}"/>
              </a:ext>
            </a:extLst>
          </p:cNvPr>
          <p:cNvSpPr txBox="1"/>
          <p:nvPr/>
        </p:nvSpPr>
        <p:spPr>
          <a:xfrm>
            <a:off x="43265" y="856517"/>
            <a:ext cx="110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Supply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1085E-0435-CC7F-1268-B9FA2D325AB3}"/>
              </a:ext>
            </a:extLst>
          </p:cNvPr>
          <p:cNvSpPr txBox="1"/>
          <p:nvPr/>
        </p:nvSpPr>
        <p:spPr>
          <a:xfrm>
            <a:off x="1930451" y="2217146"/>
            <a:ext cx="176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Consumption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E0BF5A5-A085-78DF-54E5-40F2B1ADC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6134" y="5379418"/>
            <a:ext cx="308665" cy="29901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98F3EC-035F-7F0D-016D-769511108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9691" y="5880238"/>
            <a:ext cx="533952" cy="30034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3C6C077-097C-D301-91E1-494127FBA559}"/>
              </a:ext>
            </a:extLst>
          </p:cNvPr>
          <p:cNvSpPr txBox="1"/>
          <p:nvPr/>
        </p:nvSpPr>
        <p:spPr>
          <a:xfrm>
            <a:off x="9509405" y="5899136"/>
            <a:ext cx="176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Stress drop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C56D1C-29A3-4AC2-B385-6C240EA4185B}"/>
              </a:ext>
            </a:extLst>
          </p:cNvPr>
          <p:cNvSpPr txBox="1"/>
          <p:nvPr/>
        </p:nvSpPr>
        <p:spPr>
          <a:xfrm>
            <a:off x="9480816" y="5344261"/>
            <a:ext cx="18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Rupture speed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4146C30-185A-774E-5EBC-E968F51648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7017" y="4293039"/>
            <a:ext cx="3183532" cy="80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2" grpId="0" animBg="1"/>
      <p:bldP spid="27" grpId="0" animBg="1"/>
      <p:bldP spid="29" grpId="0" animBg="1"/>
      <p:bldP spid="33" grpId="0" animBg="1"/>
      <p:bldP spid="34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1FB3BA1A-2690-B866-5A34-98A640FAD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59" y="3918202"/>
            <a:ext cx="4050791" cy="28429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80A133-26CA-991D-ACB4-ADDB4F500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A78EB0F-C811-1A15-04F0-D302725F7099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C12791-5262-30A5-A336-CFEA4D9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58968-EEFF-CB3D-6757-34A842786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000" y="1711457"/>
            <a:ext cx="6998610" cy="481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EAB48D-82E9-7EDB-1C14-EDC51EA18D1A}"/>
              </a:ext>
            </a:extLst>
          </p:cNvPr>
          <p:cNvSpPr txBox="1"/>
          <p:nvPr/>
        </p:nvSpPr>
        <p:spPr>
          <a:xfrm>
            <a:off x="2992565" y="155468"/>
            <a:ext cx="580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Fracture mechanics</a:t>
            </a:r>
            <a:endParaRPr lang="zh-CN" altLang="zh-CN" sz="4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213E39E-609A-EBC5-66CC-5C6C1A5A0061}"/>
              </a:ext>
            </a:extLst>
          </p:cNvPr>
          <p:cNvSpPr/>
          <p:nvPr/>
        </p:nvSpPr>
        <p:spPr>
          <a:xfrm>
            <a:off x="2321476" y="1642575"/>
            <a:ext cx="631969" cy="454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1B05B6-91AD-31BE-897E-77D1F65C9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031" y="1756060"/>
            <a:ext cx="275766" cy="267148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7290F756-FE54-6299-D6B1-54E9FF21FD9E}"/>
              </a:ext>
            </a:extLst>
          </p:cNvPr>
          <p:cNvSpPr/>
          <p:nvPr/>
        </p:nvSpPr>
        <p:spPr>
          <a:xfrm>
            <a:off x="898181" y="1127637"/>
            <a:ext cx="1272080" cy="674914"/>
          </a:xfrm>
          <a:custGeom>
            <a:avLst/>
            <a:gdLst>
              <a:gd name="connsiteX0" fmla="*/ 45821 w 1123506"/>
              <a:gd name="connsiteY0" fmla="*/ 0 h 631371"/>
              <a:gd name="connsiteX1" fmla="*/ 24049 w 1123506"/>
              <a:gd name="connsiteY1" fmla="*/ 228600 h 631371"/>
              <a:gd name="connsiteX2" fmla="*/ 339735 w 1123506"/>
              <a:gd name="connsiteY2" fmla="*/ 195943 h 631371"/>
              <a:gd name="connsiteX3" fmla="*/ 176449 w 1123506"/>
              <a:gd name="connsiteY3" fmla="*/ 195943 h 631371"/>
              <a:gd name="connsiteX4" fmla="*/ 307078 w 1123506"/>
              <a:gd name="connsiteY4" fmla="*/ 446314 h 631371"/>
              <a:gd name="connsiteX5" fmla="*/ 524792 w 1123506"/>
              <a:gd name="connsiteY5" fmla="*/ 424543 h 631371"/>
              <a:gd name="connsiteX6" fmla="*/ 546564 w 1123506"/>
              <a:gd name="connsiteY6" fmla="*/ 293914 h 631371"/>
              <a:gd name="connsiteX7" fmla="*/ 470364 w 1123506"/>
              <a:gd name="connsiteY7" fmla="*/ 500743 h 631371"/>
              <a:gd name="connsiteX8" fmla="*/ 698964 w 1123506"/>
              <a:gd name="connsiteY8" fmla="*/ 544286 h 631371"/>
              <a:gd name="connsiteX9" fmla="*/ 905792 w 1123506"/>
              <a:gd name="connsiteY9" fmla="*/ 468086 h 631371"/>
              <a:gd name="connsiteX10" fmla="*/ 764278 w 1123506"/>
              <a:gd name="connsiteY10" fmla="*/ 381000 h 631371"/>
              <a:gd name="connsiteX11" fmla="*/ 949335 w 1123506"/>
              <a:gd name="connsiteY11" fmla="*/ 555171 h 631371"/>
              <a:gd name="connsiteX12" fmla="*/ 1079964 w 1123506"/>
              <a:gd name="connsiteY12" fmla="*/ 598714 h 631371"/>
              <a:gd name="connsiteX13" fmla="*/ 1123506 w 1123506"/>
              <a:gd name="connsiteY13" fmla="*/ 631371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3506" h="631371">
                <a:moveTo>
                  <a:pt x="45821" y="0"/>
                </a:moveTo>
                <a:cubicBezTo>
                  <a:pt x="10442" y="97971"/>
                  <a:pt x="-24937" y="195943"/>
                  <a:pt x="24049" y="228600"/>
                </a:cubicBezTo>
                <a:cubicBezTo>
                  <a:pt x="73035" y="261257"/>
                  <a:pt x="314335" y="201386"/>
                  <a:pt x="339735" y="195943"/>
                </a:cubicBezTo>
                <a:cubicBezTo>
                  <a:pt x="365135" y="190500"/>
                  <a:pt x="181892" y="154214"/>
                  <a:pt x="176449" y="195943"/>
                </a:cubicBezTo>
                <a:cubicBezTo>
                  <a:pt x="171006" y="237672"/>
                  <a:pt x="249021" y="408214"/>
                  <a:pt x="307078" y="446314"/>
                </a:cubicBezTo>
                <a:cubicBezTo>
                  <a:pt x="365135" y="484414"/>
                  <a:pt x="484878" y="449943"/>
                  <a:pt x="524792" y="424543"/>
                </a:cubicBezTo>
                <a:cubicBezTo>
                  <a:pt x="564706" y="399143"/>
                  <a:pt x="555635" y="281214"/>
                  <a:pt x="546564" y="293914"/>
                </a:cubicBezTo>
                <a:cubicBezTo>
                  <a:pt x="537493" y="306614"/>
                  <a:pt x="444964" y="459014"/>
                  <a:pt x="470364" y="500743"/>
                </a:cubicBezTo>
                <a:cubicBezTo>
                  <a:pt x="495764" y="542472"/>
                  <a:pt x="626393" y="549729"/>
                  <a:pt x="698964" y="544286"/>
                </a:cubicBezTo>
                <a:cubicBezTo>
                  <a:pt x="771535" y="538843"/>
                  <a:pt x="894906" y="495300"/>
                  <a:pt x="905792" y="468086"/>
                </a:cubicBezTo>
                <a:cubicBezTo>
                  <a:pt x="916678" y="440872"/>
                  <a:pt x="757021" y="366486"/>
                  <a:pt x="764278" y="381000"/>
                </a:cubicBezTo>
                <a:cubicBezTo>
                  <a:pt x="771535" y="395514"/>
                  <a:pt x="896721" y="518885"/>
                  <a:pt x="949335" y="555171"/>
                </a:cubicBezTo>
                <a:cubicBezTo>
                  <a:pt x="1001949" y="591457"/>
                  <a:pt x="1079964" y="598714"/>
                  <a:pt x="1079964" y="598714"/>
                </a:cubicBezTo>
                <a:cubicBezTo>
                  <a:pt x="1108992" y="611414"/>
                  <a:pt x="1116249" y="621392"/>
                  <a:pt x="1123506" y="631371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EEE6E1BF-8934-20FB-8B43-361C09BA125E}"/>
              </a:ext>
            </a:extLst>
          </p:cNvPr>
          <p:cNvSpPr/>
          <p:nvPr/>
        </p:nvSpPr>
        <p:spPr>
          <a:xfrm rot="5400000">
            <a:off x="1106529" y="946195"/>
            <a:ext cx="280731" cy="184673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A07858-702C-5114-2A97-BA7E7E8901FB}"/>
              </a:ext>
            </a:extLst>
          </p:cNvPr>
          <p:cNvCxnSpPr>
            <a:cxnSpLocks/>
          </p:cNvCxnSpPr>
          <p:nvPr/>
        </p:nvCxnSpPr>
        <p:spPr>
          <a:xfrm>
            <a:off x="323528" y="1704480"/>
            <a:ext cx="1869610" cy="1697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F608E4-93C0-4219-5D7B-A33C0A140265}"/>
              </a:ext>
            </a:extLst>
          </p:cNvPr>
          <p:cNvCxnSpPr>
            <a:cxnSpLocks/>
          </p:cNvCxnSpPr>
          <p:nvPr/>
        </p:nvCxnSpPr>
        <p:spPr>
          <a:xfrm flipV="1">
            <a:off x="323528" y="1874246"/>
            <a:ext cx="1869610" cy="1480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5FA3B4-5A04-768A-9414-6907D778786E}"/>
                  </a:ext>
                </a:extLst>
              </p:cNvPr>
              <p:cNvSpPr txBox="1"/>
              <p:nvPr/>
            </p:nvSpPr>
            <p:spPr>
              <a:xfrm>
                <a:off x="147294" y="2577717"/>
                <a:ext cx="34761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Thickness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zero</a:t>
                </a:r>
              </a:p>
              <a:p>
                <a:r>
                  <a:rPr lang="en-US" sz="2000" dirty="0">
                    <a:solidFill>
                      <a:srgbClr val="7030A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Massless, no inertia at the rupture front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5FA3B4-5A04-768A-9414-6907D7787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4" y="2577717"/>
                <a:ext cx="3476136" cy="1015663"/>
              </a:xfrm>
              <a:prstGeom prst="rect">
                <a:avLst/>
              </a:prstGeom>
              <a:blipFill>
                <a:blip r:embed="rId7"/>
                <a:stretch>
                  <a:fillRect l="-1818" t="-37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Up Arrow 26">
            <a:extLst>
              <a:ext uri="{FF2B5EF4-FFF2-40B4-BE49-F238E27FC236}">
                <a16:creationId xmlns:a16="http://schemas.microsoft.com/office/drawing/2014/main" id="{9045ADCA-2C15-290B-D815-F64934601E89}"/>
              </a:ext>
            </a:extLst>
          </p:cNvPr>
          <p:cNvSpPr/>
          <p:nvPr/>
        </p:nvSpPr>
        <p:spPr>
          <a:xfrm>
            <a:off x="7659030" y="2492663"/>
            <a:ext cx="188844" cy="407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>
            <a:extLst>
              <a:ext uri="{FF2B5EF4-FFF2-40B4-BE49-F238E27FC236}">
                <a16:creationId xmlns:a16="http://schemas.microsoft.com/office/drawing/2014/main" id="{FEB3DF8D-BFE8-4420-4FFD-F5DB1033E4B2}"/>
              </a:ext>
            </a:extLst>
          </p:cNvPr>
          <p:cNvSpPr/>
          <p:nvPr/>
        </p:nvSpPr>
        <p:spPr>
          <a:xfrm>
            <a:off x="5238474" y="2488986"/>
            <a:ext cx="188844" cy="407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2B32C3D7-1E1E-F4B7-2E60-A048042B9255}"/>
              </a:ext>
            </a:extLst>
          </p:cNvPr>
          <p:cNvSpPr/>
          <p:nvPr/>
        </p:nvSpPr>
        <p:spPr>
          <a:xfrm rot="13606584">
            <a:off x="6934773" y="3672561"/>
            <a:ext cx="204758" cy="1584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7DE86F8A-0809-EA53-CC98-9DDBE8637951}"/>
              </a:ext>
            </a:extLst>
          </p:cNvPr>
          <p:cNvSpPr/>
          <p:nvPr/>
        </p:nvSpPr>
        <p:spPr>
          <a:xfrm>
            <a:off x="9114799" y="2488986"/>
            <a:ext cx="188844" cy="407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14C558BD-C622-C64D-4CB1-42AB29396457}"/>
              </a:ext>
            </a:extLst>
          </p:cNvPr>
          <p:cNvSpPr/>
          <p:nvPr/>
        </p:nvSpPr>
        <p:spPr>
          <a:xfrm>
            <a:off x="11066182" y="2488986"/>
            <a:ext cx="188844" cy="407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8CC09B7-03A1-D128-46FE-A9EE0A0FB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7017" y="4293039"/>
            <a:ext cx="3183532" cy="803415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82F4D7-DEBF-987B-F4F2-E4B7A81B93D1}"/>
              </a:ext>
            </a:extLst>
          </p:cNvPr>
          <p:cNvCxnSpPr/>
          <p:nvPr/>
        </p:nvCxnSpPr>
        <p:spPr>
          <a:xfrm>
            <a:off x="154627" y="1692126"/>
            <a:ext cx="0" cy="376399"/>
          </a:xfrm>
          <a:prstGeom prst="straightConnector1">
            <a:avLst/>
          </a:prstGeom>
          <a:ln w="158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F50435-94F6-46D2-BEC3-D9E363B09414}"/>
              </a:ext>
            </a:extLst>
          </p:cNvPr>
          <p:cNvCxnSpPr/>
          <p:nvPr/>
        </p:nvCxnSpPr>
        <p:spPr>
          <a:xfrm>
            <a:off x="4500000" y="2355574"/>
            <a:ext cx="5888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5BF78DA-D359-6DFB-4546-43EFC9693B9E}"/>
              </a:ext>
            </a:extLst>
          </p:cNvPr>
          <p:cNvCxnSpPr/>
          <p:nvPr/>
        </p:nvCxnSpPr>
        <p:spPr>
          <a:xfrm>
            <a:off x="2172391" y="2113262"/>
            <a:ext cx="183185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32E747-2B53-6BC7-9F7D-9E730EF96E95}"/>
              </a:ext>
            </a:extLst>
          </p:cNvPr>
          <p:cNvCxnSpPr/>
          <p:nvPr/>
        </p:nvCxnSpPr>
        <p:spPr>
          <a:xfrm>
            <a:off x="2106131" y="2156333"/>
            <a:ext cx="183185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88CD21-C8FD-37C6-05DC-1E4B7AF4CEE1}"/>
              </a:ext>
            </a:extLst>
          </p:cNvPr>
          <p:cNvCxnSpPr>
            <a:cxnSpLocks/>
          </p:cNvCxnSpPr>
          <p:nvPr/>
        </p:nvCxnSpPr>
        <p:spPr>
          <a:xfrm>
            <a:off x="10959737" y="2355574"/>
            <a:ext cx="4849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9CC27B0-1953-F5DA-21C9-31769678405F}"/>
              </a:ext>
            </a:extLst>
          </p:cNvPr>
          <p:cNvSpPr txBox="1"/>
          <p:nvPr/>
        </p:nvSpPr>
        <p:spPr>
          <a:xfrm>
            <a:off x="43265" y="856517"/>
            <a:ext cx="110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Supply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1085E-0435-CC7F-1268-B9FA2D325AB3}"/>
              </a:ext>
            </a:extLst>
          </p:cNvPr>
          <p:cNvSpPr txBox="1"/>
          <p:nvPr/>
        </p:nvSpPr>
        <p:spPr>
          <a:xfrm>
            <a:off x="1930451" y="2217146"/>
            <a:ext cx="176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Consumption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B369E55-6F65-0B7C-F81D-ED43CD337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7359" y="6028561"/>
            <a:ext cx="338363" cy="3277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18FEC80-7BC8-0522-1F6E-1B1F29162D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555" y="3902432"/>
            <a:ext cx="2234645" cy="3548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E0BF5A5-A085-78DF-54E5-40F2B1ADC7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6134" y="5379418"/>
            <a:ext cx="308665" cy="29901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98F3EC-035F-7F0D-016D-7695111087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9691" y="5880238"/>
            <a:ext cx="533952" cy="30034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3C6C077-097C-D301-91E1-494127FBA559}"/>
              </a:ext>
            </a:extLst>
          </p:cNvPr>
          <p:cNvSpPr txBox="1"/>
          <p:nvPr/>
        </p:nvSpPr>
        <p:spPr>
          <a:xfrm>
            <a:off x="9509405" y="5899136"/>
            <a:ext cx="176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Stress drop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C56D1C-29A3-4AC2-B385-6C240EA4185B}"/>
              </a:ext>
            </a:extLst>
          </p:cNvPr>
          <p:cNvSpPr txBox="1"/>
          <p:nvPr/>
        </p:nvSpPr>
        <p:spPr>
          <a:xfrm>
            <a:off x="9480816" y="5344261"/>
            <a:ext cx="18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Rupture speed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B9D92-7387-877A-5E46-0C2917D492FA}"/>
              </a:ext>
            </a:extLst>
          </p:cNvPr>
          <p:cNvSpPr txBox="1"/>
          <p:nvPr/>
        </p:nvSpPr>
        <p:spPr>
          <a:xfrm>
            <a:off x="4234623" y="2903099"/>
            <a:ext cx="23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Dynamic energy release 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B3B60-08AB-E737-8A65-6D630A29CFB6}"/>
              </a:ext>
            </a:extLst>
          </p:cNvPr>
          <p:cNvSpPr txBox="1"/>
          <p:nvPr/>
        </p:nvSpPr>
        <p:spPr>
          <a:xfrm>
            <a:off x="6987359" y="2952661"/>
            <a:ext cx="213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Universal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78B3A-297E-BC3D-67AF-5BC707DEE3C0}"/>
              </a:ext>
            </a:extLst>
          </p:cNvPr>
          <p:cNvSpPr txBox="1"/>
          <p:nvPr/>
        </p:nvSpPr>
        <p:spPr>
          <a:xfrm>
            <a:off x="8660325" y="2948976"/>
            <a:ext cx="201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Static energy release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C2B49-2028-F9E6-EF4D-45794ECA385A}"/>
              </a:ext>
            </a:extLst>
          </p:cNvPr>
          <p:cNvSpPr txBox="1"/>
          <p:nvPr/>
        </p:nvSpPr>
        <p:spPr>
          <a:xfrm>
            <a:off x="10700010" y="2948975"/>
            <a:ext cx="137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Fracture energy</a:t>
            </a:r>
          </a:p>
        </p:txBody>
      </p:sp>
    </p:spTree>
    <p:extLst>
      <p:ext uri="{BB962C8B-B14F-4D97-AF65-F5344CB8AC3E}">
        <p14:creationId xmlns:p14="http://schemas.microsoft.com/office/powerpoint/2010/main" val="103276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680A133-26CA-991D-ACB4-ADDB4F500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A78EB0F-C811-1A15-04F0-D302725F7099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C12791-5262-30A5-A336-CFEA4D99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C9204-4CC7-828A-3E6D-292D63946B2F}"/>
              </a:ext>
            </a:extLst>
          </p:cNvPr>
          <p:cNvSpPr txBox="1"/>
          <p:nvPr/>
        </p:nvSpPr>
        <p:spPr>
          <a:xfrm>
            <a:off x="2932929" y="2767280"/>
            <a:ext cx="595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Contrasting results</a:t>
            </a:r>
            <a:endParaRPr lang="zh-CN" altLang="zh-CN" sz="4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5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6D620-7EEE-FBB2-7F27-D1D595D4D277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Correlation between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</a:t>
            </a:r>
            <a:endParaRPr lang="zh-CN" altLang="zh-CN" sz="3200" baseline="-25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E1138B-EF10-7FD7-98DB-FDB655DE5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94" y="1319378"/>
            <a:ext cx="6438900" cy="2501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EB40F6-7778-2253-E923-C984C615E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713" y="3937749"/>
            <a:ext cx="3183532" cy="8034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664A5D-BA67-500F-3D4F-4CE86A9DE6CE}"/>
              </a:ext>
            </a:extLst>
          </p:cNvPr>
          <p:cNvSpPr txBox="1"/>
          <p:nvPr/>
        </p:nvSpPr>
        <p:spPr>
          <a:xfrm>
            <a:off x="785982" y="5830158"/>
            <a:ext cx="614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Overall positive correlation between          and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69C293-9553-A87F-24F1-22BADEE1982F}"/>
              </a:ext>
            </a:extLst>
          </p:cNvPr>
          <p:cNvSpPr/>
          <p:nvPr/>
        </p:nvSpPr>
        <p:spPr>
          <a:xfrm>
            <a:off x="322194" y="2156791"/>
            <a:ext cx="343728" cy="636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4658BA-B756-A78F-5BDB-4F48AFDD3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27081" y="2202392"/>
            <a:ext cx="790159" cy="3212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67BE5E-AC63-C1E2-9B52-EDC418D29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165" y="5836568"/>
            <a:ext cx="406400" cy="3937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4D08F6-F99B-19B8-3420-BFF96CD99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973" y="5806835"/>
            <a:ext cx="609600" cy="342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FEFDA45-37FB-7B88-AA30-CF38CC112DC1}"/>
              </a:ext>
            </a:extLst>
          </p:cNvPr>
          <p:cNvSpPr txBox="1"/>
          <p:nvPr/>
        </p:nvSpPr>
        <p:spPr>
          <a:xfrm>
            <a:off x="4164851" y="4837648"/>
            <a:ext cx="480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Increasing functional of stress drop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A5F90A-3153-F5CE-2BC9-EAC1B3345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4866253"/>
            <a:ext cx="609600" cy="342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ECFB26-A7EF-CA05-11E5-BE472CD783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7863" y="1573142"/>
            <a:ext cx="3187700" cy="1803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CFE1F2-6596-AB4C-7226-1D332AC58E1F}"/>
              </a:ext>
            </a:extLst>
          </p:cNvPr>
          <p:cNvSpPr txBox="1"/>
          <p:nvPr/>
        </p:nvSpPr>
        <p:spPr>
          <a:xfrm>
            <a:off x="973927" y="3870495"/>
            <a:ext cx="2567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Svetlizky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270686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B12DCB-6A8F-9ED8-7410-4E383A60D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15" y="-92363"/>
            <a:ext cx="2233186" cy="1605947"/>
          </a:xfrm>
          <a:prstGeom prst="rect">
            <a:avLst/>
          </a:prstGeom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743659A-4F9A-60D8-BAB9-2B42402FECAD}"/>
              </a:ext>
            </a:extLst>
          </p:cNvPr>
          <p:cNvCxnSpPr>
            <a:cxnSpLocks/>
          </p:cNvCxnSpPr>
          <p:nvPr/>
        </p:nvCxnSpPr>
        <p:spPr>
          <a:xfrm flipV="1">
            <a:off x="0" y="861662"/>
            <a:ext cx="9000000" cy="0"/>
          </a:xfrm>
          <a:prstGeom prst="straightConnector1">
            <a:avLst/>
          </a:prstGeom>
          <a:ln w="38100" cap="rnd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128DD63-1D2B-CF5A-3FFB-9C1A76D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59B1-D29D-8442-82F9-D7BBDF543B57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46258-8D41-457E-C361-220F4336C40A}"/>
              </a:ext>
            </a:extLst>
          </p:cNvPr>
          <p:cNvSpPr txBox="1"/>
          <p:nvPr/>
        </p:nvSpPr>
        <p:spPr>
          <a:xfrm>
            <a:off x="516835" y="155468"/>
            <a:ext cx="974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Correlation between </a:t>
            </a:r>
            <a:r>
              <a:rPr lang="en-US" altLang="zh-CN" sz="3200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3200" i="1" dirty="0">
                <a:latin typeface="Symbol" pitchFamily="2" charset="2"/>
                <a:ea typeface="Microsoft YaHei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3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lang="en-US" altLang="zh-CN" sz="3200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</a:t>
            </a:r>
            <a:endParaRPr lang="zh-CN" altLang="zh-CN" sz="3200" baseline="-250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7FD61-9C62-CE45-A5CC-11B3405D2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6" y="1221266"/>
            <a:ext cx="6325742" cy="322152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FC1871-02F1-A4B4-33A0-C90ED9290169}"/>
              </a:ext>
            </a:extLst>
          </p:cNvPr>
          <p:cNvCxnSpPr/>
          <p:nvPr/>
        </p:nvCxnSpPr>
        <p:spPr>
          <a:xfrm flipV="1">
            <a:off x="1287118" y="1774770"/>
            <a:ext cx="1152939" cy="7056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1BDEC0-7431-E5D3-06FD-BFC9B7B4C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79" y="1221266"/>
            <a:ext cx="5393635" cy="3367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E543DB-732D-5564-8256-E536DB1BBE1F}"/>
              </a:ext>
            </a:extLst>
          </p:cNvPr>
          <p:cNvSpPr txBox="1"/>
          <p:nvPr/>
        </p:nvSpPr>
        <p:spPr>
          <a:xfrm>
            <a:off x="993914" y="4781347"/>
            <a:ext cx="28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Passelegue</a:t>
            </a:r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et al. (2013)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5E0FE-AB96-9183-467C-C48F5364222E}"/>
              </a:ext>
            </a:extLst>
          </p:cNvPr>
          <p:cNvCxnSpPr>
            <a:cxnSpLocks/>
          </p:cNvCxnSpPr>
          <p:nvPr/>
        </p:nvCxnSpPr>
        <p:spPr>
          <a:xfrm flipV="1">
            <a:off x="8847539" y="1748347"/>
            <a:ext cx="833745" cy="1083682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860BD8-9FF6-978F-A2AD-1B9AB7C31DF4}"/>
              </a:ext>
            </a:extLst>
          </p:cNvPr>
          <p:cNvSpPr txBox="1"/>
          <p:nvPr/>
        </p:nvSpPr>
        <p:spPr>
          <a:xfrm>
            <a:off x="8024193" y="4900541"/>
            <a:ext cx="289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Chen et al. (2021)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D8757-293B-AD54-F7C3-4D9C546DFFB4}"/>
              </a:ext>
            </a:extLst>
          </p:cNvPr>
          <p:cNvSpPr txBox="1"/>
          <p:nvPr/>
        </p:nvSpPr>
        <p:spPr>
          <a:xfrm>
            <a:off x="785982" y="5830158"/>
            <a:ext cx="614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Overall positive correlation between          and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6C8998-4F73-4136-AB9B-A327784A6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165" y="5836568"/>
            <a:ext cx="406400" cy="393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4DD9C7-48D1-0AE8-6CC5-57D67261C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973" y="5806835"/>
            <a:ext cx="609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1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39950</TotalTime>
  <Words>637</Words>
  <Application>Microsoft Macintosh PowerPoint</Application>
  <PresentationFormat>Widescreen</PresentationFormat>
  <Paragraphs>182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Microsoft YaHei</vt:lpstr>
      <vt:lpstr>Arial</vt:lpstr>
      <vt:lpstr>Cambria Math</vt:lpstr>
      <vt:lpstr>Symbol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 jun</dc:creator>
  <cp:lastModifiedBy>Shiqing Xu</cp:lastModifiedBy>
  <cp:revision>94</cp:revision>
  <dcterms:created xsi:type="dcterms:W3CDTF">2022-09-23T03:33:10Z</dcterms:created>
  <dcterms:modified xsi:type="dcterms:W3CDTF">2023-05-17T07:10:17Z</dcterms:modified>
</cp:coreProperties>
</file>