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7" r:id="rId2"/>
  </p:sldMasterIdLst>
  <p:notesMasterIdLst>
    <p:notesMasterId r:id="rId21"/>
  </p:notesMasterIdLst>
  <p:sldIdLst>
    <p:sldId id="285" r:id="rId3"/>
    <p:sldId id="257" r:id="rId4"/>
    <p:sldId id="286" r:id="rId5"/>
    <p:sldId id="287" r:id="rId6"/>
    <p:sldId id="288" r:id="rId7"/>
    <p:sldId id="302" r:id="rId8"/>
    <p:sldId id="289" r:id="rId9"/>
    <p:sldId id="298" r:id="rId10"/>
    <p:sldId id="303" r:id="rId11"/>
    <p:sldId id="296" r:id="rId12"/>
    <p:sldId id="306" r:id="rId13"/>
    <p:sldId id="301" r:id="rId14"/>
    <p:sldId id="300" r:id="rId15"/>
    <p:sldId id="260" r:id="rId16"/>
    <p:sldId id="261" r:id="rId17"/>
    <p:sldId id="308" r:id="rId18"/>
    <p:sldId id="307" r:id="rId19"/>
    <p:sldId id="282" r:id="rId20"/>
  </p:sldIdLst>
  <p:sldSz cx="9144000" cy="6858000" type="screen4x3"/>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4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1108" y="1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zh-CN" sz="4400" b="0" strike="noStrike" spc="-1">
                <a:latin typeface="Arial"/>
              </a:rPr>
              <a:t>点击鼠标移动幻灯片</a:t>
            </a:r>
            <a:endParaRPr lang="en-US" sz="4400" b="0" strike="noStrike" spc="-1">
              <a:latin typeface="Arial"/>
            </a:endParaRPr>
          </a:p>
        </p:txBody>
      </p:sp>
      <p:sp>
        <p:nvSpPr>
          <p:cNvPr id="167" name="PlaceHolder 2"/>
          <p:cNvSpPr>
            <a:spLocks noGrp="1"/>
          </p:cNvSpPr>
          <p:nvPr>
            <p:ph type="body"/>
          </p:nvPr>
        </p:nvSpPr>
        <p:spPr>
          <a:xfrm>
            <a:off x="756000" y="5078520"/>
            <a:ext cx="6047640" cy="4811040"/>
          </a:xfrm>
          <a:prstGeom prst="rect">
            <a:avLst/>
          </a:prstGeom>
        </p:spPr>
        <p:txBody>
          <a:bodyPr lIns="0" tIns="0" rIns="0" bIns="0">
            <a:noAutofit/>
          </a:bodyPr>
          <a:lstStyle/>
          <a:p>
            <a:r>
              <a:rPr lang="zh-CN" sz="2000" b="0" strike="noStrike" spc="-1">
                <a:latin typeface="Arial"/>
              </a:rPr>
              <a:t>点击编辑备注格式</a:t>
            </a:r>
            <a:endParaRPr lang="en-US" sz="2000" b="0" strike="noStrike" spc="-1">
              <a:latin typeface="Arial"/>
            </a:endParaRPr>
          </a:p>
        </p:txBody>
      </p:sp>
      <p:sp>
        <p:nvSpPr>
          <p:cNvPr id="168" name="PlaceHolder 3"/>
          <p:cNvSpPr>
            <a:spLocks noGrp="1"/>
          </p:cNvSpPr>
          <p:nvPr>
            <p:ph type="hdr"/>
          </p:nvPr>
        </p:nvSpPr>
        <p:spPr>
          <a:xfrm>
            <a:off x="0" y="0"/>
            <a:ext cx="3280680" cy="534240"/>
          </a:xfrm>
          <a:prstGeom prst="rect">
            <a:avLst/>
          </a:prstGeom>
        </p:spPr>
        <p:txBody>
          <a:bodyPr lIns="0" tIns="0" rIns="0" bIns="0">
            <a:noAutofit/>
          </a:bodyPr>
          <a:lstStyle/>
          <a:p>
            <a:r>
              <a:rPr lang="en-US" sz="1400" b="0" strike="noStrike" spc="-1">
                <a:latin typeface="Times New Roman"/>
              </a:rPr>
              <a:t>&lt;页眉&gt;</a:t>
            </a:r>
          </a:p>
        </p:txBody>
      </p:sp>
      <p:sp>
        <p:nvSpPr>
          <p:cNvPr id="169"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US" sz="1400" b="0" strike="noStrike" spc="-1">
                <a:latin typeface="Times New Roman"/>
              </a:rPr>
              <a:t>&lt;日期/时间&gt;</a:t>
            </a:r>
          </a:p>
        </p:txBody>
      </p:sp>
      <p:sp>
        <p:nvSpPr>
          <p:cNvPr id="170"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US" sz="1400" b="0" strike="noStrike" spc="-1">
                <a:latin typeface="Times New Roman"/>
              </a:rPr>
              <a:t>&lt;页脚&gt;</a:t>
            </a:r>
          </a:p>
        </p:txBody>
      </p:sp>
      <p:sp>
        <p:nvSpPr>
          <p:cNvPr id="171"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56643F70-CE87-4845-B44F-DCABFE9B4063}"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108075" y="812800"/>
            <a:ext cx="5343525"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icrosoft JhengHei" panose="020B0604030504040204" pitchFamily="34" charset="-120"/>
              </a:defRPr>
            </a:lvl1pPr>
            <a:lvl2pPr marL="742950" indent="-285750">
              <a:defRPr>
                <a:solidFill>
                  <a:schemeClr val="tx1"/>
                </a:solidFill>
                <a:latin typeface="Arial" panose="020B0604020202020204" pitchFamily="34" charset="0"/>
                <a:ea typeface="Microsoft JhengHei" panose="020B0604030504040204" pitchFamily="34" charset="-120"/>
              </a:defRPr>
            </a:lvl2pPr>
            <a:lvl3pPr marL="1143000" indent="-228600">
              <a:defRPr>
                <a:solidFill>
                  <a:schemeClr val="tx1"/>
                </a:solidFill>
                <a:latin typeface="Arial" panose="020B0604020202020204" pitchFamily="34" charset="0"/>
                <a:ea typeface="Microsoft JhengHei" panose="020B0604030504040204" pitchFamily="34" charset="-120"/>
              </a:defRPr>
            </a:lvl3pPr>
            <a:lvl4pPr marL="1600200" indent="-228600">
              <a:defRPr>
                <a:solidFill>
                  <a:schemeClr val="tx1"/>
                </a:solidFill>
                <a:latin typeface="Arial" panose="020B0604020202020204" pitchFamily="34" charset="0"/>
                <a:ea typeface="Microsoft JhengHei" panose="020B0604030504040204" pitchFamily="34" charset="-120"/>
              </a:defRPr>
            </a:lvl4pPr>
            <a:lvl5pPr marL="2057400" indent="-228600">
              <a:defRPr>
                <a:solidFill>
                  <a:schemeClr val="tx1"/>
                </a:solidFill>
                <a:latin typeface="Arial" panose="020B0604020202020204" pitchFamily="34" charset="0"/>
                <a:ea typeface="Microsoft JhengHei" panose="020B0604030504040204" pitchFamily="34"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9pPr>
          </a:lstStyle>
          <a:p>
            <a:fld id="{5C73DDD2-5427-4F33-852A-AEF817828248}" type="slidenum">
              <a:rPr lang="zh-TW" altLang="en-US" smtClean="0">
                <a:latin typeface="Calibri" panose="020F0502020204030204" pitchFamily="34" charset="0"/>
                <a:ea typeface="PMingLiU" panose="02020500000000000000" pitchFamily="18" charset="-120"/>
              </a:rPr>
              <a:pPr/>
              <a:t>1</a:t>
            </a:fld>
            <a:endParaRPr lang="zh-TW" altLang="en-US">
              <a:latin typeface="Calibri" panose="020F0502020204030204" pitchFamily="34" charset="0"/>
              <a:ea typeface="PMingLiU" panose="02020500000000000000" pitchFamily="18" charset="-120"/>
            </a:endParaRPr>
          </a:p>
        </p:txBody>
      </p:sp>
    </p:spTree>
    <p:extLst>
      <p:ext uri="{BB962C8B-B14F-4D97-AF65-F5344CB8AC3E}">
        <p14:creationId xmlns:p14="http://schemas.microsoft.com/office/powerpoint/2010/main" val="91384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3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3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3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3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3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3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3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4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標題投影片">
    <p:spTree>
      <p:nvGrpSpPr>
        <p:cNvPr id="1" name=""/>
        <p:cNvGrpSpPr/>
        <p:nvPr/>
      </p:nvGrpSpPr>
      <p:grpSpPr>
        <a:xfrm>
          <a:off x="0" y="0"/>
          <a:ext cx="0" cy="0"/>
          <a:chOff x="0" y="0"/>
          <a:chExt cx="0" cy="0"/>
        </a:xfrm>
      </p:grpSpPr>
      <p:sp>
        <p:nvSpPr>
          <p:cNvPr id="4" name="Rectangle 3"/>
          <p:cNvSpPr/>
          <p:nvPr/>
        </p:nvSpPr>
        <p:spPr>
          <a:xfrm>
            <a:off x="334963" y="3086100"/>
            <a:ext cx="8447087" cy="33051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lstStyle>
            <a:lvl1pPr>
              <a:defRPr sz="36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a:solidFill>
                  <a:srgbClr val="55A08A"/>
                </a:solidFill>
              </a:defRPr>
            </a:lvl1pPr>
          </a:lstStyle>
          <a:p>
            <a:pPr>
              <a:defRPr/>
            </a:pPr>
            <a:fld id="{5E3C643C-0367-4592-89F7-A31775EB2DF8}" type="datetimeFigureOut">
              <a:rPr lang="zh-TW" altLang="en-US"/>
              <a:pPr>
                <a:defRPr/>
              </a:pPr>
              <a:t>2023/5/20</a:t>
            </a:fld>
            <a:endParaRPr lang="zh-TW" altLang="en-US"/>
          </a:p>
        </p:txBody>
      </p:sp>
      <p:sp>
        <p:nvSpPr>
          <p:cNvPr id="6" name="Footer Placeholder 4"/>
          <p:cNvSpPr>
            <a:spLocks noGrp="1"/>
          </p:cNvSpPr>
          <p:nvPr>
            <p:ph type="ftr" sz="quarter" idx="11"/>
          </p:nvPr>
        </p:nvSpPr>
        <p:spPr/>
        <p:txBody>
          <a:bodyPr/>
          <a:lstStyle>
            <a:lvl1pPr>
              <a:defRPr>
                <a:solidFill>
                  <a:srgbClr val="55A08A"/>
                </a:solidFill>
              </a:defRPr>
            </a:lvl1pPr>
          </a:lstStyle>
          <a:p>
            <a:pPr>
              <a:defRPr/>
            </a:pPr>
            <a:endParaRPr lang="zh-TW" altLang="en-US"/>
          </a:p>
        </p:txBody>
      </p:sp>
      <p:sp>
        <p:nvSpPr>
          <p:cNvPr id="7" name="Slide Number Placeholder 5"/>
          <p:cNvSpPr>
            <a:spLocks noGrp="1"/>
          </p:cNvSpPr>
          <p:nvPr>
            <p:ph type="sldNum" sz="quarter" idx="12"/>
          </p:nvPr>
        </p:nvSpPr>
        <p:spPr>
          <a:xfrm>
            <a:off x="7918450" y="5956300"/>
            <a:ext cx="762000" cy="365125"/>
          </a:xfrm>
        </p:spPr>
        <p:txBody>
          <a:bodyPr/>
          <a:lstStyle>
            <a:lvl1pPr>
              <a:defRPr>
                <a:solidFill>
                  <a:srgbClr val="55A08A"/>
                </a:solidFill>
              </a:defRPr>
            </a:lvl1pPr>
          </a:lstStyle>
          <a:p>
            <a:pPr>
              <a:defRPr/>
            </a:pPr>
            <a:fld id="{F9CCA998-2017-4865-A6E0-190A8DBC39B1}" type="slidenum">
              <a:rPr lang="zh-TW" altLang="en-US"/>
              <a:pPr>
                <a:defRPr/>
              </a:pPr>
              <a:t>‹#›</a:t>
            </a:fld>
            <a:endParaRPr lang="zh-TW" altLang="en-US"/>
          </a:p>
        </p:txBody>
      </p:sp>
    </p:spTree>
    <p:extLst>
      <p:ext uri="{BB962C8B-B14F-4D97-AF65-F5344CB8AC3E}">
        <p14:creationId xmlns:p14="http://schemas.microsoft.com/office/powerpoint/2010/main" val="370599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3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3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3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3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4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4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4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4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4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5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5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15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5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5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5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15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6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16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16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16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16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16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2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5" name="CustomShape 1" hidden="1"/>
          <p:cNvSpPr/>
          <p:nvPr/>
        </p:nvSpPr>
        <p:spPr>
          <a:xfrm>
            <a:off x="334800" y="457200"/>
            <a:ext cx="2776680" cy="93960"/>
          </a:xfrm>
          <a:prstGeom prst="rect">
            <a:avLst/>
          </a:prstGeom>
          <a:solidFill>
            <a:schemeClr val="accent1"/>
          </a:solidFill>
          <a:ln>
            <a:noFill/>
          </a:ln>
          <a:effectLst>
            <a:outerShdw blurRad="38100" dist="25560" dir="5400000" rotWithShape="0">
              <a:srgbClr val="000000">
                <a:alpha val="55000"/>
              </a:srgbClr>
            </a:outerShdw>
          </a:effectLst>
        </p:spPr>
        <p:style>
          <a:lnRef idx="1">
            <a:schemeClr val="accent1"/>
          </a:lnRef>
          <a:fillRef idx="3">
            <a:schemeClr val="accent1"/>
          </a:fillRef>
          <a:effectRef idx="2">
            <a:schemeClr val="accent1"/>
          </a:effectRef>
          <a:fontRef idx="minor"/>
        </p:style>
      </p:sp>
      <p:sp>
        <p:nvSpPr>
          <p:cNvPr id="6" name="CustomShape 2" hidden="1"/>
          <p:cNvSpPr/>
          <p:nvPr/>
        </p:nvSpPr>
        <p:spPr>
          <a:xfrm>
            <a:off x="6031080" y="453960"/>
            <a:ext cx="2776680" cy="96840"/>
          </a:xfrm>
          <a:prstGeom prst="rect">
            <a:avLst/>
          </a:prstGeom>
          <a:solidFill>
            <a:schemeClr val="accent4"/>
          </a:solidFill>
          <a:ln>
            <a:noFill/>
          </a:ln>
          <a:effectLst>
            <a:outerShdw blurRad="38100" dist="25560" dir="5400000" rotWithShape="0">
              <a:srgbClr val="000000">
                <a:alpha val="55000"/>
              </a:srgbClr>
            </a:outerShdw>
          </a:effectLst>
        </p:spPr>
        <p:style>
          <a:lnRef idx="1">
            <a:schemeClr val="accent1"/>
          </a:lnRef>
          <a:fillRef idx="3">
            <a:schemeClr val="accent1"/>
          </a:fillRef>
          <a:effectRef idx="2">
            <a:schemeClr val="accent1"/>
          </a:effectRef>
          <a:fontRef idx="minor"/>
        </p:style>
      </p:sp>
      <p:sp>
        <p:nvSpPr>
          <p:cNvPr id="2" name="CustomShape 3" hidden="1"/>
          <p:cNvSpPr/>
          <p:nvPr/>
        </p:nvSpPr>
        <p:spPr>
          <a:xfrm>
            <a:off x="3181320" y="457200"/>
            <a:ext cx="2776680" cy="90720"/>
          </a:xfrm>
          <a:prstGeom prst="rect">
            <a:avLst/>
          </a:prstGeom>
          <a:solidFill>
            <a:schemeClr val="accent2"/>
          </a:solidFill>
          <a:ln>
            <a:noFill/>
          </a:ln>
          <a:effectLst>
            <a:outerShdw blurRad="38100" dist="25560" dir="5400000" rotWithShape="0">
              <a:srgbClr val="000000">
                <a:alpha val="55000"/>
              </a:srgbClr>
            </a:outerShdw>
          </a:effectLst>
        </p:spPr>
        <p:style>
          <a:lnRef idx="1">
            <a:schemeClr val="accent1"/>
          </a:lnRef>
          <a:fillRef idx="3">
            <a:schemeClr val="accent1"/>
          </a:fillRef>
          <a:effectRef idx="2">
            <a:schemeClr val="accent1"/>
          </a:effectRef>
          <a:fontRef idx="minor"/>
        </p:style>
      </p:sp>
      <p:sp>
        <p:nvSpPr>
          <p:cNvPr id="3"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zh-CN" sz="4400" b="0" strike="noStrike" spc="-1">
                <a:latin typeface="Arial"/>
              </a:rPr>
              <a:t>点击鼠标编辑标题文字格式</a:t>
            </a:r>
            <a:endParaRPr lang="en-US" sz="4400" b="0" strike="noStrike" spc="-1">
              <a:latin typeface="Arial"/>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zh-CN" sz="3200" b="0" strike="noStrike" spc="-1">
                <a:latin typeface="Arial"/>
              </a:rPr>
              <a:t>点击鼠标编辑大纲文字格式</a:t>
            </a:r>
            <a:endParaRPr lang="en-US" sz="3200" b="0" strike="noStrike" spc="-1">
              <a:latin typeface="Arial"/>
            </a:endParaRPr>
          </a:p>
          <a:p>
            <a:pPr marL="864000" lvl="1" indent="-324000">
              <a:spcBef>
                <a:spcPts val="1134"/>
              </a:spcBef>
              <a:buClr>
                <a:srgbClr val="000000"/>
              </a:buClr>
              <a:buSzPct val="75000"/>
              <a:buFont typeface="Symbol" charset="2"/>
              <a:buChar char=""/>
            </a:pPr>
            <a:r>
              <a:rPr lang="zh-CN" sz="2800" b="0" strike="noStrike" spc="-1">
                <a:latin typeface="Arial"/>
              </a:rPr>
              <a:t>第二个大纲级</a:t>
            </a:r>
            <a:endParaRPr lang="en-US" sz="2800" b="0" strike="noStrike" spc="-1">
              <a:latin typeface="Arial"/>
            </a:endParaRPr>
          </a:p>
          <a:p>
            <a:pPr marL="1296000" lvl="2" indent="-288000">
              <a:spcBef>
                <a:spcPts val="850"/>
              </a:spcBef>
              <a:buClr>
                <a:srgbClr val="000000"/>
              </a:buClr>
              <a:buSzPct val="45000"/>
              <a:buFont typeface="Wingdings" charset="2"/>
              <a:buChar char=""/>
            </a:pPr>
            <a:r>
              <a:rPr lang="zh-CN" sz="2400" b="0" strike="noStrike" spc="-1">
                <a:latin typeface="Arial"/>
              </a:rPr>
              <a:t>第三大纲级别</a:t>
            </a:r>
            <a:endParaRPr lang="en-US" sz="2400" b="0" strike="noStrike" spc="-1">
              <a:latin typeface="Arial"/>
            </a:endParaRPr>
          </a:p>
          <a:p>
            <a:pPr marL="1728000" lvl="3" indent="-216000">
              <a:spcBef>
                <a:spcPts val="567"/>
              </a:spcBef>
              <a:buClr>
                <a:srgbClr val="000000"/>
              </a:buClr>
              <a:buSzPct val="75000"/>
              <a:buFont typeface="Symbol" charset="2"/>
              <a:buChar char=""/>
            </a:pPr>
            <a:r>
              <a:rPr lang="zh-CN" sz="2000" b="0" strike="noStrike" spc="-1">
                <a:latin typeface="Arial"/>
              </a:rPr>
              <a:t>第四大纲级别</a:t>
            </a:r>
            <a:endParaRPr lang="en-US" sz="2000" b="0" strike="noStrike" spc="-1">
              <a:latin typeface="Arial"/>
            </a:endParaRPr>
          </a:p>
          <a:p>
            <a:pPr marL="2160000" lvl="4" indent="-216000">
              <a:spcBef>
                <a:spcPts val="283"/>
              </a:spcBef>
              <a:buClr>
                <a:srgbClr val="000000"/>
              </a:buClr>
              <a:buSzPct val="45000"/>
              <a:buFont typeface="Wingdings" charset="2"/>
              <a:buChar char=""/>
            </a:pPr>
            <a:r>
              <a:rPr lang="zh-CN" sz="2000" b="0" strike="noStrike" spc="-1">
                <a:latin typeface="Arial"/>
              </a:rPr>
              <a:t>第五大纲级别</a:t>
            </a:r>
            <a:endParaRPr lang="en-US" sz="2000" b="0" strike="noStrike" spc="-1">
              <a:latin typeface="Arial"/>
            </a:endParaRPr>
          </a:p>
          <a:p>
            <a:pPr marL="2592000" lvl="5" indent="-216000">
              <a:spcBef>
                <a:spcPts val="283"/>
              </a:spcBef>
              <a:buClr>
                <a:srgbClr val="000000"/>
              </a:buClr>
              <a:buSzPct val="45000"/>
              <a:buFont typeface="Wingdings" charset="2"/>
              <a:buChar char=""/>
            </a:pPr>
            <a:r>
              <a:rPr lang="zh-CN" sz="2000" b="0" strike="noStrike" spc="-1">
                <a:latin typeface="Arial"/>
              </a:rPr>
              <a:t>第六大纲级别</a:t>
            </a:r>
            <a:endParaRPr lang="en-US" sz="2000" b="0" strike="noStrike" spc="-1">
              <a:latin typeface="Arial"/>
            </a:endParaRPr>
          </a:p>
          <a:p>
            <a:pPr marL="3024000" lvl="6" indent="-216000">
              <a:spcBef>
                <a:spcPts val="283"/>
              </a:spcBef>
              <a:buClr>
                <a:srgbClr val="000000"/>
              </a:buClr>
              <a:buSzPct val="45000"/>
              <a:buFont typeface="Wingdings" charset="2"/>
              <a:buChar char=""/>
            </a:pPr>
            <a:r>
              <a:rPr lang="zh-CN" sz="2000" b="0" strike="noStrike" spc="-1">
                <a:latin typeface="Arial"/>
              </a:rPr>
              <a:t>第七大纲级别</a:t>
            </a:r>
            <a:endParaRPr lang="en-US" sz="20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24" name="CustomShape 1" hidden="1"/>
          <p:cNvSpPr/>
          <p:nvPr/>
        </p:nvSpPr>
        <p:spPr>
          <a:xfrm>
            <a:off x="334800" y="457200"/>
            <a:ext cx="2776680" cy="93960"/>
          </a:xfrm>
          <a:prstGeom prst="rect">
            <a:avLst/>
          </a:prstGeom>
          <a:solidFill>
            <a:schemeClr val="accent1"/>
          </a:solidFill>
          <a:ln>
            <a:noFill/>
          </a:ln>
          <a:effectLst>
            <a:outerShdw blurRad="38100" dist="25560" dir="5400000" rotWithShape="0">
              <a:srgbClr val="000000">
                <a:alpha val="55000"/>
              </a:srgbClr>
            </a:outerShdw>
          </a:effectLst>
        </p:spPr>
        <p:style>
          <a:lnRef idx="1">
            <a:schemeClr val="accent1"/>
          </a:lnRef>
          <a:fillRef idx="3">
            <a:schemeClr val="accent1"/>
          </a:fillRef>
          <a:effectRef idx="2">
            <a:schemeClr val="accent1"/>
          </a:effectRef>
          <a:fontRef idx="minor"/>
        </p:style>
      </p:sp>
      <p:sp>
        <p:nvSpPr>
          <p:cNvPr id="125" name="CustomShape 2" hidden="1"/>
          <p:cNvSpPr/>
          <p:nvPr/>
        </p:nvSpPr>
        <p:spPr>
          <a:xfrm>
            <a:off x="6031080" y="453960"/>
            <a:ext cx="2776680" cy="96840"/>
          </a:xfrm>
          <a:prstGeom prst="rect">
            <a:avLst/>
          </a:prstGeom>
          <a:solidFill>
            <a:schemeClr val="accent4"/>
          </a:solidFill>
          <a:ln>
            <a:noFill/>
          </a:ln>
          <a:effectLst>
            <a:outerShdw blurRad="38100" dist="25560" dir="5400000" rotWithShape="0">
              <a:srgbClr val="000000">
                <a:alpha val="55000"/>
              </a:srgbClr>
            </a:outerShdw>
          </a:effectLst>
        </p:spPr>
        <p:style>
          <a:lnRef idx="1">
            <a:schemeClr val="accent1"/>
          </a:lnRef>
          <a:fillRef idx="3">
            <a:schemeClr val="accent1"/>
          </a:fillRef>
          <a:effectRef idx="2">
            <a:schemeClr val="accent1"/>
          </a:effectRef>
          <a:fontRef idx="minor"/>
        </p:style>
      </p:sp>
      <p:sp>
        <p:nvSpPr>
          <p:cNvPr id="126" name="CustomShape 3" hidden="1"/>
          <p:cNvSpPr/>
          <p:nvPr/>
        </p:nvSpPr>
        <p:spPr>
          <a:xfrm>
            <a:off x="3181320" y="457200"/>
            <a:ext cx="2776680" cy="90720"/>
          </a:xfrm>
          <a:prstGeom prst="rect">
            <a:avLst/>
          </a:prstGeom>
          <a:solidFill>
            <a:schemeClr val="accent2"/>
          </a:solidFill>
          <a:ln>
            <a:noFill/>
          </a:ln>
          <a:effectLst>
            <a:outerShdw blurRad="38100" dist="25560" dir="5400000" rotWithShape="0">
              <a:srgbClr val="000000">
                <a:alpha val="55000"/>
              </a:srgbClr>
            </a:outerShdw>
          </a:effectLst>
        </p:spPr>
        <p:style>
          <a:lnRef idx="1">
            <a:schemeClr val="accent1"/>
          </a:lnRef>
          <a:fillRef idx="3">
            <a:schemeClr val="accent1"/>
          </a:fillRef>
          <a:effectRef idx="2">
            <a:schemeClr val="accent1"/>
          </a:effectRef>
          <a:fontRef idx="minor"/>
        </p:style>
      </p:sp>
      <p:sp>
        <p:nvSpPr>
          <p:cNvPr id="127" name="CustomShape 4"/>
          <p:cNvSpPr/>
          <p:nvPr/>
        </p:nvSpPr>
        <p:spPr>
          <a:xfrm>
            <a:off x="330120" y="614520"/>
            <a:ext cx="8480520" cy="1187640"/>
          </a:xfrm>
          <a:prstGeom prst="rect">
            <a:avLst/>
          </a:prstGeom>
          <a:solidFill>
            <a:schemeClr val="accent1"/>
          </a:solidFill>
          <a:ln>
            <a:noFill/>
          </a:ln>
          <a:effectLst>
            <a:outerShdw blurRad="38100" dist="25560" dir="5400000" rotWithShape="0">
              <a:srgbClr val="000000">
                <a:alpha val="55000"/>
              </a:srgbClr>
            </a:outerShdw>
          </a:effectLst>
        </p:spPr>
        <p:style>
          <a:lnRef idx="1">
            <a:schemeClr val="accent1"/>
          </a:lnRef>
          <a:fillRef idx="3">
            <a:schemeClr val="accent1"/>
          </a:fillRef>
          <a:effectRef idx="2">
            <a:schemeClr val="accent1"/>
          </a:effectRef>
          <a:fontRef idx="minor"/>
        </p:style>
      </p:sp>
      <p:sp>
        <p:nvSpPr>
          <p:cNvPr id="128"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zh-CN" sz="4400" b="0" strike="noStrike" spc="-1">
                <a:latin typeface="Arial"/>
              </a:rPr>
              <a:t>点击鼠标编辑标题文字格式</a:t>
            </a:r>
            <a:endParaRPr lang="en-US" sz="4400" b="0" strike="noStrike" spc="-1">
              <a:latin typeface="Arial"/>
            </a:endParaRPr>
          </a:p>
        </p:txBody>
      </p:sp>
      <p:sp>
        <p:nvSpPr>
          <p:cNvPr id="129"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zh-CN" sz="3200" b="0" strike="noStrike" spc="-1">
                <a:latin typeface="Arial"/>
              </a:rPr>
              <a:t>点击鼠标编辑大纲文字格式</a:t>
            </a:r>
            <a:endParaRPr lang="en-US" sz="3200" b="0" strike="noStrike" spc="-1">
              <a:latin typeface="Arial"/>
            </a:endParaRPr>
          </a:p>
          <a:p>
            <a:pPr marL="864000" lvl="1" indent="-324000">
              <a:spcBef>
                <a:spcPts val="1134"/>
              </a:spcBef>
              <a:buClr>
                <a:srgbClr val="000000"/>
              </a:buClr>
              <a:buSzPct val="75000"/>
              <a:buFont typeface="Symbol" charset="2"/>
              <a:buChar char=""/>
            </a:pPr>
            <a:r>
              <a:rPr lang="zh-CN" sz="2800" b="0" strike="noStrike" spc="-1">
                <a:latin typeface="Arial"/>
              </a:rPr>
              <a:t>第二个大纲级</a:t>
            </a:r>
            <a:endParaRPr lang="en-US" sz="2800" b="0" strike="noStrike" spc="-1">
              <a:latin typeface="Arial"/>
            </a:endParaRPr>
          </a:p>
          <a:p>
            <a:pPr marL="1296000" lvl="2" indent="-288000">
              <a:spcBef>
                <a:spcPts val="850"/>
              </a:spcBef>
              <a:buClr>
                <a:srgbClr val="000000"/>
              </a:buClr>
              <a:buSzPct val="45000"/>
              <a:buFont typeface="Wingdings" charset="2"/>
              <a:buChar char=""/>
            </a:pPr>
            <a:r>
              <a:rPr lang="zh-CN" sz="2400" b="0" strike="noStrike" spc="-1">
                <a:latin typeface="Arial"/>
              </a:rPr>
              <a:t>第三大纲级别</a:t>
            </a:r>
            <a:endParaRPr lang="en-US" sz="2400" b="0" strike="noStrike" spc="-1">
              <a:latin typeface="Arial"/>
            </a:endParaRPr>
          </a:p>
          <a:p>
            <a:pPr marL="1728000" lvl="3" indent="-216000">
              <a:spcBef>
                <a:spcPts val="567"/>
              </a:spcBef>
              <a:buClr>
                <a:srgbClr val="000000"/>
              </a:buClr>
              <a:buSzPct val="75000"/>
              <a:buFont typeface="Symbol" charset="2"/>
              <a:buChar char=""/>
            </a:pPr>
            <a:r>
              <a:rPr lang="zh-CN" sz="2000" b="0" strike="noStrike" spc="-1">
                <a:latin typeface="Arial"/>
              </a:rPr>
              <a:t>第四大纲级别</a:t>
            </a:r>
            <a:endParaRPr lang="en-US" sz="2000" b="0" strike="noStrike" spc="-1">
              <a:latin typeface="Arial"/>
            </a:endParaRPr>
          </a:p>
          <a:p>
            <a:pPr marL="2160000" lvl="4" indent="-216000">
              <a:spcBef>
                <a:spcPts val="283"/>
              </a:spcBef>
              <a:buClr>
                <a:srgbClr val="000000"/>
              </a:buClr>
              <a:buSzPct val="45000"/>
              <a:buFont typeface="Wingdings" charset="2"/>
              <a:buChar char=""/>
            </a:pPr>
            <a:r>
              <a:rPr lang="zh-CN" sz="2000" b="0" strike="noStrike" spc="-1">
                <a:latin typeface="Arial"/>
              </a:rPr>
              <a:t>第五大纲级别</a:t>
            </a:r>
            <a:endParaRPr lang="en-US" sz="2000" b="0" strike="noStrike" spc="-1">
              <a:latin typeface="Arial"/>
            </a:endParaRPr>
          </a:p>
          <a:p>
            <a:pPr marL="2592000" lvl="5" indent="-216000">
              <a:spcBef>
                <a:spcPts val="283"/>
              </a:spcBef>
              <a:buClr>
                <a:srgbClr val="000000"/>
              </a:buClr>
              <a:buSzPct val="45000"/>
              <a:buFont typeface="Wingdings" charset="2"/>
              <a:buChar char=""/>
            </a:pPr>
            <a:r>
              <a:rPr lang="zh-CN" sz="2000" b="0" strike="noStrike" spc="-1">
                <a:latin typeface="Arial"/>
              </a:rPr>
              <a:t>第六大纲级别</a:t>
            </a:r>
            <a:endParaRPr lang="en-US" sz="2000" b="0" strike="noStrike" spc="-1">
              <a:latin typeface="Arial"/>
            </a:endParaRPr>
          </a:p>
          <a:p>
            <a:pPr marL="3024000" lvl="6" indent="-216000">
              <a:spcBef>
                <a:spcPts val="283"/>
              </a:spcBef>
              <a:buClr>
                <a:srgbClr val="000000"/>
              </a:buClr>
              <a:buSzPct val="45000"/>
              <a:buFont typeface="Wingdings" charset="2"/>
              <a:buChar char=""/>
            </a:pPr>
            <a:r>
              <a:rPr lang="zh-CN" sz="2000" b="0" strike="noStrike" spc="-1">
                <a:latin typeface="Arial"/>
              </a:rPr>
              <a:t>第七大纲级别</a:t>
            </a:r>
            <a:endParaRPr lang="en-US" sz="20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2.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69.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68.png"/><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1.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0.png"/><Relationship Id="rId9" Type="http://schemas.openxmlformats.org/officeDocument/2006/relationships/image" Target="../media/image78.png"/><Relationship Id="rId14"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69.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68.png"/><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1.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0.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pn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image" Target="../media/image6.png"/><Relationship Id="rId21"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70.png"/><Relationship Id="rId2" Type="http://schemas.openxmlformats.org/officeDocument/2006/relationships/image" Target="../media/image5.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5.gif"/><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gif"/><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0.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3.png"/><Relationship Id="rId3" Type="http://schemas.openxmlformats.org/officeDocument/2006/relationships/image" Target="../media/image32.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52.png"/><Relationship Id="rId2" Type="http://schemas.openxmlformats.org/officeDocument/2006/relationships/image" Target="../media/image30.png"/><Relationship Id="rId16" Type="http://schemas.openxmlformats.org/officeDocument/2006/relationships/image" Target="../media/image510.png"/><Relationship Id="rId20"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6.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4.png"/><Relationship Id="rId4" Type="http://schemas.openxmlformats.org/officeDocument/2006/relationships/image" Target="../media/image34.png"/><Relationship Id="rId9" Type="http://schemas.openxmlformats.org/officeDocument/2006/relationships/image" Target="../media/image41.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3F400"/>
        </a:solidFill>
        <a:effectLst/>
      </p:bgPr>
    </p:bg>
    <p:spTree>
      <p:nvGrpSpPr>
        <p:cNvPr id="1" name=""/>
        <p:cNvGrpSpPr/>
        <p:nvPr/>
      </p:nvGrpSpPr>
      <p:grpSpPr>
        <a:xfrm>
          <a:off x="0" y="0"/>
          <a:ext cx="0" cy="0"/>
          <a:chOff x="0" y="0"/>
          <a:chExt cx="0" cy="0"/>
        </a:xfrm>
      </p:grpSpPr>
      <p:sp>
        <p:nvSpPr>
          <p:cNvPr id="15362" name="Rectangle 34"/>
          <p:cNvSpPr>
            <a:spLocks noChangeArrowheads="1"/>
          </p:cNvSpPr>
          <p:nvPr/>
        </p:nvSpPr>
        <p:spPr bwMode="auto">
          <a:xfrm>
            <a:off x="3235579" y="4407977"/>
            <a:ext cx="3421063" cy="74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icrosoft JhengHei" panose="020B0604030504040204" pitchFamily="34" charset="-120"/>
              </a:defRPr>
            </a:lvl1pPr>
            <a:lvl2pPr marL="742950" indent="-285750">
              <a:defRPr>
                <a:solidFill>
                  <a:schemeClr val="tx1"/>
                </a:solidFill>
                <a:latin typeface="Arial" panose="020B0604020202020204" pitchFamily="34" charset="0"/>
                <a:ea typeface="Microsoft JhengHei" panose="020B0604030504040204" pitchFamily="34" charset="-120"/>
              </a:defRPr>
            </a:lvl2pPr>
            <a:lvl3pPr marL="1143000" indent="-228600">
              <a:defRPr>
                <a:solidFill>
                  <a:schemeClr val="tx1"/>
                </a:solidFill>
                <a:latin typeface="Arial" panose="020B0604020202020204" pitchFamily="34" charset="0"/>
                <a:ea typeface="Microsoft JhengHei" panose="020B0604030504040204" pitchFamily="34" charset="-120"/>
              </a:defRPr>
            </a:lvl3pPr>
            <a:lvl4pPr marL="1600200" indent="-228600">
              <a:defRPr>
                <a:solidFill>
                  <a:schemeClr val="tx1"/>
                </a:solidFill>
                <a:latin typeface="Arial" panose="020B0604020202020204" pitchFamily="34" charset="0"/>
                <a:ea typeface="Microsoft JhengHei" panose="020B0604030504040204" pitchFamily="34" charset="-120"/>
              </a:defRPr>
            </a:lvl4pPr>
            <a:lvl5pPr marL="2057400" indent="-228600">
              <a:defRPr>
                <a:solidFill>
                  <a:schemeClr val="tx1"/>
                </a:solidFill>
                <a:latin typeface="Arial" panose="020B0604020202020204" pitchFamily="34" charset="0"/>
                <a:ea typeface="Microsoft JhengHei" panose="020B0604030504040204" pitchFamily="34"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9pPr>
          </a:lstStyle>
          <a:p>
            <a:pPr algn="ctr"/>
            <a:r>
              <a:rPr lang="zh-CN" altLang="zh-CN" sz="4000" b="1" spc="-1" dirty="0">
                <a:solidFill>
                  <a:srgbClr val="000000"/>
                </a:solidFill>
                <a:latin typeface="SimHei"/>
                <a:ea typeface="SimHei"/>
              </a:rPr>
              <a:t>赵</a:t>
            </a:r>
            <a:r>
              <a:rPr lang="en-US" altLang="zh-CN" sz="4000" b="1" spc="-1" dirty="0">
                <a:solidFill>
                  <a:srgbClr val="000000"/>
                </a:solidFill>
                <a:latin typeface="SimHei"/>
                <a:ea typeface="SimHei"/>
              </a:rPr>
              <a:t> </a:t>
            </a:r>
            <a:r>
              <a:rPr lang="zh-CN" altLang="zh-CN" sz="4000" b="1" spc="-1" dirty="0">
                <a:solidFill>
                  <a:srgbClr val="000000"/>
                </a:solidFill>
                <a:latin typeface="SimHei"/>
                <a:ea typeface="SimHei"/>
              </a:rPr>
              <a:t>里</a:t>
            </a:r>
            <a:endParaRPr lang="en-US" altLang="zh-CN" sz="4000" b="1" baseline="30000" dirty="0">
              <a:solidFill>
                <a:srgbClr val="00081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363" name="Rectangle 35"/>
          <p:cNvSpPr>
            <a:spLocks noChangeArrowheads="1"/>
          </p:cNvSpPr>
          <p:nvPr/>
        </p:nvSpPr>
        <p:spPr bwMode="auto">
          <a:xfrm>
            <a:off x="2724534" y="5333681"/>
            <a:ext cx="4305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icrosoft JhengHei" panose="020B0604030504040204" pitchFamily="34" charset="-120"/>
              </a:defRPr>
            </a:lvl1pPr>
            <a:lvl2pPr marL="742950" indent="-285750">
              <a:defRPr>
                <a:solidFill>
                  <a:schemeClr val="tx1"/>
                </a:solidFill>
                <a:latin typeface="Arial" panose="020B0604020202020204" pitchFamily="34" charset="0"/>
                <a:ea typeface="Microsoft JhengHei" panose="020B0604030504040204" pitchFamily="34" charset="-120"/>
              </a:defRPr>
            </a:lvl2pPr>
            <a:lvl3pPr marL="1143000" indent="-228600">
              <a:defRPr>
                <a:solidFill>
                  <a:schemeClr val="tx1"/>
                </a:solidFill>
                <a:latin typeface="Arial" panose="020B0604020202020204" pitchFamily="34" charset="0"/>
                <a:ea typeface="Microsoft JhengHei" panose="020B0604030504040204" pitchFamily="34" charset="-120"/>
              </a:defRPr>
            </a:lvl3pPr>
            <a:lvl4pPr marL="1600200" indent="-228600">
              <a:defRPr>
                <a:solidFill>
                  <a:schemeClr val="tx1"/>
                </a:solidFill>
                <a:latin typeface="Arial" panose="020B0604020202020204" pitchFamily="34" charset="0"/>
                <a:ea typeface="Microsoft JhengHei" panose="020B0604030504040204" pitchFamily="34" charset="-120"/>
              </a:defRPr>
            </a:lvl4pPr>
            <a:lvl5pPr marL="2057400" indent="-228600">
              <a:defRPr>
                <a:solidFill>
                  <a:schemeClr val="tx1"/>
                </a:solidFill>
                <a:latin typeface="Arial" panose="020B0604020202020204" pitchFamily="34" charset="0"/>
                <a:ea typeface="Microsoft JhengHei" panose="020B0604030504040204" pitchFamily="34"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9pPr>
          </a:lstStyle>
          <a:p>
            <a:pPr algn="ctr" eaLnBrk="1" hangingPunct="1">
              <a:spcBef>
                <a:spcPct val="200000"/>
              </a:spcBef>
            </a:pPr>
            <a:r>
              <a:rPr lang="zh-CN" altLang="en-US" sz="2400" dirty="0">
                <a:solidFill>
                  <a:srgbClr val="000810"/>
                </a:solidFill>
                <a:latin typeface="SimHei" panose="02010609060101010101" pitchFamily="49" charset="-122"/>
                <a:ea typeface="SimHei" panose="02010609060101010101" pitchFamily="49" charset="-122"/>
                <a:cs typeface="Times New Roman" panose="02020603050405020304" pitchFamily="18" charset="0"/>
              </a:rPr>
              <a:t>北京大学地球与空间科学学院</a:t>
            </a:r>
            <a:endParaRPr lang="en-US" altLang="zh-CN" sz="2400" dirty="0">
              <a:solidFill>
                <a:srgbClr val="000810"/>
              </a:solidFill>
              <a:latin typeface="SimHei" panose="02010609060101010101" pitchFamily="49" charset="-122"/>
              <a:ea typeface="SimHei" panose="02010609060101010101" pitchFamily="49" charset="-122"/>
              <a:cs typeface="Times New Roman" panose="02020603050405020304" pitchFamily="18" charset="0"/>
            </a:endParaRPr>
          </a:p>
        </p:txBody>
      </p:sp>
      <p:sp>
        <p:nvSpPr>
          <p:cNvPr id="18" name="Rectangle 35"/>
          <p:cNvSpPr>
            <a:spLocks noChangeArrowheads="1"/>
          </p:cNvSpPr>
          <p:nvPr/>
        </p:nvSpPr>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icrosoft JhengHei" panose="020B0604030504040204" pitchFamily="34" charset="-120"/>
              </a:defRPr>
            </a:lvl1pPr>
            <a:lvl2pPr marL="742950" indent="-285750">
              <a:defRPr>
                <a:solidFill>
                  <a:schemeClr val="tx1"/>
                </a:solidFill>
                <a:latin typeface="Arial" panose="020B0604020202020204" pitchFamily="34" charset="0"/>
                <a:ea typeface="Microsoft JhengHei" panose="020B0604030504040204" pitchFamily="34" charset="-120"/>
              </a:defRPr>
            </a:lvl2pPr>
            <a:lvl3pPr marL="1143000" indent="-228600">
              <a:defRPr>
                <a:solidFill>
                  <a:schemeClr val="tx1"/>
                </a:solidFill>
                <a:latin typeface="Arial" panose="020B0604020202020204" pitchFamily="34" charset="0"/>
                <a:ea typeface="Microsoft JhengHei" panose="020B0604030504040204" pitchFamily="34" charset="-120"/>
              </a:defRPr>
            </a:lvl3pPr>
            <a:lvl4pPr marL="1600200" indent="-228600">
              <a:defRPr>
                <a:solidFill>
                  <a:schemeClr val="tx1"/>
                </a:solidFill>
                <a:latin typeface="Arial" panose="020B0604020202020204" pitchFamily="34" charset="0"/>
                <a:ea typeface="Microsoft JhengHei" panose="020B0604030504040204" pitchFamily="34" charset="-120"/>
              </a:defRPr>
            </a:lvl4pPr>
            <a:lvl5pPr marL="2057400" indent="-228600">
              <a:defRPr>
                <a:solidFill>
                  <a:schemeClr val="tx1"/>
                </a:solidFill>
                <a:latin typeface="Arial" panose="020B0604020202020204" pitchFamily="34" charset="0"/>
                <a:ea typeface="Microsoft JhengHei" panose="020B0604030504040204" pitchFamily="34"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9pPr>
          </a:lstStyle>
          <a:p>
            <a:pPr algn="ctr" eaLnBrk="1" hangingPunct="1">
              <a:spcBef>
                <a:spcPct val="200000"/>
              </a:spcBef>
              <a:defRPr/>
            </a:pPr>
            <a:r>
              <a:rPr lang="en-US" altLang="zh-CN" dirty="0">
                <a:solidFill>
                  <a:schemeClr val="bg2">
                    <a:lumMod val="90000"/>
                  </a:schemeClr>
                </a:solidFill>
                <a:latin typeface="Times New Roman" panose="02020603050405020304" pitchFamily="18" charset="0"/>
                <a:ea typeface="SimSun" panose="02010600030101010101" pitchFamily="2" charset="-122"/>
                <a:cs typeface="Times New Roman" panose="02020603050405020304" pitchFamily="18" charset="0"/>
              </a:rPr>
              <a:t>2023</a:t>
            </a:r>
            <a:r>
              <a:rPr lang="zh-CN" altLang="en-US" dirty="0">
                <a:solidFill>
                  <a:schemeClr val="bg2">
                    <a:lumMod val="90000"/>
                  </a:schemeClr>
                </a:solidFill>
                <a:latin typeface="Times New Roman" panose="02020603050405020304" pitchFamily="18" charset="0"/>
                <a:ea typeface="SimSun" panose="02010600030101010101" pitchFamily="2" charset="-122"/>
                <a:cs typeface="Times New Roman" panose="02020603050405020304" pitchFamily="18" charset="0"/>
              </a:rPr>
              <a:t>年</a:t>
            </a:r>
            <a:r>
              <a:rPr lang="en-US" altLang="zh-CN" dirty="0">
                <a:solidFill>
                  <a:schemeClr val="bg2">
                    <a:lumMod val="90000"/>
                  </a:schemeClr>
                </a:solidFill>
                <a:latin typeface="Times New Roman" panose="02020603050405020304" pitchFamily="18" charset="0"/>
                <a:ea typeface="SimSun" panose="02010600030101010101" pitchFamily="2" charset="-122"/>
                <a:cs typeface="Times New Roman" panose="02020603050405020304" pitchFamily="18" charset="0"/>
              </a:rPr>
              <a:t>5</a:t>
            </a:r>
            <a:r>
              <a:rPr lang="zh-CN" altLang="en-US" dirty="0">
                <a:solidFill>
                  <a:schemeClr val="bg2">
                    <a:lumMod val="90000"/>
                  </a:schemeClr>
                </a:solidFill>
                <a:latin typeface="Times New Roman" panose="02020603050405020304" pitchFamily="18" charset="0"/>
                <a:ea typeface="SimSun" panose="02010600030101010101" pitchFamily="2" charset="-122"/>
                <a:cs typeface="Times New Roman" panose="02020603050405020304" pitchFamily="18" charset="0"/>
              </a:rPr>
              <a:t>月</a:t>
            </a:r>
            <a:r>
              <a:rPr lang="en-US" altLang="zh-CN" dirty="0">
                <a:solidFill>
                  <a:schemeClr val="bg2">
                    <a:lumMod val="90000"/>
                  </a:schemeClr>
                </a:solidFill>
                <a:latin typeface="Times New Roman" panose="02020603050405020304" pitchFamily="18" charset="0"/>
                <a:ea typeface="SimSun" panose="02010600030101010101" pitchFamily="2" charset="-122"/>
                <a:cs typeface="Times New Roman" panose="02020603050405020304" pitchFamily="18" charset="0"/>
              </a:rPr>
              <a:t>21</a:t>
            </a:r>
            <a:r>
              <a:rPr lang="zh-CN" altLang="en-US" dirty="0">
                <a:solidFill>
                  <a:schemeClr val="bg2">
                    <a:lumMod val="90000"/>
                  </a:schemeClr>
                </a:solidFill>
                <a:latin typeface="Times New Roman" panose="02020603050405020304" pitchFamily="18" charset="0"/>
                <a:ea typeface="SimSun" panose="02010600030101010101" pitchFamily="2" charset="-122"/>
                <a:cs typeface="Times New Roman" panose="02020603050405020304" pitchFamily="18" charset="0"/>
              </a:rPr>
              <a:t>日   天眼 </a:t>
            </a:r>
            <a:r>
              <a:rPr lang="en-US" altLang="zh-CN" dirty="0">
                <a:solidFill>
                  <a:schemeClr val="bg2">
                    <a:lumMod val="90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zh-CN" altLang="en-US" dirty="0">
                <a:solidFill>
                  <a:schemeClr val="bg2">
                    <a:lumMod val="90000"/>
                  </a:schemeClr>
                </a:solidFill>
                <a:latin typeface="Times New Roman" panose="02020603050405020304" pitchFamily="18" charset="0"/>
                <a:ea typeface="SimSun" panose="02010600030101010101" pitchFamily="2" charset="-122"/>
                <a:cs typeface="Times New Roman" panose="02020603050405020304" pitchFamily="18" charset="0"/>
              </a:rPr>
              <a:t>桃源洞</a:t>
            </a:r>
            <a:endParaRPr lang="en-US" altLang="zh-CN" dirty="0">
              <a:solidFill>
                <a:schemeClr val="bg2">
                  <a:lumMod val="90000"/>
                </a:schemeClr>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53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809095">
            <a:off x="944251" y="4305969"/>
            <a:ext cx="1695680" cy="232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bwMode="auto">
          <a:xfrm rot="21000000">
            <a:off x="-280251" y="772764"/>
            <a:ext cx="9691688" cy="369887"/>
          </a:xfrm>
          <a:prstGeom prst="rect">
            <a:avLst/>
          </a:prstGeom>
          <a:solidFill>
            <a:srgbClr val="339966"/>
          </a:solidFill>
        </p:spPr>
        <p:txBody>
          <a:bodyPr>
            <a:spAutoFit/>
          </a:bodyPr>
          <a:lstStyle/>
          <a:p>
            <a:pPr algn="ctr"/>
            <a:r>
              <a:rPr lang="zh-CN" altLang="en-US" b="1" dirty="0">
                <a:solidFill>
                  <a:schemeClr val="bg1">
                    <a:lumMod val="85000"/>
                  </a:schemeClr>
                </a:solidFill>
                <a:latin typeface="SimSun" panose="02010600030101010101" pitchFamily="2" charset="-122"/>
                <a:ea typeface="SimSun" panose="02010600030101010101" pitchFamily="2" charset="-122"/>
              </a:rPr>
              <a:t>致密星体星震会议</a:t>
            </a:r>
          </a:p>
        </p:txBody>
      </p:sp>
      <p:sp>
        <p:nvSpPr>
          <p:cNvPr id="15370" name="Rectangle 27"/>
          <p:cNvSpPr txBox="1">
            <a:spLocks noChangeArrowheads="1"/>
          </p:cNvSpPr>
          <p:nvPr/>
        </p:nvSpPr>
        <p:spPr bwMode="auto">
          <a:xfrm rot="20996394">
            <a:off x="-633684" y="1175203"/>
            <a:ext cx="10225088" cy="249202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lstStyle>
            <a:lvl1pPr>
              <a:defRPr>
                <a:solidFill>
                  <a:schemeClr val="tx1"/>
                </a:solidFill>
                <a:latin typeface="Arial" panose="020B0604020202020204" pitchFamily="34" charset="0"/>
                <a:ea typeface="Microsoft JhengHei" panose="020B0604030504040204" pitchFamily="34" charset="-120"/>
              </a:defRPr>
            </a:lvl1pPr>
            <a:lvl2pPr marL="742950" indent="-285750">
              <a:defRPr>
                <a:solidFill>
                  <a:schemeClr val="tx1"/>
                </a:solidFill>
                <a:latin typeface="Arial" panose="020B0604020202020204" pitchFamily="34" charset="0"/>
                <a:ea typeface="Microsoft JhengHei" panose="020B0604030504040204" pitchFamily="34" charset="-120"/>
              </a:defRPr>
            </a:lvl2pPr>
            <a:lvl3pPr marL="1143000" indent="-228600">
              <a:defRPr>
                <a:solidFill>
                  <a:schemeClr val="tx1"/>
                </a:solidFill>
                <a:latin typeface="Arial" panose="020B0604020202020204" pitchFamily="34" charset="0"/>
                <a:ea typeface="Microsoft JhengHei" panose="020B0604030504040204" pitchFamily="34" charset="-120"/>
              </a:defRPr>
            </a:lvl3pPr>
            <a:lvl4pPr marL="1600200" indent="-228600">
              <a:defRPr>
                <a:solidFill>
                  <a:schemeClr val="tx1"/>
                </a:solidFill>
                <a:latin typeface="Arial" panose="020B0604020202020204" pitchFamily="34" charset="0"/>
                <a:ea typeface="Microsoft JhengHei" panose="020B0604030504040204" pitchFamily="34" charset="-120"/>
              </a:defRPr>
            </a:lvl4pPr>
            <a:lvl5pPr marL="2057400" indent="-228600">
              <a:defRPr>
                <a:solidFill>
                  <a:schemeClr val="tx1"/>
                </a:solidFill>
                <a:latin typeface="Arial" panose="020B0604020202020204" pitchFamily="34" charset="0"/>
                <a:ea typeface="Microsoft JhengHei" panose="020B0604030504040204" pitchFamily="34"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JhengHei" panose="020B0604030504040204" pitchFamily="34" charset="-120"/>
              </a:defRPr>
            </a:lvl9pPr>
          </a:lstStyle>
          <a:p>
            <a:pPr algn="ctr" eaLnBrk="1" hangingPunct="1">
              <a:lnSpc>
                <a:spcPts val="3800"/>
              </a:lnSpc>
              <a:spcBef>
                <a:spcPts val="600"/>
              </a:spcBef>
              <a:defRPr/>
            </a:pPr>
            <a:r>
              <a:rPr lang="en-US" altLang="zh-TW" sz="4400" b="1" i="1" dirty="0">
                <a:solidFill>
                  <a:srgbClr val="FFFFFF"/>
                </a:solidFill>
                <a:latin typeface="Commons" pitchFamily="2" charset="0"/>
                <a:ea typeface="DFKai-SB" panose="03000509000000000000" pitchFamily="65" charset="-120"/>
              </a:rPr>
              <a:t> </a:t>
            </a:r>
            <a:r>
              <a:rPr lang="en-US" altLang="zh-TW" sz="6000" b="1" i="1" dirty="0">
                <a:solidFill>
                  <a:srgbClr val="FFFFFF"/>
                </a:solidFill>
                <a:effectLst>
                  <a:outerShdw blurRad="38100" dist="38100" dir="2700000" algn="tl">
                    <a:srgbClr val="000000">
                      <a:alpha val="43137"/>
                    </a:srgbClr>
                  </a:outerShdw>
                </a:effectLst>
                <a:latin typeface="+mn-lt"/>
                <a:ea typeface="Adobe Gothic Std B" panose="020B0800000000000000" pitchFamily="34" charset="-128"/>
              </a:rPr>
              <a:t>Global Seismology</a:t>
            </a:r>
            <a:endParaRPr lang="en-US" altLang="zh-TW" sz="6000" b="1" i="1" dirty="0">
              <a:solidFill>
                <a:srgbClr val="FFFFFF"/>
              </a:solidFill>
              <a:latin typeface="Commons" pitchFamily="2" charset="0"/>
              <a:ea typeface="DFKai-SB" panose="03000509000000000000" pitchFamily="65" charset="-120"/>
            </a:endParaRPr>
          </a:p>
          <a:p>
            <a:pPr algn="ctr" eaLnBrk="1" hangingPunct="1">
              <a:defRPr/>
            </a:pPr>
            <a:endParaRPr lang="en-US" altLang="zh-TW" sz="4400" b="1" i="1" dirty="0">
              <a:solidFill>
                <a:srgbClr val="FFFFFF"/>
              </a:solidFill>
              <a:latin typeface="Commons" pitchFamily="2" charset="0"/>
              <a:ea typeface="DFKai-SB" panose="03000509000000000000" pitchFamily="65" charset="-120"/>
            </a:endParaRPr>
          </a:p>
        </p:txBody>
      </p:sp>
      <p:pic>
        <p:nvPicPr>
          <p:cNvPr id="1537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258236">
            <a:off x="3314664" y="2422413"/>
            <a:ext cx="2881256" cy="87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
          <p:cNvGrpSpPr/>
          <p:nvPr/>
        </p:nvGrpSpPr>
        <p:grpSpPr>
          <a:xfrm>
            <a:off x="35639" y="29879"/>
            <a:ext cx="695005" cy="678889"/>
            <a:chOff x="35640" y="29880"/>
            <a:chExt cx="547200" cy="547200"/>
          </a:xfrm>
        </p:grpSpPr>
        <p:sp>
          <p:nvSpPr>
            <p:cNvPr id="20" name="CustomShape 6"/>
            <p:cNvSpPr/>
            <p:nvPr/>
          </p:nvSpPr>
          <p:spPr>
            <a:xfrm>
              <a:off x="35640" y="29880"/>
              <a:ext cx="547200" cy="547200"/>
            </a:xfrm>
            <a:custGeom>
              <a:avLst/>
              <a:gdLst/>
              <a:ahLst/>
              <a:cxnLst/>
              <a:rect l="l" t="t"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21" name="CustomShape 7"/>
            <p:cNvSpPr/>
            <p:nvPr/>
          </p:nvSpPr>
          <p:spPr>
            <a:xfrm>
              <a:off x="107280" y="101160"/>
              <a:ext cx="403200" cy="403560"/>
            </a:xfrm>
            <a:custGeom>
              <a:avLst/>
              <a:gdLst/>
              <a:ahLst/>
              <a:cxnLst/>
              <a:rect l="l" t="t"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22" name="CustomShape 8"/>
            <p:cNvSpPr/>
            <p:nvPr/>
          </p:nvSpPr>
          <p:spPr>
            <a:xfrm>
              <a:off x="474840" y="141480"/>
              <a:ext cx="43200" cy="52560"/>
            </a:xfrm>
            <a:custGeom>
              <a:avLst/>
              <a:gdLst/>
              <a:ahLst/>
              <a:cxnLst/>
              <a:rect l="l" t="t"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23" name="CustomShape 9"/>
            <p:cNvSpPr/>
            <p:nvPr/>
          </p:nvSpPr>
          <p:spPr>
            <a:xfrm>
              <a:off x="57240" y="243360"/>
              <a:ext cx="41400" cy="44640"/>
            </a:xfrm>
            <a:custGeom>
              <a:avLst/>
              <a:gdLst/>
              <a:ahLst/>
              <a:cxnLst/>
              <a:rect l="l" t="t"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24" name="CustomShape 10"/>
            <p:cNvSpPr/>
            <p:nvPr/>
          </p:nvSpPr>
          <p:spPr>
            <a:xfrm>
              <a:off x="432720" y="96120"/>
              <a:ext cx="45360" cy="48600"/>
            </a:xfrm>
            <a:custGeom>
              <a:avLst/>
              <a:gdLst/>
              <a:ahLst/>
              <a:cxnLst/>
              <a:rect l="l" t="t"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25" name="CustomShape 11"/>
            <p:cNvSpPr/>
            <p:nvPr/>
          </p:nvSpPr>
          <p:spPr>
            <a:xfrm>
              <a:off x="57240" y="315360"/>
              <a:ext cx="38880" cy="37080"/>
            </a:xfrm>
            <a:custGeom>
              <a:avLst/>
              <a:gdLst/>
              <a:ahLst/>
              <a:cxnLst/>
              <a:rect l="l" t="t"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26" name="CustomShape 12"/>
            <p:cNvSpPr/>
            <p:nvPr/>
          </p:nvSpPr>
          <p:spPr>
            <a:xfrm>
              <a:off x="262440" y="515160"/>
              <a:ext cx="26640" cy="38880"/>
            </a:xfrm>
            <a:custGeom>
              <a:avLst/>
              <a:gdLst/>
              <a:ahLst/>
              <a:cxnLst/>
              <a:rect l="l" t="t"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27" name="CustomShape 13"/>
            <p:cNvSpPr/>
            <p:nvPr/>
          </p:nvSpPr>
          <p:spPr>
            <a:xfrm>
              <a:off x="73080" y="379440"/>
              <a:ext cx="39960" cy="34560"/>
            </a:xfrm>
            <a:custGeom>
              <a:avLst/>
              <a:gdLst/>
              <a:ahLst/>
              <a:cxnLst/>
              <a:rect l="l" t="t"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28" name="CustomShape 14"/>
            <p:cNvSpPr/>
            <p:nvPr/>
          </p:nvSpPr>
          <p:spPr>
            <a:xfrm>
              <a:off x="97560" y="135720"/>
              <a:ext cx="47880" cy="52560"/>
            </a:xfrm>
            <a:custGeom>
              <a:avLst/>
              <a:gdLst/>
              <a:ahLst/>
              <a:cxnLst/>
              <a:rect l="l" t="t"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29" name="CustomShape 15"/>
            <p:cNvSpPr/>
            <p:nvPr/>
          </p:nvSpPr>
          <p:spPr>
            <a:xfrm>
              <a:off x="386640" y="497880"/>
              <a:ext cx="33120" cy="38160"/>
            </a:xfrm>
            <a:custGeom>
              <a:avLst/>
              <a:gdLst/>
              <a:ahLst/>
              <a:cxnLst/>
              <a:rect l="l" t="t"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30" name="CustomShape 16"/>
            <p:cNvSpPr/>
            <p:nvPr/>
          </p:nvSpPr>
          <p:spPr>
            <a:xfrm>
              <a:off x="144360" y="91080"/>
              <a:ext cx="45360" cy="43920"/>
            </a:xfrm>
            <a:custGeom>
              <a:avLst/>
              <a:gdLst/>
              <a:ahLst/>
              <a:cxnLst/>
              <a:rect l="l" t="t"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31" name="CustomShape 17"/>
            <p:cNvSpPr/>
            <p:nvPr/>
          </p:nvSpPr>
          <p:spPr>
            <a:xfrm>
              <a:off x="282240" y="49320"/>
              <a:ext cx="35640" cy="38880"/>
            </a:xfrm>
            <a:custGeom>
              <a:avLst/>
              <a:gdLst/>
              <a:ahLst/>
              <a:cxnLst/>
              <a:rect l="l" t="t"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32" name="CustomShape 18"/>
            <p:cNvSpPr/>
            <p:nvPr/>
          </p:nvSpPr>
          <p:spPr>
            <a:xfrm>
              <a:off x="327600" y="515160"/>
              <a:ext cx="27360" cy="39600"/>
            </a:xfrm>
            <a:custGeom>
              <a:avLst/>
              <a:gdLst/>
              <a:ahLst/>
              <a:cxnLst/>
              <a:rect l="l" t="t"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33" name="CustomShape 19"/>
            <p:cNvSpPr/>
            <p:nvPr/>
          </p:nvSpPr>
          <p:spPr>
            <a:xfrm>
              <a:off x="215640" y="56880"/>
              <a:ext cx="37080" cy="42120"/>
            </a:xfrm>
            <a:custGeom>
              <a:avLst/>
              <a:gdLst/>
              <a:ahLst/>
              <a:cxnLst/>
              <a:rect l="l" t="t"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34" name="CustomShape 20"/>
            <p:cNvSpPr/>
            <p:nvPr/>
          </p:nvSpPr>
          <p:spPr>
            <a:xfrm>
              <a:off x="506160" y="204480"/>
              <a:ext cx="43200" cy="34560"/>
            </a:xfrm>
            <a:custGeom>
              <a:avLst/>
              <a:gdLst/>
              <a:ahLst/>
              <a:cxnLst/>
              <a:rect l="l" t="t"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35" name="CustomShape 21"/>
            <p:cNvSpPr/>
            <p:nvPr/>
          </p:nvSpPr>
          <p:spPr>
            <a:xfrm>
              <a:off x="506880" y="372960"/>
              <a:ext cx="42840" cy="39600"/>
            </a:xfrm>
            <a:custGeom>
              <a:avLst/>
              <a:gdLst/>
              <a:ahLst/>
              <a:cxnLst/>
              <a:rect l="l" t="t"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36" name="CustomShape 22"/>
            <p:cNvSpPr/>
            <p:nvPr/>
          </p:nvSpPr>
          <p:spPr>
            <a:xfrm>
              <a:off x="522720" y="309600"/>
              <a:ext cx="37440" cy="33120"/>
            </a:xfrm>
            <a:custGeom>
              <a:avLst/>
              <a:gdLst/>
              <a:ahLst/>
              <a:cxnLst/>
              <a:rect l="l" t="t"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37" name="CustomShape 23"/>
            <p:cNvSpPr/>
            <p:nvPr/>
          </p:nvSpPr>
          <p:spPr>
            <a:xfrm>
              <a:off x="393480" y="64800"/>
              <a:ext cx="33840" cy="42840"/>
            </a:xfrm>
            <a:custGeom>
              <a:avLst/>
              <a:gdLst/>
              <a:ahLst/>
              <a:cxnLst/>
              <a:rect l="l" t="t"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38" name="CustomShape 24"/>
            <p:cNvSpPr/>
            <p:nvPr/>
          </p:nvSpPr>
          <p:spPr>
            <a:xfrm>
              <a:off x="74520" y="192960"/>
              <a:ext cx="38880" cy="33840"/>
            </a:xfrm>
            <a:custGeom>
              <a:avLst/>
              <a:gdLst/>
              <a:ahLst/>
              <a:cxnLst/>
              <a:rect l="l" t="t"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39" name="CustomShape 25"/>
            <p:cNvSpPr/>
            <p:nvPr/>
          </p:nvSpPr>
          <p:spPr>
            <a:xfrm>
              <a:off x="522000" y="258840"/>
              <a:ext cx="37440" cy="24120"/>
            </a:xfrm>
            <a:custGeom>
              <a:avLst/>
              <a:gdLst/>
              <a:ahLst/>
              <a:cxnLst/>
              <a:rect l="l" t="t"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40" name="CustomShape 26"/>
            <p:cNvSpPr/>
            <p:nvPr/>
          </p:nvSpPr>
          <p:spPr>
            <a:xfrm>
              <a:off x="341280" y="53640"/>
              <a:ext cx="22320" cy="38160"/>
            </a:xfrm>
            <a:custGeom>
              <a:avLst/>
              <a:gdLst/>
              <a:ahLst/>
              <a:cxnLst/>
              <a:rect l="l" t="t"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41" name="CustomShape 27"/>
            <p:cNvSpPr/>
            <p:nvPr/>
          </p:nvSpPr>
          <p:spPr>
            <a:xfrm>
              <a:off x="196560" y="500400"/>
              <a:ext cx="28080" cy="37080"/>
            </a:xfrm>
            <a:custGeom>
              <a:avLst/>
              <a:gdLst/>
              <a:ahLst/>
              <a:cxnLst/>
              <a:rect l="l" t="t"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sp>
          <p:nvSpPr>
            <p:cNvPr id="42" name="CustomShape 28"/>
            <p:cNvSpPr/>
            <p:nvPr/>
          </p:nvSpPr>
          <p:spPr>
            <a:xfrm>
              <a:off x="124200" y="118440"/>
              <a:ext cx="369360" cy="369720"/>
            </a:xfrm>
            <a:custGeom>
              <a:avLst/>
              <a:gdLst/>
              <a:ahLst/>
              <a:cxnLst/>
              <a:rect l="l" t="t"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solidFill>
              <a:schemeClr val="accent1">
                <a:alpha val="80000"/>
              </a:schemeClr>
            </a:solidFill>
            <a:ln>
              <a:noFill/>
            </a:ln>
          </p:spPr>
          <p:style>
            <a:lnRef idx="0">
              <a:scrgbClr r="0" g="0" b="0"/>
            </a:lnRef>
            <a:fillRef idx="0">
              <a:scrgbClr r="0" g="0" b="0"/>
            </a:fillRef>
            <a:effectRef idx="0">
              <a:scrgbClr r="0" g="0" b="0"/>
            </a:effectRef>
            <a:fontRef idx="minor"/>
          </p:style>
        </p:sp>
      </p:grpSp>
      <p:pic>
        <p:nvPicPr>
          <p:cNvPr id="4" name="图片 3"/>
          <p:cNvPicPr>
            <a:picLocks noChangeAspect="1"/>
          </p:cNvPicPr>
          <p:nvPr/>
        </p:nvPicPr>
        <p:blipFill>
          <a:blip r:embed="rId5"/>
          <a:stretch>
            <a:fillRect/>
          </a:stretch>
        </p:blipFill>
        <p:spPr>
          <a:xfrm>
            <a:off x="7107230" y="3891023"/>
            <a:ext cx="1946034" cy="2520068"/>
          </a:xfrm>
          <a:prstGeom prst="rect">
            <a:avLst/>
          </a:prstGeom>
        </p:spPr>
      </p:pic>
      <p:sp>
        <p:nvSpPr>
          <p:cNvPr id="43" name="CustomShape 3"/>
          <p:cNvSpPr/>
          <p:nvPr/>
        </p:nvSpPr>
        <p:spPr>
          <a:xfrm>
            <a:off x="22320" y="6662880"/>
            <a:ext cx="379440" cy="184666"/>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n-US" sz="1200" b="0" strike="noStrike" spc="-1" dirty="0">
                <a:solidFill>
                  <a:srgbClr val="002060"/>
                </a:solidFill>
                <a:latin typeface="Times New Roman"/>
                <a:ea typeface="新細明體"/>
              </a:rPr>
              <a:t>01/18</a:t>
            </a:r>
            <a:endParaRPr lang="en-US" sz="1200" b="0" strike="noStrike" spc="-1" dirty="0">
              <a:latin typeface="Arial"/>
            </a:endParaRPr>
          </a:p>
        </p:txBody>
      </p:sp>
      <p:sp>
        <p:nvSpPr>
          <p:cNvPr id="2" name="矩形 1"/>
          <p:cNvSpPr/>
          <p:nvPr/>
        </p:nvSpPr>
        <p:spPr>
          <a:xfrm>
            <a:off x="7096444" y="3885106"/>
            <a:ext cx="1964429" cy="25463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849480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A6AE2948-A660-4665-A35C-7301C15ABFA1}"/>
              </a:ext>
            </a:extLst>
          </p:cNvPr>
          <p:cNvSpPr/>
          <p:nvPr/>
        </p:nvSpPr>
        <p:spPr bwMode="auto">
          <a:xfrm>
            <a:off x="0" y="980728"/>
            <a:ext cx="9144000" cy="589577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pic>
        <p:nvPicPr>
          <p:cNvPr id="39" name="图片 38"/>
          <p:cNvPicPr>
            <a:picLocks noChangeAspect="1"/>
          </p:cNvPicPr>
          <p:nvPr/>
        </p:nvPicPr>
        <p:blipFill>
          <a:blip r:embed="rId2"/>
          <a:stretch>
            <a:fillRect/>
          </a:stretch>
        </p:blipFill>
        <p:spPr>
          <a:xfrm>
            <a:off x="4695036" y="2038306"/>
            <a:ext cx="4023360" cy="2317005"/>
          </a:xfrm>
          <a:prstGeom prst="rect">
            <a:avLst/>
          </a:prstGeom>
        </p:spPr>
      </p:pic>
      <p:pic>
        <p:nvPicPr>
          <p:cNvPr id="41" name="图片 40"/>
          <p:cNvPicPr>
            <a:picLocks noChangeAspect="1"/>
          </p:cNvPicPr>
          <p:nvPr/>
        </p:nvPicPr>
        <p:blipFill>
          <a:blip r:embed="rId3"/>
          <a:stretch>
            <a:fillRect/>
          </a:stretch>
        </p:blipFill>
        <p:spPr>
          <a:xfrm>
            <a:off x="404624" y="4523823"/>
            <a:ext cx="4023360" cy="1932106"/>
          </a:xfrm>
          <a:prstGeom prst="rect">
            <a:avLst/>
          </a:prstGeom>
        </p:spPr>
      </p:pic>
      <p:pic>
        <p:nvPicPr>
          <p:cNvPr id="42" name="图片 41"/>
          <p:cNvPicPr>
            <a:picLocks noChangeAspect="1"/>
          </p:cNvPicPr>
          <p:nvPr/>
        </p:nvPicPr>
        <p:blipFill>
          <a:blip r:embed="rId4"/>
          <a:stretch>
            <a:fillRect/>
          </a:stretch>
        </p:blipFill>
        <p:spPr>
          <a:xfrm>
            <a:off x="4688811" y="4512115"/>
            <a:ext cx="4015356" cy="1929384"/>
          </a:xfrm>
          <a:prstGeom prst="rect">
            <a:avLst/>
          </a:prstGeom>
        </p:spPr>
      </p:pic>
      <p:sp>
        <p:nvSpPr>
          <p:cNvPr id="6" name="椭圆 5">
            <a:extLst>
              <a:ext uri="{FF2B5EF4-FFF2-40B4-BE49-F238E27FC236}">
                <a16:creationId xmlns:a16="http://schemas.microsoft.com/office/drawing/2014/main" id="{31C056DD-19E2-4D77-A029-D71EEED77A41}"/>
              </a:ext>
            </a:extLst>
          </p:cNvPr>
          <p:cNvSpPr/>
          <p:nvPr/>
        </p:nvSpPr>
        <p:spPr bwMode="auto">
          <a:xfrm>
            <a:off x="6867856" y="2492896"/>
            <a:ext cx="216024" cy="229423"/>
          </a:xfrm>
          <a:prstGeom prst="ellipse">
            <a:avLst/>
          </a:pr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grpSp>
        <p:nvGrpSpPr>
          <p:cNvPr id="3" name="组合 2">
            <a:extLst>
              <a:ext uri="{FF2B5EF4-FFF2-40B4-BE49-F238E27FC236}">
                <a16:creationId xmlns:a16="http://schemas.microsoft.com/office/drawing/2014/main" id="{965C3868-298B-4663-B392-E8790E18A756}"/>
              </a:ext>
            </a:extLst>
          </p:cNvPr>
          <p:cNvGrpSpPr/>
          <p:nvPr/>
        </p:nvGrpSpPr>
        <p:grpSpPr>
          <a:xfrm>
            <a:off x="400267" y="2276872"/>
            <a:ext cx="4177425" cy="1945608"/>
            <a:chOff x="400267" y="2404537"/>
            <a:chExt cx="4177425" cy="1945608"/>
          </a:xfrm>
        </p:grpSpPr>
        <p:pic>
          <p:nvPicPr>
            <p:cNvPr id="40" name="图片 39"/>
            <p:cNvPicPr>
              <a:picLocks noChangeAspect="1"/>
            </p:cNvPicPr>
            <p:nvPr/>
          </p:nvPicPr>
          <p:blipFill>
            <a:blip r:embed="rId5"/>
            <a:stretch>
              <a:fillRect/>
            </a:stretch>
          </p:blipFill>
          <p:spPr>
            <a:xfrm>
              <a:off x="400267" y="2404537"/>
              <a:ext cx="4023360" cy="1945608"/>
            </a:xfrm>
            <a:prstGeom prst="rect">
              <a:avLst/>
            </a:prstGeom>
          </p:spPr>
        </p:pic>
        <p:sp>
          <p:nvSpPr>
            <p:cNvPr id="2" name="椭圆 1">
              <a:extLst>
                <a:ext uri="{FF2B5EF4-FFF2-40B4-BE49-F238E27FC236}">
                  <a16:creationId xmlns:a16="http://schemas.microsoft.com/office/drawing/2014/main" id="{BBD3976C-8B4D-4FCA-914C-E8B37EC5D7C6}"/>
                </a:ext>
              </a:extLst>
            </p:cNvPr>
            <p:cNvSpPr/>
            <p:nvPr/>
          </p:nvSpPr>
          <p:spPr bwMode="auto">
            <a:xfrm rot="20171329">
              <a:off x="484777" y="3214013"/>
              <a:ext cx="4092915" cy="99709"/>
            </a:xfrm>
            <a:prstGeom prst="ellipse">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sp>
          <p:nvSpPr>
            <p:cNvPr id="7" name="椭圆 6">
              <a:extLst>
                <a:ext uri="{FF2B5EF4-FFF2-40B4-BE49-F238E27FC236}">
                  <a16:creationId xmlns:a16="http://schemas.microsoft.com/office/drawing/2014/main" id="{0C7BC939-091C-4C3C-9672-F41867F2196C}"/>
                </a:ext>
              </a:extLst>
            </p:cNvPr>
            <p:cNvSpPr/>
            <p:nvPr/>
          </p:nvSpPr>
          <p:spPr bwMode="auto">
            <a:xfrm rot="20205773">
              <a:off x="1205790" y="2863044"/>
              <a:ext cx="2857244" cy="293453"/>
            </a:xfrm>
            <a:prstGeom prst="ellipse">
              <a:avLst/>
            </a:prstGeom>
            <a:noFill/>
            <a:ln w="127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grpSp>
      <p:cxnSp>
        <p:nvCxnSpPr>
          <p:cNvPr id="10" name="直接箭头连接符 9">
            <a:extLst>
              <a:ext uri="{FF2B5EF4-FFF2-40B4-BE49-F238E27FC236}">
                <a16:creationId xmlns:a16="http://schemas.microsoft.com/office/drawing/2014/main" id="{3756290B-2AE9-48C3-B57A-59EE9D647E0D}"/>
              </a:ext>
            </a:extLst>
          </p:cNvPr>
          <p:cNvCxnSpPr>
            <a:cxnSpLocks/>
            <a:stCxn id="7" idx="6"/>
            <a:endCxn id="6" idx="1"/>
          </p:cNvCxnSpPr>
          <p:nvPr/>
        </p:nvCxnSpPr>
        <p:spPr bwMode="auto">
          <a:xfrm>
            <a:off x="3947144" y="2318461"/>
            <a:ext cx="2952348" cy="208033"/>
          </a:xfrm>
          <a:prstGeom prst="straightConnector1">
            <a:avLst/>
          </a:prstGeom>
          <a:solidFill>
            <a:schemeClr val="accent1"/>
          </a:solidFill>
          <a:ln w="12700" cap="flat" cmpd="sng" algn="ctr">
            <a:solidFill>
              <a:srgbClr val="00B050"/>
            </a:solidFill>
            <a:prstDash val="solid"/>
            <a:round/>
            <a:headEnd type="none" w="med" len="med"/>
            <a:tailEnd type="triangle" w="med" len="lg"/>
          </a:ln>
          <a:effectLst/>
        </p:spPr>
      </p:cxnSp>
      <p:sp>
        <p:nvSpPr>
          <p:cNvPr id="11" name="椭圆 10">
            <a:extLst>
              <a:ext uri="{FF2B5EF4-FFF2-40B4-BE49-F238E27FC236}">
                <a16:creationId xmlns:a16="http://schemas.microsoft.com/office/drawing/2014/main" id="{5FC593FF-464F-450E-8D34-7968275FE33C}"/>
              </a:ext>
            </a:extLst>
          </p:cNvPr>
          <p:cNvSpPr/>
          <p:nvPr/>
        </p:nvSpPr>
        <p:spPr bwMode="auto">
          <a:xfrm rot="19470860">
            <a:off x="636685" y="5124138"/>
            <a:ext cx="2605551" cy="346776"/>
          </a:xfrm>
          <a:prstGeom prst="ellipse">
            <a:avLst/>
          </a:prstGeom>
          <a:noFill/>
          <a:ln w="1270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cxnSp>
        <p:nvCxnSpPr>
          <p:cNvPr id="13" name="直接箭头连接符 12">
            <a:extLst>
              <a:ext uri="{FF2B5EF4-FFF2-40B4-BE49-F238E27FC236}">
                <a16:creationId xmlns:a16="http://schemas.microsoft.com/office/drawing/2014/main" id="{162604A2-68B9-4A7E-A151-AB361523F21F}"/>
              </a:ext>
            </a:extLst>
          </p:cNvPr>
          <p:cNvCxnSpPr>
            <a:cxnSpLocks/>
          </p:cNvCxnSpPr>
          <p:nvPr/>
        </p:nvCxnSpPr>
        <p:spPr bwMode="auto">
          <a:xfrm flipV="1">
            <a:off x="2736877" y="2964699"/>
            <a:ext cx="3683478" cy="1937657"/>
          </a:xfrm>
          <a:prstGeom prst="straightConnector1">
            <a:avLst/>
          </a:prstGeom>
          <a:solidFill>
            <a:schemeClr val="accent1"/>
          </a:solidFill>
          <a:ln w="12700" cap="flat" cmpd="sng" algn="ctr">
            <a:solidFill>
              <a:srgbClr val="0070C0"/>
            </a:solidFill>
            <a:prstDash val="solid"/>
            <a:round/>
            <a:headEnd type="none" w="med" len="med"/>
            <a:tailEnd type="triangle" w="med" len="lg"/>
          </a:ln>
          <a:effectLst/>
        </p:spPr>
      </p:cxnSp>
      <p:sp>
        <p:nvSpPr>
          <p:cNvPr id="20" name="椭圆 19">
            <a:extLst>
              <a:ext uri="{FF2B5EF4-FFF2-40B4-BE49-F238E27FC236}">
                <a16:creationId xmlns:a16="http://schemas.microsoft.com/office/drawing/2014/main" id="{3BCB4465-B6AE-4454-8FDC-C03065EDB973}"/>
              </a:ext>
            </a:extLst>
          </p:cNvPr>
          <p:cNvSpPr/>
          <p:nvPr/>
        </p:nvSpPr>
        <p:spPr bwMode="auto">
          <a:xfrm>
            <a:off x="6387910" y="2770437"/>
            <a:ext cx="216024" cy="229423"/>
          </a:xfrm>
          <a:prstGeom prst="ellipse">
            <a:avLst/>
          </a:prstGeom>
          <a:noFill/>
          <a:ln w="127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sp>
        <p:nvSpPr>
          <p:cNvPr id="21" name="椭圆 20">
            <a:extLst>
              <a:ext uri="{FF2B5EF4-FFF2-40B4-BE49-F238E27FC236}">
                <a16:creationId xmlns:a16="http://schemas.microsoft.com/office/drawing/2014/main" id="{658890F3-EDB6-44D3-81C0-8A7E542AD1DF}"/>
              </a:ext>
            </a:extLst>
          </p:cNvPr>
          <p:cNvSpPr/>
          <p:nvPr/>
        </p:nvSpPr>
        <p:spPr bwMode="auto">
          <a:xfrm>
            <a:off x="5675973" y="3068960"/>
            <a:ext cx="244594" cy="163651"/>
          </a:xfrm>
          <a:prstGeom prst="ellipse">
            <a:avLst/>
          </a:prstGeom>
          <a:noFill/>
          <a:ln w="127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cxnSp>
        <p:nvCxnSpPr>
          <p:cNvPr id="15" name="直接箭头连接符 14">
            <a:extLst>
              <a:ext uri="{FF2B5EF4-FFF2-40B4-BE49-F238E27FC236}">
                <a16:creationId xmlns:a16="http://schemas.microsoft.com/office/drawing/2014/main" id="{461E1C57-2EF4-4D94-9E49-E1A19066A443}"/>
              </a:ext>
            </a:extLst>
          </p:cNvPr>
          <p:cNvCxnSpPr>
            <a:cxnSpLocks/>
          </p:cNvCxnSpPr>
          <p:nvPr/>
        </p:nvCxnSpPr>
        <p:spPr bwMode="auto">
          <a:xfrm flipH="1" flipV="1">
            <a:off x="5813251" y="3232611"/>
            <a:ext cx="244594" cy="1669745"/>
          </a:xfrm>
          <a:prstGeom prst="straightConnector1">
            <a:avLst/>
          </a:prstGeom>
          <a:solidFill>
            <a:schemeClr val="accent1"/>
          </a:solidFill>
          <a:ln w="12700" cap="flat" cmpd="sng" algn="ctr">
            <a:solidFill>
              <a:srgbClr val="FF9900"/>
            </a:solidFill>
            <a:prstDash val="solid"/>
            <a:round/>
            <a:headEnd type="none" w="med" len="med"/>
            <a:tailEnd type="triangle" w="med" len="lg"/>
          </a:ln>
          <a:effectLst/>
        </p:spPr>
      </p:cxnSp>
      <p:sp>
        <p:nvSpPr>
          <p:cNvPr id="24" name="椭圆 23">
            <a:extLst>
              <a:ext uri="{FF2B5EF4-FFF2-40B4-BE49-F238E27FC236}">
                <a16:creationId xmlns:a16="http://schemas.microsoft.com/office/drawing/2014/main" id="{FEC63260-B972-46F3-881E-C2CE7EABD743}"/>
              </a:ext>
            </a:extLst>
          </p:cNvPr>
          <p:cNvSpPr/>
          <p:nvPr/>
        </p:nvSpPr>
        <p:spPr bwMode="auto">
          <a:xfrm rot="19135300">
            <a:off x="4635958" y="5093539"/>
            <a:ext cx="2469721" cy="457402"/>
          </a:xfrm>
          <a:prstGeom prst="ellipse">
            <a:avLst/>
          </a:prstGeom>
          <a:noFill/>
          <a:ln w="12700" cap="flat" cmpd="sng" algn="ctr">
            <a:solidFill>
              <a:srgbClr val="FF99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cxnSp>
        <p:nvCxnSpPr>
          <p:cNvPr id="22" name="直接箭头连接符 21">
            <a:extLst>
              <a:ext uri="{FF2B5EF4-FFF2-40B4-BE49-F238E27FC236}">
                <a16:creationId xmlns:a16="http://schemas.microsoft.com/office/drawing/2014/main" id="{B4127900-C962-4DF2-9CB5-48EBE7CC72BD}"/>
              </a:ext>
            </a:extLst>
          </p:cNvPr>
          <p:cNvCxnSpPr>
            <a:cxnSpLocks/>
            <a:endCxn id="23" idx="2"/>
          </p:cNvCxnSpPr>
          <p:nvPr/>
        </p:nvCxnSpPr>
        <p:spPr bwMode="auto">
          <a:xfrm flipV="1">
            <a:off x="3419872" y="2331494"/>
            <a:ext cx="3560645" cy="438943"/>
          </a:xfrm>
          <a:prstGeom prst="straightConnector1">
            <a:avLst/>
          </a:prstGeom>
          <a:solidFill>
            <a:schemeClr val="accent1"/>
          </a:solidFill>
          <a:ln w="12700" cap="flat" cmpd="sng" algn="ctr">
            <a:solidFill>
              <a:srgbClr val="FF0000"/>
            </a:solidFill>
            <a:prstDash val="solid"/>
            <a:round/>
            <a:headEnd type="none" w="med" len="med"/>
            <a:tailEnd type="triangle" w="med" len="lg"/>
          </a:ln>
          <a:effectLst/>
        </p:spPr>
      </p:cxnSp>
      <p:sp>
        <p:nvSpPr>
          <p:cNvPr id="23" name="椭圆 22">
            <a:extLst>
              <a:ext uri="{FF2B5EF4-FFF2-40B4-BE49-F238E27FC236}">
                <a16:creationId xmlns:a16="http://schemas.microsoft.com/office/drawing/2014/main" id="{C915B892-4C96-43F3-B0BB-0B24F0F0796C}"/>
              </a:ext>
            </a:extLst>
          </p:cNvPr>
          <p:cNvSpPr/>
          <p:nvPr/>
        </p:nvSpPr>
        <p:spPr bwMode="auto">
          <a:xfrm>
            <a:off x="6980517" y="2101052"/>
            <a:ext cx="864096" cy="460884"/>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sp>
        <p:nvSpPr>
          <p:cNvPr id="25" name="Rectangle 2">
            <a:extLst>
              <a:ext uri="{FF2B5EF4-FFF2-40B4-BE49-F238E27FC236}">
                <a16:creationId xmlns:a16="http://schemas.microsoft.com/office/drawing/2014/main" id="{9740B917-0C5E-4AB6-B5B8-C47052A7055B}"/>
              </a:ext>
            </a:extLst>
          </p:cNvPr>
          <p:cNvSpPr>
            <a:spLocks noChangeArrowheads="1"/>
          </p:cNvSpPr>
          <p:nvPr/>
        </p:nvSpPr>
        <p:spPr bwMode="auto">
          <a:xfrm>
            <a:off x="6700511" y="6453358"/>
            <a:ext cx="2108109" cy="362022"/>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lnSpc>
                <a:spcPct val="120000"/>
              </a:lnSpc>
              <a:spcBef>
                <a:spcPts val="1800"/>
              </a:spcBef>
              <a:spcAft>
                <a:spcPts val="600"/>
              </a:spcAft>
              <a:buClrTx/>
              <a:buSzTx/>
              <a:buNone/>
            </a:pPr>
            <a:r>
              <a:rPr lang="en-US" altLang="zh-TW" sz="16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Zhao &amp; Jordan (1998)</a:t>
            </a:r>
          </a:p>
        </p:txBody>
      </p:sp>
      <p:sp>
        <p:nvSpPr>
          <p:cNvPr id="31" name="Rectangle 2">
            <a:extLst>
              <a:ext uri="{FF2B5EF4-FFF2-40B4-BE49-F238E27FC236}">
                <a16:creationId xmlns:a16="http://schemas.microsoft.com/office/drawing/2014/main" id="{6373F55F-0FCB-427F-9C09-41DE1228D685}"/>
              </a:ext>
            </a:extLst>
          </p:cNvPr>
          <p:cNvSpPr>
            <a:spLocks noChangeArrowheads="1"/>
          </p:cNvSpPr>
          <p:nvPr/>
        </p:nvSpPr>
        <p:spPr bwMode="auto">
          <a:xfrm>
            <a:off x="-13029" y="1200490"/>
            <a:ext cx="9144000" cy="57624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lnSpc>
                <a:spcPct val="150000"/>
              </a:lnSpc>
              <a:spcBef>
                <a:spcPts val="0"/>
              </a:spcBef>
              <a:spcAft>
                <a:spcPts val="0"/>
              </a:spcAft>
              <a:buClrTx/>
              <a:buSzTx/>
              <a:buNone/>
            </a:pPr>
            <a:r>
              <a:rPr lang="en-US" altLang="zh-CN" sz="2400" b="0" dirty="0">
                <a:solidFill>
                  <a:srgbClr val="FFC000"/>
                </a:solidFill>
                <a:latin typeface="Times New Roman" panose="02020603050405020304" pitchFamily="18" charset="0"/>
                <a:ea typeface="SimSun" panose="02010600030101010101" pitchFamily="2" charset="-122"/>
                <a:cs typeface="Times New Roman" panose="02020603050405020304" pitchFamily="18" charset="0"/>
              </a:rPr>
              <a:t>S</a:t>
            </a:r>
            <a:r>
              <a:rPr lang="en-US" altLang="zh-CN" sz="2400" b="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rPr>
              <a:t>+</a:t>
            </a:r>
            <a:r>
              <a:rPr lang="en-US" altLang="zh-CN" sz="2400" b="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SS/SSS</a:t>
            </a:r>
            <a:r>
              <a:rPr lang="en-US" altLang="zh-CN" sz="2400" b="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rPr>
              <a:t>+</a:t>
            </a:r>
            <a:r>
              <a:rPr lang="zh-CN" altLang="en-US" sz="2400" b="0"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高阶面波</a:t>
            </a:r>
            <a:r>
              <a:rPr lang="en-US" altLang="zh-CN" sz="2400" b="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rPr>
              <a:t>+</a:t>
            </a:r>
            <a:r>
              <a:rPr lang="zh-CN" altLang="en-US" sz="24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基阶面波</a:t>
            </a:r>
            <a:endParaRPr lang="en-US" altLang="zh-TW" sz="2400" b="0" dirty="0">
              <a:solidFill>
                <a:srgbClr val="FFC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7" name="TextBox 3">
            <a:extLst>
              <a:ext uri="{FF2B5EF4-FFF2-40B4-BE49-F238E27FC236}">
                <a16:creationId xmlns:a16="http://schemas.microsoft.com/office/drawing/2014/main" id="{F85A1C13-7CC1-4FFD-B864-040F77E5AE1A}"/>
              </a:ext>
            </a:extLst>
          </p:cNvPr>
          <p:cNvSpPr txBox="1">
            <a:spLocks noChangeArrowheads="1"/>
          </p:cNvSpPr>
          <p:nvPr/>
        </p:nvSpPr>
        <p:spPr bwMode="auto">
          <a:xfrm>
            <a:off x="35496" y="6629226"/>
            <a:ext cx="381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sz="1200" dirty="0">
                <a:solidFill>
                  <a:srgbClr val="080808"/>
                </a:solidFill>
                <a:latin typeface="Times New Roman" panose="02020603050405020304" pitchFamily="18" charset="0"/>
                <a:ea typeface="新細明體" panose="02020500000000000000" pitchFamily="18" charset="-120"/>
                <a:cs typeface="Times New Roman" panose="02020603050405020304" pitchFamily="18" charset="0"/>
              </a:rPr>
              <a:t>10</a:t>
            </a:r>
            <a:r>
              <a:rPr lang="en-US" altLang="zh-TW" sz="1200" b="0" dirty="0">
                <a:solidFill>
                  <a:srgbClr val="080808"/>
                </a:solidFill>
                <a:latin typeface="Times New Roman" panose="02020603050405020304" pitchFamily="18" charset="0"/>
                <a:ea typeface="新細明體" panose="02020500000000000000" pitchFamily="18" charset="-120"/>
                <a:cs typeface="Times New Roman" panose="02020603050405020304" pitchFamily="18" charset="0"/>
              </a:rPr>
              <a:t>/18</a:t>
            </a:r>
          </a:p>
        </p:txBody>
      </p:sp>
      <p:sp>
        <p:nvSpPr>
          <p:cNvPr id="28" name="Rectangle 2">
            <a:extLst>
              <a:ext uri="{FF2B5EF4-FFF2-40B4-BE49-F238E27FC236}">
                <a16:creationId xmlns:a16="http://schemas.microsoft.com/office/drawing/2014/main" id="{CB24315A-1221-40C1-8367-C56EC05BCD9F}"/>
              </a:ext>
            </a:extLst>
          </p:cNvPr>
          <p:cNvSpPr>
            <a:spLocks noChangeArrowheads="1"/>
          </p:cNvSpPr>
          <p:nvPr/>
        </p:nvSpPr>
        <p:spPr bwMode="auto">
          <a:xfrm>
            <a:off x="0" y="255010"/>
            <a:ext cx="9144000" cy="646331"/>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spcBef>
                <a:spcPts val="0"/>
              </a:spcBef>
              <a:spcAft>
                <a:spcPts val="0"/>
              </a:spcAft>
              <a:buClrTx/>
              <a:buSzTx/>
              <a:buNone/>
            </a:pPr>
            <a:r>
              <a:rPr lang="zh-CN" altLang="en-US" sz="3600" b="1" dirty="0">
                <a:latin typeface="SimSun" panose="02010600030101010101" pitchFamily="2" charset="-122"/>
                <a:ea typeface="SimSun" panose="02010600030101010101" pitchFamily="2" charset="-122"/>
              </a:rPr>
              <a:t>地震波作为地球自由振荡（驻波）的叠加</a:t>
            </a:r>
            <a:endParaRPr lang="en-US" altLang="zh-TW" sz="36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37272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84087" y="1238835"/>
            <a:ext cx="7975825" cy="4291674"/>
          </a:xfrm>
          <a:prstGeom prst="rect">
            <a:avLst/>
          </a:prstGeom>
        </p:spPr>
      </p:pic>
      <p:sp>
        <p:nvSpPr>
          <p:cNvPr id="3" name="Rectangle 2">
            <a:extLst>
              <a:ext uri="{FF2B5EF4-FFF2-40B4-BE49-F238E27FC236}">
                <a16:creationId xmlns:a16="http://schemas.microsoft.com/office/drawing/2014/main" id="{CB24315A-1221-40C1-8367-C56EC05BCD9F}"/>
              </a:ext>
            </a:extLst>
          </p:cNvPr>
          <p:cNvSpPr>
            <a:spLocks noChangeArrowheads="1"/>
          </p:cNvSpPr>
          <p:nvPr/>
        </p:nvSpPr>
        <p:spPr bwMode="auto">
          <a:xfrm>
            <a:off x="0" y="311885"/>
            <a:ext cx="9144000" cy="646331"/>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spcBef>
                <a:spcPts val="0"/>
              </a:spcBef>
              <a:spcAft>
                <a:spcPts val="0"/>
              </a:spcAft>
              <a:buClrTx/>
              <a:buSzTx/>
              <a:buNone/>
            </a:pPr>
            <a:r>
              <a:rPr lang="zh-CN" altLang="en-US" sz="3600" b="1" dirty="0">
                <a:latin typeface="SimSun" panose="02010600030101010101" pitchFamily="2" charset="-122"/>
                <a:ea typeface="SimSun" panose="02010600030101010101" pitchFamily="2" charset="-122"/>
              </a:rPr>
              <a:t>地震波作为地震射线（行波）的叠加</a:t>
            </a:r>
            <a:endParaRPr lang="en-US" altLang="zh-TW" sz="3600" b="1" dirty="0">
              <a:latin typeface="SimSun" panose="02010600030101010101" pitchFamily="2" charset="-122"/>
              <a:ea typeface="SimSun" panose="02010600030101010101" pitchFamily="2" charset="-122"/>
            </a:endParaRPr>
          </a:p>
        </p:txBody>
      </p:sp>
      <mc:AlternateContent xmlns:mc="http://schemas.openxmlformats.org/markup-compatibility/2006" xmlns:a14="http://schemas.microsoft.com/office/drawing/2010/main">
        <mc:Choice Requires="a14">
          <p:sp>
            <p:nvSpPr>
              <p:cNvPr id="5" name="Rectangle 2">
                <a:extLst>
                  <a:ext uri="{FF2B5EF4-FFF2-40B4-BE49-F238E27FC236}">
                    <a16:creationId xmlns:a16="http://schemas.microsoft.com/office/drawing/2014/main" id="{86CC3AA6-9C5D-4F4E-9853-D799A51D22F5}"/>
                  </a:ext>
                </a:extLst>
              </p:cNvPr>
              <p:cNvSpPr>
                <a:spLocks noChangeArrowheads="1"/>
              </p:cNvSpPr>
              <p:nvPr/>
            </p:nvSpPr>
            <p:spPr bwMode="auto">
              <a:xfrm>
                <a:off x="957888" y="5671430"/>
                <a:ext cx="4655390" cy="1015663"/>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spcBef>
                    <a:spcPts val="0"/>
                  </a:spcBef>
                  <a:buClrTx/>
                  <a:buSzTx/>
                  <a:buNone/>
                </a:pPr>
                <a14:m>
                  <m:oMath xmlns:m="http://schemas.openxmlformats.org/officeDocument/2006/math">
                    <m:r>
                      <a:rPr lang="zh-CN" altLang="en-US" sz="2000" b="1" i="1" smtClean="0">
                        <a:latin typeface="Cambria Math" panose="02040503050406030204" pitchFamily="18" charset="0"/>
                        <a:ea typeface="Cambria Math" panose="02040503050406030204" pitchFamily="18" charset="0"/>
                      </a:rPr>
                      <m:t>地</m:t>
                    </m:r>
                    <m:r>
                      <a:rPr lang="zh-CN" altLang="en-US" sz="2000" b="1" i="1">
                        <a:latin typeface="Cambria Math" panose="02040503050406030204" pitchFamily="18" charset="0"/>
                        <a:ea typeface="Cambria Math" panose="02040503050406030204" pitchFamily="18" charset="0"/>
                      </a:rPr>
                      <m:t>壳</m:t>
                    </m:r>
                  </m:oMath>
                </a14:m>
                <a:r>
                  <a:rPr lang="zh-CN" altLang="en-US" sz="2000" b="0" dirty="0">
                    <a:latin typeface="Times New Roman" panose="02020603050405020304" pitchFamily="18" charset="0"/>
                    <a:ea typeface="SimSun" panose="02010600030101010101" pitchFamily="2" charset="-122"/>
                    <a:cs typeface="Times New Roman" panose="02020603050405020304" pitchFamily="18" charset="0"/>
                  </a:rPr>
                  <a:t>、地幔（固态）：</a:t>
                </a:r>
                <a:r>
                  <a:rPr lang="en-US" altLang="zh-CN" sz="2000" b="0" dirty="0">
                    <a:latin typeface="Times New Roman" panose="02020603050405020304" pitchFamily="18" charset="0"/>
                    <a:ea typeface="SimSun" panose="02010600030101010101" pitchFamily="2" charset="-122"/>
                    <a:cs typeface="Times New Roman" panose="02020603050405020304" pitchFamily="18" charset="0"/>
                  </a:rPr>
                  <a:t>P</a:t>
                </a:r>
                <a:r>
                  <a:rPr lang="zh-CN" altLang="en-US" sz="2000" b="0" dirty="0">
                    <a:latin typeface="Times New Roman" panose="02020603050405020304" pitchFamily="18" charset="0"/>
                    <a:ea typeface="SimSun" panose="02010600030101010101" pitchFamily="2" charset="-122"/>
                    <a:cs typeface="Times New Roman" panose="02020603050405020304" pitchFamily="18" charset="0"/>
                  </a:rPr>
                  <a:t>波，</a:t>
                </a:r>
                <a:r>
                  <a:rPr lang="en-US" altLang="zh-CN" sz="2000" b="0" dirty="0">
                    <a:latin typeface="Times New Roman" panose="02020603050405020304" pitchFamily="18" charset="0"/>
                    <a:ea typeface="SimSun" panose="02010600030101010101" pitchFamily="2" charset="-122"/>
                    <a:cs typeface="Times New Roman" panose="02020603050405020304" pitchFamily="18" charset="0"/>
                  </a:rPr>
                  <a:t>S</a:t>
                </a:r>
                <a:r>
                  <a:rPr lang="zh-CN" altLang="en-US" sz="2000" b="0" dirty="0">
                    <a:latin typeface="Times New Roman" panose="02020603050405020304" pitchFamily="18" charset="0"/>
                    <a:ea typeface="SimSun" panose="02010600030101010101" pitchFamily="2" charset="-122"/>
                    <a:cs typeface="Times New Roman" panose="02020603050405020304" pitchFamily="18" charset="0"/>
                  </a:rPr>
                  <a:t>波</a:t>
                </a:r>
                <a:endParaRPr lang="en-US" altLang="zh-CN" sz="2000" b="0" dirty="0">
                  <a:latin typeface="Times New Roman" panose="02020603050405020304" pitchFamily="18" charset="0"/>
                  <a:ea typeface="SimSun" panose="02010600030101010101" pitchFamily="2" charset="-122"/>
                  <a:cs typeface="Times New Roman" panose="02020603050405020304" pitchFamily="18" charset="0"/>
                </a:endParaRPr>
              </a:p>
              <a:p>
                <a:pPr marL="0" indent="0">
                  <a:spcBef>
                    <a:spcPts val="0"/>
                  </a:spcBef>
                  <a:buClrTx/>
                  <a:buSzTx/>
                  <a:buNone/>
                </a:pP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外核（液态）：</a:t>
                </a:r>
                <a:r>
                  <a:rPr lang="en-US" altLang="zh-CN" sz="2000" dirty="0">
                    <a:latin typeface="Times New Roman" panose="02020603050405020304" pitchFamily="18" charset="0"/>
                    <a:ea typeface="SimSun" panose="02010600030101010101" pitchFamily="2" charset="-122"/>
                    <a:cs typeface="Times New Roman" panose="02020603050405020304" pitchFamily="18" charset="0"/>
                  </a:rPr>
                  <a:t>K</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波</a:t>
                </a:r>
                <a:endParaRPr lang="en-US" altLang="zh-CN" sz="2000" dirty="0">
                  <a:latin typeface="Times New Roman" panose="02020603050405020304" pitchFamily="18" charset="0"/>
                  <a:ea typeface="SimSun" panose="02010600030101010101" pitchFamily="2" charset="-122"/>
                  <a:cs typeface="Times New Roman" panose="02020603050405020304" pitchFamily="18" charset="0"/>
                </a:endParaRPr>
              </a:p>
              <a:p>
                <a:pPr marL="0" indent="0">
                  <a:spcBef>
                    <a:spcPts val="0"/>
                  </a:spcBef>
                  <a:buClrTx/>
                  <a:buSzTx/>
                  <a:buNone/>
                </a:pPr>
                <a:r>
                  <a:rPr lang="zh-CN" altLang="en-US" sz="2000" b="0" dirty="0">
                    <a:latin typeface="Times New Roman" panose="02020603050405020304" pitchFamily="18" charset="0"/>
                    <a:ea typeface="SimSun" panose="02010600030101010101" pitchFamily="2" charset="-122"/>
                    <a:cs typeface="Times New Roman" panose="02020603050405020304" pitchFamily="18" charset="0"/>
                  </a:rPr>
                  <a:t>内核（固态）：</a:t>
                </a:r>
                <a:r>
                  <a:rPr lang="en-US" altLang="zh-CN" sz="2000" b="0" dirty="0">
                    <a:latin typeface="Times New Roman" panose="02020603050405020304" pitchFamily="18" charset="0"/>
                    <a:ea typeface="SimSun" panose="02010600030101010101" pitchFamily="2" charset="-122"/>
                    <a:cs typeface="Times New Roman" panose="02020603050405020304" pitchFamily="18" charset="0"/>
                  </a:rPr>
                  <a:t>I</a:t>
                </a:r>
                <a:r>
                  <a:rPr lang="zh-CN" altLang="en-US" sz="2000" b="0" dirty="0">
                    <a:latin typeface="Times New Roman" panose="02020603050405020304" pitchFamily="18" charset="0"/>
                    <a:ea typeface="SimSun" panose="02010600030101010101" pitchFamily="2" charset="-122"/>
                    <a:cs typeface="Times New Roman" panose="02020603050405020304" pitchFamily="18" charset="0"/>
                  </a:rPr>
                  <a:t>波，</a:t>
                </a:r>
                <a:r>
                  <a:rPr lang="en-US" altLang="zh-CN" sz="2000" b="0" dirty="0">
                    <a:latin typeface="Times New Roman" panose="02020603050405020304" pitchFamily="18" charset="0"/>
                    <a:ea typeface="SimSun" panose="02010600030101010101" pitchFamily="2" charset="-122"/>
                    <a:cs typeface="Times New Roman" panose="02020603050405020304" pitchFamily="18" charset="0"/>
                  </a:rPr>
                  <a:t>J</a:t>
                </a:r>
                <a:r>
                  <a:rPr lang="zh-CN" altLang="en-US" sz="2000" b="0" dirty="0">
                    <a:latin typeface="Times New Roman" panose="02020603050405020304" pitchFamily="18" charset="0"/>
                    <a:ea typeface="SimSun" panose="02010600030101010101" pitchFamily="2" charset="-122"/>
                    <a:cs typeface="Times New Roman" panose="02020603050405020304" pitchFamily="18" charset="0"/>
                  </a:rPr>
                  <a:t>波</a:t>
                </a:r>
                <a:endParaRPr lang="en-US" altLang="zh-CN" sz="2000" b="0" dirty="0">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5" name="Rectangle 2">
                <a:extLst>
                  <a:ext uri="{FF2B5EF4-FFF2-40B4-BE49-F238E27FC236}">
                    <a16:creationId xmlns:a16="http://schemas.microsoft.com/office/drawing/2014/main" id="{86CC3AA6-9C5D-4F4E-9853-D799A51D22F5}"/>
                  </a:ext>
                </a:extLst>
              </p:cNvPr>
              <p:cNvSpPr>
                <a:spLocks noRot="1" noChangeAspect="1" noMove="1" noResize="1" noEditPoints="1" noAdjustHandles="1" noChangeArrowheads="1" noChangeShapeType="1" noTextEdit="1"/>
              </p:cNvSpPr>
              <p:nvPr/>
            </p:nvSpPr>
            <p:spPr bwMode="auto">
              <a:xfrm>
                <a:off x="957888" y="5671430"/>
                <a:ext cx="4655390" cy="1015663"/>
              </a:xfrm>
              <a:prstGeom prst="rect">
                <a:avLst/>
              </a:prstGeom>
              <a:blipFill>
                <a:blip r:embed="rId3"/>
                <a:stretch>
                  <a:fillRect l="-1309" t="-4192" b="-10180"/>
                </a:stretch>
              </a:blipFill>
              <a:ln w="9525">
                <a:noFill/>
                <a:miter lim="800000"/>
                <a:headEnd/>
                <a:tailEnd/>
              </a:ln>
            </p:spPr>
            <p:txBody>
              <a:bodyPr/>
              <a:lstStyle/>
              <a:p>
                <a:r>
                  <a:rPr lang="zh-CN" altLang="en-US">
                    <a:noFill/>
                  </a:rPr>
                  <a:t> </a:t>
                </a:r>
              </a:p>
            </p:txBody>
          </p:sp>
        </mc:Fallback>
      </mc:AlternateContent>
      <p:sp>
        <p:nvSpPr>
          <p:cNvPr id="6" name="CustomShape 3"/>
          <p:cNvSpPr/>
          <p:nvPr/>
        </p:nvSpPr>
        <p:spPr>
          <a:xfrm>
            <a:off x="22320" y="6662880"/>
            <a:ext cx="379440" cy="184666"/>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n-US" sz="1200" spc="-1" dirty="0">
                <a:solidFill>
                  <a:srgbClr val="002060"/>
                </a:solidFill>
                <a:latin typeface="Times New Roman"/>
                <a:ea typeface="新細明體"/>
              </a:rPr>
              <a:t>11</a:t>
            </a:r>
            <a:r>
              <a:rPr lang="en-US" sz="1200" b="0" strike="noStrike" spc="-1" dirty="0">
                <a:solidFill>
                  <a:srgbClr val="002060"/>
                </a:solidFill>
                <a:latin typeface="Times New Roman"/>
                <a:ea typeface="新細明體"/>
              </a:rPr>
              <a:t>/18</a:t>
            </a:r>
            <a:endParaRPr lang="en-US" sz="1200" b="0" strike="noStrike" spc="-1" dirty="0">
              <a:latin typeface="Arial"/>
            </a:endParaRPr>
          </a:p>
        </p:txBody>
      </p:sp>
      <p:sp>
        <p:nvSpPr>
          <p:cNvPr id="7" name="TextBox 2">
            <a:extLst>
              <a:ext uri="{FF2B5EF4-FFF2-40B4-BE49-F238E27FC236}">
                <a16:creationId xmlns:a16="http://schemas.microsoft.com/office/drawing/2014/main" id="{8739C6BE-C222-4E0D-A432-5E5E2B3A5FB4}"/>
              </a:ext>
            </a:extLst>
          </p:cNvPr>
          <p:cNvSpPr txBox="1">
            <a:spLocks noChangeArrowheads="1"/>
          </p:cNvSpPr>
          <p:nvPr/>
        </p:nvSpPr>
        <p:spPr bwMode="auto">
          <a:xfrm>
            <a:off x="7680320" y="5541803"/>
            <a:ext cx="1011584" cy="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1600" b="0" dirty="0">
                <a:solidFill>
                  <a:srgbClr val="080808"/>
                </a:solidFill>
                <a:latin typeface="Times New Roman" panose="02020603050405020304" pitchFamily="18" charset="0"/>
                <a:ea typeface="宋体" panose="02010600030101010101" pitchFamily="2" charset="-122"/>
                <a:cs typeface="Times New Roman" panose="02020603050405020304" pitchFamily="18" charset="0"/>
              </a:rPr>
              <a:t>IRIS</a:t>
            </a:r>
            <a:endParaRPr lang="en-US" altLang="zh-TW" sz="1600" b="0" dirty="0">
              <a:solidFill>
                <a:srgbClr val="080808"/>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97714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S_dep500_105d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3608" y="1099786"/>
            <a:ext cx="7199711" cy="5300886"/>
          </a:xfrm>
          <a:prstGeom prst="rect">
            <a:avLst/>
          </a:prstGeom>
        </p:spPr>
      </p:pic>
      <p:sp>
        <p:nvSpPr>
          <p:cNvPr id="4" name="TextBox 3">
            <a:extLst>
              <a:ext uri="{FF2B5EF4-FFF2-40B4-BE49-F238E27FC236}">
                <a16:creationId xmlns:a16="http://schemas.microsoft.com/office/drawing/2014/main" id="{BB8FA0AD-5814-4769-9353-CF903EB26AD5}"/>
              </a:ext>
            </a:extLst>
          </p:cNvPr>
          <p:cNvSpPr txBox="1">
            <a:spLocks noChangeArrowheads="1"/>
          </p:cNvSpPr>
          <p:nvPr/>
        </p:nvSpPr>
        <p:spPr bwMode="auto">
          <a:xfrm>
            <a:off x="35496" y="6629226"/>
            <a:ext cx="381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sz="1200" b="0" dirty="0">
                <a:latin typeface="Times New Roman" panose="02020603050405020304" pitchFamily="18" charset="0"/>
                <a:ea typeface="新細明體" panose="02020500000000000000" pitchFamily="18" charset="-120"/>
                <a:cs typeface="Times New Roman" panose="02020603050405020304" pitchFamily="18" charset="0"/>
              </a:rPr>
              <a:t>12/18</a:t>
            </a:r>
          </a:p>
        </p:txBody>
      </p:sp>
      <p:sp>
        <p:nvSpPr>
          <p:cNvPr id="5" name="Rectangle 2">
            <a:extLst>
              <a:ext uri="{FF2B5EF4-FFF2-40B4-BE49-F238E27FC236}">
                <a16:creationId xmlns:a16="http://schemas.microsoft.com/office/drawing/2014/main" id="{CB24315A-1221-40C1-8367-C56EC05BCD9F}"/>
              </a:ext>
            </a:extLst>
          </p:cNvPr>
          <p:cNvSpPr>
            <a:spLocks noChangeArrowheads="1"/>
          </p:cNvSpPr>
          <p:nvPr/>
        </p:nvSpPr>
        <p:spPr bwMode="auto">
          <a:xfrm>
            <a:off x="0" y="272510"/>
            <a:ext cx="9144000" cy="646331"/>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spcBef>
                <a:spcPts val="0"/>
              </a:spcBef>
              <a:spcAft>
                <a:spcPts val="0"/>
              </a:spcAft>
              <a:buClrTx/>
              <a:buSzTx/>
              <a:buNone/>
            </a:pPr>
            <a:r>
              <a:rPr lang="zh-CN" altLang="en-US" sz="3600" b="1" dirty="0">
                <a:latin typeface="SimSun" panose="02010600030101010101" pitchFamily="2" charset="-122"/>
                <a:ea typeface="SimSun" panose="02010600030101010101" pitchFamily="2" charset="-122"/>
              </a:rPr>
              <a:t>地震波作为地震行波的叠加</a:t>
            </a:r>
            <a:endParaRPr lang="en-US" altLang="zh-TW" sz="36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866999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4"/>
                                        </p:tgtEl>
                                      </p:cBhvr>
                                    </p:cmd>
                                  </p:childTnLst>
                                </p:cTn>
                              </p:par>
                            </p:childTnLst>
                          </p:cTn>
                        </p:par>
                      </p:childTnLst>
                    </p:cTn>
                  </p:par>
                </p:childTnLst>
              </p:cTn>
              <p:nextCondLst>
                <p:cond evt="onClick" delay="0">
                  <p:tgtEl>
                    <p:spTgt spid="24"/>
                  </p:tgtEl>
                </p:cond>
              </p:nextCondLst>
            </p:seq>
            <p:video>
              <p:cMediaNode vol="80000">
                <p:cTn id="7" fill="hold" display="0">
                  <p:stCondLst>
                    <p:cond delay="indefinite"/>
                  </p:stCondLst>
                </p:cTn>
                <p:tgtEl>
                  <p:spTgt spid="2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F17C88C5-E3EE-4C7B-8FF9-C68DAC604E03}"/>
              </a:ext>
            </a:extLst>
          </p:cNvPr>
          <p:cNvSpPr>
            <a:spLocks noChangeArrowheads="1"/>
          </p:cNvSpPr>
          <p:nvPr/>
        </p:nvSpPr>
        <p:spPr bwMode="auto">
          <a:xfrm>
            <a:off x="0" y="147515"/>
            <a:ext cx="9134376" cy="668837"/>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lnSpc>
                <a:spcPct val="120000"/>
              </a:lnSpc>
              <a:spcBef>
                <a:spcPts val="1800"/>
              </a:spcBef>
              <a:spcAft>
                <a:spcPts val="600"/>
              </a:spcAft>
              <a:buClrTx/>
              <a:buSzTx/>
              <a:buNone/>
            </a:pPr>
            <a:r>
              <a:rPr lang="zh-CN" altLang="en-US" sz="3600" b="1" dirty="0">
                <a:latin typeface="宋体" panose="02010600030101010101" pitchFamily="2" charset="-122"/>
                <a:ea typeface="宋体" panose="02010600030101010101" pitchFamily="2" charset="-122"/>
              </a:rPr>
              <a:t>用自由振荡本征频率反演地球一维结构</a:t>
            </a:r>
            <a:endParaRPr lang="en-US" altLang="zh-TW" sz="3600" b="1" dirty="0">
              <a:latin typeface="宋体" panose="02010600030101010101" pitchFamily="2" charset="-122"/>
              <a:ea typeface="宋体" panose="02010600030101010101" pitchFamily="2" charset="-122"/>
            </a:endParaRPr>
          </a:p>
        </p:txBody>
      </p:sp>
      <mc:AlternateContent xmlns:mc="http://schemas.openxmlformats.org/markup-compatibility/2006" xmlns:a14="http://schemas.microsoft.com/office/drawing/2010/main">
        <mc:Choice Requires="a14">
          <p:sp>
            <p:nvSpPr>
              <p:cNvPr id="15" name="Object 3">
                <a:extLst>
                  <a:ext uri="{FF2B5EF4-FFF2-40B4-BE49-F238E27FC236}">
                    <a16:creationId xmlns:a16="http://schemas.microsoft.com/office/drawing/2014/main" id="{B66EE72F-5FE2-4B0D-BF62-AB86F177985C}"/>
                  </a:ext>
                </a:extLst>
              </p:cNvPr>
              <p:cNvSpPr txBox="1"/>
              <p:nvPr/>
            </p:nvSpPr>
            <p:spPr bwMode="auto">
              <a:xfrm>
                <a:off x="1133155" y="828308"/>
                <a:ext cx="6326423" cy="841504"/>
              </a:xfrm>
              <a:prstGeom prst="rect">
                <a:avLst/>
              </a:prstGeom>
              <a:noFill/>
              <a:ln>
                <a:noFill/>
              </a:ln>
              <a:extLst/>
            </p:spPr>
            <p:txBody>
              <a:bodyPr>
                <a:noAutofit/>
              </a:bodyPr>
              <a:lstStyle/>
              <a:p>
                <a:pPr/>
                <a14:m>
                  <m:oMathPara xmlns:m="http://schemas.openxmlformats.org/officeDocument/2006/math">
                    <m:oMathParaPr>
                      <m:jc m:val="centerGroup"/>
                    </m:oMathParaPr>
                    <m:oMath xmlns:m="http://schemas.openxmlformats.org/officeDocument/2006/math">
                      <m:r>
                        <a:rPr lang="zh-CN" altLang="en-US" sz="2000" b="0" i="1" smtClean="0">
                          <a:solidFill>
                            <a:schemeClr val="tx1"/>
                          </a:solidFill>
                          <a:latin typeface="Cambria Math" panose="02040503050406030204" pitchFamily="18" charset="0"/>
                        </a:rPr>
                        <m:t>𝛿</m:t>
                      </m:r>
                      <m:sSup>
                        <m:sSupPr>
                          <m:ctrlPr>
                            <a:rPr lang="en-US" altLang="zh-CN" sz="2000" b="0" i="1" smtClean="0">
                              <a:solidFill>
                                <a:schemeClr val="tx1"/>
                              </a:solidFill>
                              <a:latin typeface="Cambria Math" panose="02040503050406030204" pitchFamily="18" charset="0"/>
                            </a:rPr>
                          </m:ctrlPr>
                        </m:sSupPr>
                        <m:e>
                          <m:r>
                            <a:rPr lang="zh-CN" altLang="en-US" sz="2000" b="0" i="1" smtClean="0">
                              <a:solidFill>
                                <a:schemeClr val="tx1"/>
                              </a:solidFill>
                              <a:latin typeface="Cambria Math" panose="02040503050406030204" pitchFamily="18" charset="0"/>
                            </a:rPr>
                            <m:t>𝜔</m:t>
                          </m:r>
                        </m:e>
                        <m:sup>
                          <m:r>
                            <a:rPr lang="en-US" altLang="zh-CN" sz="2000" b="0" i="1" smtClean="0">
                              <a:solidFill>
                                <a:schemeClr val="tx1"/>
                              </a:solidFill>
                              <a:latin typeface="Cambria Math" panose="02040503050406030204" pitchFamily="18" charset="0"/>
                            </a:rPr>
                            <m:t>𝑖</m:t>
                          </m:r>
                        </m:sup>
                      </m:sSup>
                      <m:r>
                        <m:rPr>
                          <m:nor/>
                        </m:rPr>
                        <a:rPr lang="en-US" altLang="zh-CN" sz="2000" b="0" dirty="0">
                          <a:solidFill>
                            <a:schemeClr val="tx1"/>
                          </a:solidFill>
                        </a:rPr>
                        <m:t>=</m:t>
                      </m:r>
                      <m:nary>
                        <m:naryPr>
                          <m:ctrlPr>
                            <a:rPr lang="en-US" altLang="zh-CN" sz="2000" b="0" i="1" dirty="0">
                              <a:solidFill>
                                <a:schemeClr val="tx1"/>
                              </a:solidFill>
                              <a:latin typeface="Cambria Math" panose="02040503050406030204" pitchFamily="18" charset="0"/>
                            </a:rPr>
                          </m:ctrlPr>
                        </m:naryPr>
                        <m:sub>
                          <m:r>
                            <m:rPr>
                              <m:brk m:alnAt="23"/>
                            </m:rPr>
                            <a:rPr lang="en-US" altLang="zh-CN" sz="2000" b="0" i="1" dirty="0">
                              <a:solidFill>
                                <a:schemeClr val="tx1"/>
                              </a:solidFill>
                              <a:latin typeface="Cambria Math" panose="02040503050406030204" pitchFamily="18" charset="0"/>
                            </a:rPr>
                            <m:t>0</m:t>
                          </m:r>
                        </m:sub>
                        <m:sup>
                          <m:r>
                            <a:rPr lang="en-US" altLang="zh-CN" sz="2000" b="0" i="1" dirty="0">
                              <a:solidFill>
                                <a:schemeClr val="tx1"/>
                              </a:solidFill>
                              <a:latin typeface="Cambria Math" panose="02040503050406030204" pitchFamily="18" charset="0"/>
                            </a:rPr>
                            <m:t>𝑎</m:t>
                          </m:r>
                        </m:sup>
                        <m:e>
                          <m:d>
                            <m:dPr>
                              <m:begChr m:val="["/>
                              <m:endChr m:val="]"/>
                              <m:ctrlPr>
                                <a:rPr lang="en-US" altLang="zh-CN" sz="2000" b="0" i="1" dirty="0">
                                  <a:solidFill>
                                    <a:schemeClr val="tx1"/>
                                  </a:solidFill>
                                  <a:latin typeface="Cambria Math" panose="02040503050406030204" pitchFamily="18" charset="0"/>
                                </a:rPr>
                              </m:ctrlPr>
                            </m:dPr>
                            <m:e>
                              <m:r>
                                <a:rPr lang="zh-CN" altLang="en-US" sz="2000" b="0" i="1" dirty="0" smtClean="0">
                                  <a:solidFill>
                                    <a:srgbClr val="FF0000"/>
                                  </a:solidFill>
                                  <a:latin typeface="Cambria Math" panose="02040503050406030204" pitchFamily="18" charset="0"/>
                                </a:rPr>
                                <m:t>𝛿</m:t>
                              </m:r>
                              <m:r>
                                <a:rPr lang="zh-CN" altLang="el-GR" sz="2000" b="0" i="1" dirty="0">
                                  <a:solidFill>
                                    <a:srgbClr val="FF0000"/>
                                  </a:solidFill>
                                  <a:latin typeface="Cambria Math" panose="02040503050406030204" pitchFamily="18" charset="0"/>
                                </a:rPr>
                                <m:t>𝛼</m:t>
                              </m:r>
                              <m:r>
                                <a:rPr lang="en-US" altLang="zh-CN" sz="2000" b="0" i="1" dirty="0">
                                  <a:solidFill>
                                    <a:srgbClr val="FF0000"/>
                                  </a:solidFill>
                                  <a:latin typeface="Cambria Math" panose="02040503050406030204" pitchFamily="18" charset="0"/>
                                </a:rPr>
                                <m:t>(</m:t>
                              </m:r>
                              <m:r>
                                <a:rPr lang="en-US" altLang="zh-CN" sz="2000" b="0" i="1" dirty="0">
                                  <a:solidFill>
                                    <a:srgbClr val="FF0000"/>
                                  </a:solidFill>
                                  <a:latin typeface="Cambria Math" panose="02040503050406030204" pitchFamily="18" charset="0"/>
                                </a:rPr>
                                <m:t>𝑟</m:t>
                              </m:r>
                              <m:r>
                                <a:rPr lang="en-US" altLang="zh-CN" sz="2000" b="0" i="1" dirty="0">
                                  <a:solidFill>
                                    <a:srgbClr val="FF0000"/>
                                  </a:solidFill>
                                  <a:latin typeface="Cambria Math" panose="02040503050406030204" pitchFamily="18" charset="0"/>
                                </a:rPr>
                                <m:t>)</m:t>
                              </m:r>
                              <m:sSubSup>
                                <m:sSubSupPr>
                                  <m:ctrlPr>
                                    <a:rPr lang="el-GR" altLang="zh-CN" sz="2000" b="0" i="1" dirty="0" smtClean="0">
                                      <a:solidFill>
                                        <a:schemeClr val="tx1"/>
                                      </a:solidFill>
                                      <a:latin typeface="Cambria Math" panose="02040503050406030204" pitchFamily="18" charset="0"/>
                                    </a:rPr>
                                  </m:ctrlPr>
                                </m:sSubSupPr>
                                <m:e>
                                  <m:r>
                                    <a:rPr lang="en-US" altLang="zh-CN" sz="2000" b="0" i="1" dirty="0">
                                      <a:solidFill>
                                        <a:schemeClr val="tx1"/>
                                      </a:solidFill>
                                      <a:latin typeface="Cambria Math" panose="02040503050406030204" pitchFamily="18" charset="0"/>
                                    </a:rPr>
                                    <m:t>𝐾</m:t>
                                  </m:r>
                                </m:e>
                                <m:sub>
                                  <m:r>
                                    <a:rPr lang="zh-CN" altLang="en-US" sz="2000" b="0" i="1" dirty="0">
                                      <a:solidFill>
                                        <a:schemeClr val="tx1"/>
                                      </a:solidFill>
                                      <a:latin typeface="Cambria Math" panose="02040503050406030204" pitchFamily="18" charset="0"/>
                                    </a:rPr>
                                    <m:t>𝛼</m:t>
                                  </m:r>
                                </m:sub>
                                <m:sup>
                                  <m:r>
                                    <a:rPr lang="en-US" altLang="zh-CN" sz="2000" b="0" i="1" dirty="0">
                                      <a:solidFill>
                                        <a:schemeClr val="tx1"/>
                                      </a:solidFill>
                                      <a:latin typeface="Cambria Math" panose="02040503050406030204" pitchFamily="18" charset="0"/>
                                    </a:rPr>
                                    <m:t>𝑖</m:t>
                                  </m:r>
                                </m:sup>
                              </m:sSubSup>
                              <m:r>
                                <a:rPr lang="en-US" altLang="zh-CN" sz="2000" b="0" i="1" dirty="0">
                                  <a:solidFill>
                                    <a:schemeClr val="tx1"/>
                                  </a:solidFill>
                                  <a:latin typeface="Cambria Math" panose="02040503050406030204" pitchFamily="18" charset="0"/>
                                </a:rPr>
                                <m:t>(</m:t>
                              </m:r>
                              <m:r>
                                <a:rPr lang="en-US" altLang="zh-CN" sz="2000" b="0" i="1" dirty="0">
                                  <a:solidFill>
                                    <a:schemeClr val="tx1"/>
                                  </a:solidFill>
                                  <a:latin typeface="Cambria Math" panose="02040503050406030204" pitchFamily="18" charset="0"/>
                                </a:rPr>
                                <m:t>𝑟</m:t>
                              </m:r>
                              <m:r>
                                <a:rPr lang="en-US" altLang="zh-CN" sz="2000" b="0" i="1" dirty="0" smtClean="0">
                                  <a:solidFill>
                                    <a:schemeClr val="tx1"/>
                                  </a:solidFill>
                                  <a:latin typeface="Cambria Math" panose="02040503050406030204" pitchFamily="18" charset="0"/>
                                </a:rPr>
                                <m:t>)</m:t>
                              </m:r>
                              <m:r>
                                <a:rPr lang="en-US" altLang="zh-CN" sz="2000" b="0" i="1" dirty="0">
                                  <a:solidFill>
                                    <a:schemeClr val="tx1"/>
                                  </a:solidFill>
                                  <a:latin typeface="Cambria Math" panose="02040503050406030204" pitchFamily="18" charset="0"/>
                                </a:rPr>
                                <m:t>+</m:t>
                              </m:r>
                              <m:r>
                                <a:rPr lang="zh-CN" altLang="en-US" sz="2000" b="0" i="1" dirty="0" smtClean="0">
                                  <a:solidFill>
                                    <a:srgbClr val="FF0000"/>
                                  </a:solidFill>
                                  <a:latin typeface="Cambria Math" panose="02040503050406030204" pitchFamily="18" charset="0"/>
                                </a:rPr>
                                <m:t>𝛿𝛽</m:t>
                              </m:r>
                              <m:r>
                                <a:rPr lang="en-US" altLang="zh-CN" sz="2000" b="0" i="1" dirty="0">
                                  <a:solidFill>
                                    <a:srgbClr val="FF0000"/>
                                  </a:solidFill>
                                  <a:latin typeface="Cambria Math" panose="02040503050406030204" pitchFamily="18" charset="0"/>
                                </a:rPr>
                                <m:t>(</m:t>
                              </m:r>
                              <m:r>
                                <a:rPr lang="en-US" altLang="zh-CN" sz="2000" b="0" i="1" dirty="0">
                                  <a:solidFill>
                                    <a:srgbClr val="FF0000"/>
                                  </a:solidFill>
                                  <a:latin typeface="Cambria Math" panose="02040503050406030204" pitchFamily="18" charset="0"/>
                                </a:rPr>
                                <m:t>𝑟</m:t>
                              </m:r>
                              <m:r>
                                <a:rPr lang="en-US" altLang="zh-CN" sz="2000" b="0" i="1" dirty="0">
                                  <a:solidFill>
                                    <a:srgbClr val="FF0000"/>
                                  </a:solidFill>
                                  <a:latin typeface="Cambria Math" panose="02040503050406030204" pitchFamily="18" charset="0"/>
                                </a:rPr>
                                <m:t>)</m:t>
                              </m:r>
                              <m:sSubSup>
                                <m:sSubSupPr>
                                  <m:ctrlPr>
                                    <a:rPr lang="el-GR" altLang="zh-CN" sz="2000" b="0" i="1" dirty="0" smtClean="0">
                                      <a:solidFill>
                                        <a:schemeClr val="tx1"/>
                                      </a:solidFill>
                                      <a:latin typeface="Cambria Math" panose="02040503050406030204" pitchFamily="18" charset="0"/>
                                    </a:rPr>
                                  </m:ctrlPr>
                                </m:sSubSupPr>
                                <m:e>
                                  <m:r>
                                    <a:rPr lang="en-US" altLang="zh-CN" sz="2000" b="0" i="1" dirty="0">
                                      <a:solidFill>
                                        <a:schemeClr val="tx1"/>
                                      </a:solidFill>
                                      <a:latin typeface="Cambria Math" panose="02040503050406030204" pitchFamily="18" charset="0"/>
                                    </a:rPr>
                                    <m:t>𝐾</m:t>
                                  </m:r>
                                </m:e>
                                <m:sub>
                                  <m:r>
                                    <a:rPr lang="zh-CN" altLang="en-US" sz="2000" b="0" i="1" dirty="0">
                                      <a:solidFill>
                                        <a:schemeClr val="tx1"/>
                                      </a:solidFill>
                                      <a:latin typeface="Cambria Math" panose="02040503050406030204" pitchFamily="18" charset="0"/>
                                    </a:rPr>
                                    <m:t>𝛽</m:t>
                                  </m:r>
                                </m:sub>
                                <m:sup>
                                  <m:r>
                                    <a:rPr lang="en-US" altLang="zh-CN" sz="2000" b="0" i="1" dirty="0">
                                      <a:solidFill>
                                        <a:schemeClr val="tx1"/>
                                      </a:solidFill>
                                      <a:latin typeface="Cambria Math" panose="02040503050406030204" pitchFamily="18" charset="0"/>
                                    </a:rPr>
                                    <m:t>𝑖</m:t>
                                  </m:r>
                                </m:sup>
                              </m:sSubSup>
                              <m:r>
                                <a:rPr lang="en-US" altLang="zh-CN" sz="2000" b="0" i="1" dirty="0">
                                  <a:solidFill>
                                    <a:schemeClr val="tx1"/>
                                  </a:solidFill>
                                  <a:latin typeface="Cambria Math" panose="02040503050406030204" pitchFamily="18" charset="0"/>
                                </a:rPr>
                                <m:t>(</m:t>
                              </m:r>
                              <m:r>
                                <a:rPr lang="en-US" altLang="zh-CN" sz="2000" b="0" i="1" dirty="0">
                                  <a:solidFill>
                                    <a:schemeClr val="tx1"/>
                                  </a:solidFill>
                                  <a:latin typeface="Cambria Math" panose="02040503050406030204" pitchFamily="18" charset="0"/>
                                </a:rPr>
                                <m:t>𝑟</m:t>
                              </m:r>
                              <m:r>
                                <a:rPr lang="en-US" altLang="zh-CN" sz="2000" b="0" i="1" dirty="0" smtClean="0">
                                  <a:solidFill>
                                    <a:schemeClr val="tx1"/>
                                  </a:solidFill>
                                  <a:latin typeface="Cambria Math" panose="02040503050406030204" pitchFamily="18" charset="0"/>
                                </a:rPr>
                                <m:t>)</m:t>
                              </m:r>
                              <m:r>
                                <a:rPr lang="en-US" altLang="zh-CN" sz="2000" b="0" i="1" dirty="0">
                                  <a:solidFill>
                                    <a:schemeClr val="tx1"/>
                                  </a:solidFill>
                                  <a:latin typeface="Cambria Math" panose="02040503050406030204" pitchFamily="18" charset="0"/>
                                </a:rPr>
                                <m:t>+</m:t>
                              </m:r>
                              <m:r>
                                <a:rPr lang="zh-CN" altLang="en-US" sz="2000" b="0" i="1" dirty="0" smtClean="0">
                                  <a:solidFill>
                                    <a:srgbClr val="FF0000"/>
                                  </a:solidFill>
                                  <a:latin typeface="Cambria Math" panose="02040503050406030204" pitchFamily="18" charset="0"/>
                                </a:rPr>
                                <m:t>𝛿</m:t>
                              </m:r>
                              <m:r>
                                <a:rPr lang="zh-CN" altLang="el-GR" sz="2000" b="0" i="1" dirty="0">
                                  <a:solidFill>
                                    <a:srgbClr val="FF0000"/>
                                  </a:solidFill>
                                  <a:latin typeface="Cambria Math" panose="02040503050406030204" pitchFamily="18" charset="0"/>
                                </a:rPr>
                                <m:t>𝜌</m:t>
                              </m:r>
                              <m:r>
                                <a:rPr lang="en-US" altLang="zh-CN" sz="2000" b="0" i="1" dirty="0">
                                  <a:solidFill>
                                    <a:srgbClr val="FF0000"/>
                                  </a:solidFill>
                                  <a:latin typeface="Cambria Math" panose="02040503050406030204" pitchFamily="18" charset="0"/>
                                </a:rPr>
                                <m:t>(</m:t>
                              </m:r>
                              <m:r>
                                <a:rPr lang="en-US" altLang="zh-CN" sz="2000" b="0" i="1" dirty="0">
                                  <a:solidFill>
                                    <a:srgbClr val="FF0000"/>
                                  </a:solidFill>
                                  <a:latin typeface="Cambria Math" panose="02040503050406030204" pitchFamily="18" charset="0"/>
                                </a:rPr>
                                <m:t>𝑟</m:t>
                              </m:r>
                              <m:r>
                                <a:rPr lang="en-US" altLang="zh-CN" sz="2000" b="0" i="1" dirty="0">
                                  <a:solidFill>
                                    <a:srgbClr val="FF0000"/>
                                  </a:solidFill>
                                  <a:latin typeface="Cambria Math" panose="02040503050406030204" pitchFamily="18" charset="0"/>
                                </a:rPr>
                                <m:t>)</m:t>
                              </m:r>
                              <m:sSubSup>
                                <m:sSubSupPr>
                                  <m:ctrlPr>
                                    <a:rPr lang="el-GR" altLang="zh-CN" sz="2000" b="0" i="1" dirty="0">
                                      <a:solidFill>
                                        <a:schemeClr val="tx1"/>
                                      </a:solidFill>
                                      <a:latin typeface="Cambria Math" panose="02040503050406030204" pitchFamily="18" charset="0"/>
                                    </a:rPr>
                                  </m:ctrlPr>
                                </m:sSubSupPr>
                                <m:e>
                                  <m:r>
                                    <a:rPr lang="en-US" altLang="zh-CN" sz="2000" b="0" i="1" dirty="0">
                                      <a:solidFill>
                                        <a:schemeClr val="tx1"/>
                                      </a:solidFill>
                                      <a:latin typeface="Cambria Math" panose="02040503050406030204" pitchFamily="18" charset="0"/>
                                    </a:rPr>
                                    <m:t>𝐾</m:t>
                                  </m:r>
                                </m:e>
                                <m:sub>
                                  <m:r>
                                    <a:rPr lang="zh-CN" altLang="el-GR" sz="2000" b="0" i="1" dirty="0">
                                      <a:solidFill>
                                        <a:schemeClr val="tx1"/>
                                      </a:solidFill>
                                      <a:latin typeface="Cambria Math" panose="02040503050406030204" pitchFamily="18" charset="0"/>
                                    </a:rPr>
                                    <m:t>𝜌</m:t>
                                  </m:r>
                                </m:sub>
                                <m:sup>
                                  <m:r>
                                    <a:rPr lang="en-US" altLang="zh-CN" sz="2000" b="0" i="1" dirty="0">
                                      <a:solidFill>
                                        <a:schemeClr val="tx1"/>
                                      </a:solidFill>
                                      <a:latin typeface="Cambria Math" panose="02040503050406030204" pitchFamily="18" charset="0"/>
                                    </a:rPr>
                                    <m:t>𝑖</m:t>
                                  </m:r>
                                </m:sup>
                              </m:sSubSup>
                              <m:r>
                                <a:rPr lang="en-US" altLang="zh-CN" sz="2000" b="0" i="1" dirty="0">
                                  <a:solidFill>
                                    <a:schemeClr val="tx1"/>
                                  </a:solidFill>
                                  <a:latin typeface="Cambria Math" panose="02040503050406030204" pitchFamily="18" charset="0"/>
                                </a:rPr>
                                <m:t>(</m:t>
                              </m:r>
                              <m:r>
                                <a:rPr lang="en-US" altLang="zh-CN" sz="2000" b="0" i="1" dirty="0">
                                  <a:solidFill>
                                    <a:schemeClr val="tx1"/>
                                  </a:solidFill>
                                  <a:latin typeface="Cambria Math" panose="02040503050406030204" pitchFamily="18" charset="0"/>
                                </a:rPr>
                                <m:t>𝑟</m:t>
                              </m:r>
                              <m:r>
                                <a:rPr lang="en-US" altLang="zh-CN" sz="2000" b="0" i="1" dirty="0">
                                  <a:solidFill>
                                    <a:schemeClr val="tx1"/>
                                  </a:solidFill>
                                  <a:latin typeface="Cambria Math" panose="02040503050406030204" pitchFamily="18" charset="0"/>
                                </a:rPr>
                                <m:t>)</m:t>
                              </m:r>
                            </m:e>
                          </m:d>
                        </m:e>
                      </m:nary>
                      <m:r>
                        <a:rPr lang="en-US" altLang="zh-CN" sz="2000" b="0" i="1" dirty="0">
                          <a:solidFill>
                            <a:schemeClr val="tx1"/>
                          </a:solidFill>
                          <a:latin typeface="Cambria Math" panose="02040503050406030204" pitchFamily="18" charset="0"/>
                        </a:rPr>
                        <m:t>𝑑𝑟</m:t>
                      </m:r>
                    </m:oMath>
                  </m:oMathPara>
                </a14:m>
                <a:endParaRPr lang="zh-CN" altLang="en-US" sz="2000" b="0" dirty="0">
                  <a:solidFill>
                    <a:schemeClr val="tx1"/>
                  </a:solidFill>
                </a:endParaRPr>
              </a:p>
            </p:txBody>
          </p:sp>
        </mc:Choice>
        <mc:Fallback xmlns="">
          <p:sp>
            <p:nvSpPr>
              <p:cNvPr id="15" name="Object 3">
                <a:extLst>
                  <a:ext uri="{FF2B5EF4-FFF2-40B4-BE49-F238E27FC236}">
                    <a16:creationId xmlns:a16="http://schemas.microsoft.com/office/drawing/2014/main" id="{B66EE72F-5FE2-4B0D-BF62-AB86F177985C}"/>
                  </a:ext>
                </a:extLst>
              </p:cNvPr>
              <p:cNvSpPr txBox="1">
                <a:spLocks noRot="1" noChangeAspect="1" noMove="1" noResize="1" noEditPoints="1" noAdjustHandles="1" noChangeArrowheads="1" noChangeShapeType="1" noTextEdit="1"/>
              </p:cNvSpPr>
              <p:nvPr/>
            </p:nvSpPr>
            <p:spPr bwMode="auto">
              <a:xfrm>
                <a:off x="1133155" y="828308"/>
                <a:ext cx="6326423" cy="841504"/>
              </a:xfrm>
              <a:prstGeom prst="rect">
                <a:avLst/>
              </a:prstGeom>
              <a:blipFill>
                <a:blip r:embed="rId2"/>
                <a:stretch>
                  <a:fillRect/>
                </a:stretch>
              </a:blipFill>
              <a:ln>
                <a:noFill/>
              </a:ln>
              <a:extLst/>
            </p:spPr>
            <p:txBody>
              <a:bodyPr/>
              <a:lstStyle/>
              <a:p>
                <a:r>
                  <a:rPr lang="zh-CN" altLang="en-US">
                    <a:noFill/>
                  </a:rPr>
                  <a:t> </a:t>
                </a:r>
              </a:p>
            </p:txBody>
          </p:sp>
        </mc:Fallback>
      </mc:AlternateContent>
      <p:sp>
        <p:nvSpPr>
          <p:cNvPr id="84" name="TextBox 3">
            <a:extLst>
              <a:ext uri="{FF2B5EF4-FFF2-40B4-BE49-F238E27FC236}">
                <a16:creationId xmlns:a16="http://schemas.microsoft.com/office/drawing/2014/main" id="{6A77DDEE-50AD-4A0C-A26F-A3B05F4010E4}"/>
              </a:ext>
            </a:extLst>
          </p:cNvPr>
          <p:cNvSpPr txBox="1">
            <a:spLocks noChangeArrowheads="1"/>
          </p:cNvSpPr>
          <p:nvPr/>
        </p:nvSpPr>
        <p:spPr bwMode="auto">
          <a:xfrm>
            <a:off x="35496" y="6629226"/>
            <a:ext cx="381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sz="1200" dirty="0">
                <a:latin typeface="Times New Roman" panose="02020603050405020304" pitchFamily="18" charset="0"/>
                <a:ea typeface="新細明體" panose="02020500000000000000" pitchFamily="18" charset="-120"/>
                <a:cs typeface="Times New Roman" panose="02020603050405020304" pitchFamily="18" charset="0"/>
              </a:rPr>
              <a:t>1</a:t>
            </a:r>
            <a:r>
              <a:rPr lang="en-US" altLang="zh-TW" sz="1200" b="0" dirty="0">
                <a:latin typeface="Times New Roman" panose="02020603050405020304" pitchFamily="18" charset="0"/>
                <a:ea typeface="新細明體" panose="02020500000000000000" pitchFamily="18" charset="-120"/>
                <a:cs typeface="Times New Roman" panose="02020603050405020304" pitchFamily="18" charset="0"/>
              </a:rPr>
              <a:t>3/18</a:t>
            </a:r>
          </a:p>
        </p:txBody>
      </p:sp>
      <p:grpSp>
        <p:nvGrpSpPr>
          <p:cNvPr id="4" name="组合 3"/>
          <p:cNvGrpSpPr/>
          <p:nvPr/>
        </p:nvGrpSpPr>
        <p:grpSpPr>
          <a:xfrm>
            <a:off x="180232" y="3747870"/>
            <a:ext cx="3040441" cy="3014610"/>
            <a:chOff x="286152" y="2100413"/>
            <a:chExt cx="3040441" cy="3014610"/>
          </a:xfrm>
        </p:grpSpPr>
        <p:pic>
          <p:nvPicPr>
            <p:cNvPr id="95" name="图片 94">
              <a:extLst>
                <a:ext uri="{FF2B5EF4-FFF2-40B4-BE49-F238E27FC236}">
                  <a16:creationId xmlns:a16="http://schemas.microsoft.com/office/drawing/2014/main" id="{96BCCC61-DFAA-4972-B6ED-4E3465B54427}"/>
                </a:ext>
              </a:extLst>
            </p:cNvPr>
            <p:cNvPicPr>
              <a:picLocks noChangeAspect="1"/>
            </p:cNvPicPr>
            <p:nvPr/>
          </p:nvPicPr>
          <p:blipFill>
            <a:blip r:embed="rId3"/>
            <a:stretch>
              <a:fillRect/>
            </a:stretch>
          </p:blipFill>
          <p:spPr>
            <a:xfrm>
              <a:off x="286152" y="2339420"/>
              <a:ext cx="2815808" cy="2441835"/>
            </a:xfrm>
            <a:prstGeom prst="rect">
              <a:avLst/>
            </a:prstGeom>
          </p:spPr>
        </p:pic>
        <p:sp>
          <p:nvSpPr>
            <p:cNvPr id="97" name="Rectangle 2">
              <a:extLst>
                <a:ext uri="{FF2B5EF4-FFF2-40B4-BE49-F238E27FC236}">
                  <a16:creationId xmlns:a16="http://schemas.microsoft.com/office/drawing/2014/main" id="{1186D4AE-6145-4D87-9076-CC7B75CA0741}"/>
                </a:ext>
              </a:extLst>
            </p:cNvPr>
            <p:cNvSpPr>
              <a:spLocks noChangeArrowheads="1"/>
            </p:cNvSpPr>
            <p:nvPr/>
          </p:nvSpPr>
          <p:spPr bwMode="auto">
            <a:xfrm>
              <a:off x="755583" y="2100413"/>
              <a:ext cx="1807735" cy="276999"/>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spcBef>
                  <a:spcPts val="1800"/>
                </a:spcBef>
                <a:spcAft>
                  <a:spcPts val="600"/>
                </a:spcAft>
                <a:buClrTx/>
                <a:buSzTx/>
                <a:buNone/>
              </a:pPr>
              <a:r>
                <a:rPr lang="en-US" altLang="zh-CN" sz="1200" b="0" dirty="0">
                  <a:latin typeface="Times New Roman" panose="02020603050405020304" pitchFamily="18" charset="0"/>
                  <a:ea typeface="DFKai-SB" panose="03000509000000000000" pitchFamily="65" charset="-120"/>
                  <a:cs typeface="Times New Roman" panose="02020603050405020304" pitchFamily="18" charset="0"/>
                </a:rPr>
                <a:t>Station CAN (Australia)</a:t>
              </a:r>
              <a:endParaRPr lang="en-US" altLang="zh-TW" sz="1200" b="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8" name="Rectangle 2">
              <a:extLst>
                <a:ext uri="{FF2B5EF4-FFF2-40B4-BE49-F238E27FC236}">
                  <a16:creationId xmlns:a16="http://schemas.microsoft.com/office/drawing/2014/main" id="{825B93EE-8218-4476-9EE4-847DDD4FEF3E}"/>
                </a:ext>
              </a:extLst>
            </p:cNvPr>
            <p:cNvSpPr>
              <a:spLocks noChangeArrowheads="1"/>
            </p:cNvSpPr>
            <p:nvPr/>
          </p:nvSpPr>
          <p:spPr bwMode="auto">
            <a:xfrm>
              <a:off x="1433286" y="4755005"/>
              <a:ext cx="1893307" cy="36001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lnSpc>
                  <a:spcPct val="120000"/>
                </a:lnSpc>
                <a:spcBef>
                  <a:spcPts val="1800"/>
                </a:spcBef>
                <a:spcAft>
                  <a:spcPts val="600"/>
                </a:spcAft>
                <a:buClrTx/>
                <a:buSzTx/>
                <a:buNone/>
              </a:pPr>
              <a:r>
                <a:rPr lang="en-US" altLang="zh-TW" sz="16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Park et al. (2005)</a:t>
              </a:r>
            </a:p>
          </p:txBody>
        </p:sp>
      </p:grpSp>
      <p:pic>
        <p:nvPicPr>
          <p:cNvPr id="59" name="图片 58"/>
          <p:cNvPicPr>
            <a:picLocks noChangeAspect="1"/>
          </p:cNvPicPr>
          <p:nvPr/>
        </p:nvPicPr>
        <p:blipFill>
          <a:blip r:embed="rId4"/>
          <a:stretch>
            <a:fillRect/>
          </a:stretch>
        </p:blipFill>
        <p:spPr>
          <a:xfrm>
            <a:off x="3822758" y="2159782"/>
            <a:ext cx="5252956" cy="3979932"/>
          </a:xfrm>
          <a:prstGeom prst="rect">
            <a:avLst/>
          </a:prstGeom>
        </p:spPr>
      </p:pic>
      <p:sp>
        <p:nvSpPr>
          <p:cNvPr id="17" name="Rectangle 2">
            <a:extLst>
              <a:ext uri="{FF2B5EF4-FFF2-40B4-BE49-F238E27FC236}">
                <a16:creationId xmlns:a16="http://schemas.microsoft.com/office/drawing/2014/main" id="{825B93EE-8218-4476-9EE4-847DDD4FEF3E}"/>
              </a:ext>
            </a:extLst>
          </p:cNvPr>
          <p:cNvSpPr>
            <a:spLocks noChangeArrowheads="1"/>
          </p:cNvSpPr>
          <p:nvPr/>
        </p:nvSpPr>
        <p:spPr bwMode="auto">
          <a:xfrm>
            <a:off x="6301825" y="6139714"/>
            <a:ext cx="2773889" cy="38779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lnSpc>
                <a:spcPct val="120000"/>
              </a:lnSpc>
              <a:spcBef>
                <a:spcPts val="1800"/>
              </a:spcBef>
              <a:spcAft>
                <a:spcPts val="600"/>
              </a:spcAft>
              <a:buClrTx/>
              <a:buSzTx/>
              <a:buNone/>
            </a:pPr>
            <a:r>
              <a:rPr lang="en-US" altLang="zh-TW" sz="1600" b="0" dirty="0" err="1">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Dziewonski</a:t>
            </a:r>
            <a:r>
              <a:rPr lang="en-US" altLang="zh-TW" sz="16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 &amp; Anderson (</a:t>
            </a:r>
            <a:r>
              <a:rPr lang="en-US" altLang="zh-TW" sz="160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1981</a:t>
            </a:r>
            <a:r>
              <a:rPr lang="en-US" altLang="zh-TW" sz="16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a:t>
            </a:r>
          </a:p>
        </p:txBody>
      </p:sp>
      <p:grpSp>
        <p:nvGrpSpPr>
          <p:cNvPr id="5" name="组合 4"/>
          <p:cNvGrpSpPr/>
          <p:nvPr/>
        </p:nvGrpSpPr>
        <p:grpSpPr>
          <a:xfrm>
            <a:off x="105562" y="1609238"/>
            <a:ext cx="3748111" cy="2100426"/>
            <a:chOff x="219995" y="1609238"/>
            <a:chExt cx="3748111" cy="2100426"/>
          </a:xfrm>
        </p:grpSpPr>
        <p:pic>
          <p:nvPicPr>
            <p:cNvPr id="3" name="图片 2"/>
            <p:cNvPicPr>
              <a:picLocks noChangeAspect="1"/>
            </p:cNvPicPr>
            <p:nvPr/>
          </p:nvPicPr>
          <p:blipFill>
            <a:blip r:embed="rId5"/>
            <a:stretch>
              <a:fillRect/>
            </a:stretch>
          </p:blipFill>
          <p:spPr>
            <a:xfrm>
              <a:off x="219995" y="1609238"/>
              <a:ext cx="3638443" cy="2100426"/>
            </a:xfrm>
            <a:prstGeom prst="rect">
              <a:avLst/>
            </a:prstGeom>
          </p:spPr>
        </p:pic>
        <p:sp>
          <p:nvSpPr>
            <p:cNvPr id="18" name="Rectangle 2">
              <a:extLst>
                <a:ext uri="{FF2B5EF4-FFF2-40B4-BE49-F238E27FC236}">
                  <a16:creationId xmlns:a16="http://schemas.microsoft.com/office/drawing/2014/main" id="{825B93EE-8218-4476-9EE4-847DDD4FEF3E}"/>
                </a:ext>
              </a:extLst>
            </p:cNvPr>
            <p:cNvSpPr>
              <a:spLocks noChangeArrowheads="1"/>
            </p:cNvSpPr>
            <p:nvPr/>
          </p:nvSpPr>
          <p:spPr bwMode="auto">
            <a:xfrm>
              <a:off x="1423150" y="3263916"/>
              <a:ext cx="2544956" cy="350865"/>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lnSpc>
                  <a:spcPct val="120000"/>
                </a:lnSpc>
                <a:spcBef>
                  <a:spcPts val="1800"/>
                </a:spcBef>
                <a:spcAft>
                  <a:spcPts val="600"/>
                </a:spcAft>
                <a:buClrTx/>
                <a:buSzTx/>
                <a:buNone/>
              </a:pPr>
              <a:r>
                <a:rPr lang="en-US" altLang="zh-TW" sz="14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Gilbert &amp; </a:t>
              </a:r>
              <a:r>
                <a:rPr lang="en-US" altLang="zh-TW" sz="1400" b="0" dirty="0" err="1">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Dziewonski</a:t>
              </a:r>
              <a:r>
                <a:rPr lang="en-US" altLang="zh-TW" sz="14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1975</a:t>
              </a:r>
              <a:r>
                <a:rPr lang="en-US" altLang="zh-TW" sz="14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a:t>
              </a:r>
            </a:p>
          </p:txBody>
        </p:sp>
      </p:grpSp>
      <p:sp>
        <p:nvSpPr>
          <p:cNvPr id="21" name="Rectangle 2">
            <a:extLst>
              <a:ext uri="{FF2B5EF4-FFF2-40B4-BE49-F238E27FC236}">
                <a16:creationId xmlns:a16="http://schemas.microsoft.com/office/drawing/2014/main" id="{825B93EE-8218-4476-9EE4-847DDD4FEF3E}"/>
              </a:ext>
            </a:extLst>
          </p:cNvPr>
          <p:cNvSpPr>
            <a:spLocks noChangeArrowheads="1"/>
          </p:cNvSpPr>
          <p:nvPr/>
        </p:nvSpPr>
        <p:spPr bwMode="auto">
          <a:xfrm>
            <a:off x="3884689" y="1728234"/>
            <a:ext cx="5084306" cy="429413"/>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lnSpc>
                <a:spcPct val="120000"/>
              </a:lnSpc>
              <a:spcBef>
                <a:spcPts val="1800"/>
              </a:spcBef>
              <a:spcAft>
                <a:spcPts val="600"/>
              </a:spcAft>
              <a:buClrTx/>
              <a:buSzTx/>
              <a:buNone/>
            </a:pPr>
            <a:r>
              <a:rPr lang="en-US" altLang="zh-CN" sz="2000" b="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Preliminary Reference Earth Model (PREM)</a:t>
            </a:r>
            <a:endParaRPr lang="en-US" altLang="zh-TW" sz="2000" b="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椭圆 5"/>
          <p:cNvSpPr>
            <a:spLocks/>
          </p:cNvSpPr>
          <p:nvPr/>
        </p:nvSpPr>
        <p:spPr>
          <a:xfrm>
            <a:off x="379270" y="3542727"/>
            <a:ext cx="27432" cy="2743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a:spLocks/>
          </p:cNvSpPr>
          <p:nvPr/>
        </p:nvSpPr>
        <p:spPr>
          <a:xfrm>
            <a:off x="422825" y="3524913"/>
            <a:ext cx="27432" cy="2743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p:nvPr/>
        </p:nvCxnSpPr>
        <p:spPr>
          <a:xfrm>
            <a:off x="395059" y="3570159"/>
            <a:ext cx="57271" cy="477253"/>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447775" y="3546126"/>
            <a:ext cx="644601" cy="522499"/>
          </a:xfrm>
          <a:prstGeom prst="straightConnector1">
            <a:avLst/>
          </a:prstGeom>
          <a:ln w="63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
            <a:extLst>
              <a:ext uri="{FF2B5EF4-FFF2-40B4-BE49-F238E27FC236}">
                <a16:creationId xmlns:a16="http://schemas.microsoft.com/office/drawing/2014/main" id="{825B93EE-8218-4476-9EE4-847DDD4FEF3E}"/>
              </a:ext>
            </a:extLst>
          </p:cNvPr>
          <p:cNvSpPr>
            <a:spLocks noChangeArrowheads="1"/>
          </p:cNvSpPr>
          <p:nvPr/>
        </p:nvSpPr>
        <p:spPr bwMode="auto">
          <a:xfrm>
            <a:off x="4863549" y="5678129"/>
            <a:ext cx="718101" cy="316562"/>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a:lnSpc>
                <a:spcPct val="120000"/>
              </a:lnSpc>
              <a:spcBef>
                <a:spcPts val="1800"/>
              </a:spcBef>
              <a:spcAft>
                <a:spcPts val="600"/>
              </a:spcAft>
              <a:buClrTx/>
              <a:buSzTx/>
              <a:buNone/>
            </a:pPr>
            <a:r>
              <a:rPr lang="zh-CN" altLang="en-US" sz="1400" dirty="0">
                <a:solidFill>
                  <a:srgbClr val="FF0000"/>
                </a:solidFill>
                <a:latin typeface="SimSun" panose="02010600030101010101" pitchFamily="2" charset="-122"/>
                <a:ea typeface="SimSun" panose="02010600030101010101" pitchFamily="2" charset="-122"/>
                <a:cs typeface="Times New Roman" panose="02020603050405020304" pitchFamily="18" charset="0"/>
              </a:rPr>
              <a:t>地幔</a:t>
            </a:r>
            <a:endParaRPr lang="en-US" altLang="zh-TW" sz="1400" dirty="0">
              <a:solidFill>
                <a:srgbClr val="FF0000"/>
              </a:solidFill>
              <a:latin typeface="SimSun" panose="02010600030101010101" pitchFamily="2" charset="-122"/>
              <a:ea typeface="SimSun" panose="02010600030101010101" pitchFamily="2" charset="-122"/>
              <a:cs typeface="Times New Roman" panose="02020603050405020304" pitchFamily="18" charset="0"/>
            </a:endParaRPr>
          </a:p>
        </p:txBody>
      </p:sp>
      <p:sp>
        <p:nvSpPr>
          <p:cNvPr id="29" name="Rectangle 2">
            <a:extLst>
              <a:ext uri="{FF2B5EF4-FFF2-40B4-BE49-F238E27FC236}">
                <a16:creationId xmlns:a16="http://schemas.microsoft.com/office/drawing/2014/main" id="{825B93EE-8218-4476-9EE4-847DDD4FEF3E}"/>
              </a:ext>
            </a:extLst>
          </p:cNvPr>
          <p:cNvSpPr>
            <a:spLocks noChangeArrowheads="1"/>
          </p:cNvSpPr>
          <p:nvPr/>
        </p:nvSpPr>
        <p:spPr bwMode="auto">
          <a:xfrm>
            <a:off x="7260617" y="5649744"/>
            <a:ext cx="718101" cy="316562"/>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a:lnSpc>
                <a:spcPct val="120000"/>
              </a:lnSpc>
              <a:spcBef>
                <a:spcPts val="1800"/>
              </a:spcBef>
              <a:spcAft>
                <a:spcPts val="600"/>
              </a:spcAft>
              <a:buClrTx/>
              <a:buSzTx/>
              <a:buNone/>
            </a:pPr>
            <a:r>
              <a:rPr lang="zh-CN" altLang="en-US" sz="1400" dirty="0">
                <a:solidFill>
                  <a:srgbClr val="FF0000"/>
                </a:solidFill>
                <a:latin typeface="SimSun" panose="02010600030101010101" pitchFamily="2" charset="-122"/>
                <a:ea typeface="SimSun" panose="02010600030101010101" pitchFamily="2" charset="-122"/>
                <a:cs typeface="Times New Roman" panose="02020603050405020304" pitchFamily="18" charset="0"/>
              </a:rPr>
              <a:t>外核</a:t>
            </a:r>
            <a:endParaRPr lang="en-US" altLang="zh-TW" sz="1400" dirty="0">
              <a:solidFill>
                <a:srgbClr val="FF0000"/>
              </a:solidFill>
              <a:latin typeface="SimSun" panose="02010600030101010101" pitchFamily="2" charset="-122"/>
              <a:ea typeface="SimSun" panose="02010600030101010101" pitchFamily="2" charset="-122"/>
              <a:cs typeface="Times New Roman" panose="02020603050405020304" pitchFamily="18" charset="0"/>
            </a:endParaRPr>
          </a:p>
        </p:txBody>
      </p:sp>
      <p:sp>
        <p:nvSpPr>
          <p:cNvPr id="31" name="Rectangle 2">
            <a:extLst>
              <a:ext uri="{FF2B5EF4-FFF2-40B4-BE49-F238E27FC236}">
                <a16:creationId xmlns:a16="http://schemas.microsoft.com/office/drawing/2014/main" id="{825B93EE-8218-4476-9EE4-847DDD4FEF3E}"/>
              </a:ext>
            </a:extLst>
          </p:cNvPr>
          <p:cNvSpPr>
            <a:spLocks noChangeArrowheads="1"/>
          </p:cNvSpPr>
          <p:nvPr/>
        </p:nvSpPr>
        <p:spPr bwMode="auto">
          <a:xfrm>
            <a:off x="8057471" y="5649744"/>
            <a:ext cx="718101" cy="316562"/>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a:lnSpc>
                <a:spcPct val="120000"/>
              </a:lnSpc>
              <a:spcBef>
                <a:spcPts val="1800"/>
              </a:spcBef>
              <a:spcAft>
                <a:spcPts val="600"/>
              </a:spcAft>
              <a:buClrTx/>
              <a:buSzTx/>
              <a:buNone/>
            </a:pPr>
            <a:r>
              <a:rPr lang="zh-CN" altLang="en-US" sz="1400" dirty="0">
                <a:solidFill>
                  <a:srgbClr val="FF0000"/>
                </a:solidFill>
                <a:latin typeface="SimSun" panose="02010600030101010101" pitchFamily="2" charset="-122"/>
                <a:ea typeface="SimSun" panose="02010600030101010101" pitchFamily="2" charset="-122"/>
                <a:cs typeface="Times New Roman" panose="02020603050405020304" pitchFamily="18" charset="0"/>
              </a:rPr>
              <a:t>内核</a:t>
            </a:r>
            <a:endParaRPr lang="en-US" altLang="zh-TW" sz="1400" dirty="0">
              <a:solidFill>
                <a:srgbClr val="FF0000"/>
              </a:solidFill>
              <a:latin typeface="SimSun" panose="02010600030101010101" pitchFamily="2" charset="-122"/>
              <a:ea typeface="SimSun" panose="02010600030101010101" pitchFamily="2" charset="-122"/>
              <a:cs typeface="Times New Roman" panose="02020603050405020304" pitchFamily="18" charset="0"/>
            </a:endParaRPr>
          </a:p>
        </p:txBody>
      </p:sp>
      <p:sp>
        <p:nvSpPr>
          <p:cNvPr id="32" name="Rectangle 2">
            <a:extLst>
              <a:ext uri="{FF2B5EF4-FFF2-40B4-BE49-F238E27FC236}">
                <a16:creationId xmlns:a16="http://schemas.microsoft.com/office/drawing/2014/main" id="{825B93EE-8218-4476-9EE4-847DDD4FEF3E}"/>
              </a:ext>
            </a:extLst>
          </p:cNvPr>
          <p:cNvSpPr>
            <a:spLocks noChangeArrowheads="1"/>
          </p:cNvSpPr>
          <p:nvPr/>
        </p:nvSpPr>
        <p:spPr bwMode="auto">
          <a:xfrm>
            <a:off x="6110644" y="5359334"/>
            <a:ext cx="708916" cy="523220"/>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a:spcBef>
                <a:spcPts val="0"/>
              </a:spcBef>
              <a:buClrTx/>
              <a:buSzTx/>
              <a:buNone/>
            </a:pPr>
            <a:r>
              <a:rPr lang="zh-CN" altLang="en-US" sz="1400" dirty="0">
                <a:solidFill>
                  <a:srgbClr val="FF0000"/>
                </a:solidFill>
                <a:latin typeface="SimSun" panose="02010600030101010101" pitchFamily="2" charset="-122"/>
                <a:ea typeface="SimSun" panose="02010600030101010101" pitchFamily="2" charset="-122"/>
                <a:cs typeface="Times New Roman" panose="02020603050405020304" pitchFamily="18" charset="0"/>
              </a:rPr>
              <a:t>核幔边界</a:t>
            </a:r>
            <a:endParaRPr lang="en-US" altLang="zh-TW" sz="1400" dirty="0">
              <a:solidFill>
                <a:srgbClr val="FF0000"/>
              </a:solidFill>
              <a:latin typeface="SimSun" panose="02010600030101010101" pitchFamily="2" charset="-122"/>
              <a:ea typeface="SimSun" panose="02010600030101010101" pitchFamily="2" charset="-122"/>
              <a:cs typeface="Times New Roman" panose="02020603050405020304" pitchFamily="18" charset="0"/>
            </a:endParaRPr>
          </a:p>
        </p:txBody>
      </p:sp>
      <p:grpSp>
        <p:nvGrpSpPr>
          <p:cNvPr id="12" name="组合 11"/>
          <p:cNvGrpSpPr/>
          <p:nvPr/>
        </p:nvGrpSpPr>
        <p:grpSpPr>
          <a:xfrm>
            <a:off x="2074281" y="4024869"/>
            <a:ext cx="1390458" cy="1778854"/>
            <a:chOff x="2074281" y="4024869"/>
            <a:chExt cx="1390458" cy="1778854"/>
          </a:xfrm>
        </p:grpSpPr>
        <p:pic>
          <p:nvPicPr>
            <p:cNvPr id="7" name="图片 6"/>
            <p:cNvPicPr>
              <a:picLocks noChangeAspect="1"/>
            </p:cNvPicPr>
            <p:nvPr/>
          </p:nvPicPr>
          <p:blipFill>
            <a:blip r:embed="rId6"/>
            <a:stretch>
              <a:fillRect/>
            </a:stretch>
          </p:blipFill>
          <p:spPr>
            <a:xfrm>
              <a:off x="2074281" y="4024869"/>
              <a:ext cx="1390458" cy="1778854"/>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2615015" y="4234961"/>
                  <a:ext cx="408189" cy="2830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l-GR" altLang="zh-CN" sz="1200" i="1" dirty="0" smtClean="0">
                                <a:solidFill>
                                  <a:srgbClr val="00B050"/>
                                </a:solidFill>
                                <a:latin typeface="Cambria Math" panose="02040503050406030204" pitchFamily="18" charset="0"/>
                              </a:rPr>
                            </m:ctrlPr>
                          </m:sSubSupPr>
                          <m:e>
                            <m:r>
                              <a:rPr lang="en-US" altLang="zh-CN" sz="1200" i="1" dirty="0">
                                <a:solidFill>
                                  <a:srgbClr val="00B050"/>
                                </a:solidFill>
                                <a:latin typeface="Cambria Math" panose="02040503050406030204" pitchFamily="18" charset="0"/>
                              </a:rPr>
                              <m:t>𝐾</m:t>
                            </m:r>
                          </m:e>
                          <m:sub>
                            <m:r>
                              <a:rPr lang="zh-CN" altLang="en-US" sz="1200" i="1" dirty="0">
                                <a:solidFill>
                                  <a:srgbClr val="00B050"/>
                                </a:solidFill>
                                <a:latin typeface="Cambria Math" panose="02040503050406030204" pitchFamily="18" charset="0"/>
                              </a:rPr>
                              <m:t>𝛼</m:t>
                            </m:r>
                          </m:sub>
                          <m:sup>
                            <m:r>
                              <a:rPr lang="en-US" altLang="zh-CN" sz="1200" i="1" dirty="0">
                                <a:solidFill>
                                  <a:srgbClr val="00B050"/>
                                </a:solidFill>
                                <a:latin typeface="Cambria Math" panose="02040503050406030204" pitchFamily="18" charset="0"/>
                              </a:rPr>
                              <m:t>𝑖</m:t>
                            </m:r>
                          </m:sup>
                        </m:sSubSup>
                      </m:oMath>
                    </m:oMathPara>
                  </a14:m>
                  <a:endParaRPr lang="zh-CN" altLang="en-US" sz="1200" dirty="0"/>
                </a:p>
              </p:txBody>
            </p:sp>
          </mc:Choice>
          <mc:Fallback xmlns="">
            <p:sp>
              <p:nvSpPr>
                <p:cNvPr id="9" name="矩形 8"/>
                <p:cNvSpPr>
                  <a:spLocks noRot="1" noChangeAspect="1" noMove="1" noResize="1" noEditPoints="1" noAdjustHandles="1" noChangeArrowheads="1" noChangeShapeType="1" noTextEdit="1"/>
                </p:cNvSpPr>
                <p:nvPr/>
              </p:nvSpPr>
              <p:spPr>
                <a:xfrm>
                  <a:off x="2615015" y="4234961"/>
                  <a:ext cx="408189" cy="283026"/>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43348" y="4502550"/>
                  <a:ext cx="402097" cy="3197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l-GR" altLang="zh-CN" sz="1200" i="1" dirty="0">
                                <a:latin typeface="Cambria Math" panose="02040503050406030204" pitchFamily="18" charset="0"/>
                              </a:rPr>
                            </m:ctrlPr>
                          </m:sSubSupPr>
                          <m:e>
                            <m:r>
                              <a:rPr lang="en-US" altLang="zh-CN" sz="1200" i="1" dirty="0">
                                <a:latin typeface="Cambria Math" panose="02040503050406030204" pitchFamily="18" charset="0"/>
                              </a:rPr>
                              <m:t>𝐾</m:t>
                            </m:r>
                          </m:e>
                          <m:sub>
                            <m:r>
                              <a:rPr lang="zh-CN" altLang="en-US" sz="1200" i="1" dirty="0">
                                <a:latin typeface="Cambria Math" panose="02040503050406030204" pitchFamily="18" charset="0"/>
                              </a:rPr>
                              <m:t>𝛽</m:t>
                            </m:r>
                          </m:sub>
                          <m:sup>
                            <m:r>
                              <a:rPr lang="en-US" altLang="zh-CN" sz="1200" i="1" dirty="0">
                                <a:latin typeface="Cambria Math" panose="02040503050406030204" pitchFamily="18" charset="0"/>
                              </a:rPr>
                              <m:t>𝑖</m:t>
                            </m:r>
                          </m:sup>
                        </m:sSubSup>
                      </m:oMath>
                    </m:oMathPara>
                  </a14:m>
                  <a:endParaRPr lang="zh-CN" altLang="en-US" sz="1200" dirty="0"/>
                </a:p>
              </p:txBody>
            </p:sp>
          </mc:Choice>
          <mc:Fallback xmlns="">
            <p:sp>
              <p:nvSpPr>
                <p:cNvPr id="10" name="矩形 9"/>
                <p:cNvSpPr>
                  <a:spLocks noRot="1" noChangeAspect="1" noMove="1" noResize="1" noEditPoints="1" noAdjustHandles="1" noChangeArrowheads="1" noChangeShapeType="1" noTextEdit="1"/>
                </p:cNvSpPr>
                <p:nvPr/>
              </p:nvSpPr>
              <p:spPr>
                <a:xfrm>
                  <a:off x="2643348" y="4502550"/>
                  <a:ext cx="402097" cy="319768"/>
                </a:xfrm>
                <a:prstGeom prst="rect">
                  <a:avLst/>
                </a:prstGeom>
                <a:blipFill>
                  <a:blip r:embed="rId8"/>
                  <a:stretch>
                    <a:fillRect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2320198" y="4421546"/>
                  <a:ext cx="396904" cy="3038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l-GR" altLang="zh-CN" sz="1200" i="1" dirty="0" smtClean="0">
                                <a:solidFill>
                                  <a:srgbClr val="FF0000"/>
                                </a:solidFill>
                                <a:latin typeface="Cambria Math" panose="02040503050406030204" pitchFamily="18" charset="0"/>
                              </a:rPr>
                            </m:ctrlPr>
                          </m:sSubSupPr>
                          <m:e>
                            <m:r>
                              <a:rPr lang="en-US" altLang="zh-CN" sz="1200" i="1" dirty="0">
                                <a:solidFill>
                                  <a:srgbClr val="FF0000"/>
                                </a:solidFill>
                                <a:latin typeface="Cambria Math" panose="02040503050406030204" pitchFamily="18" charset="0"/>
                              </a:rPr>
                              <m:t>𝐾</m:t>
                            </m:r>
                          </m:e>
                          <m:sub>
                            <m:r>
                              <a:rPr lang="zh-CN" altLang="el-GR" sz="1200" i="1" dirty="0">
                                <a:solidFill>
                                  <a:srgbClr val="FF0000"/>
                                </a:solidFill>
                                <a:latin typeface="Cambria Math" panose="02040503050406030204" pitchFamily="18" charset="0"/>
                              </a:rPr>
                              <m:t>𝜌</m:t>
                            </m:r>
                          </m:sub>
                          <m:sup>
                            <m:r>
                              <a:rPr lang="en-US" altLang="zh-CN" sz="1200" i="1" dirty="0">
                                <a:solidFill>
                                  <a:srgbClr val="FF0000"/>
                                </a:solidFill>
                                <a:latin typeface="Cambria Math" panose="02040503050406030204" pitchFamily="18" charset="0"/>
                              </a:rPr>
                              <m:t>𝑖</m:t>
                            </m:r>
                          </m:sup>
                        </m:sSubSup>
                      </m:oMath>
                    </m:oMathPara>
                  </a14:m>
                  <a:endParaRPr lang="zh-CN" altLang="en-US" sz="1200" dirty="0"/>
                </a:p>
              </p:txBody>
            </p:sp>
          </mc:Choice>
          <mc:Fallback xmlns="">
            <p:sp>
              <p:nvSpPr>
                <p:cNvPr id="11" name="矩形 10"/>
                <p:cNvSpPr>
                  <a:spLocks noRot="1" noChangeAspect="1" noMove="1" noResize="1" noEditPoints="1" noAdjustHandles="1" noChangeArrowheads="1" noChangeShapeType="1" noTextEdit="1"/>
                </p:cNvSpPr>
                <p:nvPr/>
              </p:nvSpPr>
              <p:spPr>
                <a:xfrm>
                  <a:off x="2320198" y="4421546"/>
                  <a:ext cx="396904" cy="303801"/>
                </a:xfrm>
                <a:prstGeom prst="rect">
                  <a:avLst/>
                </a:prstGeom>
                <a:blipFill>
                  <a:blip r:embed="rId9"/>
                  <a:stretch>
                    <a:fillRect/>
                  </a:stretch>
                </a:blipFill>
              </p:spPr>
              <p:txBody>
                <a:bodyPr/>
                <a:lstStyle/>
                <a:p>
                  <a:r>
                    <a:rPr lang="zh-CN" altLang="en-US">
                      <a:noFill/>
                    </a:rPr>
                    <a:t> </a:t>
                  </a:r>
                </a:p>
              </p:txBody>
            </p:sp>
          </mc:Fallback>
        </mc:AlternateContent>
      </p:grpSp>
      <p:sp>
        <p:nvSpPr>
          <p:cNvPr id="13" name="矩形 12"/>
          <p:cNvSpPr/>
          <p:nvPr/>
        </p:nvSpPr>
        <p:spPr>
          <a:xfrm>
            <a:off x="2012555" y="4024869"/>
            <a:ext cx="1452184" cy="177885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Rectangle 2">
            <a:extLst>
              <a:ext uri="{FF2B5EF4-FFF2-40B4-BE49-F238E27FC236}">
                <a16:creationId xmlns:a16="http://schemas.microsoft.com/office/drawing/2014/main" id="{825B93EE-8218-4476-9EE4-847DDD4FEF3E}"/>
              </a:ext>
            </a:extLst>
          </p:cNvPr>
          <p:cNvSpPr>
            <a:spLocks noChangeArrowheads="1"/>
          </p:cNvSpPr>
          <p:nvPr/>
        </p:nvSpPr>
        <p:spPr bwMode="auto">
          <a:xfrm>
            <a:off x="4495562" y="4584609"/>
            <a:ext cx="718101" cy="27776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a:lnSpc>
                <a:spcPct val="120000"/>
              </a:lnSpc>
              <a:spcBef>
                <a:spcPts val="1800"/>
              </a:spcBef>
              <a:spcAft>
                <a:spcPts val="600"/>
              </a:spcAft>
              <a:buClrTx/>
              <a:buSzTx/>
              <a:buNone/>
            </a:pPr>
            <a:r>
              <a:rPr lang="en-US" altLang="zh-CN" sz="1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670</a:t>
            </a:r>
            <a:endParaRPr lang="en-US" altLang="zh-TW" sz="1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4" name="Rectangle 2">
            <a:extLst>
              <a:ext uri="{FF2B5EF4-FFF2-40B4-BE49-F238E27FC236}">
                <a16:creationId xmlns:a16="http://schemas.microsoft.com/office/drawing/2014/main" id="{825B93EE-8218-4476-9EE4-847DDD4FEF3E}"/>
              </a:ext>
            </a:extLst>
          </p:cNvPr>
          <p:cNvSpPr>
            <a:spLocks noChangeArrowheads="1"/>
          </p:cNvSpPr>
          <p:nvPr/>
        </p:nvSpPr>
        <p:spPr bwMode="auto">
          <a:xfrm>
            <a:off x="4284213" y="4701387"/>
            <a:ext cx="718101" cy="27776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a:lnSpc>
                <a:spcPct val="120000"/>
              </a:lnSpc>
              <a:spcBef>
                <a:spcPts val="1800"/>
              </a:spcBef>
              <a:spcAft>
                <a:spcPts val="600"/>
              </a:spcAft>
              <a:buClrTx/>
              <a:buSzTx/>
              <a:buNone/>
            </a:pPr>
            <a:r>
              <a:rPr lang="en-US" altLang="zh-CN" sz="1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410</a:t>
            </a:r>
            <a:endParaRPr lang="en-US" altLang="zh-TW" sz="1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5" name="Rectangle 2">
            <a:extLst>
              <a:ext uri="{FF2B5EF4-FFF2-40B4-BE49-F238E27FC236}">
                <a16:creationId xmlns:a16="http://schemas.microsoft.com/office/drawing/2014/main" id="{825B93EE-8218-4476-9EE4-847DDD4FEF3E}"/>
              </a:ext>
            </a:extLst>
          </p:cNvPr>
          <p:cNvSpPr>
            <a:spLocks noChangeArrowheads="1"/>
          </p:cNvSpPr>
          <p:nvPr/>
        </p:nvSpPr>
        <p:spPr bwMode="auto">
          <a:xfrm>
            <a:off x="6278656" y="4796284"/>
            <a:ext cx="718101" cy="27776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a:lnSpc>
                <a:spcPct val="120000"/>
              </a:lnSpc>
              <a:spcBef>
                <a:spcPts val="1800"/>
              </a:spcBef>
              <a:spcAft>
                <a:spcPts val="600"/>
              </a:spcAft>
              <a:buClrTx/>
              <a:buSzTx/>
              <a:buNone/>
            </a:pPr>
            <a:r>
              <a:rPr lang="en-US" altLang="zh-CN" sz="1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CMB</a:t>
            </a:r>
            <a:endParaRPr lang="en-US" altLang="zh-TW" sz="1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6" name="Rectangle 2">
            <a:extLst>
              <a:ext uri="{FF2B5EF4-FFF2-40B4-BE49-F238E27FC236}">
                <a16:creationId xmlns:a16="http://schemas.microsoft.com/office/drawing/2014/main" id="{825B93EE-8218-4476-9EE4-847DDD4FEF3E}"/>
              </a:ext>
            </a:extLst>
          </p:cNvPr>
          <p:cNvSpPr>
            <a:spLocks noChangeArrowheads="1"/>
          </p:cNvSpPr>
          <p:nvPr/>
        </p:nvSpPr>
        <p:spPr bwMode="auto">
          <a:xfrm>
            <a:off x="7646560" y="5074052"/>
            <a:ext cx="718101" cy="27776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a:lnSpc>
                <a:spcPct val="120000"/>
              </a:lnSpc>
              <a:spcBef>
                <a:spcPts val="1800"/>
              </a:spcBef>
              <a:spcAft>
                <a:spcPts val="600"/>
              </a:spcAft>
              <a:buClrTx/>
              <a:buSzTx/>
              <a:buNone/>
            </a:pPr>
            <a:r>
              <a:rPr lang="en-US" altLang="zh-CN" sz="1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ICB</a:t>
            </a:r>
            <a:endParaRPr lang="en-US" altLang="zh-TW" sz="1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3055046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1"/>
          <p:cNvSpPr/>
          <p:nvPr/>
        </p:nvSpPr>
        <p:spPr>
          <a:xfrm>
            <a:off x="22320" y="6662880"/>
            <a:ext cx="379440" cy="184666"/>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n-US" sz="1200" spc="-1" dirty="0">
                <a:solidFill>
                  <a:srgbClr val="002060"/>
                </a:solidFill>
                <a:latin typeface="Times New Roman"/>
                <a:ea typeface="新細明體"/>
              </a:rPr>
              <a:t>14</a:t>
            </a:r>
            <a:r>
              <a:rPr lang="en-US" sz="1200" b="0" strike="noStrike" spc="-1" dirty="0">
                <a:solidFill>
                  <a:srgbClr val="002060"/>
                </a:solidFill>
                <a:latin typeface="Times New Roman"/>
                <a:ea typeface="新細明體"/>
              </a:rPr>
              <a:t>/18</a:t>
            </a:r>
            <a:endParaRPr lang="en-US" sz="1200" b="0" strike="noStrike" spc="-1" dirty="0">
              <a:latin typeface="Arial"/>
            </a:endParaRPr>
          </a:p>
        </p:txBody>
      </p:sp>
      <p:pic>
        <p:nvPicPr>
          <p:cNvPr id="268" name="Picture 3"/>
          <p:cNvPicPr/>
          <p:nvPr/>
        </p:nvPicPr>
        <p:blipFill>
          <a:blip r:embed="rId2"/>
          <a:stretch/>
        </p:blipFill>
        <p:spPr>
          <a:xfrm>
            <a:off x="152280" y="749160"/>
            <a:ext cx="3463920" cy="1924200"/>
          </a:xfrm>
          <a:prstGeom prst="rect">
            <a:avLst/>
          </a:prstGeom>
          <a:ln>
            <a:noFill/>
          </a:ln>
        </p:spPr>
      </p:pic>
      <p:sp>
        <p:nvSpPr>
          <p:cNvPr id="269" name="CustomShape 2"/>
          <p:cNvSpPr/>
          <p:nvPr/>
        </p:nvSpPr>
        <p:spPr>
          <a:xfrm>
            <a:off x="3805200" y="784080"/>
            <a:ext cx="5185080" cy="287208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p:style>
      </p:sp>
      <p:pic>
        <p:nvPicPr>
          <p:cNvPr id="270" name="Picture 19"/>
          <p:cNvPicPr/>
          <p:nvPr/>
        </p:nvPicPr>
        <p:blipFill>
          <a:blip r:embed="rId3"/>
          <a:stretch/>
        </p:blipFill>
        <p:spPr>
          <a:xfrm>
            <a:off x="3863520" y="2308680"/>
            <a:ext cx="5126760" cy="1271160"/>
          </a:xfrm>
          <a:prstGeom prst="rect">
            <a:avLst/>
          </a:prstGeom>
          <a:ln>
            <a:noFill/>
          </a:ln>
        </p:spPr>
      </p:pic>
      <p:pic>
        <p:nvPicPr>
          <p:cNvPr id="271" name="Picture 18"/>
          <p:cNvPicPr/>
          <p:nvPr/>
        </p:nvPicPr>
        <p:blipFill>
          <a:blip r:embed="rId4"/>
          <a:stretch/>
        </p:blipFill>
        <p:spPr>
          <a:xfrm>
            <a:off x="4114800" y="784080"/>
            <a:ext cx="4860000" cy="1484640"/>
          </a:xfrm>
          <a:prstGeom prst="rect">
            <a:avLst/>
          </a:prstGeom>
          <a:ln>
            <a:noFill/>
          </a:ln>
        </p:spPr>
      </p:pic>
      <p:sp>
        <p:nvSpPr>
          <p:cNvPr id="272" name="CustomShape 3"/>
          <p:cNvSpPr/>
          <p:nvPr/>
        </p:nvSpPr>
        <p:spPr>
          <a:xfrm>
            <a:off x="4443480" y="1008000"/>
            <a:ext cx="249480" cy="2541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36000" tIns="36000" rIns="36000" bIns="36000">
            <a:spAutoFit/>
          </a:bodyPr>
          <a:lstStyle/>
          <a:p>
            <a:pPr algn="ctr">
              <a:lnSpc>
                <a:spcPct val="100000"/>
              </a:lnSpc>
            </a:pPr>
            <a:r>
              <a:rPr lang="en-US" sz="1200" b="1" i="1" strike="noStrike" spc="-1">
                <a:solidFill>
                  <a:srgbClr val="FFFF00"/>
                </a:solidFill>
                <a:latin typeface="Times New Roman"/>
                <a:ea typeface="SimSun"/>
              </a:rPr>
              <a:t>P</a:t>
            </a:r>
            <a:endParaRPr lang="en-US" sz="1200" b="0" strike="noStrike" spc="-1">
              <a:latin typeface="Arial"/>
            </a:endParaRPr>
          </a:p>
        </p:txBody>
      </p:sp>
      <p:sp>
        <p:nvSpPr>
          <p:cNvPr id="273" name="CustomShape 4"/>
          <p:cNvSpPr/>
          <p:nvPr/>
        </p:nvSpPr>
        <p:spPr>
          <a:xfrm>
            <a:off x="4432320" y="1314360"/>
            <a:ext cx="303480" cy="390600"/>
          </a:xfrm>
          <a:prstGeom prst="ellipse">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274" name="CustomShape 5"/>
          <p:cNvSpPr/>
          <p:nvPr/>
        </p:nvSpPr>
        <p:spPr>
          <a:xfrm>
            <a:off x="5062680" y="1314360"/>
            <a:ext cx="303480" cy="390600"/>
          </a:xfrm>
          <a:prstGeom prst="ellipse">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275" name="CustomShape 6"/>
          <p:cNvSpPr/>
          <p:nvPr/>
        </p:nvSpPr>
        <p:spPr>
          <a:xfrm>
            <a:off x="5082120" y="1007640"/>
            <a:ext cx="326880" cy="2541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36000" tIns="36000" rIns="36000" bIns="36000">
            <a:spAutoFit/>
          </a:bodyPr>
          <a:lstStyle/>
          <a:p>
            <a:pPr algn="ctr">
              <a:lnSpc>
                <a:spcPct val="100000"/>
              </a:lnSpc>
            </a:pPr>
            <a:r>
              <a:rPr lang="en-US" sz="1200" b="1" i="1" strike="noStrike" spc="-1">
                <a:solidFill>
                  <a:srgbClr val="FFFF00"/>
                </a:solidFill>
                <a:latin typeface="Times New Roman"/>
                <a:ea typeface="SimSun"/>
              </a:rPr>
              <a:t>PP</a:t>
            </a:r>
            <a:endParaRPr lang="en-US" sz="1200" b="0" strike="noStrike" spc="-1">
              <a:latin typeface="Arial"/>
            </a:endParaRPr>
          </a:p>
        </p:txBody>
      </p:sp>
      <p:sp>
        <p:nvSpPr>
          <p:cNvPr id="276" name="CustomShape 7"/>
          <p:cNvSpPr/>
          <p:nvPr/>
        </p:nvSpPr>
        <p:spPr>
          <a:xfrm>
            <a:off x="6037200" y="1068840"/>
            <a:ext cx="364320" cy="2541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36000" tIns="36000" rIns="36000" bIns="36000">
            <a:spAutoFit/>
          </a:bodyPr>
          <a:lstStyle/>
          <a:p>
            <a:pPr algn="ctr">
              <a:lnSpc>
                <a:spcPct val="100000"/>
              </a:lnSpc>
            </a:pPr>
            <a:r>
              <a:rPr lang="en-US" sz="1200" b="1" i="1" strike="noStrike" spc="-1">
                <a:solidFill>
                  <a:srgbClr val="FFFF00"/>
                </a:solidFill>
                <a:latin typeface="Times New Roman"/>
                <a:ea typeface="SimSun"/>
              </a:rPr>
              <a:t>ScP</a:t>
            </a:r>
            <a:endParaRPr lang="en-US" sz="1200" b="0" strike="noStrike" spc="-1">
              <a:latin typeface="Arial"/>
            </a:endParaRPr>
          </a:p>
        </p:txBody>
      </p:sp>
      <p:sp>
        <p:nvSpPr>
          <p:cNvPr id="277" name="CustomShape 8"/>
          <p:cNvSpPr/>
          <p:nvPr/>
        </p:nvSpPr>
        <p:spPr>
          <a:xfrm>
            <a:off x="7030080" y="1037880"/>
            <a:ext cx="250560" cy="2541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36000" tIns="36000" rIns="36000" bIns="36000">
            <a:spAutoFit/>
          </a:bodyPr>
          <a:lstStyle/>
          <a:p>
            <a:pPr algn="ctr">
              <a:lnSpc>
                <a:spcPct val="100000"/>
              </a:lnSpc>
            </a:pPr>
            <a:r>
              <a:rPr lang="en-US" sz="1200" b="1" i="1" strike="noStrike" spc="-1">
                <a:solidFill>
                  <a:srgbClr val="FFFF00"/>
                </a:solidFill>
                <a:latin typeface="Times New Roman"/>
                <a:ea typeface="SimSun"/>
              </a:rPr>
              <a:t>S</a:t>
            </a:r>
            <a:endParaRPr lang="en-US" sz="1200" b="0" strike="noStrike" spc="-1">
              <a:latin typeface="Arial"/>
            </a:endParaRPr>
          </a:p>
        </p:txBody>
      </p:sp>
      <p:sp>
        <p:nvSpPr>
          <p:cNvPr id="278" name="CustomShape 9"/>
          <p:cNvSpPr/>
          <p:nvPr/>
        </p:nvSpPr>
        <p:spPr>
          <a:xfrm>
            <a:off x="7756200" y="1066680"/>
            <a:ext cx="250560" cy="2541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36000" tIns="36000" rIns="36000" bIns="36000">
            <a:spAutoFit/>
          </a:bodyPr>
          <a:lstStyle/>
          <a:p>
            <a:pPr algn="ctr">
              <a:lnSpc>
                <a:spcPct val="100000"/>
              </a:lnSpc>
            </a:pPr>
            <a:r>
              <a:rPr lang="en-US" sz="1200" b="1" i="1" strike="noStrike" spc="-1">
                <a:solidFill>
                  <a:srgbClr val="FFFF00"/>
                </a:solidFill>
                <a:latin typeface="Times New Roman"/>
                <a:ea typeface="SimSun"/>
              </a:rPr>
              <a:t>SS</a:t>
            </a:r>
            <a:endParaRPr lang="en-US" sz="1200" b="0" strike="noStrike" spc="-1">
              <a:latin typeface="Arial"/>
            </a:endParaRPr>
          </a:p>
        </p:txBody>
      </p:sp>
      <p:sp>
        <p:nvSpPr>
          <p:cNvPr id="279" name="CustomShape 10"/>
          <p:cNvSpPr/>
          <p:nvPr/>
        </p:nvSpPr>
        <p:spPr>
          <a:xfrm>
            <a:off x="6224760" y="1324080"/>
            <a:ext cx="303480" cy="390600"/>
          </a:xfrm>
          <a:prstGeom prst="ellipse">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280" name="CustomShape 11"/>
          <p:cNvSpPr/>
          <p:nvPr/>
        </p:nvSpPr>
        <p:spPr>
          <a:xfrm>
            <a:off x="6681960" y="1066680"/>
            <a:ext cx="430200" cy="836640"/>
          </a:xfrm>
          <a:prstGeom prst="ellipse">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281" name="CustomShape 12"/>
          <p:cNvSpPr/>
          <p:nvPr/>
        </p:nvSpPr>
        <p:spPr>
          <a:xfrm>
            <a:off x="7950240" y="1066680"/>
            <a:ext cx="430200" cy="836640"/>
          </a:xfrm>
          <a:prstGeom prst="ellipse">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pic>
        <p:nvPicPr>
          <p:cNvPr id="282" name="Picture 8"/>
          <p:cNvPicPr/>
          <p:nvPr/>
        </p:nvPicPr>
        <p:blipFill>
          <a:blip r:embed="rId5"/>
          <a:stretch/>
        </p:blipFill>
        <p:spPr>
          <a:xfrm>
            <a:off x="609480" y="2765520"/>
            <a:ext cx="2516400" cy="811440"/>
          </a:xfrm>
          <a:prstGeom prst="rect">
            <a:avLst/>
          </a:prstGeom>
          <a:ln>
            <a:noFill/>
          </a:ln>
        </p:spPr>
      </p:pic>
      <p:pic>
        <p:nvPicPr>
          <p:cNvPr id="283" name="Picture 9"/>
          <p:cNvPicPr/>
          <p:nvPr/>
        </p:nvPicPr>
        <p:blipFill>
          <a:blip r:embed="rId6"/>
          <a:stretch/>
        </p:blipFill>
        <p:spPr>
          <a:xfrm>
            <a:off x="152280" y="3597120"/>
            <a:ext cx="1652760" cy="1074960"/>
          </a:xfrm>
          <a:prstGeom prst="rect">
            <a:avLst/>
          </a:prstGeom>
          <a:ln>
            <a:noFill/>
          </a:ln>
        </p:spPr>
      </p:pic>
      <p:pic>
        <p:nvPicPr>
          <p:cNvPr id="284" name="Picture 10"/>
          <p:cNvPicPr/>
          <p:nvPr/>
        </p:nvPicPr>
        <p:blipFill>
          <a:blip r:embed="rId7"/>
          <a:stretch/>
        </p:blipFill>
        <p:spPr>
          <a:xfrm>
            <a:off x="1828800" y="3597120"/>
            <a:ext cx="1654200" cy="1078200"/>
          </a:xfrm>
          <a:prstGeom prst="rect">
            <a:avLst/>
          </a:prstGeom>
          <a:ln>
            <a:noFill/>
          </a:ln>
        </p:spPr>
      </p:pic>
      <p:pic>
        <p:nvPicPr>
          <p:cNvPr id="285" name="Picture 11"/>
          <p:cNvPicPr/>
          <p:nvPr/>
        </p:nvPicPr>
        <p:blipFill>
          <a:blip r:embed="rId8"/>
          <a:stretch/>
        </p:blipFill>
        <p:spPr>
          <a:xfrm>
            <a:off x="609480" y="4818240"/>
            <a:ext cx="2517840" cy="811440"/>
          </a:xfrm>
          <a:prstGeom prst="rect">
            <a:avLst/>
          </a:prstGeom>
          <a:ln>
            <a:noFill/>
          </a:ln>
        </p:spPr>
      </p:pic>
      <p:pic>
        <p:nvPicPr>
          <p:cNvPr id="286" name="Picture 12"/>
          <p:cNvPicPr/>
          <p:nvPr/>
        </p:nvPicPr>
        <p:blipFill>
          <a:blip r:embed="rId9"/>
          <a:stretch/>
        </p:blipFill>
        <p:spPr>
          <a:xfrm>
            <a:off x="152280" y="5654520"/>
            <a:ext cx="1654200" cy="1078200"/>
          </a:xfrm>
          <a:prstGeom prst="rect">
            <a:avLst/>
          </a:prstGeom>
          <a:ln>
            <a:noFill/>
          </a:ln>
        </p:spPr>
      </p:pic>
      <p:pic>
        <p:nvPicPr>
          <p:cNvPr id="287" name="Picture 13"/>
          <p:cNvPicPr/>
          <p:nvPr/>
        </p:nvPicPr>
        <p:blipFill>
          <a:blip r:embed="rId10"/>
          <a:stretch/>
        </p:blipFill>
        <p:spPr>
          <a:xfrm>
            <a:off x="1828800" y="5654520"/>
            <a:ext cx="1654200" cy="1078200"/>
          </a:xfrm>
          <a:prstGeom prst="rect">
            <a:avLst/>
          </a:prstGeom>
          <a:ln>
            <a:noFill/>
          </a:ln>
        </p:spPr>
      </p:pic>
      <p:sp>
        <p:nvSpPr>
          <p:cNvPr id="288" name="CustomShape 13"/>
          <p:cNvSpPr/>
          <p:nvPr/>
        </p:nvSpPr>
        <p:spPr>
          <a:xfrm>
            <a:off x="90360" y="2736720"/>
            <a:ext cx="3462480" cy="1984680"/>
          </a:xfrm>
          <a:prstGeom prst="rect">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289" name="CustomShape 14"/>
          <p:cNvSpPr/>
          <p:nvPr/>
        </p:nvSpPr>
        <p:spPr>
          <a:xfrm>
            <a:off x="76320" y="4781520"/>
            <a:ext cx="3462480" cy="1984680"/>
          </a:xfrm>
          <a:prstGeom prst="rect">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290" name="CustomShape 15"/>
          <p:cNvSpPr/>
          <p:nvPr/>
        </p:nvSpPr>
        <p:spPr>
          <a:xfrm>
            <a:off x="152280" y="2765520"/>
            <a:ext cx="303480" cy="3639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i="1" strike="noStrike" spc="-1">
                <a:solidFill>
                  <a:srgbClr val="FFFF00"/>
                </a:solidFill>
                <a:latin typeface="Times New Roman"/>
                <a:ea typeface="SimSun"/>
              </a:rPr>
              <a:t>P</a:t>
            </a:r>
            <a:endParaRPr lang="en-US" sz="1800" b="0" strike="noStrike" spc="-1">
              <a:latin typeface="Arial"/>
            </a:endParaRPr>
          </a:p>
        </p:txBody>
      </p:sp>
      <p:sp>
        <p:nvSpPr>
          <p:cNvPr id="291" name="CustomShape 16"/>
          <p:cNvSpPr/>
          <p:nvPr/>
        </p:nvSpPr>
        <p:spPr>
          <a:xfrm>
            <a:off x="152280" y="4827600"/>
            <a:ext cx="455760" cy="3330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600" b="1" i="1" strike="noStrike" spc="-1">
                <a:solidFill>
                  <a:srgbClr val="FFFF00"/>
                </a:solidFill>
                <a:latin typeface="Times New Roman"/>
                <a:ea typeface="SimSun"/>
              </a:rPr>
              <a:t>PP</a:t>
            </a:r>
            <a:endParaRPr lang="en-US" sz="1600" b="0" strike="noStrike" spc="-1">
              <a:latin typeface="Arial"/>
            </a:endParaRPr>
          </a:p>
        </p:txBody>
      </p:sp>
      <p:sp>
        <p:nvSpPr>
          <p:cNvPr id="292" name="CustomShape 17"/>
          <p:cNvSpPr/>
          <p:nvPr/>
        </p:nvSpPr>
        <p:spPr>
          <a:xfrm>
            <a:off x="1905120" y="3648240"/>
            <a:ext cx="5320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strike="noStrike" spc="-1">
                <a:solidFill>
                  <a:srgbClr val="0070C0"/>
                </a:solidFill>
                <a:latin typeface="Times New Roman"/>
                <a:ea typeface="SimSun"/>
              </a:rPr>
              <a:t>ln</a:t>
            </a:r>
            <a:r>
              <a:rPr lang="en-US" sz="1400" b="1" i="1" strike="noStrike" spc="-1">
                <a:solidFill>
                  <a:srgbClr val="0070C0"/>
                </a:solidFill>
                <a:latin typeface="Times New Roman"/>
                <a:ea typeface="SimSun"/>
              </a:rPr>
              <a:t>A</a:t>
            </a:r>
            <a:endParaRPr lang="en-US" sz="1400" b="0" strike="noStrike" spc="-1">
              <a:latin typeface="Arial"/>
            </a:endParaRPr>
          </a:p>
        </p:txBody>
      </p:sp>
      <p:sp>
        <p:nvSpPr>
          <p:cNvPr id="293" name="CustomShape 18"/>
          <p:cNvSpPr/>
          <p:nvPr/>
        </p:nvSpPr>
        <p:spPr>
          <a:xfrm>
            <a:off x="1905120" y="5699160"/>
            <a:ext cx="5320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strike="noStrike" spc="-1">
                <a:solidFill>
                  <a:srgbClr val="0070C0"/>
                </a:solidFill>
                <a:latin typeface="Times New Roman"/>
                <a:ea typeface="SimSun"/>
              </a:rPr>
              <a:t>ln</a:t>
            </a:r>
            <a:r>
              <a:rPr lang="en-US" sz="1400" b="1" i="1" strike="noStrike" spc="-1">
                <a:solidFill>
                  <a:srgbClr val="0070C0"/>
                </a:solidFill>
                <a:latin typeface="Times New Roman"/>
                <a:ea typeface="SimSun"/>
              </a:rPr>
              <a:t>A</a:t>
            </a:r>
            <a:endParaRPr lang="en-US" sz="1400" b="0" strike="noStrike" spc="-1">
              <a:latin typeface="Arial"/>
            </a:endParaRPr>
          </a:p>
        </p:txBody>
      </p:sp>
      <p:pic>
        <p:nvPicPr>
          <p:cNvPr id="294" name="Picture 14"/>
          <p:cNvPicPr/>
          <p:nvPr/>
        </p:nvPicPr>
        <p:blipFill>
          <a:blip r:embed="rId11"/>
          <a:stretch/>
        </p:blipFill>
        <p:spPr>
          <a:xfrm>
            <a:off x="3681360" y="3697560"/>
            <a:ext cx="2519640" cy="812880"/>
          </a:xfrm>
          <a:prstGeom prst="rect">
            <a:avLst/>
          </a:prstGeom>
          <a:ln>
            <a:noFill/>
          </a:ln>
        </p:spPr>
      </p:pic>
      <p:pic>
        <p:nvPicPr>
          <p:cNvPr id="295" name="Picture 15"/>
          <p:cNvPicPr/>
          <p:nvPr/>
        </p:nvPicPr>
        <p:blipFill>
          <a:blip r:embed="rId12"/>
          <a:stretch/>
        </p:blipFill>
        <p:spPr>
          <a:xfrm>
            <a:off x="6251400" y="3697560"/>
            <a:ext cx="1366920" cy="827280"/>
          </a:xfrm>
          <a:prstGeom prst="rect">
            <a:avLst/>
          </a:prstGeom>
          <a:ln>
            <a:noFill/>
          </a:ln>
        </p:spPr>
      </p:pic>
      <p:pic>
        <p:nvPicPr>
          <p:cNvPr id="296" name="Picture 16"/>
          <p:cNvPicPr/>
          <p:nvPr/>
        </p:nvPicPr>
        <p:blipFill>
          <a:blip r:embed="rId13"/>
          <a:stretch/>
        </p:blipFill>
        <p:spPr>
          <a:xfrm>
            <a:off x="7667640" y="3697560"/>
            <a:ext cx="1366920" cy="827280"/>
          </a:xfrm>
          <a:prstGeom prst="rect">
            <a:avLst/>
          </a:prstGeom>
          <a:ln>
            <a:noFill/>
          </a:ln>
        </p:spPr>
      </p:pic>
      <p:pic>
        <p:nvPicPr>
          <p:cNvPr id="297" name="Picture 17"/>
          <p:cNvPicPr/>
          <p:nvPr/>
        </p:nvPicPr>
        <p:blipFill>
          <a:blip r:embed="rId14"/>
          <a:stretch/>
        </p:blipFill>
        <p:spPr>
          <a:xfrm>
            <a:off x="3681360" y="4689720"/>
            <a:ext cx="2519640" cy="811440"/>
          </a:xfrm>
          <a:prstGeom prst="rect">
            <a:avLst/>
          </a:prstGeom>
          <a:ln>
            <a:noFill/>
          </a:ln>
        </p:spPr>
      </p:pic>
      <p:pic>
        <p:nvPicPr>
          <p:cNvPr id="298" name="Picture 20"/>
          <p:cNvPicPr/>
          <p:nvPr/>
        </p:nvPicPr>
        <p:blipFill>
          <a:blip r:embed="rId15"/>
          <a:stretch/>
        </p:blipFill>
        <p:spPr>
          <a:xfrm>
            <a:off x="6251400" y="4687920"/>
            <a:ext cx="1366920" cy="827280"/>
          </a:xfrm>
          <a:prstGeom prst="rect">
            <a:avLst/>
          </a:prstGeom>
          <a:ln>
            <a:noFill/>
          </a:ln>
        </p:spPr>
      </p:pic>
      <p:pic>
        <p:nvPicPr>
          <p:cNvPr id="299" name="Picture 21"/>
          <p:cNvPicPr/>
          <p:nvPr/>
        </p:nvPicPr>
        <p:blipFill>
          <a:blip r:embed="rId16"/>
          <a:stretch/>
        </p:blipFill>
        <p:spPr>
          <a:xfrm>
            <a:off x="7667640" y="4687920"/>
            <a:ext cx="1366920" cy="827280"/>
          </a:xfrm>
          <a:prstGeom prst="rect">
            <a:avLst/>
          </a:prstGeom>
          <a:ln>
            <a:noFill/>
          </a:ln>
        </p:spPr>
      </p:pic>
      <p:pic>
        <p:nvPicPr>
          <p:cNvPr id="300" name="Picture 22"/>
          <p:cNvPicPr/>
          <p:nvPr/>
        </p:nvPicPr>
        <p:blipFill>
          <a:blip r:embed="rId17"/>
          <a:stretch/>
        </p:blipFill>
        <p:spPr>
          <a:xfrm>
            <a:off x="3681360" y="5678640"/>
            <a:ext cx="2519640" cy="812880"/>
          </a:xfrm>
          <a:prstGeom prst="rect">
            <a:avLst/>
          </a:prstGeom>
          <a:ln>
            <a:noFill/>
          </a:ln>
        </p:spPr>
      </p:pic>
      <p:pic>
        <p:nvPicPr>
          <p:cNvPr id="301" name="Picture 23"/>
          <p:cNvPicPr/>
          <p:nvPr/>
        </p:nvPicPr>
        <p:blipFill>
          <a:blip r:embed="rId18"/>
          <a:stretch/>
        </p:blipFill>
        <p:spPr>
          <a:xfrm>
            <a:off x="6251400" y="5666040"/>
            <a:ext cx="1366920" cy="827280"/>
          </a:xfrm>
          <a:prstGeom prst="rect">
            <a:avLst/>
          </a:prstGeom>
          <a:ln>
            <a:noFill/>
          </a:ln>
        </p:spPr>
      </p:pic>
      <p:pic>
        <p:nvPicPr>
          <p:cNvPr id="302" name="Picture 24"/>
          <p:cNvPicPr/>
          <p:nvPr/>
        </p:nvPicPr>
        <p:blipFill>
          <a:blip r:embed="rId19"/>
          <a:stretch/>
        </p:blipFill>
        <p:spPr>
          <a:xfrm>
            <a:off x="7667640" y="5666040"/>
            <a:ext cx="1366920" cy="827280"/>
          </a:xfrm>
          <a:prstGeom prst="rect">
            <a:avLst/>
          </a:prstGeom>
          <a:ln>
            <a:noFill/>
          </a:ln>
        </p:spPr>
      </p:pic>
      <p:sp>
        <p:nvSpPr>
          <p:cNvPr id="303" name="CustomShape 19"/>
          <p:cNvSpPr/>
          <p:nvPr/>
        </p:nvSpPr>
        <p:spPr>
          <a:xfrm>
            <a:off x="3809880" y="3745080"/>
            <a:ext cx="501840" cy="3330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0" tIns="45000" rIns="0" bIns="45000">
            <a:spAutoFit/>
          </a:bodyPr>
          <a:lstStyle/>
          <a:p>
            <a:pPr algn="ctr">
              <a:lnSpc>
                <a:spcPct val="100000"/>
              </a:lnSpc>
            </a:pPr>
            <a:r>
              <a:rPr lang="en-US" sz="1600" b="1" i="1" strike="noStrike" spc="-1">
                <a:solidFill>
                  <a:srgbClr val="FFFF00"/>
                </a:solidFill>
                <a:latin typeface="Times New Roman"/>
                <a:ea typeface="SimSun"/>
              </a:rPr>
              <a:t>ScP</a:t>
            </a:r>
            <a:endParaRPr lang="en-US" sz="1600" b="0" strike="noStrike" spc="-1">
              <a:latin typeface="Arial"/>
            </a:endParaRPr>
          </a:p>
        </p:txBody>
      </p:sp>
      <p:sp>
        <p:nvSpPr>
          <p:cNvPr id="304" name="CustomShape 20"/>
          <p:cNvSpPr/>
          <p:nvPr/>
        </p:nvSpPr>
        <p:spPr>
          <a:xfrm>
            <a:off x="3809880" y="4735800"/>
            <a:ext cx="303480" cy="3639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i="1" strike="noStrike" spc="-1">
                <a:solidFill>
                  <a:srgbClr val="FFFF00"/>
                </a:solidFill>
                <a:latin typeface="Times New Roman"/>
                <a:ea typeface="SimSun"/>
              </a:rPr>
              <a:t>S</a:t>
            </a:r>
            <a:endParaRPr lang="en-US" sz="1800" b="0" strike="noStrike" spc="-1">
              <a:latin typeface="Arial"/>
            </a:endParaRPr>
          </a:p>
        </p:txBody>
      </p:sp>
      <p:sp>
        <p:nvSpPr>
          <p:cNvPr id="305" name="CustomShape 21"/>
          <p:cNvSpPr/>
          <p:nvPr/>
        </p:nvSpPr>
        <p:spPr>
          <a:xfrm>
            <a:off x="3809880" y="5732640"/>
            <a:ext cx="414360" cy="3330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600" b="1" i="1" strike="noStrike" spc="-1">
                <a:solidFill>
                  <a:srgbClr val="FFFF00"/>
                </a:solidFill>
                <a:latin typeface="Times New Roman"/>
                <a:ea typeface="SimSun"/>
              </a:rPr>
              <a:t>SS</a:t>
            </a:r>
            <a:endParaRPr lang="en-US" sz="1600" b="0" strike="noStrike" spc="-1">
              <a:latin typeface="Arial"/>
            </a:endParaRPr>
          </a:p>
        </p:txBody>
      </p:sp>
      <p:sp>
        <p:nvSpPr>
          <p:cNvPr id="306" name="CustomShape 22"/>
          <p:cNvSpPr/>
          <p:nvPr/>
        </p:nvSpPr>
        <p:spPr>
          <a:xfrm>
            <a:off x="7772400" y="3713400"/>
            <a:ext cx="5320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strike="noStrike" spc="-1">
                <a:solidFill>
                  <a:srgbClr val="0070C0"/>
                </a:solidFill>
                <a:latin typeface="Times New Roman"/>
                <a:ea typeface="SimSun"/>
              </a:rPr>
              <a:t>ln</a:t>
            </a:r>
            <a:r>
              <a:rPr lang="en-US" sz="1400" b="1" i="1" strike="noStrike" spc="-1">
                <a:solidFill>
                  <a:srgbClr val="0070C0"/>
                </a:solidFill>
                <a:latin typeface="Times New Roman"/>
                <a:ea typeface="SimSun"/>
              </a:rPr>
              <a:t>A</a:t>
            </a:r>
            <a:endParaRPr lang="en-US" sz="1400" b="0" strike="noStrike" spc="-1">
              <a:latin typeface="Arial"/>
            </a:endParaRPr>
          </a:p>
        </p:txBody>
      </p:sp>
      <p:sp>
        <p:nvSpPr>
          <p:cNvPr id="307" name="CustomShape 23"/>
          <p:cNvSpPr/>
          <p:nvPr/>
        </p:nvSpPr>
        <p:spPr>
          <a:xfrm>
            <a:off x="7772400" y="4737240"/>
            <a:ext cx="5320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strike="noStrike" spc="-1">
                <a:solidFill>
                  <a:srgbClr val="0070C0"/>
                </a:solidFill>
                <a:latin typeface="Times New Roman"/>
                <a:ea typeface="SimSun"/>
              </a:rPr>
              <a:t>ln</a:t>
            </a:r>
            <a:r>
              <a:rPr lang="en-US" sz="1400" b="1" i="1" strike="noStrike" spc="-1">
                <a:solidFill>
                  <a:srgbClr val="0070C0"/>
                </a:solidFill>
                <a:latin typeface="Times New Roman"/>
                <a:ea typeface="SimSun"/>
              </a:rPr>
              <a:t>A</a:t>
            </a:r>
            <a:endParaRPr lang="en-US" sz="1400" b="0" strike="noStrike" spc="-1">
              <a:latin typeface="Arial"/>
            </a:endParaRPr>
          </a:p>
        </p:txBody>
      </p:sp>
      <p:sp>
        <p:nvSpPr>
          <p:cNvPr id="308" name="CustomShape 24"/>
          <p:cNvSpPr/>
          <p:nvPr/>
        </p:nvSpPr>
        <p:spPr>
          <a:xfrm>
            <a:off x="7772400" y="5697720"/>
            <a:ext cx="5320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strike="noStrike" spc="-1">
                <a:solidFill>
                  <a:srgbClr val="0070C0"/>
                </a:solidFill>
                <a:latin typeface="Times New Roman"/>
                <a:ea typeface="SimSun"/>
              </a:rPr>
              <a:t>ln</a:t>
            </a:r>
            <a:r>
              <a:rPr lang="en-US" sz="1400" b="1" i="1" strike="noStrike" spc="-1">
                <a:solidFill>
                  <a:srgbClr val="0070C0"/>
                </a:solidFill>
                <a:latin typeface="Times New Roman"/>
                <a:ea typeface="SimSun"/>
              </a:rPr>
              <a:t>A</a:t>
            </a:r>
            <a:endParaRPr lang="en-US" sz="1400" b="0" strike="noStrike" spc="-1">
              <a:latin typeface="Arial"/>
            </a:endParaRPr>
          </a:p>
        </p:txBody>
      </p:sp>
      <p:sp>
        <p:nvSpPr>
          <p:cNvPr id="309" name="CustomShape 25"/>
          <p:cNvSpPr/>
          <p:nvPr/>
        </p:nvSpPr>
        <p:spPr>
          <a:xfrm>
            <a:off x="3635280" y="3645000"/>
            <a:ext cx="5418360" cy="930600"/>
          </a:xfrm>
          <a:prstGeom prst="rect">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310" name="CustomShape 26"/>
          <p:cNvSpPr/>
          <p:nvPr/>
        </p:nvSpPr>
        <p:spPr>
          <a:xfrm>
            <a:off x="3648240" y="4646880"/>
            <a:ext cx="5418360" cy="930600"/>
          </a:xfrm>
          <a:prstGeom prst="rect">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311" name="CustomShape 27"/>
          <p:cNvSpPr/>
          <p:nvPr/>
        </p:nvSpPr>
        <p:spPr>
          <a:xfrm>
            <a:off x="3648240" y="5639040"/>
            <a:ext cx="5418360" cy="930600"/>
          </a:xfrm>
          <a:prstGeom prst="rect">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312" name="CustomShape 28"/>
          <p:cNvSpPr/>
          <p:nvPr/>
        </p:nvSpPr>
        <p:spPr>
          <a:xfrm>
            <a:off x="304920" y="3632040"/>
            <a:ext cx="3034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i="1" strike="noStrike" spc="-1">
                <a:solidFill>
                  <a:srgbClr val="0070C0"/>
                </a:solidFill>
                <a:latin typeface="Times New Roman"/>
                <a:ea typeface="SimSun"/>
              </a:rPr>
              <a:t>t</a:t>
            </a:r>
            <a:r>
              <a:rPr lang="en-US" sz="1100" b="1" i="1" strike="noStrike" spc="-1">
                <a:solidFill>
                  <a:srgbClr val="0070C0"/>
                </a:solidFill>
                <a:latin typeface="Times New Roman"/>
                <a:ea typeface="SimSun"/>
              </a:rPr>
              <a:t>p</a:t>
            </a:r>
            <a:endParaRPr lang="en-US" sz="1100" b="0" strike="noStrike" spc="-1">
              <a:latin typeface="Arial"/>
            </a:endParaRPr>
          </a:p>
        </p:txBody>
      </p:sp>
      <p:sp>
        <p:nvSpPr>
          <p:cNvPr id="313" name="CustomShape 29"/>
          <p:cNvSpPr/>
          <p:nvPr/>
        </p:nvSpPr>
        <p:spPr>
          <a:xfrm>
            <a:off x="304920" y="5676840"/>
            <a:ext cx="3034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i="1" strike="noStrike" spc="-1">
                <a:solidFill>
                  <a:srgbClr val="0070C0"/>
                </a:solidFill>
                <a:latin typeface="Times New Roman"/>
                <a:ea typeface="SimSun"/>
              </a:rPr>
              <a:t>t</a:t>
            </a:r>
            <a:r>
              <a:rPr lang="en-US" sz="1100" b="1" i="1" strike="noStrike" spc="-1">
                <a:solidFill>
                  <a:srgbClr val="0070C0"/>
                </a:solidFill>
                <a:latin typeface="Times New Roman"/>
                <a:ea typeface="SimSun"/>
              </a:rPr>
              <a:t>p</a:t>
            </a:r>
            <a:endParaRPr lang="en-US" sz="1100" b="0" strike="noStrike" spc="-1">
              <a:latin typeface="Arial"/>
            </a:endParaRPr>
          </a:p>
        </p:txBody>
      </p:sp>
      <p:sp>
        <p:nvSpPr>
          <p:cNvPr id="314" name="CustomShape 30"/>
          <p:cNvSpPr/>
          <p:nvPr/>
        </p:nvSpPr>
        <p:spPr>
          <a:xfrm>
            <a:off x="6411960" y="3714840"/>
            <a:ext cx="30492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i="1" strike="noStrike" spc="-1">
                <a:solidFill>
                  <a:srgbClr val="0070C0"/>
                </a:solidFill>
                <a:latin typeface="Times New Roman"/>
                <a:ea typeface="SimSun"/>
              </a:rPr>
              <a:t>t</a:t>
            </a:r>
            <a:r>
              <a:rPr lang="en-US" sz="1100" b="1" i="1" strike="noStrike" spc="-1">
                <a:solidFill>
                  <a:srgbClr val="0070C0"/>
                </a:solidFill>
                <a:latin typeface="Times New Roman"/>
                <a:ea typeface="SimSun"/>
              </a:rPr>
              <a:t>p</a:t>
            </a:r>
            <a:endParaRPr lang="en-US" sz="1100" b="0" strike="noStrike" spc="-1">
              <a:latin typeface="Arial"/>
            </a:endParaRPr>
          </a:p>
        </p:txBody>
      </p:sp>
      <p:sp>
        <p:nvSpPr>
          <p:cNvPr id="315" name="CustomShape 31"/>
          <p:cNvSpPr/>
          <p:nvPr/>
        </p:nvSpPr>
        <p:spPr>
          <a:xfrm>
            <a:off x="6392880" y="4734000"/>
            <a:ext cx="3034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i="1" strike="noStrike" spc="-1">
                <a:solidFill>
                  <a:srgbClr val="0070C0"/>
                </a:solidFill>
                <a:latin typeface="Times New Roman"/>
                <a:ea typeface="SimSun"/>
              </a:rPr>
              <a:t>t</a:t>
            </a:r>
            <a:r>
              <a:rPr lang="en-US" sz="1100" b="1" i="1" strike="noStrike" spc="-1">
                <a:solidFill>
                  <a:srgbClr val="0070C0"/>
                </a:solidFill>
                <a:latin typeface="Times New Roman"/>
                <a:ea typeface="SimSun"/>
              </a:rPr>
              <a:t>p</a:t>
            </a:r>
            <a:endParaRPr lang="en-US" sz="1100" b="0" strike="noStrike" spc="-1">
              <a:latin typeface="Arial"/>
            </a:endParaRPr>
          </a:p>
        </p:txBody>
      </p:sp>
      <p:sp>
        <p:nvSpPr>
          <p:cNvPr id="316" name="CustomShape 32"/>
          <p:cNvSpPr/>
          <p:nvPr/>
        </p:nvSpPr>
        <p:spPr>
          <a:xfrm>
            <a:off x="6389640" y="5702400"/>
            <a:ext cx="3034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i="1" strike="noStrike" spc="-1">
                <a:solidFill>
                  <a:srgbClr val="0070C0"/>
                </a:solidFill>
                <a:latin typeface="Times New Roman"/>
                <a:ea typeface="SimSun"/>
              </a:rPr>
              <a:t>t</a:t>
            </a:r>
            <a:r>
              <a:rPr lang="en-US" sz="1100" b="1" i="1" strike="noStrike" spc="-1">
                <a:solidFill>
                  <a:srgbClr val="0070C0"/>
                </a:solidFill>
                <a:latin typeface="Times New Roman"/>
                <a:ea typeface="SimSun"/>
              </a:rPr>
              <a:t>p</a:t>
            </a:r>
            <a:endParaRPr lang="en-US" sz="1100" b="0" strike="noStrike" spc="-1">
              <a:latin typeface="Arial"/>
            </a:endParaRPr>
          </a:p>
        </p:txBody>
      </p:sp>
      <p:pic>
        <p:nvPicPr>
          <p:cNvPr id="317" name="Picture 9"/>
          <p:cNvPicPr/>
          <p:nvPr/>
        </p:nvPicPr>
        <p:blipFill>
          <a:blip r:embed="rId20"/>
          <a:stretch/>
        </p:blipFill>
        <p:spPr>
          <a:xfrm>
            <a:off x="150840" y="979560"/>
            <a:ext cx="1644840" cy="1298880"/>
          </a:xfrm>
          <a:prstGeom prst="rect">
            <a:avLst/>
          </a:prstGeom>
          <a:ln>
            <a:noFill/>
          </a:ln>
        </p:spPr>
      </p:pic>
      <p:sp>
        <p:nvSpPr>
          <p:cNvPr id="318" name="CustomShape 33"/>
          <p:cNvSpPr/>
          <p:nvPr/>
        </p:nvSpPr>
        <p:spPr>
          <a:xfrm>
            <a:off x="0" y="44640"/>
            <a:ext cx="9142560" cy="62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20000"/>
              </a:lnSpc>
              <a:spcBef>
                <a:spcPts val="1800"/>
              </a:spcBef>
              <a:spcAft>
                <a:spcPts val="601"/>
              </a:spcAft>
            </a:pPr>
            <a:r>
              <a:rPr lang="zh-CN" altLang="en-US" sz="3600" b="1"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行波波形</a:t>
            </a:r>
            <a:r>
              <a:rPr lang="zh-CN" sz="3600" b="1" strike="noStrike"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测量（走时</a:t>
            </a:r>
            <a:r>
              <a:rPr lang="en-US" sz="3600" b="1" strike="noStrike"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&amp; </a:t>
            </a:r>
            <a:r>
              <a:rPr lang="zh-CN" sz="3600" b="1" strike="noStrike"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振幅）</a:t>
            </a:r>
            <a:endParaRPr lang="en-US" sz="3600" b="0" strike="noStrike" spc="-1"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19" name="CustomShape 34"/>
          <p:cNvSpPr/>
          <p:nvPr/>
        </p:nvSpPr>
        <p:spPr>
          <a:xfrm>
            <a:off x="7261560" y="6526800"/>
            <a:ext cx="1877760" cy="345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20000"/>
              </a:lnSpc>
              <a:spcBef>
                <a:spcPts val="1800"/>
              </a:spcBef>
              <a:spcAft>
                <a:spcPts val="601"/>
              </a:spcAft>
              <a:tabLst>
                <a:tab pos="0" algn="l"/>
              </a:tabLst>
            </a:pPr>
            <a:r>
              <a:rPr lang="en-US" sz="1400" b="0" strike="noStrike" spc="-1" dirty="0">
                <a:solidFill>
                  <a:srgbClr val="000000"/>
                </a:solidFill>
                <a:latin typeface="Times New Roman"/>
                <a:ea typeface="DFKai-SB"/>
              </a:rPr>
              <a:t>Lee &amp; Chen (2013)</a:t>
            </a:r>
            <a:endParaRPr lang="en-US" sz="1400" b="0" strike="noStrike" spc="-1" dirty="0">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CustomShape 1"/>
          <p:cNvSpPr/>
          <p:nvPr/>
        </p:nvSpPr>
        <p:spPr>
          <a:xfrm>
            <a:off x="22320" y="6662880"/>
            <a:ext cx="379440" cy="184666"/>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n-US" sz="1200" spc="-1" dirty="0">
                <a:solidFill>
                  <a:srgbClr val="002060"/>
                </a:solidFill>
                <a:latin typeface="Times New Roman"/>
                <a:ea typeface="新細明體"/>
              </a:rPr>
              <a:t>15</a:t>
            </a:r>
            <a:r>
              <a:rPr lang="en-US" sz="1200" b="0" strike="noStrike" spc="-1" dirty="0">
                <a:solidFill>
                  <a:srgbClr val="002060"/>
                </a:solidFill>
                <a:latin typeface="Times New Roman"/>
                <a:ea typeface="新細明體"/>
              </a:rPr>
              <a:t>/18</a:t>
            </a:r>
            <a:endParaRPr lang="en-US" sz="1200" b="0" strike="noStrike" spc="-1" dirty="0">
              <a:latin typeface="Arial"/>
            </a:endParaRPr>
          </a:p>
        </p:txBody>
      </p:sp>
      <p:pic>
        <p:nvPicPr>
          <p:cNvPr id="321" name="Picture 3"/>
          <p:cNvPicPr/>
          <p:nvPr/>
        </p:nvPicPr>
        <p:blipFill>
          <a:blip r:embed="rId2"/>
          <a:stretch/>
        </p:blipFill>
        <p:spPr>
          <a:xfrm>
            <a:off x="152280" y="749160"/>
            <a:ext cx="3463920" cy="1924200"/>
          </a:xfrm>
          <a:prstGeom prst="rect">
            <a:avLst/>
          </a:prstGeom>
          <a:ln>
            <a:noFill/>
          </a:ln>
        </p:spPr>
      </p:pic>
      <p:sp>
        <p:nvSpPr>
          <p:cNvPr id="322" name="CustomShape 2"/>
          <p:cNvSpPr/>
          <p:nvPr/>
        </p:nvSpPr>
        <p:spPr>
          <a:xfrm>
            <a:off x="3805200" y="784080"/>
            <a:ext cx="5185080" cy="287208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p:style>
      </p:sp>
      <p:pic>
        <p:nvPicPr>
          <p:cNvPr id="323" name="Picture 19"/>
          <p:cNvPicPr/>
          <p:nvPr/>
        </p:nvPicPr>
        <p:blipFill>
          <a:blip r:embed="rId3"/>
          <a:stretch/>
        </p:blipFill>
        <p:spPr>
          <a:xfrm>
            <a:off x="3863520" y="2308680"/>
            <a:ext cx="5126760" cy="1271160"/>
          </a:xfrm>
          <a:prstGeom prst="rect">
            <a:avLst/>
          </a:prstGeom>
          <a:ln>
            <a:noFill/>
          </a:ln>
        </p:spPr>
      </p:pic>
      <p:pic>
        <p:nvPicPr>
          <p:cNvPr id="324" name="Picture 18"/>
          <p:cNvPicPr/>
          <p:nvPr/>
        </p:nvPicPr>
        <p:blipFill>
          <a:blip r:embed="rId4"/>
          <a:stretch/>
        </p:blipFill>
        <p:spPr>
          <a:xfrm>
            <a:off x="4114800" y="784080"/>
            <a:ext cx="4860000" cy="1484640"/>
          </a:xfrm>
          <a:prstGeom prst="rect">
            <a:avLst/>
          </a:prstGeom>
          <a:ln>
            <a:noFill/>
          </a:ln>
        </p:spPr>
      </p:pic>
      <p:sp>
        <p:nvSpPr>
          <p:cNvPr id="325" name="CustomShape 3"/>
          <p:cNvSpPr/>
          <p:nvPr/>
        </p:nvSpPr>
        <p:spPr>
          <a:xfrm>
            <a:off x="4443480" y="1008000"/>
            <a:ext cx="249480" cy="2541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36000" tIns="36000" rIns="36000" bIns="36000">
            <a:spAutoFit/>
          </a:bodyPr>
          <a:lstStyle/>
          <a:p>
            <a:pPr algn="ctr">
              <a:lnSpc>
                <a:spcPct val="100000"/>
              </a:lnSpc>
            </a:pPr>
            <a:r>
              <a:rPr lang="en-US" sz="1200" b="1" i="1" strike="noStrike" spc="-1">
                <a:solidFill>
                  <a:srgbClr val="FFFF00"/>
                </a:solidFill>
                <a:latin typeface="Times New Roman"/>
                <a:ea typeface="SimSun"/>
              </a:rPr>
              <a:t>P</a:t>
            </a:r>
            <a:endParaRPr lang="en-US" sz="1200" b="0" strike="noStrike" spc="-1">
              <a:latin typeface="Arial"/>
            </a:endParaRPr>
          </a:p>
        </p:txBody>
      </p:sp>
      <p:sp>
        <p:nvSpPr>
          <p:cNvPr id="326" name="CustomShape 4"/>
          <p:cNvSpPr/>
          <p:nvPr/>
        </p:nvSpPr>
        <p:spPr>
          <a:xfrm>
            <a:off x="4432320" y="1314360"/>
            <a:ext cx="303480" cy="390600"/>
          </a:xfrm>
          <a:prstGeom prst="ellipse">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327" name="CustomShape 5"/>
          <p:cNvSpPr/>
          <p:nvPr/>
        </p:nvSpPr>
        <p:spPr>
          <a:xfrm>
            <a:off x="5062680" y="1314360"/>
            <a:ext cx="303480" cy="390600"/>
          </a:xfrm>
          <a:prstGeom prst="ellipse">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328" name="CustomShape 6"/>
          <p:cNvSpPr/>
          <p:nvPr/>
        </p:nvSpPr>
        <p:spPr>
          <a:xfrm>
            <a:off x="5082120" y="1007640"/>
            <a:ext cx="326880" cy="2541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36000" tIns="36000" rIns="36000" bIns="36000">
            <a:spAutoFit/>
          </a:bodyPr>
          <a:lstStyle/>
          <a:p>
            <a:pPr algn="ctr">
              <a:lnSpc>
                <a:spcPct val="100000"/>
              </a:lnSpc>
            </a:pPr>
            <a:r>
              <a:rPr lang="en-US" sz="1200" b="1" i="1" strike="noStrike" spc="-1">
                <a:solidFill>
                  <a:srgbClr val="FFFF00"/>
                </a:solidFill>
                <a:latin typeface="Times New Roman"/>
                <a:ea typeface="SimSun"/>
              </a:rPr>
              <a:t>PP</a:t>
            </a:r>
            <a:endParaRPr lang="en-US" sz="1200" b="0" strike="noStrike" spc="-1">
              <a:latin typeface="Arial"/>
            </a:endParaRPr>
          </a:p>
        </p:txBody>
      </p:sp>
      <p:sp>
        <p:nvSpPr>
          <p:cNvPr id="329" name="CustomShape 7"/>
          <p:cNvSpPr/>
          <p:nvPr/>
        </p:nvSpPr>
        <p:spPr>
          <a:xfrm>
            <a:off x="6037200" y="1068840"/>
            <a:ext cx="364320" cy="2541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36000" tIns="36000" rIns="36000" bIns="36000">
            <a:spAutoFit/>
          </a:bodyPr>
          <a:lstStyle/>
          <a:p>
            <a:pPr algn="ctr">
              <a:lnSpc>
                <a:spcPct val="100000"/>
              </a:lnSpc>
            </a:pPr>
            <a:r>
              <a:rPr lang="en-US" sz="1200" b="1" i="1" strike="noStrike" spc="-1">
                <a:solidFill>
                  <a:srgbClr val="FFFF00"/>
                </a:solidFill>
                <a:latin typeface="Times New Roman"/>
                <a:ea typeface="SimSun"/>
              </a:rPr>
              <a:t>ScP</a:t>
            </a:r>
            <a:endParaRPr lang="en-US" sz="1200" b="0" strike="noStrike" spc="-1">
              <a:latin typeface="Arial"/>
            </a:endParaRPr>
          </a:p>
        </p:txBody>
      </p:sp>
      <p:sp>
        <p:nvSpPr>
          <p:cNvPr id="330" name="CustomShape 8"/>
          <p:cNvSpPr/>
          <p:nvPr/>
        </p:nvSpPr>
        <p:spPr>
          <a:xfrm>
            <a:off x="7030080" y="1037880"/>
            <a:ext cx="250560" cy="2541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36000" tIns="36000" rIns="36000" bIns="36000">
            <a:spAutoFit/>
          </a:bodyPr>
          <a:lstStyle/>
          <a:p>
            <a:pPr algn="ctr">
              <a:lnSpc>
                <a:spcPct val="100000"/>
              </a:lnSpc>
            </a:pPr>
            <a:r>
              <a:rPr lang="en-US" sz="1200" b="1" i="1" strike="noStrike" spc="-1">
                <a:solidFill>
                  <a:srgbClr val="FFFF00"/>
                </a:solidFill>
                <a:latin typeface="Times New Roman"/>
                <a:ea typeface="SimSun"/>
              </a:rPr>
              <a:t>S</a:t>
            </a:r>
            <a:endParaRPr lang="en-US" sz="1200" b="0" strike="noStrike" spc="-1">
              <a:latin typeface="Arial"/>
            </a:endParaRPr>
          </a:p>
        </p:txBody>
      </p:sp>
      <p:sp>
        <p:nvSpPr>
          <p:cNvPr id="331" name="CustomShape 9"/>
          <p:cNvSpPr/>
          <p:nvPr/>
        </p:nvSpPr>
        <p:spPr>
          <a:xfrm>
            <a:off x="7756200" y="1066680"/>
            <a:ext cx="250560" cy="2541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36000" tIns="36000" rIns="36000" bIns="36000">
            <a:spAutoFit/>
          </a:bodyPr>
          <a:lstStyle/>
          <a:p>
            <a:pPr algn="ctr">
              <a:lnSpc>
                <a:spcPct val="100000"/>
              </a:lnSpc>
            </a:pPr>
            <a:r>
              <a:rPr lang="en-US" sz="1200" b="1" i="1" strike="noStrike" spc="-1">
                <a:solidFill>
                  <a:srgbClr val="FFFF00"/>
                </a:solidFill>
                <a:latin typeface="Times New Roman"/>
                <a:ea typeface="SimSun"/>
              </a:rPr>
              <a:t>SS</a:t>
            </a:r>
            <a:endParaRPr lang="en-US" sz="1200" b="0" strike="noStrike" spc="-1">
              <a:latin typeface="Arial"/>
            </a:endParaRPr>
          </a:p>
        </p:txBody>
      </p:sp>
      <p:sp>
        <p:nvSpPr>
          <p:cNvPr id="332" name="CustomShape 10"/>
          <p:cNvSpPr/>
          <p:nvPr/>
        </p:nvSpPr>
        <p:spPr>
          <a:xfrm>
            <a:off x="6224760" y="1324080"/>
            <a:ext cx="303480" cy="390600"/>
          </a:xfrm>
          <a:prstGeom prst="ellipse">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333" name="CustomShape 11"/>
          <p:cNvSpPr/>
          <p:nvPr/>
        </p:nvSpPr>
        <p:spPr>
          <a:xfrm>
            <a:off x="6681960" y="1066680"/>
            <a:ext cx="430200" cy="836640"/>
          </a:xfrm>
          <a:prstGeom prst="ellipse">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334" name="CustomShape 12"/>
          <p:cNvSpPr/>
          <p:nvPr/>
        </p:nvSpPr>
        <p:spPr>
          <a:xfrm>
            <a:off x="7950240" y="1066680"/>
            <a:ext cx="430200" cy="836640"/>
          </a:xfrm>
          <a:prstGeom prst="ellipse">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pic>
        <p:nvPicPr>
          <p:cNvPr id="335" name="Picture 8"/>
          <p:cNvPicPr/>
          <p:nvPr/>
        </p:nvPicPr>
        <p:blipFill>
          <a:blip r:embed="rId5"/>
          <a:stretch/>
        </p:blipFill>
        <p:spPr>
          <a:xfrm>
            <a:off x="609480" y="2765520"/>
            <a:ext cx="2516400" cy="811440"/>
          </a:xfrm>
          <a:prstGeom prst="rect">
            <a:avLst/>
          </a:prstGeom>
          <a:ln>
            <a:noFill/>
          </a:ln>
        </p:spPr>
      </p:pic>
      <p:pic>
        <p:nvPicPr>
          <p:cNvPr id="336" name="Picture 9"/>
          <p:cNvPicPr/>
          <p:nvPr/>
        </p:nvPicPr>
        <p:blipFill>
          <a:blip r:embed="rId6"/>
          <a:stretch/>
        </p:blipFill>
        <p:spPr>
          <a:xfrm>
            <a:off x="152280" y="3597120"/>
            <a:ext cx="1652760" cy="1074960"/>
          </a:xfrm>
          <a:prstGeom prst="rect">
            <a:avLst/>
          </a:prstGeom>
          <a:ln>
            <a:noFill/>
          </a:ln>
        </p:spPr>
      </p:pic>
      <p:pic>
        <p:nvPicPr>
          <p:cNvPr id="337" name="Picture 10"/>
          <p:cNvPicPr/>
          <p:nvPr/>
        </p:nvPicPr>
        <p:blipFill>
          <a:blip r:embed="rId7"/>
          <a:stretch/>
        </p:blipFill>
        <p:spPr>
          <a:xfrm>
            <a:off x="1828800" y="3597120"/>
            <a:ext cx="1654200" cy="1078200"/>
          </a:xfrm>
          <a:prstGeom prst="rect">
            <a:avLst/>
          </a:prstGeom>
          <a:ln>
            <a:noFill/>
          </a:ln>
        </p:spPr>
      </p:pic>
      <p:pic>
        <p:nvPicPr>
          <p:cNvPr id="338" name="Picture 11"/>
          <p:cNvPicPr/>
          <p:nvPr/>
        </p:nvPicPr>
        <p:blipFill>
          <a:blip r:embed="rId8"/>
          <a:stretch/>
        </p:blipFill>
        <p:spPr>
          <a:xfrm>
            <a:off x="609480" y="4818240"/>
            <a:ext cx="2517840" cy="811440"/>
          </a:xfrm>
          <a:prstGeom prst="rect">
            <a:avLst/>
          </a:prstGeom>
          <a:ln>
            <a:noFill/>
          </a:ln>
        </p:spPr>
      </p:pic>
      <p:pic>
        <p:nvPicPr>
          <p:cNvPr id="339" name="Picture 12"/>
          <p:cNvPicPr/>
          <p:nvPr/>
        </p:nvPicPr>
        <p:blipFill>
          <a:blip r:embed="rId9"/>
          <a:stretch/>
        </p:blipFill>
        <p:spPr>
          <a:xfrm>
            <a:off x="152280" y="5654520"/>
            <a:ext cx="1654200" cy="1078200"/>
          </a:xfrm>
          <a:prstGeom prst="rect">
            <a:avLst/>
          </a:prstGeom>
          <a:ln>
            <a:noFill/>
          </a:ln>
        </p:spPr>
      </p:pic>
      <p:pic>
        <p:nvPicPr>
          <p:cNvPr id="340" name="Picture 13"/>
          <p:cNvPicPr/>
          <p:nvPr/>
        </p:nvPicPr>
        <p:blipFill>
          <a:blip r:embed="rId10"/>
          <a:stretch/>
        </p:blipFill>
        <p:spPr>
          <a:xfrm>
            <a:off x="1828800" y="5654520"/>
            <a:ext cx="1654200" cy="1078200"/>
          </a:xfrm>
          <a:prstGeom prst="rect">
            <a:avLst/>
          </a:prstGeom>
          <a:ln>
            <a:noFill/>
          </a:ln>
        </p:spPr>
      </p:pic>
      <p:sp>
        <p:nvSpPr>
          <p:cNvPr id="341" name="CustomShape 13"/>
          <p:cNvSpPr/>
          <p:nvPr/>
        </p:nvSpPr>
        <p:spPr>
          <a:xfrm>
            <a:off x="90360" y="2736720"/>
            <a:ext cx="3462480" cy="1984680"/>
          </a:xfrm>
          <a:prstGeom prst="rect">
            <a:avLst/>
          </a:prstGeom>
          <a:noFill/>
          <a:ln w="25400" cap="rnd">
            <a:solidFill>
              <a:srgbClr val="FF0000"/>
            </a:solidFill>
            <a:round/>
          </a:ln>
        </p:spPr>
        <p:style>
          <a:lnRef idx="2">
            <a:schemeClr val="accent1">
              <a:shade val="50000"/>
            </a:schemeClr>
          </a:lnRef>
          <a:fillRef idx="1">
            <a:schemeClr val="accent1"/>
          </a:fillRef>
          <a:effectRef idx="0">
            <a:schemeClr val="accent1"/>
          </a:effectRef>
          <a:fontRef idx="minor"/>
        </p:style>
      </p:sp>
      <p:sp>
        <p:nvSpPr>
          <p:cNvPr id="342" name="CustomShape 14"/>
          <p:cNvSpPr/>
          <p:nvPr/>
        </p:nvSpPr>
        <p:spPr>
          <a:xfrm>
            <a:off x="76320" y="4781520"/>
            <a:ext cx="3462480" cy="1984680"/>
          </a:xfrm>
          <a:prstGeom prst="rect">
            <a:avLst/>
          </a:prstGeom>
          <a:noFill/>
          <a:ln w="25400" cap="rnd">
            <a:solidFill>
              <a:srgbClr val="FF0000"/>
            </a:solidFill>
            <a:round/>
          </a:ln>
        </p:spPr>
        <p:style>
          <a:lnRef idx="2">
            <a:schemeClr val="accent1">
              <a:shade val="50000"/>
            </a:schemeClr>
          </a:lnRef>
          <a:fillRef idx="1">
            <a:schemeClr val="accent1"/>
          </a:fillRef>
          <a:effectRef idx="0">
            <a:schemeClr val="accent1"/>
          </a:effectRef>
          <a:fontRef idx="minor"/>
        </p:style>
      </p:sp>
      <p:sp>
        <p:nvSpPr>
          <p:cNvPr id="343" name="CustomShape 15"/>
          <p:cNvSpPr/>
          <p:nvPr/>
        </p:nvSpPr>
        <p:spPr>
          <a:xfrm>
            <a:off x="152280" y="2765520"/>
            <a:ext cx="303480" cy="3639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i="1" strike="noStrike" spc="-1">
                <a:solidFill>
                  <a:srgbClr val="FFFF00"/>
                </a:solidFill>
                <a:latin typeface="Times New Roman"/>
                <a:ea typeface="SimSun"/>
              </a:rPr>
              <a:t>P</a:t>
            </a:r>
            <a:endParaRPr lang="en-US" sz="1800" b="0" strike="noStrike" spc="-1">
              <a:latin typeface="Arial"/>
            </a:endParaRPr>
          </a:p>
        </p:txBody>
      </p:sp>
      <p:sp>
        <p:nvSpPr>
          <p:cNvPr id="344" name="CustomShape 16"/>
          <p:cNvSpPr/>
          <p:nvPr/>
        </p:nvSpPr>
        <p:spPr>
          <a:xfrm>
            <a:off x="152280" y="4827600"/>
            <a:ext cx="455760" cy="3330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600" b="1" i="1" strike="noStrike" spc="-1">
                <a:solidFill>
                  <a:srgbClr val="FFFF00"/>
                </a:solidFill>
                <a:latin typeface="Times New Roman"/>
                <a:ea typeface="SimSun"/>
              </a:rPr>
              <a:t>PP</a:t>
            </a:r>
            <a:endParaRPr lang="en-US" sz="1600" b="0" strike="noStrike" spc="-1">
              <a:latin typeface="Arial"/>
            </a:endParaRPr>
          </a:p>
        </p:txBody>
      </p:sp>
      <p:sp>
        <p:nvSpPr>
          <p:cNvPr id="345" name="CustomShape 17"/>
          <p:cNvSpPr/>
          <p:nvPr/>
        </p:nvSpPr>
        <p:spPr>
          <a:xfrm>
            <a:off x="1905120" y="3648240"/>
            <a:ext cx="5320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strike="noStrike" spc="-1">
                <a:solidFill>
                  <a:srgbClr val="0070C0"/>
                </a:solidFill>
                <a:latin typeface="Times New Roman"/>
                <a:ea typeface="SimSun"/>
              </a:rPr>
              <a:t>ln</a:t>
            </a:r>
            <a:r>
              <a:rPr lang="en-US" sz="1400" b="1" i="1" strike="noStrike" spc="-1">
                <a:solidFill>
                  <a:srgbClr val="0070C0"/>
                </a:solidFill>
                <a:latin typeface="Times New Roman"/>
                <a:ea typeface="SimSun"/>
              </a:rPr>
              <a:t>A</a:t>
            </a:r>
            <a:endParaRPr lang="en-US" sz="1400" b="0" strike="noStrike" spc="-1">
              <a:latin typeface="Arial"/>
            </a:endParaRPr>
          </a:p>
        </p:txBody>
      </p:sp>
      <p:sp>
        <p:nvSpPr>
          <p:cNvPr id="346" name="CustomShape 18"/>
          <p:cNvSpPr/>
          <p:nvPr/>
        </p:nvSpPr>
        <p:spPr>
          <a:xfrm>
            <a:off x="1905120" y="5699160"/>
            <a:ext cx="5320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strike="noStrike" spc="-1">
                <a:solidFill>
                  <a:srgbClr val="0070C0"/>
                </a:solidFill>
                <a:latin typeface="Times New Roman"/>
                <a:ea typeface="SimSun"/>
              </a:rPr>
              <a:t>ln</a:t>
            </a:r>
            <a:r>
              <a:rPr lang="en-US" sz="1400" b="1" i="1" strike="noStrike" spc="-1">
                <a:solidFill>
                  <a:srgbClr val="0070C0"/>
                </a:solidFill>
                <a:latin typeface="Times New Roman"/>
                <a:ea typeface="SimSun"/>
              </a:rPr>
              <a:t>A</a:t>
            </a:r>
            <a:endParaRPr lang="en-US" sz="1400" b="0" strike="noStrike" spc="-1">
              <a:latin typeface="Arial"/>
            </a:endParaRPr>
          </a:p>
        </p:txBody>
      </p:sp>
      <p:pic>
        <p:nvPicPr>
          <p:cNvPr id="347" name="Picture 14"/>
          <p:cNvPicPr/>
          <p:nvPr/>
        </p:nvPicPr>
        <p:blipFill>
          <a:blip r:embed="rId11"/>
          <a:stretch/>
        </p:blipFill>
        <p:spPr>
          <a:xfrm>
            <a:off x="3681360" y="3789360"/>
            <a:ext cx="2519640" cy="812880"/>
          </a:xfrm>
          <a:prstGeom prst="rect">
            <a:avLst/>
          </a:prstGeom>
          <a:ln>
            <a:noFill/>
          </a:ln>
        </p:spPr>
      </p:pic>
      <p:pic>
        <p:nvPicPr>
          <p:cNvPr id="348" name="Picture 15"/>
          <p:cNvPicPr/>
          <p:nvPr/>
        </p:nvPicPr>
        <p:blipFill>
          <a:blip r:embed="rId12"/>
          <a:stretch/>
        </p:blipFill>
        <p:spPr>
          <a:xfrm>
            <a:off x="6251400" y="3789360"/>
            <a:ext cx="1366920" cy="827280"/>
          </a:xfrm>
          <a:prstGeom prst="rect">
            <a:avLst/>
          </a:prstGeom>
          <a:ln>
            <a:noFill/>
          </a:ln>
        </p:spPr>
      </p:pic>
      <p:pic>
        <p:nvPicPr>
          <p:cNvPr id="349" name="Picture 16"/>
          <p:cNvPicPr/>
          <p:nvPr/>
        </p:nvPicPr>
        <p:blipFill>
          <a:blip r:embed="rId13"/>
          <a:stretch/>
        </p:blipFill>
        <p:spPr>
          <a:xfrm>
            <a:off x="7667640" y="3789360"/>
            <a:ext cx="1366920" cy="827280"/>
          </a:xfrm>
          <a:prstGeom prst="rect">
            <a:avLst/>
          </a:prstGeom>
          <a:ln>
            <a:noFill/>
          </a:ln>
        </p:spPr>
      </p:pic>
      <p:pic>
        <p:nvPicPr>
          <p:cNvPr id="350" name="Picture 17"/>
          <p:cNvPicPr/>
          <p:nvPr/>
        </p:nvPicPr>
        <p:blipFill>
          <a:blip r:embed="rId14"/>
          <a:stretch/>
        </p:blipFill>
        <p:spPr>
          <a:xfrm>
            <a:off x="3681360" y="4781520"/>
            <a:ext cx="2519640" cy="811440"/>
          </a:xfrm>
          <a:prstGeom prst="rect">
            <a:avLst/>
          </a:prstGeom>
          <a:ln>
            <a:noFill/>
          </a:ln>
        </p:spPr>
      </p:pic>
      <p:pic>
        <p:nvPicPr>
          <p:cNvPr id="351" name="Picture 20"/>
          <p:cNvPicPr/>
          <p:nvPr/>
        </p:nvPicPr>
        <p:blipFill>
          <a:blip r:embed="rId15"/>
          <a:stretch/>
        </p:blipFill>
        <p:spPr>
          <a:xfrm>
            <a:off x="6251400" y="4780080"/>
            <a:ext cx="1366920" cy="827280"/>
          </a:xfrm>
          <a:prstGeom prst="rect">
            <a:avLst/>
          </a:prstGeom>
          <a:ln>
            <a:noFill/>
          </a:ln>
        </p:spPr>
      </p:pic>
      <p:pic>
        <p:nvPicPr>
          <p:cNvPr id="352" name="Picture 21"/>
          <p:cNvPicPr/>
          <p:nvPr/>
        </p:nvPicPr>
        <p:blipFill>
          <a:blip r:embed="rId16"/>
          <a:stretch/>
        </p:blipFill>
        <p:spPr>
          <a:xfrm>
            <a:off x="7667640" y="4780080"/>
            <a:ext cx="1366920" cy="827280"/>
          </a:xfrm>
          <a:prstGeom prst="rect">
            <a:avLst/>
          </a:prstGeom>
          <a:ln>
            <a:noFill/>
          </a:ln>
        </p:spPr>
      </p:pic>
      <p:pic>
        <p:nvPicPr>
          <p:cNvPr id="353" name="Picture 22"/>
          <p:cNvPicPr/>
          <p:nvPr/>
        </p:nvPicPr>
        <p:blipFill>
          <a:blip r:embed="rId17"/>
          <a:stretch/>
        </p:blipFill>
        <p:spPr>
          <a:xfrm>
            <a:off x="3681360" y="5770440"/>
            <a:ext cx="2519640" cy="812880"/>
          </a:xfrm>
          <a:prstGeom prst="rect">
            <a:avLst/>
          </a:prstGeom>
          <a:ln>
            <a:noFill/>
          </a:ln>
        </p:spPr>
      </p:pic>
      <p:pic>
        <p:nvPicPr>
          <p:cNvPr id="354" name="Picture 23"/>
          <p:cNvPicPr/>
          <p:nvPr/>
        </p:nvPicPr>
        <p:blipFill>
          <a:blip r:embed="rId18"/>
          <a:stretch/>
        </p:blipFill>
        <p:spPr>
          <a:xfrm>
            <a:off x="6251400" y="5757840"/>
            <a:ext cx="1366920" cy="827280"/>
          </a:xfrm>
          <a:prstGeom prst="rect">
            <a:avLst/>
          </a:prstGeom>
          <a:ln>
            <a:noFill/>
          </a:ln>
        </p:spPr>
      </p:pic>
      <p:pic>
        <p:nvPicPr>
          <p:cNvPr id="355" name="Picture 24"/>
          <p:cNvPicPr/>
          <p:nvPr/>
        </p:nvPicPr>
        <p:blipFill>
          <a:blip r:embed="rId19"/>
          <a:stretch/>
        </p:blipFill>
        <p:spPr>
          <a:xfrm>
            <a:off x="7667640" y="5757840"/>
            <a:ext cx="1366920" cy="827280"/>
          </a:xfrm>
          <a:prstGeom prst="rect">
            <a:avLst/>
          </a:prstGeom>
          <a:ln>
            <a:noFill/>
          </a:ln>
        </p:spPr>
      </p:pic>
      <p:sp>
        <p:nvSpPr>
          <p:cNvPr id="356" name="CustomShape 19"/>
          <p:cNvSpPr/>
          <p:nvPr/>
        </p:nvSpPr>
        <p:spPr>
          <a:xfrm>
            <a:off x="3809880" y="3836880"/>
            <a:ext cx="501840" cy="3330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0" tIns="45000" rIns="0" bIns="45000">
            <a:spAutoFit/>
          </a:bodyPr>
          <a:lstStyle/>
          <a:p>
            <a:pPr algn="ctr">
              <a:lnSpc>
                <a:spcPct val="100000"/>
              </a:lnSpc>
            </a:pPr>
            <a:r>
              <a:rPr lang="en-US" sz="1600" b="1" i="1" strike="noStrike" spc="-1">
                <a:solidFill>
                  <a:srgbClr val="FFFF00"/>
                </a:solidFill>
                <a:latin typeface="Times New Roman"/>
                <a:ea typeface="SimSun"/>
              </a:rPr>
              <a:t>ScP</a:t>
            </a:r>
            <a:endParaRPr lang="en-US" sz="1600" b="0" strike="noStrike" spc="-1">
              <a:latin typeface="Arial"/>
            </a:endParaRPr>
          </a:p>
        </p:txBody>
      </p:sp>
      <p:sp>
        <p:nvSpPr>
          <p:cNvPr id="357" name="CustomShape 20"/>
          <p:cNvSpPr/>
          <p:nvPr/>
        </p:nvSpPr>
        <p:spPr>
          <a:xfrm>
            <a:off x="3809880" y="4827600"/>
            <a:ext cx="303480" cy="36396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i="1" strike="noStrike" spc="-1">
                <a:solidFill>
                  <a:srgbClr val="FFFF00"/>
                </a:solidFill>
                <a:latin typeface="Times New Roman"/>
                <a:ea typeface="SimSun"/>
              </a:rPr>
              <a:t>S</a:t>
            </a:r>
            <a:endParaRPr lang="en-US" sz="1800" b="0" strike="noStrike" spc="-1">
              <a:latin typeface="Arial"/>
            </a:endParaRPr>
          </a:p>
        </p:txBody>
      </p:sp>
      <p:sp>
        <p:nvSpPr>
          <p:cNvPr id="358" name="CustomShape 21"/>
          <p:cNvSpPr/>
          <p:nvPr/>
        </p:nvSpPr>
        <p:spPr>
          <a:xfrm>
            <a:off x="3809880" y="5824440"/>
            <a:ext cx="414360" cy="3330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600" b="1" i="1" strike="noStrike" spc="-1">
                <a:solidFill>
                  <a:srgbClr val="FFFF00"/>
                </a:solidFill>
                <a:latin typeface="Times New Roman"/>
                <a:ea typeface="SimSun"/>
              </a:rPr>
              <a:t>SS</a:t>
            </a:r>
            <a:endParaRPr lang="en-US" sz="1600" b="0" strike="noStrike" spc="-1">
              <a:latin typeface="Arial"/>
            </a:endParaRPr>
          </a:p>
        </p:txBody>
      </p:sp>
      <p:sp>
        <p:nvSpPr>
          <p:cNvPr id="359" name="CustomShape 22"/>
          <p:cNvSpPr/>
          <p:nvPr/>
        </p:nvSpPr>
        <p:spPr>
          <a:xfrm>
            <a:off x="7772400" y="3805200"/>
            <a:ext cx="5320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strike="noStrike" spc="-1">
                <a:solidFill>
                  <a:srgbClr val="0070C0"/>
                </a:solidFill>
                <a:latin typeface="Times New Roman"/>
                <a:ea typeface="SimSun"/>
              </a:rPr>
              <a:t>ln</a:t>
            </a:r>
            <a:r>
              <a:rPr lang="en-US" sz="1400" b="1" i="1" strike="noStrike" spc="-1">
                <a:solidFill>
                  <a:srgbClr val="0070C0"/>
                </a:solidFill>
                <a:latin typeface="Times New Roman"/>
                <a:ea typeface="SimSun"/>
              </a:rPr>
              <a:t>A</a:t>
            </a:r>
            <a:endParaRPr lang="en-US" sz="1400" b="0" strike="noStrike" spc="-1">
              <a:latin typeface="Arial"/>
            </a:endParaRPr>
          </a:p>
        </p:txBody>
      </p:sp>
      <p:sp>
        <p:nvSpPr>
          <p:cNvPr id="360" name="CustomShape 23"/>
          <p:cNvSpPr/>
          <p:nvPr/>
        </p:nvSpPr>
        <p:spPr>
          <a:xfrm>
            <a:off x="7772400" y="4829040"/>
            <a:ext cx="5320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strike="noStrike" spc="-1">
                <a:solidFill>
                  <a:srgbClr val="0070C0"/>
                </a:solidFill>
                <a:latin typeface="Times New Roman"/>
                <a:ea typeface="SimSun"/>
              </a:rPr>
              <a:t>ln</a:t>
            </a:r>
            <a:r>
              <a:rPr lang="en-US" sz="1400" b="1" i="1" strike="noStrike" spc="-1">
                <a:solidFill>
                  <a:srgbClr val="0070C0"/>
                </a:solidFill>
                <a:latin typeface="Times New Roman"/>
                <a:ea typeface="SimSun"/>
              </a:rPr>
              <a:t>A</a:t>
            </a:r>
            <a:endParaRPr lang="en-US" sz="1400" b="0" strike="noStrike" spc="-1">
              <a:latin typeface="Arial"/>
            </a:endParaRPr>
          </a:p>
        </p:txBody>
      </p:sp>
      <p:sp>
        <p:nvSpPr>
          <p:cNvPr id="361" name="CustomShape 24"/>
          <p:cNvSpPr/>
          <p:nvPr/>
        </p:nvSpPr>
        <p:spPr>
          <a:xfrm>
            <a:off x="7772400" y="5789520"/>
            <a:ext cx="5320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strike="noStrike" spc="-1">
                <a:solidFill>
                  <a:srgbClr val="0070C0"/>
                </a:solidFill>
                <a:latin typeface="Times New Roman"/>
                <a:ea typeface="SimSun"/>
              </a:rPr>
              <a:t>ln</a:t>
            </a:r>
            <a:r>
              <a:rPr lang="en-US" sz="1400" b="1" i="1" strike="noStrike" spc="-1">
                <a:solidFill>
                  <a:srgbClr val="0070C0"/>
                </a:solidFill>
                <a:latin typeface="Times New Roman"/>
                <a:ea typeface="SimSun"/>
              </a:rPr>
              <a:t>A</a:t>
            </a:r>
            <a:endParaRPr lang="en-US" sz="1400" b="0" strike="noStrike" spc="-1">
              <a:latin typeface="Arial"/>
            </a:endParaRPr>
          </a:p>
        </p:txBody>
      </p:sp>
      <p:sp>
        <p:nvSpPr>
          <p:cNvPr id="362" name="CustomShape 25"/>
          <p:cNvSpPr/>
          <p:nvPr/>
        </p:nvSpPr>
        <p:spPr>
          <a:xfrm>
            <a:off x="3635280" y="3736800"/>
            <a:ext cx="5418360" cy="930600"/>
          </a:xfrm>
          <a:prstGeom prst="rect">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363" name="CustomShape 26"/>
          <p:cNvSpPr/>
          <p:nvPr/>
        </p:nvSpPr>
        <p:spPr>
          <a:xfrm>
            <a:off x="3648240" y="4738680"/>
            <a:ext cx="5418360" cy="930600"/>
          </a:xfrm>
          <a:prstGeom prst="rect">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364" name="CustomShape 27"/>
          <p:cNvSpPr/>
          <p:nvPr/>
        </p:nvSpPr>
        <p:spPr>
          <a:xfrm>
            <a:off x="3648240" y="5730840"/>
            <a:ext cx="5418360" cy="930600"/>
          </a:xfrm>
          <a:prstGeom prst="rect">
            <a:avLst/>
          </a:prstGeom>
          <a:noFill/>
          <a:ln w="19080" cap="rnd">
            <a:solidFill>
              <a:srgbClr val="00B050"/>
            </a:solidFill>
            <a:round/>
          </a:ln>
        </p:spPr>
        <p:style>
          <a:lnRef idx="2">
            <a:schemeClr val="accent1">
              <a:shade val="50000"/>
            </a:schemeClr>
          </a:lnRef>
          <a:fillRef idx="1">
            <a:schemeClr val="accent1"/>
          </a:fillRef>
          <a:effectRef idx="0">
            <a:schemeClr val="accent1"/>
          </a:effectRef>
          <a:fontRef idx="minor"/>
        </p:style>
      </p:sp>
      <p:sp>
        <p:nvSpPr>
          <p:cNvPr id="365" name="CustomShape 28"/>
          <p:cNvSpPr/>
          <p:nvPr/>
        </p:nvSpPr>
        <p:spPr>
          <a:xfrm>
            <a:off x="304920" y="3632040"/>
            <a:ext cx="3034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i="1" strike="noStrike" spc="-1">
                <a:solidFill>
                  <a:srgbClr val="0070C0"/>
                </a:solidFill>
                <a:latin typeface="Times New Roman"/>
                <a:ea typeface="SimSun"/>
              </a:rPr>
              <a:t>t</a:t>
            </a:r>
            <a:r>
              <a:rPr lang="en-US" sz="1100" b="1" i="1" strike="noStrike" spc="-1">
                <a:solidFill>
                  <a:srgbClr val="0070C0"/>
                </a:solidFill>
                <a:latin typeface="Times New Roman"/>
                <a:ea typeface="SimSun"/>
              </a:rPr>
              <a:t>p</a:t>
            </a:r>
            <a:endParaRPr lang="en-US" sz="1100" b="0" strike="noStrike" spc="-1">
              <a:latin typeface="Arial"/>
            </a:endParaRPr>
          </a:p>
        </p:txBody>
      </p:sp>
      <p:sp>
        <p:nvSpPr>
          <p:cNvPr id="366" name="CustomShape 29"/>
          <p:cNvSpPr/>
          <p:nvPr/>
        </p:nvSpPr>
        <p:spPr>
          <a:xfrm>
            <a:off x="304920" y="5676840"/>
            <a:ext cx="3034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i="1" strike="noStrike" spc="-1">
                <a:solidFill>
                  <a:srgbClr val="0070C0"/>
                </a:solidFill>
                <a:latin typeface="Times New Roman"/>
                <a:ea typeface="SimSun"/>
              </a:rPr>
              <a:t>t</a:t>
            </a:r>
            <a:r>
              <a:rPr lang="en-US" sz="1100" b="1" i="1" strike="noStrike" spc="-1">
                <a:solidFill>
                  <a:srgbClr val="0070C0"/>
                </a:solidFill>
                <a:latin typeface="Times New Roman"/>
                <a:ea typeface="SimSun"/>
              </a:rPr>
              <a:t>p</a:t>
            </a:r>
            <a:endParaRPr lang="en-US" sz="1100" b="0" strike="noStrike" spc="-1">
              <a:latin typeface="Arial"/>
            </a:endParaRPr>
          </a:p>
        </p:txBody>
      </p:sp>
      <p:sp>
        <p:nvSpPr>
          <p:cNvPr id="367" name="CustomShape 30"/>
          <p:cNvSpPr/>
          <p:nvPr/>
        </p:nvSpPr>
        <p:spPr>
          <a:xfrm>
            <a:off x="6411960" y="3807000"/>
            <a:ext cx="30492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i="1" strike="noStrike" spc="-1">
                <a:solidFill>
                  <a:srgbClr val="0070C0"/>
                </a:solidFill>
                <a:latin typeface="Times New Roman"/>
                <a:ea typeface="SimSun"/>
              </a:rPr>
              <a:t>t</a:t>
            </a:r>
            <a:r>
              <a:rPr lang="en-US" sz="1100" b="1" i="1" strike="noStrike" spc="-1">
                <a:solidFill>
                  <a:srgbClr val="0070C0"/>
                </a:solidFill>
                <a:latin typeface="Times New Roman"/>
                <a:ea typeface="SimSun"/>
              </a:rPr>
              <a:t>p</a:t>
            </a:r>
            <a:endParaRPr lang="en-US" sz="1100" b="0" strike="noStrike" spc="-1">
              <a:latin typeface="Arial"/>
            </a:endParaRPr>
          </a:p>
        </p:txBody>
      </p:sp>
      <p:sp>
        <p:nvSpPr>
          <p:cNvPr id="368" name="CustomShape 31"/>
          <p:cNvSpPr/>
          <p:nvPr/>
        </p:nvSpPr>
        <p:spPr>
          <a:xfrm>
            <a:off x="6392880" y="4826160"/>
            <a:ext cx="3034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i="1" strike="noStrike" spc="-1">
                <a:solidFill>
                  <a:srgbClr val="0070C0"/>
                </a:solidFill>
                <a:latin typeface="Times New Roman"/>
                <a:ea typeface="SimSun"/>
              </a:rPr>
              <a:t>t</a:t>
            </a:r>
            <a:r>
              <a:rPr lang="en-US" sz="1100" b="1" i="1" strike="noStrike" spc="-1">
                <a:solidFill>
                  <a:srgbClr val="0070C0"/>
                </a:solidFill>
                <a:latin typeface="Times New Roman"/>
                <a:ea typeface="SimSun"/>
              </a:rPr>
              <a:t>p</a:t>
            </a:r>
            <a:endParaRPr lang="en-US" sz="1100" b="0" strike="noStrike" spc="-1">
              <a:latin typeface="Arial"/>
            </a:endParaRPr>
          </a:p>
        </p:txBody>
      </p:sp>
      <p:sp>
        <p:nvSpPr>
          <p:cNvPr id="369" name="CustomShape 32"/>
          <p:cNvSpPr/>
          <p:nvPr/>
        </p:nvSpPr>
        <p:spPr>
          <a:xfrm>
            <a:off x="6389640" y="5794200"/>
            <a:ext cx="303480" cy="212760"/>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l-GR" sz="1400" b="1" strike="noStrike" spc="-1">
                <a:solidFill>
                  <a:srgbClr val="0070C0"/>
                </a:solidFill>
                <a:latin typeface="Times New Roman"/>
                <a:ea typeface="Microsoft JhengHei"/>
              </a:rPr>
              <a:t>δ</a:t>
            </a:r>
            <a:r>
              <a:rPr lang="en-US" sz="1400" b="1" i="1" strike="noStrike" spc="-1">
                <a:solidFill>
                  <a:srgbClr val="0070C0"/>
                </a:solidFill>
                <a:latin typeface="Times New Roman"/>
                <a:ea typeface="SimSun"/>
              </a:rPr>
              <a:t>t</a:t>
            </a:r>
            <a:r>
              <a:rPr lang="en-US" sz="1100" b="1" i="1" strike="noStrike" spc="-1">
                <a:solidFill>
                  <a:srgbClr val="0070C0"/>
                </a:solidFill>
                <a:latin typeface="Times New Roman"/>
                <a:ea typeface="SimSun"/>
              </a:rPr>
              <a:t>p</a:t>
            </a:r>
            <a:endParaRPr lang="en-US" sz="1100" b="0" strike="noStrike" spc="-1">
              <a:latin typeface="Arial"/>
            </a:endParaRPr>
          </a:p>
        </p:txBody>
      </p:sp>
      <p:pic>
        <p:nvPicPr>
          <p:cNvPr id="370" name="Picture 9"/>
          <p:cNvPicPr/>
          <p:nvPr/>
        </p:nvPicPr>
        <p:blipFill>
          <a:blip r:embed="rId20"/>
          <a:stretch/>
        </p:blipFill>
        <p:spPr>
          <a:xfrm>
            <a:off x="150840" y="979560"/>
            <a:ext cx="1644840" cy="1298880"/>
          </a:xfrm>
          <a:prstGeom prst="rect">
            <a:avLst/>
          </a:prstGeom>
          <a:ln>
            <a:noFill/>
          </a:ln>
        </p:spPr>
      </p:pic>
      <p:pic>
        <p:nvPicPr>
          <p:cNvPr id="372" name="Picture 23"/>
          <p:cNvPicPr/>
          <p:nvPr/>
        </p:nvPicPr>
        <p:blipFill>
          <a:blip r:embed="rId21"/>
          <a:stretch/>
        </p:blipFill>
        <p:spPr>
          <a:xfrm>
            <a:off x="3612600" y="2972520"/>
            <a:ext cx="2030040" cy="1460520"/>
          </a:xfrm>
          <a:prstGeom prst="rect">
            <a:avLst/>
          </a:prstGeom>
          <a:ln>
            <a:noFill/>
          </a:ln>
        </p:spPr>
      </p:pic>
      <p:pic>
        <p:nvPicPr>
          <p:cNvPr id="373" name="图片 1"/>
          <p:cNvPicPr/>
          <p:nvPr/>
        </p:nvPicPr>
        <p:blipFill>
          <a:blip r:embed="rId22"/>
          <a:stretch/>
        </p:blipFill>
        <p:spPr>
          <a:xfrm>
            <a:off x="3632040" y="4802400"/>
            <a:ext cx="2144880" cy="1924920"/>
          </a:xfrm>
          <a:prstGeom prst="rect">
            <a:avLst/>
          </a:prstGeom>
          <a:ln>
            <a:noFill/>
          </a:ln>
        </p:spPr>
      </p:pic>
      <p:sp>
        <p:nvSpPr>
          <p:cNvPr id="56" name="CustomShape 33"/>
          <p:cNvSpPr/>
          <p:nvPr/>
        </p:nvSpPr>
        <p:spPr>
          <a:xfrm>
            <a:off x="0" y="44640"/>
            <a:ext cx="9142560" cy="62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20000"/>
              </a:lnSpc>
              <a:spcBef>
                <a:spcPts val="1800"/>
              </a:spcBef>
              <a:spcAft>
                <a:spcPts val="601"/>
              </a:spcAft>
            </a:pPr>
            <a:r>
              <a:rPr lang="zh-CN" altLang="en-US" sz="3600" b="1"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行波波形</a:t>
            </a:r>
            <a:r>
              <a:rPr lang="zh-CN" sz="3600" b="1" strike="noStrike"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测量</a:t>
            </a:r>
            <a:r>
              <a:rPr lang="zh-CN" altLang="en-US" sz="3600" b="1" strike="noStrike"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数据结构敏感核</a:t>
            </a:r>
            <a:endParaRPr lang="en-US" sz="3600" b="0" strike="noStrike" spc="-1" dirty="0">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33"/>
          <p:cNvSpPr/>
          <p:nvPr/>
        </p:nvSpPr>
        <p:spPr>
          <a:xfrm>
            <a:off x="0" y="285265"/>
            <a:ext cx="9142560" cy="62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20000"/>
              </a:lnSpc>
              <a:spcBef>
                <a:spcPts val="1800"/>
              </a:spcBef>
              <a:spcAft>
                <a:spcPts val="601"/>
              </a:spcAft>
            </a:pPr>
            <a:r>
              <a:rPr lang="zh-CN" altLang="en-US" sz="3600" b="1"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全球结构主要特征</a:t>
            </a:r>
            <a:r>
              <a:rPr lang="en-US" altLang="zh-CN" sz="3600" b="1"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1: </a:t>
            </a:r>
            <a:r>
              <a:rPr lang="zh-CN" altLang="en-US" sz="3600" b="1"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板块俯冲</a:t>
            </a:r>
            <a:r>
              <a:rPr lang="en-US" altLang="zh-CN" sz="3600" b="1"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(subduction)</a:t>
            </a:r>
            <a:endParaRPr lang="en-US" sz="3600" b="0" strike="noStrike" spc="-1"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310078" y="1471979"/>
            <a:ext cx="8536108" cy="4780066"/>
          </a:xfrm>
          <a:prstGeom prst="rect">
            <a:avLst/>
          </a:prstGeom>
        </p:spPr>
      </p:pic>
      <p:sp>
        <p:nvSpPr>
          <p:cNvPr id="4" name="CustomShape 34"/>
          <p:cNvSpPr/>
          <p:nvPr/>
        </p:nvSpPr>
        <p:spPr>
          <a:xfrm>
            <a:off x="7143431" y="6252045"/>
            <a:ext cx="1877760" cy="360312"/>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20000"/>
              </a:lnSpc>
              <a:spcBef>
                <a:spcPts val="1800"/>
              </a:spcBef>
              <a:spcAft>
                <a:spcPts val="601"/>
              </a:spcAft>
              <a:tabLst>
                <a:tab pos="0" algn="l"/>
              </a:tabLst>
            </a:pPr>
            <a:r>
              <a:rPr lang="en-US" sz="1600" b="0" strike="noStrike" spc="-1" dirty="0">
                <a:solidFill>
                  <a:srgbClr val="000000"/>
                </a:solidFill>
                <a:latin typeface="Times New Roman"/>
                <a:ea typeface="DFKai-SB"/>
              </a:rPr>
              <a:t>Goes et al. (2017)</a:t>
            </a:r>
            <a:endParaRPr lang="en-US" sz="1600" b="0" strike="noStrike" spc="-1" dirty="0">
              <a:latin typeface="Arial"/>
            </a:endParaRPr>
          </a:p>
        </p:txBody>
      </p:sp>
      <p:sp>
        <p:nvSpPr>
          <p:cNvPr id="5" name="CustomShape 3"/>
          <p:cNvSpPr/>
          <p:nvPr/>
        </p:nvSpPr>
        <p:spPr>
          <a:xfrm>
            <a:off x="22320" y="6662880"/>
            <a:ext cx="379440" cy="184666"/>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n-US" sz="1200" spc="-1" dirty="0">
                <a:solidFill>
                  <a:srgbClr val="002060"/>
                </a:solidFill>
                <a:latin typeface="Times New Roman"/>
                <a:ea typeface="新細明體"/>
              </a:rPr>
              <a:t>16</a:t>
            </a:r>
            <a:r>
              <a:rPr lang="en-US" sz="1200" b="0" strike="noStrike" spc="-1" dirty="0">
                <a:solidFill>
                  <a:srgbClr val="002060"/>
                </a:solidFill>
                <a:latin typeface="Times New Roman"/>
                <a:ea typeface="新細明體"/>
              </a:rPr>
              <a:t>/18</a:t>
            </a:r>
            <a:endParaRPr lang="en-US" sz="1200" b="0" strike="noStrike" spc="-1" dirty="0">
              <a:latin typeface="Arial"/>
            </a:endParaRPr>
          </a:p>
        </p:txBody>
      </p:sp>
    </p:spTree>
    <p:extLst>
      <p:ext uri="{BB962C8B-B14F-4D97-AF65-F5344CB8AC3E}">
        <p14:creationId xmlns:p14="http://schemas.microsoft.com/office/powerpoint/2010/main" val="4198023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33"/>
          <p:cNvSpPr/>
          <p:nvPr/>
        </p:nvSpPr>
        <p:spPr>
          <a:xfrm>
            <a:off x="0" y="167140"/>
            <a:ext cx="9142560" cy="62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20000"/>
              </a:lnSpc>
              <a:spcBef>
                <a:spcPts val="1800"/>
              </a:spcBef>
              <a:spcAft>
                <a:spcPts val="601"/>
              </a:spcAft>
            </a:pPr>
            <a:r>
              <a:rPr lang="zh-CN" altLang="en-US" sz="3600" b="1"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全球结构主要特征</a:t>
            </a:r>
            <a:r>
              <a:rPr lang="en-US" altLang="zh-CN" sz="3600" b="1"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2: </a:t>
            </a:r>
            <a:r>
              <a:rPr lang="zh-CN" altLang="en-US" sz="3600" b="1"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地幔柱</a:t>
            </a:r>
            <a:r>
              <a:rPr lang="en-US" altLang="zh-CN" sz="3600" b="1" spc="-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(plumes)</a:t>
            </a:r>
            <a:endParaRPr lang="en-US" sz="3600" b="0" strike="noStrike" spc="-1"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1693171" y="1047687"/>
            <a:ext cx="5878609" cy="3474415"/>
          </a:xfrm>
          <a:prstGeom prst="rect">
            <a:avLst/>
          </a:prstGeom>
        </p:spPr>
      </p:pic>
      <p:pic>
        <p:nvPicPr>
          <p:cNvPr id="5" name="图片 4"/>
          <p:cNvPicPr>
            <a:picLocks noChangeAspect="1"/>
          </p:cNvPicPr>
          <p:nvPr/>
        </p:nvPicPr>
        <p:blipFill>
          <a:blip r:embed="rId3"/>
          <a:stretch>
            <a:fillRect/>
          </a:stretch>
        </p:blipFill>
        <p:spPr>
          <a:xfrm>
            <a:off x="1255862" y="4522102"/>
            <a:ext cx="6753225" cy="1909289"/>
          </a:xfrm>
          <a:prstGeom prst="rect">
            <a:avLst/>
          </a:prstGeom>
        </p:spPr>
      </p:pic>
      <p:sp>
        <p:nvSpPr>
          <p:cNvPr id="4" name="CustomShape 34"/>
          <p:cNvSpPr/>
          <p:nvPr/>
        </p:nvSpPr>
        <p:spPr>
          <a:xfrm>
            <a:off x="5453587" y="6431391"/>
            <a:ext cx="2725699" cy="386344"/>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20000"/>
              </a:lnSpc>
              <a:spcBef>
                <a:spcPts val="1800"/>
              </a:spcBef>
              <a:spcAft>
                <a:spcPts val="601"/>
              </a:spcAft>
              <a:tabLst>
                <a:tab pos="0" algn="l"/>
              </a:tabLst>
            </a:pPr>
            <a:r>
              <a:rPr lang="en-US" sz="1600" spc="-1" dirty="0">
                <a:solidFill>
                  <a:srgbClr val="000000"/>
                </a:solidFill>
                <a:latin typeface="Times New Roman"/>
                <a:ea typeface="DFKai-SB"/>
              </a:rPr>
              <a:t>French &amp; </a:t>
            </a:r>
            <a:r>
              <a:rPr lang="en-US" sz="1600" spc="-1" dirty="0" err="1">
                <a:solidFill>
                  <a:srgbClr val="000000"/>
                </a:solidFill>
                <a:latin typeface="Times New Roman"/>
                <a:ea typeface="DFKai-SB"/>
              </a:rPr>
              <a:t>Romanowicz</a:t>
            </a:r>
            <a:r>
              <a:rPr lang="en-US" sz="1600" b="0" strike="noStrike" spc="-1" dirty="0">
                <a:solidFill>
                  <a:srgbClr val="000000"/>
                </a:solidFill>
                <a:latin typeface="Times New Roman"/>
                <a:ea typeface="DFKai-SB"/>
              </a:rPr>
              <a:t> (2015)</a:t>
            </a:r>
            <a:endParaRPr lang="en-US" sz="1600" b="0" strike="noStrike" spc="-1" dirty="0">
              <a:latin typeface="Arial"/>
            </a:endParaRPr>
          </a:p>
        </p:txBody>
      </p:sp>
      <p:sp>
        <p:nvSpPr>
          <p:cNvPr id="6" name="CustomShape 3"/>
          <p:cNvSpPr/>
          <p:nvPr/>
        </p:nvSpPr>
        <p:spPr>
          <a:xfrm>
            <a:off x="22320" y="6662880"/>
            <a:ext cx="379440" cy="184666"/>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n-US" sz="1200" spc="-1" dirty="0">
                <a:solidFill>
                  <a:srgbClr val="002060"/>
                </a:solidFill>
                <a:latin typeface="Times New Roman"/>
                <a:ea typeface="新細明體"/>
              </a:rPr>
              <a:t>17</a:t>
            </a:r>
            <a:r>
              <a:rPr lang="en-US" sz="1200" b="0" strike="noStrike" spc="-1" dirty="0">
                <a:solidFill>
                  <a:srgbClr val="002060"/>
                </a:solidFill>
                <a:latin typeface="Times New Roman"/>
                <a:ea typeface="新細明體"/>
              </a:rPr>
              <a:t>/18</a:t>
            </a:r>
            <a:endParaRPr lang="en-US" sz="1200" b="0" strike="noStrike" spc="-1" dirty="0">
              <a:latin typeface="Arial"/>
            </a:endParaRPr>
          </a:p>
        </p:txBody>
      </p:sp>
    </p:spTree>
    <p:extLst>
      <p:ext uri="{BB962C8B-B14F-4D97-AF65-F5344CB8AC3E}">
        <p14:creationId xmlns:p14="http://schemas.microsoft.com/office/powerpoint/2010/main" val="799937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stomShape 1"/>
          <p:cNvSpPr/>
          <p:nvPr/>
        </p:nvSpPr>
        <p:spPr>
          <a:xfrm>
            <a:off x="0" y="2205000"/>
            <a:ext cx="9142560" cy="247922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971550" indent="-284163">
              <a:lnSpc>
                <a:spcPct val="120000"/>
              </a:lnSpc>
              <a:spcBef>
                <a:spcPts val="1800"/>
              </a:spcBef>
              <a:spcAft>
                <a:spcPts val="601"/>
              </a:spcAft>
              <a:buClr>
                <a:srgbClr val="002060"/>
              </a:buClr>
              <a:buFont typeface="Wingdings" charset="2"/>
              <a:buChar char=""/>
            </a:pPr>
            <a:r>
              <a:rPr lang="zh-CN" altLang="en-US" sz="3200" b="0" strike="noStrike" spc="-1" dirty="0">
                <a:solidFill>
                  <a:srgbClr val="002060"/>
                </a:solidFill>
                <a:latin typeface="Times New Roman"/>
                <a:ea typeface="SimSun"/>
              </a:rPr>
              <a:t>观测数据：南半球、海洋</a:t>
            </a:r>
            <a:endParaRPr lang="en-US" altLang="zh-CN" sz="3200" b="0" strike="noStrike" spc="-1" dirty="0">
              <a:solidFill>
                <a:srgbClr val="002060"/>
              </a:solidFill>
              <a:latin typeface="Times New Roman"/>
              <a:ea typeface="SimSun"/>
            </a:endParaRPr>
          </a:p>
          <a:p>
            <a:pPr marL="971550" indent="-284163">
              <a:lnSpc>
                <a:spcPct val="120000"/>
              </a:lnSpc>
              <a:spcBef>
                <a:spcPts val="1800"/>
              </a:spcBef>
              <a:spcAft>
                <a:spcPts val="601"/>
              </a:spcAft>
              <a:buClr>
                <a:srgbClr val="002060"/>
              </a:buClr>
              <a:buFont typeface="Wingdings" charset="2"/>
              <a:buChar char=""/>
            </a:pPr>
            <a:r>
              <a:rPr lang="zh-CN" altLang="en-US" sz="3200" spc="-1" dirty="0">
                <a:solidFill>
                  <a:srgbClr val="002060"/>
                </a:solidFill>
                <a:latin typeface="Times New Roman"/>
                <a:ea typeface="SimSun"/>
              </a:rPr>
              <a:t>成像</a:t>
            </a:r>
            <a:r>
              <a:rPr lang="zh-CN" altLang="en-US" sz="3200" b="0" strike="noStrike" spc="-1" dirty="0">
                <a:solidFill>
                  <a:srgbClr val="002060"/>
                </a:solidFill>
                <a:latin typeface="Times New Roman"/>
                <a:ea typeface="SimSun"/>
              </a:rPr>
              <a:t>方法</a:t>
            </a:r>
            <a:r>
              <a:rPr lang="zh-CN" altLang="en-US" sz="3200" spc="-1" dirty="0">
                <a:solidFill>
                  <a:srgbClr val="002060"/>
                </a:solidFill>
                <a:latin typeface="Times New Roman"/>
                <a:ea typeface="SimSun"/>
              </a:rPr>
              <a:t>：全波形、非线性反演</a:t>
            </a:r>
            <a:endParaRPr lang="en-US" altLang="zh-CN" sz="3200" spc="-1" dirty="0">
              <a:solidFill>
                <a:srgbClr val="002060"/>
              </a:solidFill>
              <a:latin typeface="Times New Roman"/>
              <a:ea typeface="SimSun"/>
            </a:endParaRPr>
          </a:p>
          <a:p>
            <a:pPr marL="971550" indent="-284163">
              <a:lnSpc>
                <a:spcPct val="120000"/>
              </a:lnSpc>
              <a:spcBef>
                <a:spcPts val="1800"/>
              </a:spcBef>
              <a:spcAft>
                <a:spcPts val="601"/>
              </a:spcAft>
              <a:buClr>
                <a:srgbClr val="002060"/>
              </a:buClr>
              <a:buFont typeface="Wingdings" charset="2"/>
              <a:buChar char=""/>
            </a:pPr>
            <a:r>
              <a:rPr lang="zh-CN" altLang="en-US" sz="3200" b="0" strike="noStrike" spc="-1" dirty="0">
                <a:solidFill>
                  <a:srgbClr val="002060"/>
                </a:solidFill>
                <a:latin typeface="Times New Roman"/>
                <a:ea typeface="SimSun"/>
              </a:rPr>
              <a:t>学科交叉：动力学模拟、矿物物理实验</a:t>
            </a:r>
            <a:endParaRPr lang="en-US" altLang="zh-CN" sz="3200" b="0" strike="noStrike" spc="-1" dirty="0">
              <a:solidFill>
                <a:srgbClr val="002060"/>
              </a:solidFill>
              <a:latin typeface="Times New Roman"/>
              <a:ea typeface="SimSun"/>
            </a:endParaRPr>
          </a:p>
        </p:txBody>
      </p:sp>
      <p:sp>
        <p:nvSpPr>
          <p:cNvPr id="5" name="CustomShape 1"/>
          <p:cNvSpPr/>
          <p:nvPr/>
        </p:nvSpPr>
        <p:spPr>
          <a:xfrm>
            <a:off x="0" y="425475"/>
            <a:ext cx="9142560" cy="62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20000"/>
              </a:lnSpc>
              <a:spcBef>
                <a:spcPts val="1800"/>
              </a:spcBef>
              <a:spcAft>
                <a:spcPts val="601"/>
              </a:spcAft>
            </a:pPr>
            <a:r>
              <a:rPr lang="zh-CN" altLang="en-US" sz="3600" b="1" strike="noStrike" spc="-1" dirty="0">
                <a:latin typeface="SimSun" panose="02010600030101010101" pitchFamily="2" charset="-122"/>
                <a:ea typeface="SimSun" panose="02010600030101010101" pitchFamily="2" charset="-122"/>
              </a:rPr>
              <a:t>全球地震学研究方向</a:t>
            </a:r>
            <a:endParaRPr lang="en-US" sz="3600" b="0" strike="noStrike" spc="-1" dirty="0">
              <a:latin typeface="SimSun" panose="02010600030101010101" pitchFamily="2" charset="-122"/>
              <a:ea typeface="SimSun" panose="02010600030101010101" pitchFamily="2" charset="-122"/>
            </a:endParaRPr>
          </a:p>
        </p:txBody>
      </p:sp>
      <p:sp>
        <p:nvSpPr>
          <p:cNvPr id="6" name="CustomShape 2"/>
          <p:cNvSpPr/>
          <p:nvPr/>
        </p:nvSpPr>
        <p:spPr>
          <a:xfrm>
            <a:off x="22320" y="6662880"/>
            <a:ext cx="379440" cy="184666"/>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n-US" sz="1200" spc="-1" dirty="0">
                <a:solidFill>
                  <a:srgbClr val="002060"/>
                </a:solidFill>
                <a:latin typeface="Times New Roman"/>
                <a:ea typeface="新細明體"/>
              </a:rPr>
              <a:t>18</a:t>
            </a:r>
            <a:r>
              <a:rPr lang="en-US" sz="1200" b="0" strike="noStrike" spc="-1" dirty="0">
                <a:solidFill>
                  <a:srgbClr val="002060"/>
                </a:solidFill>
                <a:latin typeface="Times New Roman"/>
                <a:ea typeface="新細明體"/>
              </a:rPr>
              <a:t>/18</a:t>
            </a:r>
            <a:endParaRPr lang="en-US" sz="1200" b="0" strike="noStrike" spc="-1" dirty="0">
              <a:latin typeface="Arial"/>
            </a:endParaRPr>
          </a:p>
        </p:txBody>
      </p:sp>
    </p:spTree>
    <p:extLst>
      <p:ext uri="{BB962C8B-B14F-4D97-AF65-F5344CB8AC3E}">
        <p14:creationId xmlns:p14="http://schemas.microsoft.com/office/powerpoint/2010/main" val="503271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
          <p:cNvSpPr/>
          <p:nvPr/>
        </p:nvSpPr>
        <p:spPr>
          <a:xfrm>
            <a:off x="0" y="2205000"/>
            <a:ext cx="9142560" cy="247922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1714500" indent="-341313">
              <a:lnSpc>
                <a:spcPct val="120000"/>
              </a:lnSpc>
              <a:spcBef>
                <a:spcPts val="1800"/>
              </a:spcBef>
              <a:spcAft>
                <a:spcPts val="601"/>
              </a:spcAft>
              <a:buClr>
                <a:srgbClr val="002060"/>
              </a:buClr>
              <a:buFont typeface="Wingdings" charset="2"/>
              <a:buChar char=""/>
            </a:pPr>
            <a:r>
              <a:rPr lang="zh-CN" altLang="en-US" sz="3200" spc="-1" dirty="0">
                <a:solidFill>
                  <a:srgbClr val="002060"/>
                </a:solidFill>
                <a:latin typeface="Times New Roman"/>
                <a:ea typeface="SimSun"/>
              </a:rPr>
              <a:t>什么是全球地震学？</a:t>
            </a:r>
            <a:endParaRPr lang="en-US" sz="3200" b="0" strike="noStrike" spc="-1" dirty="0">
              <a:latin typeface="Arial"/>
            </a:endParaRPr>
          </a:p>
          <a:p>
            <a:pPr marL="1714500" indent="-341313">
              <a:lnSpc>
                <a:spcPct val="120000"/>
              </a:lnSpc>
              <a:spcBef>
                <a:spcPts val="1800"/>
              </a:spcBef>
              <a:spcAft>
                <a:spcPts val="601"/>
              </a:spcAft>
              <a:buClr>
                <a:srgbClr val="002060"/>
              </a:buClr>
              <a:buFont typeface="Wingdings" charset="2"/>
              <a:buChar char=""/>
            </a:pPr>
            <a:r>
              <a:rPr lang="zh-CN" altLang="en-US" sz="3200" b="0" strike="noStrike" spc="-1" dirty="0">
                <a:solidFill>
                  <a:srgbClr val="002060"/>
                </a:solidFill>
                <a:latin typeface="Times New Roman"/>
                <a:ea typeface="SimSun"/>
              </a:rPr>
              <a:t>地震波动理论简介</a:t>
            </a:r>
            <a:endParaRPr lang="en-US" altLang="zh-CN" sz="3200" b="0" strike="noStrike" spc="-1" dirty="0">
              <a:solidFill>
                <a:srgbClr val="002060"/>
              </a:solidFill>
              <a:latin typeface="Times New Roman"/>
              <a:ea typeface="SimSun"/>
            </a:endParaRPr>
          </a:p>
          <a:p>
            <a:pPr marL="1714500" indent="-341313">
              <a:lnSpc>
                <a:spcPct val="120000"/>
              </a:lnSpc>
              <a:spcBef>
                <a:spcPts val="1800"/>
              </a:spcBef>
              <a:spcAft>
                <a:spcPts val="601"/>
              </a:spcAft>
              <a:buClr>
                <a:srgbClr val="002060"/>
              </a:buClr>
              <a:buFont typeface="Wingdings" charset="2"/>
              <a:buChar char=""/>
            </a:pPr>
            <a:r>
              <a:rPr lang="zh-CN" altLang="en-US" sz="3200" spc="-1" dirty="0">
                <a:solidFill>
                  <a:srgbClr val="002060"/>
                </a:solidFill>
                <a:latin typeface="Times New Roman"/>
                <a:ea typeface="SimSun"/>
              </a:rPr>
              <a:t>全球结构主要特征</a:t>
            </a:r>
            <a:endParaRPr lang="en-US" sz="3200" b="0" strike="noStrike" spc="-1" dirty="0">
              <a:latin typeface="Arial"/>
            </a:endParaRPr>
          </a:p>
        </p:txBody>
      </p:sp>
      <p:sp>
        <p:nvSpPr>
          <p:cNvPr id="204" name="CustomShape 2"/>
          <p:cNvSpPr/>
          <p:nvPr/>
        </p:nvSpPr>
        <p:spPr>
          <a:xfrm>
            <a:off x="0" y="562635"/>
            <a:ext cx="9142560" cy="6400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zh-CN" altLang="en-US" sz="3600" b="1" spc="-1" dirty="0">
                <a:solidFill>
                  <a:srgbClr val="000000"/>
                </a:solidFill>
                <a:latin typeface="SimSun" panose="02010600030101010101" pitchFamily="2" charset="-122"/>
                <a:ea typeface="SimSun" panose="02010600030101010101" pitchFamily="2" charset="-122"/>
              </a:rPr>
              <a:t>报告</a:t>
            </a:r>
            <a:r>
              <a:rPr lang="zh-CN" altLang="en-US" sz="3600" b="1" strike="noStrike" spc="-1" dirty="0">
                <a:solidFill>
                  <a:srgbClr val="000000"/>
                </a:solidFill>
                <a:latin typeface="SimSun" panose="02010600030101010101" pitchFamily="2" charset="-122"/>
                <a:ea typeface="SimSun" panose="02010600030101010101" pitchFamily="2" charset="-122"/>
              </a:rPr>
              <a:t>要点</a:t>
            </a:r>
            <a:endParaRPr lang="en-US" sz="3600" b="0" strike="noStrike" spc="-1" dirty="0">
              <a:latin typeface="SimSun" panose="02010600030101010101" pitchFamily="2" charset="-122"/>
              <a:ea typeface="SimSun" panose="02010600030101010101" pitchFamily="2" charset="-122"/>
            </a:endParaRPr>
          </a:p>
        </p:txBody>
      </p:sp>
      <p:sp>
        <p:nvSpPr>
          <p:cNvPr id="205" name="CustomShape 3"/>
          <p:cNvSpPr/>
          <p:nvPr/>
        </p:nvSpPr>
        <p:spPr>
          <a:xfrm>
            <a:off x="22320" y="6662880"/>
            <a:ext cx="379440" cy="184666"/>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n-US" sz="1200" b="0" strike="noStrike" spc="-1" dirty="0">
                <a:solidFill>
                  <a:srgbClr val="002060"/>
                </a:solidFill>
                <a:latin typeface="Times New Roman"/>
                <a:ea typeface="新細明體"/>
              </a:rPr>
              <a:t>02/18</a:t>
            </a:r>
            <a:endParaRPr lang="en-US" sz="1200" b="0" strike="noStrike" spc="-1" dirty="0">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D124136-7DBF-480F-86A7-47F904039FFC}"/>
              </a:ext>
            </a:extLst>
          </p:cNvPr>
          <p:cNvSpPr txBox="1">
            <a:spLocks noChangeArrowheads="1"/>
          </p:cNvSpPr>
          <p:nvPr/>
        </p:nvSpPr>
        <p:spPr bwMode="auto">
          <a:xfrm>
            <a:off x="0" y="365760"/>
            <a:ext cx="91440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zh-CN" altLang="en-US" sz="3600" b="1" dirty="0">
                <a:latin typeface="宋体" panose="02010600030101010101" pitchFamily="2" charset="-122"/>
                <a:ea typeface="宋体" panose="02010600030101010101" pitchFamily="2" charset="-122"/>
              </a:rPr>
              <a:t>什么是全球地震学</a:t>
            </a:r>
            <a:r>
              <a:rPr lang="en-US" altLang="zh-CN" sz="3600" b="1" dirty="0">
                <a:latin typeface="Times New Roman" panose="02020603050405020304" pitchFamily="18" charset="0"/>
                <a:ea typeface="宋体" panose="02010600030101010101" pitchFamily="2" charset="-122"/>
                <a:cs typeface="Times New Roman" panose="02020603050405020304" pitchFamily="18" charset="0"/>
              </a:rPr>
              <a:t>(Global Seismology)</a:t>
            </a:r>
            <a:r>
              <a:rPr lang="zh-CN" altLang="en-US" sz="3600" b="1" dirty="0">
                <a:latin typeface="宋体" panose="02010600030101010101" pitchFamily="2" charset="-122"/>
                <a:ea typeface="宋体" panose="02010600030101010101" pitchFamily="2" charset="-122"/>
              </a:rPr>
              <a:t>？</a:t>
            </a:r>
            <a:endParaRPr lang="en-US" altLang="zh-TW" sz="3600" b="1" dirty="0">
              <a:latin typeface="宋体" panose="02010600030101010101" pitchFamily="2" charset="-122"/>
              <a:ea typeface="宋体" panose="02010600030101010101" pitchFamily="2" charset="-122"/>
            </a:endParaRPr>
          </a:p>
        </p:txBody>
      </p:sp>
      <p:sp>
        <p:nvSpPr>
          <p:cNvPr id="3" name="TextBox 5">
            <a:extLst>
              <a:ext uri="{FF2B5EF4-FFF2-40B4-BE49-F238E27FC236}">
                <a16:creationId xmlns:a16="http://schemas.microsoft.com/office/drawing/2014/main" id="{F1BF4329-D689-44F8-969A-92900C7B9345}"/>
              </a:ext>
            </a:extLst>
          </p:cNvPr>
          <p:cNvSpPr txBox="1">
            <a:spLocks noChangeArrowheads="1"/>
          </p:cNvSpPr>
          <p:nvPr/>
        </p:nvSpPr>
        <p:spPr bwMode="auto">
          <a:xfrm>
            <a:off x="153551" y="2795158"/>
            <a:ext cx="433969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ts val="2400"/>
              </a:spcBef>
              <a:buFont typeface="Wingdings" panose="05000000000000000000" pitchFamily="2" charset="2"/>
              <a:buChar char="Ø"/>
            </a:pPr>
            <a:r>
              <a:rPr lang="zh-CN" altLang="en-US" sz="2000" b="0" dirty="0">
                <a:latin typeface="SimSun" panose="02010600030101010101" pitchFamily="2" charset="-122"/>
                <a:ea typeface="SimSun" panose="02010600030101010101" pitchFamily="2" charset="-122"/>
              </a:rPr>
              <a:t>对象：不限于地球的局部构造区域或深度范围（如地幔、内核等），而以</a:t>
            </a:r>
            <a:r>
              <a:rPr lang="zh-CN" altLang="en-US" sz="2000" b="0" dirty="0">
                <a:solidFill>
                  <a:srgbClr val="FF0000"/>
                </a:solidFill>
                <a:latin typeface="SimSun" panose="02010600030101010101" pitchFamily="2" charset="-122"/>
                <a:ea typeface="SimSun" panose="02010600030101010101" pitchFamily="2" charset="-122"/>
              </a:rPr>
              <a:t>全球</a:t>
            </a:r>
            <a:r>
              <a:rPr lang="en-US" altLang="zh-CN" sz="20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en-US" altLang="zh-CN" sz="20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g</a:t>
            </a:r>
            <a:r>
              <a:rPr lang="en-US" altLang="zh-CN" sz="20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lobal)</a:t>
            </a:r>
            <a:r>
              <a:rPr lang="zh-CN" altLang="en-US" sz="20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结构</a:t>
            </a:r>
            <a:r>
              <a:rPr lang="zh-CN" altLang="en-US" sz="2000" b="0" dirty="0">
                <a:latin typeface="SimSun" panose="02010600030101010101" pitchFamily="2" charset="-122"/>
                <a:ea typeface="SimSun" panose="02010600030101010101" pitchFamily="2" charset="-122"/>
              </a:rPr>
              <a:t>为研究对象</a:t>
            </a:r>
            <a:endParaRPr lang="en-US" altLang="zh-CN" sz="2000" b="0" dirty="0">
              <a:latin typeface="SimSun" panose="02010600030101010101" pitchFamily="2" charset="-122"/>
              <a:ea typeface="SimSun" panose="02010600030101010101" pitchFamily="2" charset="-122"/>
            </a:endParaRPr>
          </a:p>
          <a:p>
            <a:pPr algn="just">
              <a:lnSpc>
                <a:spcPct val="150000"/>
              </a:lnSpc>
              <a:spcBef>
                <a:spcPts val="3600"/>
              </a:spcBef>
              <a:buFont typeface="Wingdings" panose="05000000000000000000" pitchFamily="2" charset="2"/>
              <a:buChar char="Ø"/>
            </a:pPr>
            <a:r>
              <a:rPr lang="zh-CN" altLang="en-US" sz="2000" b="0" dirty="0">
                <a:latin typeface="SimSun" panose="02010600030101010101" pitchFamily="2" charset="-122"/>
                <a:ea typeface="SimSun" panose="02010600030101010101" pitchFamily="2" charset="-122"/>
              </a:rPr>
              <a:t>方法：地球介质的</a:t>
            </a:r>
            <a:r>
              <a:rPr lang="zh-CN" altLang="en-US" sz="2000" b="0" dirty="0">
                <a:solidFill>
                  <a:srgbClr val="FF0000"/>
                </a:solidFill>
                <a:latin typeface="SimSun" panose="02010600030101010101" pitchFamily="2" charset="-122"/>
                <a:ea typeface="SimSun" panose="02010600030101010101" pitchFamily="2" charset="-122"/>
              </a:rPr>
              <a:t>弹性波动理论</a:t>
            </a:r>
            <a:endParaRPr lang="en-US" altLang="zh-CN" sz="2000" b="0" dirty="0">
              <a:solidFill>
                <a:srgbClr val="FF0000"/>
              </a:solidFill>
              <a:latin typeface="SimSun" panose="02010600030101010101" pitchFamily="2" charset="-122"/>
              <a:ea typeface="SimSun" panose="02010600030101010101" pitchFamily="2" charset="-122"/>
            </a:endParaRPr>
          </a:p>
        </p:txBody>
      </p:sp>
      <p:sp>
        <p:nvSpPr>
          <p:cNvPr id="4" name="TextBox 3">
            <a:extLst>
              <a:ext uri="{FF2B5EF4-FFF2-40B4-BE49-F238E27FC236}">
                <a16:creationId xmlns:a16="http://schemas.microsoft.com/office/drawing/2014/main" id="{89827CAD-5995-4C4B-B9E4-1FCE704AA1DC}"/>
              </a:ext>
            </a:extLst>
          </p:cNvPr>
          <p:cNvSpPr txBox="1">
            <a:spLocks noChangeArrowheads="1"/>
          </p:cNvSpPr>
          <p:nvPr/>
        </p:nvSpPr>
        <p:spPr bwMode="auto">
          <a:xfrm>
            <a:off x="35496" y="6629226"/>
            <a:ext cx="381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sz="1200" b="0" dirty="0">
                <a:latin typeface="Times New Roman" panose="02020603050405020304" pitchFamily="18" charset="0"/>
                <a:ea typeface="新細明體" panose="02020500000000000000" pitchFamily="18" charset="-120"/>
                <a:cs typeface="Times New Roman" panose="02020603050405020304" pitchFamily="18" charset="0"/>
              </a:rPr>
              <a:t>03/18</a:t>
            </a:r>
          </a:p>
        </p:txBody>
      </p:sp>
      <p:sp>
        <p:nvSpPr>
          <p:cNvPr id="8" name="TextBox 5">
            <a:extLst>
              <a:ext uri="{FF2B5EF4-FFF2-40B4-BE49-F238E27FC236}">
                <a16:creationId xmlns:a16="http://schemas.microsoft.com/office/drawing/2014/main" id="{4D19C51B-D25B-4F0A-BEFF-B98C44A45C7A}"/>
              </a:ext>
            </a:extLst>
          </p:cNvPr>
          <p:cNvSpPr txBox="1">
            <a:spLocks noChangeArrowheads="1"/>
          </p:cNvSpPr>
          <p:nvPr/>
        </p:nvSpPr>
        <p:spPr bwMode="auto">
          <a:xfrm>
            <a:off x="371585" y="1450183"/>
            <a:ext cx="73242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a:lnSpc>
                <a:spcPct val="150000"/>
              </a:lnSpc>
              <a:spcBef>
                <a:spcPts val="2400"/>
              </a:spcBef>
              <a:buNone/>
            </a:pPr>
            <a:r>
              <a:rPr lang="zh-CN" altLang="en-US" sz="2400" b="0" dirty="0">
                <a:latin typeface="SimSun" panose="02010600030101010101" pitchFamily="2" charset="-122"/>
                <a:ea typeface="SimSun" panose="02010600030101010101" pitchFamily="2" charset="-122"/>
              </a:rPr>
              <a:t>地震学</a:t>
            </a:r>
            <a:r>
              <a:rPr lang="en-US" altLang="zh-CN" sz="2400" b="0" dirty="0">
                <a:latin typeface="Times New Roman" panose="02020603050405020304" pitchFamily="18" charset="0"/>
                <a:ea typeface="SimSun" panose="02010600030101010101" pitchFamily="2" charset="-122"/>
                <a:cs typeface="Times New Roman" panose="02020603050405020304" pitchFamily="18" charset="0"/>
              </a:rPr>
              <a:t>(</a:t>
            </a:r>
            <a:r>
              <a:rPr lang="en-US" altLang="zh-CN" sz="24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seismology</a:t>
            </a:r>
            <a:r>
              <a:rPr lang="en-US" altLang="zh-CN" sz="2400" b="0" dirty="0">
                <a:latin typeface="Times New Roman" panose="02020603050405020304" pitchFamily="18" charset="0"/>
                <a:ea typeface="SimSun" panose="02010600030101010101" pitchFamily="2" charset="-122"/>
                <a:cs typeface="Times New Roman" panose="02020603050405020304" pitchFamily="18" charset="0"/>
              </a:rPr>
              <a:t>)</a:t>
            </a:r>
            <a:r>
              <a:rPr lang="zh-CN" altLang="en-US" sz="2400" b="0" dirty="0">
                <a:latin typeface="Times New Roman" panose="02020603050405020304" pitchFamily="18" charset="0"/>
                <a:ea typeface="SimSun" panose="02010600030101010101" pitchFamily="2" charset="-122"/>
                <a:cs typeface="Times New Roman" panose="02020603050405020304" pitchFamily="18" charset="0"/>
              </a:rPr>
              <a:t>：</a:t>
            </a:r>
            <a:r>
              <a:rPr lang="zh-CN" altLang="en-US" sz="24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大地晃动</a:t>
            </a:r>
            <a:r>
              <a:rPr lang="en-US" altLang="zh-CN" sz="24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en-US" altLang="zh-CN" sz="2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seismo</a:t>
            </a:r>
            <a:r>
              <a:rPr lang="en-US" altLang="zh-CN"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zh-CN" altLang="en-US" sz="2400" b="0" dirty="0">
                <a:latin typeface="Times New Roman" panose="02020603050405020304" pitchFamily="18" charset="0"/>
                <a:ea typeface="SimSun" panose="02010600030101010101" pitchFamily="2" charset="-122"/>
                <a:cs typeface="Times New Roman" panose="02020603050405020304" pitchFamily="18" charset="0"/>
              </a:rPr>
              <a:t>的科学</a:t>
            </a:r>
            <a:endParaRPr lang="en-US" altLang="zh-CN" sz="2400" b="0"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 name="图片 9"/>
          <p:cNvPicPr>
            <a:picLocks noChangeAspect="1"/>
          </p:cNvPicPr>
          <p:nvPr/>
        </p:nvPicPr>
        <p:blipFill>
          <a:blip r:embed="rId2"/>
          <a:stretch>
            <a:fillRect/>
          </a:stretch>
        </p:blipFill>
        <p:spPr>
          <a:xfrm>
            <a:off x="4572000" y="2458274"/>
            <a:ext cx="4340758" cy="3819141"/>
          </a:xfrm>
          <a:prstGeom prst="rect">
            <a:avLst/>
          </a:prstGeom>
        </p:spPr>
      </p:pic>
      <p:sp>
        <p:nvSpPr>
          <p:cNvPr id="7" name="Rectangle 2">
            <a:extLst>
              <a:ext uri="{FF2B5EF4-FFF2-40B4-BE49-F238E27FC236}">
                <a16:creationId xmlns:a16="http://schemas.microsoft.com/office/drawing/2014/main" id="{09A6A03D-C5EC-44D5-AA98-57974BB25996}"/>
              </a:ext>
            </a:extLst>
          </p:cNvPr>
          <p:cNvSpPr>
            <a:spLocks noChangeArrowheads="1"/>
          </p:cNvSpPr>
          <p:nvPr/>
        </p:nvSpPr>
        <p:spPr bwMode="auto">
          <a:xfrm>
            <a:off x="7095924" y="6277415"/>
            <a:ext cx="1816834" cy="370342"/>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lnSpc>
                <a:spcPct val="120000"/>
              </a:lnSpc>
              <a:spcBef>
                <a:spcPts val="1800"/>
              </a:spcBef>
              <a:spcAft>
                <a:spcPts val="600"/>
              </a:spcAft>
              <a:buClrTx/>
              <a:buSzTx/>
              <a:buNone/>
            </a:pPr>
            <a:r>
              <a:rPr lang="zh-CN" altLang="en-US" sz="16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（刘仲兰等，</a:t>
            </a:r>
            <a:r>
              <a:rPr lang="en-US" altLang="zh-CN" sz="16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2015</a:t>
            </a:r>
            <a:r>
              <a:rPr lang="zh-CN" altLang="en-US" sz="16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6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05550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5">
                <a:extLst>
                  <a:ext uri="{FF2B5EF4-FFF2-40B4-BE49-F238E27FC236}">
                    <a16:creationId xmlns:a16="http://schemas.microsoft.com/office/drawing/2014/main" id="{28121509-7EA7-47AD-9AF5-B02DFF7F3BD6}"/>
                  </a:ext>
                </a:extLst>
              </p:cNvPr>
              <p:cNvSpPr>
                <a:spLocks noChangeArrowheads="1"/>
              </p:cNvSpPr>
              <p:nvPr/>
            </p:nvSpPr>
            <p:spPr bwMode="auto">
              <a:xfrm>
                <a:off x="167474" y="3645024"/>
                <a:ext cx="3069479" cy="7203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d>
                        <m:dPr>
                          <m:ctrlP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kumimoji="1" lang="zh-TW" altLang="en-US" sz="1800" b="0" i="1" smtClean="0">
                                      <a:solidFill>
                                        <a:schemeClr val="tx1"/>
                                      </a:solidFill>
                                      <a:latin typeface="Cambria Math" panose="02040503050406030204" pitchFamily="18" charset="0"/>
                                      <a:cs typeface="Times New Roman" panose="02020603050405020304" pitchFamily="18" charset="0"/>
                                    </a:rPr>
                                    <m:t>𝜕</m:t>
                                  </m:r>
                                </m:e>
                                <m:sup>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num>
                            <m:den>
                              <m:r>
                                <a:rPr kumimoji="1" lang="zh-TW" altLang="en-US" sz="1800" b="0" i="1" smtClean="0">
                                  <a:solidFill>
                                    <a:schemeClr val="tx1"/>
                                  </a:solidFill>
                                  <a:latin typeface="Cambria Math" panose="02040503050406030204" pitchFamily="18" charset="0"/>
                                  <a:cs typeface="Times New Roman" panose="02020603050405020304" pitchFamily="18" charset="0"/>
                                </a:rPr>
                                <m:t>𝜕</m:t>
                              </m:r>
                              <m:sSup>
                                <m:sSupPr>
                                  <m:ctrlP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𝑥</m:t>
                                  </m:r>
                                </m:e>
                                <m:sup>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den>
                          </m:f>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𝑣</m:t>
                                  </m:r>
                                </m:e>
                                <m:sup>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den>
                          </m:f>
                          <m:f>
                            <m:f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zh-TW" altLang="en-US" sz="1800" b="0" i="1">
                                      <a:solidFill>
                                        <a:schemeClr val="tx1"/>
                                      </a:solidFill>
                                      <a:latin typeface="Cambria Math" panose="02040503050406030204" pitchFamily="18" charset="0"/>
                                      <a:cs typeface="Times New Roman" panose="02020603050405020304" pitchFamily="18" charset="0"/>
                                    </a:rPr>
                                    <m:t>𝜕</m:t>
                                  </m:r>
                                </m:e>
                                <m:sup>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num>
                            <m:den>
                              <m:r>
                                <a:rPr lang="zh-TW" altLang="en-US" sz="1800" b="0" i="1">
                                  <a:solidFill>
                                    <a:schemeClr val="tx1"/>
                                  </a:solidFill>
                                  <a:latin typeface="Cambria Math" panose="02040503050406030204" pitchFamily="18" charset="0"/>
                                  <a:cs typeface="Times New Roman" panose="02020603050405020304" pitchFamily="18" charset="0"/>
                                </a:rPr>
                                <m:t>𝜕</m:t>
                              </m:r>
                              <m:sSup>
                                <m:sSupPr>
                                  <m:ctrlP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𝑡</m:t>
                                  </m:r>
                                </m:e>
                                <m:sup>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den>
                          </m:f>
                        </m:e>
                      </m:d>
                      <m:sSub>
                        <m:sSub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sub>
                      </m:sSub>
                      <m:d>
                        <m:dPr>
                          <m:ctrlP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𝑥</m:t>
                          </m:r>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𝑡</m:t>
                          </m:r>
                        </m:e>
                      </m:d>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oMath>
                  </m:oMathPara>
                </a14:m>
                <a:endParaRPr kumimoji="1" lang="zh-TW" altLang="en-US" sz="1800" b="0" dirty="0">
                  <a:solidFill>
                    <a:schemeClr val="tx1"/>
                  </a:solidFill>
                  <a:latin typeface="Cambria Math" panose="02040503050406030204" pitchFamily="18" charset="0"/>
                  <a:cs typeface="Times New Roman" panose="02020603050405020304" pitchFamily="18" charset="0"/>
                </a:endParaRPr>
              </a:p>
            </p:txBody>
          </p:sp>
        </mc:Choice>
        <mc:Fallback xmlns="">
          <p:sp>
            <p:nvSpPr>
              <p:cNvPr id="7" name="矩形 5">
                <a:extLst>
                  <a:ext uri="{FF2B5EF4-FFF2-40B4-BE49-F238E27FC236}">
                    <a16:creationId xmlns:a16="http://schemas.microsoft.com/office/drawing/2014/main" id="{28121509-7EA7-47AD-9AF5-B02DFF7F3BD6}"/>
                  </a:ext>
                </a:extLst>
              </p:cNvPr>
              <p:cNvSpPr>
                <a:spLocks noRot="1" noChangeAspect="1" noMove="1" noResize="1" noEditPoints="1" noAdjustHandles="1" noChangeArrowheads="1" noChangeShapeType="1" noTextEdit="1"/>
              </p:cNvSpPr>
              <p:nvPr/>
            </p:nvSpPr>
            <p:spPr bwMode="auto">
              <a:xfrm>
                <a:off x="167474" y="3645024"/>
                <a:ext cx="3069479" cy="720325"/>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5">
                <a:extLst>
                  <a:ext uri="{FF2B5EF4-FFF2-40B4-BE49-F238E27FC236}">
                    <a16:creationId xmlns:a16="http://schemas.microsoft.com/office/drawing/2014/main" id="{7A62FE0A-2D6D-4D1E-AE2F-CC94F133470C}"/>
                  </a:ext>
                </a:extLst>
              </p:cNvPr>
              <p:cNvSpPr>
                <a:spLocks noChangeArrowheads="1"/>
              </p:cNvSpPr>
              <p:nvPr/>
            </p:nvSpPr>
            <p:spPr bwMode="auto">
              <a:xfrm>
                <a:off x="193219" y="4429835"/>
                <a:ext cx="2545383" cy="3912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sub>
                      </m:sSub>
                      <m:d>
                        <m:dPr>
                          <m:ctrlP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𝑡</m:t>
                          </m:r>
                        </m:e>
                      </m:d>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sub>
                      </m:sSub>
                      <m:d>
                        <m:dPr>
                          <m:ctrlP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𝐿</m:t>
                          </m:r>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𝑡</m:t>
                          </m:r>
                        </m:e>
                      </m:d>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oMath>
                  </m:oMathPara>
                </a14:m>
                <a:endParaRPr kumimoji="1" lang="zh-TW" altLang="en-US" sz="1800" b="0" dirty="0">
                  <a:solidFill>
                    <a:schemeClr val="tx1"/>
                  </a:solidFill>
                  <a:latin typeface="Cambria Math" panose="02040503050406030204" pitchFamily="18" charset="0"/>
                  <a:cs typeface="Times New Roman" panose="02020603050405020304" pitchFamily="18" charset="0"/>
                </a:endParaRPr>
              </a:p>
            </p:txBody>
          </p:sp>
        </mc:Choice>
        <mc:Fallback xmlns="">
          <p:sp>
            <p:nvSpPr>
              <p:cNvPr id="14" name="矩形 5">
                <a:extLst>
                  <a:ext uri="{FF2B5EF4-FFF2-40B4-BE49-F238E27FC236}">
                    <a16:creationId xmlns:a16="http://schemas.microsoft.com/office/drawing/2014/main" id="{7A62FE0A-2D6D-4D1E-AE2F-CC94F133470C}"/>
                  </a:ext>
                </a:extLst>
              </p:cNvPr>
              <p:cNvSpPr>
                <a:spLocks noRot="1" noChangeAspect="1" noMove="1" noResize="1" noEditPoints="1" noAdjustHandles="1" noChangeArrowheads="1" noChangeShapeType="1" noTextEdit="1"/>
              </p:cNvSpPr>
              <p:nvPr/>
            </p:nvSpPr>
            <p:spPr bwMode="auto">
              <a:xfrm>
                <a:off x="193219" y="4429835"/>
                <a:ext cx="2545383" cy="391261"/>
              </a:xfrm>
              <a:prstGeom prst="rect">
                <a:avLst/>
              </a:prstGeom>
              <a:blipFill>
                <a:blip r:embed="rId3"/>
                <a:stretch>
                  <a:fillRect b="-31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B8802E40-4B22-4440-A781-9FE314C6149E}"/>
                  </a:ext>
                </a:extLst>
              </p:cNvPr>
              <p:cNvSpPr/>
              <p:nvPr/>
            </p:nvSpPr>
            <p:spPr>
              <a:xfrm>
                <a:off x="165744" y="5445930"/>
                <a:ext cx="4535664" cy="357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600" b="0" i="1" smtClean="0">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𝑢</m:t>
                          </m:r>
                        </m:e>
                        <m:sub>
                          <m:r>
                            <a:rPr lang="en-US" altLang="zh-CN" sz="1600" b="0" i="1" smtClean="0">
                              <a:solidFill>
                                <a:schemeClr val="tx1"/>
                              </a:solidFill>
                              <a:latin typeface="Cambria Math" panose="02040503050406030204" pitchFamily="18" charset="0"/>
                            </a:rPr>
                            <m:t>𝑦</m:t>
                          </m:r>
                          <m:r>
                            <a:rPr lang="zh-CN" altLang="en-US" sz="1600" b="0" i="1">
                              <a:solidFill>
                                <a:schemeClr val="tx1"/>
                              </a:solidFill>
                              <a:latin typeface="Cambria Math" panose="02040503050406030204" pitchFamily="18" charset="0"/>
                            </a:rPr>
                            <m:t>𝑛</m:t>
                          </m:r>
                        </m:sub>
                      </m:sSub>
                      <m:d>
                        <m:dPr>
                          <m:ctrlPr>
                            <a:rPr lang="zh-CN" altLang="en-US" sz="1600" b="0" i="1">
                              <a:solidFill>
                                <a:schemeClr val="tx1"/>
                              </a:solidFill>
                              <a:latin typeface="Cambria Math" panose="02040503050406030204" pitchFamily="18" charset="0"/>
                            </a:rPr>
                          </m:ctrlPr>
                        </m:dPr>
                        <m:e>
                          <m:r>
                            <a:rPr lang="zh-CN" altLang="en-US" sz="1600" b="0" i="1">
                              <a:solidFill>
                                <a:schemeClr val="tx1"/>
                              </a:solidFill>
                              <a:latin typeface="Cambria Math" panose="02040503050406030204" pitchFamily="18" charset="0"/>
                            </a:rPr>
                            <m:t>𝑥</m:t>
                          </m:r>
                          <m:r>
                            <a:rPr lang="zh-CN" altLang="en-US" sz="1600" b="0" i="0">
                              <a:solidFill>
                                <a:schemeClr val="tx1"/>
                              </a:solidFill>
                              <a:latin typeface="Cambria Math" panose="02040503050406030204" pitchFamily="18" charset="0"/>
                            </a:rPr>
                            <m:t>,</m:t>
                          </m:r>
                          <m:r>
                            <a:rPr lang="zh-CN" altLang="en-US" sz="1600" b="0" i="1">
                              <a:solidFill>
                                <a:schemeClr val="tx1"/>
                              </a:solidFill>
                              <a:latin typeface="Cambria Math" panose="02040503050406030204" pitchFamily="18" charset="0"/>
                            </a:rPr>
                            <m:t>𝑡</m:t>
                          </m:r>
                        </m:e>
                      </m:d>
                      <m:r>
                        <a:rPr lang="zh-CN" altLang="en-US" sz="1600" b="0" i="0">
                          <a:solidFill>
                            <a:schemeClr val="tx1"/>
                          </a:solidFill>
                          <a:latin typeface="Cambria Math" panose="02040503050406030204" pitchFamily="18" charset="0"/>
                        </a:rPr>
                        <m:t>=</m:t>
                      </m:r>
                      <m:func>
                        <m:funcPr>
                          <m:ctrlPr>
                            <a:rPr lang="zh-CN" altLang="en-US" sz="1600" b="0" i="1" smtClean="0">
                              <a:solidFill>
                                <a:schemeClr val="tx1"/>
                              </a:solidFill>
                              <a:latin typeface="Cambria Math" panose="02040503050406030204" pitchFamily="18" charset="0"/>
                            </a:rPr>
                          </m:ctrlPr>
                        </m:funcPr>
                        <m:fName>
                          <m:r>
                            <m:rPr>
                              <m:sty m:val="p"/>
                            </m:rPr>
                            <a:rPr lang="zh-CN" altLang="en-US" sz="1600" b="0" i="0">
                              <a:solidFill>
                                <a:schemeClr val="tx1"/>
                              </a:solidFill>
                              <a:latin typeface="Cambria Math" panose="02040503050406030204" pitchFamily="18" charset="0"/>
                            </a:rPr>
                            <m:t>sin</m:t>
                          </m:r>
                        </m:fName>
                        <m:e>
                          <m:d>
                            <m:dPr>
                              <m:ctrlPr>
                                <a:rPr lang="en-US" altLang="zh-CN" sz="1600" b="0" i="1" smtClean="0">
                                  <a:solidFill>
                                    <a:schemeClr val="tx1"/>
                                  </a:solidFill>
                                  <a:latin typeface="Cambria Math" panose="02040503050406030204" pitchFamily="18" charset="0"/>
                                </a:rPr>
                              </m:ctrlPr>
                            </m:dPr>
                            <m:e>
                              <m:sSub>
                                <m:sSubPr>
                                  <m:ctrlPr>
                                    <a:rPr lang="en-US" altLang="zh-CN" sz="1600" b="0" i="1">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𝑘</m:t>
                                  </m:r>
                                </m:e>
                                <m:sub>
                                  <m:r>
                                    <a:rPr lang="en-US" altLang="zh-CN" sz="1600" b="0" i="1">
                                      <a:solidFill>
                                        <a:schemeClr val="tx1"/>
                                      </a:solidFill>
                                      <a:latin typeface="Cambria Math" panose="02040503050406030204" pitchFamily="18" charset="0"/>
                                    </a:rPr>
                                    <m:t>𝑛</m:t>
                                  </m:r>
                                </m:sub>
                              </m:sSub>
                              <m:r>
                                <a:rPr lang="en-US" altLang="zh-CN" sz="1600" b="0" i="1">
                                  <a:solidFill>
                                    <a:schemeClr val="tx1"/>
                                  </a:solidFill>
                                  <a:latin typeface="Cambria Math" panose="02040503050406030204" pitchFamily="18" charset="0"/>
                                </a:rPr>
                                <m:t>𝑥</m:t>
                              </m:r>
                            </m:e>
                          </m:d>
                          <m:d>
                            <m:dPr>
                              <m:begChr m:val="["/>
                              <m:endChr m:val="]"/>
                              <m:ctrlPr>
                                <a:rPr lang="en-US" altLang="zh-CN" sz="1600" b="0" i="1" smtClean="0">
                                  <a:solidFill>
                                    <a:schemeClr val="tx1"/>
                                  </a:solidFill>
                                  <a:latin typeface="Cambria Math" panose="02040503050406030204" pitchFamily="18" charset="0"/>
                                </a:rPr>
                              </m:ctrlPr>
                            </m:dPr>
                            <m:e>
                              <m:func>
                                <m:funcPr>
                                  <m:ctrlPr>
                                    <a:rPr lang="zh-CN" altLang="en-US" sz="1600" b="0" i="1">
                                      <a:solidFill>
                                        <a:schemeClr val="tx1"/>
                                      </a:solidFill>
                                      <a:latin typeface="Cambria Math" panose="02040503050406030204" pitchFamily="18" charset="0"/>
                                    </a:rPr>
                                  </m:ctrlPr>
                                </m:funcPr>
                                <m:fName>
                                  <m:sSub>
                                    <m:sSubPr>
                                      <m:ctrlPr>
                                        <a:rPr lang="en-US" altLang="zh-CN" sz="1600" b="0" i="1">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𝐴</m:t>
                                      </m:r>
                                    </m:e>
                                    <m:sub>
                                      <m:r>
                                        <a:rPr lang="en-US" altLang="zh-CN" sz="1600" b="0" i="1">
                                          <a:solidFill>
                                            <a:schemeClr val="tx1"/>
                                          </a:solidFill>
                                          <a:latin typeface="Cambria Math" panose="02040503050406030204" pitchFamily="18" charset="0"/>
                                        </a:rPr>
                                        <m:t>𝑛</m:t>
                                      </m:r>
                                    </m:sub>
                                  </m:sSub>
                                  <m:r>
                                    <m:rPr>
                                      <m:sty m:val="p"/>
                                    </m:rPr>
                                    <a:rPr lang="zh-CN" altLang="en-US" sz="1600" b="0">
                                      <a:solidFill>
                                        <a:schemeClr val="tx1"/>
                                      </a:solidFill>
                                      <a:latin typeface="Cambria Math" panose="02040503050406030204" pitchFamily="18" charset="0"/>
                                    </a:rPr>
                                    <m:t>sin</m:t>
                                  </m:r>
                                </m:fName>
                                <m:e>
                                  <m:d>
                                    <m:dPr>
                                      <m:ctrlPr>
                                        <a:rPr lang="en-US" altLang="zh-CN" sz="1600" b="0" i="1">
                                          <a:solidFill>
                                            <a:schemeClr val="tx1"/>
                                          </a:solidFill>
                                          <a:latin typeface="Cambria Math" panose="02040503050406030204" pitchFamily="18" charset="0"/>
                                        </a:rPr>
                                      </m:ctrlPr>
                                    </m:dPr>
                                    <m:e>
                                      <m:sSub>
                                        <m:sSubPr>
                                          <m:ctrlPr>
                                            <a:rPr lang="en-US" altLang="zh-CN"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𝜔</m:t>
                                          </m:r>
                                        </m:e>
                                        <m:sub>
                                          <m:r>
                                            <a:rPr lang="en-US" altLang="zh-CN" sz="1600" b="0" i="1">
                                              <a:solidFill>
                                                <a:schemeClr val="tx1"/>
                                              </a:solidFill>
                                              <a:latin typeface="Cambria Math" panose="02040503050406030204" pitchFamily="18" charset="0"/>
                                            </a:rPr>
                                            <m:t>𝑛</m:t>
                                          </m:r>
                                        </m:sub>
                                      </m:sSub>
                                      <m:r>
                                        <a:rPr lang="en-US" altLang="zh-CN" sz="1600" b="0" i="1">
                                          <a:solidFill>
                                            <a:schemeClr val="tx1"/>
                                          </a:solidFill>
                                          <a:latin typeface="Cambria Math" panose="02040503050406030204" pitchFamily="18" charset="0"/>
                                        </a:rPr>
                                        <m:t>𝑡</m:t>
                                      </m:r>
                                    </m:e>
                                  </m:d>
                                </m:e>
                              </m:func>
                              <m:r>
                                <a:rPr lang="en-US" altLang="zh-CN" sz="1600" b="0" i="1" smtClean="0">
                                  <a:solidFill>
                                    <a:schemeClr val="tx1"/>
                                  </a:solidFill>
                                  <a:latin typeface="Cambria Math" panose="02040503050406030204" pitchFamily="18" charset="0"/>
                                </a:rPr>
                                <m:t>+</m:t>
                              </m:r>
                              <m:func>
                                <m:funcPr>
                                  <m:ctrlPr>
                                    <a:rPr lang="zh-CN" altLang="en-US" sz="1600" b="0" i="1">
                                      <a:solidFill>
                                        <a:schemeClr val="tx1"/>
                                      </a:solidFill>
                                      <a:latin typeface="Cambria Math" panose="02040503050406030204" pitchFamily="18" charset="0"/>
                                    </a:rPr>
                                  </m:ctrlPr>
                                </m:funcPr>
                                <m:fName>
                                  <m:sSub>
                                    <m:sSubPr>
                                      <m:ctrlPr>
                                        <a:rPr lang="en-US" altLang="zh-CN" sz="1600" b="0" i="1" smtClean="0">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𝐵</m:t>
                                      </m:r>
                                    </m:e>
                                    <m:sub>
                                      <m:r>
                                        <a:rPr lang="en-US" altLang="zh-CN" sz="1600" b="0" i="1" smtClean="0">
                                          <a:solidFill>
                                            <a:schemeClr val="tx1"/>
                                          </a:solidFill>
                                          <a:latin typeface="Cambria Math" panose="02040503050406030204" pitchFamily="18" charset="0"/>
                                        </a:rPr>
                                        <m:t>𝑛</m:t>
                                      </m:r>
                                    </m:sub>
                                  </m:sSub>
                                  <m:r>
                                    <m:rPr>
                                      <m:sty m:val="p"/>
                                    </m:rPr>
                                    <a:rPr lang="en-US" altLang="zh-CN" sz="1600" b="0" i="0" smtClean="0">
                                      <a:solidFill>
                                        <a:schemeClr val="tx1"/>
                                      </a:solidFill>
                                      <a:latin typeface="Cambria Math" panose="02040503050406030204" pitchFamily="18" charset="0"/>
                                    </a:rPr>
                                    <m:t>cos</m:t>
                                  </m:r>
                                </m:fName>
                                <m:e>
                                  <m:d>
                                    <m:dPr>
                                      <m:ctrlPr>
                                        <a:rPr lang="en-US" altLang="zh-CN" sz="1600" b="0" i="1">
                                          <a:solidFill>
                                            <a:schemeClr val="tx1"/>
                                          </a:solidFill>
                                          <a:latin typeface="Cambria Math" panose="02040503050406030204" pitchFamily="18" charset="0"/>
                                        </a:rPr>
                                      </m:ctrlPr>
                                    </m:dPr>
                                    <m:e>
                                      <m:sSub>
                                        <m:sSubPr>
                                          <m:ctrlPr>
                                            <a:rPr lang="en-US" altLang="zh-CN"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𝜔</m:t>
                                          </m:r>
                                        </m:e>
                                        <m:sub>
                                          <m:r>
                                            <a:rPr lang="en-US" altLang="zh-CN" sz="1600" b="0" i="1">
                                              <a:solidFill>
                                                <a:schemeClr val="tx1"/>
                                              </a:solidFill>
                                              <a:latin typeface="Cambria Math" panose="02040503050406030204" pitchFamily="18" charset="0"/>
                                            </a:rPr>
                                            <m:t>𝑛</m:t>
                                          </m:r>
                                        </m:sub>
                                      </m:sSub>
                                      <m:r>
                                        <a:rPr lang="en-US" altLang="zh-CN" sz="1600" b="0" i="1">
                                          <a:solidFill>
                                            <a:schemeClr val="tx1"/>
                                          </a:solidFill>
                                          <a:latin typeface="Cambria Math" panose="02040503050406030204" pitchFamily="18" charset="0"/>
                                        </a:rPr>
                                        <m:t>𝑡</m:t>
                                      </m:r>
                                    </m:e>
                                  </m:d>
                                </m:e>
                              </m:func>
                            </m:e>
                          </m:d>
                        </m:e>
                      </m:func>
                    </m:oMath>
                  </m:oMathPara>
                </a14:m>
                <a:endParaRPr lang="zh-CN" altLang="en-US" sz="1600" b="0" dirty="0"/>
              </a:p>
            </p:txBody>
          </p:sp>
        </mc:Choice>
        <mc:Fallback xmlns="">
          <p:sp>
            <p:nvSpPr>
              <p:cNvPr id="2" name="矩形 1">
                <a:extLst>
                  <a:ext uri="{FF2B5EF4-FFF2-40B4-BE49-F238E27FC236}">
                    <a16:creationId xmlns:a16="http://schemas.microsoft.com/office/drawing/2014/main" id="{B8802E40-4B22-4440-A781-9FE314C6149E}"/>
                  </a:ext>
                </a:extLst>
              </p:cNvPr>
              <p:cNvSpPr>
                <a:spLocks noRot="1" noChangeAspect="1" noMove="1" noResize="1" noEditPoints="1" noAdjustHandles="1" noChangeArrowheads="1" noChangeShapeType="1" noTextEdit="1"/>
              </p:cNvSpPr>
              <p:nvPr/>
            </p:nvSpPr>
            <p:spPr>
              <a:xfrm>
                <a:off x="165744" y="5445930"/>
                <a:ext cx="4535664" cy="357983"/>
              </a:xfrm>
              <a:prstGeom prst="rect">
                <a:avLst/>
              </a:prstGeom>
              <a:blipFill>
                <a:blip r:embed="rId4"/>
                <a:stretch>
                  <a:fillRect b="-3390"/>
                </a:stretch>
              </a:blipFill>
            </p:spPr>
            <p:txBody>
              <a:bodyPr/>
              <a:lstStyle/>
              <a:p>
                <a:r>
                  <a:rPr lang="zh-CN" altLang="en-US">
                    <a:noFill/>
                  </a:rPr>
                  <a:t> </a:t>
                </a:r>
              </a:p>
            </p:txBody>
          </p:sp>
        </mc:Fallback>
      </mc:AlternateContent>
      <p:sp>
        <p:nvSpPr>
          <p:cNvPr id="20" name="Rectangle 2">
            <a:extLst>
              <a:ext uri="{FF2B5EF4-FFF2-40B4-BE49-F238E27FC236}">
                <a16:creationId xmlns:a16="http://schemas.microsoft.com/office/drawing/2014/main" id="{CB24315A-1221-40C1-8367-C56EC05BCD9F}"/>
              </a:ext>
            </a:extLst>
          </p:cNvPr>
          <p:cNvSpPr>
            <a:spLocks noChangeArrowheads="1"/>
          </p:cNvSpPr>
          <p:nvPr/>
        </p:nvSpPr>
        <p:spPr bwMode="auto">
          <a:xfrm>
            <a:off x="0" y="120754"/>
            <a:ext cx="9144000" cy="640080"/>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spcBef>
                <a:spcPts val="0"/>
              </a:spcBef>
              <a:spcAft>
                <a:spcPts val="0"/>
              </a:spcAft>
              <a:buClrTx/>
              <a:buSzTx/>
              <a:buNone/>
            </a:pPr>
            <a:r>
              <a:rPr lang="zh-CN" altLang="en-US" sz="3600" b="1" dirty="0">
                <a:latin typeface="SimSun" panose="02010600030101010101" pitchFamily="2" charset="-122"/>
                <a:ea typeface="SimSun" panose="02010600030101010101" pitchFamily="2" charset="-122"/>
              </a:rPr>
              <a:t>最简单的弹性波：一维弦的自由振荡</a:t>
            </a:r>
            <a:endParaRPr lang="en-US" altLang="zh-TW" sz="3600" b="1" dirty="0">
              <a:latin typeface="SimSun" panose="02010600030101010101" pitchFamily="2" charset="-122"/>
              <a:ea typeface="SimSun" panose="02010600030101010101" pitchFamily="2" charset="-122"/>
            </a:endParaRPr>
          </a:p>
        </p:txBody>
      </p:sp>
      <mc:AlternateContent xmlns:mc="http://schemas.openxmlformats.org/markup-compatibility/2006" xmlns:a14="http://schemas.microsoft.com/office/drawing/2010/main">
        <mc:Choice Requires="a14">
          <p:sp>
            <p:nvSpPr>
              <p:cNvPr id="21" name="矩形 5">
                <a:extLst>
                  <a:ext uri="{FF2B5EF4-FFF2-40B4-BE49-F238E27FC236}">
                    <a16:creationId xmlns:a16="http://schemas.microsoft.com/office/drawing/2014/main" id="{C04CB893-B7EA-4CBD-861B-079E120853C8}"/>
                  </a:ext>
                </a:extLst>
              </p:cNvPr>
              <p:cNvSpPr>
                <a:spLocks noChangeArrowheads="1"/>
              </p:cNvSpPr>
              <p:nvPr/>
            </p:nvSpPr>
            <p:spPr bwMode="auto">
              <a:xfrm>
                <a:off x="108682" y="1397200"/>
                <a:ext cx="1357396" cy="3912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sub>
                      </m:sSub>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𝑚</m:t>
                      </m:r>
                      <m:sSub>
                        <m:sSubPr>
                          <m:ctrlP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𝑎</m:t>
                          </m:r>
                        </m:e>
                        <m:sub>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sub>
                      </m:sSub>
                    </m:oMath>
                  </m:oMathPara>
                </a14:m>
                <a:endParaRPr kumimoji="1" lang="zh-TW" altLang="en-US" sz="1800" b="0" dirty="0">
                  <a:solidFill>
                    <a:schemeClr val="tx1"/>
                  </a:solidFill>
                  <a:latin typeface="Cambria Math" panose="02040503050406030204" pitchFamily="18" charset="0"/>
                  <a:cs typeface="Times New Roman" panose="02020603050405020304" pitchFamily="18" charset="0"/>
                </a:endParaRPr>
              </a:p>
            </p:txBody>
          </p:sp>
        </mc:Choice>
        <mc:Fallback xmlns="">
          <p:sp>
            <p:nvSpPr>
              <p:cNvPr id="21" name="矩形 5">
                <a:extLst>
                  <a:ext uri="{FF2B5EF4-FFF2-40B4-BE49-F238E27FC236}">
                    <a16:creationId xmlns:a16="http://schemas.microsoft.com/office/drawing/2014/main" id="{C04CB893-B7EA-4CBD-861B-079E120853C8}"/>
                  </a:ext>
                </a:extLst>
              </p:cNvPr>
              <p:cNvSpPr>
                <a:spLocks noRot="1" noChangeAspect="1" noMove="1" noResize="1" noEditPoints="1" noAdjustHandles="1" noChangeArrowheads="1" noChangeShapeType="1" noTextEdit="1"/>
              </p:cNvSpPr>
              <p:nvPr/>
            </p:nvSpPr>
            <p:spPr bwMode="auto">
              <a:xfrm>
                <a:off x="108682" y="1397200"/>
                <a:ext cx="1357396" cy="391261"/>
              </a:xfrm>
              <a:prstGeom prst="rect">
                <a:avLst/>
              </a:prstGeom>
              <a:blipFill>
                <a:blip r:embed="rId5"/>
                <a:stretch>
                  <a:fillRect b="-93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5">
                <a:extLst>
                  <a:ext uri="{FF2B5EF4-FFF2-40B4-BE49-F238E27FC236}">
                    <a16:creationId xmlns:a16="http://schemas.microsoft.com/office/drawing/2014/main" id="{F843F428-86C4-4144-957F-77A092397764}"/>
                  </a:ext>
                </a:extLst>
              </p:cNvPr>
              <p:cNvSpPr>
                <a:spLocks noChangeArrowheads="1"/>
              </p:cNvSpPr>
              <p:nvPr/>
            </p:nvSpPr>
            <p:spPr bwMode="auto">
              <a:xfrm>
                <a:off x="2714727" y="1397200"/>
                <a:ext cx="135739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𝑚</m:t>
                      </m:r>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1" lang="el-GR"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ρΔ</m:t>
                      </m:r>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𝑥</m:t>
                      </m:r>
                    </m:oMath>
                  </m:oMathPara>
                </a14:m>
                <a:endParaRPr kumimoji="1" lang="zh-TW" altLang="en-US" sz="1800" b="0" dirty="0">
                  <a:solidFill>
                    <a:schemeClr val="tx1"/>
                  </a:solidFill>
                  <a:latin typeface="Cambria Math" panose="02040503050406030204" pitchFamily="18" charset="0"/>
                  <a:cs typeface="Times New Roman" panose="02020603050405020304" pitchFamily="18" charset="0"/>
                </a:endParaRPr>
              </a:p>
            </p:txBody>
          </p:sp>
        </mc:Choice>
        <mc:Fallback xmlns="">
          <p:sp>
            <p:nvSpPr>
              <p:cNvPr id="22" name="矩形 5">
                <a:extLst>
                  <a:ext uri="{FF2B5EF4-FFF2-40B4-BE49-F238E27FC236}">
                    <a16:creationId xmlns:a16="http://schemas.microsoft.com/office/drawing/2014/main" id="{F843F428-86C4-4144-957F-77A092397764}"/>
                  </a:ext>
                </a:extLst>
              </p:cNvPr>
              <p:cNvSpPr>
                <a:spLocks noRot="1" noChangeAspect="1" noMove="1" noResize="1" noEditPoints="1" noAdjustHandles="1" noChangeArrowheads="1" noChangeShapeType="1" noTextEdit="1"/>
              </p:cNvSpPr>
              <p:nvPr/>
            </p:nvSpPr>
            <p:spPr bwMode="auto">
              <a:xfrm>
                <a:off x="2714727" y="1397200"/>
                <a:ext cx="1357396" cy="369332"/>
              </a:xfrm>
              <a:prstGeom prst="rect">
                <a:avLst/>
              </a:prstGeom>
              <a:blipFill>
                <a:blip r:embed="rId6"/>
                <a:stretch>
                  <a:fillRect b="-131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矩形 5">
                <a:extLst>
                  <a:ext uri="{FF2B5EF4-FFF2-40B4-BE49-F238E27FC236}">
                    <a16:creationId xmlns:a16="http://schemas.microsoft.com/office/drawing/2014/main" id="{681C9FA9-3282-47DC-9992-449F8147FF5F}"/>
                  </a:ext>
                </a:extLst>
              </p:cNvPr>
              <p:cNvSpPr>
                <a:spLocks noChangeArrowheads="1"/>
              </p:cNvSpPr>
              <p:nvPr/>
            </p:nvSpPr>
            <p:spPr bwMode="auto">
              <a:xfrm>
                <a:off x="80095" y="2368830"/>
                <a:ext cx="2278621" cy="7146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sub>
                      </m:sSub>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zh-TW" altLang="en-US" sz="1800" b="0" i="1">
                              <a:solidFill>
                                <a:schemeClr val="tx1"/>
                              </a:solidFill>
                              <a:latin typeface="Cambria Math" panose="02040503050406030204" pitchFamily="18" charset="0"/>
                              <a:cs typeface="Times New Roman" panose="02020603050405020304" pitchFamily="18" charset="0"/>
                            </a:rPr>
                            <m:t>𝜕</m:t>
                          </m:r>
                        </m:num>
                        <m:den>
                          <m:r>
                            <a:rPr lang="zh-TW" altLang="en-US" sz="1800" b="0" i="1">
                              <a:solidFill>
                                <a:schemeClr val="tx1"/>
                              </a:solidFill>
                              <a:latin typeface="Cambria Math" panose="02040503050406030204" pitchFamily="18" charset="0"/>
                              <a:cs typeface="Times New Roman" panose="02020603050405020304" pitchFamily="18" charset="0"/>
                            </a:rPr>
                            <m:t>𝜕</m:t>
                          </m:r>
                          <m:r>
                            <a:rPr lang="en-US" altLang="zh-TW" sz="1800" b="0" i="1" smtClean="0">
                              <a:solidFill>
                                <a:schemeClr val="tx1"/>
                              </a:solidFill>
                              <a:latin typeface="Cambria Math" panose="02040503050406030204" pitchFamily="18" charset="0"/>
                              <a:cs typeface="Times New Roman" panose="02020603050405020304" pitchFamily="18" charset="0"/>
                            </a:rPr>
                            <m:t>𝑥</m:t>
                          </m:r>
                        </m:den>
                      </m:f>
                      <m:d>
                        <m:d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μ</m:t>
                          </m:r>
                          <m:f>
                            <m:f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zh-TW" altLang="en-US" sz="1800" b="0" i="1">
                                  <a:solidFill>
                                    <a:schemeClr val="tx1"/>
                                  </a:solidFill>
                                  <a:latin typeface="Cambria Math" panose="02040503050406030204" pitchFamily="18" charset="0"/>
                                  <a:cs typeface="Times New Roman" panose="02020603050405020304" pitchFamily="18" charset="0"/>
                                </a:rPr>
                                <m:t>𝜕</m:t>
                              </m:r>
                              <m:sSub>
                                <m:sSub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sub>
                              </m:sSub>
                            </m:num>
                            <m:den>
                              <m:r>
                                <a:rPr lang="zh-TW" altLang="en-US" sz="1800" b="0" i="1">
                                  <a:solidFill>
                                    <a:schemeClr val="tx1"/>
                                  </a:solidFill>
                                  <a:latin typeface="Cambria Math" panose="02040503050406030204" pitchFamily="18" charset="0"/>
                                  <a:cs typeface="Times New Roman" panose="02020603050405020304" pitchFamily="18" charset="0"/>
                                </a:rPr>
                                <m:t>𝜕</m:t>
                              </m:r>
                              <m: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𝑥</m:t>
                              </m:r>
                            </m:den>
                          </m:f>
                        </m:e>
                      </m:d>
                      <m:r>
                        <m:rPr>
                          <m:sty m:val="p"/>
                        </m:rPr>
                        <a:rPr kumimoji="1" lang="el-GR"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𝑥</m:t>
                      </m:r>
                    </m:oMath>
                  </m:oMathPara>
                </a14:m>
                <a:endParaRPr kumimoji="1" lang="zh-TW" altLang="en-US" sz="1800" b="0" dirty="0">
                  <a:solidFill>
                    <a:schemeClr val="tx1"/>
                  </a:solidFill>
                  <a:latin typeface="Cambria Math" panose="02040503050406030204" pitchFamily="18" charset="0"/>
                  <a:cs typeface="Times New Roman" panose="02020603050405020304" pitchFamily="18" charset="0"/>
                </a:endParaRPr>
              </a:p>
            </p:txBody>
          </p:sp>
        </mc:Choice>
        <mc:Fallback xmlns="">
          <p:sp>
            <p:nvSpPr>
              <p:cNvPr id="23" name="矩形 5">
                <a:extLst>
                  <a:ext uri="{FF2B5EF4-FFF2-40B4-BE49-F238E27FC236}">
                    <a16:creationId xmlns:a16="http://schemas.microsoft.com/office/drawing/2014/main" id="{681C9FA9-3282-47DC-9992-449F8147FF5F}"/>
                  </a:ext>
                </a:extLst>
              </p:cNvPr>
              <p:cNvSpPr>
                <a:spLocks noRot="1" noChangeAspect="1" noMove="1" noResize="1" noEditPoints="1" noAdjustHandles="1" noChangeArrowheads="1" noChangeShapeType="1" noTextEdit="1"/>
              </p:cNvSpPr>
              <p:nvPr/>
            </p:nvSpPr>
            <p:spPr bwMode="auto">
              <a:xfrm>
                <a:off x="80095" y="2368830"/>
                <a:ext cx="2278621" cy="714683"/>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矩形 5">
                <a:extLst>
                  <a:ext uri="{FF2B5EF4-FFF2-40B4-BE49-F238E27FC236}">
                    <a16:creationId xmlns:a16="http://schemas.microsoft.com/office/drawing/2014/main" id="{00875152-464B-4CCC-81BC-8B6DAEDEEFB6}"/>
                  </a:ext>
                </a:extLst>
              </p:cNvPr>
              <p:cNvSpPr>
                <a:spLocks noChangeArrowheads="1"/>
              </p:cNvSpPr>
              <p:nvPr/>
            </p:nvSpPr>
            <p:spPr bwMode="auto">
              <a:xfrm>
                <a:off x="893940" y="1205791"/>
                <a:ext cx="2278621" cy="6556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𝑎</m:t>
                          </m:r>
                        </m:e>
                        <m:sub>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sub>
                      </m:sSub>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zh-TW" altLang="en-US" sz="1800" b="0" i="1">
                                  <a:solidFill>
                                    <a:schemeClr val="tx1"/>
                                  </a:solidFill>
                                  <a:latin typeface="Cambria Math" panose="02040503050406030204" pitchFamily="18" charset="0"/>
                                  <a:cs typeface="Times New Roman" panose="02020603050405020304" pitchFamily="18" charset="0"/>
                                </a:rPr>
                                <m:t>𝜕</m:t>
                              </m:r>
                            </m:e>
                            <m:sup>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sSub>
                            <m:sSubPr>
                              <m:ctrlP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sub>
                          </m:sSub>
                        </m:num>
                        <m:den>
                          <m:r>
                            <a:rPr lang="zh-TW" altLang="en-US" sz="1800" b="0" i="1">
                              <a:solidFill>
                                <a:schemeClr val="tx1"/>
                              </a:solidFill>
                              <a:latin typeface="Cambria Math" panose="02040503050406030204" pitchFamily="18" charset="0"/>
                              <a:cs typeface="Times New Roman" panose="02020603050405020304" pitchFamily="18" charset="0"/>
                            </a:rPr>
                            <m:t>𝜕</m:t>
                          </m:r>
                          <m:sSup>
                            <m:sSupPr>
                              <m:ctrlP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𝑡</m:t>
                              </m:r>
                            </m:e>
                            <m:sup>
                              <m:r>
                                <a:rPr lang="en-US" altLang="zh-TW" sz="18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den>
                      </m:f>
                    </m:oMath>
                  </m:oMathPara>
                </a14:m>
                <a:endParaRPr kumimoji="1" lang="zh-TW" altLang="en-US" sz="1800" b="0" dirty="0">
                  <a:solidFill>
                    <a:schemeClr val="tx1"/>
                  </a:solidFill>
                  <a:latin typeface="Cambria Math" panose="02040503050406030204" pitchFamily="18" charset="0"/>
                  <a:cs typeface="Times New Roman" panose="02020603050405020304" pitchFamily="18" charset="0"/>
                </a:endParaRPr>
              </a:p>
            </p:txBody>
          </p:sp>
        </mc:Choice>
        <mc:Fallback xmlns="">
          <p:sp>
            <p:nvSpPr>
              <p:cNvPr id="24" name="矩形 5">
                <a:extLst>
                  <a:ext uri="{FF2B5EF4-FFF2-40B4-BE49-F238E27FC236}">
                    <a16:creationId xmlns:a16="http://schemas.microsoft.com/office/drawing/2014/main" id="{00875152-464B-4CCC-81BC-8B6DAEDEEFB6}"/>
                  </a:ext>
                </a:extLst>
              </p:cNvPr>
              <p:cNvSpPr>
                <a:spLocks noRot="1" noChangeAspect="1" noMove="1" noResize="1" noEditPoints="1" noAdjustHandles="1" noChangeArrowheads="1" noChangeShapeType="1" noTextEdit="1"/>
              </p:cNvSpPr>
              <p:nvPr/>
            </p:nvSpPr>
            <p:spPr bwMode="auto">
              <a:xfrm>
                <a:off x="893940" y="1205791"/>
                <a:ext cx="2278621" cy="655692"/>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5" name="Rectangle 2">
            <a:extLst>
              <a:ext uri="{FF2B5EF4-FFF2-40B4-BE49-F238E27FC236}">
                <a16:creationId xmlns:a16="http://schemas.microsoft.com/office/drawing/2014/main" id="{DBDA6C75-567E-4CF9-8900-2EAEDAB93BD3}"/>
              </a:ext>
            </a:extLst>
          </p:cNvPr>
          <p:cNvSpPr>
            <a:spLocks noChangeArrowheads="1"/>
          </p:cNvSpPr>
          <p:nvPr/>
        </p:nvSpPr>
        <p:spPr bwMode="auto">
          <a:xfrm>
            <a:off x="36000" y="814450"/>
            <a:ext cx="1763688"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SimSun" panose="02010600030101010101" pitchFamily="2" charset="-122"/>
                <a:ea typeface="SimSun" panose="02010600030101010101" pitchFamily="2" charset="-122"/>
              </a:rPr>
              <a:t>牛顿第二定律</a:t>
            </a:r>
            <a:endParaRPr lang="en-US" altLang="zh-TW" sz="1800" b="0" dirty="0">
              <a:solidFill>
                <a:srgbClr val="FF0000"/>
              </a:solidFill>
              <a:latin typeface="SimSun" panose="02010600030101010101" pitchFamily="2" charset="-122"/>
              <a:ea typeface="SimSun" panose="02010600030101010101" pitchFamily="2" charset="-122"/>
            </a:endParaRPr>
          </a:p>
        </p:txBody>
      </p:sp>
      <p:sp>
        <p:nvSpPr>
          <p:cNvPr id="26" name="Rectangle 2">
            <a:extLst>
              <a:ext uri="{FF2B5EF4-FFF2-40B4-BE49-F238E27FC236}">
                <a16:creationId xmlns:a16="http://schemas.microsoft.com/office/drawing/2014/main" id="{6C2FD61E-0B5B-4C21-B67F-CCC0D8D60535}"/>
              </a:ext>
            </a:extLst>
          </p:cNvPr>
          <p:cNvSpPr>
            <a:spLocks noChangeArrowheads="1"/>
          </p:cNvSpPr>
          <p:nvPr/>
        </p:nvSpPr>
        <p:spPr bwMode="auto">
          <a:xfrm>
            <a:off x="3940080" y="2507522"/>
            <a:ext cx="703928" cy="417422"/>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en-US" altLang="zh-CN" sz="16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X</a:t>
            </a:r>
            <a:endParaRPr lang="en-US" altLang="zh-TW" sz="16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7" name="Rectangle 2">
            <a:extLst>
              <a:ext uri="{FF2B5EF4-FFF2-40B4-BE49-F238E27FC236}">
                <a16:creationId xmlns:a16="http://schemas.microsoft.com/office/drawing/2014/main" id="{F76FDEF9-1042-4BF4-B702-C4FE01331A1C}"/>
              </a:ext>
            </a:extLst>
          </p:cNvPr>
          <p:cNvSpPr>
            <a:spLocks noChangeArrowheads="1"/>
          </p:cNvSpPr>
          <p:nvPr/>
        </p:nvSpPr>
        <p:spPr bwMode="auto">
          <a:xfrm>
            <a:off x="36000" y="3140968"/>
            <a:ext cx="2179856"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SimSun" panose="02010600030101010101" pitchFamily="2" charset="-122"/>
                <a:ea typeface="SimSun" panose="02010600030101010101" pitchFamily="2" charset="-122"/>
              </a:rPr>
              <a:t>一维弦的波动方程</a:t>
            </a:r>
            <a:endParaRPr lang="en-US" altLang="zh-TW" sz="1800" b="0" dirty="0">
              <a:solidFill>
                <a:srgbClr val="FF0000"/>
              </a:solidFill>
              <a:latin typeface="SimSun" panose="02010600030101010101" pitchFamily="2" charset="-122"/>
              <a:ea typeface="SimSun" panose="02010600030101010101" pitchFamily="2" charset="-122"/>
            </a:endParaRPr>
          </a:p>
        </p:txBody>
      </p:sp>
      <mc:AlternateContent xmlns:mc="http://schemas.openxmlformats.org/markup-compatibility/2006" xmlns:a14="http://schemas.microsoft.com/office/drawing/2010/main">
        <mc:Choice Requires="a14">
          <p:sp>
            <p:nvSpPr>
              <p:cNvPr id="28" name="矩形 5">
                <a:extLst>
                  <a:ext uri="{FF2B5EF4-FFF2-40B4-BE49-F238E27FC236}">
                    <a16:creationId xmlns:a16="http://schemas.microsoft.com/office/drawing/2014/main" id="{31713EC5-507B-4E15-A3BF-9B5D228FFB55}"/>
                  </a:ext>
                </a:extLst>
              </p:cNvPr>
              <p:cNvSpPr>
                <a:spLocks noChangeArrowheads="1"/>
              </p:cNvSpPr>
              <p:nvPr/>
            </p:nvSpPr>
            <p:spPr bwMode="auto">
              <a:xfrm>
                <a:off x="3260990" y="3694609"/>
                <a:ext cx="1541064" cy="6560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𝑣</m:t>
                      </m:r>
                      <m: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radPr>
                        <m:deg/>
                        <m:e>
                          <m:box>
                            <m:boxPr>
                              <m:ctrlP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boxPr>
                            <m:e>
                              <m:argPr>
                                <m:argSz m:val="-1"/>
                              </m:argPr>
                              <m:f>
                                <m:fPr>
                                  <m:ctrlPr>
                                    <a:rPr kumimoji="1" lang="en-US" altLang="zh-TW"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kumimoji="1" lang="zh-TW" altLang="en-US"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𝜇</m:t>
                                  </m:r>
                                </m:num>
                                <m:den>
                                  <m:r>
                                    <a:rPr kumimoji="1" lang="zh-TW" altLang="en-US"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𝜌</m:t>
                                  </m:r>
                                </m:den>
                              </m:f>
                            </m:e>
                          </m:box>
                        </m:e>
                      </m:rad>
                    </m:oMath>
                  </m:oMathPara>
                </a14:m>
                <a:endParaRPr kumimoji="1" lang="zh-TW" altLang="en-US" sz="1800" b="0" dirty="0">
                  <a:solidFill>
                    <a:srgbClr val="FFFF00"/>
                  </a:solidFill>
                  <a:latin typeface="Cambria Math" panose="02040503050406030204" pitchFamily="18" charset="0"/>
                  <a:cs typeface="Times New Roman" panose="02020603050405020304" pitchFamily="18" charset="0"/>
                </a:endParaRPr>
              </a:p>
            </p:txBody>
          </p:sp>
        </mc:Choice>
        <mc:Fallback xmlns="">
          <p:sp>
            <p:nvSpPr>
              <p:cNvPr id="28" name="矩形 5">
                <a:extLst>
                  <a:ext uri="{FF2B5EF4-FFF2-40B4-BE49-F238E27FC236}">
                    <a16:creationId xmlns:a16="http://schemas.microsoft.com/office/drawing/2014/main" id="{31713EC5-507B-4E15-A3BF-9B5D228FFB55}"/>
                  </a:ext>
                </a:extLst>
              </p:cNvPr>
              <p:cNvSpPr>
                <a:spLocks noRot="1" noChangeAspect="1" noMove="1" noResize="1" noEditPoints="1" noAdjustHandles="1" noChangeArrowheads="1" noChangeShapeType="1" noTextEdit="1"/>
              </p:cNvSpPr>
              <p:nvPr/>
            </p:nvSpPr>
            <p:spPr bwMode="auto">
              <a:xfrm>
                <a:off x="3260990" y="3694609"/>
                <a:ext cx="1541064" cy="656013"/>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9" name="Rectangle 2">
            <a:extLst>
              <a:ext uri="{FF2B5EF4-FFF2-40B4-BE49-F238E27FC236}">
                <a16:creationId xmlns:a16="http://schemas.microsoft.com/office/drawing/2014/main" id="{98431FC0-D75C-42D6-A361-7CCF0A51AE99}"/>
              </a:ext>
            </a:extLst>
          </p:cNvPr>
          <p:cNvSpPr>
            <a:spLocks noChangeArrowheads="1"/>
          </p:cNvSpPr>
          <p:nvPr/>
        </p:nvSpPr>
        <p:spPr bwMode="auto">
          <a:xfrm>
            <a:off x="2697908" y="4350622"/>
            <a:ext cx="2104145"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SimSun" panose="02010600030101010101" pitchFamily="2" charset="-122"/>
                <a:ea typeface="SimSun" panose="02010600030101010101" pitchFamily="2" charset="-122"/>
              </a:rPr>
              <a:t>两端边界条件</a:t>
            </a:r>
            <a:endParaRPr lang="en-US" altLang="zh-TW" sz="1800" b="0" dirty="0">
              <a:solidFill>
                <a:srgbClr val="FF0000"/>
              </a:solidFill>
              <a:latin typeface="SimSun" panose="02010600030101010101" pitchFamily="2" charset="-122"/>
              <a:ea typeface="SimSun" panose="02010600030101010101" pitchFamily="2" charset="-122"/>
            </a:endParaRPr>
          </a:p>
        </p:txBody>
      </p:sp>
      <p:sp>
        <p:nvSpPr>
          <p:cNvPr id="32" name="Rectangle 2">
            <a:extLst>
              <a:ext uri="{FF2B5EF4-FFF2-40B4-BE49-F238E27FC236}">
                <a16:creationId xmlns:a16="http://schemas.microsoft.com/office/drawing/2014/main" id="{7C21E34B-2071-44BC-AE38-23D80732D503}"/>
              </a:ext>
            </a:extLst>
          </p:cNvPr>
          <p:cNvSpPr>
            <a:spLocks noChangeArrowheads="1"/>
          </p:cNvSpPr>
          <p:nvPr/>
        </p:nvSpPr>
        <p:spPr bwMode="auto">
          <a:xfrm>
            <a:off x="43690" y="4917963"/>
            <a:ext cx="5392406" cy="455253"/>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一维弦波动的（驻波）简正模式（</a:t>
            </a:r>
            <a:r>
              <a:rPr lang="en-US" altLang="zh-CN" sz="18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normal modes</a:t>
            </a:r>
            <a:r>
              <a:rPr lang="zh-CN" altLang="en-US" sz="18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altLang="zh-TW" sz="18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15C7D998-26E4-4D01-8C8F-A6E60ECAD799}"/>
                  </a:ext>
                </a:extLst>
              </p:cNvPr>
              <p:cNvSpPr/>
              <p:nvPr/>
            </p:nvSpPr>
            <p:spPr>
              <a:xfrm>
                <a:off x="1052434" y="5842150"/>
                <a:ext cx="2700000"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600" b="0" i="0" smtClean="0">
                          <a:solidFill>
                            <a:schemeClr val="tx1"/>
                          </a:solidFill>
                          <a:latin typeface="Cambria Math" panose="02040503050406030204" pitchFamily="18" charset="0"/>
                        </a:rPr>
                        <m:t>=</m:t>
                      </m:r>
                      <m:func>
                        <m:funcPr>
                          <m:ctrlPr>
                            <a:rPr lang="zh-CN" altLang="en-US" sz="1600" b="0" i="1" smtClean="0">
                              <a:solidFill>
                                <a:schemeClr val="tx1"/>
                              </a:solidFill>
                              <a:latin typeface="Cambria Math" panose="02040503050406030204" pitchFamily="18" charset="0"/>
                            </a:rPr>
                          </m:ctrlPr>
                        </m:funcPr>
                        <m:fName>
                          <m:r>
                            <m:rPr>
                              <m:sty m:val="p"/>
                            </m:rPr>
                            <a:rPr lang="zh-CN" altLang="en-US" sz="1600" b="0" i="0">
                              <a:solidFill>
                                <a:schemeClr val="tx1"/>
                              </a:solidFill>
                              <a:latin typeface="Cambria Math" panose="02040503050406030204" pitchFamily="18" charset="0"/>
                            </a:rPr>
                            <m:t>sin</m:t>
                          </m:r>
                        </m:fName>
                        <m:e>
                          <m:d>
                            <m:dPr>
                              <m:ctrlPr>
                                <a:rPr lang="en-US" altLang="zh-CN" sz="1600" b="0" i="1" smtClean="0">
                                  <a:solidFill>
                                    <a:schemeClr val="tx1"/>
                                  </a:solidFill>
                                  <a:latin typeface="Cambria Math" panose="02040503050406030204" pitchFamily="18" charset="0"/>
                                </a:rPr>
                              </m:ctrlPr>
                            </m:dPr>
                            <m:e>
                              <m:sSub>
                                <m:sSubPr>
                                  <m:ctrlPr>
                                    <a:rPr lang="en-US" altLang="zh-CN" sz="1600" b="0" i="1">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𝑘</m:t>
                                  </m:r>
                                </m:e>
                                <m:sub>
                                  <m:r>
                                    <a:rPr lang="en-US" altLang="zh-CN" sz="1600" b="0" i="1">
                                      <a:solidFill>
                                        <a:schemeClr val="tx1"/>
                                      </a:solidFill>
                                      <a:latin typeface="Cambria Math" panose="02040503050406030204" pitchFamily="18" charset="0"/>
                                    </a:rPr>
                                    <m:t>𝑛</m:t>
                                  </m:r>
                                </m:sub>
                              </m:sSub>
                              <m:r>
                                <a:rPr lang="en-US" altLang="zh-CN" sz="1600" b="0" i="1">
                                  <a:solidFill>
                                    <a:schemeClr val="tx1"/>
                                  </a:solidFill>
                                  <a:latin typeface="Cambria Math" panose="02040503050406030204" pitchFamily="18" charset="0"/>
                                </a:rPr>
                                <m:t>𝑥</m:t>
                              </m:r>
                            </m:e>
                          </m:d>
                          <m:func>
                            <m:funcPr>
                              <m:ctrlPr>
                                <a:rPr lang="zh-CN" altLang="en-US" sz="1600" b="0" i="1">
                                  <a:solidFill>
                                    <a:schemeClr val="tx1"/>
                                  </a:solidFill>
                                  <a:latin typeface="Cambria Math" panose="02040503050406030204" pitchFamily="18" charset="0"/>
                                </a:rPr>
                              </m:ctrlPr>
                            </m:funcPr>
                            <m:fName>
                              <m:sSub>
                                <m:sSubPr>
                                  <m:ctrlPr>
                                    <a:rPr lang="en-US" altLang="zh-CN" sz="1600" b="0" i="1">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𝐶</m:t>
                                  </m:r>
                                </m:e>
                                <m:sub>
                                  <m:r>
                                    <a:rPr lang="en-US" altLang="zh-CN" sz="1600" b="0" i="1">
                                      <a:solidFill>
                                        <a:schemeClr val="tx1"/>
                                      </a:solidFill>
                                      <a:latin typeface="Cambria Math" panose="02040503050406030204" pitchFamily="18" charset="0"/>
                                    </a:rPr>
                                    <m:t>𝑛</m:t>
                                  </m:r>
                                </m:sub>
                              </m:sSub>
                              <m:r>
                                <m:rPr>
                                  <m:sty m:val="p"/>
                                </m:rPr>
                                <a:rPr lang="zh-CN" altLang="en-US" sz="1600" b="0">
                                  <a:solidFill>
                                    <a:schemeClr val="tx1"/>
                                  </a:solidFill>
                                  <a:latin typeface="Cambria Math" panose="02040503050406030204" pitchFamily="18" charset="0"/>
                                </a:rPr>
                                <m:t>sin</m:t>
                              </m:r>
                            </m:fName>
                            <m:e>
                              <m:d>
                                <m:dPr>
                                  <m:ctrlPr>
                                    <a:rPr lang="en-US" altLang="zh-CN" sz="1600" b="0" i="1">
                                      <a:solidFill>
                                        <a:schemeClr val="tx1"/>
                                      </a:solidFill>
                                      <a:latin typeface="Cambria Math" panose="02040503050406030204" pitchFamily="18" charset="0"/>
                                    </a:rPr>
                                  </m:ctrlPr>
                                </m:dPr>
                                <m:e>
                                  <m:sSub>
                                    <m:sSubPr>
                                      <m:ctrlPr>
                                        <a:rPr lang="en-US" altLang="zh-CN"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𝜔</m:t>
                                      </m:r>
                                    </m:e>
                                    <m:sub>
                                      <m:r>
                                        <a:rPr lang="en-US" altLang="zh-CN" sz="1600" b="0" i="1">
                                          <a:solidFill>
                                            <a:schemeClr val="tx1"/>
                                          </a:solidFill>
                                          <a:latin typeface="Cambria Math" panose="02040503050406030204" pitchFamily="18" charset="0"/>
                                        </a:rPr>
                                        <m:t>𝑛</m:t>
                                      </m:r>
                                    </m:sub>
                                  </m:sSub>
                                  <m:r>
                                    <a:rPr lang="en-US" altLang="zh-CN" sz="1600" b="0" i="1">
                                      <a:solidFill>
                                        <a:schemeClr val="tx1"/>
                                      </a:solidFill>
                                      <a:latin typeface="Cambria Math" panose="02040503050406030204" pitchFamily="18" charset="0"/>
                                    </a:rPr>
                                    <m:t>𝑡</m:t>
                                  </m:r>
                                  <m:r>
                                    <a:rPr lang="en-US" altLang="zh-CN" sz="1600" b="0" i="1" smtClean="0">
                                      <a:solidFill>
                                        <a:schemeClr val="tx1"/>
                                      </a:solidFill>
                                      <a:latin typeface="Cambria Math" panose="02040503050406030204" pitchFamily="18" charset="0"/>
                                    </a:rPr>
                                    <m:t>+</m:t>
                                  </m:r>
                                  <m:sSub>
                                    <m:sSubPr>
                                      <m:ctrlPr>
                                        <a:rPr lang="en-US" altLang="zh-CN" sz="1600" b="0" i="1" smtClean="0">
                                          <a:solidFill>
                                            <a:schemeClr val="tx1"/>
                                          </a:solidFill>
                                          <a:latin typeface="Cambria Math" panose="02040503050406030204" pitchFamily="18" charset="0"/>
                                        </a:rPr>
                                      </m:ctrlPr>
                                    </m:sSubPr>
                                    <m:e>
                                      <m:r>
                                        <a:rPr lang="zh-CN" altLang="en-US" sz="1600" b="0" i="1" smtClean="0">
                                          <a:solidFill>
                                            <a:schemeClr val="tx1"/>
                                          </a:solidFill>
                                          <a:latin typeface="Cambria Math" panose="02040503050406030204" pitchFamily="18" charset="0"/>
                                        </a:rPr>
                                        <m:t>𝜑</m:t>
                                      </m:r>
                                    </m:e>
                                    <m:sub>
                                      <m:r>
                                        <a:rPr lang="en-US" altLang="zh-CN" sz="1600" b="0" i="1" smtClean="0">
                                          <a:solidFill>
                                            <a:schemeClr val="tx1"/>
                                          </a:solidFill>
                                          <a:latin typeface="Cambria Math" panose="02040503050406030204" pitchFamily="18" charset="0"/>
                                        </a:rPr>
                                        <m:t>𝑛</m:t>
                                      </m:r>
                                    </m:sub>
                                  </m:sSub>
                                </m:e>
                              </m:d>
                            </m:e>
                          </m:func>
                        </m:e>
                      </m:func>
                    </m:oMath>
                  </m:oMathPara>
                </a14:m>
                <a:endParaRPr lang="zh-CN" altLang="en-US" sz="1600" b="0" dirty="0"/>
              </a:p>
            </p:txBody>
          </p:sp>
        </mc:Choice>
        <mc:Fallback xmlns="">
          <p:sp>
            <p:nvSpPr>
              <p:cNvPr id="34" name="矩形 33">
                <a:extLst>
                  <a:ext uri="{FF2B5EF4-FFF2-40B4-BE49-F238E27FC236}">
                    <a16:creationId xmlns:a16="http://schemas.microsoft.com/office/drawing/2014/main" id="{15C7D998-26E4-4D01-8C8F-A6E60ECAD799}"/>
                  </a:ext>
                </a:extLst>
              </p:cNvPr>
              <p:cNvSpPr>
                <a:spLocks noRot="1" noChangeAspect="1" noMove="1" noResize="1" noEditPoints="1" noAdjustHandles="1" noChangeArrowheads="1" noChangeShapeType="1" noTextEdit="1"/>
              </p:cNvSpPr>
              <p:nvPr/>
            </p:nvSpPr>
            <p:spPr>
              <a:xfrm>
                <a:off x="1052434" y="5842150"/>
                <a:ext cx="2700000" cy="338554"/>
              </a:xfrm>
              <a:prstGeom prst="rect">
                <a:avLst/>
              </a:prstGeom>
              <a:blipFill>
                <a:blip r:embed="rId10"/>
                <a:stretch>
                  <a:fillRect b="-5357"/>
                </a:stretch>
              </a:blipFill>
            </p:spPr>
            <p:txBody>
              <a:bodyPr/>
              <a:lstStyle/>
              <a:p>
                <a:r>
                  <a:rPr lang="zh-CN" altLang="en-US">
                    <a:noFill/>
                  </a:rPr>
                  <a:t> </a:t>
                </a:r>
              </a:p>
            </p:txBody>
          </p:sp>
        </mc:Fallback>
      </mc:AlternateContent>
      <p:sp>
        <p:nvSpPr>
          <p:cNvPr id="31" name="TextBox 3">
            <a:extLst>
              <a:ext uri="{FF2B5EF4-FFF2-40B4-BE49-F238E27FC236}">
                <a16:creationId xmlns:a16="http://schemas.microsoft.com/office/drawing/2014/main" id="{C776DFDB-A50C-4A4A-AD8E-C942F5A29E01}"/>
              </a:ext>
            </a:extLst>
          </p:cNvPr>
          <p:cNvSpPr txBox="1">
            <a:spLocks noChangeArrowheads="1"/>
          </p:cNvSpPr>
          <p:nvPr/>
        </p:nvSpPr>
        <p:spPr bwMode="auto">
          <a:xfrm>
            <a:off x="35496" y="6629226"/>
            <a:ext cx="381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sz="1200" b="0" dirty="0">
                <a:latin typeface="Times New Roman" panose="02020603050405020304" pitchFamily="18" charset="0"/>
                <a:ea typeface="新細明體" panose="02020500000000000000" pitchFamily="18" charset="-120"/>
                <a:cs typeface="Times New Roman" panose="02020603050405020304" pitchFamily="18" charset="0"/>
              </a:rPr>
              <a:t>04/18</a:t>
            </a:r>
          </a:p>
        </p:txBody>
      </p:sp>
      <p:cxnSp>
        <p:nvCxnSpPr>
          <p:cNvPr id="4" name="直接箭头连接符 3">
            <a:extLst>
              <a:ext uri="{FF2B5EF4-FFF2-40B4-BE49-F238E27FC236}">
                <a16:creationId xmlns:a16="http://schemas.microsoft.com/office/drawing/2014/main" id="{64C8AA72-0699-4973-88DE-93804E17E615}"/>
              </a:ext>
            </a:extLst>
          </p:cNvPr>
          <p:cNvCxnSpPr/>
          <p:nvPr/>
        </p:nvCxnSpPr>
        <p:spPr bwMode="auto">
          <a:xfrm>
            <a:off x="3205977" y="2762049"/>
            <a:ext cx="792088" cy="0"/>
          </a:xfrm>
          <a:prstGeom prst="straightConnector1">
            <a:avLst/>
          </a:prstGeom>
          <a:solidFill>
            <a:schemeClr val="accent1"/>
          </a:solidFill>
          <a:ln w="9525" cap="flat" cmpd="sng" algn="ctr">
            <a:solidFill>
              <a:srgbClr val="FF0000"/>
            </a:solidFill>
            <a:prstDash val="solid"/>
            <a:round/>
            <a:headEnd type="none" w="med" len="med"/>
            <a:tailEnd type="triangle" w="med" len="lg"/>
          </a:ln>
          <a:effectLst/>
        </p:spPr>
      </p:cxnSp>
      <p:cxnSp>
        <p:nvCxnSpPr>
          <p:cNvPr id="8" name="直接箭头连接符 7">
            <a:extLst>
              <a:ext uri="{FF2B5EF4-FFF2-40B4-BE49-F238E27FC236}">
                <a16:creationId xmlns:a16="http://schemas.microsoft.com/office/drawing/2014/main" id="{453475DF-D56B-4C8A-AFA1-AC5DDC7F3220}"/>
              </a:ext>
            </a:extLst>
          </p:cNvPr>
          <p:cNvCxnSpPr/>
          <p:nvPr/>
        </p:nvCxnSpPr>
        <p:spPr bwMode="auto">
          <a:xfrm flipV="1">
            <a:off x="3205977" y="2197459"/>
            <a:ext cx="0" cy="564590"/>
          </a:xfrm>
          <a:prstGeom prst="straightConnector1">
            <a:avLst/>
          </a:prstGeom>
          <a:solidFill>
            <a:schemeClr val="accent1"/>
          </a:solidFill>
          <a:ln w="9525" cap="flat" cmpd="sng" algn="ctr">
            <a:solidFill>
              <a:srgbClr val="FF0000"/>
            </a:solidFill>
            <a:prstDash val="solid"/>
            <a:round/>
            <a:headEnd type="none" w="med" len="med"/>
            <a:tailEnd type="triangle" w="med" len="lg"/>
          </a:ln>
          <a:effectLst/>
        </p:spPr>
      </p:cxnSp>
      <p:sp>
        <p:nvSpPr>
          <p:cNvPr id="33" name="Rectangle 2">
            <a:extLst>
              <a:ext uri="{FF2B5EF4-FFF2-40B4-BE49-F238E27FC236}">
                <a16:creationId xmlns:a16="http://schemas.microsoft.com/office/drawing/2014/main" id="{A31982DC-1F2A-4426-831F-A63177C4BCD4}"/>
              </a:ext>
            </a:extLst>
          </p:cNvPr>
          <p:cNvSpPr>
            <a:spLocks noChangeArrowheads="1"/>
          </p:cNvSpPr>
          <p:nvPr/>
        </p:nvSpPr>
        <p:spPr bwMode="auto">
          <a:xfrm>
            <a:off x="36000" y="1874673"/>
            <a:ext cx="1605566"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SimSun" panose="02010600030101010101" pitchFamily="2" charset="-122"/>
                <a:ea typeface="SimSun" panose="02010600030101010101" pitchFamily="2" charset="-122"/>
              </a:rPr>
              <a:t>胡克定律</a:t>
            </a:r>
            <a:endParaRPr lang="en-US" altLang="zh-TW" sz="1800" b="0" dirty="0">
              <a:solidFill>
                <a:srgbClr val="FF0000"/>
              </a:solidFill>
              <a:latin typeface="SimSun" panose="02010600030101010101" pitchFamily="2" charset="-122"/>
              <a:ea typeface="SimSun" panose="02010600030101010101" pitchFamily="2" charset="-122"/>
            </a:endParaRPr>
          </a:p>
        </p:txBody>
      </p:sp>
      <p:sp>
        <p:nvSpPr>
          <p:cNvPr id="37" name="Rectangle 2">
            <a:extLst>
              <a:ext uri="{FF2B5EF4-FFF2-40B4-BE49-F238E27FC236}">
                <a16:creationId xmlns:a16="http://schemas.microsoft.com/office/drawing/2014/main" id="{C5BC4A25-48E8-479A-81FF-7BF42F8D80D5}"/>
              </a:ext>
            </a:extLst>
          </p:cNvPr>
          <p:cNvSpPr>
            <a:spLocks noChangeArrowheads="1"/>
          </p:cNvSpPr>
          <p:nvPr/>
        </p:nvSpPr>
        <p:spPr bwMode="auto">
          <a:xfrm>
            <a:off x="3122366" y="1925094"/>
            <a:ext cx="703928" cy="417422"/>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en-US" altLang="zh-CN" sz="16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Y</a:t>
            </a:r>
            <a:endParaRPr lang="en-US" altLang="zh-TW" sz="16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0CC5509C-CABE-46D3-BDFE-D0B1CAE08456}"/>
                  </a:ext>
                </a:extLst>
              </p:cNvPr>
              <p:cNvSpPr/>
              <p:nvPr/>
            </p:nvSpPr>
            <p:spPr>
              <a:xfrm>
                <a:off x="5370976" y="6251113"/>
                <a:ext cx="1424108" cy="530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solidFill>
                                <a:schemeClr val="tx1"/>
                              </a:solidFill>
                              <a:latin typeface="Cambria Math" panose="02040503050406030204" pitchFamily="18" charset="0"/>
                            </a:rPr>
                          </m:ctrlPr>
                        </m:sSubPr>
                        <m:e>
                          <m:r>
                            <a:rPr lang="en-US" altLang="zh-CN" sz="1400" b="0" i="1" smtClean="0">
                              <a:solidFill>
                                <a:schemeClr val="tx1"/>
                              </a:solidFill>
                              <a:latin typeface="Cambria Math" panose="02040503050406030204" pitchFamily="18" charset="0"/>
                            </a:rPr>
                            <m:t>𝐶</m:t>
                          </m:r>
                        </m:e>
                        <m:sub>
                          <m:r>
                            <a:rPr lang="en-US" altLang="zh-CN" sz="1400" b="0" i="1" smtClean="0">
                              <a:solidFill>
                                <a:schemeClr val="tx1"/>
                              </a:solidFill>
                              <a:latin typeface="Cambria Math" panose="02040503050406030204" pitchFamily="18" charset="0"/>
                            </a:rPr>
                            <m:t>𝑛</m:t>
                          </m:r>
                        </m:sub>
                      </m:sSub>
                      <m:r>
                        <a:rPr lang="en-US" altLang="zh-CN" sz="1400" b="0" i="1" smtClean="0">
                          <a:solidFill>
                            <a:schemeClr val="tx1"/>
                          </a:solidFill>
                          <a:latin typeface="Cambria Math" panose="02040503050406030204" pitchFamily="18" charset="0"/>
                        </a:rPr>
                        <m:t>=</m:t>
                      </m:r>
                      <m:rad>
                        <m:radPr>
                          <m:degHide m:val="on"/>
                          <m:ctrlPr>
                            <a:rPr lang="en-US" altLang="zh-CN" sz="1400" b="0" i="1" smtClean="0">
                              <a:solidFill>
                                <a:schemeClr val="tx1"/>
                              </a:solidFill>
                              <a:latin typeface="Cambria Math" panose="02040503050406030204" pitchFamily="18" charset="0"/>
                            </a:rPr>
                          </m:ctrlPr>
                        </m:radPr>
                        <m:deg/>
                        <m:e>
                          <m:sSubSup>
                            <m:sSubSupPr>
                              <m:ctrlPr>
                                <a:rPr lang="en-US" altLang="zh-CN" sz="1400" b="0" i="1" smtClean="0">
                                  <a:solidFill>
                                    <a:schemeClr val="tx1"/>
                                  </a:solidFill>
                                  <a:latin typeface="Cambria Math" panose="02040503050406030204" pitchFamily="18" charset="0"/>
                                </a:rPr>
                              </m:ctrlPr>
                            </m:sSubSupPr>
                            <m:e>
                              <m:r>
                                <a:rPr lang="en-US" altLang="zh-CN" sz="1400" b="0" i="1" smtClean="0">
                                  <a:solidFill>
                                    <a:schemeClr val="tx1"/>
                                  </a:solidFill>
                                  <a:latin typeface="Cambria Math" panose="02040503050406030204" pitchFamily="18" charset="0"/>
                                </a:rPr>
                                <m:t>𝐴</m:t>
                              </m:r>
                            </m:e>
                            <m:sub>
                              <m:r>
                                <a:rPr lang="en-US" altLang="zh-CN" sz="1400" b="0" i="1" smtClean="0">
                                  <a:solidFill>
                                    <a:schemeClr val="tx1"/>
                                  </a:solidFill>
                                  <a:latin typeface="Cambria Math" panose="02040503050406030204" pitchFamily="18" charset="0"/>
                                </a:rPr>
                                <m:t>𝑛</m:t>
                              </m:r>
                            </m:sub>
                            <m:sup>
                              <m:r>
                                <a:rPr lang="en-US" altLang="zh-CN" sz="1400" b="0" i="1" smtClean="0">
                                  <a:solidFill>
                                    <a:schemeClr val="tx1"/>
                                  </a:solidFill>
                                  <a:latin typeface="Cambria Math" panose="02040503050406030204" pitchFamily="18" charset="0"/>
                                </a:rPr>
                                <m:t>2</m:t>
                              </m:r>
                            </m:sup>
                          </m:sSubSup>
                          <m:r>
                            <a:rPr lang="en-US" altLang="zh-CN" sz="1400" b="0" i="1" smtClean="0">
                              <a:solidFill>
                                <a:schemeClr val="tx1"/>
                              </a:solidFill>
                              <a:latin typeface="Cambria Math" panose="02040503050406030204" pitchFamily="18" charset="0"/>
                            </a:rPr>
                            <m:t>+</m:t>
                          </m:r>
                          <m:sSubSup>
                            <m:sSubSupPr>
                              <m:ctrlPr>
                                <a:rPr lang="en-US" altLang="zh-CN" sz="1400" b="0" i="1" smtClean="0">
                                  <a:solidFill>
                                    <a:schemeClr val="tx1"/>
                                  </a:solidFill>
                                  <a:latin typeface="Cambria Math" panose="02040503050406030204" pitchFamily="18" charset="0"/>
                                </a:rPr>
                              </m:ctrlPr>
                            </m:sSubSupPr>
                            <m:e>
                              <m:r>
                                <a:rPr lang="en-US" altLang="zh-CN" sz="1400" b="0" i="1" smtClean="0">
                                  <a:solidFill>
                                    <a:schemeClr val="tx1"/>
                                  </a:solidFill>
                                  <a:latin typeface="Cambria Math" panose="02040503050406030204" pitchFamily="18" charset="0"/>
                                </a:rPr>
                                <m:t>𝐵</m:t>
                              </m:r>
                            </m:e>
                            <m:sub>
                              <m:r>
                                <a:rPr lang="en-US" altLang="zh-CN" sz="1400" b="0" i="1" smtClean="0">
                                  <a:solidFill>
                                    <a:schemeClr val="tx1"/>
                                  </a:solidFill>
                                  <a:latin typeface="Cambria Math" panose="02040503050406030204" pitchFamily="18" charset="0"/>
                                </a:rPr>
                                <m:t>𝑛</m:t>
                              </m:r>
                            </m:sub>
                            <m:sup>
                              <m:r>
                                <a:rPr lang="en-US" altLang="zh-CN" sz="1400" b="0" i="1" smtClean="0">
                                  <a:solidFill>
                                    <a:schemeClr val="tx1"/>
                                  </a:solidFill>
                                  <a:latin typeface="Cambria Math" panose="02040503050406030204" pitchFamily="18" charset="0"/>
                                </a:rPr>
                                <m:t>2</m:t>
                              </m:r>
                            </m:sup>
                          </m:sSubSup>
                        </m:e>
                      </m:rad>
                    </m:oMath>
                  </m:oMathPara>
                </a14:m>
                <a:endParaRPr lang="zh-CN" altLang="en-US" sz="1400" b="0" dirty="0"/>
              </a:p>
            </p:txBody>
          </p:sp>
        </mc:Choice>
        <mc:Fallback xmlns="">
          <p:sp>
            <p:nvSpPr>
              <p:cNvPr id="40" name="矩形 39">
                <a:extLst>
                  <a:ext uri="{FF2B5EF4-FFF2-40B4-BE49-F238E27FC236}">
                    <a16:creationId xmlns:a16="http://schemas.microsoft.com/office/drawing/2014/main" id="{0CC5509C-CABE-46D3-BDFE-D0B1CAE08456}"/>
                  </a:ext>
                </a:extLst>
              </p:cNvPr>
              <p:cNvSpPr>
                <a:spLocks noRot="1" noChangeAspect="1" noMove="1" noResize="1" noEditPoints="1" noAdjustHandles="1" noChangeArrowheads="1" noChangeShapeType="1" noTextEdit="1"/>
              </p:cNvSpPr>
              <p:nvPr/>
            </p:nvSpPr>
            <p:spPr>
              <a:xfrm>
                <a:off x="5370976" y="6251113"/>
                <a:ext cx="1424108" cy="530723"/>
              </a:xfrm>
              <a:prstGeom prst="rect">
                <a:avLst/>
              </a:prstGeom>
              <a:blipFill>
                <a:blip r:embed="rId11"/>
                <a:stretch>
                  <a:fillRect/>
                </a:stretch>
              </a:blipFill>
            </p:spPr>
            <p:txBody>
              <a:bodyPr/>
              <a:lstStyle/>
              <a:p>
                <a:r>
                  <a:rPr lang="zh-CN" altLang="en-US">
                    <a:noFill/>
                  </a:rPr>
                  <a:t> </a:t>
                </a:r>
              </a:p>
            </p:txBody>
          </p:sp>
        </mc:Fallback>
      </mc:AlternateContent>
      <p:sp>
        <p:nvSpPr>
          <p:cNvPr id="42" name="Rectangle 2">
            <a:extLst>
              <a:ext uri="{FF2B5EF4-FFF2-40B4-BE49-F238E27FC236}">
                <a16:creationId xmlns:a16="http://schemas.microsoft.com/office/drawing/2014/main" id="{7832F6E6-8D9D-409E-A4BB-6FF78E6DA487}"/>
              </a:ext>
            </a:extLst>
          </p:cNvPr>
          <p:cNvSpPr>
            <a:spLocks noChangeArrowheads="1"/>
          </p:cNvSpPr>
          <p:nvPr/>
        </p:nvSpPr>
        <p:spPr bwMode="auto">
          <a:xfrm>
            <a:off x="3733023" y="3280012"/>
            <a:ext cx="672413"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SimSun" panose="02010600030101010101" pitchFamily="2" charset="-122"/>
                <a:ea typeface="SimSun" panose="02010600030101010101" pitchFamily="2" charset="-122"/>
              </a:rPr>
              <a:t>波速</a:t>
            </a:r>
            <a:endParaRPr lang="en-US" altLang="zh-TW" sz="1800" b="0" dirty="0">
              <a:solidFill>
                <a:srgbClr val="FF0000"/>
              </a:solidFill>
              <a:latin typeface="SimSun" panose="02010600030101010101" pitchFamily="2" charset="-122"/>
              <a:ea typeface="SimSun" panose="02010600030101010101" pitchFamily="2" charset="-122"/>
            </a:endParaRPr>
          </a:p>
        </p:txBody>
      </p:sp>
      <p:sp>
        <p:nvSpPr>
          <p:cNvPr id="9" name="矩形 8">
            <a:extLst>
              <a:ext uri="{FF2B5EF4-FFF2-40B4-BE49-F238E27FC236}">
                <a16:creationId xmlns:a16="http://schemas.microsoft.com/office/drawing/2014/main" id="{C1AA5942-88E9-44E1-BCF8-E95C48D64580}"/>
              </a:ext>
            </a:extLst>
          </p:cNvPr>
          <p:cNvSpPr/>
          <p:nvPr/>
        </p:nvSpPr>
        <p:spPr bwMode="auto">
          <a:xfrm>
            <a:off x="3542028" y="3362407"/>
            <a:ext cx="1011118" cy="988215"/>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mc:AlternateContent xmlns:mc="http://schemas.openxmlformats.org/markup-compatibility/2006" xmlns:a14="http://schemas.microsoft.com/office/drawing/2010/main">
        <mc:Choice Requires="a14">
          <p:sp>
            <p:nvSpPr>
              <p:cNvPr id="35" name="矩形 34">
                <a:extLst>
                  <a:ext uri="{FF2B5EF4-FFF2-40B4-BE49-F238E27FC236}">
                    <a16:creationId xmlns:a16="http://schemas.microsoft.com/office/drawing/2014/main" id="{1D38C902-34F6-41A6-AE21-155FFB447C03}"/>
                  </a:ext>
                </a:extLst>
              </p:cNvPr>
              <p:cNvSpPr/>
              <p:nvPr/>
            </p:nvSpPr>
            <p:spPr>
              <a:xfrm>
                <a:off x="1811230" y="6242643"/>
                <a:ext cx="1649619" cy="5597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1"/>
                              </a:solidFill>
                              <a:latin typeface="Cambria Math" panose="02040503050406030204" pitchFamily="18" charset="0"/>
                            </a:rPr>
                          </m:ctrlPr>
                        </m:sSubPr>
                        <m:e>
                          <m:r>
                            <a:rPr lang="zh-CN" altLang="en-US" sz="1600" b="0" i="1" smtClean="0">
                              <a:solidFill>
                                <a:schemeClr val="tx1"/>
                              </a:solidFill>
                              <a:latin typeface="Cambria Math" panose="02040503050406030204" pitchFamily="18" charset="0"/>
                            </a:rPr>
                            <m:t>𝜔</m:t>
                          </m:r>
                        </m:e>
                        <m:sub>
                          <m:r>
                            <a:rPr lang="en-US" altLang="zh-CN" sz="1600" b="0" i="1" smtClean="0">
                              <a:solidFill>
                                <a:schemeClr val="tx1"/>
                              </a:solidFill>
                              <a:latin typeface="Cambria Math" panose="02040503050406030204" pitchFamily="18" charset="0"/>
                            </a:rPr>
                            <m:t>𝑛</m:t>
                          </m:r>
                        </m:sub>
                      </m:sSub>
                      <m:r>
                        <a:rPr lang="en-US" altLang="zh-CN" sz="1600" b="0" i="1" smtClean="0">
                          <a:solidFill>
                            <a:schemeClr val="tx1"/>
                          </a:solidFill>
                          <a:latin typeface="Cambria Math" panose="02040503050406030204" pitchFamily="18" charset="0"/>
                        </a:rPr>
                        <m:t>=</m:t>
                      </m:r>
                      <m:f>
                        <m:fPr>
                          <m:ctrlPr>
                            <a:rPr lang="zh-CN" altLang="en-US" sz="1600" b="0" i="1">
                              <a:solidFill>
                                <a:schemeClr val="tx1"/>
                              </a:solidFill>
                              <a:latin typeface="Cambria Math" panose="02040503050406030204" pitchFamily="18" charset="0"/>
                            </a:rPr>
                          </m:ctrlPr>
                        </m:fPr>
                        <m:num>
                          <m:r>
                            <a:rPr lang="en-US" altLang="zh-CN" sz="1600" b="0" i="1" smtClean="0">
                              <a:solidFill>
                                <a:schemeClr val="tx1"/>
                              </a:solidFill>
                              <a:latin typeface="Cambria Math" panose="02040503050406030204" pitchFamily="18" charset="0"/>
                            </a:rPr>
                            <m:t>(</m:t>
                          </m:r>
                          <m:r>
                            <a:rPr lang="en-US" altLang="zh-CN" sz="1600" b="0" i="1">
                              <a:solidFill>
                                <a:schemeClr val="tx1"/>
                              </a:solidFill>
                              <a:latin typeface="Cambria Math" panose="02040503050406030204" pitchFamily="18" charset="0"/>
                            </a:rPr>
                            <m:t>𝑛</m:t>
                          </m:r>
                          <m:r>
                            <a:rPr lang="en-US" altLang="zh-CN" sz="1600" b="0" i="1" smtClean="0">
                              <a:solidFill>
                                <a:schemeClr val="tx1"/>
                              </a:solidFill>
                              <a:latin typeface="Cambria Math" panose="02040503050406030204" pitchFamily="18" charset="0"/>
                            </a:rPr>
                            <m:t>+1)</m:t>
                          </m:r>
                          <m:r>
                            <a:rPr lang="zh-CN" altLang="en-US" sz="1600" b="0" i="1">
                              <a:solidFill>
                                <a:schemeClr val="tx1"/>
                              </a:solidFill>
                              <a:latin typeface="Cambria Math" panose="02040503050406030204" pitchFamily="18" charset="0"/>
                            </a:rPr>
                            <m:t>𝜋</m:t>
                          </m:r>
                          <m:r>
                            <a:rPr lang="en-US" altLang="zh-CN" sz="1600" b="0" i="1" smtClean="0">
                              <a:solidFill>
                                <a:schemeClr val="tx1"/>
                              </a:solidFill>
                              <a:latin typeface="Cambria Math" panose="02040503050406030204" pitchFamily="18" charset="0"/>
                            </a:rPr>
                            <m:t>𝑣</m:t>
                          </m:r>
                        </m:num>
                        <m:den>
                          <m:r>
                            <a:rPr lang="en-US" altLang="zh-CN" sz="1600" b="0" i="1">
                              <a:solidFill>
                                <a:schemeClr val="tx1"/>
                              </a:solidFill>
                              <a:latin typeface="Cambria Math" panose="02040503050406030204" pitchFamily="18" charset="0"/>
                            </a:rPr>
                            <m:t>𝐿</m:t>
                          </m:r>
                        </m:den>
                      </m:f>
                    </m:oMath>
                  </m:oMathPara>
                </a14:m>
                <a:endParaRPr lang="zh-CN" altLang="en-US" sz="1600" b="0" dirty="0"/>
              </a:p>
            </p:txBody>
          </p:sp>
        </mc:Choice>
        <mc:Fallback xmlns="">
          <p:sp>
            <p:nvSpPr>
              <p:cNvPr id="35" name="矩形 34">
                <a:extLst>
                  <a:ext uri="{FF2B5EF4-FFF2-40B4-BE49-F238E27FC236}">
                    <a16:creationId xmlns:a16="http://schemas.microsoft.com/office/drawing/2014/main" id="{1D38C902-34F6-41A6-AE21-155FFB447C03}"/>
                  </a:ext>
                </a:extLst>
              </p:cNvPr>
              <p:cNvSpPr>
                <a:spLocks noRot="1" noChangeAspect="1" noMove="1" noResize="1" noEditPoints="1" noAdjustHandles="1" noChangeArrowheads="1" noChangeShapeType="1" noTextEdit="1"/>
              </p:cNvSpPr>
              <p:nvPr/>
            </p:nvSpPr>
            <p:spPr>
              <a:xfrm>
                <a:off x="1811230" y="6242643"/>
                <a:ext cx="1649619" cy="559769"/>
              </a:xfrm>
              <a:prstGeom prst="rect">
                <a:avLst/>
              </a:prstGeom>
              <a:blipFill>
                <a:blip r:embed="rId12"/>
                <a:stretch>
                  <a:fillRect/>
                </a:stretch>
              </a:blipFill>
            </p:spPr>
            <p:txBody>
              <a:bodyPr/>
              <a:lstStyle/>
              <a:p>
                <a:r>
                  <a:rPr lang="zh-CN" altLang="en-US">
                    <a:noFill/>
                  </a:rPr>
                  <a:t> </a:t>
                </a:r>
              </a:p>
            </p:txBody>
          </p:sp>
        </mc:Fallback>
      </mc:AlternateContent>
      <p:sp>
        <p:nvSpPr>
          <p:cNvPr id="36" name="Rectangle 2">
            <a:extLst>
              <a:ext uri="{FF2B5EF4-FFF2-40B4-BE49-F238E27FC236}">
                <a16:creationId xmlns:a16="http://schemas.microsoft.com/office/drawing/2014/main" id="{C756365E-EA3F-49EC-8D6A-4D192F4FCC98}"/>
              </a:ext>
            </a:extLst>
          </p:cNvPr>
          <p:cNvSpPr>
            <a:spLocks noChangeArrowheads="1"/>
          </p:cNvSpPr>
          <p:nvPr/>
        </p:nvSpPr>
        <p:spPr bwMode="auto">
          <a:xfrm>
            <a:off x="814972" y="6299205"/>
            <a:ext cx="1605566"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SimSun" panose="02010600030101010101" pitchFamily="2" charset="-122"/>
                <a:ea typeface="SimSun" panose="02010600030101010101" pitchFamily="2" charset="-122"/>
              </a:rPr>
              <a:t>本征频率</a:t>
            </a:r>
            <a:endParaRPr lang="en-US" altLang="zh-TW" sz="1800" b="0" dirty="0">
              <a:solidFill>
                <a:srgbClr val="FF0000"/>
              </a:solidFill>
              <a:latin typeface="SimSun" panose="02010600030101010101" pitchFamily="2" charset="-122"/>
              <a:ea typeface="SimSun" panose="02010600030101010101" pitchFamily="2" charset="-122"/>
            </a:endParaRPr>
          </a:p>
        </p:txBody>
      </p:sp>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DA30A9B8-12C0-446E-A5E9-E6A18AE3411B}"/>
                  </a:ext>
                </a:extLst>
              </p:cNvPr>
              <p:cNvSpPr/>
              <p:nvPr/>
            </p:nvSpPr>
            <p:spPr>
              <a:xfrm>
                <a:off x="4158057" y="6268460"/>
                <a:ext cx="982898" cy="5124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𝑘</m:t>
                          </m:r>
                        </m:e>
                        <m:sub>
                          <m:r>
                            <a:rPr lang="en-US" altLang="zh-CN" sz="1600" b="0" i="1" smtClean="0">
                              <a:solidFill>
                                <a:schemeClr val="tx1"/>
                              </a:solidFill>
                              <a:latin typeface="Cambria Math" panose="02040503050406030204" pitchFamily="18" charset="0"/>
                            </a:rPr>
                            <m:t>𝑛</m:t>
                          </m:r>
                        </m:sub>
                      </m:sSub>
                      <m:r>
                        <a:rPr lang="en-US" altLang="zh-CN" sz="1600" b="0" i="1" smtClean="0">
                          <a:solidFill>
                            <a:schemeClr val="tx1"/>
                          </a:solidFill>
                          <a:latin typeface="Cambria Math" panose="02040503050406030204" pitchFamily="18" charset="0"/>
                        </a:rPr>
                        <m:t>=</m:t>
                      </m:r>
                      <m:f>
                        <m:fPr>
                          <m:ctrlPr>
                            <a:rPr lang="zh-CN" altLang="en-US" sz="1600" b="0" i="1">
                              <a:solidFill>
                                <a:schemeClr val="tx1"/>
                              </a:solidFill>
                              <a:latin typeface="Cambria Math" panose="02040503050406030204" pitchFamily="18" charset="0"/>
                            </a:rPr>
                          </m:ctrlPr>
                        </m:fPr>
                        <m:num>
                          <m:sSub>
                            <m:sSubPr>
                              <m:ctrlPr>
                                <a:rPr lang="en-US" altLang="zh-CN"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𝜔</m:t>
                              </m:r>
                            </m:e>
                            <m:sub>
                              <m:r>
                                <a:rPr lang="en-US" altLang="zh-CN" sz="1600" b="0" i="1">
                                  <a:solidFill>
                                    <a:schemeClr val="tx1"/>
                                  </a:solidFill>
                                  <a:latin typeface="Cambria Math" panose="02040503050406030204" pitchFamily="18" charset="0"/>
                                </a:rPr>
                                <m:t>𝑛</m:t>
                              </m:r>
                            </m:sub>
                          </m:sSub>
                        </m:num>
                        <m:den>
                          <m:r>
                            <a:rPr lang="en-US" altLang="zh-CN" sz="1600" b="0" i="1" smtClean="0">
                              <a:solidFill>
                                <a:schemeClr val="tx1"/>
                              </a:solidFill>
                              <a:latin typeface="Cambria Math" panose="02040503050406030204" pitchFamily="18" charset="0"/>
                            </a:rPr>
                            <m:t>𝑣</m:t>
                          </m:r>
                        </m:den>
                      </m:f>
                    </m:oMath>
                  </m:oMathPara>
                </a14:m>
                <a:endParaRPr lang="zh-CN" altLang="en-US" sz="1600" b="0" dirty="0"/>
              </a:p>
            </p:txBody>
          </p:sp>
        </mc:Choice>
        <mc:Fallback xmlns="">
          <p:sp>
            <p:nvSpPr>
              <p:cNvPr id="41" name="矩形 40">
                <a:extLst>
                  <a:ext uri="{FF2B5EF4-FFF2-40B4-BE49-F238E27FC236}">
                    <a16:creationId xmlns:a16="http://schemas.microsoft.com/office/drawing/2014/main" id="{DA30A9B8-12C0-446E-A5E9-E6A18AE3411B}"/>
                  </a:ext>
                </a:extLst>
              </p:cNvPr>
              <p:cNvSpPr>
                <a:spLocks noRot="1" noChangeAspect="1" noMove="1" noResize="1" noEditPoints="1" noAdjustHandles="1" noChangeArrowheads="1" noChangeShapeType="1" noTextEdit="1"/>
              </p:cNvSpPr>
              <p:nvPr/>
            </p:nvSpPr>
            <p:spPr>
              <a:xfrm>
                <a:off x="4158057" y="6268460"/>
                <a:ext cx="982898" cy="512448"/>
              </a:xfrm>
              <a:prstGeom prst="rect">
                <a:avLst/>
              </a:prstGeom>
              <a:blipFill>
                <a:blip r:embed="rId13"/>
                <a:stretch>
                  <a:fillRect/>
                </a:stretch>
              </a:blipFill>
            </p:spPr>
            <p:txBody>
              <a:bodyPr/>
              <a:lstStyle/>
              <a:p>
                <a:r>
                  <a:rPr lang="zh-CN" altLang="en-US">
                    <a:noFill/>
                  </a:rPr>
                  <a:t> </a:t>
                </a:r>
              </a:p>
            </p:txBody>
          </p:sp>
        </mc:Fallback>
      </mc:AlternateContent>
      <p:sp>
        <p:nvSpPr>
          <p:cNvPr id="43" name="Rectangle 2">
            <a:extLst>
              <a:ext uri="{FF2B5EF4-FFF2-40B4-BE49-F238E27FC236}">
                <a16:creationId xmlns:a16="http://schemas.microsoft.com/office/drawing/2014/main" id="{171B5D3F-C4A5-490C-A5AD-FC7D6EA22394}"/>
              </a:ext>
            </a:extLst>
          </p:cNvPr>
          <p:cNvSpPr>
            <a:spLocks noChangeArrowheads="1"/>
          </p:cNvSpPr>
          <p:nvPr/>
        </p:nvSpPr>
        <p:spPr bwMode="auto">
          <a:xfrm>
            <a:off x="3608249" y="6269150"/>
            <a:ext cx="672413"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SimSun" panose="02010600030101010101" pitchFamily="2" charset="-122"/>
                <a:ea typeface="SimSun" panose="02010600030101010101" pitchFamily="2" charset="-122"/>
              </a:rPr>
              <a:t>波数</a:t>
            </a:r>
            <a:endParaRPr lang="en-US" altLang="zh-TW" sz="1800" b="0" dirty="0">
              <a:solidFill>
                <a:srgbClr val="FF0000"/>
              </a:solidFill>
              <a:latin typeface="SimSun" panose="02010600030101010101" pitchFamily="2" charset="-122"/>
              <a:ea typeface="SimSun" panose="02010600030101010101" pitchFamily="2" charset="-122"/>
            </a:endParaRPr>
          </a:p>
        </p:txBody>
      </p:sp>
      <mc:AlternateContent xmlns:mc="http://schemas.openxmlformats.org/markup-compatibility/2006" xmlns:a14="http://schemas.microsoft.com/office/drawing/2010/main">
        <mc:Choice Requires="a14">
          <p:sp>
            <p:nvSpPr>
              <p:cNvPr id="45" name="矩形 44">
                <a:extLst>
                  <a:ext uri="{FF2B5EF4-FFF2-40B4-BE49-F238E27FC236}">
                    <a16:creationId xmlns:a16="http://schemas.microsoft.com/office/drawing/2014/main" id="{8A4BD587-84E7-4F2A-B0A2-1C0C4CA27D2B}"/>
                  </a:ext>
                </a:extLst>
              </p:cNvPr>
              <p:cNvSpPr/>
              <p:nvPr/>
            </p:nvSpPr>
            <p:spPr>
              <a:xfrm>
                <a:off x="8114297" y="6363352"/>
                <a:ext cx="358970" cy="3081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solidFill>
                                <a:schemeClr val="tx1"/>
                              </a:solidFill>
                              <a:latin typeface="Cambria Math" panose="02040503050406030204" pitchFamily="18" charset="0"/>
                            </a:rPr>
                          </m:ctrlPr>
                        </m:sSubPr>
                        <m:e>
                          <m:r>
                            <a:rPr lang="zh-CN" altLang="en-US" sz="1400" b="0" i="1">
                              <a:solidFill>
                                <a:schemeClr val="tx1"/>
                              </a:solidFill>
                              <a:latin typeface="Cambria Math" panose="02040503050406030204" pitchFamily="18" charset="0"/>
                            </a:rPr>
                            <m:t>𝜑</m:t>
                          </m:r>
                        </m:e>
                        <m:sub>
                          <m:r>
                            <a:rPr lang="en-US" altLang="zh-CN" sz="1400" b="0" i="1">
                              <a:solidFill>
                                <a:schemeClr val="tx1"/>
                              </a:solidFill>
                              <a:latin typeface="Cambria Math" panose="02040503050406030204" pitchFamily="18" charset="0"/>
                            </a:rPr>
                            <m:t>𝑛</m:t>
                          </m:r>
                        </m:sub>
                      </m:sSub>
                    </m:oMath>
                  </m:oMathPara>
                </a14:m>
                <a:endParaRPr lang="zh-CN" altLang="en-US" sz="1400" b="0" dirty="0"/>
              </a:p>
            </p:txBody>
          </p:sp>
        </mc:Choice>
        <mc:Fallback xmlns="">
          <p:sp>
            <p:nvSpPr>
              <p:cNvPr id="45" name="矩形 44">
                <a:extLst>
                  <a:ext uri="{FF2B5EF4-FFF2-40B4-BE49-F238E27FC236}">
                    <a16:creationId xmlns:a16="http://schemas.microsoft.com/office/drawing/2014/main" id="{8A4BD587-84E7-4F2A-B0A2-1C0C4CA27D2B}"/>
                  </a:ext>
                </a:extLst>
              </p:cNvPr>
              <p:cNvSpPr>
                <a:spLocks noRot="1" noChangeAspect="1" noMove="1" noResize="1" noEditPoints="1" noAdjustHandles="1" noChangeArrowheads="1" noChangeShapeType="1" noTextEdit="1"/>
              </p:cNvSpPr>
              <p:nvPr/>
            </p:nvSpPr>
            <p:spPr>
              <a:xfrm>
                <a:off x="8114297" y="6363352"/>
                <a:ext cx="358970" cy="308136"/>
              </a:xfrm>
              <a:prstGeom prst="rect">
                <a:avLst/>
              </a:prstGeom>
              <a:blipFill>
                <a:blip r:embed="rId14"/>
                <a:stretch>
                  <a:fillRect b="-4000"/>
                </a:stretch>
              </a:blipFill>
            </p:spPr>
            <p:txBody>
              <a:bodyPr/>
              <a:lstStyle/>
              <a:p>
                <a:r>
                  <a:rPr lang="zh-CN" altLang="en-US">
                    <a:noFill/>
                  </a:rPr>
                  <a:t> </a:t>
                </a:r>
              </a:p>
            </p:txBody>
          </p:sp>
        </mc:Fallback>
      </mc:AlternateContent>
      <p:sp>
        <p:nvSpPr>
          <p:cNvPr id="46" name="Rectangle 2">
            <a:extLst>
              <a:ext uri="{FF2B5EF4-FFF2-40B4-BE49-F238E27FC236}">
                <a16:creationId xmlns:a16="http://schemas.microsoft.com/office/drawing/2014/main" id="{AA204F26-92BC-4AAD-8FB4-3760D1620320}"/>
              </a:ext>
            </a:extLst>
          </p:cNvPr>
          <p:cNvSpPr>
            <a:spLocks noChangeArrowheads="1"/>
          </p:cNvSpPr>
          <p:nvPr/>
        </p:nvSpPr>
        <p:spPr bwMode="auto">
          <a:xfrm>
            <a:off x="7074827" y="6265593"/>
            <a:ext cx="1326380"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SimSun" panose="02010600030101010101" pitchFamily="2" charset="-122"/>
                <a:ea typeface="SimSun" panose="02010600030101010101" pitchFamily="2" charset="-122"/>
              </a:rPr>
              <a:t>初始相位</a:t>
            </a:r>
            <a:endParaRPr lang="en-US" altLang="zh-TW" sz="1800" b="0" dirty="0">
              <a:solidFill>
                <a:srgbClr val="FF0000"/>
              </a:solidFill>
              <a:latin typeface="SimSun" panose="02010600030101010101" pitchFamily="2" charset="-122"/>
              <a:ea typeface="SimSun" panose="02010600030101010101" pitchFamily="2" charset="-122"/>
            </a:endParaRPr>
          </a:p>
        </p:txBody>
      </p:sp>
      <p:grpSp>
        <p:nvGrpSpPr>
          <p:cNvPr id="11" name="组合 10">
            <a:extLst>
              <a:ext uri="{FF2B5EF4-FFF2-40B4-BE49-F238E27FC236}">
                <a16:creationId xmlns:a16="http://schemas.microsoft.com/office/drawing/2014/main" id="{56699606-66CC-459E-B45C-5BD247C38716}"/>
              </a:ext>
            </a:extLst>
          </p:cNvPr>
          <p:cNvGrpSpPr/>
          <p:nvPr/>
        </p:nvGrpSpPr>
        <p:grpSpPr>
          <a:xfrm>
            <a:off x="4866692" y="1099351"/>
            <a:ext cx="4178883" cy="4188954"/>
            <a:chOff x="4866692" y="1099351"/>
            <a:chExt cx="4178883" cy="4188954"/>
          </a:xfrm>
        </p:grpSpPr>
        <p:pic>
          <p:nvPicPr>
            <p:cNvPr id="5" name="图片 4">
              <a:extLst>
                <a:ext uri="{FF2B5EF4-FFF2-40B4-BE49-F238E27FC236}">
                  <a16:creationId xmlns:a16="http://schemas.microsoft.com/office/drawing/2014/main" id="{1AC442FE-967C-4E46-8285-C7D8A6DED91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66692" y="1099351"/>
              <a:ext cx="4024233" cy="3789486"/>
            </a:xfrm>
            <a:prstGeom prst="rect">
              <a:avLst/>
            </a:prstGeom>
          </p:spPr>
        </p:pic>
        <p:sp>
          <p:nvSpPr>
            <p:cNvPr id="30" name="Rectangle 2">
              <a:extLst>
                <a:ext uri="{FF2B5EF4-FFF2-40B4-BE49-F238E27FC236}">
                  <a16:creationId xmlns:a16="http://schemas.microsoft.com/office/drawing/2014/main" id="{09A6A03D-C5EC-44D5-AA98-57974BB25996}"/>
                </a:ext>
              </a:extLst>
            </p:cNvPr>
            <p:cNvSpPr>
              <a:spLocks noChangeArrowheads="1"/>
            </p:cNvSpPr>
            <p:nvPr/>
          </p:nvSpPr>
          <p:spPr bwMode="auto">
            <a:xfrm>
              <a:off x="7228741" y="4917963"/>
              <a:ext cx="1816834" cy="370342"/>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lnSpc>
                  <a:spcPct val="120000"/>
                </a:lnSpc>
                <a:spcBef>
                  <a:spcPts val="1800"/>
                </a:spcBef>
                <a:spcAft>
                  <a:spcPts val="600"/>
                </a:spcAft>
                <a:buClrTx/>
                <a:buSzTx/>
                <a:buNone/>
              </a:pPr>
              <a:r>
                <a:rPr lang="zh-CN" altLang="en-US" sz="16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（动画来自网络）</a:t>
              </a:r>
              <a:endParaRPr lang="en-US" altLang="zh-TW" sz="16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7" name="矩形 46">
                  <a:extLst>
                    <a:ext uri="{FF2B5EF4-FFF2-40B4-BE49-F238E27FC236}">
                      <a16:creationId xmlns:a16="http://schemas.microsoft.com/office/drawing/2014/main" id="{DD228013-9A59-4A5B-A65C-4B50EE1F6C5C}"/>
                    </a:ext>
                  </a:extLst>
                </p:cNvPr>
                <p:cNvSpPr/>
                <p:nvPr/>
              </p:nvSpPr>
              <p:spPr>
                <a:xfrm>
                  <a:off x="5527157" y="1526400"/>
                  <a:ext cx="74462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FF0000"/>
                            </a:solidFill>
                            <a:latin typeface="Cambria Math" panose="02040503050406030204" pitchFamily="18" charset="0"/>
                          </a:rPr>
                          <m:t>𝑛</m:t>
                        </m:r>
                        <m:r>
                          <a:rPr lang="en-US" altLang="zh-CN" sz="1600" b="0" i="1" smtClean="0">
                            <a:solidFill>
                              <a:srgbClr val="FF0000"/>
                            </a:solidFill>
                            <a:latin typeface="Cambria Math" panose="02040503050406030204" pitchFamily="18" charset="0"/>
                          </a:rPr>
                          <m:t>=0</m:t>
                        </m:r>
                      </m:oMath>
                    </m:oMathPara>
                  </a14:m>
                  <a:endParaRPr lang="zh-CN" altLang="en-US" sz="1600" b="0" dirty="0">
                    <a:solidFill>
                      <a:srgbClr val="FF0000"/>
                    </a:solidFill>
                  </a:endParaRPr>
                </a:p>
              </p:txBody>
            </p:sp>
          </mc:Choice>
          <mc:Fallback xmlns="">
            <p:sp>
              <p:nvSpPr>
                <p:cNvPr id="47" name="矩形 46">
                  <a:extLst>
                    <a:ext uri="{FF2B5EF4-FFF2-40B4-BE49-F238E27FC236}">
                      <a16:creationId xmlns:a16="http://schemas.microsoft.com/office/drawing/2014/main" id="{DD228013-9A59-4A5B-A65C-4B50EE1F6C5C}"/>
                    </a:ext>
                  </a:extLst>
                </p:cNvPr>
                <p:cNvSpPr>
                  <a:spLocks noRot="1" noChangeAspect="1" noMove="1" noResize="1" noEditPoints="1" noAdjustHandles="1" noChangeArrowheads="1" noChangeShapeType="1" noTextEdit="1"/>
                </p:cNvSpPr>
                <p:nvPr/>
              </p:nvSpPr>
              <p:spPr>
                <a:xfrm>
                  <a:off x="5527157" y="1526400"/>
                  <a:ext cx="744627" cy="338554"/>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C2F23286-31FF-425E-BFAE-0D8628E2562C}"/>
                    </a:ext>
                  </a:extLst>
                </p:cNvPr>
                <p:cNvSpPr/>
                <p:nvPr/>
              </p:nvSpPr>
              <p:spPr>
                <a:xfrm>
                  <a:off x="7492753" y="1526400"/>
                  <a:ext cx="74462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FF0000"/>
                            </a:solidFill>
                            <a:latin typeface="Cambria Math" panose="02040503050406030204" pitchFamily="18" charset="0"/>
                          </a:rPr>
                          <m:t>𝑛</m:t>
                        </m:r>
                        <m:r>
                          <a:rPr lang="en-US" altLang="zh-CN" sz="1600" b="0" i="1" smtClean="0">
                            <a:solidFill>
                              <a:srgbClr val="FF0000"/>
                            </a:solidFill>
                            <a:latin typeface="Cambria Math" panose="02040503050406030204" pitchFamily="18" charset="0"/>
                          </a:rPr>
                          <m:t>=1</m:t>
                        </m:r>
                      </m:oMath>
                    </m:oMathPara>
                  </a14:m>
                  <a:endParaRPr lang="zh-CN" altLang="en-US" sz="1600" b="0" dirty="0">
                    <a:solidFill>
                      <a:srgbClr val="FF0000"/>
                    </a:solidFill>
                  </a:endParaRPr>
                </a:p>
              </p:txBody>
            </p:sp>
          </mc:Choice>
          <mc:Fallback xmlns="">
            <p:sp>
              <p:nvSpPr>
                <p:cNvPr id="48" name="矩形 47">
                  <a:extLst>
                    <a:ext uri="{FF2B5EF4-FFF2-40B4-BE49-F238E27FC236}">
                      <a16:creationId xmlns:a16="http://schemas.microsoft.com/office/drawing/2014/main" id="{C2F23286-31FF-425E-BFAE-0D8628E2562C}"/>
                    </a:ext>
                  </a:extLst>
                </p:cNvPr>
                <p:cNvSpPr>
                  <a:spLocks noRot="1" noChangeAspect="1" noMove="1" noResize="1" noEditPoints="1" noAdjustHandles="1" noChangeArrowheads="1" noChangeShapeType="1" noTextEdit="1"/>
                </p:cNvSpPr>
                <p:nvPr/>
              </p:nvSpPr>
              <p:spPr>
                <a:xfrm>
                  <a:off x="7492753" y="1526400"/>
                  <a:ext cx="744627" cy="338554"/>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7EF30273-7B31-4D48-B414-8B8F88B5E3D6}"/>
                    </a:ext>
                  </a:extLst>
                </p:cNvPr>
                <p:cNvSpPr/>
                <p:nvPr/>
              </p:nvSpPr>
              <p:spPr>
                <a:xfrm>
                  <a:off x="5526000" y="2824817"/>
                  <a:ext cx="74462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FF0000"/>
                            </a:solidFill>
                            <a:latin typeface="Cambria Math" panose="02040503050406030204" pitchFamily="18" charset="0"/>
                          </a:rPr>
                          <m:t>𝑛</m:t>
                        </m:r>
                        <m:r>
                          <a:rPr lang="en-US" altLang="zh-CN" sz="1600" b="0" i="1" smtClean="0">
                            <a:solidFill>
                              <a:srgbClr val="FF0000"/>
                            </a:solidFill>
                            <a:latin typeface="Cambria Math" panose="02040503050406030204" pitchFamily="18" charset="0"/>
                          </a:rPr>
                          <m:t>=2</m:t>
                        </m:r>
                      </m:oMath>
                    </m:oMathPara>
                  </a14:m>
                  <a:endParaRPr lang="zh-CN" altLang="en-US" sz="1600" b="0" dirty="0">
                    <a:solidFill>
                      <a:srgbClr val="FF0000"/>
                    </a:solidFill>
                  </a:endParaRPr>
                </a:p>
              </p:txBody>
            </p:sp>
          </mc:Choice>
          <mc:Fallback xmlns="">
            <p:sp>
              <p:nvSpPr>
                <p:cNvPr id="49" name="矩形 48">
                  <a:extLst>
                    <a:ext uri="{FF2B5EF4-FFF2-40B4-BE49-F238E27FC236}">
                      <a16:creationId xmlns:a16="http://schemas.microsoft.com/office/drawing/2014/main" id="{7EF30273-7B31-4D48-B414-8B8F88B5E3D6}"/>
                    </a:ext>
                  </a:extLst>
                </p:cNvPr>
                <p:cNvSpPr>
                  <a:spLocks noRot="1" noChangeAspect="1" noMove="1" noResize="1" noEditPoints="1" noAdjustHandles="1" noChangeArrowheads="1" noChangeShapeType="1" noTextEdit="1"/>
                </p:cNvSpPr>
                <p:nvPr/>
              </p:nvSpPr>
              <p:spPr>
                <a:xfrm>
                  <a:off x="5526000" y="2824817"/>
                  <a:ext cx="744627" cy="338554"/>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矩形 49">
                  <a:extLst>
                    <a:ext uri="{FF2B5EF4-FFF2-40B4-BE49-F238E27FC236}">
                      <a16:creationId xmlns:a16="http://schemas.microsoft.com/office/drawing/2014/main" id="{5BB45FAA-0078-41C5-9BB6-77857B2EF44D}"/>
                    </a:ext>
                  </a:extLst>
                </p:cNvPr>
                <p:cNvSpPr/>
                <p:nvPr/>
              </p:nvSpPr>
              <p:spPr>
                <a:xfrm>
                  <a:off x="7492752" y="2826000"/>
                  <a:ext cx="74462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FF0000"/>
                            </a:solidFill>
                            <a:latin typeface="Cambria Math" panose="02040503050406030204" pitchFamily="18" charset="0"/>
                          </a:rPr>
                          <m:t>𝑛</m:t>
                        </m:r>
                        <m:r>
                          <a:rPr lang="en-US" altLang="zh-CN" sz="1600" b="0" i="1" smtClean="0">
                            <a:solidFill>
                              <a:srgbClr val="FF0000"/>
                            </a:solidFill>
                            <a:latin typeface="Cambria Math" panose="02040503050406030204" pitchFamily="18" charset="0"/>
                          </a:rPr>
                          <m:t>=3</m:t>
                        </m:r>
                      </m:oMath>
                    </m:oMathPara>
                  </a14:m>
                  <a:endParaRPr lang="zh-CN" altLang="en-US" sz="1600" b="0" dirty="0">
                    <a:solidFill>
                      <a:srgbClr val="FF0000"/>
                    </a:solidFill>
                  </a:endParaRPr>
                </a:p>
              </p:txBody>
            </p:sp>
          </mc:Choice>
          <mc:Fallback xmlns="">
            <p:sp>
              <p:nvSpPr>
                <p:cNvPr id="50" name="矩形 49">
                  <a:extLst>
                    <a:ext uri="{FF2B5EF4-FFF2-40B4-BE49-F238E27FC236}">
                      <a16:creationId xmlns:a16="http://schemas.microsoft.com/office/drawing/2014/main" id="{5BB45FAA-0078-41C5-9BB6-77857B2EF44D}"/>
                    </a:ext>
                  </a:extLst>
                </p:cNvPr>
                <p:cNvSpPr>
                  <a:spLocks noRot="1" noChangeAspect="1" noMove="1" noResize="1" noEditPoints="1" noAdjustHandles="1" noChangeArrowheads="1" noChangeShapeType="1" noTextEdit="1"/>
                </p:cNvSpPr>
                <p:nvPr/>
              </p:nvSpPr>
              <p:spPr>
                <a:xfrm>
                  <a:off x="7492752" y="2826000"/>
                  <a:ext cx="744627" cy="338554"/>
                </a:xfrm>
                <a:prstGeom prst="rect">
                  <a:avLst/>
                </a:prstGeom>
                <a:blipFill>
                  <a:blip r:embed="rId2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矩形 50">
                  <a:extLst>
                    <a:ext uri="{FF2B5EF4-FFF2-40B4-BE49-F238E27FC236}">
                      <a16:creationId xmlns:a16="http://schemas.microsoft.com/office/drawing/2014/main" id="{8FB8211A-9CC4-458C-8022-00B4E05E31FB}"/>
                    </a:ext>
                  </a:extLst>
                </p:cNvPr>
                <p:cNvSpPr/>
                <p:nvPr/>
              </p:nvSpPr>
              <p:spPr>
                <a:xfrm>
                  <a:off x="5526000" y="4111200"/>
                  <a:ext cx="74462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FF0000"/>
                            </a:solidFill>
                            <a:latin typeface="Cambria Math" panose="02040503050406030204" pitchFamily="18" charset="0"/>
                          </a:rPr>
                          <m:t>𝑛</m:t>
                        </m:r>
                        <m:r>
                          <a:rPr lang="en-US" altLang="zh-CN" sz="1600" b="0" i="1" smtClean="0">
                            <a:solidFill>
                              <a:srgbClr val="FF0000"/>
                            </a:solidFill>
                            <a:latin typeface="Cambria Math" panose="02040503050406030204" pitchFamily="18" charset="0"/>
                          </a:rPr>
                          <m:t>=4</m:t>
                        </m:r>
                      </m:oMath>
                    </m:oMathPara>
                  </a14:m>
                  <a:endParaRPr lang="zh-CN" altLang="en-US" sz="1600" b="0" dirty="0">
                    <a:solidFill>
                      <a:srgbClr val="FF0000"/>
                    </a:solidFill>
                  </a:endParaRPr>
                </a:p>
              </p:txBody>
            </p:sp>
          </mc:Choice>
          <mc:Fallback xmlns="">
            <p:sp>
              <p:nvSpPr>
                <p:cNvPr id="51" name="矩形 50">
                  <a:extLst>
                    <a:ext uri="{FF2B5EF4-FFF2-40B4-BE49-F238E27FC236}">
                      <a16:creationId xmlns:a16="http://schemas.microsoft.com/office/drawing/2014/main" id="{8FB8211A-9CC4-458C-8022-00B4E05E31FB}"/>
                    </a:ext>
                  </a:extLst>
                </p:cNvPr>
                <p:cNvSpPr>
                  <a:spLocks noRot="1" noChangeAspect="1" noMove="1" noResize="1" noEditPoints="1" noAdjustHandles="1" noChangeArrowheads="1" noChangeShapeType="1" noTextEdit="1"/>
                </p:cNvSpPr>
                <p:nvPr/>
              </p:nvSpPr>
              <p:spPr>
                <a:xfrm>
                  <a:off x="5526000" y="4111200"/>
                  <a:ext cx="744627" cy="338554"/>
                </a:xfrm>
                <a:prstGeom prst="rect">
                  <a:avLst/>
                </a:prstGeom>
                <a:blipFill>
                  <a:blip r:embed="rId2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矩形 51">
                  <a:extLst>
                    <a:ext uri="{FF2B5EF4-FFF2-40B4-BE49-F238E27FC236}">
                      <a16:creationId xmlns:a16="http://schemas.microsoft.com/office/drawing/2014/main" id="{44F507BF-A0E0-4FE2-A6DD-36036D6D12DA}"/>
                    </a:ext>
                  </a:extLst>
                </p:cNvPr>
                <p:cNvSpPr/>
                <p:nvPr/>
              </p:nvSpPr>
              <p:spPr>
                <a:xfrm>
                  <a:off x="7491600" y="4111200"/>
                  <a:ext cx="74462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rgbClr val="FF0000"/>
                            </a:solidFill>
                            <a:latin typeface="Cambria Math" panose="02040503050406030204" pitchFamily="18" charset="0"/>
                          </a:rPr>
                          <m:t>𝑛</m:t>
                        </m:r>
                        <m:r>
                          <a:rPr lang="en-US" altLang="zh-CN" sz="1600" b="0" i="1" smtClean="0">
                            <a:solidFill>
                              <a:srgbClr val="FF0000"/>
                            </a:solidFill>
                            <a:latin typeface="Cambria Math" panose="02040503050406030204" pitchFamily="18" charset="0"/>
                          </a:rPr>
                          <m:t>=5</m:t>
                        </m:r>
                      </m:oMath>
                    </m:oMathPara>
                  </a14:m>
                  <a:endParaRPr lang="zh-CN" altLang="en-US" sz="1600" b="0" dirty="0">
                    <a:solidFill>
                      <a:srgbClr val="FF0000"/>
                    </a:solidFill>
                  </a:endParaRPr>
                </a:p>
              </p:txBody>
            </p:sp>
          </mc:Choice>
          <mc:Fallback xmlns="">
            <p:sp>
              <p:nvSpPr>
                <p:cNvPr id="52" name="矩形 51">
                  <a:extLst>
                    <a:ext uri="{FF2B5EF4-FFF2-40B4-BE49-F238E27FC236}">
                      <a16:creationId xmlns:a16="http://schemas.microsoft.com/office/drawing/2014/main" id="{44F507BF-A0E0-4FE2-A6DD-36036D6D12DA}"/>
                    </a:ext>
                  </a:extLst>
                </p:cNvPr>
                <p:cNvSpPr>
                  <a:spLocks noRot="1" noChangeAspect="1" noMove="1" noResize="1" noEditPoints="1" noAdjustHandles="1" noChangeArrowheads="1" noChangeShapeType="1" noTextEdit="1"/>
                </p:cNvSpPr>
                <p:nvPr/>
              </p:nvSpPr>
              <p:spPr>
                <a:xfrm>
                  <a:off x="7491600" y="4111200"/>
                  <a:ext cx="744627" cy="338554"/>
                </a:xfrm>
                <a:prstGeom prst="rect">
                  <a:avLst/>
                </a:prstGeom>
                <a:blipFill>
                  <a:blip r:embed="rId22"/>
                  <a:stretch>
                    <a:fillRect/>
                  </a:stretch>
                </a:blipFill>
              </p:spPr>
              <p:txBody>
                <a:bodyPr/>
                <a:lstStyle/>
                <a:p>
                  <a:r>
                    <a:rPr lang="zh-CN" altLang="en-US">
                      <a:noFill/>
                    </a:rPr>
                    <a:t> </a:t>
                  </a:r>
                </a:p>
              </p:txBody>
            </p:sp>
          </mc:Fallback>
        </mc:AlternateContent>
      </p:grpSp>
      <p:sp>
        <p:nvSpPr>
          <p:cNvPr id="54" name="Rectangle 2">
            <a:extLst>
              <a:ext uri="{FF2B5EF4-FFF2-40B4-BE49-F238E27FC236}">
                <a16:creationId xmlns:a16="http://schemas.microsoft.com/office/drawing/2014/main" id="{547A23A1-FE76-4FD1-A741-2D1A9BAB928F}"/>
              </a:ext>
            </a:extLst>
          </p:cNvPr>
          <p:cNvSpPr>
            <a:spLocks noChangeArrowheads="1"/>
          </p:cNvSpPr>
          <p:nvPr/>
        </p:nvSpPr>
        <p:spPr bwMode="auto">
          <a:xfrm>
            <a:off x="4266443" y="5761537"/>
            <a:ext cx="672413"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080808"/>
                </a:solidFill>
                <a:latin typeface="SimSun" panose="02010600030101010101" pitchFamily="2" charset="-122"/>
                <a:ea typeface="SimSun" panose="02010600030101010101" pitchFamily="2" charset="-122"/>
              </a:rPr>
              <a:t>驻波</a:t>
            </a:r>
            <a:endParaRPr lang="en-US" altLang="zh-TW" sz="1800" b="0" dirty="0">
              <a:solidFill>
                <a:srgbClr val="080808"/>
              </a:solidFill>
              <a:latin typeface="SimSun" panose="02010600030101010101" pitchFamily="2" charset="-122"/>
              <a:ea typeface="SimSun" panose="02010600030101010101" pitchFamily="2" charset="-122"/>
            </a:endParaRPr>
          </a:p>
        </p:txBody>
      </p:sp>
      <p:cxnSp>
        <p:nvCxnSpPr>
          <p:cNvPr id="55" name="直接箭头连接符 54">
            <a:extLst>
              <a:ext uri="{FF2B5EF4-FFF2-40B4-BE49-F238E27FC236}">
                <a16:creationId xmlns:a16="http://schemas.microsoft.com/office/drawing/2014/main" id="{3F1256FC-73A7-447B-81A8-C9DA3F9CA496}"/>
              </a:ext>
            </a:extLst>
          </p:cNvPr>
          <p:cNvCxnSpPr>
            <a:cxnSpLocks/>
          </p:cNvCxnSpPr>
          <p:nvPr/>
        </p:nvCxnSpPr>
        <p:spPr bwMode="auto">
          <a:xfrm rot="10800000">
            <a:off x="3689415" y="6030715"/>
            <a:ext cx="612000" cy="0"/>
          </a:xfrm>
          <a:prstGeom prst="straightConnector1">
            <a:avLst/>
          </a:prstGeom>
          <a:solidFill>
            <a:schemeClr val="accent1"/>
          </a:solidFill>
          <a:ln w="9525" cap="flat" cmpd="sng" algn="ctr">
            <a:solidFill>
              <a:srgbClr val="080808"/>
            </a:solidFill>
            <a:prstDash val="solid"/>
            <a:round/>
            <a:headEnd type="none" w="med" len="med"/>
            <a:tailEnd type="triangle" w="med" len="lg"/>
          </a:ln>
          <a:effectLst/>
        </p:spPr>
      </p:cxnSp>
      <p:cxnSp>
        <p:nvCxnSpPr>
          <p:cNvPr id="56" name="直接连接符 55">
            <a:extLst>
              <a:ext uri="{FF2B5EF4-FFF2-40B4-BE49-F238E27FC236}">
                <a16:creationId xmlns:a16="http://schemas.microsoft.com/office/drawing/2014/main" id="{525B1D44-D362-47F4-88A4-787E894C19D5}"/>
              </a:ext>
            </a:extLst>
          </p:cNvPr>
          <p:cNvCxnSpPr/>
          <p:nvPr/>
        </p:nvCxnSpPr>
        <p:spPr bwMode="auto">
          <a:xfrm>
            <a:off x="1373484" y="6194730"/>
            <a:ext cx="2232000" cy="14480"/>
          </a:xfrm>
          <a:prstGeom prst="line">
            <a:avLst/>
          </a:prstGeom>
          <a:solidFill>
            <a:schemeClr val="accent1"/>
          </a:solidFill>
          <a:ln w="9525" cap="flat" cmpd="sng" algn="ctr">
            <a:solidFill>
              <a:srgbClr val="080808"/>
            </a:solidFill>
            <a:prstDash val="solid"/>
            <a:round/>
            <a:headEnd type="none" w="med" len="med"/>
            <a:tailEnd type="none" w="med" len="med"/>
          </a:ln>
          <a:effectLst/>
        </p:spPr>
      </p:cxnSp>
    </p:spTree>
    <p:extLst>
      <p:ext uri="{BB962C8B-B14F-4D97-AF65-F5344CB8AC3E}">
        <p14:creationId xmlns:p14="http://schemas.microsoft.com/office/powerpoint/2010/main" val="600593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365760"/>
            <a:ext cx="9144000" cy="640080"/>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spcBef>
                <a:spcPts val="0"/>
              </a:spcBef>
              <a:spcAft>
                <a:spcPts val="0"/>
              </a:spcAft>
              <a:buClrTx/>
              <a:buSzTx/>
              <a:buNone/>
            </a:pPr>
            <a:r>
              <a:rPr lang="zh-CN" altLang="en-US" sz="3600" b="1" dirty="0">
                <a:latin typeface="SimSun" panose="02010600030101010101" pitchFamily="2" charset="-122"/>
                <a:ea typeface="SimSun" panose="02010600030101010101" pitchFamily="2" charset="-122"/>
              </a:rPr>
              <a:t>一维弦弹性波的驻波与行波“二象性”</a:t>
            </a:r>
            <a:endParaRPr lang="en-US" altLang="zh-TW" sz="3600" b="1" dirty="0">
              <a:latin typeface="SimSun" panose="02010600030101010101" pitchFamily="2" charset="-122"/>
              <a:ea typeface="SimSun" panose="02010600030101010101" pitchFamily="2" charset="-122"/>
            </a:endParaRPr>
          </a:p>
        </p:txBody>
      </p:sp>
      <p:pic>
        <p:nvPicPr>
          <p:cNvPr id="9" name="图片 8">
            <a:extLst>
              <a:ext uri="{FF2B5EF4-FFF2-40B4-BE49-F238E27FC236}">
                <a16:creationId xmlns:a16="http://schemas.microsoft.com/office/drawing/2014/main" id="{2D08B211-B033-42DF-8300-04FE5D483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96" y="1663013"/>
            <a:ext cx="8299164" cy="2766388"/>
          </a:xfrm>
          <a:prstGeom prst="rect">
            <a:avLst/>
          </a:prstGeom>
        </p:spPr>
      </p:pic>
      <p:sp>
        <p:nvSpPr>
          <p:cNvPr id="13" name="TextBox 3">
            <a:extLst>
              <a:ext uri="{FF2B5EF4-FFF2-40B4-BE49-F238E27FC236}">
                <a16:creationId xmlns:a16="http://schemas.microsoft.com/office/drawing/2014/main" id="{88DFCC24-B118-402E-8D09-FC3440DD08C8}"/>
              </a:ext>
            </a:extLst>
          </p:cNvPr>
          <p:cNvSpPr txBox="1">
            <a:spLocks noChangeArrowheads="1"/>
          </p:cNvSpPr>
          <p:nvPr/>
        </p:nvSpPr>
        <p:spPr bwMode="auto">
          <a:xfrm>
            <a:off x="35496" y="6629226"/>
            <a:ext cx="381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sz="1200" b="0" dirty="0">
                <a:latin typeface="Times New Roman" panose="02020603050405020304" pitchFamily="18" charset="0"/>
                <a:ea typeface="新細明體" panose="02020500000000000000" pitchFamily="18" charset="-120"/>
                <a:cs typeface="Times New Roman" panose="02020603050405020304" pitchFamily="18" charset="0"/>
              </a:rPr>
              <a:t>05/18</a:t>
            </a:r>
          </a:p>
        </p:txBody>
      </p:sp>
      <p:sp>
        <p:nvSpPr>
          <p:cNvPr id="15" name="Rectangle 2">
            <a:extLst>
              <a:ext uri="{FF2B5EF4-FFF2-40B4-BE49-F238E27FC236}">
                <a16:creationId xmlns:a16="http://schemas.microsoft.com/office/drawing/2014/main" id="{6044A52C-F4F9-4941-BB4A-7505119C8286}"/>
              </a:ext>
            </a:extLst>
          </p:cNvPr>
          <p:cNvSpPr>
            <a:spLocks noChangeArrowheads="1"/>
          </p:cNvSpPr>
          <p:nvPr/>
        </p:nvSpPr>
        <p:spPr bwMode="auto">
          <a:xfrm>
            <a:off x="7031318" y="4440917"/>
            <a:ext cx="1816834" cy="370342"/>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lnSpc>
                <a:spcPct val="120000"/>
              </a:lnSpc>
              <a:spcBef>
                <a:spcPts val="1800"/>
              </a:spcBef>
              <a:spcAft>
                <a:spcPts val="600"/>
              </a:spcAft>
              <a:buClrTx/>
              <a:buSzTx/>
              <a:buNone/>
            </a:pPr>
            <a:r>
              <a:rPr lang="zh-CN" altLang="en-US" sz="16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rPr>
              <a:t>（动画来自网络）</a:t>
            </a:r>
            <a:endParaRPr lang="en-US" altLang="zh-TW" sz="1600" b="0" dirty="0">
              <a:solidFill>
                <a:srgbClr val="080808"/>
              </a:solidFill>
              <a:latin typeface="Times New Roman" panose="02020603050405020304" pitchFamily="18" charset="0"/>
              <a:ea typeface="DFKai-SB" panose="03000509000000000000" pitchFamily="65"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67BB8AB4-1497-43F1-BBA3-D00E4FBFA0E3}"/>
                  </a:ext>
                </a:extLst>
              </p:cNvPr>
              <p:cNvSpPr/>
              <p:nvPr/>
            </p:nvSpPr>
            <p:spPr>
              <a:xfrm>
                <a:off x="165744" y="5115450"/>
                <a:ext cx="4535664" cy="357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600" b="0" i="1" smtClean="0">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𝑢</m:t>
                          </m:r>
                        </m:e>
                        <m:sub>
                          <m:r>
                            <a:rPr lang="en-US" altLang="zh-CN" sz="1600" b="0" i="1" smtClean="0">
                              <a:solidFill>
                                <a:schemeClr val="tx1"/>
                              </a:solidFill>
                              <a:latin typeface="Cambria Math" panose="02040503050406030204" pitchFamily="18" charset="0"/>
                            </a:rPr>
                            <m:t>𝑦</m:t>
                          </m:r>
                          <m:r>
                            <a:rPr lang="zh-CN" altLang="en-US" sz="1600" b="0" i="1">
                              <a:solidFill>
                                <a:schemeClr val="tx1"/>
                              </a:solidFill>
                              <a:latin typeface="Cambria Math" panose="02040503050406030204" pitchFamily="18" charset="0"/>
                            </a:rPr>
                            <m:t>𝑛</m:t>
                          </m:r>
                        </m:sub>
                      </m:sSub>
                      <m:d>
                        <m:dPr>
                          <m:ctrlPr>
                            <a:rPr lang="zh-CN" altLang="en-US" sz="1600" b="0" i="1">
                              <a:solidFill>
                                <a:schemeClr val="tx1"/>
                              </a:solidFill>
                              <a:latin typeface="Cambria Math" panose="02040503050406030204" pitchFamily="18" charset="0"/>
                            </a:rPr>
                          </m:ctrlPr>
                        </m:dPr>
                        <m:e>
                          <m:r>
                            <a:rPr lang="zh-CN" altLang="en-US" sz="1600" b="0" i="1">
                              <a:solidFill>
                                <a:schemeClr val="tx1"/>
                              </a:solidFill>
                              <a:latin typeface="Cambria Math" panose="02040503050406030204" pitchFamily="18" charset="0"/>
                            </a:rPr>
                            <m:t>𝑥</m:t>
                          </m:r>
                          <m:r>
                            <a:rPr lang="zh-CN" altLang="en-US" sz="1600" b="0" i="0">
                              <a:solidFill>
                                <a:schemeClr val="tx1"/>
                              </a:solidFill>
                              <a:latin typeface="Cambria Math" panose="02040503050406030204" pitchFamily="18" charset="0"/>
                            </a:rPr>
                            <m:t>,</m:t>
                          </m:r>
                          <m:r>
                            <a:rPr lang="zh-CN" altLang="en-US" sz="1600" b="0" i="1">
                              <a:solidFill>
                                <a:schemeClr val="tx1"/>
                              </a:solidFill>
                              <a:latin typeface="Cambria Math" panose="02040503050406030204" pitchFamily="18" charset="0"/>
                            </a:rPr>
                            <m:t>𝑡</m:t>
                          </m:r>
                        </m:e>
                      </m:d>
                      <m:r>
                        <a:rPr lang="zh-CN" altLang="en-US" sz="1600" b="0" i="0">
                          <a:solidFill>
                            <a:schemeClr val="tx1"/>
                          </a:solidFill>
                          <a:latin typeface="Cambria Math" panose="02040503050406030204" pitchFamily="18" charset="0"/>
                        </a:rPr>
                        <m:t>=</m:t>
                      </m:r>
                      <m:func>
                        <m:funcPr>
                          <m:ctrlPr>
                            <a:rPr lang="zh-CN" altLang="en-US" sz="1600" b="0" i="1" smtClean="0">
                              <a:solidFill>
                                <a:schemeClr val="tx1"/>
                              </a:solidFill>
                              <a:latin typeface="Cambria Math" panose="02040503050406030204" pitchFamily="18" charset="0"/>
                            </a:rPr>
                          </m:ctrlPr>
                        </m:funcPr>
                        <m:fName>
                          <m:r>
                            <m:rPr>
                              <m:sty m:val="p"/>
                            </m:rPr>
                            <a:rPr lang="zh-CN" altLang="en-US" sz="1600" b="0" i="0">
                              <a:solidFill>
                                <a:schemeClr val="tx1"/>
                              </a:solidFill>
                              <a:latin typeface="Cambria Math" panose="02040503050406030204" pitchFamily="18" charset="0"/>
                            </a:rPr>
                            <m:t>sin</m:t>
                          </m:r>
                        </m:fName>
                        <m:e>
                          <m:d>
                            <m:dPr>
                              <m:ctrlPr>
                                <a:rPr lang="en-US" altLang="zh-CN" sz="1600" b="0" i="1" smtClean="0">
                                  <a:solidFill>
                                    <a:schemeClr val="tx1"/>
                                  </a:solidFill>
                                  <a:latin typeface="Cambria Math" panose="02040503050406030204" pitchFamily="18" charset="0"/>
                                </a:rPr>
                              </m:ctrlPr>
                            </m:dPr>
                            <m:e>
                              <m:sSub>
                                <m:sSubPr>
                                  <m:ctrlPr>
                                    <a:rPr lang="en-US" altLang="zh-CN" sz="1600" b="0" i="1">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𝑘</m:t>
                                  </m:r>
                                </m:e>
                                <m:sub>
                                  <m:r>
                                    <a:rPr lang="en-US" altLang="zh-CN" sz="1600" b="0" i="1">
                                      <a:solidFill>
                                        <a:schemeClr val="tx1"/>
                                      </a:solidFill>
                                      <a:latin typeface="Cambria Math" panose="02040503050406030204" pitchFamily="18" charset="0"/>
                                    </a:rPr>
                                    <m:t>𝑛</m:t>
                                  </m:r>
                                </m:sub>
                              </m:sSub>
                              <m:r>
                                <a:rPr lang="en-US" altLang="zh-CN" sz="1600" b="0" i="1">
                                  <a:solidFill>
                                    <a:schemeClr val="tx1"/>
                                  </a:solidFill>
                                  <a:latin typeface="Cambria Math" panose="02040503050406030204" pitchFamily="18" charset="0"/>
                                </a:rPr>
                                <m:t>𝑥</m:t>
                              </m:r>
                            </m:e>
                          </m:d>
                          <m:d>
                            <m:dPr>
                              <m:begChr m:val="["/>
                              <m:endChr m:val="]"/>
                              <m:ctrlPr>
                                <a:rPr lang="en-US" altLang="zh-CN" sz="1600" b="0" i="1" smtClean="0">
                                  <a:solidFill>
                                    <a:schemeClr val="tx1"/>
                                  </a:solidFill>
                                  <a:latin typeface="Cambria Math" panose="02040503050406030204" pitchFamily="18" charset="0"/>
                                </a:rPr>
                              </m:ctrlPr>
                            </m:dPr>
                            <m:e>
                              <m:func>
                                <m:funcPr>
                                  <m:ctrlPr>
                                    <a:rPr lang="zh-CN" altLang="en-US" sz="1600" b="0" i="1">
                                      <a:solidFill>
                                        <a:schemeClr val="tx1"/>
                                      </a:solidFill>
                                      <a:latin typeface="Cambria Math" panose="02040503050406030204" pitchFamily="18" charset="0"/>
                                    </a:rPr>
                                  </m:ctrlPr>
                                </m:funcPr>
                                <m:fName>
                                  <m:sSub>
                                    <m:sSubPr>
                                      <m:ctrlPr>
                                        <a:rPr lang="en-US" altLang="zh-CN" sz="1600" b="0" i="1">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𝐴</m:t>
                                      </m:r>
                                    </m:e>
                                    <m:sub>
                                      <m:r>
                                        <a:rPr lang="en-US" altLang="zh-CN" sz="1600" b="0" i="1">
                                          <a:solidFill>
                                            <a:schemeClr val="tx1"/>
                                          </a:solidFill>
                                          <a:latin typeface="Cambria Math" panose="02040503050406030204" pitchFamily="18" charset="0"/>
                                        </a:rPr>
                                        <m:t>𝑛</m:t>
                                      </m:r>
                                    </m:sub>
                                  </m:sSub>
                                  <m:r>
                                    <m:rPr>
                                      <m:sty m:val="p"/>
                                    </m:rPr>
                                    <a:rPr lang="zh-CN" altLang="en-US" sz="1600" b="0">
                                      <a:solidFill>
                                        <a:schemeClr val="tx1"/>
                                      </a:solidFill>
                                      <a:latin typeface="Cambria Math" panose="02040503050406030204" pitchFamily="18" charset="0"/>
                                    </a:rPr>
                                    <m:t>sin</m:t>
                                  </m:r>
                                </m:fName>
                                <m:e>
                                  <m:d>
                                    <m:dPr>
                                      <m:ctrlPr>
                                        <a:rPr lang="en-US" altLang="zh-CN" sz="1600" b="0" i="1">
                                          <a:solidFill>
                                            <a:schemeClr val="tx1"/>
                                          </a:solidFill>
                                          <a:latin typeface="Cambria Math" panose="02040503050406030204" pitchFamily="18" charset="0"/>
                                        </a:rPr>
                                      </m:ctrlPr>
                                    </m:dPr>
                                    <m:e>
                                      <m:sSub>
                                        <m:sSubPr>
                                          <m:ctrlPr>
                                            <a:rPr lang="en-US" altLang="zh-CN"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𝜔</m:t>
                                          </m:r>
                                        </m:e>
                                        <m:sub>
                                          <m:r>
                                            <a:rPr lang="en-US" altLang="zh-CN" sz="1600" b="0" i="1">
                                              <a:solidFill>
                                                <a:schemeClr val="tx1"/>
                                              </a:solidFill>
                                              <a:latin typeface="Cambria Math" panose="02040503050406030204" pitchFamily="18" charset="0"/>
                                            </a:rPr>
                                            <m:t>𝑛</m:t>
                                          </m:r>
                                        </m:sub>
                                      </m:sSub>
                                      <m:r>
                                        <a:rPr lang="en-US" altLang="zh-CN" sz="1600" b="0" i="1">
                                          <a:solidFill>
                                            <a:schemeClr val="tx1"/>
                                          </a:solidFill>
                                          <a:latin typeface="Cambria Math" panose="02040503050406030204" pitchFamily="18" charset="0"/>
                                        </a:rPr>
                                        <m:t>𝑡</m:t>
                                      </m:r>
                                    </m:e>
                                  </m:d>
                                </m:e>
                              </m:func>
                              <m:r>
                                <a:rPr lang="en-US" altLang="zh-CN" sz="1600" b="0" i="1" smtClean="0">
                                  <a:solidFill>
                                    <a:schemeClr val="tx1"/>
                                  </a:solidFill>
                                  <a:latin typeface="Cambria Math" panose="02040503050406030204" pitchFamily="18" charset="0"/>
                                </a:rPr>
                                <m:t>+</m:t>
                              </m:r>
                              <m:func>
                                <m:funcPr>
                                  <m:ctrlPr>
                                    <a:rPr lang="zh-CN" altLang="en-US" sz="1600" b="0" i="1">
                                      <a:solidFill>
                                        <a:schemeClr val="tx1"/>
                                      </a:solidFill>
                                      <a:latin typeface="Cambria Math" panose="02040503050406030204" pitchFamily="18" charset="0"/>
                                    </a:rPr>
                                  </m:ctrlPr>
                                </m:funcPr>
                                <m:fName>
                                  <m:sSub>
                                    <m:sSubPr>
                                      <m:ctrlPr>
                                        <a:rPr lang="en-US" altLang="zh-CN" sz="1600" b="0" i="1" smtClean="0">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𝐵</m:t>
                                      </m:r>
                                    </m:e>
                                    <m:sub>
                                      <m:r>
                                        <a:rPr lang="en-US" altLang="zh-CN" sz="1600" b="0" i="1" smtClean="0">
                                          <a:solidFill>
                                            <a:schemeClr val="tx1"/>
                                          </a:solidFill>
                                          <a:latin typeface="Cambria Math" panose="02040503050406030204" pitchFamily="18" charset="0"/>
                                        </a:rPr>
                                        <m:t>𝑛</m:t>
                                      </m:r>
                                    </m:sub>
                                  </m:sSub>
                                  <m:r>
                                    <m:rPr>
                                      <m:sty m:val="p"/>
                                    </m:rPr>
                                    <a:rPr lang="en-US" altLang="zh-CN" sz="1600" b="0" i="0" smtClean="0">
                                      <a:solidFill>
                                        <a:schemeClr val="tx1"/>
                                      </a:solidFill>
                                      <a:latin typeface="Cambria Math" panose="02040503050406030204" pitchFamily="18" charset="0"/>
                                    </a:rPr>
                                    <m:t>cos</m:t>
                                  </m:r>
                                </m:fName>
                                <m:e>
                                  <m:d>
                                    <m:dPr>
                                      <m:ctrlPr>
                                        <a:rPr lang="en-US" altLang="zh-CN" sz="1600" b="0" i="1">
                                          <a:solidFill>
                                            <a:schemeClr val="tx1"/>
                                          </a:solidFill>
                                          <a:latin typeface="Cambria Math" panose="02040503050406030204" pitchFamily="18" charset="0"/>
                                        </a:rPr>
                                      </m:ctrlPr>
                                    </m:dPr>
                                    <m:e>
                                      <m:sSub>
                                        <m:sSubPr>
                                          <m:ctrlPr>
                                            <a:rPr lang="en-US" altLang="zh-CN"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𝜔</m:t>
                                          </m:r>
                                        </m:e>
                                        <m:sub>
                                          <m:r>
                                            <a:rPr lang="en-US" altLang="zh-CN" sz="1600" b="0" i="1">
                                              <a:solidFill>
                                                <a:schemeClr val="tx1"/>
                                              </a:solidFill>
                                              <a:latin typeface="Cambria Math" panose="02040503050406030204" pitchFamily="18" charset="0"/>
                                            </a:rPr>
                                            <m:t>𝑛</m:t>
                                          </m:r>
                                        </m:sub>
                                      </m:sSub>
                                      <m:r>
                                        <a:rPr lang="en-US" altLang="zh-CN" sz="1600" b="0" i="1">
                                          <a:solidFill>
                                            <a:schemeClr val="tx1"/>
                                          </a:solidFill>
                                          <a:latin typeface="Cambria Math" panose="02040503050406030204" pitchFamily="18" charset="0"/>
                                        </a:rPr>
                                        <m:t>𝑡</m:t>
                                      </m:r>
                                    </m:e>
                                  </m:d>
                                </m:e>
                              </m:func>
                            </m:e>
                          </m:d>
                        </m:e>
                      </m:func>
                    </m:oMath>
                  </m:oMathPara>
                </a14:m>
                <a:endParaRPr lang="zh-CN" altLang="en-US" sz="1600" b="0" dirty="0"/>
              </a:p>
            </p:txBody>
          </p:sp>
        </mc:Choice>
        <mc:Fallback xmlns="">
          <p:sp>
            <p:nvSpPr>
              <p:cNvPr id="14" name="矩形 13">
                <a:extLst>
                  <a:ext uri="{FF2B5EF4-FFF2-40B4-BE49-F238E27FC236}">
                    <a16:creationId xmlns:a16="http://schemas.microsoft.com/office/drawing/2014/main" id="{67BB8AB4-1497-43F1-BBA3-D00E4FBFA0E3}"/>
                  </a:ext>
                </a:extLst>
              </p:cNvPr>
              <p:cNvSpPr>
                <a:spLocks noRot="1" noChangeAspect="1" noMove="1" noResize="1" noEditPoints="1" noAdjustHandles="1" noChangeArrowheads="1" noChangeShapeType="1" noTextEdit="1"/>
              </p:cNvSpPr>
              <p:nvPr/>
            </p:nvSpPr>
            <p:spPr>
              <a:xfrm>
                <a:off x="165744" y="5115450"/>
                <a:ext cx="4535664" cy="357983"/>
              </a:xfrm>
              <a:prstGeom prst="rect">
                <a:avLst/>
              </a:prstGeom>
              <a:blipFill>
                <a:blip r:embed="rId3"/>
                <a:stretch>
                  <a:fillRect b="-33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17960EBA-3CCF-4E19-B827-1AA79DC6ADAB}"/>
                  </a:ext>
                </a:extLst>
              </p:cNvPr>
              <p:cNvSpPr/>
              <p:nvPr/>
            </p:nvSpPr>
            <p:spPr>
              <a:xfrm>
                <a:off x="1071288" y="5473962"/>
                <a:ext cx="7776864" cy="442044"/>
              </a:xfrm>
              <a:prstGeom prst="rect">
                <a:avLst/>
              </a:prstGeom>
            </p:spPr>
            <p:txBody>
              <a:bodyPr wrap="square">
                <a:spAutoFit/>
              </a:bodyPr>
              <a:lstStyle/>
              <a:p>
                <a14:m>
                  <m:oMath xmlns:m="http://schemas.openxmlformats.org/officeDocument/2006/math">
                    <m:r>
                      <a:rPr lang="zh-CN" altLang="en-US" sz="1600" b="0" i="0" smtClean="0">
                        <a:solidFill>
                          <a:schemeClr val="tx1"/>
                        </a:solidFill>
                        <a:latin typeface="Cambria Math" panose="02040503050406030204" pitchFamily="18" charset="0"/>
                      </a:rPr>
                      <m:t>=</m:t>
                    </m:r>
                    <m:func>
                      <m:funcPr>
                        <m:ctrlPr>
                          <a:rPr lang="zh-CN" altLang="en-US" sz="1600" b="0" i="1" smtClean="0">
                            <a:solidFill>
                              <a:schemeClr val="tx1"/>
                            </a:solidFill>
                            <a:latin typeface="Cambria Math" panose="02040503050406030204" pitchFamily="18" charset="0"/>
                          </a:rPr>
                        </m:ctrlPr>
                      </m:funcPr>
                      <m:fName>
                        <m:r>
                          <m:rPr>
                            <m:sty m:val="p"/>
                          </m:rPr>
                          <a:rPr lang="zh-CN" altLang="en-US" sz="1600" b="0" i="0">
                            <a:solidFill>
                              <a:schemeClr val="tx1"/>
                            </a:solidFill>
                            <a:latin typeface="Cambria Math" panose="02040503050406030204" pitchFamily="18" charset="0"/>
                          </a:rPr>
                          <m:t>sin</m:t>
                        </m:r>
                      </m:fName>
                      <m:e>
                        <m:d>
                          <m:dPr>
                            <m:ctrlPr>
                              <a:rPr lang="en-US" altLang="zh-CN" sz="1600" b="0" i="1" smtClean="0">
                                <a:solidFill>
                                  <a:schemeClr val="tx1"/>
                                </a:solidFill>
                                <a:latin typeface="Cambria Math" panose="02040503050406030204" pitchFamily="18" charset="0"/>
                              </a:rPr>
                            </m:ctrlPr>
                          </m:dPr>
                          <m:e>
                            <m:sSub>
                              <m:sSubPr>
                                <m:ctrlPr>
                                  <a:rPr lang="en-US" altLang="zh-CN" sz="1600" b="0" i="1">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𝑘</m:t>
                                </m:r>
                              </m:e>
                              <m:sub>
                                <m:r>
                                  <a:rPr lang="en-US" altLang="zh-CN" sz="1600" b="0" i="1">
                                    <a:solidFill>
                                      <a:schemeClr val="tx1"/>
                                    </a:solidFill>
                                    <a:latin typeface="Cambria Math" panose="02040503050406030204" pitchFamily="18" charset="0"/>
                                  </a:rPr>
                                  <m:t>𝑛</m:t>
                                </m:r>
                              </m:sub>
                            </m:sSub>
                            <m:r>
                              <a:rPr lang="en-US" altLang="zh-CN" sz="1600" b="0" i="1">
                                <a:solidFill>
                                  <a:schemeClr val="tx1"/>
                                </a:solidFill>
                                <a:latin typeface="Cambria Math" panose="02040503050406030204" pitchFamily="18" charset="0"/>
                              </a:rPr>
                              <m:t>𝑥</m:t>
                            </m:r>
                          </m:e>
                        </m:d>
                        <m:func>
                          <m:funcPr>
                            <m:ctrlPr>
                              <a:rPr lang="zh-CN" altLang="en-US" sz="1600" b="0" i="1">
                                <a:solidFill>
                                  <a:schemeClr val="tx1"/>
                                </a:solidFill>
                                <a:latin typeface="Cambria Math" panose="02040503050406030204" pitchFamily="18" charset="0"/>
                              </a:rPr>
                            </m:ctrlPr>
                          </m:funcPr>
                          <m:fName>
                            <m:sSub>
                              <m:sSubPr>
                                <m:ctrlPr>
                                  <a:rPr lang="en-US" altLang="zh-CN" sz="1600" b="0" i="1">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𝐶</m:t>
                                </m:r>
                              </m:e>
                              <m:sub>
                                <m:r>
                                  <a:rPr lang="en-US" altLang="zh-CN" sz="1600" b="0" i="1">
                                    <a:solidFill>
                                      <a:schemeClr val="tx1"/>
                                    </a:solidFill>
                                    <a:latin typeface="Cambria Math" panose="02040503050406030204" pitchFamily="18" charset="0"/>
                                  </a:rPr>
                                  <m:t>𝑛</m:t>
                                </m:r>
                              </m:sub>
                            </m:sSub>
                            <m:r>
                              <m:rPr>
                                <m:sty m:val="p"/>
                              </m:rPr>
                              <a:rPr lang="zh-CN" altLang="en-US" sz="1600" b="0">
                                <a:solidFill>
                                  <a:schemeClr val="tx1"/>
                                </a:solidFill>
                                <a:latin typeface="Cambria Math" panose="02040503050406030204" pitchFamily="18" charset="0"/>
                              </a:rPr>
                              <m:t>sin</m:t>
                            </m:r>
                          </m:fName>
                          <m:e>
                            <m:d>
                              <m:dPr>
                                <m:ctrlPr>
                                  <a:rPr lang="en-US" altLang="zh-CN" sz="1600" b="0" i="1">
                                    <a:solidFill>
                                      <a:schemeClr val="tx1"/>
                                    </a:solidFill>
                                    <a:latin typeface="Cambria Math" panose="02040503050406030204" pitchFamily="18" charset="0"/>
                                  </a:rPr>
                                </m:ctrlPr>
                              </m:dPr>
                              <m:e>
                                <m:sSub>
                                  <m:sSubPr>
                                    <m:ctrlPr>
                                      <a:rPr lang="en-US" altLang="zh-CN"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𝜔</m:t>
                                    </m:r>
                                  </m:e>
                                  <m:sub>
                                    <m:r>
                                      <a:rPr lang="en-US" altLang="zh-CN" sz="1600" b="0" i="1">
                                        <a:solidFill>
                                          <a:schemeClr val="tx1"/>
                                        </a:solidFill>
                                        <a:latin typeface="Cambria Math" panose="02040503050406030204" pitchFamily="18" charset="0"/>
                                      </a:rPr>
                                      <m:t>𝑛</m:t>
                                    </m:r>
                                  </m:sub>
                                </m:sSub>
                                <m:r>
                                  <a:rPr lang="en-US" altLang="zh-CN" sz="1600" b="0" i="1">
                                    <a:solidFill>
                                      <a:schemeClr val="tx1"/>
                                    </a:solidFill>
                                    <a:latin typeface="Cambria Math" panose="02040503050406030204" pitchFamily="18" charset="0"/>
                                  </a:rPr>
                                  <m:t>𝑡</m:t>
                                </m:r>
                                <m:r>
                                  <a:rPr lang="en-US" altLang="zh-CN" sz="1600" b="0" i="1" smtClean="0">
                                    <a:solidFill>
                                      <a:schemeClr val="tx1"/>
                                    </a:solidFill>
                                    <a:latin typeface="Cambria Math" panose="02040503050406030204" pitchFamily="18" charset="0"/>
                                  </a:rPr>
                                  <m:t>+</m:t>
                                </m:r>
                                <m:sSub>
                                  <m:sSubPr>
                                    <m:ctrlPr>
                                      <a:rPr lang="en-US" altLang="zh-CN" sz="1600" b="0" i="1" smtClean="0">
                                        <a:solidFill>
                                          <a:schemeClr val="tx1"/>
                                        </a:solidFill>
                                        <a:latin typeface="Cambria Math" panose="02040503050406030204" pitchFamily="18" charset="0"/>
                                      </a:rPr>
                                    </m:ctrlPr>
                                  </m:sSubPr>
                                  <m:e>
                                    <m:r>
                                      <a:rPr lang="zh-CN" altLang="en-US" sz="1600" b="0" i="1" smtClean="0">
                                        <a:solidFill>
                                          <a:schemeClr val="tx1"/>
                                        </a:solidFill>
                                        <a:latin typeface="Cambria Math" panose="02040503050406030204" pitchFamily="18" charset="0"/>
                                      </a:rPr>
                                      <m:t>𝜑</m:t>
                                    </m:r>
                                  </m:e>
                                  <m:sub>
                                    <m:r>
                                      <a:rPr lang="en-US" altLang="zh-CN" sz="1600" b="0" i="1" smtClean="0">
                                        <a:solidFill>
                                          <a:schemeClr val="tx1"/>
                                        </a:solidFill>
                                        <a:latin typeface="Cambria Math" panose="02040503050406030204" pitchFamily="18" charset="0"/>
                                      </a:rPr>
                                      <m:t>𝑛</m:t>
                                    </m:r>
                                  </m:sub>
                                </m:sSub>
                              </m:e>
                            </m:d>
                          </m:e>
                        </m:func>
                      </m:e>
                    </m:func>
                    <m:r>
                      <a:rPr lang="en-US" altLang="zh-CN" sz="1600" b="0" i="0" smtClean="0">
                        <a:solidFill>
                          <a:schemeClr val="tx1"/>
                        </a:solidFill>
                        <a:latin typeface="Cambria Math" panose="02040503050406030204" pitchFamily="18" charset="0"/>
                      </a:rPr>
                      <m:t>=</m:t>
                    </m:r>
                    <m:f>
                      <m:fPr>
                        <m:ctrlPr>
                          <a:rPr lang="en-US" altLang="zh-CN" sz="1600" b="0" i="1" smtClean="0">
                            <a:solidFill>
                              <a:schemeClr val="tx1"/>
                            </a:solidFill>
                            <a:latin typeface="Cambria Math" panose="02040503050406030204" pitchFamily="18" charset="0"/>
                          </a:rPr>
                        </m:ctrlPr>
                      </m:fPr>
                      <m:num>
                        <m:sSub>
                          <m:sSubPr>
                            <m:ctrlPr>
                              <a:rPr lang="en-US" altLang="zh-CN" sz="1600" b="0" i="1">
                                <a:solidFill>
                                  <a:schemeClr val="tx1"/>
                                </a:solidFill>
                                <a:latin typeface="Cambria Math" panose="02040503050406030204" pitchFamily="18" charset="0"/>
                              </a:rPr>
                            </m:ctrlPr>
                          </m:sSubPr>
                          <m:e>
                            <m:r>
                              <a:rPr lang="en-US" altLang="zh-CN" sz="1600" b="0" i="1">
                                <a:solidFill>
                                  <a:schemeClr val="tx1"/>
                                </a:solidFill>
                                <a:latin typeface="Cambria Math" panose="02040503050406030204" pitchFamily="18" charset="0"/>
                              </a:rPr>
                              <m:t>𝐶</m:t>
                            </m:r>
                          </m:e>
                          <m:sub>
                            <m:r>
                              <a:rPr lang="en-US" altLang="zh-CN" sz="1600" b="0" i="1">
                                <a:solidFill>
                                  <a:schemeClr val="tx1"/>
                                </a:solidFill>
                                <a:latin typeface="Cambria Math" panose="02040503050406030204" pitchFamily="18" charset="0"/>
                              </a:rPr>
                              <m:t>𝑛</m:t>
                            </m:r>
                          </m:sub>
                        </m:sSub>
                      </m:num>
                      <m:den>
                        <m:r>
                          <a:rPr lang="en-US" altLang="zh-CN" sz="1600" b="0" i="1" smtClean="0">
                            <a:solidFill>
                              <a:schemeClr val="tx1"/>
                            </a:solidFill>
                            <a:latin typeface="Cambria Math" panose="02040503050406030204" pitchFamily="18" charset="0"/>
                          </a:rPr>
                          <m:t>2</m:t>
                        </m:r>
                      </m:den>
                    </m:f>
                    <m:func>
                      <m:funcPr>
                        <m:ctrlPr>
                          <a:rPr lang="zh-CN" altLang="en-US" sz="1600" b="0" i="1">
                            <a:solidFill>
                              <a:schemeClr val="tx1"/>
                            </a:solidFill>
                            <a:latin typeface="Cambria Math" panose="02040503050406030204" pitchFamily="18" charset="0"/>
                          </a:rPr>
                        </m:ctrlPr>
                      </m:funcPr>
                      <m:fName>
                        <m:r>
                          <m:rPr>
                            <m:sty m:val="p"/>
                          </m:rPr>
                          <a:rPr lang="en-US" altLang="zh-CN" sz="1600" b="0" i="1" smtClean="0">
                            <a:solidFill>
                              <a:schemeClr val="tx1"/>
                            </a:solidFill>
                            <a:latin typeface="Cambria Math" panose="02040503050406030204" pitchFamily="18" charset="0"/>
                          </a:rPr>
                          <m:t>cos</m:t>
                        </m:r>
                      </m:fName>
                      <m:e>
                        <m:d>
                          <m:dPr>
                            <m:begChr m:val="["/>
                            <m:endChr m:val="]"/>
                            <m:ctrlPr>
                              <a:rPr lang="en-US" altLang="zh-CN" sz="1600" b="0" i="1" smtClean="0">
                                <a:solidFill>
                                  <a:schemeClr val="tx1"/>
                                </a:solidFill>
                                <a:latin typeface="Cambria Math" panose="02040503050406030204" pitchFamily="18" charset="0"/>
                              </a:rPr>
                            </m:ctrlPr>
                          </m:dPr>
                          <m:e>
                            <m:sSub>
                              <m:sSubPr>
                                <m:ctrlPr>
                                  <a:rPr lang="en-US" altLang="zh-CN" sz="1600" b="0" i="1">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m:t>
                                </m:r>
                                <m:r>
                                  <a:rPr lang="en-US" altLang="zh-CN" sz="1600" b="0" i="1" smtClean="0">
                                    <a:solidFill>
                                      <a:schemeClr val="tx1"/>
                                    </a:solidFill>
                                    <a:latin typeface="Cambria Math" panose="02040503050406030204" pitchFamily="18" charset="0"/>
                                  </a:rPr>
                                  <m:t>𝑘</m:t>
                                </m:r>
                              </m:e>
                              <m:sub>
                                <m:r>
                                  <a:rPr lang="en-US" altLang="zh-CN" sz="1600" b="0" i="1">
                                    <a:solidFill>
                                      <a:schemeClr val="tx1"/>
                                    </a:solidFill>
                                    <a:latin typeface="Cambria Math" panose="02040503050406030204" pitchFamily="18" charset="0"/>
                                  </a:rPr>
                                  <m:t>𝑛</m:t>
                                </m:r>
                              </m:sub>
                            </m:sSub>
                            <m:r>
                              <a:rPr lang="en-US" altLang="zh-CN" sz="1600" b="0" i="1" smtClean="0">
                                <a:solidFill>
                                  <a:schemeClr val="tx1"/>
                                </a:solidFill>
                                <a:latin typeface="Cambria Math" panose="02040503050406030204" pitchFamily="18" charset="0"/>
                              </a:rPr>
                              <m:t>𝑥</m:t>
                            </m:r>
                            <m:r>
                              <a:rPr lang="en-US" altLang="zh-CN" sz="1600" b="0" i="1" smtClean="0">
                                <a:solidFill>
                                  <a:schemeClr val="tx1"/>
                                </a:solidFill>
                                <a:latin typeface="Cambria Math" panose="02040503050406030204" pitchFamily="18" charset="0"/>
                              </a:rPr>
                              <m:t>−</m:t>
                            </m:r>
                            <m:sSub>
                              <m:sSubPr>
                                <m:ctrlPr>
                                  <a:rPr lang="en-US" altLang="zh-CN"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𝜔</m:t>
                                </m:r>
                              </m:e>
                              <m:sub>
                                <m:r>
                                  <a:rPr lang="en-US" altLang="zh-CN" sz="1600" b="0" i="1">
                                    <a:solidFill>
                                      <a:schemeClr val="tx1"/>
                                    </a:solidFill>
                                    <a:latin typeface="Cambria Math" panose="02040503050406030204" pitchFamily="18" charset="0"/>
                                  </a:rPr>
                                  <m:t>𝑛</m:t>
                                </m:r>
                              </m:sub>
                            </m:sSub>
                            <m:r>
                              <a:rPr lang="en-US" altLang="zh-CN" sz="1600" b="0" i="1" smtClean="0">
                                <a:solidFill>
                                  <a:schemeClr val="tx1"/>
                                </a:solidFill>
                                <a:latin typeface="Cambria Math" panose="02040503050406030204" pitchFamily="18" charset="0"/>
                              </a:rPr>
                              <m:t>𝑡</m:t>
                            </m:r>
                            <m:r>
                              <a:rPr lang="en-US" altLang="zh-CN" sz="1600" b="0" i="1" smtClean="0">
                                <a:solidFill>
                                  <a:schemeClr val="tx1"/>
                                </a:solidFill>
                                <a:latin typeface="Cambria Math" panose="02040503050406030204" pitchFamily="18" charset="0"/>
                              </a:rPr>
                              <m:t>)−</m:t>
                            </m:r>
                            <m:sSub>
                              <m:sSubPr>
                                <m:ctrlPr>
                                  <a:rPr lang="en-US" altLang="zh-CN"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𝜑</m:t>
                                </m:r>
                              </m:e>
                              <m:sub>
                                <m:r>
                                  <a:rPr lang="en-US" altLang="zh-CN" sz="1600" b="0" i="1">
                                    <a:solidFill>
                                      <a:schemeClr val="tx1"/>
                                    </a:solidFill>
                                    <a:latin typeface="Cambria Math" panose="02040503050406030204" pitchFamily="18" charset="0"/>
                                  </a:rPr>
                                  <m:t>𝑛</m:t>
                                </m:r>
                              </m:sub>
                            </m:sSub>
                          </m:e>
                        </m:d>
                      </m:e>
                    </m:func>
                  </m:oMath>
                </a14:m>
                <a:r>
                  <a:rPr lang="zh-CN" altLang="en-US" sz="1600" b="0" dirty="0">
                    <a:solidFill>
                      <a:schemeClr val="tx1"/>
                    </a:solidFill>
                  </a:rPr>
                  <a:t> </a:t>
                </a:r>
                <a14:m>
                  <m:oMath xmlns:m="http://schemas.openxmlformats.org/officeDocument/2006/math">
                    <m:func>
                      <m:funcPr>
                        <m:ctrlPr>
                          <a:rPr lang="zh-CN" altLang="en-US" sz="1600" b="0" i="1">
                            <a:solidFill>
                              <a:schemeClr val="tx1"/>
                            </a:solidFill>
                            <a:latin typeface="Cambria Math" panose="02040503050406030204" pitchFamily="18" charset="0"/>
                          </a:rPr>
                        </m:ctrlPr>
                      </m:funcPr>
                      <m:fName>
                        <m:r>
                          <a:rPr lang="en-US" altLang="zh-CN" sz="1600" b="0" i="1" smtClean="0">
                            <a:solidFill>
                              <a:schemeClr val="tx1"/>
                            </a:solidFill>
                            <a:latin typeface="Cambria Math" panose="02040503050406030204" pitchFamily="18" charset="0"/>
                          </a:rPr>
                          <m:t>−</m:t>
                        </m:r>
                        <m:f>
                          <m:fPr>
                            <m:ctrlPr>
                              <a:rPr lang="en-US" altLang="zh-CN" sz="1600" b="0" i="1">
                                <a:solidFill>
                                  <a:schemeClr val="tx1"/>
                                </a:solidFill>
                                <a:latin typeface="Cambria Math" panose="02040503050406030204" pitchFamily="18" charset="0"/>
                              </a:rPr>
                            </m:ctrlPr>
                          </m:fPr>
                          <m:num>
                            <m:sSub>
                              <m:sSubPr>
                                <m:ctrlPr>
                                  <a:rPr lang="en-US" altLang="zh-CN" sz="1600" b="0" i="1">
                                    <a:solidFill>
                                      <a:schemeClr val="tx1"/>
                                    </a:solidFill>
                                    <a:latin typeface="Cambria Math" panose="02040503050406030204" pitchFamily="18" charset="0"/>
                                  </a:rPr>
                                </m:ctrlPr>
                              </m:sSubPr>
                              <m:e>
                                <m:r>
                                  <a:rPr lang="en-US" altLang="zh-CN" sz="1600" b="0" i="1">
                                    <a:solidFill>
                                      <a:schemeClr val="tx1"/>
                                    </a:solidFill>
                                    <a:latin typeface="Cambria Math" panose="02040503050406030204" pitchFamily="18" charset="0"/>
                                  </a:rPr>
                                  <m:t>𝐶</m:t>
                                </m:r>
                              </m:e>
                              <m:sub>
                                <m:r>
                                  <a:rPr lang="en-US" altLang="zh-CN" sz="1600" b="0" i="1">
                                    <a:solidFill>
                                      <a:schemeClr val="tx1"/>
                                    </a:solidFill>
                                    <a:latin typeface="Cambria Math" panose="02040503050406030204" pitchFamily="18" charset="0"/>
                                  </a:rPr>
                                  <m:t>𝑛</m:t>
                                </m:r>
                              </m:sub>
                            </m:sSub>
                          </m:num>
                          <m:den>
                            <m:r>
                              <a:rPr lang="en-US" altLang="zh-CN" sz="1600" b="0" i="1">
                                <a:solidFill>
                                  <a:schemeClr val="tx1"/>
                                </a:solidFill>
                                <a:latin typeface="Cambria Math" panose="02040503050406030204" pitchFamily="18" charset="0"/>
                              </a:rPr>
                              <m:t>2</m:t>
                            </m:r>
                          </m:den>
                        </m:f>
                        <m:r>
                          <m:rPr>
                            <m:sty m:val="p"/>
                          </m:rPr>
                          <a:rPr lang="en-US" altLang="zh-CN" sz="1600" b="0" i="0" smtClean="0">
                            <a:solidFill>
                              <a:schemeClr val="tx1"/>
                            </a:solidFill>
                            <a:latin typeface="Cambria Math" panose="02040503050406030204" pitchFamily="18" charset="0"/>
                          </a:rPr>
                          <m:t>cos</m:t>
                        </m:r>
                      </m:fName>
                      <m:e>
                        <m:d>
                          <m:dPr>
                            <m:begChr m:val="["/>
                            <m:endChr m:val="]"/>
                            <m:ctrlPr>
                              <a:rPr lang="en-US" altLang="zh-CN" sz="1600" b="0" i="1" smtClean="0">
                                <a:solidFill>
                                  <a:schemeClr val="tx1"/>
                                </a:solidFill>
                                <a:latin typeface="Cambria Math" panose="02040503050406030204" pitchFamily="18" charset="0"/>
                              </a:rPr>
                            </m:ctrlPr>
                          </m:dPr>
                          <m:e>
                            <m:sSub>
                              <m:sSubPr>
                                <m:ctrlPr>
                                  <a:rPr lang="en-US" altLang="zh-CN" sz="1600" b="0" i="1">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m:t>
                                </m:r>
                                <m:r>
                                  <a:rPr lang="en-US" altLang="zh-CN" sz="1600" b="0" i="1">
                                    <a:solidFill>
                                      <a:schemeClr val="tx1"/>
                                    </a:solidFill>
                                    <a:latin typeface="Cambria Math" panose="02040503050406030204" pitchFamily="18" charset="0"/>
                                  </a:rPr>
                                  <m:t>𝑘</m:t>
                                </m:r>
                              </m:e>
                              <m:sub>
                                <m:r>
                                  <a:rPr lang="en-US" altLang="zh-CN" sz="1600" b="0" i="1">
                                    <a:solidFill>
                                      <a:schemeClr val="tx1"/>
                                    </a:solidFill>
                                    <a:latin typeface="Cambria Math" panose="02040503050406030204" pitchFamily="18" charset="0"/>
                                  </a:rPr>
                                  <m:t>𝑛</m:t>
                                </m:r>
                              </m:sub>
                            </m:sSub>
                            <m:r>
                              <a:rPr lang="en-US" altLang="zh-CN" sz="1600" b="0" i="1" smtClean="0">
                                <a:solidFill>
                                  <a:schemeClr val="tx1"/>
                                </a:solidFill>
                                <a:latin typeface="Cambria Math" panose="02040503050406030204" pitchFamily="18" charset="0"/>
                              </a:rPr>
                              <m:t>𝑥</m:t>
                            </m:r>
                            <m:r>
                              <a:rPr lang="en-US" altLang="zh-CN" sz="1600" b="0" i="1" smtClean="0">
                                <a:solidFill>
                                  <a:schemeClr val="tx1"/>
                                </a:solidFill>
                                <a:latin typeface="Cambria Math" panose="02040503050406030204" pitchFamily="18" charset="0"/>
                              </a:rPr>
                              <m:t>+</m:t>
                            </m:r>
                            <m:sSub>
                              <m:sSubPr>
                                <m:ctrlPr>
                                  <a:rPr lang="en-US" altLang="zh-CN"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𝜔</m:t>
                                </m:r>
                              </m:e>
                              <m:sub>
                                <m:r>
                                  <a:rPr lang="en-US" altLang="zh-CN" sz="1600" b="0" i="1">
                                    <a:solidFill>
                                      <a:schemeClr val="tx1"/>
                                    </a:solidFill>
                                    <a:latin typeface="Cambria Math" panose="02040503050406030204" pitchFamily="18" charset="0"/>
                                  </a:rPr>
                                  <m:t>𝑛</m:t>
                                </m:r>
                              </m:sub>
                            </m:sSub>
                            <m:r>
                              <a:rPr lang="en-US" altLang="zh-CN" sz="1600" b="0" i="1" smtClean="0">
                                <a:solidFill>
                                  <a:schemeClr val="tx1"/>
                                </a:solidFill>
                                <a:latin typeface="Cambria Math" panose="02040503050406030204" pitchFamily="18" charset="0"/>
                              </a:rPr>
                              <m:t>𝑡</m:t>
                            </m:r>
                            <m:r>
                              <a:rPr lang="en-US" altLang="zh-CN" sz="1600" b="0" i="1" smtClean="0">
                                <a:solidFill>
                                  <a:schemeClr val="tx1"/>
                                </a:solidFill>
                                <a:latin typeface="Cambria Math" panose="02040503050406030204" pitchFamily="18" charset="0"/>
                              </a:rPr>
                              <m:t>)+</m:t>
                            </m:r>
                            <m:sSub>
                              <m:sSubPr>
                                <m:ctrlPr>
                                  <a:rPr lang="en-US" altLang="zh-CN" sz="1600" b="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𝜑</m:t>
                                </m:r>
                              </m:e>
                              <m:sub>
                                <m:r>
                                  <a:rPr lang="en-US" altLang="zh-CN" sz="1600" b="0" i="1">
                                    <a:solidFill>
                                      <a:schemeClr val="tx1"/>
                                    </a:solidFill>
                                    <a:latin typeface="Cambria Math" panose="02040503050406030204" pitchFamily="18" charset="0"/>
                                  </a:rPr>
                                  <m:t>𝑛</m:t>
                                </m:r>
                              </m:sub>
                            </m:sSub>
                          </m:e>
                        </m:d>
                      </m:e>
                    </m:func>
                  </m:oMath>
                </a14:m>
                <a:endParaRPr lang="zh-CN" altLang="en-US" sz="1600" b="0" dirty="0"/>
              </a:p>
            </p:txBody>
          </p:sp>
        </mc:Choice>
        <mc:Fallback xmlns="">
          <p:sp>
            <p:nvSpPr>
              <p:cNvPr id="16" name="矩形 15">
                <a:extLst>
                  <a:ext uri="{FF2B5EF4-FFF2-40B4-BE49-F238E27FC236}">
                    <a16:creationId xmlns:a16="http://schemas.microsoft.com/office/drawing/2014/main" id="{17960EBA-3CCF-4E19-B827-1AA79DC6ADAB}"/>
                  </a:ext>
                </a:extLst>
              </p:cNvPr>
              <p:cNvSpPr>
                <a:spLocks noRot="1" noChangeAspect="1" noMove="1" noResize="1" noEditPoints="1" noAdjustHandles="1" noChangeArrowheads="1" noChangeShapeType="1" noTextEdit="1"/>
              </p:cNvSpPr>
              <p:nvPr/>
            </p:nvSpPr>
            <p:spPr>
              <a:xfrm>
                <a:off x="1071288" y="5473962"/>
                <a:ext cx="7776864" cy="442044"/>
              </a:xfrm>
              <a:prstGeom prst="rect">
                <a:avLst/>
              </a:prstGeom>
              <a:blipFill>
                <a:blip r:embed="rId4"/>
                <a:stretch>
                  <a:fillRect/>
                </a:stretch>
              </a:blipFill>
            </p:spPr>
            <p:txBody>
              <a:bodyPr/>
              <a:lstStyle/>
              <a:p>
                <a:r>
                  <a:rPr lang="zh-CN" altLang="en-US">
                    <a:noFill/>
                  </a:rPr>
                  <a:t> </a:t>
                </a:r>
              </a:p>
            </p:txBody>
          </p:sp>
        </mc:Fallback>
      </mc:AlternateContent>
      <p:sp>
        <p:nvSpPr>
          <p:cNvPr id="25" name="Rectangle 2">
            <a:extLst>
              <a:ext uri="{FF2B5EF4-FFF2-40B4-BE49-F238E27FC236}">
                <a16:creationId xmlns:a16="http://schemas.microsoft.com/office/drawing/2014/main" id="{1232156D-3FD4-4895-93FB-CF211A911510}"/>
              </a:ext>
            </a:extLst>
          </p:cNvPr>
          <p:cNvSpPr>
            <a:spLocks noChangeArrowheads="1"/>
          </p:cNvSpPr>
          <p:nvPr/>
        </p:nvSpPr>
        <p:spPr bwMode="auto">
          <a:xfrm>
            <a:off x="119444" y="5723101"/>
            <a:ext cx="672413"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080808"/>
                </a:solidFill>
                <a:latin typeface="SimSun" panose="02010600030101010101" pitchFamily="2" charset="-122"/>
                <a:ea typeface="SimSun" panose="02010600030101010101" pitchFamily="2" charset="-122"/>
              </a:rPr>
              <a:t>驻波</a:t>
            </a:r>
            <a:endParaRPr lang="en-US" altLang="zh-TW" sz="1800" b="0" dirty="0">
              <a:solidFill>
                <a:srgbClr val="080808"/>
              </a:solidFill>
              <a:latin typeface="SimSun" panose="02010600030101010101" pitchFamily="2" charset="-122"/>
              <a:ea typeface="SimSun" panose="02010600030101010101" pitchFamily="2" charset="-122"/>
            </a:endParaRPr>
          </a:p>
        </p:txBody>
      </p:sp>
      <p:cxnSp>
        <p:nvCxnSpPr>
          <p:cNvPr id="26" name="直接箭头连接符 25">
            <a:extLst>
              <a:ext uri="{FF2B5EF4-FFF2-40B4-BE49-F238E27FC236}">
                <a16:creationId xmlns:a16="http://schemas.microsoft.com/office/drawing/2014/main" id="{AA31727E-E2F3-49E6-B1EA-947161814700}"/>
              </a:ext>
            </a:extLst>
          </p:cNvPr>
          <p:cNvCxnSpPr>
            <a:cxnSpLocks/>
          </p:cNvCxnSpPr>
          <p:nvPr/>
        </p:nvCxnSpPr>
        <p:spPr bwMode="auto">
          <a:xfrm flipV="1">
            <a:off x="703520" y="5849505"/>
            <a:ext cx="618671" cy="116052"/>
          </a:xfrm>
          <a:prstGeom prst="straightConnector1">
            <a:avLst/>
          </a:prstGeom>
          <a:solidFill>
            <a:schemeClr val="accent1"/>
          </a:solidFill>
          <a:ln w="9525" cap="flat" cmpd="sng" algn="ctr">
            <a:solidFill>
              <a:srgbClr val="080808"/>
            </a:solidFill>
            <a:prstDash val="solid"/>
            <a:round/>
            <a:headEnd type="none" w="med" len="med"/>
            <a:tailEnd type="triangle" w="med" len="lg"/>
          </a:ln>
          <a:effectLst/>
        </p:spPr>
      </p:cxnSp>
      <p:cxnSp>
        <p:nvCxnSpPr>
          <p:cNvPr id="3" name="直接连接符 2">
            <a:extLst>
              <a:ext uri="{FF2B5EF4-FFF2-40B4-BE49-F238E27FC236}">
                <a16:creationId xmlns:a16="http://schemas.microsoft.com/office/drawing/2014/main" id="{1C9FC66E-7EF0-44B8-BC7D-E7EC5C4A7950}"/>
              </a:ext>
            </a:extLst>
          </p:cNvPr>
          <p:cNvCxnSpPr/>
          <p:nvPr/>
        </p:nvCxnSpPr>
        <p:spPr bwMode="auto">
          <a:xfrm>
            <a:off x="1365940" y="5882925"/>
            <a:ext cx="2232000" cy="14480"/>
          </a:xfrm>
          <a:prstGeom prst="line">
            <a:avLst/>
          </a:prstGeom>
          <a:solidFill>
            <a:schemeClr val="accent1"/>
          </a:solidFill>
          <a:ln w="9525" cap="flat" cmpd="sng" algn="ctr">
            <a:solidFill>
              <a:srgbClr val="080808"/>
            </a:solidFill>
            <a:prstDash val="solid"/>
            <a:round/>
            <a:headEnd type="none" w="med" len="med"/>
            <a:tailEnd type="none" w="med" len="med"/>
          </a:ln>
          <a:effectLst/>
        </p:spPr>
      </p:cxnSp>
      <p:sp>
        <p:nvSpPr>
          <p:cNvPr id="28" name="Rectangle 2">
            <a:extLst>
              <a:ext uri="{FF2B5EF4-FFF2-40B4-BE49-F238E27FC236}">
                <a16:creationId xmlns:a16="http://schemas.microsoft.com/office/drawing/2014/main" id="{DFB00EF7-05EB-438D-A81E-AF3A1A11FD62}"/>
              </a:ext>
            </a:extLst>
          </p:cNvPr>
          <p:cNvSpPr>
            <a:spLocks noChangeArrowheads="1"/>
          </p:cNvSpPr>
          <p:nvPr/>
        </p:nvSpPr>
        <p:spPr bwMode="auto">
          <a:xfrm>
            <a:off x="5220072" y="4899426"/>
            <a:ext cx="872385"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0070C0"/>
                </a:solidFill>
                <a:latin typeface="SimSun" panose="02010600030101010101" pitchFamily="2" charset="-122"/>
                <a:ea typeface="SimSun" panose="02010600030101010101" pitchFamily="2" charset="-122"/>
              </a:rPr>
              <a:t>右行波</a:t>
            </a:r>
            <a:endParaRPr lang="en-US" altLang="zh-TW" sz="1800" b="0" dirty="0">
              <a:solidFill>
                <a:srgbClr val="0070C0"/>
              </a:solidFill>
              <a:latin typeface="SimSun" panose="02010600030101010101" pitchFamily="2" charset="-122"/>
              <a:ea typeface="SimSun" panose="02010600030101010101" pitchFamily="2" charset="-122"/>
            </a:endParaRPr>
          </a:p>
        </p:txBody>
      </p:sp>
      <p:sp>
        <p:nvSpPr>
          <p:cNvPr id="29" name="Rectangle 2">
            <a:extLst>
              <a:ext uri="{FF2B5EF4-FFF2-40B4-BE49-F238E27FC236}">
                <a16:creationId xmlns:a16="http://schemas.microsoft.com/office/drawing/2014/main" id="{EEE02D1E-5899-4150-B729-F4D28266CEAB}"/>
              </a:ext>
            </a:extLst>
          </p:cNvPr>
          <p:cNvSpPr>
            <a:spLocks noChangeArrowheads="1"/>
          </p:cNvSpPr>
          <p:nvPr/>
        </p:nvSpPr>
        <p:spPr bwMode="auto">
          <a:xfrm>
            <a:off x="7444031" y="4900156"/>
            <a:ext cx="872385"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SimSun" panose="02010600030101010101" pitchFamily="2" charset="-122"/>
                <a:ea typeface="SimSun" panose="02010600030101010101" pitchFamily="2" charset="-122"/>
              </a:rPr>
              <a:t>左行波</a:t>
            </a:r>
            <a:endParaRPr lang="en-US" altLang="zh-TW" sz="1800" b="0" dirty="0">
              <a:solidFill>
                <a:srgbClr val="FF0000"/>
              </a:solidFill>
              <a:latin typeface="SimSun" panose="02010600030101010101" pitchFamily="2" charset="-122"/>
              <a:ea typeface="SimSun" panose="02010600030101010101" pitchFamily="2" charset="-122"/>
            </a:endParaRPr>
          </a:p>
        </p:txBody>
      </p:sp>
      <p:cxnSp>
        <p:nvCxnSpPr>
          <p:cNvPr id="30" name="直接箭头连接符 29">
            <a:extLst>
              <a:ext uri="{FF2B5EF4-FFF2-40B4-BE49-F238E27FC236}">
                <a16:creationId xmlns:a16="http://schemas.microsoft.com/office/drawing/2014/main" id="{B245FB7D-7764-428F-B213-8492AE1419F2}"/>
              </a:ext>
            </a:extLst>
          </p:cNvPr>
          <p:cNvCxnSpPr>
            <a:cxnSpLocks/>
          </p:cNvCxnSpPr>
          <p:nvPr/>
        </p:nvCxnSpPr>
        <p:spPr bwMode="auto">
          <a:xfrm flipH="1">
            <a:off x="5050420" y="5365420"/>
            <a:ext cx="465875" cy="228815"/>
          </a:xfrm>
          <a:prstGeom prst="straightConnector1">
            <a:avLst/>
          </a:prstGeom>
          <a:solidFill>
            <a:schemeClr val="accent1"/>
          </a:solidFill>
          <a:ln w="9525" cap="flat" cmpd="sng" algn="ctr">
            <a:solidFill>
              <a:srgbClr val="0070C0"/>
            </a:solidFill>
            <a:prstDash val="solid"/>
            <a:round/>
            <a:headEnd type="none" w="med" len="med"/>
            <a:tailEnd type="triangle" w="med" len="lg"/>
          </a:ln>
          <a:effectLst/>
        </p:spPr>
      </p:cxnSp>
      <p:cxnSp>
        <p:nvCxnSpPr>
          <p:cNvPr id="31" name="直接连接符 30">
            <a:extLst>
              <a:ext uri="{FF2B5EF4-FFF2-40B4-BE49-F238E27FC236}">
                <a16:creationId xmlns:a16="http://schemas.microsoft.com/office/drawing/2014/main" id="{E53EF23F-CF21-41A7-8804-3AE9B0B79331}"/>
              </a:ext>
            </a:extLst>
          </p:cNvPr>
          <p:cNvCxnSpPr/>
          <p:nvPr/>
        </p:nvCxnSpPr>
        <p:spPr bwMode="auto">
          <a:xfrm>
            <a:off x="4121346" y="5879257"/>
            <a:ext cx="1944000" cy="1448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2" name="直接连接符 31">
            <a:extLst>
              <a:ext uri="{FF2B5EF4-FFF2-40B4-BE49-F238E27FC236}">
                <a16:creationId xmlns:a16="http://schemas.microsoft.com/office/drawing/2014/main" id="{EEF951FA-60A7-4EEC-A53C-CE09B2E51CD8}"/>
              </a:ext>
            </a:extLst>
          </p:cNvPr>
          <p:cNvCxnSpPr/>
          <p:nvPr/>
        </p:nvCxnSpPr>
        <p:spPr bwMode="auto">
          <a:xfrm>
            <a:off x="6557332" y="5879257"/>
            <a:ext cx="1944000" cy="14480"/>
          </a:xfrm>
          <a:prstGeom prst="line">
            <a:avLst/>
          </a:prstGeom>
          <a:solidFill>
            <a:schemeClr val="accent1"/>
          </a:solidFill>
          <a:ln w="9525" cap="flat" cmpd="sng" algn="ctr">
            <a:solidFill>
              <a:srgbClr val="0070C0"/>
            </a:solidFill>
            <a:prstDash val="solid"/>
            <a:round/>
            <a:headEnd type="none" w="med" len="med"/>
            <a:tailEnd type="none" w="med" len="med"/>
          </a:ln>
          <a:effectLst/>
        </p:spPr>
      </p:cxnSp>
      <p:cxnSp>
        <p:nvCxnSpPr>
          <p:cNvPr id="36" name="直接箭头连接符 35">
            <a:extLst>
              <a:ext uri="{FF2B5EF4-FFF2-40B4-BE49-F238E27FC236}">
                <a16:creationId xmlns:a16="http://schemas.microsoft.com/office/drawing/2014/main" id="{1400948D-09E3-403B-AC18-7A04267D9CCD}"/>
              </a:ext>
            </a:extLst>
          </p:cNvPr>
          <p:cNvCxnSpPr>
            <a:cxnSpLocks/>
          </p:cNvCxnSpPr>
          <p:nvPr/>
        </p:nvCxnSpPr>
        <p:spPr bwMode="auto">
          <a:xfrm flipH="1">
            <a:off x="7403854" y="5343034"/>
            <a:ext cx="408506" cy="251201"/>
          </a:xfrm>
          <a:prstGeom prst="straightConnector1">
            <a:avLst/>
          </a:prstGeom>
          <a:solidFill>
            <a:schemeClr val="accent1"/>
          </a:solidFill>
          <a:ln w="9525" cap="flat" cmpd="sng" algn="ctr">
            <a:solidFill>
              <a:srgbClr val="FF0000"/>
            </a:solidFill>
            <a:prstDash val="solid"/>
            <a:round/>
            <a:headEnd type="none" w="med" len="med"/>
            <a:tailEnd type="triangle" w="med" len="lg"/>
          </a:ln>
          <a:effectLst/>
        </p:spPr>
      </p:cxnSp>
    </p:spTree>
    <p:extLst>
      <p:ext uri="{BB962C8B-B14F-4D97-AF65-F5344CB8AC3E}">
        <p14:creationId xmlns:p14="http://schemas.microsoft.com/office/powerpoint/2010/main" val="229806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CB24315A-1221-40C1-8367-C56EC05BCD9F}"/>
              </a:ext>
            </a:extLst>
          </p:cNvPr>
          <p:cNvSpPr>
            <a:spLocks noChangeArrowheads="1"/>
          </p:cNvSpPr>
          <p:nvPr/>
        </p:nvSpPr>
        <p:spPr bwMode="auto">
          <a:xfrm>
            <a:off x="0" y="238885"/>
            <a:ext cx="9144000" cy="640080"/>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spcBef>
                <a:spcPts val="0"/>
              </a:spcBef>
              <a:spcAft>
                <a:spcPts val="0"/>
              </a:spcAft>
              <a:buClrTx/>
              <a:buSzTx/>
              <a:buNone/>
            </a:pPr>
            <a:r>
              <a:rPr lang="zh-CN" altLang="en-US" sz="3600" b="1" dirty="0">
                <a:latin typeface="SimSun" panose="02010600030101010101" pitchFamily="2" charset="-122"/>
                <a:ea typeface="SimSun" panose="02010600030101010101" pitchFamily="2" charset="-122"/>
              </a:rPr>
              <a:t>地球的波动方程</a:t>
            </a:r>
            <a:endParaRPr lang="en-US" altLang="zh-TW" sz="3600" b="1" dirty="0">
              <a:latin typeface="SimSun" panose="02010600030101010101" pitchFamily="2" charset="-122"/>
              <a:ea typeface="SimSun" panose="02010600030101010101" pitchFamily="2" charset="-122"/>
            </a:endParaRPr>
          </a:p>
        </p:txBody>
      </p:sp>
      <p:sp>
        <p:nvSpPr>
          <p:cNvPr id="27" name="Rectangle 2">
            <a:extLst>
              <a:ext uri="{FF2B5EF4-FFF2-40B4-BE49-F238E27FC236}">
                <a16:creationId xmlns:a16="http://schemas.microsoft.com/office/drawing/2014/main" id="{F1464325-52BC-4E87-B786-B20D2D6DB254}"/>
              </a:ext>
            </a:extLst>
          </p:cNvPr>
          <p:cNvSpPr>
            <a:spLocks noChangeArrowheads="1"/>
          </p:cNvSpPr>
          <p:nvPr/>
        </p:nvSpPr>
        <p:spPr bwMode="auto">
          <a:xfrm>
            <a:off x="243401" y="922569"/>
            <a:ext cx="1763688"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SimSun" panose="02010600030101010101" pitchFamily="2" charset="-122"/>
                <a:ea typeface="SimSun" panose="02010600030101010101" pitchFamily="2" charset="-122"/>
              </a:rPr>
              <a:t>牛顿第二定律</a:t>
            </a:r>
            <a:endParaRPr lang="en-US" altLang="zh-TW" sz="1800" b="0" dirty="0">
              <a:solidFill>
                <a:srgbClr val="FF0000"/>
              </a:solidFill>
              <a:latin typeface="SimSun" panose="02010600030101010101" pitchFamily="2" charset="-122"/>
              <a:ea typeface="SimSun" panose="02010600030101010101" pitchFamily="2" charset="-122"/>
            </a:endParaRPr>
          </a:p>
        </p:txBody>
      </p:sp>
      <p:sp>
        <p:nvSpPr>
          <p:cNvPr id="28" name="Rectangle 2">
            <a:extLst>
              <a:ext uri="{FF2B5EF4-FFF2-40B4-BE49-F238E27FC236}">
                <a16:creationId xmlns:a16="http://schemas.microsoft.com/office/drawing/2014/main" id="{86CC3AA6-9C5D-4F4E-9853-D799A51D22F5}"/>
              </a:ext>
            </a:extLst>
          </p:cNvPr>
          <p:cNvSpPr>
            <a:spLocks noChangeArrowheads="1"/>
          </p:cNvSpPr>
          <p:nvPr/>
        </p:nvSpPr>
        <p:spPr bwMode="auto">
          <a:xfrm>
            <a:off x="225893" y="1564350"/>
            <a:ext cx="1605566" cy="442878"/>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SimSun" panose="02010600030101010101" pitchFamily="2" charset="-122"/>
                <a:ea typeface="SimSun" panose="02010600030101010101" pitchFamily="2" charset="-122"/>
              </a:rPr>
              <a:t>胡克定律</a:t>
            </a:r>
            <a:endParaRPr lang="en-US" altLang="zh-TW" sz="1800" b="0" dirty="0">
              <a:solidFill>
                <a:srgbClr val="FF0000"/>
              </a:solidFill>
              <a:latin typeface="SimSun" panose="02010600030101010101" pitchFamily="2" charset="-122"/>
              <a:ea typeface="SimSun" panose="02010600030101010101" pitchFamily="2" charset="-122"/>
            </a:endParaRP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67BB8AB4-1497-43F1-BBA3-D00E4FBFA0E3}"/>
                  </a:ext>
                </a:extLst>
              </p:cNvPr>
              <p:cNvSpPr/>
              <p:nvPr/>
            </p:nvSpPr>
            <p:spPr>
              <a:xfrm>
                <a:off x="2035350" y="1018143"/>
                <a:ext cx="153811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l-GR" altLang="zh-CN" sz="1600" b="0" i="1" smtClean="0">
                          <a:solidFill>
                            <a:schemeClr val="tx1"/>
                          </a:solidFill>
                          <a:latin typeface="Cambria Math" panose="02040503050406030204" pitchFamily="18" charset="0"/>
                          <a:ea typeface="Cambria Math" panose="02040503050406030204" pitchFamily="18" charset="0"/>
                        </a:rPr>
                        <m:t>𝜌</m:t>
                      </m:r>
                      <m:acc>
                        <m:accPr>
                          <m:chr m:val="̈"/>
                          <m:ctrlPr>
                            <a:rPr lang="el-GR" altLang="zh-CN" sz="1600" b="0" i="1" smtClean="0">
                              <a:solidFill>
                                <a:schemeClr val="tx1"/>
                              </a:solidFill>
                              <a:latin typeface="Cambria Math" panose="02040503050406030204" pitchFamily="18" charset="0"/>
                              <a:ea typeface="Cambria Math" panose="02040503050406030204" pitchFamily="18" charset="0"/>
                            </a:rPr>
                          </m:ctrlPr>
                        </m:accPr>
                        <m:e>
                          <m:r>
                            <a:rPr lang="en-US" altLang="zh-CN" sz="1600" b="1" i="0" smtClean="0">
                              <a:solidFill>
                                <a:schemeClr val="tx1"/>
                              </a:solidFill>
                              <a:latin typeface="Cambria Math" panose="02040503050406030204" pitchFamily="18" charset="0"/>
                              <a:ea typeface="Cambria Math" panose="02040503050406030204" pitchFamily="18" charset="0"/>
                            </a:rPr>
                            <m:t>𝐮</m:t>
                          </m:r>
                        </m:e>
                      </m:acc>
                      <m:r>
                        <a:rPr lang="zh-CN" altLang="en-US" sz="1600" b="0" i="0">
                          <a:solidFill>
                            <a:schemeClr val="tx1"/>
                          </a:solidFill>
                          <a:latin typeface="Cambria Math" panose="02040503050406030204" pitchFamily="18" charset="0"/>
                        </a:rPr>
                        <m:t>=</m:t>
                      </m:r>
                      <m:r>
                        <a:rPr lang="zh-CN" altLang="en-US" sz="1600" b="1" i="0" smtClean="0">
                          <a:solidFill>
                            <a:schemeClr val="tx1"/>
                          </a:solidFill>
                          <a:latin typeface="Cambria Math" panose="02040503050406030204" pitchFamily="18" charset="0"/>
                        </a:rPr>
                        <m:t>𝛁</m:t>
                      </m:r>
                      <m:r>
                        <a:rPr lang="zh-CN" altLang="en-US" sz="1600" b="0" i="1" smtClean="0">
                          <a:solidFill>
                            <a:schemeClr val="tx1"/>
                          </a:solidFill>
                          <a:latin typeface="Cambria Math" panose="02040503050406030204" pitchFamily="18" charset="0"/>
                        </a:rPr>
                        <m:t>∙</m:t>
                      </m:r>
                      <m:r>
                        <a:rPr lang="zh-CN" altLang="en-US" sz="1600" b="1" i="1" smtClean="0">
                          <a:solidFill>
                            <a:schemeClr val="tx1"/>
                          </a:solidFill>
                          <a:latin typeface="Cambria Math" panose="02040503050406030204" pitchFamily="18" charset="0"/>
                        </a:rPr>
                        <m:t>𝝈</m:t>
                      </m:r>
                      <m:r>
                        <a:rPr lang="en-US" altLang="zh-CN" sz="1600" b="0" i="1" smtClean="0">
                          <a:solidFill>
                            <a:schemeClr val="tx1"/>
                          </a:solidFill>
                          <a:latin typeface="Cambria Math" panose="02040503050406030204" pitchFamily="18" charset="0"/>
                        </a:rPr>
                        <m:t>+</m:t>
                      </m:r>
                      <m:r>
                        <a:rPr lang="en-US" altLang="zh-CN" sz="1600" b="1" i="0" smtClean="0">
                          <a:solidFill>
                            <a:schemeClr val="tx1"/>
                          </a:solidFill>
                          <a:latin typeface="Cambria Math" panose="02040503050406030204" pitchFamily="18" charset="0"/>
                        </a:rPr>
                        <m:t>𝐟</m:t>
                      </m:r>
                    </m:oMath>
                  </m:oMathPara>
                </a14:m>
                <a:endParaRPr lang="zh-CN" altLang="en-US" sz="1600" b="1" dirty="0">
                  <a:solidFill>
                    <a:schemeClr val="tx1"/>
                  </a:solidFill>
                </a:endParaRPr>
              </a:p>
            </p:txBody>
          </p:sp>
        </mc:Choice>
        <mc:Fallback xmlns="">
          <p:sp>
            <p:nvSpPr>
              <p:cNvPr id="13" name="矩形 12">
                <a:extLst>
                  <a:ext uri="{FF2B5EF4-FFF2-40B4-BE49-F238E27FC236}">
                    <a16:creationId xmlns:a16="http://schemas.microsoft.com/office/drawing/2014/main" id="{67BB8AB4-1497-43F1-BBA3-D00E4FBFA0E3}"/>
                  </a:ext>
                </a:extLst>
              </p:cNvPr>
              <p:cNvSpPr>
                <a:spLocks noRot="1" noChangeAspect="1" noMove="1" noResize="1" noEditPoints="1" noAdjustHandles="1" noChangeArrowheads="1" noChangeShapeType="1" noTextEdit="1"/>
              </p:cNvSpPr>
              <p:nvPr/>
            </p:nvSpPr>
            <p:spPr>
              <a:xfrm>
                <a:off x="2035350" y="1018143"/>
                <a:ext cx="1538113" cy="338554"/>
              </a:xfrm>
              <a:prstGeom prst="rect">
                <a:avLst/>
              </a:prstGeom>
              <a:blipFill>
                <a:blip r:embed="rId2"/>
                <a:stretch>
                  <a:fillRect b="-53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67BB8AB4-1497-43F1-BBA3-D00E4FBFA0E3}"/>
                  </a:ext>
                </a:extLst>
              </p:cNvPr>
              <p:cNvSpPr/>
              <p:nvPr/>
            </p:nvSpPr>
            <p:spPr>
              <a:xfrm>
                <a:off x="2091702" y="1688556"/>
                <a:ext cx="112312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600" b="1" i="1" smtClean="0">
                          <a:latin typeface="Cambria Math" panose="02040503050406030204" pitchFamily="18" charset="0"/>
                        </a:rPr>
                        <m:t>𝝈</m:t>
                      </m:r>
                      <m:r>
                        <a:rPr lang="zh-CN" altLang="en-US" sz="1600" b="0" i="0">
                          <a:solidFill>
                            <a:schemeClr val="tx1"/>
                          </a:solidFill>
                          <a:latin typeface="Cambria Math" panose="02040503050406030204" pitchFamily="18" charset="0"/>
                        </a:rPr>
                        <m:t>=</m:t>
                      </m:r>
                      <m:r>
                        <a:rPr lang="el-GR" altLang="zh-CN" sz="1600" b="1" i="0" smtClean="0">
                          <a:solidFill>
                            <a:srgbClr val="00B050"/>
                          </a:solidFill>
                          <a:latin typeface="Cambria Math" panose="02040503050406030204" pitchFamily="18" charset="0"/>
                          <a:ea typeface="Cambria Math" panose="02040503050406030204" pitchFamily="18" charset="0"/>
                        </a:rPr>
                        <m:t>𝚲</m:t>
                      </m:r>
                      <m:r>
                        <a:rPr lang="en-US" altLang="zh-CN" sz="1600" b="1" i="0" smtClean="0">
                          <a:latin typeface="Cambria Math" panose="02040503050406030204" pitchFamily="18" charset="0"/>
                          <a:ea typeface="Cambria Math" panose="02040503050406030204" pitchFamily="18" charset="0"/>
                        </a:rPr>
                        <m:t>:</m:t>
                      </m:r>
                      <m:r>
                        <a:rPr lang="el-GR" altLang="zh-CN" sz="1600" b="1" i="0" smtClean="0">
                          <a:latin typeface="Cambria Math" panose="02040503050406030204" pitchFamily="18" charset="0"/>
                          <a:ea typeface="Cambria Math" panose="02040503050406030204" pitchFamily="18" charset="0"/>
                        </a:rPr>
                        <m:t>𝛁</m:t>
                      </m:r>
                      <m:r>
                        <a:rPr lang="en-US" altLang="zh-CN" sz="1600" b="1" i="0" smtClean="0">
                          <a:latin typeface="Cambria Math" panose="02040503050406030204" pitchFamily="18" charset="0"/>
                          <a:ea typeface="Cambria Math" panose="02040503050406030204" pitchFamily="18" charset="0"/>
                        </a:rPr>
                        <m:t>𝐮</m:t>
                      </m:r>
                    </m:oMath>
                  </m:oMathPara>
                </a14:m>
                <a:endParaRPr lang="zh-CN" altLang="en-US" sz="1600" b="1" dirty="0">
                  <a:solidFill>
                    <a:schemeClr val="tx1"/>
                  </a:solidFill>
                </a:endParaRPr>
              </a:p>
            </p:txBody>
          </p:sp>
        </mc:Choice>
        <mc:Fallback xmlns="">
          <p:sp>
            <p:nvSpPr>
              <p:cNvPr id="14" name="矩形 13">
                <a:extLst>
                  <a:ext uri="{FF2B5EF4-FFF2-40B4-BE49-F238E27FC236}">
                    <a16:creationId xmlns:a16="http://schemas.microsoft.com/office/drawing/2014/main" id="{67BB8AB4-1497-43F1-BBA3-D00E4FBFA0E3}"/>
                  </a:ext>
                </a:extLst>
              </p:cNvPr>
              <p:cNvSpPr>
                <a:spLocks noRot="1" noChangeAspect="1" noMove="1" noResize="1" noEditPoints="1" noAdjustHandles="1" noChangeArrowheads="1" noChangeShapeType="1" noTextEdit="1"/>
              </p:cNvSpPr>
              <p:nvPr/>
            </p:nvSpPr>
            <p:spPr>
              <a:xfrm>
                <a:off x="2091702" y="1688556"/>
                <a:ext cx="1123128" cy="338554"/>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6" name="Rectangle 2">
                <a:extLst>
                  <a:ext uri="{FF2B5EF4-FFF2-40B4-BE49-F238E27FC236}">
                    <a16:creationId xmlns:a16="http://schemas.microsoft.com/office/drawing/2014/main" id="{86CC3AA6-9C5D-4F4E-9853-D799A51D22F5}"/>
                  </a:ext>
                </a:extLst>
              </p:cNvPr>
              <p:cNvSpPr>
                <a:spLocks noChangeArrowheads="1"/>
              </p:cNvSpPr>
              <p:nvPr/>
            </p:nvSpPr>
            <p:spPr bwMode="auto">
              <a:xfrm>
                <a:off x="3750476" y="1027530"/>
                <a:ext cx="5270894" cy="661720"/>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spcBef>
                    <a:spcPts val="0"/>
                  </a:spcBef>
                  <a:spcAft>
                    <a:spcPts val="600"/>
                  </a:spcAft>
                  <a:buClrTx/>
                  <a:buSzTx/>
                  <a:buNone/>
                </a:pPr>
                <a:r>
                  <a:rPr lang="en-US" altLang="zh-CN" sz="1600" b="1" dirty="0">
                    <a:latin typeface="Times New Roman" panose="02020603050405020304" pitchFamily="18" charset="0"/>
                    <a:ea typeface="SimSun" panose="02010600030101010101" pitchFamily="2" charset="-122"/>
                    <a:cs typeface="Times New Roman" panose="02020603050405020304" pitchFamily="18" charset="0"/>
                  </a:rPr>
                  <a:t>f </a:t>
                </a:r>
                <a:r>
                  <a:rPr lang="zh-CN" altLang="en-US" sz="1600" b="0" dirty="0">
                    <a:latin typeface="Times New Roman" panose="02020603050405020304" pitchFamily="18" charset="0"/>
                    <a:ea typeface="SimSun" panose="02010600030101010101" pitchFamily="2" charset="-122"/>
                    <a:cs typeface="Times New Roman" panose="02020603050405020304" pitchFamily="18" charset="0"/>
                  </a:rPr>
                  <a:t>称为</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体力</a:t>
                </a:r>
                <a:r>
                  <a:rPr lang="en-US" altLang="zh-CN" sz="1600" b="0" dirty="0">
                    <a:latin typeface="Times New Roman" panose="02020603050405020304" pitchFamily="18" charset="0"/>
                    <a:ea typeface="SimSun" panose="02010600030101010101" pitchFamily="2" charset="-122"/>
                    <a:cs typeface="Times New Roman" panose="02020603050405020304" pitchFamily="18" charset="0"/>
                  </a:rPr>
                  <a:t>(N/m</a:t>
                </a:r>
                <a:r>
                  <a:rPr lang="en-US" altLang="zh-CN" sz="1600" b="0" baseline="30000" dirty="0">
                    <a:latin typeface="Times New Roman" panose="02020603050405020304" pitchFamily="18" charset="0"/>
                    <a:ea typeface="SimSun" panose="02010600030101010101" pitchFamily="2" charset="-122"/>
                    <a:cs typeface="Times New Roman" panose="02020603050405020304" pitchFamily="18" charset="0"/>
                  </a:rPr>
                  <a:t>3</a:t>
                </a:r>
                <a:r>
                  <a:rPr lang="en-US" altLang="zh-CN" sz="1600" b="0" dirty="0">
                    <a:latin typeface="Times New Roman" panose="02020603050405020304" pitchFamily="18" charset="0"/>
                    <a:ea typeface="SimSun" panose="02010600030101010101" pitchFamily="2" charset="-122"/>
                    <a:cs typeface="Times New Roman" panose="02020603050405020304" pitchFamily="18" charset="0"/>
                  </a:rPr>
                  <a:t>)</a:t>
                </a:r>
                <a:r>
                  <a:rPr lang="zh-CN" altLang="en-US" sz="1600" b="0" dirty="0">
                    <a:latin typeface="Times New Roman" panose="02020603050405020304" pitchFamily="18" charset="0"/>
                    <a:ea typeface="SimSun" panose="02010600030101010101" pitchFamily="2" charset="-122"/>
                    <a:cs typeface="Times New Roman" panose="02020603050405020304" pitchFamily="18" charset="0"/>
                  </a:rPr>
                  <a:t>，包括引力、电磁力等</a:t>
                </a:r>
                <a:endParaRPr lang="en-US" altLang="zh-CN" sz="1600" b="0" dirty="0">
                  <a:latin typeface="Times New Roman" panose="02020603050405020304" pitchFamily="18" charset="0"/>
                  <a:ea typeface="SimSun" panose="02010600030101010101" pitchFamily="2" charset="-122"/>
                  <a:cs typeface="Times New Roman" panose="02020603050405020304" pitchFamily="18" charset="0"/>
                </a:endParaRPr>
              </a:p>
              <a:p>
                <a:pPr marL="0" indent="0">
                  <a:spcBef>
                    <a:spcPts val="0"/>
                  </a:spcBef>
                  <a:spcAft>
                    <a:spcPts val="600"/>
                  </a:spcAft>
                  <a:buClrTx/>
                  <a:buSzTx/>
                  <a:buNone/>
                </a:pPr>
                <a:r>
                  <a:rPr lang="zh-CN" altLang="en-US" sz="1600" b="0" dirty="0">
                    <a:latin typeface="Times New Roman" panose="02020603050405020304" pitchFamily="18" charset="0"/>
                    <a:ea typeface="SimSun" panose="02010600030101010101" pitchFamily="2" charset="-122"/>
                    <a:cs typeface="Times New Roman" panose="02020603050405020304" pitchFamily="18" charset="0"/>
                  </a:rPr>
                  <a:t>地震源可以表示成等效体力</a:t>
                </a:r>
                <a14:m>
                  <m:oMath xmlns:m="http://schemas.openxmlformats.org/officeDocument/2006/math">
                    <m:r>
                      <a:rPr lang="en-US" altLang="zh-CN" sz="1600" b="1">
                        <a:latin typeface="Cambria Math" panose="02040503050406030204" pitchFamily="18" charset="0"/>
                      </a:rPr>
                      <m:t>𝐟</m:t>
                    </m:r>
                    <m:r>
                      <m:rPr>
                        <m:sty m:val="p"/>
                      </m:rPr>
                      <a:rPr lang="en-US" altLang="zh-CN" sz="1600" b="0" i="0" baseline="-25000" smtClean="0">
                        <a:latin typeface="Cambria Math" panose="02040503050406030204" pitchFamily="18" charset="0"/>
                      </a:rPr>
                      <m:t>E</m:t>
                    </m:r>
                  </m:oMath>
                </a14:m>
                <a:endParaRPr lang="en-US" altLang="zh-TW" sz="1800" b="0" dirty="0">
                  <a:latin typeface="Times New Roman" panose="02020603050405020304" pitchFamily="18" charset="0"/>
                  <a:ea typeface="SimSun" panose="02010600030101010101" pitchFamily="2" charset="-122"/>
                  <a:cs typeface="Times New Roman" panose="02020603050405020304" pitchFamily="18" charset="0"/>
                </a:endParaRPr>
              </a:p>
            </p:txBody>
          </p:sp>
        </mc:Choice>
        <mc:Fallback>
          <p:sp>
            <p:nvSpPr>
              <p:cNvPr id="16" name="Rectangle 2">
                <a:extLst>
                  <a:ext uri="{FF2B5EF4-FFF2-40B4-BE49-F238E27FC236}">
                    <a16:creationId xmlns:a16="http://schemas.microsoft.com/office/drawing/2014/main" id="{86CC3AA6-9C5D-4F4E-9853-D799A51D22F5}"/>
                  </a:ext>
                </a:extLst>
              </p:cNvPr>
              <p:cNvSpPr>
                <a:spLocks noRot="1" noChangeAspect="1" noMove="1" noResize="1" noEditPoints="1" noAdjustHandles="1" noChangeArrowheads="1" noChangeShapeType="1" noTextEdit="1"/>
              </p:cNvSpPr>
              <p:nvPr/>
            </p:nvSpPr>
            <p:spPr bwMode="auto">
              <a:xfrm>
                <a:off x="3750476" y="1027530"/>
                <a:ext cx="5270894" cy="661720"/>
              </a:xfrm>
              <a:prstGeom prst="rect">
                <a:avLst/>
              </a:prstGeom>
              <a:blipFill>
                <a:blip r:embed="rId4"/>
                <a:stretch>
                  <a:fillRect l="-578" t="-3704" b="-10185"/>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67BB8AB4-1497-43F1-BBA3-D00E4FBFA0E3}"/>
                  </a:ext>
                </a:extLst>
              </p:cNvPr>
              <p:cNvSpPr/>
              <p:nvPr/>
            </p:nvSpPr>
            <p:spPr>
              <a:xfrm>
                <a:off x="1806924" y="2122678"/>
                <a:ext cx="2375690"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l-GR" altLang="zh-CN" sz="1600" b="0" i="1" smtClean="0">
                          <a:solidFill>
                            <a:schemeClr val="tx1"/>
                          </a:solidFill>
                          <a:latin typeface="Cambria Math" panose="02040503050406030204" pitchFamily="18" charset="0"/>
                          <a:ea typeface="Cambria Math" panose="02040503050406030204" pitchFamily="18" charset="0"/>
                        </a:rPr>
                        <m:t>𝜌</m:t>
                      </m:r>
                      <m:acc>
                        <m:accPr>
                          <m:chr m:val="̈"/>
                          <m:ctrlPr>
                            <a:rPr lang="el-GR" altLang="zh-CN" sz="1600" b="0" i="1" smtClean="0">
                              <a:solidFill>
                                <a:schemeClr val="tx1"/>
                              </a:solidFill>
                              <a:latin typeface="Cambria Math" panose="02040503050406030204" pitchFamily="18" charset="0"/>
                              <a:ea typeface="Cambria Math" panose="02040503050406030204" pitchFamily="18" charset="0"/>
                            </a:rPr>
                          </m:ctrlPr>
                        </m:accPr>
                        <m:e>
                          <m:r>
                            <a:rPr lang="en-US" altLang="zh-CN" sz="1600" b="1" i="0" smtClean="0">
                              <a:solidFill>
                                <a:schemeClr val="tx1"/>
                              </a:solidFill>
                              <a:latin typeface="Cambria Math" panose="02040503050406030204" pitchFamily="18" charset="0"/>
                              <a:ea typeface="Cambria Math" panose="02040503050406030204" pitchFamily="18" charset="0"/>
                            </a:rPr>
                            <m:t>𝐮</m:t>
                          </m:r>
                        </m:e>
                      </m:acc>
                      <m:r>
                        <a:rPr lang="en-US" altLang="zh-CN" sz="1600" b="0" i="0" smtClean="0">
                          <a:solidFill>
                            <a:schemeClr val="tx1"/>
                          </a:solidFill>
                          <a:latin typeface="Cambria Math" panose="02040503050406030204" pitchFamily="18" charset="0"/>
                        </a:rPr>
                        <m:t>−</m:t>
                      </m:r>
                      <m:r>
                        <a:rPr lang="zh-CN" altLang="en-US" sz="1600" b="1" i="0" smtClean="0">
                          <a:solidFill>
                            <a:schemeClr val="tx1"/>
                          </a:solidFill>
                          <a:latin typeface="Cambria Math" panose="02040503050406030204" pitchFamily="18" charset="0"/>
                        </a:rPr>
                        <m:t>𝛁</m:t>
                      </m:r>
                      <m:r>
                        <a:rPr lang="zh-CN" altLang="en-US" sz="1600" b="0" i="1" smtClean="0">
                          <a:solidFill>
                            <a:schemeClr val="tx1"/>
                          </a:solidFill>
                          <a:latin typeface="Cambria Math" panose="02040503050406030204" pitchFamily="18" charset="0"/>
                        </a:rPr>
                        <m:t>∙</m:t>
                      </m:r>
                      <m:r>
                        <a:rPr lang="el-GR" altLang="zh-CN" sz="1600" b="1" smtClean="0">
                          <a:solidFill>
                            <a:srgbClr val="00B050"/>
                          </a:solidFill>
                          <a:latin typeface="Cambria Math" panose="02040503050406030204" pitchFamily="18" charset="0"/>
                          <a:ea typeface="Cambria Math" panose="02040503050406030204" pitchFamily="18" charset="0"/>
                        </a:rPr>
                        <m:t>𝚲</m:t>
                      </m:r>
                      <m:r>
                        <a:rPr lang="en-US" altLang="zh-CN" sz="1600" b="1">
                          <a:latin typeface="Cambria Math" panose="02040503050406030204" pitchFamily="18" charset="0"/>
                          <a:ea typeface="Cambria Math" panose="02040503050406030204" pitchFamily="18" charset="0"/>
                        </a:rPr>
                        <m:t>:</m:t>
                      </m:r>
                      <m:r>
                        <a:rPr lang="el-GR" altLang="zh-CN" sz="1600" b="1">
                          <a:latin typeface="Cambria Math" panose="02040503050406030204" pitchFamily="18" charset="0"/>
                          <a:ea typeface="Cambria Math" panose="02040503050406030204" pitchFamily="18" charset="0"/>
                        </a:rPr>
                        <m:t>𝛁</m:t>
                      </m:r>
                      <m:r>
                        <a:rPr lang="en-US" altLang="zh-CN" sz="1600" b="1">
                          <a:latin typeface="Cambria Math" panose="02040503050406030204" pitchFamily="18" charset="0"/>
                          <a:ea typeface="Cambria Math" panose="02040503050406030204" pitchFamily="18" charset="0"/>
                        </a:rPr>
                        <m:t>𝐮</m:t>
                      </m:r>
                      <m:r>
                        <a:rPr lang="zh-CN" altLang="en-US" sz="1600">
                          <a:latin typeface="Cambria Math" panose="02040503050406030204" pitchFamily="18" charset="0"/>
                        </a:rPr>
                        <m:t>=</m:t>
                      </m:r>
                      <m:r>
                        <a:rPr lang="en-US" altLang="zh-CN" sz="1600" b="1" i="0" smtClean="0">
                          <a:solidFill>
                            <a:schemeClr val="tx1"/>
                          </a:solidFill>
                          <a:latin typeface="Cambria Math" panose="02040503050406030204" pitchFamily="18" charset="0"/>
                        </a:rPr>
                        <m:t>𝐟</m:t>
                      </m:r>
                    </m:oMath>
                  </m:oMathPara>
                </a14:m>
                <a:endParaRPr lang="zh-CN" altLang="en-US" sz="1600" b="1" dirty="0">
                  <a:solidFill>
                    <a:schemeClr val="tx1"/>
                  </a:solidFill>
                </a:endParaRPr>
              </a:p>
            </p:txBody>
          </p:sp>
        </mc:Choice>
        <mc:Fallback xmlns="">
          <p:sp>
            <p:nvSpPr>
              <p:cNvPr id="18" name="矩形 17">
                <a:extLst>
                  <a:ext uri="{FF2B5EF4-FFF2-40B4-BE49-F238E27FC236}">
                    <a16:creationId xmlns:a16="http://schemas.microsoft.com/office/drawing/2014/main" id="{67BB8AB4-1497-43F1-BBA3-D00E4FBFA0E3}"/>
                  </a:ext>
                </a:extLst>
              </p:cNvPr>
              <p:cNvSpPr>
                <a:spLocks noRot="1" noChangeAspect="1" noMove="1" noResize="1" noEditPoints="1" noAdjustHandles="1" noChangeArrowheads="1" noChangeShapeType="1" noTextEdit="1"/>
              </p:cNvSpPr>
              <p:nvPr/>
            </p:nvSpPr>
            <p:spPr>
              <a:xfrm>
                <a:off x="1806924" y="2122678"/>
                <a:ext cx="2375690" cy="338554"/>
              </a:xfrm>
              <a:prstGeom prst="rect">
                <a:avLst/>
              </a:prstGeom>
              <a:blipFill>
                <a:blip r:embed="rId5"/>
                <a:stretch>
                  <a:fillRect b="-535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9" name="矩形 18">
                <a:extLst>
                  <a:ext uri="{FF2B5EF4-FFF2-40B4-BE49-F238E27FC236}">
                    <a16:creationId xmlns:a16="http://schemas.microsoft.com/office/drawing/2014/main" id="{67BB8AB4-1497-43F1-BBA3-D00E4FBFA0E3}"/>
                  </a:ext>
                </a:extLst>
              </p:cNvPr>
              <p:cNvSpPr/>
              <p:nvPr/>
            </p:nvSpPr>
            <p:spPr>
              <a:xfrm>
                <a:off x="3719247" y="1686733"/>
                <a:ext cx="1560427" cy="358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zh-CN" altLang="en-US" sz="1600" b="0" i="1" smtClean="0">
                              <a:latin typeface="Cambria Math" panose="02040503050406030204" pitchFamily="18" charset="0"/>
                            </a:rPr>
                            <m:t>𝜎</m:t>
                          </m:r>
                        </m:e>
                        <m:sub>
                          <m:r>
                            <a:rPr lang="en-US" altLang="zh-CN" sz="1600" b="0" i="1" smtClean="0">
                              <a:latin typeface="Cambria Math" panose="02040503050406030204" pitchFamily="18" charset="0"/>
                            </a:rPr>
                            <m:t>𝑖𝑗</m:t>
                          </m:r>
                        </m:sub>
                      </m:sSub>
                      <m:r>
                        <a:rPr lang="zh-CN" altLang="en-US" sz="1600" b="0" i="0" smtClean="0">
                          <a:solidFill>
                            <a:schemeClr val="tx1"/>
                          </a:solidFill>
                          <a:latin typeface="Cambria Math" panose="02040503050406030204" pitchFamily="18" charset="0"/>
                        </a:rPr>
                        <m:t>=</m:t>
                      </m:r>
                      <m:sSub>
                        <m:sSubPr>
                          <m:ctrlPr>
                            <a:rPr lang="en-US" altLang="zh-CN" sz="1600" b="0" i="1" smtClean="0">
                              <a:solidFill>
                                <a:srgbClr val="00B050"/>
                              </a:solidFill>
                              <a:latin typeface="Cambria Math" panose="02040503050406030204" pitchFamily="18" charset="0"/>
                            </a:rPr>
                          </m:ctrlPr>
                        </m:sSubPr>
                        <m:e>
                          <m:r>
                            <m:rPr>
                              <m:sty m:val="p"/>
                            </m:rPr>
                            <a:rPr lang="el-GR" altLang="zh-CN" sz="1600" smtClean="0">
                              <a:solidFill>
                                <a:srgbClr val="00B050"/>
                              </a:solidFill>
                              <a:latin typeface="Cambria Math" panose="02040503050406030204" pitchFamily="18" charset="0"/>
                              <a:ea typeface="Cambria Math" panose="02040503050406030204" pitchFamily="18" charset="0"/>
                            </a:rPr>
                            <m:t>Λ</m:t>
                          </m:r>
                        </m:e>
                        <m:sub>
                          <m:r>
                            <a:rPr lang="en-US" altLang="zh-CN" sz="1600" b="0" i="1" smtClean="0">
                              <a:solidFill>
                                <a:srgbClr val="00B050"/>
                              </a:solidFill>
                              <a:latin typeface="Cambria Math" panose="02040503050406030204" pitchFamily="18" charset="0"/>
                            </a:rPr>
                            <m:t>𝑖𝑗𝑘𝑙</m:t>
                          </m:r>
                        </m:sub>
                      </m:sSub>
                      <m:sSub>
                        <m:sSubPr>
                          <m:ctrlPr>
                            <a:rPr lang="en-US" altLang="zh-CN" sz="1600" b="0" i="1" smtClean="0">
                              <a:solidFill>
                                <a:schemeClr val="tx1"/>
                              </a:solidFill>
                              <a:latin typeface="Cambria Math" panose="02040503050406030204" pitchFamily="18" charset="0"/>
                            </a:rPr>
                          </m:ctrlPr>
                        </m:sSubPr>
                        <m:e>
                          <m:r>
                            <a:rPr lang="zh-CN" altLang="en-US" sz="1600" b="0" i="1" smtClean="0">
                              <a:solidFill>
                                <a:schemeClr val="tx1"/>
                              </a:solidFill>
                              <a:latin typeface="Cambria Math" panose="02040503050406030204" pitchFamily="18" charset="0"/>
                            </a:rPr>
                            <m:t>𝜕</m:t>
                          </m:r>
                        </m:e>
                        <m:sub>
                          <m:r>
                            <a:rPr lang="en-US" altLang="zh-CN" sz="1600" b="0" i="1" smtClean="0">
                              <a:solidFill>
                                <a:schemeClr val="tx1"/>
                              </a:solidFill>
                              <a:latin typeface="Cambria Math" panose="02040503050406030204" pitchFamily="18" charset="0"/>
                            </a:rPr>
                            <m:t>𝑘</m:t>
                          </m:r>
                        </m:sub>
                      </m:sSub>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𝑢</m:t>
                          </m:r>
                        </m:e>
                        <m:sub>
                          <m:r>
                            <a:rPr lang="en-US" altLang="zh-CN" sz="1600" i="1">
                              <a:latin typeface="Cambria Math" panose="02040503050406030204" pitchFamily="18" charset="0"/>
                            </a:rPr>
                            <m:t>𝑙</m:t>
                          </m:r>
                        </m:sub>
                      </m:sSub>
                    </m:oMath>
                  </m:oMathPara>
                </a14:m>
                <a:endParaRPr lang="zh-CN" altLang="en-US" sz="1600" dirty="0">
                  <a:solidFill>
                    <a:schemeClr val="tx1"/>
                  </a:solidFill>
                </a:endParaRPr>
              </a:p>
            </p:txBody>
          </p:sp>
        </mc:Choice>
        <mc:Fallback>
          <p:sp>
            <p:nvSpPr>
              <p:cNvPr id="19" name="矩形 18">
                <a:extLst>
                  <a:ext uri="{FF2B5EF4-FFF2-40B4-BE49-F238E27FC236}">
                    <a16:creationId xmlns:a16="http://schemas.microsoft.com/office/drawing/2014/main" id="{67BB8AB4-1497-43F1-BBA3-D00E4FBFA0E3}"/>
                  </a:ext>
                </a:extLst>
              </p:cNvPr>
              <p:cNvSpPr>
                <a:spLocks noRot="1" noChangeAspect="1" noMove="1" noResize="1" noEditPoints="1" noAdjustHandles="1" noChangeArrowheads="1" noChangeShapeType="1" noTextEdit="1"/>
              </p:cNvSpPr>
              <p:nvPr/>
            </p:nvSpPr>
            <p:spPr>
              <a:xfrm>
                <a:off x="3719247" y="1686733"/>
                <a:ext cx="1560427" cy="358368"/>
              </a:xfrm>
              <a:prstGeom prst="rect">
                <a:avLst/>
              </a:prstGeom>
              <a:blipFill>
                <a:blip r:embed="rId6"/>
                <a:stretch>
                  <a:fillRect b="-86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67BB8AB4-1497-43F1-BBA3-D00E4FBFA0E3}"/>
                  </a:ext>
                </a:extLst>
              </p:cNvPr>
              <p:cNvSpPr/>
              <p:nvPr/>
            </p:nvSpPr>
            <p:spPr>
              <a:xfrm>
                <a:off x="5322769" y="1706967"/>
                <a:ext cx="3444971" cy="3583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zh-CN" altLang="en-US" sz="1600" b="0" i="1" smtClean="0">
                              <a:latin typeface="Cambria Math" panose="02040503050406030204" pitchFamily="18" charset="0"/>
                            </a:rPr>
                            <m:t>𝜎</m:t>
                          </m:r>
                        </m:e>
                        <m:sub>
                          <m:r>
                            <a:rPr lang="en-US" altLang="zh-CN" sz="1600" b="0" i="1" smtClean="0">
                              <a:latin typeface="Cambria Math" panose="02040503050406030204" pitchFamily="18" charset="0"/>
                            </a:rPr>
                            <m:t>𝑖𝑗</m:t>
                          </m:r>
                        </m:sub>
                      </m:sSub>
                      <m:r>
                        <a:rPr lang="zh-CN" altLang="en-US" sz="1600" b="0" i="0" smtClean="0">
                          <a:solidFill>
                            <a:schemeClr val="tx1"/>
                          </a:solidFill>
                          <a:latin typeface="Cambria Math" panose="02040503050406030204" pitchFamily="18" charset="0"/>
                        </a:rPr>
                        <m:t>=</m:t>
                      </m:r>
                      <m:r>
                        <m:rPr>
                          <m:sty m:val="p"/>
                        </m:rPr>
                        <a:rPr lang="el-GR" altLang="zh-CN" sz="1600" b="0" i="1" smtClean="0">
                          <a:solidFill>
                            <a:srgbClr val="FF0000"/>
                          </a:solidFill>
                          <a:latin typeface="Cambria Math" panose="02040503050406030204" pitchFamily="18" charset="0"/>
                          <a:ea typeface="Cambria Math" panose="02040503050406030204" pitchFamily="18" charset="0"/>
                        </a:rPr>
                        <m:t>λ</m:t>
                      </m:r>
                      <m:sSub>
                        <m:sSubPr>
                          <m:ctrlPr>
                            <a:rPr lang="el-GR" altLang="zh-CN" sz="1600" b="0" i="1" smtClean="0">
                              <a:solidFill>
                                <a:schemeClr val="tx1"/>
                              </a:solidFill>
                              <a:latin typeface="Cambria Math" panose="02040503050406030204" pitchFamily="18" charset="0"/>
                              <a:ea typeface="Cambria Math" panose="02040503050406030204" pitchFamily="18" charset="0"/>
                            </a:rPr>
                          </m:ctrlPr>
                        </m:sSubPr>
                        <m:e>
                          <m:r>
                            <a:rPr lang="zh-CN" altLang="el-GR" sz="1600" b="0" i="1" smtClean="0">
                              <a:solidFill>
                                <a:schemeClr val="tx1"/>
                              </a:solidFill>
                              <a:latin typeface="Cambria Math" panose="02040503050406030204" pitchFamily="18" charset="0"/>
                              <a:ea typeface="Cambria Math" panose="02040503050406030204" pitchFamily="18" charset="0"/>
                            </a:rPr>
                            <m:t>𝛿</m:t>
                          </m:r>
                        </m:e>
                        <m:sub>
                          <m:r>
                            <a:rPr lang="en-US" altLang="zh-CN" sz="1600" b="0" i="1" smtClean="0">
                              <a:solidFill>
                                <a:schemeClr val="tx1"/>
                              </a:solidFill>
                              <a:latin typeface="Cambria Math" panose="02040503050406030204" pitchFamily="18" charset="0"/>
                              <a:ea typeface="Cambria Math" panose="02040503050406030204" pitchFamily="18" charset="0"/>
                            </a:rPr>
                            <m:t>𝑖𝑗</m:t>
                          </m:r>
                        </m:sub>
                      </m:sSub>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m:t>
                          </m:r>
                        </m:e>
                        <m:sub>
                          <m:r>
                            <a:rPr lang="en-US" altLang="zh-CN" sz="1600" i="1">
                              <a:latin typeface="Cambria Math" panose="02040503050406030204" pitchFamily="18" charset="0"/>
                            </a:rPr>
                            <m:t>𝑘</m:t>
                          </m:r>
                        </m:sub>
                      </m:sSub>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𝑢</m:t>
                          </m:r>
                        </m:e>
                        <m:sub>
                          <m:r>
                            <a:rPr lang="en-US" altLang="zh-CN" sz="1600" b="0" i="1" smtClean="0">
                              <a:latin typeface="Cambria Math" panose="02040503050406030204" pitchFamily="18" charset="0"/>
                            </a:rPr>
                            <m:t>𝑘</m:t>
                          </m:r>
                        </m:sub>
                      </m:sSub>
                      <m:r>
                        <a:rPr lang="en-US" altLang="zh-CN" sz="1600" b="0" i="1" smtClean="0">
                          <a:solidFill>
                            <a:schemeClr val="tx1"/>
                          </a:solidFill>
                          <a:latin typeface="Cambria Math" panose="02040503050406030204" pitchFamily="18" charset="0"/>
                          <a:ea typeface="Cambria Math" panose="02040503050406030204" pitchFamily="18" charset="0"/>
                        </a:rPr>
                        <m:t>+</m:t>
                      </m:r>
                      <m:r>
                        <a:rPr lang="zh-CN" altLang="en-US" sz="1600" b="0" i="1" smtClean="0">
                          <a:solidFill>
                            <a:srgbClr val="FF0000"/>
                          </a:solidFill>
                          <a:latin typeface="Cambria Math" panose="02040503050406030204" pitchFamily="18" charset="0"/>
                          <a:ea typeface="Cambria Math" panose="02040503050406030204" pitchFamily="18" charset="0"/>
                        </a:rPr>
                        <m:t>𝜇</m:t>
                      </m:r>
                      <m:r>
                        <a:rPr lang="en-US" altLang="zh-CN" sz="1600" b="0" i="1" smtClean="0">
                          <a:solidFill>
                            <a:schemeClr val="tx1"/>
                          </a:solidFill>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m:t>
                          </m:r>
                        </m:e>
                        <m:sub>
                          <m:r>
                            <a:rPr lang="en-US" altLang="zh-CN" sz="1600" b="0" i="1" smtClean="0">
                              <a:latin typeface="Cambria Math" panose="02040503050406030204" pitchFamily="18" charset="0"/>
                            </a:rPr>
                            <m:t>𝑖</m:t>
                          </m:r>
                        </m:sub>
                      </m:sSub>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𝑢</m:t>
                          </m:r>
                        </m:e>
                        <m:sub>
                          <m:r>
                            <a:rPr lang="en-US" altLang="zh-CN" sz="1600" b="0" i="1" smtClean="0">
                              <a:latin typeface="Cambria Math" panose="02040503050406030204" pitchFamily="18" charset="0"/>
                            </a:rPr>
                            <m:t>𝑗</m:t>
                          </m:r>
                        </m:sub>
                      </m:sSub>
                      <m:r>
                        <a:rPr lang="en-US" altLang="zh-CN" sz="1600" b="0" i="1" smtClean="0">
                          <a:latin typeface="Cambria Math" panose="02040503050406030204" pitchFamily="18" charset="0"/>
                        </a:rPr>
                        <m:t>+</m:t>
                      </m:r>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m:t>
                          </m:r>
                        </m:e>
                        <m:sub>
                          <m:r>
                            <a:rPr lang="en-US" altLang="zh-CN" sz="1600" b="0" i="1" smtClean="0">
                              <a:latin typeface="Cambria Math" panose="02040503050406030204" pitchFamily="18" charset="0"/>
                            </a:rPr>
                            <m:t>𝑗</m:t>
                          </m:r>
                        </m:sub>
                      </m:sSub>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𝑢</m:t>
                          </m:r>
                        </m:e>
                        <m:sub>
                          <m:r>
                            <a:rPr lang="en-US" altLang="zh-CN" sz="1600" b="0" i="1" smtClean="0">
                              <a:latin typeface="Cambria Math" panose="02040503050406030204" pitchFamily="18" charset="0"/>
                            </a:rPr>
                            <m:t>𝑖</m:t>
                          </m:r>
                        </m:sub>
                      </m:sSub>
                      <m:r>
                        <a:rPr lang="en-US" altLang="zh-CN" sz="1600" b="0" i="1" smtClean="0">
                          <a:solidFill>
                            <a:schemeClr val="tx1"/>
                          </a:solidFill>
                          <a:latin typeface="Cambria Math" panose="02040503050406030204" pitchFamily="18" charset="0"/>
                          <a:ea typeface="Cambria Math" panose="02040503050406030204" pitchFamily="18" charset="0"/>
                        </a:rPr>
                        <m:t>)</m:t>
                      </m:r>
                    </m:oMath>
                  </m:oMathPara>
                </a14:m>
                <a:endParaRPr lang="zh-CN" altLang="en-US" sz="1600" dirty="0">
                  <a:solidFill>
                    <a:schemeClr val="tx1"/>
                  </a:solidFill>
                </a:endParaRPr>
              </a:p>
            </p:txBody>
          </p:sp>
        </mc:Choice>
        <mc:Fallback xmlns="">
          <p:sp>
            <p:nvSpPr>
              <p:cNvPr id="21" name="矩形 20">
                <a:extLst>
                  <a:ext uri="{FF2B5EF4-FFF2-40B4-BE49-F238E27FC236}">
                    <a16:creationId xmlns:a16="http://schemas.microsoft.com/office/drawing/2014/main" id="{67BB8AB4-1497-43F1-BBA3-D00E4FBFA0E3}"/>
                  </a:ext>
                </a:extLst>
              </p:cNvPr>
              <p:cNvSpPr>
                <a:spLocks noRot="1" noChangeAspect="1" noMove="1" noResize="1" noEditPoints="1" noAdjustHandles="1" noChangeArrowheads="1" noChangeShapeType="1" noTextEdit="1"/>
              </p:cNvSpPr>
              <p:nvPr/>
            </p:nvSpPr>
            <p:spPr>
              <a:xfrm>
                <a:off x="5322769" y="1706967"/>
                <a:ext cx="3444971" cy="358368"/>
              </a:xfrm>
              <a:prstGeom prst="rect">
                <a:avLst/>
              </a:prstGeom>
              <a:blipFill>
                <a:blip r:embed="rId7"/>
                <a:stretch>
                  <a:fillRect b="-678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5" name="矩形 24">
                <a:extLst>
                  <a:ext uri="{FF2B5EF4-FFF2-40B4-BE49-F238E27FC236}">
                    <a16:creationId xmlns:a16="http://schemas.microsoft.com/office/drawing/2014/main" id="{67BB8AB4-1497-43F1-BBA3-D00E4FBFA0E3}"/>
                  </a:ext>
                </a:extLst>
              </p:cNvPr>
              <p:cNvSpPr/>
              <p:nvPr/>
            </p:nvSpPr>
            <p:spPr>
              <a:xfrm>
                <a:off x="1891694" y="2526886"/>
                <a:ext cx="5513739"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l-GR" altLang="zh-CN" sz="1600" b="0" i="1" smtClean="0">
                          <a:solidFill>
                            <a:schemeClr val="tx1"/>
                          </a:solidFill>
                          <a:latin typeface="Cambria Math" panose="02040503050406030204" pitchFamily="18" charset="0"/>
                          <a:ea typeface="Cambria Math" panose="02040503050406030204" pitchFamily="18" charset="0"/>
                        </a:rPr>
                        <m:t>𝜌</m:t>
                      </m:r>
                      <m:acc>
                        <m:accPr>
                          <m:chr m:val="̈"/>
                          <m:ctrlPr>
                            <a:rPr lang="el-GR" altLang="zh-CN" sz="1600" b="0" i="1" smtClean="0">
                              <a:solidFill>
                                <a:schemeClr val="tx1"/>
                              </a:solidFill>
                              <a:latin typeface="Cambria Math" panose="02040503050406030204" pitchFamily="18" charset="0"/>
                              <a:ea typeface="Cambria Math" panose="02040503050406030204" pitchFamily="18" charset="0"/>
                            </a:rPr>
                          </m:ctrlPr>
                        </m:accPr>
                        <m:e>
                          <m:r>
                            <a:rPr lang="en-US" altLang="zh-CN" sz="1600" b="1" i="0" smtClean="0">
                              <a:solidFill>
                                <a:schemeClr val="tx1"/>
                              </a:solidFill>
                              <a:latin typeface="Cambria Math" panose="02040503050406030204" pitchFamily="18" charset="0"/>
                              <a:ea typeface="Cambria Math" panose="02040503050406030204" pitchFamily="18" charset="0"/>
                            </a:rPr>
                            <m:t>𝐮</m:t>
                          </m:r>
                        </m:e>
                      </m:acc>
                      <m:r>
                        <a:rPr lang="en-US" altLang="zh-CN" sz="1600" b="0" i="0" smtClean="0">
                          <a:solidFill>
                            <a:schemeClr val="tx1"/>
                          </a:solidFill>
                          <a:latin typeface="Cambria Math" panose="02040503050406030204" pitchFamily="18" charset="0"/>
                        </a:rPr>
                        <m:t>−</m:t>
                      </m:r>
                      <m:r>
                        <a:rPr lang="zh-CN" altLang="en-US" sz="1600" b="1" i="0" smtClean="0">
                          <a:solidFill>
                            <a:schemeClr val="tx1"/>
                          </a:solidFill>
                          <a:latin typeface="Cambria Math" panose="02040503050406030204" pitchFamily="18" charset="0"/>
                        </a:rPr>
                        <m:t>𝛁</m:t>
                      </m:r>
                      <m:r>
                        <a:rPr lang="zh-CN" altLang="en-US" sz="1600" b="0" i="1" smtClean="0">
                          <a:solidFill>
                            <a:schemeClr val="tx1"/>
                          </a:solidFill>
                          <a:latin typeface="Cambria Math" panose="02040503050406030204" pitchFamily="18" charset="0"/>
                        </a:rPr>
                        <m:t>∙</m:t>
                      </m:r>
                      <m:r>
                        <a:rPr lang="el-GR" altLang="zh-CN" sz="1600" b="1" smtClean="0">
                          <a:solidFill>
                            <a:srgbClr val="00B050"/>
                          </a:solidFill>
                          <a:latin typeface="Cambria Math" panose="02040503050406030204" pitchFamily="18" charset="0"/>
                          <a:ea typeface="Cambria Math" panose="02040503050406030204" pitchFamily="18" charset="0"/>
                        </a:rPr>
                        <m:t>𝚲</m:t>
                      </m:r>
                      <m:r>
                        <a:rPr lang="en-US" altLang="zh-CN" sz="1600" b="1">
                          <a:latin typeface="Cambria Math" panose="02040503050406030204" pitchFamily="18" charset="0"/>
                          <a:ea typeface="Cambria Math" panose="02040503050406030204" pitchFamily="18" charset="0"/>
                        </a:rPr>
                        <m:t>:</m:t>
                      </m:r>
                      <m:r>
                        <a:rPr lang="el-GR" altLang="zh-CN" sz="1600" b="1">
                          <a:latin typeface="Cambria Math" panose="02040503050406030204" pitchFamily="18" charset="0"/>
                          <a:ea typeface="Cambria Math" panose="02040503050406030204" pitchFamily="18" charset="0"/>
                        </a:rPr>
                        <m:t>𝛁</m:t>
                      </m:r>
                      <m:r>
                        <a:rPr lang="en-US" altLang="zh-CN" sz="1600" b="1">
                          <a:latin typeface="Cambria Math" panose="02040503050406030204" pitchFamily="18" charset="0"/>
                          <a:ea typeface="Cambria Math" panose="02040503050406030204" pitchFamily="18" charset="0"/>
                        </a:rPr>
                        <m:t>𝐮</m:t>
                      </m:r>
                      <m:r>
                        <a:rPr lang="en-US" altLang="zh-CN" sz="1600" b="1" i="0" smtClean="0">
                          <a:latin typeface="Cambria Math" panose="02040503050406030204" pitchFamily="18" charset="0"/>
                          <a:ea typeface="Cambria Math" panose="02040503050406030204" pitchFamily="18" charset="0"/>
                        </a:rPr>
                        <m:t>−</m:t>
                      </m:r>
                      <m:r>
                        <a:rPr lang="zh-CN" altLang="en-US" sz="1600" b="0" i="1" smtClean="0">
                          <a:latin typeface="Cambria Math" panose="02040503050406030204" pitchFamily="18" charset="0"/>
                          <a:ea typeface="Cambria Math" panose="02040503050406030204" pitchFamily="18" charset="0"/>
                        </a:rPr>
                        <m:t>𝜌</m:t>
                      </m:r>
                      <m:r>
                        <a:rPr lang="en-US" altLang="zh-CN" sz="1600" b="1" i="1" smtClean="0">
                          <a:latin typeface="Cambria Math" panose="02040503050406030204" pitchFamily="18" charset="0"/>
                          <a:ea typeface="Cambria Math" panose="02040503050406030204" pitchFamily="18" charset="0"/>
                        </a:rPr>
                        <m:t>𝒈</m:t>
                      </m:r>
                      <m:r>
                        <a:rPr lang="en-US" altLang="zh-CN" sz="1600" b="1" i="1" smtClean="0">
                          <a:latin typeface="Cambria Math" panose="02040503050406030204" pitchFamily="18" charset="0"/>
                          <a:ea typeface="Cambria Math" panose="02040503050406030204" pitchFamily="18" charset="0"/>
                        </a:rPr>
                        <m:t>+</m:t>
                      </m:r>
                      <m:r>
                        <a:rPr lang="zh-CN" altLang="en-US" sz="1600" b="0" i="1" smtClean="0">
                          <a:latin typeface="Cambria Math" panose="02040503050406030204" pitchFamily="18" charset="0"/>
                          <a:ea typeface="Cambria Math" panose="02040503050406030204" pitchFamily="18" charset="0"/>
                        </a:rPr>
                        <m:t>𝜌</m:t>
                      </m:r>
                      <m:r>
                        <a:rPr lang="el-GR" altLang="zh-CN" sz="1600" b="1" i="0" smtClean="0">
                          <a:latin typeface="Cambria Math" panose="02040503050406030204" pitchFamily="18" charset="0"/>
                          <a:ea typeface="Cambria Math" panose="02040503050406030204" pitchFamily="18" charset="0"/>
                        </a:rPr>
                        <m:t>𝛀</m:t>
                      </m:r>
                      <m:r>
                        <a:rPr lang="el-GR" altLang="zh-CN" sz="1600" b="0" i="1" smtClean="0">
                          <a:latin typeface="Cambria Math" panose="02040503050406030204" pitchFamily="18" charset="0"/>
                          <a:ea typeface="Cambria Math" panose="02040503050406030204" pitchFamily="18" charset="0"/>
                        </a:rPr>
                        <m:t>×</m:t>
                      </m:r>
                      <m:r>
                        <a:rPr lang="el-GR" altLang="zh-CN" sz="1600" b="1">
                          <a:latin typeface="Cambria Math" panose="02040503050406030204" pitchFamily="18" charset="0"/>
                          <a:ea typeface="Cambria Math" panose="02040503050406030204" pitchFamily="18" charset="0"/>
                        </a:rPr>
                        <m:t>𝛀</m:t>
                      </m:r>
                      <m:r>
                        <a:rPr lang="el-GR" altLang="zh-CN" sz="1600" b="1" i="1" smtClean="0">
                          <a:latin typeface="Cambria Math" panose="02040503050406030204" pitchFamily="18" charset="0"/>
                          <a:ea typeface="Cambria Math" panose="02040503050406030204" pitchFamily="18" charset="0"/>
                        </a:rPr>
                        <m:t>×</m:t>
                      </m:r>
                      <m:d>
                        <m:dPr>
                          <m:ctrlPr>
                            <a:rPr lang="en-US" altLang="zh-CN" sz="1600" b="0" i="1" smtClean="0">
                              <a:latin typeface="Cambria Math" panose="02040503050406030204" pitchFamily="18" charset="0"/>
                              <a:ea typeface="Cambria Math" panose="02040503050406030204" pitchFamily="18" charset="0"/>
                            </a:rPr>
                          </m:ctrlPr>
                        </m:dPr>
                        <m:e>
                          <m:r>
                            <a:rPr lang="en-US" altLang="zh-CN" sz="1600" b="1" i="1" smtClean="0">
                              <a:latin typeface="Cambria Math" panose="02040503050406030204" pitchFamily="18" charset="0"/>
                              <a:ea typeface="Cambria Math" panose="02040503050406030204" pitchFamily="18" charset="0"/>
                            </a:rPr>
                            <m:t>𝒓</m:t>
                          </m:r>
                          <m:r>
                            <a:rPr lang="en-US" altLang="zh-CN" sz="1600" b="0" i="1" smtClean="0">
                              <a:latin typeface="Cambria Math" panose="02040503050406030204" pitchFamily="18" charset="0"/>
                              <a:ea typeface="Cambria Math" panose="02040503050406030204" pitchFamily="18" charset="0"/>
                            </a:rPr>
                            <m:t>+</m:t>
                          </m:r>
                          <m:r>
                            <a:rPr lang="en-US" altLang="zh-CN" sz="1600" b="1" i="0" smtClean="0">
                              <a:latin typeface="Cambria Math" panose="02040503050406030204" pitchFamily="18" charset="0"/>
                              <a:ea typeface="Cambria Math" panose="02040503050406030204" pitchFamily="18" charset="0"/>
                            </a:rPr>
                            <m:t>𝐮</m:t>
                          </m:r>
                        </m:e>
                      </m:d>
                      <m:r>
                        <a:rPr lang="en-US" altLang="zh-CN" sz="1600" b="0" i="0" smtClean="0">
                          <a:latin typeface="Cambria Math" panose="02040503050406030204" pitchFamily="18" charset="0"/>
                          <a:ea typeface="Cambria Math" panose="02040503050406030204" pitchFamily="18" charset="0"/>
                        </a:rPr>
                        <m:t>+2</m:t>
                      </m:r>
                      <m:r>
                        <a:rPr lang="el-GR" altLang="zh-CN" sz="1600" b="0" i="1" smtClean="0">
                          <a:latin typeface="Cambria Math" panose="02040503050406030204" pitchFamily="18" charset="0"/>
                          <a:ea typeface="Cambria Math" panose="02040503050406030204" pitchFamily="18" charset="0"/>
                        </a:rPr>
                        <m:t>𝜌</m:t>
                      </m:r>
                      <m:r>
                        <a:rPr lang="el-GR" altLang="zh-CN" sz="1600" b="1">
                          <a:latin typeface="Cambria Math" panose="02040503050406030204" pitchFamily="18" charset="0"/>
                          <a:ea typeface="Cambria Math" panose="02040503050406030204" pitchFamily="18" charset="0"/>
                        </a:rPr>
                        <m:t>𝛀</m:t>
                      </m:r>
                      <m:r>
                        <a:rPr lang="el-GR" altLang="zh-CN" sz="1600" b="0" i="1" smtClean="0">
                          <a:latin typeface="Cambria Math" panose="02040503050406030204" pitchFamily="18" charset="0"/>
                          <a:ea typeface="Cambria Math" panose="02040503050406030204" pitchFamily="18" charset="0"/>
                        </a:rPr>
                        <m:t>×</m:t>
                      </m:r>
                      <m:acc>
                        <m:accPr>
                          <m:chr m:val="̇"/>
                          <m:ctrlPr>
                            <a:rPr lang="el-GR" altLang="zh-CN" sz="1600" b="1" i="1" smtClean="0">
                              <a:solidFill>
                                <a:schemeClr val="tx1"/>
                              </a:solidFill>
                              <a:latin typeface="Cambria Math" panose="02040503050406030204" pitchFamily="18" charset="0"/>
                              <a:ea typeface="Cambria Math" panose="02040503050406030204" pitchFamily="18" charset="0"/>
                            </a:rPr>
                          </m:ctrlPr>
                        </m:accPr>
                        <m:e>
                          <m:r>
                            <a:rPr lang="en-US" altLang="zh-CN" sz="1600" b="1" i="0" smtClean="0">
                              <a:solidFill>
                                <a:schemeClr val="tx1"/>
                              </a:solidFill>
                              <a:latin typeface="Cambria Math" panose="02040503050406030204" pitchFamily="18" charset="0"/>
                              <a:ea typeface="Cambria Math" panose="02040503050406030204" pitchFamily="18" charset="0"/>
                            </a:rPr>
                            <m:t>𝐮</m:t>
                          </m:r>
                        </m:e>
                      </m:acc>
                      <m:r>
                        <a:rPr lang="zh-CN" altLang="en-US" sz="1600">
                          <a:latin typeface="Cambria Math" panose="02040503050406030204" pitchFamily="18" charset="0"/>
                        </a:rPr>
                        <m:t>=</m:t>
                      </m:r>
                      <m:sSub>
                        <m:sSubPr>
                          <m:ctrlPr>
                            <a:rPr lang="en-US" altLang="zh-CN" sz="1600" i="1" smtClean="0">
                              <a:latin typeface="Cambria Math" panose="02040503050406030204" pitchFamily="18" charset="0"/>
                            </a:rPr>
                          </m:ctrlPr>
                        </m:sSubPr>
                        <m:e>
                          <m:r>
                            <a:rPr lang="en-US" altLang="zh-CN" sz="1600" b="1">
                              <a:latin typeface="Cambria Math" panose="02040503050406030204" pitchFamily="18" charset="0"/>
                            </a:rPr>
                            <m:t>𝐟</m:t>
                          </m:r>
                        </m:e>
                        <m:sub>
                          <m:r>
                            <m:rPr>
                              <m:sty m:val="p"/>
                            </m:rPr>
                            <a:rPr lang="en-US" altLang="zh-CN" sz="1600" b="0" i="0" smtClean="0">
                              <a:latin typeface="Cambria Math" panose="02040503050406030204" pitchFamily="18" charset="0"/>
                            </a:rPr>
                            <m:t>E</m:t>
                          </m:r>
                        </m:sub>
                      </m:sSub>
                    </m:oMath>
                  </m:oMathPara>
                </a14:m>
                <a:endParaRPr lang="zh-CN" altLang="en-US" sz="1600" b="1" dirty="0">
                  <a:solidFill>
                    <a:schemeClr val="tx1"/>
                  </a:solidFill>
                </a:endParaRPr>
              </a:p>
            </p:txBody>
          </p:sp>
        </mc:Choice>
        <mc:Fallback>
          <p:sp>
            <p:nvSpPr>
              <p:cNvPr id="25" name="矩形 24">
                <a:extLst>
                  <a:ext uri="{FF2B5EF4-FFF2-40B4-BE49-F238E27FC236}">
                    <a16:creationId xmlns:a16="http://schemas.microsoft.com/office/drawing/2014/main" id="{67BB8AB4-1497-43F1-BBA3-D00E4FBFA0E3}"/>
                  </a:ext>
                </a:extLst>
              </p:cNvPr>
              <p:cNvSpPr>
                <a:spLocks noRot="1" noChangeAspect="1" noMove="1" noResize="1" noEditPoints="1" noAdjustHandles="1" noChangeArrowheads="1" noChangeShapeType="1" noTextEdit="1"/>
              </p:cNvSpPr>
              <p:nvPr/>
            </p:nvSpPr>
            <p:spPr>
              <a:xfrm>
                <a:off x="1891694" y="2526886"/>
                <a:ext cx="5513739" cy="338554"/>
              </a:xfrm>
              <a:prstGeom prst="rect">
                <a:avLst/>
              </a:prstGeom>
              <a:blipFill>
                <a:blip r:embed="rId8"/>
                <a:stretch>
                  <a:fillRect b="-54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Rectangle 2">
                <a:extLst>
                  <a:ext uri="{FF2B5EF4-FFF2-40B4-BE49-F238E27FC236}">
                    <a16:creationId xmlns:a16="http://schemas.microsoft.com/office/drawing/2014/main" id="{86CC3AA6-9C5D-4F4E-9853-D799A51D22F5}"/>
                  </a:ext>
                </a:extLst>
              </p:cNvPr>
              <p:cNvSpPr>
                <a:spLocks noChangeArrowheads="1"/>
              </p:cNvSpPr>
              <p:nvPr/>
            </p:nvSpPr>
            <p:spPr bwMode="auto">
              <a:xfrm>
                <a:off x="363135" y="2957730"/>
                <a:ext cx="8570859" cy="2339102"/>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285750" indent="-285750">
                  <a:spcBef>
                    <a:spcPts val="1200"/>
                  </a:spcBef>
                  <a:buClrTx/>
                </a:pPr>
                <a14:m>
                  <m:oMath xmlns:m="http://schemas.openxmlformats.org/officeDocument/2006/math">
                    <m:r>
                      <a:rPr lang="el-GR" altLang="zh-CN" sz="1600" b="1" smtClean="0">
                        <a:solidFill>
                          <a:srgbClr val="00B050"/>
                        </a:solidFill>
                        <a:latin typeface="Cambria Math" panose="02040503050406030204" pitchFamily="18" charset="0"/>
                        <a:ea typeface="Cambria Math" panose="02040503050406030204" pitchFamily="18" charset="0"/>
                      </a:rPr>
                      <m:t>𝚲</m:t>
                    </m:r>
                  </m:oMath>
                </a14:m>
                <a:r>
                  <a:rPr lang="en-US" altLang="zh-CN" sz="1600" b="1" dirty="0">
                    <a:latin typeface="Times New Roman" panose="02020603050405020304" pitchFamily="18" charset="0"/>
                    <a:ea typeface="SimSun" panose="02010600030101010101" pitchFamily="2" charset="-122"/>
                    <a:cs typeface="Times New Roman" panose="02020603050405020304" pitchFamily="18" charset="0"/>
                  </a:rPr>
                  <a:t> </a:t>
                </a:r>
                <a:r>
                  <a:rPr lang="zh-CN" altLang="en-US" sz="1600" b="0" dirty="0">
                    <a:latin typeface="Times New Roman" panose="02020603050405020304" pitchFamily="18" charset="0"/>
                    <a:ea typeface="SimSun" panose="02010600030101010101" pitchFamily="2" charset="-122"/>
                    <a:cs typeface="Times New Roman" panose="02020603050405020304" pitchFamily="18" charset="0"/>
                  </a:rPr>
                  <a:t>是地球介质的（四阶）</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弹性张量，有</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21</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个独立分量，各向同性介质有</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2</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个独立分量</a:t>
                </a:r>
                <a:endParaRPr lang="en-US" altLang="zh-CN" sz="16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spcBef>
                    <a:spcPts val="1200"/>
                  </a:spcBef>
                  <a:buClrTx/>
                </a:pP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地球以各向同性为主，地震学常用</a:t>
                </a:r>
                <a:r>
                  <a:rPr lang="en-US" altLang="zh-CN" sz="1600" dirty="0" err="1">
                    <a:latin typeface="Times New Roman" panose="02020603050405020304" pitchFamily="18" charset="0"/>
                    <a:ea typeface="SimSun" panose="02010600030101010101" pitchFamily="2" charset="-122"/>
                    <a:cs typeface="Times New Roman" panose="02020603050405020304" pitchFamily="18" charset="0"/>
                  </a:rPr>
                  <a:t>Lamé</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系数</a:t>
                </a:r>
                <a14:m>
                  <m:oMath xmlns:m="http://schemas.openxmlformats.org/officeDocument/2006/math">
                    <m:r>
                      <m:rPr>
                        <m:sty m:val="p"/>
                      </m:rPr>
                      <a:rPr lang="el-GR" altLang="zh-CN" sz="1600" i="1" smtClean="0">
                        <a:solidFill>
                          <a:srgbClr val="FF0000"/>
                        </a:solidFill>
                        <a:latin typeface="Cambria Math" panose="02040503050406030204" pitchFamily="18" charset="0"/>
                        <a:ea typeface="Cambria Math" panose="02040503050406030204" pitchFamily="18" charset="0"/>
                      </a:rPr>
                      <m:t>λ</m:t>
                    </m:r>
                  </m:oMath>
                </a14:m>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和</a:t>
                </a:r>
                <a14:m>
                  <m:oMath xmlns:m="http://schemas.openxmlformats.org/officeDocument/2006/math">
                    <m:r>
                      <a:rPr lang="zh-CN" altLang="en-US" sz="1600" i="1" smtClean="0">
                        <a:solidFill>
                          <a:srgbClr val="FF0000"/>
                        </a:solidFill>
                        <a:latin typeface="Cambria Math" panose="02040503050406030204" pitchFamily="18" charset="0"/>
                        <a:ea typeface="Cambria Math" panose="02040503050406030204" pitchFamily="18" charset="0"/>
                      </a:rPr>
                      <m:t>𝜇</m:t>
                    </m:r>
                  </m:oMath>
                </a14:m>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，或纵波</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(P</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波</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和横波</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(S</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波</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波速</a:t>
                </a:r>
                <a:r>
                  <a:rPr lang="el-GR" altLang="zh-CN" sz="1600" dirty="0">
                    <a:latin typeface="Times New Roman" panose="02020603050405020304" pitchFamily="18" charset="0"/>
                    <a:ea typeface="SimSun" panose="02010600030101010101" pitchFamily="2" charset="-122"/>
                    <a:cs typeface="Times New Roman" panose="02020603050405020304" pitchFamily="18" charset="0"/>
                  </a:rPr>
                  <a:t>α</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和</a:t>
                </a:r>
                <a:r>
                  <a:rPr lang="el-GR" altLang="zh-CN" sz="1600" dirty="0">
                    <a:latin typeface="Times New Roman" panose="02020603050405020304" pitchFamily="18" charset="0"/>
                    <a:ea typeface="SimSun" panose="02010600030101010101" pitchFamily="2" charset="-122"/>
                    <a:cs typeface="Times New Roman" panose="02020603050405020304" pitchFamily="18" charset="0"/>
                  </a:rPr>
                  <a:t>β</a:t>
                </a:r>
                <a:endParaRPr lang="en-US" altLang="zh-CN" sz="16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spcBef>
                    <a:spcPts val="1200"/>
                  </a:spcBef>
                  <a:buClrTx/>
                </a:pPr>
                <a:r>
                  <a:rPr lang="zh-CN" altLang="en-US" sz="1600" b="0" dirty="0">
                    <a:latin typeface="Times New Roman" panose="02020603050405020304" pitchFamily="18" charset="0"/>
                    <a:ea typeface="SimSun" panose="02010600030101010101" pitchFamily="2" charset="-122"/>
                    <a:cs typeface="Times New Roman" panose="02020603050405020304" pitchFamily="18" charset="0"/>
                  </a:rPr>
                  <a:t>地球介质对地震波的作用以弹性为主，弹性参数（波速）不随频率变化</a:t>
                </a:r>
                <a:endParaRPr lang="en-US" altLang="zh-CN" sz="1600" b="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spcBef>
                    <a:spcPts val="1200"/>
                  </a:spcBef>
                  <a:buClrTx/>
                </a:pPr>
                <a:r>
                  <a:rPr lang="zh-CN" altLang="en-US" sz="1600" b="0" dirty="0">
                    <a:latin typeface="Times New Roman" panose="02020603050405020304" pitchFamily="18" charset="0"/>
                    <a:ea typeface="SimSun" panose="02010600030101010101" pitchFamily="2" charset="-122"/>
                    <a:cs typeface="Times New Roman" panose="02020603050405020304" pitchFamily="18" charset="0"/>
                  </a:rPr>
                  <a:t>微弱的非弹性可以通过在实数波速中加入与频率相关的虚部来处理</a:t>
                </a:r>
                <a:endParaRPr lang="en-US" altLang="zh-CN" sz="1600" b="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spcBef>
                    <a:spcPts val="1200"/>
                  </a:spcBef>
                  <a:buClrTx/>
                </a:pP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地震波周期为</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1000−0.1s</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，地球自转可以忽略；周期</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50s</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或更短时，自引力也可以忽略</a:t>
                </a:r>
                <a:endParaRPr lang="en-US" altLang="zh-CN" sz="16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spcBef>
                    <a:spcPts val="1200"/>
                  </a:spcBef>
                  <a:buClrTx/>
                </a:pP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地球内部波速随深度变化剧烈程度远大于水平方向，因此常用</a:t>
                </a:r>
                <a:r>
                  <a:rPr lang="el-GR" altLang="zh-CN" sz="1600" dirty="0">
                    <a:latin typeface="Times New Roman" panose="02020603050405020304" pitchFamily="18" charset="0"/>
                    <a:ea typeface="SimSun" panose="02010600030101010101" pitchFamily="2" charset="-122"/>
                    <a:cs typeface="Times New Roman" panose="02020603050405020304" pitchFamily="18" charset="0"/>
                  </a:rPr>
                  <a:t>α</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t>
                </a:r>
                <a:r>
                  <a:rPr lang="en-US" altLang="zh-CN" sz="1600" i="1" dirty="0">
                    <a:latin typeface="Times New Roman" panose="02020603050405020304" pitchFamily="18" charset="0"/>
                    <a:ea typeface="SimSun" panose="02010600030101010101" pitchFamily="2" charset="-122"/>
                    <a:cs typeface="Times New Roman" panose="02020603050405020304" pitchFamily="18" charset="0"/>
                  </a:rPr>
                  <a:t>r</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和</a:t>
                </a:r>
                <a:r>
                  <a:rPr lang="el-GR" altLang="zh-CN" sz="1600" dirty="0">
                    <a:latin typeface="Times New Roman" panose="02020603050405020304" pitchFamily="18" charset="0"/>
                    <a:ea typeface="SimSun" panose="02010600030101010101" pitchFamily="2" charset="-122"/>
                    <a:cs typeface="Times New Roman" panose="02020603050405020304" pitchFamily="18" charset="0"/>
                  </a:rPr>
                  <a:t>β</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t>
                </a:r>
                <a:r>
                  <a:rPr lang="en-US" altLang="zh-CN" sz="1600" i="1" dirty="0">
                    <a:latin typeface="Times New Roman" panose="02020603050405020304" pitchFamily="18" charset="0"/>
                    <a:ea typeface="SimSun" panose="02010600030101010101" pitchFamily="2" charset="-122"/>
                    <a:cs typeface="Times New Roman" panose="02020603050405020304" pitchFamily="18" charset="0"/>
                  </a:rPr>
                  <a:t>r</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作为参考模型</a:t>
                </a:r>
                <a:endParaRPr lang="en-US" altLang="zh-CN" sz="1600" b="0" dirty="0">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22" name="Rectangle 2">
                <a:extLst>
                  <a:ext uri="{FF2B5EF4-FFF2-40B4-BE49-F238E27FC236}">
                    <a16:creationId xmlns:a16="http://schemas.microsoft.com/office/drawing/2014/main" id="{86CC3AA6-9C5D-4F4E-9853-D799A51D22F5}"/>
                  </a:ext>
                </a:extLst>
              </p:cNvPr>
              <p:cNvSpPr>
                <a:spLocks noRot="1" noChangeAspect="1" noMove="1" noResize="1" noEditPoints="1" noAdjustHandles="1" noChangeArrowheads="1" noChangeShapeType="1" noTextEdit="1"/>
              </p:cNvSpPr>
              <p:nvPr/>
            </p:nvSpPr>
            <p:spPr bwMode="auto">
              <a:xfrm>
                <a:off x="363135" y="2957730"/>
                <a:ext cx="8570859" cy="2339102"/>
              </a:xfrm>
              <a:prstGeom prst="rect">
                <a:avLst/>
              </a:prstGeom>
              <a:blipFill>
                <a:blip r:embed="rId9"/>
                <a:stretch>
                  <a:fillRect t="-1042" b="-2604"/>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矩形 14">
                <a:extLst>
                  <a:ext uri="{FF2B5EF4-FFF2-40B4-BE49-F238E27FC236}">
                    <a16:creationId xmlns:a16="http://schemas.microsoft.com/office/drawing/2014/main" id="{67BB8AB4-1497-43F1-BBA3-D00E4FBFA0E3}"/>
                  </a:ext>
                </a:extLst>
              </p:cNvPr>
              <p:cNvSpPr/>
              <p:nvPr/>
            </p:nvSpPr>
            <p:spPr>
              <a:xfrm>
                <a:off x="1705478" y="5854171"/>
                <a:ext cx="2639016"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l-GR" altLang="zh-CN" sz="1600" b="0" i="1" smtClean="0">
                          <a:solidFill>
                            <a:schemeClr val="tx1"/>
                          </a:solidFill>
                          <a:latin typeface="Cambria Math" panose="02040503050406030204" pitchFamily="18" charset="0"/>
                          <a:ea typeface="Cambria Math" panose="02040503050406030204" pitchFamily="18" charset="0"/>
                        </a:rPr>
                        <m:t>𝜌</m:t>
                      </m:r>
                      <m:acc>
                        <m:accPr>
                          <m:chr m:val="̈"/>
                          <m:ctrlPr>
                            <a:rPr lang="el-GR" altLang="zh-CN" sz="1600" b="0" i="1" smtClean="0">
                              <a:solidFill>
                                <a:schemeClr val="tx1"/>
                              </a:solidFill>
                              <a:latin typeface="Cambria Math" panose="02040503050406030204" pitchFamily="18" charset="0"/>
                              <a:ea typeface="Cambria Math" panose="02040503050406030204" pitchFamily="18" charset="0"/>
                            </a:rPr>
                          </m:ctrlPr>
                        </m:accPr>
                        <m:e>
                          <m:r>
                            <a:rPr lang="en-US" altLang="zh-CN" sz="1600" b="1" i="0" smtClean="0">
                              <a:solidFill>
                                <a:schemeClr val="tx1"/>
                              </a:solidFill>
                              <a:latin typeface="Cambria Math" panose="02040503050406030204" pitchFamily="18" charset="0"/>
                              <a:ea typeface="Cambria Math" panose="02040503050406030204" pitchFamily="18" charset="0"/>
                            </a:rPr>
                            <m:t>𝐮</m:t>
                          </m:r>
                        </m:e>
                      </m:acc>
                      <m:r>
                        <a:rPr lang="en-US" altLang="zh-CN" sz="1600" b="0" i="0" smtClean="0">
                          <a:solidFill>
                            <a:schemeClr val="tx1"/>
                          </a:solidFill>
                          <a:latin typeface="Cambria Math" panose="02040503050406030204" pitchFamily="18" charset="0"/>
                        </a:rPr>
                        <m:t>−</m:t>
                      </m:r>
                      <m:r>
                        <a:rPr lang="zh-CN" altLang="en-US" sz="1600" b="1" i="0" smtClean="0">
                          <a:solidFill>
                            <a:schemeClr val="tx1"/>
                          </a:solidFill>
                          <a:latin typeface="Cambria Math" panose="02040503050406030204" pitchFamily="18" charset="0"/>
                        </a:rPr>
                        <m:t>𝛁</m:t>
                      </m:r>
                      <m:r>
                        <a:rPr lang="zh-CN" altLang="en-US" sz="1600" b="0" i="1" smtClean="0">
                          <a:solidFill>
                            <a:schemeClr val="tx1"/>
                          </a:solidFill>
                          <a:latin typeface="Cambria Math" panose="02040503050406030204" pitchFamily="18" charset="0"/>
                        </a:rPr>
                        <m:t>∙</m:t>
                      </m:r>
                      <m:r>
                        <a:rPr lang="el-GR" altLang="zh-CN" sz="1600" b="1">
                          <a:solidFill>
                            <a:schemeClr val="tx1"/>
                          </a:solidFill>
                          <a:latin typeface="Cambria Math" panose="02040503050406030204" pitchFamily="18" charset="0"/>
                          <a:ea typeface="Cambria Math" panose="02040503050406030204" pitchFamily="18" charset="0"/>
                        </a:rPr>
                        <m:t>𝚲</m:t>
                      </m:r>
                      <m:r>
                        <a:rPr lang="en-US" altLang="zh-CN" sz="1600" b="1">
                          <a:solidFill>
                            <a:schemeClr val="tx1"/>
                          </a:solidFill>
                          <a:latin typeface="Cambria Math" panose="02040503050406030204" pitchFamily="18" charset="0"/>
                          <a:ea typeface="Cambria Math" panose="02040503050406030204" pitchFamily="18" charset="0"/>
                        </a:rPr>
                        <m:t>:</m:t>
                      </m:r>
                      <m:r>
                        <a:rPr lang="el-GR" altLang="zh-CN" sz="1600" b="1">
                          <a:solidFill>
                            <a:schemeClr val="tx1"/>
                          </a:solidFill>
                          <a:latin typeface="Cambria Math" panose="02040503050406030204" pitchFamily="18" charset="0"/>
                          <a:ea typeface="Cambria Math" panose="02040503050406030204" pitchFamily="18" charset="0"/>
                        </a:rPr>
                        <m:t>𝛁</m:t>
                      </m:r>
                      <m:r>
                        <a:rPr lang="en-US" altLang="zh-CN" sz="1600" b="1">
                          <a:solidFill>
                            <a:schemeClr val="tx1"/>
                          </a:solidFill>
                          <a:latin typeface="Cambria Math" panose="02040503050406030204" pitchFamily="18" charset="0"/>
                          <a:ea typeface="Cambria Math" panose="02040503050406030204" pitchFamily="18" charset="0"/>
                        </a:rPr>
                        <m:t>𝐮</m:t>
                      </m:r>
                      <m:r>
                        <a:rPr lang="en-US" altLang="zh-CN" sz="1600" b="1" smtClean="0">
                          <a:solidFill>
                            <a:srgbClr val="FF0000"/>
                          </a:solidFill>
                          <a:latin typeface="Cambria Math" panose="02040503050406030204" pitchFamily="18" charset="0"/>
                          <a:ea typeface="Cambria Math" panose="02040503050406030204" pitchFamily="18" charset="0"/>
                        </a:rPr>
                        <m:t>−</m:t>
                      </m:r>
                      <m:r>
                        <a:rPr lang="zh-CN" altLang="en-US" sz="1600" i="1">
                          <a:solidFill>
                            <a:srgbClr val="FF0000"/>
                          </a:solidFill>
                          <a:latin typeface="Cambria Math" panose="02040503050406030204" pitchFamily="18" charset="0"/>
                          <a:ea typeface="Cambria Math" panose="02040503050406030204" pitchFamily="18" charset="0"/>
                        </a:rPr>
                        <m:t>𝜌</m:t>
                      </m:r>
                      <m:r>
                        <a:rPr lang="en-US" altLang="zh-CN" sz="1600" b="1" i="1">
                          <a:solidFill>
                            <a:srgbClr val="FF0000"/>
                          </a:solidFill>
                          <a:latin typeface="Cambria Math" panose="02040503050406030204" pitchFamily="18" charset="0"/>
                          <a:ea typeface="Cambria Math" panose="02040503050406030204" pitchFamily="18" charset="0"/>
                        </a:rPr>
                        <m:t>𝒈</m:t>
                      </m:r>
                      <m:r>
                        <a:rPr lang="zh-CN" altLang="en-US" sz="1600">
                          <a:solidFill>
                            <a:schemeClr val="tx1"/>
                          </a:solidFill>
                          <a:latin typeface="Cambria Math" panose="02040503050406030204" pitchFamily="18" charset="0"/>
                        </a:rPr>
                        <m:t>=</m:t>
                      </m:r>
                      <m:sSub>
                        <m:sSubPr>
                          <m:ctrlPr>
                            <a:rPr lang="en-US" altLang="zh-CN" sz="1600" i="1" smtClean="0">
                              <a:solidFill>
                                <a:schemeClr val="tx1"/>
                              </a:solidFill>
                              <a:latin typeface="Cambria Math" panose="02040503050406030204" pitchFamily="18" charset="0"/>
                            </a:rPr>
                          </m:ctrlPr>
                        </m:sSubPr>
                        <m:e>
                          <m:r>
                            <a:rPr lang="en-US" altLang="zh-CN" sz="1600" b="1">
                              <a:solidFill>
                                <a:schemeClr val="tx1"/>
                              </a:solidFill>
                              <a:latin typeface="Cambria Math" panose="02040503050406030204" pitchFamily="18" charset="0"/>
                            </a:rPr>
                            <m:t>𝐟</m:t>
                          </m:r>
                        </m:e>
                        <m:sub>
                          <m:r>
                            <m:rPr>
                              <m:sty m:val="p"/>
                            </m:rPr>
                            <a:rPr lang="en-US" altLang="zh-CN" sz="1600" b="0" i="0" smtClean="0">
                              <a:solidFill>
                                <a:schemeClr val="tx1"/>
                              </a:solidFill>
                              <a:latin typeface="Cambria Math" panose="02040503050406030204" pitchFamily="18" charset="0"/>
                            </a:rPr>
                            <m:t>E</m:t>
                          </m:r>
                        </m:sub>
                      </m:sSub>
                    </m:oMath>
                  </m:oMathPara>
                </a14:m>
                <a:endParaRPr lang="zh-CN" altLang="en-US" sz="1600" b="1" dirty="0">
                  <a:solidFill>
                    <a:schemeClr val="tx1"/>
                  </a:solidFill>
                </a:endParaRPr>
              </a:p>
            </p:txBody>
          </p:sp>
        </mc:Choice>
        <mc:Fallback>
          <p:sp>
            <p:nvSpPr>
              <p:cNvPr id="15" name="矩形 14">
                <a:extLst>
                  <a:ext uri="{FF2B5EF4-FFF2-40B4-BE49-F238E27FC236}">
                    <a16:creationId xmlns:a16="http://schemas.microsoft.com/office/drawing/2014/main" id="{67BB8AB4-1497-43F1-BBA3-D00E4FBFA0E3}"/>
                  </a:ext>
                </a:extLst>
              </p:cNvPr>
              <p:cNvSpPr>
                <a:spLocks noRot="1" noChangeAspect="1" noMove="1" noResize="1" noEditPoints="1" noAdjustHandles="1" noChangeArrowheads="1" noChangeShapeType="1" noTextEdit="1"/>
              </p:cNvSpPr>
              <p:nvPr/>
            </p:nvSpPr>
            <p:spPr>
              <a:xfrm>
                <a:off x="1705478" y="5854171"/>
                <a:ext cx="2639016" cy="338554"/>
              </a:xfrm>
              <a:prstGeom prst="rect">
                <a:avLst/>
              </a:prstGeom>
              <a:blipFill>
                <a:blip r:embed="rId10"/>
                <a:stretch>
                  <a:fillRect b="-5357"/>
                </a:stretch>
              </a:blipFill>
            </p:spPr>
            <p:txBody>
              <a:bodyPr/>
              <a:lstStyle/>
              <a:p>
                <a:r>
                  <a:rPr lang="zh-CN" altLang="en-US">
                    <a:noFill/>
                  </a:rPr>
                  <a:t> </a:t>
                </a:r>
              </a:p>
            </p:txBody>
          </p:sp>
        </mc:Fallback>
      </mc:AlternateContent>
      <p:sp>
        <p:nvSpPr>
          <p:cNvPr id="17" name="Rectangle 2">
            <a:extLst>
              <a:ext uri="{FF2B5EF4-FFF2-40B4-BE49-F238E27FC236}">
                <a16:creationId xmlns:a16="http://schemas.microsoft.com/office/drawing/2014/main" id="{86CC3AA6-9C5D-4F4E-9853-D799A51D22F5}"/>
              </a:ext>
            </a:extLst>
          </p:cNvPr>
          <p:cNvSpPr>
            <a:spLocks noChangeArrowheads="1"/>
          </p:cNvSpPr>
          <p:nvPr/>
        </p:nvSpPr>
        <p:spPr bwMode="auto">
          <a:xfrm>
            <a:off x="198096" y="6262770"/>
            <a:ext cx="8212100" cy="400110"/>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spcBef>
                <a:spcPts val="0"/>
              </a:spcBef>
              <a:buClrTx/>
              <a:buSzTx/>
              <a:buNone/>
            </a:pP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与一维弦的振动一样，地球的振动（地震波）也有</a:t>
            </a:r>
            <a:r>
              <a:rPr lang="zh-CN" altLang="en-US" sz="20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驻波</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与</a:t>
            </a:r>
            <a:r>
              <a:rPr lang="zh-CN" altLang="en-US" sz="20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行波</a:t>
            </a:r>
            <a:r>
              <a:rPr lang="zh-CN" altLang="en-US" sz="2000" dirty="0">
                <a:latin typeface="Times New Roman" panose="02020603050405020304" pitchFamily="18" charset="0"/>
                <a:ea typeface="SimSun" panose="02010600030101010101" pitchFamily="2" charset="-122"/>
                <a:cs typeface="Times New Roman" panose="02020603050405020304" pitchFamily="18" charset="0"/>
              </a:rPr>
              <a:t>二象性</a:t>
            </a:r>
            <a:endParaRPr lang="en-US" altLang="zh-TW" sz="20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 name="CustomShape 3"/>
          <p:cNvSpPr/>
          <p:nvPr/>
        </p:nvSpPr>
        <p:spPr>
          <a:xfrm>
            <a:off x="22320" y="6662880"/>
            <a:ext cx="379440" cy="184666"/>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n-US" sz="1200" b="0" strike="noStrike" spc="-1" dirty="0">
                <a:solidFill>
                  <a:srgbClr val="002060"/>
                </a:solidFill>
                <a:latin typeface="Times New Roman"/>
                <a:ea typeface="新細明體"/>
              </a:rPr>
              <a:t>06/18</a:t>
            </a:r>
            <a:endParaRPr lang="en-US" sz="1200" b="0" strike="noStrike" spc="-1" dirty="0">
              <a:latin typeface="Arial"/>
            </a:endParaRPr>
          </a:p>
        </p:txBody>
      </p:sp>
      <p:sp>
        <p:nvSpPr>
          <p:cNvPr id="24" name="Rectangle 2">
            <a:extLst>
              <a:ext uri="{FF2B5EF4-FFF2-40B4-BE49-F238E27FC236}">
                <a16:creationId xmlns:a16="http://schemas.microsoft.com/office/drawing/2014/main" id="{F1464325-52BC-4E87-B786-B20D2D6DB254}"/>
              </a:ext>
            </a:extLst>
          </p:cNvPr>
          <p:cNvSpPr>
            <a:spLocks noChangeArrowheads="1"/>
          </p:cNvSpPr>
          <p:nvPr/>
        </p:nvSpPr>
        <p:spPr bwMode="auto">
          <a:xfrm>
            <a:off x="227911" y="2023323"/>
            <a:ext cx="2313533" cy="507831"/>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800" b="0" dirty="0">
                <a:solidFill>
                  <a:srgbClr val="FF0000"/>
                </a:solidFill>
                <a:latin typeface="SimSun" panose="02010600030101010101" pitchFamily="2" charset="-122"/>
                <a:ea typeface="SimSun" panose="02010600030101010101" pitchFamily="2" charset="-122"/>
              </a:rPr>
              <a:t>地球的波动方程</a:t>
            </a:r>
            <a:endParaRPr lang="en-US" altLang="zh-TW" sz="1800" b="0" dirty="0">
              <a:solidFill>
                <a:srgbClr val="FF0000"/>
              </a:solidFill>
              <a:latin typeface="SimSun" panose="02010600030101010101" pitchFamily="2" charset="-122"/>
              <a:ea typeface="SimSun" panose="02010600030101010101" pitchFamily="2" charset="-122"/>
            </a:endParaRPr>
          </a:p>
        </p:txBody>
      </p:sp>
      <p:sp>
        <p:nvSpPr>
          <p:cNvPr id="26" name="Rectangle 2">
            <a:extLst>
              <a:ext uri="{FF2B5EF4-FFF2-40B4-BE49-F238E27FC236}">
                <a16:creationId xmlns:a16="http://schemas.microsoft.com/office/drawing/2014/main" id="{86CC3AA6-9C5D-4F4E-9853-D799A51D22F5}"/>
              </a:ext>
            </a:extLst>
          </p:cNvPr>
          <p:cNvSpPr>
            <a:spLocks noChangeArrowheads="1"/>
          </p:cNvSpPr>
          <p:nvPr/>
        </p:nvSpPr>
        <p:spPr bwMode="auto">
          <a:xfrm>
            <a:off x="225893" y="5374893"/>
            <a:ext cx="8616224" cy="400110"/>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spcBef>
                <a:spcPts val="0"/>
              </a:spcBef>
              <a:buClrTx/>
              <a:buSzTx/>
              <a:buNone/>
            </a:pPr>
            <a:r>
              <a:rPr lang="zh-CN" altLang="en-US" sz="20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地震学就是利用地震波动方程的解来研究地球的介质结构和地震的震源过程</a:t>
            </a:r>
            <a:endParaRPr lang="en-US" altLang="zh-CN" sz="20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矩形 2"/>
              <p:cNvSpPr/>
              <p:nvPr/>
            </p:nvSpPr>
            <p:spPr>
              <a:xfrm>
                <a:off x="7475435" y="2497221"/>
                <a:ext cx="1489185" cy="369332"/>
              </a:xfrm>
              <a:prstGeom prst="rect">
                <a:avLst/>
              </a:prstGeom>
            </p:spPr>
            <p:txBody>
              <a:bodyPr wrap="square">
                <a:spAutoFit/>
              </a:bodyPr>
              <a:lstStyle/>
              <a:p>
                <a14:m>
                  <m:oMath xmlns:m="http://schemas.openxmlformats.org/officeDocument/2006/math">
                    <m:r>
                      <a:rPr lang="el-GR" altLang="zh-CN" b="1">
                        <a:latin typeface="Cambria Math" panose="02040503050406030204" pitchFamily="18" charset="0"/>
                        <a:ea typeface="Cambria Math" panose="02040503050406030204" pitchFamily="18" charset="0"/>
                      </a:rPr>
                      <m:t>𝛀</m:t>
                    </m:r>
                  </m:oMath>
                </a14:m>
                <a:r>
                  <a:rPr lang="en-US" altLang="zh-CN" dirty="0"/>
                  <a:t>: </a:t>
                </a:r>
                <a:r>
                  <a:rPr lang="zh-CN" altLang="en-US" sz="1400" dirty="0">
                    <a:latin typeface="SimSun" panose="02010600030101010101" pitchFamily="2" charset="-122"/>
                    <a:ea typeface="SimSun" panose="02010600030101010101" pitchFamily="2" charset="-122"/>
                  </a:rPr>
                  <a:t>自转角速度</a:t>
                </a:r>
              </a:p>
            </p:txBody>
          </p:sp>
        </mc:Choice>
        <mc:Fallback xmlns="">
          <p:sp>
            <p:nvSpPr>
              <p:cNvPr id="3" name="矩形 2"/>
              <p:cNvSpPr>
                <a:spLocks noRot="1" noChangeAspect="1" noMove="1" noResize="1" noEditPoints="1" noAdjustHandles="1" noChangeArrowheads="1" noChangeShapeType="1" noTextEdit="1"/>
              </p:cNvSpPr>
              <p:nvPr/>
            </p:nvSpPr>
            <p:spPr>
              <a:xfrm>
                <a:off x="7475435" y="2497221"/>
                <a:ext cx="1489185" cy="369332"/>
              </a:xfrm>
              <a:prstGeom prst="rect">
                <a:avLst/>
              </a:prstGeom>
              <a:blipFill>
                <a:blip r:embed="rId11"/>
                <a:stretch>
                  <a:fillRect t="-10000" b="-2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1618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EAC9478-3D5B-4332-AB32-5D031975F743}"/>
              </a:ext>
            </a:extLst>
          </p:cNvPr>
          <p:cNvSpPr/>
          <p:nvPr/>
        </p:nvSpPr>
        <p:spPr bwMode="auto">
          <a:xfrm>
            <a:off x="4676117" y="3158261"/>
            <a:ext cx="4441248" cy="364647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sp>
        <p:nvSpPr>
          <p:cNvPr id="20" name="Rectangle 2">
            <a:extLst>
              <a:ext uri="{FF2B5EF4-FFF2-40B4-BE49-F238E27FC236}">
                <a16:creationId xmlns:a16="http://schemas.microsoft.com/office/drawing/2014/main" id="{CB24315A-1221-40C1-8367-C56EC05BCD9F}"/>
              </a:ext>
            </a:extLst>
          </p:cNvPr>
          <p:cNvSpPr>
            <a:spLocks noChangeArrowheads="1"/>
          </p:cNvSpPr>
          <p:nvPr/>
        </p:nvSpPr>
        <p:spPr bwMode="auto">
          <a:xfrm>
            <a:off x="0" y="176258"/>
            <a:ext cx="9144000" cy="646331"/>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spcBef>
                <a:spcPts val="0"/>
              </a:spcBef>
              <a:spcAft>
                <a:spcPts val="0"/>
              </a:spcAft>
              <a:buClrTx/>
              <a:buSzTx/>
              <a:buNone/>
            </a:pPr>
            <a:r>
              <a:rPr lang="zh-CN" altLang="en-US" sz="3600" b="1" dirty="0">
                <a:latin typeface="SimSun" panose="02010600030101010101" pitchFamily="2" charset="-122"/>
                <a:ea typeface="SimSun" panose="02010600030101010101" pitchFamily="2" charset="-122"/>
              </a:rPr>
              <a:t>地震波动方程的自由振荡（驻波）解</a:t>
            </a:r>
            <a:endParaRPr lang="en-US" altLang="zh-TW" sz="3600" b="1" dirty="0">
              <a:latin typeface="SimSun" panose="02010600030101010101" pitchFamily="2" charset="-122"/>
              <a:ea typeface="SimSun" panose="02010600030101010101" pitchFamily="2" charset="-122"/>
            </a:endParaRPr>
          </a:p>
        </p:txBody>
      </p:sp>
      <p:grpSp>
        <p:nvGrpSpPr>
          <p:cNvPr id="8" name="组合 7">
            <a:extLst>
              <a:ext uri="{FF2B5EF4-FFF2-40B4-BE49-F238E27FC236}">
                <a16:creationId xmlns:a16="http://schemas.microsoft.com/office/drawing/2014/main" id="{E2A8D9CD-725F-4AE8-8DB2-99733AB00C7C}"/>
              </a:ext>
            </a:extLst>
          </p:cNvPr>
          <p:cNvGrpSpPr/>
          <p:nvPr/>
        </p:nvGrpSpPr>
        <p:grpSpPr>
          <a:xfrm>
            <a:off x="4736034" y="3132355"/>
            <a:ext cx="4321414" cy="3626377"/>
            <a:chOff x="3904620" y="3158989"/>
            <a:chExt cx="4321414" cy="3626377"/>
          </a:xfrm>
        </p:grpSpPr>
        <p:grpSp>
          <p:nvGrpSpPr>
            <p:cNvPr id="4" name="组合 3">
              <a:extLst>
                <a:ext uri="{FF2B5EF4-FFF2-40B4-BE49-F238E27FC236}">
                  <a16:creationId xmlns:a16="http://schemas.microsoft.com/office/drawing/2014/main" id="{56B1E3C1-9AA9-4026-AD02-465B9DF30E2C}"/>
                </a:ext>
              </a:extLst>
            </p:cNvPr>
            <p:cNvGrpSpPr/>
            <p:nvPr/>
          </p:nvGrpSpPr>
          <p:grpSpPr>
            <a:xfrm>
              <a:off x="4022107" y="3608946"/>
              <a:ext cx="4133203" cy="3139495"/>
              <a:chOff x="4595430" y="3591593"/>
              <a:chExt cx="4133203" cy="3139495"/>
            </a:xfrm>
          </p:grpSpPr>
          <p:pic>
            <p:nvPicPr>
              <p:cNvPr id="37" name="Picture 2">
                <a:extLst>
                  <a:ext uri="{FF2B5EF4-FFF2-40B4-BE49-F238E27FC236}">
                    <a16:creationId xmlns:a16="http://schemas.microsoft.com/office/drawing/2014/main" id="{143AB7C8-95D5-4F04-9231-524452CD7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430" y="3591593"/>
                <a:ext cx="36782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a:extLst>
                  <a:ext uri="{FF2B5EF4-FFF2-40B4-BE49-F238E27FC236}">
                    <a16:creationId xmlns:a16="http://schemas.microsoft.com/office/drawing/2014/main" id="{381BC9CD-9127-48EB-B298-599BBEFFB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2246" y="4157389"/>
                <a:ext cx="2135187"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a:extLst>
                  <a:ext uri="{FF2B5EF4-FFF2-40B4-BE49-F238E27FC236}">
                    <a16:creationId xmlns:a16="http://schemas.microsoft.com/office/drawing/2014/main" id="{B3FB63F9-543E-4073-B06D-72F0AE8BD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880" y="4434028"/>
                <a:ext cx="2349500"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a:extLst>
                  <a:ext uri="{FF2B5EF4-FFF2-40B4-BE49-F238E27FC236}">
                    <a16:creationId xmlns:a16="http://schemas.microsoft.com/office/drawing/2014/main" id="{0DC62E28-A5C7-428D-8AA4-721349269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1771" y="4656399"/>
                <a:ext cx="3249612"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a:extLst>
                  <a:ext uri="{FF2B5EF4-FFF2-40B4-BE49-F238E27FC236}">
                    <a16:creationId xmlns:a16="http://schemas.microsoft.com/office/drawing/2014/main" id="{1CE02B69-E066-4AB9-B882-84A18FAE1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1771" y="5708782"/>
                <a:ext cx="4106862"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7">
                <a:extLst>
                  <a:ext uri="{FF2B5EF4-FFF2-40B4-BE49-F238E27FC236}">
                    <a16:creationId xmlns:a16="http://schemas.microsoft.com/office/drawing/2014/main" id="{3499F806-EC49-4C36-99D8-DC1F66EF3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2064" y="6507251"/>
                <a:ext cx="3771900"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0" name="Rectangle 2">
              <a:extLst>
                <a:ext uri="{FF2B5EF4-FFF2-40B4-BE49-F238E27FC236}">
                  <a16:creationId xmlns:a16="http://schemas.microsoft.com/office/drawing/2014/main" id="{E3D69784-C208-49E9-9786-5A6D1ACF3DF6}"/>
                </a:ext>
              </a:extLst>
            </p:cNvPr>
            <p:cNvSpPr>
              <a:spLocks noChangeArrowheads="1"/>
            </p:cNvSpPr>
            <p:nvPr/>
          </p:nvSpPr>
          <p:spPr bwMode="auto">
            <a:xfrm>
              <a:off x="3904620" y="3158989"/>
              <a:ext cx="3259668" cy="455253"/>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球型</a:t>
              </a:r>
              <a:r>
                <a:rPr lang="zh-CN" altLang="en-US" sz="160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rPr>
                <a:t>振荡</a:t>
              </a:r>
              <a:r>
                <a:rPr lang="zh-CN" altLang="en-US" sz="1800" b="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rPr>
                <a:t>（</a:t>
              </a:r>
              <a:r>
                <a:rPr lang="en-US" altLang="zh-CN" sz="18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S</a:t>
              </a:r>
              <a:r>
                <a:rPr lang="en-US" altLang="zh-CN" sz="1800" b="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rPr>
                <a:t>pheroidal modes</a:t>
              </a:r>
              <a:r>
                <a:rPr lang="zh-CN" altLang="en-US" sz="1800" b="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rPr>
                <a:t>）</a:t>
              </a:r>
              <a:endParaRPr lang="en-US" altLang="zh-TW" sz="1800" b="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6" name="矩形 45">
              <a:extLst>
                <a:ext uri="{FF2B5EF4-FFF2-40B4-BE49-F238E27FC236}">
                  <a16:creationId xmlns:a16="http://schemas.microsoft.com/office/drawing/2014/main" id="{E13FECBC-943A-4742-8DB7-8AB60785D89A}"/>
                </a:ext>
              </a:extLst>
            </p:cNvPr>
            <p:cNvSpPr/>
            <p:nvPr/>
          </p:nvSpPr>
          <p:spPr bwMode="auto">
            <a:xfrm>
              <a:off x="3942034" y="3257366"/>
              <a:ext cx="4284000" cy="3528000"/>
            </a:xfrm>
            <a:prstGeom prst="rect">
              <a:avLst/>
            </a:prstGeom>
            <a:noFill/>
            <a:ln w="158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grpSp>
      <p:grpSp>
        <p:nvGrpSpPr>
          <p:cNvPr id="11" name="组合 10"/>
          <p:cNvGrpSpPr/>
          <p:nvPr/>
        </p:nvGrpSpPr>
        <p:grpSpPr>
          <a:xfrm>
            <a:off x="490394" y="3520448"/>
            <a:ext cx="3451969" cy="2202648"/>
            <a:chOff x="638768" y="3482695"/>
            <a:chExt cx="3451969" cy="2202648"/>
          </a:xfrm>
        </p:grpSpPr>
        <p:sp>
          <p:nvSpPr>
            <p:cNvPr id="5" name="矩形 4">
              <a:extLst>
                <a:ext uri="{FF2B5EF4-FFF2-40B4-BE49-F238E27FC236}">
                  <a16:creationId xmlns:a16="http://schemas.microsoft.com/office/drawing/2014/main" id="{0234DDC7-CAA1-45F8-8B28-0E1BB6543CE7}"/>
                </a:ext>
              </a:extLst>
            </p:cNvPr>
            <p:cNvSpPr/>
            <p:nvPr/>
          </p:nvSpPr>
          <p:spPr bwMode="auto">
            <a:xfrm>
              <a:off x="638768" y="3525487"/>
              <a:ext cx="3451969" cy="215985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grpSp>
          <p:nvGrpSpPr>
            <p:cNvPr id="6" name="组合 5">
              <a:extLst>
                <a:ext uri="{FF2B5EF4-FFF2-40B4-BE49-F238E27FC236}">
                  <a16:creationId xmlns:a16="http://schemas.microsoft.com/office/drawing/2014/main" id="{422E2D92-B07F-458E-AF69-8D46D7689035}"/>
                </a:ext>
              </a:extLst>
            </p:cNvPr>
            <p:cNvGrpSpPr/>
            <p:nvPr/>
          </p:nvGrpSpPr>
          <p:grpSpPr>
            <a:xfrm>
              <a:off x="941419" y="3872764"/>
              <a:ext cx="2978150" cy="693738"/>
              <a:chOff x="445527" y="4783030"/>
              <a:chExt cx="2978150" cy="693738"/>
            </a:xfrm>
          </p:grpSpPr>
          <p:pic>
            <p:nvPicPr>
              <p:cNvPr id="43" name="Picture 33">
                <a:extLst>
                  <a:ext uri="{FF2B5EF4-FFF2-40B4-BE49-F238E27FC236}">
                    <a16:creationId xmlns:a16="http://schemas.microsoft.com/office/drawing/2014/main" id="{36C6E570-A57B-44B0-AA36-093B51B198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527" y="4783030"/>
                <a:ext cx="297815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43">
                <a:extLst>
                  <a:ext uri="{FF2B5EF4-FFF2-40B4-BE49-F238E27FC236}">
                    <a16:creationId xmlns:a16="http://schemas.microsoft.com/office/drawing/2014/main" id="{8466DD9A-6CFF-4E24-9911-31F6743B1CA4}"/>
                  </a:ext>
                </a:extLst>
              </p:cNvPr>
              <p:cNvPicPr>
                <a:picLocks noChangeAspect="1"/>
              </p:cNvPicPr>
              <p:nvPr/>
            </p:nvPicPr>
            <p:blipFill>
              <a:blip r:embed="rId9"/>
              <a:stretch>
                <a:fillRect/>
              </a:stretch>
            </p:blipFill>
            <p:spPr>
              <a:xfrm>
                <a:off x="447113" y="4832943"/>
                <a:ext cx="1517333" cy="278606"/>
              </a:xfrm>
              <a:prstGeom prst="rect">
                <a:avLst/>
              </a:prstGeom>
            </p:spPr>
          </p:pic>
          <p:pic>
            <p:nvPicPr>
              <p:cNvPr id="45" name="图片 44">
                <a:extLst>
                  <a:ext uri="{FF2B5EF4-FFF2-40B4-BE49-F238E27FC236}">
                    <a16:creationId xmlns:a16="http://schemas.microsoft.com/office/drawing/2014/main" id="{8EA67690-7371-47FD-92BA-03B6DDD7C494}"/>
                  </a:ext>
                </a:extLst>
              </p:cNvPr>
              <p:cNvPicPr>
                <a:picLocks noChangeAspect="1"/>
              </p:cNvPicPr>
              <p:nvPr/>
            </p:nvPicPr>
            <p:blipFill>
              <a:blip r:embed="rId10"/>
              <a:stretch>
                <a:fillRect/>
              </a:stretch>
            </p:blipFill>
            <p:spPr>
              <a:xfrm>
                <a:off x="455991" y="5119640"/>
                <a:ext cx="2950178" cy="304419"/>
              </a:xfrm>
              <a:prstGeom prst="rect">
                <a:avLst/>
              </a:prstGeom>
            </p:spPr>
          </p:pic>
        </p:grpSp>
        <p:sp>
          <p:nvSpPr>
            <p:cNvPr id="51" name="Rectangle 2">
              <a:extLst>
                <a:ext uri="{FF2B5EF4-FFF2-40B4-BE49-F238E27FC236}">
                  <a16:creationId xmlns:a16="http://schemas.microsoft.com/office/drawing/2014/main" id="{7073EA02-E5D7-460A-802A-4224F54F86E4}"/>
                </a:ext>
              </a:extLst>
            </p:cNvPr>
            <p:cNvSpPr>
              <a:spLocks noChangeArrowheads="1"/>
            </p:cNvSpPr>
            <p:nvPr/>
          </p:nvSpPr>
          <p:spPr bwMode="auto">
            <a:xfrm>
              <a:off x="748042" y="3482695"/>
              <a:ext cx="3259668" cy="455253"/>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eaLnBrk="1" hangingPunct="1">
                <a:lnSpc>
                  <a:spcPct val="150000"/>
                </a:lnSpc>
                <a:spcBef>
                  <a:spcPts val="0"/>
                </a:spcBef>
                <a:spcAft>
                  <a:spcPts val="0"/>
                </a:spcAft>
                <a:buClrTx/>
                <a:buSzTx/>
                <a:buNone/>
              </a:pPr>
              <a:r>
                <a:rPr lang="zh-CN" altLang="en-US" sz="1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环型</a:t>
              </a:r>
              <a:r>
                <a:rPr lang="zh-CN" altLang="en-US" sz="160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rPr>
                <a:t>振荡</a:t>
              </a:r>
              <a:r>
                <a:rPr lang="zh-CN" altLang="en-US" sz="1800" b="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rPr>
                <a:t>（</a:t>
              </a:r>
              <a:r>
                <a:rPr lang="en-US" altLang="zh-CN" sz="1800" b="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a:t>
              </a:r>
              <a:r>
                <a:rPr lang="en-US" altLang="zh-CN" sz="1800" b="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rPr>
                <a:t>oroidal modes</a:t>
              </a:r>
              <a:r>
                <a:rPr lang="zh-CN" altLang="en-US" sz="1800" b="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rPr>
                <a:t>）</a:t>
              </a:r>
              <a:endParaRPr lang="en-US" altLang="zh-TW" sz="1800" b="0" dirty="0">
                <a:solidFill>
                  <a:srgbClr val="080808"/>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矩形 6">
              <a:extLst>
                <a:ext uri="{FF2B5EF4-FFF2-40B4-BE49-F238E27FC236}">
                  <a16:creationId xmlns:a16="http://schemas.microsoft.com/office/drawing/2014/main" id="{69F02A33-B569-4D33-B93F-B0185A43C296}"/>
                </a:ext>
              </a:extLst>
            </p:cNvPr>
            <p:cNvSpPr/>
            <p:nvPr/>
          </p:nvSpPr>
          <p:spPr bwMode="auto">
            <a:xfrm>
              <a:off x="748042" y="3611136"/>
              <a:ext cx="3232929" cy="1975892"/>
            </a:xfrm>
            <a:prstGeom prst="rect">
              <a:avLst/>
            </a:prstGeom>
            <a:noFill/>
            <a:ln w="158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pic>
          <p:nvPicPr>
            <p:cNvPr id="26" name="图片 25">
              <a:extLst>
                <a:ext uri="{FF2B5EF4-FFF2-40B4-BE49-F238E27FC236}">
                  <a16:creationId xmlns:a16="http://schemas.microsoft.com/office/drawing/2014/main" id="{1E9869A4-B558-4FC7-87B5-B49B3025479E}"/>
                </a:ext>
              </a:extLst>
            </p:cNvPr>
            <p:cNvPicPr>
              <a:picLocks noChangeAspect="1"/>
            </p:cNvPicPr>
            <p:nvPr/>
          </p:nvPicPr>
          <p:blipFill>
            <a:blip r:embed="rId11"/>
            <a:stretch>
              <a:fillRect/>
            </a:stretch>
          </p:blipFill>
          <p:spPr>
            <a:xfrm>
              <a:off x="1254367" y="4508759"/>
              <a:ext cx="2012863" cy="1024213"/>
            </a:xfrm>
            <a:prstGeom prst="rect">
              <a:avLst/>
            </a:prstGeom>
          </p:spPr>
        </p:pic>
      </p:grpSp>
      <p:pic>
        <p:nvPicPr>
          <p:cNvPr id="60" name="图片 59">
            <a:extLst>
              <a:ext uri="{FF2B5EF4-FFF2-40B4-BE49-F238E27FC236}">
                <a16:creationId xmlns:a16="http://schemas.microsoft.com/office/drawing/2014/main" id="{8679ED84-0253-4EC9-B6F1-53203E82CEE3}"/>
              </a:ext>
            </a:extLst>
          </p:cNvPr>
          <p:cNvPicPr>
            <a:picLocks noChangeAspect="1"/>
          </p:cNvPicPr>
          <p:nvPr/>
        </p:nvPicPr>
        <p:blipFill>
          <a:blip r:embed="rId12"/>
          <a:stretch>
            <a:fillRect/>
          </a:stretch>
        </p:blipFill>
        <p:spPr>
          <a:xfrm>
            <a:off x="2996178" y="5862271"/>
            <a:ext cx="1777270" cy="859536"/>
          </a:xfrm>
          <a:prstGeom prst="rect">
            <a:avLst/>
          </a:prstGeom>
        </p:spPr>
      </p:pic>
      <p:grpSp>
        <p:nvGrpSpPr>
          <p:cNvPr id="3" name="组合 2"/>
          <p:cNvGrpSpPr/>
          <p:nvPr/>
        </p:nvGrpSpPr>
        <p:grpSpPr>
          <a:xfrm>
            <a:off x="6787289" y="2207254"/>
            <a:ext cx="2302047" cy="731616"/>
            <a:chOff x="6770329" y="1617264"/>
            <a:chExt cx="2302047" cy="731616"/>
          </a:xfrm>
        </p:grpSpPr>
        <p:sp>
          <p:nvSpPr>
            <p:cNvPr id="64" name="矩形 63">
              <a:extLst>
                <a:ext uri="{FF2B5EF4-FFF2-40B4-BE49-F238E27FC236}">
                  <a16:creationId xmlns:a16="http://schemas.microsoft.com/office/drawing/2014/main" id="{C2974BEE-1B57-4536-883D-981F8F27075A}"/>
                </a:ext>
              </a:extLst>
            </p:cNvPr>
            <p:cNvSpPr/>
            <p:nvPr/>
          </p:nvSpPr>
          <p:spPr bwMode="auto">
            <a:xfrm>
              <a:off x="6770329" y="1617264"/>
              <a:ext cx="2228028" cy="731616"/>
            </a:xfrm>
            <a:prstGeom prst="rec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1800" b="1" i="0" u="none" strike="noStrike" cap="none" normalizeH="0" baseline="0">
                <a:ln>
                  <a:noFill/>
                </a:ln>
                <a:solidFill>
                  <a:schemeClr val="tx1"/>
                </a:solidFill>
                <a:effectLst/>
                <a:latin typeface="Arial" charset="0"/>
                <a:ea typeface="標楷體" pitchFamily="65" charset="-120"/>
              </a:endParaRPr>
            </a:p>
          </p:txBody>
        </p:sp>
        <p:pic>
          <p:nvPicPr>
            <p:cNvPr id="59" name="图片 58">
              <a:extLst>
                <a:ext uri="{FF2B5EF4-FFF2-40B4-BE49-F238E27FC236}">
                  <a16:creationId xmlns:a16="http://schemas.microsoft.com/office/drawing/2014/main" id="{C3EDD8C6-357C-4531-801E-ED69DE2C78D9}"/>
                </a:ext>
              </a:extLst>
            </p:cNvPr>
            <p:cNvPicPr>
              <a:picLocks noChangeAspect="1"/>
            </p:cNvPicPr>
            <p:nvPr/>
          </p:nvPicPr>
          <p:blipFill>
            <a:blip r:embed="rId13"/>
            <a:stretch>
              <a:fillRect/>
            </a:stretch>
          </p:blipFill>
          <p:spPr>
            <a:xfrm>
              <a:off x="6804248" y="1745153"/>
              <a:ext cx="708660" cy="160020"/>
            </a:xfrm>
            <a:prstGeom prst="rect">
              <a:avLst/>
            </a:prstGeom>
            <a:noFill/>
          </p:spPr>
        </p:pic>
        <p:pic>
          <p:nvPicPr>
            <p:cNvPr id="62" name="图片 61">
              <a:extLst>
                <a:ext uri="{FF2B5EF4-FFF2-40B4-BE49-F238E27FC236}">
                  <a16:creationId xmlns:a16="http://schemas.microsoft.com/office/drawing/2014/main" id="{A82CD924-6B5D-411E-B67B-E1563CC34015}"/>
                </a:ext>
              </a:extLst>
            </p:cNvPr>
            <p:cNvPicPr>
              <a:picLocks noChangeAspect="1"/>
            </p:cNvPicPr>
            <p:nvPr/>
          </p:nvPicPr>
          <p:blipFill>
            <a:blip r:embed="rId14"/>
            <a:stretch>
              <a:fillRect/>
            </a:stretch>
          </p:blipFill>
          <p:spPr>
            <a:xfrm>
              <a:off x="7902451" y="1682042"/>
              <a:ext cx="965835" cy="331470"/>
            </a:xfrm>
            <a:prstGeom prst="rect">
              <a:avLst/>
            </a:prstGeom>
            <a:noFill/>
          </p:spPr>
        </p:pic>
        <p:pic>
          <p:nvPicPr>
            <p:cNvPr id="63" name="图片 62">
              <a:extLst>
                <a:ext uri="{FF2B5EF4-FFF2-40B4-BE49-F238E27FC236}">
                  <a16:creationId xmlns:a16="http://schemas.microsoft.com/office/drawing/2014/main" id="{9387F047-1694-4905-9CF5-00D1276E1883}"/>
                </a:ext>
              </a:extLst>
            </p:cNvPr>
            <p:cNvPicPr>
              <a:picLocks noChangeAspect="1"/>
            </p:cNvPicPr>
            <p:nvPr/>
          </p:nvPicPr>
          <p:blipFill>
            <a:blip r:embed="rId15"/>
            <a:stretch>
              <a:fillRect/>
            </a:stretch>
          </p:blipFill>
          <p:spPr>
            <a:xfrm>
              <a:off x="6804248" y="1983161"/>
              <a:ext cx="1148715" cy="348615"/>
            </a:xfrm>
            <a:prstGeom prst="rect">
              <a:avLst/>
            </a:prstGeom>
            <a:noFill/>
          </p:spPr>
        </p:pic>
        <p:sp>
          <p:nvSpPr>
            <p:cNvPr id="65" name="TextBox 2">
              <a:extLst>
                <a:ext uri="{FF2B5EF4-FFF2-40B4-BE49-F238E27FC236}">
                  <a16:creationId xmlns:a16="http://schemas.microsoft.com/office/drawing/2014/main" id="{76FA193D-E7A2-4506-80A7-EBDFBEB6DC43}"/>
                </a:ext>
              </a:extLst>
            </p:cNvPr>
            <p:cNvSpPr txBox="1">
              <a:spLocks noChangeArrowheads="1"/>
            </p:cNvSpPr>
            <p:nvPr/>
          </p:nvSpPr>
          <p:spPr bwMode="auto">
            <a:xfrm>
              <a:off x="7956376" y="2037822"/>
              <a:ext cx="111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1200" b="0" dirty="0">
                  <a:solidFill>
                    <a:srgbClr val="080808"/>
                  </a:solidFill>
                  <a:latin typeface="宋体" panose="02010600030101010101" pitchFamily="2" charset="-122"/>
                  <a:ea typeface="宋体" panose="02010600030101010101" pitchFamily="2" charset="-122"/>
                  <a:cs typeface="Times New Roman" panose="02020603050405020304" pitchFamily="18" charset="0"/>
                </a:rPr>
                <a:t>矢量球谐函数</a:t>
              </a:r>
              <a:endParaRPr lang="en-US" altLang="zh-TW" sz="1200" b="0" dirty="0">
                <a:solidFill>
                  <a:srgbClr val="080808"/>
                </a:solidFill>
                <a:latin typeface="宋体" panose="02010600030101010101" pitchFamily="2" charset="-122"/>
                <a:ea typeface="宋体" panose="02010600030101010101" pitchFamily="2" charset="-122"/>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5" name="矩形 74">
                <a:extLst>
                  <a:ext uri="{FF2B5EF4-FFF2-40B4-BE49-F238E27FC236}">
                    <a16:creationId xmlns:a16="http://schemas.microsoft.com/office/drawing/2014/main" id="{67BB8AB4-1497-43F1-BBA3-D00E4FBFA0E3}"/>
                  </a:ext>
                </a:extLst>
              </p:cNvPr>
              <p:cNvSpPr/>
              <p:nvPr/>
            </p:nvSpPr>
            <p:spPr>
              <a:xfrm>
                <a:off x="205527" y="1015997"/>
                <a:ext cx="2922145"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1"/>
                          </a:solidFill>
                          <a:latin typeface="Cambria Math" panose="02040503050406030204" pitchFamily="18" charset="0"/>
                          <a:ea typeface="Cambria Math" panose="02040503050406030204" pitchFamily="18" charset="0"/>
                        </a:rPr>
                        <m:t>−</m:t>
                      </m:r>
                      <m:r>
                        <a:rPr lang="el-GR" altLang="zh-CN" sz="1600" b="0" i="1" smtClean="0">
                          <a:solidFill>
                            <a:schemeClr val="tx1"/>
                          </a:solidFill>
                          <a:latin typeface="Cambria Math" panose="02040503050406030204" pitchFamily="18" charset="0"/>
                          <a:ea typeface="Cambria Math" panose="02040503050406030204" pitchFamily="18" charset="0"/>
                        </a:rPr>
                        <m:t>𝜌</m:t>
                      </m:r>
                      <m:sSup>
                        <m:sSupPr>
                          <m:ctrlPr>
                            <a:rPr lang="el-GR" altLang="zh-CN" sz="1600" b="0" i="1" smtClean="0">
                              <a:solidFill>
                                <a:schemeClr val="tx1"/>
                              </a:solidFill>
                              <a:latin typeface="Cambria Math" panose="02040503050406030204" pitchFamily="18" charset="0"/>
                              <a:ea typeface="Cambria Math" panose="02040503050406030204" pitchFamily="18" charset="0"/>
                            </a:rPr>
                          </m:ctrlPr>
                        </m:sSupPr>
                        <m:e>
                          <m:r>
                            <a:rPr lang="zh-CN" altLang="el-GR" sz="1600" b="0" i="1" smtClean="0">
                              <a:solidFill>
                                <a:schemeClr val="tx1"/>
                              </a:solidFill>
                              <a:latin typeface="Cambria Math" panose="02040503050406030204" pitchFamily="18" charset="0"/>
                              <a:ea typeface="Cambria Math" panose="02040503050406030204" pitchFamily="18" charset="0"/>
                            </a:rPr>
                            <m:t>𝜔</m:t>
                          </m:r>
                        </m:e>
                        <m:sup>
                          <m:r>
                            <a:rPr lang="en-US" altLang="zh-CN" sz="1600" b="0" i="1" smtClean="0">
                              <a:solidFill>
                                <a:schemeClr val="tx1"/>
                              </a:solidFill>
                              <a:latin typeface="Cambria Math" panose="02040503050406030204" pitchFamily="18" charset="0"/>
                              <a:ea typeface="Cambria Math" panose="02040503050406030204" pitchFamily="18" charset="0"/>
                            </a:rPr>
                            <m:t>2</m:t>
                          </m:r>
                        </m:sup>
                      </m:sSup>
                      <m:r>
                        <a:rPr lang="en-US" altLang="zh-CN" sz="1600" b="1">
                          <a:latin typeface="Cambria Math" panose="02040503050406030204" pitchFamily="18" charset="0"/>
                          <a:ea typeface="Cambria Math" panose="02040503050406030204" pitchFamily="18" charset="0"/>
                        </a:rPr>
                        <m:t>𝐮</m:t>
                      </m:r>
                      <m:r>
                        <a:rPr lang="en-US" altLang="zh-CN" sz="1600" b="0" i="0" smtClean="0">
                          <a:solidFill>
                            <a:schemeClr val="tx1"/>
                          </a:solidFill>
                          <a:latin typeface="Cambria Math" panose="02040503050406030204" pitchFamily="18" charset="0"/>
                        </a:rPr>
                        <m:t>−</m:t>
                      </m:r>
                      <m:r>
                        <a:rPr lang="zh-CN" altLang="en-US" sz="1600" b="1" i="0" smtClean="0">
                          <a:solidFill>
                            <a:schemeClr val="tx1"/>
                          </a:solidFill>
                          <a:latin typeface="Cambria Math" panose="02040503050406030204" pitchFamily="18" charset="0"/>
                        </a:rPr>
                        <m:t>𝛁</m:t>
                      </m:r>
                      <m:r>
                        <a:rPr lang="zh-CN" altLang="en-US" sz="1600" b="0" i="1" smtClean="0">
                          <a:solidFill>
                            <a:schemeClr val="tx1"/>
                          </a:solidFill>
                          <a:latin typeface="Cambria Math" panose="02040503050406030204" pitchFamily="18" charset="0"/>
                        </a:rPr>
                        <m:t>∙</m:t>
                      </m:r>
                      <m:r>
                        <a:rPr lang="el-GR" altLang="zh-CN" sz="1600" b="1">
                          <a:latin typeface="Cambria Math" panose="02040503050406030204" pitchFamily="18" charset="0"/>
                          <a:ea typeface="Cambria Math" panose="02040503050406030204" pitchFamily="18" charset="0"/>
                        </a:rPr>
                        <m:t>𝚲</m:t>
                      </m:r>
                      <m:r>
                        <a:rPr lang="en-US" altLang="zh-CN" sz="1600" b="1">
                          <a:latin typeface="Cambria Math" panose="02040503050406030204" pitchFamily="18" charset="0"/>
                          <a:ea typeface="Cambria Math" panose="02040503050406030204" pitchFamily="18" charset="0"/>
                        </a:rPr>
                        <m:t>:</m:t>
                      </m:r>
                      <m:r>
                        <a:rPr lang="el-GR" altLang="zh-CN" sz="1600" b="1">
                          <a:latin typeface="Cambria Math" panose="02040503050406030204" pitchFamily="18" charset="0"/>
                          <a:ea typeface="Cambria Math" panose="02040503050406030204" pitchFamily="18" charset="0"/>
                        </a:rPr>
                        <m:t>𝛁</m:t>
                      </m:r>
                      <m:r>
                        <a:rPr lang="en-US" altLang="zh-CN" sz="1600" b="1">
                          <a:latin typeface="Cambria Math" panose="02040503050406030204" pitchFamily="18" charset="0"/>
                          <a:ea typeface="Cambria Math" panose="02040503050406030204" pitchFamily="18" charset="0"/>
                        </a:rPr>
                        <m:t>𝐮</m:t>
                      </m:r>
                      <m:r>
                        <a:rPr lang="en-US" altLang="zh-CN" sz="1600" b="1" i="0" smtClean="0">
                          <a:latin typeface="Cambria Math" panose="02040503050406030204" pitchFamily="18" charset="0"/>
                          <a:ea typeface="Cambria Math" panose="02040503050406030204" pitchFamily="18" charset="0"/>
                        </a:rPr>
                        <m:t>−</m:t>
                      </m:r>
                      <m:r>
                        <a:rPr lang="zh-CN" altLang="en-US" sz="1600" b="0" i="1" smtClean="0">
                          <a:latin typeface="Cambria Math" panose="02040503050406030204" pitchFamily="18" charset="0"/>
                          <a:ea typeface="Cambria Math" panose="02040503050406030204" pitchFamily="18" charset="0"/>
                        </a:rPr>
                        <m:t>𝜌</m:t>
                      </m:r>
                      <m:r>
                        <a:rPr lang="en-US" altLang="zh-CN" sz="1600" b="1" i="1" smtClean="0">
                          <a:latin typeface="Cambria Math" panose="02040503050406030204" pitchFamily="18" charset="0"/>
                          <a:ea typeface="Cambria Math" panose="02040503050406030204" pitchFamily="18" charset="0"/>
                        </a:rPr>
                        <m:t>𝒈</m:t>
                      </m:r>
                      <m:r>
                        <a:rPr lang="zh-CN" altLang="en-US" sz="1600">
                          <a:latin typeface="Cambria Math" panose="02040503050406030204" pitchFamily="18" charset="0"/>
                        </a:rPr>
                        <m:t>=</m:t>
                      </m:r>
                      <m:sSub>
                        <m:sSubPr>
                          <m:ctrlPr>
                            <a:rPr lang="en-US" altLang="zh-CN" sz="1600" i="1" smtClean="0">
                              <a:latin typeface="Cambria Math" panose="02040503050406030204" pitchFamily="18" charset="0"/>
                            </a:rPr>
                          </m:ctrlPr>
                        </m:sSubPr>
                        <m:e>
                          <m:r>
                            <a:rPr lang="en-US" altLang="zh-CN" sz="1600" b="1">
                              <a:latin typeface="Cambria Math" panose="02040503050406030204" pitchFamily="18" charset="0"/>
                            </a:rPr>
                            <m:t>𝐟</m:t>
                          </m:r>
                        </m:e>
                        <m:sub>
                          <m:r>
                            <m:rPr>
                              <m:sty m:val="p"/>
                            </m:rPr>
                            <a:rPr lang="en-US" altLang="zh-CN" sz="1600" b="0" i="0" smtClean="0">
                              <a:latin typeface="Cambria Math" panose="02040503050406030204" pitchFamily="18" charset="0"/>
                            </a:rPr>
                            <m:t>E</m:t>
                          </m:r>
                        </m:sub>
                      </m:sSub>
                    </m:oMath>
                  </m:oMathPara>
                </a14:m>
                <a:endParaRPr lang="zh-CN" altLang="en-US" sz="1600" b="1" dirty="0">
                  <a:solidFill>
                    <a:schemeClr val="tx1"/>
                  </a:solidFill>
                </a:endParaRPr>
              </a:p>
            </p:txBody>
          </p:sp>
        </mc:Choice>
        <mc:Fallback xmlns="">
          <p:sp>
            <p:nvSpPr>
              <p:cNvPr id="75" name="矩形 74">
                <a:extLst>
                  <a:ext uri="{FF2B5EF4-FFF2-40B4-BE49-F238E27FC236}">
                    <a16:creationId xmlns:a16="http://schemas.microsoft.com/office/drawing/2014/main" id="{67BB8AB4-1497-43F1-BBA3-D00E4FBFA0E3}"/>
                  </a:ext>
                </a:extLst>
              </p:cNvPr>
              <p:cNvSpPr>
                <a:spLocks noRot="1" noChangeAspect="1" noMove="1" noResize="1" noEditPoints="1" noAdjustHandles="1" noChangeArrowheads="1" noChangeShapeType="1" noTextEdit="1"/>
              </p:cNvSpPr>
              <p:nvPr/>
            </p:nvSpPr>
            <p:spPr>
              <a:xfrm>
                <a:off x="205527" y="1015997"/>
                <a:ext cx="2922145" cy="338554"/>
              </a:xfrm>
              <a:prstGeom prst="rect">
                <a:avLst/>
              </a:prstGeom>
              <a:blipFill>
                <a:blip r:embed="rId16"/>
                <a:stretch>
                  <a:fillRect b="-54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6" name="矩形 75">
                <a:extLst>
                  <a:ext uri="{FF2B5EF4-FFF2-40B4-BE49-F238E27FC236}">
                    <a16:creationId xmlns:a16="http://schemas.microsoft.com/office/drawing/2014/main" id="{67BB8AB4-1497-43F1-BBA3-D00E4FBFA0E3}"/>
                  </a:ext>
                </a:extLst>
              </p:cNvPr>
              <p:cNvSpPr/>
              <p:nvPr/>
            </p:nvSpPr>
            <p:spPr>
              <a:xfrm>
                <a:off x="205527" y="1541278"/>
                <a:ext cx="6654557"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b="1" i="0" smtClean="0">
                          <a:latin typeface="Cambria Math" panose="02040503050406030204" pitchFamily="18" charset="0"/>
                          <a:ea typeface="Cambria Math" panose="02040503050406030204" pitchFamily="18" charset="0"/>
                        </a:rPr>
                        <m:t>𝐬</m:t>
                      </m:r>
                      <m:r>
                        <a:rPr lang="en-US" altLang="zh-CN" sz="1600" b="1"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𝑟</m:t>
                      </m:r>
                      <m:r>
                        <a:rPr lang="en-US" altLang="zh-CN" sz="1600" b="0" i="1" smtClean="0">
                          <a:latin typeface="Cambria Math" panose="02040503050406030204" pitchFamily="18" charset="0"/>
                          <a:ea typeface="Cambria Math" panose="02040503050406030204" pitchFamily="18" charset="0"/>
                        </a:rPr>
                        <m:t>,</m:t>
                      </m:r>
                      <m:r>
                        <a:rPr lang="zh-CN" altLang="en-US" sz="1600" i="1">
                          <a:latin typeface="Cambria Math" panose="02040503050406030204" pitchFamily="18" charset="0"/>
                          <a:ea typeface="Cambria Math" panose="02040503050406030204" pitchFamily="18" charset="0"/>
                        </a:rPr>
                        <m:t>𝜃</m:t>
                      </m:r>
                      <m:r>
                        <a:rPr lang="en-US" altLang="zh-CN" sz="1600" i="1">
                          <a:latin typeface="Cambria Math" panose="02040503050406030204" pitchFamily="18" charset="0"/>
                          <a:ea typeface="Cambria Math" panose="02040503050406030204" pitchFamily="18" charset="0"/>
                        </a:rPr>
                        <m:t>,</m:t>
                      </m:r>
                      <m:r>
                        <a:rPr lang="zh-CN" altLang="en-US" sz="1600" i="1">
                          <a:latin typeface="Cambria Math" panose="02040503050406030204" pitchFamily="18" charset="0"/>
                          <a:ea typeface="Cambria Math" panose="02040503050406030204" pitchFamily="18" charset="0"/>
                        </a:rPr>
                        <m:t>𝜑</m:t>
                      </m:r>
                      <m:r>
                        <a:rPr lang="en-US" altLang="zh-CN" sz="1600" b="1" i="1">
                          <a:latin typeface="Cambria Math" panose="02040503050406030204" pitchFamily="18" charset="0"/>
                          <a:ea typeface="Cambria Math" panose="02040503050406030204" pitchFamily="18" charset="0"/>
                        </a:rPr>
                        <m:t>)</m:t>
                      </m:r>
                      <m:r>
                        <a:rPr lang="en-US" altLang="zh-CN" sz="1600" b="1" i="0"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sub>
                          <m:r>
                            <a:rPr lang="en-US" altLang="zh-CN" sz="1600" b="0" i="1" smtClean="0">
                              <a:latin typeface="Cambria Math" panose="02040503050406030204" pitchFamily="18" charset="0"/>
                              <a:ea typeface="Cambria Math" panose="02040503050406030204" pitchFamily="18" charset="0"/>
                            </a:rPr>
                            <m:t>𝑛</m:t>
                          </m:r>
                        </m:sub>
                      </m:sSub>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𝑈</m:t>
                          </m:r>
                        </m:e>
                        <m:sub>
                          <m:r>
                            <a:rPr lang="en-US" altLang="zh-CN" sz="1600" b="0" i="1" smtClean="0">
                              <a:latin typeface="Cambria Math" panose="02040503050406030204" pitchFamily="18" charset="0"/>
                              <a:ea typeface="Cambria Math" panose="02040503050406030204" pitchFamily="18" charset="0"/>
                            </a:rPr>
                            <m:t>𝑙</m:t>
                          </m:r>
                        </m:sub>
                      </m:sSub>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𝑟</m:t>
                      </m:r>
                      <m:r>
                        <a:rPr lang="en-US" altLang="zh-CN" sz="1600" b="0" i="1" smtClean="0">
                          <a:latin typeface="Cambria Math" panose="02040503050406030204" pitchFamily="18" charset="0"/>
                          <a:ea typeface="Cambria Math" panose="02040503050406030204" pitchFamily="18" charset="0"/>
                        </a:rPr>
                        <m:t>)</m:t>
                      </m:r>
                      <m:sSub>
                        <m:sSubPr>
                          <m:ctrlPr>
                            <a:rPr lang="en-US" altLang="zh-CN" sz="1600" b="1" i="1" smtClean="0">
                              <a:latin typeface="Cambria Math" panose="02040503050406030204" pitchFamily="18" charset="0"/>
                              <a:ea typeface="Cambria Math" panose="02040503050406030204" pitchFamily="18" charset="0"/>
                            </a:rPr>
                          </m:ctrlPr>
                        </m:sSubPr>
                        <m:e>
                          <m:r>
                            <a:rPr lang="en-US" altLang="zh-CN" sz="1600" b="1" i="0" smtClean="0">
                              <a:latin typeface="Cambria Math" panose="02040503050406030204" pitchFamily="18" charset="0"/>
                              <a:ea typeface="Cambria Math" panose="02040503050406030204" pitchFamily="18" charset="0"/>
                            </a:rPr>
                            <m:t>𝐏</m:t>
                          </m:r>
                        </m:e>
                        <m:sub>
                          <m:r>
                            <a:rPr lang="en-US" altLang="zh-CN" sz="1600" b="0" i="1" smtClean="0">
                              <a:latin typeface="Cambria Math" panose="02040503050406030204" pitchFamily="18" charset="0"/>
                              <a:ea typeface="Cambria Math" panose="02040503050406030204" pitchFamily="18" charset="0"/>
                            </a:rPr>
                            <m:t>𝑙𝑚</m:t>
                          </m:r>
                        </m:sub>
                      </m:sSub>
                      <m:r>
                        <a:rPr lang="en-US" altLang="zh-CN" sz="1600" b="1" i="1" smtClean="0">
                          <a:latin typeface="Cambria Math" panose="02040503050406030204" pitchFamily="18" charset="0"/>
                          <a:ea typeface="Cambria Math" panose="02040503050406030204" pitchFamily="18" charset="0"/>
                        </a:rPr>
                        <m:t>(</m:t>
                      </m:r>
                      <m:r>
                        <a:rPr lang="zh-CN" altLang="en-US" sz="1600" b="0" i="1" smtClean="0">
                          <a:latin typeface="Cambria Math" panose="02040503050406030204" pitchFamily="18" charset="0"/>
                          <a:ea typeface="Cambria Math" panose="02040503050406030204" pitchFamily="18" charset="0"/>
                        </a:rPr>
                        <m:t>𝜃</m:t>
                      </m:r>
                      <m:r>
                        <a:rPr lang="en-US" altLang="zh-CN" sz="1600" b="0" i="1" smtClean="0">
                          <a:latin typeface="Cambria Math" panose="02040503050406030204" pitchFamily="18" charset="0"/>
                          <a:ea typeface="Cambria Math" panose="02040503050406030204" pitchFamily="18" charset="0"/>
                        </a:rPr>
                        <m:t>,</m:t>
                      </m:r>
                      <m:r>
                        <a:rPr lang="zh-CN" altLang="en-US" sz="1600" b="0" i="1" smtClean="0">
                          <a:latin typeface="Cambria Math" panose="02040503050406030204" pitchFamily="18" charset="0"/>
                          <a:ea typeface="Cambria Math" panose="02040503050406030204" pitchFamily="18" charset="0"/>
                        </a:rPr>
                        <m:t>𝜑</m:t>
                      </m:r>
                      <m:r>
                        <a:rPr lang="en-US" altLang="zh-CN" sz="1600" b="1" i="1" smtClean="0">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ea typeface="Cambria Math" panose="02040503050406030204" pitchFamily="18" charset="0"/>
                            </a:rPr>
                          </m:ctrlPr>
                        </m:sSubPr>
                        <m:e/>
                        <m:sub>
                          <m:r>
                            <a:rPr lang="en-US" altLang="zh-CN" sz="1600" i="1">
                              <a:latin typeface="Cambria Math" panose="02040503050406030204" pitchFamily="18" charset="0"/>
                              <a:ea typeface="Cambria Math" panose="02040503050406030204" pitchFamily="18" charset="0"/>
                            </a:rPr>
                            <m:t>𝑛</m:t>
                          </m:r>
                        </m:sub>
                      </m:sSub>
                      <m:sSub>
                        <m:sSubPr>
                          <m:ctrlPr>
                            <a:rPr lang="en-US" altLang="zh-CN" sz="1600" i="1">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𝑉</m:t>
                          </m:r>
                        </m:e>
                        <m:sub>
                          <m:r>
                            <a:rPr lang="en-US" altLang="zh-CN" sz="1600" i="1">
                              <a:latin typeface="Cambria Math" panose="02040503050406030204" pitchFamily="18" charset="0"/>
                              <a:ea typeface="Cambria Math" panose="02040503050406030204" pitchFamily="18" charset="0"/>
                            </a:rPr>
                            <m:t>𝑙</m:t>
                          </m:r>
                        </m:sub>
                      </m:sSub>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𝑟</m:t>
                      </m:r>
                      <m:r>
                        <a:rPr lang="en-US" altLang="zh-CN" sz="1600" i="1">
                          <a:latin typeface="Cambria Math" panose="02040503050406030204" pitchFamily="18" charset="0"/>
                          <a:ea typeface="Cambria Math" panose="02040503050406030204" pitchFamily="18" charset="0"/>
                        </a:rPr>
                        <m:t>)</m:t>
                      </m:r>
                      <m:sSub>
                        <m:sSubPr>
                          <m:ctrlPr>
                            <a:rPr lang="en-US" altLang="zh-CN" sz="1600" b="1" i="1">
                              <a:latin typeface="Cambria Math" panose="02040503050406030204" pitchFamily="18" charset="0"/>
                              <a:ea typeface="Cambria Math" panose="02040503050406030204" pitchFamily="18" charset="0"/>
                            </a:rPr>
                          </m:ctrlPr>
                        </m:sSubPr>
                        <m:e>
                          <m:r>
                            <a:rPr lang="en-US" altLang="zh-CN" sz="1600" b="1" i="0" smtClean="0">
                              <a:latin typeface="Cambria Math" panose="02040503050406030204" pitchFamily="18" charset="0"/>
                              <a:ea typeface="Cambria Math" panose="02040503050406030204" pitchFamily="18" charset="0"/>
                            </a:rPr>
                            <m:t>𝐁</m:t>
                          </m:r>
                        </m:e>
                        <m:sub>
                          <m:r>
                            <a:rPr lang="en-US" altLang="zh-CN" sz="1600" i="1">
                              <a:latin typeface="Cambria Math" panose="02040503050406030204" pitchFamily="18" charset="0"/>
                              <a:ea typeface="Cambria Math" panose="02040503050406030204" pitchFamily="18" charset="0"/>
                            </a:rPr>
                            <m:t>𝑙𝑚</m:t>
                          </m:r>
                        </m:sub>
                      </m:sSub>
                      <m:r>
                        <a:rPr lang="en-US" altLang="zh-CN" sz="1600" b="1" i="1">
                          <a:latin typeface="Cambria Math" panose="02040503050406030204" pitchFamily="18" charset="0"/>
                          <a:ea typeface="Cambria Math" panose="02040503050406030204" pitchFamily="18" charset="0"/>
                        </a:rPr>
                        <m:t>(</m:t>
                      </m:r>
                      <m:r>
                        <a:rPr lang="zh-CN" altLang="en-US" sz="1600" i="1">
                          <a:latin typeface="Cambria Math" panose="02040503050406030204" pitchFamily="18" charset="0"/>
                          <a:ea typeface="Cambria Math" panose="02040503050406030204" pitchFamily="18" charset="0"/>
                        </a:rPr>
                        <m:t>𝜃</m:t>
                      </m:r>
                      <m:r>
                        <a:rPr lang="en-US" altLang="zh-CN" sz="1600" i="1">
                          <a:latin typeface="Cambria Math" panose="02040503050406030204" pitchFamily="18" charset="0"/>
                          <a:ea typeface="Cambria Math" panose="02040503050406030204" pitchFamily="18" charset="0"/>
                        </a:rPr>
                        <m:t>,</m:t>
                      </m:r>
                      <m:r>
                        <a:rPr lang="zh-CN" altLang="en-US" sz="1600" i="1">
                          <a:latin typeface="Cambria Math" panose="02040503050406030204" pitchFamily="18" charset="0"/>
                          <a:ea typeface="Cambria Math" panose="02040503050406030204" pitchFamily="18" charset="0"/>
                        </a:rPr>
                        <m:t>𝜑</m:t>
                      </m:r>
                      <m:r>
                        <a:rPr lang="en-US" altLang="zh-CN" sz="1600" b="1" i="1">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ea typeface="Cambria Math" panose="02040503050406030204" pitchFamily="18" charset="0"/>
                            </a:rPr>
                          </m:ctrlPr>
                        </m:sSubPr>
                        <m:e/>
                        <m:sub>
                          <m:r>
                            <a:rPr lang="en-US" altLang="zh-CN" sz="1600" i="1">
                              <a:latin typeface="Cambria Math" panose="02040503050406030204" pitchFamily="18" charset="0"/>
                              <a:ea typeface="Cambria Math" panose="02040503050406030204" pitchFamily="18" charset="0"/>
                            </a:rPr>
                            <m:t>𝑛</m:t>
                          </m:r>
                        </m:sub>
                      </m:sSub>
                      <m:sSub>
                        <m:sSubPr>
                          <m:ctrlPr>
                            <a:rPr lang="en-US" altLang="zh-CN" sz="1600" i="1">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𝑊</m:t>
                          </m:r>
                        </m:e>
                        <m:sub>
                          <m:r>
                            <a:rPr lang="en-US" altLang="zh-CN" sz="1600" i="1">
                              <a:latin typeface="Cambria Math" panose="02040503050406030204" pitchFamily="18" charset="0"/>
                              <a:ea typeface="Cambria Math" panose="02040503050406030204" pitchFamily="18" charset="0"/>
                            </a:rPr>
                            <m:t>𝑙</m:t>
                          </m:r>
                        </m:sub>
                      </m:sSub>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𝑟</m:t>
                      </m:r>
                      <m:r>
                        <a:rPr lang="en-US" altLang="zh-CN" sz="1600" i="1">
                          <a:latin typeface="Cambria Math" panose="02040503050406030204" pitchFamily="18" charset="0"/>
                          <a:ea typeface="Cambria Math" panose="02040503050406030204" pitchFamily="18" charset="0"/>
                        </a:rPr>
                        <m:t>)</m:t>
                      </m:r>
                      <m:sSub>
                        <m:sSubPr>
                          <m:ctrlPr>
                            <a:rPr lang="en-US" altLang="zh-CN" sz="1600" b="1" i="1">
                              <a:latin typeface="Cambria Math" panose="02040503050406030204" pitchFamily="18" charset="0"/>
                              <a:ea typeface="Cambria Math" panose="02040503050406030204" pitchFamily="18" charset="0"/>
                            </a:rPr>
                          </m:ctrlPr>
                        </m:sSubPr>
                        <m:e>
                          <m:r>
                            <a:rPr lang="en-US" altLang="zh-CN" sz="1600" b="1" i="0" smtClean="0">
                              <a:latin typeface="Cambria Math" panose="02040503050406030204" pitchFamily="18" charset="0"/>
                              <a:ea typeface="Cambria Math" panose="02040503050406030204" pitchFamily="18" charset="0"/>
                            </a:rPr>
                            <m:t>𝐂</m:t>
                          </m:r>
                        </m:e>
                        <m:sub>
                          <m:r>
                            <a:rPr lang="en-US" altLang="zh-CN" sz="1600" i="1">
                              <a:latin typeface="Cambria Math" panose="02040503050406030204" pitchFamily="18" charset="0"/>
                              <a:ea typeface="Cambria Math" panose="02040503050406030204" pitchFamily="18" charset="0"/>
                            </a:rPr>
                            <m:t>𝑙𝑚</m:t>
                          </m:r>
                        </m:sub>
                      </m:sSub>
                      <m:r>
                        <a:rPr lang="en-US" altLang="zh-CN" sz="1600" b="1" i="1">
                          <a:latin typeface="Cambria Math" panose="02040503050406030204" pitchFamily="18" charset="0"/>
                          <a:ea typeface="Cambria Math" panose="02040503050406030204" pitchFamily="18" charset="0"/>
                        </a:rPr>
                        <m:t>(</m:t>
                      </m:r>
                      <m:r>
                        <a:rPr lang="zh-CN" altLang="en-US" sz="1600" i="1">
                          <a:latin typeface="Cambria Math" panose="02040503050406030204" pitchFamily="18" charset="0"/>
                          <a:ea typeface="Cambria Math" panose="02040503050406030204" pitchFamily="18" charset="0"/>
                        </a:rPr>
                        <m:t>𝜃</m:t>
                      </m:r>
                      <m:r>
                        <a:rPr lang="en-US" altLang="zh-CN" sz="1600" i="1">
                          <a:latin typeface="Cambria Math" panose="02040503050406030204" pitchFamily="18" charset="0"/>
                          <a:ea typeface="Cambria Math" panose="02040503050406030204" pitchFamily="18" charset="0"/>
                        </a:rPr>
                        <m:t>,</m:t>
                      </m:r>
                      <m:r>
                        <a:rPr lang="zh-CN" altLang="en-US" sz="1600" i="1">
                          <a:latin typeface="Cambria Math" panose="02040503050406030204" pitchFamily="18" charset="0"/>
                          <a:ea typeface="Cambria Math" panose="02040503050406030204" pitchFamily="18" charset="0"/>
                        </a:rPr>
                        <m:t>𝜑</m:t>
                      </m:r>
                      <m:r>
                        <a:rPr lang="en-US" altLang="zh-CN" sz="1600" b="1" i="1">
                          <a:latin typeface="Cambria Math" panose="02040503050406030204" pitchFamily="18" charset="0"/>
                          <a:ea typeface="Cambria Math" panose="02040503050406030204" pitchFamily="18" charset="0"/>
                        </a:rPr>
                        <m:t>)</m:t>
                      </m:r>
                    </m:oMath>
                  </m:oMathPara>
                </a14:m>
                <a:endParaRPr lang="zh-CN" altLang="en-US" sz="1600" b="1" dirty="0">
                  <a:solidFill>
                    <a:schemeClr val="tx1"/>
                  </a:solidFill>
                </a:endParaRPr>
              </a:p>
            </p:txBody>
          </p:sp>
        </mc:Choice>
        <mc:Fallback xmlns="">
          <p:sp>
            <p:nvSpPr>
              <p:cNvPr id="76" name="矩形 75">
                <a:extLst>
                  <a:ext uri="{FF2B5EF4-FFF2-40B4-BE49-F238E27FC236}">
                    <a16:creationId xmlns:a16="http://schemas.microsoft.com/office/drawing/2014/main" id="{67BB8AB4-1497-43F1-BBA3-D00E4FBFA0E3}"/>
                  </a:ext>
                </a:extLst>
              </p:cNvPr>
              <p:cNvSpPr>
                <a:spLocks noRot="1" noChangeAspect="1" noMove="1" noResize="1" noEditPoints="1" noAdjustHandles="1" noChangeArrowheads="1" noChangeShapeType="1" noTextEdit="1"/>
              </p:cNvSpPr>
              <p:nvPr/>
            </p:nvSpPr>
            <p:spPr>
              <a:xfrm>
                <a:off x="205527" y="1541278"/>
                <a:ext cx="6654557" cy="338554"/>
              </a:xfrm>
              <a:prstGeom prst="rect">
                <a:avLst/>
              </a:prstGeom>
              <a:blipFill>
                <a:blip r:embed="rId17"/>
                <a:stretch>
                  <a:fillRect b="-127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7" name="矩形 76">
                <a:extLst>
                  <a:ext uri="{FF2B5EF4-FFF2-40B4-BE49-F238E27FC236}">
                    <a16:creationId xmlns:a16="http://schemas.microsoft.com/office/drawing/2014/main" id="{67BB8AB4-1497-43F1-BBA3-D00E4FBFA0E3}"/>
                  </a:ext>
                </a:extLst>
              </p:cNvPr>
              <p:cNvSpPr/>
              <p:nvPr/>
            </p:nvSpPr>
            <p:spPr>
              <a:xfrm>
                <a:off x="209037" y="2038930"/>
                <a:ext cx="6578252"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b="1" i="0" smtClean="0">
                          <a:latin typeface="Cambria Math" panose="02040503050406030204" pitchFamily="18" charset="0"/>
                          <a:ea typeface="Cambria Math" panose="02040503050406030204" pitchFamily="18" charset="0"/>
                        </a:rPr>
                        <m:t>𝐓</m:t>
                      </m:r>
                      <m:r>
                        <a:rPr lang="en-US" altLang="zh-CN" sz="1600" b="1" i="1">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𝑟</m:t>
                      </m:r>
                      <m:r>
                        <a:rPr lang="en-US" altLang="zh-CN" sz="1600" b="0" i="1" smtClean="0">
                          <a:latin typeface="Cambria Math" panose="02040503050406030204" pitchFamily="18" charset="0"/>
                          <a:ea typeface="Cambria Math" panose="02040503050406030204" pitchFamily="18" charset="0"/>
                        </a:rPr>
                        <m:t>,</m:t>
                      </m:r>
                      <m:r>
                        <a:rPr lang="zh-CN" altLang="en-US" sz="1600" i="1">
                          <a:latin typeface="Cambria Math" panose="02040503050406030204" pitchFamily="18" charset="0"/>
                          <a:ea typeface="Cambria Math" panose="02040503050406030204" pitchFamily="18" charset="0"/>
                        </a:rPr>
                        <m:t>𝜃</m:t>
                      </m:r>
                      <m:r>
                        <a:rPr lang="en-US" altLang="zh-CN" sz="1600" i="1">
                          <a:latin typeface="Cambria Math" panose="02040503050406030204" pitchFamily="18" charset="0"/>
                          <a:ea typeface="Cambria Math" panose="02040503050406030204" pitchFamily="18" charset="0"/>
                        </a:rPr>
                        <m:t>,</m:t>
                      </m:r>
                      <m:r>
                        <a:rPr lang="zh-CN" altLang="en-US" sz="1600" i="1">
                          <a:latin typeface="Cambria Math" panose="02040503050406030204" pitchFamily="18" charset="0"/>
                          <a:ea typeface="Cambria Math" panose="02040503050406030204" pitchFamily="18" charset="0"/>
                        </a:rPr>
                        <m:t>𝜑</m:t>
                      </m:r>
                      <m:r>
                        <a:rPr lang="en-US" altLang="zh-CN" sz="1600" b="1" i="1">
                          <a:latin typeface="Cambria Math" panose="02040503050406030204" pitchFamily="18" charset="0"/>
                          <a:ea typeface="Cambria Math" panose="02040503050406030204" pitchFamily="18" charset="0"/>
                        </a:rPr>
                        <m:t>)</m:t>
                      </m:r>
                      <m:r>
                        <a:rPr lang="en-US" altLang="zh-CN" sz="1600" b="1" i="0" smtClean="0">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ea typeface="Cambria Math" panose="02040503050406030204" pitchFamily="18" charset="0"/>
                            </a:rPr>
                          </m:ctrlPr>
                        </m:sSubPr>
                        <m:e/>
                        <m:sub>
                          <m:r>
                            <a:rPr lang="en-US" altLang="zh-CN" sz="1600" i="1">
                              <a:latin typeface="Cambria Math" panose="02040503050406030204" pitchFamily="18" charset="0"/>
                              <a:ea typeface="Cambria Math" panose="02040503050406030204" pitchFamily="18" charset="0"/>
                            </a:rPr>
                            <m:t>𝑛</m:t>
                          </m:r>
                        </m:sub>
                      </m:sSub>
                      <m:sSub>
                        <m:sSubPr>
                          <m:ctrlPr>
                            <a:rPr lang="en-US" altLang="zh-CN" sz="1600" i="1">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𝑅</m:t>
                          </m:r>
                        </m:e>
                        <m:sub>
                          <m:r>
                            <a:rPr lang="en-US" altLang="zh-CN" sz="1600" i="1">
                              <a:latin typeface="Cambria Math" panose="02040503050406030204" pitchFamily="18" charset="0"/>
                              <a:ea typeface="Cambria Math" panose="02040503050406030204" pitchFamily="18" charset="0"/>
                            </a:rPr>
                            <m:t>𝑙</m:t>
                          </m:r>
                        </m:sub>
                      </m:sSub>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𝑟</m:t>
                      </m:r>
                      <m:r>
                        <a:rPr lang="en-US" altLang="zh-CN" sz="1600" b="0" i="1" smtClean="0">
                          <a:latin typeface="Cambria Math" panose="02040503050406030204" pitchFamily="18" charset="0"/>
                          <a:ea typeface="Cambria Math" panose="02040503050406030204" pitchFamily="18" charset="0"/>
                        </a:rPr>
                        <m:t>)</m:t>
                      </m:r>
                      <m:sSub>
                        <m:sSubPr>
                          <m:ctrlPr>
                            <a:rPr lang="en-US" altLang="zh-CN" sz="1600" b="1" i="1" smtClean="0">
                              <a:latin typeface="Cambria Math" panose="02040503050406030204" pitchFamily="18" charset="0"/>
                              <a:ea typeface="Cambria Math" panose="02040503050406030204" pitchFamily="18" charset="0"/>
                            </a:rPr>
                          </m:ctrlPr>
                        </m:sSubPr>
                        <m:e>
                          <m:r>
                            <a:rPr lang="en-US" altLang="zh-CN" sz="1600" b="1" i="0" smtClean="0">
                              <a:latin typeface="Cambria Math" panose="02040503050406030204" pitchFamily="18" charset="0"/>
                              <a:ea typeface="Cambria Math" panose="02040503050406030204" pitchFamily="18" charset="0"/>
                            </a:rPr>
                            <m:t>𝐏</m:t>
                          </m:r>
                        </m:e>
                        <m:sub>
                          <m:r>
                            <a:rPr lang="en-US" altLang="zh-CN" sz="1600" b="0" i="1" smtClean="0">
                              <a:latin typeface="Cambria Math" panose="02040503050406030204" pitchFamily="18" charset="0"/>
                              <a:ea typeface="Cambria Math" panose="02040503050406030204" pitchFamily="18" charset="0"/>
                            </a:rPr>
                            <m:t>𝑙𝑚</m:t>
                          </m:r>
                        </m:sub>
                      </m:sSub>
                      <m:r>
                        <a:rPr lang="en-US" altLang="zh-CN" sz="1600" b="1" i="1" smtClean="0">
                          <a:latin typeface="Cambria Math" panose="02040503050406030204" pitchFamily="18" charset="0"/>
                          <a:ea typeface="Cambria Math" panose="02040503050406030204" pitchFamily="18" charset="0"/>
                        </a:rPr>
                        <m:t>(</m:t>
                      </m:r>
                      <m:r>
                        <a:rPr lang="zh-CN" altLang="en-US" sz="1600" b="0" i="1" smtClean="0">
                          <a:latin typeface="Cambria Math" panose="02040503050406030204" pitchFamily="18" charset="0"/>
                          <a:ea typeface="Cambria Math" panose="02040503050406030204" pitchFamily="18" charset="0"/>
                        </a:rPr>
                        <m:t>𝜃</m:t>
                      </m:r>
                      <m:r>
                        <a:rPr lang="en-US" altLang="zh-CN" sz="1600" b="0" i="1" smtClean="0">
                          <a:latin typeface="Cambria Math" panose="02040503050406030204" pitchFamily="18" charset="0"/>
                          <a:ea typeface="Cambria Math" panose="02040503050406030204" pitchFamily="18" charset="0"/>
                        </a:rPr>
                        <m:t>,</m:t>
                      </m:r>
                      <m:r>
                        <a:rPr lang="zh-CN" altLang="en-US" sz="1600" b="0" i="1" smtClean="0">
                          <a:latin typeface="Cambria Math" panose="02040503050406030204" pitchFamily="18" charset="0"/>
                          <a:ea typeface="Cambria Math" panose="02040503050406030204" pitchFamily="18" charset="0"/>
                        </a:rPr>
                        <m:t>𝜑</m:t>
                      </m:r>
                      <m:r>
                        <a:rPr lang="en-US" altLang="zh-CN" sz="1600" b="1" i="1" smtClean="0">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ea typeface="Cambria Math" panose="02040503050406030204" pitchFamily="18" charset="0"/>
                            </a:rPr>
                          </m:ctrlPr>
                        </m:sSubPr>
                        <m:e/>
                        <m:sub>
                          <m:r>
                            <a:rPr lang="en-US" altLang="zh-CN" sz="1600" i="1">
                              <a:latin typeface="Cambria Math" panose="02040503050406030204" pitchFamily="18" charset="0"/>
                              <a:ea typeface="Cambria Math" panose="02040503050406030204" pitchFamily="18" charset="0"/>
                            </a:rPr>
                            <m:t>𝑛</m:t>
                          </m:r>
                        </m:sub>
                      </m:sSub>
                      <m:sSub>
                        <m:sSubPr>
                          <m:ctrlPr>
                            <a:rPr lang="en-US" altLang="zh-CN" sz="1600" i="1">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𝑆</m:t>
                          </m:r>
                        </m:e>
                        <m:sub>
                          <m:r>
                            <a:rPr lang="en-US" altLang="zh-CN" sz="1600" i="1">
                              <a:latin typeface="Cambria Math" panose="02040503050406030204" pitchFamily="18" charset="0"/>
                              <a:ea typeface="Cambria Math" panose="02040503050406030204" pitchFamily="18" charset="0"/>
                            </a:rPr>
                            <m:t>𝑙</m:t>
                          </m:r>
                        </m:sub>
                      </m:sSub>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𝑟</m:t>
                      </m:r>
                      <m:r>
                        <a:rPr lang="en-US" altLang="zh-CN" sz="1600" i="1">
                          <a:latin typeface="Cambria Math" panose="02040503050406030204" pitchFamily="18" charset="0"/>
                          <a:ea typeface="Cambria Math" panose="02040503050406030204" pitchFamily="18" charset="0"/>
                        </a:rPr>
                        <m:t>)</m:t>
                      </m:r>
                      <m:sSub>
                        <m:sSubPr>
                          <m:ctrlPr>
                            <a:rPr lang="en-US" altLang="zh-CN" sz="1600" b="1" i="1">
                              <a:latin typeface="Cambria Math" panose="02040503050406030204" pitchFamily="18" charset="0"/>
                              <a:ea typeface="Cambria Math" panose="02040503050406030204" pitchFamily="18" charset="0"/>
                            </a:rPr>
                          </m:ctrlPr>
                        </m:sSubPr>
                        <m:e>
                          <m:r>
                            <a:rPr lang="en-US" altLang="zh-CN" sz="1600" b="1" i="0" smtClean="0">
                              <a:latin typeface="Cambria Math" panose="02040503050406030204" pitchFamily="18" charset="0"/>
                              <a:ea typeface="Cambria Math" panose="02040503050406030204" pitchFamily="18" charset="0"/>
                            </a:rPr>
                            <m:t>𝐁</m:t>
                          </m:r>
                        </m:e>
                        <m:sub>
                          <m:r>
                            <a:rPr lang="en-US" altLang="zh-CN" sz="1600" i="1">
                              <a:latin typeface="Cambria Math" panose="02040503050406030204" pitchFamily="18" charset="0"/>
                              <a:ea typeface="Cambria Math" panose="02040503050406030204" pitchFamily="18" charset="0"/>
                            </a:rPr>
                            <m:t>𝑙𝑚</m:t>
                          </m:r>
                        </m:sub>
                      </m:sSub>
                      <m:r>
                        <a:rPr lang="en-US" altLang="zh-CN" sz="1600" b="1" i="1">
                          <a:latin typeface="Cambria Math" panose="02040503050406030204" pitchFamily="18" charset="0"/>
                          <a:ea typeface="Cambria Math" panose="02040503050406030204" pitchFamily="18" charset="0"/>
                        </a:rPr>
                        <m:t>(</m:t>
                      </m:r>
                      <m:r>
                        <a:rPr lang="zh-CN" altLang="en-US" sz="1600" i="1">
                          <a:latin typeface="Cambria Math" panose="02040503050406030204" pitchFamily="18" charset="0"/>
                          <a:ea typeface="Cambria Math" panose="02040503050406030204" pitchFamily="18" charset="0"/>
                        </a:rPr>
                        <m:t>𝜃</m:t>
                      </m:r>
                      <m:r>
                        <a:rPr lang="en-US" altLang="zh-CN" sz="1600" i="1">
                          <a:latin typeface="Cambria Math" panose="02040503050406030204" pitchFamily="18" charset="0"/>
                          <a:ea typeface="Cambria Math" panose="02040503050406030204" pitchFamily="18" charset="0"/>
                        </a:rPr>
                        <m:t>,</m:t>
                      </m:r>
                      <m:r>
                        <a:rPr lang="zh-CN" altLang="en-US" sz="1600" i="1">
                          <a:latin typeface="Cambria Math" panose="02040503050406030204" pitchFamily="18" charset="0"/>
                          <a:ea typeface="Cambria Math" panose="02040503050406030204" pitchFamily="18" charset="0"/>
                        </a:rPr>
                        <m:t>𝜑</m:t>
                      </m:r>
                      <m:r>
                        <a:rPr lang="en-US" altLang="zh-CN" sz="1600" b="1" i="1">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ea typeface="Cambria Math" panose="02040503050406030204" pitchFamily="18" charset="0"/>
                            </a:rPr>
                          </m:ctrlPr>
                        </m:sSubPr>
                        <m:e/>
                        <m:sub>
                          <m:r>
                            <a:rPr lang="en-US" altLang="zh-CN" sz="1600" i="1">
                              <a:latin typeface="Cambria Math" panose="02040503050406030204" pitchFamily="18" charset="0"/>
                              <a:ea typeface="Cambria Math" panose="02040503050406030204" pitchFamily="18" charset="0"/>
                            </a:rPr>
                            <m:t>𝑛</m:t>
                          </m:r>
                        </m:sub>
                      </m:sSub>
                      <m:sSub>
                        <m:sSubPr>
                          <m:ctrlPr>
                            <a:rPr lang="en-US" altLang="zh-CN" sz="1600" i="1">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𝑇</m:t>
                          </m:r>
                        </m:e>
                        <m:sub>
                          <m:r>
                            <a:rPr lang="en-US" altLang="zh-CN" sz="1600" i="1">
                              <a:latin typeface="Cambria Math" panose="02040503050406030204" pitchFamily="18" charset="0"/>
                              <a:ea typeface="Cambria Math" panose="02040503050406030204" pitchFamily="18" charset="0"/>
                            </a:rPr>
                            <m:t>𝑙</m:t>
                          </m:r>
                        </m:sub>
                      </m:sSub>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𝑟</m:t>
                      </m:r>
                      <m:r>
                        <a:rPr lang="en-US" altLang="zh-CN" sz="1600" i="1">
                          <a:latin typeface="Cambria Math" panose="02040503050406030204" pitchFamily="18" charset="0"/>
                          <a:ea typeface="Cambria Math" panose="02040503050406030204" pitchFamily="18" charset="0"/>
                        </a:rPr>
                        <m:t>)</m:t>
                      </m:r>
                      <m:sSub>
                        <m:sSubPr>
                          <m:ctrlPr>
                            <a:rPr lang="en-US" altLang="zh-CN" sz="1600" b="1" i="1">
                              <a:latin typeface="Cambria Math" panose="02040503050406030204" pitchFamily="18" charset="0"/>
                              <a:ea typeface="Cambria Math" panose="02040503050406030204" pitchFamily="18" charset="0"/>
                            </a:rPr>
                          </m:ctrlPr>
                        </m:sSubPr>
                        <m:e>
                          <m:r>
                            <a:rPr lang="en-US" altLang="zh-CN" sz="1600" b="1" i="0" smtClean="0">
                              <a:latin typeface="Cambria Math" panose="02040503050406030204" pitchFamily="18" charset="0"/>
                              <a:ea typeface="Cambria Math" panose="02040503050406030204" pitchFamily="18" charset="0"/>
                            </a:rPr>
                            <m:t>𝐂</m:t>
                          </m:r>
                        </m:e>
                        <m:sub>
                          <m:r>
                            <a:rPr lang="en-US" altLang="zh-CN" sz="1600" i="1">
                              <a:latin typeface="Cambria Math" panose="02040503050406030204" pitchFamily="18" charset="0"/>
                              <a:ea typeface="Cambria Math" panose="02040503050406030204" pitchFamily="18" charset="0"/>
                            </a:rPr>
                            <m:t>𝑙𝑚</m:t>
                          </m:r>
                        </m:sub>
                      </m:sSub>
                      <m:r>
                        <a:rPr lang="en-US" altLang="zh-CN" sz="1600" b="1" i="1">
                          <a:latin typeface="Cambria Math" panose="02040503050406030204" pitchFamily="18" charset="0"/>
                          <a:ea typeface="Cambria Math" panose="02040503050406030204" pitchFamily="18" charset="0"/>
                        </a:rPr>
                        <m:t>(</m:t>
                      </m:r>
                      <m:r>
                        <a:rPr lang="zh-CN" altLang="en-US" sz="1600" i="1">
                          <a:latin typeface="Cambria Math" panose="02040503050406030204" pitchFamily="18" charset="0"/>
                          <a:ea typeface="Cambria Math" panose="02040503050406030204" pitchFamily="18" charset="0"/>
                        </a:rPr>
                        <m:t>𝜃</m:t>
                      </m:r>
                      <m:r>
                        <a:rPr lang="en-US" altLang="zh-CN" sz="1600" i="1">
                          <a:latin typeface="Cambria Math" panose="02040503050406030204" pitchFamily="18" charset="0"/>
                          <a:ea typeface="Cambria Math" panose="02040503050406030204" pitchFamily="18" charset="0"/>
                        </a:rPr>
                        <m:t>,</m:t>
                      </m:r>
                      <m:r>
                        <a:rPr lang="zh-CN" altLang="en-US" sz="1600" i="1">
                          <a:latin typeface="Cambria Math" panose="02040503050406030204" pitchFamily="18" charset="0"/>
                          <a:ea typeface="Cambria Math" panose="02040503050406030204" pitchFamily="18" charset="0"/>
                        </a:rPr>
                        <m:t>𝜑</m:t>
                      </m:r>
                      <m:r>
                        <a:rPr lang="en-US" altLang="zh-CN" sz="1600" b="1" i="1">
                          <a:latin typeface="Cambria Math" panose="02040503050406030204" pitchFamily="18" charset="0"/>
                          <a:ea typeface="Cambria Math" panose="02040503050406030204" pitchFamily="18" charset="0"/>
                        </a:rPr>
                        <m:t>)</m:t>
                      </m:r>
                    </m:oMath>
                  </m:oMathPara>
                </a14:m>
                <a:endParaRPr lang="zh-CN" altLang="en-US" sz="1600" b="1" dirty="0">
                  <a:solidFill>
                    <a:schemeClr val="tx1"/>
                  </a:solidFill>
                </a:endParaRPr>
              </a:p>
            </p:txBody>
          </p:sp>
        </mc:Choice>
        <mc:Fallback xmlns="">
          <p:sp>
            <p:nvSpPr>
              <p:cNvPr id="77" name="矩形 76">
                <a:extLst>
                  <a:ext uri="{FF2B5EF4-FFF2-40B4-BE49-F238E27FC236}">
                    <a16:creationId xmlns:a16="http://schemas.microsoft.com/office/drawing/2014/main" id="{67BB8AB4-1497-43F1-BBA3-D00E4FBFA0E3}"/>
                  </a:ext>
                </a:extLst>
              </p:cNvPr>
              <p:cNvSpPr>
                <a:spLocks noRot="1" noChangeAspect="1" noMove="1" noResize="1" noEditPoints="1" noAdjustHandles="1" noChangeArrowheads="1" noChangeShapeType="1" noTextEdit="1"/>
              </p:cNvSpPr>
              <p:nvPr/>
            </p:nvSpPr>
            <p:spPr>
              <a:xfrm>
                <a:off x="209037" y="2038930"/>
                <a:ext cx="6578252" cy="338554"/>
              </a:xfrm>
              <a:prstGeom prst="rect">
                <a:avLst/>
              </a:prstGeom>
              <a:blipFill>
                <a:blip r:embed="rId18"/>
                <a:stretch>
                  <a:fillRect b="-1071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9" name="矩形 78">
                <a:extLst>
                  <a:ext uri="{FF2B5EF4-FFF2-40B4-BE49-F238E27FC236}">
                    <a16:creationId xmlns:a16="http://schemas.microsoft.com/office/drawing/2014/main" id="{67BB8AB4-1497-43F1-BBA3-D00E4FBFA0E3}"/>
                  </a:ext>
                </a:extLst>
              </p:cNvPr>
              <p:cNvSpPr/>
              <p:nvPr/>
            </p:nvSpPr>
            <p:spPr>
              <a:xfrm>
                <a:off x="3710609" y="1025150"/>
                <a:ext cx="2769907"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b="0" i="1" smtClean="0">
                          <a:solidFill>
                            <a:schemeClr val="tx1"/>
                          </a:solidFill>
                          <a:latin typeface="Cambria Math" panose="02040503050406030204" pitchFamily="18" charset="0"/>
                          <a:ea typeface="Cambria Math" panose="02040503050406030204" pitchFamily="18" charset="0"/>
                        </a:rPr>
                        <m:t>−</m:t>
                      </m:r>
                      <m:r>
                        <a:rPr lang="el-GR" altLang="zh-CN" sz="1600" b="0" i="1" smtClean="0">
                          <a:solidFill>
                            <a:schemeClr val="tx1"/>
                          </a:solidFill>
                          <a:latin typeface="Cambria Math" panose="02040503050406030204" pitchFamily="18" charset="0"/>
                          <a:ea typeface="Cambria Math" panose="02040503050406030204" pitchFamily="18" charset="0"/>
                        </a:rPr>
                        <m:t>𝜌</m:t>
                      </m:r>
                      <m:sSup>
                        <m:sSupPr>
                          <m:ctrlPr>
                            <a:rPr lang="el-GR" altLang="zh-CN" sz="1600" i="1">
                              <a:latin typeface="Cambria Math" panose="02040503050406030204" pitchFamily="18" charset="0"/>
                              <a:ea typeface="Cambria Math" panose="02040503050406030204" pitchFamily="18" charset="0"/>
                            </a:rPr>
                          </m:ctrlPr>
                        </m:sSupPr>
                        <m:e>
                          <m:r>
                            <a:rPr lang="zh-CN" altLang="el-GR" sz="1600" i="1">
                              <a:latin typeface="Cambria Math" panose="02040503050406030204" pitchFamily="18" charset="0"/>
                              <a:ea typeface="Cambria Math" panose="02040503050406030204" pitchFamily="18" charset="0"/>
                            </a:rPr>
                            <m:t>𝜔</m:t>
                          </m:r>
                        </m:e>
                        <m:sup>
                          <m:r>
                            <a:rPr lang="en-US" altLang="zh-CN" sz="1600" i="1">
                              <a:latin typeface="Cambria Math" panose="02040503050406030204" pitchFamily="18" charset="0"/>
                              <a:ea typeface="Cambria Math" panose="02040503050406030204" pitchFamily="18" charset="0"/>
                            </a:rPr>
                            <m:t>2</m:t>
                          </m:r>
                        </m:sup>
                      </m:sSup>
                      <m:r>
                        <a:rPr lang="en-US" altLang="zh-CN" sz="1600" b="1">
                          <a:latin typeface="Cambria Math" panose="02040503050406030204" pitchFamily="18" charset="0"/>
                          <a:ea typeface="Cambria Math" panose="02040503050406030204" pitchFamily="18" charset="0"/>
                        </a:rPr>
                        <m:t>𝐬</m:t>
                      </m:r>
                      <m:r>
                        <a:rPr lang="en-US" altLang="zh-CN" sz="1600" b="0" i="0" smtClean="0">
                          <a:solidFill>
                            <a:schemeClr val="tx1"/>
                          </a:solidFill>
                          <a:latin typeface="Cambria Math" panose="02040503050406030204" pitchFamily="18" charset="0"/>
                        </a:rPr>
                        <m:t>−</m:t>
                      </m:r>
                      <m:r>
                        <a:rPr lang="zh-CN" altLang="en-US" sz="1600" b="1" i="0" smtClean="0">
                          <a:solidFill>
                            <a:schemeClr val="tx1"/>
                          </a:solidFill>
                          <a:latin typeface="Cambria Math" panose="02040503050406030204" pitchFamily="18" charset="0"/>
                        </a:rPr>
                        <m:t>𝛁</m:t>
                      </m:r>
                      <m:r>
                        <a:rPr lang="zh-CN" altLang="en-US" sz="1600" b="0" i="1" smtClean="0">
                          <a:solidFill>
                            <a:schemeClr val="tx1"/>
                          </a:solidFill>
                          <a:latin typeface="Cambria Math" panose="02040503050406030204" pitchFamily="18" charset="0"/>
                        </a:rPr>
                        <m:t>∙</m:t>
                      </m:r>
                      <m:r>
                        <a:rPr lang="el-GR" altLang="zh-CN" sz="1600" b="1">
                          <a:latin typeface="Cambria Math" panose="02040503050406030204" pitchFamily="18" charset="0"/>
                          <a:ea typeface="Cambria Math" panose="02040503050406030204" pitchFamily="18" charset="0"/>
                        </a:rPr>
                        <m:t>𝚲</m:t>
                      </m:r>
                      <m:r>
                        <a:rPr lang="en-US" altLang="zh-CN" sz="1600" b="1">
                          <a:latin typeface="Cambria Math" panose="02040503050406030204" pitchFamily="18" charset="0"/>
                          <a:ea typeface="Cambria Math" panose="02040503050406030204" pitchFamily="18" charset="0"/>
                        </a:rPr>
                        <m:t>:</m:t>
                      </m:r>
                      <m:r>
                        <a:rPr lang="el-GR" altLang="zh-CN" sz="1600" b="1">
                          <a:latin typeface="Cambria Math" panose="02040503050406030204" pitchFamily="18" charset="0"/>
                          <a:ea typeface="Cambria Math" panose="02040503050406030204" pitchFamily="18" charset="0"/>
                        </a:rPr>
                        <m:t>𝛁</m:t>
                      </m:r>
                      <m:r>
                        <a:rPr lang="en-US" altLang="zh-CN" sz="1600" b="1" i="0" smtClean="0">
                          <a:latin typeface="Cambria Math" panose="02040503050406030204" pitchFamily="18" charset="0"/>
                          <a:ea typeface="Cambria Math" panose="02040503050406030204" pitchFamily="18" charset="0"/>
                        </a:rPr>
                        <m:t>𝐬</m:t>
                      </m:r>
                      <m:r>
                        <a:rPr lang="en-US" altLang="zh-CN" sz="1600" b="1" i="0" smtClean="0">
                          <a:latin typeface="Cambria Math" panose="02040503050406030204" pitchFamily="18" charset="0"/>
                          <a:ea typeface="Cambria Math" panose="02040503050406030204" pitchFamily="18" charset="0"/>
                        </a:rPr>
                        <m:t>−</m:t>
                      </m:r>
                      <m:r>
                        <a:rPr lang="zh-CN" altLang="en-US" sz="1600" b="0" i="1" smtClean="0">
                          <a:latin typeface="Cambria Math" panose="02040503050406030204" pitchFamily="18" charset="0"/>
                          <a:ea typeface="Cambria Math" panose="02040503050406030204" pitchFamily="18" charset="0"/>
                        </a:rPr>
                        <m:t>𝜌</m:t>
                      </m:r>
                      <m:r>
                        <a:rPr lang="en-US" altLang="zh-CN" sz="1600" b="1" i="1" smtClean="0">
                          <a:latin typeface="Cambria Math" panose="02040503050406030204" pitchFamily="18" charset="0"/>
                          <a:ea typeface="Cambria Math" panose="02040503050406030204" pitchFamily="18" charset="0"/>
                        </a:rPr>
                        <m:t>𝒈</m:t>
                      </m:r>
                      <m:r>
                        <a:rPr lang="zh-CN" altLang="en-US" sz="1600">
                          <a:latin typeface="Cambria Math" panose="02040503050406030204" pitchFamily="18" charset="0"/>
                        </a:rPr>
                        <m:t>=</m:t>
                      </m:r>
                      <m:r>
                        <a:rPr lang="en-US" altLang="zh-CN" sz="1600" b="1" i="1" smtClean="0">
                          <a:latin typeface="Cambria Math" panose="02040503050406030204" pitchFamily="18" charset="0"/>
                        </a:rPr>
                        <m:t>𝟎</m:t>
                      </m:r>
                    </m:oMath>
                  </m:oMathPara>
                </a14:m>
                <a:endParaRPr lang="zh-CN" altLang="en-US" sz="1600" b="1" dirty="0">
                  <a:solidFill>
                    <a:schemeClr val="tx1"/>
                  </a:solidFill>
                </a:endParaRPr>
              </a:p>
            </p:txBody>
          </p:sp>
        </mc:Choice>
        <mc:Fallback xmlns="">
          <p:sp>
            <p:nvSpPr>
              <p:cNvPr id="79" name="矩形 78">
                <a:extLst>
                  <a:ext uri="{FF2B5EF4-FFF2-40B4-BE49-F238E27FC236}">
                    <a16:creationId xmlns:a16="http://schemas.microsoft.com/office/drawing/2014/main" id="{67BB8AB4-1497-43F1-BBA3-D00E4FBFA0E3}"/>
                  </a:ext>
                </a:extLst>
              </p:cNvPr>
              <p:cNvSpPr>
                <a:spLocks noRot="1" noChangeAspect="1" noMove="1" noResize="1" noEditPoints="1" noAdjustHandles="1" noChangeArrowheads="1" noChangeShapeType="1" noTextEdit="1"/>
              </p:cNvSpPr>
              <p:nvPr/>
            </p:nvSpPr>
            <p:spPr>
              <a:xfrm>
                <a:off x="3710609" y="1025150"/>
                <a:ext cx="2769907" cy="338554"/>
              </a:xfrm>
              <a:prstGeom prst="rect">
                <a:avLst/>
              </a:prstGeom>
              <a:blipFill>
                <a:blip r:embed="rId19"/>
                <a:stretch>
                  <a:fillRect b="-5357"/>
                </a:stretch>
              </a:blipFill>
            </p:spPr>
            <p:txBody>
              <a:bodyPr/>
              <a:lstStyle/>
              <a:p>
                <a:r>
                  <a:rPr lang="zh-CN" altLang="en-US">
                    <a:noFill/>
                  </a:rPr>
                  <a:t> </a:t>
                </a:r>
              </a:p>
            </p:txBody>
          </p:sp>
        </mc:Fallback>
      </mc:AlternateContent>
      <p:pic>
        <p:nvPicPr>
          <p:cNvPr id="80" name="图片 79"/>
          <p:cNvPicPr>
            <a:picLocks noChangeAspect="1"/>
          </p:cNvPicPr>
          <p:nvPr/>
        </p:nvPicPr>
        <p:blipFill>
          <a:blip r:embed="rId20"/>
          <a:stretch>
            <a:fillRect/>
          </a:stretch>
        </p:blipFill>
        <p:spPr>
          <a:xfrm>
            <a:off x="333930" y="2538851"/>
            <a:ext cx="5106237" cy="590038"/>
          </a:xfrm>
          <a:prstGeom prst="rect">
            <a:avLst/>
          </a:prstGeom>
        </p:spPr>
      </p:pic>
      <p:sp>
        <p:nvSpPr>
          <p:cNvPr id="10" name="右箭头 9"/>
          <p:cNvSpPr/>
          <p:nvPr/>
        </p:nvSpPr>
        <p:spPr>
          <a:xfrm>
            <a:off x="3252196" y="1171568"/>
            <a:ext cx="249716" cy="4571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CustomShape 3"/>
          <p:cNvSpPr/>
          <p:nvPr/>
        </p:nvSpPr>
        <p:spPr>
          <a:xfrm>
            <a:off x="22320" y="6662880"/>
            <a:ext cx="379440" cy="184666"/>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n-US" sz="1200" b="0" strike="noStrike" spc="-1" dirty="0">
                <a:solidFill>
                  <a:srgbClr val="002060"/>
                </a:solidFill>
                <a:latin typeface="Times New Roman"/>
                <a:ea typeface="新細明體"/>
              </a:rPr>
              <a:t>07/18</a:t>
            </a:r>
            <a:endParaRPr lang="en-US" sz="1200" b="0" strike="noStrike" spc="-1" dirty="0">
              <a:latin typeface="Arial"/>
            </a:endParaRPr>
          </a:p>
        </p:txBody>
      </p:sp>
      <p:sp>
        <p:nvSpPr>
          <p:cNvPr id="48" name="TextBox 2">
            <a:extLst>
              <a:ext uri="{FF2B5EF4-FFF2-40B4-BE49-F238E27FC236}">
                <a16:creationId xmlns:a16="http://schemas.microsoft.com/office/drawing/2014/main" id="{17515B60-0C14-4123-9F03-951F5FA5E2D3}"/>
              </a:ext>
            </a:extLst>
          </p:cNvPr>
          <p:cNvSpPr txBox="1">
            <a:spLocks noChangeArrowheads="1"/>
          </p:cNvSpPr>
          <p:nvPr/>
        </p:nvSpPr>
        <p:spPr bwMode="auto">
          <a:xfrm>
            <a:off x="384611" y="6090026"/>
            <a:ext cx="23373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1600" b="0" dirty="0" err="1">
                <a:solidFill>
                  <a:srgbClr val="080808"/>
                </a:solidFill>
                <a:latin typeface="Times New Roman" panose="02020603050405020304" pitchFamily="18" charset="0"/>
                <a:ea typeface="宋体" panose="02010600030101010101" pitchFamily="2" charset="-122"/>
                <a:cs typeface="Times New Roman" panose="02020603050405020304" pitchFamily="18" charset="0"/>
              </a:rPr>
              <a:t>Dahlen</a:t>
            </a:r>
            <a:r>
              <a:rPr lang="en-US" altLang="zh-CN" sz="1600" b="0" dirty="0">
                <a:solidFill>
                  <a:srgbClr val="080808"/>
                </a:solidFill>
                <a:latin typeface="Times New Roman" panose="02020603050405020304" pitchFamily="18" charset="0"/>
                <a:ea typeface="宋体" panose="02010600030101010101" pitchFamily="2" charset="-122"/>
                <a:cs typeface="Times New Roman" panose="02020603050405020304" pitchFamily="18" charset="0"/>
              </a:rPr>
              <a:t> and Tromp (1998)</a:t>
            </a:r>
            <a:endParaRPr lang="en-US" altLang="zh-TW" sz="1600" b="0" dirty="0">
              <a:solidFill>
                <a:srgbClr val="080808"/>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23692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AA8540A-1677-493B-8BFD-A04BF7A7E697}"/>
              </a:ext>
            </a:extLst>
          </p:cNvPr>
          <p:cNvPicPr preferRelativeResize="0">
            <a:picLocks/>
          </p:cNvPicPr>
          <p:nvPr/>
        </p:nvPicPr>
        <p:blipFill>
          <a:blip r:embed="rId2"/>
          <a:stretch>
            <a:fillRect/>
          </a:stretch>
        </p:blipFill>
        <p:spPr>
          <a:xfrm>
            <a:off x="1008000" y="1116000"/>
            <a:ext cx="7200000" cy="5220000"/>
          </a:xfrm>
          <a:prstGeom prst="rect">
            <a:avLst/>
          </a:prstGeom>
        </p:spPr>
      </p:pic>
      <p:sp>
        <p:nvSpPr>
          <p:cNvPr id="4" name="TextBox 2">
            <a:extLst>
              <a:ext uri="{FF2B5EF4-FFF2-40B4-BE49-F238E27FC236}">
                <a16:creationId xmlns:a16="http://schemas.microsoft.com/office/drawing/2014/main" id="{E8AD16D1-26DB-4A00-9147-9EBA20F538D8}"/>
              </a:ext>
            </a:extLst>
          </p:cNvPr>
          <p:cNvSpPr txBox="1">
            <a:spLocks noChangeArrowheads="1"/>
          </p:cNvSpPr>
          <p:nvPr/>
        </p:nvSpPr>
        <p:spPr bwMode="auto">
          <a:xfrm>
            <a:off x="0" y="26258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zh-CN" altLang="en-US" sz="3600" b="1" dirty="0">
                <a:latin typeface="Times New Roman" panose="02020603050405020304" pitchFamily="18" charset="0"/>
                <a:ea typeface="宋体" panose="02010600030101010101" pitchFamily="2" charset="-122"/>
                <a:cs typeface="Times New Roman" panose="02020603050405020304" pitchFamily="18" charset="0"/>
              </a:rPr>
              <a:t>球型振荡本征频率</a:t>
            </a:r>
            <a:r>
              <a:rPr lang="en-US" altLang="zh-CN" sz="3600" b="1" i="1" baseline="-25000" dirty="0">
                <a:latin typeface="Times New Roman" panose="02020603050405020304" pitchFamily="18" charset="0"/>
                <a:ea typeface="宋体" panose="02010600030101010101" pitchFamily="2" charset="-122"/>
                <a:cs typeface="Times New Roman" panose="02020603050405020304" pitchFamily="18" charset="0"/>
              </a:rPr>
              <a:t>n</a:t>
            </a:r>
            <a:r>
              <a:rPr lang="el-GR" altLang="zh-CN" sz="3600" b="1" i="1" dirty="0">
                <a:latin typeface="Times New Roman" panose="02020603050405020304" pitchFamily="18" charset="0"/>
                <a:ea typeface="宋体" panose="02010600030101010101" pitchFamily="2" charset="-122"/>
                <a:cs typeface="Times New Roman" panose="02020603050405020304" pitchFamily="18" charset="0"/>
              </a:rPr>
              <a:t>ω</a:t>
            </a:r>
            <a:r>
              <a:rPr lang="en-US" altLang="zh-CN" sz="3600" b="1" i="1" baseline="-25000" dirty="0">
                <a:latin typeface="Times New Roman" panose="02020603050405020304" pitchFamily="18" charset="0"/>
                <a:ea typeface="宋体" panose="02010600030101010101" pitchFamily="2" charset="-122"/>
                <a:cs typeface="Times New Roman" panose="02020603050405020304" pitchFamily="18" charset="0"/>
              </a:rPr>
              <a:t>l </a:t>
            </a:r>
            <a:r>
              <a:rPr lang="en-US" altLang="zh-CN" sz="3600" b="1" dirty="0">
                <a:latin typeface="Times New Roman" panose="02020603050405020304" pitchFamily="18" charset="0"/>
                <a:ea typeface="宋体" panose="02010600030101010101" pitchFamily="2" charset="-122"/>
                <a:cs typeface="Times New Roman" panose="02020603050405020304" pitchFamily="18" charset="0"/>
              </a:rPr>
              <a:t>(up to 0.12 Hz)</a:t>
            </a:r>
            <a:endParaRPr lang="en-US" altLang="zh-TW" sz="3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Box 2">
            <a:extLst>
              <a:ext uri="{FF2B5EF4-FFF2-40B4-BE49-F238E27FC236}">
                <a16:creationId xmlns:a16="http://schemas.microsoft.com/office/drawing/2014/main" id="{17515B60-0C14-4123-9F03-951F5FA5E2D3}"/>
              </a:ext>
            </a:extLst>
          </p:cNvPr>
          <p:cNvSpPr txBox="1">
            <a:spLocks noChangeArrowheads="1"/>
          </p:cNvSpPr>
          <p:nvPr/>
        </p:nvSpPr>
        <p:spPr bwMode="auto">
          <a:xfrm>
            <a:off x="6660232" y="6369179"/>
            <a:ext cx="1727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1600" b="0" dirty="0">
                <a:solidFill>
                  <a:srgbClr val="080808"/>
                </a:solidFill>
                <a:latin typeface="Times New Roman" panose="02020603050405020304" pitchFamily="18" charset="0"/>
                <a:ea typeface="宋体" panose="02010600030101010101" pitchFamily="2" charset="-122"/>
                <a:cs typeface="Times New Roman" panose="02020603050405020304" pitchFamily="18" charset="0"/>
              </a:rPr>
              <a:t>Yang et al.(2010)</a:t>
            </a:r>
            <a:endParaRPr lang="en-US" altLang="zh-TW" sz="1600" b="0" dirty="0">
              <a:solidFill>
                <a:srgbClr val="080808"/>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3">
            <a:extLst>
              <a:ext uri="{FF2B5EF4-FFF2-40B4-BE49-F238E27FC236}">
                <a16:creationId xmlns:a16="http://schemas.microsoft.com/office/drawing/2014/main" id="{9A786758-C9A8-4A0D-A0E9-14E788B53B29}"/>
              </a:ext>
            </a:extLst>
          </p:cNvPr>
          <p:cNvSpPr txBox="1">
            <a:spLocks noChangeArrowheads="1"/>
          </p:cNvSpPr>
          <p:nvPr/>
        </p:nvSpPr>
        <p:spPr bwMode="auto">
          <a:xfrm>
            <a:off x="35496" y="6629226"/>
            <a:ext cx="381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TW" sz="1200" dirty="0">
                <a:latin typeface="Times New Roman" panose="02020603050405020304" pitchFamily="18" charset="0"/>
                <a:ea typeface="新細明體" panose="02020500000000000000" pitchFamily="18" charset="-120"/>
                <a:cs typeface="Times New Roman" panose="02020603050405020304" pitchFamily="18" charset="0"/>
              </a:rPr>
              <a:t>08</a:t>
            </a:r>
            <a:r>
              <a:rPr lang="en-US" altLang="zh-TW" sz="1200" b="0" dirty="0">
                <a:latin typeface="Times New Roman" panose="02020603050405020304" pitchFamily="18" charset="0"/>
                <a:ea typeface="新細明體" panose="02020500000000000000" pitchFamily="18" charset="-120"/>
                <a:cs typeface="Times New Roman" panose="02020603050405020304" pitchFamily="18" charset="0"/>
              </a:rPr>
              <a:t>/18</a:t>
            </a:r>
          </a:p>
        </p:txBody>
      </p:sp>
      <p:sp>
        <p:nvSpPr>
          <p:cNvPr id="8" name="TextBox 2">
            <a:extLst>
              <a:ext uri="{FF2B5EF4-FFF2-40B4-BE49-F238E27FC236}">
                <a16:creationId xmlns:a16="http://schemas.microsoft.com/office/drawing/2014/main" id="{0A09B6DF-F584-4758-A85B-F8F92A4495A0}"/>
              </a:ext>
            </a:extLst>
          </p:cNvPr>
          <p:cNvSpPr txBox="1">
            <a:spLocks noChangeArrowheads="1"/>
          </p:cNvSpPr>
          <p:nvPr/>
        </p:nvSpPr>
        <p:spPr bwMode="auto">
          <a:xfrm>
            <a:off x="6300192" y="2348880"/>
            <a:ext cx="1727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1600" b="0" dirty="0">
                <a:solidFill>
                  <a:srgbClr val="080808"/>
                </a:solidFill>
                <a:latin typeface="Times New Roman" panose="02020603050405020304" pitchFamily="18" charset="0"/>
                <a:ea typeface="宋体" panose="02010600030101010101" pitchFamily="2" charset="-122"/>
                <a:cs typeface="Times New Roman" panose="02020603050405020304" pitchFamily="18" charset="0"/>
              </a:rPr>
              <a:t>PREM</a:t>
            </a:r>
            <a:endParaRPr lang="en-US" altLang="zh-TW" sz="1600" b="0" dirty="0">
              <a:solidFill>
                <a:srgbClr val="080808"/>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76490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CB24315A-1221-40C1-8367-C56EC05BCD9F}"/>
              </a:ext>
            </a:extLst>
          </p:cNvPr>
          <p:cNvSpPr>
            <a:spLocks noChangeArrowheads="1"/>
          </p:cNvSpPr>
          <p:nvPr/>
        </p:nvSpPr>
        <p:spPr bwMode="auto">
          <a:xfrm>
            <a:off x="0" y="311885"/>
            <a:ext cx="9144000" cy="646331"/>
          </a:xfrm>
          <a:prstGeom prst="rect">
            <a:avLst/>
          </a:prstGeom>
          <a:noFill/>
          <a:ln w="9525">
            <a:noFill/>
            <a:miter lim="800000"/>
            <a:headEnd/>
            <a:tailEnd/>
          </a:ln>
        </p:spPr>
        <p:txBody>
          <a:bodyPr wrap="square">
            <a:spAutoFit/>
          </a:bodyPr>
          <a:lstStyle>
            <a:lvl1pPr marL="2290763" indent="-407988">
              <a:spcBef>
                <a:spcPct val="20000"/>
              </a:spcBef>
              <a:buClr>
                <a:schemeClr val="hlink"/>
              </a:buClr>
              <a:buSzPct val="70000"/>
              <a:buFont typeface="Wingdings" panose="05000000000000000000" pitchFamily="2" charset="2"/>
              <a:buChar char="u"/>
              <a:defRPr kumimoji="1" sz="3200">
                <a:solidFill>
                  <a:schemeClr val="tx1"/>
                </a:solidFill>
                <a:latin typeface="Verdana" panose="020B0604030504040204" pitchFamily="34" charset="0"/>
                <a:ea typeface="PMingLiU" panose="02020500000000000000" pitchFamily="18" charset="-120"/>
              </a:defRPr>
            </a:lvl1pPr>
            <a:lvl2pPr marL="742950" indent="-285750">
              <a:spcBef>
                <a:spcPct val="20000"/>
              </a:spcBef>
              <a:buChar char="–"/>
              <a:defRPr kumimoji="1" sz="2800">
                <a:solidFill>
                  <a:schemeClr val="tx1"/>
                </a:solidFill>
                <a:latin typeface="Verdana" panose="020B0604030504040204" pitchFamily="34" charset="0"/>
                <a:ea typeface="PMingLiU" panose="02020500000000000000" pitchFamily="18" charset="-120"/>
              </a:defRPr>
            </a:lvl2pPr>
            <a:lvl3pPr marL="1143000" indent="-228600">
              <a:spcBef>
                <a:spcPct val="20000"/>
              </a:spcBef>
              <a:buClr>
                <a:schemeClr val="tx2"/>
              </a:buClr>
              <a:buSzPct val="70000"/>
              <a:buFont typeface="Wingdings" panose="05000000000000000000" pitchFamily="2" charset="2"/>
              <a:buChar char="u"/>
              <a:defRPr kumimoji="1" sz="2400">
                <a:solidFill>
                  <a:schemeClr val="tx1"/>
                </a:solidFill>
                <a:latin typeface="Verdana" panose="020B0604030504040204" pitchFamily="34" charset="0"/>
                <a:ea typeface="PMingLiU" panose="02020500000000000000" pitchFamily="18" charset="-120"/>
              </a:defRPr>
            </a:lvl3pPr>
            <a:lvl4pPr marL="1600200" indent="-228600">
              <a:spcBef>
                <a:spcPct val="20000"/>
              </a:spcBef>
              <a:buChar char="–"/>
              <a:defRPr kumimoji="1" sz="2000">
                <a:solidFill>
                  <a:schemeClr val="tx1"/>
                </a:solidFill>
                <a:latin typeface="Verdana" panose="020B0604030504040204" pitchFamily="34" charset="0"/>
                <a:ea typeface="PMingLiU" panose="02020500000000000000" pitchFamily="18" charset="-120"/>
              </a:defRPr>
            </a:lvl4pPr>
            <a:lvl5pPr marL="2057400" indent="-228600">
              <a:spcBef>
                <a:spcPct val="20000"/>
              </a:spcBef>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kumimoji="1" sz="2000">
                <a:solidFill>
                  <a:schemeClr val="tx1"/>
                </a:solidFill>
                <a:latin typeface="Verdana" panose="020B0604030504040204" pitchFamily="34" charset="0"/>
                <a:ea typeface="PMingLiU" panose="02020500000000000000" pitchFamily="18" charset="-120"/>
              </a:defRPr>
            </a:lvl9pPr>
          </a:lstStyle>
          <a:p>
            <a:pPr marL="0" indent="0" algn="ctr" eaLnBrk="1" hangingPunct="1">
              <a:spcBef>
                <a:spcPts val="0"/>
              </a:spcBef>
              <a:spcAft>
                <a:spcPts val="0"/>
              </a:spcAft>
              <a:buClrTx/>
              <a:buSzTx/>
              <a:buNone/>
            </a:pPr>
            <a:r>
              <a:rPr lang="zh-CN" altLang="en-US" sz="3600" b="1" dirty="0">
                <a:latin typeface="SimSun" panose="02010600030101010101" pitchFamily="2" charset="-122"/>
                <a:ea typeface="SimSun" panose="02010600030101010101" pitchFamily="2" charset="-122"/>
              </a:rPr>
              <a:t>地震波作为地球自由振荡（驻波）的叠加</a:t>
            </a:r>
            <a:endParaRPr lang="en-US" altLang="zh-TW" sz="3600" b="1" dirty="0">
              <a:latin typeface="SimSun" panose="02010600030101010101" pitchFamily="2" charset="-122"/>
              <a:ea typeface="SimSun" panose="02010600030101010101" pitchFamily="2" charset="-122"/>
            </a:endParaRPr>
          </a:p>
        </p:txBody>
      </p:sp>
      <p:pic>
        <p:nvPicPr>
          <p:cNvPr id="2" name="图片 1"/>
          <p:cNvPicPr>
            <a:picLocks noChangeAspect="1"/>
          </p:cNvPicPr>
          <p:nvPr/>
        </p:nvPicPr>
        <p:blipFill>
          <a:blip r:embed="rId2"/>
          <a:stretch>
            <a:fillRect/>
          </a:stretch>
        </p:blipFill>
        <p:spPr>
          <a:xfrm>
            <a:off x="826851" y="1464609"/>
            <a:ext cx="7525252" cy="4522056"/>
          </a:xfrm>
          <a:prstGeom prst="rect">
            <a:avLst/>
          </a:prstGeom>
        </p:spPr>
      </p:pic>
      <p:pic>
        <p:nvPicPr>
          <p:cNvPr id="3" name="图片 2"/>
          <p:cNvPicPr>
            <a:picLocks noChangeAspect="1"/>
          </p:cNvPicPr>
          <p:nvPr/>
        </p:nvPicPr>
        <p:blipFill>
          <a:blip r:embed="rId3"/>
          <a:stretch>
            <a:fillRect/>
          </a:stretch>
        </p:blipFill>
        <p:spPr>
          <a:xfrm>
            <a:off x="826851" y="5071406"/>
            <a:ext cx="3095624" cy="1591474"/>
          </a:xfrm>
          <a:prstGeom prst="rect">
            <a:avLst/>
          </a:prstGeom>
        </p:spPr>
      </p:pic>
      <p:sp>
        <p:nvSpPr>
          <p:cNvPr id="4" name="矩形 3"/>
          <p:cNvSpPr/>
          <p:nvPr/>
        </p:nvSpPr>
        <p:spPr>
          <a:xfrm>
            <a:off x="735020" y="1079706"/>
            <a:ext cx="5735782" cy="369332"/>
          </a:xfrm>
          <a:prstGeom prst="rect">
            <a:avLst/>
          </a:prstGeom>
        </p:spPr>
        <p:txBody>
          <a:bodyPr wrap="square">
            <a:spAutoFit/>
          </a:bodyPr>
          <a:lstStyle/>
          <a:p>
            <a:r>
              <a:rPr lang="zh-CN" altLang="en-US" dirty="0"/>
              <a:t>https://jbrussell.github.io/outreach/normal_modes/</a:t>
            </a:r>
          </a:p>
        </p:txBody>
      </p:sp>
      <p:pic>
        <p:nvPicPr>
          <p:cNvPr id="6" name="图片 5"/>
          <p:cNvPicPr>
            <a:picLocks noChangeAspect="1"/>
          </p:cNvPicPr>
          <p:nvPr/>
        </p:nvPicPr>
        <p:blipFill>
          <a:blip r:embed="rId4"/>
          <a:stretch>
            <a:fillRect/>
          </a:stretch>
        </p:blipFill>
        <p:spPr>
          <a:xfrm>
            <a:off x="6134698" y="4831993"/>
            <a:ext cx="2847422" cy="1830887"/>
          </a:xfrm>
          <a:prstGeom prst="rect">
            <a:avLst/>
          </a:prstGeom>
        </p:spPr>
      </p:pic>
      <p:sp>
        <p:nvSpPr>
          <p:cNvPr id="7" name="CustomShape 3"/>
          <p:cNvSpPr/>
          <p:nvPr/>
        </p:nvSpPr>
        <p:spPr>
          <a:xfrm>
            <a:off x="22320" y="6662880"/>
            <a:ext cx="379440" cy="184666"/>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en-US" sz="1200" b="0" strike="noStrike" spc="-1" dirty="0">
                <a:solidFill>
                  <a:srgbClr val="002060"/>
                </a:solidFill>
                <a:latin typeface="Times New Roman"/>
                <a:ea typeface="新細明體"/>
              </a:rPr>
              <a:t>09/18</a:t>
            </a:r>
            <a:endParaRPr lang="en-US" sz="1200" b="0" strike="noStrike" spc="-1" dirty="0">
              <a:latin typeface="Arial"/>
            </a:endParaRPr>
          </a:p>
        </p:txBody>
      </p:sp>
    </p:spTree>
    <p:extLst>
      <p:ext uri="{BB962C8B-B14F-4D97-AF65-F5344CB8AC3E}">
        <p14:creationId xmlns:p14="http://schemas.microsoft.com/office/powerpoint/2010/main" val="3608650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13465</TotalTime>
  <Words>1008</Words>
  <Application>Microsoft Office PowerPoint</Application>
  <PresentationFormat>全屏显示(4:3)</PresentationFormat>
  <Paragraphs>187</Paragraphs>
  <Slides>18</Slides>
  <Notes>1</Notes>
  <HiddenSlides>0</HiddenSlides>
  <MMClips>1</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18</vt:i4>
      </vt:variant>
    </vt:vector>
  </HeadingPairs>
  <TitlesOfParts>
    <vt:vector size="37" baseType="lpstr">
      <vt:lpstr>Adobe Gothic Std B</vt:lpstr>
      <vt:lpstr>Commons</vt:lpstr>
      <vt:lpstr>DejaVu Sans</vt:lpstr>
      <vt:lpstr>標楷體</vt:lpstr>
      <vt:lpstr>標楷體</vt:lpstr>
      <vt:lpstr>Microsoft JhengHei</vt:lpstr>
      <vt:lpstr>PMingLiU</vt:lpstr>
      <vt:lpstr>PMingLiU</vt:lpstr>
      <vt:lpstr>SimHei</vt:lpstr>
      <vt:lpstr>SimSun</vt:lpstr>
      <vt:lpstr>SimSun</vt:lpstr>
      <vt:lpstr>Arial</vt:lpstr>
      <vt:lpstr>Calibri</vt:lpstr>
      <vt:lpstr>Cambria Math</vt:lpstr>
      <vt:lpstr>Symbol</vt:lpstr>
      <vt:lpstr>Times New Roman</vt:lpstr>
      <vt:lpstr>Wingdings</vt:lpstr>
      <vt:lpstr>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subject/>
  <dc:creator>user</dc:creator>
  <dc:description/>
  <cp:lastModifiedBy>zhaoli</cp:lastModifiedBy>
  <cp:revision>988</cp:revision>
  <dcterms:created xsi:type="dcterms:W3CDTF">2013-12-24T13:40:31Z</dcterms:created>
  <dcterms:modified xsi:type="dcterms:W3CDTF">2023-05-20T14:09:23Z</dcterms:modified>
  <dc:language>zh-CN</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vt:i4>
  </property>
  <property fmtid="{D5CDD505-2E9C-101B-9397-08002B2CF9AE}" pid="8" name="PresentationFormat">
    <vt:lpwstr>全屏显示(4:3)</vt:lpwstr>
  </property>
  <property fmtid="{D5CDD505-2E9C-101B-9397-08002B2CF9AE}" pid="9" name="ScaleCrop">
    <vt:bool>false</vt:bool>
  </property>
  <property fmtid="{D5CDD505-2E9C-101B-9397-08002B2CF9AE}" pid="10" name="ShareDoc">
    <vt:bool>false</vt:bool>
  </property>
  <property fmtid="{D5CDD505-2E9C-101B-9397-08002B2CF9AE}" pid="11" name="Slides">
    <vt:i4>18</vt:i4>
  </property>
</Properties>
</file>